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68" r:id="rId5"/>
    <p:sldId id="267" r:id="rId6"/>
    <p:sldId id="258" r:id="rId7"/>
    <p:sldId id="260" r:id="rId8"/>
    <p:sldId id="261" r:id="rId9"/>
    <p:sldId id="262" r:id="rId10"/>
    <p:sldId id="263" r:id="rId11"/>
    <p:sldId id="264" r:id="rId12"/>
  </p:sldIdLst>
  <p:sldSz cx="9144000" cy="6858000" type="screen4x3"/>
  <p:notesSz cx="7099300" cy="10234613"/>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67107" autoAdjust="0"/>
  </p:normalViewPr>
  <p:slideViewPr>
    <p:cSldViewPr>
      <p:cViewPr>
        <p:scale>
          <a:sx n="70" d="100"/>
          <a:sy n="70" d="100"/>
        </p:scale>
        <p:origin x="-2178" y="-19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Calibri" pitchFamily="34" charset="0"/>
              </a:defRPr>
            </a:lvl1pPr>
          </a:lstStyle>
          <a:p>
            <a:endParaRPr lang="en-GB"/>
          </a:p>
        </p:txBody>
      </p:sp>
      <p:sp>
        <p:nvSpPr>
          <p:cNvPr id="2457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Calibri" pitchFamily="34" charset="0"/>
              </a:defRPr>
            </a:lvl1pPr>
          </a:lstStyle>
          <a:p>
            <a:fld id="{F72069F1-CC23-40E5-95DB-7B726A1F2875}" type="datetimeFigureOut">
              <a:rPr lang="en-GB"/>
              <a:pPr/>
              <a:t>20/03/2013</a:t>
            </a:fld>
            <a:endParaRPr lang="en-GB"/>
          </a:p>
        </p:txBody>
      </p:sp>
      <p:sp>
        <p:nvSpPr>
          <p:cNvPr id="245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Calibri" pitchFamily="34" charset="0"/>
              </a:defRPr>
            </a:lvl1pPr>
          </a:lstStyle>
          <a:p>
            <a:endParaRPr lang="en-GB"/>
          </a:p>
        </p:txBody>
      </p:sp>
      <p:sp>
        <p:nvSpPr>
          <p:cNvPr id="2458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Calibri" pitchFamily="34" charset="0"/>
              </a:defRPr>
            </a:lvl1pPr>
          </a:lstStyle>
          <a:p>
            <a:fld id="{6909074F-1D00-4DB5-A7AC-7656ECBCF769}" type="slidenum">
              <a:rPr lang="en-GB"/>
              <a:pPr/>
              <a:t>‹#›</a:t>
            </a:fld>
            <a:endParaRPr lang="en-GB"/>
          </a:p>
        </p:txBody>
      </p:sp>
    </p:spTree>
    <p:extLst>
      <p:ext uri="{BB962C8B-B14F-4D97-AF65-F5344CB8AC3E}">
        <p14:creationId xmlns:p14="http://schemas.microsoft.com/office/powerpoint/2010/main" val="29002060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Jasno vam je iz vrsta</a:t>
            </a:r>
            <a:r>
              <a:rPr lang="hr-HR" baseline="0" dirty="0" smtClean="0"/>
              <a:t> projekata koji su ovdje pobrojani da govorimo o fundamentalnim infrastrukturnim projektima, koji bi se trebali dobrim dijelom financirati i iz europskih fondova, a koji jamče daljnji gospodarski razvoj i, napokon, rast BDP-a</a:t>
            </a:r>
            <a:r>
              <a:rPr lang="hr-HR" baseline="0" dirty="0" smtClean="0"/>
              <a:t>.</a:t>
            </a:r>
          </a:p>
          <a:p>
            <a:endParaRPr lang="hr-HR" baseline="0" dirty="0" smtClean="0"/>
          </a:p>
          <a:p>
            <a:r>
              <a:rPr lang="hr-HR" baseline="0" dirty="0" smtClean="0"/>
              <a:t>Ovi projekti jamče i oporavak graditeljskog sektora: projektanata, građevinara i ostalih sektora vezanih uz gradnju. Jamče i daljnji gospodarski rast hrvatskih regija. Nesporno je da je izgradnja autocesta pozitivno utjecala na regije kroz koje je autocesta prošla, ali i na ukupan turizam i gospodarstvo. Sada će to, zbog ovakvih </a:t>
            </a:r>
            <a:r>
              <a:rPr lang="hr-HR" baseline="0" dirty="0" smtClean="0"/>
              <a:t>rješenja, </a:t>
            </a:r>
            <a:r>
              <a:rPr lang="hr-HR" baseline="0" dirty="0" smtClean="0"/>
              <a:t>izostati. </a:t>
            </a:r>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10</a:t>
            </a:fld>
            <a:endParaRPr lang="en-GB"/>
          </a:p>
        </p:txBody>
      </p:sp>
    </p:spTree>
    <p:extLst>
      <p:ext uri="{BB962C8B-B14F-4D97-AF65-F5344CB8AC3E}">
        <p14:creationId xmlns:p14="http://schemas.microsoft.com/office/powerpoint/2010/main" val="180942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Imamo još</a:t>
            </a:r>
            <a:r>
              <a:rPr lang="hr-HR" baseline="0" dirty="0" smtClean="0"/>
              <a:t> vremena napraviti izmjene u prijedlogu </a:t>
            </a:r>
            <a:r>
              <a:rPr lang="hr-HR" baseline="0" dirty="0" smtClean="0"/>
              <a:t>ekološke mreže i prijedlogu Zakona </a:t>
            </a:r>
            <a:r>
              <a:rPr lang="hr-HR" baseline="0" dirty="0" smtClean="0"/>
              <a:t>koji u ovom obliku nije bio na javnoj raspravi. </a:t>
            </a:r>
            <a:endParaRPr lang="hr-HR" baseline="0" dirty="0" smtClean="0"/>
          </a:p>
          <a:p>
            <a:endParaRPr lang="hr-HR" baseline="0" dirty="0" smtClean="0"/>
          </a:p>
          <a:p>
            <a:r>
              <a:rPr lang="hr-HR" baseline="0" dirty="0" smtClean="0"/>
              <a:t>Moramo zaštiti okoliš radi budućih generacija, </a:t>
            </a:r>
            <a:r>
              <a:rPr lang="hr-HR" baseline="0" dirty="0" smtClean="0"/>
              <a:t>zaštiti vrijedna staništa i vrijedne biljne i životinjske vrste, ali </a:t>
            </a:r>
            <a:r>
              <a:rPr lang="hr-HR" baseline="0" dirty="0" smtClean="0"/>
              <a:t>moramo zaštiti i egzistenciju svakog hrvatskog građanina, upravo radi budućih generacija. U suprotnom, štete će biti nenadoknadive. </a:t>
            </a:r>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11</a:t>
            </a:fld>
            <a:endParaRPr lang="en-GB"/>
          </a:p>
        </p:txBody>
      </p:sp>
    </p:spTree>
    <p:extLst>
      <p:ext uri="{BB962C8B-B14F-4D97-AF65-F5344CB8AC3E}">
        <p14:creationId xmlns:p14="http://schemas.microsoft.com/office/powerpoint/2010/main" val="10418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hr-HR" dirty="0" smtClean="0"/>
              <a:t>Gospodin ministar je izjavio da je cilj prijedloga Zakona o zaštiti prirode „poboljšanje</a:t>
            </a:r>
            <a:r>
              <a:rPr lang="hr-HR" baseline="0" dirty="0" smtClean="0"/>
              <a:t> investicijske klime u kontekstu zaštite prirode</a:t>
            </a:r>
            <a:r>
              <a:rPr lang="hr-HR" dirty="0" smtClean="0"/>
              <a:t>”.</a:t>
            </a:r>
          </a:p>
          <a:p>
            <a:r>
              <a:rPr lang="hr-HR" dirty="0" smtClean="0"/>
              <a:t>Mi,</a:t>
            </a:r>
            <a:r>
              <a:rPr lang="hr-HR" baseline="0" dirty="0" smtClean="0"/>
              <a:t> struka, bojimo se da to uopće nije točno i da ćemo, zbog nedovoljnog promišljanja pri izradi prijedloga zakona, doći u apsurdnu situaciju da veliki projekti i investicije jednostavno neće biti moguće. </a:t>
            </a:r>
          </a:p>
          <a:p>
            <a:r>
              <a:rPr lang="hr-HR" baseline="0" dirty="0" smtClean="0"/>
              <a:t>Na Skupštini HKIG održanoj u Rovinju prošlog tjedna, usvojena je deklaracija koju ste dobili u materijalima, a koja ukazuje na apsurdnost situacije u koju srljamo.</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hr-HR" dirty="0" smtClean="0"/>
              <a:t>Odmah moram naglasiti da smo svi mi za očuvanje ekoloških vrednota i prirodne</a:t>
            </a:r>
            <a:r>
              <a:rPr lang="hr-HR" baseline="0" dirty="0" smtClean="0"/>
              <a:t> raznolikosti Hrvatske. Mi kao struka apsolutno smo za održivi razvoj Republike Hrvatske no otvoreno se pitamo hoćemo li ovakav razvoj, kakav nam nameće novi Zakon o zaštiti prirode </a:t>
            </a:r>
            <a:r>
              <a:rPr lang="hr-HR" baseline="0" dirty="0" smtClean="0"/>
              <a:t>uz predloženu ekološku mrežu moći izdržati</a:t>
            </a:r>
            <a:r>
              <a:rPr lang="hr-HR" baseline="0" dirty="0" smtClean="0"/>
              <a:t>, i hoćemo li se održati kao struka.</a:t>
            </a:r>
            <a:endParaRPr lang="hr-HR" dirty="0" smtClean="0"/>
          </a:p>
          <a:p>
            <a:r>
              <a:rPr lang="hr-HR" dirty="0" smtClean="0"/>
              <a:t>Premda je Vlada novim prijedlogom smanjila</a:t>
            </a:r>
            <a:r>
              <a:rPr lang="hr-HR" baseline="0" dirty="0" smtClean="0"/>
              <a:t> nacionalnu ekološku mrežu pa bi se ona sada trebala protezati na 36,92% kopnene površine RH, držimo da je </a:t>
            </a:r>
            <a:r>
              <a:rPr lang="hr-HR" baseline="0" dirty="0" smtClean="0"/>
              <a:t>i takva ekološka </a:t>
            </a:r>
            <a:r>
              <a:rPr lang="hr-HR" baseline="0" dirty="0" smtClean="0"/>
              <a:t>mreža prevelika i da obuhvaća i neka dvojbena područja. </a:t>
            </a:r>
          </a:p>
          <a:p>
            <a:r>
              <a:rPr lang="hr-HR" baseline="0" dirty="0" smtClean="0"/>
              <a:t>Problem RH je da kasnimo za razvijenim zapadnim zemljama. I one su donijele planove o ekološkoj mreži relativno nedavno, no prije toga su poduzele sve mjere za gospodarski razvoj. </a:t>
            </a:r>
          </a:p>
          <a:p>
            <a:r>
              <a:rPr lang="hr-HR" baseline="0" dirty="0" smtClean="0"/>
              <a:t>Na naš gospodarski oporavak i daljnji razvoj uvelike će utjecati upravo odredbe iz novog Zakona o zaštiti prirode i prijedloga ekološke mreže kojeg će odlukom proglasiti Vlada.</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Ovo je novi prijedlog ekološke mreže. Obratite</a:t>
            </a:r>
            <a:r>
              <a:rPr lang="hr-HR" baseline="0" dirty="0" smtClean="0"/>
              <a:t> pozornost da štitimo, primjerice, cijeli vodotok rijeke Drave, što uključuje i postojeće akumulacije </a:t>
            </a:r>
            <a:r>
              <a:rPr lang="hr-HR" baseline="0" dirty="0" smtClean="0"/>
              <a:t>hidroelektrana na Dravi, </a:t>
            </a:r>
            <a:r>
              <a:rPr lang="hr-HR" baseline="0" dirty="0" smtClean="0"/>
              <a:t>koje su staništa nekih ptičjih vrsta, iz čega je razvidno da hidroelektrane nisu negativno utjecale na floru i faunu.</a:t>
            </a:r>
          </a:p>
          <a:p>
            <a:endParaRPr lang="hr-HR" baseline="0" dirty="0" smtClean="0"/>
          </a:p>
          <a:p>
            <a:r>
              <a:rPr lang="hr-HR" baseline="0" dirty="0" smtClean="0"/>
              <a:t>Nisu elektrane na Dravi nešto posebno. Primjerice, u sklopu Nacionalnog parka </a:t>
            </a:r>
            <a:r>
              <a:rPr lang="hr-HR" baseline="0" dirty="0" smtClean="0"/>
              <a:t>Krka također </a:t>
            </a:r>
            <a:r>
              <a:rPr lang="hr-HR" baseline="0" dirty="0" smtClean="0"/>
              <a:t>djeluju  hidroelektrane, sagrađene </a:t>
            </a:r>
            <a:r>
              <a:rPr lang="hr-HR" baseline="0" dirty="0" smtClean="0"/>
              <a:t>još prije </a:t>
            </a:r>
            <a:r>
              <a:rPr lang="hr-HR" baseline="0" dirty="0" smtClean="0"/>
              <a:t>proglašenja nacionalnog parka, a koje nisu utjecale i ne utječu na zaštićenu prirodu. </a:t>
            </a:r>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4</a:t>
            </a:fld>
            <a:endParaRPr lang="en-GB"/>
          </a:p>
        </p:txBody>
      </p:sp>
    </p:spTree>
    <p:extLst>
      <p:ext uri="{BB962C8B-B14F-4D97-AF65-F5344CB8AC3E}">
        <p14:creationId xmlns:p14="http://schemas.microsoft.com/office/powerpoint/2010/main" val="286293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Pogledajmo</a:t>
            </a:r>
            <a:r>
              <a:rPr lang="hr-HR" baseline="0" dirty="0" smtClean="0"/>
              <a:t> kako to izgleda u </a:t>
            </a:r>
            <a:r>
              <a:rPr lang="hr-HR" baseline="0" dirty="0" smtClean="0"/>
              <a:t>EU: vidimo </a:t>
            </a:r>
            <a:r>
              <a:rPr lang="hr-HR" baseline="0" dirty="0" smtClean="0"/>
              <a:t>da su države s najvišim stupnjem zaštite prirode, države s najstrožim ekološkim propisima propisale daleko manje površine ekološke mreže u odnosu na Hrvatsku. </a:t>
            </a:r>
          </a:p>
          <a:p>
            <a:r>
              <a:rPr lang="hr-HR" baseline="0" dirty="0" smtClean="0"/>
              <a:t>Jesmo li mi doista toliko posebni da imamo dva puta veći postotak ekološke mreže u odnosu na najrazvijenije zemlje Europe? I hoćemo li moći izdržati takve propise?</a:t>
            </a:r>
          </a:p>
          <a:p>
            <a:r>
              <a:rPr lang="hr-HR" baseline="0" dirty="0" smtClean="0"/>
              <a:t>Na sljedećim slajdovima ćete vidjeti gdje nastaje </a:t>
            </a:r>
            <a:r>
              <a:rPr lang="hr-HR" baseline="0" dirty="0" smtClean="0"/>
              <a:t>problem. </a:t>
            </a:r>
          </a:p>
          <a:p>
            <a:r>
              <a:rPr lang="hr-HR" baseline="0" dirty="0" smtClean="0"/>
              <a:t>Na prethodnoj karti ste mogli vidjeti da je praktično cijeli vodotok Drave </a:t>
            </a:r>
            <a:r>
              <a:rPr lang="hr-HR" baseline="0" dirty="0" smtClean="0"/>
              <a:t>u RH unutar zaštićene mreže, </a:t>
            </a:r>
            <a:r>
              <a:rPr lang="hr-HR" baseline="0" dirty="0" smtClean="0"/>
              <a:t>a </a:t>
            </a:r>
            <a:r>
              <a:rPr lang="hr-HR" baseline="0" dirty="0" smtClean="0"/>
              <a:t>slično je i s vodotokom </a:t>
            </a:r>
            <a:r>
              <a:rPr lang="hr-HR" baseline="0" dirty="0" smtClean="0"/>
              <a:t>Save od granice sa Slovenijom prema Zagrebu </a:t>
            </a:r>
            <a:r>
              <a:rPr lang="hr-HR" baseline="0" dirty="0" smtClean="0"/>
              <a:t>što </a:t>
            </a:r>
            <a:r>
              <a:rPr lang="hr-HR" baseline="0" dirty="0" smtClean="0"/>
              <a:t>onemogućuje realizaciju projekta hidroelektrana na Savi a čime bi se regulirao vodotok Save, kvalitetno riješio problem poplava kojima smo svjedočili prošlih godina i napokon omogućio izlazak Zagreba na Savu, a što je sada ne moguće budući se postojeći nasipi ne smiju dirati.</a:t>
            </a:r>
          </a:p>
        </p:txBody>
      </p:sp>
      <p:sp>
        <p:nvSpPr>
          <p:cNvPr id="4" name="Slide Number Placeholder 3"/>
          <p:cNvSpPr>
            <a:spLocks noGrp="1"/>
          </p:cNvSpPr>
          <p:nvPr>
            <p:ph type="sldNum" sz="quarter" idx="10"/>
          </p:nvPr>
        </p:nvSpPr>
        <p:spPr/>
        <p:txBody>
          <a:bodyPr/>
          <a:lstStyle/>
          <a:p>
            <a:fld id="{6909074F-1D00-4DB5-A7AC-7656ECBCF769}" type="slidenum">
              <a:rPr lang="en-GB" smtClean="0"/>
              <a:pPr/>
              <a:t>5</a:t>
            </a:fld>
            <a:endParaRPr lang="en-GB"/>
          </a:p>
        </p:txBody>
      </p:sp>
    </p:spTree>
    <p:extLst>
      <p:ext uri="{BB962C8B-B14F-4D97-AF65-F5344CB8AC3E}">
        <p14:creationId xmlns:p14="http://schemas.microsoft.com/office/powerpoint/2010/main" val="121253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Vidjeli</a:t>
            </a:r>
            <a:r>
              <a:rPr lang="hr-HR" baseline="0" dirty="0" smtClean="0"/>
              <a:t> ste na prethodnom slajdu kolike su površine europskih država pod ekološkom mrežom. </a:t>
            </a:r>
          </a:p>
          <a:p>
            <a:r>
              <a:rPr lang="hr-HR" baseline="0" dirty="0" smtClean="0"/>
              <a:t>Prosjek površine ekološke mreže </a:t>
            </a:r>
            <a:r>
              <a:rPr lang="hr-HR" baseline="0" dirty="0" smtClean="0"/>
              <a:t>na razini EU je oko 17,5% </a:t>
            </a:r>
            <a:r>
              <a:rPr lang="hr-HR" baseline="0" dirty="0" smtClean="0"/>
              <a:t>teritorija dok </a:t>
            </a:r>
            <a:r>
              <a:rPr lang="hr-HR" baseline="0" dirty="0" smtClean="0"/>
              <a:t>Europska komisija neslužbeno postavlja pred države članice zadatak zaštite petine kopnenog teritorija. </a:t>
            </a:r>
          </a:p>
          <a:p>
            <a:r>
              <a:rPr lang="hr-HR" baseline="0" dirty="0" smtClean="0"/>
              <a:t>Naša ekološka mreža </a:t>
            </a:r>
            <a:r>
              <a:rPr lang="hr-HR" baseline="0" dirty="0" smtClean="0"/>
              <a:t>bila bi dvaput veća od europskih preporuka. </a:t>
            </a:r>
            <a:r>
              <a:rPr lang="hr-HR" baseline="0" dirty="0" smtClean="0"/>
              <a:t>Pitamo se koje su prednosti takve zaštite ako se </a:t>
            </a:r>
            <a:r>
              <a:rPr lang="hr-HR" baseline="0" dirty="0" smtClean="0"/>
              <a:t>time praktički </a:t>
            </a:r>
            <a:r>
              <a:rPr lang="hr-HR" baseline="0" dirty="0" smtClean="0"/>
              <a:t>odričemo razvoja i gradnje infrastrukturnih zahvata na 37% površine. </a:t>
            </a:r>
          </a:p>
          <a:p>
            <a:r>
              <a:rPr lang="hr-HR" baseline="0" dirty="0" smtClean="0"/>
              <a:t>Zbog administrativnih poteškoća s kojima ćemo se suočiti ulaskom u EU, ukoliko se Zakon o zaštiti prirode </a:t>
            </a:r>
            <a:r>
              <a:rPr lang="hr-HR" baseline="0" dirty="0" smtClean="0"/>
              <a:t>i ekološka mreža donesu </a:t>
            </a:r>
            <a:r>
              <a:rPr lang="hr-HR" baseline="0" dirty="0" smtClean="0"/>
              <a:t>u ovom obliku, vezat ćemo si ruke i </a:t>
            </a:r>
            <a:r>
              <a:rPr lang="hr-HR" baseline="0" dirty="0" smtClean="0"/>
              <a:t>onemogućiti bilo </a:t>
            </a:r>
            <a:r>
              <a:rPr lang="hr-HR" baseline="0" dirty="0" smtClean="0"/>
              <a:t>kakvu gradnju na velikom dijelu našeg teritorija. </a:t>
            </a:r>
          </a:p>
          <a:p>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6</a:t>
            </a:fld>
            <a:endParaRPr lang="en-GB"/>
          </a:p>
        </p:txBody>
      </p:sp>
    </p:spTree>
    <p:extLst>
      <p:ext uri="{BB962C8B-B14F-4D97-AF65-F5344CB8AC3E}">
        <p14:creationId xmlns:p14="http://schemas.microsoft.com/office/powerpoint/2010/main" val="80002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 ovom slajdu vidite sliv</a:t>
            </a:r>
            <a:r>
              <a:rPr lang="hr-HR" baseline="0" dirty="0" smtClean="0"/>
              <a:t> rijeke Drave kroz četiri države: Austriju, Sloveniju, Mađarsku i Hrvatsku. Sliv je označen svijetlo zelenom bojom. </a:t>
            </a:r>
          </a:p>
          <a:p>
            <a:r>
              <a:rPr lang="hr-HR" baseline="0" dirty="0" smtClean="0"/>
              <a:t>Ekološke mreže označene su tamno zelenom bojom. Molim da uočite površine i raspored ekološke mreže u Austriji, veće površine u Sloveniji i praktično cijeli vodotok pod zaštitom u Hrvatskoj.</a:t>
            </a:r>
          </a:p>
          <a:p>
            <a:r>
              <a:rPr lang="hr-HR" baseline="0" dirty="0" smtClean="0"/>
              <a:t>Nameće se pitanje opravdanosti zaštite cijelog vodotoka. Istakao bih ovdje problem </a:t>
            </a:r>
            <a:r>
              <a:rPr lang="hr-HR" baseline="0" dirty="0" smtClean="0"/>
              <a:t>koji se javlja kod Višenamjenskog </a:t>
            </a:r>
            <a:r>
              <a:rPr lang="hr-HR" baseline="0" dirty="0" err="1" smtClean="0"/>
              <a:t>Hidrotehnološkog</a:t>
            </a:r>
            <a:r>
              <a:rPr lang="hr-HR" baseline="0" dirty="0" smtClean="0"/>
              <a:t> Sustava Osijek. Osim proizvodnje električne energije, ovaj sustav poboljšat će vodoopskrbu cijelog područja, osigurati navodnjavanje oko 20 tisuća hektara obradivih površina, unaprijediti riječno ribarstvo i sportsko rekreacijske sadržaje. </a:t>
            </a:r>
          </a:p>
          <a:p>
            <a:r>
              <a:rPr lang="hr-HR" baseline="0" dirty="0" smtClean="0"/>
              <a:t>Prisjetimo se katastrofalne suše koja je poharala Slavoniju, smanjila prinose osnovnih poljoprivrednih kultura i utjecala na porast cijena hrane. VHS Osijek imat će značajan doprinos unapređenju kvalitete života u </a:t>
            </a:r>
            <a:r>
              <a:rPr lang="hr-HR" baseline="0" dirty="0" err="1" smtClean="0"/>
              <a:t>Slavnoji</a:t>
            </a:r>
            <a:r>
              <a:rPr lang="hr-HR" baseline="0" dirty="0" smtClean="0"/>
              <a:t> i Baranji ali on neće biti ostvariv narednih niz godina upravo zbog ovakvih zakonskih rješenja. </a:t>
            </a:r>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7</a:t>
            </a:fld>
            <a:endParaRPr lang="en-GB"/>
          </a:p>
        </p:txBody>
      </p:sp>
    </p:spTree>
    <p:extLst>
      <p:ext uri="{BB962C8B-B14F-4D97-AF65-F5344CB8AC3E}">
        <p14:creationId xmlns:p14="http://schemas.microsoft.com/office/powerpoint/2010/main" val="99964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Razvidno je da kod</a:t>
            </a:r>
            <a:r>
              <a:rPr lang="hr-HR" baseline="0" dirty="0" smtClean="0"/>
              <a:t> izrade novog prijedloga ekološke mreže nisu konzultirane sve zainteresirane struke i sve zainteresirane strane. Ovakvo rješenje ekološke mreže uopće ne vodi računa o vitalnim gospodarskim interesima Republike Hrvatske.</a:t>
            </a:r>
          </a:p>
          <a:p>
            <a:endParaRPr lang="hr-HR" baseline="0" dirty="0" smtClean="0"/>
          </a:p>
          <a:p>
            <a:r>
              <a:rPr lang="hr-HR" baseline="0" dirty="0" smtClean="0"/>
              <a:t>Ovime se onemogućuje provedba Strategije i Programa razvoja RH ali i dokumenata prostornog uređenja. </a:t>
            </a:r>
          </a:p>
          <a:p>
            <a:endParaRPr lang="hr-HR" baseline="0" dirty="0" smtClean="0"/>
          </a:p>
          <a:p>
            <a:r>
              <a:rPr lang="hr-HR" baseline="0" dirty="0" smtClean="0"/>
              <a:t>Postoji i niz proceduralnih </a:t>
            </a:r>
            <a:r>
              <a:rPr lang="hr-HR" baseline="0" dirty="0" smtClean="0"/>
              <a:t>nelogičnosti u prijedlogu Zakona </a:t>
            </a:r>
            <a:r>
              <a:rPr lang="hr-HR" baseline="0" dirty="0" smtClean="0"/>
              <a:t>koje bi se mogle otkloniti u vremenu koje je pred nama do ulaska u Europsku uniju.</a:t>
            </a:r>
            <a:endParaRPr lang="hr-HR" dirty="0"/>
          </a:p>
        </p:txBody>
      </p:sp>
      <p:sp>
        <p:nvSpPr>
          <p:cNvPr id="4" name="Slide Number Placeholder 3"/>
          <p:cNvSpPr>
            <a:spLocks noGrp="1"/>
          </p:cNvSpPr>
          <p:nvPr>
            <p:ph type="sldNum" sz="quarter" idx="10"/>
          </p:nvPr>
        </p:nvSpPr>
        <p:spPr/>
        <p:txBody>
          <a:bodyPr/>
          <a:lstStyle/>
          <a:p>
            <a:fld id="{6909074F-1D00-4DB5-A7AC-7656ECBCF769}" type="slidenum">
              <a:rPr lang="en-GB" smtClean="0"/>
              <a:pPr/>
              <a:t>8</a:t>
            </a:fld>
            <a:endParaRPr lang="en-GB"/>
          </a:p>
        </p:txBody>
      </p:sp>
    </p:spTree>
    <p:extLst>
      <p:ext uri="{BB962C8B-B14F-4D97-AF65-F5344CB8AC3E}">
        <p14:creationId xmlns:p14="http://schemas.microsoft.com/office/powerpoint/2010/main" val="61208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a:t>
            </a:r>
            <a:r>
              <a:rPr lang="hr-HR" baseline="0" dirty="0" smtClean="0"/>
              <a:t> ovom slajdu vidite i kako ćemo si sami vezati ruke i onemogućiti bilo kakvu izgradnju ukoliko infrastrukturni projekt ima utjecaj na ekološku mrežu. Moram ovdje napomenuti da to ne znači nužno da se projekt nalazi unutar ekološke mreže, dovoljno je da ima utjecaj na mrežu. </a:t>
            </a:r>
          </a:p>
          <a:p>
            <a:pPr defTabSz="990478"/>
            <a:endParaRPr lang="hr-HR" sz="1300" dirty="0" smtClean="0"/>
          </a:p>
          <a:p>
            <a:pPr defTabSz="990478"/>
            <a:r>
              <a:rPr lang="hr-HR" sz="1300" dirty="0" smtClean="0"/>
              <a:t>Ovo </a:t>
            </a:r>
            <a:r>
              <a:rPr lang="hr-HR" sz="1300" dirty="0"/>
              <a:t>blokira ključne investicije u energetici, prometu, poljoprivredi na neodređeno vrijeme, odnosno najmanje 3 </a:t>
            </a:r>
            <a:r>
              <a:rPr lang="hr-HR" sz="1300" dirty="0" smtClean="0"/>
              <a:t>godine </a:t>
            </a:r>
            <a:r>
              <a:rPr lang="hr-HR" sz="1300" dirty="0"/>
              <a:t>koliko </a:t>
            </a:r>
            <a:r>
              <a:rPr lang="hr-HR" sz="1300" dirty="0" smtClean="0"/>
              <a:t>će, </a:t>
            </a:r>
            <a:r>
              <a:rPr lang="hr-HR" sz="1300" dirty="0"/>
              <a:t>pretpostavlja </a:t>
            </a:r>
            <a:r>
              <a:rPr lang="hr-HR" sz="1300" dirty="0" smtClean="0"/>
              <a:t>se, </a:t>
            </a:r>
            <a:r>
              <a:rPr lang="hr-HR" sz="1300" dirty="0"/>
              <a:t>trajati </a:t>
            </a:r>
            <a:r>
              <a:rPr lang="hr-HR" sz="1300" dirty="0" err="1"/>
              <a:t>tzv</a:t>
            </a:r>
            <a:r>
              <a:rPr lang="hr-HR" sz="1300" dirty="0"/>
              <a:t>. </a:t>
            </a:r>
            <a:r>
              <a:rPr lang="hr-HR" sz="1300" dirty="0" err="1"/>
              <a:t>biogeografski</a:t>
            </a:r>
            <a:r>
              <a:rPr lang="hr-HR" sz="1300" dirty="0"/>
              <a:t> seminar u kojem će </a:t>
            </a:r>
            <a:r>
              <a:rPr lang="hr-HR" sz="1300" dirty="0" smtClean="0"/>
              <a:t>Europska </a:t>
            </a:r>
            <a:r>
              <a:rPr lang="hr-HR" sz="1300" dirty="0"/>
              <a:t>komisija putem svojih agencija potvrditi dostatnost, reprezentativnost i cjelovitost hrvatskog prijedloga potencijalnih </a:t>
            </a:r>
            <a:r>
              <a:rPr lang="hr-HR" sz="1300" dirty="0" err="1"/>
              <a:t>pSCI</a:t>
            </a:r>
            <a:r>
              <a:rPr lang="hr-HR" sz="1300" dirty="0"/>
              <a:t>!</a:t>
            </a:r>
          </a:p>
          <a:p>
            <a:endParaRPr lang="hr-HR" baseline="0" dirty="0" smtClean="0"/>
          </a:p>
          <a:p>
            <a:r>
              <a:rPr lang="hr-HR" baseline="0" dirty="0" smtClean="0"/>
              <a:t>Uzmimo </a:t>
            </a:r>
            <a:r>
              <a:rPr lang="hr-HR" baseline="0" dirty="0" smtClean="0"/>
              <a:t>za primjer izgradnju nasipa na obali rijeke za obranu od poplave. Nasip ne mora biti nužno unutar mreže, ako se pokaže da će na neki način utjecati na mrežu nizvodno, njegova će izgradnja biti nemoguća dok se ne završi proces pregovora s Europskom komisijom a za koje se očekuje da će trajati barem dvije do tri godine nakon što stupimo u članstvo. </a:t>
            </a:r>
          </a:p>
          <a:p>
            <a:endParaRPr lang="hr-HR" baseline="0" dirty="0" smtClean="0"/>
          </a:p>
          <a:p>
            <a:r>
              <a:rPr lang="hr-HR" baseline="0" dirty="0" smtClean="0"/>
              <a:t>Ponavljam</a:t>
            </a:r>
            <a:r>
              <a:rPr lang="hr-HR" baseline="0" dirty="0" smtClean="0"/>
              <a:t>, graditeljska struka jest za održivi razvoj, ali ovakve odredbe su neodržive i mi ih nećemo izdržati!</a:t>
            </a:r>
          </a:p>
        </p:txBody>
      </p:sp>
      <p:sp>
        <p:nvSpPr>
          <p:cNvPr id="4" name="Slide Number Placeholder 3"/>
          <p:cNvSpPr>
            <a:spLocks noGrp="1"/>
          </p:cNvSpPr>
          <p:nvPr>
            <p:ph type="sldNum" sz="quarter" idx="10"/>
          </p:nvPr>
        </p:nvSpPr>
        <p:spPr/>
        <p:txBody>
          <a:bodyPr/>
          <a:lstStyle/>
          <a:p>
            <a:fld id="{6909074F-1D00-4DB5-A7AC-7656ECBCF769}" type="slidenum">
              <a:rPr lang="en-GB" smtClean="0"/>
              <a:pPr/>
              <a:t>9</a:t>
            </a:fld>
            <a:endParaRPr lang="en-GB"/>
          </a:p>
        </p:txBody>
      </p:sp>
    </p:spTree>
    <p:extLst>
      <p:ext uri="{BB962C8B-B14F-4D97-AF65-F5344CB8AC3E}">
        <p14:creationId xmlns:p14="http://schemas.microsoft.com/office/powerpoint/2010/main" val="230186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lvl1pPr>
              <a:defRPr/>
            </a:lvl1pPr>
          </a:lstStyle>
          <a:p>
            <a:pPr>
              <a:defRPr/>
            </a:pPr>
            <a:fld id="{20FD36A8-2CCF-4352-89AA-CCCF0F6DF709}" type="datetimeFigureOut">
              <a:rPr lang="hr-HR"/>
              <a:pPr>
                <a:defRPr/>
              </a:pPr>
              <a:t>20.3.2013.</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68FC09D-F804-4486-96B2-E83EA73B5BF2}"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EBCD7B08-0A52-4E2E-9AD7-58D321DB6740}" type="datetimeFigureOut">
              <a:rPr lang="hr-HR"/>
              <a:pPr>
                <a:defRPr/>
              </a:pPr>
              <a:t>20.3.2013.</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05661760-E3A3-4CFD-831D-9E8ACA9D596E}"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93E03CE5-4E5F-4334-9C32-53C31E4BEE0D}" type="datetimeFigureOut">
              <a:rPr lang="hr-HR"/>
              <a:pPr>
                <a:defRPr/>
              </a:pPr>
              <a:t>20.3.2013.</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4303539C-516E-49B6-9D94-B6A397DE60A9}"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defRPr/>
            </a:pPr>
            <a:fld id="{73A8EB03-22D9-4FDA-817B-1E432DC0D0D4}" type="datetimeFigureOut">
              <a:rPr lang="hr-HR"/>
              <a:pPr>
                <a:defRPr/>
              </a:pPr>
              <a:t>20.3.2013.</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72EB7597-CE01-4F08-BD7F-3E3E6128F1E0}"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defRPr/>
            </a:pPr>
            <a:fld id="{70513329-CCBA-462E-97AE-862A1FC3AB82}" type="datetimeFigureOut">
              <a:rPr lang="hr-HR"/>
              <a:pPr>
                <a:defRPr/>
              </a:pPr>
              <a:t>20.3.2013.</a:t>
            </a:fld>
            <a:endParaRPr lang="hr-HR"/>
          </a:p>
        </p:txBody>
      </p:sp>
      <p:sp>
        <p:nvSpPr>
          <p:cNvPr id="5" name="Rezervirano mjesto podnožja 4"/>
          <p:cNvSpPr>
            <a:spLocks noGrp="1"/>
          </p:cNvSpPr>
          <p:nvPr>
            <p:ph type="ftr" sz="quarter" idx="11"/>
          </p:nvPr>
        </p:nvSpPr>
        <p:spPr/>
        <p:txBody>
          <a:bodyPr/>
          <a:lstStyle>
            <a:lvl1pPr>
              <a:defRPr/>
            </a:lvl1pPr>
          </a:lstStyle>
          <a:p>
            <a:pPr>
              <a:defRPr/>
            </a:pPr>
            <a:endParaRPr lang="hr-HR"/>
          </a:p>
        </p:txBody>
      </p:sp>
      <p:sp>
        <p:nvSpPr>
          <p:cNvPr id="6" name="Rezervirano mjesto broja slajda 5"/>
          <p:cNvSpPr>
            <a:spLocks noGrp="1"/>
          </p:cNvSpPr>
          <p:nvPr>
            <p:ph type="sldNum" sz="quarter" idx="12"/>
          </p:nvPr>
        </p:nvSpPr>
        <p:spPr/>
        <p:txBody>
          <a:bodyPr/>
          <a:lstStyle>
            <a:lvl1pPr>
              <a:defRPr/>
            </a:lvl1pPr>
          </a:lstStyle>
          <a:p>
            <a:pPr>
              <a:defRPr/>
            </a:pPr>
            <a:fld id="{262FABF1-751F-4180-9BEB-93F286CB0100}"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3"/>
          <p:cNvSpPr>
            <a:spLocks noGrp="1"/>
          </p:cNvSpPr>
          <p:nvPr>
            <p:ph type="dt" sz="half" idx="10"/>
          </p:nvPr>
        </p:nvSpPr>
        <p:spPr/>
        <p:txBody>
          <a:bodyPr/>
          <a:lstStyle>
            <a:lvl1pPr>
              <a:defRPr/>
            </a:lvl1pPr>
          </a:lstStyle>
          <a:p>
            <a:pPr>
              <a:defRPr/>
            </a:pPr>
            <a:fld id="{85F011C2-96FB-483A-9B0D-3346E4CB371D}" type="datetimeFigureOut">
              <a:rPr lang="hr-HR"/>
              <a:pPr>
                <a:defRPr/>
              </a:pPr>
              <a:t>20.3.2013.</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CA110C65-05F4-414F-B78E-4190D57A5695}"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3"/>
          <p:cNvSpPr>
            <a:spLocks noGrp="1"/>
          </p:cNvSpPr>
          <p:nvPr>
            <p:ph type="dt" sz="half" idx="10"/>
          </p:nvPr>
        </p:nvSpPr>
        <p:spPr/>
        <p:txBody>
          <a:bodyPr/>
          <a:lstStyle>
            <a:lvl1pPr>
              <a:defRPr/>
            </a:lvl1pPr>
          </a:lstStyle>
          <a:p>
            <a:pPr>
              <a:defRPr/>
            </a:pPr>
            <a:fld id="{AF67E99F-59A0-4758-A2C8-3D11D014193F}" type="datetimeFigureOut">
              <a:rPr lang="hr-HR"/>
              <a:pPr>
                <a:defRPr/>
              </a:pPr>
              <a:t>20.3.2013.</a:t>
            </a:fld>
            <a:endParaRPr lang="hr-HR"/>
          </a:p>
        </p:txBody>
      </p:sp>
      <p:sp>
        <p:nvSpPr>
          <p:cNvPr id="8" name="Rezervirano mjesto podnožja 4"/>
          <p:cNvSpPr>
            <a:spLocks noGrp="1"/>
          </p:cNvSpPr>
          <p:nvPr>
            <p:ph type="ftr" sz="quarter" idx="11"/>
          </p:nvPr>
        </p:nvSpPr>
        <p:spPr/>
        <p:txBody>
          <a:bodyPr/>
          <a:lstStyle>
            <a:lvl1pPr>
              <a:defRPr/>
            </a:lvl1pPr>
          </a:lstStyle>
          <a:p>
            <a:pPr>
              <a:defRPr/>
            </a:pPr>
            <a:endParaRPr lang="hr-HR"/>
          </a:p>
        </p:txBody>
      </p:sp>
      <p:sp>
        <p:nvSpPr>
          <p:cNvPr id="9" name="Rezervirano mjesto broja slajda 5"/>
          <p:cNvSpPr>
            <a:spLocks noGrp="1"/>
          </p:cNvSpPr>
          <p:nvPr>
            <p:ph type="sldNum" sz="quarter" idx="12"/>
          </p:nvPr>
        </p:nvSpPr>
        <p:spPr/>
        <p:txBody>
          <a:bodyPr/>
          <a:lstStyle>
            <a:lvl1pPr>
              <a:defRPr/>
            </a:lvl1pPr>
          </a:lstStyle>
          <a:p>
            <a:pPr>
              <a:defRPr/>
            </a:pPr>
            <a:fld id="{48960BBE-B3F5-46CE-ACFB-D6C51BC3A5D6}"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3"/>
          <p:cNvSpPr>
            <a:spLocks noGrp="1"/>
          </p:cNvSpPr>
          <p:nvPr>
            <p:ph type="dt" sz="half" idx="10"/>
          </p:nvPr>
        </p:nvSpPr>
        <p:spPr/>
        <p:txBody>
          <a:bodyPr/>
          <a:lstStyle>
            <a:lvl1pPr>
              <a:defRPr/>
            </a:lvl1pPr>
          </a:lstStyle>
          <a:p>
            <a:pPr>
              <a:defRPr/>
            </a:pPr>
            <a:fld id="{A93711E2-E920-4637-A1CE-D4140B3F58C1}" type="datetimeFigureOut">
              <a:rPr lang="hr-HR"/>
              <a:pPr>
                <a:defRPr/>
              </a:pPr>
              <a:t>20.3.2013.</a:t>
            </a:fld>
            <a:endParaRPr lang="hr-HR"/>
          </a:p>
        </p:txBody>
      </p:sp>
      <p:sp>
        <p:nvSpPr>
          <p:cNvPr id="4" name="Rezervirano mjesto podnožja 4"/>
          <p:cNvSpPr>
            <a:spLocks noGrp="1"/>
          </p:cNvSpPr>
          <p:nvPr>
            <p:ph type="ftr" sz="quarter" idx="11"/>
          </p:nvPr>
        </p:nvSpPr>
        <p:spPr/>
        <p:txBody>
          <a:bodyPr/>
          <a:lstStyle>
            <a:lvl1pPr>
              <a:defRPr/>
            </a:lvl1pPr>
          </a:lstStyle>
          <a:p>
            <a:pPr>
              <a:defRPr/>
            </a:pPr>
            <a:endParaRPr lang="hr-HR"/>
          </a:p>
        </p:txBody>
      </p:sp>
      <p:sp>
        <p:nvSpPr>
          <p:cNvPr id="5" name="Rezervirano mjesto broja slajda 5"/>
          <p:cNvSpPr>
            <a:spLocks noGrp="1"/>
          </p:cNvSpPr>
          <p:nvPr>
            <p:ph type="sldNum" sz="quarter" idx="12"/>
          </p:nvPr>
        </p:nvSpPr>
        <p:spPr/>
        <p:txBody>
          <a:bodyPr/>
          <a:lstStyle>
            <a:lvl1pPr>
              <a:defRPr/>
            </a:lvl1pPr>
          </a:lstStyle>
          <a:p>
            <a:pPr>
              <a:defRPr/>
            </a:pPr>
            <a:fld id="{73D1DA8D-33BF-4AA6-A222-3DEE21FBA8A5}"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p:cNvSpPr>
            <a:spLocks noGrp="1"/>
          </p:cNvSpPr>
          <p:nvPr>
            <p:ph type="dt" sz="half" idx="10"/>
          </p:nvPr>
        </p:nvSpPr>
        <p:spPr/>
        <p:txBody>
          <a:bodyPr/>
          <a:lstStyle>
            <a:lvl1pPr>
              <a:defRPr/>
            </a:lvl1pPr>
          </a:lstStyle>
          <a:p>
            <a:pPr>
              <a:defRPr/>
            </a:pPr>
            <a:fld id="{7166359B-3C2B-4611-A606-5DCF9A75E9A3}" type="datetimeFigureOut">
              <a:rPr lang="hr-HR"/>
              <a:pPr>
                <a:defRPr/>
              </a:pPr>
              <a:t>20.3.2013.</a:t>
            </a:fld>
            <a:endParaRPr lang="hr-HR"/>
          </a:p>
        </p:txBody>
      </p:sp>
      <p:sp>
        <p:nvSpPr>
          <p:cNvPr id="3" name="Rezervirano mjesto podnožja 4"/>
          <p:cNvSpPr>
            <a:spLocks noGrp="1"/>
          </p:cNvSpPr>
          <p:nvPr>
            <p:ph type="ftr" sz="quarter" idx="11"/>
          </p:nvPr>
        </p:nvSpPr>
        <p:spPr/>
        <p:txBody>
          <a:bodyPr/>
          <a:lstStyle>
            <a:lvl1pPr>
              <a:defRPr/>
            </a:lvl1pPr>
          </a:lstStyle>
          <a:p>
            <a:pPr>
              <a:defRPr/>
            </a:pPr>
            <a:endParaRPr lang="hr-HR"/>
          </a:p>
        </p:txBody>
      </p:sp>
      <p:sp>
        <p:nvSpPr>
          <p:cNvPr id="4" name="Rezervirano mjesto broja slajda 5"/>
          <p:cNvSpPr>
            <a:spLocks noGrp="1"/>
          </p:cNvSpPr>
          <p:nvPr>
            <p:ph type="sldNum" sz="quarter" idx="12"/>
          </p:nvPr>
        </p:nvSpPr>
        <p:spPr/>
        <p:txBody>
          <a:bodyPr/>
          <a:lstStyle>
            <a:lvl1pPr>
              <a:defRPr/>
            </a:lvl1pPr>
          </a:lstStyle>
          <a:p>
            <a:pPr>
              <a:defRPr/>
            </a:pPr>
            <a:fld id="{EFA38C6B-585F-4DF9-B2C9-57BEA0661055}"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3810415D-9BF9-44BC-AEE5-8D2D08B73697}" type="datetimeFigureOut">
              <a:rPr lang="hr-HR"/>
              <a:pPr>
                <a:defRPr/>
              </a:pPr>
              <a:t>20.3.2013.</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B68CA6BA-6A79-4E89-B785-8FCD6AAC3C4B}"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3"/>
          <p:cNvSpPr>
            <a:spLocks noGrp="1"/>
          </p:cNvSpPr>
          <p:nvPr>
            <p:ph type="dt" sz="half" idx="10"/>
          </p:nvPr>
        </p:nvSpPr>
        <p:spPr/>
        <p:txBody>
          <a:bodyPr/>
          <a:lstStyle>
            <a:lvl1pPr>
              <a:defRPr/>
            </a:lvl1pPr>
          </a:lstStyle>
          <a:p>
            <a:pPr>
              <a:defRPr/>
            </a:pPr>
            <a:fld id="{F36F8B8E-1FF1-4856-ADD8-A2A282DD35B4}" type="datetimeFigureOut">
              <a:rPr lang="hr-HR"/>
              <a:pPr>
                <a:defRPr/>
              </a:pPr>
              <a:t>20.3.2013.</a:t>
            </a:fld>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F70FCE82-6DF6-4802-9590-6F8BDAF6A3A8}"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zervirano mjesto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p>
        </p:txBody>
      </p:sp>
      <p:sp>
        <p:nvSpPr>
          <p:cNvPr id="1027" name="Rezervirano mjesto tekst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543DB66-3F28-40CE-842B-ADD5A1183925}" type="datetimeFigureOut">
              <a:rPr lang="hr-HR"/>
              <a:pPr>
                <a:defRPr/>
              </a:pPr>
              <a:t>20.3.2013.</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9C705E2-3A0A-4415-99CE-15BDC389A343}"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hkig.h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hkig.h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hkig.h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normAutofit fontScale="90000"/>
          </a:bodyPr>
          <a:lstStyle/>
          <a:p>
            <a:pPr fontAlgn="auto">
              <a:spcAft>
                <a:spcPts val="0"/>
              </a:spcAft>
              <a:defRPr/>
            </a:pPr>
            <a:r>
              <a:rPr lang="hr-HR" dirty="0" smtClean="0"/>
              <a:t>Posljedice implementacije prijedloga Zakona o zaštiti prirode</a:t>
            </a:r>
            <a:endParaRPr lang="hr-HR" dirty="0"/>
          </a:p>
        </p:txBody>
      </p:sp>
      <p:pic>
        <p:nvPicPr>
          <p:cNvPr id="13315"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fontAlgn="auto">
              <a:spcAft>
                <a:spcPts val="0"/>
              </a:spcAft>
              <a:defRPr/>
            </a:pPr>
            <a:r>
              <a:rPr lang="hr-HR" dirty="0" smtClean="0"/>
              <a:t>Natura 2000 i </a:t>
            </a:r>
            <a:br>
              <a:rPr lang="hr-HR" dirty="0" smtClean="0"/>
            </a:br>
            <a:r>
              <a:rPr lang="hr-HR" dirty="0" smtClean="0"/>
              <a:t>prijedlog Zakona o zaštiti prirode</a:t>
            </a:r>
            <a:endParaRPr lang="hr-HR" dirty="0"/>
          </a:p>
        </p:txBody>
      </p:sp>
      <p:sp>
        <p:nvSpPr>
          <p:cNvPr id="3" name="Rezervirano mjesto sadržaja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hr-HR" sz="3000" dirty="0" smtClean="0"/>
              <a:t>Građevinarstvo neće izdržati još nekoliko godina agonije i besposlice , bez velikih infrastrukturnih radova</a:t>
            </a:r>
          </a:p>
          <a:p>
            <a:pPr fontAlgn="auto">
              <a:spcAft>
                <a:spcPts val="0"/>
              </a:spcAft>
              <a:buFont typeface="Arial" pitchFamily="34" charset="0"/>
              <a:buChar char="•"/>
              <a:defRPr/>
            </a:pPr>
            <a:r>
              <a:rPr lang="hr-HR" sz="3000" dirty="0" smtClean="0"/>
              <a:t>Projekti navodnjavanja </a:t>
            </a:r>
            <a:r>
              <a:rPr lang="hr-HR" sz="3000" dirty="0"/>
              <a:t>i melioracije, zaštite od poplave, hidroelektrana, izgradnja plovnih riječnih kanala, uređenje vodotoka, </a:t>
            </a:r>
            <a:r>
              <a:rPr lang="hr-HR" sz="3000" dirty="0" smtClean="0"/>
              <a:t>izgradnja </a:t>
            </a:r>
            <a:r>
              <a:rPr lang="hr-HR" sz="3000" dirty="0" err="1" smtClean="0"/>
              <a:t>protupoplavih</a:t>
            </a:r>
            <a:r>
              <a:rPr lang="hr-HR" sz="3000" dirty="0" smtClean="0"/>
              <a:t> nasipa, luka, autocesta, željeznice ovim </a:t>
            </a:r>
            <a:r>
              <a:rPr lang="hr-HR" sz="3000" b="1" dirty="0" smtClean="0"/>
              <a:t>su zaustavljeni barem 3 godine</a:t>
            </a:r>
          </a:p>
          <a:p>
            <a:pPr fontAlgn="auto">
              <a:spcAft>
                <a:spcPts val="0"/>
              </a:spcAft>
              <a:buFont typeface="Arial" pitchFamily="34" charset="0"/>
              <a:buChar char="•"/>
              <a:defRPr/>
            </a:pPr>
            <a:r>
              <a:rPr lang="hr-HR" sz="3000" dirty="0" smtClean="0"/>
              <a:t>Kako privući investitore i sredstva iz europskih fondova pod ovakvim uvjetima?</a:t>
            </a:r>
          </a:p>
          <a:p>
            <a:pPr fontAlgn="auto">
              <a:spcAft>
                <a:spcPts val="0"/>
              </a:spcAft>
              <a:buFont typeface="Arial" pitchFamily="34" charset="0"/>
              <a:buChar char="•"/>
              <a:defRPr/>
            </a:pPr>
            <a:endParaRPr lang="hr-HR" b="1" dirty="0" smtClean="0"/>
          </a:p>
          <a:p>
            <a:pPr fontAlgn="auto">
              <a:spcAft>
                <a:spcPts val="0"/>
              </a:spcAft>
              <a:buFont typeface="Arial" pitchFamily="34" charset="0"/>
              <a:buChar char="•"/>
              <a:defRPr/>
            </a:pPr>
            <a:endParaRPr lang="hr-HR" dirty="0"/>
          </a:p>
        </p:txBody>
      </p:sp>
      <p:cxnSp>
        <p:nvCxnSpPr>
          <p:cNvPr id="4"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532"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slov 1"/>
          <p:cNvSpPr>
            <a:spLocks noGrp="1"/>
          </p:cNvSpPr>
          <p:nvPr>
            <p:ph type="title"/>
          </p:nvPr>
        </p:nvSpPr>
        <p:spPr/>
        <p:txBody>
          <a:bodyPr/>
          <a:lstStyle/>
          <a:p>
            <a:r>
              <a:rPr lang="hr-HR" smtClean="0"/>
              <a:t>POTREBNE AKTIVNOSTI</a:t>
            </a:r>
          </a:p>
        </p:txBody>
      </p:sp>
      <p:sp>
        <p:nvSpPr>
          <p:cNvPr id="3" name="Rezervirano mjesto sadržaja 2"/>
          <p:cNvSpPr>
            <a:spLocks noGrp="1"/>
          </p:cNvSpPr>
          <p:nvPr>
            <p:ph idx="1"/>
          </p:nvPr>
        </p:nvSpPr>
        <p:spPr/>
        <p:txBody>
          <a:bodyPr rtlCol="0">
            <a:normAutofit fontScale="77500" lnSpcReduction="20000"/>
          </a:bodyPr>
          <a:lstStyle/>
          <a:p>
            <a:pPr fontAlgn="auto">
              <a:spcAft>
                <a:spcPts val="0"/>
              </a:spcAft>
              <a:buFontTx/>
              <a:buChar char="-"/>
              <a:defRPr/>
            </a:pPr>
            <a:r>
              <a:rPr lang="hr-HR" dirty="0" smtClean="0"/>
              <a:t>Sustavno i stručno razmotriti područja unutar prijedloga ekološke mreže NATURA 2000 vodeći računa o EU prosjeku i preporukama, uvažavajući Strategiju i Program prostornog uređenja </a:t>
            </a:r>
            <a:r>
              <a:rPr lang="hr-HR" dirty="0"/>
              <a:t>RH </a:t>
            </a:r>
            <a:r>
              <a:rPr lang="hr-HR" dirty="0" smtClean="0"/>
              <a:t>ali i pretpostavke održivog razvoja (rok</a:t>
            </a:r>
            <a:r>
              <a:rPr lang="hr-HR" dirty="0"/>
              <a:t>: lipanj </a:t>
            </a:r>
            <a:r>
              <a:rPr lang="hr-HR" dirty="0" smtClean="0"/>
              <a:t>2013.) </a:t>
            </a:r>
          </a:p>
          <a:p>
            <a:pPr fontAlgn="auto">
              <a:spcAft>
                <a:spcPts val="0"/>
              </a:spcAft>
              <a:buFontTx/>
              <a:buChar char="-"/>
              <a:defRPr/>
            </a:pPr>
            <a:r>
              <a:rPr lang="hr-HR" dirty="0" smtClean="0"/>
              <a:t>Spriječiti praktično </a:t>
            </a:r>
            <a:r>
              <a:rPr lang="hr-HR" b="1" dirty="0" smtClean="0"/>
              <a:t>proglašenje zabrane radova na većini infrastrukturnih projekata u naredne 3 godine </a:t>
            </a:r>
            <a:r>
              <a:rPr lang="hr-HR" dirty="0" smtClean="0"/>
              <a:t>što će devastirati graditeljski sektor ali i onemogućiti gospodarski oporavak Hrvatske</a:t>
            </a:r>
          </a:p>
          <a:p>
            <a:pPr fontAlgn="auto">
              <a:spcAft>
                <a:spcPts val="0"/>
              </a:spcAft>
              <a:buFontTx/>
              <a:buChar char="-"/>
              <a:defRPr/>
            </a:pPr>
            <a:r>
              <a:rPr lang="hr-HR" dirty="0" smtClean="0"/>
              <a:t>Žurno pokrenuti velike infrastrukturne radove, koji </a:t>
            </a:r>
            <a:r>
              <a:rPr lang="hr-HR" dirty="0"/>
              <a:t>jamče zaposlenost graditeljskog i pratećeg sektora u dužem razdoblju, </a:t>
            </a:r>
          </a:p>
          <a:p>
            <a:pPr fontAlgn="auto">
              <a:spcAft>
                <a:spcPts val="0"/>
              </a:spcAft>
              <a:buFontTx/>
              <a:buChar char="-"/>
              <a:defRPr/>
            </a:pPr>
            <a:r>
              <a:rPr lang="hr-HR" dirty="0" smtClean="0"/>
              <a:t>Uvažiti gospodarske interese RH</a:t>
            </a:r>
          </a:p>
          <a:p>
            <a:pPr fontAlgn="auto">
              <a:spcAft>
                <a:spcPts val="0"/>
              </a:spcAft>
              <a:buFontTx/>
              <a:buChar char="-"/>
              <a:defRPr/>
            </a:pPr>
            <a:endParaRPr lang="hr-HR" dirty="0"/>
          </a:p>
        </p:txBody>
      </p:sp>
      <p:cxnSp>
        <p:nvCxnSpPr>
          <p:cNvPr id="4"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556"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fontAlgn="auto">
              <a:spcAft>
                <a:spcPts val="0"/>
              </a:spcAft>
              <a:defRPr/>
            </a:pPr>
            <a:r>
              <a:rPr lang="hr-HR" dirty="0" smtClean="0"/>
              <a:t>Analiza Prijedloga </a:t>
            </a:r>
            <a:br>
              <a:rPr lang="hr-HR" dirty="0" smtClean="0"/>
            </a:br>
            <a:r>
              <a:rPr lang="hr-HR" dirty="0" smtClean="0"/>
              <a:t>Zakona o zaštiti prirode</a:t>
            </a:r>
            <a:endParaRPr lang="hr-HR" dirty="0"/>
          </a:p>
        </p:txBody>
      </p:sp>
      <p:sp>
        <p:nvSpPr>
          <p:cNvPr id="14338" name="Rezervirano mjesto sadržaja 2"/>
          <p:cNvSpPr>
            <a:spLocks noGrp="1"/>
          </p:cNvSpPr>
          <p:nvPr>
            <p:ph idx="1"/>
          </p:nvPr>
        </p:nvSpPr>
        <p:spPr/>
        <p:txBody>
          <a:bodyPr/>
          <a:lstStyle/>
          <a:p>
            <a:pPr>
              <a:buFont typeface="Arial" charset="0"/>
              <a:buNone/>
            </a:pPr>
            <a:r>
              <a:rPr lang="hr-HR" dirty="0" smtClean="0"/>
              <a:t>Prijedlog Zakona o zaštiti prirode:</a:t>
            </a:r>
          </a:p>
          <a:p>
            <a:pPr>
              <a:buFont typeface="Arial" charset="0"/>
              <a:buNone/>
            </a:pPr>
            <a:endParaRPr lang="hr-HR" dirty="0" smtClean="0"/>
          </a:p>
          <a:p>
            <a:pPr>
              <a:buFont typeface="Arial" charset="0"/>
              <a:buNone/>
            </a:pPr>
            <a:endParaRPr lang="hr-HR" dirty="0" smtClean="0"/>
          </a:p>
          <a:p>
            <a:pPr>
              <a:buFont typeface="Arial" charset="0"/>
              <a:buNone/>
            </a:pPr>
            <a:r>
              <a:rPr lang="hr-HR" dirty="0" smtClean="0"/>
              <a:t>“…cilj izmjena je poboljšanje investicijske klime u kontekstu zaštite prirode…”</a:t>
            </a:r>
          </a:p>
          <a:p>
            <a:pPr marL="0" indent="0">
              <a:buNone/>
            </a:pPr>
            <a:endParaRPr lang="hr-HR" dirty="0" smtClean="0"/>
          </a:p>
          <a:p>
            <a:pPr marL="0" indent="0">
              <a:buNone/>
            </a:pPr>
            <a:endParaRPr lang="hr-HR" dirty="0" smtClean="0"/>
          </a:p>
          <a:p>
            <a:pPr algn="r">
              <a:buFont typeface="Arial" charset="0"/>
              <a:buNone/>
            </a:pPr>
            <a:r>
              <a:rPr lang="hr-HR" dirty="0" smtClean="0"/>
              <a:t>ministar Mihael </a:t>
            </a:r>
            <a:r>
              <a:rPr lang="hr-HR" dirty="0" err="1" smtClean="0"/>
              <a:t>Zmajlović</a:t>
            </a:r>
            <a:r>
              <a:rPr lang="hr-HR" dirty="0" smtClean="0"/>
              <a:t> (27.02.2013.)</a:t>
            </a:r>
          </a:p>
        </p:txBody>
      </p:sp>
      <p:cxnSp>
        <p:nvCxnSpPr>
          <p:cNvPr id="5" name="Ravni poveznik 4"/>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340"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hr-HR" smtClean="0"/>
              <a:t>Ekološka mreža</a:t>
            </a:r>
          </a:p>
        </p:txBody>
      </p:sp>
      <p:sp>
        <p:nvSpPr>
          <p:cNvPr id="3" name="Content Placeholder 2"/>
          <p:cNvSpPr>
            <a:spLocks noGrp="1"/>
          </p:cNvSpPr>
          <p:nvPr>
            <p:ph idx="1"/>
          </p:nvPr>
        </p:nvSpPr>
        <p:spPr>
          <a:xfrm>
            <a:off x="457200" y="1600200"/>
            <a:ext cx="4259263" cy="4708525"/>
          </a:xfrm>
        </p:spPr>
        <p:txBody>
          <a:bodyPr rtlCol="0">
            <a:normAutofit fontScale="85000" lnSpcReduction="20000"/>
          </a:bodyPr>
          <a:lstStyle/>
          <a:p>
            <a:pPr fontAlgn="auto">
              <a:spcAft>
                <a:spcPts val="0"/>
              </a:spcAft>
              <a:buFont typeface="Arial" pitchFamily="34" charset="0"/>
              <a:buChar char="•"/>
              <a:defRPr/>
            </a:pPr>
            <a:r>
              <a:rPr lang="hr-HR" dirty="0" smtClean="0"/>
              <a:t>Vlada RH je Uredbom o proglašenju nacionalne ekološke mreže (109/07) uvrstila 47% kopnenog područja RH uvrstila u nacionalnu ekološku mrežu </a:t>
            </a:r>
          </a:p>
          <a:p>
            <a:pPr fontAlgn="auto">
              <a:spcAft>
                <a:spcPts val="0"/>
              </a:spcAft>
              <a:buFont typeface="Arial" pitchFamily="34" charset="0"/>
              <a:buChar char="•"/>
              <a:defRPr/>
            </a:pPr>
            <a:endParaRPr lang="hr-HR" dirty="0" smtClean="0"/>
          </a:p>
          <a:p>
            <a:pPr fontAlgn="auto">
              <a:spcAft>
                <a:spcPts val="0"/>
              </a:spcAft>
              <a:buFont typeface="Arial" pitchFamily="34" charset="0"/>
              <a:buChar char="•"/>
              <a:defRPr/>
            </a:pPr>
            <a:r>
              <a:rPr lang="hr-HR" dirty="0" smtClean="0"/>
              <a:t>Ministarstvo </a:t>
            </a:r>
            <a:r>
              <a:rPr lang="hr-HR" dirty="0"/>
              <a:t>je smanjilo obuhvat područja ekološke mreže s 47% na 37% </a:t>
            </a:r>
            <a:r>
              <a:rPr lang="hr-HR" dirty="0" smtClean="0"/>
              <a:t>(točnije 36,92% kopnenog </a:t>
            </a:r>
            <a:r>
              <a:rPr lang="hr-HR" dirty="0"/>
              <a:t>područja RH</a:t>
            </a:r>
          </a:p>
          <a:p>
            <a:pPr fontAlgn="auto">
              <a:spcAft>
                <a:spcPts val="0"/>
              </a:spcAft>
              <a:buFont typeface="Arial" pitchFamily="34" charset="0"/>
              <a:buChar char="•"/>
              <a:defRPr/>
            </a:pPr>
            <a:endParaRPr lang="hr-HR" dirty="0" smtClean="0"/>
          </a:p>
          <a:p>
            <a:pPr fontAlgn="auto">
              <a:spcAft>
                <a:spcPts val="0"/>
              </a:spcAft>
              <a:buFont typeface="Arial" pitchFamily="34" charset="0"/>
              <a:buChar char="•"/>
              <a:defRPr/>
            </a:pPr>
            <a:endParaRPr lang="hr-HR" dirty="0" smtClean="0"/>
          </a:p>
          <a:p>
            <a:pPr fontAlgn="auto">
              <a:spcAft>
                <a:spcPts val="0"/>
              </a:spcAft>
              <a:buFont typeface="Arial" pitchFamily="34" charset="0"/>
              <a:buChar char="•"/>
              <a:defRPr/>
            </a:pPr>
            <a:endParaRPr lang="hr-HR" dirty="0" smtClean="0"/>
          </a:p>
          <a:p>
            <a:pPr fontAlgn="auto">
              <a:spcAft>
                <a:spcPts val="0"/>
              </a:spcAft>
              <a:buFont typeface="Arial" pitchFamily="34" charset="0"/>
              <a:buChar char="•"/>
              <a:defRPr/>
            </a:pPr>
            <a:endParaRPr lang="hr-HR" dirty="0"/>
          </a:p>
        </p:txBody>
      </p:sp>
      <p:pic>
        <p:nvPicPr>
          <p:cNvPr id="15363"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pic>
        <p:nvPicPr>
          <p:cNvPr id="15364" name="Picture 1" descr="PregledNaturaRH"/>
          <p:cNvPicPr>
            <a:picLocks noChangeAspect="1" noChangeArrowheads="1"/>
          </p:cNvPicPr>
          <p:nvPr/>
        </p:nvPicPr>
        <p:blipFill>
          <a:blip r:embed="rId5"/>
          <a:srcRect/>
          <a:stretch>
            <a:fillRect/>
          </a:stretch>
        </p:blipFill>
        <p:spPr bwMode="auto">
          <a:xfrm>
            <a:off x="4941888" y="2438400"/>
            <a:ext cx="4202112" cy="3116263"/>
          </a:xfrm>
          <a:prstGeom prst="rect">
            <a:avLst/>
          </a:prstGeom>
          <a:noFill/>
          <a:ln w="9525">
            <a:noFill/>
            <a:miter lim="800000"/>
            <a:headEnd/>
            <a:tailEnd/>
          </a:ln>
        </p:spPr>
      </p:pic>
      <p:cxnSp>
        <p:nvCxnSpPr>
          <p:cNvPr id="8"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Ekološka mreža RH</a:t>
            </a:r>
            <a:endParaRPr lang="hr-HR" dirty="0"/>
          </a:p>
        </p:txBody>
      </p:sp>
      <p:pic>
        <p:nvPicPr>
          <p:cNvPr id="2048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02760" y="1196752"/>
            <a:ext cx="7441648" cy="547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59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dirty="0" smtClean="0"/>
              <a:t>Veličina ekoloških mreža u EU</a:t>
            </a:r>
            <a:endParaRPr lang="hr-HR"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589" y="1600200"/>
            <a:ext cx="7648822" cy="4525963"/>
          </a:xfrm>
        </p:spPr>
      </p:pic>
      <p:pic>
        <p:nvPicPr>
          <p:cNvPr id="4" name="Picture 2" descr="HKIG logo">
            <a:hlinkClick r:id="rId4"/>
          </p:cNvPr>
          <p:cNvPicPr>
            <a:picLocks noChangeAspect="1" noChangeArrowheads="1"/>
          </p:cNvPicPr>
          <p:nvPr/>
        </p:nvPicPr>
        <p:blipFill>
          <a:blip r:embed="rId5"/>
          <a:srcRect/>
          <a:stretch>
            <a:fillRect/>
          </a:stretch>
        </p:blipFill>
        <p:spPr bwMode="auto">
          <a:xfrm>
            <a:off x="46038" y="52388"/>
            <a:ext cx="2247900" cy="542925"/>
          </a:xfrm>
          <a:prstGeom prst="rect">
            <a:avLst/>
          </a:prstGeom>
          <a:noFill/>
          <a:ln w="9525">
            <a:noFill/>
            <a:miter lim="800000"/>
            <a:headEnd/>
            <a:tailEnd/>
          </a:ln>
        </p:spPr>
      </p:pic>
    </p:spTree>
    <p:extLst>
      <p:ext uri="{BB962C8B-B14F-4D97-AF65-F5344CB8AC3E}">
        <p14:creationId xmlns:p14="http://schemas.microsoft.com/office/powerpoint/2010/main" val="39477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a:bodyPr>
          <a:lstStyle/>
          <a:p>
            <a:pPr fontAlgn="auto">
              <a:spcAft>
                <a:spcPts val="0"/>
              </a:spcAft>
              <a:defRPr/>
            </a:pPr>
            <a:r>
              <a:rPr lang="hr-HR" dirty="0" smtClean="0"/>
              <a:t>Ekološke mreže i EU</a:t>
            </a:r>
            <a:endParaRPr lang="hr-HR" dirty="0"/>
          </a:p>
        </p:txBody>
      </p:sp>
      <p:sp>
        <p:nvSpPr>
          <p:cNvPr id="3" name="Rezervirano mjesto sadržaja 2"/>
          <p:cNvSpPr>
            <a:spLocks noGrp="1"/>
          </p:cNvSpPr>
          <p:nvPr>
            <p:ph idx="1"/>
          </p:nvPr>
        </p:nvSpPr>
        <p:spPr/>
        <p:txBody>
          <a:bodyPr rtlCol="0">
            <a:normAutofit fontScale="92500" lnSpcReduction="10000"/>
          </a:bodyPr>
          <a:lstStyle/>
          <a:p>
            <a:pPr fontAlgn="auto">
              <a:spcAft>
                <a:spcPts val="0"/>
              </a:spcAft>
              <a:buFontTx/>
              <a:buChar char="-"/>
              <a:defRPr/>
            </a:pPr>
            <a:r>
              <a:rPr lang="hr-HR" dirty="0" smtClean="0"/>
              <a:t>Vlada </a:t>
            </a:r>
            <a:r>
              <a:rPr lang="hr-HR" dirty="0"/>
              <a:t>RH će ekološku mrežu Natura 2000 donijeti Uredbom do dana pristupanja RH u </a:t>
            </a:r>
            <a:r>
              <a:rPr lang="hr-HR" dirty="0" smtClean="0"/>
              <a:t>EU </a:t>
            </a:r>
          </a:p>
          <a:p>
            <a:pPr fontAlgn="auto">
              <a:spcAft>
                <a:spcPts val="0"/>
              </a:spcAft>
              <a:buFontTx/>
              <a:buChar char="-"/>
              <a:defRPr/>
            </a:pPr>
            <a:r>
              <a:rPr lang="hr-HR" dirty="0"/>
              <a:t>prijedlogom Natura 2000 obuhvaćeno je 37% kopna RH </a:t>
            </a:r>
            <a:endParaRPr lang="hr-HR" dirty="0" smtClean="0"/>
          </a:p>
          <a:p>
            <a:pPr fontAlgn="auto">
              <a:spcAft>
                <a:spcPts val="0"/>
              </a:spcAft>
              <a:buFontTx/>
              <a:buChar char="-"/>
              <a:defRPr/>
            </a:pPr>
            <a:r>
              <a:rPr lang="hr-HR" dirty="0" smtClean="0"/>
              <a:t>EU prosjek je 17,5% </a:t>
            </a:r>
          </a:p>
          <a:p>
            <a:pPr fontAlgn="auto">
              <a:spcAft>
                <a:spcPts val="0"/>
              </a:spcAft>
              <a:buFontTx/>
              <a:buChar char="-"/>
              <a:defRPr/>
            </a:pPr>
            <a:r>
              <a:rPr lang="hr-HR" dirty="0" smtClean="0"/>
              <a:t>Europska komisija kao neslužbeni cilj zadaje zaštitu oko 20% kopnenog teritorija</a:t>
            </a:r>
          </a:p>
          <a:p>
            <a:pPr fontAlgn="auto">
              <a:spcAft>
                <a:spcPts val="0"/>
              </a:spcAft>
              <a:buFontTx/>
              <a:buChar char="-"/>
              <a:defRPr/>
            </a:pPr>
            <a:r>
              <a:rPr lang="hr-HR" dirty="0" smtClean="0"/>
              <a:t>Stječe li RH time bolju startnu poziciju u odnosu na ostale članice EU-a?</a:t>
            </a:r>
            <a:endParaRPr lang="hr-HR" dirty="0"/>
          </a:p>
        </p:txBody>
      </p:sp>
      <p:cxnSp>
        <p:nvCxnSpPr>
          <p:cNvPr id="4"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412"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fontAlgn="auto">
              <a:spcAft>
                <a:spcPts val="0"/>
              </a:spcAft>
              <a:defRPr/>
            </a:pPr>
            <a:r>
              <a:rPr lang="hr-HR" dirty="0" smtClean="0"/>
              <a:t>Usporedba površina ekoloških mreža</a:t>
            </a:r>
            <a:endParaRPr lang="hr-HR" dirty="0"/>
          </a:p>
        </p:txBody>
      </p:sp>
      <p:pic>
        <p:nvPicPr>
          <p:cNvPr id="19458" name="Picture 4"/>
          <p:cNvPicPr>
            <a:picLocks noChangeAspect="1" noChangeArrowheads="1"/>
          </p:cNvPicPr>
          <p:nvPr/>
        </p:nvPicPr>
        <p:blipFill>
          <a:blip r:embed="rId3"/>
          <a:srcRect/>
          <a:stretch>
            <a:fillRect/>
          </a:stretch>
        </p:blipFill>
        <p:spPr bwMode="auto">
          <a:xfrm>
            <a:off x="395288" y="1285875"/>
            <a:ext cx="8358187" cy="5572125"/>
          </a:xfrm>
          <a:prstGeom prst="rect">
            <a:avLst/>
          </a:prstGeom>
          <a:noFill/>
          <a:ln w="9525">
            <a:noFill/>
            <a:miter lim="800000"/>
            <a:headEnd/>
            <a:tailEnd/>
          </a:ln>
        </p:spPr>
      </p:pic>
      <p:cxnSp>
        <p:nvCxnSpPr>
          <p:cNvPr id="5" name="Ravni poveznik 4"/>
          <p:cNvCxnSpPr/>
          <p:nvPr/>
        </p:nvCxnSpPr>
        <p:spPr>
          <a:xfrm>
            <a:off x="0" y="1196975"/>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460" name="Picture 2" descr="HKIG logo">
            <a:hlinkClick r:id="rId4"/>
          </p:cNvPr>
          <p:cNvPicPr>
            <a:picLocks noChangeAspect="1" noChangeArrowheads="1"/>
          </p:cNvPicPr>
          <p:nvPr/>
        </p:nvPicPr>
        <p:blipFill>
          <a:blip r:embed="rId5"/>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slov 1"/>
          <p:cNvSpPr>
            <a:spLocks noGrp="1"/>
          </p:cNvSpPr>
          <p:nvPr>
            <p:ph type="title"/>
          </p:nvPr>
        </p:nvSpPr>
        <p:spPr/>
        <p:txBody>
          <a:bodyPr/>
          <a:lstStyle/>
          <a:p>
            <a:r>
              <a:rPr lang="hr-HR" smtClean="0"/>
              <a:t>Prijedlog Natura 2000 u RH</a:t>
            </a:r>
          </a:p>
        </p:txBody>
      </p:sp>
      <p:sp>
        <p:nvSpPr>
          <p:cNvPr id="3" name="Rezervirano mjesto sadržaja 2"/>
          <p:cNvSpPr>
            <a:spLocks noGrp="1"/>
          </p:cNvSpPr>
          <p:nvPr>
            <p:ph idx="1"/>
          </p:nvPr>
        </p:nvSpPr>
        <p:spPr>
          <a:xfrm>
            <a:off x="457200" y="1600200"/>
            <a:ext cx="8229600" cy="4708525"/>
          </a:xfrm>
        </p:spPr>
        <p:txBody>
          <a:bodyPr rtlCol="0">
            <a:normAutofit fontScale="77500" lnSpcReduction="20000"/>
          </a:bodyPr>
          <a:lstStyle/>
          <a:p>
            <a:pPr fontAlgn="auto">
              <a:spcAft>
                <a:spcPts val="0"/>
              </a:spcAft>
              <a:buFont typeface="Arial" pitchFamily="34" charset="0"/>
              <a:buChar char="•"/>
              <a:defRPr/>
            </a:pPr>
            <a:r>
              <a:rPr lang="hr-HR" dirty="0" smtClean="0"/>
              <a:t>Trenutni prijedlog </a:t>
            </a:r>
            <a:r>
              <a:rPr lang="hr-HR" dirty="0"/>
              <a:t>ekološke mreže NATURA </a:t>
            </a:r>
            <a:r>
              <a:rPr lang="hr-HR" dirty="0" smtClean="0"/>
              <a:t>2000 uopće ne razmatra vitalne gospodarske interese RH!</a:t>
            </a:r>
          </a:p>
          <a:p>
            <a:pPr fontAlgn="auto">
              <a:spcAft>
                <a:spcPts val="0"/>
              </a:spcAft>
              <a:buFont typeface="Arial" pitchFamily="34" charset="0"/>
              <a:buChar char="•"/>
              <a:defRPr/>
            </a:pPr>
            <a:r>
              <a:rPr lang="hr-HR" dirty="0" smtClean="0"/>
              <a:t>Izrada prijedloga je provedena </a:t>
            </a:r>
            <a:r>
              <a:rPr lang="hr-HR" dirty="0"/>
              <a:t>bez </a:t>
            </a:r>
            <a:r>
              <a:rPr lang="hr-HR" dirty="0" smtClean="0"/>
              <a:t>sudjelovanja zainteresiranih </a:t>
            </a:r>
            <a:r>
              <a:rPr lang="hr-HR" dirty="0"/>
              <a:t>strana za korištenje </a:t>
            </a:r>
            <a:r>
              <a:rPr lang="hr-HR" dirty="0" smtClean="0"/>
              <a:t>prostora</a:t>
            </a:r>
            <a:r>
              <a:rPr lang="hr-HR" dirty="0"/>
              <a:t>, a posebno bez konzultiranja nositelja ostalih strateških interesa </a:t>
            </a:r>
            <a:r>
              <a:rPr lang="hr-HR" dirty="0" smtClean="0"/>
              <a:t>RH!</a:t>
            </a:r>
          </a:p>
          <a:p>
            <a:pPr fontAlgn="auto">
              <a:spcAft>
                <a:spcPts val="0"/>
              </a:spcAft>
              <a:buFont typeface="Arial" pitchFamily="34" charset="0"/>
              <a:buChar char="•"/>
              <a:defRPr/>
            </a:pPr>
            <a:r>
              <a:rPr lang="hr-HR" dirty="0" smtClean="0"/>
              <a:t>Postaje li ekološka mreža Natura </a:t>
            </a:r>
            <a:r>
              <a:rPr lang="hr-HR" dirty="0"/>
              <a:t>2000 nadređena dokumentima prostornog </a:t>
            </a:r>
            <a:r>
              <a:rPr lang="hr-HR" dirty="0" smtClean="0"/>
              <a:t>uređenja, Strategiji i Programu razvoja RH?</a:t>
            </a:r>
          </a:p>
          <a:p>
            <a:pPr fontAlgn="auto">
              <a:spcAft>
                <a:spcPts val="0"/>
              </a:spcAft>
              <a:buFont typeface="Arial" pitchFamily="34" charset="0"/>
              <a:buChar char="•"/>
              <a:defRPr/>
            </a:pPr>
            <a:r>
              <a:rPr lang="hr-HR" dirty="0" smtClean="0"/>
              <a:t>Izrada prijedloga nije popraćena </a:t>
            </a:r>
            <a:r>
              <a:rPr lang="hr-HR" dirty="0"/>
              <a:t>ostalim preuzetim obvezama, već su </a:t>
            </a:r>
            <a:r>
              <a:rPr lang="hr-HR" dirty="0" smtClean="0"/>
              <a:t>prebačene </a:t>
            </a:r>
            <a:r>
              <a:rPr lang="hr-HR" dirty="0"/>
              <a:t>na ostale korisnike prostora (</a:t>
            </a:r>
            <a:r>
              <a:rPr lang="hr-HR" dirty="0" err="1"/>
              <a:t>npr</a:t>
            </a:r>
            <a:r>
              <a:rPr lang="hr-HR" dirty="0"/>
              <a:t>. detaljno </a:t>
            </a:r>
            <a:r>
              <a:rPr lang="hr-HR" dirty="0" err="1"/>
              <a:t>kartiranje</a:t>
            </a:r>
            <a:r>
              <a:rPr lang="hr-HR" dirty="0"/>
              <a:t> </a:t>
            </a:r>
            <a:r>
              <a:rPr lang="hr-HR" dirty="0" smtClean="0"/>
              <a:t>staništa)</a:t>
            </a:r>
          </a:p>
          <a:p>
            <a:pPr fontAlgn="auto">
              <a:spcAft>
                <a:spcPts val="0"/>
              </a:spcAft>
              <a:buFont typeface="Arial" pitchFamily="34" charset="0"/>
              <a:buChar char="•"/>
              <a:defRPr/>
            </a:pPr>
            <a:r>
              <a:rPr lang="hr-HR" dirty="0" smtClean="0"/>
              <a:t>Uopće </a:t>
            </a:r>
            <a:r>
              <a:rPr lang="hr-HR" dirty="0"/>
              <a:t>nema praktičnih primjera </a:t>
            </a:r>
            <a:r>
              <a:rPr lang="hr-HR" dirty="0" smtClean="0"/>
              <a:t>za definiranje </a:t>
            </a:r>
            <a:r>
              <a:rPr lang="hr-HR" dirty="0"/>
              <a:t>kompenzacijskih </a:t>
            </a:r>
            <a:r>
              <a:rPr lang="hr-HR" dirty="0" smtClean="0"/>
              <a:t>mjera.</a:t>
            </a:r>
          </a:p>
          <a:p>
            <a:pPr fontAlgn="auto">
              <a:spcAft>
                <a:spcPts val="0"/>
              </a:spcAft>
              <a:buFont typeface="Arial" pitchFamily="34" charset="0"/>
              <a:buChar char="•"/>
              <a:defRPr/>
            </a:pPr>
            <a:endParaRPr lang="hr-HR" dirty="0"/>
          </a:p>
        </p:txBody>
      </p:sp>
      <p:cxnSp>
        <p:nvCxnSpPr>
          <p:cNvPr id="4"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484"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ormAutofit fontScale="90000"/>
          </a:bodyPr>
          <a:lstStyle/>
          <a:p>
            <a:pPr fontAlgn="auto">
              <a:spcAft>
                <a:spcPts val="0"/>
              </a:spcAft>
              <a:defRPr/>
            </a:pPr>
            <a:r>
              <a:rPr lang="hr-HR" dirty="0" smtClean="0"/>
              <a:t>Natura 2000 i </a:t>
            </a:r>
            <a:br>
              <a:rPr lang="hr-HR" dirty="0" smtClean="0"/>
            </a:br>
            <a:r>
              <a:rPr lang="hr-HR" dirty="0" smtClean="0"/>
              <a:t>prijedlog Zakona o zaštiti prirode</a:t>
            </a:r>
            <a:endParaRPr lang="hr-HR" dirty="0"/>
          </a:p>
        </p:txBody>
      </p:sp>
      <p:sp>
        <p:nvSpPr>
          <p:cNvPr id="21506" name="Rezervirano mjesto sadržaja 2"/>
          <p:cNvSpPr>
            <a:spLocks noGrp="1"/>
          </p:cNvSpPr>
          <p:nvPr>
            <p:ph idx="1"/>
          </p:nvPr>
        </p:nvSpPr>
        <p:spPr>
          <a:xfrm>
            <a:off x="457200" y="1600200"/>
            <a:ext cx="8229600" cy="4637088"/>
          </a:xfrm>
        </p:spPr>
        <p:txBody>
          <a:bodyPr/>
          <a:lstStyle/>
          <a:p>
            <a:pPr marL="0" indent="0">
              <a:buNone/>
            </a:pPr>
            <a:r>
              <a:rPr lang="hr-HR" sz="2400" dirty="0" smtClean="0"/>
              <a:t>Posebice ističemo </a:t>
            </a:r>
            <a:r>
              <a:rPr lang="hr-HR" sz="2400" dirty="0" err="1" smtClean="0"/>
              <a:t>čl</a:t>
            </a:r>
            <a:r>
              <a:rPr lang="hr-HR" sz="2400" dirty="0" smtClean="0"/>
              <a:t>. 244 prijedloga Zakona o zaštiti prirode: </a:t>
            </a:r>
          </a:p>
          <a:p>
            <a:pPr marL="400050" lvl="1" indent="0">
              <a:buNone/>
            </a:pPr>
            <a:endParaRPr lang="hr-HR" i="1" dirty="0" smtClean="0"/>
          </a:p>
          <a:p>
            <a:pPr marL="400050" lvl="1" indent="0">
              <a:buNone/>
            </a:pPr>
            <a:r>
              <a:rPr lang="hr-HR" i="1" dirty="0" smtClean="0"/>
              <a:t>„za značajna područja ekološke mreže NATURA 2000 (…), </a:t>
            </a:r>
            <a:r>
              <a:rPr lang="hr-HR" b="1" i="1" dirty="0" smtClean="0"/>
              <a:t>nije moguće pokrenuti postupak utvrđivanja prevladavajućeg javnog interesa i kompenzacijskih uvjeta dok ih ne potvrdi Europska komisija</a:t>
            </a:r>
            <a:r>
              <a:rPr lang="hr-HR" i="1" dirty="0" smtClean="0"/>
              <a:t>“. </a:t>
            </a:r>
          </a:p>
          <a:p>
            <a:pPr marL="0" indent="0">
              <a:buNone/>
            </a:pPr>
            <a:endParaRPr lang="hr-HR" sz="2800" dirty="0" smtClean="0"/>
          </a:p>
          <a:p>
            <a:pPr marL="0" indent="0">
              <a:buNone/>
            </a:pPr>
            <a:r>
              <a:rPr lang="hr-HR" sz="2400" dirty="0" smtClean="0"/>
              <a:t>Prema objašnjenju predlagača, proces pregovora s Europskom komisijom trajat će do </a:t>
            </a:r>
            <a:r>
              <a:rPr lang="hr-HR" sz="2400" b="1" dirty="0" smtClean="0"/>
              <a:t>3 godine počevši od pristupanja.</a:t>
            </a:r>
          </a:p>
        </p:txBody>
      </p:sp>
      <p:cxnSp>
        <p:nvCxnSpPr>
          <p:cNvPr id="4" name="Ravni poveznik 3"/>
          <p:cNvCxnSpPr/>
          <p:nvPr/>
        </p:nvCxnSpPr>
        <p:spPr>
          <a:xfrm>
            <a:off x="0" y="1484313"/>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508" name="Picture 2" descr="HKIG logo">
            <a:hlinkClick r:id="rId3"/>
          </p:cNvPr>
          <p:cNvPicPr>
            <a:picLocks noChangeAspect="1" noChangeArrowheads="1"/>
          </p:cNvPicPr>
          <p:nvPr/>
        </p:nvPicPr>
        <p:blipFill>
          <a:blip r:embed="rId4"/>
          <a:srcRect/>
          <a:stretch>
            <a:fillRect/>
          </a:stretch>
        </p:blipFill>
        <p:spPr bwMode="auto">
          <a:xfrm>
            <a:off x="46038" y="52388"/>
            <a:ext cx="22479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1620</Words>
  <Application>Microsoft Office PowerPoint</Application>
  <PresentationFormat>On-screen Show (4:3)</PresentationFormat>
  <Paragraphs>93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tema</vt:lpstr>
      <vt:lpstr>Posljedice implementacije prijedloga Zakona o zaštiti prirode</vt:lpstr>
      <vt:lpstr>Analiza Prijedloga  Zakona o zaštiti prirode</vt:lpstr>
      <vt:lpstr>Ekološka mreža</vt:lpstr>
      <vt:lpstr>Ekološka mreža RH</vt:lpstr>
      <vt:lpstr>Veličina ekoloških mreža u EU</vt:lpstr>
      <vt:lpstr>Ekološke mreže i EU</vt:lpstr>
      <vt:lpstr>Usporedba površina ekoloških mreža</vt:lpstr>
      <vt:lpstr>Prijedlog Natura 2000 u RH</vt:lpstr>
      <vt:lpstr>Natura 2000 i  prijedlog Zakona o zaštiti prirode</vt:lpstr>
      <vt:lpstr>Natura 2000 i  prijedlog Zakona o zaštiti prirode</vt:lpstr>
      <vt:lpstr>POTREBNE AKTIVNOSTI</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Posljedice implementacije Zakona o zaštiti prirode</dc:title>
  <dc:creator>vlasta</dc:creator>
  <cp:lastModifiedBy>Zoran Pucaric</cp:lastModifiedBy>
  <cp:revision>30</cp:revision>
  <cp:lastPrinted>2013-03-20T18:35:59Z</cp:lastPrinted>
  <dcterms:created xsi:type="dcterms:W3CDTF">2013-03-08T13:56:00Z</dcterms:created>
  <dcterms:modified xsi:type="dcterms:W3CDTF">2013-03-20T20:08:04Z</dcterms:modified>
</cp:coreProperties>
</file>