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419" r:id="rId3"/>
    <p:sldId id="412" r:id="rId4"/>
    <p:sldId id="417" r:id="rId5"/>
    <p:sldId id="413" r:id="rId6"/>
    <p:sldId id="414" r:id="rId7"/>
    <p:sldId id="416" r:id="rId8"/>
    <p:sldId id="415" r:id="rId9"/>
    <p:sldId id="418" r:id="rId10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5AA92-0251-4607-BAB0-1240C104036B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5F48E-B1AF-403B-9B2E-75B9F1E7A2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9808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E8F70-37F3-46C6-901A-1CABA81893A1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C129B-70E6-40EF-AD0E-42D988E08D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750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fld id="{AD9B2DE6-4E2A-4103-B4E7-6344095CE390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744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fld id="{AD9B2DE6-4E2A-4103-B4E7-6344095CE390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744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fld id="{AD9B2DE6-4E2A-4103-B4E7-6344095CE390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3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7444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fld id="{AD9B2DE6-4E2A-4103-B4E7-6344095CE390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744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fld id="{AD9B2DE6-4E2A-4103-B4E7-6344095CE390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744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fld id="{AD9B2DE6-4E2A-4103-B4E7-6344095CE390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7444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fld id="{AD9B2DE6-4E2A-4103-B4E7-6344095CE390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7444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fld id="{AD9B2DE6-4E2A-4103-B4E7-6344095CE390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7444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eaLnBrk="1" hangingPunct="1"/>
            <a:fld id="{AD9B2DE6-4E2A-4103-B4E7-6344095CE390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1744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FA20-AB5D-43DE-9036-FB165819002F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3C86-01D5-48FB-A251-92D62D42E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64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FA20-AB5D-43DE-9036-FB165819002F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3C86-01D5-48FB-A251-92D62D42E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593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FA20-AB5D-43DE-9036-FB165819002F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3C86-01D5-48FB-A251-92D62D42E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767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FA20-AB5D-43DE-9036-FB165819002F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3C86-01D5-48FB-A251-92D62D42E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209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FA20-AB5D-43DE-9036-FB165819002F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3C86-01D5-48FB-A251-92D62D42E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964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FA20-AB5D-43DE-9036-FB165819002F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3C86-01D5-48FB-A251-92D62D42E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259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FA20-AB5D-43DE-9036-FB165819002F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3C86-01D5-48FB-A251-92D62D42E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132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FA20-AB5D-43DE-9036-FB165819002F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3C86-01D5-48FB-A251-92D62D42E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980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FA20-AB5D-43DE-9036-FB165819002F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3C86-01D5-48FB-A251-92D62D42E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317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FA20-AB5D-43DE-9036-FB165819002F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3C86-01D5-48FB-A251-92D62D42E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8976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FA20-AB5D-43DE-9036-FB165819002F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93C86-01D5-48FB-A251-92D62D42E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10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BFA20-AB5D-43DE-9036-FB165819002F}" type="datetimeFigureOut">
              <a:rPr lang="en-GB" smtClean="0"/>
              <a:pPr/>
              <a:t>11/07/2021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3C86-01D5-48FB-A251-92D62D42E3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449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egulab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egulab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b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b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b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b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b.e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ulab.e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egulab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4744"/>
            <a:ext cx="9144000" cy="4896543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60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Zakon o </a:t>
            </a:r>
            <a:r>
              <a:rPr lang="hr-HR" sz="6000" b="1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gradnji</a:t>
            </a:r>
            <a:r>
              <a:rPr lang="hr-HR" sz="6000" b="1" baseline="30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plus</a:t>
            </a:r>
            <a:r>
              <a:rPr lang="hr-HR" sz="60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 </a:t>
            </a:r>
            <a:r>
              <a:rPr lang="hr-HR" sz="31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hr-HR" sz="3100" b="1" i="1" dirty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sz="3100" b="1" i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						Priručnik</a:t>
            </a:r>
            <a:r>
              <a:rPr lang="hr-HR" sz="3100" b="1" dirty="0"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hr-HR" sz="3100" b="1" dirty="0"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b="1" dirty="0">
                <a:latin typeface="Palatino Linotype" panose="02040502050505030304" pitchFamily="18" charset="0"/>
              </a:rPr>
              <a:t/>
            </a:r>
            <a:br>
              <a:rPr lang="hr-HR" b="1" dirty="0">
                <a:latin typeface="Palatino Linotype" panose="02040502050505030304" pitchFamily="18" charset="0"/>
              </a:rPr>
            </a:br>
            <a:r>
              <a:rPr lang="hr-HR" sz="3100" b="1" i="1" dirty="0" smtClean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kratki vodič</a:t>
            </a:r>
            <a:r>
              <a:rPr lang="en-GB" sz="3600" i="1" dirty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en-GB" sz="3600" i="1" dirty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sz="2400" dirty="0"/>
              <a:t> </a:t>
            </a:r>
            <a:r>
              <a:rPr lang="hr-HR" sz="1800" dirty="0">
                <a:solidFill>
                  <a:srgbClr val="000099"/>
                </a:solidFill>
              </a:rPr>
              <a:t/>
            </a:r>
            <a:br>
              <a:rPr lang="hr-HR" sz="1800" dirty="0">
                <a:solidFill>
                  <a:srgbClr val="000099"/>
                </a:solidFill>
              </a:rPr>
            </a:br>
            <a:endParaRPr lang="en-GB" sz="1800" dirty="0">
              <a:solidFill>
                <a:srgbClr val="00009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 descr="LogoZoG+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000" y="-4"/>
            <a:ext cx="5040000" cy="923649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latin typeface="Palatino Linotype" pitchFamily="18" charset="0"/>
              </a:rPr>
              <a:t>ReguLab</a:t>
            </a:r>
            <a:r>
              <a:rPr lang="hr-HR" sz="1600" b="1" dirty="0" smtClean="0">
                <a:latin typeface="Times New Roman"/>
                <a:cs typeface="Times New Roman"/>
              </a:rPr>
              <a:t>®</a:t>
            </a:r>
            <a:r>
              <a:rPr lang="hr-HR" sz="1600" b="1" dirty="0" smtClean="0">
                <a:latin typeface="Palatino Linotype" pitchFamily="18" charset="0"/>
              </a:rPr>
              <a:t>, Savjetovalište za građevno-tehničku regulativu, </a:t>
            </a:r>
            <a:r>
              <a:rPr lang="hr-HR" sz="1600" b="1" dirty="0" smtClean="0">
                <a:latin typeface="Palatino Linotype" pitchFamily="18" charset="0"/>
                <a:hlinkClick r:id="rId4"/>
              </a:rPr>
              <a:t>www.regulab.eu</a:t>
            </a:r>
            <a:r>
              <a:rPr lang="hr-HR" sz="1600" b="1" dirty="0" smtClean="0">
                <a:latin typeface="Palatino Linotype" pitchFamily="18" charset="0"/>
              </a:rPr>
              <a:t>, podrška 24/7</a:t>
            </a:r>
            <a:endParaRPr lang="hr-HR" sz="16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8892480" cy="4896543"/>
          </a:xfrm>
        </p:spPr>
        <p:txBody>
          <a:bodyPr>
            <a:normAutofit fontScale="90000"/>
          </a:bodyPr>
          <a:lstStyle/>
          <a:p>
            <a:pPr algn="l"/>
            <a: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vi-VN" sz="2700" b="1" i="1" dirty="0" smtClean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Ključne </a:t>
            </a:r>
            <a:r>
              <a:rPr lang="vi-VN" sz="2700" b="1" i="1" dirty="0" smtClean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karakteristike Priručnika:</a:t>
            </a:r>
            <a: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- </a:t>
            </a:r>
            <a: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sadrži </a:t>
            </a:r>
            <a: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zbirku urednički pročišćenih tekstova važećih relevantnih propisa u graditeljstvu – </a:t>
            </a:r>
            <a:r>
              <a:rPr lang="vi-VN" sz="2700" b="1" i="1" dirty="0" smtClean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Zakona o gradnji i pripadnih </a:t>
            </a:r>
            <a:r>
              <a:rPr lang="vi-VN" sz="2700" b="1" i="1" dirty="0" smtClean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propisa</a:t>
            </a:r>
            <a:r>
              <a:rPr lang="hr-HR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 – koja se kontinuirano dopunjuje propisima koje trenutno ne sadrži</a:t>
            </a:r>
            <a: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,</a:t>
            </a:r>
            <a: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- ažurira se istovremeno s objavom novih, izmijenjenih i/ili dopunjenih propisa,</a:t>
            </a:r>
            <a:b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- pretražuje propise po poglavljima, odjeljcima, odsjecima i ključnim pojmovima,</a:t>
            </a:r>
            <a:b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- povezivanjem međusobno ovisnih odredbi razjašnjava propisanu materiju, </a:t>
            </a:r>
            <a:b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- sadrži komentare bitne za razumijevanje propisa,</a:t>
            </a:r>
            <a:b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- definira „posebne propise“ i upućuje na njih.</a:t>
            </a:r>
            <a:br>
              <a:rPr lang="vi-VN" sz="27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sz="3200" b="1" dirty="0"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hr-HR" sz="3200" b="1" dirty="0"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b="1" dirty="0">
                <a:latin typeface="Palatino Linotype" panose="02040502050505030304" pitchFamily="18" charset="0"/>
              </a:rPr>
              <a:t/>
            </a:r>
            <a:br>
              <a:rPr lang="hr-HR" b="1" dirty="0">
                <a:latin typeface="Palatino Linotype" panose="02040502050505030304" pitchFamily="18" charset="0"/>
              </a:rPr>
            </a:br>
            <a:r>
              <a:rPr lang="hr-HR" sz="3100" b="1" i="1" dirty="0" smtClean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kratki vodič</a:t>
            </a:r>
            <a:r>
              <a:rPr lang="en-GB" sz="3600" i="1" dirty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en-GB" sz="3600" i="1" dirty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sz="2400" dirty="0"/>
              <a:t> </a:t>
            </a:r>
            <a:r>
              <a:rPr lang="hr-HR" sz="1800" dirty="0">
                <a:solidFill>
                  <a:srgbClr val="000099"/>
                </a:solidFill>
              </a:rPr>
              <a:t/>
            </a:r>
            <a:br>
              <a:rPr lang="hr-HR" sz="1800" dirty="0">
                <a:solidFill>
                  <a:srgbClr val="000099"/>
                </a:solidFill>
              </a:rPr>
            </a:br>
            <a:endParaRPr lang="en-GB" sz="1800" dirty="0">
              <a:solidFill>
                <a:srgbClr val="00009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 descr="LogoZoG+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000" y="-4"/>
            <a:ext cx="5040000" cy="923649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latin typeface="Palatino Linotype" pitchFamily="18" charset="0"/>
              </a:rPr>
              <a:t>ReguLab</a:t>
            </a:r>
            <a:r>
              <a:rPr lang="hr-HR" sz="1600" b="1" dirty="0" smtClean="0">
                <a:latin typeface="Times New Roman"/>
                <a:cs typeface="Times New Roman"/>
              </a:rPr>
              <a:t>®</a:t>
            </a:r>
            <a:r>
              <a:rPr lang="hr-HR" sz="1600" b="1" dirty="0" smtClean="0">
                <a:latin typeface="Palatino Linotype" pitchFamily="18" charset="0"/>
              </a:rPr>
              <a:t>, Savjetovalište za građevno-tehničku regulativu, </a:t>
            </a:r>
            <a:r>
              <a:rPr lang="hr-HR" sz="1600" b="1" dirty="0" smtClean="0">
                <a:latin typeface="Palatino Linotype" pitchFamily="18" charset="0"/>
                <a:hlinkClick r:id="rId4"/>
              </a:rPr>
              <a:t>www.regulab.eu</a:t>
            </a:r>
            <a:r>
              <a:rPr lang="hr-HR" sz="1600" b="1" dirty="0" smtClean="0">
                <a:latin typeface="Palatino Linotype" pitchFamily="18" charset="0"/>
              </a:rPr>
              <a:t>, podrška 24/7</a:t>
            </a:r>
            <a:endParaRPr lang="hr-HR" sz="16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latin typeface="Palatino Linotype" pitchFamily="18" charset="0"/>
              </a:rPr>
              <a:t>ReguLab</a:t>
            </a:r>
            <a:r>
              <a:rPr lang="hr-HR" sz="1600" b="1" dirty="0" smtClean="0">
                <a:latin typeface="Times New Roman"/>
                <a:cs typeface="Times New Roman"/>
              </a:rPr>
              <a:t>®</a:t>
            </a:r>
            <a:r>
              <a:rPr lang="hr-HR" sz="1600" b="1" dirty="0" smtClean="0">
                <a:latin typeface="Palatino Linotype" pitchFamily="18" charset="0"/>
              </a:rPr>
              <a:t>, Savjetovalište za građevno-tehničku regulativu, </a:t>
            </a:r>
            <a:r>
              <a:rPr lang="hr-HR" sz="1600" b="1" dirty="0" smtClean="0">
                <a:latin typeface="Palatino Linotype" pitchFamily="18" charset="0"/>
                <a:hlinkClick r:id="rId3"/>
              </a:rPr>
              <a:t>www.regulab.eu</a:t>
            </a:r>
            <a:r>
              <a:rPr lang="hr-HR" sz="1600" b="1" dirty="0" smtClean="0">
                <a:latin typeface="Palatino Linotype" pitchFamily="18" charset="0"/>
              </a:rPr>
              <a:t>, podrška 24/7</a:t>
            </a:r>
            <a:endParaRPr lang="hr-HR" sz="1600" b="1" dirty="0">
              <a:latin typeface="Palatino Linotype" pitchFamily="18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" y="1008000"/>
            <a:ext cx="9156455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niOkvir 11"/>
          <p:cNvSpPr txBox="1"/>
          <p:nvPr/>
        </p:nvSpPr>
        <p:spPr>
          <a:xfrm>
            <a:off x="971600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Palatino Linotype" pitchFamily="18" charset="0"/>
              </a:rPr>
              <a:t>Početni ekran nakon pokretanja Priručnika (kliknite za pojašnjenja polja i prozora)</a:t>
            </a:r>
            <a:endParaRPr lang="hr-HR" sz="2400" b="1" dirty="0">
              <a:latin typeface="Palatino Linotype" pitchFamily="18" charset="0"/>
            </a:endParaRPr>
          </a:p>
        </p:txBody>
      </p:sp>
      <p:pic>
        <p:nvPicPr>
          <p:cNvPr id="1026" name="Picture 2" descr="C:\LINO21\Prirucnik\web\LogoRegulab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" y="9"/>
            <a:ext cx="941375" cy="936955"/>
          </a:xfrm>
          <a:prstGeom prst="rect">
            <a:avLst/>
          </a:prstGeom>
          <a:noFill/>
        </p:spPr>
      </p:pic>
      <p:sp>
        <p:nvSpPr>
          <p:cNvPr id="1027" name="AutoShape 3"/>
          <p:cNvSpPr>
            <a:spLocks noChangeAspect="1" noChangeArrowheads="1"/>
          </p:cNvSpPr>
          <p:nvPr/>
        </p:nvSpPr>
        <p:spPr bwMode="auto">
          <a:xfrm>
            <a:off x="0" y="476672"/>
            <a:ext cx="2876835" cy="72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Opće naredbe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2339752" y="1052736"/>
            <a:ext cx="2876836" cy="72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Prozor za odabir akta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spect="1" noChangeArrowheads="1"/>
          </p:cNvSpPr>
          <p:nvPr/>
        </p:nvSpPr>
        <p:spPr bwMode="auto">
          <a:xfrm>
            <a:off x="6267164" y="1556792"/>
            <a:ext cx="2876836" cy="72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Polja opcija za pretraživanje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179512" y="2132856"/>
            <a:ext cx="2876835" cy="72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Polja opcija za filtriranje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spect="1" noChangeArrowheads="1"/>
          </p:cNvSpPr>
          <p:nvPr/>
        </p:nvSpPr>
        <p:spPr bwMode="auto">
          <a:xfrm>
            <a:off x="2339747" y="2996951"/>
            <a:ext cx="2876822" cy="72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Prozor učitanog akta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5004048" y="2708920"/>
            <a:ext cx="2876836" cy="72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Veličina fonta učitanog akta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spect="1" noChangeArrowheads="1"/>
          </p:cNvSpPr>
          <p:nvPr/>
        </p:nvSpPr>
        <p:spPr bwMode="auto">
          <a:xfrm>
            <a:off x="6267165" y="3789040"/>
            <a:ext cx="2876835" cy="72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Pretraživanja svih akata</a:t>
            </a:r>
            <a:endParaRPr kumimoji="0" lang="sr-Latn-C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spect="1" noChangeArrowheads="1"/>
          </p:cNvSpPr>
          <p:nvPr/>
        </p:nvSpPr>
        <p:spPr bwMode="auto">
          <a:xfrm>
            <a:off x="6267165" y="4653136"/>
            <a:ext cx="2876835" cy="72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Opći odabir fonta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AutoShape 11"/>
          <p:cNvSpPr>
            <a:spLocks noChangeAspect="1" noChangeArrowheads="1"/>
          </p:cNvSpPr>
          <p:nvPr/>
        </p:nvSpPr>
        <p:spPr bwMode="auto">
          <a:xfrm>
            <a:off x="3347864" y="4293096"/>
            <a:ext cx="3250702" cy="468000"/>
          </a:xfrm>
          <a:prstGeom prst="rightArrowCallout">
            <a:avLst>
              <a:gd name="adj1" fmla="val 35454"/>
              <a:gd name="adj2" fmla="val 25000"/>
              <a:gd name="adj3" fmla="val 49651"/>
              <a:gd name="adj4" fmla="val 8710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Ispis i prethodni pregled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AutoShape 12"/>
          <p:cNvSpPr>
            <a:spLocks noChangeAspect="1" noChangeArrowheads="1"/>
          </p:cNvSpPr>
          <p:nvPr/>
        </p:nvSpPr>
        <p:spPr bwMode="auto">
          <a:xfrm>
            <a:off x="3347864" y="5157192"/>
            <a:ext cx="3250702" cy="468000"/>
          </a:xfrm>
          <a:prstGeom prst="rightArrowCallout">
            <a:avLst>
              <a:gd name="adj1" fmla="val 35454"/>
              <a:gd name="adj2" fmla="val 25000"/>
              <a:gd name="adj3" fmla="val 49651"/>
              <a:gd name="adj4" fmla="val 8710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Pretraživanja učitanog akta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2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allAtOnce" animBg="1"/>
      <p:bldP spid="1028" grpId="0" build="allAtOnce" animBg="1"/>
      <p:bldP spid="1029" grpId="0" build="allAtOnce" animBg="1"/>
      <p:bldP spid="1030" grpId="0" build="allAtOnce" animBg="1"/>
      <p:bldP spid="1031" grpId="0" build="allAtOnce" animBg="1"/>
      <p:bldP spid="1032" grpId="0" build="allAtOnce" animBg="1"/>
      <p:bldP spid="1033" grpId="0" build="allAtOnce" animBg="1"/>
      <p:bldP spid="1034" grpId="0" build="allAtOnce" animBg="1"/>
      <p:bldP spid="1035" grpId="0" build="allAtOnce" animBg="1"/>
      <p:bldP spid="103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latin typeface="Palatino Linotype" pitchFamily="18" charset="0"/>
              </a:rPr>
              <a:t>ReguLab</a:t>
            </a:r>
            <a:r>
              <a:rPr lang="hr-HR" sz="1600" b="1" dirty="0" smtClean="0">
                <a:latin typeface="Times New Roman"/>
                <a:cs typeface="Times New Roman"/>
              </a:rPr>
              <a:t>®</a:t>
            </a:r>
            <a:r>
              <a:rPr lang="hr-HR" sz="1600" b="1" dirty="0" smtClean="0">
                <a:latin typeface="Palatino Linotype" pitchFamily="18" charset="0"/>
              </a:rPr>
              <a:t>, Savjetovalište za građevno-tehničku regulativu, </a:t>
            </a:r>
            <a:r>
              <a:rPr lang="hr-HR" sz="1600" b="1" dirty="0" smtClean="0">
                <a:latin typeface="Palatino Linotype" pitchFamily="18" charset="0"/>
                <a:hlinkClick r:id="rId3"/>
              </a:rPr>
              <a:t>www.regulab.eu</a:t>
            </a:r>
            <a:r>
              <a:rPr lang="hr-HR" sz="1600" b="1" dirty="0" smtClean="0">
                <a:latin typeface="Palatino Linotype" pitchFamily="18" charset="0"/>
              </a:rPr>
              <a:t>, podrška 24/7</a:t>
            </a:r>
            <a:endParaRPr lang="hr-HR" sz="1600" b="1" dirty="0">
              <a:latin typeface="Palatino Linotype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971600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Palatino Linotype" pitchFamily="18" charset="0"/>
              </a:rPr>
              <a:t>Primjer UPUTE i KOMENTARA </a:t>
            </a:r>
          </a:p>
          <a:p>
            <a:pPr algn="ctr"/>
            <a:r>
              <a:rPr lang="hr-HR" sz="2400" b="1" dirty="0" smtClean="0">
                <a:latin typeface="Palatino Linotype" pitchFamily="18" charset="0"/>
              </a:rPr>
              <a:t>(kliknite za pojašnjenja)</a:t>
            </a:r>
            <a:endParaRPr lang="hr-HR" sz="2400" b="1" dirty="0">
              <a:latin typeface="Palatino Linotype" pitchFamily="18" charset="0"/>
            </a:endParaRPr>
          </a:p>
        </p:txBody>
      </p:sp>
      <p:pic>
        <p:nvPicPr>
          <p:cNvPr id="1026" name="Picture 2" descr="C:\LINO21\Prirucnik\web\LogoRegulab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" y="9"/>
            <a:ext cx="941375" cy="936955"/>
          </a:xfrm>
          <a:prstGeom prst="rect">
            <a:avLst/>
          </a:prstGeom>
          <a:noFill/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8000"/>
            <a:ext cx="9771140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lačić sa strelicom dolje 14"/>
          <p:cNvSpPr/>
          <p:nvPr/>
        </p:nvSpPr>
        <p:spPr>
          <a:xfrm>
            <a:off x="3347864" y="3861048"/>
            <a:ext cx="4752528" cy="72008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1. Odredba upućuje na posebni zakon i na mogućnost da je nešto drukčije propisano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7" name="Oblačić sa strelicom dolje 16"/>
          <p:cNvSpPr/>
          <p:nvPr/>
        </p:nvSpPr>
        <p:spPr>
          <a:xfrm>
            <a:off x="0" y="4365104"/>
            <a:ext cx="2915816" cy="72008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2. UPUTA  sadrži poveznicu na posebni zakon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8" name="Oblačić sa strelicom lijevo 17"/>
          <p:cNvSpPr/>
          <p:nvPr/>
        </p:nvSpPr>
        <p:spPr>
          <a:xfrm>
            <a:off x="2123728" y="5013176"/>
            <a:ext cx="4680520" cy="3600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3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3. Korisnik klikne na poveznicu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9" name="Oblačić sa strelicom dolje 18"/>
          <p:cNvSpPr/>
          <p:nvPr/>
        </p:nvSpPr>
        <p:spPr>
          <a:xfrm>
            <a:off x="2267744" y="836712"/>
            <a:ext cx="4896544" cy="720080"/>
          </a:xfrm>
          <a:prstGeom prst="down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4. U skočnom prozoru  pojavljuje se informacija o kojem posebnom zakonu se radi 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0" name="Oblačić sa strelicom lijevo 19"/>
          <p:cNvSpPr/>
          <p:nvPr/>
        </p:nvSpPr>
        <p:spPr>
          <a:xfrm>
            <a:off x="3491880" y="5517232"/>
            <a:ext cx="4824536" cy="50405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3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5. KOMENTAR daje informaciju da u ovom Zakonu ništa nije drukčije propisano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2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latin typeface="Palatino Linotype" pitchFamily="18" charset="0"/>
              </a:rPr>
              <a:t>ReguLab</a:t>
            </a:r>
            <a:r>
              <a:rPr lang="hr-HR" sz="1600" b="1" dirty="0" smtClean="0">
                <a:latin typeface="Times New Roman"/>
                <a:cs typeface="Times New Roman"/>
              </a:rPr>
              <a:t>®</a:t>
            </a:r>
            <a:r>
              <a:rPr lang="hr-HR" sz="1600" b="1" dirty="0" smtClean="0">
                <a:latin typeface="Palatino Linotype" pitchFamily="18" charset="0"/>
              </a:rPr>
              <a:t>, Savjetovalište za građevno-tehničku regulativu, </a:t>
            </a:r>
            <a:r>
              <a:rPr lang="hr-HR" sz="1600" b="1" dirty="0" smtClean="0">
                <a:latin typeface="Palatino Linotype" pitchFamily="18" charset="0"/>
                <a:hlinkClick r:id="rId3"/>
              </a:rPr>
              <a:t>www.regulab.eu</a:t>
            </a:r>
            <a:r>
              <a:rPr lang="hr-HR" sz="1600" b="1" dirty="0" smtClean="0">
                <a:latin typeface="Palatino Linotype" pitchFamily="18" charset="0"/>
              </a:rPr>
              <a:t>, podrška 24/7</a:t>
            </a:r>
            <a:endParaRPr lang="hr-HR" sz="1600" b="1" dirty="0">
              <a:latin typeface="Palatino Linotype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971600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Palatino Linotype" pitchFamily="18" charset="0"/>
              </a:rPr>
              <a:t>Pretraživanje </a:t>
            </a:r>
            <a:r>
              <a:rPr lang="hr-HR" sz="2400" b="1" i="1" dirty="0" smtClean="0">
                <a:latin typeface="Palatino Linotype" pitchFamily="18" charset="0"/>
              </a:rPr>
              <a:t>učitanog teksta </a:t>
            </a:r>
            <a:r>
              <a:rPr lang="hr-HR" sz="2400" b="1" dirty="0" smtClean="0">
                <a:latin typeface="Palatino Linotype" pitchFamily="18" charset="0"/>
              </a:rPr>
              <a:t>putem prethodno definiranih naziva (kliknite za pojašnjenja)</a:t>
            </a:r>
            <a:endParaRPr lang="hr-HR" sz="2400" b="1" dirty="0">
              <a:latin typeface="Palatino Linotype" pitchFamily="18" charset="0"/>
            </a:endParaRPr>
          </a:p>
        </p:txBody>
      </p:sp>
      <p:pic>
        <p:nvPicPr>
          <p:cNvPr id="1026" name="Picture 2" descr="C:\LINO21\Prirucnik\web\LogoRegulab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" y="9"/>
            <a:ext cx="941375" cy="936955"/>
          </a:xfrm>
          <a:prstGeom prst="rect">
            <a:avLst/>
          </a:prstGeom>
          <a:noFill/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8000"/>
            <a:ext cx="9155574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/>
          <p:cNvSpPr>
            <a:spLocks noChangeAspect="1" noChangeArrowheads="1"/>
          </p:cNvSpPr>
          <p:nvPr/>
        </p:nvSpPr>
        <p:spPr bwMode="auto">
          <a:xfrm>
            <a:off x="6983998" y="1844824"/>
            <a:ext cx="2160002" cy="540000"/>
          </a:xfrm>
          <a:prstGeom prst="downArrowCallout">
            <a:avLst>
              <a:gd name="adj1" fmla="val 100000"/>
              <a:gd name="adj2" fmla="val 10000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1. Odabrati Glavu</a:t>
            </a:r>
            <a:endParaRPr kumimoji="0" lang="sr-Latn-C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3"/>
          <p:cNvSpPr>
            <a:spLocks noChangeAspect="1" noChangeArrowheads="1"/>
          </p:cNvSpPr>
          <p:nvPr/>
        </p:nvSpPr>
        <p:spPr bwMode="auto">
          <a:xfrm>
            <a:off x="6983998" y="2708920"/>
            <a:ext cx="2160002" cy="540000"/>
          </a:xfrm>
          <a:prstGeom prst="downArrowCallout">
            <a:avLst>
              <a:gd name="adj1" fmla="val 100000"/>
              <a:gd name="adj2" fmla="val 10000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2. Odabrati Odredbu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spect="1" noChangeArrowheads="1"/>
          </p:cNvSpPr>
          <p:nvPr/>
        </p:nvSpPr>
        <p:spPr bwMode="auto">
          <a:xfrm>
            <a:off x="2195736" y="3356992"/>
            <a:ext cx="2876835" cy="72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3. Tekst se pozicionira na odabranu Glavu i Odredbu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2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uiExpand="1" build="allAtOnce" animBg="1"/>
      <p:bldP spid="2" grpId="0" build="allAtOnce" animBg="1"/>
      <p:bldP spid="205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latin typeface="Palatino Linotype" pitchFamily="18" charset="0"/>
              </a:rPr>
              <a:t>ReguLab</a:t>
            </a:r>
            <a:r>
              <a:rPr lang="hr-HR" sz="1600" b="1" dirty="0" smtClean="0">
                <a:latin typeface="Times New Roman"/>
                <a:cs typeface="Times New Roman"/>
              </a:rPr>
              <a:t>®</a:t>
            </a:r>
            <a:r>
              <a:rPr lang="hr-HR" sz="1600" b="1" dirty="0" smtClean="0">
                <a:latin typeface="Palatino Linotype" pitchFamily="18" charset="0"/>
              </a:rPr>
              <a:t>, Savjetovalište za građevno-tehničku regulativu, </a:t>
            </a:r>
            <a:r>
              <a:rPr lang="hr-HR" sz="1600" b="1" dirty="0" smtClean="0">
                <a:latin typeface="Palatino Linotype" pitchFamily="18" charset="0"/>
                <a:hlinkClick r:id="rId3"/>
              </a:rPr>
              <a:t>www.regulab.eu</a:t>
            </a:r>
            <a:r>
              <a:rPr lang="hr-HR" sz="1600" b="1" dirty="0" smtClean="0">
                <a:latin typeface="Palatino Linotype" pitchFamily="18" charset="0"/>
              </a:rPr>
              <a:t>, podrška 24/7</a:t>
            </a:r>
            <a:endParaRPr lang="hr-HR" sz="1600" b="1" dirty="0">
              <a:latin typeface="Palatino Linotype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971600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Palatino Linotype" pitchFamily="18" charset="0"/>
              </a:rPr>
              <a:t>Pretraživanje </a:t>
            </a:r>
            <a:r>
              <a:rPr lang="hr-HR" sz="2400" b="1" i="1" dirty="0" smtClean="0">
                <a:latin typeface="Palatino Linotype" pitchFamily="18" charset="0"/>
              </a:rPr>
              <a:t>učitanog teksta </a:t>
            </a:r>
            <a:r>
              <a:rPr lang="hr-HR" sz="2400" b="1" dirty="0" smtClean="0">
                <a:latin typeface="Palatino Linotype" pitchFamily="18" charset="0"/>
              </a:rPr>
              <a:t>po broju članka (kliknite za pojašnjenja)</a:t>
            </a:r>
            <a:endParaRPr lang="hr-HR" sz="2400" b="1" dirty="0">
              <a:latin typeface="Palatino Linotype" pitchFamily="18" charset="0"/>
            </a:endParaRPr>
          </a:p>
        </p:txBody>
      </p:sp>
      <p:pic>
        <p:nvPicPr>
          <p:cNvPr id="1026" name="Picture 2" descr="C:\LINO21\Prirucnik\web\LogoRegulab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" y="9"/>
            <a:ext cx="941375" cy="936955"/>
          </a:xfrm>
          <a:prstGeom prst="rect">
            <a:avLst/>
          </a:prstGeom>
          <a:noFill/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8000"/>
            <a:ext cx="9155128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/>
          <p:cNvSpPr>
            <a:spLocks noChangeAspect="1" noChangeArrowheads="1"/>
          </p:cNvSpPr>
          <p:nvPr/>
        </p:nvSpPr>
        <p:spPr bwMode="auto">
          <a:xfrm>
            <a:off x="6986374" y="3573016"/>
            <a:ext cx="2157626" cy="54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1. Odabrati Članak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"/>
          <p:cNvSpPr>
            <a:spLocks noChangeAspect="1" noChangeArrowheads="1"/>
          </p:cNvSpPr>
          <p:nvPr/>
        </p:nvSpPr>
        <p:spPr bwMode="auto">
          <a:xfrm>
            <a:off x="2627784" y="3645024"/>
            <a:ext cx="2876835" cy="72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2. Tekst se pozicionira na odabrani Članak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2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latin typeface="Palatino Linotype" pitchFamily="18" charset="0"/>
              </a:rPr>
              <a:t>ReguLab</a:t>
            </a:r>
            <a:r>
              <a:rPr lang="hr-HR" sz="1600" b="1" dirty="0" smtClean="0">
                <a:latin typeface="Times New Roman"/>
                <a:cs typeface="Times New Roman"/>
              </a:rPr>
              <a:t>®</a:t>
            </a:r>
            <a:r>
              <a:rPr lang="hr-HR" sz="1600" b="1" dirty="0" smtClean="0">
                <a:latin typeface="Palatino Linotype" pitchFamily="18" charset="0"/>
              </a:rPr>
              <a:t>, Savjetovalište za građevno-tehničku regulativu, </a:t>
            </a:r>
            <a:r>
              <a:rPr lang="hr-HR" sz="1600" b="1" dirty="0" smtClean="0">
                <a:latin typeface="Palatino Linotype" pitchFamily="18" charset="0"/>
                <a:hlinkClick r:id="rId3"/>
              </a:rPr>
              <a:t>www.regulab.eu</a:t>
            </a:r>
            <a:r>
              <a:rPr lang="hr-HR" sz="1600" b="1" dirty="0" smtClean="0">
                <a:latin typeface="Palatino Linotype" pitchFamily="18" charset="0"/>
              </a:rPr>
              <a:t>, podrška 24/7</a:t>
            </a:r>
            <a:endParaRPr lang="hr-HR" sz="1600" b="1" dirty="0">
              <a:latin typeface="Palatino Linotype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971600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Palatino Linotype" pitchFamily="18" charset="0"/>
              </a:rPr>
              <a:t>Pretraživanje </a:t>
            </a:r>
            <a:r>
              <a:rPr lang="hr-HR" sz="2400" b="1" i="1" dirty="0" smtClean="0">
                <a:latin typeface="Palatino Linotype" pitchFamily="18" charset="0"/>
              </a:rPr>
              <a:t>učitanog teksta </a:t>
            </a:r>
            <a:r>
              <a:rPr lang="hr-HR" sz="2400" b="1" dirty="0" smtClean="0">
                <a:latin typeface="Palatino Linotype" pitchFamily="18" charset="0"/>
              </a:rPr>
              <a:t>po ključnoj riječi (kliknite za pojašnjenja)</a:t>
            </a:r>
            <a:endParaRPr lang="hr-HR" sz="2400" b="1" dirty="0">
              <a:latin typeface="Palatino Linotype" pitchFamily="18" charset="0"/>
            </a:endParaRPr>
          </a:p>
        </p:txBody>
      </p:sp>
      <p:pic>
        <p:nvPicPr>
          <p:cNvPr id="1026" name="Picture 2" descr="C:\LINO21\Prirucnik\web\LogoRegulab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" y="9"/>
            <a:ext cx="941375" cy="936955"/>
          </a:xfrm>
          <a:prstGeom prst="rect">
            <a:avLst/>
          </a:prstGeom>
          <a:noFill/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8000"/>
            <a:ext cx="9155128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AutoShape 2"/>
          <p:cNvSpPr>
            <a:spLocks noChangeAspect="1" noChangeArrowheads="1"/>
          </p:cNvSpPr>
          <p:nvPr/>
        </p:nvSpPr>
        <p:spPr bwMode="auto">
          <a:xfrm>
            <a:off x="6263998" y="4221088"/>
            <a:ext cx="2880002" cy="720000"/>
          </a:xfrm>
          <a:prstGeom prst="downArrowCallout">
            <a:avLst>
              <a:gd name="adj1" fmla="val 100000"/>
              <a:gd name="adj2" fmla="val 10000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1. Upisati ključnu riječ</a:t>
            </a:r>
            <a:endParaRPr kumimoji="0" lang="sr-Latn-C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utoShape 3"/>
          <p:cNvSpPr>
            <a:spLocks noChangeAspect="1" noChangeArrowheads="1"/>
          </p:cNvSpPr>
          <p:nvPr/>
        </p:nvSpPr>
        <p:spPr bwMode="auto">
          <a:xfrm>
            <a:off x="3635896" y="5157192"/>
            <a:ext cx="3250702" cy="468000"/>
          </a:xfrm>
          <a:prstGeom prst="rightArrowCallout">
            <a:avLst>
              <a:gd name="adj1" fmla="val 35454"/>
              <a:gd name="adj2" fmla="val 25000"/>
              <a:gd name="adj3" fmla="val 49651"/>
              <a:gd name="adj4" fmla="val 8710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2. Kliknuti na gumb za pretraživanje</a:t>
            </a:r>
            <a:endParaRPr kumimoji="0" lang="sr-Latn-C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AutoShape 4"/>
          <p:cNvSpPr>
            <a:spLocks noChangeAspect="1" noChangeArrowheads="1"/>
          </p:cNvSpPr>
          <p:nvPr/>
        </p:nvSpPr>
        <p:spPr bwMode="auto">
          <a:xfrm>
            <a:off x="683568" y="4365104"/>
            <a:ext cx="3596046" cy="90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3. Program pronalazi ključnu riječ u učitanom tekstu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2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latin typeface="Palatino Linotype" pitchFamily="18" charset="0"/>
              </a:rPr>
              <a:t>ReguLab</a:t>
            </a:r>
            <a:r>
              <a:rPr lang="hr-HR" sz="1600" b="1" dirty="0" smtClean="0">
                <a:latin typeface="Times New Roman"/>
                <a:cs typeface="Times New Roman"/>
              </a:rPr>
              <a:t>®</a:t>
            </a:r>
            <a:r>
              <a:rPr lang="hr-HR" sz="1600" b="1" dirty="0" smtClean="0">
                <a:latin typeface="Palatino Linotype" pitchFamily="18" charset="0"/>
              </a:rPr>
              <a:t>, Savjetovalište za građevno-tehničku regulativu, </a:t>
            </a:r>
            <a:r>
              <a:rPr lang="hr-HR" sz="1600" b="1" dirty="0" smtClean="0">
                <a:latin typeface="Palatino Linotype" pitchFamily="18" charset="0"/>
                <a:hlinkClick r:id="rId3"/>
              </a:rPr>
              <a:t>www.regulab.eu</a:t>
            </a:r>
            <a:r>
              <a:rPr lang="hr-HR" sz="1600" b="1" dirty="0" smtClean="0">
                <a:latin typeface="Palatino Linotype" pitchFamily="18" charset="0"/>
              </a:rPr>
              <a:t>, podrška 24/7</a:t>
            </a:r>
            <a:endParaRPr lang="hr-HR" sz="1600" b="1" dirty="0">
              <a:latin typeface="Palatino Linotype" pitchFamily="18" charset="0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971600" y="188640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Palatino Linotype" pitchFamily="18" charset="0"/>
              </a:rPr>
              <a:t>Pretraživanje </a:t>
            </a:r>
            <a:r>
              <a:rPr lang="hr-HR" sz="2400" b="1" i="1" dirty="0" smtClean="0">
                <a:latin typeface="Palatino Linotype" pitchFamily="18" charset="0"/>
              </a:rPr>
              <a:t>svih tekstova </a:t>
            </a:r>
            <a:r>
              <a:rPr lang="hr-HR" sz="2400" b="1" dirty="0" smtClean="0">
                <a:latin typeface="Palatino Linotype" pitchFamily="18" charset="0"/>
              </a:rPr>
              <a:t>po ključnoj riječi (kliknite za pojašnjenja)</a:t>
            </a:r>
            <a:endParaRPr lang="hr-HR" sz="2400" b="1" dirty="0">
              <a:latin typeface="Palatino Linotype" pitchFamily="18" charset="0"/>
            </a:endParaRPr>
          </a:p>
        </p:txBody>
      </p:sp>
      <p:pic>
        <p:nvPicPr>
          <p:cNvPr id="1026" name="Picture 2" descr="C:\LINO21\Prirucnik\web\LogoRegulab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" y="9"/>
            <a:ext cx="941375" cy="936955"/>
          </a:xfrm>
          <a:prstGeom prst="rect">
            <a:avLst/>
          </a:prstGeom>
          <a:noFill/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8000"/>
            <a:ext cx="9155128" cy="51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/>
          <p:cNvSpPr>
            <a:spLocks noChangeAspect="1" noChangeArrowheads="1"/>
          </p:cNvSpPr>
          <p:nvPr/>
        </p:nvSpPr>
        <p:spPr bwMode="auto">
          <a:xfrm>
            <a:off x="6263998" y="3501008"/>
            <a:ext cx="2880002" cy="720000"/>
          </a:xfrm>
          <a:prstGeom prst="downArrowCallout">
            <a:avLst>
              <a:gd name="adj1" fmla="val 100000"/>
              <a:gd name="adj2" fmla="val 10000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1. Kliknuti na gumb „Pretraživanje svih akata“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796136" y="4365104"/>
            <a:ext cx="2167168" cy="720000"/>
          </a:xfrm>
          <a:prstGeom prst="downArrowCallout">
            <a:avLst>
              <a:gd name="adj1" fmla="val 100332"/>
              <a:gd name="adj2" fmla="val 100332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2. Upisati ključnu riječ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AutoShape 7"/>
          <p:cNvSpPr>
            <a:spLocks noChangeAspect="1" noChangeArrowheads="1"/>
          </p:cNvSpPr>
          <p:nvPr/>
        </p:nvSpPr>
        <p:spPr bwMode="auto">
          <a:xfrm>
            <a:off x="3563888" y="5157192"/>
            <a:ext cx="3250702" cy="468000"/>
          </a:xfrm>
          <a:prstGeom prst="rightArrowCallout">
            <a:avLst>
              <a:gd name="adj1" fmla="val 35454"/>
              <a:gd name="adj2" fmla="val 25000"/>
              <a:gd name="adj3" fmla="val 49651"/>
              <a:gd name="adj4" fmla="val 8710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3. Kliknuti na gumb za pretraživanje</a:t>
            </a:r>
            <a:endParaRPr kumimoji="0" lang="sr-Latn-C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AutoShape 8"/>
          <p:cNvSpPr>
            <a:spLocks noChangeAspect="1" noChangeArrowheads="1"/>
          </p:cNvSpPr>
          <p:nvPr/>
        </p:nvSpPr>
        <p:spPr bwMode="auto">
          <a:xfrm>
            <a:off x="1835696" y="1340768"/>
            <a:ext cx="3348320" cy="720000"/>
          </a:xfrm>
          <a:prstGeom prst="downArrowCallout">
            <a:avLst>
              <a:gd name="adj1" fmla="val 116261"/>
              <a:gd name="adj2" fmla="val 116261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4. Kliknuti na odabranu odredbu</a:t>
            </a:r>
            <a:endParaRPr kumimoji="0" lang="sr-Latn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AutoShape 9"/>
          <p:cNvSpPr>
            <a:spLocks noChangeAspect="1" noChangeArrowheads="1"/>
          </p:cNvSpPr>
          <p:nvPr/>
        </p:nvSpPr>
        <p:spPr bwMode="auto">
          <a:xfrm>
            <a:off x="899592" y="2996952"/>
            <a:ext cx="3599653" cy="900000"/>
          </a:xfrm>
          <a:prstGeom prst="downArrowCallout">
            <a:avLst>
              <a:gd name="adj1" fmla="val 99890"/>
              <a:gd name="adj2" fmla="val 99890"/>
              <a:gd name="adj3" fmla="val 16667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ja-JP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5. Program ispisuje odabranu odredbu u skočnom prozoru</a:t>
            </a:r>
            <a:endParaRPr kumimoji="0" lang="sr-Latn-C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2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4744"/>
            <a:ext cx="9144000" cy="4896543"/>
          </a:xfrm>
        </p:spPr>
        <p:txBody>
          <a:bodyPr>
            <a:normAutofit fontScale="90000"/>
          </a:bodyPr>
          <a:lstStyle/>
          <a:p>
            <a: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hr-HR" sz="20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hr-HR" sz="3600" b="1" i="1" dirty="0" smtClean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Detaljne upute za primjenu i instaliranje Priručnika </a:t>
            </a:r>
            <a:br>
              <a:rPr lang="hr-HR" sz="3600" b="1" i="1" dirty="0" smtClean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sz="36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hr-HR" sz="36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sz="60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Zakon o </a:t>
            </a:r>
            <a:r>
              <a:rPr lang="hr-HR" sz="6000" b="1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gradnji</a:t>
            </a:r>
            <a:r>
              <a:rPr lang="hr-HR" sz="6000" b="1" baseline="30000" dirty="0" err="1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plus</a:t>
            </a:r>
            <a:r>
              <a:rPr lang="hr-HR" sz="6000" b="1" baseline="30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hr-HR" sz="6000" b="1" baseline="30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sz="6000" b="1" baseline="30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hr-HR" sz="6000" b="1" baseline="30000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sz="3600" b="1" i="1" dirty="0" smtClean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potražite na </a:t>
            </a:r>
            <a:br>
              <a:rPr lang="hr-HR" sz="3600" b="1" i="1" dirty="0" smtClean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sz="36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hr-HR" sz="36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sz="6000" b="1" dirty="0" smtClean="0">
                <a:solidFill>
                  <a:srgbClr val="FF00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>www.regulab.eu </a:t>
            </a:r>
            <a:r>
              <a:rPr lang="en-GB" sz="3600" i="1" dirty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en-GB" sz="3600" i="1" dirty="0">
                <a:solidFill>
                  <a:srgbClr val="006600"/>
                </a:solidFill>
                <a:latin typeface="Palatino Linotype" panose="02040502050505030304" pitchFamily="18" charset="0"/>
                <a:ea typeface="Tahoma" pitchFamily="34" charset="0"/>
                <a:cs typeface="Tahoma" pitchFamily="34" charset="0"/>
              </a:rPr>
            </a:br>
            <a:r>
              <a:rPr lang="hr-HR" sz="2400" dirty="0"/>
              <a:t> </a:t>
            </a:r>
            <a:r>
              <a:rPr lang="hr-HR" sz="1800" dirty="0">
                <a:solidFill>
                  <a:srgbClr val="000099"/>
                </a:solidFill>
              </a:rPr>
              <a:t/>
            </a:r>
            <a:br>
              <a:rPr lang="hr-HR" sz="1800" dirty="0">
                <a:solidFill>
                  <a:srgbClr val="000099"/>
                </a:solidFill>
              </a:rPr>
            </a:br>
            <a:endParaRPr lang="en-GB" sz="1800" dirty="0">
              <a:solidFill>
                <a:srgbClr val="000099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 descr="LogoZoG+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000" y="-4"/>
            <a:ext cx="5040000" cy="923649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0" y="638132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 err="1" smtClean="0">
                <a:latin typeface="Palatino Linotype" pitchFamily="18" charset="0"/>
              </a:rPr>
              <a:t>ReguLab</a:t>
            </a:r>
            <a:r>
              <a:rPr lang="hr-HR" sz="1600" b="1" dirty="0" smtClean="0">
                <a:latin typeface="Times New Roman"/>
                <a:cs typeface="Times New Roman"/>
              </a:rPr>
              <a:t>®</a:t>
            </a:r>
            <a:r>
              <a:rPr lang="hr-HR" sz="1600" b="1" dirty="0" smtClean="0">
                <a:latin typeface="Palatino Linotype" pitchFamily="18" charset="0"/>
              </a:rPr>
              <a:t>, Savjetovalište za građevno-tehničku regulativu, </a:t>
            </a:r>
            <a:r>
              <a:rPr lang="hr-HR" sz="1600" b="1" dirty="0" smtClean="0">
                <a:latin typeface="Palatino Linotype" pitchFamily="18" charset="0"/>
                <a:hlinkClick r:id="rId4"/>
              </a:rPr>
              <a:t>www.regulab.eu</a:t>
            </a:r>
            <a:r>
              <a:rPr lang="hr-HR" sz="1600" b="1" dirty="0" smtClean="0">
                <a:latin typeface="Palatino Linotype" pitchFamily="18" charset="0"/>
              </a:rPr>
              <a:t>, podrška 24/7</a:t>
            </a:r>
            <a:endParaRPr lang="hr-HR" sz="16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353</Words>
  <Application>Microsoft Office PowerPoint</Application>
  <PresentationFormat>Prikaz na zaslonu (4:3)</PresentationFormat>
  <Paragraphs>56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Theme</vt:lpstr>
      <vt:lpstr>   Zakon o gradnjiplus         Priručnik  kratki vodič   </vt:lpstr>
      <vt:lpstr>        Ključne karakteristike Priručnika: - sadrži zbirku urednički pročišćenih tekstova važećih relevantnih propisa u graditeljstvu – Zakona o gradnji i pripadnih propisa – koja se kontinuirano dopunjuje propisima koje trenutno ne sadrži, - ažurira se istovremeno s objavom novih, izmijenjenih i/ili dopunjenih propisa, - pretražuje propise po poglavljima, odjeljcima, odsjecima i ključnim pojmovima, - povezivanjem međusobno ovisnih odredbi razjašnjava propisanu materiju,  - sadrži komentare bitne za razumijevanje propisa, - definira „posebne propise“ i upućuje na njih.   kratki vodič   </vt:lpstr>
      <vt:lpstr>Slajd 3</vt:lpstr>
      <vt:lpstr>Slajd 4</vt:lpstr>
      <vt:lpstr>Slajd 5</vt:lpstr>
      <vt:lpstr>Slajd 6</vt:lpstr>
      <vt:lpstr>Slajd 7</vt:lpstr>
      <vt:lpstr>Slajd 8</vt:lpstr>
      <vt:lpstr>   Detaljne upute za primjenu i instaliranje Priručnika   Zakon o gradnjiplus  potražite na   www.regulab.eu    </vt:lpstr>
    </vt:vector>
  </TitlesOfParts>
  <Company>MZOPUG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Lino Fučić</dc:creator>
  <cp:lastModifiedBy>Lino</cp:lastModifiedBy>
  <cp:revision>200</cp:revision>
  <cp:lastPrinted>2019-05-08T07:01:28Z</cp:lastPrinted>
  <dcterms:created xsi:type="dcterms:W3CDTF">2013-02-15T13:35:58Z</dcterms:created>
  <dcterms:modified xsi:type="dcterms:W3CDTF">2021-07-11T18:16:20Z</dcterms:modified>
</cp:coreProperties>
</file>