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00" r:id="rId1"/>
    <p:sldMasterId id="2147484395" r:id="rId2"/>
    <p:sldMasterId id="2147484420" r:id="rId3"/>
    <p:sldMasterId id="2147484483" r:id="rId4"/>
    <p:sldMasterId id="2147484536" r:id="rId5"/>
    <p:sldMasterId id="2147484524" r:id="rId6"/>
  </p:sldMasterIdLst>
  <p:notesMasterIdLst>
    <p:notesMasterId r:id="rId56"/>
  </p:notesMasterIdLst>
  <p:handoutMasterIdLst>
    <p:handoutMasterId r:id="rId57"/>
  </p:handoutMasterIdLst>
  <p:sldIdLst>
    <p:sldId id="765" r:id="rId7"/>
    <p:sldId id="1075" r:id="rId8"/>
    <p:sldId id="1076" r:id="rId9"/>
    <p:sldId id="1077" r:id="rId10"/>
    <p:sldId id="1078" r:id="rId11"/>
    <p:sldId id="1074" r:id="rId12"/>
    <p:sldId id="1071" r:id="rId13"/>
    <p:sldId id="1079" r:id="rId14"/>
    <p:sldId id="1080" r:id="rId15"/>
    <p:sldId id="1044" r:id="rId16"/>
    <p:sldId id="1081" r:id="rId17"/>
    <p:sldId id="1083" r:id="rId18"/>
    <p:sldId id="1042" r:id="rId19"/>
    <p:sldId id="1043" r:id="rId20"/>
    <p:sldId id="1084" r:id="rId21"/>
    <p:sldId id="1085" r:id="rId22"/>
    <p:sldId id="1086" r:id="rId23"/>
    <p:sldId id="1087" r:id="rId24"/>
    <p:sldId id="1049" r:id="rId25"/>
    <p:sldId id="1050" r:id="rId26"/>
    <p:sldId id="1091" r:id="rId27"/>
    <p:sldId id="1092" r:id="rId28"/>
    <p:sldId id="1093" r:id="rId29"/>
    <p:sldId id="1100" r:id="rId30"/>
    <p:sldId id="1101" r:id="rId31"/>
    <p:sldId id="1099" r:id="rId32"/>
    <p:sldId id="1097" r:id="rId33"/>
    <p:sldId id="1098" r:id="rId34"/>
    <p:sldId id="1102" r:id="rId35"/>
    <p:sldId id="1103" r:id="rId36"/>
    <p:sldId id="1104" r:id="rId37"/>
    <p:sldId id="1105" r:id="rId38"/>
    <p:sldId id="940" r:id="rId39"/>
    <p:sldId id="914" r:id="rId40"/>
    <p:sldId id="1106" r:id="rId41"/>
    <p:sldId id="1107" r:id="rId42"/>
    <p:sldId id="1118" r:id="rId43"/>
    <p:sldId id="1119" r:id="rId44"/>
    <p:sldId id="1108" r:id="rId45"/>
    <p:sldId id="1109" r:id="rId46"/>
    <p:sldId id="1090" r:id="rId47"/>
    <p:sldId id="1110" r:id="rId48"/>
    <p:sldId id="1061" r:id="rId49"/>
    <p:sldId id="1120" r:id="rId50"/>
    <p:sldId id="1111" r:id="rId51"/>
    <p:sldId id="1112" r:id="rId52"/>
    <p:sldId id="1113" r:id="rId53"/>
    <p:sldId id="1114" r:id="rId54"/>
    <p:sldId id="1065" r:id="rId55"/>
  </p:sldIdLst>
  <p:sldSz cx="9144000" cy="6858000" type="screen4x3"/>
  <p:notesSz cx="6797675" cy="9928225"/>
  <p:custShowLst>
    <p:custShow name="Custom Show 1" id="0">
      <p:sldLst/>
    </p:custShow>
  </p:custShowLst>
  <p:defaultTextStyle>
    <a:defPPr>
      <a:defRPr lang="hr-HR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nad Puljić" initials="N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66FF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663300"/>
    <a:srgbClr val="EA96CC"/>
    <a:srgbClr val="81D8FF"/>
    <a:srgbClr val="000099"/>
    <a:srgbClr val="FFEFC7"/>
    <a:srgbClr val="666633"/>
    <a:srgbClr val="CC99FF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6566" autoAdjust="0"/>
    <p:restoredTop sz="94552" autoAdjust="0"/>
  </p:normalViewPr>
  <p:slideViewPr>
    <p:cSldViewPr snapToGrid="0">
      <p:cViewPr varScale="1">
        <p:scale>
          <a:sx n="51" d="100"/>
          <a:sy n="51" d="100"/>
        </p:scale>
        <p:origin x="42" y="1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9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2154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A2AC9-E48B-411C-813F-0E78FF8B431B}" type="doc">
      <dgm:prSet loTypeId="urn:microsoft.com/office/officeart/2005/8/layout/hierarchy1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FCEBE3CE-5D67-4452-8D17-7A464C2259A1}">
      <dgm:prSet phldrT="[Text]" custT="1"/>
      <dgm:spPr>
        <a:xfrm>
          <a:off x="2914716" y="653139"/>
          <a:ext cx="2312616" cy="641165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gm:spPr>
      <dgm:t>
        <a:bodyPr/>
        <a:lstStyle/>
        <a:p>
          <a:r>
            <a:rPr lang="hr-HR" sz="1800" b="1" dirty="0" smtClean="0">
              <a:solidFill>
                <a:srgbClr val="FF330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NADZOR</a:t>
          </a:r>
          <a:endParaRPr lang="hr-HR" sz="1800" b="1" dirty="0">
            <a:solidFill>
              <a:srgbClr val="FF3300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30C36616-706C-4C0E-9275-3D15FE73E2DC}" type="parTrans" cxnId="{9A1F7CC4-AF1D-4269-B860-3CB5FAB32FEA}">
      <dgm:prSet/>
      <dgm:spPr/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8E609668-D69E-49A8-9982-AF7EA6176386}" type="sibTrans" cxnId="{9A1F7CC4-AF1D-4269-B860-3CB5FAB32FEA}">
      <dgm:prSet/>
      <dgm:spPr/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C50AB70D-AB7C-4432-A7B4-CE2287FB8026}">
      <dgm:prSet phldrT="[Text]" custT="1"/>
      <dgm:spPr>
        <a:xfrm>
          <a:off x="120031" y="1651898"/>
          <a:ext cx="1619411" cy="641165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gm:spPr>
      <dgm:t>
        <a:bodyPr/>
        <a:lstStyle/>
        <a:p>
          <a:r>
            <a:rPr lang="hr-HR" sz="1400" b="1" dirty="0" smtClean="0">
              <a:solidFill>
                <a:srgbClr val="990099"/>
              </a:solidFill>
              <a:effectLst/>
              <a:latin typeface="Arial" pitchFamily="34" charset="0"/>
              <a:ea typeface="+mn-ea"/>
              <a:cs typeface="Arial" pitchFamily="34" charset="0"/>
            </a:rPr>
            <a:t>INTERNI</a:t>
          </a:r>
          <a:endParaRPr lang="hr-HR" sz="1400" b="1" dirty="0">
            <a:solidFill>
              <a:srgbClr val="990099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8702429A-058B-4D93-BE4C-CEDCB766A4D3}" type="parTrans" cxnId="{A11DA232-8E93-47D8-ABB2-5A23B0C243BA}">
      <dgm:prSet/>
      <dgm:spPr>
        <a:xfrm>
          <a:off x="817546" y="1187723"/>
          <a:ext cx="3141288" cy="357593"/>
        </a:xfrm>
        <a:custGeom>
          <a:avLst/>
          <a:gdLst/>
          <a:ahLst/>
          <a:cxnLst/>
          <a:rect l="0" t="0" r="0" b="0"/>
          <a:pathLst>
            <a:path>
              <a:moveTo>
                <a:pt x="3141288" y="0"/>
              </a:moveTo>
              <a:lnTo>
                <a:pt x="3141288" y="264055"/>
              </a:lnTo>
              <a:lnTo>
                <a:pt x="0" y="264055"/>
              </a:lnTo>
              <a:lnTo>
                <a:pt x="0" y="357593"/>
              </a:lnTo>
            </a:path>
          </a:pathLst>
        </a:custGeom>
        <a:noFill/>
        <a:ln w="25400" cap="flat" cmpd="sng" algn="ctr">
          <a:solidFill>
            <a:srgbClr val="0066F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242DCD09-BE06-4CEC-BDA5-435AA3193E3D}" type="sibTrans" cxnId="{A11DA232-8E93-47D8-ABB2-5A23B0C243BA}">
      <dgm:prSet/>
      <dgm:spPr/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7047AA40-8A6D-4F17-BAF8-AFC5286604C9}">
      <dgm:prSet phldrT="[Text]" custT="1"/>
      <dgm:spPr>
        <a:xfrm>
          <a:off x="424882" y="2586720"/>
          <a:ext cx="1009708" cy="641165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gm:spPr>
      <dgm:t>
        <a:bodyPr/>
        <a:lstStyle/>
        <a:p>
          <a:r>
            <a:rPr lang="hr-HR" sz="900" b="1" dirty="0" smtClean="0">
              <a:solidFill>
                <a:srgbClr val="000099">
                  <a:hueOff val="0"/>
                  <a:satOff val="0"/>
                  <a:lumOff val="0"/>
                  <a:alphaOff val="0"/>
                </a:srgbClr>
              </a:solidFill>
              <a:effectLst/>
              <a:latin typeface="Arial" pitchFamily="34" charset="0"/>
              <a:ea typeface="+mn-ea"/>
              <a:cs typeface="Arial" pitchFamily="34" charset="0"/>
            </a:rPr>
            <a:t>KOORDINATOR  čl.77.</a:t>
          </a:r>
          <a:endParaRPr lang="hr-HR" sz="900" b="1" dirty="0">
            <a:solidFill>
              <a:srgbClr val="000099">
                <a:hueOff val="0"/>
                <a:satOff val="0"/>
                <a:lumOff val="0"/>
                <a:alphaOff val="0"/>
              </a:srgbClr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8FF2BD0F-39AF-45C9-88D2-BD272C9F0151}" type="parTrans" cxnId="{CE57B003-5A3F-4687-90FB-8A80DA778831}">
      <dgm:prSet/>
      <dgm:spPr>
        <a:xfrm>
          <a:off x="771826" y="2186482"/>
          <a:ext cx="91440" cy="2936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656"/>
              </a:lnTo>
            </a:path>
          </a:pathLst>
        </a:custGeom>
        <a:noFill/>
        <a:ln w="25400" cap="flat" cmpd="sng" algn="ctr">
          <a:solidFill>
            <a:srgbClr val="0066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78F2DF0F-FF40-4EDB-837E-4D9CC77D37E9}" type="sibTrans" cxnId="{CE57B003-5A3F-4687-90FB-8A80DA778831}">
      <dgm:prSet/>
      <dgm:spPr/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4DB1C142-9B3B-40D0-9CFB-F1B66FF9091F}">
      <dgm:prSet phldrT="[Text]" custT="1"/>
      <dgm:spPr>
        <a:xfrm>
          <a:off x="424882" y="3521542"/>
          <a:ext cx="1009708" cy="641165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gm:spPr>
      <dgm:t>
        <a:bodyPr/>
        <a:lstStyle/>
        <a:p>
          <a:r>
            <a:rPr lang="hr-HR" sz="900" b="1" dirty="0" smtClean="0">
              <a:solidFill>
                <a:srgbClr val="000099">
                  <a:hueOff val="0"/>
                  <a:satOff val="0"/>
                  <a:lumOff val="0"/>
                  <a:alphaOff val="0"/>
                </a:srgbClr>
              </a:solidFill>
              <a:effectLst/>
              <a:latin typeface="Arial" pitchFamily="34" charset="0"/>
              <a:ea typeface="+mn-ea"/>
              <a:cs typeface="Arial" pitchFamily="34" charset="0"/>
            </a:rPr>
            <a:t>OVLAŠTENIK   čl. 24.</a:t>
          </a:r>
          <a:endParaRPr lang="hr-HR" sz="900" b="1" dirty="0">
            <a:solidFill>
              <a:srgbClr val="000099">
                <a:hueOff val="0"/>
                <a:satOff val="0"/>
                <a:lumOff val="0"/>
                <a:alphaOff val="0"/>
              </a:srgbClr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BC510028-F4D9-4B8A-B44F-9CB28F50D2C2}" type="parTrans" cxnId="{8575D9F6-8DF1-44AD-882F-55ABEF97799B}">
      <dgm:prSet/>
      <dgm:spPr>
        <a:xfrm>
          <a:off x="771826" y="3121304"/>
          <a:ext cx="91440" cy="2936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656"/>
              </a:lnTo>
            </a:path>
          </a:pathLst>
        </a:custGeom>
        <a:noFill/>
        <a:ln w="25400" cap="flat" cmpd="sng" algn="ctr">
          <a:solidFill>
            <a:srgbClr val="0066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E6881743-7412-4547-9084-C661348BE07A}" type="sibTrans" cxnId="{8575D9F6-8DF1-44AD-882F-55ABEF97799B}">
      <dgm:prSet/>
      <dgm:spPr/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F4CFA6D4-A374-4CD5-9DF7-8C94AF9D1C96}">
      <dgm:prSet phldrT="[Text]" custT="1"/>
      <dgm:spPr>
        <a:xfrm>
          <a:off x="7144814" y="1650128"/>
          <a:ext cx="1619411" cy="641165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gm:spPr>
      <dgm:t>
        <a:bodyPr/>
        <a:lstStyle/>
        <a:p>
          <a:r>
            <a:rPr lang="hr-HR" sz="1400" b="1" dirty="0" smtClean="0">
              <a:solidFill>
                <a:srgbClr val="990099"/>
              </a:solidFill>
              <a:effectLst/>
              <a:latin typeface="Arial" pitchFamily="34" charset="0"/>
              <a:ea typeface="+mn-ea"/>
              <a:cs typeface="Arial" pitchFamily="34" charset="0"/>
            </a:rPr>
            <a:t>INSPEKCIJSKI</a:t>
          </a:r>
          <a:endParaRPr lang="hr-HR" sz="1400" b="1" dirty="0">
            <a:solidFill>
              <a:srgbClr val="990099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DF11BE7D-0840-48A8-96D0-92FE75C6F74B}" type="parTrans" cxnId="{3FFEF756-8322-4009-BBC3-886E96156C83}">
      <dgm:prSet/>
      <dgm:spPr>
        <a:xfrm>
          <a:off x="3958835" y="1187723"/>
          <a:ext cx="3883495" cy="355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286"/>
              </a:lnTo>
              <a:lnTo>
                <a:pt x="3883495" y="262286"/>
              </a:lnTo>
              <a:lnTo>
                <a:pt x="3883495" y="355824"/>
              </a:lnTo>
            </a:path>
          </a:pathLst>
        </a:custGeom>
        <a:noFill/>
        <a:ln w="25400" cap="flat" cmpd="sng" algn="ctr">
          <a:solidFill>
            <a:srgbClr val="0066F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84F8C8D8-9EFD-4F4F-A27D-3D12D213ED6E}" type="sibTrans" cxnId="{3FFEF756-8322-4009-BBC3-886E96156C83}">
      <dgm:prSet/>
      <dgm:spPr/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2704DA86-4E0A-4B22-B35F-9F5FBAD47F4B}">
      <dgm:prSet phldrT="[Text]" custT="1"/>
      <dgm:spPr>
        <a:xfrm>
          <a:off x="6207894" y="2812544"/>
          <a:ext cx="1332643" cy="817280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gm:spPr>
      <dgm:t>
        <a:bodyPr/>
        <a:lstStyle/>
        <a:p>
          <a:r>
            <a:rPr lang="hr-HR" sz="1200" b="1" dirty="0" smtClean="0">
              <a:solidFill>
                <a:srgbClr val="000099">
                  <a:hueOff val="0"/>
                  <a:satOff val="0"/>
                  <a:lumOff val="0"/>
                  <a:alphaOff val="0"/>
                </a:srgbClr>
              </a:solidFill>
              <a:effectLst/>
              <a:latin typeface="Arial" pitchFamily="34" charset="0"/>
              <a:ea typeface="+mn-ea"/>
              <a:cs typeface="Arial" pitchFamily="34" charset="0"/>
            </a:rPr>
            <a:t>INSPEKTORI RADA </a:t>
          </a:r>
        </a:p>
      </dgm:t>
    </dgm:pt>
    <dgm:pt modelId="{3323B27F-ED14-48BF-8DCF-E3DB2E6CE89B}" type="parTrans" cxnId="{60FC2CD0-E71F-4CFB-80FC-F7DACCC85306}">
      <dgm:prSet/>
      <dgm:spPr>
        <a:xfrm>
          <a:off x="6762026" y="2184713"/>
          <a:ext cx="1080303" cy="521251"/>
        </a:xfrm>
        <a:custGeom>
          <a:avLst/>
          <a:gdLst/>
          <a:ahLst/>
          <a:cxnLst/>
          <a:rect l="0" t="0" r="0" b="0"/>
          <a:pathLst>
            <a:path>
              <a:moveTo>
                <a:pt x="1080303" y="0"/>
              </a:moveTo>
              <a:lnTo>
                <a:pt x="1080303" y="427713"/>
              </a:lnTo>
              <a:lnTo>
                <a:pt x="0" y="427713"/>
              </a:lnTo>
              <a:lnTo>
                <a:pt x="0" y="521251"/>
              </a:lnTo>
            </a:path>
          </a:pathLst>
        </a:custGeom>
        <a:noFill/>
        <a:ln w="25400" cap="flat" cmpd="sng" algn="ctr">
          <a:solidFill>
            <a:srgbClr val="0066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BCA9ACE9-71D0-438E-8E48-123E6C0A04B2}" type="sibTrans" cxnId="{60FC2CD0-E71F-4CFB-80FC-F7DACCC85306}">
      <dgm:prSet/>
      <dgm:spPr/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185F15BB-BB47-4CD3-824A-34EB61FD3733}">
      <dgm:prSet custT="1"/>
      <dgm:spPr>
        <a:xfrm>
          <a:off x="4232326" y="1650128"/>
          <a:ext cx="1803248" cy="836720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gm:spPr>
      <dgm:t>
        <a:bodyPr/>
        <a:lstStyle/>
        <a:p>
          <a:pPr>
            <a:spcAft>
              <a:spcPts val="0"/>
            </a:spcAft>
          </a:pPr>
          <a:r>
            <a:rPr lang="hr-HR" sz="1400" b="1" dirty="0" smtClean="0">
              <a:solidFill>
                <a:srgbClr val="990099"/>
              </a:solidFill>
              <a:effectLst/>
              <a:latin typeface="Arial" pitchFamily="34" charset="0"/>
              <a:ea typeface="+mn-ea"/>
              <a:cs typeface="Arial" pitchFamily="34" charset="0"/>
            </a:rPr>
            <a:t>ZDRAVSTVENI</a:t>
          </a:r>
        </a:p>
        <a:p>
          <a:pPr>
            <a:spcAft>
              <a:spcPts val="0"/>
            </a:spcAft>
          </a:pPr>
          <a:r>
            <a:rPr lang="hr-HR" sz="1400" b="1" dirty="0" smtClean="0">
              <a:solidFill>
                <a:srgbClr val="990099"/>
              </a:solidFill>
              <a:effectLst/>
              <a:latin typeface="Arial" pitchFamily="34" charset="0"/>
              <a:ea typeface="+mn-ea"/>
              <a:cs typeface="Arial" pitchFamily="34" charset="0"/>
            </a:rPr>
            <a:t>Zakon o zdravstvenoj zaštiti</a:t>
          </a:r>
          <a:endParaRPr lang="hr-HR" sz="1400" b="1" dirty="0">
            <a:solidFill>
              <a:srgbClr val="990099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44DE0AA0-89D5-47C4-99A2-614169DDA802}" type="parTrans" cxnId="{4FA1F3C1-A548-40A2-A986-D761A9AC9A06}">
      <dgm:prSet/>
      <dgm:spPr>
        <a:xfrm>
          <a:off x="3958835" y="1187723"/>
          <a:ext cx="1062925" cy="355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286"/>
              </a:lnTo>
              <a:lnTo>
                <a:pt x="1062925" y="262286"/>
              </a:lnTo>
              <a:lnTo>
                <a:pt x="1062925" y="355824"/>
              </a:lnTo>
            </a:path>
          </a:pathLst>
        </a:custGeom>
        <a:noFill/>
        <a:ln w="25400" cap="flat" cmpd="sng" algn="ctr">
          <a:solidFill>
            <a:srgbClr val="0066F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A68B917C-DBBC-4836-A546-109E9C7EFF5B}" type="sibTrans" cxnId="{4FA1F3C1-A548-40A2-A986-D761A9AC9A06}">
      <dgm:prSet/>
      <dgm:spPr/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8CA52A84-3D7F-4377-AB18-3C58F5741665}">
      <dgm:prSet custT="1"/>
      <dgm:spPr>
        <a:xfrm>
          <a:off x="2204465" y="1675300"/>
          <a:ext cx="1619411" cy="641165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gm:spPr>
      <dgm:t>
        <a:bodyPr/>
        <a:lstStyle/>
        <a:p>
          <a:r>
            <a:rPr lang="hr-HR" sz="1400" b="1" dirty="0" smtClean="0">
              <a:solidFill>
                <a:srgbClr val="990099"/>
              </a:solidFill>
              <a:effectLst/>
              <a:latin typeface="Arial" pitchFamily="34" charset="0"/>
              <a:ea typeface="+mn-ea"/>
              <a:cs typeface="Arial" pitchFamily="34" charset="0"/>
            </a:rPr>
            <a:t>TEHNIČKI</a:t>
          </a:r>
        </a:p>
        <a:p>
          <a:r>
            <a:rPr lang="hr-HR" sz="1400" b="1" dirty="0" smtClean="0">
              <a:solidFill>
                <a:srgbClr val="990099"/>
              </a:solidFill>
              <a:effectLst/>
              <a:latin typeface="Arial" pitchFamily="34" charset="0"/>
              <a:ea typeface="+mn-ea"/>
              <a:cs typeface="Arial" pitchFamily="34" charset="0"/>
            </a:rPr>
            <a:t>čl. 91.</a:t>
          </a:r>
          <a:endParaRPr lang="hr-HR" sz="1400" b="1" dirty="0">
            <a:solidFill>
              <a:srgbClr val="990099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0750C840-E98A-4481-B35E-2E4E8324A549}" type="parTrans" cxnId="{226F217E-4B96-4D8C-A9EF-78CAFA86F0B7}">
      <dgm:prSet/>
      <dgm:spPr>
        <a:xfrm>
          <a:off x="2901981" y="1187723"/>
          <a:ext cx="1056853" cy="380996"/>
        </a:xfrm>
        <a:custGeom>
          <a:avLst/>
          <a:gdLst/>
          <a:ahLst/>
          <a:cxnLst/>
          <a:rect l="0" t="0" r="0" b="0"/>
          <a:pathLst>
            <a:path>
              <a:moveTo>
                <a:pt x="1056853" y="0"/>
              </a:moveTo>
              <a:lnTo>
                <a:pt x="1056853" y="287458"/>
              </a:lnTo>
              <a:lnTo>
                <a:pt x="0" y="287458"/>
              </a:lnTo>
              <a:lnTo>
                <a:pt x="0" y="380996"/>
              </a:lnTo>
            </a:path>
          </a:pathLst>
        </a:custGeom>
        <a:noFill/>
        <a:ln w="25400" cap="flat" cmpd="sng" algn="ctr">
          <a:solidFill>
            <a:srgbClr val="0066F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ABEF8E0C-BEB2-41B7-9EB9-19C3799CD5B5}" type="sibTrans" cxnId="{226F217E-4B96-4D8C-A9EF-78CAFA86F0B7}">
      <dgm:prSet/>
      <dgm:spPr/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432ABE26-B4B0-4925-8E0C-834DCEE553AA}">
      <dgm:prSet phldrT="[Text]" custT="1"/>
      <dgm:spPr>
        <a:xfrm>
          <a:off x="424882" y="4456364"/>
          <a:ext cx="1009708" cy="641165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gm:spPr>
      <dgm:t>
        <a:bodyPr/>
        <a:lstStyle/>
        <a:p>
          <a:r>
            <a:rPr lang="hr-HR" sz="900" b="1" dirty="0" smtClean="0">
              <a:solidFill>
                <a:srgbClr val="000099">
                  <a:hueOff val="0"/>
                  <a:satOff val="0"/>
                  <a:lumOff val="0"/>
                  <a:alphaOff val="0"/>
                </a:srgbClr>
              </a:solidFill>
              <a:effectLst/>
              <a:latin typeface="Arial" pitchFamily="34" charset="0"/>
              <a:ea typeface="+mn-ea"/>
              <a:cs typeface="Arial" pitchFamily="34" charset="0"/>
            </a:rPr>
            <a:t>STRUČNJAK ZA ZR  čl. 21.</a:t>
          </a:r>
          <a:endParaRPr lang="hr-HR" sz="900" b="1" dirty="0">
            <a:solidFill>
              <a:srgbClr val="000099">
                <a:hueOff val="0"/>
                <a:satOff val="0"/>
                <a:lumOff val="0"/>
                <a:alphaOff val="0"/>
              </a:srgbClr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C9408288-8948-4893-A9AE-4C738CFE2863}" type="parTrans" cxnId="{90ED806F-B6B1-4896-B7D3-C8762C69049D}">
      <dgm:prSet/>
      <dgm:spPr>
        <a:xfrm>
          <a:off x="771826" y="4056126"/>
          <a:ext cx="91440" cy="2936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656"/>
              </a:lnTo>
            </a:path>
          </a:pathLst>
        </a:custGeom>
        <a:noFill/>
        <a:ln w="25400" cap="flat" cmpd="sng" algn="ctr">
          <a:solidFill>
            <a:srgbClr val="0066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A4AC058C-ECD1-4536-92CA-38159E095B51}" type="sibTrans" cxnId="{90ED806F-B6B1-4896-B7D3-C8762C69049D}">
      <dgm:prSet/>
      <dgm:spPr/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6DA4A63A-BD3A-4DBE-A846-F51D9477955F}">
      <dgm:prSet phldrT="[Text]" custT="1"/>
      <dgm:spPr>
        <a:xfrm>
          <a:off x="424882" y="5391186"/>
          <a:ext cx="1009708" cy="641165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gm:spPr>
      <dgm:t>
        <a:bodyPr/>
        <a:lstStyle/>
        <a:p>
          <a:r>
            <a:rPr lang="hr-HR" sz="900" b="1" dirty="0" smtClean="0">
              <a:solidFill>
                <a:srgbClr val="000099">
                  <a:hueOff val="0"/>
                  <a:satOff val="0"/>
                  <a:lumOff val="0"/>
                  <a:alphaOff val="0"/>
                </a:srgbClr>
              </a:solidFill>
              <a:effectLst/>
              <a:latin typeface="Arial" pitchFamily="34" charset="0"/>
              <a:ea typeface="+mn-ea"/>
              <a:cs typeface="Arial" pitchFamily="34" charset="0"/>
            </a:rPr>
            <a:t>POVJERENIK  čl.71.</a:t>
          </a:r>
          <a:endParaRPr lang="hr-HR" sz="900" b="1" dirty="0">
            <a:solidFill>
              <a:srgbClr val="000099">
                <a:hueOff val="0"/>
                <a:satOff val="0"/>
                <a:lumOff val="0"/>
                <a:alphaOff val="0"/>
              </a:srgbClr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4E13954C-1A37-4C0D-B8D2-EA8CB9AC56DB}" type="parTrans" cxnId="{B5B3DCF4-F991-4413-97CE-E8355AD9D142}">
      <dgm:prSet/>
      <dgm:spPr>
        <a:xfrm>
          <a:off x="771826" y="4990948"/>
          <a:ext cx="91440" cy="2936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656"/>
              </a:lnTo>
            </a:path>
          </a:pathLst>
        </a:custGeom>
        <a:noFill/>
        <a:ln w="25400" cap="flat" cmpd="sng" algn="ctr">
          <a:solidFill>
            <a:srgbClr val="0066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470D3351-3442-4173-AB6B-9F455E0FE1E4}" type="sibTrans" cxnId="{B5B3DCF4-F991-4413-97CE-E8355AD9D142}">
      <dgm:prSet/>
      <dgm:spPr/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E797FC21-3192-4410-806C-2354C908EFC7}">
      <dgm:prSet custT="1"/>
      <dgm:spPr>
        <a:xfrm>
          <a:off x="2509317" y="3544944"/>
          <a:ext cx="1009708" cy="641165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gm:spPr>
      <dgm:t>
        <a:bodyPr/>
        <a:lstStyle/>
        <a:p>
          <a:r>
            <a:rPr lang="hr-HR" sz="900" b="1" dirty="0" smtClean="0">
              <a:solidFill>
                <a:srgbClr val="000099">
                  <a:hueOff val="0"/>
                  <a:satOff val="0"/>
                  <a:lumOff val="0"/>
                  <a:alphaOff val="0"/>
                </a:srgbClr>
              </a:solidFill>
              <a:effectLst/>
              <a:latin typeface="Arial" pitchFamily="34" charset="0"/>
              <a:ea typeface="+mn-ea"/>
              <a:cs typeface="Arial" pitchFamily="34" charset="0"/>
            </a:rPr>
            <a:t>INSPEKTORAT MUP-a  </a:t>
          </a:r>
          <a:endParaRPr lang="hr-HR" sz="900" b="1" dirty="0">
            <a:solidFill>
              <a:srgbClr val="000099">
                <a:hueOff val="0"/>
                <a:satOff val="0"/>
                <a:lumOff val="0"/>
                <a:alphaOff val="0"/>
              </a:srgbClr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591E17CB-9022-4CEB-9CB1-30129C7F003E}" type="parTrans" cxnId="{7E3F2E12-D200-4133-9D7B-DEB6A7478A8D}">
      <dgm:prSet/>
      <dgm:spPr>
        <a:xfrm>
          <a:off x="2856261" y="3144707"/>
          <a:ext cx="91440" cy="2936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656"/>
              </a:lnTo>
            </a:path>
          </a:pathLst>
        </a:custGeom>
        <a:noFill/>
        <a:ln w="25400" cap="flat" cmpd="sng" algn="ctr">
          <a:solidFill>
            <a:srgbClr val="0066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BE1A84BE-099D-46BB-AF1E-FFE42FB4FD42}" type="sibTrans" cxnId="{7E3F2E12-D200-4133-9D7B-DEB6A7478A8D}">
      <dgm:prSet/>
      <dgm:spPr/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F8C312A1-D479-4AD2-806B-55DF397CBD27}">
      <dgm:prSet custT="1"/>
      <dgm:spPr>
        <a:xfrm>
          <a:off x="2509317" y="2610122"/>
          <a:ext cx="1009708" cy="641165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gm:spPr>
      <dgm:t>
        <a:bodyPr/>
        <a:lstStyle/>
        <a:p>
          <a:r>
            <a:rPr lang="hr-HR" sz="900" b="1" dirty="0" smtClean="0">
              <a:solidFill>
                <a:srgbClr val="000099">
                  <a:hueOff val="0"/>
                  <a:satOff val="0"/>
                  <a:lumOff val="0"/>
                  <a:alphaOff val="0"/>
                </a:srgbClr>
              </a:solidFill>
              <a:effectLst/>
              <a:latin typeface="Arial" pitchFamily="34" charset="0"/>
              <a:ea typeface="+mn-ea"/>
              <a:cs typeface="Arial" pitchFamily="34" charset="0"/>
            </a:rPr>
            <a:t>OVLAŠTENE OSOBE</a:t>
          </a:r>
          <a:endParaRPr lang="hr-HR" sz="900" b="1" dirty="0">
            <a:solidFill>
              <a:srgbClr val="000099">
                <a:hueOff val="0"/>
                <a:satOff val="0"/>
                <a:lumOff val="0"/>
                <a:alphaOff val="0"/>
              </a:srgbClr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2B40B8B9-7C46-491D-8F0E-10D045B79E64}" type="parTrans" cxnId="{9BA6D580-9108-4BEE-8F23-2B91572F9115}">
      <dgm:prSet/>
      <dgm:spPr>
        <a:xfrm>
          <a:off x="2856261" y="2209885"/>
          <a:ext cx="91440" cy="2936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656"/>
              </a:lnTo>
            </a:path>
          </a:pathLst>
        </a:custGeom>
        <a:noFill/>
        <a:ln w="25400" cap="flat" cmpd="sng" algn="ctr">
          <a:solidFill>
            <a:srgbClr val="0066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3A226B77-1488-4B6F-B4C6-1AEC6D045C53}" type="sibTrans" cxnId="{9BA6D580-9108-4BEE-8F23-2B91572F9115}">
      <dgm:prSet/>
      <dgm:spPr/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31F80909-46E3-43E5-BC5C-649109A01C6E}">
      <dgm:prSet custT="1"/>
      <dgm:spPr>
        <a:xfrm>
          <a:off x="4419698" y="2942162"/>
          <a:ext cx="1368225" cy="687668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gm:spPr>
      <dgm:t>
        <a:bodyPr/>
        <a:lstStyle/>
        <a:p>
          <a:r>
            <a:rPr lang="hr-HR" sz="1200" b="1" dirty="0" smtClean="0">
              <a:solidFill>
                <a:srgbClr val="000099">
                  <a:hueOff val="0"/>
                  <a:satOff val="0"/>
                  <a:lumOff val="0"/>
                  <a:alphaOff val="0"/>
                </a:srgbClr>
              </a:solidFill>
              <a:effectLst/>
              <a:latin typeface="Arial" pitchFamily="34" charset="0"/>
              <a:ea typeface="+mn-ea"/>
              <a:cs typeface="Arial" pitchFamily="34" charset="0"/>
            </a:rPr>
            <a:t>ORDINACIJE MED. RADA</a:t>
          </a:r>
          <a:endParaRPr lang="hr-HR" sz="1200" b="1" dirty="0">
            <a:solidFill>
              <a:srgbClr val="000099">
                <a:hueOff val="0"/>
                <a:satOff val="0"/>
                <a:lumOff val="0"/>
                <a:alphaOff val="0"/>
              </a:srgbClr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A8F68522-A5D5-4AC4-9FE9-AEF56C229B10}" type="parTrans" cxnId="{353D353F-C420-4182-AD39-0E8A92411947}">
      <dgm:prSet/>
      <dgm:spPr>
        <a:xfrm>
          <a:off x="4945901" y="2380268"/>
          <a:ext cx="91440" cy="455313"/>
        </a:xfrm>
        <a:custGeom>
          <a:avLst/>
          <a:gdLst/>
          <a:ahLst/>
          <a:cxnLst/>
          <a:rect l="0" t="0" r="0" b="0"/>
          <a:pathLst>
            <a:path>
              <a:moveTo>
                <a:pt x="75859" y="0"/>
              </a:moveTo>
              <a:lnTo>
                <a:pt x="75859" y="361775"/>
              </a:lnTo>
              <a:lnTo>
                <a:pt x="45720" y="361775"/>
              </a:lnTo>
              <a:lnTo>
                <a:pt x="45720" y="455313"/>
              </a:lnTo>
            </a:path>
          </a:pathLst>
        </a:custGeom>
        <a:noFill/>
        <a:ln w="25400" cap="flat" cmpd="sng" algn="ctr">
          <a:solidFill>
            <a:srgbClr val="0066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E2DCADAD-EDFE-48AC-B361-6D4256A85DDE}" type="sibTrans" cxnId="{353D353F-C420-4182-AD39-0E8A92411947}">
      <dgm:prSet/>
      <dgm:spPr/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6F87C293-3757-4D94-9D15-845F1C091F09}">
      <dgm:prSet phldrT="[Text]" custT="1"/>
      <dgm:spPr>
        <a:xfrm>
          <a:off x="7328613" y="3947150"/>
          <a:ext cx="1557586" cy="736121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gm:spPr>
      <dgm:t>
        <a:bodyPr/>
        <a:lstStyle/>
        <a:p>
          <a:r>
            <a:rPr lang="hr-HR" sz="1050" b="1" dirty="0" smtClean="0">
              <a:solidFill>
                <a:srgbClr val="000099">
                  <a:hueOff val="0"/>
                  <a:satOff val="0"/>
                  <a:lumOff val="0"/>
                  <a:alphaOff val="0"/>
                </a:srgbClr>
              </a:solidFill>
              <a:effectLst/>
              <a:latin typeface="Arial" pitchFamily="34" charset="0"/>
              <a:ea typeface="+mn-ea"/>
              <a:cs typeface="Arial" pitchFamily="34" charset="0"/>
            </a:rPr>
            <a:t>U POSEBNIM DJELATNOSTIMA - INSPEKTORI PO POSEBNOM ZAKONU</a:t>
          </a:r>
          <a:endParaRPr lang="hr-HR" sz="1050" b="1" dirty="0">
            <a:solidFill>
              <a:srgbClr val="000099">
                <a:hueOff val="0"/>
                <a:satOff val="0"/>
                <a:lumOff val="0"/>
                <a:alphaOff val="0"/>
              </a:srgbClr>
            </a:solidFill>
            <a:effectLst/>
            <a:latin typeface="Arial" pitchFamily="34" charset="0"/>
            <a:ea typeface="+mn-ea"/>
            <a:cs typeface="Arial" pitchFamily="34" charset="0"/>
          </a:endParaRPr>
        </a:p>
      </dgm:t>
    </dgm:pt>
    <dgm:pt modelId="{599E30AA-2F0D-4BAC-9DDE-8A5222FFEE4D}" type="parTrans" cxnId="{BD0847B7-64DF-4924-AA4C-8CB53360D5B5}">
      <dgm:prSet/>
      <dgm:spPr>
        <a:xfrm>
          <a:off x="7842330" y="2184713"/>
          <a:ext cx="152886" cy="1655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2318"/>
              </a:lnTo>
              <a:lnTo>
                <a:pt x="152886" y="1562318"/>
              </a:lnTo>
              <a:lnTo>
                <a:pt x="152886" y="1655856"/>
              </a:lnTo>
            </a:path>
          </a:pathLst>
        </a:custGeom>
        <a:noFill/>
        <a:ln w="25400" cap="flat" cmpd="sng" algn="ctr">
          <a:solidFill>
            <a:srgbClr val="0066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788195AD-3A69-443D-B24C-B329A07A6728}" type="sibTrans" cxnId="{BD0847B7-64DF-4924-AA4C-8CB53360D5B5}">
      <dgm:prSet/>
      <dgm:spPr/>
      <dgm:t>
        <a:bodyPr/>
        <a:lstStyle/>
        <a:p>
          <a:endParaRPr lang="hr-HR" sz="900" b="1">
            <a:effectLst/>
            <a:latin typeface="Arial" pitchFamily="34" charset="0"/>
            <a:cs typeface="Arial" pitchFamily="34" charset="0"/>
          </a:endParaRPr>
        </a:p>
      </dgm:t>
    </dgm:pt>
    <dgm:pt modelId="{A8B45EAB-4577-4284-B485-0969BE54F60A}" type="pres">
      <dgm:prSet presAssocID="{A7DA2AC9-E48B-411C-813F-0E78FF8B43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8E471178-B4D4-4989-9ED5-10CBE5498AC5}" type="pres">
      <dgm:prSet presAssocID="{FCEBE3CE-5D67-4452-8D17-7A464C2259A1}" presName="hierRoot1" presStyleCnt="0"/>
      <dgm:spPr/>
    </dgm:pt>
    <dgm:pt modelId="{51690A09-A9C5-4AD0-918B-D98FDD9D5F2F}" type="pres">
      <dgm:prSet presAssocID="{FCEBE3CE-5D67-4452-8D17-7A464C2259A1}" presName="composite" presStyleCnt="0"/>
      <dgm:spPr/>
    </dgm:pt>
    <dgm:pt modelId="{06495272-E6AF-451D-9F9D-9661181AFDDB}" type="pres">
      <dgm:prSet presAssocID="{FCEBE3CE-5D67-4452-8D17-7A464C2259A1}" presName="background" presStyleLbl="node0" presStyleIdx="0" presStyleCnt="1"/>
      <dgm:spPr>
        <a:xfrm>
          <a:off x="2802526" y="546558"/>
          <a:ext cx="2312616" cy="6411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hr-HR"/>
        </a:p>
      </dgm:t>
    </dgm:pt>
    <dgm:pt modelId="{2A909D07-D753-455B-B5A1-0768E719A72B}" type="pres">
      <dgm:prSet presAssocID="{FCEBE3CE-5D67-4452-8D17-7A464C2259A1}" presName="text" presStyleLbl="fgAcc0" presStyleIdx="0" presStyleCnt="1" custScaleX="229038" custLinFactNeighborX="-8925" custLinFactNeighborY="-997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5EFFEA4-7E12-476B-B4B6-F446452C35A0}" type="pres">
      <dgm:prSet presAssocID="{FCEBE3CE-5D67-4452-8D17-7A464C2259A1}" presName="hierChild2" presStyleCnt="0"/>
      <dgm:spPr/>
    </dgm:pt>
    <dgm:pt modelId="{BA10C5A6-F261-40A5-8E9E-021C94235A7C}" type="pres">
      <dgm:prSet presAssocID="{8702429A-058B-4D93-BE4C-CEDCB766A4D3}" presName="Name10" presStyleLbl="parChTrans1D2" presStyleIdx="0" presStyleCnt="4"/>
      <dgm:spPr/>
      <dgm:t>
        <a:bodyPr/>
        <a:lstStyle/>
        <a:p>
          <a:endParaRPr lang="hr-HR"/>
        </a:p>
      </dgm:t>
    </dgm:pt>
    <dgm:pt modelId="{F0C57892-9D5E-4097-B415-B0562223BC09}" type="pres">
      <dgm:prSet presAssocID="{C50AB70D-AB7C-4432-A7B4-CE2287FB8026}" presName="hierRoot2" presStyleCnt="0"/>
      <dgm:spPr/>
    </dgm:pt>
    <dgm:pt modelId="{2C589EDB-99DD-4FD9-A4A4-50FBB536C115}" type="pres">
      <dgm:prSet presAssocID="{C50AB70D-AB7C-4432-A7B4-CE2287FB8026}" presName="composite2" presStyleCnt="0"/>
      <dgm:spPr/>
    </dgm:pt>
    <dgm:pt modelId="{23D0EEDE-0BED-4FB9-9541-447020DC6953}" type="pres">
      <dgm:prSet presAssocID="{C50AB70D-AB7C-4432-A7B4-CE2287FB8026}" presName="background2" presStyleLbl="node2" presStyleIdx="0" presStyleCnt="4"/>
      <dgm:spPr>
        <a:xfrm>
          <a:off x="7841" y="1545317"/>
          <a:ext cx="1619411" cy="641165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hr-HR"/>
        </a:p>
      </dgm:t>
    </dgm:pt>
    <dgm:pt modelId="{5390B9BB-5BD6-471A-8C33-A9A10E5BA86B}" type="pres">
      <dgm:prSet presAssocID="{C50AB70D-AB7C-4432-A7B4-CE2287FB8026}" presName="text2" presStyleLbl="fgAcc2" presStyleIdx="0" presStyleCnt="4" custScaleX="16038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9F78D3C-28FE-4EED-AEF7-BEF6CC08624C}" type="pres">
      <dgm:prSet presAssocID="{C50AB70D-AB7C-4432-A7B4-CE2287FB8026}" presName="hierChild3" presStyleCnt="0"/>
      <dgm:spPr/>
    </dgm:pt>
    <dgm:pt modelId="{8A6DCA50-5FBC-490B-9E02-350D807626A8}" type="pres">
      <dgm:prSet presAssocID="{8FF2BD0F-39AF-45C9-88D2-BD272C9F0151}" presName="Name17" presStyleLbl="parChTrans1D3" presStyleIdx="0" presStyleCnt="5"/>
      <dgm:spPr/>
      <dgm:t>
        <a:bodyPr/>
        <a:lstStyle/>
        <a:p>
          <a:endParaRPr lang="hr-HR"/>
        </a:p>
      </dgm:t>
    </dgm:pt>
    <dgm:pt modelId="{C72A61F2-9767-48BF-8C19-0A80C1AE64CE}" type="pres">
      <dgm:prSet presAssocID="{7047AA40-8A6D-4F17-BAF8-AFC5286604C9}" presName="hierRoot3" presStyleCnt="0"/>
      <dgm:spPr/>
    </dgm:pt>
    <dgm:pt modelId="{085DCE94-A1B4-493F-B325-6CD44B821484}" type="pres">
      <dgm:prSet presAssocID="{7047AA40-8A6D-4F17-BAF8-AFC5286604C9}" presName="composite3" presStyleCnt="0"/>
      <dgm:spPr/>
    </dgm:pt>
    <dgm:pt modelId="{D6068A63-A7D3-44A5-89EA-4033158CF8F6}" type="pres">
      <dgm:prSet presAssocID="{7047AA40-8A6D-4F17-BAF8-AFC5286604C9}" presName="background3" presStyleLbl="node3" presStyleIdx="0" presStyleCnt="5"/>
      <dgm:spPr>
        <a:xfrm>
          <a:off x="312692" y="2480139"/>
          <a:ext cx="1009708" cy="6411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hr-HR"/>
        </a:p>
      </dgm:t>
    </dgm:pt>
    <dgm:pt modelId="{1351211C-A5E5-436C-AEF7-631D7B055082}" type="pres">
      <dgm:prSet presAssocID="{7047AA40-8A6D-4F17-BAF8-AFC5286604C9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6C0014F-05FA-4FD4-9D6E-B7135A19F7F8}" type="pres">
      <dgm:prSet presAssocID="{7047AA40-8A6D-4F17-BAF8-AFC5286604C9}" presName="hierChild4" presStyleCnt="0"/>
      <dgm:spPr/>
    </dgm:pt>
    <dgm:pt modelId="{996F6086-C933-4A4C-B3B4-EBD8E70E304A}" type="pres">
      <dgm:prSet presAssocID="{BC510028-F4D9-4B8A-B44F-9CB28F50D2C2}" presName="Name23" presStyleLbl="parChTrans1D4" presStyleIdx="0" presStyleCnt="4"/>
      <dgm:spPr/>
      <dgm:t>
        <a:bodyPr/>
        <a:lstStyle/>
        <a:p>
          <a:endParaRPr lang="hr-HR"/>
        </a:p>
      </dgm:t>
    </dgm:pt>
    <dgm:pt modelId="{40E6440F-5D8C-41AB-B43F-510787BE6467}" type="pres">
      <dgm:prSet presAssocID="{4DB1C142-9B3B-40D0-9CFB-F1B66FF9091F}" presName="hierRoot4" presStyleCnt="0"/>
      <dgm:spPr/>
    </dgm:pt>
    <dgm:pt modelId="{D68B8EB3-A5E9-45D4-A822-50006E612D11}" type="pres">
      <dgm:prSet presAssocID="{4DB1C142-9B3B-40D0-9CFB-F1B66FF9091F}" presName="composite4" presStyleCnt="0"/>
      <dgm:spPr/>
    </dgm:pt>
    <dgm:pt modelId="{F178E58E-A081-4D23-A559-BEA4F772DAC5}" type="pres">
      <dgm:prSet presAssocID="{4DB1C142-9B3B-40D0-9CFB-F1B66FF9091F}" presName="background4" presStyleLbl="node4" presStyleIdx="0" presStyleCnt="4"/>
      <dgm:spPr>
        <a:xfrm>
          <a:off x="312692" y="3414961"/>
          <a:ext cx="1009708" cy="6411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hr-HR"/>
        </a:p>
      </dgm:t>
    </dgm:pt>
    <dgm:pt modelId="{B3DF0D5B-AB6E-434C-824C-F8D6EC10F0B6}" type="pres">
      <dgm:prSet presAssocID="{4DB1C142-9B3B-40D0-9CFB-F1B66FF9091F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CA51267-63F9-4AFA-82D0-847A1CF7CE40}" type="pres">
      <dgm:prSet presAssocID="{4DB1C142-9B3B-40D0-9CFB-F1B66FF9091F}" presName="hierChild5" presStyleCnt="0"/>
      <dgm:spPr/>
    </dgm:pt>
    <dgm:pt modelId="{1EE8DBF1-9C15-43E0-ADC2-BEC16EDB8BFD}" type="pres">
      <dgm:prSet presAssocID="{C9408288-8948-4893-A9AE-4C738CFE2863}" presName="Name23" presStyleLbl="parChTrans1D4" presStyleIdx="1" presStyleCnt="4"/>
      <dgm:spPr/>
      <dgm:t>
        <a:bodyPr/>
        <a:lstStyle/>
        <a:p>
          <a:endParaRPr lang="hr-HR"/>
        </a:p>
      </dgm:t>
    </dgm:pt>
    <dgm:pt modelId="{7C2278C2-E98C-4E01-ACB6-13035E803B84}" type="pres">
      <dgm:prSet presAssocID="{432ABE26-B4B0-4925-8E0C-834DCEE553AA}" presName="hierRoot4" presStyleCnt="0"/>
      <dgm:spPr/>
    </dgm:pt>
    <dgm:pt modelId="{61CE8E35-B549-4465-8FDC-A01B4B5004B2}" type="pres">
      <dgm:prSet presAssocID="{432ABE26-B4B0-4925-8E0C-834DCEE553AA}" presName="composite4" presStyleCnt="0"/>
      <dgm:spPr/>
    </dgm:pt>
    <dgm:pt modelId="{6A7A53AD-DA8E-42C6-A7DC-7FB4FCE2032B}" type="pres">
      <dgm:prSet presAssocID="{432ABE26-B4B0-4925-8E0C-834DCEE553AA}" presName="background4" presStyleLbl="node4" presStyleIdx="1" presStyleCnt="4"/>
      <dgm:spPr>
        <a:xfrm>
          <a:off x="312692" y="4349783"/>
          <a:ext cx="1009708" cy="6411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hr-HR"/>
        </a:p>
      </dgm:t>
    </dgm:pt>
    <dgm:pt modelId="{B0F17A91-C77B-4322-9C86-C6952A611E31}" type="pres">
      <dgm:prSet presAssocID="{432ABE26-B4B0-4925-8E0C-834DCEE553AA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F512E1E-8A6A-4BC2-98D2-C97C187DFFF2}" type="pres">
      <dgm:prSet presAssocID="{432ABE26-B4B0-4925-8E0C-834DCEE553AA}" presName="hierChild5" presStyleCnt="0"/>
      <dgm:spPr/>
    </dgm:pt>
    <dgm:pt modelId="{611C3454-6C11-4414-B025-32797FC1FFDE}" type="pres">
      <dgm:prSet presAssocID="{4E13954C-1A37-4C0D-B8D2-EA8CB9AC56DB}" presName="Name23" presStyleLbl="parChTrans1D4" presStyleIdx="2" presStyleCnt="4"/>
      <dgm:spPr/>
      <dgm:t>
        <a:bodyPr/>
        <a:lstStyle/>
        <a:p>
          <a:endParaRPr lang="hr-HR"/>
        </a:p>
      </dgm:t>
    </dgm:pt>
    <dgm:pt modelId="{BD60DEF5-3833-471C-9E14-E93D650728D0}" type="pres">
      <dgm:prSet presAssocID="{6DA4A63A-BD3A-4DBE-A846-F51D9477955F}" presName="hierRoot4" presStyleCnt="0"/>
      <dgm:spPr/>
    </dgm:pt>
    <dgm:pt modelId="{BEC8C413-C3BF-4627-A740-90863BCBCF47}" type="pres">
      <dgm:prSet presAssocID="{6DA4A63A-BD3A-4DBE-A846-F51D9477955F}" presName="composite4" presStyleCnt="0"/>
      <dgm:spPr/>
    </dgm:pt>
    <dgm:pt modelId="{307F98A3-390F-4B62-8B60-ADC24005DD7D}" type="pres">
      <dgm:prSet presAssocID="{6DA4A63A-BD3A-4DBE-A846-F51D9477955F}" presName="background4" presStyleLbl="node4" presStyleIdx="2" presStyleCnt="4"/>
      <dgm:spPr>
        <a:xfrm>
          <a:off x="312692" y="5284605"/>
          <a:ext cx="1009708" cy="6411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hr-HR"/>
        </a:p>
      </dgm:t>
    </dgm:pt>
    <dgm:pt modelId="{FFB2D15F-EA50-4BA2-9EDE-10DA08847529}" type="pres">
      <dgm:prSet presAssocID="{6DA4A63A-BD3A-4DBE-A846-F51D9477955F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CE55A60-0EF7-4AFD-97A9-8D737F154724}" type="pres">
      <dgm:prSet presAssocID="{6DA4A63A-BD3A-4DBE-A846-F51D9477955F}" presName="hierChild5" presStyleCnt="0"/>
      <dgm:spPr/>
    </dgm:pt>
    <dgm:pt modelId="{AC2FACFE-FE20-4D1B-BC07-F6FD6CADFA78}" type="pres">
      <dgm:prSet presAssocID="{0750C840-E98A-4481-B35E-2E4E8324A549}" presName="Name10" presStyleLbl="parChTrans1D2" presStyleIdx="1" presStyleCnt="4"/>
      <dgm:spPr/>
      <dgm:t>
        <a:bodyPr/>
        <a:lstStyle/>
        <a:p>
          <a:endParaRPr lang="hr-HR"/>
        </a:p>
      </dgm:t>
    </dgm:pt>
    <dgm:pt modelId="{54B6C5A0-C7EC-4AE9-919B-B2A00FA11692}" type="pres">
      <dgm:prSet presAssocID="{8CA52A84-3D7F-4377-AB18-3C58F5741665}" presName="hierRoot2" presStyleCnt="0"/>
      <dgm:spPr/>
    </dgm:pt>
    <dgm:pt modelId="{48A5C9D6-49B4-45F5-8795-0279D04B57F0}" type="pres">
      <dgm:prSet presAssocID="{8CA52A84-3D7F-4377-AB18-3C58F5741665}" presName="composite2" presStyleCnt="0"/>
      <dgm:spPr/>
    </dgm:pt>
    <dgm:pt modelId="{6DA8B0CA-6043-467E-AA25-3AA2FAB22592}" type="pres">
      <dgm:prSet presAssocID="{8CA52A84-3D7F-4377-AB18-3C58F5741665}" presName="background2" presStyleLbl="node2" presStyleIdx="1" presStyleCnt="4"/>
      <dgm:spPr>
        <a:xfrm>
          <a:off x="2092276" y="1568720"/>
          <a:ext cx="1619411" cy="641165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hr-HR"/>
        </a:p>
      </dgm:t>
    </dgm:pt>
    <dgm:pt modelId="{45529886-F019-45E6-8E61-97CD67FB98FF}" type="pres">
      <dgm:prSet presAssocID="{8CA52A84-3D7F-4377-AB18-3C58F5741665}" presName="text2" presStyleLbl="fgAcc2" presStyleIdx="1" presStyleCnt="4" custScaleX="160384" custLinFactNeighborX="23833" custLinFactNeighborY="365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A384AEB-347B-403A-A813-94177A1A420D}" type="pres">
      <dgm:prSet presAssocID="{8CA52A84-3D7F-4377-AB18-3C58F5741665}" presName="hierChild3" presStyleCnt="0"/>
      <dgm:spPr/>
    </dgm:pt>
    <dgm:pt modelId="{C87240E5-3559-42C4-8306-46947CDD3556}" type="pres">
      <dgm:prSet presAssocID="{2B40B8B9-7C46-491D-8F0E-10D045B79E64}" presName="Name17" presStyleLbl="parChTrans1D3" presStyleIdx="1" presStyleCnt="5"/>
      <dgm:spPr/>
      <dgm:t>
        <a:bodyPr/>
        <a:lstStyle/>
        <a:p>
          <a:endParaRPr lang="hr-HR"/>
        </a:p>
      </dgm:t>
    </dgm:pt>
    <dgm:pt modelId="{08E95CD0-2604-4B19-936A-DC1B54AB7D9A}" type="pres">
      <dgm:prSet presAssocID="{F8C312A1-D479-4AD2-806B-55DF397CBD27}" presName="hierRoot3" presStyleCnt="0"/>
      <dgm:spPr/>
    </dgm:pt>
    <dgm:pt modelId="{3EEEA0BB-8031-4F06-9EA0-96F912B0B170}" type="pres">
      <dgm:prSet presAssocID="{F8C312A1-D479-4AD2-806B-55DF397CBD27}" presName="composite3" presStyleCnt="0"/>
      <dgm:spPr/>
    </dgm:pt>
    <dgm:pt modelId="{6972E51B-7DB0-4D4D-B6F3-9F21FD011376}" type="pres">
      <dgm:prSet presAssocID="{F8C312A1-D479-4AD2-806B-55DF397CBD27}" presName="background3" presStyleLbl="node3" presStyleIdx="1" presStyleCnt="5"/>
      <dgm:spPr>
        <a:xfrm>
          <a:off x="2397127" y="2503542"/>
          <a:ext cx="1009708" cy="6411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hr-HR"/>
        </a:p>
      </dgm:t>
    </dgm:pt>
    <dgm:pt modelId="{95BBCB04-4C48-4754-A676-DB111C384779}" type="pres">
      <dgm:prSet presAssocID="{F8C312A1-D479-4AD2-806B-55DF397CBD27}" presName="text3" presStyleLbl="fgAcc3" presStyleIdx="1" presStyleCnt="5" custLinFactNeighborX="23833" custLinFactNeighborY="365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F87950B-4030-4DD1-95B0-3E445A3522C5}" type="pres">
      <dgm:prSet presAssocID="{F8C312A1-D479-4AD2-806B-55DF397CBD27}" presName="hierChild4" presStyleCnt="0"/>
      <dgm:spPr/>
    </dgm:pt>
    <dgm:pt modelId="{437E0D3A-FCC0-42A3-9F75-24113349F02F}" type="pres">
      <dgm:prSet presAssocID="{591E17CB-9022-4CEB-9CB1-30129C7F003E}" presName="Name23" presStyleLbl="parChTrans1D4" presStyleIdx="3" presStyleCnt="4"/>
      <dgm:spPr/>
      <dgm:t>
        <a:bodyPr/>
        <a:lstStyle/>
        <a:p>
          <a:endParaRPr lang="hr-HR"/>
        </a:p>
      </dgm:t>
    </dgm:pt>
    <dgm:pt modelId="{1C04F9C4-F3C1-440F-8E42-4A39584C1342}" type="pres">
      <dgm:prSet presAssocID="{E797FC21-3192-4410-806C-2354C908EFC7}" presName="hierRoot4" presStyleCnt="0"/>
      <dgm:spPr/>
    </dgm:pt>
    <dgm:pt modelId="{38E6D4FD-2343-42C6-B82C-45411B18086C}" type="pres">
      <dgm:prSet presAssocID="{E797FC21-3192-4410-806C-2354C908EFC7}" presName="composite4" presStyleCnt="0"/>
      <dgm:spPr/>
    </dgm:pt>
    <dgm:pt modelId="{760F5FD6-BC17-43A8-8EBE-2EB288F6CAF4}" type="pres">
      <dgm:prSet presAssocID="{E797FC21-3192-4410-806C-2354C908EFC7}" presName="background4" presStyleLbl="node4" presStyleIdx="3" presStyleCnt="4"/>
      <dgm:spPr>
        <a:xfrm>
          <a:off x="2397127" y="3438364"/>
          <a:ext cx="1009708" cy="6411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hr-HR"/>
        </a:p>
      </dgm:t>
    </dgm:pt>
    <dgm:pt modelId="{29D9E4C5-5236-4AE9-9B77-7658D2E509A6}" type="pres">
      <dgm:prSet presAssocID="{E797FC21-3192-4410-806C-2354C908EFC7}" presName="text4" presStyleLbl="fgAcc4" presStyleIdx="3" presStyleCnt="4" custLinFactNeighborX="23833" custLinFactNeighborY="365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B17E14E-77C2-49A6-9CA7-AEB0E9D41156}" type="pres">
      <dgm:prSet presAssocID="{E797FC21-3192-4410-806C-2354C908EFC7}" presName="hierChild5" presStyleCnt="0"/>
      <dgm:spPr/>
    </dgm:pt>
    <dgm:pt modelId="{60152243-61F6-441F-8A83-DB3A553EF0DE}" type="pres">
      <dgm:prSet presAssocID="{44DE0AA0-89D5-47C4-99A2-614169DDA802}" presName="Name10" presStyleLbl="parChTrans1D2" presStyleIdx="2" presStyleCnt="4"/>
      <dgm:spPr/>
      <dgm:t>
        <a:bodyPr/>
        <a:lstStyle/>
        <a:p>
          <a:endParaRPr lang="hr-HR"/>
        </a:p>
      </dgm:t>
    </dgm:pt>
    <dgm:pt modelId="{C2D1F363-FEE7-45BE-9FDE-AFBBA07A75B0}" type="pres">
      <dgm:prSet presAssocID="{185F15BB-BB47-4CD3-824A-34EB61FD3733}" presName="hierRoot2" presStyleCnt="0"/>
      <dgm:spPr/>
    </dgm:pt>
    <dgm:pt modelId="{17CC4848-401E-484C-9A04-05525636116F}" type="pres">
      <dgm:prSet presAssocID="{185F15BB-BB47-4CD3-824A-34EB61FD3733}" presName="composite2" presStyleCnt="0"/>
      <dgm:spPr/>
    </dgm:pt>
    <dgm:pt modelId="{F77FC474-1AA3-4AA6-91F3-391271FE7587}" type="pres">
      <dgm:prSet presAssocID="{185F15BB-BB47-4CD3-824A-34EB61FD3733}" presName="background2" presStyleLbl="node2" presStyleIdx="2" presStyleCnt="4"/>
      <dgm:spPr>
        <a:xfrm>
          <a:off x="4120136" y="1543548"/>
          <a:ext cx="1803248" cy="836720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hr-HR"/>
        </a:p>
      </dgm:t>
    </dgm:pt>
    <dgm:pt modelId="{3D9E5BB5-0A02-4476-A987-810C6723239D}" type="pres">
      <dgm:prSet presAssocID="{185F15BB-BB47-4CD3-824A-34EB61FD3733}" presName="text2" presStyleLbl="fgAcc2" presStyleIdx="2" presStyleCnt="4" custScaleX="178591" custScaleY="130500" custLinFactNeighborX="42063" custLinFactNeighborY="-27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82A4C83-D831-4956-B788-1636FC1A22DC}" type="pres">
      <dgm:prSet presAssocID="{185F15BB-BB47-4CD3-824A-34EB61FD3733}" presName="hierChild3" presStyleCnt="0"/>
      <dgm:spPr/>
    </dgm:pt>
    <dgm:pt modelId="{7CBEB03C-66FB-469A-B59C-FD36FF1A2FE9}" type="pres">
      <dgm:prSet presAssocID="{A8F68522-A5D5-4AC4-9FE9-AEF56C229B10}" presName="Name17" presStyleLbl="parChTrans1D3" presStyleIdx="2" presStyleCnt="5"/>
      <dgm:spPr/>
      <dgm:t>
        <a:bodyPr/>
        <a:lstStyle/>
        <a:p>
          <a:endParaRPr lang="hr-HR"/>
        </a:p>
      </dgm:t>
    </dgm:pt>
    <dgm:pt modelId="{5DA8D54B-BC7D-4DF5-9F02-A2AA37DBB861}" type="pres">
      <dgm:prSet presAssocID="{31F80909-46E3-43E5-BC5C-649109A01C6E}" presName="hierRoot3" presStyleCnt="0"/>
      <dgm:spPr/>
    </dgm:pt>
    <dgm:pt modelId="{15A16089-2AFF-4186-8D52-BBEBD4A26A9C}" type="pres">
      <dgm:prSet presAssocID="{31F80909-46E3-43E5-BC5C-649109A01C6E}" presName="composite3" presStyleCnt="0"/>
      <dgm:spPr/>
    </dgm:pt>
    <dgm:pt modelId="{7C0E98D1-F425-4504-B4C1-2504D944F975}" type="pres">
      <dgm:prSet presAssocID="{31F80909-46E3-43E5-BC5C-649109A01C6E}" presName="background3" presStyleLbl="node3" presStyleIdx="2" presStyleCnt="5"/>
      <dgm:spPr>
        <a:xfrm>
          <a:off x="4307508" y="2835582"/>
          <a:ext cx="1368225" cy="6876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hr-HR"/>
        </a:p>
      </dgm:t>
    </dgm:pt>
    <dgm:pt modelId="{CDBAE4BE-E20B-4E65-AF2D-18D7FBA255FA}" type="pres">
      <dgm:prSet presAssocID="{31F80909-46E3-43E5-BC5C-649109A01C6E}" presName="text3" presStyleLbl="fgAcc3" presStyleIdx="2" presStyleCnt="5" custScaleX="135507" custScaleY="107253" custLinFactNeighborX="39078" custLinFactNeighborY="2493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5A97E42-82B3-4532-93C7-95896AA47B87}" type="pres">
      <dgm:prSet presAssocID="{31F80909-46E3-43E5-BC5C-649109A01C6E}" presName="hierChild4" presStyleCnt="0"/>
      <dgm:spPr/>
    </dgm:pt>
    <dgm:pt modelId="{492F69A4-4789-4293-9B5F-2B929EE6539A}" type="pres">
      <dgm:prSet presAssocID="{DF11BE7D-0840-48A8-96D0-92FE75C6F74B}" presName="Name10" presStyleLbl="parChTrans1D2" presStyleIdx="3" presStyleCnt="4"/>
      <dgm:spPr/>
      <dgm:t>
        <a:bodyPr/>
        <a:lstStyle/>
        <a:p>
          <a:endParaRPr lang="hr-HR"/>
        </a:p>
      </dgm:t>
    </dgm:pt>
    <dgm:pt modelId="{544FAF87-6A3F-4B50-9475-606DA79F80D7}" type="pres">
      <dgm:prSet presAssocID="{F4CFA6D4-A374-4CD5-9DF7-8C94AF9D1C96}" presName="hierRoot2" presStyleCnt="0"/>
      <dgm:spPr/>
    </dgm:pt>
    <dgm:pt modelId="{11681FC1-44BF-4584-9893-8B79A5C38312}" type="pres">
      <dgm:prSet presAssocID="{F4CFA6D4-A374-4CD5-9DF7-8C94AF9D1C96}" presName="composite2" presStyleCnt="0"/>
      <dgm:spPr/>
    </dgm:pt>
    <dgm:pt modelId="{2EF56145-F86A-4560-BBEB-80307407DD81}" type="pres">
      <dgm:prSet presAssocID="{F4CFA6D4-A374-4CD5-9DF7-8C94AF9D1C96}" presName="background2" presStyleLbl="node2" presStyleIdx="3" presStyleCnt="4"/>
      <dgm:spPr>
        <a:xfrm>
          <a:off x="7032624" y="1543548"/>
          <a:ext cx="1619411" cy="641165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hr-HR"/>
        </a:p>
      </dgm:t>
    </dgm:pt>
    <dgm:pt modelId="{661E45D2-DC78-45AA-A674-6EE976965DCA}" type="pres">
      <dgm:prSet presAssocID="{F4CFA6D4-A374-4CD5-9DF7-8C94AF9D1C96}" presName="text2" presStyleLbl="fgAcc2" presStyleIdx="3" presStyleCnt="4" custScaleX="160384" custLinFactNeighborX="55657" custLinFactNeighborY="-27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4254840-448E-4535-B91E-347ABDFBFC3E}" type="pres">
      <dgm:prSet presAssocID="{F4CFA6D4-A374-4CD5-9DF7-8C94AF9D1C96}" presName="hierChild3" presStyleCnt="0"/>
      <dgm:spPr/>
    </dgm:pt>
    <dgm:pt modelId="{DF38E70B-C85A-4FD6-831C-84BF1A1A9350}" type="pres">
      <dgm:prSet presAssocID="{3323B27F-ED14-48BF-8DCF-E3DB2E6CE89B}" presName="Name17" presStyleLbl="parChTrans1D3" presStyleIdx="3" presStyleCnt="5"/>
      <dgm:spPr/>
      <dgm:t>
        <a:bodyPr/>
        <a:lstStyle/>
        <a:p>
          <a:endParaRPr lang="hr-HR"/>
        </a:p>
      </dgm:t>
    </dgm:pt>
    <dgm:pt modelId="{BE11A8BA-6CB2-4B61-A031-FAD740E351EE}" type="pres">
      <dgm:prSet presAssocID="{2704DA86-4E0A-4B22-B35F-9F5FBAD47F4B}" presName="hierRoot3" presStyleCnt="0"/>
      <dgm:spPr/>
    </dgm:pt>
    <dgm:pt modelId="{5B9332FF-BDC2-4B62-80D8-E8768EE877C8}" type="pres">
      <dgm:prSet presAssocID="{2704DA86-4E0A-4B22-B35F-9F5FBAD47F4B}" presName="composite3" presStyleCnt="0"/>
      <dgm:spPr/>
    </dgm:pt>
    <dgm:pt modelId="{B171B34E-672B-4D85-B47C-A1C080730B9F}" type="pres">
      <dgm:prSet presAssocID="{2704DA86-4E0A-4B22-B35F-9F5FBAD47F4B}" presName="background3" presStyleLbl="node3" presStyleIdx="3" presStyleCnt="5"/>
      <dgm:spPr>
        <a:xfrm>
          <a:off x="6095704" y="2705964"/>
          <a:ext cx="1332643" cy="81728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hr-HR"/>
        </a:p>
      </dgm:t>
    </dgm:pt>
    <dgm:pt modelId="{901F2692-61A5-49DF-AC11-073B0B31A0EE}" type="pres">
      <dgm:prSet presAssocID="{2704DA86-4E0A-4B22-B35F-9F5FBAD47F4B}" presName="text3" presStyleLbl="fgAcc3" presStyleIdx="3" presStyleCnt="5" custScaleX="131983" custScaleY="127468" custLinFactNeighborX="36907" custLinFactNeighborY="3522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7B7CE5C-C47B-4B24-AFDF-99BFD361473B}" type="pres">
      <dgm:prSet presAssocID="{2704DA86-4E0A-4B22-B35F-9F5FBAD47F4B}" presName="hierChild4" presStyleCnt="0"/>
      <dgm:spPr/>
    </dgm:pt>
    <dgm:pt modelId="{5AD734ED-076E-4753-9C96-6603EBC5ED21}" type="pres">
      <dgm:prSet presAssocID="{599E30AA-2F0D-4BAC-9DDE-8A5222FFEE4D}" presName="Name17" presStyleLbl="parChTrans1D3" presStyleIdx="4" presStyleCnt="5"/>
      <dgm:spPr/>
      <dgm:t>
        <a:bodyPr/>
        <a:lstStyle/>
        <a:p>
          <a:endParaRPr lang="hr-HR"/>
        </a:p>
      </dgm:t>
    </dgm:pt>
    <dgm:pt modelId="{CDCAA5C9-7708-4FCF-A815-88ECE27C138D}" type="pres">
      <dgm:prSet presAssocID="{6F87C293-3757-4D94-9D15-845F1C091F09}" presName="hierRoot3" presStyleCnt="0"/>
      <dgm:spPr/>
    </dgm:pt>
    <dgm:pt modelId="{1AC36692-ECAA-446C-AB11-78E66750EF92}" type="pres">
      <dgm:prSet presAssocID="{6F87C293-3757-4D94-9D15-845F1C091F09}" presName="composite3" presStyleCnt="0"/>
      <dgm:spPr/>
    </dgm:pt>
    <dgm:pt modelId="{717DE142-6103-4AD9-9518-1639AF651175}" type="pres">
      <dgm:prSet presAssocID="{6F87C293-3757-4D94-9D15-845F1C091F09}" presName="background3" presStyleLbl="node3" presStyleIdx="4" presStyleCnt="5"/>
      <dgm:spPr>
        <a:xfrm>
          <a:off x="7216423" y="3840570"/>
          <a:ext cx="1557586" cy="7361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hr-HR"/>
        </a:p>
      </dgm:t>
    </dgm:pt>
    <dgm:pt modelId="{5BE2E999-662E-4848-9501-D77463A306C4}" type="pres">
      <dgm:prSet presAssocID="{6F87C293-3757-4D94-9D15-845F1C091F09}" presName="text3" presStyleLbl="fgAcc3" presStyleIdx="4" presStyleCnt="5" custScaleX="154261" custScaleY="114810" custLinFactY="100000" custLinFactNeighborX="-6304" custLinFactNeighborY="11218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BC9D409-1A75-4E25-AB7F-750A59873E2F}" type="pres">
      <dgm:prSet presAssocID="{6F87C293-3757-4D94-9D15-845F1C091F09}" presName="hierChild4" presStyleCnt="0"/>
      <dgm:spPr/>
    </dgm:pt>
  </dgm:ptLst>
  <dgm:cxnLst>
    <dgm:cxn modelId="{E172CBF3-C096-4AC5-A1AC-AB18F3AD0D22}" type="presOf" srcId="{432ABE26-B4B0-4925-8E0C-834DCEE553AA}" destId="{B0F17A91-C77B-4322-9C86-C6952A611E31}" srcOrd="0" destOrd="0" presId="urn:microsoft.com/office/officeart/2005/8/layout/hierarchy1"/>
    <dgm:cxn modelId="{FFF1F893-B609-42EA-87CE-D1E4F740AC6C}" type="presOf" srcId="{A8F68522-A5D5-4AC4-9FE9-AEF56C229B10}" destId="{7CBEB03C-66FB-469A-B59C-FD36FF1A2FE9}" srcOrd="0" destOrd="0" presId="urn:microsoft.com/office/officeart/2005/8/layout/hierarchy1"/>
    <dgm:cxn modelId="{662A19D3-B04E-4C8E-B42B-D765176F711F}" type="presOf" srcId="{599E30AA-2F0D-4BAC-9DDE-8A5222FFEE4D}" destId="{5AD734ED-076E-4753-9C96-6603EBC5ED21}" srcOrd="0" destOrd="0" presId="urn:microsoft.com/office/officeart/2005/8/layout/hierarchy1"/>
    <dgm:cxn modelId="{A11DA232-8E93-47D8-ABB2-5A23B0C243BA}" srcId="{FCEBE3CE-5D67-4452-8D17-7A464C2259A1}" destId="{C50AB70D-AB7C-4432-A7B4-CE2287FB8026}" srcOrd="0" destOrd="0" parTransId="{8702429A-058B-4D93-BE4C-CEDCB766A4D3}" sibTransId="{242DCD09-BE06-4CEC-BDA5-435AA3193E3D}"/>
    <dgm:cxn modelId="{CE57B003-5A3F-4687-90FB-8A80DA778831}" srcId="{C50AB70D-AB7C-4432-A7B4-CE2287FB8026}" destId="{7047AA40-8A6D-4F17-BAF8-AFC5286604C9}" srcOrd="0" destOrd="0" parTransId="{8FF2BD0F-39AF-45C9-88D2-BD272C9F0151}" sibTransId="{78F2DF0F-FF40-4EDB-837E-4D9CC77D37E9}"/>
    <dgm:cxn modelId="{7E3F2E12-D200-4133-9D7B-DEB6A7478A8D}" srcId="{F8C312A1-D479-4AD2-806B-55DF397CBD27}" destId="{E797FC21-3192-4410-806C-2354C908EFC7}" srcOrd="0" destOrd="0" parTransId="{591E17CB-9022-4CEB-9CB1-30129C7F003E}" sibTransId="{BE1A84BE-099D-46BB-AF1E-FFE42FB4FD42}"/>
    <dgm:cxn modelId="{8F4A34B0-D2B5-4D73-84C7-8A1564A1B94A}" type="presOf" srcId="{F4CFA6D4-A374-4CD5-9DF7-8C94AF9D1C96}" destId="{661E45D2-DC78-45AA-A674-6EE976965DCA}" srcOrd="0" destOrd="0" presId="urn:microsoft.com/office/officeart/2005/8/layout/hierarchy1"/>
    <dgm:cxn modelId="{8092BEFF-7714-4A05-B0C6-2DDA9AAE9C92}" type="presOf" srcId="{0750C840-E98A-4481-B35E-2E4E8324A549}" destId="{AC2FACFE-FE20-4D1B-BC07-F6FD6CADFA78}" srcOrd="0" destOrd="0" presId="urn:microsoft.com/office/officeart/2005/8/layout/hierarchy1"/>
    <dgm:cxn modelId="{FF0D320C-5EDC-48D4-B7F1-9082D3B5F235}" type="presOf" srcId="{F8C312A1-D479-4AD2-806B-55DF397CBD27}" destId="{95BBCB04-4C48-4754-A676-DB111C384779}" srcOrd="0" destOrd="0" presId="urn:microsoft.com/office/officeart/2005/8/layout/hierarchy1"/>
    <dgm:cxn modelId="{7530FFDB-6F0E-4DCF-81EE-6E3E2D56759C}" type="presOf" srcId="{4DB1C142-9B3B-40D0-9CFB-F1B66FF9091F}" destId="{B3DF0D5B-AB6E-434C-824C-F8D6EC10F0B6}" srcOrd="0" destOrd="0" presId="urn:microsoft.com/office/officeart/2005/8/layout/hierarchy1"/>
    <dgm:cxn modelId="{8575D9F6-8DF1-44AD-882F-55ABEF97799B}" srcId="{7047AA40-8A6D-4F17-BAF8-AFC5286604C9}" destId="{4DB1C142-9B3B-40D0-9CFB-F1B66FF9091F}" srcOrd="0" destOrd="0" parTransId="{BC510028-F4D9-4B8A-B44F-9CB28F50D2C2}" sibTransId="{E6881743-7412-4547-9084-C661348BE07A}"/>
    <dgm:cxn modelId="{A3B328FC-1778-4B1F-8744-D4FDEDF491DB}" type="presOf" srcId="{31F80909-46E3-43E5-BC5C-649109A01C6E}" destId="{CDBAE4BE-E20B-4E65-AF2D-18D7FBA255FA}" srcOrd="0" destOrd="0" presId="urn:microsoft.com/office/officeart/2005/8/layout/hierarchy1"/>
    <dgm:cxn modelId="{DBBE250C-9A2E-4B77-8E04-619E474C9742}" type="presOf" srcId="{4E13954C-1A37-4C0D-B8D2-EA8CB9AC56DB}" destId="{611C3454-6C11-4414-B025-32797FC1FFDE}" srcOrd="0" destOrd="0" presId="urn:microsoft.com/office/officeart/2005/8/layout/hierarchy1"/>
    <dgm:cxn modelId="{F3E355F8-A83F-4DF4-B08D-D6C5B5915F79}" type="presOf" srcId="{2704DA86-4E0A-4B22-B35F-9F5FBAD47F4B}" destId="{901F2692-61A5-49DF-AC11-073B0B31A0EE}" srcOrd="0" destOrd="0" presId="urn:microsoft.com/office/officeart/2005/8/layout/hierarchy1"/>
    <dgm:cxn modelId="{226F217E-4B96-4D8C-A9EF-78CAFA86F0B7}" srcId="{FCEBE3CE-5D67-4452-8D17-7A464C2259A1}" destId="{8CA52A84-3D7F-4377-AB18-3C58F5741665}" srcOrd="1" destOrd="0" parTransId="{0750C840-E98A-4481-B35E-2E4E8324A549}" sibTransId="{ABEF8E0C-BEB2-41B7-9EB9-19C3799CD5B5}"/>
    <dgm:cxn modelId="{4FA1F3C1-A548-40A2-A986-D761A9AC9A06}" srcId="{FCEBE3CE-5D67-4452-8D17-7A464C2259A1}" destId="{185F15BB-BB47-4CD3-824A-34EB61FD3733}" srcOrd="2" destOrd="0" parTransId="{44DE0AA0-89D5-47C4-99A2-614169DDA802}" sibTransId="{A68B917C-DBBC-4836-A546-109E9C7EFF5B}"/>
    <dgm:cxn modelId="{BD0847B7-64DF-4924-AA4C-8CB53360D5B5}" srcId="{F4CFA6D4-A374-4CD5-9DF7-8C94AF9D1C96}" destId="{6F87C293-3757-4D94-9D15-845F1C091F09}" srcOrd="1" destOrd="0" parTransId="{599E30AA-2F0D-4BAC-9DDE-8A5222FFEE4D}" sibTransId="{788195AD-3A69-443D-B24C-B329A07A6728}"/>
    <dgm:cxn modelId="{3FFEF756-8322-4009-BBC3-886E96156C83}" srcId="{FCEBE3CE-5D67-4452-8D17-7A464C2259A1}" destId="{F4CFA6D4-A374-4CD5-9DF7-8C94AF9D1C96}" srcOrd="3" destOrd="0" parTransId="{DF11BE7D-0840-48A8-96D0-92FE75C6F74B}" sibTransId="{84F8C8D8-9EFD-4F4F-A27D-3D12D213ED6E}"/>
    <dgm:cxn modelId="{9E36E27B-DD3B-4A05-B676-00AE01A8C6E5}" type="presOf" srcId="{8702429A-058B-4D93-BE4C-CEDCB766A4D3}" destId="{BA10C5A6-F261-40A5-8E9E-021C94235A7C}" srcOrd="0" destOrd="0" presId="urn:microsoft.com/office/officeart/2005/8/layout/hierarchy1"/>
    <dgm:cxn modelId="{9A1F7CC4-AF1D-4269-B860-3CB5FAB32FEA}" srcId="{A7DA2AC9-E48B-411C-813F-0E78FF8B431B}" destId="{FCEBE3CE-5D67-4452-8D17-7A464C2259A1}" srcOrd="0" destOrd="0" parTransId="{30C36616-706C-4C0E-9275-3D15FE73E2DC}" sibTransId="{8E609668-D69E-49A8-9982-AF7EA6176386}"/>
    <dgm:cxn modelId="{D0FE46D1-006A-422B-B0AD-6C4EAA3EC2FD}" type="presOf" srcId="{185F15BB-BB47-4CD3-824A-34EB61FD3733}" destId="{3D9E5BB5-0A02-4476-A987-810C6723239D}" srcOrd="0" destOrd="0" presId="urn:microsoft.com/office/officeart/2005/8/layout/hierarchy1"/>
    <dgm:cxn modelId="{57A6CEEF-2BCD-4CB1-8AB4-F659FC344581}" type="presOf" srcId="{BC510028-F4D9-4B8A-B44F-9CB28F50D2C2}" destId="{996F6086-C933-4A4C-B3B4-EBD8E70E304A}" srcOrd="0" destOrd="0" presId="urn:microsoft.com/office/officeart/2005/8/layout/hierarchy1"/>
    <dgm:cxn modelId="{60FC2CD0-E71F-4CFB-80FC-F7DACCC85306}" srcId="{F4CFA6D4-A374-4CD5-9DF7-8C94AF9D1C96}" destId="{2704DA86-4E0A-4B22-B35F-9F5FBAD47F4B}" srcOrd="0" destOrd="0" parTransId="{3323B27F-ED14-48BF-8DCF-E3DB2E6CE89B}" sibTransId="{BCA9ACE9-71D0-438E-8E48-123E6C0A04B2}"/>
    <dgm:cxn modelId="{D3704EE3-8108-439D-B1C4-D38798ACE0C1}" type="presOf" srcId="{2B40B8B9-7C46-491D-8F0E-10D045B79E64}" destId="{C87240E5-3559-42C4-8306-46947CDD3556}" srcOrd="0" destOrd="0" presId="urn:microsoft.com/office/officeart/2005/8/layout/hierarchy1"/>
    <dgm:cxn modelId="{D43C6FAB-DFE3-4F37-908D-3CF2E85B9FBD}" type="presOf" srcId="{FCEBE3CE-5D67-4452-8D17-7A464C2259A1}" destId="{2A909D07-D753-455B-B5A1-0768E719A72B}" srcOrd="0" destOrd="0" presId="urn:microsoft.com/office/officeart/2005/8/layout/hierarchy1"/>
    <dgm:cxn modelId="{26367FAD-850A-488E-B0C9-761BE28C07C4}" type="presOf" srcId="{3323B27F-ED14-48BF-8DCF-E3DB2E6CE89B}" destId="{DF38E70B-C85A-4FD6-831C-84BF1A1A9350}" srcOrd="0" destOrd="0" presId="urn:microsoft.com/office/officeart/2005/8/layout/hierarchy1"/>
    <dgm:cxn modelId="{32945254-1D54-46CC-AB52-443E59E5E5C0}" type="presOf" srcId="{E797FC21-3192-4410-806C-2354C908EFC7}" destId="{29D9E4C5-5236-4AE9-9B77-7658D2E509A6}" srcOrd="0" destOrd="0" presId="urn:microsoft.com/office/officeart/2005/8/layout/hierarchy1"/>
    <dgm:cxn modelId="{4BED7ED6-8FDD-49BF-90D8-3DC31002CF30}" type="presOf" srcId="{DF11BE7D-0840-48A8-96D0-92FE75C6F74B}" destId="{492F69A4-4789-4293-9B5F-2B929EE6539A}" srcOrd="0" destOrd="0" presId="urn:microsoft.com/office/officeart/2005/8/layout/hierarchy1"/>
    <dgm:cxn modelId="{B5B3DCF4-F991-4413-97CE-E8355AD9D142}" srcId="{432ABE26-B4B0-4925-8E0C-834DCEE553AA}" destId="{6DA4A63A-BD3A-4DBE-A846-F51D9477955F}" srcOrd="0" destOrd="0" parTransId="{4E13954C-1A37-4C0D-B8D2-EA8CB9AC56DB}" sibTransId="{470D3351-3442-4173-AB6B-9F455E0FE1E4}"/>
    <dgm:cxn modelId="{1D6D7F13-1D48-471B-ABFB-BED5B51CF7A0}" type="presOf" srcId="{A7DA2AC9-E48B-411C-813F-0E78FF8B431B}" destId="{A8B45EAB-4577-4284-B485-0969BE54F60A}" srcOrd="0" destOrd="0" presId="urn:microsoft.com/office/officeart/2005/8/layout/hierarchy1"/>
    <dgm:cxn modelId="{17C1A183-4369-4794-8FFF-6FE3B3BAA647}" type="presOf" srcId="{C50AB70D-AB7C-4432-A7B4-CE2287FB8026}" destId="{5390B9BB-5BD6-471A-8C33-A9A10E5BA86B}" srcOrd="0" destOrd="0" presId="urn:microsoft.com/office/officeart/2005/8/layout/hierarchy1"/>
    <dgm:cxn modelId="{353D353F-C420-4182-AD39-0E8A92411947}" srcId="{185F15BB-BB47-4CD3-824A-34EB61FD3733}" destId="{31F80909-46E3-43E5-BC5C-649109A01C6E}" srcOrd="0" destOrd="0" parTransId="{A8F68522-A5D5-4AC4-9FE9-AEF56C229B10}" sibTransId="{E2DCADAD-EDFE-48AC-B361-6D4256A85DDE}"/>
    <dgm:cxn modelId="{EB95FAC5-6F15-4C20-A215-B6DC530E87B0}" type="presOf" srcId="{7047AA40-8A6D-4F17-BAF8-AFC5286604C9}" destId="{1351211C-A5E5-436C-AEF7-631D7B055082}" srcOrd="0" destOrd="0" presId="urn:microsoft.com/office/officeart/2005/8/layout/hierarchy1"/>
    <dgm:cxn modelId="{27E13F5B-3944-4202-AA17-4A3370551D38}" type="presOf" srcId="{591E17CB-9022-4CEB-9CB1-30129C7F003E}" destId="{437E0D3A-FCC0-42A3-9F75-24113349F02F}" srcOrd="0" destOrd="0" presId="urn:microsoft.com/office/officeart/2005/8/layout/hierarchy1"/>
    <dgm:cxn modelId="{90ED806F-B6B1-4896-B7D3-C8762C69049D}" srcId="{4DB1C142-9B3B-40D0-9CFB-F1B66FF9091F}" destId="{432ABE26-B4B0-4925-8E0C-834DCEE553AA}" srcOrd="0" destOrd="0" parTransId="{C9408288-8948-4893-A9AE-4C738CFE2863}" sibTransId="{A4AC058C-ECD1-4536-92CA-38159E095B51}"/>
    <dgm:cxn modelId="{9BA6D580-9108-4BEE-8F23-2B91572F9115}" srcId="{8CA52A84-3D7F-4377-AB18-3C58F5741665}" destId="{F8C312A1-D479-4AD2-806B-55DF397CBD27}" srcOrd="0" destOrd="0" parTransId="{2B40B8B9-7C46-491D-8F0E-10D045B79E64}" sibTransId="{3A226B77-1488-4B6F-B4C6-1AEC6D045C53}"/>
    <dgm:cxn modelId="{410DFD99-5927-49B9-ADF6-F29EBB6D26B7}" type="presOf" srcId="{C9408288-8948-4893-A9AE-4C738CFE2863}" destId="{1EE8DBF1-9C15-43E0-ADC2-BEC16EDB8BFD}" srcOrd="0" destOrd="0" presId="urn:microsoft.com/office/officeart/2005/8/layout/hierarchy1"/>
    <dgm:cxn modelId="{3365D670-047E-46F4-9F95-88CDFDC7232C}" type="presOf" srcId="{8CA52A84-3D7F-4377-AB18-3C58F5741665}" destId="{45529886-F019-45E6-8E61-97CD67FB98FF}" srcOrd="0" destOrd="0" presId="urn:microsoft.com/office/officeart/2005/8/layout/hierarchy1"/>
    <dgm:cxn modelId="{DA7D545C-F0E4-4AE5-B36A-7DC1D076C05E}" type="presOf" srcId="{44DE0AA0-89D5-47C4-99A2-614169DDA802}" destId="{60152243-61F6-441F-8A83-DB3A553EF0DE}" srcOrd="0" destOrd="0" presId="urn:microsoft.com/office/officeart/2005/8/layout/hierarchy1"/>
    <dgm:cxn modelId="{24FD38B4-390F-427B-AAB5-A1A630EC6F92}" type="presOf" srcId="{8FF2BD0F-39AF-45C9-88D2-BD272C9F0151}" destId="{8A6DCA50-5FBC-490B-9E02-350D807626A8}" srcOrd="0" destOrd="0" presId="urn:microsoft.com/office/officeart/2005/8/layout/hierarchy1"/>
    <dgm:cxn modelId="{1075A353-AE60-475D-97F8-0A0007899A32}" type="presOf" srcId="{6DA4A63A-BD3A-4DBE-A846-F51D9477955F}" destId="{FFB2D15F-EA50-4BA2-9EDE-10DA08847529}" srcOrd="0" destOrd="0" presId="urn:microsoft.com/office/officeart/2005/8/layout/hierarchy1"/>
    <dgm:cxn modelId="{429D9A98-F4E2-4422-A0AC-2258AF990316}" type="presOf" srcId="{6F87C293-3757-4D94-9D15-845F1C091F09}" destId="{5BE2E999-662E-4848-9501-D77463A306C4}" srcOrd="0" destOrd="0" presId="urn:microsoft.com/office/officeart/2005/8/layout/hierarchy1"/>
    <dgm:cxn modelId="{1750C3CF-2131-470F-AA93-2D5C410D5065}" type="presParOf" srcId="{A8B45EAB-4577-4284-B485-0969BE54F60A}" destId="{8E471178-B4D4-4989-9ED5-10CBE5498AC5}" srcOrd="0" destOrd="0" presId="urn:microsoft.com/office/officeart/2005/8/layout/hierarchy1"/>
    <dgm:cxn modelId="{5CE92DC2-D95C-4DEA-BDF7-A8F4D36CCCCF}" type="presParOf" srcId="{8E471178-B4D4-4989-9ED5-10CBE5498AC5}" destId="{51690A09-A9C5-4AD0-918B-D98FDD9D5F2F}" srcOrd="0" destOrd="0" presId="urn:microsoft.com/office/officeart/2005/8/layout/hierarchy1"/>
    <dgm:cxn modelId="{8D4261FA-A4B6-4651-BA5B-5A2B35E7A303}" type="presParOf" srcId="{51690A09-A9C5-4AD0-918B-D98FDD9D5F2F}" destId="{06495272-E6AF-451D-9F9D-9661181AFDDB}" srcOrd="0" destOrd="0" presId="urn:microsoft.com/office/officeart/2005/8/layout/hierarchy1"/>
    <dgm:cxn modelId="{5D09E08F-9070-4D5B-AD2A-6CBA5F8410EE}" type="presParOf" srcId="{51690A09-A9C5-4AD0-918B-D98FDD9D5F2F}" destId="{2A909D07-D753-455B-B5A1-0768E719A72B}" srcOrd="1" destOrd="0" presId="urn:microsoft.com/office/officeart/2005/8/layout/hierarchy1"/>
    <dgm:cxn modelId="{B0D56B82-EE46-4667-8284-1992E93B7EA9}" type="presParOf" srcId="{8E471178-B4D4-4989-9ED5-10CBE5498AC5}" destId="{95EFFEA4-7E12-476B-B4B6-F446452C35A0}" srcOrd="1" destOrd="0" presId="urn:microsoft.com/office/officeart/2005/8/layout/hierarchy1"/>
    <dgm:cxn modelId="{F52E172C-222F-4F70-B467-52194084E946}" type="presParOf" srcId="{95EFFEA4-7E12-476B-B4B6-F446452C35A0}" destId="{BA10C5A6-F261-40A5-8E9E-021C94235A7C}" srcOrd="0" destOrd="0" presId="urn:microsoft.com/office/officeart/2005/8/layout/hierarchy1"/>
    <dgm:cxn modelId="{EEFBC54D-5F4D-435A-B806-01B16E8E3A3A}" type="presParOf" srcId="{95EFFEA4-7E12-476B-B4B6-F446452C35A0}" destId="{F0C57892-9D5E-4097-B415-B0562223BC09}" srcOrd="1" destOrd="0" presId="urn:microsoft.com/office/officeart/2005/8/layout/hierarchy1"/>
    <dgm:cxn modelId="{2836068D-A1F6-450B-B76A-61865EB1CA1E}" type="presParOf" srcId="{F0C57892-9D5E-4097-B415-B0562223BC09}" destId="{2C589EDB-99DD-4FD9-A4A4-50FBB536C115}" srcOrd="0" destOrd="0" presId="urn:microsoft.com/office/officeart/2005/8/layout/hierarchy1"/>
    <dgm:cxn modelId="{4E7CD8BB-8F96-4723-B25B-6392EFE567A5}" type="presParOf" srcId="{2C589EDB-99DD-4FD9-A4A4-50FBB536C115}" destId="{23D0EEDE-0BED-4FB9-9541-447020DC6953}" srcOrd="0" destOrd="0" presId="urn:microsoft.com/office/officeart/2005/8/layout/hierarchy1"/>
    <dgm:cxn modelId="{9291DE4C-4132-484C-941C-2D481406F128}" type="presParOf" srcId="{2C589EDB-99DD-4FD9-A4A4-50FBB536C115}" destId="{5390B9BB-5BD6-471A-8C33-A9A10E5BA86B}" srcOrd="1" destOrd="0" presId="urn:microsoft.com/office/officeart/2005/8/layout/hierarchy1"/>
    <dgm:cxn modelId="{CE413B4E-906A-444D-932E-560BED0D0727}" type="presParOf" srcId="{F0C57892-9D5E-4097-B415-B0562223BC09}" destId="{19F78D3C-28FE-4EED-AEF7-BEF6CC08624C}" srcOrd="1" destOrd="0" presId="urn:microsoft.com/office/officeart/2005/8/layout/hierarchy1"/>
    <dgm:cxn modelId="{744C920E-AD26-4CF4-A746-9C27C047E6D0}" type="presParOf" srcId="{19F78D3C-28FE-4EED-AEF7-BEF6CC08624C}" destId="{8A6DCA50-5FBC-490B-9E02-350D807626A8}" srcOrd="0" destOrd="0" presId="urn:microsoft.com/office/officeart/2005/8/layout/hierarchy1"/>
    <dgm:cxn modelId="{62179529-2761-4B94-A03E-2E785F2AADA6}" type="presParOf" srcId="{19F78D3C-28FE-4EED-AEF7-BEF6CC08624C}" destId="{C72A61F2-9767-48BF-8C19-0A80C1AE64CE}" srcOrd="1" destOrd="0" presId="urn:microsoft.com/office/officeart/2005/8/layout/hierarchy1"/>
    <dgm:cxn modelId="{E917B582-6E77-4788-839E-B9145A3CADA6}" type="presParOf" srcId="{C72A61F2-9767-48BF-8C19-0A80C1AE64CE}" destId="{085DCE94-A1B4-493F-B325-6CD44B821484}" srcOrd="0" destOrd="0" presId="urn:microsoft.com/office/officeart/2005/8/layout/hierarchy1"/>
    <dgm:cxn modelId="{EE2C6E60-A78B-4798-BD01-21385B764880}" type="presParOf" srcId="{085DCE94-A1B4-493F-B325-6CD44B821484}" destId="{D6068A63-A7D3-44A5-89EA-4033158CF8F6}" srcOrd="0" destOrd="0" presId="urn:microsoft.com/office/officeart/2005/8/layout/hierarchy1"/>
    <dgm:cxn modelId="{45B8A23A-B60B-4C10-92B2-550C0F01FF6E}" type="presParOf" srcId="{085DCE94-A1B4-493F-B325-6CD44B821484}" destId="{1351211C-A5E5-436C-AEF7-631D7B055082}" srcOrd="1" destOrd="0" presId="urn:microsoft.com/office/officeart/2005/8/layout/hierarchy1"/>
    <dgm:cxn modelId="{F0C83B49-3A74-48FC-9B81-B84E0076382D}" type="presParOf" srcId="{C72A61F2-9767-48BF-8C19-0A80C1AE64CE}" destId="{C6C0014F-05FA-4FD4-9D6E-B7135A19F7F8}" srcOrd="1" destOrd="0" presId="urn:microsoft.com/office/officeart/2005/8/layout/hierarchy1"/>
    <dgm:cxn modelId="{3FFA25BB-7F18-4470-BA0F-81E810372AA9}" type="presParOf" srcId="{C6C0014F-05FA-4FD4-9D6E-B7135A19F7F8}" destId="{996F6086-C933-4A4C-B3B4-EBD8E70E304A}" srcOrd="0" destOrd="0" presId="urn:microsoft.com/office/officeart/2005/8/layout/hierarchy1"/>
    <dgm:cxn modelId="{9FB963F6-733F-4667-BBDC-193701968490}" type="presParOf" srcId="{C6C0014F-05FA-4FD4-9D6E-B7135A19F7F8}" destId="{40E6440F-5D8C-41AB-B43F-510787BE6467}" srcOrd="1" destOrd="0" presId="urn:microsoft.com/office/officeart/2005/8/layout/hierarchy1"/>
    <dgm:cxn modelId="{86BDDB59-8B5C-40AF-98C0-F54692AF2B6E}" type="presParOf" srcId="{40E6440F-5D8C-41AB-B43F-510787BE6467}" destId="{D68B8EB3-A5E9-45D4-A822-50006E612D11}" srcOrd="0" destOrd="0" presId="urn:microsoft.com/office/officeart/2005/8/layout/hierarchy1"/>
    <dgm:cxn modelId="{05A5890B-A651-4FDB-A00F-B3FADC436C5B}" type="presParOf" srcId="{D68B8EB3-A5E9-45D4-A822-50006E612D11}" destId="{F178E58E-A081-4D23-A559-BEA4F772DAC5}" srcOrd="0" destOrd="0" presId="urn:microsoft.com/office/officeart/2005/8/layout/hierarchy1"/>
    <dgm:cxn modelId="{968D4423-4520-4C3D-8EC5-DF49F2629D97}" type="presParOf" srcId="{D68B8EB3-A5E9-45D4-A822-50006E612D11}" destId="{B3DF0D5B-AB6E-434C-824C-F8D6EC10F0B6}" srcOrd="1" destOrd="0" presId="urn:microsoft.com/office/officeart/2005/8/layout/hierarchy1"/>
    <dgm:cxn modelId="{75FD2A6E-63BB-4D28-AB89-BF62097CC73A}" type="presParOf" srcId="{40E6440F-5D8C-41AB-B43F-510787BE6467}" destId="{9CA51267-63F9-4AFA-82D0-847A1CF7CE40}" srcOrd="1" destOrd="0" presId="urn:microsoft.com/office/officeart/2005/8/layout/hierarchy1"/>
    <dgm:cxn modelId="{ABAE8FFA-A467-4D08-A1BC-8BA8B7CA5A6B}" type="presParOf" srcId="{9CA51267-63F9-4AFA-82D0-847A1CF7CE40}" destId="{1EE8DBF1-9C15-43E0-ADC2-BEC16EDB8BFD}" srcOrd="0" destOrd="0" presId="urn:microsoft.com/office/officeart/2005/8/layout/hierarchy1"/>
    <dgm:cxn modelId="{BE68C313-7EB8-4550-9595-4A0C07EA697A}" type="presParOf" srcId="{9CA51267-63F9-4AFA-82D0-847A1CF7CE40}" destId="{7C2278C2-E98C-4E01-ACB6-13035E803B84}" srcOrd="1" destOrd="0" presId="urn:microsoft.com/office/officeart/2005/8/layout/hierarchy1"/>
    <dgm:cxn modelId="{CE81AF8E-84AC-4A33-B5E2-459406464535}" type="presParOf" srcId="{7C2278C2-E98C-4E01-ACB6-13035E803B84}" destId="{61CE8E35-B549-4465-8FDC-A01B4B5004B2}" srcOrd="0" destOrd="0" presId="urn:microsoft.com/office/officeart/2005/8/layout/hierarchy1"/>
    <dgm:cxn modelId="{9EFD82FA-73FA-490F-BEDE-DF185468220C}" type="presParOf" srcId="{61CE8E35-B549-4465-8FDC-A01B4B5004B2}" destId="{6A7A53AD-DA8E-42C6-A7DC-7FB4FCE2032B}" srcOrd="0" destOrd="0" presId="urn:microsoft.com/office/officeart/2005/8/layout/hierarchy1"/>
    <dgm:cxn modelId="{33959BC9-08D7-41BB-9694-A86D95996A5C}" type="presParOf" srcId="{61CE8E35-B549-4465-8FDC-A01B4B5004B2}" destId="{B0F17A91-C77B-4322-9C86-C6952A611E31}" srcOrd="1" destOrd="0" presId="urn:microsoft.com/office/officeart/2005/8/layout/hierarchy1"/>
    <dgm:cxn modelId="{232C4D8B-B9E1-46AF-8D1C-251196BA2969}" type="presParOf" srcId="{7C2278C2-E98C-4E01-ACB6-13035E803B84}" destId="{8F512E1E-8A6A-4BC2-98D2-C97C187DFFF2}" srcOrd="1" destOrd="0" presId="urn:microsoft.com/office/officeart/2005/8/layout/hierarchy1"/>
    <dgm:cxn modelId="{4165DE84-0E58-46AD-BBE8-75029A24AD72}" type="presParOf" srcId="{8F512E1E-8A6A-4BC2-98D2-C97C187DFFF2}" destId="{611C3454-6C11-4414-B025-32797FC1FFDE}" srcOrd="0" destOrd="0" presId="urn:microsoft.com/office/officeart/2005/8/layout/hierarchy1"/>
    <dgm:cxn modelId="{6DAC4D0E-B5AE-4AA8-827D-D2CCC7065A0D}" type="presParOf" srcId="{8F512E1E-8A6A-4BC2-98D2-C97C187DFFF2}" destId="{BD60DEF5-3833-471C-9E14-E93D650728D0}" srcOrd="1" destOrd="0" presId="urn:microsoft.com/office/officeart/2005/8/layout/hierarchy1"/>
    <dgm:cxn modelId="{3DBE8F9E-00F7-4575-AFD9-E5ED15FB4F8C}" type="presParOf" srcId="{BD60DEF5-3833-471C-9E14-E93D650728D0}" destId="{BEC8C413-C3BF-4627-A740-90863BCBCF47}" srcOrd="0" destOrd="0" presId="urn:microsoft.com/office/officeart/2005/8/layout/hierarchy1"/>
    <dgm:cxn modelId="{AB456076-4062-4151-B7A4-3330477157D8}" type="presParOf" srcId="{BEC8C413-C3BF-4627-A740-90863BCBCF47}" destId="{307F98A3-390F-4B62-8B60-ADC24005DD7D}" srcOrd="0" destOrd="0" presId="urn:microsoft.com/office/officeart/2005/8/layout/hierarchy1"/>
    <dgm:cxn modelId="{9E97EDB5-EBE1-4679-BBF8-574BAF29F8F3}" type="presParOf" srcId="{BEC8C413-C3BF-4627-A740-90863BCBCF47}" destId="{FFB2D15F-EA50-4BA2-9EDE-10DA08847529}" srcOrd="1" destOrd="0" presId="urn:microsoft.com/office/officeart/2005/8/layout/hierarchy1"/>
    <dgm:cxn modelId="{58B074E7-9496-467E-9CED-15CD30D3F4BB}" type="presParOf" srcId="{BD60DEF5-3833-471C-9E14-E93D650728D0}" destId="{ACE55A60-0EF7-4AFD-97A9-8D737F154724}" srcOrd="1" destOrd="0" presId="urn:microsoft.com/office/officeart/2005/8/layout/hierarchy1"/>
    <dgm:cxn modelId="{B734485A-A5AC-45DA-8DBC-917E620CEDD0}" type="presParOf" srcId="{95EFFEA4-7E12-476B-B4B6-F446452C35A0}" destId="{AC2FACFE-FE20-4D1B-BC07-F6FD6CADFA78}" srcOrd="2" destOrd="0" presId="urn:microsoft.com/office/officeart/2005/8/layout/hierarchy1"/>
    <dgm:cxn modelId="{C9613383-4B78-4319-9D2A-607BAF3C0EC5}" type="presParOf" srcId="{95EFFEA4-7E12-476B-B4B6-F446452C35A0}" destId="{54B6C5A0-C7EC-4AE9-919B-B2A00FA11692}" srcOrd="3" destOrd="0" presId="urn:microsoft.com/office/officeart/2005/8/layout/hierarchy1"/>
    <dgm:cxn modelId="{052DBD4D-7CAD-422D-8A58-CF073004A2EA}" type="presParOf" srcId="{54B6C5A0-C7EC-4AE9-919B-B2A00FA11692}" destId="{48A5C9D6-49B4-45F5-8795-0279D04B57F0}" srcOrd="0" destOrd="0" presId="urn:microsoft.com/office/officeart/2005/8/layout/hierarchy1"/>
    <dgm:cxn modelId="{BECC9462-4B3E-4B2F-B1B5-05E146D65067}" type="presParOf" srcId="{48A5C9D6-49B4-45F5-8795-0279D04B57F0}" destId="{6DA8B0CA-6043-467E-AA25-3AA2FAB22592}" srcOrd="0" destOrd="0" presId="urn:microsoft.com/office/officeart/2005/8/layout/hierarchy1"/>
    <dgm:cxn modelId="{BC2CB4A0-5F27-4762-871D-DF77AF5207ED}" type="presParOf" srcId="{48A5C9D6-49B4-45F5-8795-0279D04B57F0}" destId="{45529886-F019-45E6-8E61-97CD67FB98FF}" srcOrd="1" destOrd="0" presId="urn:microsoft.com/office/officeart/2005/8/layout/hierarchy1"/>
    <dgm:cxn modelId="{21BCAE72-FF42-41E3-886F-6F5D9FFFD157}" type="presParOf" srcId="{54B6C5A0-C7EC-4AE9-919B-B2A00FA11692}" destId="{FA384AEB-347B-403A-A813-94177A1A420D}" srcOrd="1" destOrd="0" presId="urn:microsoft.com/office/officeart/2005/8/layout/hierarchy1"/>
    <dgm:cxn modelId="{D47ACFDA-C02C-4170-8F26-3DDF83179856}" type="presParOf" srcId="{FA384AEB-347B-403A-A813-94177A1A420D}" destId="{C87240E5-3559-42C4-8306-46947CDD3556}" srcOrd="0" destOrd="0" presId="urn:microsoft.com/office/officeart/2005/8/layout/hierarchy1"/>
    <dgm:cxn modelId="{BA85D49F-99B7-4040-8E7B-1FE5D74F1B50}" type="presParOf" srcId="{FA384AEB-347B-403A-A813-94177A1A420D}" destId="{08E95CD0-2604-4B19-936A-DC1B54AB7D9A}" srcOrd="1" destOrd="0" presId="urn:microsoft.com/office/officeart/2005/8/layout/hierarchy1"/>
    <dgm:cxn modelId="{B7DBFD7C-0B5F-44A8-976F-6E62480181EC}" type="presParOf" srcId="{08E95CD0-2604-4B19-936A-DC1B54AB7D9A}" destId="{3EEEA0BB-8031-4F06-9EA0-96F912B0B170}" srcOrd="0" destOrd="0" presId="urn:microsoft.com/office/officeart/2005/8/layout/hierarchy1"/>
    <dgm:cxn modelId="{03524BDC-5BEB-45F1-A489-C68C364D23A3}" type="presParOf" srcId="{3EEEA0BB-8031-4F06-9EA0-96F912B0B170}" destId="{6972E51B-7DB0-4D4D-B6F3-9F21FD011376}" srcOrd="0" destOrd="0" presId="urn:microsoft.com/office/officeart/2005/8/layout/hierarchy1"/>
    <dgm:cxn modelId="{83A12725-818C-4315-8C00-E5ED2FC1BF9D}" type="presParOf" srcId="{3EEEA0BB-8031-4F06-9EA0-96F912B0B170}" destId="{95BBCB04-4C48-4754-A676-DB111C384779}" srcOrd="1" destOrd="0" presId="urn:microsoft.com/office/officeart/2005/8/layout/hierarchy1"/>
    <dgm:cxn modelId="{80BA516C-9B6A-4F29-A4AE-6CC65AD16BB3}" type="presParOf" srcId="{08E95CD0-2604-4B19-936A-DC1B54AB7D9A}" destId="{AF87950B-4030-4DD1-95B0-3E445A3522C5}" srcOrd="1" destOrd="0" presId="urn:microsoft.com/office/officeart/2005/8/layout/hierarchy1"/>
    <dgm:cxn modelId="{15538062-C34D-4D23-833A-9ADA5B9641EC}" type="presParOf" srcId="{AF87950B-4030-4DD1-95B0-3E445A3522C5}" destId="{437E0D3A-FCC0-42A3-9F75-24113349F02F}" srcOrd="0" destOrd="0" presId="urn:microsoft.com/office/officeart/2005/8/layout/hierarchy1"/>
    <dgm:cxn modelId="{62246B0E-BB1C-43B1-A240-98E996B6A8FD}" type="presParOf" srcId="{AF87950B-4030-4DD1-95B0-3E445A3522C5}" destId="{1C04F9C4-F3C1-440F-8E42-4A39584C1342}" srcOrd="1" destOrd="0" presId="urn:microsoft.com/office/officeart/2005/8/layout/hierarchy1"/>
    <dgm:cxn modelId="{D73D4E3F-C920-47B8-BC11-4FF22F76B683}" type="presParOf" srcId="{1C04F9C4-F3C1-440F-8E42-4A39584C1342}" destId="{38E6D4FD-2343-42C6-B82C-45411B18086C}" srcOrd="0" destOrd="0" presId="urn:microsoft.com/office/officeart/2005/8/layout/hierarchy1"/>
    <dgm:cxn modelId="{C664F5B5-E85D-4482-A5D4-D72DE505402E}" type="presParOf" srcId="{38E6D4FD-2343-42C6-B82C-45411B18086C}" destId="{760F5FD6-BC17-43A8-8EBE-2EB288F6CAF4}" srcOrd="0" destOrd="0" presId="urn:microsoft.com/office/officeart/2005/8/layout/hierarchy1"/>
    <dgm:cxn modelId="{B706FA24-D462-492B-8A2C-6A65958F8738}" type="presParOf" srcId="{38E6D4FD-2343-42C6-B82C-45411B18086C}" destId="{29D9E4C5-5236-4AE9-9B77-7658D2E509A6}" srcOrd="1" destOrd="0" presId="urn:microsoft.com/office/officeart/2005/8/layout/hierarchy1"/>
    <dgm:cxn modelId="{6A026DA5-328B-4845-A121-387217F847A7}" type="presParOf" srcId="{1C04F9C4-F3C1-440F-8E42-4A39584C1342}" destId="{9B17E14E-77C2-49A6-9CA7-AEB0E9D41156}" srcOrd="1" destOrd="0" presId="urn:microsoft.com/office/officeart/2005/8/layout/hierarchy1"/>
    <dgm:cxn modelId="{DA9A5149-E73A-47D7-85C5-FE06D3A29913}" type="presParOf" srcId="{95EFFEA4-7E12-476B-B4B6-F446452C35A0}" destId="{60152243-61F6-441F-8A83-DB3A553EF0DE}" srcOrd="4" destOrd="0" presId="urn:microsoft.com/office/officeart/2005/8/layout/hierarchy1"/>
    <dgm:cxn modelId="{043155FD-547D-42B9-BCF2-BBBCEDC5CE79}" type="presParOf" srcId="{95EFFEA4-7E12-476B-B4B6-F446452C35A0}" destId="{C2D1F363-FEE7-45BE-9FDE-AFBBA07A75B0}" srcOrd="5" destOrd="0" presId="urn:microsoft.com/office/officeart/2005/8/layout/hierarchy1"/>
    <dgm:cxn modelId="{E75D41F0-86D2-4034-B43B-0B1871A48C06}" type="presParOf" srcId="{C2D1F363-FEE7-45BE-9FDE-AFBBA07A75B0}" destId="{17CC4848-401E-484C-9A04-05525636116F}" srcOrd="0" destOrd="0" presId="urn:microsoft.com/office/officeart/2005/8/layout/hierarchy1"/>
    <dgm:cxn modelId="{4BCD956B-4A91-413A-B399-4B6E06CF09ED}" type="presParOf" srcId="{17CC4848-401E-484C-9A04-05525636116F}" destId="{F77FC474-1AA3-4AA6-91F3-391271FE7587}" srcOrd="0" destOrd="0" presId="urn:microsoft.com/office/officeart/2005/8/layout/hierarchy1"/>
    <dgm:cxn modelId="{15A96505-9EDA-470C-8BD5-4322AEF6A08B}" type="presParOf" srcId="{17CC4848-401E-484C-9A04-05525636116F}" destId="{3D9E5BB5-0A02-4476-A987-810C6723239D}" srcOrd="1" destOrd="0" presId="urn:microsoft.com/office/officeart/2005/8/layout/hierarchy1"/>
    <dgm:cxn modelId="{9649CD36-955F-47AA-A0FA-722334FD3693}" type="presParOf" srcId="{C2D1F363-FEE7-45BE-9FDE-AFBBA07A75B0}" destId="{F82A4C83-D831-4956-B788-1636FC1A22DC}" srcOrd="1" destOrd="0" presId="urn:microsoft.com/office/officeart/2005/8/layout/hierarchy1"/>
    <dgm:cxn modelId="{5F1F1368-F944-4E52-A39B-CB82D750141B}" type="presParOf" srcId="{F82A4C83-D831-4956-B788-1636FC1A22DC}" destId="{7CBEB03C-66FB-469A-B59C-FD36FF1A2FE9}" srcOrd="0" destOrd="0" presId="urn:microsoft.com/office/officeart/2005/8/layout/hierarchy1"/>
    <dgm:cxn modelId="{0328C89E-2DA8-436B-BA32-8A34EE3237C6}" type="presParOf" srcId="{F82A4C83-D831-4956-B788-1636FC1A22DC}" destId="{5DA8D54B-BC7D-4DF5-9F02-A2AA37DBB861}" srcOrd="1" destOrd="0" presId="urn:microsoft.com/office/officeart/2005/8/layout/hierarchy1"/>
    <dgm:cxn modelId="{25BC0589-AEFA-4EE3-BEB5-4ADFDC5AF480}" type="presParOf" srcId="{5DA8D54B-BC7D-4DF5-9F02-A2AA37DBB861}" destId="{15A16089-2AFF-4186-8D52-BBEBD4A26A9C}" srcOrd="0" destOrd="0" presId="urn:microsoft.com/office/officeart/2005/8/layout/hierarchy1"/>
    <dgm:cxn modelId="{1A152B56-70F9-46CE-B6B6-C2132CFEF0FE}" type="presParOf" srcId="{15A16089-2AFF-4186-8D52-BBEBD4A26A9C}" destId="{7C0E98D1-F425-4504-B4C1-2504D944F975}" srcOrd="0" destOrd="0" presId="urn:microsoft.com/office/officeart/2005/8/layout/hierarchy1"/>
    <dgm:cxn modelId="{F0792836-761B-4ECF-A0DB-43F7328DC573}" type="presParOf" srcId="{15A16089-2AFF-4186-8D52-BBEBD4A26A9C}" destId="{CDBAE4BE-E20B-4E65-AF2D-18D7FBA255FA}" srcOrd="1" destOrd="0" presId="urn:microsoft.com/office/officeart/2005/8/layout/hierarchy1"/>
    <dgm:cxn modelId="{076EE423-8805-46F1-BD68-BBDE6B7FEC53}" type="presParOf" srcId="{5DA8D54B-BC7D-4DF5-9F02-A2AA37DBB861}" destId="{C5A97E42-82B3-4532-93C7-95896AA47B87}" srcOrd="1" destOrd="0" presId="urn:microsoft.com/office/officeart/2005/8/layout/hierarchy1"/>
    <dgm:cxn modelId="{8C2E551F-3F59-46C5-8665-93A44BD7AE81}" type="presParOf" srcId="{95EFFEA4-7E12-476B-B4B6-F446452C35A0}" destId="{492F69A4-4789-4293-9B5F-2B929EE6539A}" srcOrd="6" destOrd="0" presId="urn:microsoft.com/office/officeart/2005/8/layout/hierarchy1"/>
    <dgm:cxn modelId="{0A7958DD-58EE-419A-8B84-8F607B266566}" type="presParOf" srcId="{95EFFEA4-7E12-476B-B4B6-F446452C35A0}" destId="{544FAF87-6A3F-4B50-9475-606DA79F80D7}" srcOrd="7" destOrd="0" presId="urn:microsoft.com/office/officeart/2005/8/layout/hierarchy1"/>
    <dgm:cxn modelId="{0B7EBDDC-40B4-477A-A9AC-7CB6C69E3632}" type="presParOf" srcId="{544FAF87-6A3F-4B50-9475-606DA79F80D7}" destId="{11681FC1-44BF-4584-9893-8B79A5C38312}" srcOrd="0" destOrd="0" presId="urn:microsoft.com/office/officeart/2005/8/layout/hierarchy1"/>
    <dgm:cxn modelId="{AB01AA82-39BD-45E9-B859-CA0C353233FE}" type="presParOf" srcId="{11681FC1-44BF-4584-9893-8B79A5C38312}" destId="{2EF56145-F86A-4560-BBEB-80307407DD81}" srcOrd="0" destOrd="0" presId="urn:microsoft.com/office/officeart/2005/8/layout/hierarchy1"/>
    <dgm:cxn modelId="{4E88F465-F540-4B03-B5A1-5E7C1CFC2621}" type="presParOf" srcId="{11681FC1-44BF-4584-9893-8B79A5C38312}" destId="{661E45D2-DC78-45AA-A674-6EE976965DCA}" srcOrd="1" destOrd="0" presId="urn:microsoft.com/office/officeart/2005/8/layout/hierarchy1"/>
    <dgm:cxn modelId="{80402716-5634-43DB-96AA-11E9CA19BEED}" type="presParOf" srcId="{544FAF87-6A3F-4B50-9475-606DA79F80D7}" destId="{54254840-448E-4535-B91E-347ABDFBFC3E}" srcOrd="1" destOrd="0" presId="urn:microsoft.com/office/officeart/2005/8/layout/hierarchy1"/>
    <dgm:cxn modelId="{B3FB3E48-BE72-49EA-9D31-DCE6877C3658}" type="presParOf" srcId="{54254840-448E-4535-B91E-347ABDFBFC3E}" destId="{DF38E70B-C85A-4FD6-831C-84BF1A1A9350}" srcOrd="0" destOrd="0" presId="urn:microsoft.com/office/officeart/2005/8/layout/hierarchy1"/>
    <dgm:cxn modelId="{2D771793-F8A7-4496-A07A-834420177076}" type="presParOf" srcId="{54254840-448E-4535-B91E-347ABDFBFC3E}" destId="{BE11A8BA-6CB2-4B61-A031-FAD740E351EE}" srcOrd="1" destOrd="0" presId="urn:microsoft.com/office/officeart/2005/8/layout/hierarchy1"/>
    <dgm:cxn modelId="{99CD89DA-4D45-4ADE-9E07-8FB1F4ABD16F}" type="presParOf" srcId="{BE11A8BA-6CB2-4B61-A031-FAD740E351EE}" destId="{5B9332FF-BDC2-4B62-80D8-E8768EE877C8}" srcOrd="0" destOrd="0" presId="urn:microsoft.com/office/officeart/2005/8/layout/hierarchy1"/>
    <dgm:cxn modelId="{22B9D69D-90E2-406A-A941-2E77DAB4DB7D}" type="presParOf" srcId="{5B9332FF-BDC2-4B62-80D8-E8768EE877C8}" destId="{B171B34E-672B-4D85-B47C-A1C080730B9F}" srcOrd="0" destOrd="0" presId="urn:microsoft.com/office/officeart/2005/8/layout/hierarchy1"/>
    <dgm:cxn modelId="{FB8A5DA8-2645-4F29-A5AE-893C1A702051}" type="presParOf" srcId="{5B9332FF-BDC2-4B62-80D8-E8768EE877C8}" destId="{901F2692-61A5-49DF-AC11-073B0B31A0EE}" srcOrd="1" destOrd="0" presId="urn:microsoft.com/office/officeart/2005/8/layout/hierarchy1"/>
    <dgm:cxn modelId="{EB490BCD-8F5E-4837-8C94-E363AE02D611}" type="presParOf" srcId="{BE11A8BA-6CB2-4B61-A031-FAD740E351EE}" destId="{57B7CE5C-C47B-4B24-AFDF-99BFD361473B}" srcOrd="1" destOrd="0" presId="urn:microsoft.com/office/officeart/2005/8/layout/hierarchy1"/>
    <dgm:cxn modelId="{491C3ACE-D9B0-4E18-98B8-3F36C3C8261C}" type="presParOf" srcId="{54254840-448E-4535-B91E-347ABDFBFC3E}" destId="{5AD734ED-076E-4753-9C96-6603EBC5ED21}" srcOrd="2" destOrd="0" presId="urn:microsoft.com/office/officeart/2005/8/layout/hierarchy1"/>
    <dgm:cxn modelId="{CDC6E272-8616-4D1F-890B-2DC99802A062}" type="presParOf" srcId="{54254840-448E-4535-B91E-347ABDFBFC3E}" destId="{CDCAA5C9-7708-4FCF-A815-88ECE27C138D}" srcOrd="3" destOrd="0" presId="urn:microsoft.com/office/officeart/2005/8/layout/hierarchy1"/>
    <dgm:cxn modelId="{475FE10C-B0DA-4328-A6C5-EEA948FC1DD9}" type="presParOf" srcId="{CDCAA5C9-7708-4FCF-A815-88ECE27C138D}" destId="{1AC36692-ECAA-446C-AB11-78E66750EF92}" srcOrd="0" destOrd="0" presId="urn:microsoft.com/office/officeart/2005/8/layout/hierarchy1"/>
    <dgm:cxn modelId="{3ACB7247-5011-4743-8B31-03F5D2443E7B}" type="presParOf" srcId="{1AC36692-ECAA-446C-AB11-78E66750EF92}" destId="{717DE142-6103-4AD9-9518-1639AF651175}" srcOrd="0" destOrd="0" presId="urn:microsoft.com/office/officeart/2005/8/layout/hierarchy1"/>
    <dgm:cxn modelId="{6D9CBFF5-080A-4842-90B9-5DB80C7510F2}" type="presParOf" srcId="{1AC36692-ECAA-446C-AB11-78E66750EF92}" destId="{5BE2E999-662E-4848-9501-D77463A306C4}" srcOrd="1" destOrd="0" presId="urn:microsoft.com/office/officeart/2005/8/layout/hierarchy1"/>
    <dgm:cxn modelId="{A7CDAA56-9DA5-465D-BF97-744D5A747900}" type="presParOf" srcId="{CDCAA5C9-7708-4FCF-A815-88ECE27C138D}" destId="{9BC9D409-1A75-4E25-AB7F-750A59873E2F}" srcOrd="1" destOrd="0" presId="urn:microsoft.com/office/officeart/2005/8/layout/hierarchy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734ED-076E-4753-9C96-6603EBC5ED21}">
      <dsp:nvSpPr>
        <dsp:cNvPr id="0" name=""/>
        <dsp:cNvSpPr/>
      </dsp:nvSpPr>
      <dsp:spPr>
        <a:xfrm>
          <a:off x="7842330" y="2184713"/>
          <a:ext cx="152886" cy="1655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2318"/>
              </a:lnTo>
              <a:lnTo>
                <a:pt x="152886" y="1562318"/>
              </a:lnTo>
              <a:lnTo>
                <a:pt x="152886" y="1655856"/>
              </a:lnTo>
            </a:path>
          </a:pathLst>
        </a:custGeom>
        <a:noFill/>
        <a:ln w="25400" cap="flat" cmpd="sng" algn="ctr">
          <a:solidFill>
            <a:srgbClr val="0066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8E70B-C85A-4FD6-831C-84BF1A1A9350}">
      <dsp:nvSpPr>
        <dsp:cNvPr id="0" name=""/>
        <dsp:cNvSpPr/>
      </dsp:nvSpPr>
      <dsp:spPr>
        <a:xfrm>
          <a:off x="6762026" y="2184713"/>
          <a:ext cx="1080303" cy="521251"/>
        </a:xfrm>
        <a:custGeom>
          <a:avLst/>
          <a:gdLst/>
          <a:ahLst/>
          <a:cxnLst/>
          <a:rect l="0" t="0" r="0" b="0"/>
          <a:pathLst>
            <a:path>
              <a:moveTo>
                <a:pt x="1080303" y="0"/>
              </a:moveTo>
              <a:lnTo>
                <a:pt x="1080303" y="427713"/>
              </a:lnTo>
              <a:lnTo>
                <a:pt x="0" y="427713"/>
              </a:lnTo>
              <a:lnTo>
                <a:pt x="0" y="521251"/>
              </a:lnTo>
            </a:path>
          </a:pathLst>
        </a:custGeom>
        <a:noFill/>
        <a:ln w="25400" cap="flat" cmpd="sng" algn="ctr">
          <a:solidFill>
            <a:srgbClr val="0066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F69A4-4789-4293-9B5F-2B929EE6539A}">
      <dsp:nvSpPr>
        <dsp:cNvPr id="0" name=""/>
        <dsp:cNvSpPr/>
      </dsp:nvSpPr>
      <dsp:spPr>
        <a:xfrm>
          <a:off x="3958835" y="1187723"/>
          <a:ext cx="3883495" cy="355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286"/>
              </a:lnTo>
              <a:lnTo>
                <a:pt x="3883495" y="262286"/>
              </a:lnTo>
              <a:lnTo>
                <a:pt x="3883495" y="355824"/>
              </a:lnTo>
            </a:path>
          </a:pathLst>
        </a:custGeom>
        <a:noFill/>
        <a:ln w="25400" cap="flat" cmpd="sng" algn="ctr">
          <a:solidFill>
            <a:srgbClr val="0066F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EB03C-66FB-469A-B59C-FD36FF1A2FE9}">
      <dsp:nvSpPr>
        <dsp:cNvPr id="0" name=""/>
        <dsp:cNvSpPr/>
      </dsp:nvSpPr>
      <dsp:spPr>
        <a:xfrm>
          <a:off x="4945901" y="2380268"/>
          <a:ext cx="91440" cy="455313"/>
        </a:xfrm>
        <a:custGeom>
          <a:avLst/>
          <a:gdLst/>
          <a:ahLst/>
          <a:cxnLst/>
          <a:rect l="0" t="0" r="0" b="0"/>
          <a:pathLst>
            <a:path>
              <a:moveTo>
                <a:pt x="75859" y="0"/>
              </a:moveTo>
              <a:lnTo>
                <a:pt x="75859" y="361775"/>
              </a:lnTo>
              <a:lnTo>
                <a:pt x="45720" y="361775"/>
              </a:lnTo>
              <a:lnTo>
                <a:pt x="45720" y="455313"/>
              </a:lnTo>
            </a:path>
          </a:pathLst>
        </a:custGeom>
        <a:noFill/>
        <a:ln w="25400" cap="flat" cmpd="sng" algn="ctr">
          <a:solidFill>
            <a:srgbClr val="0066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52243-61F6-441F-8A83-DB3A553EF0DE}">
      <dsp:nvSpPr>
        <dsp:cNvPr id="0" name=""/>
        <dsp:cNvSpPr/>
      </dsp:nvSpPr>
      <dsp:spPr>
        <a:xfrm>
          <a:off x="3958835" y="1187723"/>
          <a:ext cx="1062925" cy="355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286"/>
              </a:lnTo>
              <a:lnTo>
                <a:pt x="1062925" y="262286"/>
              </a:lnTo>
              <a:lnTo>
                <a:pt x="1062925" y="355824"/>
              </a:lnTo>
            </a:path>
          </a:pathLst>
        </a:custGeom>
        <a:noFill/>
        <a:ln w="25400" cap="flat" cmpd="sng" algn="ctr">
          <a:solidFill>
            <a:srgbClr val="0066F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E0D3A-FCC0-42A3-9F75-24113349F02F}">
      <dsp:nvSpPr>
        <dsp:cNvPr id="0" name=""/>
        <dsp:cNvSpPr/>
      </dsp:nvSpPr>
      <dsp:spPr>
        <a:xfrm>
          <a:off x="2856261" y="3144707"/>
          <a:ext cx="91440" cy="2936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656"/>
              </a:lnTo>
            </a:path>
          </a:pathLst>
        </a:custGeom>
        <a:noFill/>
        <a:ln w="25400" cap="flat" cmpd="sng" algn="ctr">
          <a:solidFill>
            <a:srgbClr val="0066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240E5-3559-42C4-8306-46947CDD3556}">
      <dsp:nvSpPr>
        <dsp:cNvPr id="0" name=""/>
        <dsp:cNvSpPr/>
      </dsp:nvSpPr>
      <dsp:spPr>
        <a:xfrm>
          <a:off x="2856261" y="2209885"/>
          <a:ext cx="91440" cy="2936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656"/>
              </a:lnTo>
            </a:path>
          </a:pathLst>
        </a:custGeom>
        <a:noFill/>
        <a:ln w="25400" cap="flat" cmpd="sng" algn="ctr">
          <a:solidFill>
            <a:srgbClr val="0066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FACFE-FE20-4D1B-BC07-F6FD6CADFA78}">
      <dsp:nvSpPr>
        <dsp:cNvPr id="0" name=""/>
        <dsp:cNvSpPr/>
      </dsp:nvSpPr>
      <dsp:spPr>
        <a:xfrm>
          <a:off x="2901981" y="1187723"/>
          <a:ext cx="1056853" cy="380996"/>
        </a:xfrm>
        <a:custGeom>
          <a:avLst/>
          <a:gdLst/>
          <a:ahLst/>
          <a:cxnLst/>
          <a:rect l="0" t="0" r="0" b="0"/>
          <a:pathLst>
            <a:path>
              <a:moveTo>
                <a:pt x="1056853" y="0"/>
              </a:moveTo>
              <a:lnTo>
                <a:pt x="1056853" y="287458"/>
              </a:lnTo>
              <a:lnTo>
                <a:pt x="0" y="287458"/>
              </a:lnTo>
              <a:lnTo>
                <a:pt x="0" y="380996"/>
              </a:lnTo>
            </a:path>
          </a:pathLst>
        </a:custGeom>
        <a:noFill/>
        <a:ln w="25400" cap="flat" cmpd="sng" algn="ctr">
          <a:solidFill>
            <a:srgbClr val="0066F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C3454-6C11-4414-B025-32797FC1FFDE}">
      <dsp:nvSpPr>
        <dsp:cNvPr id="0" name=""/>
        <dsp:cNvSpPr/>
      </dsp:nvSpPr>
      <dsp:spPr>
        <a:xfrm>
          <a:off x="771826" y="4990948"/>
          <a:ext cx="91440" cy="2936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656"/>
              </a:lnTo>
            </a:path>
          </a:pathLst>
        </a:custGeom>
        <a:noFill/>
        <a:ln w="25400" cap="flat" cmpd="sng" algn="ctr">
          <a:solidFill>
            <a:srgbClr val="0066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8DBF1-9C15-43E0-ADC2-BEC16EDB8BFD}">
      <dsp:nvSpPr>
        <dsp:cNvPr id="0" name=""/>
        <dsp:cNvSpPr/>
      </dsp:nvSpPr>
      <dsp:spPr>
        <a:xfrm>
          <a:off x="771826" y="4056126"/>
          <a:ext cx="91440" cy="2936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656"/>
              </a:lnTo>
            </a:path>
          </a:pathLst>
        </a:custGeom>
        <a:noFill/>
        <a:ln w="25400" cap="flat" cmpd="sng" algn="ctr">
          <a:solidFill>
            <a:srgbClr val="0066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F6086-C933-4A4C-B3B4-EBD8E70E304A}">
      <dsp:nvSpPr>
        <dsp:cNvPr id="0" name=""/>
        <dsp:cNvSpPr/>
      </dsp:nvSpPr>
      <dsp:spPr>
        <a:xfrm>
          <a:off x="771826" y="3121304"/>
          <a:ext cx="91440" cy="2936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656"/>
              </a:lnTo>
            </a:path>
          </a:pathLst>
        </a:custGeom>
        <a:noFill/>
        <a:ln w="25400" cap="flat" cmpd="sng" algn="ctr">
          <a:solidFill>
            <a:srgbClr val="0066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DCA50-5FBC-490B-9E02-350D807626A8}">
      <dsp:nvSpPr>
        <dsp:cNvPr id="0" name=""/>
        <dsp:cNvSpPr/>
      </dsp:nvSpPr>
      <dsp:spPr>
        <a:xfrm>
          <a:off x="771826" y="2186482"/>
          <a:ext cx="91440" cy="2936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656"/>
              </a:lnTo>
            </a:path>
          </a:pathLst>
        </a:custGeom>
        <a:noFill/>
        <a:ln w="25400" cap="flat" cmpd="sng" algn="ctr">
          <a:solidFill>
            <a:srgbClr val="0066F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0C5A6-F261-40A5-8E9E-021C94235A7C}">
      <dsp:nvSpPr>
        <dsp:cNvPr id="0" name=""/>
        <dsp:cNvSpPr/>
      </dsp:nvSpPr>
      <dsp:spPr>
        <a:xfrm>
          <a:off x="817546" y="1187723"/>
          <a:ext cx="3141288" cy="357593"/>
        </a:xfrm>
        <a:custGeom>
          <a:avLst/>
          <a:gdLst/>
          <a:ahLst/>
          <a:cxnLst/>
          <a:rect l="0" t="0" r="0" b="0"/>
          <a:pathLst>
            <a:path>
              <a:moveTo>
                <a:pt x="3141288" y="0"/>
              </a:moveTo>
              <a:lnTo>
                <a:pt x="3141288" y="264055"/>
              </a:lnTo>
              <a:lnTo>
                <a:pt x="0" y="264055"/>
              </a:lnTo>
              <a:lnTo>
                <a:pt x="0" y="357593"/>
              </a:lnTo>
            </a:path>
          </a:pathLst>
        </a:custGeom>
        <a:noFill/>
        <a:ln w="25400" cap="flat" cmpd="sng" algn="ctr">
          <a:solidFill>
            <a:srgbClr val="0066FF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95272-E6AF-451D-9F9D-9661181AFDDB}">
      <dsp:nvSpPr>
        <dsp:cNvPr id="0" name=""/>
        <dsp:cNvSpPr/>
      </dsp:nvSpPr>
      <dsp:spPr>
        <a:xfrm>
          <a:off x="2802526" y="546558"/>
          <a:ext cx="2312616" cy="6411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909D07-D753-455B-B5A1-0768E719A72B}">
      <dsp:nvSpPr>
        <dsp:cNvPr id="0" name=""/>
        <dsp:cNvSpPr/>
      </dsp:nvSpPr>
      <dsp:spPr>
        <a:xfrm>
          <a:off x="2914716" y="653139"/>
          <a:ext cx="2312616" cy="641165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olidFill>
                <a:srgbClr val="FF330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NADZOR</a:t>
          </a:r>
          <a:endParaRPr lang="hr-HR" sz="1800" b="1" kern="1200" dirty="0">
            <a:solidFill>
              <a:srgbClr val="FF3300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2933495" y="671918"/>
        <a:ext cx="2275058" cy="603607"/>
      </dsp:txXfrm>
    </dsp:sp>
    <dsp:sp modelId="{23D0EEDE-0BED-4FB9-9541-447020DC6953}">
      <dsp:nvSpPr>
        <dsp:cNvPr id="0" name=""/>
        <dsp:cNvSpPr/>
      </dsp:nvSpPr>
      <dsp:spPr>
        <a:xfrm>
          <a:off x="7841" y="1545317"/>
          <a:ext cx="1619411" cy="641165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90B9BB-5BD6-471A-8C33-A9A10E5BA86B}">
      <dsp:nvSpPr>
        <dsp:cNvPr id="0" name=""/>
        <dsp:cNvSpPr/>
      </dsp:nvSpPr>
      <dsp:spPr>
        <a:xfrm>
          <a:off x="120031" y="1651898"/>
          <a:ext cx="1619411" cy="641165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rgbClr val="990099"/>
              </a:solidFill>
              <a:effectLst/>
              <a:latin typeface="Arial" pitchFamily="34" charset="0"/>
              <a:ea typeface="+mn-ea"/>
              <a:cs typeface="Arial" pitchFamily="34" charset="0"/>
            </a:rPr>
            <a:t>INTERNI</a:t>
          </a:r>
          <a:endParaRPr lang="hr-HR" sz="1400" b="1" kern="1200" dirty="0">
            <a:solidFill>
              <a:srgbClr val="990099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138810" y="1670677"/>
        <a:ext cx="1581853" cy="603607"/>
      </dsp:txXfrm>
    </dsp:sp>
    <dsp:sp modelId="{D6068A63-A7D3-44A5-89EA-4033158CF8F6}">
      <dsp:nvSpPr>
        <dsp:cNvPr id="0" name=""/>
        <dsp:cNvSpPr/>
      </dsp:nvSpPr>
      <dsp:spPr>
        <a:xfrm>
          <a:off x="312692" y="2480139"/>
          <a:ext cx="1009708" cy="6411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51211C-A5E5-436C-AEF7-631D7B055082}">
      <dsp:nvSpPr>
        <dsp:cNvPr id="0" name=""/>
        <dsp:cNvSpPr/>
      </dsp:nvSpPr>
      <dsp:spPr>
        <a:xfrm>
          <a:off x="424882" y="2586720"/>
          <a:ext cx="1009708" cy="641165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b="1" kern="1200" dirty="0" smtClean="0">
              <a:solidFill>
                <a:srgbClr val="000099">
                  <a:hueOff val="0"/>
                  <a:satOff val="0"/>
                  <a:lumOff val="0"/>
                  <a:alphaOff val="0"/>
                </a:srgbClr>
              </a:solidFill>
              <a:effectLst/>
              <a:latin typeface="Arial" pitchFamily="34" charset="0"/>
              <a:ea typeface="+mn-ea"/>
              <a:cs typeface="Arial" pitchFamily="34" charset="0"/>
            </a:rPr>
            <a:t>KOORDINATOR  čl.77.</a:t>
          </a:r>
          <a:endParaRPr lang="hr-HR" sz="900" b="1" kern="1200" dirty="0">
            <a:solidFill>
              <a:srgbClr val="000099">
                <a:hueOff val="0"/>
                <a:satOff val="0"/>
                <a:lumOff val="0"/>
                <a:alphaOff val="0"/>
              </a:srgbClr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443661" y="2605499"/>
        <a:ext cx="972150" cy="603607"/>
      </dsp:txXfrm>
    </dsp:sp>
    <dsp:sp modelId="{F178E58E-A081-4D23-A559-BEA4F772DAC5}">
      <dsp:nvSpPr>
        <dsp:cNvPr id="0" name=""/>
        <dsp:cNvSpPr/>
      </dsp:nvSpPr>
      <dsp:spPr>
        <a:xfrm>
          <a:off x="312692" y="3414961"/>
          <a:ext cx="1009708" cy="6411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F0D5B-AB6E-434C-824C-F8D6EC10F0B6}">
      <dsp:nvSpPr>
        <dsp:cNvPr id="0" name=""/>
        <dsp:cNvSpPr/>
      </dsp:nvSpPr>
      <dsp:spPr>
        <a:xfrm>
          <a:off x="424882" y="3521542"/>
          <a:ext cx="1009708" cy="641165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b="1" kern="1200" dirty="0" smtClean="0">
              <a:solidFill>
                <a:srgbClr val="000099">
                  <a:hueOff val="0"/>
                  <a:satOff val="0"/>
                  <a:lumOff val="0"/>
                  <a:alphaOff val="0"/>
                </a:srgbClr>
              </a:solidFill>
              <a:effectLst/>
              <a:latin typeface="Arial" pitchFamily="34" charset="0"/>
              <a:ea typeface="+mn-ea"/>
              <a:cs typeface="Arial" pitchFamily="34" charset="0"/>
            </a:rPr>
            <a:t>OVLAŠTENIK   čl. 24.</a:t>
          </a:r>
          <a:endParaRPr lang="hr-HR" sz="900" b="1" kern="1200" dirty="0">
            <a:solidFill>
              <a:srgbClr val="000099">
                <a:hueOff val="0"/>
                <a:satOff val="0"/>
                <a:lumOff val="0"/>
                <a:alphaOff val="0"/>
              </a:srgbClr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443661" y="3540321"/>
        <a:ext cx="972150" cy="603607"/>
      </dsp:txXfrm>
    </dsp:sp>
    <dsp:sp modelId="{6A7A53AD-DA8E-42C6-A7DC-7FB4FCE2032B}">
      <dsp:nvSpPr>
        <dsp:cNvPr id="0" name=""/>
        <dsp:cNvSpPr/>
      </dsp:nvSpPr>
      <dsp:spPr>
        <a:xfrm>
          <a:off x="312692" y="4349783"/>
          <a:ext cx="1009708" cy="6411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F17A91-C77B-4322-9C86-C6952A611E31}">
      <dsp:nvSpPr>
        <dsp:cNvPr id="0" name=""/>
        <dsp:cNvSpPr/>
      </dsp:nvSpPr>
      <dsp:spPr>
        <a:xfrm>
          <a:off x="424882" y="4456364"/>
          <a:ext cx="1009708" cy="641165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b="1" kern="1200" dirty="0" smtClean="0">
              <a:solidFill>
                <a:srgbClr val="000099">
                  <a:hueOff val="0"/>
                  <a:satOff val="0"/>
                  <a:lumOff val="0"/>
                  <a:alphaOff val="0"/>
                </a:srgbClr>
              </a:solidFill>
              <a:effectLst/>
              <a:latin typeface="Arial" pitchFamily="34" charset="0"/>
              <a:ea typeface="+mn-ea"/>
              <a:cs typeface="Arial" pitchFamily="34" charset="0"/>
            </a:rPr>
            <a:t>STRUČNJAK ZA ZR  čl. 21.</a:t>
          </a:r>
          <a:endParaRPr lang="hr-HR" sz="900" b="1" kern="1200" dirty="0">
            <a:solidFill>
              <a:srgbClr val="000099">
                <a:hueOff val="0"/>
                <a:satOff val="0"/>
                <a:lumOff val="0"/>
                <a:alphaOff val="0"/>
              </a:srgbClr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443661" y="4475143"/>
        <a:ext cx="972150" cy="603607"/>
      </dsp:txXfrm>
    </dsp:sp>
    <dsp:sp modelId="{307F98A3-390F-4B62-8B60-ADC24005DD7D}">
      <dsp:nvSpPr>
        <dsp:cNvPr id="0" name=""/>
        <dsp:cNvSpPr/>
      </dsp:nvSpPr>
      <dsp:spPr>
        <a:xfrm>
          <a:off x="312692" y="5284605"/>
          <a:ext cx="1009708" cy="6411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B2D15F-EA50-4BA2-9EDE-10DA08847529}">
      <dsp:nvSpPr>
        <dsp:cNvPr id="0" name=""/>
        <dsp:cNvSpPr/>
      </dsp:nvSpPr>
      <dsp:spPr>
        <a:xfrm>
          <a:off x="424882" y="5391186"/>
          <a:ext cx="1009708" cy="641165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b="1" kern="1200" dirty="0" smtClean="0">
              <a:solidFill>
                <a:srgbClr val="000099">
                  <a:hueOff val="0"/>
                  <a:satOff val="0"/>
                  <a:lumOff val="0"/>
                  <a:alphaOff val="0"/>
                </a:srgbClr>
              </a:solidFill>
              <a:effectLst/>
              <a:latin typeface="Arial" pitchFamily="34" charset="0"/>
              <a:ea typeface="+mn-ea"/>
              <a:cs typeface="Arial" pitchFamily="34" charset="0"/>
            </a:rPr>
            <a:t>POVJERENIK  čl.71.</a:t>
          </a:r>
          <a:endParaRPr lang="hr-HR" sz="900" b="1" kern="1200" dirty="0">
            <a:solidFill>
              <a:srgbClr val="000099">
                <a:hueOff val="0"/>
                <a:satOff val="0"/>
                <a:lumOff val="0"/>
                <a:alphaOff val="0"/>
              </a:srgbClr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443661" y="5409965"/>
        <a:ext cx="972150" cy="603607"/>
      </dsp:txXfrm>
    </dsp:sp>
    <dsp:sp modelId="{6DA8B0CA-6043-467E-AA25-3AA2FAB22592}">
      <dsp:nvSpPr>
        <dsp:cNvPr id="0" name=""/>
        <dsp:cNvSpPr/>
      </dsp:nvSpPr>
      <dsp:spPr>
        <a:xfrm>
          <a:off x="2092276" y="1568720"/>
          <a:ext cx="1619411" cy="641165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529886-F019-45E6-8E61-97CD67FB98FF}">
      <dsp:nvSpPr>
        <dsp:cNvPr id="0" name=""/>
        <dsp:cNvSpPr/>
      </dsp:nvSpPr>
      <dsp:spPr>
        <a:xfrm>
          <a:off x="2204465" y="1675300"/>
          <a:ext cx="1619411" cy="641165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rgbClr val="990099"/>
              </a:solidFill>
              <a:effectLst/>
              <a:latin typeface="Arial" pitchFamily="34" charset="0"/>
              <a:ea typeface="+mn-ea"/>
              <a:cs typeface="Arial" pitchFamily="34" charset="0"/>
            </a:rPr>
            <a:t>TEHNIČKI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rgbClr val="990099"/>
              </a:solidFill>
              <a:effectLst/>
              <a:latin typeface="Arial" pitchFamily="34" charset="0"/>
              <a:ea typeface="+mn-ea"/>
              <a:cs typeface="Arial" pitchFamily="34" charset="0"/>
            </a:rPr>
            <a:t>čl. 91.</a:t>
          </a:r>
          <a:endParaRPr lang="hr-HR" sz="1400" b="1" kern="1200" dirty="0">
            <a:solidFill>
              <a:srgbClr val="990099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2223244" y="1694079"/>
        <a:ext cx="1581853" cy="603607"/>
      </dsp:txXfrm>
    </dsp:sp>
    <dsp:sp modelId="{6972E51B-7DB0-4D4D-B6F3-9F21FD011376}">
      <dsp:nvSpPr>
        <dsp:cNvPr id="0" name=""/>
        <dsp:cNvSpPr/>
      </dsp:nvSpPr>
      <dsp:spPr>
        <a:xfrm>
          <a:off x="2397127" y="2503542"/>
          <a:ext cx="1009708" cy="6411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BBCB04-4C48-4754-A676-DB111C384779}">
      <dsp:nvSpPr>
        <dsp:cNvPr id="0" name=""/>
        <dsp:cNvSpPr/>
      </dsp:nvSpPr>
      <dsp:spPr>
        <a:xfrm>
          <a:off x="2509317" y="2610122"/>
          <a:ext cx="1009708" cy="641165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b="1" kern="1200" dirty="0" smtClean="0">
              <a:solidFill>
                <a:srgbClr val="000099">
                  <a:hueOff val="0"/>
                  <a:satOff val="0"/>
                  <a:lumOff val="0"/>
                  <a:alphaOff val="0"/>
                </a:srgbClr>
              </a:solidFill>
              <a:effectLst/>
              <a:latin typeface="Arial" pitchFamily="34" charset="0"/>
              <a:ea typeface="+mn-ea"/>
              <a:cs typeface="Arial" pitchFamily="34" charset="0"/>
            </a:rPr>
            <a:t>OVLAŠTENE OSOBE</a:t>
          </a:r>
          <a:endParaRPr lang="hr-HR" sz="900" b="1" kern="1200" dirty="0">
            <a:solidFill>
              <a:srgbClr val="000099">
                <a:hueOff val="0"/>
                <a:satOff val="0"/>
                <a:lumOff val="0"/>
                <a:alphaOff val="0"/>
              </a:srgbClr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2528096" y="2628901"/>
        <a:ext cx="972150" cy="603607"/>
      </dsp:txXfrm>
    </dsp:sp>
    <dsp:sp modelId="{760F5FD6-BC17-43A8-8EBE-2EB288F6CAF4}">
      <dsp:nvSpPr>
        <dsp:cNvPr id="0" name=""/>
        <dsp:cNvSpPr/>
      </dsp:nvSpPr>
      <dsp:spPr>
        <a:xfrm>
          <a:off x="2397127" y="3438364"/>
          <a:ext cx="1009708" cy="6411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D9E4C5-5236-4AE9-9B77-7658D2E509A6}">
      <dsp:nvSpPr>
        <dsp:cNvPr id="0" name=""/>
        <dsp:cNvSpPr/>
      </dsp:nvSpPr>
      <dsp:spPr>
        <a:xfrm>
          <a:off x="2509317" y="3544944"/>
          <a:ext cx="1009708" cy="641165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b="1" kern="1200" dirty="0" smtClean="0">
              <a:solidFill>
                <a:srgbClr val="000099">
                  <a:hueOff val="0"/>
                  <a:satOff val="0"/>
                  <a:lumOff val="0"/>
                  <a:alphaOff val="0"/>
                </a:srgbClr>
              </a:solidFill>
              <a:effectLst/>
              <a:latin typeface="Arial" pitchFamily="34" charset="0"/>
              <a:ea typeface="+mn-ea"/>
              <a:cs typeface="Arial" pitchFamily="34" charset="0"/>
            </a:rPr>
            <a:t>INSPEKTORAT MUP-a  </a:t>
          </a:r>
          <a:endParaRPr lang="hr-HR" sz="900" b="1" kern="1200" dirty="0">
            <a:solidFill>
              <a:srgbClr val="000099">
                <a:hueOff val="0"/>
                <a:satOff val="0"/>
                <a:lumOff val="0"/>
                <a:alphaOff val="0"/>
              </a:srgbClr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2528096" y="3563723"/>
        <a:ext cx="972150" cy="603607"/>
      </dsp:txXfrm>
    </dsp:sp>
    <dsp:sp modelId="{F77FC474-1AA3-4AA6-91F3-391271FE7587}">
      <dsp:nvSpPr>
        <dsp:cNvPr id="0" name=""/>
        <dsp:cNvSpPr/>
      </dsp:nvSpPr>
      <dsp:spPr>
        <a:xfrm>
          <a:off x="4120136" y="1543548"/>
          <a:ext cx="1803248" cy="836720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9E5BB5-0A02-4476-A987-810C6723239D}">
      <dsp:nvSpPr>
        <dsp:cNvPr id="0" name=""/>
        <dsp:cNvSpPr/>
      </dsp:nvSpPr>
      <dsp:spPr>
        <a:xfrm>
          <a:off x="4232326" y="1650128"/>
          <a:ext cx="1803248" cy="836720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1400" b="1" kern="1200" dirty="0" smtClean="0">
              <a:solidFill>
                <a:srgbClr val="990099"/>
              </a:solidFill>
              <a:effectLst/>
              <a:latin typeface="Arial" pitchFamily="34" charset="0"/>
              <a:ea typeface="+mn-ea"/>
              <a:cs typeface="Arial" pitchFamily="34" charset="0"/>
            </a:rPr>
            <a:t>ZDRAVSTVENI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1400" b="1" kern="1200" dirty="0" smtClean="0">
              <a:solidFill>
                <a:srgbClr val="990099"/>
              </a:solidFill>
              <a:effectLst/>
              <a:latin typeface="Arial" pitchFamily="34" charset="0"/>
              <a:ea typeface="+mn-ea"/>
              <a:cs typeface="Arial" pitchFamily="34" charset="0"/>
            </a:rPr>
            <a:t>Zakon o zdravstvenoj zaštiti</a:t>
          </a:r>
          <a:endParaRPr lang="hr-HR" sz="1400" b="1" kern="1200" dirty="0">
            <a:solidFill>
              <a:srgbClr val="990099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4256833" y="1674635"/>
        <a:ext cx="1754234" cy="787706"/>
      </dsp:txXfrm>
    </dsp:sp>
    <dsp:sp modelId="{7C0E98D1-F425-4504-B4C1-2504D944F975}">
      <dsp:nvSpPr>
        <dsp:cNvPr id="0" name=""/>
        <dsp:cNvSpPr/>
      </dsp:nvSpPr>
      <dsp:spPr>
        <a:xfrm>
          <a:off x="4307508" y="2835582"/>
          <a:ext cx="1368225" cy="6876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AE4BE-E20B-4E65-AF2D-18D7FBA255FA}">
      <dsp:nvSpPr>
        <dsp:cNvPr id="0" name=""/>
        <dsp:cNvSpPr/>
      </dsp:nvSpPr>
      <dsp:spPr>
        <a:xfrm>
          <a:off x="4419698" y="2942162"/>
          <a:ext cx="1368225" cy="687668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solidFill>
                <a:srgbClr val="000099">
                  <a:hueOff val="0"/>
                  <a:satOff val="0"/>
                  <a:lumOff val="0"/>
                  <a:alphaOff val="0"/>
                </a:srgbClr>
              </a:solidFill>
              <a:effectLst/>
              <a:latin typeface="Arial" pitchFamily="34" charset="0"/>
              <a:ea typeface="+mn-ea"/>
              <a:cs typeface="Arial" pitchFamily="34" charset="0"/>
            </a:rPr>
            <a:t>ORDINACIJE MED. RADA</a:t>
          </a:r>
          <a:endParaRPr lang="hr-HR" sz="1200" b="1" kern="1200" dirty="0">
            <a:solidFill>
              <a:srgbClr val="000099">
                <a:hueOff val="0"/>
                <a:satOff val="0"/>
                <a:lumOff val="0"/>
                <a:alphaOff val="0"/>
              </a:srgbClr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4439839" y="2962303"/>
        <a:ext cx="1327943" cy="647386"/>
      </dsp:txXfrm>
    </dsp:sp>
    <dsp:sp modelId="{2EF56145-F86A-4560-BBEB-80307407DD81}">
      <dsp:nvSpPr>
        <dsp:cNvPr id="0" name=""/>
        <dsp:cNvSpPr/>
      </dsp:nvSpPr>
      <dsp:spPr>
        <a:xfrm>
          <a:off x="7032624" y="1543548"/>
          <a:ext cx="1619411" cy="641165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1E45D2-DC78-45AA-A674-6EE976965DCA}">
      <dsp:nvSpPr>
        <dsp:cNvPr id="0" name=""/>
        <dsp:cNvSpPr/>
      </dsp:nvSpPr>
      <dsp:spPr>
        <a:xfrm>
          <a:off x="7144814" y="1650128"/>
          <a:ext cx="1619411" cy="641165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rgbClr val="990099"/>
              </a:solidFill>
              <a:effectLst/>
              <a:latin typeface="Arial" pitchFamily="34" charset="0"/>
              <a:ea typeface="+mn-ea"/>
              <a:cs typeface="Arial" pitchFamily="34" charset="0"/>
            </a:rPr>
            <a:t>INSPEKCIJSKI</a:t>
          </a:r>
          <a:endParaRPr lang="hr-HR" sz="1400" b="1" kern="1200" dirty="0">
            <a:solidFill>
              <a:srgbClr val="990099"/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7163593" y="1668907"/>
        <a:ext cx="1581853" cy="603607"/>
      </dsp:txXfrm>
    </dsp:sp>
    <dsp:sp modelId="{B171B34E-672B-4D85-B47C-A1C080730B9F}">
      <dsp:nvSpPr>
        <dsp:cNvPr id="0" name=""/>
        <dsp:cNvSpPr/>
      </dsp:nvSpPr>
      <dsp:spPr>
        <a:xfrm>
          <a:off x="6095704" y="2705964"/>
          <a:ext cx="1332643" cy="81728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1F2692-61A5-49DF-AC11-073B0B31A0EE}">
      <dsp:nvSpPr>
        <dsp:cNvPr id="0" name=""/>
        <dsp:cNvSpPr/>
      </dsp:nvSpPr>
      <dsp:spPr>
        <a:xfrm>
          <a:off x="6207894" y="2812544"/>
          <a:ext cx="1332643" cy="817280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solidFill>
                <a:srgbClr val="000099">
                  <a:hueOff val="0"/>
                  <a:satOff val="0"/>
                  <a:lumOff val="0"/>
                  <a:alphaOff val="0"/>
                </a:srgbClr>
              </a:solidFill>
              <a:effectLst/>
              <a:latin typeface="Arial" pitchFamily="34" charset="0"/>
              <a:ea typeface="+mn-ea"/>
              <a:cs typeface="Arial" pitchFamily="34" charset="0"/>
            </a:rPr>
            <a:t>INSPEKTORI RADA </a:t>
          </a:r>
        </a:p>
      </dsp:txBody>
      <dsp:txXfrm>
        <a:off x="6231831" y="2836481"/>
        <a:ext cx="1284769" cy="769406"/>
      </dsp:txXfrm>
    </dsp:sp>
    <dsp:sp modelId="{717DE142-6103-4AD9-9518-1639AF651175}">
      <dsp:nvSpPr>
        <dsp:cNvPr id="0" name=""/>
        <dsp:cNvSpPr/>
      </dsp:nvSpPr>
      <dsp:spPr>
        <a:xfrm>
          <a:off x="7216423" y="3840570"/>
          <a:ext cx="1557586" cy="7361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E2E999-662E-4848-9501-D77463A306C4}">
      <dsp:nvSpPr>
        <dsp:cNvPr id="0" name=""/>
        <dsp:cNvSpPr/>
      </dsp:nvSpPr>
      <dsp:spPr>
        <a:xfrm>
          <a:off x="7328613" y="3947150"/>
          <a:ext cx="1557586" cy="736121"/>
        </a:xfrm>
        <a:prstGeom prst="roundRect">
          <a:avLst>
            <a:gd name="adj" fmla="val 10000"/>
          </a:avLst>
        </a:prstGeom>
        <a:solidFill>
          <a:srgbClr val="0066FF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66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rgbClr val="000066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50" b="1" kern="1200" dirty="0" smtClean="0">
              <a:solidFill>
                <a:srgbClr val="000099">
                  <a:hueOff val="0"/>
                  <a:satOff val="0"/>
                  <a:lumOff val="0"/>
                  <a:alphaOff val="0"/>
                </a:srgbClr>
              </a:solidFill>
              <a:effectLst/>
              <a:latin typeface="Arial" pitchFamily="34" charset="0"/>
              <a:ea typeface="+mn-ea"/>
              <a:cs typeface="Arial" pitchFamily="34" charset="0"/>
            </a:rPr>
            <a:t>U POSEBNIM DJELATNOSTIMA - INSPEKTORI PO POSEBNOM ZAKONU</a:t>
          </a:r>
          <a:endParaRPr lang="hr-HR" sz="1050" b="1" kern="1200" dirty="0">
            <a:solidFill>
              <a:srgbClr val="000099">
                <a:hueOff val="0"/>
                <a:satOff val="0"/>
                <a:lumOff val="0"/>
                <a:alphaOff val="0"/>
              </a:srgbClr>
            </a:solidFill>
            <a:effectLst/>
            <a:latin typeface="Arial" pitchFamily="34" charset="0"/>
            <a:ea typeface="+mn-ea"/>
            <a:cs typeface="Arial" pitchFamily="34" charset="0"/>
          </a:endParaRPr>
        </a:p>
      </dsp:txBody>
      <dsp:txXfrm>
        <a:off x="7350173" y="3968710"/>
        <a:ext cx="1514466" cy="693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Verdan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17" y="0"/>
            <a:ext cx="2944958" cy="49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Verdana" pitchFamily="34" charset="0"/>
              </a:defRPr>
            </a:lvl1pPr>
          </a:lstStyle>
          <a:p>
            <a:pPr>
              <a:defRPr/>
            </a:pPr>
            <a:fld id="{FFC3DB98-84F7-4E2E-B924-36CEA78B6C33}" type="datetime4">
              <a:rPr lang="hr-HR"/>
              <a:pPr>
                <a:defRPr/>
              </a:pPr>
              <a:t>13. lipnja 2019.</a:t>
            </a:fld>
            <a:endParaRPr lang="hr-H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137"/>
            <a:ext cx="2944958" cy="49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22" tIns="46561" rIns="93122" bIns="46561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Verdan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17" y="9432137"/>
            <a:ext cx="2944958" cy="49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22" tIns="46561" rIns="93122" bIns="46561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Verdana" pitchFamily="34" charset="0"/>
              </a:defRPr>
            </a:lvl1pPr>
          </a:lstStyle>
          <a:p>
            <a:pPr>
              <a:defRPr/>
            </a:pPr>
            <a:fld id="{52B5478D-088A-402F-A88D-3559856445B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1411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Verdan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0"/>
            <a:ext cx="2944958" cy="49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Verdana" pitchFamily="34" charset="0"/>
              </a:defRPr>
            </a:lvl1pPr>
          </a:lstStyle>
          <a:p>
            <a:pPr>
              <a:defRPr/>
            </a:pPr>
            <a:fld id="{BB1E52AB-3E5F-4E9C-8F9B-2175FAB7F044}" type="datetime4">
              <a:rPr lang="hr-HR"/>
              <a:pPr>
                <a:defRPr/>
              </a:pPr>
              <a:t>13. lipnja 2019.</a:t>
            </a:fld>
            <a:endParaRPr lang="hr-HR"/>
          </a:p>
        </p:txBody>
      </p:sp>
      <p:sp>
        <p:nvSpPr>
          <p:cNvPr id="141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8875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2" y="4715260"/>
            <a:ext cx="4985393" cy="446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137"/>
            <a:ext cx="2944958" cy="49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22" tIns="46561" rIns="93122" bIns="46561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Verdan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32137"/>
            <a:ext cx="2944958" cy="49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22" tIns="46561" rIns="93122" bIns="46561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Verdana" pitchFamily="34" charset="0"/>
              </a:defRPr>
            </a:lvl1pPr>
          </a:lstStyle>
          <a:p>
            <a:pPr>
              <a:defRPr/>
            </a:pPr>
            <a:fld id="{41272165-7B20-4116-9006-84B633A867B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3472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56620" indent="-29100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64031" indent="-232806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29644" indent="-232806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95256" indent="-232806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60869" indent="-232806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3026481" indent="-232806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92094" indent="-232806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957706" indent="-232806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45BBBC5-7747-45DD-9747-95678732DA4D}" type="slidenum">
              <a:rPr lang="hr-HR" i="0" smtClean="0">
                <a:solidFill>
                  <a:srgbClr val="000000"/>
                </a:solidFill>
                <a:latin typeface="Verdana" pitchFamily="34" charset="0"/>
              </a:rPr>
              <a:pPr eaLnBrk="1" hangingPunct="1"/>
              <a:t>1</a:t>
            </a:fld>
            <a:endParaRPr lang="hr-HR" i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11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24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12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84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620" indent="-2910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031" indent="-2328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644" indent="-2328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256" indent="-2328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0869" indent="-232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6481" indent="-232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2094" indent="-232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7706" indent="-232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79DCD5-2671-44AD-9E99-2CC4C82D97A4}" type="slidenum">
              <a:rPr lang="hr-HR" altLang="sr-Latn-RS">
                <a:solidFill>
                  <a:prstClr val="black"/>
                </a:solidFill>
              </a:rPr>
              <a:pPr eaLnBrk="1" hangingPunct="1"/>
              <a:t>14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15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68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16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29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17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38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18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76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4137EE-B2AE-4746-876A-73594BF0B86E}" type="slidenum">
              <a:rPr lang="en-GB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006D9-006D-436A-A54F-5BC16EE823C9}" type="slidenum">
              <a:rPr lang="en-GB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21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31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2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426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22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7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23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71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24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492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25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41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26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9758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27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032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28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981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29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39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30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528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31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727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4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833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32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236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620" indent="-2910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031" indent="-2328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644" indent="-2328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256" indent="-2328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0869" indent="-232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6481" indent="-232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2094" indent="-232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7706" indent="-232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79DCD5-2671-44AD-9E99-2CC4C82D97A4}" type="slidenum">
              <a:rPr lang="hr-HR" altLang="sr-Latn-RS">
                <a:solidFill>
                  <a:prstClr val="black"/>
                </a:solidFill>
              </a:rPr>
              <a:pPr eaLnBrk="1" hangingPunct="1"/>
              <a:t>33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620" indent="-2910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031" indent="-2328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644" indent="-2328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256" indent="-2328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0869" indent="-232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6481" indent="-232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2094" indent="-232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7706" indent="-232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79DCD5-2671-44AD-9E99-2CC4C82D97A4}" type="slidenum">
              <a:rPr lang="hr-HR" altLang="sr-Latn-RS">
                <a:solidFill>
                  <a:prstClr val="black"/>
                </a:solidFill>
              </a:rPr>
              <a:pPr eaLnBrk="1" hangingPunct="1"/>
              <a:t>34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35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278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36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60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37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27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38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692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39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555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40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273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41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23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5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9527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42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004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620" indent="-2910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031" indent="-2328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644" indent="-2328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256" indent="-2328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0869" indent="-232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6481" indent="-232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2094" indent="-232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7706" indent="-232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79DCD5-2671-44AD-9E99-2CC4C82D97A4}" type="slidenum">
              <a:rPr lang="hr-HR" altLang="sr-Latn-RS">
                <a:solidFill>
                  <a:prstClr val="black"/>
                </a:solidFill>
              </a:rPr>
              <a:pPr eaLnBrk="1" hangingPunct="1"/>
              <a:t>43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45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694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46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3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47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870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48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347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56620" indent="-29100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64031" indent="-232806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29644" indent="-232806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95256" indent="-232806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60869" indent="-232806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3026481" indent="-232806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92094" indent="-232806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957706" indent="-232806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31225" eaLnBrk="1" hangingPunct="1">
              <a:defRPr/>
            </a:pPr>
            <a:fld id="{945BBBC5-7747-45DD-9747-95678732DA4D}" type="slidenum">
              <a:rPr lang="hr-HR" i="0">
                <a:solidFill>
                  <a:srgbClr val="000000"/>
                </a:solidFill>
                <a:latin typeface="Verdana" pitchFamily="34" charset="0"/>
              </a:rPr>
              <a:pPr defTabSz="931225" eaLnBrk="1" hangingPunct="1">
                <a:defRPr/>
              </a:pPr>
              <a:t>49</a:t>
            </a:fld>
            <a:endParaRPr lang="hr-HR" i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5862"/>
          </a:xfrm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3992416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6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43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51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8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96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26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63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47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332" indent="-2285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51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701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87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072" indent="-22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1225">
              <a:spcBef>
                <a:spcPct val="0"/>
              </a:spcBef>
              <a:defRPr/>
            </a:pPr>
            <a:fld id="{B1069A86-2854-4111-A19B-25010C065C77}" type="slidenum">
              <a:rPr lang="hr-HR" altLang="sr-Latn-RS">
                <a:solidFill>
                  <a:prstClr val="black"/>
                </a:solidFill>
                <a:latin typeface="Arial" charset="0"/>
              </a:rPr>
              <a:pPr defTabSz="931225">
                <a:spcBef>
                  <a:spcPct val="0"/>
                </a:spcBef>
                <a:defRPr/>
              </a:pPr>
              <a:t>9</a:t>
            </a:fld>
            <a:endParaRPr lang="hr-HR" altLang="sr-Latn-R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6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620" indent="-2910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031" indent="-2328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644" indent="-2328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256" indent="-2328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0869" indent="-232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6481" indent="-232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2094" indent="-232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7706" indent="-232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79DCD5-2671-44AD-9E99-2CC4C82D97A4}" type="slidenum">
              <a:rPr lang="hr-HR" altLang="sr-Latn-RS">
                <a:solidFill>
                  <a:prstClr val="black"/>
                </a:solidFill>
              </a:rPr>
              <a:pPr eaLnBrk="1" hangingPunct="1"/>
              <a:t>10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>
                <a:solidFill>
                  <a:prstClr val="black"/>
                </a:solidFill>
              </a:rPr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ECD23-6EB0-4C1A-A76F-A41668C6313B}" type="slidenum">
              <a:rPr lang="hr-HR" altLang="sr-Latn-R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6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10795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1143000" y="142875"/>
            <a:ext cx="7715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sr-Latn-RS" sz="1400" b="1" i="0" smtClean="0">
                <a:solidFill>
                  <a:prstClr val="black"/>
                </a:solidFill>
              </a:rPr>
              <a:t>HRVATSKA KOMORA INŽENJERA GRAĐEVINARSTVA</a:t>
            </a:r>
            <a:endParaRPr lang="hr-HR" altLang="sr-Latn-RS" sz="1400" i="0" smtClean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143000" y="457200"/>
            <a:ext cx="77152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hr-HR" altLang="sr-Latn-RS" sz="1200" b="1" i="0" smtClean="0">
                <a:solidFill>
                  <a:srgbClr val="7F7F7F"/>
                </a:solidFill>
                <a:cs typeface="Times New Roman" pitchFamily="18" charset="0"/>
              </a:rPr>
              <a:t>DANI OVLAŠTENIH INŽENJERA GRAĐEVINARSTVA</a:t>
            </a:r>
            <a:endParaRPr lang="hr-HR" altLang="sr-Latn-RS" sz="1200" i="0" smtClean="0">
              <a:solidFill>
                <a:srgbClr val="7F7F7F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hr-HR" altLang="sr-Latn-RS" sz="1200" i="0" smtClean="0">
                <a:solidFill>
                  <a:prstClr val="black"/>
                </a:solidFill>
                <a:cs typeface="Times New Roman" pitchFamily="18" charset="0"/>
              </a:rPr>
              <a:t>Opatija, 2010.</a:t>
            </a:r>
            <a:endParaRPr lang="hr-HR" altLang="sr-Latn-RS" i="0" smtClean="0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algn="l">
              <a:defRPr/>
            </a:pPr>
            <a:endParaRPr lang="hr-HR" altLang="sr-Latn-RS" i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CC92F7BE-3566-46CB-BA95-4C87B19C5029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6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>
                <a:solidFill>
                  <a:prstClr val="black"/>
                </a:solidFill>
              </a:rPr>
              <a:t>Ime i prezime predavača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53D8-E302-46A5-80B9-2C8828B884DB}" type="slidenum">
              <a:rPr lang="hr-HR" altLang="sr-Latn-R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56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>
                <a:solidFill>
                  <a:prstClr val="black"/>
                </a:solidFill>
              </a:rPr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19A88-17EC-4C42-B6A5-D533183EB774}" type="slidenum">
              <a:rPr lang="hr-HR" altLang="sr-Latn-R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65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>
                <a:solidFill>
                  <a:prstClr val="black"/>
                </a:solidFill>
              </a:rPr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3CE956-7D51-4EFE-B1D2-D5C6EA20FBBC}" type="slidenum">
              <a:rPr lang="hr-HR" altLang="sr-Latn-RS">
                <a:solidFill>
                  <a:prstClr val="black"/>
                </a:solidFill>
              </a:rPr>
              <a:pPr/>
              <a:t>‹#›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00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10795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1143000" y="142875"/>
            <a:ext cx="77152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sr-Latn-RS" sz="1400" b="1" i="0" smtClean="0">
                <a:solidFill>
                  <a:prstClr val="black"/>
                </a:solidFill>
              </a:rPr>
              <a:t>HRVATSKA KOMORA INŽENJERA GRAĐEVINARSTVA</a:t>
            </a:r>
            <a:endParaRPr lang="hr-HR" altLang="sr-Latn-RS" sz="1400" i="0" smtClean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143000" y="457200"/>
            <a:ext cx="7715250" cy="5381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hr-HR" altLang="sr-Latn-RS" sz="1200" b="1" i="0" smtClean="0">
                <a:solidFill>
                  <a:srgbClr val="7F7F7F"/>
                </a:solidFill>
                <a:cs typeface="Times New Roman" pitchFamily="18" charset="0"/>
              </a:rPr>
              <a:t>DANI OVLAŠTENIH INŽENJERA GRAĐEVINARSTVA</a:t>
            </a:r>
            <a:endParaRPr lang="hr-HR" altLang="sr-Latn-RS" sz="1200" i="0" smtClean="0">
              <a:solidFill>
                <a:srgbClr val="7F7F7F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hr-HR" altLang="sr-Latn-RS" sz="1200" i="0" smtClean="0">
                <a:solidFill>
                  <a:prstClr val="black"/>
                </a:solidFill>
                <a:cs typeface="Times New Roman" pitchFamily="18" charset="0"/>
              </a:rPr>
              <a:t>Opatija, 2010.</a:t>
            </a:r>
            <a:endParaRPr lang="hr-HR" altLang="sr-Latn-RS" i="0" smtClean="0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 algn="l">
              <a:defRPr/>
            </a:pPr>
            <a:endParaRPr lang="hr-HR" altLang="sr-Latn-RS" i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l">
              <a:defRPr sz="1800">
                <a:latin typeface="Calibri" pitchFamily="34" charset="0"/>
              </a:defRPr>
            </a:lvl1pPr>
          </a:lstStyle>
          <a:p>
            <a:fld id="{07694B8C-388C-4501-AB01-D7FF66FE12B5}" type="slidenum">
              <a:rPr lang="hr-HR" altLang="sr-Latn-RS">
                <a:solidFill>
                  <a:prstClr val="black"/>
                </a:solidFill>
              </a:rPr>
              <a:pPr/>
              <a:t>‹#›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79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>
                <a:solidFill>
                  <a:prstClr val="black"/>
                </a:solidFill>
              </a:rPr>
              <a:t>Ime i prezime predavača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7651C-E3E1-4B8E-AF78-33BDEB92E3DE}" type="slidenum">
              <a:rPr lang="hr-HR" altLang="sr-Latn-RS">
                <a:solidFill>
                  <a:prstClr val="black"/>
                </a:solidFill>
              </a:rPr>
              <a:pPr/>
              <a:t>‹#›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55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381750"/>
            <a:ext cx="1534238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 dirty="0" smtClean="0">
                <a:solidFill>
                  <a:prstClr val="black"/>
                </a:solidFill>
              </a:rPr>
              <a:t>Nenad Puljić </a:t>
            </a:r>
            <a:endParaRPr lang="hr-HR" altLang="sr-Latn-RS" dirty="0">
              <a:solidFill>
                <a:prstClr val="black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8EE09-C9FC-494B-8BED-A527DF9AF41F}" type="slidenum">
              <a:rPr lang="hr-HR" altLang="sr-Latn-RS">
                <a:solidFill>
                  <a:prstClr val="black"/>
                </a:solidFill>
              </a:rPr>
              <a:pPr/>
              <a:t>‹#›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32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r>
              <a:rPr lang="hr-HR" altLang="sr-Latn-RS" i="0" smtClean="0">
                <a:solidFill>
                  <a:prstClr val="black"/>
                </a:solidFill>
              </a:rPr>
              <a:t>Ime i prezime predavača</a:t>
            </a:r>
            <a:endParaRPr lang="hr-HR" altLang="sr-Latn-RS" i="0">
              <a:solidFill>
                <a:prstClr val="black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12151-3312-4055-91E9-0CD4925805B0}" type="slidenum">
              <a:rPr lang="hr-HR" altLang="sr-Latn-RS" i="0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hr-HR" altLang="sr-Latn-RS" i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3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B917-924F-4191-999F-82552BA9B94A}" type="datetimeFigureOut">
              <a:rPr lang="hr-HR" smtClean="0"/>
              <a:t>13.6.2019.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15A7-72DB-4D25-A590-DD9678BA41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8980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B917-924F-4191-999F-82552BA9B94A}" type="datetimeFigureOut">
              <a:rPr lang="hr-HR" smtClean="0"/>
              <a:t>13.6.2019.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15A7-72DB-4D25-A590-DD9678BA41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1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10795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1143000" y="142875"/>
            <a:ext cx="7715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sr-Latn-RS" sz="1400" b="1" i="0" smtClean="0">
                <a:solidFill>
                  <a:prstClr val="black"/>
                </a:solidFill>
              </a:rPr>
              <a:t>HRVATSKA KOMORA INŽENJERA GRAĐEVINARSTVA</a:t>
            </a:r>
            <a:endParaRPr lang="hr-HR" altLang="sr-Latn-RS" sz="1400" i="0" smtClean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143000" y="457200"/>
            <a:ext cx="77152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hr-HR" altLang="sr-Latn-RS" sz="1200" b="1" i="0" smtClean="0">
                <a:solidFill>
                  <a:srgbClr val="7F7F7F"/>
                </a:solidFill>
                <a:cs typeface="Times New Roman" pitchFamily="18" charset="0"/>
              </a:rPr>
              <a:t>DANI OVLAŠTENIH INŽENJERA GRAĐEVINARSTVA</a:t>
            </a:r>
            <a:endParaRPr lang="hr-HR" altLang="sr-Latn-RS" sz="1200" i="0" smtClean="0">
              <a:solidFill>
                <a:srgbClr val="7F7F7F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hr-HR" altLang="sr-Latn-RS" sz="1200" i="0" smtClean="0">
                <a:solidFill>
                  <a:prstClr val="black"/>
                </a:solidFill>
                <a:cs typeface="Times New Roman" pitchFamily="18" charset="0"/>
              </a:rPr>
              <a:t>Opatija, 2010.</a:t>
            </a:r>
            <a:endParaRPr lang="hr-HR" altLang="sr-Latn-RS" i="0" smtClean="0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algn="l">
              <a:defRPr/>
            </a:pPr>
            <a:endParaRPr lang="hr-HR" altLang="sr-Latn-RS" i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CC92F7BE-3566-46CB-BA95-4C87B19C5029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68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B917-924F-4191-999F-82552BA9B94A}" type="datetimeFigureOut">
              <a:rPr lang="hr-HR" smtClean="0"/>
              <a:t>13.6.2019.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15A7-72DB-4D25-A590-DD9678BA41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010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B917-924F-4191-999F-82552BA9B94A}" type="datetimeFigureOut">
              <a:rPr lang="hr-HR" smtClean="0"/>
              <a:t>13.6.2019.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15A7-72DB-4D25-A590-DD9678BA41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1278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B917-924F-4191-999F-82552BA9B94A}" type="datetimeFigureOut">
              <a:rPr lang="hr-HR" smtClean="0"/>
              <a:t>13.6.2019.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15A7-72DB-4D25-A590-DD9678BA41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8458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B917-924F-4191-999F-82552BA9B94A}" type="datetimeFigureOut">
              <a:rPr lang="hr-HR" smtClean="0"/>
              <a:t>13.6.2019.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15A7-72DB-4D25-A590-DD9678BA41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2898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B917-924F-4191-999F-82552BA9B94A}" type="datetimeFigureOut">
              <a:rPr lang="hr-HR" smtClean="0"/>
              <a:t>13.6.2019.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15A7-72DB-4D25-A590-DD9678BA41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3328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B917-924F-4191-999F-82552BA9B94A}" type="datetimeFigureOut">
              <a:rPr lang="hr-HR" smtClean="0"/>
              <a:t>13.6.2019.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15A7-72DB-4D25-A590-DD9678BA41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5028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B917-924F-4191-999F-82552BA9B94A}" type="datetimeFigureOut">
              <a:rPr lang="hr-HR" smtClean="0"/>
              <a:t>13.6.2019.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15A7-72DB-4D25-A590-DD9678BA41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8226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B917-924F-4191-999F-82552BA9B94A}" type="datetimeFigureOut">
              <a:rPr lang="hr-HR" smtClean="0"/>
              <a:t>13.6.2019.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15A7-72DB-4D25-A590-DD9678BA41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932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B917-924F-4191-999F-82552BA9B94A}" type="datetimeFigureOut">
              <a:rPr lang="hr-HR" smtClean="0"/>
              <a:t>13.6.2019.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15A7-72DB-4D25-A590-DD9678BA41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2501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B4E9B5-F512-4C84-A33B-2BB218A38435}" type="datetime12">
              <a:rPr lang="hr-HR" smtClean="0"/>
              <a:pPr>
                <a:defRPr/>
              </a:pPr>
              <a:t>12:32 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086AC0-D938-4358-9C2F-387A9ACD3ED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Nenad Puljić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>
                <a:solidFill>
                  <a:prstClr val="black"/>
                </a:solidFill>
              </a:rPr>
              <a:t>Ime i prezime predavača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53D8-E302-46A5-80B9-2C8828B884DB}" type="slidenum">
              <a:rPr lang="hr-HR" altLang="sr-Latn-R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56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B4E9B5-F512-4C84-A33B-2BB218A38435}" type="datetime12">
              <a:rPr lang="hr-HR" smtClean="0"/>
              <a:pPr>
                <a:defRPr/>
              </a:pPr>
              <a:t>12:32 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086AC0-D938-4358-9C2F-387A9ACD3ED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Nenad Puljić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B4E9B5-F512-4C84-A33B-2BB218A38435}" type="datetime12">
              <a:rPr lang="hr-HR" smtClean="0"/>
              <a:pPr>
                <a:defRPr/>
              </a:pPr>
              <a:t>12:32 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086AC0-D938-4358-9C2F-387A9ACD3ED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Nenad Puljić</a:t>
            </a:r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B4E9B5-F512-4C84-A33B-2BB218A38435}" type="datetime12">
              <a:rPr lang="hr-HR" smtClean="0"/>
              <a:pPr>
                <a:defRPr/>
              </a:pPr>
              <a:t>12:32 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086AC0-D938-4358-9C2F-387A9ACD3ED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Nenad Puljić</a:t>
            </a:r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B4E9B5-F512-4C84-A33B-2BB218A38435}" type="datetime12">
              <a:rPr lang="hr-HR" smtClean="0"/>
              <a:pPr>
                <a:defRPr/>
              </a:pPr>
              <a:t>12:32 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086AC0-D938-4358-9C2F-387A9ACD3ED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Nenad Puljić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B4E9B5-F512-4C84-A33B-2BB218A38435}" type="datetime12">
              <a:rPr lang="hr-HR" smtClean="0"/>
              <a:pPr>
                <a:defRPr/>
              </a:pPr>
              <a:t>12:32 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086AC0-D938-4358-9C2F-387A9ACD3ED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Nenad Puljić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B4E9B5-F512-4C84-A33B-2BB218A38435}" type="datetime12">
              <a:rPr lang="hr-HR" smtClean="0"/>
              <a:pPr>
                <a:defRPr/>
              </a:pPr>
              <a:t>12:32 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086AC0-D938-4358-9C2F-387A9ACD3ED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Nenad Puljić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B4E9B5-F512-4C84-A33B-2BB218A38435}" type="datetime12">
              <a:rPr lang="hr-HR" smtClean="0"/>
              <a:pPr>
                <a:defRPr/>
              </a:pPr>
              <a:t>12:32 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086AC0-D938-4358-9C2F-387A9ACD3ED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Nenad Puljić</a:t>
            </a:r>
            <a:endParaRPr lang="hr-H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B4E9B5-F512-4C84-A33B-2BB218A38435}" type="datetime12">
              <a:rPr lang="hr-HR" smtClean="0"/>
              <a:pPr>
                <a:defRPr/>
              </a:pPr>
              <a:t>12:32 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086AC0-D938-4358-9C2F-387A9ACD3ED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Nenad Puljić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B4E9B5-F512-4C84-A33B-2BB218A38435}" type="datetime12">
              <a:rPr lang="hr-HR" smtClean="0"/>
              <a:pPr>
                <a:defRPr/>
              </a:pPr>
              <a:t>12:32 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Nenad Puljić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86AC0-D938-4358-9C2F-387A9ACD3ED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B4E9B5-F512-4C84-A33B-2BB218A38435}" type="datetime12">
              <a:rPr lang="hr-HR" smtClean="0"/>
              <a:pPr>
                <a:defRPr/>
              </a:pPr>
              <a:t>12:32 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Nenad Puljić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86AC0-D938-4358-9C2F-387A9ACD3ED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>
                <a:solidFill>
                  <a:prstClr val="black"/>
                </a:solidFill>
              </a:rPr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19A88-17EC-4C42-B6A5-D533183EB774}" type="slidenum">
              <a:rPr lang="hr-HR" altLang="sr-Latn-R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6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>
                <a:solidFill>
                  <a:prstClr val="black"/>
                </a:solidFill>
              </a:rPr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ECD23-6EB0-4C1A-A76F-A41668C6313B}" type="slidenum">
              <a:rPr lang="hr-HR" altLang="sr-Latn-R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6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10795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1143000" y="142875"/>
            <a:ext cx="7715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sr-Latn-RS" sz="1400" b="1" i="0" smtClean="0">
                <a:solidFill>
                  <a:prstClr val="black"/>
                </a:solidFill>
              </a:rPr>
              <a:t>HRVATSKA KOMORA INŽENJERA GRAĐEVINARSTVA</a:t>
            </a:r>
            <a:endParaRPr lang="hr-HR" altLang="sr-Latn-RS" sz="1400" i="0" smtClean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143000" y="457200"/>
            <a:ext cx="77152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hr-HR" altLang="sr-Latn-RS" sz="1200" b="1" i="0" smtClean="0">
                <a:solidFill>
                  <a:srgbClr val="7F7F7F"/>
                </a:solidFill>
                <a:cs typeface="Times New Roman" pitchFamily="18" charset="0"/>
              </a:rPr>
              <a:t>DANI OVLAŠTENIH INŽENJERA GRAĐEVINARSTVA</a:t>
            </a:r>
            <a:endParaRPr lang="hr-HR" altLang="sr-Latn-RS" sz="1200" i="0" smtClean="0">
              <a:solidFill>
                <a:srgbClr val="7F7F7F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hr-HR" altLang="sr-Latn-RS" sz="1200" i="0" smtClean="0">
                <a:solidFill>
                  <a:prstClr val="black"/>
                </a:solidFill>
                <a:cs typeface="Times New Roman" pitchFamily="18" charset="0"/>
              </a:rPr>
              <a:t>Opatija, 2010.</a:t>
            </a:r>
            <a:endParaRPr lang="hr-HR" altLang="sr-Latn-RS" i="0" smtClean="0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algn="l">
              <a:defRPr/>
            </a:pPr>
            <a:endParaRPr lang="hr-HR" altLang="sr-Latn-RS" i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CC92F7BE-3566-46CB-BA95-4C87B19C5029}" type="slidenum">
              <a:rPr lang="hr-H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6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>
                <a:solidFill>
                  <a:prstClr val="black"/>
                </a:solidFill>
              </a:rPr>
              <a:t>Ime i prezime predavača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53D8-E302-46A5-80B9-2C8828B884DB}" type="slidenum">
              <a:rPr lang="hr-HR" altLang="sr-Latn-R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5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>
                <a:solidFill>
                  <a:prstClr val="black"/>
                </a:solidFill>
              </a:rPr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19A88-17EC-4C42-B6A5-D533183EB774}" type="slidenum">
              <a:rPr lang="hr-HR" altLang="sr-Latn-R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6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>
                <a:solidFill>
                  <a:prstClr val="black"/>
                </a:solidFill>
              </a:rPr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ECD23-6EB0-4C1A-A76F-A41668C6313B}" type="slidenum">
              <a:rPr lang="hr-HR" altLang="sr-Latn-R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6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mage00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37300"/>
            <a:ext cx="6111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308725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381750"/>
            <a:ext cx="5976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pPr algn="l">
              <a:defRPr/>
            </a:pPr>
            <a:r>
              <a:rPr lang="hr-HR" altLang="sr-Latn-RS" i="0">
                <a:solidFill>
                  <a:prstClr val="black"/>
                </a:solidFill>
                <a:cs typeface="Arial" charset="0"/>
              </a:rPr>
              <a:t>Ime i prezime predavača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1863" y="6381750"/>
            <a:ext cx="19446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hr-HR" altLang="sr-Latn-RS" sz="1400" i="0" dirty="0" smtClean="0">
                <a:solidFill>
                  <a:prstClr val="black"/>
                </a:solidFill>
              </a:rPr>
              <a:t>HKIG – Opatija 2015.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6400" y="6381750"/>
            <a:ext cx="1117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Verdana" pitchFamily="34" charset="0"/>
              </a:defRPr>
            </a:lvl1pPr>
          </a:lstStyle>
          <a:p>
            <a:pPr>
              <a:defRPr/>
            </a:pPr>
            <a:fld id="{DB49E262-9165-4E95-A665-E9F6CC84CBF5}" type="slidenum">
              <a:rPr lang="hr-HR" altLang="sr-Latn-RS" i="0">
                <a:solidFill>
                  <a:prstClr val="black"/>
                </a:solidFill>
                <a:cs typeface="Arial" charset="0"/>
              </a:rPr>
              <a:pPr>
                <a:defRPr/>
              </a:pPr>
              <a:t>‹#›</a:t>
            </a:fld>
            <a:endParaRPr lang="hr-HR" altLang="sr-Latn-RS" i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2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mage00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37300"/>
            <a:ext cx="6111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308725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381750"/>
            <a:ext cx="5976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pPr algn="l">
              <a:defRPr/>
            </a:pPr>
            <a:r>
              <a:rPr lang="hr-HR" altLang="sr-Latn-RS" i="0">
                <a:solidFill>
                  <a:prstClr val="black"/>
                </a:solidFill>
                <a:cs typeface="Arial" charset="0"/>
              </a:rPr>
              <a:t>Ime i prezime predavača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1863" y="6381750"/>
            <a:ext cx="19446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hr-HR" altLang="sr-Latn-RS" sz="1400" i="0" dirty="0" smtClean="0">
                <a:solidFill>
                  <a:prstClr val="black"/>
                </a:solidFill>
              </a:rPr>
              <a:t>HKIG – Opatija 2015.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6400" y="6381750"/>
            <a:ext cx="1117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Verdana" pitchFamily="34" charset="0"/>
              </a:defRPr>
            </a:lvl1pPr>
          </a:lstStyle>
          <a:p>
            <a:pPr>
              <a:defRPr/>
            </a:pPr>
            <a:fld id="{DB49E262-9165-4E95-A665-E9F6CC84CBF5}" type="slidenum">
              <a:rPr lang="hr-HR" altLang="sr-Latn-RS" i="0">
                <a:solidFill>
                  <a:prstClr val="black"/>
                </a:solidFill>
                <a:cs typeface="Arial" charset="0"/>
              </a:rPr>
              <a:pPr>
                <a:defRPr/>
              </a:pPr>
              <a:t>‹#›</a:t>
            </a:fld>
            <a:endParaRPr lang="hr-HR" altLang="sr-Latn-RS" i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2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mage00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37300"/>
            <a:ext cx="6111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308725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381750"/>
            <a:ext cx="5976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pPr algn="l">
              <a:defRPr/>
            </a:pPr>
            <a:r>
              <a:rPr lang="hr-HR" altLang="sr-Latn-RS" i="0">
                <a:solidFill>
                  <a:prstClr val="black"/>
                </a:solidFill>
                <a:cs typeface="Arial" charset="0"/>
              </a:rPr>
              <a:t>Ime i prezime predavača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1863" y="6381750"/>
            <a:ext cx="19446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hr-HR" altLang="sr-Latn-RS" sz="1400" i="0" dirty="0" smtClean="0">
                <a:solidFill>
                  <a:prstClr val="black"/>
                </a:solidFill>
              </a:rPr>
              <a:t>HKIG – Opatija 2015.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6400" y="6381750"/>
            <a:ext cx="1117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Verdana" pitchFamily="34" charset="0"/>
              </a:defRPr>
            </a:lvl1pPr>
          </a:lstStyle>
          <a:p>
            <a:pPr>
              <a:defRPr/>
            </a:pPr>
            <a:fld id="{DB49E262-9165-4E95-A665-E9F6CC84CBF5}" type="slidenum">
              <a:rPr lang="hr-HR" altLang="sr-Latn-RS" i="0">
                <a:solidFill>
                  <a:prstClr val="black"/>
                </a:solidFill>
                <a:cs typeface="Arial" charset="0"/>
              </a:rPr>
              <a:pPr>
                <a:defRPr/>
              </a:pPr>
              <a:t>‹#›</a:t>
            </a:fld>
            <a:endParaRPr lang="hr-HR" altLang="sr-Latn-RS" i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2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mage00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37300"/>
            <a:ext cx="6111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308725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381750"/>
            <a:ext cx="597693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Arial" charset="0"/>
              </a:defRPr>
            </a:lvl1pPr>
          </a:lstStyle>
          <a:p>
            <a:pPr algn="l">
              <a:defRPr/>
            </a:pPr>
            <a:r>
              <a:rPr lang="hr-HR" altLang="sr-Latn-RS" i="0">
                <a:solidFill>
                  <a:prstClr val="black"/>
                </a:solidFill>
              </a:rPr>
              <a:t>Ime i prezime predavača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1863" y="6381750"/>
            <a:ext cx="19446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hr-HR" altLang="sr-Latn-RS" sz="1400" i="0" dirty="0" smtClean="0">
                <a:solidFill>
                  <a:prstClr val="black"/>
                </a:solidFill>
              </a:rPr>
              <a:t>HKIG – Opatija 2016.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6400" y="6381750"/>
            <a:ext cx="1117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latin typeface="Verdana" pitchFamily="34" charset="0"/>
              </a:defRPr>
            </a:lvl1pPr>
          </a:lstStyle>
          <a:p>
            <a:fld id="{8C212151-3312-4055-91E9-0CD4925805B0}" type="slidenum">
              <a:rPr lang="hr-HR" altLang="sr-Latn-RS" i="0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hr-HR" altLang="sr-Latn-RS" i="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7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548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AB917-924F-4191-999F-82552BA9B94A}" type="datetimeFigureOut">
              <a:rPr lang="hr-HR" smtClean="0"/>
              <a:t>13.6.2019.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615A7-72DB-4D25-A590-DD9678BA417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565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algn="l">
              <a:defRPr/>
            </a:pPr>
            <a:r>
              <a:rPr lang="hr-HR" altLang="sr-Latn-RS" i="0" smtClean="0">
                <a:solidFill>
                  <a:prstClr val="black"/>
                </a:solidFill>
                <a:cs typeface="Arial" charset="0"/>
              </a:rPr>
              <a:t>Ime i prezime predavača</a:t>
            </a:r>
            <a:endParaRPr lang="hr-HR" altLang="sr-Latn-RS" i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DB49E262-9165-4E95-A665-E9F6CC84CBF5}" type="slidenum">
              <a:rPr lang="hr-HR" altLang="sr-Latn-RS" i="0" smtClean="0">
                <a:solidFill>
                  <a:prstClr val="black"/>
                </a:solidFill>
                <a:cs typeface="Arial" charset="0"/>
              </a:rPr>
              <a:pPr>
                <a:defRPr/>
              </a:pPr>
              <a:t>‹#›</a:t>
            </a:fld>
            <a:endParaRPr lang="hr-HR" altLang="sr-Latn-RS" i="0">
              <a:solidFill>
                <a:prstClr val="black"/>
              </a:solidFill>
              <a:cs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ransition spd="med">
    <p:random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5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 bwMode="auto">
          <a:xfrm>
            <a:off x="0" y="5921829"/>
            <a:ext cx="9144000" cy="936171"/>
          </a:xfrm>
          <a:prstGeom prst="rect">
            <a:avLst/>
          </a:prstGeom>
          <a:solidFill>
            <a:schemeClr val="tx1"/>
          </a:solidFill>
          <a:ln w="41275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D478E0-81A9-40D6-B08E-44E60A982A94}" type="slidenum">
              <a:rPr lang="hr-HR"/>
              <a:pPr>
                <a:defRPr/>
              </a:pPr>
              <a:t>1</a:t>
            </a:fld>
            <a:endParaRPr lang="hr-HR"/>
          </a:p>
        </p:txBody>
      </p:sp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0" y="6400800"/>
            <a:ext cx="16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x-none" sz="2400" i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885224" y="2619911"/>
            <a:ext cx="73735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4000" i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Nadzor nad provedbom pravila zaštite na radu u području gradnje</a:t>
            </a:r>
            <a:endParaRPr lang="hr-HR" sz="4000" i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solidFill>
            <a:srgbClr val="EEEC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altLang="sr-Latn-RS" b="1" i="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r-HR" altLang="sr-Latn-RS" b="1" i="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hr-HR" altLang="sr-Latn-R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HRVATSKA  KOMORA  INŽENJERA  GRAĐEVINARSTVA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Dani Hrvatske komore inženjera građevinarstva</a:t>
            </a:r>
            <a:r>
              <a:rPr kumimoji="0" lang="hr-HR" altLang="sr-Latn-RS" sz="1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hr-HR" altLang="sr-Latn-R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Opatija, 2019.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7" y="282822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24488"/>
            <a:ext cx="2407298" cy="1293554"/>
          </a:xfrm>
          <a:prstGeom prst="rect">
            <a:avLst/>
          </a:prstGeom>
          <a:noFill/>
        </p:spPr>
      </p:pic>
      <p:sp>
        <p:nvSpPr>
          <p:cNvPr id="11" name="TekstniOkvir 10"/>
          <p:cNvSpPr txBox="1"/>
          <p:nvPr/>
        </p:nvSpPr>
        <p:spPr>
          <a:xfrm>
            <a:off x="4295190" y="6216134"/>
            <a:ext cx="396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i="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Nenad Puljić, dipl. ing. stroj., načelnik</a:t>
            </a:r>
            <a:endParaRPr lang="hr-HR" b="1" i="0" dirty="0">
              <a:solidFill>
                <a:schemeClr val="bg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dirty="0" smtClean="0">
                <a:solidFill>
                  <a:prstClr val="black"/>
                </a:solidFill>
                <a:latin typeface="Arial Narrow" pitchFamily="34" charset="0"/>
              </a:rPr>
              <a:t>Nenad Puljić</a:t>
            </a:r>
          </a:p>
        </p:txBody>
      </p:sp>
      <p:sp>
        <p:nvSpPr>
          <p:cNvPr id="4099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7F237D-438C-4C95-BDA4-4D7001494C54}" type="slidenum">
              <a:rPr lang="hr-HR" altLang="sr-Latn-RS" smtClean="0">
                <a:solidFill>
                  <a:prstClr val="black"/>
                </a:solidFill>
                <a:latin typeface="Verdana" pitchFamily="34" charset="0"/>
              </a:rPr>
              <a:pPr eaLnBrk="1" hangingPunct="1"/>
              <a:t>10</a:t>
            </a:fld>
            <a:endParaRPr lang="hr-HR" altLang="sr-Latn-RS" smtClean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141645"/>
              </p:ext>
            </p:extLst>
          </p:nvPr>
        </p:nvGraphicFramePr>
        <p:xfrm>
          <a:off x="87548" y="68094"/>
          <a:ext cx="8959175" cy="6682901"/>
        </p:xfrm>
        <a:graphic>
          <a:graphicData uri="http://schemas.openxmlformats.org/drawingml/2006/table">
            <a:tbl>
              <a:tblPr firstRow="1" bandRow="1"/>
              <a:tblGrid>
                <a:gridCol w="1089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4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97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2728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KOORDINATOR </a:t>
                      </a:r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mpd="sng">
                      <a:solidFill>
                        <a:srgbClr val="B8E2FF"/>
                      </a:solidFill>
                    </a:lnL>
                    <a:lnR w="12700" cmpd="sng">
                      <a:solidFill>
                        <a:srgbClr val="B8E2FF"/>
                      </a:solidFill>
                    </a:lnR>
                    <a:lnT w="12700" cmpd="sng">
                      <a:solidFill>
                        <a:srgbClr val="B8E2FF"/>
                      </a:solidFill>
                    </a:lnT>
                    <a:lnB w="12700" cmpd="sng">
                      <a:solidFill>
                        <a:srgbClr val="B8E2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B3"/>
                    </a:solidFill>
                  </a:tcPr>
                </a:tc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VŠS</a:t>
                      </a:r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mpd="sng">
                      <a:solidFill>
                        <a:srgbClr val="B8E2FF"/>
                      </a:solidFill>
                    </a:lnL>
                    <a:lnR w="12700" cmpd="sng">
                      <a:solidFill>
                        <a:srgbClr val="B8E2FF"/>
                      </a:solidFill>
                    </a:lnR>
                    <a:lnT w="12700" cmpd="sng">
                      <a:solidFill>
                        <a:srgbClr val="B8E2FF"/>
                      </a:solidFill>
                    </a:lnT>
                    <a:lnB w="12700" cmpd="sng">
                      <a:solidFill>
                        <a:srgbClr val="B8E2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E2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ARHITEKTURA</a:t>
                      </a:r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B8E2FF"/>
                      </a:solidFill>
                    </a:lnL>
                    <a:lnR w="12700" cmpd="sng">
                      <a:solidFill>
                        <a:srgbClr val="B8E2FF"/>
                      </a:solidFill>
                    </a:lnR>
                    <a:lnT w="12700" cmpd="sng">
                      <a:solidFill>
                        <a:srgbClr val="B8E2FF"/>
                      </a:solidFill>
                    </a:lnT>
                    <a:lnB w="12700" cmpd="sng">
                      <a:solidFill>
                        <a:srgbClr val="B8E2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B3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STRUČNI ISPIT ZA POSLOVE GRADNJE </a:t>
                      </a:r>
                    </a:p>
                    <a:p>
                      <a:pPr algn="ctr"/>
                      <a:endParaRPr lang="hr-HR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hr-H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 stupnju VŠS)</a:t>
                      </a:r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B8E2FF"/>
                      </a:solidFill>
                    </a:lnL>
                    <a:lnR w="12700" cmpd="sng">
                      <a:solidFill>
                        <a:srgbClr val="B8E2FF"/>
                      </a:solidFill>
                    </a:lnR>
                    <a:lnT w="12700" cmpd="sng">
                      <a:solidFill>
                        <a:srgbClr val="B8E2FF"/>
                      </a:solidFill>
                    </a:lnT>
                    <a:lnB w="12700" cmpd="sng">
                      <a:solidFill>
                        <a:srgbClr val="B8E2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B3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ISPIT ZA KOORDINATORA</a:t>
                      </a:r>
                      <a:endParaRPr lang="hr-HR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hr-HR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hr-H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ili</a:t>
                      </a:r>
                    </a:p>
                    <a:p>
                      <a:pPr algn="ctr"/>
                      <a:endParaRPr lang="pl-PL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l-PL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ISPIT ZA STRUČNJAKA ZR </a:t>
                      </a:r>
                    </a:p>
                    <a:p>
                      <a:pPr algn="ctr"/>
                      <a:endParaRPr lang="pl-PL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(opći + posebni dio)</a:t>
                      </a:r>
                    </a:p>
                    <a:p>
                      <a:pPr algn="ctr"/>
                      <a:r>
                        <a:rPr lang="pl-PL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priznavanje statusa</a:t>
                      </a:r>
                    </a:p>
                  </a:txBody>
                  <a:tcPr anchor="ctr">
                    <a:lnL w="12700" cmpd="sng">
                      <a:solidFill>
                        <a:srgbClr val="B8E2FF"/>
                      </a:solidFill>
                    </a:lnL>
                    <a:lnR w="12700" cmpd="sng">
                      <a:solidFill>
                        <a:srgbClr val="B8E2FF"/>
                      </a:solidFill>
                    </a:lnR>
                    <a:lnT w="12700" cmpd="sng">
                      <a:solidFill>
                        <a:srgbClr val="B8E2FF"/>
                      </a:solidFill>
                    </a:lnT>
                    <a:lnB w="12700" cmpd="sng">
                      <a:solidFill>
                        <a:srgbClr val="B8E2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767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GRAĐEVINARSTVO</a:t>
                      </a:r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B8E2FF"/>
                      </a:solidFill>
                    </a:lnL>
                    <a:lnR w="12700" cmpd="sng">
                      <a:solidFill>
                        <a:srgbClr val="B8E2FF"/>
                      </a:solidFill>
                    </a:lnR>
                    <a:lnT w="12700" cmpd="sng">
                      <a:solidFill>
                        <a:srgbClr val="B8E2FF"/>
                      </a:solidFill>
                    </a:lnT>
                    <a:lnB w="12700" cmpd="sng">
                      <a:solidFill>
                        <a:srgbClr val="B8E2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998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ELEKTROTEHNIKA</a:t>
                      </a:r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B8E2FF"/>
                      </a:solidFill>
                    </a:lnL>
                    <a:lnR w="12700" cmpd="sng">
                      <a:solidFill>
                        <a:srgbClr val="B8E2FF"/>
                      </a:solidFill>
                    </a:lnR>
                    <a:lnT w="12700" cmpd="sng">
                      <a:solidFill>
                        <a:srgbClr val="B8E2FF"/>
                      </a:solidFill>
                    </a:lnT>
                    <a:lnB w="12700" cmpd="sng">
                      <a:solidFill>
                        <a:srgbClr val="B8E2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649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STROJARSTVO</a:t>
                      </a:r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B8E2FF"/>
                      </a:solidFill>
                    </a:lnL>
                    <a:lnR w="12700" cmpd="sng">
                      <a:solidFill>
                        <a:srgbClr val="B8E2FF"/>
                      </a:solidFill>
                    </a:lnR>
                    <a:lnT w="12700" cmpd="sng">
                      <a:solidFill>
                        <a:srgbClr val="B8E2FF"/>
                      </a:solidFill>
                    </a:lnT>
                    <a:lnB w="12700" cmpd="sng">
                      <a:solidFill>
                        <a:srgbClr val="B8E2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020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KOORDINATOR II.</a:t>
                      </a:r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mpd="sng">
                      <a:solidFill>
                        <a:srgbClr val="B8E2FF"/>
                      </a:solidFill>
                    </a:lnL>
                    <a:lnR w="12700" cmpd="sng">
                      <a:solidFill>
                        <a:srgbClr val="B8E2FF"/>
                      </a:solidFill>
                    </a:lnR>
                    <a:lnT w="12700" cmpd="sng">
                      <a:solidFill>
                        <a:srgbClr val="B8E2FF"/>
                      </a:solidFill>
                    </a:lnT>
                    <a:lnB w="12700" cmpd="sng">
                      <a:solidFill>
                        <a:srgbClr val="B8E2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ARHITEKTURA</a:t>
                      </a:r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B8E2FF"/>
                      </a:solidFill>
                    </a:lnL>
                    <a:lnR w="12700" cmpd="sng">
                      <a:solidFill>
                        <a:srgbClr val="B8E2FF"/>
                      </a:solidFill>
                    </a:lnR>
                    <a:lnT w="12700" cmpd="sng">
                      <a:solidFill>
                        <a:srgbClr val="B8E2FF"/>
                      </a:solidFill>
                    </a:lnT>
                    <a:lnB w="12700" cmpd="sng">
                      <a:solidFill>
                        <a:srgbClr val="B8E2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ISPIT ZA STRUČNJAKA </a:t>
                      </a:r>
                      <a:r>
                        <a:rPr lang="hr-HR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</a:t>
                      </a:r>
                      <a:r>
                        <a:rPr lang="hr-H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hr-HR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hr-H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l-PL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opći + posebni dio)</a:t>
                      </a:r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B8E2FF"/>
                      </a:solidFill>
                    </a:lnL>
                    <a:lnR w="12700" cmpd="sng">
                      <a:solidFill>
                        <a:srgbClr val="B8E2FF"/>
                      </a:solidFill>
                    </a:lnR>
                    <a:lnT w="12700" cmpd="sng">
                      <a:solidFill>
                        <a:srgbClr val="B8E2FF"/>
                      </a:solidFill>
                    </a:lnT>
                    <a:lnB w="12700" cmpd="sng">
                      <a:solidFill>
                        <a:srgbClr val="B8E2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ISPIT </a:t>
                      </a:r>
                      <a:r>
                        <a:rPr lang="hr-HR" sz="20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 KOORDINATORA </a:t>
                      </a:r>
                      <a:r>
                        <a:rPr lang="hr-H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</a:t>
                      </a:r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B8E2FF"/>
                      </a:solidFill>
                    </a:lnL>
                    <a:lnR w="12700" cmpd="sng">
                      <a:solidFill>
                        <a:srgbClr val="B8E2FF"/>
                      </a:solidFill>
                    </a:lnR>
                    <a:lnT w="12700" cmpd="sng">
                      <a:solidFill>
                        <a:srgbClr val="B8E2FF"/>
                      </a:solidFill>
                    </a:lnT>
                    <a:lnB w="12700" cmpd="sng">
                      <a:solidFill>
                        <a:srgbClr val="B8E2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631">
                <a:tc vMerge="1">
                  <a:txBody>
                    <a:bodyPr/>
                    <a:lstStyle/>
                    <a:p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GRAĐEVINARSTVO</a:t>
                      </a:r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B8E2FF"/>
                      </a:solidFill>
                    </a:lnL>
                    <a:lnR w="12700" cmpd="sng">
                      <a:solidFill>
                        <a:srgbClr val="B8E2FF"/>
                      </a:solidFill>
                    </a:lnR>
                    <a:lnT w="12700" cmpd="sng">
                      <a:solidFill>
                        <a:srgbClr val="B8E2FF"/>
                      </a:solidFill>
                    </a:lnT>
                    <a:lnB w="12700" cmpd="sng">
                      <a:solidFill>
                        <a:srgbClr val="B8E2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195">
                <a:tc vMerge="1">
                  <a:txBody>
                    <a:bodyPr/>
                    <a:lstStyle/>
                    <a:p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ELEKTROTEHNIKA</a:t>
                      </a:r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B8E2FF"/>
                      </a:solidFill>
                    </a:lnL>
                    <a:lnR w="12700" cmpd="sng">
                      <a:solidFill>
                        <a:srgbClr val="B8E2FF"/>
                      </a:solidFill>
                    </a:lnR>
                    <a:lnT w="12700" cmpd="sng">
                      <a:solidFill>
                        <a:srgbClr val="B8E2FF"/>
                      </a:solidFill>
                    </a:lnT>
                    <a:lnB w="12700" cmpd="sng">
                      <a:solidFill>
                        <a:srgbClr val="B8E2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781">
                <a:tc vMerge="1">
                  <a:txBody>
                    <a:bodyPr/>
                    <a:lstStyle/>
                    <a:p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STROJARSTVO</a:t>
                      </a:r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B8E2FF"/>
                      </a:solidFill>
                    </a:lnL>
                    <a:lnR w="12700" cmpd="sng">
                      <a:solidFill>
                        <a:srgbClr val="B8E2FF"/>
                      </a:solidFill>
                    </a:lnR>
                    <a:lnT w="12700" cmpd="sng">
                      <a:solidFill>
                        <a:srgbClr val="B8E2FF"/>
                      </a:solidFill>
                    </a:lnT>
                    <a:lnB w="12700" cmpd="sng">
                      <a:solidFill>
                        <a:srgbClr val="B8E2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229">
                <a:tc vMerge="1">
                  <a:txBody>
                    <a:bodyPr/>
                    <a:lstStyle/>
                    <a:p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SIGURNOST</a:t>
                      </a:r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B8E2FF"/>
                      </a:solidFill>
                    </a:lnL>
                    <a:lnR w="12700" cmpd="sng">
                      <a:solidFill>
                        <a:srgbClr val="B8E2FF"/>
                      </a:solidFill>
                    </a:lnR>
                    <a:lnT w="12700" cmpd="sng">
                      <a:solidFill>
                        <a:srgbClr val="B8E2FF"/>
                      </a:solidFill>
                    </a:lnT>
                    <a:lnB w="12700" cmpd="sng">
                      <a:solidFill>
                        <a:srgbClr val="B8E2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5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41" y="417315"/>
            <a:ext cx="9163082" cy="602337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004" y="138143"/>
            <a:ext cx="5809992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279918" y="1869167"/>
            <a:ext cx="8688119" cy="4616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Poslodavac </a:t>
            </a:r>
            <a:r>
              <a:rPr kumimoji="0" lang="vi-VN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može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provođenje zaštite na radu prenijeti </a:t>
            </a:r>
            <a:r>
              <a:rPr kumimoji="0" lang="vi-VN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 pisanom obliku 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na svojeg ovlaštenika </a:t>
            </a:r>
            <a:r>
              <a:rPr kumimoji="0" lang="vi-VN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 okviru njegovog djelokruga rada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  <a:endParaRPr kumimoji="0" lang="hr-HR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Osigurati ovlašteniku </a:t>
            </a:r>
            <a:r>
              <a:rPr kumimoji="0" lang="vi-VN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samostalnost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u donošenju i provođenju odluka te samostalnost u raspolaganju sredstvima koja mu je obvezan osigurati poslodavac</a:t>
            </a:r>
            <a:endParaRPr kumimoji="0" lang="hr-HR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Ovlaštenik mora biti </a:t>
            </a:r>
            <a:r>
              <a:rPr kumimoji="0" lang="hr-HR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osposobljen</a:t>
            </a: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 mora se stručno </a:t>
            </a:r>
            <a:r>
              <a:rPr kumimoji="0" lang="hr-HR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usavršavati</a:t>
            </a: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iz područja zaštite na radu, </a:t>
            </a:r>
            <a:r>
              <a:rPr kumimoji="0" lang="hr-HR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 skladu s procjenom rizika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Osposobljavanje u tijeku radnog vremena i na trošak poslodavca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925077" y="897621"/>
            <a:ext cx="2252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OVLAŠTENIK </a:t>
            </a:r>
          </a:p>
        </p:txBody>
      </p:sp>
      <p:pic>
        <p:nvPicPr>
          <p:cNvPr id="8" name="Picture 2" descr="http://www.tckontrola.hr/slike/Zastita_na_radu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875"/>
                    </a14:imgEffect>
                    <a14:imgEffect>
                      <a14:saturation sat="1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13" y="206504"/>
            <a:ext cx="3555324" cy="1782345"/>
          </a:xfrm>
          <a:prstGeom prst="rect">
            <a:avLst/>
          </a:prstGeom>
          <a:noFill/>
        </p:spPr>
      </p:pic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2019.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4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1755356" cy="476250"/>
          </a:xfrm>
        </p:spPr>
        <p:txBody>
          <a:bodyPr/>
          <a:lstStyle/>
          <a:p>
            <a:pPr>
              <a:defRPr/>
            </a:pPr>
            <a:r>
              <a:rPr lang="hr-HR" altLang="sr-Latn-RS" dirty="0" smtClean="0">
                <a:solidFill>
                  <a:prstClr val="black"/>
                </a:solidFill>
              </a:rPr>
              <a:t>Nenad Puljić</a:t>
            </a:r>
            <a:endParaRPr lang="hr-HR" altLang="sr-Latn-RS" dirty="0">
              <a:solidFill>
                <a:prstClr val="black"/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D19A88-17EC-4C42-B6A5-D533183EB774}" type="slidenum">
              <a:rPr lang="hr-HR" altLang="sr-Latn-R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hr-HR" altLang="sr-Latn-RS">
              <a:solidFill>
                <a:prstClr val="black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920042" y="123184"/>
            <a:ext cx="3303916" cy="39036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r-HR" i="0" dirty="0" smtClean="0">
                <a:solidFill>
                  <a:srgbClr val="FFFF00"/>
                </a:solidFill>
                <a:latin typeface="Arial"/>
                <a:ea typeface="Calibri"/>
                <a:cs typeface="Times New Roman"/>
              </a:rPr>
              <a:t>DUŽNOSTI OVLAŠTENIKA</a:t>
            </a:r>
            <a:endParaRPr lang="hr-HR" i="0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327804" y="614889"/>
            <a:ext cx="8686800" cy="580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AutoNum type="arabicParenR"/>
            </a:pPr>
            <a:r>
              <a:rPr lang="hr-HR" i="0" dirty="0" smtClean="0">
                <a:ea typeface="Calibri"/>
                <a:cs typeface="Arial" panose="020B0604020202020204" pitchFamily="34" charset="0"/>
              </a:rPr>
              <a:t>radniku </a:t>
            </a:r>
            <a:r>
              <a:rPr lang="hr-HR" i="0" dirty="0">
                <a:ea typeface="Calibri"/>
                <a:cs typeface="Arial" panose="020B0604020202020204" pitchFamily="34" charset="0"/>
              </a:rPr>
              <a:t>koji nije osposobljen za rad na siguran način ne </a:t>
            </a:r>
            <a:r>
              <a:rPr lang="hr-HR" i="0" dirty="0" smtClean="0">
                <a:ea typeface="Calibri"/>
                <a:cs typeface="Arial" panose="020B0604020202020204" pitchFamily="34" charset="0"/>
              </a:rPr>
              <a:t>dopustiti </a:t>
            </a:r>
            <a:r>
              <a:rPr lang="hr-HR" i="0" dirty="0">
                <a:ea typeface="Calibri"/>
                <a:cs typeface="Arial" panose="020B0604020202020204" pitchFamily="34" charset="0"/>
              </a:rPr>
              <a:t>rad bez nadzora </a:t>
            </a:r>
            <a:endParaRPr lang="hr-HR" i="0" dirty="0" smtClean="0">
              <a:ea typeface="Calibri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AutoNum type="arabicParenR"/>
            </a:pPr>
            <a:r>
              <a:rPr lang="hr-HR" i="0" dirty="0" smtClean="0">
                <a:ea typeface="Calibri"/>
                <a:cs typeface="Arial" panose="020B0604020202020204" pitchFamily="34" charset="0"/>
              </a:rPr>
              <a:t>radniku koji ne </a:t>
            </a:r>
            <a:r>
              <a:rPr lang="hr-HR" i="0" dirty="0">
                <a:ea typeface="Calibri"/>
                <a:cs typeface="Arial" panose="020B0604020202020204" pitchFamily="34" charset="0"/>
              </a:rPr>
              <a:t>ispunjava </a:t>
            </a:r>
            <a:r>
              <a:rPr lang="hr-HR" i="0" dirty="0" smtClean="0">
                <a:ea typeface="Calibri"/>
                <a:cs typeface="Arial" panose="020B0604020202020204" pitchFamily="34" charset="0"/>
              </a:rPr>
              <a:t>propisane uvjete zabraniti obavljanje poslova </a:t>
            </a:r>
            <a:r>
              <a:rPr lang="hr-HR" i="0" dirty="0">
                <a:ea typeface="Calibri"/>
                <a:cs typeface="Arial" panose="020B0604020202020204" pitchFamily="34" charset="0"/>
              </a:rPr>
              <a:t>s posebnim uvjetima </a:t>
            </a:r>
            <a:r>
              <a:rPr lang="hr-HR" i="0" dirty="0" smtClean="0">
                <a:ea typeface="Calibri"/>
                <a:cs typeface="Arial" panose="020B0604020202020204" pitchFamily="34" charset="0"/>
              </a:rPr>
              <a:t>rada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AutoNum type="arabicParenR"/>
            </a:pPr>
            <a:r>
              <a:rPr lang="hr-HR" i="0" dirty="0" smtClean="0">
                <a:ea typeface="Calibri"/>
                <a:cs typeface="Arial" panose="020B0604020202020204" pitchFamily="34" charset="0"/>
              </a:rPr>
              <a:t>posebno </a:t>
            </a:r>
            <a:r>
              <a:rPr lang="hr-HR" i="0" dirty="0">
                <a:ea typeface="Calibri"/>
                <a:cs typeface="Arial" panose="020B0604020202020204" pitchFamily="34" charset="0"/>
              </a:rPr>
              <a:t>osjetljivim skupinama radnika ne </a:t>
            </a:r>
            <a:r>
              <a:rPr lang="hr-HR" i="0" dirty="0" smtClean="0">
                <a:ea typeface="Calibri"/>
                <a:cs typeface="Arial" panose="020B0604020202020204" pitchFamily="34" charset="0"/>
              </a:rPr>
              <a:t>dozvoliti obavljanje </a:t>
            </a:r>
            <a:r>
              <a:rPr lang="hr-HR" i="0" dirty="0">
                <a:ea typeface="Calibri"/>
                <a:cs typeface="Arial" panose="020B0604020202020204" pitchFamily="34" charset="0"/>
              </a:rPr>
              <a:t>poslove koji bi mogli na njih štetno </a:t>
            </a:r>
            <a:r>
              <a:rPr lang="hr-HR" i="0" dirty="0" smtClean="0">
                <a:ea typeface="Calibri"/>
                <a:cs typeface="Arial" panose="020B0604020202020204" pitchFamily="34" charset="0"/>
              </a:rPr>
              <a:t>utjecati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AutoNum type="arabicParenR"/>
            </a:pPr>
            <a:r>
              <a:rPr lang="hr-HR" i="0" dirty="0" smtClean="0">
                <a:ea typeface="Calibri"/>
                <a:cs typeface="Arial" panose="020B0604020202020204" pitchFamily="34" charset="0"/>
              </a:rPr>
              <a:t>isključiti </a:t>
            </a:r>
            <a:r>
              <a:rPr lang="hr-HR" i="0" dirty="0">
                <a:ea typeface="Calibri"/>
                <a:cs typeface="Arial" panose="020B0604020202020204" pitchFamily="34" charset="0"/>
              </a:rPr>
              <a:t>iz uporabe radnu </a:t>
            </a:r>
            <a:r>
              <a:rPr lang="hr-HR" i="0" dirty="0" smtClean="0">
                <a:ea typeface="Calibri"/>
                <a:cs typeface="Arial" panose="020B0604020202020204" pitchFamily="34" charset="0"/>
              </a:rPr>
              <a:t>opremu i </a:t>
            </a:r>
            <a:r>
              <a:rPr lang="hr-HR" i="0" dirty="0">
                <a:ea typeface="Calibri"/>
                <a:cs typeface="Arial" panose="020B0604020202020204" pitchFamily="34" charset="0"/>
              </a:rPr>
              <a:t>osobnu zaštitnu opremu koja nije </a:t>
            </a:r>
            <a:r>
              <a:rPr lang="hr-HR" i="0" dirty="0" smtClean="0">
                <a:ea typeface="Calibri"/>
                <a:cs typeface="Arial" panose="020B0604020202020204" pitchFamily="34" charset="0"/>
              </a:rPr>
              <a:t>ispravna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AutoNum type="arabicParenR"/>
            </a:pPr>
            <a:r>
              <a:rPr lang="hr-HR" i="0" dirty="0" smtClean="0">
                <a:ea typeface="Calibri"/>
                <a:cs typeface="Arial" panose="020B0604020202020204" pitchFamily="34" charset="0"/>
              </a:rPr>
              <a:t>evidentirati svaku nezgodu, ozljedu te svaki slučaj odbijanja rada radnika 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AutoNum type="arabicParenR"/>
            </a:pPr>
            <a:r>
              <a:rPr lang="hr-HR" i="0" dirty="0" smtClean="0">
                <a:ea typeface="Calibri"/>
                <a:cs typeface="Arial" panose="020B0604020202020204" pitchFamily="34" charset="0"/>
              </a:rPr>
              <a:t>nadzirati </a:t>
            </a:r>
            <a:r>
              <a:rPr lang="hr-HR" i="0" dirty="0">
                <a:ea typeface="Calibri"/>
                <a:cs typeface="Arial" panose="020B0604020202020204" pitchFamily="34" charset="0"/>
              </a:rPr>
              <a:t>da radnici rade u skladu s pravilima zaštite na radu, uputama poslodavca, </a:t>
            </a:r>
            <a:r>
              <a:rPr lang="hr-HR" i="0" dirty="0" smtClean="0">
                <a:ea typeface="Calibri"/>
                <a:cs typeface="Arial" panose="020B0604020202020204" pitchFamily="34" charset="0"/>
              </a:rPr>
              <a:t>proizvođača </a:t>
            </a:r>
            <a:r>
              <a:rPr lang="hr-HR" i="0" dirty="0">
                <a:ea typeface="Calibri"/>
                <a:cs typeface="Arial" panose="020B0604020202020204" pitchFamily="34" charset="0"/>
              </a:rPr>
              <a:t>radne opreme, osobne zaštitne opreme, opasnih kemikalija i bioloških </a:t>
            </a:r>
            <a:r>
              <a:rPr lang="hr-HR" i="0" dirty="0" smtClean="0">
                <a:ea typeface="Calibri"/>
                <a:cs typeface="Arial" panose="020B0604020202020204" pitchFamily="34" charset="0"/>
              </a:rPr>
              <a:t>štetnosti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AutoNum type="arabicParenR"/>
            </a:pPr>
            <a:r>
              <a:rPr lang="hr-HR" i="0" dirty="0" smtClean="0">
                <a:ea typeface="Calibri"/>
                <a:cs typeface="Arial" panose="020B0604020202020204" pitchFamily="34" charset="0"/>
              </a:rPr>
              <a:t>zabraniti </a:t>
            </a:r>
            <a:r>
              <a:rPr lang="hr-HR" i="0" dirty="0">
                <a:ea typeface="Calibri"/>
                <a:cs typeface="Arial" panose="020B0604020202020204" pitchFamily="34" charset="0"/>
              </a:rPr>
              <a:t>rad </a:t>
            </a:r>
            <a:r>
              <a:rPr lang="hr-HR" i="0" dirty="0" smtClean="0">
                <a:ea typeface="Calibri"/>
                <a:cs typeface="Arial" panose="020B0604020202020204" pitchFamily="34" charset="0"/>
              </a:rPr>
              <a:t>suprotno prethodnom podstavku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AutoNum type="arabicParenR"/>
            </a:pPr>
            <a:r>
              <a:rPr lang="hr-HR" i="0" dirty="0" smtClean="0">
                <a:ea typeface="Calibri"/>
                <a:cs typeface="Arial" panose="020B0604020202020204" pitchFamily="34" charset="0"/>
              </a:rPr>
              <a:t>osigurati </a:t>
            </a:r>
            <a:r>
              <a:rPr lang="hr-HR" i="0" dirty="0">
                <a:ea typeface="Calibri"/>
                <a:cs typeface="Arial" panose="020B0604020202020204" pitchFamily="34" charset="0"/>
              </a:rPr>
              <a:t>potreban broj radnika osposobljenih za evakuaciju i spašavanje, </a:t>
            </a:r>
            <a:r>
              <a:rPr lang="hr-HR" i="0" dirty="0" smtClean="0">
                <a:ea typeface="Calibri"/>
                <a:cs typeface="Arial" panose="020B0604020202020204" pitchFamily="34" charset="0"/>
              </a:rPr>
              <a:t>pružanje </a:t>
            </a:r>
            <a:r>
              <a:rPr lang="hr-HR" i="0" dirty="0">
                <a:ea typeface="Calibri"/>
                <a:cs typeface="Arial" panose="020B0604020202020204" pitchFamily="34" charset="0"/>
              </a:rPr>
              <a:t>prve pomoći te </a:t>
            </a:r>
            <a:r>
              <a:rPr lang="hr-HR" i="0" dirty="0" smtClean="0">
                <a:ea typeface="Calibri"/>
                <a:cs typeface="Arial" panose="020B0604020202020204" pitchFamily="34" charset="0"/>
              </a:rPr>
              <a:t>im staviti </a:t>
            </a:r>
            <a:r>
              <a:rPr lang="hr-HR" i="0" dirty="0">
                <a:ea typeface="Calibri"/>
                <a:cs typeface="Arial" panose="020B0604020202020204" pitchFamily="34" charset="0"/>
              </a:rPr>
              <a:t>na raspolaganje svu potrebnu </a:t>
            </a:r>
            <a:r>
              <a:rPr lang="hr-HR" i="0" dirty="0" smtClean="0">
                <a:ea typeface="Calibri"/>
                <a:cs typeface="Arial" panose="020B0604020202020204" pitchFamily="34" charset="0"/>
              </a:rPr>
              <a:t>opremu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AutoNum type="arabicParenR"/>
            </a:pPr>
            <a:r>
              <a:rPr lang="hr-HR" i="0" dirty="0" smtClean="0">
                <a:ea typeface="Calibri"/>
                <a:cs typeface="Arial" panose="020B0604020202020204" pitchFamily="34" charset="0"/>
              </a:rPr>
              <a:t>osigurati </a:t>
            </a:r>
            <a:r>
              <a:rPr lang="hr-HR" i="0" dirty="0">
                <a:ea typeface="Calibri"/>
                <a:cs typeface="Arial" panose="020B0604020202020204" pitchFamily="34" charset="0"/>
              </a:rPr>
              <a:t>da se ne uzimaju alkoholna pića </a:t>
            </a:r>
            <a:r>
              <a:rPr lang="hr-HR" i="0" dirty="0" smtClean="0">
                <a:ea typeface="Calibri"/>
                <a:cs typeface="Arial" panose="020B0604020202020204" pitchFamily="34" charset="0"/>
              </a:rPr>
              <a:t>ni druga </a:t>
            </a:r>
            <a:r>
              <a:rPr lang="hr-HR" i="0" dirty="0">
                <a:ea typeface="Calibri"/>
                <a:cs typeface="Arial" panose="020B0604020202020204" pitchFamily="34" charset="0"/>
              </a:rPr>
              <a:t>sredstva ovisnosti, odnosno udaljiti s mjesta </a:t>
            </a:r>
            <a:r>
              <a:rPr lang="hr-HR" i="0" dirty="0" smtClean="0">
                <a:ea typeface="Calibri"/>
                <a:cs typeface="Arial" panose="020B0604020202020204" pitchFamily="34" charset="0"/>
              </a:rPr>
              <a:t>rada radnike </a:t>
            </a:r>
            <a:r>
              <a:rPr lang="hr-HR" i="0" dirty="0">
                <a:ea typeface="Calibri"/>
                <a:cs typeface="Arial" panose="020B0604020202020204" pitchFamily="34" charset="0"/>
              </a:rPr>
              <a:t>koji su </a:t>
            </a:r>
            <a:r>
              <a:rPr lang="hr-HR" i="0" dirty="0" smtClean="0">
                <a:ea typeface="Calibri"/>
                <a:cs typeface="Arial" panose="020B0604020202020204" pitchFamily="34" charset="0"/>
              </a:rPr>
              <a:t>pod utjecajem</a:t>
            </a:r>
            <a:endParaRPr lang="hr-HR" i="0" dirty="0">
              <a:effectLst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6003910" y="6419555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2019.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8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dirty="0" smtClean="0">
                <a:solidFill>
                  <a:prstClr val="black"/>
                </a:solidFill>
                <a:latin typeface="Arial Narrow" pitchFamily="34" charset="0"/>
              </a:rPr>
              <a:t>Nenad Puljić</a:t>
            </a:r>
          </a:p>
        </p:txBody>
      </p:sp>
      <p:sp>
        <p:nvSpPr>
          <p:cNvPr id="4099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7F237D-438C-4C95-BDA4-4D7001494C54}" type="slidenum">
              <a:rPr lang="hr-HR" altLang="sr-Latn-RS" smtClean="0">
                <a:solidFill>
                  <a:prstClr val="black"/>
                </a:solidFill>
                <a:latin typeface="Verdana" pitchFamily="34" charset="0"/>
              </a:rPr>
              <a:pPr eaLnBrk="1" hangingPunct="1"/>
              <a:t>14</a:t>
            </a:fld>
            <a:endParaRPr lang="hr-HR" altLang="sr-Latn-RS" smtClean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846082"/>
              </p:ext>
            </p:extLst>
          </p:nvPr>
        </p:nvGraphicFramePr>
        <p:xfrm>
          <a:off x="87549" y="77823"/>
          <a:ext cx="8920266" cy="6699611"/>
        </p:xfrm>
        <a:graphic>
          <a:graphicData uri="http://schemas.openxmlformats.org/drawingml/2006/table">
            <a:tbl>
              <a:tblPr firstRow="1" bandRow="1"/>
              <a:tblGrid>
                <a:gridCol w="2733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9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3461"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200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STRUČNJAK </a:t>
                      </a:r>
                      <a:r>
                        <a:rPr lang="hr-HR" sz="2000" dirty="0" err="1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</a:t>
                      </a:r>
                      <a:r>
                        <a:rPr lang="hr-HR" sz="200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KOJI</a:t>
                      </a:r>
                      <a:r>
                        <a:rPr lang="hr-HR" sz="20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OBAVLJA POSLOVE </a:t>
                      </a:r>
                      <a:r>
                        <a:rPr lang="hr-HR" sz="2000" baseline="0" dirty="0" err="1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</a:t>
                      </a:r>
                      <a:r>
                        <a:rPr lang="hr-HR" sz="20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KOD POSLODAVCA</a:t>
                      </a:r>
                    </a:p>
                    <a:p>
                      <a:pPr algn="ctr"/>
                      <a:endParaRPr lang="hr-HR" sz="2000" baseline="0" dirty="0" smtClean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hr-HR" sz="20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 biti iz područja tehničkih, biotehničkih ili prirodnih znanosti ili u skladu s djelatnosti poslodavca</a:t>
                      </a:r>
                      <a:endParaRPr lang="hr-HR" sz="200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99"/>
                      </a:solidFill>
                    </a:lnL>
                    <a:lnR w="12700" cmpd="sng">
                      <a:solidFill>
                        <a:srgbClr val="000099"/>
                      </a:solidFill>
                    </a:lnR>
                    <a:lnT w="12700" cmpd="sng">
                      <a:solidFill>
                        <a:srgbClr val="000099"/>
                      </a:solidFill>
                    </a:lnT>
                    <a:lnB w="12700" cmpd="sng">
                      <a:solidFill>
                        <a:srgbClr val="0000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STRUČNJAK </a:t>
                      </a:r>
                      <a:r>
                        <a:rPr lang="hr-HR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</a:t>
                      </a:r>
                      <a:r>
                        <a:rPr lang="hr-H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I. </a:t>
                      </a:r>
                    </a:p>
                    <a:p>
                      <a:pPr algn="ctr"/>
                      <a:r>
                        <a:rPr lang="hr-H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SSS</a:t>
                      </a:r>
                    </a:p>
                  </a:txBody>
                  <a:tcPr vert="vert270" anchor="ctr">
                    <a:lnL w="12700" cmpd="sng">
                      <a:solidFill>
                        <a:srgbClr val="000099"/>
                      </a:solidFill>
                    </a:lnL>
                    <a:lnR w="12700" cmpd="sng">
                      <a:solidFill>
                        <a:srgbClr val="000099"/>
                      </a:solidFill>
                    </a:lnR>
                    <a:lnT w="12700" cmpd="sng">
                      <a:solidFill>
                        <a:srgbClr val="000099"/>
                      </a:solidFill>
                    </a:lnT>
                    <a:lnB w="12700" cmpd="sng">
                      <a:solidFill>
                        <a:srgbClr val="0000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C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STRUČNI ISPIT </a:t>
                      </a:r>
                      <a:r>
                        <a:rPr lang="hr-HR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</a:t>
                      </a:r>
                      <a:r>
                        <a:rPr lang="hr-H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OPĆI DIO</a:t>
                      </a:r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99"/>
                      </a:solidFill>
                    </a:lnL>
                    <a:lnR w="12700" cmpd="sng">
                      <a:solidFill>
                        <a:srgbClr val="000099"/>
                      </a:solidFill>
                    </a:lnR>
                    <a:lnT w="12700" cmpd="sng">
                      <a:solidFill>
                        <a:srgbClr val="000099"/>
                      </a:solidFill>
                    </a:lnT>
                    <a:lnB w="12700" cmpd="sng">
                      <a:solidFill>
                        <a:srgbClr val="0000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C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14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SPECIJALISTIČKO USAVRŠAVANJE IZ ZR PO ODOBRENOM OBRAZOVNOM PROGRAMU</a:t>
                      </a:r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99"/>
                      </a:solidFill>
                    </a:lnL>
                    <a:lnR w="12700" cmpd="sng">
                      <a:solidFill>
                        <a:srgbClr val="000099"/>
                      </a:solidFill>
                    </a:lnR>
                    <a:lnT w="12700" cmpd="sng">
                      <a:solidFill>
                        <a:srgbClr val="000099"/>
                      </a:solidFill>
                    </a:lnT>
                    <a:lnB w="12700" cmpd="sng">
                      <a:solidFill>
                        <a:srgbClr val="0000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C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46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2000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PRIZNAT STATUS </a:t>
                      </a:r>
                      <a:endParaRPr lang="hr-H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99"/>
                      </a:solidFill>
                    </a:lnL>
                    <a:lnR w="12700" cmpd="sng">
                      <a:solidFill>
                        <a:srgbClr val="000099"/>
                      </a:solidFill>
                    </a:lnR>
                    <a:lnT w="12700" cmpd="sng">
                      <a:solidFill>
                        <a:srgbClr val="000099"/>
                      </a:solidFill>
                    </a:lnT>
                    <a:lnB w="12700" cmpd="sng">
                      <a:solidFill>
                        <a:srgbClr val="0000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C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38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r-H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STRUČNJAK </a:t>
                      </a:r>
                      <a:r>
                        <a:rPr kumimoji="0" lang="hr-H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ZR</a:t>
                      </a:r>
                      <a:r>
                        <a:rPr kumimoji="0" lang="hr-H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II.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VŠS </a:t>
                      </a:r>
                    </a:p>
                  </a:txBody>
                  <a:tcPr vert="vert270" anchor="ctr">
                    <a:lnL w="12700" cmpd="sng">
                      <a:solidFill>
                        <a:srgbClr val="000099"/>
                      </a:solidFill>
                    </a:lnL>
                    <a:lnR w="12700" cmpd="sng">
                      <a:solidFill>
                        <a:srgbClr val="000099"/>
                      </a:solidFill>
                    </a:lnR>
                    <a:lnT w="12700" cmpd="sng">
                      <a:solidFill>
                        <a:srgbClr val="000099"/>
                      </a:solidFill>
                    </a:lnT>
                    <a:lnB w="12700" cmpd="sng">
                      <a:solidFill>
                        <a:srgbClr val="0000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STRUČNI ISPIT </a:t>
                      </a:r>
                      <a:r>
                        <a:rPr kumimoji="0" lang="hr-H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ZR</a:t>
                      </a:r>
                      <a:r>
                        <a:rPr kumimoji="0" lang="hr-H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= OPĆI + POSEBNI DIO</a:t>
                      </a:r>
                    </a:p>
                  </a:txBody>
                  <a:tcPr anchor="ctr">
                    <a:lnL w="12700" cmpd="sng">
                      <a:solidFill>
                        <a:srgbClr val="000099"/>
                      </a:solidFill>
                    </a:lnL>
                    <a:lnR w="12700" cmpd="sng">
                      <a:solidFill>
                        <a:srgbClr val="000099"/>
                      </a:solidFill>
                    </a:lnR>
                    <a:lnT w="12700" cmpd="sng">
                      <a:solidFill>
                        <a:srgbClr val="000099"/>
                      </a:solidFill>
                    </a:lnT>
                    <a:lnB w="12700" cmpd="sng">
                      <a:solidFill>
                        <a:srgbClr val="0000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81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2000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PRIZNAT STATUS </a:t>
                      </a:r>
                      <a:endParaRPr lang="hr-HR" sz="2000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99"/>
                      </a:solidFill>
                    </a:lnL>
                    <a:lnR w="12700" cmpd="sng">
                      <a:solidFill>
                        <a:srgbClr val="000099"/>
                      </a:solidFill>
                    </a:lnR>
                    <a:lnT w="12700" cmpd="sng">
                      <a:solidFill>
                        <a:srgbClr val="000099"/>
                      </a:solidFill>
                    </a:lnT>
                    <a:lnB w="12700" cmpd="sng">
                      <a:solidFill>
                        <a:srgbClr val="0000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81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2000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DRŽAVNI</a:t>
                      </a:r>
                      <a:r>
                        <a:rPr lang="hr-HR" sz="2000" b="1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STRUČNI ISPIT ZA POSLOVE </a:t>
                      </a:r>
                      <a:r>
                        <a:rPr lang="hr-HR" sz="2000" b="1" baseline="0" dirty="0" err="1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</a:t>
                      </a:r>
                      <a:r>
                        <a:rPr lang="hr-HR" sz="2000" b="1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 DRŽAVNOJ UPRAVI</a:t>
                      </a:r>
                      <a:endParaRPr lang="hr-HR" sz="2000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99"/>
                      </a:solidFill>
                    </a:lnL>
                    <a:lnR w="12700" cmpd="sng">
                      <a:solidFill>
                        <a:srgbClr val="000099"/>
                      </a:solidFill>
                    </a:lnR>
                    <a:lnT w="12700" cmpd="sng">
                      <a:solidFill>
                        <a:srgbClr val="000099"/>
                      </a:solidFill>
                    </a:lnT>
                    <a:lnB w="12700" cmpd="sng">
                      <a:solidFill>
                        <a:srgbClr val="0000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484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DRŽAVNI STRUČNI ISPIT ZA INSPEKTORA RADA </a:t>
                      </a:r>
                      <a:r>
                        <a:rPr kumimoji="0" lang="hr-HR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ZR</a:t>
                      </a:r>
                      <a:endParaRPr kumimoji="0" lang="hr-H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99"/>
                      </a:solidFill>
                    </a:lnL>
                    <a:lnR w="12700" cmpd="sng">
                      <a:solidFill>
                        <a:srgbClr val="000099"/>
                      </a:solidFill>
                    </a:lnR>
                    <a:lnT w="12700" cmpd="sng">
                      <a:solidFill>
                        <a:srgbClr val="000099"/>
                      </a:solidFill>
                    </a:lnT>
                    <a:lnB w="12700" cmpd="sng">
                      <a:solidFill>
                        <a:srgbClr val="00009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04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3444816" y="640540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i="0" dirty="0" smtClean="0">
                <a:solidFill>
                  <a:schemeClr val="bg2">
                    <a:lumMod val="10000"/>
                  </a:schemeClr>
                </a:solidFill>
              </a:rPr>
              <a:t>POVJERENIK</a:t>
            </a:r>
            <a:r>
              <a:rPr lang="hr-HR" b="1" i="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7" name="Pravokutnik 6"/>
          <p:cNvSpPr/>
          <p:nvPr/>
        </p:nvSpPr>
        <p:spPr>
          <a:xfrm>
            <a:off x="544843" y="2109341"/>
            <a:ext cx="8107894" cy="34163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800" i="0" dirty="0"/>
              <a:t>Povjerenik radnika za zaštitu na radu je radnik koji je u skladu s ovim Zakonom </a:t>
            </a:r>
            <a:r>
              <a:rPr lang="pl-PL" sz="2800" i="0" u="sng" dirty="0">
                <a:solidFill>
                  <a:srgbClr val="FFFF00"/>
                </a:solidFill>
              </a:rPr>
              <a:t>izabran da zastupa interese radnika na području zaštite na radu</a:t>
            </a:r>
            <a:endParaRPr lang="hr-HR" sz="2800" i="0" u="sng" dirty="0" smtClean="0">
              <a:solidFill>
                <a:srgbClr val="FFFF00"/>
              </a:solidFill>
            </a:endParaRP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r-HR" sz="2800" i="0" u="sng" dirty="0" smtClean="0">
                <a:solidFill>
                  <a:srgbClr val="FFFF00"/>
                </a:solidFill>
              </a:rPr>
              <a:t>Ima pravo </a:t>
            </a:r>
            <a:r>
              <a:rPr lang="hr-HR" sz="2800" i="0" dirty="0" smtClean="0"/>
              <a:t>osposobljavati se </a:t>
            </a:r>
            <a:r>
              <a:rPr lang="pl-PL" sz="2800" i="0" dirty="0"/>
              <a:t>za obavljanje poslova povjerenika radnika za zaštitu na radu</a:t>
            </a:r>
            <a:endParaRPr lang="hr-HR" sz="2800" i="0" dirty="0" smtClean="0"/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r-HR" sz="2800" i="0" u="sng" dirty="0" smtClean="0">
                <a:solidFill>
                  <a:srgbClr val="FFFF00"/>
                </a:solidFill>
              </a:rPr>
              <a:t>Osposobljavanje </a:t>
            </a:r>
            <a:r>
              <a:rPr lang="hr-HR" sz="2800" i="0" u="sng" dirty="0">
                <a:solidFill>
                  <a:srgbClr val="FFFF00"/>
                </a:solidFill>
              </a:rPr>
              <a:t>u tijeku radnog vremena i na trošak poslodavca</a:t>
            </a:r>
          </a:p>
        </p:txBody>
      </p:sp>
    </p:spTree>
    <p:extLst>
      <p:ext uri="{BB962C8B-B14F-4D97-AF65-F5344CB8AC3E}">
        <p14:creationId xmlns:p14="http://schemas.microsoft.com/office/powerpoint/2010/main" val="39748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11" y="536197"/>
            <a:ext cx="7590178" cy="578560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77094"/>
            <a:ext cx="2036240" cy="244470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205" y="267950"/>
            <a:ext cx="6163590" cy="536494"/>
          </a:xfrm>
          <a:prstGeom prst="rect">
            <a:avLst/>
          </a:prstGeom>
        </p:spPr>
      </p:pic>
      <p:sp>
        <p:nvSpPr>
          <p:cNvPr id="9" name="Bent-Up Arrow 3"/>
          <p:cNvSpPr/>
          <p:nvPr/>
        </p:nvSpPr>
        <p:spPr>
          <a:xfrm rot="16020542">
            <a:off x="2995909" y="1021435"/>
            <a:ext cx="4022870" cy="3780679"/>
          </a:xfrm>
          <a:prstGeom prst="bentUpArrow">
            <a:avLst>
              <a:gd name="adj1" fmla="val 9676"/>
              <a:gd name="adj2" fmla="val 8915"/>
              <a:gd name="adj3" fmla="val 10261"/>
            </a:avLst>
          </a:prstGeom>
          <a:solidFill>
            <a:srgbClr val="66CCFF">
              <a:tint val="50000"/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1Right">
              <a:rot lat="179999" lon="20039986" rev="0"/>
            </a:camera>
            <a:lightRig rig="glow" dir="t">
              <a:rot lat="0" lon="0" rev="4800000"/>
            </a:lightRig>
          </a:scene3d>
          <a:sp3d extrusionH="31750" prstMaterial="dkEdge">
            <a:bevelT w="127000" h="63500" prst="convex"/>
            <a:bevelB w="19050" h="95250"/>
          </a:sp3d>
        </p:spPr>
      </p:sp>
    </p:spTree>
    <p:extLst>
      <p:ext uri="{BB962C8B-B14F-4D97-AF65-F5344CB8AC3E}">
        <p14:creationId xmlns:p14="http://schemas.microsoft.com/office/powerpoint/2010/main" val="31190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Zaobljeni pravokutnik 5"/>
          <p:cNvSpPr/>
          <p:nvPr/>
        </p:nvSpPr>
        <p:spPr bwMode="auto">
          <a:xfrm>
            <a:off x="992223" y="476659"/>
            <a:ext cx="7324926" cy="51077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-HR" sz="2400" b="1" i="0" dirty="0" smtClean="0">
                <a:solidFill>
                  <a:srgbClr val="FFFF00"/>
                </a:solidFill>
                <a:latin typeface="Arial" charset="0"/>
              </a:rPr>
              <a:t>Pravilnik o izradi procjene rizika</a:t>
            </a:r>
          </a:p>
        </p:txBody>
      </p:sp>
      <p:sp>
        <p:nvSpPr>
          <p:cNvPr id="7" name="Pravokutnik 6"/>
          <p:cNvSpPr/>
          <p:nvPr/>
        </p:nvSpPr>
        <p:spPr>
          <a:xfrm>
            <a:off x="143646" y="2818121"/>
            <a:ext cx="90220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i="0" dirty="0">
                <a:solidFill>
                  <a:prstClr val="black"/>
                </a:solidFill>
              </a:rPr>
              <a:t>Članak 4.</a:t>
            </a:r>
          </a:p>
          <a:p>
            <a:pPr algn="just"/>
            <a:r>
              <a:rPr lang="vi-VN" sz="2000" b="1" i="0" dirty="0">
                <a:solidFill>
                  <a:prstClr val="black"/>
                </a:solidFill>
              </a:rPr>
              <a:t>(1) Poslodavac je obvezan imati izrađenu procjenu rizika za sve poslove koje za njega obavljaju radnici </a:t>
            </a:r>
            <a:r>
              <a:rPr lang="vi-VN" sz="2000" b="1" i="0" dirty="0">
                <a:solidFill>
                  <a:srgbClr val="C0504D">
                    <a:lumMod val="75000"/>
                  </a:srgbClr>
                </a:solidFill>
              </a:rPr>
              <a:t>i osobe na radu</a:t>
            </a:r>
            <a:r>
              <a:rPr lang="vi-VN" sz="2000" b="1" i="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Pravokutnik 7"/>
          <p:cNvSpPr/>
          <p:nvPr/>
        </p:nvSpPr>
        <p:spPr>
          <a:xfrm>
            <a:off x="121920" y="1164115"/>
            <a:ext cx="90220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2000" b="1" i="0" dirty="0">
                <a:solidFill>
                  <a:prstClr val="black"/>
                </a:solidFill>
              </a:rPr>
              <a:t>Članak 3.</a:t>
            </a:r>
          </a:p>
          <a:p>
            <a:pPr algn="just">
              <a:spcBef>
                <a:spcPts val="600"/>
              </a:spcBef>
            </a:pPr>
            <a:r>
              <a:rPr lang="vi-VN" sz="2000" b="1" i="0" dirty="0">
                <a:solidFill>
                  <a:prstClr val="black"/>
                </a:solidFill>
              </a:rPr>
              <a:t>(1) Procjenu rizika </a:t>
            </a:r>
            <a:r>
              <a:rPr lang="vi-VN" sz="2000" b="1" i="0" dirty="0">
                <a:solidFill>
                  <a:srgbClr val="C00000"/>
                </a:solidFill>
              </a:rPr>
              <a:t>mogu izrađivati osobe ovlaštene </a:t>
            </a:r>
            <a:r>
              <a:rPr lang="vi-VN" sz="2000" b="1" i="0" dirty="0" smtClean="0">
                <a:solidFill>
                  <a:prstClr val="black"/>
                </a:solidFill>
              </a:rPr>
              <a:t>za</a:t>
            </a:r>
            <a:r>
              <a:rPr lang="hr-HR" sz="2000" b="1" i="0" dirty="0" smtClean="0">
                <a:solidFill>
                  <a:prstClr val="black"/>
                </a:solidFill>
              </a:rPr>
              <a:t> </a:t>
            </a:r>
            <a:r>
              <a:rPr lang="vi-VN" sz="2000" b="1" i="0" dirty="0" smtClean="0">
                <a:solidFill>
                  <a:prstClr val="black"/>
                </a:solidFill>
              </a:rPr>
              <a:t>izradu </a:t>
            </a:r>
            <a:r>
              <a:rPr lang="vi-VN" sz="2000" b="1" i="0" dirty="0">
                <a:solidFill>
                  <a:prstClr val="black"/>
                </a:solidFill>
              </a:rPr>
              <a:t>procjene rizika.</a:t>
            </a:r>
          </a:p>
          <a:p>
            <a:pPr algn="just">
              <a:spcBef>
                <a:spcPts val="600"/>
              </a:spcBef>
            </a:pPr>
            <a:r>
              <a:rPr lang="vi-VN" sz="2000" b="1" i="0" dirty="0">
                <a:solidFill>
                  <a:prstClr val="black"/>
                </a:solidFill>
              </a:rPr>
              <a:t>(2) Procjenu rizika </a:t>
            </a:r>
            <a:r>
              <a:rPr lang="vi-VN" sz="2000" b="1" i="0" dirty="0">
                <a:solidFill>
                  <a:srgbClr val="C0504D">
                    <a:lumMod val="75000"/>
                  </a:srgbClr>
                </a:solidFill>
              </a:rPr>
              <a:t>za vlastite potrebe može izrađivati poslodavac</a:t>
            </a:r>
            <a:r>
              <a:rPr lang="vi-VN" sz="2000" b="1" i="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9" name="Pravokutnik 8"/>
          <p:cNvSpPr/>
          <p:nvPr/>
        </p:nvSpPr>
        <p:spPr>
          <a:xfrm>
            <a:off x="121919" y="4010462"/>
            <a:ext cx="902207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hr-HR" sz="2000" b="1" i="0" dirty="0">
                <a:solidFill>
                  <a:prstClr val="black"/>
                </a:solidFill>
              </a:rPr>
              <a:t>Članak 12.</a:t>
            </a:r>
          </a:p>
          <a:p>
            <a:pPr algn="just">
              <a:spcBef>
                <a:spcPts val="600"/>
              </a:spcBef>
            </a:pPr>
            <a:r>
              <a:rPr lang="hr-HR" sz="2000" b="1" i="0" dirty="0">
                <a:solidFill>
                  <a:prstClr val="black"/>
                </a:solidFill>
              </a:rPr>
              <a:t>(1) Pri procjeni rizika </a:t>
            </a:r>
            <a:r>
              <a:rPr lang="hr-HR" sz="2000" b="1" i="0" dirty="0">
                <a:solidFill>
                  <a:srgbClr val="C0504D">
                    <a:lumMod val="75000"/>
                  </a:srgbClr>
                </a:solidFill>
              </a:rPr>
              <a:t>obvezno sudjeluju radnici, odnosno njihovi predstavnici, ovlaštenici i stručnjaci zaštite na radu</a:t>
            </a:r>
            <a:r>
              <a:rPr lang="hr-HR" sz="2000" b="1" i="0" dirty="0">
                <a:solidFill>
                  <a:prstClr val="black"/>
                </a:solidFill>
              </a:rPr>
              <a:t>, a poslodavac po potrebi uključuje i stručnjake iz pojedinih područja.</a:t>
            </a:r>
          </a:p>
          <a:p>
            <a:pPr algn="just">
              <a:spcBef>
                <a:spcPts val="600"/>
              </a:spcBef>
            </a:pPr>
            <a:r>
              <a:rPr lang="hr-HR" sz="2000" b="1" i="0" dirty="0">
                <a:solidFill>
                  <a:prstClr val="black"/>
                </a:solidFill>
              </a:rPr>
              <a:t>(2) O procjeni kao i izmjenama i dopunama procjene rizika, na svojim sjednicama </a:t>
            </a:r>
            <a:r>
              <a:rPr lang="hr-HR" sz="2000" b="1" i="0" dirty="0">
                <a:solidFill>
                  <a:srgbClr val="C0504D">
                    <a:lumMod val="75000"/>
                  </a:srgbClr>
                </a:solidFill>
              </a:rPr>
              <a:t>raspravlja odbor zaštite na radu </a:t>
            </a:r>
            <a:r>
              <a:rPr lang="hr-HR" sz="2000" b="1" i="0" dirty="0">
                <a:solidFill>
                  <a:prstClr val="black"/>
                </a:solidFill>
              </a:rPr>
              <a:t>koji prihvaća procjenu rizika ili predlaže ispravke te daje primjedbe i prijedloge.</a:t>
            </a:r>
          </a:p>
        </p:txBody>
      </p:sp>
    </p:spTree>
    <p:extLst>
      <p:ext uri="{BB962C8B-B14F-4D97-AF65-F5344CB8AC3E}">
        <p14:creationId xmlns:p14="http://schemas.microsoft.com/office/powerpoint/2010/main" val="12510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64162" y="908451"/>
            <a:ext cx="7928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„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Rizik je umnožak vjerojatnosti nastanka opasnog ili štetnog događaja i štetnosti toga događaja, odnosno njegove posljedice.</a:t>
            </a: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”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3030113" y="314359"/>
            <a:ext cx="2996140" cy="46166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PROCJENA RIZIKA</a:t>
            </a:r>
          </a:p>
        </p:txBody>
      </p:sp>
      <p:graphicFrame>
        <p:nvGraphicFramePr>
          <p:cNvPr id="8" name="Tablic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756960"/>
              </p:ext>
            </p:extLst>
          </p:nvPr>
        </p:nvGraphicFramePr>
        <p:xfrm>
          <a:off x="657301" y="2238192"/>
          <a:ext cx="7918585" cy="396524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</a:tblPr>
              <a:tblGrid>
                <a:gridCol w="1583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3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3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223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RIZIK</a:t>
                      </a:r>
                      <a:endParaRPr lang="hr-HR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POSLJEDICE</a:t>
                      </a:r>
                      <a:r>
                        <a:rPr lang="hr-HR" b="1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ŠTETNOST</a:t>
                      </a:r>
                      <a:endParaRPr lang="hr-HR" b="1" dirty="0" smtClean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E7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60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MALI    </a:t>
                      </a:r>
                      <a:r>
                        <a:rPr lang="hr-HR" b="1" dirty="0" smtClean="0">
                          <a:solidFill>
                            <a:srgbClr val="FF99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SREDNJI    </a:t>
                      </a:r>
                      <a:r>
                        <a:rPr lang="hr-HR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VELIKI</a:t>
                      </a:r>
                      <a:endParaRPr lang="hr-HR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</a:t>
                      </a:r>
                      <a:endParaRPr lang="hr-HR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E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SREDNJA</a:t>
                      </a:r>
                      <a:endParaRPr lang="hr-HR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E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VELIKA</a:t>
                      </a:r>
                      <a:endParaRPr lang="hr-HR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E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60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VJEROJATNOST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E7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r-HR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E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r-HR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E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hr-HR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E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</a:t>
                      </a:r>
                      <a:endParaRPr lang="hr-HR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E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r-HR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E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r-HR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r-HR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hr-HR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SREDNJA</a:t>
                      </a:r>
                      <a:endParaRPr lang="hr-HR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E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r-HR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E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r-HR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hr-HR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hr-HR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VELIKA</a:t>
                      </a:r>
                      <a:endParaRPr lang="hr-HR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E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hr-HR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E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hr-HR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hr-HR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b="1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hr-HR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7" name="Picture 9" descr="TAV-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763588"/>
            <a:ext cx="8964613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4925" y="177800"/>
            <a:ext cx="9042400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hr-HR" i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395288" y="47625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i="0" smtClean="0">
                <a:solidFill>
                  <a:srgbClr val="FF0000"/>
                </a:solidFill>
                <a:latin typeface="Arial Black" pitchFamily="34" charset="0"/>
              </a:rPr>
              <a:t>Što je rizik?</a:t>
            </a:r>
          </a:p>
        </p:txBody>
      </p:sp>
      <p:grpSp>
        <p:nvGrpSpPr>
          <p:cNvPr id="104454" name="Group 6"/>
          <p:cNvGrpSpPr>
            <a:grpSpLocks/>
          </p:cNvGrpSpPr>
          <p:nvPr/>
        </p:nvGrpSpPr>
        <p:grpSpPr bwMode="auto">
          <a:xfrm>
            <a:off x="4572000" y="260350"/>
            <a:ext cx="4464050" cy="6408738"/>
            <a:chOff x="2835" y="164"/>
            <a:chExt cx="2812" cy="4037"/>
          </a:xfrm>
        </p:grpSpPr>
        <p:sp>
          <p:nvSpPr>
            <p:cNvPr id="104455" name="Rectangle 7"/>
            <p:cNvSpPr>
              <a:spLocks noChangeArrowheads="1"/>
            </p:cNvSpPr>
            <p:nvPr/>
          </p:nvSpPr>
          <p:spPr bwMode="auto">
            <a:xfrm>
              <a:off x="2835" y="164"/>
              <a:ext cx="2812" cy="403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hr-HR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456" name="Text Box 8"/>
            <p:cNvSpPr txBox="1">
              <a:spLocks noChangeArrowheads="1"/>
            </p:cNvSpPr>
            <p:nvPr/>
          </p:nvSpPr>
          <p:spPr bwMode="auto">
            <a:xfrm>
              <a:off x="2971" y="2069"/>
              <a:ext cx="25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i="0" smtClean="0">
                  <a:solidFill>
                    <a:srgbClr val="008000"/>
                  </a:solidFill>
                  <a:latin typeface="Arial Black" pitchFamily="34" charset="0"/>
                </a:rPr>
                <a:t>Koji je pravi način?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00" y="260350"/>
            <a:ext cx="3340650" cy="167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92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51513" y="2333827"/>
            <a:ext cx="8046155" cy="7848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ZAKON O ZAŠTITI NA RADU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(71/2014., 118/2014.)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7029" y="4255289"/>
            <a:ext cx="807512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ZAKON O DRŽAVNOM INSPEKTORATU 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(115/2018.)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80932" y="897112"/>
            <a:ext cx="6139542" cy="46166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OSNOVNI PRAVNI OKVIR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1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3" name="Picture 9" descr="TAV-61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"/>
          <a:stretch>
            <a:fillRect/>
          </a:stretch>
        </p:blipFill>
        <p:spPr bwMode="auto">
          <a:xfrm>
            <a:off x="161925" y="981075"/>
            <a:ext cx="8893175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34925" y="177800"/>
            <a:ext cx="9042400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hr-HR" i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395288" y="47625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i="0" smtClean="0">
                <a:solidFill>
                  <a:srgbClr val="FF0000"/>
                </a:solidFill>
                <a:latin typeface="Arial Black" pitchFamily="34" charset="0"/>
              </a:rPr>
              <a:t>Što je rizik?</a:t>
            </a:r>
          </a:p>
        </p:txBody>
      </p:sp>
      <p:grpSp>
        <p:nvGrpSpPr>
          <p:cNvPr id="118790" name="Group 6"/>
          <p:cNvGrpSpPr>
            <a:grpSpLocks/>
          </p:cNvGrpSpPr>
          <p:nvPr/>
        </p:nvGrpSpPr>
        <p:grpSpPr bwMode="auto">
          <a:xfrm>
            <a:off x="4591050" y="260350"/>
            <a:ext cx="4464050" cy="6408738"/>
            <a:chOff x="2835" y="164"/>
            <a:chExt cx="2812" cy="4037"/>
          </a:xfrm>
        </p:grpSpPr>
        <p:sp>
          <p:nvSpPr>
            <p:cNvPr id="118791" name="Rectangle 7"/>
            <p:cNvSpPr>
              <a:spLocks noChangeArrowheads="1"/>
            </p:cNvSpPr>
            <p:nvPr/>
          </p:nvSpPr>
          <p:spPr bwMode="auto">
            <a:xfrm>
              <a:off x="2835" y="164"/>
              <a:ext cx="2812" cy="403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hr-HR" i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8792" name="Text Box 8"/>
            <p:cNvSpPr txBox="1">
              <a:spLocks noChangeArrowheads="1"/>
            </p:cNvSpPr>
            <p:nvPr/>
          </p:nvSpPr>
          <p:spPr bwMode="auto">
            <a:xfrm>
              <a:off x="2971" y="2069"/>
              <a:ext cx="25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i="0" smtClean="0">
                  <a:solidFill>
                    <a:srgbClr val="008000"/>
                  </a:solidFill>
                  <a:latin typeface="Arial Black" pitchFamily="34" charset="0"/>
                </a:rPr>
                <a:t>Koji je pravi način?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00" y="260350"/>
            <a:ext cx="3340650" cy="167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90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81155" y="150719"/>
            <a:ext cx="882574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OSNOVNA PRAVILA ZAŠTITE NA RADU NA SREDSTVIMA RADA čl. 12.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6263" y="701398"/>
            <a:ext cx="9057737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1) 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zaštit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a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od mehaničkih opasnosti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2) 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zaštit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a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od udara električne struje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3) 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sprječavanje nastanka požara i eksplozije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4) 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osiguranje mehaničke otpornosti i stabilnosti građevine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5) 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osiguranje potrebne radne površine i radnog prostora</a:t>
            </a:r>
            <a:endParaRPr kumimoji="0" lang="hr-HR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6)  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osiguranje potrebnih putova za prolaz, prijevoz i evakuaciju radnika i drugih osoba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7) 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osiguranje čistoće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8)</a:t>
            </a:r>
            <a:r>
              <a:rPr lang="hr-HR" i="0" kern="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r-HR" i="0" kern="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osiguranje propisane temperature i vlažnosti zraka i ograničenja brzine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strujanja</a:t>
            </a:r>
            <a:endParaRPr kumimoji="0" lang="hr-HR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     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zraka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9) 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osiguranje propisane rasvjete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10) 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zaštit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a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od buke i vibracija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11) 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zaštit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a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od štetnih atmosferskih i klimatskih utjecaja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12) 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zaštit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a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od fizikalnih, kemijskih i bioloških štetnih djelovanja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13) 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zaštit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a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od prekomjernih napora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14) 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zaštit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a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od elektromagnetskog i ostalog zračenja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15) 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vi-V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osiguranje prostorija i uređaja za osobnu higijenu.</a:t>
            </a:r>
          </a:p>
        </p:txBody>
      </p:sp>
    </p:spTree>
    <p:extLst>
      <p:ext uri="{BB962C8B-B14F-4D97-AF65-F5344CB8AC3E}">
        <p14:creationId xmlns:p14="http://schemas.microsoft.com/office/powerpoint/2010/main" val="19828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930726" y="658323"/>
            <a:ext cx="7259411" cy="65289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hr-HR" sz="2000" i="0" kern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PRIMJENA OSNOVNIH PRAVILA ZAŠTITE NA RADU</a:t>
            </a:r>
            <a:endParaRPr lang="hr-HR" sz="2000" i="0" kern="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" y="2049831"/>
            <a:ext cx="4863651" cy="364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42936" y="1792935"/>
            <a:ext cx="3994031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Zakon o zaštiti na radu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Zakon o </a:t>
            </a:r>
            <a:r>
              <a:rPr kumimoji="0" lang="pl-PL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tehničkim zahtjevima za proizvode i ocjeni sukladnosti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kumimoji="0" lang="pl-PL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Zakon o gradnji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kumimoji="0" lang="pl-PL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Zakon o građevinskim proizvodima</a:t>
            </a:r>
            <a:endParaRPr kumimoji="0" lang="hr-HR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468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823" y="1584848"/>
            <a:ext cx="37179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>
                <a:tab pos="252413" algn="l"/>
              </a:tabLst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Zakon o zaštiti na radu</a:t>
            </a: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1125867" y="624543"/>
            <a:ext cx="6832600" cy="6004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hr-HR" sz="2000" i="0" kern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PRIMJENA OSNOVNIH PRAVILA ZAŠTITE NA RADU</a:t>
            </a:r>
            <a:endParaRPr lang="hr-HR" sz="2000" i="0" kern="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8" y="2469582"/>
            <a:ext cx="3352800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149306" y="1813448"/>
            <a:ext cx="466293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kumimoji="0" lang="hr-HR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 Pravilnik o zaštiti na radu pri uporabi radne opreme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kumimoji="0" lang="hr-HR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 </a:t>
            </a:r>
            <a:r>
              <a:rPr kumimoji="0" lang="pl-PL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Pravilnik o zaštiti na radu za mjesta rada</a:t>
            </a:r>
            <a:endParaRPr kumimoji="0" lang="hr-HR" sz="240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kumimoji="0" lang="hr-HR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 Pravilnik o sigurnosti i zaštiti zdravlja pri radu sa računalom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kumimoji="0" lang="hr-HR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 Pravilnik o zaštiti na radu pri ručnom prenošenju tereta</a:t>
            </a:r>
          </a:p>
        </p:txBody>
      </p:sp>
    </p:spTree>
    <p:extLst>
      <p:ext uri="{BB962C8B-B14F-4D97-AF65-F5344CB8AC3E}">
        <p14:creationId xmlns:p14="http://schemas.microsoft.com/office/powerpoint/2010/main" val="21207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78405" y="1161631"/>
            <a:ext cx="86510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>
                <a:tab pos="252413" algn="l"/>
              </a:tabLst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Zakon o tehničkim zahtjevima za proizvode i ocjenjivanju sukladnosti</a:t>
            </a: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1187653" y="390281"/>
            <a:ext cx="6832600" cy="61038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hr-HR" sz="2000" i="0" kern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PRIMJENA OSNOVNIH PRAVILA ZAŠTITE NA RADU</a:t>
            </a:r>
            <a:endParaRPr lang="hr-HR" sz="2000" i="0" kern="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14068" y="1666876"/>
            <a:ext cx="8729932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 Pravilnik o sigurnosti strojeva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 Pravilnik o sigurnosti dizala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 Pravilnik za plinske aparate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 Pravilnik o električnoj opremi namijenjenoj za uporabu unutar određenih 	naponskih granica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 Pravilnik o opremi i zaštitnim sustavima namijenjenim za uporabu u 	potencijalno eksplozivnim atmosferama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 Pravilnik o stavljanju na tržište osobne zaštitne opreme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 Pravilnik o tlačnoj opremi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 Pravilnik o pokretnoj tlačnoj opremi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 ….</a:t>
            </a:r>
          </a:p>
        </p:txBody>
      </p:sp>
    </p:spTree>
    <p:extLst>
      <p:ext uri="{BB962C8B-B14F-4D97-AF65-F5344CB8AC3E}">
        <p14:creationId xmlns:p14="http://schemas.microsoft.com/office/powerpoint/2010/main" val="3457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7213" y="859046"/>
            <a:ext cx="80144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>
                <a:tab pos="252413" algn="l"/>
              </a:tabLst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propisi u gradnji</a:t>
            </a: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1138136" y="352990"/>
            <a:ext cx="6832600" cy="47744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hr-HR" sz="2000" i="0" kern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PRIMJENA OSNOVNIH PRAVILA ZAŠTITE NA RADU</a:t>
            </a:r>
            <a:endParaRPr lang="hr-HR" sz="2000" i="0" kern="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7036" y="1259156"/>
            <a:ext cx="8936963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 Pravilnik o osiguranju pristupačnosti građevina osobama s invaliditetom i 	smanjene pokretljivosti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Tehnički propis za građevinske konstrukcije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lang="hr-HR" sz="2000" i="0" kern="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r-HR" sz="2000" i="0" kern="0" dirty="0" smtClean="0">
                <a:solidFill>
                  <a:schemeClr val="bg2">
                    <a:lumMod val="25000"/>
                  </a:schemeClr>
                </a:solidFill>
              </a:rPr>
              <a:t>Tehnički propis za staklene konstrukcije</a:t>
            </a:r>
            <a:endParaRPr kumimoji="0" lang="hr-HR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Tehnički propis o građevinskim proizvodima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Tehnički propis za prozore i vrata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Tehnički propis za sustave zaštite od djelovanja munje na građevinama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Tehnički propis za niskonaponske električne instalacije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Tehnički propis o sustavima ventilacije, djelomične klimatizacije i 	klimatizacije zgrada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Tehnički propis za dimnjake u građevinama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Ø"/>
              <a:tabLst>
                <a:tab pos="252413" algn="l"/>
              </a:tabLst>
              <a:defRPr/>
            </a:pPr>
            <a:r>
              <a:rPr lang="hr-HR" sz="2000" i="0" kern="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4345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7"/>
          <p:cNvCxnSpPr/>
          <p:nvPr/>
        </p:nvCxnSpPr>
        <p:spPr bwMode="auto">
          <a:xfrm rot="5400000">
            <a:off x="2118431" y="3803049"/>
            <a:ext cx="2684834" cy="9728"/>
          </a:xfrm>
          <a:prstGeom prst="line">
            <a:avLst/>
          </a:prstGeom>
          <a:noFill/>
          <a:ln w="9525" cap="flat" cmpd="sng" algn="ctr">
            <a:solidFill>
              <a:srgbClr val="00B050"/>
            </a:solidFill>
            <a:prstDash val="solid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9"/>
          <p:cNvCxnSpPr/>
          <p:nvPr/>
        </p:nvCxnSpPr>
        <p:spPr bwMode="auto">
          <a:xfrm rot="10800000">
            <a:off x="3455985" y="5162856"/>
            <a:ext cx="2470826" cy="1"/>
          </a:xfrm>
          <a:prstGeom prst="line">
            <a:avLst/>
          </a:prstGeom>
          <a:noFill/>
          <a:ln w="9525" cap="flat" cmpd="sng" algn="ctr">
            <a:solidFill>
              <a:srgbClr val="00B050"/>
            </a:solidFill>
            <a:prstDash val="solid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27"/>
          <p:cNvSpPr txBox="1"/>
          <p:nvPr/>
        </p:nvSpPr>
        <p:spPr>
          <a:xfrm>
            <a:off x="1262892" y="2465496"/>
            <a:ext cx="838691" cy="132343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 </a:t>
            </a:r>
            <a:r>
              <a:rPr kumimoji="0" lang="hr-H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2,8 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2,5 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2,2 m</a:t>
            </a:r>
          </a:p>
        </p:txBody>
      </p:sp>
      <p:sp>
        <p:nvSpPr>
          <p:cNvPr id="7" name="TextBox 28"/>
          <p:cNvSpPr txBox="1"/>
          <p:nvPr/>
        </p:nvSpPr>
        <p:spPr>
          <a:xfrm>
            <a:off x="7900614" y="2237141"/>
            <a:ext cx="826717" cy="52322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</a:t>
            </a:r>
            <a:r>
              <a:rPr kumimoji="0" lang="hr-H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</a:t>
            </a:r>
          </a:p>
        </p:txBody>
      </p:sp>
      <p:sp>
        <p:nvSpPr>
          <p:cNvPr id="8" name="TextBox 29"/>
          <p:cNvSpPr txBox="1"/>
          <p:nvPr/>
        </p:nvSpPr>
        <p:spPr>
          <a:xfrm>
            <a:off x="6986213" y="3045175"/>
            <a:ext cx="1741118" cy="830997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%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rel. vlage</a:t>
            </a:r>
          </a:p>
        </p:txBody>
      </p:sp>
      <p:sp>
        <p:nvSpPr>
          <p:cNvPr id="9" name="TextBox 31"/>
          <p:cNvSpPr txBox="1"/>
          <p:nvPr/>
        </p:nvSpPr>
        <p:spPr>
          <a:xfrm>
            <a:off x="6497697" y="4138658"/>
            <a:ext cx="2229634" cy="830997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br.izmjena/h zraka</a:t>
            </a:r>
          </a:p>
        </p:txBody>
      </p:sp>
      <p:sp>
        <p:nvSpPr>
          <p:cNvPr id="12" name="TextBox 32"/>
          <p:cNvSpPr txBox="1"/>
          <p:nvPr/>
        </p:nvSpPr>
        <p:spPr>
          <a:xfrm>
            <a:off x="1979851" y="137065"/>
            <a:ext cx="5043368" cy="156966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Osnovni parametri radnog okoliša</a:t>
            </a:r>
          </a:p>
          <a:p>
            <a:pPr marL="1714500" marR="0" lvl="3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radni prostor</a:t>
            </a:r>
          </a:p>
          <a:p>
            <a:pPr marL="1714500" marR="0" lvl="3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CCFF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mikroklima</a:t>
            </a:r>
          </a:p>
          <a:p>
            <a:pPr marL="1714500" marR="0" lvl="3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osvijetljenost</a:t>
            </a: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3" name="TextBox 30"/>
          <p:cNvSpPr txBox="1"/>
          <p:nvPr/>
        </p:nvSpPr>
        <p:spPr>
          <a:xfrm>
            <a:off x="6146969" y="5188282"/>
            <a:ext cx="2580362" cy="830997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m/s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strujanja zraka</a:t>
            </a:r>
          </a:p>
        </p:txBody>
      </p:sp>
      <p:sp>
        <p:nvSpPr>
          <p:cNvPr id="14" name="TextBox 25"/>
          <p:cNvSpPr txBox="1"/>
          <p:nvPr/>
        </p:nvSpPr>
        <p:spPr>
          <a:xfrm>
            <a:off x="3241406" y="5366498"/>
            <a:ext cx="851770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9267999" lon="2846897" rev="19538671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 m</a:t>
            </a:r>
            <a:r>
              <a:rPr kumimoji="0" lang="hr-HR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</a:t>
            </a:r>
            <a:endParaRPr kumimoji="0" lang="hr-HR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193504"/>
              </p:ext>
            </p:extLst>
          </p:nvPr>
        </p:nvGraphicFramePr>
        <p:xfrm>
          <a:off x="3759066" y="3826169"/>
          <a:ext cx="1147864" cy="2840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4" name="Visio" r:id="rId4" imgW="568719" imgH="1392959" progId="Visio.Drawing.11">
                  <p:embed/>
                </p:oleObj>
              </mc:Choice>
              <mc:Fallback>
                <p:oleObj name="Visio" r:id="rId4" imgW="568719" imgH="1392959" progId="Visio.Drawing.11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066" y="3826169"/>
                        <a:ext cx="1147864" cy="28400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6"/>
          <p:cNvSpPr txBox="1"/>
          <p:nvPr/>
        </p:nvSpPr>
        <p:spPr>
          <a:xfrm>
            <a:off x="2993721" y="3722317"/>
            <a:ext cx="1002083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20999999" lon="18899985" rev="3300000"/>
            </a:camera>
            <a:lightRig rig="balanced" dir="t"/>
          </a:scene3d>
          <a:sp3d prstMaterial="matte">
            <a:bevelT w="120650" h="9525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10 m</a:t>
            </a:r>
            <a:r>
              <a:rPr kumimoji="0" lang="hr-HR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</a:t>
            </a:r>
            <a:endParaRPr kumimoji="0" lang="hr-HR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Cube 5"/>
          <p:cNvSpPr/>
          <p:nvPr/>
        </p:nvSpPr>
        <p:spPr bwMode="auto">
          <a:xfrm>
            <a:off x="2616607" y="2455768"/>
            <a:ext cx="3307404" cy="3531140"/>
          </a:xfrm>
          <a:prstGeom prst="cube">
            <a:avLst/>
          </a:prstGeom>
          <a:noFill/>
          <a:ln w="412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20" name="Straight Connector 11"/>
          <p:cNvCxnSpPr/>
          <p:nvPr/>
        </p:nvCxnSpPr>
        <p:spPr bwMode="auto">
          <a:xfrm rot="5400000" flipH="1" flipV="1">
            <a:off x="2641659" y="5153128"/>
            <a:ext cx="826851" cy="826851"/>
          </a:xfrm>
          <a:prstGeom prst="line">
            <a:avLst/>
          </a:prstGeom>
          <a:noFill/>
          <a:ln w="9525" cap="flat" cmpd="sng" algn="ctr">
            <a:solidFill>
              <a:srgbClr val="00B050"/>
            </a:solidFill>
            <a:prstDash val="solid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imgHvThumb" descr="view details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983276" y="1979114"/>
            <a:ext cx="864295" cy="9018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2941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0"/>
                            </p:stCondLst>
                            <p:childTnLst>
                              <p:par>
                                <p:cTn id="58" presetID="3" presetClass="exit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45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85387" y="629322"/>
            <a:ext cx="78162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</a:rPr>
              <a:t>primjenjuju </a:t>
            </a:r>
            <a:r>
              <a:rPr kumimoji="0" lang="hr-HR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</a:rPr>
              <a:t>se kada se OSNOVNIM PRAVILIMA </a:t>
            </a:r>
            <a:r>
              <a:rPr kumimoji="0" lang="hr-HR" sz="2000" b="1" i="0" u="sng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</a:rPr>
              <a:t>ne mogu</a:t>
            </a:r>
            <a:r>
              <a:rPr kumimoji="0" lang="hr-HR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</a:rPr>
              <a:t> u potpunosti otkloniti sve opasnosti i </a:t>
            </a: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</a:rPr>
              <a:t>štetnosti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5896" y="1547530"/>
            <a:ext cx="6485917" cy="459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700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ODNOSE SE NA: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7000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posebne uvjete rada; 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7000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zaštitnu opremu i osobnu zaštitnu opremu;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7000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posebne radne postupke;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7000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znakove sigurnosti;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7000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način izvođenja opasnih poslova;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7000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prvu pomoć i postupanje s ozlijeđenim ili oboljelim radnikom. 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85387" y="167657"/>
            <a:ext cx="7816241" cy="46166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POSEBNA PRAVILA ZAŠTITE NA RADU </a:t>
            </a: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čl. 13.</a:t>
            </a:r>
          </a:p>
        </p:txBody>
      </p:sp>
    </p:spTree>
    <p:extLst>
      <p:ext uri="{BB962C8B-B14F-4D97-AF65-F5344CB8AC3E}">
        <p14:creationId xmlns:p14="http://schemas.microsoft.com/office/powerpoint/2010/main" val="247930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6" name="Picture 10" descr="j0406808[1]"/>
          <p:cNvPicPr>
            <a:picLocks noChangeAspect="1" noChangeArrowheads="1"/>
          </p:cNvPicPr>
          <p:nvPr/>
        </p:nvPicPr>
        <p:blipFill>
          <a:blip r:embed="rId3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1190626"/>
            <a:ext cx="3114675" cy="505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1097853" y="264423"/>
            <a:ext cx="6832600" cy="58096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hr-HR" sz="2000" i="0" kern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PRIMJENA  POSEBNIH  PRAVILA ZAŠTITE NA RADU</a:t>
            </a:r>
            <a:endParaRPr lang="hr-HR" sz="2000" i="0" kern="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692316" y="1553006"/>
            <a:ext cx="510702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Zakon o zaštiti na radu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Zakon o kemikalijama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Zakon o zapaljivim tekućinama i plinovima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Zakon o eksplozivnim tvarima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Zakon o radiološkoj i nuklearnoj sigurnosti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Zakon o zaštiti od </a:t>
            </a:r>
            <a:r>
              <a:rPr kumimoji="0" lang="hr-H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neionizirajućih</a:t>
            </a: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zračenja </a:t>
            </a:r>
          </a:p>
        </p:txBody>
      </p:sp>
    </p:spTree>
    <p:extLst>
      <p:ext uri="{BB962C8B-B14F-4D97-AF65-F5344CB8AC3E}">
        <p14:creationId xmlns:p14="http://schemas.microsoft.com/office/powerpoint/2010/main" val="22571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5280" y="341713"/>
            <a:ext cx="8808719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ctr">
            <a:sp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Pravilnik o poslovima s posebnim uvjetima rada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Pravilnik o uporabi osobnih zaštitnih sredstava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l-PL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Pravilnik o zaštiti na radu na privremenim gradilištima 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Pravilnik o najmanjim zahtjevima sigurnosti i zaštite zdravlja radnika te tehničkom nadgledanju postrojenja, opreme, instalacija i uređaja u prostorima ugroženim eksplozivnom atmosferom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Pravilnik o zaštiti radnika od izloženosti buci na radu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Pravilnik o zaštiti radnika od rizika zbog izloženosti vibracijama na radu 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Pravilnik o zaštiti radnika od rizika zbog izlaganja azbestu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Pravilnik o zaštiti radnika od rizika zbog izloženosti kemijskim tvarima na radu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Pravilnik o zaštiti radnika od rizika zbog izloženosti karcinogenim i/ili </a:t>
            </a:r>
            <a:r>
              <a:rPr kumimoji="0" lang="hr-HR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mutagenim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 tvarima 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</a:rPr>
              <a:t>Pravilnik o zaštiti radnika od rizika zbog izloženosti biološkim agensima pri radu</a:t>
            </a:r>
          </a:p>
        </p:txBody>
      </p:sp>
    </p:spTree>
    <p:extLst>
      <p:ext uri="{BB962C8B-B14F-4D97-AF65-F5344CB8AC3E}">
        <p14:creationId xmlns:p14="http://schemas.microsoft.com/office/powerpoint/2010/main" val="18790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107950" y="6381750"/>
            <a:ext cx="1739511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  <a:endParaRPr kumimoji="0" lang="hr-HR" altLang="sr-Latn-R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88EE09-C9FC-494B-8BED-A527DF9AF41F}" type="slidenum">
              <a:rPr kumimoji="0" lang="hr-HR" altLang="sr-Latn-RS" sz="20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310422" y="2524166"/>
            <a:ext cx="2507423" cy="978877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MINISTARSTVO RADA I MIROVINSKOGA SUSTAVA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aobljeni pravokutnik 6"/>
          <p:cNvSpPr/>
          <p:nvPr/>
        </p:nvSpPr>
        <p:spPr>
          <a:xfrm>
            <a:off x="3225587" y="2523007"/>
            <a:ext cx="2507423" cy="978877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MINISTARSTVO ZDRAVSTVA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310421" y="3839488"/>
            <a:ext cx="2507423" cy="978877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HRVATSKI ZAVOD ZA MIROVINSKO OSIGURANJE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aobljeni pravokutnik 8"/>
          <p:cNvSpPr/>
          <p:nvPr/>
        </p:nvSpPr>
        <p:spPr>
          <a:xfrm>
            <a:off x="3225587" y="3839488"/>
            <a:ext cx="2507423" cy="978877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HRVATSKI ZAVOD ZA JAVNO ZDRAVSTVO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Zaobljeni pravokutnik 10"/>
          <p:cNvSpPr/>
          <p:nvPr/>
        </p:nvSpPr>
        <p:spPr>
          <a:xfrm>
            <a:off x="3225588" y="5155969"/>
            <a:ext cx="2507423" cy="978877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HRVATSKI ZAVOD ZA ZDRAVSTVENO OSIGURANJE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aobljeni pravokutnik 11"/>
          <p:cNvSpPr/>
          <p:nvPr/>
        </p:nvSpPr>
        <p:spPr>
          <a:xfrm>
            <a:off x="310422" y="1263190"/>
            <a:ext cx="2507423" cy="978877"/>
          </a:xfrm>
          <a:prstGeom prst="round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NACIONALNO VIJEĆE ZA ZAŠTITU NA RADU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1785050" y="509954"/>
            <a:ext cx="576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INSTITUCIONALNI OKVIR ZAŠTITE NA RADU U RH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Zaobljeni pravokutnik 13"/>
          <p:cNvSpPr/>
          <p:nvPr/>
        </p:nvSpPr>
        <p:spPr>
          <a:xfrm>
            <a:off x="6140752" y="2523007"/>
            <a:ext cx="2507423" cy="97887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DRŽAVNI INSPEKTORAT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6" name="Picture 2" descr="http://ratkaj-projekt.hr/slike/sl_za-elb-zastite-na-radu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70" y="2056873"/>
            <a:ext cx="3546399" cy="268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78524" y="1717919"/>
            <a:ext cx="5358042" cy="336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lvl="1" indent="0" eaLnBrk="1" hangingPunct="1">
              <a:spcBef>
                <a:spcPts val="1200"/>
              </a:spcBef>
              <a:spcAft>
                <a:spcPct val="30000"/>
              </a:spcAft>
              <a:buFontTx/>
              <a:buNone/>
              <a:defRPr/>
            </a:pPr>
            <a:r>
              <a:rPr lang="hr-HR" sz="2000" i="0" kern="0" dirty="0" smtClean="0">
                <a:effectLst/>
                <a:latin typeface="Arial" pitchFamily="34" charset="0"/>
                <a:cs typeface="Arial" pitchFamily="34" charset="0"/>
              </a:rPr>
              <a:t>1)    sigurnosne znakove</a:t>
            </a:r>
          </a:p>
          <a:p>
            <a:pPr marL="0" lvl="1" indent="0" eaLnBrk="1" hangingPunct="1">
              <a:spcBef>
                <a:spcPts val="1200"/>
              </a:spcBef>
              <a:spcAft>
                <a:spcPct val="30000"/>
              </a:spcAft>
              <a:buFontTx/>
              <a:buNone/>
              <a:defRPr/>
            </a:pPr>
            <a:r>
              <a:rPr lang="hr-HR" sz="2000" i="0" kern="0" dirty="0" smtClean="0">
                <a:effectLst/>
                <a:latin typeface="Arial" pitchFamily="34" charset="0"/>
                <a:cs typeface="Arial" pitchFamily="34" charset="0"/>
              </a:rPr>
              <a:t>2)    znakove za evakuaciju i spašavanje</a:t>
            </a:r>
          </a:p>
          <a:p>
            <a:pPr marL="457200" lvl="1" indent="-457200" eaLnBrk="1" hangingPunct="1">
              <a:spcBef>
                <a:spcPts val="1200"/>
              </a:spcBef>
              <a:spcAft>
                <a:spcPts val="0"/>
              </a:spcAft>
              <a:buFontTx/>
              <a:buAutoNum type="arabicParenR" startAt="3"/>
              <a:defRPr/>
            </a:pPr>
            <a:r>
              <a:rPr lang="hr-HR" sz="2000" i="0" kern="0" dirty="0" smtClean="0">
                <a:effectLst/>
                <a:latin typeface="Arial" pitchFamily="34" charset="0"/>
                <a:cs typeface="Arial" pitchFamily="34" charset="0"/>
              </a:rPr>
              <a:t>upute i oznake za rukovanje radnom </a:t>
            </a:r>
          </a:p>
          <a:p>
            <a:pPr marL="0" lvl="1" indent="0" eaLnBrk="1" hangingPunct="1">
              <a:spcBef>
                <a:spcPts val="0"/>
              </a:spcBef>
              <a:spcAft>
                <a:spcPct val="30000"/>
              </a:spcAft>
              <a:buNone/>
              <a:defRPr/>
            </a:pPr>
            <a:r>
              <a:rPr lang="hr-HR" sz="2000" i="0" kern="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r-HR" sz="2000" i="0" kern="0" dirty="0" smtClean="0">
                <a:effectLst/>
                <a:latin typeface="Arial" pitchFamily="34" charset="0"/>
                <a:cs typeface="Arial" pitchFamily="34" charset="0"/>
              </a:rPr>
              <a:t>      opremom</a:t>
            </a:r>
          </a:p>
          <a:p>
            <a:pPr marL="457200" lvl="1" indent="-457200" eaLnBrk="1" hangingPunct="1">
              <a:spcBef>
                <a:spcPts val="1200"/>
              </a:spcBef>
              <a:spcAft>
                <a:spcPts val="0"/>
              </a:spcAft>
              <a:buFontTx/>
              <a:buAutoNum type="arabicParenR" startAt="4"/>
              <a:defRPr/>
            </a:pPr>
            <a:r>
              <a:rPr lang="hr-HR" sz="2000" i="0" kern="0" dirty="0" smtClean="0">
                <a:effectLst/>
                <a:latin typeface="Arial" pitchFamily="34" charset="0"/>
                <a:cs typeface="Arial" pitchFamily="34" charset="0"/>
              </a:rPr>
              <a:t>upute i oznake za rad s opasnim kemikalijama, biološkim štetnostima, izvorima zračenja i drugim izvorima opasnosti i štetnosti.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72305" y="540234"/>
            <a:ext cx="7382135" cy="63583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OBVEZA POSTAVLJANJA NA MJESTU RADA (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čl. 62. st. 1.)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98740" y="5380169"/>
            <a:ext cx="77292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PLAN IZVOĐENJA RADOVA MORA SE NALAZITI NA RADILIŠTU (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čl. 75. st. 5.)</a:t>
            </a:r>
            <a:endParaRPr kumimoji="0" lang="hr-HR" sz="20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92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75569" y="422042"/>
            <a:ext cx="7665579" cy="116955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OBVEZNO DOSTUPNA DOKUMENTACIJA RADNIKU</a:t>
            </a:r>
            <a:r>
              <a:rPr kumimoji="0" lang="hr-HR" sz="20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NA MJESTU RADA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na kojem rad traje duže od </a:t>
            </a: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60 </a:t>
            </a: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dana  (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čl. 62. st. 2. i 3.)</a:t>
            </a:r>
            <a:endParaRPr kumimoji="0" lang="hr-HR" sz="2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664234" y="1975072"/>
            <a:ext cx="82209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1)  procjena rizika za mjesto rada i poslove koji se na njemu obavljaju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2)  upute za rad na siguran način za mjesto rada i poslove koji se na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    njemu obavljaju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3)  pisani dokaz o osposobljenosti radnika za rad na siguran način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4)  pisani dokaz da radnik udovoljava uvjetima za obavljanje poslova 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    posebnim uvjetima rada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5)  zapisnik o ispitivanju radne opreme, instalacija i radnog okoliša.</a:t>
            </a:r>
          </a:p>
        </p:txBody>
      </p:sp>
    </p:spTree>
    <p:extLst>
      <p:ext uri="{BB962C8B-B14F-4D97-AF65-F5344CB8AC3E}">
        <p14:creationId xmlns:p14="http://schemas.microsoft.com/office/powerpoint/2010/main" val="25653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64114" y="378271"/>
            <a:ext cx="4630058" cy="7862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sz="2400" i="0" kern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Elaborat zaštite na radu</a:t>
            </a:r>
            <a:endParaRPr lang="hr-HR" sz="2400" i="0" kern="0" dirty="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4668" y="1476828"/>
            <a:ext cx="8108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52333" rIns="252333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Mora se izraditi za </a:t>
            </a:r>
            <a:r>
              <a:rPr kumimoji="0" lang="hr-HR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građevine namijenjene za rad,</a:t>
            </a: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uz </a:t>
            </a:r>
            <a:r>
              <a:rPr kumimoji="0" lang="hr-HR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glavni projekt</a:t>
            </a: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– čl. 73. st. 3. ZZR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55625" y="4252744"/>
            <a:ext cx="8047037" cy="175617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rgbClr val="00009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>
            <a:no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ELABORAT ZAŠTITE NA RADU JE SAŽETI </a:t>
            </a:r>
            <a:r>
              <a:rPr kumimoji="0" lang="hr-HR" sz="2400" b="1" i="0" u="sng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PRIKAZ TEHNIČKIH </a:t>
            </a:r>
            <a:r>
              <a:rPr kumimoji="0" lang="hr-HR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RJEŠENJA NA GRAĐEVINI</a:t>
            </a:r>
            <a:r>
              <a:rPr kumimoji="0" lang="hr-HR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</a:t>
            </a: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KOJIMA SU U GLAVNOM PROJEKTU PRIMJENJENA </a:t>
            </a:r>
            <a:r>
              <a:rPr kumimoji="0" lang="hr-HR" sz="2400" b="0" i="0" u="sng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NAČELA I PRAVILA 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ZAŠTITE NA RADU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55624" y="2988236"/>
            <a:ext cx="8047037" cy="872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RAZRAĐUJE NAČIN PRIMJENE PRAVILA ZAŠTITE NA RADU </a:t>
            </a: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PRI KORIŠTENJU GRAĐEVINA NAMIJENJENIH ZA RAD</a:t>
            </a:r>
          </a:p>
        </p:txBody>
      </p:sp>
    </p:spTree>
    <p:extLst>
      <p:ext uri="{BB962C8B-B14F-4D97-AF65-F5344CB8AC3E}">
        <p14:creationId xmlns:p14="http://schemas.microsoft.com/office/powerpoint/2010/main" val="32074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dirty="0" smtClean="0">
                <a:solidFill>
                  <a:prstClr val="black"/>
                </a:solidFill>
                <a:latin typeface="Arial Narrow" pitchFamily="34" charset="0"/>
              </a:rPr>
              <a:t>Nenad Puljić</a:t>
            </a:r>
          </a:p>
        </p:txBody>
      </p:sp>
      <p:sp>
        <p:nvSpPr>
          <p:cNvPr id="4099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7F237D-438C-4C95-BDA4-4D7001494C54}" type="slidenum">
              <a:rPr lang="hr-HR" altLang="sr-Latn-RS" smtClean="0">
                <a:solidFill>
                  <a:prstClr val="black"/>
                </a:solidFill>
                <a:latin typeface="Verdana" pitchFamily="34" charset="0"/>
              </a:rPr>
              <a:pPr eaLnBrk="1" hangingPunct="1"/>
              <a:t>33</a:t>
            </a:fld>
            <a:endParaRPr lang="hr-HR" altLang="sr-Latn-RS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" name="Rezervirano mjesto sadržaja 2"/>
          <p:cNvSpPr txBox="1">
            <a:spLocks/>
          </p:cNvSpPr>
          <p:nvPr/>
        </p:nvSpPr>
        <p:spPr bwMode="auto">
          <a:xfrm>
            <a:off x="3700729" y="1399873"/>
            <a:ext cx="5063709" cy="230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None/>
              <a:tabLst/>
              <a:defRPr/>
            </a:pPr>
            <a:r>
              <a:rPr kumimoji="0" lang="vi-VN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ako najkasnije jedan dan prije početka izvođenja građevinskih radova na gradilištu na kojemu će radove izvoditi dva ili više izvođača nije dostavio prijavu gradilišta tijelu nadležnom za poslove inspekcije rada u skladu s provedbenim propisom (čl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  <a:r>
              <a:rPr kumimoji="0" lang="vi-VN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75. st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  <a:r>
              <a:rPr kumimoji="0" lang="vi-VN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3. i 4.) </a:t>
            </a:r>
            <a:endParaRPr kumimoji="0" lang="hr-HR" sz="200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vi-VN" sz="200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vi-VN" sz="200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6428" y="1399873"/>
            <a:ext cx="336430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ODGOVORNOST </a:t>
            </a:r>
            <a:r>
              <a:rPr kumimoji="0" lang="vi-VN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INVESTITOR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A</a:t>
            </a:r>
            <a:r>
              <a:rPr kumimoji="0" lang="vi-VN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, VLASNIK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A</a:t>
            </a:r>
            <a:r>
              <a:rPr kumimoji="0" lang="vi-VN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GRAĐEVINE, KONCESIONAR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A</a:t>
            </a:r>
            <a:r>
              <a:rPr kumimoji="0" lang="vi-VN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ILI DRUG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E</a:t>
            </a:r>
            <a:r>
              <a:rPr kumimoji="0" lang="vi-VN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OSOBA ZA KOJU SE IZRAĐUJE PROJEKT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</a:rPr>
              <a:t> čl. 96. 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3151858" y="478348"/>
            <a:ext cx="293862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PRIJAVA GRADILIŠTA</a:t>
            </a:r>
          </a:p>
        </p:txBody>
      </p:sp>
      <p:sp>
        <p:nvSpPr>
          <p:cNvPr id="7" name="Rezervirano mjesto sadržaja 2"/>
          <p:cNvSpPr txBox="1">
            <a:spLocks/>
          </p:cNvSpPr>
          <p:nvPr/>
        </p:nvSpPr>
        <p:spPr bwMode="auto">
          <a:xfrm>
            <a:off x="3700729" y="4098950"/>
            <a:ext cx="5063708" cy="204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hr-HR" sz="200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None/>
              <a:tabLst/>
              <a:defRPr/>
            </a:pPr>
            <a:r>
              <a:rPr lang="hr-HR" sz="2000" i="0" kern="0" noProof="0" dirty="0">
                <a:solidFill>
                  <a:schemeClr val="bg2">
                    <a:lumMod val="25000"/>
                  </a:schemeClr>
                </a:solidFill>
                <a:effectLst/>
                <a:latin typeface="Tahoma"/>
              </a:rPr>
              <a:t>a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ko poslodavac</a:t>
            </a:r>
            <a:r>
              <a:rPr kumimoji="0" lang="hr-HR" sz="200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koji </a:t>
            </a:r>
            <a:r>
              <a:rPr kumimoji="0" lang="vi-VN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sam obavlja građevinske radove, najkasnije jedan dan prije početka izvođenja radova na gradilištu ne dostavi prijavu gradilišta tijelu nadležnom za poslove inspekcije rada (čl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  <a:r>
              <a:rPr kumimoji="0" lang="vi-VN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74. st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  <a:r>
              <a:rPr kumimoji="0" lang="vi-VN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3.). </a:t>
            </a:r>
            <a:endParaRPr kumimoji="0" lang="hr-HR" sz="200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vi-VN" sz="200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36428" y="4689599"/>
            <a:ext cx="33643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ODGOVORNOST POSLODAVCA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</a:rPr>
              <a:t> čl. 97. </a:t>
            </a:r>
          </a:p>
        </p:txBody>
      </p:sp>
      <p:sp>
        <p:nvSpPr>
          <p:cNvPr id="2" name="Pravokutnik 1"/>
          <p:cNvSpPr/>
          <p:nvPr/>
        </p:nvSpPr>
        <p:spPr>
          <a:xfrm>
            <a:off x="336428" y="1369488"/>
            <a:ext cx="8488395" cy="2307541"/>
          </a:xfrm>
          <a:prstGeom prst="rect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336427" y="3967409"/>
            <a:ext cx="8488395" cy="2307541"/>
          </a:xfrm>
          <a:prstGeom prst="rect">
            <a:avLst/>
          </a:prstGeom>
          <a:noFill/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r-HR" sz="1400" i="0" dirty="0" smtClean="0"/>
              <a:t>HKIG - Opatija 2017.</a:t>
            </a:r>
            <a:endParaRPr lang="hr-HR" sz="1400" i="0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hr-HR" sz="1400" i="0" dirty="0" smtClean="0"/>
              <a:t>2018</a:t>
            </a:r>
            <a:endParaRPr lang="hr-HR" sz="1400" i="0" dirty="0"/>
          </a:p>
        </p:txBody>
      </p:sp>
    </p:spTree>
    <p:extLst>
      <p:ext uri="{BB962C8B-B14F-4D97-AF65-F5344CB8AC3E}">
        <p14:creationId xmlns:p14="http://schemas.microsoft.com/office/powerpoint/2010/main" val="25863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dirty="0" smtClean="0">
                <a:solidFill>
                  <a:prstClr val="black"/>
                </a:solidFill>
                <a:latin typeface="Arial Narrow" pitchFamily="34" charset="0"/>
              </a:rPr>
              <a:t>Nenad Puljić</a:t>
            </a:r>
          </a:p>
        </p:txBody>
      </p:sp>
      <p:sp>
        <p:nvSpPr>
          <p:cNvPr id="4099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7F237D-438C-4C95-BDA4-4D7001494C54}" type="slidenum">
              <a:rPr lang="hr-HR" altLang="sr-Latn-RS" smtClean="0">
                <a:solidFill>
                  <a:prstClr val="black"/>
                </a:solidFill>
                <a:latin typeface="Verdana" pitchFamily="34" charset="0"/>
              </a:rPr>
              <a:pPr eaLnBrk="1" hangingPunct="1"/>
              <a:t>34</a:t>
            </a:fld>
            <a:endParaRPr lang="hr-HR" altLang="sr-Latn-RS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822160" y="319727"/>
            <a:ext cx="3499676" cy="46166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Plan izvođenja radova</a:t>
            </a: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endParaRPr kumimoji="0" lang="hr-HR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634041" y="2121608"/>
            <a:ext cx="7875917" cy="1631216"/>
          </a:xfrm>
          <a:prstGeom prst="rect">
            <a:avLst/>
          </a:prstGeom>
          <a:ln>
            <a:solidFill>
              <a:srgbClr val="FF99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Čl. 94. - kaznit će se za prekršaj KOORDINATOR ZAŠTITE NA RADU </a:t>
            </a:r>
            <a:r>
              <a:rPr kumimoji="0" lang="hr-HR" sz="2000" i="0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ako ne izradi ili ne da izraditi plan izvođenja radova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, ili potrebna usklađenja plana izvođenja radova i dokumentacije sa svim promjenama na gradilištu (čl. 77. st. 1. </a:t>
            </a:r>
            <a:r>
              <a:rPr kumimoji="0" lang="hr-HR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podst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. 2. i st. 2. </a:t>
            </a:r>
            <a:r>
              <a:rPr kumimoji="0" lang="hr-HR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podst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. 3.)</a:t>
            </a:r>
          </a:p>
        </p:txBody>
      </p:sp>
      <p:sp>
        <p:nvSpPr>
          <p:cNvPr id="9" name="Pravokutnik 8"/>
          <p:cNvSpPr/>
          <p:nvPr/>
        </p:nvSpPr>
        <p:spPr>
          <a:xfrm>
            <a:off x="634040" y="4080181"/>
            <a:ext cx="7875918" cy="1631216"/>
          </a:xfrm>
          <a:prstGeom prst="rect">
            <a:avLst/>
          </a:prstGeom>
          <a:ln>
            <a:solidFill>
              <a:srgbClr val="FFCC6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Čl. 96. - kaznit će se </a:t>
            </a:r>
            <a:r>
              <a:rPr lang="hr-HR" sz="2000" i="0" kern="0" dirty="0">
                <a:solidFill>
                  <a:schemeClr val="bg2">
                    <a:lumMod val="25000"/>
                  </a:schemeClr>
                </a:solidFill>
              </a:rPr>
              <a:t>za prekršaj 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INVESTITOR, VLASNIK GRAĐEVINE, KONCESIONAR ILI DRUGA OSOBA ZA KOJU SE IZRAĐUJE PROJEKT, ODNOSNO IZVODE RADOVI </a:t>
            </a:r>
            <a:r>
              <a:rPr kumimoji="0" lang="hr-HR" sz="2000" i="0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ako na gradilištu nema plan izvođenja radova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ili ako takav plan nema propisani sadržaj (čl. 75. st. 2.)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389055" y="902162"/>
            <a:ext cx="63658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52333" rIns="252333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hr-HR" sz="2000" i="0" kern="0" dirty="0" smtClean="0">
                <a:solidFill>
                  <a:schemeClr val="bg2">
                    <a:lumMod val="10000"/>
                  </a:schemeClr>
                </a:solidFill>
              </a:rPr>
              <a:t>MORA SE IZRADITI ZA SVA RADILIŠTA NA KOJIMA RADOVE IZVODE DVA ILI VIŠE IZVOĐAČA 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r-HR" sz="1400" i="0" dirty="0" smtClean="0"/>
              <a:t>HKIG - Opatija 2017.</a:t>
            </a:r>
            <a:endParaRPr lang="hr-HR" sz="1400" i="0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hr-HR" sz="1400" i="0" dirty="0" smtClean="0"/>
              <a:t>2018</a:t>
            </a:r>
            <a:endParaRPr lang="hr-HR" sz="1400" i="0" dirty="0"/>
          </a:p>
        </p:txBody>
      </p:sp>
    </p:spTree>
    <p:extLst>
      <p:ext uri="{BB962C8B-B14F-4D97-AF65-F5344CB8AC3E}">
        <p14:creationId xmlns:p14="http://schemas.microsoft.com/office/powerpoint/2010/main" val="8034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6" y="1933575"/>
            <a:ext cx="8836025" cy="4191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4144" y="153509"/>
            <a:ext cx="8875711" cy="7016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PRIMJER NEUSKLAĐENOSTI U PRIMJENI PRAVILA ZAŠTITE NA RADU KOD PROJEKTIRANJA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724389" y="932731"/>
            <a:ext cx="3289300" cy="2921000"/>
          </a:xfrm>
          <a:prstGeom prst="wedgeRoundRectCallout">
            <a:avLst>
              <a:gd name="adj1" fmla="val -86199"/>
              <a:gd name="adj2" fmla="val -597"/>
              <a:gd name="adj3" fmla="val 16667"/>
            </a:avLst>
          </a:prstGeom>
          <a:solidFill>
            <a:srgbClr val="FFFF00">
              <a:alpha val="73000"/>
            </a:srgbClr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72000" tIns="0" rIns="36000" bIns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DUŽINA PUTA ZA EVAKUACIJU?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DOSTUPNOST GL. EL. RO?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VISINE?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PRIRODNO SVJETLO?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ZAŠTITA OD SOLARNOG ZRAČENJA?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WC - PREDPROSTOR, PISOARI?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BROJ SANITARNIH UREĐAJA?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GARDEROBNI PROSTORI I ORMARI?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162175" y="5986552"/>
            <a:ext cx="5343525" cy="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379325" y="5445096"/>
            <a:ext cx="909223" cy="369332"/>
          </a:xfrm>
          <a:prstGeom prst="rect">
            <a:avLst/>
          </a:prstGeom>
          <a:solidFill>
            <a:srgbClr val="FFFF00"/>
          </a:solidFill>
          <a:ln w="412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</a:rPr>
              <a:t>&gt; 60 </a:t>
            </a:r>
            <a:r>
              <a:rPr kumimoji="0" lang="hr-HR" sz="1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</a:rPr>
              <a:t>m</a:t>
            </a: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1114425" y="3782862"/>
            <a:ext cx="1047750" cy="100965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7062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2" grpId="1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 bwMode="auto">
          <a:xfrm>
            <a:off x="3700729" y="1399873"/>
            <a:ext cx="5063709" cy="230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None/>
              <a:tabLst/>
              <a:defRPr/>
            </a:pPr>
            <a:r>
              <a:rPr kumimoji="0" lang="vi-VN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ako najkasnije jedan dan prije početka izvođenja građevinskih radova na gradilištu na kojemu će radove izvoditi dva ili više izvođača nije dostavio prijavu gradilišta tijelu nadležnom za poslove inspekcije rada u skladu s provedbenim propisom (čl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  <a:r>
              <a:rPr kumimoji="0" lang="vi-VN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75. st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  <a:r>
              <a:rPr kumimoji="0" lang="vi-VN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3. i 4.) </a:t>
            </a:r>
            <a:endParaRPr kumimoji="0" lang="hr-HR" sz="200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vi-VN" sz="200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vi-VN" sz="200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6428" y="1399873"/>
            <a:ext cx="336430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ODGOVORNOST </a:t>
            </a:r>
            <a:r>
              <a:rPr kumimoji="0" lang="vi-VN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INVESTITOR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A</a:t>
            </a:r>
            <a:r>
              <a:rPr kumimoji="0" lang="vi-VN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, VLASNIK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A</a:t>
            </a:r>
            <a:r>
              <a:rPr kumimoji="0" lang="vi-VN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GRAĐEVINE, KONCESIONAR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A</a:t>
            </a:r>
            <a:r>
              <a:rPr kumimoji="0" lang="vi-VN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ILI DRUG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E</a:t>
            </a:r>
            <a:r>
              <a:rPr kumimoji="0" lang="vi-VN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OSOBA ZA KOJU SE IZRAĐUJE PROJEKT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</a:rPr>
              <a:t> čl. 96. 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3151858" y="478348"/>
            <a:ext cx="293862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PRIJAVA GRADILIŠTA</a:t>
            </a:r>
          </a:p>
        </p:txBody>
      </p:sp>
      <p:sp>
        <p:nvSpPr>
          <p:cNvPr id="9" name="Rezervirano mjesto sadržaja 2"/>
          <p:cNvSpPr txBox="1">
            <a:spLocks/>
          </p:cNvSpPr>
          <p:nvPr/>
        </p:nvSpPr>
        <p:spPr bwMode="auto">
          <a:xfrm>
            <a:off x="3700729" y="4098950"/>
            <a:ext cx="5063708" cy="204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hr-HR" sz="200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None/>
              <a:tabLst/>
              <a:defRPr/>
            </a:pPr>
            <a:r>
              <a:rPr lang="hr-HR" sz="2000" i="0" kern="0" noProof="0" dirty="0">
                <a:solidFill>
                  <a:schemeClr val="bg2">
                    <a:lumMod val="25000"/>
                  </a:schemeClr>
                </a:solidFill>
                <a:effectLst/>
                <a:latin typeface="Tahoma"/>
              </a:rPr>
              <a:t>a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ko poslodavac</a:t>
            </a:r>
            <a:r>
              <a:rPr kumimoji="0" lang="hr-HR" sz="200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koji </a:t>
            </a:r>
            <a:r>
              <a:rPr kumimoji="0" lang="vi-VN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sam obavlja građevinske radove, najkasnije jedan dan prije početka izvođenja radova na gradilištu ne dostavi prijavu gradilišta tijelu nadležnom za poslove inspekcije rada (čl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  <a:r>
              <a:rPr kumimoji="0" lang="vi-VN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74. st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  <a:r>
              <a:rPr kumimoji="0" lang="vi-VN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3.). </a:t>
            </a:r>
            <a:endParaRPr kumimoji="0" lang="hr-HR" sz="200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vi-VN" sz="200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36428" y="4689599"/>
            <a:ext cx="33643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ODGOVORNOST POSLODAVCA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</a:rPr>
              <a:t> čl. 97. 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336428" y="1369488"/>
            <a:ext cx="8488395" cy="2307541"/>
          </a:xfrm>
          <a:prstGeom prst="rect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/>
          <p:cNvSpPr/>
          <p:nvPr/>
        </p:nvSpPr>
        <p:spPr>
          <a:xfrm>
            <a:off x="336427" y="3967409"/>
            <a:ext cx="8488395" cy="2307541"/>
          </a:xfrm>
          <a:prstGeom prst="rect">
            <a:avLst/>
          </a:prstGeom>
          <a:noFill/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3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1541" y="606425"/>
            <a:ext cx="8583282" cy="7016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PLAN GRAĐENJA JE PRVI KORAK U IZRADI PLANA IZVOĐENJA RADOVA</a:t>
            </a: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129550"/>
              </p:ext>
            </p:extLst>
          </p:nvPr>
        </p:nvGraphicFramePr>
        <p:xfrm>
          <a:off x="141288" y="1920336"/>
          <a:ext cx="9002712" cy="355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6" name="Visio" r:id="rId4" imgW="12760200" imgH="3473280" progId="Visio.Drawing.11">
                  <p:embed/>
                </p:oleObj>
              </mc:Choice>
              <mc:Fallback>
                <p:oleObj name="Visio" r:id="rId4" imgW="12760200" imgH="3473280" progId="Visio.Drawing.11">
                  <p:embed/>
                  <p:pic>
                    <p:nvPicPr>
                      <p:cNvPr id="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1920336"/>
                        <a:ext cx="9002712" cy="355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5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754471"/>
              </p:ext>
            </p:extLst>
          </p:nvPr>
        </p:nvGraphicFramePr>
        <p:xfrm>
          <a:off x="125413" y="1762363"/>
          <a:ext cx="9018587" cy="320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0" name="Visio" r:id="rId4" imgW="10039161" imgH="3035527" progId="Visio.Drawing.11">
                  <p:embed/>
                </p:oleObj>
              </mc:Choice>
              <mc:Fallback>
                <p:oleObj name="Visio" r:id="rId4" imgW="10039161" imgH="3035527" progId="Visio.Drawing.11">
                  <p:embed/>
                  <p:pic>
                    <p:nvPicPr>
                      <p:cNvPr id="6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lum bright="-2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1762363"/>
                        <a:ext cx="9018587" cy="32072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4457700" y="5854700"/>
            <a:ext cx="1619250" cy="80963"/>
          </a:xfrm>
          <a:prstGeom prst="leftRightArrow">
            <a:avLst>
              <a:gd name="adj1" fmla="val 50000"/>
              <a:gd name="adj2" fmla="val 399998"/>
            </a:avLst>
          </a:prstGeom>
          <a:solidFill>
            <a:srgbClr val="FFFF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7197725" y="5832475"/>
            <a:ext cx="1143000" cy="69850"/>
          </a:xfrm>
          <a:prstGeom prst="leftRightArrow">
            <a:avLst>
              <a:gd name="adj1" fmla="val 50000"/>
              <a:gd name="adj2" fmla="val 327273"/>
            </a:avLst>
          </a:prstGeom>
          <a:solidFill>
            <a:srgbClr val="FFFF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6496050" y="5838824"/>
            <a:ext cx="212726" cy="72000"/>
          </a:xfrm>
          <a:prstGeom prst="leftRightArrow">
            <a:avLst>
              <a:gd name="adj1" fmla="val 50000"/>
              <a:gd name="adj2" fmla="val 51818"/>
            </a:avLst>
          </a:prstGeom>
          <a:solidFill>
            <a:srgbClr val="FFFF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8753475" y="5807075"/>
            <a:ext cx="180975" cy="69850"/>
          </a:xfrm>
          <a:prstGeom prst="leftRightArrow">
            <a:avLst>
              <a:gd name="adj1" fmla="val 50000"/>
              <a:gd name="adj2" fmla="val 51818"/>
            </a:avLst>
          </a:prstGeom>
          <a:solidFill>
            <a:srgbClr val="FFFF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161925" y="5772150"/>
            <a:ext cx="3648075" cy="257175"/>
          </a:xfrm>
          <a:prstGeom prst="homePlate">
            <a:avLst>
              <a:gd name="adj" fmla="val 354630"/>
            </a:avLst>
          </a:prstGeom>
          <a:solidFill>
            <a:srgbClr val="FFFF0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VIŠE IZVOĐAČA ISTOVREMENO IZVODI RADOVE</a:t>
            </a: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4438650" y="5562600"/>
            <a:ext cx="0" cy="3905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6076950" y="5543550"/>
            <a:ext cx="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6496050" y="5553074"/>
            <a:ext cx="0" cy="4095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6705600" y="5534025"/>
            <a:ext cx="0" cy="4191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7162800" y="5534025"/>
            <a:ext cx="9525" cy="4286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8334375" y="5534025"/>
            <a:ext cx="0" cy="4286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8743950" y="5534025"/>
            <a:ext cx="9525" cy="4095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8943975" y="5524500"/>
            <a:ext cx="0" cy="3905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1629225" y="609001"/>
            <a:ext cx="5618850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VREMENSKI </a:t>
            </a: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PLAN </a:t>
            </a: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IZVOĐENJA RADOVA</a:t>
            </a:r>
          </a:p>
        </p:txBody>
      </p:sp>
    </p:spTree>
    <p:extLst>
      <p:ext uri="{BB962C8B-B14F-4D97-AF65-F5344CB8AC3E}">
        <p14:creationId xmlns:p14="http://schemas.microsoft.com/office/powerpoint/2010/main" val="185457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6" name="Diagram 1"/>
          <p:cNvGraphicFramePr/>
          <p:nvPr>
            <p:extLst>
              <p:ext uri="{D42A27DB-BD31-4B8C-83A1-F6EECF244321}">
                <p14:modId xmlns:p14="http://schemas.microsoft.com/office/powerpoint/2010/main" val="4084119711"/>
              </p:ext>
            </p:extLst>
          </p:nvPr>
        </p:nvGraphicFramePr>
        <p:xfrm>
          <a:off x="186307" y="56364"/>
          <a:ext cx="8957693" cy="6642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http://www.bristevensonguitar.co.uk/_/rsrc/1300973170801/improvisation/Website_under_construction.jpg?height=200&amp;width=199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370475" y="3676629"/>
            <a:ext cx="3108846" cy="3108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74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20" y="368543"/>
            <a:ext cx="8675360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 bwMode="auto">
          <a:xfrm>
            <a:off x="94890" y="264881"/>
            <a:ext cx="8954219" cy="58634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DUŽNOSTI PREMA TIJELIMA INSPEKCIJSKOG NADZORA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zervirano mjesto sadržaja 2"/>
          <p:cNvSpPr txBox="1">
            <a:spLocks/>
          </p:cNvSpPr>
          <p:nvPr/>
        </p:nvSpPr>
        <p:spPr bwMode="auto">
          <a:xfrm>
            <a:off x="388188" y="1219935"/>
            <a:ext cx="8660921" cy="486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vi-V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poslodavac</a:t>
            </a:r>
            <a:r>
              <a:rPr kumimoji="0" lang="vi-V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je obvezan obavijestiti o sjednici odbora za zaštitu na radu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vi-V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specijalist medicine rada </a:t>
            </a:r>
            <a:r>
              <a:rPr kumimoji="0" lang="vi-V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obvezan izvijestiti o svakom slučaju za koji se osnovano sumnja da se radi o profesionalnoj bolesti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vi-V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poslodavac</a:t>
            </a:r>
            <a:r>
              <a:rPr kumimoji="0" lang="vi-V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je obvezan obavijestiti o smrtnoj ozljedi </a:t>
            </a: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 ozljedi zbog koje je radnik zadržan na liječenju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vi-V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poslodavac</a:t>
            </a:r>
            <a:r>
              <a:rPr kumimoji="0" lang="vi-V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njegov ovlaštenik, odnosno radnik ili povjerenik radnika za zaštitu na radu obvezni su izvijestiti kada radnik odbije rad jer mu prijeti rizik za život i zdravlje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vi-V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poslodavac</a:t>
            </a:r>
            <a:r>
              <a:rPr kumimoji="0" lang="vi-V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koji sam obavlja </a:t>
            </a: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šumarske </a:t>
            </a:r>
            <a:r>
              <a:rPr kumimoji="0" lang="vi-V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radove obvezan je obavijest</a:t>
            </a:r>
            <a:r>
              <a:rPr kumimoji="0" lang="hr-H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iti</a:t>
            </a: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o </a:t>
            </a:r>
            <a:r>
              <a:rPr kumimoji="0" lang="vi-V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početk</a:t>
            </a: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</a:t>
            </a:r>
            <a:r>
              <a:rPr kumimoji="0" lang="vi-V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radova </a:t>
            </a: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koji </a:t>
            </a:r>
            <a:r>
              <a:rPr kumimoji="0" lang="vi-V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će trajati duže od </a:t>
            </a: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5 </a:t>
            </a:r>
            <a:r>
              <a:rPr kumimoji="0" lang="vi-V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dana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vi-V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poslodavac</a:t>
            </a:r>
            <a:r>
              <a:rPr kumimoji="0" lang="vi-V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koji sam obavlja građevinske radove obvezan je </a:t>
            </a: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prijaviti </a:t>
            </a:r>
            <a:r>
              <a:rPr kumimoji="0" lang="vi-V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počet</a:t>
            </a: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</a:t>
            </a:r>
            <a:r>
              <a:rPr kumimoji="0" lang="vi-V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 izvođenja </a:t>
            </a: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posebno opasnih </a:t>
            </a:r>
            <a:r>
              <a:rPr kumimoji="0" lang="vi-V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radova </a:t>
            </a: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ili radova koji traju duže od 10 dana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vi-V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investitor, vlasnik građevine, koncesionar ili druga osoba za koju se izvode </a:t>
            </a:r>
            <a:r>
              <a:rPr kumimoji="0" lang="hr-H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šumarski </a:t>
            </a:r>
            <a:r>
              <a:rPr kumimoji="0" lang="vi-V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radovi</a:t>
            </a:r>
            <a:r>
              <a:rPr kumimoji="0" lang="vi-V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obvezan je </a:t>
            </a: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obavijestiti o</a:t>
            </a:r>
            <a:r>
              <a:rPr kumimoji="0" lang="vi-V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početk</a:t>
            </a: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</a:t>
            </a:r>
            <a:r>
              <a:rPr kumimoji="0" lang="vi-V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izvođenja</a:t>
            </a: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radova</a:t>
            </a:r>
            <a:r>
              <a:rPr kumimoji="0" lang="vi-V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koj</a:t>
            </a: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</a:t>
            </a:r>
            <a:r>
              <a:rPr kumimoji="0" lang="vi-V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će trajati duže od </a:t>
            </a: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5 </a:t>
            </a:r>
            <a:r>
              <a:rPr kumimoji="0" lang="vi-V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dana i koje će izvoditi dva ili više izvođača</a:t>
            </a:r>
            <a:endParaRPr kumimoji="0" lang="hr-HR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lvl="0">
              <a:buClr>
                <a:schemeClr val="bg2">
                  <a:lumMod val="25000"/>
                </a:schemeClr>
              </a:buClr>
              <a:defRPr/>
            </a:pPr>
            <a:r>
              <a:rPr kumimoji="0" lang="vi-V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investitor, vlasnik građevine, koncesionar ili druga osoba za koju se izvode građevinski radovi </a:t>
            </a:r>
            <a:r>
              <a:rPr kumimoji="0" lang="vi-V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obvez</a:t>
            </a: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</a:t>
            </a:r>
            <a:r>
              <a:rPr kumimoji="0" lang="vi-V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 je prijav</a:t>
            </a:r>
            <a:r>
              <a:rPr kumimoji="0" lang="hr-H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iti</a:t>
            </a:r>
            <a:r>
              <a:rPr kumimoji="0" lang="vi-V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gradilišt</a:t>
            </a: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</a:t>
            </a:r>
            <a:r>
              <a:rPr kumimoji="0" lang="vi-V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na kojemu će dva ili više </a:t>
            </a:r>
            <a:r>
              <a:rPr lang="vi-VN" sz="1600" i="0" kern="0" dirty="0" smtClean="0">
                <a:solidFill>
                  <a:schemeClr val="bg2">
                    <a:lumMod val="25000"/>
                  </a:schemeClr>
                </a:solidFill>
                <a:effectLst/>
                <a:latin typeface="Tahoma"/>
              </a:rPr>
              <a:t>izvođača</a:t>
            </a:r>
            <a:r>
              <a:rPr lang="hr-HR" sz="1600" i="0" kern="0" dirty="0" smtClean="0">
                <a:solidFill>
                  <a:schemeClr val="bg2">
                    <a:lumMod val="25000"/>
                  </a:schemeClr>
                </a:solidFill>
                <a:effectLst/>
                <a:latin typeface="Tahoma"/>
              </a:rPr>
              <a:t> </a:t>
            </a:r>
            <a:r>
              <a:rPr lang="vi-VN" sz="1600" i="0" kern="0" dirty="0" smtClean="0">
                <a:solidFill>
                  <a:schemeClr val="bg2">
                    <a:lumMod val="25000"/>
                  </a:schemeClr>
                </a:solidFill>
                <a:effectLst/>
                <a:latin typeface="Tahoma"/>
              </a:rPr>
              <a:t>izvoditi</a:t>
            </a:r>
            <a:r>
              <a:rPr lang="hr-HR" sz="1600" i="0" kern="0" dirty="0" smtClean="0">
                <a:solidFill>
                  <a:schemeClr val="bg2">
                    <a:lumMod val="25000"/>
                  </a:schemeClr>
                </a:solidFill>
                <a:effectLst/>
                <a:latin typeface="Tahoma"/>
              </a:rPr>
              <a:t> posebno opasne radove ili </a:t>
            </a:r>
            <a:r>
              <a:rPr lang="vi-VN" sz="1600" i="0" kern="0" dirty="0" smtClean="0">
                <a:solidFill>
                  <a:schemeClr val="bg2">
                    <a:lumMod val="25000"/>
                  </a:schemeClr>
                </a:solidFill>
                <a:effectLst/>
                <a:latin typeface="Tahoma"/>
              </a:rPr>
              <a:t>radov</a:t>
            </a:r>
            <a:r>
              <a:rPr lang="hr-HR" sz="1600" i="0" kern="0" dirty="0" smtClean="0">
                <a:solidFill>
                  <a:schemeClr val="bg2">
                    <a:lumMod val="25000"/>
                  </a:schemeClr>
                </a:solidFill>
                <a:effectLst/>
                <a:latin typeface="Tahoma"/>
              </a:rPr>
              <a:t>i traju duže od 10 dana</a:t>
            </a:r>
            <a:r>
              <a:rPr lang="vi-VN" sz="1600" i="0" kern="0" dirty="0" smtClean="0">
                <a:solidFill>
                  <a:schemeClr val="bg2">
                    <a:lumMod val="25000"/>
                  </a:schemeClr>
                </a:solidFill>
                <a:effectLst/>
                <a:latin typeface="Tahoma"/>
              </a:rPr>
              <a:t> </a:t>
            </a:r>
            <a:endParaRPr kumimoji="0" lang="vi-VN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vi-V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poslodavac</a:t>
            </a:r>
            <a:r>
              <a:rPr kumimoji="0" lang="vi-V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je obvezan izvršiti izvršno rješenje inspektora rada.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1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4038600" y="949569"/>
            <a:ext cx="1175238" cy="1090246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6F6F74">
                <a:shade val="50000"/>
              </a:srgb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3984381" y="2769577"/>
            <a:ext cx="1175238" cy="1090246"/>
          </a:xfrm>
          <a:prstGeom prst="ellipse">
            <a:avLst/>
          </a:prstGeom>
          <a:solidFill>
            <a:srgbClr val="FF6600"/>
          </a:solidFill>
          <a:ln w="19050" cap="flat" cmpd="sng" algn="ctr">
            <a:solidFill>
              <a:srgbClr val="6F6F74">
                <a:shade val="50000"/>
              </a:srgb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4038600" y="4630615"/>
            <a:ext cx="1175238" cy="1090246"/>
          </a:xfrm>
          <a:prstGeom prst="ellipse">
            <a:avLst/>
          </a:prstGeom>
          <a:solidFill>
            <a:srgbClr val="00B050"/>
          </a:solidFill>
          <a:ln w="19050" cap="flat" cmpd="sng" algn="ctr">
            <a:solidFill>
              <a:srgbClr val="6F6F74">
                <a:shade val="50000"/>
              </a:srgb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pic>
        <p:nvPicPr>
          <p:cNvPr id="9" name="Picture 2" descr="Slikovni rezultat za prva pomoÄ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33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8" y="4134729"/>
            <a:ext cx="3009901" cy="208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ovezana slik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155581"/>
            <a:ext cx="3568388" cy="231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842" y="623154"/>
            <a:ext cx="2619375" cy="1743075"/>
          </a:xfrm>
          <a:prstGeom prst="rect">
            <a:avLst/>
          </a:prstGeom>
        </p:spPr>
      </p:pic>
      <p:sp>
        <p:nvSpPr>
          <p:cNvPr id="14" name="TekstniOkvir 13"/>
          <p:cNvSpPr txBox="1"/>
          <p:nvPr/>
        </p:nvSpPr>
        <p:spPr>
          <a:xfrm>
            <a:off x="5848874" y="1017637"/>
            <a:ext cx="2510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PREKRŠAJ ???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ZZR; (ZDI)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5480114" y="2714534"/>
            <a:ext cx="3248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OBAVIJESTITI INSPEKCIJU RADA ???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5465600" y="4760238"/>
            <a:ext cx="3277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OSIGURATI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MJESTO DOGAĐAJA</a:t>
            </a:r>
            <a:endParaRPr kumimoji="0" lang="hr-HR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53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/>
      <p:bldP spid="15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6" name="Kutni poveznik 5"/>
          <p:cNvCxnSpPr>
            <a:stCxn id="12" idx="3"/>
            <a:endCxn id="16" idx="0"/>
          </p:cNvCxnSpPr>
          <p:nvPr/>
        </p:nvCxnSpPr>
        <p:spPr bwMode="auto">
          <a:xfrm>
            <a:off x="5713513" y="2800458"/>
            <a:ext cx="1252008" cy="3058987"/>
          </a:xfrm>
          <a:prstGeom prst="bentConnector2">
            <a:avLst/>
          </a:prstGeom>
          <a:solidFill>
            <a:srgbClr val="66CCFF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Dijagram toka: Postupak 6"/>
          <p:cNvSpPr/>
          <p:nvPr/>
        </p:nvSpPr>
        <p:spPr bwMode="auto">
          <a:xfrm>
            <a:off x="4157088" y="892034"/>
            <a:ext cx="1556426" cy="307777"/>
          </a:xfrm>
          <a:prstGeom prst="flowChartProcess">
            <a:avLst/>
          </a:prstGeom>
          <a:solidFill>
            <a:srgbClr val="005CE7">
              <a:lumMod val="20000"/>
              <a:lumOff val="80000"/>
            </a:srgbClr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OČEVID</a:t>
            </a:r>
          </a:p>
        </p:txBody>
      </p:sp>
      <p:sp>
        <p:nvSpPr>
          <p:cNvPr id="8" name="Dijagram toka: Postupak 7"/>
          <p:cNvSpPr/>
          <p:nvPr/>
        </p:nvSpPr>
        <p:spPr bwMode="auto">
          <a:xfrm>
            <a:off x="4157087" y="1423077"/>
            <a:ext cx="1556426" cy="276999"/>
          </a:xfrm>
          <a:prstGeom prst="flowChartProcess">
            <a:avLst/>
          </a:prstGeom>
          <a:solidFill>
            <a:srgbClr val="005CE7">
              <a:lumMod val="20000"/>
              <a:lumOff val="80000"/>
            </a:srgbClr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DOKUMENTACIJA</a:t>
            </a:r>
          </a:p>
        </p:txBody>
      </p:sp>
      <p:sp>
        <p:nvSpPr>
          <p:cNvPr id="9" name="Dijagram toka: Postupak 8"/>
          <p:cNvSpPr/>
          <p:nvPr/>
        </p:nvSpPr>
        <p:spPr bwMode="auto">
          <a:xfrm>
            <a:off x="4157087" y="1980697"/>
            <a:ext cx="1556426" cy="307777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ČINJENICE</a:t>
            </a:r>
          </a:p>
        </p:txBody>
      </p:sp>
      <p:sp>
        <p:nvSpPr>
          <p:cNvPr id="12" name="Dijagram toka: Odluka 11"/>
          <p:cNvSpPr/>
          <p:nvPr/>
        </p:nvSpPr>
        <p:spPr bwMode="auto">
          <a:xfrm>
            <a:off x="4157087" y="2494765"/>
            <a:ext cx="1556426" cy="611386"/>
          </a:xfrm>
          <a:prstGeom prst="flowChartDecision">
            <a:avLst/>
          </a:prstGeom>
          <a:solidFill>
            <a:srgbClr val="FFEFC7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Dijagram toka: Dokument 12"/>
          <p:cNvSpPr/>
          <p:nvPr/>
        </p:nvSpPr>
        <p:spPr bwMode="auto">
          <a:xfrm>
            <a:off x="4157088" y="3295322"/>
            <a:ext cx="1556426" cy="382191"/>
          </a:xfrm>
          <a:prstGeom prst="flowChartDocument">
            <a:avLst/>
          </a:prstGeom>
          <a:solidFill>
            <a:srgbClr val="FFFF99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RJEŠENJE</a:t>
            </a:r>
          </a:p>
        </p:txBody>
      </p:sp>
      <p:sp>
        <p:nvSpPr>
          <p:cNvPr id="14" name="Dijagram toka: Postupak 13"/>
          <p:cNvSpPr/>
          <p:nvPr/>
        </p:nvSpPr>
        <p:spPr bwMode="auto">
          <a:xfrm>
            <a:off x="4157087" y="3953005"/>
            <a:ext cx="1556426" cy="307777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KONTROLA</a:t>
            </a:r>
          </a:p>
        </p:txBody>
      </p:sp>
      <p:sp>
        <p:nvSpPr>
          <p:cNvPr id="15" name="Dijagram toka: Odluka 14"/>
          <p:cNvSpPr/>
          <p:nvPr/>
        </p:nvSpPr>
        <p:spPr bwMode="auto">
          <a:xfrm>
            <a:off x="4157088" y="4518622"/>
            <a:ext cx="1556426" cy="611386"/>
          </a:xfrm>
          <a:prstGeom prst="flowChartDecision">
            <a:avLst/>
          </a:prstGeom>
          <a:solidFill>
            <a:srgbClr val="FFEFC7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Dijagram toka: Bušena vrpca 15"/>
          <p:cNvSpPr/>
          <p:nvPr/>
        </p:nvSpPr>
        <p:spPr bwMode="auto">
          <a:xfrm>
            <a:off x="6187308" y="5808427"/>
            <a:ext cx="1556426" cy="510183"/>
          </a:xfrm>
          <a:prstGeom prst="flowChartPunchedTape">
            <a:avLst/>
          </a:prstGeom>
          <a:solidFill>
            <a:srgbClr val="005CE7">
              <a:lumMod val="20000"/>
              <a:lumOff val="80000"/>
            </a:srgbClr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IZVJEŠĆE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4236808" y="2670583"/>
            <a:ext cx="1396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NEZAKONITOST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?</a:t>
            </a:r>
          </a:p>
        </p:txBody>
      </p:sp>
      <p:cxnSp>
        <p:nvCxnSpPr>
          <p:cNvPr id="18" name="Ravni poveznik sa strelicom 17"/>
          <p:cNvCxnSpPr>
            <a:endCxn id="7" idx="0"/>
          </p:cNvCxnSpPr>
          <p:nvPr/>
        </p:nvCxnSpPr>
        <p:spPr bwMode="auto">
          <a:xfrm>
            <a:off x="4935300" y="609933"/>
            <a:ext cx="1" cy="282101"/>
          </a:xfrm>
          <a:prstGeom prst="straightConnector1">
            <a:avLst/>
          </a:prstGeom>
          <a:solidFill>
            <a:srgbClr val="66CCFF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Ravni poveznik sa strelicom 18"/>
          <p:cNvCxnSpPr>
            <a:stCxn id="7" idx="2"/>
            <a:endCxn id="8" idx="0"/>
          </p:cNvCxnSpPr>
          <p:nvPr/>
        </p:nvCxnSpPr>
        <p:spPr bwMode="auto">
          <a:xfrm flipH="1">
            <a:off x="4935300" y="1199811"/>
            <a:ext cx="1" cy="223266"/>
          </a:xfrm>
          <a:prstGeom prst="straightConnector1">
            <a:avLst/>
          </a:prstGeom>
          <a:solidFill>
            <a:srgbClr val="66CCFF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Ravni poveznik sa strelicom 19"/>
          <p:cNvCxnSpPr>
            <a:stCxn id="8" idx="2"/>
            <a:endCxn id="9" idx="0"/>
          </p:cNvCxnSpPr>
          <p:nvPr/>
        </p:nvCxnSpPr>
        <p:spPr bwMode="auto">
          <a:xfrm>
            <a:off x="4935300" y="1700076"/>
            <a:ext cx="0" cy="280621"/>
          </a:xfrm>
          <a:prstGeom prst="straightConnector1">
            <a:avLst/>
          </a:prstGeom>
          <a:solidFill>
            <a:srgbClr val="66CCFF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avni poveznik sa strelicom 20"/>
          <p:cNvCxnSpPr>
            <a:stCxn id="9" idx="2"/>
            <a:endCxn id="12" idx="0"/>
          </p:cNvCxnSpPr>
          <p:nvPr/>
        </p:nvCxnSpPr>
        <p:spPr bwMode="auto">
          <a:xfrm>
            <a:off x="4935300" y="2288474"/>
            <a:ext cx="0" cy="206291"/>
          </a:xfrm>
          <a:prstGeom prst="straightConnector1">
            <a:avLst/>
          </a:prstGeom>
          <a:solidFill>
            <a:srgbClr val="66CCFF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Ravni poveznik sa strelicom 21"/>
          <p:cNvCxnSpPr>
            <a:stCxn id="17" idx="2"/>
            <a:endCxn id="13" idx="0"/>
          </p:cNvCxnSpPr>
          <p:nvPr/>
        </p:nvCxnSpPr>
        <p:spPr bwMode="auto">
          <a:xfrm>
            <a:off x="4935300" y="3132248"/>
            <a:ext cx="1" cy="163074"/>
          </a:xfrm>
          <a:prstGeom prst="straightConnector1">
            <a:avLst/>
          </a:prstGeom>
          <a:solidFill>
            <a:srgbClr val="66CCFF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Ravni poveznik sa strelicom 22"/>
          <p:cNvCxnSpPr>
            <a:stCxn id="13" idx="2"/>
            <a:endCxn id="14" idx="0"/>
          </p:cNvCxnSpPr>
          <p:nvPr/>
        </p:nvCxnSpPr>
        <p:spPr bwMode="auto">
          <a:xfrm flipH="1">
            <a:off x="4935300" y="3652246"/>
            <a:ext cx="1" cy="300759"/>
          </a:xfrm>
          <a:prstGeom prst="straightConnector1">
            <a:avLst/>
          </a:prstGeom>
          <a:solidFill>
            <a:srgbClr val="66CCFF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Ravni poveznik sa strelicom 23"/>
          <p:cNvCxnSpPr>
            <a:stCxn id="14" idx="2"/>
            <a:endCxn id="15" idx="0"/>
          </p:cNvCxnSpPr>
          <p:nvPr/>
        </p:nvCxnSpPr>
        <p:spPr bwMode="auto">
          <a:xfrm>
            <a:off x="4935300" y="4260782"/>
            <a:ext cx="1" cy="257840"/>
          </a:xfrm>
          <a:prstGeom prst="straightConnector1">
            <a:avLst/>
          </a:prstGeom>
          <a:solidFill>
            <a:srgbClr val="66CCFF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Ravni poveznik sa strelicom 24"/>
          <p:cNvCxnSpPr>
            <a:stCxn id="15" idx="3"/>
          </p:cNvCxnSpPr>
          <p:nvPr/>
        </p:nvCxnSpPr>
        <p:spPr bwMode="auto">
          <a:xfrm flipV="1">
            <a:off x="5713514" y="4824314"/>
            <a:ext cx="1252007" cy="1"/>
          </a:xfrm>
          <a:prstGeom prst="straightConnector1">
            <a:avLst/>
          </a:prstGeom>
          <a:solidFill>
            <a:srgbClr val="66CCFF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Pravokutnik 25"/>
          <p:cNvSpPr/>
          <p:nvPr/>
        </p:nvSpPr>
        <p:spPr bwMode="auto">
          <a:xfrm>
            <a:off x="4157087" y="271379"/>
            <a:ext cx="1556424" cy="338554"/>
          </a:xfrm>
          <a:prstGeom prst="rect">
            <a:avLst/>
          </a:prstGeom>
          <a:solidFill>
            <a:srgbClr val="0066FF">
              <a:lumMod val="20000"/>
              <a:lumOff val="80000"/>
            </a:srgbClr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PRIPREMA</a:t>
            </a:r>
          </a:p>
        </p:txBody>
      </p:sp>
      <p:sp>
        <p:nvSpPr>
          <p:cNvPr id="27" name="Dijagram toka: Dokument 26"/>
          <p:cNvSpPr/>
          <p:nvPr/>
        </p:nvSpPr>
        <p:spPr bwMode="auto">
          <a:xfrm>
            <a:off x="2017411" y="5095446"/>
            <a:ext cx="1556426" cy="382191"/>
          </a:xfrm>
          <a:prstGeom prst="flowChartDocument">
            <a:avLst/>
          </a:prstGeom>
          <a:solidFill>
            <a:srgbClr val="FFCCFF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MANDATNA</a:t>
            </a:r>
          </a:p>
        </p:txBody>
      </p:sp>
      <p:sp>
        <p:nvSpPr>
          <p:cNvPr id="28" name="Dijagram toka: Dokument 27"/>
          <p:cNvSpPr/>
          <p:nvPr/>
        </p:nvSpPr>
        <p:spPr bwMode="auto">
          <a:xfrm>
            <a:off x="2017820" y="5740569"/>
            <a:ext cx="1556426" cy="649724"/>
          </a:xfrm>
          <a:prstGeom prst="flowChartDocument">
            <a:avLst/>
          </a:prstGeom>
          <a:solidFill>
            <a:srgbClr val="FFCCFF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PREKRŠAJNI NALOG</a:t>
            </a:r>
          </a:p>
        </p:txBody>
      </p:sp>
      <p:cxnSp>
        <p:nvCxnSpPr>
          <p:cNvPr id="29" name="Ravni poveznik sa strelicom 28"/>
          <p:cNvCxnSpPr>
            <a:stCxn id="27" idx="2"/>
            <a:endCxn id="28" idx="0"/>
          </p:cNvCxnSpPr>
          <p:nvPr/>
        </p:nvCxnSpPr>
        <p:spPr bwMode="auto">
          <a:xfrm>
            <a:off x="2795624" y="5452370"/>
            <a:ext cx="409" cy="288199"/>
          </a:xfrm>
          <a:prstGeom prst="straightConnector1">
            <a:avLst/>
          </a:prstGeom>
          <a:solidFill>
            <a:srgbClr val="66CCFF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Kutni poveznik 29"/>
          <p:cNvCxnSpPr>
            <a:stCxn id="15" idx="1"/>
            <a:endCxn id="27" idx="0"/>
          </p:cNvCxnSpPr>
          <p:nvPr/>
        </p:nvCxnSpPr>
        <p:spPr bwMode="auto">
          <a:xfrm rot="10800000" flipV="1">
            <a:off x="2795624" y="4824314"/>
            <a:ext cx="1361464" cy="271131"/>
          </a:xfrm>
          <a:prstGeom prst="bentConnector2">
            <a:avLst/>
          </a:prstGeom>
          <a:solidFill>
            <a:srgbClr val="66CCFF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Kutni poveznik 30"/>
          <p:cNvCxnSpPr>
            <a:stCxn id="28" idx="3"/>
            <a:endCxn id="16" idx="1"/>
          </p:cNvCxnSpPr>
          <p:nvPr/>
        </p:nvCxnSpPr>
        <p:spPr bwMode="auto">
          <a:xfrm flipV="1">
            <a:off x="3574246" y="6063519"/>
            <a:ext cx="2613062" cy="1912"/>
          </a:xfrm>
          <a:prstGeom prst="bentConnector3">
            <a:avLst>
              <a:gd name="adj1" fmla="val 50000"/>
            </a:avLst>
          </a:prstGeom>
          <a:solidFill>
            <a:srgbClr val="66CCFF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Ravni poveznik sa strelicom 31"/>
          <p:cNvCxnSpPr>
            <a:endCxn id="13" idx="1"/>
          </p:cNvCxnSpPr>
          <p:nvPr/>
        </p:nvCxnSpPr>
        <p:spPr bwMode="auto">
          <a:xfrm flipV="1">
            <a:off x="2795624" y="3486418"/>
            <a:ext cx="1361464" cy="1"/>
          </a:xfrm>
          <a:prstGeom prst="straightConnector1">
            <a:avLst/>
          </a:prstGeom>
          <a:solidFill>
            <a:srgbClr val="66CCFF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 Box 16"/>
          <p:cNvSpPr txBox="1">
            <a:spLocks noChangeArrowheads="1"/>
          </p:cNvSpPr>
          <p:nvPr/>
        </p:nvSpPr>
        <p:spPr bwMode="auto">
          <a:xfrm rot="16200000">
            <a:off x="-1737731" y="3182425"/>
            <a:ext cx="4450257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TIJEK INSPEKCIJSKOG NADZORA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" b="100000" l="340" r="100000">
                        <a14:foregroundMark x1="62585" y1="24837" x2="68027" y2="44444"/>
                        <a14:foregroundMark x1="64286" y1="18301" x2="69048" y2="51307"/>
                        <a14:foregroundMark x1="25170" y1="57190" x2="47619" y2="66667"/>
                        <a14:foregroundMark x1="64286" y1="79412" x2="86395" y2="81373"/>
                        <a14:foregroundMark x1="77211" y1="70588" x2="78231" y2="90523"/>
                        <a14:foregroundMark x1="74830" y1="70588" x2="73810" y2="87255"/>
                        <a14:foregroundMark x1="64286" y1="82680" x2="65646" y2="88235"/>
                        <a14:foregroundMark x1="59864" y1="23856" x2="62585" y2="53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30" y="269272"/>
            <a:ext cx="1848336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kstniOkvir 34"/>
          <p:cNvSpPr txBox="1"/>
          <p:nvPr/>
        </p:nvSpPr>
        <p:spPr>
          <a:xfrm>
            <a:off x="4383707" y="4613914"/>
            <a:ext cx="1103186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IZVRŠENO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?</a:t>
            </a:r>
          </a:p>
        </p:txBody>
      </p:sp>
      <p:cxnSp>
        <p:nvCxnSpPr>
          <p:cNvPr id="36" name="Ravni poveznik 35"/>
          <p:cNvCxnSpPr/>
          <p:nvPr/>
        </p:nvCxnSpPr>
        <p:spPr bwMode="auto">
          <a:xfrm flipV="1">
            <a:off x="2796033" y="3486418"/>
            <a:ext cx="0" cy="1389108"/>
          </a:xfrm>
          <a:prstGeom prst="line">
            <a:avLst/>
          </a:prstGeom>
          <a:solidFill>
            <a:srgbClr val="66CCFF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139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dirty="0" smtClean="0">
                <a:solidFill>
                  <a:prstClr val="black"/>
                </a:solidFill>
                <a:latin typeface="Arial Narrow" pitchFamily="34" charset="0"/>
              </a:rPr>
              <a:t>Nenad Puljić</a:t>
            </a:r>
          </a:p>
        </p:txBody>
      </p:sp>
      <p:sp>
        <p:nvSpPr>
          <p:cNvPr id="4099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7F237D-438C-4C95-BDA4-4D7001494C54}" type="slidenum">
              <a:rPr lang="hr-HR" altLang="sr-Latn-RS" smtClean="0">
                <a:solidFill>
                  <a:prstClr val="black"/>
                </a:solidFill>
                <a:latin typeface="Verdana" pitchFamily="34" charset="0"/>
              </a:rPr>
              <a:pPr eaLnBrk="1" hangingPunct="1"/>
              <a:t>43</a:t>
            </a:fld>
            <a:endParaRPr lang="hr-HR" altLang="sr-Latn-RS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24146" y="407355"/>
            <a:ext cx="2491580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hr-HR" sz="2000" i="0" dirty="0" smtClean="0">
                <a:solidFill>
                  <a:srgbClr val="FFFF00"/>
                </a:solidFill>
                <a:latin typeface="Arial" charset="0"/>
              </a:rPr>
              <a:t>DOKUMENTACIJA</a:t>
            </a:r>
            <a:r>
              <a:rPr lang="hr-H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hr-H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915727" y="713814"/>
            <a:ext cx="611657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Tx/>
              <a:buChar char="o"/>
            </a:pPr>
            <a:r>
              <a:rPr lang="hr-HR" sz="1800" i="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OSOBNA ISPRAVE RADNIKA </a:t>
            </a:r>
            <a:r>
              <a:rPr lang="hr-HR" sz="1800" i="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(dob, spol, </a:t>
            </a:r>
            <a:r>
              <a:rPr lang="hr-HR" sz="1800" i="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…)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Tx/>
              <a:buChar char="o"/>
            </a:pPr>
            <a:r>
              <a:rPr lang="hr-HR" sz="1800" i="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ISPRAVA O STRUČNOJ OSPOSOBLJENOSTI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Tx/>
              <a:buChar char="o"/>
            </a:pPr>
            <a:r>
              <a:rPr lang="hr-HR" sz="1800" i="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UVJERENJE O ZDRAVSTVENOJ SPOSOBNOSTI </a:t>
            </a:r>
            <a:endParaRPr lang="hr-HR" sz="1800" i="0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Tx/>
              <a:buChar char="o"/>
            </a:pPr>
            <a:r>
              <a:rPr lang="hr-HR" sz="1800" i="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ZAPISNIK O OCJENI </a:t>
            </a:r>
            <a:r>
              <a:rPr lang="hr-HR" sz="1800" i="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OSPOSOBLJENOSTI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Tx/>
              <a:buChar char="o"/>
            </a:pPr>
            <a:r>
              <a:rPr lang="hr-HR" sz="1800" i="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ISPRAVA </a:t>
            </a:r>
            <a:r>
              <a:rPr lang="hr-HR" sz="1800" i="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O OSPOSOBLJENOSTI ZA PRUŽANJE PRVE POMOĆI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1995" y="2587328"/>
            <a:ext cx="568600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hr-HR" sz="1800" i="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ZAPISNIK O PREGLEDU I ISPITIVANJU STROJA/UREĐAJA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hr-HR" sz="1800" i="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ZAPISNIK O ISPITIVANJU </a:t>
            </a:r>
            <a:r>
              <a:rPr lang="hr-HR" sz="1800" i="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INSTALACIJA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hr-HR" sz="1800" i="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ZAPISNIK O ISPITIVANJU </a:t>
            </a:r>
            <a:r>
              <a:rPr lang="hr-HR" sz="1800" i="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U RADNOM OKOLIŠU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hr-HR" sz="1800" i="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SIGURNOSNO TEHNIČKI LIST</a:t>
            </a:r>
            <a:endParaRPr lang="hr-HR" sz="1800" i="0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915725" y="4155298"/>
            <a:ext cx="62282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hr-HR" sz="1800" i="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UPUTE ZA RAD (postupci, strojevi, zaštitna oprema, osobna </a:t>
            </a:r>
            <a:r>
              <a:rPr lang="hr-HR" sz="1800" i="0" dirty="0" err="1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z.s</a:t>
            </a:r>
            <a:r>
              <a:rPr lang="hr-HR" sz="1800" i="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.)</a:t>
            </a:r>
            <a:endParaRPr lang="hr-HR" sz="1800" i="0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hr-HR" sz="1800" i="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UPUTE ZA PRUŽANJE PRVE POMOĆI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hr-HR" sz="1800" i="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UPUTE ZA SLUČAJ OPASNOSTI I </a:t>
            </a:r>
            <a:r>
              <a:rPr lang="hr-HR" sz="1800" i="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EVAKUACIJU</a:t>
            </a:r>
            <a:endParaRPr lang="hr-HR" sz="1800" i="0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1995" y="5483473"/>
            <a:ext cx="46178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hr-HR" sz="1800" i="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PROCJENA </a:t>
            </a:r>
            <a:r>
              <a:rPr lang="hr-HR" sz="1800" i="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RIZIKA ZA MJESTO RADA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hr-HR" sz="1800" i="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PLAN IZVOĐENJA RADOVA</a:t>
            </a:r>
            <a:endParaRPr lang="hr-HR" sz="1800" i="0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</a:pPr>
            <a:r>
              <a:rPr lang="hr-HR" sz="1800" i="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TEHNIČKA </a:t>
            </a:r>
            <a:r>
              <a:rPr lang="hr-HR" sz="1800" i="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DOKUMENTACIJA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6" y="594626"/>
            <a:ext cx="2606055" cy="199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ravokutnik 12"/>
          <p:cNvSpPr/>
          <p:nvPr/>
        </p:nvSpPr>
        <p:spPr>
          <a:xfrm>
            <a:off x="6158753" y="6427694"/>
            <a:ext cx="1721223" cy="2061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60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3F8706-686D-4BC5-B4F8-7CED9E39B09B}" type="slidenum">
              <a:rPr lang="hr-HR" smtClean="0"/>
              <a:pPr>
                <a:defRPr/>
              </a:pPr>
              <a:t>44</a:t>
            </a:fld>
            <a:endParaRPr lang="hr-HR"/>
          </a:p>
        </p:txBody>
      </p:sp>
      <p:sp>
        <p:nvSpPr>
          <p:cNvPr id="3" name="TekstniOkvir 2"/>
          <p:cNvSpPr txBox="1"/>
          <p:nvPr/>
        </p:nvSpPr>
        <p:spPr>
          <a:xfrm>
            <a:off x="3383342" y="174576"/>
            <a:ext cx="2379369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2000" b="1" i="0" dirty="0" smtClean="0">
                <a:solidFill>
                  <a:srgbClr val="FFFF00"/>
                </a:solidFill>
              </a:rPr>
              <a:t>UPRAVNE MJERE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43539" y="1191150"/>
            <a:ext cx="2804552" cy="64633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i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ZABRANE na temelju čl</a:t>
            </a:r>
            <a:r>
              <a:rPr lang="hr-HR" b="1" i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91. st. 1. </a:t>
            </a:r>
            <a:r>
              <a:rPr lang="hr-HR" b="1" i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ZZR</a:t>
            </a:r>
            <a:endParaRPr lang="hr-HR" b="1" i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728613" y="525740"/>
            <a:ext cx="3688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i="0" dirty="0" smtClean="0">
                <a:solidFill>
                  <a:schemeClr val="accent2">
                    <a:lumMod val="50000"/>
                  </a:schemeClr>
                </a:solidFill>
              </a:rPr>
              <a:t>Usmeno rješenje na zapisnik</a:t>
            </a:r>
            <a:endParaRPr lang="hr-HR" sz="2000" b="1" i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143537" y="6240285"/>
            <a:ext cx="5831767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i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Žalba ne odgađa izvršenje rješenja</a:t>
            </a:r>
            <a:endParaRPr lang="hr-HR" b="1" i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3170752" y="1191149"/>
            <a:ext cx="2804552" cy="64633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i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UDALJAVANJA na temelju </a:t>
            </a:r>
            <a:r>
              <a:rPr lang="hr-HR" b="1" i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čl. 91. </a:t>
            </a:r>
            <a:r>
              <a:rPr lang="hr-HR" b="1" i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hr-HR" b="1" i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3. ZZR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6214704" y="5957975"/>
            <a:ext cx="2804552" cy="646331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i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Žalba odgađa izvršenje rješenja</a:t>
            </a:r>
            <a:endParaRPr lang="hr-HR" b="1" i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6214704" y="1191148"/>
            <a:ext cx="2804552" cy="646331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i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NAREDBE na temelju čl. 92. st. 1. ZZR</a:t>
            </a:r>
            <a:endParaRPr lang="hr-HR" b="1" i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143539" y="2049213"/>
            <a:ext cx="28045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vi-VN" sz="1200" b="1" i="0" dirty="0" smtClean="0"/>
              <a:t>1) UPORAB</a:t>
            </a:r>
            <a:r>
              <a:rPr lang="hr-HR" sz="1200" b="1" i="0" dirty="0" smtClean="0"/>
              <a:t>U</a:t>
            </a:r>
            <a:r>
              <a:rPr lang="vi-VN" sz="1200" b="1" i="0" dirty="0" smtClean="0"/>
              <a:t> SREDSTAVA RADA I OSOBNE ZAŠTITNE</a:t>
            </a:r>
            <a:r>
              <a:rPr lang="hr-HR" sz="1200" b="1" i="0" dirty="0" smtClean="0"/>
              <a:t> OPREME</a:t>
            </a:r>
            <a:r>
              <a:rPr lang="vi-VN" sz="1200" b="1" i="0" dirty="0" smtClean="0"/>
              <a:t> KOJI SU NEISPRAVNI ILI </a:t>
            </a:r>
            <a:r>
              <a:rPr lang="hr-HR" sz="1200" b="1" i="0" dirty="0" smtClean="0"/>
              <a:t>BEZ </a:t>
            </a:r>
            <a:r>
              <a:rPr lang="vi-VN" sz="1200" b="1" i="0" dirty="0" smtClean="0"/>
              <a:t>PROPISAN</a:t>
            </a:r>
            <a:r>
              <a:rPr lang="hr-HR" sz="1200" b="1" i="0" dirty="0" smtClean="0"/>
              <a:t>E</a:t>
            </a:r>
            <a:r>
              <a:rPr lang="vi-VN" sz="1200" b="1" i="0" dirty="0" smtClean="0"/>
              <a:t> DOKUMENTACIJ</a:t>
            </a:r>
            <a:r>
              <a:rPr lang="hr-HR" sz="1200" b="1" i="0" dirty="0" smtClean="0"/>
              <a:t>E</a:t>
            </a:r>
            <a:r>
              <a:rPr lang="vi-VN" sz="1200" b="1" i="0" dirty="0" smtClean="0"/>
              <a:t> (</a:t>
            </a:r>
            <a:r>
              <a:rPr lang="hr-HR" sz="1200" b="1" i="0" dirty="0" smtClean="0"/>
              <a:t>čl.</a:t>
            </a:r>
            <a:r>
              <a:rPr lang="vi-VN" sz="1200" b="1" i="0" dirty="0" smtClean="0"/>
              <a:t> 41. </a:t>
            </a:r>
            <a:r>
              <a:rPr lang="hr-HR" sz="1200" b="1" i="0" dirty="0" smtClean="0"/>
              <a:t>i </a:t>
            </a:r>
            <a:r>
              <a:rPr lang="vi-VN" sz="1200" b="1" i="0" dirty="0" smtClean="0"/>
              <a:t>42.</a:t>
            </a:r>
            <a:r>
              <a:rPr lang="hr-HR" sz="1200" b="1" i="0" dirty="0" smtClean="0"/>
              <a:t> </a:t>
            </a:r>
            <a:r>
              <a:rPr lang="hr-HR" sz="1200" b="1" i="0" dirty="0" err="1" smtClean="0"/>
              <a:t>ZZR</a:t>
            </a:r>
            <a:r>
              <a:rPr lang="vi-VN" sz="1200" b="1" i="0" dirty="0" smtClean="0"/>
              <a:t>)</a:t>
            </a:r>
          </a:p>
          <a:p>
            <a:pPr algn="l">
              <a:spcAft>
                <a:spcPts val="1200"/>
              </a:spcAft>
            </a:pPr>
            <a:r>
              <a:rPr lang="vi-VN" sz="1200" b="1" i="0" dirty="0" smtClean="0"/>
              <a:t>2) OBAVLJANJE RADNIH POSTUPAKA PROTIVNO PROPISIMA, TE PONAŠANJ</a:t>
            </a:r>
            <a:r>
              <a:rPr lang="hr-HR" sz="1200" b="1" i="0" dirty="0" smtClean="0"/>
              <a:t>E</a:t>
            </a:r>
            <a:r>
              <a:rPr lang="vi-VN" sz="1200" b="1" i="0" dirty="0" smtClean="0"/>
              <a:t> ILI POSTUPANJ</a:t>
            </a:r>
            <a:r>
              <a:rPr lang="hr-HR" sz="1200" b="1" i="0" dirty="0" smtClean="0"/>
              <a:t>E</a:t>
            </a:r>
            <a:r>
              <a:rPr lang="vi-VN" sz="1200" b="1" i="0" dirty="0" smtClean="0"/>
              <a:t> PROTIVNO PROPIS</a:t>
            </a:r>
            <a:r>
              <a:rPr lang="hr-HR" sz="1200" b="1" i="0" dirty="0" smtClean="0"/>
              <a:t>IM</a:t>
            </a:r>
            <a:r>
              <a:rPr lang="vi-VN" sz="1200" b="1" i="0" dirty="0" smtClean="0"/>
              <a:t>A (</a:t>
            </a:r>
            <a:r>
              <a:rPr lang="hr-HR" sz="1200" b="1" i="0" dirty="0" smtClean="0"/>
              <a:t>čl.</a:t>
            </a:r>
            <a:r>
              <a:rPr lang="vi-VN" sz="1200" b="1" i="0" dirty="0" smtClean="0"/>
              <a:t> 41., 43., 44., 48. </a:t>
            </a:r>
            <a:r>
              <a:rPr lang="hr-HR" sz="1200" b="1" i="0" dirty="0" smtClean="0"/>
              <a:t>i </a:t>
            </a:r>
            <a:r>
              <a:rPr lang="vi-VN" sz="1200" b="1" i="0" dirty="0" smtClean="0"/>
              <a:t>49.</a:t>
            </a:r>
            <a:r>
              <a:rPr lang="hr-HR" sz="1200" b="1" i="0" dirty="0" smtClean="0"/>
              <a:t> </a:t>
            </a:r>
            <a:r>
              <a:rPr lang="hr-HR" sz="1200" b="1" i="0" dirty="0" err="1" smtClean="0"/>
              <a:t>ZZR</a:t>
            </a:r>
            <a:r>
              <a:rPr lang="vi-VN" sz="1200" b="1" i="0" dirty="0" smtClean="0"/>
              <a:t>)</a:t>
            </a:r>
          </a:p>
          <a:p>
            <a:pPr algn="l">
              <a:spcAft>
                <a:spcPts val="1200"/>
              </a:spcAft>
            </a:pPr>
            <a:r>
              <a:rPr lang="vi-VN" sz="1200" b="1" i="0" dirty="0" smtClean="0"/>
              <a:t>3) KORIŠTENJE IZVORA FIZIKALNIH, KEMIJSKIH, BIOLOŠKIH I DRUGIH ŠTETNOSTI, AKO NIJE RADNIKU OSIGURAO PODATKE O RIZICIMA ILI NA MJESTU RADA NEMA </a:t>
            </a:r>
            <a:r>
              <a:rPr lang="vi-VN" sz="1200" b="1" i="0" dirty="0"/>
              <a:t>PROPISANU DOKUMENTACIJU </a:t>
            </a:r>
            <a:r>
              <a:rPr lang="vi-VN" sz="1200" b="1" i="0" dirty="0" smtClean="0"/>
              <a:t>(</a:t>
            </a:r>
            <a:r>
              <a:rPr lang="hr-HR" sz="1200" b="1" i="0" dirty="0" smtClean="0"/>
              <a:t>čl.</a:t>
            </a:r>
            <a:r>
              <a:rPr lang="vi-VN" sz="1200" b="1" i="0" dirty="0" smtClean="0"/>
              <a:t> 45., 46., 47., 48., 49. </a:t>
            </a:r>
            <a:r>
              <a:rPr lang="hr-HR" sz="1200" b="1" i="0" dirty="0" smtClean="0"/>
              <a:t>i </a:t>
            </a:r>
            <a:r>
              <a:rPr lang="vi-VN" sz="1200" b="1" i="0" dirty="0" smtClean="0"/>
              <a:t>50.</a:t>
            </a:r>
            <a:r>
              <a:rPr lang="hr-HR" sz="1200" b="1" i="0" dirty="0" smtClean="0"/>
              <a:t> </a:t>
            </a:r>
            <a:r>
              <a:rPr lang="hr-HR" sz="1200" b="1" i="0" dirty="0" err="1" smtClean="0"/>
              <a:t>ZZR</a:t>
            </a:r>
            <a:r>
              <a:rPr lang="vi-VN" sz="1200" b="1" i="0" dirty="0" smtClean="0"/>
              <a:t>)</a:t>
            </a:r>
            <a:endParaRPr lang="vi-VN" sz="1200" b="1" i="0" dirty="0"/>
          </a:p>
        </p:txBody>
      </p:sp>
      <p:sp>
        <p:nvSpPr>
          <p:cNvPr id="12" name="Pravokutnik 11"/>
          <p:cNvSpPr/>
          <p:nvPr/>
        </p:nvSpPr>
        <p:spPr>
          <a:xfrm>
            <a:off x="3170753" y="2049213"/>
            <a:ext cx="280455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800"/>
              </a:spcAft>
            </a:pPr>
            <a:r>
              <a:rPr lang="hr-HR" sz="1200" b="1" i="0" dirty="0" smtClean="0"/>
              <a:t>1) S MJESTA RADA RADNIKA ZA KOJEG NE MOŽE PREDOČITI DOKAZE O ISPUNJAVANJU PROPISANIH </a:t>
            </a:r>
            <a:r>
              <a:rPr lang="hr-HR" sz="1200" b="1" i="0" dirty="0"/>
              <a:t>UVJETA </a:t>
            </a:r>
            <a:r>
              <a:rPr lang="hr-HR" sz="1200" b="1" i="0" dirty="0" smtClean="0"/>
              <a:t>(čl. 28., 36., 38., 39., 40. i 54. </a:t>
            </a:r>
            <a:r>
              <a:rPr lang="hr-HR" sz="1200" b="1" i="0" dirty="0" err="1" smtClean="0"/>
              <a:t>ZZR</a:t>
            </a:r>
            <a:r>
              <a:rPr lang="hr-HR" sz="1200" b="1" i="0" dirty="0" smtClean="0"/>
              <a:t>)</a:t>
            </a:r>
          </a:p>
          <a:p>
            <a:pPr algn="l">
              <a:spcAft>
                <a:spcPts val="1800"/>
              </a:spcAft>
            </a:pPr>
            <a:r>
              <a:rPr lang="hr-HR" sz="1200" b="1" i="0" dirty="0" smtClean="0"/>
              <a:t>2) S MJESTA RADA RADNIKA ZA KOJEG SE OPRAVDANO PRETPOSTAVLJA DA JE POD UTJECAJEM SREDSTAVA OVISNOSTI (čl. 58. i 59. </a:t>
            </a:r>
            <a:r>
              <a:rPr lang="hr-HR" sz="1200" b="1" i="0" dirty="0" err="1" smtClean="0"/>
              <a:t>ZZR</a:t>
            </a:r>
            <a:r>
              <a:rPr lang="hr-HR" sz="1200" b="1" i="0" dirty="0" smtClean="0"/>
              <a:t>)</a:t>
            </a:r>
            <a:endParaRPr lang="hr-HR" sz="1200" b="1" i="0" dirty="0"/>
          </a:p>
        </p:txBody>
      </p:sp>
      <p:sp>
        <p:nvSpPr>
          <p:cNvPr id="13" name="Pravokutnik 12"/>
          <p:cNvSpPr/>
          <p:nvPr/>
        </p:nvSpPr>
        <p:spPr>
          <a:xfrm>
            <a:off x="6140824" y="2049212"/>
            <a:ext cx="2878433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hr-HR" sz="1200" b="1" i="0" dirty="0" smtClean="0"/>
              <a:t>1) PROCJENA RIZIKA-DOSTUPNO. (čl. 18. </a:t>
            </a:r>
            <a:r>
              <a:rPr lang="hr-HR" sz="1200" b="1" i="0" dirty="0" err="1" smtClean="0"/>
              <a:t>ZZR</a:t>
            </a:r>
            <a:r>
              <a:rPr lang="hr-HR" sz="1200" b="1" i="0" dirty="0" smtClean="0"/>
              <a:t>)</a:t>
            </a:r>
          </a:p>
          <a:p>
            <a:pPr algn="l">
              <a:spcAft>
                <a:spcPts val="600"/>
              </a:spcAft>
            </a:pPr>
            <a:r>
              <a:rPr lang="hr-HR" sz="1200" b="1" i="0" dirty="0" smtClean="0"/>
              <a:t>2) PROVJERA OSPOSOBLJENOSTI (čl. 28. </a:t>
            </a:r>
            <a:r>
              <a:rPr lang="hr-HR" sz="1200" b="1" i="0" dirty="0" err="1" smtClean="0"/>
              <a:t>ZZR</a:t>
            </a:r>
            <a:r>
              <a:rPr lang="hr-HR" sz="1200" b="1" i="0" dirty="0" smtClean="0"/>
              <a:t>)</a:t>
            </a:r>
          </a:p>
          <a:p>
            <a:pPr algn="l">
              <a:spcAft>
                <a:spcPts val="600"/>
              </a:spcAft>
            </a:pPr>
            <a:r>
              <a:rPr lang="hr-HR" sz="1200" b="1" i="0" dirty="0" smtClean="0"/>
              <a:t>3) ODBOR (čl. 34. </a:t>
            </a:r>
            <a:r>
              <a:rPr lang="hr-HR" sz="1200" b="1" i="0" dirty="0" err="1" smtClean="0"/>
              <a:t>ZZR</a:t>
            </a:r>
            <a:r>
              <a:rPr lang="hr-HR" sz="1200" b="1" i="0" dirty="0" smtClean="0"/>
              <a:t>)</a:t>
            </a:r>
          </a:p>
          <a:p>
            <a:pPr algn="l">
              <a:spcAft>
                <a:spcPts val="600"/>
              </a:spcAft>
            </a:pPr>
            <a:r>
              <a:rPr lang="hr-HR" sz="1200" b="1" i="0" dirty="0" smtClean="0"/>
              <a:t>4)  ISPITIVANJE SREDSTAVA RADA (čl. 42. ZZR)</a:t>
            </a:r>
          </a:p>
          <a:p>
            <a:pPr algn="l">
              <a:spcAft>
                <a:spcPts val="600"/>
              </a:spcAft>
            </a:pPr>
            <a:r>
              <a:rPr lang="hr-HR" sz="1200" b="1" i="0" dirty="0" smtClean="0"/>
              <a:t>5)  ISPITIVANJE PARAMETARA RADNOG OKOLIŠA (čl. 45. </a:t>
            </a:r>
            <a:r>
              <a:rPr lang="hr-HR" sz="1200" b="1" i="0" dirty="0" err="1" smtClean="0"/>
              <a:t>ZZR</a:t>
            </a:r>
            <a:r>
              <a:rPr lang="hr-HR" sz="1200" b="1" i="0" dirty="0" smtClean="0"/>
              <a:t>)</a:t>
            </a:r>
          </a:p>
          <a:p>
            <a:pPr algn="l">
              <a:spcAft>
                <a:spcPts val="600"/>
              </a:spcAft>
            </a:pPr>
            <a:r>
              <a:rPr lang="hr-HR" sz="1200" b="1" i="0" dirty="0" smtClean="0"/>
              <a:t>6) SIGURNOSNI ZNAKOVI (čl. 53.)</a:t>
            </a:r>
          </a:p>
          <a:p>
            <a:pPr algn="l">
              <a:spcAft>
                <a:spcPts val="600"/>
              </a:spcAft>
            </a:pPr>
            <a:r>
              <a:rPr lang="hr-HR" sz="1200" b="1" i="0" dirty="0" smtClean="0"/>
              <a:t>7) PRVA POMOĆ (čl. 56. ZZR)</a:t>
            </a:r>
          </a:p>
          <a:p>
            <a:pPr algn="l">
              <a:spcAft>
                <a:spcPts val="600"/>
              </a:spcAft>
            </a:pPr>
            <a:r>
              <a:rPr lang="hr-HR" sz="1200" b="1" i="0" dirty="0" smtClean="0"/>
              <a:t>8) SIGURNOSNI ZNAKOVI I UPUTE (čl.62. st.1. ZZR)</a:t>
            </a:r>
          </a:p>
          <a:p>
            <a:pPr algn="l">
              <a:spcAft>
                <a:spcPts val="600"/>
              </a:spcAft>
            </a:pPr>
            <a:r>
              <a:rPr lang="hr-HR" sz="1200" b="1" i="0" dirty="0" smtClean="0"/>
              <a:t>9) DOSTUPNOST DOKUMENTACIJE (čl. 62. st. 2. ZZR)</a:t>
            </a:r>
          </a:p>
          <a:p>
            <a:pPr algn="l">
              <a:spcAft>
                <a:spcPts val="600"/>
              </a:spcAft>
            </a:pPr>
            <a:r>
              <a:rPr lang="hr-HR" sz="1200" b="1" i="0" dirty="0" smtClean="0"/>
              <a:t>10) ZDRAVSTVENA ZAŠTITA (čl. 63.)</a:t>
            </a:r>
            <a:endParaRPr lang="hr-HR" sz="1200" b="1" i="0" dirty="0"/>
          </a:p>
        </p:txBody>
      </p:sp>
    </p:spTree>
    <p:extLst>
      <p:ext uri="{BB962C8B-B14F-4D97-AF65-F5344CB8AC3E}">
        <p14:creationId xmlns:p14="http://schemas.microsoft.com/office/powerpoint/2010/main" val="29074879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893544" y="514290"/>
            <a:ext cx="759695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VISINE PREKRŠAJNIH KAZNI NA MJESTU IZVRŠENJA PREKRŠAJA</a:t>
            </a:r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57270"/>
              </p:ext>
            </p:extLst>
          </p:nvPr>
        </p:nvGraphicFramePr>
        <p:xfrm>
          <a:off x="483079" y="1380226"/>
          <a:ext cx="8242719" cy="4880970"/>
        </p:xfrm>
        <a:graphic>
          <a:graphicData uri="http://schemas.openxmlformats.org/drawingml/2006/table">
            <a:tbl>
              <a:tblPr firstRow="1" bandRow="1"/>
              <a:tblGrid>
                <a:gridCol w="2363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7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IZNOS (kn)</a:t>
                      </a:r>
                      <a:endParaRPr lang="hr-H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16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FIZIČKA OSOBA</a:t>
                      </a:r>
                      <a:endParaRPr lang="hr-HR" sz="16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1600" dirty="0" smtClean="0">
                          <a:solidFill>
                            <a:srgbClr val="FFEFC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PRAVNA OSOBA</a:t>
                      </a:r>
                      <a:endParaRPr lang="hr-HR" sz="1600" dirty="0">
                        <a:solidFill>
                          <a:srgbClr val="FFEFC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1600" dirty="0" smtClean="0">
                          <a:solidFill>
                            <a:srgbClr val="FFEFC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ODGOVORNA OSOBA U PRAVNOJ OSOBI</a:t>
                      </a:r>
                      <a:endParaRPr lang="hr-HR" sz="1600" dirty="0">
                        <a:solidFill>
                          <a:srgbClr val="FFEFC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16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čl.</a:t>
                      </a:r>
                      <a:r>
                        <a:rPr lang="hr-HR" sz="1600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 ZZR</a:t>
                      </a:r>
                      <a:endParaRPr lang="hr-HR" sz="16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INVESTITOR</a:t>
                      </a:r>
                      <a:endParaRPr lang="hr-HR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lumMod val="50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hr-HR" sz="1600" b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1.900,00</a:t>
                      </a:r>
                      <a:endParaRPr lang="hr-HR" sz="1600" b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hr-HR" sz="1600" b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10.000,00</a:t>
                      </a:r>
                      <a:endParaRPr lang="hr-HR" sz="1600" b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hr-HR" sz="1600" b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1.900,00</a:t>
                      </a:r>
                      <a:endParaRPr lang="hr-HR" sz="1600" b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1600" b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</a:t>
                      </a:r>
                      <a:endParaRPr lang="hr-HR" sz="1600" b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0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KONCESIONAR</a:t>
                      </a:r>
                      <a:endParaRPr lang="hr-HR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lumMod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6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VLASNIK</a:t>
                      </a:r>
                      <a:endParaRPr lang="hr-HR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lumMod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KOORDINATOR</a:t>
                      </a:r>
                      <a:endParaRPr lang="hr-HR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lumMod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endParaRPr lang="hr-HR" sz="1600" b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hr-H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1600" b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</a:t>
                      </a:r>
                      <a:endParaRPr lang="hr-HR" sz="1600" b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POSLODAVAC</a:t>
                      </a:r>
                      <a:endParaRPr lang="hr-HR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hr-HR" sz="1600" b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1.500,00</a:t>
                      </a:r>
                      <a:endParaRPr lang="hr-HR" sz="1600" b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hr-HR" sz="1600" b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1.800,00</a:t>
                      </a:r>
                      <a:endParaRPr lang="hr-HR" sz="1600" b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hr-HR" sz="1600" b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1.500,00</a:t>
                      </a:r>
                      <a:endParaRPr lang="hr-HR" sz="1600" b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1600" b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</a:t>
                      </a:r>
                      <a:endParaRPr lang="hr-HR" sz="1600" b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POSLODAVAC</a:t>
                      </a:r>
                      <a:endParaRPr lang="hr-HR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lumMod val="5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hr-HR" sz="1600" b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1.900,00</a:t>
                      </a:r>
                      <a:endParaRPr lang="hr-HR" sz="1600" b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hr-HR" sz="1600" b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10.000,00</a:t>
                      </a:r>
                      <a:endParaRPr lang="hr-HR" sz="1600" b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hr-HR" sz="1600" b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1.900,00</a:t>
                      </a:r>
                      <a:endParaRPr lang="hr-HR" sz="1600" b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1600" b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 i 98.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OVLAŠTENA OSOBA</a:t>
                      </a:r>
                      <a:endParaRPr lang="hr-HR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lumMod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r"/>
                      <a:r>
                        <a:rPr lang="hr-HR" sz="1600" b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14.900,00</a:t>
                      </a:r>
                      <a:endParaRPr lang="hr-HR" sz="1600" b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1600" b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</a:t>
                      </a:r>
                      <a:endParaRPr lang="hr-HR" sz="1600" b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OSOBA BEZ OVLAŠTENJA</a:t>
                      </a:r>
                      <a:endParaRPr lang="hr-HR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>
                        <a:lumMod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r-H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hr-HR" sz="1600" b="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</a:t>
                      </a:r>
                      <a:endParaRPr lang="hr-HR" sz="1600" b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" y="93656"/>
            <a:ext cx="1161826" cy="235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7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kstniOkvir 5"/>
          <p:cNvSpPr txBox="1"/>
          <p:nvPr/>
        </p:nvSpPr>
        <p:spPr>
          <a:xfrm rot="16200000">
            <a:off x="-877938" y="3271170"/>
            <a:ext cx="2270172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KAZNENA DJELA</a:t>
            </a:r>
          </a:p>
        </p:txBody>
      </p:sp>
      <p:sp>
        <p:nvSpPr>
          <p:cNvPr id="7" name="Pravokutnik 6"/>
          <p:cNvSpPr/>
          <p:nvPr/>
        </p:nvSpPr>
        <p:spPr>
          <a:xfrm>
            <a:off x="340465" y="-4667"/>
            <a:ext cx="87646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nepružanje</a:t>
            </a:r>
            <a:r>
              <a:rPr kumimoji="0" lang="hr-H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pomoći; napuštanje nemoćne osobe</a:t>
            </a:r>
            <a:r>
              <a:rPr kumimoji="0" lang="hr-HR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; 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čl. 123. st. 1. i 2. i čl. 124. KZ-a. Npr. </a:t>
            </a:r>
            <a:r>
              <a:rPr kumimoji="0" lang="hr-HR" sz="1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nepružanje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pomoći ozlijeđenoj osobi ili napuštanja osobe ozlijeđene u prostoriji ili na prostoru na kojemu poslodavac obavlja rad.</a:t>
            </a:r>
          </a:p>
        </p:txBody>
      </p:sp>
      <p:sp>
        <p:nvSpPr>
          <p:cNvPr id="8" name="Pravokutnik 7"/>
          <p:cNvSpPr/>
          <p:nvPr/>
        </p:nvSpPr>
        <p:spPr>
          <a:xfrm>
            <a:off x="340465" y="876297"/>
            <a:ext cx="876461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ugrožavanje okoliša postrojenjem; ugrožavanje okoliša radioaktivnim tvarima; ugrožavanje bukom, vibracijama ili neionizirajućim zračenjem</a:t>
            </a:r>
            <a:r>
              <a:rPr kumimoji="0" lang="vi-VN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; 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čl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.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197. st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.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1. i 2., čl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.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198. st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.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1. i 2. i čl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.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199., u vezi s čl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.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213. i 214. 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KZ-a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. 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Npr.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ugrožavanj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e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radnog okoliša kada se prerađuju opasne tvari u neispravnim postrojenjima.</a:t>
            </a:r>
            <a:endParaRPr kumimoji="0" lang="hr-HR" sz="160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340471" y="1991192"/>
            <a:ext cx="87646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dovođenje u opasnost života i imovine opće opasnom radnjom ili sredstvom; uništenje ili oštećenje zaštitnih naprava na radu; uništenje, oštećenje ili zlouporaba znakova za opasnost; opasno izvođenje građevinskih radova</a:t>
            </a:r>
            <a:r>
              <a:rPr kumimoji="0" lang="vi-VN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; 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čl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.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215. st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.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2. i 3., čl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.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217. st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.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1. i 2., čl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.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218. st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.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1. i čl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.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221. st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.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1. i 2., u vezi s čl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.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222. st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.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1., 2., 3. i 4. 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KZ-a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. 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Npr. 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uklanjanj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e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zaštitne naprave ili uklanjanja znaka sigurnosti ili općenito u slučaju obavljanja radnih postupaka bez primjene pravila zaštite na radu.</a:t>
            </a:r>
            <a:endParaRPr kumimoji="0" lang="hr-HR" sz="160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347810" y="3845230"/>
            <a:ext cx="85992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krivotvorenje službene ili poslovne isprave</a:t>
            </a:r>
            <a:r>
              <a:rPr kumimoji="0" lang="hr-HR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; 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čl. 279. st. 1. i 2. KZ-a. Npr. izdavanja isprave od strane ovlaštene osobe za zaštitu na rad ili ovlaštene ordinacije medicine rada, bez da su provedena potrebna ispitivanja ili usprkos negativnim rezultatima ispitivanja.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347810" y="4933249"/>
            <a:ext cx="86284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davanje lažnog iskaza; sprječavanje dokazivanja</a:t>
            </a:r>
            <a:r>
              <a:rPr kumimoji="0" lang="hr-HR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; 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čl. 305. st. 1. i 2. i čl. 306. st. 1. i 2. KZ-a. Npr. slučaju davanja lažne izjave ili prikrivanja dokaza u postupku inspekcijskog nadzora.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347810" y="5712946"/>
            <a:ext cx="86284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skidanje i povreda službenog pečata i znaka</a:t>
            </a:r>
            <a:r>
              <a:rPr kumimoji="0" lang="hr-HR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; </a:t>
            </a:r>
            <a:r>
              <a:rPr kumimoji="0" lang="hr-H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čl. 317. st. 1. i 2. KZ-a. Npr. uporaba sredstva rada ili prostora, protivno rješenju inspektora rada koje je izvršeno pečaćenjem</a:t>
            </a:r>
            <a:r>
              <a:rPr kumimoji="0" lang="hr-HR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40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49477" y="1816224"/>
            <a:ext cx="8389296" cy="40934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Ako je kaznenim djelom prouzročena </a:t>
            </a:r>
            <a:r>
              <a:rPr kumimoji="0" lang="hr-HR" sz="2000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teška tjelesna ozljeda 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neke osobe ili </a:t>
            </a:r>
            <a:r>
              <a:rPr kumimoji="0" lang="hr-HR" sz="2000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imovinska šteta velikih razmjera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počinitelj će se kazniti kaznom zatvora </a:t>
            </a:r>
            <a:r>
              <a:rPr kumimoji="0" lang="hr-HR" sz="2000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od jedne do deset godina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 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endParaRPr kumimoji="0" lang="hr-HR" sz="200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Ako je kaznenim djelom prouzročena </a:t>
            </a:r>
            <a:r>
              <a:rPr kumimoji="0" lang="hr-HR" sz="2000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smrt jedne ili više osoba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počinitelj će se kazniti kaznom zatvora </a:t>
            </a:r>
            <a:r>
              <a:rPr kumimoji="0" lang="hr-HR" sz="2000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od tri do petnaest godina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 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endParaRPr kumimoji="0" lang="hr-HR" sz="200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Ako je kaznenim djelom prouzročena teška tjelesna ozljeda neke osobe ili imovinska šteta velikih razmjera, počinitelj će se kazniti kaznom zatvora </a:t>
            </a:r>
            <a:r>
              <a:rPr kumimoji="0" lang="hr-HR" sz="2000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od šest mjeseci do pet godina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endParaRPr kumimoji="0" lang="hr-HR" sz="200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Ako je kaznenim djelom prouzročena smrt jedne ili više osoba, počinitelj će se kazniti kaznom zatvora </a:t>
            </a:r>
            <a:r>
              <a:rPr kumimoji="0" lang="hr-HR" sz="2000" i="0" u="sng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od jedne do osam godina</a:t>
            </a: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 </a:t>
            </a:r>
          </a:p>
        </p:txBody>
      </p:sp>
      <p:sp>
        <p:nvSpPr>
          <p:cNvPr id="7" name="Prostoručno 6"/>
          <p:cNvSpPr/>
          <p:nvPr/>
        </p:nvSpPr>
        <p:spPr bwMode="auto">
          <a:xfrm>
            <a:off x="249477" y="1658872"/>
            <a:ext cx="526769" cy="1864930"/>
          </a:xfrm>
          <a:custGeom>
            <a:avLst/>
            <a:gdLst>
              <a:gd name="connsiteX0" fmla="*/ 338878 w 526769"/>
              <a:gd name="connsiteY0" fmla="*/ 87682 h 2329841"/>
              <a:gd name="connsiteX1" fmla="*/ 338878 w 526769"/>
              <a:gd name="connsiteY1" fmla="*/ 87682 h 2329841"/>
              <a:gd name="connsiteX2" fmla="*/ 188566 w 526769"/>
              <a:gd name="connsiteY2" fmla="*/ 87682 h 2329841"/>
              <a:gd name="connsiteX3" fmla="*/ 113410 w 526769"/>
              <a:gd name="connsiteY3" fmla="*/ 137786 h 2329841"/>
              <a:gd name="connsiteX4" fmla="*/ 63306 w 526769"/>
              <a:gd name="connsiteY4" fmla="*/ 212942 h 2329841"/>
              <a:gd name="connsiteX5" fmla="*/ 38254 w 526769"/>
              <a:gd name="connsiteY5" fmla="*/ 250520 h 2329841"/>
              <a:gd name="connsiteX6" fmla="*/ 25728 w 526769"/>
              <a:gd name="connsiteY6" fmla="*/ 288099 h 2329841"/>
              <a:gd name="connsiteX7" fmla="*/ 676 w 526769"/>
              <a:gd name="connsiteY7" fmla="*/ 325677 h 2329841"/>
              <a:gd name="connsiteX8" fmla="*/ 13202 w 526769"/>
              <a:gd name="connsiteY8" fmla="*/ 576197 h 2329841"/>
              <a:gd name="connsiteX9" fmla="*/ 676 w 526769"/>
              <a:gd name="connsiteY9" fmla="*/ 1453019 h 2329841"/>
              <a:gd name="connsiteX10" fmla="*/ 13202 w 526769"/>
              <a:gd name="connsiteY10" fmla="*/ 1903956 h 2329841"/>
              <a:gd name="connsiteX11" fmla="*/ 38254 w 526769"/>
              <a:gd name="connsiteY11" fmla="*/ 2129425 h 2329841"/>
              <a:gd name="connsiteX12" fmla="*/ 50780 w 526769"/>
              <a:gd name="connsiteY12" fmla="*/ 2167003 h 2329841"/>
              <a:gd name="connsiteX13" fmla="*/ 63306 w 526769"/>
              <a:gd name="connsiteY13" fmla="*/ 2217107 h 2329841"/>
              <a:gd name="connsiteX14" fmla="*/ 125936 w 526769"/>
              <a:gd name="connsiteY14" fmla="*/ 2292263 h 2329841"/>
              <a:gd name="connsiteX15" fmla="*/ 213618 w 526769"/>
              <a:gd name="connsiteY15" fmla="*/ 2329841 h 2329841"/>
              <a:gd name="connsiteX16" fmla="*/ 313826 w 526769"/>
              <a:gd name="connsiteY16" fmla="*/ 2317315 h 2329841"/>
              <a:gd name="connsiteX17" fmla="*/ 351404 w 526769"/>
              <a:gd name="connsiteY17" fmla="*/ 2279737 h 2329841"/>
              <a:gd name="connsiteX18" fmla="*/ 388983 w 526769"/>
              <a:gd name="connsiteY18" fmla="*/ 2267211 h 2329841"/>
              <a:gd name="connsiteX19" fmla="*/ 439087 w 526769"/>
              <a:gd name="connsiteY19" fmla="*/ 2229633 h 2329841"/>
              <a:gd name="connsiteX20" fmla="*/ 476665 w 526769"/>
              <a:gd name="connsiteY20" fmla="*/ 2204581 h 2329841"/>
              <a:gd name="connsiteX21" fmla="*/ 526769 w 526769"/>
              <a:gd name="connsiteY21" fmla="*/ 2129425 h 2329841"/>
              <a:gd name="connsiteX22" fmla="*/ 514243 w 526769"/>
              <a:gd name="connsiteY22" fmla="*/ 87682 h 2329841"/>
              <a:gd name="connsiteX23" fmla="*/ 489191 w 526769"/>
              <a:gd name="connsiteY23" fmla="*/ 50104 h 2329841"/>
              <a:gd name="connsiteX24" fmla="*/ 414035 w 526769"/>
              <a:gd name="connsiteY24" fmla="*/ 0 h 2329841"/>
              <a:gd name="connsiteX25" fmla="*/ 251196 w 526769"/>
              <a:gd name="connsiteY25" fmla="*/ 12526 h 2329841"/>
              <a:gd name="connsiteX26" fmla="*/ 201092 w 526769"/>
              <a:gd name="connsiteY26" fmla="*/ 75156 h 2329841"/>
              <a:gd name="connsiteX27" fmla="*/ 163514 w 526769"/>
              <a:gd name="connsiteY27" fmla="*/ 100208 h 2329841"/>
              <a:gd name="connsiteX28" fmla="*/ 188566 w 526769"/>
              <a:gd name="connsiteY28" fmla="*/ 75156 h 232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6769" h="2329841">
                <a:moveTo>
                  <a:pt x="338878" y="87682"/>
                </a:moveTo>
                <a:lnTo>
                  <a:pt x="338878" y="87682"/>
                </a:lnTo>
                <a:cubicBezTo>
                  <a:pt x="283128" y="81488"/>
                  <a:pt x="237531" y="60479"/>
                  <a:pt x="188566" y="87682"/>
                </a:cubicBezTo>
                <a:cubicBezTo>
                  <a:pt x="162246" y="102304"/>
                  <a:pt x="113410" y="137786"/>
                  <a:pt x="113410" y="137786"/>
                </a:cubicBezTo>
                <a:lnTo>
                  <a:pt x="63306" y="212942"/>
                </a:lnTo>
                <a:lnTo>
                  <a:pt x="38254" y="250520"/>
                </a:lnTo>
                <a:cubicBezTo>
                  <a:pt x="34079" y="263046"/>
                  <a:pt x="31633" y="276289"/>
                  <a:pt x="25728" y="288099"/>
                </a:cubicBezTo>
                <a:cubicBezTo>
                  <a:pt x="18996" y="301564"/>
                  <a:pt x="1330" y="310637"/>
                  <a:pt x="676" y="325677"/>
                </a:cubicBezTo>
                <a:cubicBezTo>
                  <a:pt x="-2956" y="409209"/>
                  <a:pt x="9027" y="492690"/>
                  <a:pt x="13202" y="576197"/>
                </a:cubicBezTo>
                <a:cubicBezTo>
                  <a:pt x="9027" y="868471"/>
                  <a:pt x="676" y="1160715"/>
                  <a:pt x="676" y="1453019"/>
                </a:cubicBezTo>
                <a:cubicBezTo>
                  <a:pt x="676" y="1603389"/>
                  <a:pt x="6942" y="1753716"/>
                  <a:pt x="13202" y="1903956"/>
                </a:cubicBezTo>
                <a:cubicBezTo>
                  <a:pt x="15665" y="1963062"/>
                  <a:pt x="23611" y="2063533"/>
                  <a:pt x="38254" y="2129425"/>
                </a:cubicBezTo>
                <a:cubicBezTo>
                  <a:pt x="41118" y="2142314"/>
                  <a:pt x="47153" y="2154307"/>
                  <a:pt x="50780" y="2167003"/>
                </a:cubicBezTo>
                <a:cubicBezTo>
                  <a:pt x="55509" y="2183556"/>
                  <a:pt x="56525" y="2201284"/>
                  <a:pt x="63306" y="2217107"/>
                </a:cubicBezTo>
                <a:cubicBezTo>
                  <a:pt x="73000" y="2239727"/>
                  <a:pt x="107347" y="2278985"/>
                  <a:pt x="125936" y="2292263"/>
                </a:cubicBezTo>
                <a:cubicBezTo>
                  <a:pt x="153023" y="2311611"/>
                  <a:pt x="182952" y="2319619"/>
                  <a:pt x="213618" y="2329841"/>
                </a:cubicBezTo>
                <a:cubicBezTo>
                  <a:pt x="247021" y="2325666"/>
                  <a:pt x="282190" y="2328819"/>
                  <a:pt x="313826" y="2317315"/>
                </a:cubicBezTo>
                <a:cubicBezTo>
                  <a:pt x="330474" y="2311261"/>
                  <a:pt x="336665" y="2289563"/>
                  <a:pt x="351404" y="2279737"/>
                </a:cubicBezTo>
                <a:cubicBezTo>
                  <a:pt x="362390" y="2272413"/>
                  <a:pt x="376457" y="2271386"/>
                  <a:pt x="388983" y="2267211"/>
                </a:cubicBezTo>
                <a:cubicBezTo>
                  <a:pt x="405684" y="2254685"/>
                  <a:pt x="422099" y="2241767"/>
                  <a:pt x="439087" y="2229633"/>
                </a:cubicBezTo>
                <a:cubicBezTo>
                  <a:pt x="451337" y="2220883"/>
                  <a:pt x="466752" y="2215911"/>
                  <a:pt x="476665" y="2204581"/>
                </a:cubicBezTo>
                <a:cubicBezTo>
                  <a:pt x="496492" y="2181922"/>
                  <a:pt x="526769" y="2129425"/>
                  <a:pt x="526769" y="2129425"/>
                </a:cubicBezTo>
                <a:cubicBezTo>
                  <a:pt x="522594" y="1448844"/>
                  <a:pt x="526541" y="768165"/>
                  <a:pt x="514243" y="87682"/>
                </a:cubicBezTo>
                <a:cubicBezTo>
                  <a:pt x="513971" y="72630"/>
                  <a:pt x="500521" y="60017"/>
                  <a:pt x="489191" y="50104"/>
                </a:cubicBezTo>
                <a:cubicBezTo>
                  <a:pt x="466532" y="30277"/>
                  <a:pt x="414035" y="0"/>
                  <a:pt x="414035" y="0"/>
                </a:cubicBezTo>
                <a:cubicBezTo>
                  <a:pt x="359755" y="4175"/>
                  <a:pt x="304704" y="2493"/>
                  <a:pt x="251196" y="12526"/>
                </a:cubicBezTo>
                <a:cubicBezTo>
                  <a:pt x="192070" y="23612"/>
                  <a:pt x="227642" y="41969"/>
                  <a:pt x="201092" y="75156"/>
                </a:cubicBezTo>
                <a:cubicBezTo>
                  <a:pt x="191688" y="86911"/>
                  <a:pt x="163514" y="100208"/>
                  <a:pt x="163514" y="100208"/>
                </a:cubicBezTo>
                <a:lnTo>
                  <a:pt x="188566" y="75156"/>
                </a:lnTo>
              </a:path>
            </a:pathLst>
          </a:cu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None/>
            </a:pPr>
            <a:endParaRPr lang="hr-HR" sz="1400" i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TekstniOkvir 6"/>
          <p:cNvSpPr txBox="1"/>
          <p:nvPr/>
        </p:nvSpPr>
        <p:spPr>
          <a:xfrm>
            <a:off x="316386" y="678903"/>
            <a:ext cx="8497019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TEŠKA KAZNENA DJELA PROTIV OPĆE SIGURNOSTI ČL. 222. </a:t>
            </a:r>
            <a:r>
              <a:rPr kumimoji="0" lang="hr-HR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KZ</a:t>
            </a:r>
            <a:endParaRPr kumimoji="0" lang="hr-HR" sz="200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9" name="Prostoručno 8"/>
          <p:cNvSpPr/>
          <p:nvPr/>
        </p:nvSpPr>
        <p:spPr bwMode="auto">
          <a:xfrm>
            <a:off x="249477" y="3862938"/>
            <a:ext cx="526769" cy="1953824"/>
          </a:xfrm>
          <a:custGeom>
            <a:avLst/>
            <a:gdLst>
              <a:gd name="connsiteX0" fmla="*/ 338878 w 526769"/>
              <a:gd name="connsiteY0" fmla="*/ 87682 h 2329841"/>
              <a:gd name="connsiteX1" fmla="*/ 338878 w 526769"/>
              <a:gd name="connsiteY1" fmla="*/ 87682 h 2329841"/>
              <a:gd name="connsiteX2" fmla="*/ 188566 w 526769"/>
              <a:gd name="connsiteY2" fmla="*/ 87682 h 2329841"/>
              <a:gd name="connsiteX3" fmla="*/ 113410 w 526769"/>
              <a:gd name="connsiteY3" fmla="*/ 137786 h 2329841"/>
              <a:gd name="connsiteX4" fmla="*/ 63306 w 526769"/>
              <a:gd name="connsiteY4" fmla="*/ 212942 h 2329841"/>
              <a:gd name="connsiteX5" fmla="*/ 38254 w 526769"/>
              <a:gd name="connsiteY5" fmla="*/ 250520 h 2329841"/>
              <a:gd name="connsiteX6" fmla="*/ 25728 w 526769"/>
              <a:gd name="connsiteY6" fmla="*/ 288099 h 2329841"/>
              <a:gd name="connsiteX7" fmla="*/ 676 w 526769"/>
              <a:gd name="connsiteY7" fmla="*/ 325677 h 2329841"/>
              <a:gd name="connsiteX8" fmla="*/ 13202 w 526769"/>
              <a:gd name="connsiteY8" fmla="*/ 576197 h 2329841"/>
              <a:gd name="connsiteX9" fmla="*/ 676 w 526769"/>
              <a:gd name="connsiteY9" fmla="*/ 1453019 h 2329841"/>
              <a:gd name="connsiteX10" fmla="*/ 13202 w 526769"/>
              <a:gd name="connsiteY10" fmla="*/ 1903956 h 2329841"/>
              <a:gd name="connsiteX11" fmla="*/ 38254 w 526769"/>
              <a:gd name="connsiteY11" fmla="*/ 2129425 h 2329841"/>
              <a:gd name="connsiteX12" fmla="*/ 50780 w 526769"/>
              <a:gd name="connsiteY12" fmla="*/ 2167003 h 2329841"/>
              <a:gd name="connsiteX13" fmla="*/ 63306 w 526769"/>
              <a:gd name="connsiteY13" fmla="*/ 2217107 h 2329841"/>
              <a:gd name="connsiteX14" fmla="*/ 125936 w 526769"/>
              <a:gd name="connsiteY14" fmla="*/ 2292263 h 2329841"/>
              <a:gd name="connsiteX15" fmla="*/ 213618 w 526769"/>
              <a:gd name="connsiteY15" fmla="*/ 2329841 h 2329841"/>
              <a:gd name="connsiteX16" fmla="*/ 313826 w 526769"/>
              <a:gd name="connsiteY16" fmla="*/ 2317315 h 2329841"/>
              <a:gd name="connsiteX17" fmla="*/ 351404 w 526769"/>
              <a:gd name="connsiteY17" fmla="*/ 2279737 h 2329841"/>
              <a:gd name="connsiteX18" fmla="*/ 388983 w 526769"/>
              <a:gd name="connsiteY18" fmla="*/ 2267211 h 2329841"/>
              <a:gd name="connsiteX19" fmla="*/ 439087 w 526769"/>
              <a:gd name="connsiteY19" fmla="*/ 2229633 h 2329841"/>
              <a:gd name="connsiteX20" fmla="*/ 476665 w 526769"/>
              <a:gd name="connsiteY20" fmla="*/ 2204581 h 2329841"/>
              <a:gd name="connsiteX21" fmla="*/ 526769 w 526769"/>
              <a:gd name="connsiteY21" fmla="*/ 2129425 h 2329841"/>
              <a:gd name="connsiteX22" fmla="*/ 514243 w 526769"/>
              <a:gd name="connsiteY22" fmla="*/ 87682 h 2329841"/>
              <a:gd name="connsiteX23" fmla="*/ 489191 w 526769"/>
              <a:gd name="connsiteY23" fmla="*/ 50104 h 2329841"/>
              <a:gd name="connsiteX24" fmla="*/ 414035 w 526769"/>
              <a:gd name="connsiteY24" fmla="*/ 0 h 2329841"/>
              <a:gd name="connsiteX25" fmla="*/ 251196 w 526769"/>
              <a:gd name="connsiteY25" fmla="*/ 12526 h 2329841"/>
              <a:gd name="connsiteX26" fmla="*/ 201092 w 526769"/>
              <a:gd name="connsiteY26" fmla="*/ 75156 h 2329841"/>
              <a:gd name="connsiteX27" fmla="*/ 163514 w 526769"/>
              <a:gd name="connsiteY27" fmla="*/ 100208 h 2329841"/>
              <a:gd name="connsiteX28" fmla="*/ 188566 w 526769"/>
              <a:gd name="connsiteY28" fmla="*/ 75156 h 232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6769" h="2329841">
                <a:moveTo>
                  <a:pt x="338878" y="87682"/>
                </a:moveTo>
                <a:lnTo>
                  <a:pt x="338878" y="87682"/>
                </a:lnTo>
                <a:cubicBezTo>
                  <a:pt x="283128" y="81488"/>
                  <a:pt x="237531" y="60479"/>
                  <a:pt x="188566" y="87682"/>
                </a:cubicBezTo>
                <a:cubicBezTo>
                  <a:pt x="162246" y="102304"/>
                  <a:pt x="113410" y="137786"/>
                  <a:pt x="113410" y="137786"/>
                </a:cubicBezTo>
                <a:lnTo>
                  <a:pt x="63306" y="212942"/>
                </a:lnTo>
                <a:lnTo>
                  <a:pt x="38254" y="250520"/>
                </a:lnTo>
                <a:cubicBezTo>
                  <a:pt x="34079" y="263046"/>
                  <a:pt x="31633" y="276289"/>
                  <a:pt x="25728" y="288099"/>
                </a:cubicBezTo>
                <a:cubicBezTo>
                  <a:pt x="18996" y="301564"/>
                  <a:pt x="1330" y="310637"/>
                  <a:pt x="676" y="325677"/>
                </a:cubicBezTo>
                <a:cubicBezTo>
                  <a:pt x="-2956" y="409209"/>
                  <a:pt x="9027" y="492690"/>
                  <a:pt x="13202" y="576197"/>
                </a:cubicBezTo>
                <a:cubicBezTo>
                  <a:pt x="9027" y="868471"/>
                  <a:pt x="676" y="1160715"/>
                  <a:pt x="676" y="1453019"/>
                </a:cubicBezTo>
                <a:cubicBezTo>
                  <a:pt x="676" y="1603389"/>
                  <a:pt x="6942" y="1753716"/>
                  <a:pt x="13202" y="1903956"/>
                </a:cubicBezTo>
                <a:cubicBezTo>
                  <a:pt x="15665" y="1963062"/>
                  <a:pt x="23611" y="2063533"/>
                  <a:pt x="38254" y="2129425"/>
                </a:cubicBezTo>
                <a:cubicBezTo>
                  <a:pt x="41118" y="2142314"/>
                  <a:pt x="47153" y="2154307"/>
                  <a:pt x="50780" y="2167003"/>
                </a:cubicBezTo>
                <a:cubicBezTo>
                  <a:pt x="55509" y="2183556"/>
                  <a:pt x="56525" y="2201284"/>
                  <a:pt x="63306" y="2217107"/>
                </a:cubicBezTo>
                <a:cubicBezTo>
                  <a:pt x="73000" y="2239727"/>
                  <a:pt x="107347" y="2278985"/>
                  <a:pt x="125936" y="2292263"/>
                </a:cubicBezTo>
                <a:cubicBezTo>
                  <a:pt x="153023" y="2311611"/>
                  <a:pt x="182952" y="2319619"/>
                  <a:pt x="213618" y="2329841"/>
                </a:cubicBezTo>
                <a:cubicBezTo>
                  <a:pt x="247021" y="2325666"/>
                  <a:pt x="282190" y="2328819"/>
                  <a:pt x="313826" y="2317315"/>
                </a:cubicBezTo>
                <a:cubicBezTo>
                  <a:pt x="330474" y="2311261"/>
                  <a:pt x="336665" y="2289563"/>
                  <a:pt x="351404" y="2279737"/>
                </a:cubicBezTo>
                <a:cubicBezTo>
                  <a:pt x="362390" y="2272413"/>
                  <a:pt x="376457" y="2271386"/>
                  <a:pt x="388983" y="2267211"/>
                </a:cubicBezTo>
                <a:cubicBezTo>
                  <a:pt x="405684" y="2254685"/>
                  <a:pt x="422099" y="2241767"/>
                  <a:pt x="439087" y="2229633"/>
                </a:cubicBezTo>
                <a:cubicBezTo>
                  <a:pt x="451337" y="2220883"/>
                  <a:pt x="466752" y="2215911"/>
                  <a:pt x="476665" y="2204581"/>
                </a:cubicBezTo>
                <a:cubicBezTo>
                  <a:pt x="496492" y="2181922"/>
                  <a:pt x="526769" y="2129425"/>
                  <a:pt x="526769" y="2129425"/>
                </a:cubicBezTo>
                <a:cubicBezTo>
                  <a:pt x="522594" y="1448844"/>
                  <a:pt x="526541" y="768165"/>
                  <a:pt x="514243" y="87682"/>
                </a:cubicBezTo>
                <a:cubicBezTo>
                  <a:pt x="513971" y="72630"/>
                  <a:pt x="500521" y="60017"/>
                  <a:pt x="489191" y="50104"/>
                </a:cubicBezTo>
                <a:cubicBezTo>
                  <a:pt x="466532" y="30277"/>
                  <a:pt x="414035" y="0"/>
                  <a:pt x="414035" y="0"/>
                </a:cubicBezTo>
                <a:cubicBezTo>
                  <a:pt x="359755" y="4175"/>
                  <a:pt x="304704" y="2493"/>
                  <a:pt x="251196" y="12526"/>
                </a:cubicBezTo>
                <a:cubicBezTo>
                  <a:pt x="192070" y="23612"/>
                  <a:pt x="227642" y="41969"/>
                  <a:pt x="201092" y="75156"/>
                </a:cubicBezTo>
                <a:cubicBezTo>
                  <a:pt x="191688" y="86911"/>
                  <a:pt x="163514" y="100208"/>
                  <a:pt x="163514" y="100208"/>
                </a:cubicBezTo>
                <a:lnTo>
                  <a:pt x="188566" y="75156"/>
                </a:lnTo>
              </a:path>
            </a:pathLst>
          </a:custGeom>
          <a:noFill/>
          <a:ln w="41275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None/>
            </a:pPr>
            <a:endParaRPr lang="hr-HR" sz="1400" i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298939" y="832781"/>
            <a:ext cx="8563708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hr-HR" i="0" dirty="0">
                <a:ea typeface="Times New Roman" panose="02020603050405020304" pitchFamily="18" charset="0"/>
                <a:cs typeface="Arial" panose="020B0604020202020204" pitchFamily="34" charset="0"/>
              </a:rPr>
              <a:t>u provedbi odredbi članka 41. ZZR-a, odnosno neispravnosti na sredstvu rada ili osobnoj zaštitnoj opremi na mjestu rada, zbog kojih postoje rizici za život i zdravlje radnika ili osoba na radu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hr-HR" i="0" dirty="0">
                <a:ea typeface="Times New Roman" panose="02020603050405020304" pitchFamily="18" charset="0"/>
                <a:cs typeface="Arial" panose="020B0604020202020204" pitchFamily="34" charset="0"/>
              </a:rPr>
              <a:t>u provedbi odredbi članka 28. ZZR-a, odnosno rad radnika koji nije na propisani način osposobljen za rad na siguran način, a da poslodavac nije osigurao neposredni nadzor osposobljenog radnika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hr-HR" i="0" dirty="0">
                <a:ea typeface="Times New Roman" panose="02020603050405020304" pitchFamily="18" charset="0"/>
                <a:cs typeface="Arial" panose="020B0604020202020204" pitchFamily="34" charset="0"/>
              </a:rPr>
              <a:t>u provedbi odredbi članka 36. ZZR-a, odnosno rad radnika na poslovima s posebnim uvjetima rada, a da poslodavac nije utvrdio na propisani način da radnik ispunjava propisane uvjete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hr-HR" i="0" dirty="0">
                <a:ea typeface="Times New Roman" panose="02020603050405020304" pitchFamily="18" charset="0"/>
                <a:cs typeface="Arial" panose="020B0604020202020204" pitchFamily="34" charset="0"/>
              </a:rPr>
              <a:t>u provedbi odredbi članka 42. ZZR-a, odnosno neredovito obavljanje pregleda i ispitivanja sredstava rada radi utvrđivanja jesu li na njima primijenjena pravila zaštite na radu i jesu li nastale promjene zbog kojih je ugrožen život i zdravlje radnika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hr-HR" i="0" dirty="0">
                <a:ea typeface="Times New Roman" panose="02020603050405020304" pitchFamily="18" charset="0"/>
                <a:cs typeface="Arial" panose="020B0604020202020204" pitchFamily="34" charset="0"/>
              </a:rPr>
              <a:t>u provedbi odredbi članka 56. ZZR-a, odnosno ne izvršavanje propisanih obveza organiziranja i osiguravanja pružanja prve pomoći radnicima i drugim osobama do pružanja hitne medicinske pomoći ili do prijema u zdravstvenu ustanovu te omogućavanje postupanja javne službe hitne medicinske </a:t>
            </a:r>
            <a:r>
              <a:rPr lang="hr-HR" i="0" dirty="0" smtClean="0">
                <a:ea typeface="Times New Roman" panose="02020603050405020304" pitchFamily="18" charset="0"/>
                <a:cs typeface="Arial" panose="020B0604020202020204" pitchFamily="34" charset="0"/>
              </a:rPr>
              <a:t>pomoći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hr-HR" i="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…..</a:t>
            </a:r>
            <a:endParaRPr lang="hr-HR" i="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1928170" y="276876"/>
            <a:ext cx="530524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marL="270510">
              <a:spcBef>
                <a:spcPts val="600"/>
              </a:spcBef>
              <a:spcAft>
                <a:spcPts val="600"/>
              </a:spcAft>
            </a:pPr>
            <a:r>
              <a:rPr lang="hr-HR" sz="2000" i="0" dirty="0" smtClean="0">
                <a:solidFill>
                  <a:srgbClr val="FFFF00"/>
                </a:solidFill>
                <a:ea typeface="Times New Roman"/>
                <a:cs typeface="Arial" panose="020B0604020202020204" pitchFamily="34" charset="0"/>
              </a:rPr>
              <a:t>NAJČEŠĆE NEZAKONITOSTI U 2018. </a:t>
            </a:r>
            <a:endParaRPr lang="hr-HR" sz="2000" i="0" dirty="0">
              <a:solidFill>
                <a:srgbClr val="FFFF00"/>
              </a:solidFill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 bwMode="auto">
          <a:xfrm>
            <a:off x="0" y="5921829"/>
            <a:ext cx="9144000" cy="936171"/>
          </a:xfrm>
          <a:prstGeom prst="rect">
            <a:avLst/>
          </a:prstGeom>
          <a:solidFill>
            <a:schemeClr val="tx1"/>
          </a:solidFill>
          <a:ln w="41275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1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D478E0-81A9-40D6-B08E-44E60A982A94}" type="slidenum">
              <a:rPr kumimoji="0" lang="hr-HR" sz="16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hr-HR" sz="1600" b="0" i="1" u="none" strike="noStrike" kern="1200" cap="none" spc="0" normalizeH="0" baseline="0" noProof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0" y="6400800"/>
            <a:ext cx="16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solidFill>
            <a:srgbClr val="EEEC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hr-HR" altLang="sr-Latn-R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HRVATSKA  KOMORA  INŽENJERA  GRAĐEVINARSTVA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Dani Hrvatske komore inženjera građevinarstva            Opatija, 2019.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7" y="282822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24488"/>
            <a:ext cx="2407298" cy="1293554"/>
          </a:xfrm>
          <a:prstGeom prst="rect">
            <a:avLst/>
          </a:prstGeom>
          <a:noFill/>
        </p:spPr>
      </p:pic>
      <p:sp>
        <p:nvSpPr>
          <p:cNvPr id="11" name="TekstniOkvir 10"/>
          <p:cNvSpPr txBox="1"/>
          <p:nvPr/>
        </p:nvSpPr>
        <p:spPr>
          <a:xfrm>
            <a:off x="4295190" y="6216134"/>
            <a:ext cx="396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Nenad Puljić, dipl. ing. stroj., načelnik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2" y="1488136"/>
            <a:ext cx="5005387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5"/>
          <p:cNvSpPr txBox="1"/>
          <p:nvPr/>
        </p:nvSpPr>
        <p:spPr>
          <a:xfrm>
            <a:off x="2341492" y="5060318"/>
            <a:ext cx="4459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itchFamily="34" charset="-18"/>
                <a:ea typeface="Cambria Math" pitchFamily="18" charset="0"/>
              </a:rPr>
              <a:t>HVALA NA POZORNOSTI</a:t>
            </a:r>
            <a:endParaRPr lang="hr-HR" sz="2800" b="1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 Ext" pitchFamily="34" charset="-18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4562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16" y="316821"/>
            <a:ext cx="7438292" cy="399686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15" y="4607408"/>
            <a:ext cx="8090093" cy="14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686708" y="573377"/>
            <a:ext cx="37705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i="0" dirty="0">
                <a:solidFill>
                  <a:schemeClr val="accent2">
                    <a:lumMod val="50000"/>
                  </a:schemeClr>
                </a:solidFill>
                <a:latin typeface="Tahoma"/>
              </a:rPr>
              <a:t>ZAKON O ZAŠTITI NA RADU</a:t>
            </a:r>
            <a:endParaRPr lang="hr-HR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9106" y="1690210"/>
            <a:ext cx="837682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just">
              <a:spcBef>
                <a:spcPct val="50000"/>
              </a:spcBef>
              <a:spcAft>
                <a:spcPct val="50000"/>
              </a:spcAft>
              <a:buFont typeface="Wingdings" pitchFamily="2" charset="2"/>
              <a:buChar char="q"/>
            </a:pPr>
            <a:r>
              <a:rPr lang="hr-HR" sz="2000" b="1" i="0" dirty="0" smtClean="0">
                <a:effectLst/>
              </a:rPr>
              <a:t>čl. 1. st. 2</a:t>
            </a:r>
            <a:r>
              <a:rPr lang="hr-HR" sz="2000" b="1" i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.   </a:t>
            </a:r>
            <a:r>
              <a:rPr lang="hr-HR" sz="2000" b="1" i="0" dirty="0" smtClean="0">
                <a:solidFill>
                  <a:schemeClr val="accent2">
                    <a:lumMod val="50000"/>
                  </a:schemeClr>
                </a:solidFill>
              </a:rPr>
              <a:t>Svrha Zakona </a:t>
            </a:r>
            <a:r>
              <a:rPr lang="hr-HR" sz="2000" b="1" i="0" dirty="0"/>
              <a:t>je </a:t>
            </a:r>
            <a:r>
              <a:rPr lang="hr-HR" sz="2000" b="1" i="0" dirty="0" smtClean="0"/>
              <a:t>sustavno </a:t>
            </a:r>
            <a:r>
              <a:rPr lang="hr-HR" sz="2000" b="1" i="0" dirty="0"/>
              <a:t>unapređivanja sigurnosti i zdravlja radnika </a:t>
            </a:r>
            <a:r>
              <a:rPr lang="hr-HR" sz="2000" b="1" i="0" dirty="0" smtClean="0"/>
              <a:t>i osoba na </a:t>
            </a:r>
            <a:r>
              <a:rPr lang="hr-HR" sz="2000" b="1" i="0" dirty="0"/>
              <a:t>radu, sprječavanje ozljeda na radu, profesionalnih </a:t>
            </a:r>
            <a:r>
              <a:rPr lang="hr-HR" sz="2000" b="1" i="0" dirty="0" smtClean="0"/>
              <a:t>bolesti i </a:t>
            </a:r>
            <a:r>
              <a:rPr lang="hr-HR" sz="2000" b="1" i="0" dirty="0"/>
              <a:t>drugih bolesti u svezi </a:t>
            </a:r>
            <a:r>
              <a:rPr lang="hr-HR" sz="2000" b="1" i="0" dirty="0" smtClean="0"/>
              <a:t>s radom.</a:t>
            </a:r>
            <a:endParaRPr lang="hr-HR" sz="2000" b="1" i="0" dirty="0"/>
          </a:p>
          <a:p>
            <a:pPr marL="457200" indent="-457200" algn="just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q"/>
            </a:pPr>
            <a:r>
              <a:rPr lang="hr-HR" sz="2000" b="1" i="0" dirty="0" smtClean="0">
                <a:effectLst/>
              </a:rPr>
              <a:t>čl</a:t>
            </a:r>
            <a:r>
              <a:rPr lang="hr-HR" sz="2000" b="1" i="0" dirty="0">
                <a:effectLst/>
              </a:rPr>
              <a:t>. </a:t>
            </a:r>
            <a:r>
              <a:rPr lang="hr-HR" sz="2000" b="1" i="0" dirty="0" smtClean="0">
                <a:effectLst/>
              </a:rPr>
              <a:t>10. </a:t>
            </a:r>
            <a:r>
              <a:rPr lang="hr-HR" sz="2000" b="1" i="0" dirty="0">
                <a:effectLst/>
              </a:rPr>
              <a:t>st. </a:t>
            </a:r>
            <a:r>
              <a:rPr lang="hr-HR" sz="2000" b="1" i="0" dirty="0" smtClean="0">
                <a:effectLst/>
              </a:rPr>
              <a:t>2. </a:t>
            </a:r>
            <a:r>
              <a:rPr lang="hr-HR" sz="2000" b="1" i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Zaštita </a:t>
            </a:r>
            <a:r>
              <a:rPr lang="hr-HR" sz="2000" b="1" i="0" dirty="0">
                <a:solidFill>
                  <a:schemeClr val="accent2">
                    <a:lumMod val="50000"/>
                  </a:schemeClr>
                </a:solidFill>
                <a:effectLst/>
              </a:rPr>
              <a:t>na </a:t>
            </a:r>
            <a:r>
              <a:rPr lang="hr-HR" sz="2000" b="1" i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radu </a:t>
            </a:r>
            <a:r>
              <a:rPr lang="hr-HR" sz="2000" b="1" i="0" dirty="0" smtClean="0">
                <a:effectLst/>
              </a:rPr>
              <a:t>kao sustavno organizirano djelovanje</a:t>
            </a:r>
            <a:r>
              <a:rPr lang="hr-HR" sz="2000" b="1" i="0" dirty="0"/>
              <a:t> </a:t>
            </a:r>
            <a:r>
              <a:rPr lang="hr-HR" sz="2000" b="1" i="0" dirty="0" smtClean="0"/>
              <a:t>sastavni </a:t>
            </a:r>
            <a:r>
              <a:rPr lang="hr-HR" sz="2000" b="1" i="0" dirty="0" smtClean="0">
                <a:solidFill>
                  <a:schemeClr val="accent2">
                    <a:lumMod val="50000"/>
                  </a:schemeClr>
                </a:solidFill>
              </a:rPr>
              <a:t>je </a:t>
            </a:r>
            <a:r>
              <a:rPr lang="hr-HR" sz="2000" b="1" i="0" dirty="0" smtClean="0">
                <a:effectLst/>
              </a:rPr>
              <a:t>dio </a:t>
            </a:r>
            <a:r>
              <a:rPr lang="hr-HR" sz="2000" b="1" i="0" dirty="0">
                <a:effectLst/>
              </a:rPr>
              <a:t>organizacije rada i izvođenja radnog procesa, </a:t>
            </a:r>
            <a:r>
              <a:rPr lang="hr-HR" sz="2000" b="1" i="0" dirty="0" smtClean="0">
                <a:effectLst/>
              </a:rPr>
              <a:t>koje poslodavac ostvaruje primjenom osnovnih, posebnih i </a:t>
            </a:r>
            <a:r>
              <a:rPr lang="hr-HR" sz="2000" b="1" i="0" dirty="0">
                <a:effectLst/>
              </a:rPr>
              <a:t>priznatih pravila zaštite na radu </a:t>
            </a:r>
            <a:r>
              <a:rPr lang="hr-HR" sz="2000" b="1" i="0" dirty="0" smtClean="0">
                <a:effectLst/>
              </a:rPr>
              <a:t>u skladu s općim načelima prevencije. </a:t>
            </a:r>
          </a:p>
          <a:p>
            <a:pPr marL="457200" indent="-457200" algn="just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 typeface="Wingdings" pitchFamily="2" charset="2"/>
              <a:buChar char="q"/>
            </a:pPr>
            <a:r>
              <a:rPr lang="hr-HR" sz="2000" b="1" i="0" dirty="0"/>
              <a:t>č</a:t>
            </a:r>
            <a:r>
              <a:rPr lang="hr-HR" sz="2000" b="1" i="0" dirty="0" smtClean="0"/>
              <a:t>l. 19. st. 1.	</a:t>
            </a:r>
            <a:r>
              <a:rPr lang="hr-HR" sz="2000" b="1" i="0" dirty="0" smtClean="0">
                <a:solidFill>
                  <a:schemeClr val="accent2">
                    <a:lumMod val="50000"/>
                  </a:schemeClr>
                </a:solidFill>
              </a:rPr>
              <a:t> Poslodavac </a:t>
            </a:r>
            <a:r>
              <a:rPr lang="hr-HR" sz="2000" b="1" i="0" dirty="0">
                <a:solidFill>
                  <a:schemeClr val="accent2">
                    <a:lumMod val="50000"/>
                  </a:schemeClr>
                </a:solidFill>
              </a:rPr>
              <a:t>je odgovoran </a:t>
            </a:r>
            <a:r>
              <a:rPr lang="hr-HR" sz="2000" b="1" i="0" dirty="0"/>
              <a:t>za organiziranje i </a:t>
            </a:r>
            <a:r>
              <a:rPr lang="hr-HR" sz="2000" b="1" i="0" dirty="0" smtClean="0"/>
              <a:t>provođenje </a:t>
            </a:r>
            <a:r>
              <a:rPr lang="hr-HR" sz="2000" b="1" i="0" dirty="0"/>
              <a:t>zaštite na </a:t>
            </a:r>
            <a:r>
              <a:rPr lang="hr-HR" sz="2000" b="1" i="0" dirty="0" smtClean="0"/>
              <a:t>radu radnika </a:t>
            </a:r>
            <a:r>
              <a:rPr lang="hr-HR" sz="2000" b="1" i="0" dirty="0"/>
              <a:t>u svim dijelovima organizacije rada i u svim radnim </a:t>
            </a:r>
            <a:r>
              <a:rPr lang="hr-HR" sz="2000" b="1" i="0" dirty="0" smtClean="0"/>
              <a:t>postupcima.</a:t>
            </a:r>
            <a:endParaRPr lang="hr-HR" sz="2000" b="1" i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67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r-HR" altLang="sr-Latn-RS" dirty="0" smtClean="0">
                <a:solidFill>
                  <a:prstClr val="black"/>
                </a:solidFill>
                <a:latin typeface="Arial Narrow" pitchFamily="34" charset="0"/>
              </a:rPr>
              <a:t>Nenad Puljić</a:t>
            </a:r>
          </a:p>
          <a:p>
            <a:endParaRPr lang="hr-HR" altLang="sr-Latn-RS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ADC22A2-1AE9-4545-9ABA-FA469E220E9E}" type="slidenum">
              <a:rPr lang="hr-HR" altLang="sr-Latn-RS">
                <a:solidFill>
                  <a:prstClr val="black"/>
                </a:solidFill>
                <a:latin typeface="Verdana" pitchFamily="34" charset="0"/>
              </a:rPr>
              <a:pPr/>
              <a:t>7</a:t>
            </a:fld>
            <a:endParaRPr lang="hr-HR" altLang="sr-Latn-R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r-HR" sz="1400" i="0" dirty="0" smtClean="0"/>
              <a:t>HKIG - Opatija 2017.</a:t>
            </a:r>
            <a:endParaRPr lang="hr-HR" sz="1400" i="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hr-HR" sz="1400" i="0" dirty="0" smtClean="0"/>
              <a:t>2019</a:t>
            </a:r>
            <a:endParaRPr lang="hr-HR" sz="1400" i="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34" y="505714"/>
            <a:ext cx="8900931" cy="584657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580" y="1832850"/>
            <a:ext cx="1347333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110" y="2325082"/>
            <a:ext cx="3090940" cy="2469094"/>
          </a:xfrm>
          <a:prstGeom prst="rect">
            <a:avLst/>
          </a:prstGeom>
        </p:spPr>
      </p:pic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46" y="691659"/>
            <a:ext cx="8065707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210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Nenad Puljić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C22A2-1AE9-4545-9ABA-FA469E220E9E}" type="slidenum">
              <a:rPr kumimoji="0" lang="hr-HR" altLang="sr-Latn-R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r-HR" altLang="sr-Latn-R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992010" y="6451610"/>
            <a:ext cx="187538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HKIG - Opatija 2017.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298475" y="6451609"/>
            <a:ext cx="582211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2019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51" y="487425"/>
            <a:ext cx="8608298" cy="588315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18167"/>
            <a:ext cx="3584759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lementarno">
  <a:themeElements>
    <a:clrScheme name="Elementarn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no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no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24889</TotalTime>
  <Words>3825</Words>
  <Application>Microsoft Office PowerPoint</Application>
  <PresentationFormat>Prikaz na zaslonu (4:3)</PresentationFormat>
  <Paragraphs>630</Paragraphs>
  <Slides>49</Slides>
  <Notes>46</Notes>
  <HiddenSlides>0</HiddenSlides>
  <MMClips>0</MMClips>
  <ScaleCrop>false</ScaleCrop>
  <HeadingPairs>
    <vt:vector size="10" baseType="variant">
      <vt:variant>
        <vt:lpstr>Korišteni fontovi</vt:lpstr>
      </vt:variant>
      <vt:variant>
        <vt:i4>14</vt:i4>
      </vt:variant>
      <vt:variant>
        <vt:lpstr>Tema</vt:lpstr>
      </vt:variant>
      <vt:variant>
        <vt:i4>6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49</vt:i4>
      </vt:variant>
      <vt:variant>
        <vt:lpstr>Prilagođene projekcije</vt:lpstr>
      </vt:variant>
      <vt:variant>
        <vt:i4>1</vt:i4>
      </vt:variant>
    </vt:vector>
  </HeadingPairs>
  <TitlesOfParts>
    <vt:vector size="71" baseType="lpstr">
      <vt:lpstr>Arial</vt:lpstr>
      <vt:lpstr>Arial Black</vt:lpstr>
      <vt:lpstr>Arial Narrow</vt:lpstr>
      <vt:lpstr>Calibri</vt:lpstr>
      <vt:lpstr>Calibri Light</vt:lpstr>
      <vt:lpstr>Cambria Math</vt:lpstr>
      <vt:lpstr>Courier New</vt:lpstr>
      <vt:lpstr>Garamond</vt:lpstr>
      <vt:lpstr>Palatino Linotype</vt:lpstr>
      <vt:lpstr>Tahoma</vt:lpstr>
      <vt:lpstr>Tekton Pro Ext</vt:lpstr>
      <vt:lpstr>Times New Roman</vt:lpstr>
      <vt:lpstr>Verdana</vt:lpstr>
      <vt:lpstr>Wingdings</vt:lpstr>
      <vt:lpstr>Office Theme</vt:lpstr>
      <vt:lpstr>19_Office Theme</vt:lpstr>
      <vt:lpstr>24_Office Theme</vt:lpstr>
      <vt:lpstr>1_Office Theme</vt:lpstr>
      <vt:lpstr>Prilagođeni dizajn</vt:lpstr>
      <vt:lpstr>Elementarno</vt:lpstr>
      <vt:lpstr>Visio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Custom Show 1</vt:lpstr>
    </vt:vector>
  </TitlesOfParts>
  <Company>DIRH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npuljic</dc:creator>
  <cp:lastModifiedBy>Nenad Puljić</cp:lastModifiedBy>
  <cp:revision>1436</cp:revision>
  <cp:lastPrinted>2019-06-13T10:43:24Z</cp:lastPrinted>
  <dcterms:created xsi:type="dcterms:W3CDTF">2001-11-27T11:08:54Z</dcterms:created>
  <dcterms:modified xsi:type="dcterms:W3CDTF">2019-06-13T10:54:57Z</dcterms:modified>
</cp:coreProperties>
</file>