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322" r:id="rId3"/>
    <p:sldId id="303" r:id="rId4"/>
    <p:sldId id="309" r:id="rId5"/>
    <p:sldId id="312" r:id="rId6"/>
    <p:sldId id="310" r:id="rId7"/>
    <p:sldId id="307" r:id="rId8"/>
    <p:sldId id="291" r:id="rId9"/>
    <p:sldId id="316" r:id="rId10"/>
    <p:sldId id="296" r:id="rId1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 Kuhar" initials="BK" lastIdx="1" clrIdx="0">
    <p:extLst>
      <p:ext uri="{19B8F6BF-5375-455C-9EA6-DF929625EA0E}">
        <p15:presenceInfo xmlns:p15="http://schemas.microsoft.com/office/powerpoint/2012/main" userId="Bojan Kuhar" providerId="None"/>
      </p:ext>
    </p:extLst>
  </p:cmAuthor>
  <p:cmAuthor id="2" name="Uporabnik" initials="U" lastIdx="1" clrIdx="1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2F2F"/>
    <a:srgbClr val="F54141"/>
    <a:srgbClr val="F8593E"/>
    <a:srgbClr val="F93939"/>
    <a:srgbClr val="B2B2B2"/>
    <a:srgbClr val="87AFAD"/>
    <a:srgbClr val="79B5B4"/>
    <a:srgbClr val="95BFC7"/>
    <a:srgbClr val="93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783" autoAdjust="0"/>
  </p:normalViewPr>
  <p:slideViewPr>
    <p:cSldViewPr>
      <p:cViewPr varScale="1">
        <p:scale>
          <a:sx n="83" d="100"/>
          <a:sy n="83" d="100"/>
        </p:scale>
        <p:origin x="3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5763" cy="512460"/>
          </a:xfrm>
          <a:prstGeom prst="rect">
            <a:avLst/>
          </a:prstGeom>
        </p:spPr>
        <p:txBody>
          <a:bodyPr vert="horz" lIns="93737" tIns="46868" rIns="93737" bIns="4686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00" y="0"/>
            <a:ext cx="3075762" cy="512460"/>
          </a:xfrm>
          <a:prstGeom prst="rect">
            <a:avLst/>
          </a:prstGeom>
        </p:spPr>
        <p:txBody>
          <a:bodyPr vert="horz" lIns="93737" tIns="46868" rIns="93737" bIns="46868" rtlCol="0"/>
          <a:lstStyle>
            <a:lvl1pPr algn="r">
              <a:defRPr sz="1200"/>
            </a:lvl1pPr>
          </a:lstStyle>
          <a:p>
            <a:fld id="{3B8D934A-0260-42CA-9D14-7484624D6E5D}" type="datetimeFigureOut">
              <a:rPr lang="de-DE" smtClean="0"/>
              <a:pPr/>
              <a:t>14.06.2019</a:t>
            </a:fld>
            <a:endParaRPr lang="sl-SI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720532"/>
            <a:ext cx="3075763" cy="512460"/>
          </a:xfrm>
          <a:prstGeom prst="rect">
            <a:avLst/>
          </a:prstGeom>
        </p:spPr>
        <p:txBody>
          <a:bodyPr vert="horz" lIns="93737" tIns="46868" rIns="93737" bIns="4686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00" y="9720532"/>
            <a:ext cx="3075762" cy="512460"/>
          </a:xfrm>
          <a:prstGeom prst="rect">
            <a:avLst/>
          </a:prstGeom>
        </p:spPr>
        <p:txBody>
          <a:bodyPr vert="horz" lIns="93737" tIns="46868" rIns="93737" bIns="46868" rtlCol="0" anchor="b"/>
          <a:lstStyle>
            <a:lvl1pPr algn="r">
              <a:defRPr sz="1200"/>
            </a:lvl1pPr>
          </a:lstStyle>
          <a:p>
            <a:fld id="{709B4EAF-197C-4B79-A185-C5F30CFD5A62}" type="slidenum">
              <a:rPr lang="de-DE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92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4" cy="511732"/>
          </a:xfrm>
          <a:prstGeom prst="rect">
            <a:avLst/>
          </a:prstGeom>
        </p:spPr>
        <p:txBody>
          <a:bodyPr vert="horz" lIns="99004" tIns="49502" rIns="99004" bIns="4950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3"/>
            <a:ext cx="3076364" cy="511732"/>
          </a:xfrm>
          <a:prstGeom prst="rect">
            <a:avLst/>
          </a:prstGeom>
        </p:spPr>
        <p:txBody>
          <a:bodyPr vert="horz" lIns="99004" tIns="49502" rIns="99004" bIns="49502" rtlCol="0"/>
          <a:lstStyle>
            <a:lvl1pPr algn="r">
              <a:defRPr sz="1300"/>
            </a:lvl1pPr>
          </a:lstStyle>
          <a:p>
            <a:fld id="{73F964AF-E013-4F27-A792-0408FB70A296}" type="datetimeFigureOut">
              <a:rPr lang="de-DE" smtClean="0"/>
              <a:pPr/>
              <a:t>14.06.2019</a:t>
            </a:fld>
            <a:endParaRPr lang="sl-SI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4" tIns="49502" rIns="99004" bIns="4950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5"/>
            <a:ext cx="5679440" cy="4605576"/>
          </a:xfrm>
          <a:prstGeom prst="rect">
            <a:avLst/>
          </a:prstGeom>
        </p:spPr>
        <p:txBody>
          <a:bodyPr vert="horz" lIns="99004" tIns="49502" rIns="99004" bIns="4950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4" cy="511732"/>
          </a:xfrm>
          <a:prstGeom prst="rect">
            <a:avLst/>
          </a:prstGeom>
        </p:spPr>
        <p:txBody>
          <a:bodyPr vert="horz" lIns="99004" tIns="49502" rIns="99004" bIns="4950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4" cy="511732"/>
          </a:xfrm>
          <a:prstGeom prst="rect">
            <a:avLst/>
          </a:prstGeom>
        </p:spPr>
        <p:txBody>
          <a:bodyPr vert="horz" lIns="99004" tIns="49502" rIns="99004" bIns="49502" rtlCol="0" anchor="b"/>
          <a:lstStyle>
            <a:lvl1pPr algn="r">
              <a:defRPr sz="1300"/>
            </a:lvl1pPr>
          </a:lstStyle>
          <a:p>
            <a:fld id="{6FFB7C40-2B18-4893-AE05-FA05A26C4587}" type="slidenum">
              <a:rPr lang="de-DE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7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35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50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30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5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20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94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06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13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B7C40-2B18-4893-AE05-FA05A26C4587}" type="slidenum">
              <a:rPr lang="de-DE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77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508-A262-45DC-A07F-BF0A42B352D5}" type="datetimeFigureOut">
              <a:rPr lang="de-DE" smtClean="0"/>
              <a:pPr/>
              <a:t>14.06.2019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4C2F-33CB-4E29-A0AD-F768671DE2D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508-A262-45DC-A07F-BF0A42B352D5}" type="datetimeFigureOut">
              <a:rPr lang="de-DE" smtClean="0"/>
              <a:pPr/>
              <a:t>14.06.2019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4C2F-33CB-4E29-A0AD-F768671DE2D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7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0"/>
            <a:lum/>
          </a:blip>
          <a:srcRect/>
          <a:stretch>
            <a:fillRect l="-3000" t="7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4508-A262-45DC-A07F-BF0A42B352D5}" type="datetimeFigureOut">
              <a:rPr lang="de-DE" smtClean="0"/>
              <a:pPr/>
              <a:t>14.06.2019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4C2F-33CB-4E29-A0AD-F768671DE2D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3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41269"/>
            <a:ext cx="9162989" cy="551612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5" name="Gruppieren 14"/>
          <p:cNvGrpSpPr/>
          <p:nvPr/>
        </p:nvGrpSpPr>
        <p:grpSpPr>
          <a:xfrm>
            <a:off x="-276165" y="-372401"/>
            <a:ext cx="9430044" cy="2248458"/>
            <a:chOff x="-249532" y="-369830"/>
            <a:chExt cx="9430044" cy="2224084"/>
          </a:xfrm>
        </p:grpSpPr>
        <p:sp>
          <p:nvSpPr>
            <p:cNvPr id="7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sl-SI" sz="2800" b="1" dirty="0" smtClean="0">
                  <a:solidFill>
                    <a:srgbClr val="C00000"/>
                  </a:solidFill>
                  <a:latin typeface="Bahnschrift SemiBold" panose="020B0502040204020203" pitchFamily="34" charset="0"/>
                </a:rPr>
                <a:t>ILD</a:t>
              </a:r>
              <a:r>
                <a:rPr lang="sl-SI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 - VAŠ STRUČNJAK </a:t>
              </a:r>
              <a:r>
                <a:rPr lang="sl-SI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ZA </a:t>
              </a:r>
              <a:r>
                <a:rPr lang="sl-SI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RAVNI KROV</a:t>
              </a:r>
              <a:endParaRPr lang="sl-SI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475656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249532" y="-369830"/>
              <a:ext cx="2224084" cy="2224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323528" y="3638336"/>
            <a:ext cx="8568952" cy="706347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l-SI" dirty="0" err="1" smtClean="0"/>
              <a:t>Radnička</a:t>
            </a:r>
            <a:r>
              <a:rPr lang="sl-SI" dirty="0" smtClean="0"/>
              <a:t> cesta 47</a:t>
            </a:r>
            <a:r>
              <a:rPr lang="de-DE" dirty="0" smtClean="0"/>
              <a:t>│</a:t>
            </a:r>
            <a:r>
              <a:rPr lang="sl-SI" dirty="0" smtClean="0"/>
              <a:t> 10000 Zagreb</a:t>
            </a:r>
            <a:r>
              <a:rPr lang="de-DE" dirty="0" smtClean="0"/>
              <a:t> </a:t>
            </a:r>
            <a:r>
              <a:rPr lang="de-DE" dirty="0"/>
              <a:t>│ Tel.:  </a:t>
            </a:r>
            <a:r>
              <a:rPr lang="sl-SI" dirty="0" smtClean="0"/>
              <a:t>+385 (0) 919 190 160 </a:t>
            </a:r>
            <a:endParaRPr lang="sl-SI" dirty="0"/>
          </a:p>
          <a:p>
            <a:pPr algn="ctr"/>
            <a:r>
              <a:rPr lang="sl-SI" dirty="0" err="1" smtClean="0"/>
              <a:t>info</a:t>
            </a:r>
            <a:r>
              <a:rPr lang="de-DE" dirty="0" smtClean="0"/>
              <a:t>@</a:t>
            </a:r>
            <a:r>
              <a:rPr lang="sl-SI" dirty="0" smtClean="0"/>
              <a:t>ild.hr</a:t>
            </a:r>
            <a:r>
              <a:rPr lang="de-DE" dirty="0" smtClean="0"/>
              <a:t> </a:t>
            </a:r>
            <a:r>
              <a:rPr lang="de-DE" dirty="0"/>
              <a:t>│ </a:t>
            </a:r>
            <a:r>
              <a:rPr lang="de-DE" dirty="0" smtClean="0"/>
              <a:t>www.</a:t>
            </a:r>
            <a:r>
              <a:rPr lang="sl-SI" dirty="0" smtClean="0"/>
              <a:t>ild.hr</a:t>
            </a:r>
            <a:endParaRPr lang="de-DE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de-D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sl-SI" sz="3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l-SI" sz="36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4097" y="2103644"/>
            <a:ext cx="5400600" cy="194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ISPITIVANJE PROPUŠTANJA 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SIGURNOSTNI SUSTAV </a:t>
            </a:r>
          </a:p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ISUŠIVANJE KROVOVA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6" y="2201242"/>
            <a:ext cx="360921" cy="331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1" y="2857975"/>
            <a:ext cx="360921" cy="331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59" y="3493698"/>
            <a:ext cx="360921" cy="3315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7" y="82050"/>
            <a:ext cx="1554523" cy="15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8000">
              <a:srgbClr val="C00000"/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571"/>
            <a:ext cx="1836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hteck 1"/>
          <p:cNvSpPr/>
          <p:nvPr/>
        </p:nvSpPr>
        <p:spPr>
          <a:xfrm>
            <a:off x="683568" y="278092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>
                <a:solidFill>
                  <a:schemeClr val="bg1"/>
                </a:solidFill>
              </a:rPr>
              <a:t>ILD </a:t>
            </a:r>
            <a:r>
              <a:rPr lang="sl-SI" sz="6000" b="1" dirty="0">
                <a:solidFill>
                  <a:schemeClr val="bg1"/>
                </a:solidFill>
              </a:rPr>
              <a:t>d.o.o.</a:t>
            </a:r>
          </a:p>
          <a:p>
            <a:pPr algn="ctr"/>
            <a:endParaRPr lang="de-DE" sz="6000" b="1" dirty="0">
              <a:solidFill>
                <a:schemeClr val="bg1"/>
              </a:solidFill>
            </a:endParaRP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 err="1" smtClean="0">
                <a:solidFill>
                  <a:schemeClr val="bg1"/>
                </a:solidFill>
              </a:rPr>
              <a:t>Radnička</a:t>
            </a:r>
            <a:r>
              <a:rPr lang="sl-SI" sz="2400" dirty="0" smtClean="0">
                <a:solidFill>
                  <a:schemeClr val="bg1"/>
                </a:solidFill>
              </a:rPr>
              <a:t> cesta 47</a:t>
            </a:r>
            <a:r>
              <a:rPr lang="de-DE" sz="2400" dirty="0" smtClean="0">
                <a:solidFill>
                  <a:schemeClr val="bg1"/>
                </a:solidFill>
              </a:rPr>
              <a:t>│</a:t>
            </a:r>
            <a:r>
              <a:rPr lang="sl-SI" sz="2400" dirty="0" smtClean="0">
                <a:solidFill>
                  <a:schemeClr val="bg1"/>
                </a:solidFill>
              </a:rPr>
              <a:t> 10000 Zagreb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│ </a:t>
            </a:r>
            <a:r>
              <a:rPr lang="sl-SI" sz="2400" dirty="0" smtClean="0">
                <a:solidFill>
                  <a:schemeClr val="bg1"/>
                </a:solidFill>
              </a:rPr>
              <a:t>Hrvatska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Tel</a:t>
            </a:r>
            <a:r>
              <a:rPr lang="de-DE" sz="2400" dirty="0">
                <a:solidFill>
                  <a:schemeClr val="bg1"/>
                </a:solidFill>
              </a:rPr>
              <a:t>.:  </a:t>
            </a:r>
            <a:r>
              <a:rPr lang="sl-SI" sz="2400" dirty="0">
                <a:solidFill>
                  <a:schemeClr val="bg1"/>
                </a:solidFill>
              </a:rPr>
              <a:t>+</a:t>
            </a:r>
            <a:r>
              <a:rPr lang="sl-SI" sz="2400" dirty="0" smtClean="0">
                <a:solidFill>
                  <a:schemeClr val="bg1"/>
                </a:solidFill>
              </a:rPr>
              <a:t>385 (0)919 190 </a:t>
            </a:r>
            <a:r>
              <a:rPr lang="sl-SI" sz="2400" dirty="0" smtClean="0">
                <a:solidFill>
                  <a:schemeClr val="bg1"/>
                </a:solidFill>
              </a:rPr>
              <a:t>160</a:t>
            </a:r>
            <a:endParaRPr lang="de-DE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info</a:t>
            </a:r>
            <a:r>
              <a:rPr lang="de-DE" sz="2400" dirty="0" smtClean="0">
                <a:solidFill>
                  <a:schemeClr val="bg1"/>
                </a:solidFill>
              </a:rPr>
              <a:t>@</a:t>
            </a:r>
            <a:r>
              <a:rPr lang="sl-SI" sz="2400" dirty="0" smtClean="0">
                <a:solidFill>
                  <a:schemeClr val="bg1"/>
                </a:solidFill>
              </a:rPr>
              <a:t>ild.hr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│ </a:t>
            </a:r>
            <a:r>
              <a:rPr lang="sl-SI" sz="2400" dirty="0" err="1" smtClean="0">
                <a:solidFill>
                  <a:schemeClr val="bg1"/>
                </a:solidFill>
              </a:rPr>
              <a:t>miha.zadravec</a:t>
            </a:r>
            <a:r>
              <a:rPr lang="de-DE" sz="2400" dirty="0">
                <a:solidFill>
                  <a:schemeClr val="bg1"/>
                </a:solidFill>
              </a:rPr>
              <a:t> @</a:t>
            </a:r>
            <a:r>
              <a:rPr lang="sl-SI" sz="2400" dirty="0" smtClean="0">
                <a:solidFill>
                  <a:schemeClr val="bg1"/>
                </a:solidFill>
              </a:rPr>
              <a:t>ild.hr</a:t>
            </a:r>
            <a:r>
              <a:rPr lang="de-DE" sz="2400" dirty="0">
                <a:solidFill>
                  <a:schemeClr val="bg1"/>
                </a:solidFill>
              </a:rPr>
              <a:t> │</a:t>
            </a:r>
            <a:r>
              <a:rPr lang="de-DE" sz="2400" dirty="0" smtClean="0">
                <a:solidFill>
                  <a:schemeClr val="bg1"/>
                </a:solidFill>
              </a:rPr>
              <a:t> www.</a:t>
            </a:r>
            <a:r>
              <a:rPr lang="sl-SI" sz="2400" dirty="0" err="1" smtClean="0">
                <a:solidFill>
                  <a:schemeClr val="bg1"/>
                </a:solidFill>
              </a:rPr>
              <a:t>ild</a:t>
            </a:r>
            <a:r>
              <a:rPr lang="de-DE" sz="2400" dirty="0" smtClean="0">
                <a:solidFill>
                  <a:schemeClr val="bg1"/>
                </a:solidFill>
              </a:rPr>
              <a:t>.</a:t>
            </a:r>
            <a:r>
              <a:rPr lang="sl-SI" sz="2400" dirty="0" err="1" smtClean="0">
                <a:solidFill>
                  <a:schemeClr val="bg1"/>
                </a:solidFill>
              </a:rPr>
              <a:t>hr</a:t>
            </a:r>
            <a:endParaRPr lang="de-DE" sz="2400" dirty="0">
              <a:solidFill>
                <a:schemeClr val="bg1"/>
              </a:solidFill>
            </a:endParaRPr>
          </a:p>
        </p:txBody>
      </p:sp>
      <p:grpSp>
        <p:nvGrpSpPr>
          <p:cNvPr id="8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10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hr-H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Verdana" pitchFamily="34" charset="0"/>
                  <a:cs typeface="Verdana" pitchFamily="34" charset="0"/>
                </a:rPr>
                <a:t>Informacije i kontakt</a:t>
              </a:r>
              <a:endParaRPr lang="hr-H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1" name="Gerade Verbindung 4"/>
            <p:cNvCxnSpPr/>
            <p:nvPr/>
          </p:nvCxnSpPr>
          <p:spPr>
            <a:xfrm>
              <a:off x="1475656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7" y="82050"/>
            <a:ext cx="1554523" cy="15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Djelomično otvoreni i otvoreni spojevi 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Proboji, kutovi, detalji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Kotlići za odvodnju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Mehanička oštećenja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Kondenzacija</a:t>
            </a:r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grpSp>
        <p:nvGrpSpPr>
          <p:cNvPr id="4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5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hr-HR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</a:rPr>
                <a:t>RAVNI KROV </a:t>
              </a:r>
              <a:r>
                <a:rPr lang="hr-H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</a:rPr>
                <a:t>–</a:t>
              </a:r>
              <a:r>
                <a:rPr lang="hr-HR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</a:rPr>
                <a:t> </a:t>
              </a:r>
              <a:r>
                <a:rPr lang="hr-H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</a:rPr>
                <a:t>mjesta puštanja</a:t>
              </a:r>
              <a:endPara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" name="Gerade Verbindung 4"/>
            <p:cNvCxnSpPr/>
            <p:nvPr/>
          </p:nvCxnSpPr>
          <p:spPr>
            <a:xfrm>
              <a:off x="1475656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0" y="116632"/>
            <a:ext cx="1519767" cy="15121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829928" cy="362244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6688" b="35300"/>
          <a:stretch/>
        </p:blipFill>
        <p:spPr>
          <a:xfrm>
            <a:off x="3995936" y="2924944"/>
            <a:ext cx="4917232" cy="362244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b="3054"/>
          <a:stretch/>
        </p:blipFill>
        <p:spPr>
          <a:xfrm>
            <a:off x="3991890" y="2924943"/>
            <a:ext cx="4921278" cy="367240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5901" r="6600" b="26901"/>
          <a:stretch/>
        </p:blipFill>
        <p:spPr>
          <a:xfrm>
            <a:off x="3991890" y="2917742"/>
            <a:ext cx="4921278" cy="36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7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sl-SI" sz="2800" b="1" dirty="0">
                  <a:solidFill>
                    <a:srgbClr val="C00000"/>
                  </a:solidFill>
                  <a:latin typeface="Bahnschrift SemiBold" panose="020B0502040204020203" pitchFamily="34" charset="0"/>
                </a:rPr>
                <a:t>ILD</a:t>
              </a:r>
              <a:r>
                <a:rPr lang="sl-SI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 </a:t>
              </a:r>
              <a:r>
                <a:rPr lang="sl-SI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– RAVNI KROV BEZ BRIGA</a:t>
              </a:r>
              <a:endParaRPr lang="sl-SI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475656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38839"/>
            <a:ext cx="5756275" cy="344691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67544" y="1375935"/>
            <a:ext cx="8136582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Međunarodna organizacija ILD (International leak detection) - izmenjava iskustva</a:t>
            </a:r>
          </a:p>
          <a:p>
            <a:pPr marL="285750" indent="-2857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 1996. godine vodeći stručnjak za </a:t>
            </a:r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otkrivanje propuštanja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ravnim krovovima </a:t>
            </a:r>
          </a:p>
          <a:p>
            <a:pPr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 na području </a:t>
            </a:r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prevencije propuštanja 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(sigurnosni sustav za ravni krov)</a:t>
            </a:r>
          </a:p>
          <a:p>
            <a:pPr marL="285750" indent="-2857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ctr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ctr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sz="3600" dirty="0" smtClean="0">
              <a:latin typeface="+mj-lt"/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</a:pPr>
            <a:endParaRPr lang="hr-HR" sz="36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38839"/>
            <a:ext cx="981558" cy="886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1" y="116632"/>
            <a:ext cx="1536876" cy="15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9" y="1396997"/>
            <a:ext cx="9708451" cy="5461004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-192752" y="-243408"/>
            <a:ext cx="9517280" cy="2100760"/>
            <a:chOff x="-166119" y="-168829"/>
            <a:chExt cx="9517280" cy="2028752"/>
          </a:xfrm>
        </p:grpSpPr>
        <p:sp>
          <p:nvSpPr>
            <p:cNvPr id="7" name="Rechteck 6"/>
            <p:cNvSpPr/>
            <p:nvPr/>
          </p:nvSpPr>
          <p:spPr>
            <a:xfrm>
              <a:off x="1344956" y="22182"/>
              <a:ext cx="7966255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hr-HR" sz="2800" b="1" dirty="0" smtClean="0">
                  <a:solidFill>
                    <a:srgbClr val="C00000"/>
                  </a:solidFill>
                  <a:latin typeface="Bahnschrift SemiBold" panose="020B0502040204020203" pitchFamily="34" charset="0"/>
                </a:rPr>
                <a:t>EFVM®</a:t>
              </a:r>
              <a:r>
                <a:rPr lang="hr-H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-električna testna metoda</a:t>
              </a:r>
              <a:endParaRPr lang="hr-H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646305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166119" y="-168829"/>
              <a:ext cx="2028752" cy="2028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381955" y="1758059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sl-SI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hr-HR" dirty="0" smtClean="0"/>
              <a:t>EFVM®- Electric </a:t>
            </a:r>
            <a:r>
              <a:rPr lang="hr-HR" dirty="0" err="1" smtClean="0"/>
              <a:t>Field</a:t>
            </a:r>
            <a:r>
              <a:rPr lang="hr-HR" dirty="0" smtClean="0"/>
              <a:t> Vektor </a:t>
            </a:r>
            <a:r>
              <a:rPr lang="hr-HR" dirty="0" err="1" smtClean="0"/>
              <a:t>Mapping</a:t>
            </a:r>
            <a:r>
              <a:rPr lang="hr-HR" dirty="0" smtClean="0"/>
              <a:t>®</a:t>
            </a:r>
          </a:p>
          <a:p>
            <a:pPr>
              <a:buClr>
                <a:srgbClr val="FF0000"/>
              </a:buClr>
              <a:buSzPct val="150000"/>
            </a:pPr>
            <a:endParaRPr lang="hr-HR" dirty="0" smtClean="0"/>
          </a:p>
          <a:p>
            <a:pPr>
              <a:buClr>
                <a:srgbClr val="FF0000"/>
              </a:buClr>
              <a:buSzPct val="150000"/>
            </a:pPr>
            <a:r>
              <a:rPr lang="hr-HR" b="1" dirty="0" smtClean="0"/>
              <a:t>1. Naprava za slanje električnih impulsa</a:t>
            </a:r>
          </a:p>
          <a:p>
            <a:pPr>
              <a:buClr>
                <a:srgbClr val="FF0000"/>
              </a:buClr>
              <a:buSzPct val="150000"/>
            </a:pPr>
            <a:endParaRPr lang="hr-HR" b="1" dirty="0" smtClean="0"/>
          </a:p>
          <a:p>
            <a:pPr>
              <a:buClr>
                <a:srgbClr val="FF0000"/>
              </a:buClr>
              <a:buSzPct val="150000"/>
            </a:pPr>
            <a:r>
              <a:rPr lang="hr-HR" b="1" dirty="0" smtClean="0"/>
              <a:t>2. Mjerač smjera struje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‐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‐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‐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>
            <a:off x="925844" y="4213101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8"/>
          <p:cNvCxnSpPr>
            <a:cxnSpLocks noChangeShapeType="1"/>
          </p:cNvCxnSpPr>
          <p:nvPr/>
        </p:nvCxnSpPr>
        <p:spPr bwMode="auto">
          <a:xfrm>
            <a:off x="240044" y="4584576"/>
            <a:ext cx="228600" cy="5715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54523" cy="15467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70457" y="431341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570457" y="42837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1</a:t>
            </a:r>
            <a:endParaRPr lang="sl-SI" sz="2400" dirty="0"/>
          </a:p>
        </p:txBody>
      </p:sp>
      <p:sp>
        <p:nvSpPr>
          <p:cNvPr id="19" name="Oval 18"/>
          <p:cNvSpPr/>
          <p:nvPr/>
        </p:nvSpPr>
        <p:spPr>
          <a:xfrm>
            <a:off x="6516216" y="3851751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TextBox 20"/>
          <p:cNvSpPr txBox="1"/>
          <p:nvPr/>
        </p:nvSpPr>
        <p:spPr>
          <a:xfrm>
            <a:off x="6516216" y="38168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2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993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05" y="1392233"/>
            <a:ext cx="9146473" cy="5588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7418"/>
          <a:stretch/>
        </p:blipFill>
        <p:spPr>
          <a:xfrm>
            <a:off x="447929" y="1805047"/>
            <a:ext cx="5337796" cy="239538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-108000" y="-144000"/>
            <a:ext cx="9428582" cy="1944000"/>
            <a:chOff x="-81367" y="-141429"/>
            <a:chExt cx="9428582" cy="1944000"/>
          </a:xfrm>
        </p:grpSpPr>
        <p:sp>
          <p:nvSpPr>
            <p:cNvPr id="7" name="Rechteck 6"/>
            <p:cNvSpPr/>
            <p:nvPr/>
          </p:nvSpPr>
          <p:spPr>
            <a:xfrm>
              <a:off x="1308952" y="2571"/>
              <a:ext cx="8038263" cy="143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hr-HR" sz="2800" b="1" dirty="0">
                  <a:solidFill>
                    <a:srgbClr val="C00000"/>
                  </a:solidFill>
                  <a:latin typeface="Bahnschrift SemiBold" panose="020B0502040204020203" pitchFamily="34" charset="0"/>
                </a:rPr>
                <a:t>EFVM®</a:t>
              </a:r>
              <a:r>
                <a:rPr lang="hr-HR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-električna </a:t>
              </a:r>
              <a:r>
                <a:rPr lang="hr-H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testna metoda</a:t>
              </a:r>
              <a:endParaRPr lang="hr-H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475656" y="1443840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>
            <a:off x="925844" y="4213101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8"/>
          <p:cNvCxnSpPr>
            <a:cxnSpLocks noChangeShapeType="1"/>
          </p:cNvCxnSpPr>
          <p:nvPr/>
        </p:nvCxnSpPr>
        <p:spPr bwMode="auto">
          <a:xfrm>
            <a:off x="240044" y="4584576"/>
            <a:ext cx="228600" cy="5715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5"/>
          <p:cNvSpPr txBox="1"/>
          <p:nvPr/>
        </p:nvSpPr>
        <p:spPr>
          <a:xfrm>
            <a:off x="5872086" y="2524451"/>
            <a:ext cx="284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Nizko-naponsko negativno nabijeno  električno polje</a:t>
            </a:r>
            <a:endParaRPr lang="hr-H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feld 15"/>
          <p:cNvSpPr txBox="1"/>
          <p:nvPr/>
        </p:nvSpPr>
        <p:spPr>
          <a:xfrm>
            <a:off x="5987491" y="5156076"/>
            <a:ext cx="284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Krov prokišnjava na provodnim točkama </a:t>
            </a:r>
            <a:endParaRPr lang="hr-H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7" y="82050"/>
            <a:ext cx="1554523" cy="15467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" y="4149080"/>
            <a:ext cx="5412728" cy="259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1196752"/>
            <a:ext cx="9735930" cy="604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70" y="1412776"/>
            <a:ext cx="3809074" cy="2144029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7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sl-SI" sz="2800" b="1" dirty="0">
                  <a:solidFill>
                    <a:srgbClr val="C00000"/>
                  </a:solidFill>
                  <a:latin typeface="Bahnschrift SemiBold" panose="020B0502040204020203" pitchFamily="34" charset="0"/>
                </a:rPr>
                <a:t>EFVM</a:t>
              </a:r>
              <a:r>
                <a:rPr lang="sl-SI" sz="2800" b="1" dirty="0" smtClean="0">
                  <a:solidFill>
                    <a:srgbClr val="C00000"/>
                  </a:solidFill>
                  <a:latin typeface="Bahnschrift SemiBold" panose="020B0502040204020203" pitchFamily="34" charset="0"/>
                </a:rPr>
                <a:t>®</a:t>
              </a:r>
              <a:r>
                <a:rPr lang="sl-SI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 - </a:t>
              </a:r>
              <a:r>
                <a:rPr lang="hr-H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</a:rPr>
                <a:t>prednosti</a:t>
              </a:r>
              <a:endParaRPr lang="hr-H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475656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909934" y="238848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Mjerenja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vrstama</a:t>
            </a:r>
            <a:r>
              <a:rPr lang="en-GB" dirty="0"/>
              <a:t> </a:t>
            </a:r>
            <a:r>
              <a:rPr lang="en-GB" dirty="0" err="1"/>
              <a:t>ravnih</a:t>
            </a:r>
            <a:r>
              <a:rPr lang="en-GB" dirty="0"/>
              <a:t> </a:t>
            </a:r>
            <a:r>
              <a:rPr lang="en-GB" dirty="0" err="1"/>
              <a:t>krovova</a:t>
            </a:r>
            <a:r>
              <a:rPr lang="en-GB" dirty="0"/>
              <a:t> (</a:t>
            </a:r>
            <a:r>
              <a:rPr lang="en-GB" dirty="0" err="1"/>
              <a:t>opterećeni</a:t>
            </a:r>
            <a:r>
              <a:rPr lang="en-GB" dirty="0"/>
              <a:t>, </a:t>
            </a:r>
            <a:endParaRPr lang="sl-SI" dirty="0"/>
          </a:p>
          <a:p>
            <a:r>
              <a:rPr lang="sl-SI" dirty="0"/>
              <a:t>zeleni, obrnuti) bez rastavljanja krovnih </a:t>
            </a:r>
            <a:r>
              <a:rPr lang="sl-SI" dirty="0" smtClean="0"/>
              <a:t>sustava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‐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‐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>
            <a:off x="925844" y="4213101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8"/>
          <p:cNvCxnSpPr>
            <a:cxnSpLocks noChangeShapeType="1"/>
          </p:cNvCxnSpPr>
          <p:nvPr/>
        </p:nvCxnSpPr>
        <p:spPr bwMode="auto">
          <a:xfrm>
            <a:off x="240044" y="4584576"/>
            <a:ext cx="228600" cy="5715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99" y="3251681"/>
            <a:ext cx="3819409" cy="214984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99" y="5095576"/>
            <a:ext cx="3819409" cy="2149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7" y="82050"/>
            <a:ext cx="1554523" cy="154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627889" cy="3880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32523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Precizno određivanje točke na kojoj krov </a:t>
            </a:r>
            <a:r>
              <a:rPr lang="sl-SI" dirty="0" smtClean="0"/>
              <a:t>propušta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142808"/>
            <a:ext cx="442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Brzi rezultati mjerenja i mogućnost </a:t>
            </a:r>
            <a:r>
              <a:rPr lang="sl-SI" dirty="0" smtClean="0"/>
              <a:t>sanacije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967477"/>
            <a:ext cx="442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Mjerenje</a:t>
            </a:r>
            <a:r>
              <a:rPr lang="en-GB" dirty="0"/>
              <a:t> u </a:t>
            </a:r>
            <a:r>
              <a:rPr lang="en-GB" dirty="0" err="1"/>
              <a:t>bazenima</a:t>
            </a:r>
            <a:r>
              <a:rPr lang="en-GB" dirty="0"/>
              <a:t>, </a:t>
            </a:r>
            <a:r>
              <a:rPr lang="en-GB" dirty="0" err="1"/>
              <a:t>sabiralištima</a:t>
            </a:r>
            <a:r>
              <a:rPr lang="en-GB" dirty="0"/>
              <a:t> </a:t>
            </a:r>
            <a:r>
              <a:rPr lang="en-GB" dirty="0" err="1"/>
              <a:t>vode</a:t>
            </a:r>
            <a:endParaRPr lang="sl-SI" dirty="0"/>
          </a:p>
          <a:p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60748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Primjenjuje</a:t>
            </a:r>
            <a:r>
              <a:rPr lang="en-GB" dirty="0"/>
              <a:t> se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 smtClean="0"/>
              <a:t>testiranja</a:t>
            </a:r>
            <a:r>
              <a:rPr lang="sl-SI" dirty="0"/>
              <a:t> </a:t>
            </a:r>
            <a:r>
              <a:rPr lang="en-GB" dirty="0" err="1" smtClean="0"/>
              <a:t>nepropusnosti</a:t>
            </a:r>
            <a:r>
              <a:rPr lang="en-GB" dirty="0" smtClean="0"/>
              <a:t> </a:t>
            </a:r>
            <a:r>
              <a:rPr lang="en-GB" dirty="0" err="1"/>
              <a:t>krova</a:t>
            </a:r>
            <a:r>
              <a:rPr lang="en-GB" dirty="0"/>
              <a:t> </a:t>
            </a:r>
            <a:r>
              <a:rPr lang="en-GB" dirty="0" err="1"/>
              <a:t>vodom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26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10855"/>
            <a:ext cx="3151592" cy="2151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30" y="1084452"/>
            <a:ext cx="3140349" cy="1777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571"/>
            <a:ext cx="1115616" cy="98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5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7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hr-H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Verdana" pitchFamily="34" charset="0"/>
                  <a:cs typeface="Verdana" pitchFamily="34" charset="0"/>
                </a:rPr>
                <a:t>DODATNE METODE otkrivanja propuštanja </a:t>
              </a:r>
              <a:endParaRPr lang="hr-H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475656" y="1415347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7" y="82050"/>
            <a:ext cx="1554523" cy="154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9" y="2348880"/>
            <a:ext cx="637822" cy="639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9" y="3356992"/>
            <a:ext cx="615558" cy="61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0" y="4315589"/>
            <a:ext cx="637437" cy="635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057" y="5301208"/>
            <a:ext cx="658583" cy="658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0273" y="2503796"/>
            <a:ext cx="492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Test tlaka slivnica i žljebova</a:t>
            </a:r>
            <a:endParaRPr lang="sl-SI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9023" y="3480822"/>
            <a:ext cx="492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Test dimom ili plinom</a:t>
            </a:r>
            <a:endParaRPr lang="sl-SI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9023" y="4457848"/>
            <a:ext cx="492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Mjerenje vlage</a:t>
            </a:r>
            <a:endParaRPr lang="sl-SI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49023" y="5434874"/>
            <a:ext cx="492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Termografija</a:t>
            </a:r>
            <a:endParaRPr lang="sl-SI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79" y="4099184"/>
            <a:ext cx="3151592" cy="20600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98" y="5434874"/>
            <a:ext cx="3131840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7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hr-H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      </a:t>
              </a:r>
              <a:r>
                <a:rPr lang="hr-HR" sz="2800" b="1" dirty="0" smtClean="0">
                  <a:solidFill>
                    <a:schemeClr val="tx1"/>
                  </a:solidFill>
                </a:rPr>
                <a:t>- sigurnosni sustav 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475656" y="1443840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0" y="378700"/>
            <a:ext cx="3500866" cy="528632"/>
          </a:xfrm>
          <a:prstGeom prst="rect">
            <a:avLst/>
          </a:prstGeom>
        </p:spPr>
      </p:pic>
      <p:sp>
        <p:nvSpPr>
          <p:cNvPr id="21" name="Pravokotnik 20"/>
          <p:cNvSpPr/>
          <p:nvPr/>
        </p:nvSpPr>
        <p:spPr>
          <a:xfrm>
            <a:off x="4067944" y="883213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sl-SI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sl-S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584"/>
            <a:ext cx="1576105" cy="1568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2" y="378700"/>
            <a:ext cx="4707243" cy="66593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18254" y="155679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3525" y="1876762"/>
            <a:ext cx="706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P</a:t>
            </a:r>
            <a:r>
              <a:rPr lang="sl-SI" sz="2000" b="1" cap="all" dirty="0"/>
              <a:t>rotectSys® </a:t>
            </a:r>
            <a:r>
              <a:rPr lang="sl-SI" sz="2000" b="1" dirty="0"/>
              <a:t>B</a:t>
            </a:r>
            <a:endParaRPr lang="sl-SI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2" y="2248272"/>
            <a:ext cx="6555819" cy="43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4"/>
          <p:cNvGrpSpPr/>
          <p:nvPr/>
        </p:nvGrpSpPr>
        <p:grpSpPr>
          <a:xfrm>
            <a:off x="-108000" y="-144000"/>
            <a:ext cx="9261879" cy="1944000"/>
            <a:chOff x="-81367" y="-141429"/>
            <a:chExt cx="9261879" cy="1944000"/>
          </a:xfrm>
        </p:grpSpPr>
        <p:sp>
          <p:nvSpPr>
            <p:cNvPr id="17" name="Rechteck 6"/>
            <p:cNvSpPr/>
            <p:nvPr/>
          </p:nvSpPr>
          <p:spPr>
            <a:xfrm>
              <a:off x="1358273" y="0"/>
              <a:ext cx="7822239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hr-H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      </a:t>
              </a:r>
              <a:r>
                <a:rPr lang="hr-HR" sz="2800" b="1" dirty="0" smtClean="0">
                  <a:solidFill>
                    <a:schemeClr val="tx1"/>
                  </a:solidFill>
                </a:rPr>
                <a:t>- sigurnosni sustav 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Gerade Verbindung 4"/>
            <p:cNvCxnSpPr/>
            <p:nvPr/>
          </p:nvCxnSpPr>
          <p:spPr>
            <a:xfrm>
              <a:off x="1475656" y="1443840"/>
              <a:ext cx="770485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Ellipse 8"/>
            <p:cNvSpPr/>
            <p:nvPr/>
          </p:nvSpPr>
          <p:spPr>
            <a:xfrm>
              <a:off x="-81367" y="-141429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0" y="378700"/>
            <a:ext cx="3500866" cy="528632"/>
          </a:xfrm>
          <a:prstGeom prst="rect">
            <a:avLst/>
          </a:prstGeom>
        </p:spPr>
      </p:pic>
      <p:sp>
        <p:nvSpPr>
          <p:cNvPr id="23" name="Pravokotnik 20"/>
          <p:cNvSpPr/>
          <p:nvPr/>
        </p:nvSpPr>
        <p:spPr>
          <a:xfrm>
            <a:off x="4067944" y="883213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sl-SI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sl-S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584"/>
            <a:ext cx="1576105" cy="1568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2550644"/>
            <a:ext cx="9360520" cy="465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1815788"/>
            <a:ext cx="7064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P</a:t>
            </a:r>
            <a:r>
              <a:rPr lang="sl-SI" sz="2000" b="1" cap="all" dirty="0"/>
              <a:t>rotectSys® </a:t>
            </a:r>
            <a:r>
              <a:rPr lang="sl-SI" sz="2000" b="1" dirty="0"/>
              <a:t>WM </a:t>
            </a:r>
            <a:r>
              <a:rPr lang="sl-SI" sz="2000" b="1" dirty="0" smtClean="0"/>
              <a:t>LPWAN </a:t>
            </a:r>
          </a:p>
          <a:p>
            <a:r>
              <a:rPr lang="en-GB" dirty="0" err="1" smtClean="0"/>
              <a:t>Patentirani</a:t>
            </a:r>
            <a:r>
              <a:rPr lang="en-GB" dirty="0" smtClean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bežični</a:t>
            </a:r>
            <a:r>
              <a:rPr lang="en-GB" dirty="0"/>
              <a:t> </a:t>
            </a:r>
            <a:r>
              <a:rPr lang="en-GB" dirty="0" err="1"/>
              <a:t>nadzor</a:t>
            </a:r>
            <a:r>
              <a:rPr lang="en-GB" dirty="0"/>
              <a:t> </a:t>
            </a:r>
            <a:r>
              <a:rPr lang="en-GB" dirty="0" err="1"/>
              <a:t>nepropusnosti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vodu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4346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244</Words>
  <Application>Microsoft Office PowerPoint</Application>
  <PresentationFormat>Diaprojekcija na zaslonu (4:3)</PresentationFormat>
  <Paragraphs>88</Paragraphs>
  <Slides>10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Bahnschrift SemiBold</vt:lpstr>
      <vt:lpstr>Calibri</vt:lpstr>
      <vt:lpstr>Verdana</vt:lpstr>
      <vt:lpstr>Larissa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jansen</dc:creator>
  <cp:lastModifiedBy>HP</cp:lastModifiedBy>
  <cp:revision>245</cp:revision>
  <cp:lastPrinted>2014-05-20T08:55:33Z</cp:lastPrinted>
  <dcterms:created xsi:type="dcterms:W3CDTF">2011-03-02T12:26:40Z</dcterms:created>
  <dcterms:modified xsi:type="dcterms:W3CDTF">2019-06-14T10:15:04Z</dcterms:modified>
</cp:coreProperties>
</file>