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61" r:id="rId2"/>
    <p:sldId id="263" r:id="rId3"/>
    <p:sldId id="265" r:id="rId4"/>
    <p:sldId id="264" r:id="rId5"/>
    <p:sldId id="266" r:id="rId6"/>
    <p:sldId id="267" r:id="rId7"/>
    <p:sldId id="268" r:id="rId8"/>
    <p:sldId id="269" r:id="rId9"/>
    <p:sldId id="272" r:id="rId10"/>
    <p:sldId id="273" r:id="rId11"/>
    <p:sldId id="275" r:id="rId12"/>
    <p:sldId id="277" r:id="rId13"/>
    <p:sldId id="274" r:id="rId14"/>
    <p:sldId id="276" r:id="rId15"/>
    <p:sldId id="293" r:id="rId16"/>
    <p:sldId id="294" r:id="rId17"/>
    <p:sldId id="292" r:id="rId18"/>
    <p:sldId id="296" r:id="rId19"/>
    <p:sldId id="297" r:id="rId20"/>
    <p:sldId id="298" r:id="rId21"/>
    <p:sldId id="280" r:id="rId22"/>
    <p:sldId id="281" r:id="rId23"/>
    <p:sldId id="282" r:id="rId24"/>
    <p:sldId id="284" r:id="rId25"/>
    <p:sldId id="289" r:id="rId26"/>
    <p:sldId id="285" r:id="rId27"/>
    <p:sldId id="286" r:id="rId28"/>
    <p:sldId id="287" r:id="rId29"/>
    <p:sldId id="290" r:id="rId30"/>
    <p:sldId id="288" r:id="rId31"/>
    <p:sldId id="291" r:id="rId32"/>
  </p:sldIdLst>
  <p:sldSz cx="9144000" cy="6858000" type="screen4x3"/>
  <p:notesSz cx="6858000" cy="9144000"/>
  <p:defaultTextStyle>
    <a:defPPr>
      <a:defRPr lang="sr-Latn-C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AAC"/>
    <a:srgbClr val="0A238C"/>
    <a:srgbClr val="0B28A1"/>
    <a:srgbClr val="112A71"/>
    <a:srgbClr val="122E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0036" autoAdjust="0"/>
  </p:normalViewPr>
  <p:slideViewPr>
    <p:cSldViewPr>
      <p:cViewPr varScale="1">
        <p:scale>
          <a:sx n="92" d="100"/>
          <a:sy n="92" d="100"/>
        </p:scale>
        <p:origin x="-1155"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75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hr-H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B4CC671-EDDB-4CEF-B406-A152F8F02B95}" type="datetimeFigureOut">
              <a:rPr lang="sr-Latn-CS"/>
              <a:pPr>
                <a:defRPr/>
              </a:pPr>
              <a:t>14.6.2019.</a:t>
            </a:fld>
            <a:endParaRPr lang="hr-H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hr-H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B0DFA91-BBD8-4A40-8679-52B83F5E2828}" type="slidenum">
              <a:rPr lang="hr-HR" altLang="sr-Latn-RS"/>
              <a:pPr>
                <a:defRPr/>
              </a:pPr>
              <a:t>‹#›</a:t>
            </a:fld>
            <a:endParaRPr lang="hr-HR" altLang="sr-Latn-RS"/>
          </a:p>
        </p:txBody>
      </p:sp>
    </p:spTree>
    <p:extLst>
      <p:ext uri="{BB962C8B-B14F-4D97-AF65-F5344CB8AC3E}">
        <p14:creationId xmlns:p14="http://schemas.microsoft.com/office/powerpoint/2010/main" val="4073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78F97882-A59F-479F-A386-7D5B1B513A03}" type="datetimeFigureOut">
              <a:rPr lang="sr-Latn-CS"/>
              <a:pPr>
                <a:defRPr/>
              </a:pPr>
              <a:t>14.6.2019.</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hr-H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2032C6C-E4E8-4DA8-A996-ACD8E1833339}" type="slidenum">
              <a:rPr lang="hr-HR" altLang="sr-Latn-RS"/>
              <a:pPr>
                <a:defRPr/>
              </a:pPr>
              <a:t>‹#›</a:t>
            </a:fld>
            <a:endParaRPr lang="hr-HR" altLang="sr-Latn-RS"/>
          </a:p>
        </p:txBody>
      </p:sp>
    </p:spTree>
    <p:extLst>
      <p:ext uri="{BB962C8B-B14F-4D97-AF65-F5344CB8AC3E}">
        <p14:creationId xmlns:p14="http://schemas.microsoft.com/office/powerpoint/2010/main" val="3975696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altLang="sr-Latn-RS"/>
          </a:p>
        </p:txBody>
      </p:sp>
      <p:sp>
        <p:nvSpPr>
          <p:cNvPr id="61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96212A0-EF72-4E55-94C9-A86CBE6E2D52}" type="slidenum">
              <a:rPr lang="hr-HR" altLang="sr-Latn-RS">
                <a:latin typeface="Arial" panose="020B0604020202020204" pitchFamily="34" charset="0"/>
              </a:rPr>
              <a:pPr algn="r" eaLnBrk="1" hangingPunct="1">
                <a:spcBef>
                  <a:spcPct val="0"/>
                </a:spcBef>
              </a:pPr>
              <a:t>1</a:t>
            </a:fld>
            <a:endParaRPr lang="hr-HR" altLang="sr-Latn-RS">
              <a:latin typeface="Arial" panose="020B0604020202020204" pitchFamily="34" charset="0"/>
            </a:endParaRPr>
          </a:p>
        </p:txBody>
      </p:sp>
    </p:spTree>
    <p:extLst>
      <p:ext uri="{BB962C8B-B14F-4D97-AF65-F5344CB8AC3E}">
        <p14:creationId xmlns:p14="http://schemas.microsoft.com/office/powerpoint/2010/main" val="3031180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9560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9654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6179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7133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9227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defRPr/>
            </a:pPr>
            <a:fld id="{D0CD7907-D77C-4B4B-A75C-403F27DA2AC0}" type="slidenum">
              <a:rPr lang="hr-HR" altLang="sr-Latn-RS">
                <a:solidFill>
                  <a:prstClr val="black"/>
                </a:solidFill>
                <a:latin typeface="Arial" panose="020B0604020202020204" pitchFamily="34" charset="0"/>
              </a:rPr>
              <a:pPr eaLnBrk="1" hangingPunct="1">
                <a:spcBef>
                  <a:spcPct val="0"/>
                </a:spcBef>
                <a:defRPr/>
              </a:pPr>
              <a:t>15</a:t>
            </a:fld>
            <a:endParaRPr lang="hr-HR" altLang="sr-Latn-RS">
              <a:solidFill>
                <a:prstClr val="black"/>
              </a:solidFill>
              <a:latin typeface="Arial" panose="020B0604020202020204" pitchFamily="34" charset="0"/>
            </a:endParaRPr>
          </a:p>
        </p:txBody>
      </p:sp>
    </p:spTree>
    <p:extLst>
      <p:ext uri="{BB962C8B-B14F-4D97-AF65-F5344CB8AC3E}">
        <p14:creationId xmlns:p14="http://schemas.microsoft.com/office/powerpoint/2010/main" val="1121320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defRPr/>
            </a:pPr>
            <a:fld id="{D0CD7907-D77C-4B4B-A75C-403F27DA2AC0}" type="slidenum">
              <a:rPr lang="hr-HR" altLang="sr-Latn-RS">
                <a:solidFill>
                  <a:prstClr val="black"/>
                </a:solidFill>
                <a:latin typeface="Arial" panose="020B0604020202020204" pitchFamily="34" charset="0"/>
              </a:rPr>
              <a:pPr eaLnBrk="1" hangingPunct="1">
                <a:spcBef>
                  <a:spcPct val="0"/>
                </a:spcBef>
                <a:defRPr/>
              </a:pPr>
              <a:t>16</a:t>
            </a:fld>
            <a:endParaRPr lang="hr-HR" altLang="sr-Latn-RS">
              <a:solidFill>
                <a:prstClr val="black"/>
              </a:solidFill>
              <a:latin typeface="Arial" panose="020B0604020202020204" pitchFamily="34" charset="0"/>
            </a:endParaRPr>
          </a:p>
        </p:txBody>
      </p:sp>
    </p:spTree>
    <p:extLst>
      <p:ext uri="{BB962C8B-B14F-4D97-AF65-F5344CB8AC3E}">
        <p14:creationId xmlns:p14="http://schemas.microsoft.com/office/powerpoint/2010/main" val="1121320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defRPr/>
            </a:pPr>
            <a:fld id="{D0CD7907-D77C-4B4B-A75C-403F27DA2AC0}" type="slidenum">
              <a:rPr lang="hr-HR" altLang="sr-Latn-RS">
                <a:solidFill>
                  <a:prstClr val="black"/>
                </a:solidFill>
                <a:latin typeface="Arial" panose="020B0604020202020204" pitchFamily="34" charset="0"/>
              </a:rPr>
              <a:pPr eaLnBrk="1" hangingPunct="1">
                <a:spcBef>
                  <a:spcPct val="0"/>
                </a:spcBef>
                <a:defRPr/>
              </a:pPr>
              <a:t>17</a:t>
            </a:fld>
            <a:endParaRPr lang="hr-HR" altLang="sr-Latn-RS">
              <a:solidFill>
                <a:prstClr val="black"/>
              </a:solidFill>
              <a:latin typeface="Arial" panose="020B0604020202020204" pitchFamily="34" charset="0"/>
            </a:endParaRPr>
          </a:p>
        </p:txBody>
      </p:sp>
    </p:spTree>
    <p:extLst>
      <p:ext uri="{BB962C8B-B14F-4D97-AF65-F5344CB8AC3E}">
        <p14:creationId xmlns:p14="http://schemas.microsoft.com/office/powerpoint/2010/main" val="1121320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defRPr/>
            </a:pPr>
            <a:fld id="{D0CD7907-D77C-4B4B-A75C-403F27DA2AC0}" type="slidenum">
              <a:rPr lang="hr-HR" altLang="sr-Latn-RS">
                <a:solidFill>
                  <a:prstClr val="black"/>
                </a:solidFill>
                <a:latin typeface="Arial" panose="020B0604020202020204" pitchFamily="34" charset="0"/>
              </a:rPr>
              <a:pPr eaLnBrk="1" hangingPunct="1">
                <a:spcBef>
                  <a:spcPct val="0"/>
                </a:spcBef>
                <a:defRPr/>
              </a:pPr>
              <a:t>18</a:t>
            </a:fld>
            <a:endParaRPr lang="hr-HR" altLang="sr-Latn-RS">
              <a:solidFill>
                <a:prstClr val="black"/>
              </a:solidFill>
              <a:latin typeface="Arial" panose="020B0604020202020204" pitchFamily="34" charset="0"/>
            </a:endParaRPr>
          </a:p>
        </p:txBody>
      </p:sp>
    </p:spTree>
    <p:extLst>
      <p:ext uri="{BB962C8B-B14F-4D97-AF65-F5344CB8AC3E}">
        <p14:creationId xmlns:p14="http://schemas.microsoft.com/office/powerpoint/2010/main" val="1121320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defRPr/>
            </a:pPr>
            <a:fld id="{D0CD7907-D77C-4B4B-A75C-403F27DA2AC0}" type="slidenum">
              <a:rPr lang="hr-HR" altLang="sr-Latn-RS">
                <a:solidFill>
                  <a:prstClr val="black"/>
                </a:solidFill>
                <a:latin typeface="Arial" panose="020B0604020202020204" pitchFamily="34" charset="0"/>
              </a:rPr>
              <a:pPr eaLnBrk="1" hangingPunct="1">
                <a:spcBef>
                  <a:spcPct val="0"/>
                </a:spcBef>
                <a:defRPr/>
              </a:pPr>
              <a:t>19</a:t>
            </a:fld>
            <a:endParaRPr lang="hr-HR" altLang="sr-Latn-RS">
              <a:solidFill>
                <a:prstClr val="black"/>
              </a:solidFill>
              <a:latin typeface="Arial" panose="020B0604020202020204" pitchFamily="34" charset="0"/>
            </a:endParaRPr>
          </a:p>
        </p:txBody>
      </p:sp>
    </p:spTree>
    <p:extLst>
      <p:ext uri="{BB962C8B-B14F-4D97-AF65-F5344CB8AC3E}">
        <p14:creationId xmlns:p14="http://schemas.microsoft.com/office/powerpoint/2010/main" val="112132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CD7907-D77C-4B4B-A75C-403F27DA2AC0}" type="slidenum">
              <a:rPr lang="hr-HR" altLang="sr-Latn-RS">
                <a:latin typeface="Arial" panose="020B0604020202020204" pitchFamily="34" charset="0"/>
              </a:rPr>
              <a:pPr>
                <a:spcBef>
                  <a:spcPct val="0"/>
                </a:spcBef>
              </a:pPr>
              <a:t>2</a:t>
            </a:fld>
            <a:endParaRPr lang="hr-HR" altLang="sr-Latn-RS">
              <a:latin typeface="Arial" panose="020B0604020202020204" pitchFamily="34" charset="0"/>
            </a:endParaRPr>
          </a:p>
        </p:txBody>
      </p:sp>
    </p:spTree>
    <p:extLst>
      <p:ext uri="{BB962C8B-B14F-4D97-AF65-F5344CB8AC3E}">
        <p14:creationId xmlns:p14="http://schemas.microsoft.com/office/powerpoint/2010/main" val="1603947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defRPr/>
            </a:pPr>
            <a:fld id="{D0CD7907-D77C-4B4B-A75C-403F27DA2AC0}" type="slidenum">
              <a:rPr lang="hr-HR" altLang="sr-Latn-RS">
                <a:solidFill>
                  <a:prstClr val="black"/>
                </a:solidFill>
                <a:latin typeface="Arial" panose="020B0604020202020204" pitchFamily="34" charset="0"/>
              </a:rPr>
              <a:pPr eaLnBrk="1" hangingPunct="1">
                <a:spcBef>
                  <a:spcPct val="0"/>
                </a:spcBef>
                <a:defRPr/>
              </a:pPr>
              <a:t>20</a:t>
            </a:fld>
            <a:endParaRPr lang="hr-HR" altLang="sr-Latn-RS">
              <a:solidFill>
                <a:prstClr val="black"/>
              </a:solidFill>
              <a:latin typeface="Arial" panose="020B0604020202020204" pitchFamily="34" charset="0"/>
            </a:endParaRPr>
          </a:p>
        </p:txBody>
      </p:sp>
    </p:spTree>
    <p:extLst>
      <p:ext uri="{BB962C8B-B14F-4D97-AF65-F5344CB8AC3E}">
        <p14:creationId xmlns:p14="http://schemas.microsoft.com/office/powerpoint/2010/main" val="1121320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17589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5023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91693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1233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9048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257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7510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9953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814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2643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48699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482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21535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84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3206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6463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1465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CD7907-D77C-4B4B-A75C-403F27DA2AC0}" type="slidenum">
              <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hr-HR" altLang="sr-Latn-R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9003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Rectangle 11"/>
          <p:cNvSpPr>
            <a:spLocks noGrp="1" noChangeArrowheads="1"/>
          </p:cNvSpPr>
          <p:nvPr>
            <p:ph type="dt" sz="half" idx="10"/>
          </p:nvPr>
        </p:nvSpPr>
        <p:spPr>
          <a:ln/>
        </p:spPr>
        <p:txBody>
          <a:bodyPr/>
          <a:lstStyle>
            <a:lvl1pPr>
              <a:defRPr/>
            </a:lvl1pPr>
          </a:lstStyle>
          <a:p>
            <a:pPr>
              <a:defRPr/>
            </a:pPr>
            <a:r>
              <a:rPr lang="hr-HR" altLang="sr-Latn-RS"/>
              <a:t>Ime i prezime predavača</a:t>
            </a:r>
          </a:p>
        </p:txBody>
      </p:sp>
      <p:sp>
        <p:nvSpPr>
          <p:cNvPr id="5" name="Rectangle 13"/>
          <p:cNvSpPr>
            <a:spLocks noGrp="1" noChangeArrowheads="1"/>
          </p:cNvSpPr>
          <p:nvPr>
            <p:ph type="sldNum" sz="quarter" idx="11"/>
          </p:nvPr>
        </p:nvSpPr>
        <p:spPr>
          <a:ln/>
        </p:spPr>
        <p:txBody>
          <a:bodyPr/>
          <a:lstStyle>
            <a:lvl1pPr>
              <a:defRPr/>
            </a:lvl1pPr>
          </a:lstStyle>
          <a:p>
            <a:pPr>
              <a:defRPr/>
            </a:pPr>
            <a:fld id="{DF59B5C4-5052-48BC-B74C-450AB8A92364}" type="slidenum">
              <a:rPr lang="hr-HR" altLang="sr-Latn-RS"/>
              <a:pPr>
                <a:defRPr/>
              </a:pPr>
              <a:t>‹#›</a:t>
            </a:fld>
            <a:endParaRPr lang="hr-HR" altLang="sr-Latn-RS"/>
          </a:p>
        </p:txBody>
      </p:sp>
    </p:spTree>
    <p:extLst>
      <p:ext uri="{BB962C8B-B14F-4D97-AF65-F5344CB8AC3E}">
        <p14:creationId xmlns:p14="http://schemas.microsoft.com/office/powerpoint/2010/main" val="411739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875" y="142875"/>
            <a:ext cx="93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000125"/>
            <a:ext cx="9144000" cy="107950"/>
          </a:xfrm>
          <a:prstGeom prst="rect">
            <a:avLst/>
          </a:prstGeom>
          <a:solidFill>
            <a:schemeClr val="bg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1143000" y="142875"/>
            <a:ext cx="7715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sr-Latn-RS" sz="1400" b="1"/>
              <a:t>HRVATSKA KOMORA INŽENJERA GRAĐEVINARSTVA</a:t>
            </a:r>
            <a:endParaRPr lang="hr-HR" altLang="sr-Latn-RS" sz="1400"/>
          </a:p>
        </p:txBody>
      </p:sp>
      <p:sp>
        <p:nvSpPr>
          <p:cNvPr id="7" name="Rectangle 5"/>
          <p:cNvSpPr>
            <a:spLocks noChangeArrowheads="1"/>
          </p:cNvSpPr>
          <p:nvPr userDrawn="1"/>
        </p:nvSpPr>
        <p:spPr bwMode="auto">
          <a:xfrm>
            <a:off x="1143000" y="457200"/>
            <a:ext cx="77152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600"/>
              </a:spcAft>
              <a:defRPr/>
            </a:pPr>
            <a:r>
              <a:rPr lang="hr-HR" altLang="sr-Latn-RS" sz="1200" b="1">
                <a:solidFill>
                  <a:srgbClr val="7F7F7F"/>
                </a:solidFill>
                <a:cs typeface="Times New Roman" pitchFamily="18" charset="0"/>
              </a:rPr>
              <a:t>DANI OVLAŠTENIH INŽENJERA GRAĐEVINARSTVA</a:t>
            </a:r>
            <a:endParaRPr lang="hr-HR" altLang="sr-Latn-RS" sz="1200">
              <a:solidFill>
                <a:srgbClr val="7F7F7F"/>
              </a:solidFill>
            </a:endParaRPr>
          </a:p>
          <a:p>
            <a:pPr algn="ctr">
              <a:spcAft>
                <a:spcPts val="600"/>
              </a:spcAft>
              <a:defRPr/>
            </a:pPr>
            <a:r>
              <a:rPr lang="hr-HR" altLang="sr-Latn-RS" sz="1200">
                <a:cs typeface="Times New Roman" pitchFamily="18" charset="0"/>
              </a:rPr>
              <a:t>Opatija, 2010.</a:t>
            </a:r>
            <a:endParaRPr lang="hr-HR" altLang="sr-Latn-R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8" name="Date Placeholder 3"/>
          <p:cNvSpPr>
            <a:spLocks noGrp="1"/>
          </p:cNvSpPr>
          <p:nvPr>
            <p:ph type="dt" sz="half" idx="10"/>
          </p:nvPr>
        </p:nvSpPr>
        <p:spPr>
          <a:xfrm>
            <a:off x="457200" y="6356350"/>
            <a:ext cx="2133600" cy="365125"/>
          </a:xfrm>
        </p:spPr>
        <p:txBody>
          <a:bodyPr/>
          <a:lstStyle>
            <a:lvl1pPr fontAlgn="auto">
              <a:spcBef>
                <a:spcPts val="0"/>
              </a:spcBef>
              <a:spcAft>
                <a:spcPts val="0"/>
              </a:spcAft>
              <a:defRPr sz="1800">
                <a:latin typeface="+mn-lt"/>
                <a:cs typeface="+mn-cs"/>
              </a:defRPr>
            </a:lvl1pPr>
          </a:lstStyle>
          <a:p>
            <a:pPr>
              <a:defRPr/>
            </a:pPr>
            <a:endParaRPr lang="hr-HR"/>
          </a:p>
        </p:txBody>
      </p:sp>
      <p:sp>
        <p:nvSpPr>
          <p:cNvPr id="9"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cs typeface="Arial" charset="0"/>
              </a:defRPr>
            </a:lvl1pPr>
          </a:lstStyle>
          <a:p>
            <a:pPr>
              <a:defRPr/>
            </a:pPr>
            <a:endParaRPr lang="hr-HR" altLang="sr-Latn-RS"/>
          </a:p>
        </p:txBody>
      </p:sp>
      <p:sp>
        <p:nvSpPr>
          <p:cNvPr id="10" name="Slide Number Placeholder 5"/>
          <p:cNvSpPr>
            <a:spLocks noGrp="1"/>
          </p:cNvSpPr>
          <p:nvPr>
            <p:ph type="sldNum" sz="quarter" idx="12"/>
          </p:nvPr>
        </p:nvSpPr>
        <p:spPr>
          <a:xfrm>
            <a:off x="6553200" y="6356350"/>
            <a:ext cx="2133600" cy="365125"/>
          </a:xfrm>
        </p:spPr>
        <p:txBody>
          <a:bodyPr/>
          <a:lstStyle>
            <a:lvl1pPr algn="l">
              <a:defRPr sz="1800" smtClean="0">
                <a:latin typeface="Calibri" panose="020F0502020204030204" pitchFamily="34" charset="0"/>
              </a:defRPr>
            </a:lvl1pPr>
          </a:lstStyle>
          <a:p>
            <a:pPr>
              <a:defRPr/>
            </a:pPr>
            <a:fld id="{540EEC7C-AA2A-4A1B-B288-589E9A700F40}" type="slidenum">
              <a:rPr lang="hr-HR" altLang="sr-Latn-RS"/>
              <a:pPr>
                <a:defRPr/>
              </a:pPr>
              <a:t>‹#›</a:t>
            </a:fld>
            <a:endParaRPr lang="hr-HR" altLang="sr-Latn-RS"/>
          </a:p>
        </p:txBody>
      </p:sp>
    </p:spTree>
    <p:extLst>
      <p:ext uri="{BB962C8B-B14F-4D97-AF65-F5344CB8AC3E}">
        <p14:creationId xmlns:p14="http://schemas.microsoft.com/office/powerpoint/2010/main" val="195121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r>
              <a:rPr lang="hr-HR" altLang="sr-Latn-RS"/>
              <a:t>Ime i prezime predavača</a:t>
            </a:r>
          </a:p>
        </p:txBody>
      </p:sp>
      <p:sp>
        <p:nvSpPr>
          <p:cNvPr id="3" name="Rectangle 13"/>
          <p:cNvSpPr>
            <a:spLocks noGrp="1" noChangeArrowheads="1"/>
          </p:cNvSpPr>
          <p:nvPr>
            <p:ph type="sldNum" sz="quarter" idx="11"/>
          </p:nvPr>
        </p:nvSpPr>
        <p:spPr>
          <a:ln/>
        </p:spPr>
        <p:txBody>
          <a:bodyPr/>
          <a:lstStyle>
            <a:lvl1pPr>
              <a:defRPr/>
            </a:lvl1pPr>
          </a:lstStyle>
          <a:p>
            <a:pPr>
              <a:defRPr/>
            </a:pPr>
            <a:fld id="{27742FF3-B87A-45D6-9A3E-D782A254165A}" type="slidenum">
              <a:rPr lang="hr-HR" altLang="sr-Latn-RS"/>
              <a:pPr>
                <a:defRPr/>
              </a:pPr>
              <a:t>‹#›</a:t>
            </a:fld>
            <a:endParaRPr lang="hr-HR" altLang="sr-Latn-RS"/>
          </a:p>
        </p:txBody>
      </p:sp>
    </p:spTree>
    <p:extLst>
      <p:ext uri="{BB962C8B-B14F-4D97-AF65-F5344CB8AC3E}">
        <p14:creationId xmlns:p14="http://schemas.microsoft.com/office/powerpoint/2010/main" val="96440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a:xfrm>
            <a:off x="457200" y="1600200"/>
            <a:ext cx="8229600" cy="4525963"/>
          </a:xfrm>
          <a:prstGeom prst="rect">
            <a:avLst/>
          </a:prstGeo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11"/>
          <p:cNvSpPr>
            <a:spLocks noGrp="1" noChangeArrowheads="1"/>
          </p:cNvSpPr>
          <p:nvPr>
            <p:ph type="dt" sz="half" idx="10"/>
          </p:nvPr>
        </p:nvSpPr>
        <p:spPr>
          <a:ln/>
        </p:spPr>
        <p:txBody>
          <a:bodyPr/>
          <a:lstStyle>
            <a:lvl1pPr>
              <a:defRPr/>
            </a:lvl1pPr>
          </a:lstStyle>
          <a:p>
            <a:pPr>
              <a:defRPr/>
            </a:pPr>
            <a:r>
              <a:rPr lang="hr-HR" altLang="sr-Latn-RS"/>
              <a:t>Ime i prezime predavača</a:t>
            </a:r>
          </a:p>
        </p:txBody>
      </p:sp>
      <p:sp>
        <p:nvSpPr>
          <p:cNvPr id="5" name="Rectangle 13"/>
          <p:cNvSpPr>
            <a:spLocks noGrp="1" noChangeArrowheads="1"/>
          </p:cNvSpPr>
          <p:nvPr>
            <p:ph type="sldNum" sz="quarter" idx="11"/>
          </p:nvPr>
        </p:nvSpPr>
        <p:spPr>
          <a:ln/>
        </p:spPr>
        <p:txBody>
          <a:bodyPr/>
          <a:lstStyle>
            <a:lvl1pPr>
              <a:defRPr/>
            </a:lvl1pPr>
          </a:lstStyle>
          <a:p>
            <a:pPr>
              <a:defRPr/>
            </a:pPr>
            <a:fld id="{CA97B197-5111-4B02-8047-EF5F65D3E305}" type="slidenum">
              <a:rPr lang="hr-HR" altLang="sr-Latn-RS"/>
              <a:pPr>
                <a:defRPr/>
              </a:pPr>
              <a:t>‹#›</a:t>
            </a:fld>
            <a:endParaRPr lang="hr-HR" altLang="sr-Latn-RS"/>
          </a:p>
        </p:txBody>
      </p:sp>
    </p:spTree>
    <p:extLst>
      <p:ext uri="{BB962C8B-B14F-4D97-AF65-F5344CB8AC3E}">
        <p14:creationId xmlns:p14="http://schemas.microsoft.com/office/powerpoint/2010/main" val="2696357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9" descr="image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550" y="6337300"/>
            <a:ext cx="6111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6308725"/>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35" name="Rectangle 11"/>
          <p:cNvSpPr>
            <a:spLocks noGrp="1" noChangeArrowheads="1"/>
          </p:cNvSpPr>
          <p:nvPr>
            <p:ph type="dt" sz="half" idx="2"/>
          </p:nvPr>
        </p:nvSpPr>
        <p:spPr bwMode="auto">
          <a:xfrm>
            <a:off x="107950" y="6381750"/>
            <a:ext cx="59769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Narrow" pitchFamily="34" charset="0"/>
                <a:cs typeface="Arial" charset="0"/>
              </a:defRPr>
            </a:lvl1pPr>
          </a:lstStyle>
          <a:p>
            <a:pPr>
              <a:defRPr/>
            </a:pPr>
            <a:r>
              <a:rPr lang="hr-HR" altLang="sr-Latn-RS" dirty="0"/>
              <a:t>Ime i prezime predavača</a:t>
            </a:r>
          </a:p>
        </p:txBody>
      </p:sp>
      <p:sp>
        <p:nvSpPr>
          <p:cNvPr id="1029" name="Rectangle 12"/>
          <p:cNvSpPr>
            <a:spLocks noChangeArrowheads="1"/>
          </p:cNvSpPr>
          <p:nvPr/>
        </p:nvSpPr>
        <p:spPr bwMode="auto">
          <a:xfrm>
            <a:off x="6011863" y="6381750"/>
            <a:ext cx="19446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hr-HR" altLang="sr-Latn-RS" sz="1400" dirty="0"/>
              <a:t>HKIG – Opatija 2019.</a:t>
            </a:r>
          </a:p>
        </p:txBody>
      </p:sp>
      <p:sp>
        <p:nvSpPr>
          <p:cNvPr id="1037" name="Rectangle 13"/>
          <p:cNvSpPr>
            <a:spLocks noGrp="1" noChangeArrowheads="1"/>
          </p:cNvSpPr>
          <p:nvPr>
            <p:ph type="sldNum" sz="quarter" idx="4"/>
          </p:nvPr>
        </p:nvSpPr>
        <p:spPr bwMode="auto">
          <a:xfrm>
            <a:off x="8026400" y="6381750"/>
            <a:ext cx="1117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000" smtClean="0">
                <a:latin typeface="Verdana" panose="020B0604030504040204" pitchFamily="34" charset="0"/>
              </a:defRPr>
            </a:lvl1pPr>
          </a:lstStyle>
          <a:p>
            <a:pPr>
              <a:defRPr/>
            </a:pPr>
            <a:fld id="{79AD9910-7AB1-46C5-8FA7-ED2DDB5247A5}" type="slidenum">
              <a:rPr lang="hr-HR" altLang="sr-Latn-RS"/>
              <a:pPr>
                <a:defRPr/>
              </a:pPr>
              <a:t>‹#›</a:t>
            </a:fld>
            <a:endParaRPr lang="hr-HR" altLang="sr-Latn-RS"/>
          </a:p>
        </p:txBody>
      </p:sp>
    </p:spTree>
  </p:cSld>
  <p:clrMap bg1="lt1" tx1="dk1" bg2="lt2" tx2="dk2" accent1="accent1" accent2="accent2" accent3="accent3" accent4="accent4" accent5="accent5" accent6="accent6" hlink="hlink" folHlink="folHlink"/>
  <p:sldLayoutIdLst>
    <p:sldLayoutId id="2147483774" r:id="rId1"/>
    <p:sldLayoutId id="2147483777" r:id="rId2"/>
    <p:sldLayoutId id="2147483775" r:id="rId3"/>
    <p:sldLayoutId id="2147483776" r:id="rId4"/>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https://www.emajstor.hr/showfile.php?id=2416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portailgroupe.afnor.fr/public_espacenormalisation/CENTC350/index.html"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s://www.iso.org/developing-sustainably.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researchgate.net/publication/319464500_Combining_seismic_retrofit_with_energy_refurbishment_for_the_sustainable_renovation_of_RC_buildings_a_proof_of_concept"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www.youtube.com/watch?v=k4RGpW07V8w" TargetMode="External"/><Relationship Id="rId5" Type="http://schemas.openxmlformats.org/officeDocument/2006/relationships/hyperlink" Target="https://www.researchgate.net/publication/268050701_SEISMIC_ASSESSMENT_AND_RETROFITTING_OF_RC_EXISTING_BUILDINGS" TargetMode="External"/><Relationship Id="rId4" Type="http://schemas.openxmlformats.org/officeDocument/2006/relationships/hyperlink" Target="https://www.tandfonline.com/toc/tece20/curren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zervirano mjesto datuma 1"/>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a:latin typeface="Arial Narrow" panose="020B0606020202030204" pitchFamily="34" charset="0"/>
              </a:rPr>
              <a:t>Ime i prezime predavača</a:t>
            </a:r>
          </a:p>
        </p:txBody>
      </p:sp>
      <p:sp>
        <p:nvSpPr>
          <p:cNvPr id="5123" name="Rezervirano mjesto broja slajda 2"/>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9DE799-DA9D-44F6-BE07-3F637AC10E48}" type="slidenum">
              <a:rPr lang="hr-HR" altLang="sr-Latn-RS">
                <a:latin typeface="Verdana" panose="020B0604030504040204" pitchFamily="34" charset="0"/>
              </a:rPr>
              <a:pPr/>
              <a:t>1</a:t>
            </a:fld>
            <a:endParaRPr lang="hr-HR" altLang="sr-Latn-RS">
              <a:latin typeface="Verdana" panose="020B0604030504040204" pitchFamily="34" charset="0"/>
            </a:endParaRPr>
          </a:p>
        </p:txBody>
      </p:sp>
      <p:sp>
        <p:nvSpPr>
          <p:cNvPr id="9" name="Rectangle 8"/>
          <p:cNvSpPr/>
          <p:nvPr/>
        </p:nvSpPr>
        <p:spPr>
          <a:xfrm>
            <a:off x="0" y="908050"/>
            <a:ext cx="9144000" cy="5949950"/>
          </a:xfrm>
          <a:prstGeom prst="rect">
            <a:avLst/>
          </a:prstGeom>
          <a:solidFill>
            <a:srgbClr val="112A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hr-HR"/>
          </a:p>
        </p:txBody>
      </p:sp>
      <p:sp>
        <p:nvSpPr>
          <p:cNvPr id="5125" name="Title 5"/>
          <p:cNvSpPr>
            <a:spLocks noGrp="1"/>
          </p:cNvSpPr>
          <p:nvPr>
            <p:ph type="ctrTitle" idx="4294967295"/>
          </p:nvPr>
        </p:nvSpPr>
        <p:spPr bwMode="auto">
          <a:xfrm>
            <a:off x="0" y="2071688"/>
            <a:ext cx="9144000"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chemeClr val="bg1"/>
                </a:solidFill>
                <a:latin typeface="Times New Roman" panose="02020603050405020304" pitchFamily="18" charset="0"/>
                <a:cs typeface="Times New Roman" panose="02020603050405020304" pitchFamily="18" charset="0"/>
              </a:rPr>
              <a:t>Novi </a:t>
            </a:r>
            <a:r>
              <a:rPr lang="en-US" sz="4000" dirty="0" err="1">
                <a:solidFill>
                  <a:schemeClr val="bg1"/>
                </a:solidFill>
                <a:latin typeface="Times New Roman" panose="02020603050405020304" pitchFamily="18" charset="0"/>
                <a:cs typeface="Times New Roman" panose="02020603050405020304" pitchFamily="18" charset="0"/>
              </a:rPr>
              <a:t>pristup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energetskoj</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obnovi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zgrada</a:t>
            </a:r>
            <a:r>
              <a:rPr lang="en-US" sz="4000" dirty="0">
                <a:solidFill>
                  <a:schemeClr val="bg1"/>
                </a:solidFill>
                <a:latin typeface="Times New Roman" panose="02020603050405020304" pitchFamily="18" charset="0"/>
                <a:cs typeface="Times New Roman" panose="02020603050405020304" pitchFamily="18" charset="0"/>
              </a:rPr>
              <a:t> u </a:t>
            </a:r>
            <a:r>
              <a:rPr lang="en-US" sz="4000" dirty="0" err="1">
                <a:solidFill>
                  <a:schemeClr val="bg1"/>
                </a:solidFill>
                <a:latin typeface="Times New Roman" panose="02020603050405020304" pitchFamily="18" charset="0"/>
                <a:cs typeface="Times New Roman" panose="02020603050405020304" pitchFamily="18" charset="0"/>
              </a:rPr>
              <a:t>potresnim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podru</a:t>
            </a:r>
            <a:r>
              <a:rPr lang="hr-HR" sz="4000" dirty="0">
                <a:solidFill>
                  <a:schemeClr val="bg1"/>
                </a:solidFill>
                <a:latin typeface="Times New Roman" panose="02020603050405020304" pitchFamily="18" charset="0"/>
                <a:cs typeface="Times New Roman" panose="02020603050405020304" pitchFamily="18" charset="0"/>
              </a:rPr>
              <a:t>č</a:t>
            </a:r>
            <a:r>
              <a:rPr lang="en-US" sz="4000" dirty="0" err="1">
                <a:solidFill>
                  <a:schemeClr val="bg1"/>
                </a:solidFill>
                <a:latin typeface="Times New Roman" panose="02020603050405020304" pitchFamily="18" charset="0"/>
                <a:cs typeface="Times New Roman" panose="02020603050405020304" pitchFamily="18" charset="0"/>
              </a:rPr>
              <a:t>jima</a:t>
            </a:r>
            <a:endParaRPr lang="hr-HR" altLang="sr-Latn-RS" sz="4000" dirty="0">
              <a:solidFill>
                <a:schemeClr val="bg1"/>
              </a:solidFill>
              <a:latin typeface="Times New Roman" panose="02020603050405020304" pitchFamily="18" charset="0"/>
              <a:cs typeface="Times New Roman" panose="02020603050405020304" pitchFamily="18" charset="0"/>
            </a:endParaRPr>
          </a:p>
        </p:txBody>
      </p:sp>
      <p:sp>
        <p:nvSpPr>
          <p:cNvPr id="5126" name="Subtitle 6"/>
          <p:cNvSpPr>
            <a:spLocks noGrp="1"/>
          </p:cNvSpPr>
          <p:nvPr>
            <p:ph type="subTitle" idx="4294967295"/>
          </p:nvPr>
        </p:nvSpPr>
        <p:spPr bwMode="auto">
          <a:xfrm>
            <a:off x="214313" y="5572125"/>
            <a:ext cx="7643812"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hr-HR" altLang="sr-Latn-RS" sz="1800" dirty="0">
                <a:solidFill>
                  <a:schemeClr val="bg1"/>
                </a:solidFill>
                <a:latin typeface="Times New Roman" panose="02020603050405020304" pitchFamily="18" charset="0"/>
                <a:cs typeface="Times New Roman" panose="02020603050405020304" pitchFamily="18" charset="0"/>
              </a:rPr>
              <a:t>mr.sc.Mihaela Zamolo,  dipl.ing.građ., Zamolo M d.o.o., Zagreb</a:t>
            </a:r>
          </a:p>
        </p:txBody>
      </p:sp>
      <p:sp>
        <p:nvSpPr>
          <p:cNvPr id="5127" name="TextBox 3"/>
          <p:cNvSpPr txBox="1">
            <a:spLocks noChangeArrowheads="1"/>
          </p:cNvSpPr>
          <p:nvPr/>
        </p:nvSpPr>
        <p:spPr bwMode="auto">
          <a:xfrm>
            <a:off x="0" y="0"/>
            <a:ext cx="9144000" cy="855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r-HR" altLang="sr-Latn-RS" b="1" dirty="0">
                <a:latin typeface="Times New Roman" panose="02020603050405020304" pitchFamily="18" charset="0"/>
                <a:cs typeface="Times New Roman" panose="02020603050405020304" pitchFamily="18" charset="0"/>
              </a:rPr>
              <a:t>		HRVATSKA  KOMORA  INŽENJERA  GRAĐEVINARSTVA</a:t>
            </a:r>
          </a:p>
          <a:p>
            <a:pPr eaLnBrk="1" hangingPunct="1"/>
            <a:endParaRPr lang="hr-HR" altLang="sr-Latn-RS" sz="600" b="1" dirty="0">
              <a:latin typeface="Times New Roman" panose="02020603050405020304" pitchFamily="18" charset="0"/>
              <a:cs typeface="Times New Roman" panose="02020603050405020304" pitchFamily="18" charset="0"/>
            </a:endParaRPr>
          </a:p>
          <a:p>
            <a:pPr eaLnBrk="1" hangingPunct="1"/>
            <a:r>
              <a:rPr lang="hr-HR" altLang="sr-Latn-RS" b="1" dirty="0">
                <a:latin typeface="Times New Roman" panose="02020603050405020304" pitchFamily="18" charset="0"/>
                <a:cs typeface="Times New Roman" panose="02020603050405020304" pitchFamily="18" charset="0"/>
              </a:rPr>
              <a:t>		Dani  Hrvatske komore inženjera  građevinarstva</a:t>
            </a:r>
            <a:r>
              <a:rPr lang="hr-HR" altLang="sr-Latn-RS" dirty="0">
                <a:latin typeface="Times New Roman" panose="02020603050405020304" pitchFamily="18" charset="0"/>
                <a:cs typeface="Times New Roman" panose="02020603050405020304" pitchFamily="18" charset="0"/>
              </a:rPr>
              <a:t>         </a:t>
            </a:r>
            <a:r>
              <a:rPr lang="hr-HR" altLang="sr-Latn-RS" b="1" dirty="0">
                <a:latin typeface="Times New Roman" panose="02020603050405020304" pitchFamily="18" charset="0"/>
                <a:cs typeface="Times New Roman" panose="02020603050405020304" pitchFamily="18" charset="0"/>
              </a:rPr>
              <a:t>Opatija, 2019.</a:t>
            </a:r>
          </a:p>
          <a:p>
            <a:pPr eaLnBrk="1" hangingPunct="1"/>
            <a:endParaRPr lang="hr-HR" altLang="sr-Latn-RS" sz="8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0" y="5429250"/>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29" name="Subtitle 6"/>
          <p:cNvSpPr txBox="1">
            <a:spLocks/>
          </p:cNvSpPr>
          <p:nvPr/>
        </p:nvSpPr>
        <p:spPr bwMode="auto">
          <a:xfrm>
            <a:off x="0" y="385762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Arial" panose="020B0604020202020204" pitchFamily="34" charset="0"/>
              <a:buNone/>
            </a:pPr>
            <a:r>
              <a:rPr lang="hr-HR" altLang="sr-Latn-RS" sz="2800" b="1" dirty="0">
                <a:solidFill>
                  <a:schemeClr val="bg1"/>
                </a:solidFill>
                <a:latin typeface="Times New Roman" panose="02020603050405020304" pitchFamily="18" charset="0"/>
                <a:cs typeface="Times New Roman" panose="02020603050405020304" pitchFamily="18" charset="0"/>
              </a:rPr>
              <a:t>Mihaela Zamolo</a:t>
            </a:r>
          </a:p>
        </p:txBody>
      </p:sp>
      <p:pic>
        <p:nvPicPr>
          <p:cNvPr id="51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142875"/>
            <a:ext cx="93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Potresno otporne </a:t>
            </a:r>
            <a:r>
              <a:rPr lang="hr-HR" altLang="sr-Latn-RS" dirty="0" smtClean="0"/>
              <a:t>zgrade</a:t>
            </a:r>
            <a:endParaRPr lang="hr-HR" altLang="sr-Latn-RS" dirty="0"/>
          </a:p>
        </p:txBody>
      </p:sp>
      <p:sp>
        <p:nvSpPr>
          <p:cNvPr id="7173" name="Rectangle 3"/>
          <p:cNvSpPr>
            <a:spLocks noGrp="1" noChangeArrowheads="1"/>
          </p:cNvSpPr>
          <p:nvPr>
            <p:ph type="body" idx="1"/>
          </p:nvPr>
        </p:nvSpPr>
        <p:spPr bwMode="auto">
          <a:xfrm>
            <a:off x="467544" y="1628800"/>
            <a:ext cx="4608512"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sz="2400" dirty="0"/>
              <a:t>MALA POTRESNA OTPORNOST</a:t>
            </a:r>
          </a:p>
          <a:p>
            <a:endParaRPr lang="hr-HR" sz="2400" dirty="0"/>
          </a:p>
          <a:p>
            <a:r>
              <a:rPr lang="hr-HR" sz="2400" dirty="0"/>
              <a:t>oštećenja </a:t>
            </a:r>
            <a:r>
              <a:rPr lang="hr-HR" sz="2400" dirty="0" smtClean="0"/>
              <a:t>- </a:t>
            </a:r>
            <a:r>
              <a:rPr lang="hr-HR" sz="2400" dirty="0"/>
              <a:t>vanjski </a:t>
            </a:r>
            <a:r>
              <a:rPr lang="hr-HR" sz="2400" dirty="0" smtClean="0"/>
              <a:t>zidovi</a:t>
            </a:r>
          </a:p>
          <a:p>
            <a:pPr marL="0" indent="0">
              <a:buNone/>
            </a:pPr>
            <a:r>
              <a:rPr lang="hr-HR" sz="2000" dirty="0" smtClean="0"/>
              <a:t>     (</a:t>
            </a:r>
            <a:r>
              <a:rPr lang="hr-HR" sz="2000" dirty="0" err="1" smtClean="0"/>
              <a:t>ab</a:t>
            </a:r>
            <a:r>
              <a:rPr lang="hr-HR" sz="2000" dirty="0" smtClean="0"/>
              <a:t> zidovi s </a:t>
            </a:r>
            <a:r>
              <a:rPr lang="hr-HR" sz="2000" dirty="0" smtClean="0"/>
              <a:t>ispunom, omeđeno  	ziđe</a:t>
            </a:r>
            <a:r>
              <a:rPr lang="hr-HR" sz="2000" dirty="0" smtClean="0"/>
              <a:t>)</a:t>
            </a:r>
            <a:endParaRPr lang="hr-HR" sz="2000" dirty="0"/>
          </a:p>
          <a:p>
            <a:r>
              <a:rPr lang="hr-HR" sz="2400" dirty="0"/>
              <a:t>nedavni potresi u Italiji – </a:t>
            </a:r>
            <a:r>
              <a:rPr lang="hr-HR" sz="2400" dirty="0" smtClean="0"/>
              <a:t>velika </a:t>
            </a:r>
            <a:r>
              <a:rPr lang="hr-HR" sz="2400" dirty="0"/>
              <a:t>oštećenja nenosivih elemenata – nema ljudskih žrtava - štete velike</a:t>
            </a:r>
          </a:p>
          <a:p>
            <a:endParaRPr lang="hr-HR" sz="2400" dirty="0" smtClean="0"/>
          </a:p>
          <a:p>
            <a:r>
              <a:rPr lang="hr-HR" sz="2400" dirty="0" smtClean="0"/>
              <a:t>60-tih </a:t>
            </a:r>
            <a:r>
              <a:rPr lang="hr-HR" sz="2400" dirty="0"/>
              <a:t>prvi propisi </a:t>
            </a:r>
          </a:p>
          <a:p>
            <a:r>
              <a:rPr lang="hr-HR" sz="2400" dirty="0" err="1" smtClean="0"/>
              <a:t>Eurokod</a:t>
            </a:r>
            <a:r>
              <a:rPr lang="hr-HR" sz="2400" dirty="0" smtClean="0"/>
              <a:t> </a:t>
            </a:r>
            <a:r>
              <a:rPr lang="hr-HR" sz="2400" dirty="0"/>
              <a:t>8 – od 2013. (ENV </a:t>
            </a:r>
            <a:r>
              <a:rPr lang="hr-HR" sz="2400" dirty="0" smtClean="0"/>
              <a:t>prije) </a:t>
            </a:r>
          </a:p>
          <a:p>
            <a:endParaRPr lang="hr-HR" sz="2400" dirty="0"/>
          </a:p>
          <a:p>
            <a:endParaRPr lang="hr-HR" sz="2400" dirty="0"/>
          </a:p>
          <a:p>
            <a:endParaRPr lang="hr-HR" altLang="sr-Latn-RS" dirty="0"/>
          </a:p>
        </p:txBody>
      </p:sp>
      <p:pic>
        <p:nvPicPr>
          <p:cNvPr id="2" name="Picture 1">
            <a:extLst>
              <a:ext uri="{FF2B5EF4-FFF2-40B4-BE49-F238E27FC236}">
                <a16:creationId xmlns:a16="http://schemas.microsoft.com/office/drawing/2014/main" xmlns="" id="{055C8EA1-E8CA-4B16-8487-18DBEFCDFBAD}"/>
              </a:ext>
            </a:extLst>
          </p:cNvPr>
          <p:cNvPicPr>
            <a:picLocks noChangeAspect="1"/>
          </p:cNvPicPr>
          <p:nvPr/>
        </p:nvPicPr>
        <p:blipFill>
          <a:blip r:embed="rId3"/>
          <a:stretch>
            <a:fillRect/>
          </a:stretch>
        </p:blipFill>
        <p:spPr>
          <a:xfrm>
            <a:off x="4860032" y="1672164"/>
            <a:ext cx="4169371" cy="4998637"/>
          </a:xfrm>
          <a:prstGeom prst="rect">
            <a:avLst/>
          </a:prstGeom>
        </p:spPr>
      </p:pic>
    </p:spTree>
    <p:extLst>
      <p:ext uri="{BB962C8B-B14F-4D97-AF65-F5344CB8AC3E}">
        <p14:creationId xmlns:p14="http://schemas.microsoft.com/office/powerpoint/2010/main" val="3423396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Potresno otporne </a:t>
            </a:r>
            <a:r>
              <a:rPr lang="hr-HR" altLang="sr-Latn-RS" dirty="0" smtClean="0"/>
              <a:t>zgrade</a:t>
            </a:r>
            <a:endParaRPr lang="hr-HR" altLang="sr-Latn-RS" dirty="0"/>
          </a:p>
        </p:txBody>
      </p:sp>
      <p:sp>
        <p:nvSpPr>
          <p:cNvPr id="717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sz="2400" dirty="0"/>
              <a:t>POTRESNA </a:t>
            </a:r>
            <a:r>
              <a:rPr lang="hr-HR" sz="2400" dirty="0" smtClean="0"/>
              <a:t>OBNOVA</a:t>
            </a:r>
          </a:p>
          <a:p>
            <a:endParaRPr lang="hr-HR" sz="2400" dirty="0" smtClean="0"/>
          </a:p>
          <a:p>
            <a:r>
              <a:rPr lang="hr-HR" sz="2400" dirty="0" smtClean="0"/>
              <a:t>CILJEVI: </a:t>
            </a:r>
          </a:p>
          <a:p>
            <a:pPr lvl="1"/>
            <a:r>
              <a:rPr lang="hr-HR" sz="2400" dirty="0" smtClean="0"/>
              <a:t>smanjiti </a:t>
            </a:r>
            <a:r>
              <a:rPr lang="hr-HR" sz="2400" dirty="0"/>
              <a:t>štete (uključivo i ljudske) </a:t>
            </a:r>
          </a:p>
          <a:p>
            <a:pPr lvl="1"/>
            <a:r>
              <a:rPr lang="hr-HR" sz="2400" dirty="0"/>
              <a:t>povečati nosivost, krutost, duktilnost (deformabilnost) i trajnost</a:t>
            </a:r>
          </a:p>
          <a:p>
            <a:endParaRPr lang="hr-HR" sz="2400" dirty="0"/>
          </a:p>
          <a:p>
            <a:r>
              <a:rPr lang="hr-HR" sz="2400" dirty="0" smtClean="0"/>
              <a:t>NAČINI:</a:t>
            </a:r>
          </a:p>
          <a:p>
            <a:pPr lvl="1"/>
            <a:r>
              <a:rPr lang="hr-HR" sz="2400" dirty="0" smtClean="0"/>
              <a:t>globalno i/ili lokalno (vanjski zidovi)</a:t>
            </a:r>
          </a:p>
          <a:p>
            <a:pPr lvl="1"/>
            <a:r>
              <a:rPr lang="hr-HR" sz="2400" dirty="0" smtClean="0"/>
              <a:t>materijali TRADICIONALNI (</a:t>
            </a:r>
            <a:r>
              <a:rPr lang="hr-HR" sz="2400" dirty="0" err="1" smtClean="0"/>
              <a:t>ab</a:t>
            </a:r>
            <a:r>
              <a:rPr lang="hr-HR" sz="2400" dirty="0" smtClean="0"/>
              <a:t> i čelik), FRP (polimer ojačan vlaknima), NOVE TEHNOLOGIJE I MATERIJALI </a:t>
            </a:r>
          </a:p>
          <a:p>
            <a:pPr lvl="1"/>
            <a:endParaRPr lang="hr-HR" sz="2000" dirty="0" smtClean="0"/>
          </a:p>
          <a:p>
            <a:endParaRPr lang="hr-HR" sz="2400" dirty="0"/>
          </a:p>
          <a:p>
            <a:endParaRPr lang="hr-HR" sz="2400" dirty="0"/>
          </a:p>
          <a:p>
            <a:endParaRPr lang="hr-HR" sz="2400" dirty="0"/>
          </a:p>
          <a:p>
            <a:endParaRPr lang="hr-HR" altLang="sr-Latn-RS" dirty="0"/>
          </a:p>
        </p:txBody>
      </p:sp>
    </p:spTree>
    <p:extLst>
      <p:ext uri="{BB962C8B-B14F-4D97-AF65-F5344CB8AC3E}">
        <p14:creationId xmlns:p14="http://schemas.microsoft.com/office/powerpoint/2010/main" val="2998920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Potresno otporne </a:t>
            </a:r>
            <a:r>
              <a:rPr lang="hr-HR" altLang="sr-Latn-RS" dirty="0" smtClean="0"/>
              <a:t>zgrade</a:t>
            </a:r>
            <a:endParaRPr lang="hr-HR" altLang="sr-Latn-RS" dirty="0"/>
          </a:p>
        </p:txBody>
      </p:sp>
      <p:sp>
        <p:nvSpPr>
          <p:cNvPr id="7173" name="Rectangle 3"/>
          <p:cNvSpPr>
            <a:spLocks noGrp="1" noChangeArrowheads="1"/>
          </p:cNvSpPr>
          <p:nvPr>
            <p:ph type="body" idx="1"/>
          </p:nvPr>
        </p:nvSpPr>
        <p:spPr bwMode="auto">
          <a:xfrm>
            <a:off x="467544" y="958581"/>
            <a:ext cx="6048672"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sz="2400" dirty="0" smtClean="0"/>
              <a:t>POTRESNA </a:t>
            </a:r>
            <a:r>
              <a:rPr lang="hr-HR" sz="2400" dirty="0" smtClean="0"/>
              <a:t>OBNOVA– </a:t>
            </a:r>
            <a:r>
              <a:rPr lang="hr-HR" sz="2400" dirty="0" smtClean="0"/>
              <a:t>FRP i NOVI MATERIJALI</a:t>
            </a:r>
          </a:p>
          <a:p>
            <a:r>
              <a:rPr lang="hr-HR" sz="2400" b="1" dirty="0" smtClean="0"/>
              <a:t>FPR </a:t>
            </a:r>
            <a:r>
              <a:rPr lang="hr-HR" sz="2000" dirty="0"/>
              <a:t>(polimer ojačan vlaknima)</a:t>
            </a:r>
          </a:p>
          <a:p>
            <a:pPr lvl="1"/>
            <a:r>
              <a:rPr lang="hr-HR" sz="2000" dirty="0" smtClean="0"/>
              <a:t>prednosti - mala </a:t>
            </a:r>
            <a:r>
              <a:rPr lang="hr-HR" sz="2000" dirty="0"/>
              <a:t>promjene geometrije </a:t>
            </a:r>
            <a:r>
              <a:rPr lang="hr-HR" sz="2000" dirty="0" smtClean="0"/>
              <a:t>(trake </a:t>
            </a:r>
            <a:r>
              <a:rPr lang="hr-HR" sz="2000" dirty="0"/>
              <a:t>1 mm) visoka čvrstoća, otporni na koroziju, jednostavna </a:t>
            </a:r>
            <a:r>
              <a:rPr lang="hr-HR" sz="2000" dirty="0" smtClean="0"/>
              <a:t>primjena </a:t>
            </a:r>
            <a:endParaRPr lang="hr-HR" sz="2000" dirty="0"/>
          </a:p>
          <a:p>
            <a:pPr lvl="1"/>
            <a:r>
              <a:rPr lang="hr-HR" sz="2000" dirty="0"/>
              <a:t>mane </a:t>
            </a:r>
            <a:r>
              <a:rPr lang="hr-HR" sz="2000" dirty="0" smtClean="0"/>
              <a:t>- visoka </a:t>
            </a:r>
            <a:r>
              <a:rPr lang="hr-HR" sz="2000" dirty="0"/>
              <a:t>cijena, loše ponačanje kod visokih temperatura ili mokre površine, organska zaštita smole, mnogo materijala=puno CO2, i energije </a:t>
            </a:r>
            <a:r>
              <a:rPr lang="hr-HR" sz="2000" dirty="0" smtClean="0"/>
              <a:t>proizvodnje</a:t>
            </a:r>
            <a:r>
              <a:rPr lang="hr-HR" sz="2000" dirty="0"/>
              <a:t>)</a:t>
            </a:r>
          </a:p>
          <a:p>
            <a:endParaRPr lang="hr-HR" sz="1000" dirty="0"/>
          </a:p>
          <a:p>
            <a:r>
              <a:rPr lang="hr-HR" sz="2400" b="1" dirty="0"/>
              <a:t>TRM</a:t>
            </a:r>
            <a:r>
              <a:rPr lang="hr-HR" sz="2400" dirty="0"/>
              <a:t> </a:t>
            </a:r>
            <a:r>
              <a:rPr lang="hr-HR" sz="2000" dirty="0"/>
              <a:t>(</a:t>
            </a:r>
            <a:r>
              <a:rPr lang="hr-HR" sz="2000" dirty="0" smtClean="0"/>
              <a:t>tekstilom </a:t>
            </a:r>
            <a:r>
              <a:rPr lang="hr-HR" sz="2000" dirty="0"/>
              <a:t>ojačani mort</a:t>
            </a:r>
            <a:r>
              <a:rPr lang="hr-HR" sz="2000" dirty="0" smtClean="0"/>
              <a:t>), </a:t>
            </a:r>
            <a:r>
              <a:rPr lang="hr-HR" sz="2000" b="1" dirty="0" smtClean="0"/>
              <a:t>TRC  </a:t>
            </a:r>
          </a:p>
          <a:p>
            <a:r>
              <a:rPr lang="pl-PL" sz="2000" b="1" dirty="0" smtClean="0"/>
              <a:t>TRCM</a:t>
            </a:r>
            <a:r>
              <a:rPr lang="pl-PL" sz="2000" dirty="0" smtClean="0"/>
              <a:t> </a:t>
            </a:r>
            <a:r>
              <a:rPr lang="pl-PL" sz="2000" dirty="0"/>
              <a:t>(Textille reinforcement Cement matrix/Mort</a:t>
            </a:r>
            <a:endParaRPr lang="hr-HR" sz="2000" dirty="0"/>
          </a:p>
          <a:p>
            <a:pPr lvl="1"/>
            <a:r>
              <a:rPr lang="hr-HR" sz="2000" dirty="0"/>
              <a:t>tkanine </a:t>
            </a:r>
            <a:r>
              <a:rPr lang="hr-HR" sz="2000" dirty="0" smtClean="0"/>
              <a:t>„</a:t>
            </a:r>
            <a:r>
              <a:rPr lang="hr-HR" sz="2000" dirty="0"/>
              <a:t>četkice” ili mreže, </a:t>
            </a:r>
            <a:r>
              <a:rPr lang="hr-HR" sz="2000" dirty="0" smtClean="0"/>
              <a:t>anorganska </a:t>
            </a:r>
            <a:r>
              <a:rPr lang="hr-HR" sz="2000" dirty="0"/>
              <a:t>zaštita, </a:t>
            </a:r>
          </a:p>
          <a:p>
            <a:pPr lvl="1"/>
            <a:r>
              <a:rPr lang="hr-HR" sz="2000" dirty="0"/>
              <a:t>prednosti </a:t>
            </a:r>
            <a:r>
              <a:rPr lang="hr-HR" sz="2000" dirty="0" smtClean="0"/>
              <a:t> - mala </a:t>
            </a:r>
            <a:r>
              <a:rPr lang="hr-HR" sz="2000" dirty="0"/>
              <a:t>cijena, otporni na požar, može i </a:t>
            </a:r>
            <a:r>
              <a:rPr lang="hr-HR" sz="2000" dirty="0" smtClean="0"/>
              <a:t>mokra podloga </a:t>
            </a:r>
            <a:r>
              <a:rPr lang="hr-HR" sz="2000" dirty="0"/>
              <a:t>i </a:t>
            </a:r>
            <a:r>
              <a:rPr lang="hr-HR" sz="2000" dirty="0" smtClean="0"/>
              <a:t>niske temperature, </a:t>
            </a:r>
            <a:r>
              <a:rPr lang="hr-HR" sz="2000" dirty="0" smtClean="0"/>
              <a:t>prikladan </a:t>
            </a:r>
            <a:r>
              <a:rPr lang="hr-HR" sz="2000" dirty="0"/>
              <a:t>za rad (frendly for workers) </a:t>
            </a:r>
          </a:p>
          <a:p>
            <a:endParaRPr lang="hr-HR" sz="2400" dirty="0"/>
          </a:p>
          <a:p>
            <a:pPr marL="0" indent="0">
              <a:buNone/>
            </a:pPr>
            <a:r>
              <a:rPr lang="hr-HR" sz="2400" dirty="0"/>
              <a:t>  </a:t>
            </a:r>
          </a:p>
          <a:p>
            <a:endParaRPr lang="hr-HR" sz="2400" dirty="0"/>
          </a:p>
          <a:p>
            <a:endParaRPr lang="hr-HR" sz="2400" dirty="0"/>
          </a:p>
          <a:p>
            <a:endParaRPr lang="hr-HR" sz="2400" dirty="0"/>
          </a:p>
          <a:p>
            <a:endParaRPr lang="hr-HR" altLang="sr-Latn-R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726" y="1412776"/>
            <a:ext cx="3564274" cy="3185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725144"/>
            <a:ext cx="2477903" cy="159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22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Energetski učinkovite zgrade</a:t>
            </a:r>
          </a:p>
        </p:txBody>
      </p:sp>
      <p:sp>
        <p:nvSpPr>
          <p:cNvPr id="717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sz="2400" dirty="0"/>
              <a:t>MALA ENERGETSKA UČINKOVITOST</a:t>
            </a:r>
          </a:p>
          <a:p>
            <a:endParaRPr lang="hr-HR" sz="2400" dirty="0"/>
          </a:p>
          <a:p>
            <a:r>
              <a:rPr lang="hr-HR" sz="2400" dirty="0"/>
              <a:t>učinkovitost ovisi o tipu zgrade, materijalu, orjentaciji, starosnom profilu, </a:t>
            </a:r>
            <a:r>
              <a:rPr lang="hr-HR" sz="2400" dirty="0" smtClean="0"/>
              <a:t>klimi ... </a:t>
            </a:r>
            <a:endParaRPr lang="hr-HR" sz="2400" dirty="0"/>
          </a:p>
          <a:p>
            <a:r>
              <a:rPr lang="hr-HR" sz="2400" dirty="0"/>
              <a:t>ovisi o anvelopi zgrade (vanjski zidovi, krov, prozori i vrata)</a:t>
            </a:r>
          </a:p>
          <a:p>
            <a:endParaRPr lang="hr-HR" sz="2400" dirty="0"/>
          </a:p>
          <a:p>
            <a:r>
              <a:rPr lang="hr-HR" sz="2400" dirty="0"/>
              <a:t>1980. – nove zgrade; 2010. – postojeći fond</a:t>
            </a:r>
          </a:p>
          <a:p>
            <a:endParaRPr lang="hr-HR" altLang="sr-Latn-RS" dirty="0"/>
          </a:p>
        </p:txBody>
      </p:sp>
    </p:spTree>
    <p:extLst>
      <p:ext uri="{BB962C8B-B14F-4D97-AF65-F5344CB8AC3E}">
        <p14:creationId xmlns:p14="http://schemas.microsoft.com/office/powerpoint/2010/main" val="2775001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smtClean="0"/>
              <a:t>Energetski </a:t>
            </a:r>
            <a:r>
              <a:rPr lang="hr-HR" altLang="sr-Latn-RS" dirty="0"/>
              <a:t>učinkovite zgrade</a:t>
            </a:r>
          </a:p>
        </p:txBody>
      </p:sp>
      <p:sp>
        <p:nvSpPr>
          <p:cNvPr id="717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sz="2400" dirty="0"/>
              <a:t>ENERGETSKA OBNOVA</a:t>
            </a:r>
          </a:p>
          <a:p>
            <a:endParaRPr lang="hr-HR" sz="2400" dirty="0"/>
          </a:p>
          <a:p>
            <a:r>
              <a:rPr lang="hr-HR" sz="2400" dirty="0"/>
              <a:t>CILJEVI:</a:t>
            </a:r>
          </a:p>
          <a:p>
            <a:pPr lvl="1"/>
            <a:r>
              <a:rPr lang="hr-HR" sz="2400" dirty="0" smtClean="0"/>
              <a:t>povećati energetsku učinkovitost, manje Co2, manje energije</a:t>
            </a:r>
          </a:p>
          <a:p>
            <a:r>
              <a:rPr lang="hr-HR" sz="2400" dirty="0" smtClean="0"/>
              <a:t>NAČINI:</a:t>
            </a:r>
          </a:p>
          <a:p>
            <a:pPr lvl="1"/>
            <a:r>
              <a:rPr lang="hr-HR" sz="2400" dirty="0" smtClean="0"/>
              <a:t>gospodarenje </a:t>
            </a:r>
            <a:r>
              <a:rPr lang="hr-HR" sz="2400" dirty="0"/>
              <a:t>energijom i očuvanje topline</a:t>
            </a:r>
          </a:p>
          <a:p>
            <a:pPr lvl="1"/>
            <a:r>
              <a:rPr lang="hr-HR" sz="2400" dirty="0" smtClean="0"/>
              <a:t>različiti nivo obnove; min </a:t>
            </a:r>
            <a:r>
              <a:rPr lang="hr-HR" sz="2400" dirty="0"/>
              <a:t>(0-30</a:t>
            </a:r>
            <a:r>
              <a:rPr lang="hr-HR" sz="2400" dirty="0" smtClean="0"/>
              <a:t>%),srednja (30-60%) </a:t>
            </a:r>
            <a:r>
              <a:rPr lang="hr-HR" sz="2400" dirty="0"/>
              <a:t>duboka obnova (60-90%), </a:t>
            </a:r>
            <a:r>
              <a:rPr lang="hr-HR" sz="2400" dirty="0" err="1" smtClean="0"/>
              <a:t>nZEB</a:t>
            </a:r>
            <a:r>
              <a:rPr lang="hr-HR" sz="2400" dirty="0" smtClean="0"/>
              <a:t>, </a:t>
            </a:r>
          </a:p>
          <a:p>
            <a:pPr lvl="1"/>
            <a:r>
              <a:rPr lang="hr-HR" sz="2400" dirty="0" smtClean="0"/>
              <a:t>novi izvori energije</a:t>
            </a:r>
            <a:endParaRPr lang="hr-HR" sz="2400" dirty="0"/>
          </a:p>
          <a:p>
            <a:pPr lvl="1"/>
            <a:r>
              <a:rPr lang="hr-HR" sz="2400" dirty="0" smtClean="0"/>
              <a:t>materijali: tradicionalni </a:t>
            </a:r>
            <a:r>
              <a:rPr lang="hr-HR" sz="2400" dirty="0"/>
              <a:t>(min.vuna, EPS, XPS, PUR, ETICS)</a:t>
            </a:r>
          </a:p>
          <a:p>
            <a:pPr lvl="1"/>
            <a:r>
              <a:rPr lang="hr-HR" sz="2400" dirty="0"/>
              <a:t>NOVE TEHNOLOGIJE I MATERIJALI</a:t>
            </a:r>
          </a:p>
          <a:p>
            <a:endParaRPr lang="hr-HR" altLang="sr-Latn-RS" dirty="0"/>
          </a:p>
        </p:txBody>
      </p:sp>
    </p:spTree>
    <p:extLst>
      <p:ext uri="{BB962C8B-B14F-4D97-AF65-F5344CB8AC3E}">
        <p14:creationId xmlns:p14="http://schemas.microsoft.com/office/powerpoint/2010/main" val="1545281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hr-HR" altLang="sr-Latn-RS" dirty="0">
                <a:solidFill>
                  <a:prstClr val="black"/>
                </a:solidFill>
                <a:latin typeface="Arial Narrow" panose="020B060602020203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BBBA287D-A8F6-44FD-9713-4B6C30CDF948}" type="slidenum">
              <a:rPr lang="hr-HR" altLang="sr-Latn-RS">
                <a:solidFill>
                  <a:prstClr val="black"/>
                </a:solidFill>
                <a:latin typeface="Verdana" panose="020B0604030504040204" pitchFamily="34" charset="0"/>
              </a:rPr>
              <a:pPr>
                <a:defRPr/>
              </a:pPr>
              <a:t>15</a:t>
            </a:fld>
            <a:endParaRPr lang="hr-HR" altLang="sr-Latn-RS">
              <a:solidFill>
                <a:prstClr val="black"/>
              </a:solidFill>
              <a:latin typeface="Verdana" panose="020B060403050404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smtClean="0"/>
              <a:t>Energetski </a:t>
            </a:r>
            <a:r>
              <a:rPr lang="hr-HR" altLang="sr-Latn-RS" dirty="0"/>
              <a:t>učinkovite zgrade</a:t>
            </a:r>
          </a:p>
        </p:txBody>
      </p:sp>
      <p:sp>
        <p:nvSpPr>
          <p:cNvPr id="7173" name="Rectangle 3"/>
          <p:cNvSpPr>
            <a:spLocks noGrp="1" noChangeArrowheads="1"/>
          </p:cNvSpPr>
          <p:nvPr>
            <p:ph type="body" idx="1"/>
          </p:nvPr>
        </p:nvSpPr>
        <p:spPr bwMode="auto">
          <a:xfrm>
            <a:off x="457200" y="1600200"/>
            <a:ext cx="5770984"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sz="2400" dirty="0"/>
              <a:t>ENERGETSKA OBNOVA </a:t>
            </a:r>
            <a:r>
              <a:rPr lang="hr-HR" sz="2400" dirty="0" smtClean="0"/>
              <a:t>– NOVE TEHNOLOGIJE I MATERIJALI </a:t>
            </a:r>
            <a:endParaRPr lang="hr-HR" sz="2400" dirty="0"/>
          </a:p>
          <a:p>
            <a:endParaRPr lang="hr-HR" sz="2400" b="1" dirty="0"/>
          </a:p>
          <a:p>
            <a:r>
              <a:rPr lang="hr-HR" sz="2400" b="1" dirty="0"/>
              <a:t>VIP</a:t>
            </a:r>
            <a:r>
              <a:rPr lang="hr-HR" sz="2400" dirty="0"/>
              <a:t> (</a:t>
            </a:r>
            <a:r>
              <a:rPr lang="hr-HR" sz="2400" dirty="0" err="1"/>
              <a:t>Vacum</a:t>
            </a:r>
            <a:r>
              <a:rPr lang="hr-HR" sz="2400" dirty="0"/>
              <a:t> </a:t>
            </a:r>
            <a:r>
              <a:rPr lang="hr-HR" sz="2400" dirty="0" err="1"/>
              <a:t>Insulation</a:t>
            </a:r>
            <a:r>
              <a:rPr lang="hr-HR" sz="2400" dirty="0"/>
              <a:t> </a:t>
            </a:r>
            <a:r>
              <a:rPr lang="hr-HR" sz="2400" dirty="0" err="1" smtClean="0"/>
              <a:t>Panels</a:t>
            </a:r>
            <a:r>
              <a:rPr lang="hr-HR" sz="2400" dirty="0" smtClean="0"/>
              <a:t>) </a:t>
            </a:r>
            <a:endParaRPr lang="hr-HR" sz="2400" dirty="0"/>
          </a:p>
          <a:p>
            <a:r>
              <a:rPr lang="hr-HR" sz="2400" b="1" dirty="0"/>
              <a:t>GFP </a:t>
            </a:r>
            <a:r>
              <a:rPr lang="hr-HR" sz="2400" dirty="0"/>
              <a:t>(</a:t>
            </a:r>
            <a:r>
              <a:rPr lang="hr-HR" sz="2400" dirty="0" err="1"/>
              <a:t>Gass</a:t>
            </a:r>
            <a:r>
              <a:rPr lang="hr-HR" sz="2400" dirty="0"/>
              <a:t>-</a:t>
            </a:r>
            <a:r>
              <a:rPr lang="hr-HR" sz="2400" dirty="0" err="1"/>
              <a:t>filled</a:t>
            </a:r>
            <a:r>
              <a:rPr lang="hr-HR" sz="2400" dirty="0"/>
              <a:t> </a:t>
            </a:r>
            <a:r>
              <a:rPr lang="hr-HR" sz="2400" dirty="0" smtClean="0"/>
              <a:t>panel) </a:t>
            </a:r>
          </a:p>
          <a:p>
            <a:r>
              <a:rPr lang="hr-HR" sz="2400" b="1" dirty="0" err="1" smtClean="0"/>
              <a:t>Aerogels</a:t>
            </a:r>
            <a:r>
              <a:rPr lang="hr-HR" sz="2400" dirty="0" smtClean="0"/>
              <a:t> </a:t>
            </a:r>
            <a:r>
              <a:rPr lang="hr-HR" sz="2400" dirty="0"/>
              <a:t>(</a:t>
            </a:r>
            <a:r>
              <a:rPr lang="hr-HR" sz="2400" dirty="0" err="1"/>
              <a:t>aerogeli</a:t>
            </a:r>
            <a:r>
              <a:rPr lang="hr-HR" sz="2400" dirty="0"/>
              <a:t>) - sušeni gelovi </a:t>
            </a:r>
          </a:p>
          <a:p>
            <a:r>
              <a:rPr lang="hr-HR" sz="2400" b="1" dirty="0"/>
              <a:t>Nano</a:t>
            </a:r>
            <a:r>
              <a:rPr lang="hr-HR" sz="2400" dirty="0"/>
              <a:t> - </a:t>
            </a:r>
            <a:r>
              <a:rPr lang="hr-HR" sz="2400" dirty="0" err="1"/>
              <a:t>nano</a:t>
            </a:r>
            <a:r>
              <a:rPr lang="hr-HR" sz="2400" dirty="0"/>
              <a:t> porozna struktura </a:t>
            </a:r>
          </a:p>
          <a:p>
            <a:r>
              <a:rPr lang="hr-HR" sz="2400" b="1" dirty="0" err="1"/>
              <a:t>NanoCon</a:t>
            </a:r>
            <a:r>
              <a:rPr lang="hr-HR" sz="2400" dirty="0"/>
              <a:t> - miješanje različitih materijala </a:t>
            </a:r>
          </a:p>
          <a:p>
            <a:r>
              <a:rPr lang="hr-HR" sz="2400" b="1" dirty="0"/>
              <a:t>Kapilarne cijevi </a:t>
            </a:r>
            <a:r>
              <a:rPr lang="hr-HR" sz="2400" dirty="0"/>
              <a:t> i za vanjske zidove </a:t>
            </a:r>
          </a:p>
          <a:p>
            <a:endParaRPr lang="hr-HR" altLang="sr-Latn-RS" dirty="0"/>
          </a:p>
        </p:txBody>
      </p:sp>
      <p:pic>
        <p:nvPicPr>
          <p:cNvPr id="7" name="Picture 5">
            <a:extLst>
              <a:ext uri="{FF2B5EF4-FFF2-40B4-BE49-F238E27FC236}">
                <a16:creationId xmlns:a16="http://schemas.microsoft.com/office/drawing/2014/main" xmlns="" id="{F80179EB-391A-453B-B635-4D325EE54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723009"/>
            <a:ext cx="3059832" cy="229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a:extLst>
              <a:ext uri="{FF2B5EF4-FFF2-40B4-BE49-F238E27FC236}">
                <a16:creationId xmlns:a16="http://schemas.microsoft.com/office/drawing/2014/main" xmlns="" id="{E1E80695-4954-4E28-8282-AD972C18AF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585369"/>
            <a:ext cx="2410676" cy="214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xmlns="" id="{FEF8890A-7A85-4D35-8C9D-3E4BED593F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433" y="4453141"/>
            <a:ext cx="2019933" cy="2404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Alternate Process 2">
            <a:extLst>
              <a:ext uri="{FF2B5EF4-FFF2-40B4-BE49-F238E27FC236}">
                <a16:creationId xmlns:a16="http://schemas.microsoft.com/office/drawing/2014/main" xmlns="" id="{19709794-C19D-43EF-B85F-580C68EF4282}"/>
              </a:ext>
            </a:extLst>
          </p:cNvPr>
          <p:cNvSpPr/>
          <p:nvPr/>
        </p:nvSpPr>
        <p:spPr>
          <a:xfrm>
            <a:off x="1619672" y="5790884"/>
            <a:ext cx="3461286" cy="4562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prstClr val="white"/>
                </a:solidFill>
              </a:rPr>
              <a:t>NIM TEHNOLOGIJA – debljine 0,1 do 10 nm</a:t>
            </a:r>
          </a:p>
        </p:txBody>
      </p:sp>
    </p:spTree>
    <p:extLst>
      <p:ext uri="{BB962C8B-B14F-4D97-AF65-F5344CB8AC3E}">
        <p14:creationId xmlns:p14="http://schemas.microsoft.com/office/powerpoint/2010/main" val="424213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hr-HR" altLang="sr-Latn-RS" dirty="0">
                <a:solidFill>
                  <a:prstClr val="black"/>
                </a:solidFill>
                <a:latin typeface="Arial Narrow" panose="020B060602020203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BBBA287D-A8F6-44FD-9713-4B6C30CDF948}" type="slidenum">
              <a:rPr lang="hr-HR" altLang="sr-Latn-RS">
                <a:solidFill>
                  <a:prstClr val="black"/>
                </a:solidFill>
                <a:latin typeface="Verdana" panose="020B0604030504040204" pitchFamily="34" charset="0"/>
              </a:rPr>
              <a:pPr>
                <a:defRPr/>
              </a:pPr>
              <a:t>16</a:t>
            </a:fld>
            <a:endParaRPr lang="hr-HR" altLang="sr-Latn-RS">
              <a:solidFill>
                <a:prstClr val="black"/>
              </a:solidFill>
              <a:latin typeface="Verdana" panose="020B060403050404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smtClean="0"/>
              <a:t>Energetski </a:t>
            </a:r>
            <a:r>
              <a:rPr lang="hr-HR" altLang="sr-Latn-RS" dirty="0"/>
              <a:t>učinkovite zgrade</a:t>
            </a:r>
          </a:p>
        </p:txBody>
      </p:sp>
      <p:sp>
        <p:nvSpPr>
          <p:cNvPr id="7173" name="Rectangle 3"/>
          <p:cNvSpPr>
            <a:spLocks noGrp="1" noChangeArrowheads="1"/>
          </p:cNvSpPr>
          <p:nvPr>
            <p:ph type="body" idx="1"/>
          </p:nvPr>
        </p:nvSpPr>
        <p:spPr bwMode="auto">
          <a:xfrm>
            <a:off x="457200" y="1600200"/>
            <a:ext cx="5410944"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sz="2000" b="1" dirty="0" smtClean="0"/>
              <a:t>VIP </a:t>
            </a:r>
            <a:r>
              <a:rPr lang="hr-HR" sz="2000" dirty="0"/>
              <a:t>(</a:t>
            </a:r>
            <a:r>
              <a:rPr lang="hr-HR" sz="2000" dirty="0" err="1"/>
              <a:t>Vacum</a:t>
            </a:r>
            <a:r>
              <a:rPr lang="hr-HR" sz="2000" dirty="0"/>
              <a:t> </a:t>
            </a:r>
            <a:r>
              <a:rPr lang="hr-HR" sz="2000" dirty="0" err="1"/>
              <a:t>Insulation</a:t>
            </a:r>
            <a:r>
              <a:rPr lang="hr-HR" sz="2000" dirty="0"/>
              <a:t> </a:t>
            </a:r>
            <a:r>
              <a:rPr lang="hr-HR" sz="2000" dirty="0" err="1" smtClean="0"/>
              <a:t>Panels</a:t>
            </a:r>
            <a:r>
              <a:rPr lang="hr-HR" sz="2000" dirty="0" smtClean="0"/>
              <a:t>)  ENERGETSKI UČINKOVITI I KORISNI ZA PROSTOR</a:t>
            </a:r>
            <a:r>
              <a:rPr lang="en-US" sz="2000" dirty="0" smtClean="0"/>
              <a:t> </a:t>
            </a:r>
            <a:endParaRPr lang="hr-HR" sz="2000" dirty="0" smtClean="0"/>
          </a:p>
          <a:p>
            <a:r>
              <a:rPr lang="hr-HR" sz="2000" dirty="0" smtClean="0"/>
              <a:t>kruti, porozni materijal </a:t>
            </a:r>
            <a:r>
              <a:rPr lang="hr-HR" sz="2000" dirty="0"/>
              <a:t>jezgre (vlakna od silicija) </a:t>
            </a:r>
            <a:r>
              <a:rPr lang="hr-HR" sz="2000" dirty="0" smtClean="0"/>
              <a:t>s izvučenim zrakom u nepropusnom </a:t>
            </a:r>
            <a:r>
              <a:rPr lang="hr-HR" sz="2000" dirty="0"/>
              <a:t>vanjskom </a:t>
            </a:r>
            <a:r>
              <a:rPr lang="hr-HR" sz="2000" dirty="0" smtClean="0"/>
              <a:t>omotaču (staklena vlakna, Al) </a:t>
            </a:r>
          </a:p>
          <a:p>
            <a:r>
              <a:rPr lang="hr-HR" sz="2000" dirty="0" smtClean="0"/>
              <a:t>PREDNOSTI:</a:t>
            </a:r>
          </a:p>
          <a:p>
            <a:pPr>
              <a:buFont typeface="Wingdings" panose="05000000000000000000" pitchFamily="2" charset="2"/>
              <a:buChar char="Ø"/>
            </a:pPr>
            <a:r>
              <a:rPr lang="hr-HR" sz="2000" dirty="0" smtClean="0"/>
              <a:t>male debljine - 10 </a:t>
            </a:r>
            <a:r>
              <a:rPr lang="hr-HR" sz="2000" dirty="0"/>
              <a:t>mm do 25 mm </a:t>
            </a:r>
            <a:endParaRPr lang="hr-HR" sz="2000" dirty="0" smtClean="0"/>
          </a:p>
          <a:p>
            <a:pPr>
              <a:buFont typeface="Wingdings" panose="05000000000000000000" pitchFamily="2" charset="2"/>
              <a:buChar char="Ø"/>
            </a:pPr>
            <a:r>
              <a:rPr lang="hr-HR" sz="2000" dirty="0" smtClean="0"/>
              <a:t>niska toplinska provodljivost 8 - </a:t>
            </a:r>
            <a:r>
              <a:rPr lang="hr-HR" sz="2000" dirty="0"/>
              <a:t>10 puta niža od </a:t>
            </a:r>
            <a:r>
              <a:rPr lang="hr-HR" sz="2000" dirty="0" smtClean="0"/>
              <a:t>konvencionalnih materijala (</a:t>
            </a:r>
            <a:r>
              <a:rPr lang="hr-HR" sz="2000" dirty="0"/>
              <a:t>0,004 W / (</a:t>
            </a:r>
            <a:r>
              <a:rPr lang="hr-HR" sz="2000" dirty="0" smtClean="0"/>
              <a:t>m K)</a:t>
            </a:r>
            <a:endParaRPr lang="hr-HR" altLang="sr-Latn-RS" sz="2000" dirty="0" smtClean="0"/>
          </a:p>
          <a:p>
            <a:r>
              <a:rPr lang="hr-HR" sz="2000" dirty="0" smtClean="0"/>
              <a:t>NEDOSTACI</a:t>
            </a:r>
          </a:p>
          <a:p>
            <a:pPr>
              <a:buFont typeface="Wingdings" panose="05000000000000000000" pitchFamily="2" charset="2"/>
              <a:buChar char="Ø"/>
            </a:pPr>
            <a:r>
              <a:rPr lang="hr-HR" sz="2000" dirty="0" smtClean="0"/>
              <a:t>visoka cijene</a:t>
            </a:r>
          </a:p>
          <a:p>
            <a:pPr>
              <a:buFont typeface="Wingdings" panose="05000000000000000000" pitchFamily="2" charset="2"/>
              <a:buChar char="Ø"/>
            </a:pPr>
            <a:r>
              <a:rPr lang="hr-HR" sz="2000" dirty="0" smtClean="0"/>
              <a:t>moguća </a:t>
            </a:r>
            <a:r>
              <a:rPr lang="hr-HR" sz="2000" dirty="0"/>
              <a:t>oštećenja </a:t>
            </a:r>
            <a:r>
              <a:rPr lang="hr-HR" sz="2000" dirty="0" smtClean="0"/>
              <a:t>(skladištenje, transport </a:t>
            </a:r>
            <a:r>
              <a:rPr lang="hr-HR" sz="2000" dirty="0"/>
              <a:t>i </a:t>
            </a:r>
            <a:r>
              <a:rPr lang="hr-HR" sz="2000" dirty="0" smtClean="0"/>
              <a:t>montaža)</a:t>
            </a:r>
            <a:r>
              <a:rPr lang="hr-HR" sz="2000" dirty="0"/>
              <a:t> </a:t>
            </a:r>
          </a:p>
          <a:p>
            <a:pPr>
              <a:buFont typeface="Wingdings" panose="05000000000000000000" pitchFamily="2" charset="2"/>
              <a:buChar char="Ø"/>
            </a:pPr>
            <a:r>
              <a:rPr lang="hr-HR" sz="2000" dirty="0" smtClean="0"/>
              <a:t>panele </a:t>
            </a:r>
            <a:r>
              <a:rPr lang="hr-HR" sz="2000" dirty="0"/>
              <a:t>ne </a:t>
            </a:r>
            <a:r>
              <a:rPr lang="hr-HR" sz="2000" dirty="0" smtClean="0"/>
              <a:t>rezati</a:t>
            </a:r>
            <a:r>
              <a:rPr lang="hr-HR" sz="2000" dirty="0"/>
              <a:t>, </a:t>
            </a:r>
            <a:r>
              <a:rPr lang="hr-HR" sz="2000" dirty="0" smtClean="0"/>
              <a:t>unaprijed nacrt </a:t>
            </a:r>
            <a:r>
              <a:rPr lang="hr-HR" sz="2000" dirty="0"/>
              <a:t>montaže </a:t>
            </a:r>
          </a:p>
          <a:p>
            <a:pPr>
              <a:buFont typeface="Wingdings" panose="05000000000000000000" pitchFamily="2" charset="2"/>
              <a:buChar char="Ø"/>
            </a:pPr>
            <a:r>
              <a:rPr lang="hr-HR" sz="2000" dirty="0" smtClean="0"/>
              <a:t>manji </a:t>
            </a:r>
            <a:r>
              <a:rPr lang="hr-HR" sz="2000" dirty="0"/>
              <a:t>toplinski mostovi na spoju izolacije</a:t>
            </a:r>
          </a:p>
          <a:p>
            <a:endParaRPr lang="hr-HR" altLang="sr-Latn-RS" sz="2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7690" y="3645025"/>
            <a:ext cx="3493842" cy="311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Izgled vakuumske izolacije, www.mojmojster.ne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1340768"/>
            <a:ext cx="2941709" cy="195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3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hr-HR" altLang="sr-Latn-RS" dirty="0">
                <a:solidFill>
                  <a:prstClr val="black"/>
                </a:solidFill>
                <a:latin typeface="Arial Narrow" panose="020B060602020203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BBBA287D-A8F6-44FD-9713-4B6C30CDF948}" type="slidenum">
              <a:rPr lang="hr-HR" altLang="sr-Latn-RS">
                <a:solidFill>
                  <a:prstClr val="black"/>
                </a:solidFill>
                <a:latin typeface="Verdana" panose="020B0604030504040204" pitchFamily="34" charset="0"/>
              </a:rPr>
              <a:pPr>
                <a:defRPr/>
              </a:pPr>
              <a:t>17</a:t>
            </a:fld>
            <a:endParaRPr lang="hr-HR" altLang="sr-Latn-RS">
              <a:solidFill>
                <a:prstClr val="black"/>
              </a:solidFill>
              <a:latin typeface="Verdana" panose="020B060403050404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smtClean="0"/>
              <a:t>Energetski </a:t>
            </a:r>
            <a:r>
              <a:rPr lang="hr-HR" altLang="sr-Latn-RS" dirty="0"/>
              <a:t>učinkovite zgrade</a:t>
            </a:r>
          </a:p>
        </p:txBody>
      </p:sp>
      <p:sp>
        <p:nvSpPr>
          <p:cNvPr id="7173" name="Rectangle 3"/>
          <p:cNvSpPr>
            <a:spLocks noGrp="1" noChangeArrowheads="1"/>
          </p:cNvSpPr>
          <p:nvPr>
            <p:ph type="body" idx="1"/>
          </p:nvPr>
        </p:nvSpPr>
        <p:spPr bwMode="auto">
          <a:xfrm>
            <a:off x="457200" y="1600200"/>
            <a:ext cx="5338936"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sz="2000" b="1" dirty="0" smtClean="0"/>
              <a:t>GFP </a:t>
            </a:r>
            <a:r>
              <a:rPr lang="hr-HR" sz="2000" dirty="0"/>
              <a:t>(</a:t>
            </a:r>
            <a:r>
              <a:rPr lang="hr-HR" sz="2000" dirty="0" err="1"/>
              <a:t>Gass</a:t>
            </a:r>
            <a:r>
              <a:rPr lang="hr-HR" sz="2000" dirty="0"/>
              <a:t>-</a:t>
            </a:r>
            <a:r>
              <a:rPr lang="hr-HR" sz="2000" dirty="0" err="1"/>
              <a:t>filled</a:t>
            </a:r>
            <a:r>
              <a:rPr lang="hr-HR" sz="2000" dirty="0"/>
              <a:t> </a:t>
            </a:r>
            <a:r>
              <a:rPr lang="hr-HR" sz="2000" dirty="0" smtClean="0"/>
              <a:t>panel) </a:t>
            </a:r>
          </a:p>
          <a:p>
            <a:r>
              <a:rPr lang="hr-HR" sz="2000" dirty="0" smtClean="0"/>
              <a:t>ploče punjene </a:t>
            </a:r>
            <a:r>
              <a:rPr lang="hr-HR" sz="2000" dirty="0"/>
              <a:t>plinom </a:t>
            </a:r>
            <a:r>
              <a:rPr lang="hr-HR" sz="2000" dirty="0" smtClean="0"/>
              <a:t>koje </a:t>
            </a:r>
            <a:r>
              <a:rPr lang="hr-HR" sz="2000" dirty="0"/>
              <a:t>se sastoji od džepova plina </a:t>
            </a:r>
            <a:r>
              <a:rPr lang="hr-HR" sz="2000" dirty="0" smtClean="0"/>
              <a:t>u </a:t>
            </a:r>
            <a:r>
              <a:rPr lang="hr-HR" sz="2000" dirty="0"/>
              <a:t>podlozi od </a:t>
            </a:r>
            <a:r>
              <a:rPr lang="hr-HR" sz="2000" dirty="0" smtClean="0"/>
              <a:t>„pčelinjeg saća”</a:t>
            </a:r>
          </a:p>
          <a:p>
            <a:r>
              <a:rPr lang="hr-HR" sz="2000" dirty="0" smtClean="0"/>
              <a:t>ispunjeni </a:t>
            </a:r>
            <a:r>
              <a:rPr lang="hr-HR" sz="2000" dirty="0"/>
              <a:t>zrakom ili </a:t>
            </a:r>
            <a:r>
              <a:rPr lang="hr-HR" sz="2000" dirty="0" smtClean="0"/>
              <a:t>argon</a:t>
            </a:r>
            <a:r>
              <a:rPr lang="hr-HR" sz="2000" dirty="0"/>
              <a:t>, </a:t>
            </a:r>
            <a:r>
              <a:rPr lang="hr-HR" sz="2000" dirty="0" err="1" smtClean="0"/>
              <a:t>kripton</a:t>
            </a:r>
            <a:r>
              <a:rPr lang="hr-HR" sz="2000" dirty="0" smtClean="0"/>
              <a:t> </a:t>
            </a:r>
            <a:r>
              <a:rPr lang="hr-HR" sz="2000" dirty="0"/>
              <a:t>ili </a:t>
            </a:r>
            <a:r>
              <a:rPr lang="hr-HR" sz="2000" dirty="0" err="1" smtClean="0"/>
              <a:t>xenon</a:t>
            </a:r>
            <a:endParaRPr lang="hr-HR" altLang="sr-Latn-R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814597"/>
            <a:ext cx="3221205" cy="196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116591"/>
            <a:ext cx="2448272" cy="169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1052206"/>
            <a:ext cx="2733866" cy="1819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2307" y="2939532"/>
            <a:ext cx="2564706" cy="1843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2307" y="4814597"/>
            <a:ext cx="2649090" cy="182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134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hr-HR" altLang="sr-Latn-RS" dirty="0">
                <a:solidFill>
                  <a:prstClr val="black"/>
                </a:solidFill>
                <a:latin typeface="Arial Narrow" panose="020B060602020203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BBBA287D-A8F6-44FD-9713-4B6C30CDF948}" type="slidenum">
              <a:rPr lang="hr-HR" altLang="sr-Latn-RS">
                <a:solidFill>
                  <a:prstClr val="black"/>
                </a:solidFill>
                <a:latin typeface="Verdana" panose="020B0604030504040204" pitchFamily="34" charset="0"/>
              </a:rPr>
              <a:pPr>
                <a:defRPr/>
              </a:pPr>
              <a:t>18</a:t>
            </a:fld>
            <a:endParaRPr lang="hr-HR" altLang="sr-Latn-RS">
              <a:solidFill>
                <a:prstClr val="black"/>
              </a:solidFill>
              <a:latin typeface="Verdana" panose="020B060403050404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smtClean="0"/>
              <a:t>Energetski </a:t>
            </a:r>
            <a:r>
              <a:rPr lang="hr-HR" altLang="sr-Latn-RS" dirty="0"/>
              <a:t>učinkovite zgrade</a:t>
            </a:r>
          </a:p>
        </p:txBody>
      </p:sp>
      <p:sp>
        <p:nvSpPr>
          <p:cNvPr id="7173" name="Rectangle 3"/>
          <p:cNvSpPr>
            <a:spLocks noGrp="1" noChangeArrowheads="1"/>
          </p:cNvSpPr>
          <p:nvPr>
            <p:ph type="body" idx="1"/>
          </p:nvPr>
        </p:nvSpPr>
        <p:spPr bwMode="auto">
          <a:xfrm>
            <a:off x="457200" y="1600200"/>
            <a:ext cx="5770984"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sz="2000" b="1" dirty="0" err="1" smtClean="0"/>
              <a:t>Aerogels</a:t>
            </a:r>
            <a:r>
              <a:rPr lang="hr-HR" sz="2000" b="1" dirty="0" smtClean="0"/>
              <a:t> </a:t>
            </a:r>
            <a:r>
              <a:rPr lang="hr-HR" sz="2000" dirty="0" smtClean="0"/>
              <a:t>– TANJI , </a:t>
            </a:r>
            <a:r>
              <a:rPr lang="hr-HR" sz="2000" dirty="0" smtClean="0"/>
              <a:t>LAKŠI,  JAČI, NIM</a:t>
            </a:r>
            <a:endParaRPr lang="hr-HR" sz="2000" dirty="0" smtClean="0"/>
          </a:p>
          <a:p>
            <a:r>
              <a:rPr lang="hr-HR" sz="2000" dirty="0" smtClean="0"/>
              <a:t>sušeni </a:t>
            </a:r>
            <a:r>
              <a:rPr lang="hr-HR" sz="2000" dirty="0"/>
              <a:t>gelovi visoke poroznosti -sprječavaju prodor zraka i buke </a:t>
            </a:r>
            <a:endParaRPr lang="hr-HR" sz="2000" dirty="0" smtClean="0"/>
          </a:p>
          <a:p>
            <a:r>
              <a:rPr lang="vi-VN" sz="2000" dirty="0" smtClean="0">
                <a:latin typeface="Calibri" panose="020F0502020204030204" pitchFamily="34" charset="0"/>
                <a:cs typeface="Calibri" panose="020F0502020204030204" pitchFamily="34" charset="0"/>
              </a:rPr>
              <a:t>tekući </a:t>
            </a:r>
            <a:r>
              <a:rPr lang="vi-VN" sz="2000" dirty="0">
                <a:latin typeface="Calibri" panose="020F0502020204030204" pitchFamily="34" charset="0"/>
                <a:cs typeface="Calibri" panose="020F0502020204030204" pitchFamily="34" charset="0"/>
              </a:rPr>
              <a:t>sastojak zamijenjen </a:t>
            </a:r>
            <a:r>
              <a:rPr lang="vi-VN" sz="2000" dirty="0" smtClean="0">
                <a:latin typeface="Calibri" panose="020F0502020204030204" pitchFamily="34" charset="0"/>
                <a:cs typeface="Calibri" panose="020F0502020204030204" pitchFamily="34" charset="0"/>
              </a:rPr>
              <a:t>plinom</a:t>
            </a:r>
            <a:endParaRPr lang="hr-HR" sz="2000" dirty="0" smtClean="0">
              <a:latin typeface="Calibri" panose="020F0502020204030204" pitchFamily="34" charset="0"/>
              <a:cs typeface="Calibri" panose="020F0502020204030204" pitchFamily="34" charset="0"/>
            </a:endParaRPr>
          </a:p>
          <a:p>
            <a:endParaRPr lang="hr-HR" sz="2000" dirty="0">
              <a:latin typeface="Calibri" panose="020F0502020204030204" pitchFamily="34" charset="0"/>
              <a:cs typeface="Calibri" panose="020F0502020204030204" pitchFamily="34" charset="0"/>
            </a:endParaRPr>
          </a:p>
          <a:p>
            <a:r>
              <a:rPr lang="hr-HR" sz="2000" dirty="0">
                <a:latin typeface="Calibri" panose="020F0502020204030204" pitchFamily="34" charset="0"/>
                <a:cs typeface="Calibri" panose="020F0502020204030204" pitchFamily="34" charset="0"/>
              </a:rPr>
              <a:t>PREDNOSTI:</a:t>
            </a:r>
          </a:p>
          <a:p>
            <a:r>
              <a:rPr lang="vi-VN" sz="2000" dirty="0">
                <a:latin typeface="Calibri" panose="020F0502020204030204" pitchFamily="34" charset="0"/>
                <a:cs typeface="Calibri" panose="020F0502020204030204" pitchFamily="34" charset="0"/>
              </a:rPr>
              <a:t>dobri toplinski izolatori</a:t>
            </a:r>
            <a:r>
              <a:rPr lang="hr-HR" sz="2000" dirty="0">
                <a:latin typeface="Calibri" panose="020F0502020204030204" pitchFamily="34" charset="0"/>
                <a:cs typeface="Calibri" panose="020F0502020204030204" pitchFamily="34" charset="0"/>
              </a:rPr>
              <a:t> - </a:t>
            </a:r>
            <a:r>
              <a:rPr lang="vi-VN" sz="2000" dirty="0">
                <a:latin typeface="Calibri" panose="020F0502020204030204" pitchFamily="34" charset="0"/>
                <a:cs typeface="Calibri" panose="020F0502020204030204" pitchFamily="34" charset="0"/>
              </a:rPr>
              <a:t>gotovo u cijelosti od plina</a:t>
            </a:r>
            <a:r>
              <a:rPr lang="hr-HR" sz="2000" dirty="0">
                <a:latin typeface="Calibri" panose="020F0502020204030204" pitchFamily="34" charset="0"/>
                <a:cs typeface="Calibri" panose="020F0502020204030204" pitchFamily="34" charset="0"/>
              </a:rPr>
              <a:t> (</a:t>
            </a:r>
            <a:r>
              <a:rPr lang="hr-HR" sz="2000" dirty="0" smtClean="0">
                <a:latin typeface="Calibri" panose="020F0502020204030204" pitchFamily="34" charset="0"/>
                <a:cs typeface="Calibri" panose="020F0502020204030204" pitchFamily="34" charset="0"/>
              </a:rPr>
              <a:t>plin </a:t>
            </a:r>
            <a:r>
              <a:rPr lang="hr-HR" sz="2000" dirty="0">
                <a:latin typeface="Calibri" panose="020F0502020204030204" pitchFamily="34" charset="0"/>
                <a:cs typeface="Calibri" panose="020F0502020204030204" pitchFamily="34" charset="0"/>
              </a:rPr>
              <a:t>slabi </a:t>
            </a:r>
            <a:r>
              <a:rPr lang="hr-HR" sz="2000" dirty="0" smtClean="0">
                <a:latin typeface="Calibri" panose="020F0502020204030204" pitchFamily="34" charset="0"/>
                <a:cs typeface="Calibri" panose="020F0502020204030204" pitchFamily="34" charset="0"/>
              </a:rPr>
              <a:t>vodiči </a:t>
            </a:r>
            <a:r>
              <a:rPr lang="vi-VN" sz="2000" dirty="0">
                <a:latin typeface="Calibri" panose="020F0502020204030204" pitchFamily="34" charset="0"/>
                <a:cs typeface="Calibri" panose="020F0502020204030204" pitchFamily="34" charset="0"/>
              </a:rPr>
              <a:t>topline</a:t>
            </a:r>
            <a:r>
              <a:rPr lang="hr-HR" sz="2000" dirty="0">
                <a:latin typeface="Calibri" panose="020F0502020204030204" pitchFamily="34" charset="0"/>
                <a:cs typeface="Calibri" panose="020F0502020204030204" pitchFamily="34" charset="0"/>
              </a:rPr>
              <a:t>)</a:t>
            </a:r>
            <a:r>
              <a:rPr lang="vi-VN" sz="2000" dirty="0">
                <a:latin typeface="Calibri" panose="020F0502020204030204" pitchFamily="34" charset="0"/>
                <a:cs typeface="Calibri" panose="020F0502020204030204" pitchFamily="34" charset="0"/>
              </a:rPr>
              <a:t> </a:t>
            </a:r>
            <a:endParaRPr lang="hr-HR" sz="2000" dirty="0">
              <a:latin typeface="Calibri" panose="020F0502020204030204" pitchFamily="34" charset="0"/>
              <a:cs typeface="Calibri" panose="020F0502020204030204" pitchFamily="34" charset="0"/>
            </a:endParaRPr>
          </a:p>
          <a:p>
            <a:r>
              <a:rPr lang="hr-HR" sz="2000" dirty="0">
                <a:latin typeface="Calibri" panose="020F0502020204030204" pitchFamily="34" charset="0"/>
                <a:cs typeface="Calibri" panose="020F0502020204030204" pitchFamily="34" charset="0"/>
              </a:rPr>
              <a:t>g</a:t>
            </a:r>
            <a:r>
              <a:rPr lang="vi-VN" sz="2000" dirty="0">
                <a:latin typeface="Calibri" panose="020F0502020204030204" pitchFamily="34" charset="0"/>
                <a:cs typeface="Calibri" panose="020F0502020204030204" pitchFamily="34" charset="0"/>
              </a:rPr>
              <a:t>ustoća </a:t>
            </a:r>
            <a:r>
              <a:rPr lang="hr-HR" sz="2000" dirty="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0,3 - 3 </a:t>
            </a:r>
            <a:r>
              <a:rPr lang="vi-VN" sz="2000" dirty="0" smtClean="0">
                <a:latin typeface="Calibri" panose="020F0502020204030204" pitchFamily="34" charset="0"/>
                <a:cs typeface="Calibri" panose="020F0502020204030204" pitchFamily="34" charset="0"/>
              </a:rPr>
              <a:t>g/dm³</a:t>
            </a:r>
            <a:endParaRPr lang="hr-HR" sz="2000" dirty="0">
              <a:latin typeface="Calibri" panose="020F0502020204030204" pitchFamily="34" charset="0"/>
              <a:cs typeface="Calibri" panose="020F0502020204030204" pitchFamily="34" charset="0"/>
            </a:endParaRPr>
          </a:p>
          <a:p>
            <a:r>
              <a:rPr lang="vi-VN" sz="2000" dirty="0">
                <a:latin typeface="Calibri" panose="020F0502020204030204" pitchFamily="34" charset="0"/>
                <a:cs typeface="Calibri" panose="020F0502020204030204" pitchFamily="34" charset="0"/>
              </a:rPr>
              <a:t>dobra mehanička svojstva</a:t>
            </a:r>
            <a:r>
              <a:rPr lang="hr-HR" sz="2000" dirty="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otporni na tlak</a:t>
            </a:r>
            <a:r>
              <a:rPr lang="hr-HR" sz="2000" dirty="0" smtClean="0">
                <a:latin typeface="Calibri" panose="020F0502020204030204" pitchFamily="34" charset="0"/>
                <a:cs typeface="Calibri" panose="020F0502020204030204" pitchFamily="34" charset="0"/>
              </a:rPr>
              <a:t>)</a:t>
            </a:r>
            <a:r>
              <a:rPr lang="vi-VN" sz="2000" dirty="0" smtClean="0">
                <a:latin typeface="Calibri" panose="020F0502020204030204" pitchFamily="34" charset="0"/>
                <a:cs typeface="Calibri" panose="020F0502020204030204" pitchFamily="34" charset="0"/>
              </a:rPr>
              <a:t> </a:t>
            </a:r>
            <a:endParaRPr lang="hr-HR" sz="2000" dirty="0">
              <a:latin typeface="Calibri" panose="020F0502020204030204" pitchFamily="34" charset="0"/>
              <a:cs typeface="Calibri" panose="020F0502020204030204" pitchFamily="34" charset="0"/>
            </a:endParaRPr>
          </a:p>
          <a:p>
            <a:endParaRPr lang="hr-HR" sz="2000" dirty="0">
              <a:latin typeface="Calibri" panose="020F0502020204030204" pitchFamily="34" charset="0"/>
              <a:cs typeface="Calibri" panose="020F0502020204030204" pitchFamily="34" charset="0"/>
            </a:endParaRPr>
          </a:p>
          <a:p>
            <a:r>
              <a:rPr lang="hr-HR" sz="2000" dirty="0">
                <a:latin typeface="Calibri" panose="020F0502020204030204" pitchFamily="34" charset="0"/>
                <a:cs typeface="Calibri" panose="020F0502020204030204" pitchFamily="34" charset="0"/>
              </a:rPr>
              <a:t>NEDOSTACI:</a:t>
            </a:r>
          </a:p>
          <a:p>
            <a:pPr>
              <a:buFont typeface="Wingdings" panose="05000000000000000000" pitchFamily="2" charset="2"/>
              <a:buChar char="Ø"/>
            </a:pPr>
            <a:r>
              <a:rPr lang="vi-VN" sz="2000" dirty="0">
                <a:latin typeface="Calibri" panose="020F0502020204030204" pitchFamily="34" charset="0"/>
                <a:cs typeface="Calibri" panose="020F0502020204030204" pitchFamily="34" charset="0"/>
              </a:rPr>
              <a:t>lomljivi i nisu otporni na savijanje i </a:t>
            </a:r>
            <a:r>
              <a:rPr lang="vi-VN" sz="2000" dirty="0" smtClean="0">
                <a:latin typeface="Calibri" panose="020F0502020204030204" pitchFamily="34" charset="0"/>
                <a:cs typeface="Calibri" panose="020F0502020204030204" pitchFamily="34" charset="0"/>
              </a:rPr>
              <a:t>rezanje </a:t>
            </a:r>
            <a:endParaRPr lang="hr-HR" altLang="sr-Latn-RS" sz="2000"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5229200"/>
            <a:ext cx="348773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772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hr-HR" altLang="sr-Latn-RS" dirty="0">
                <a:solidFill>
                  <a:prstClr val="black"/>
                </a:solidFill>
                <a:latin typeface="Arial Narrow" panose="020B060602020203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BBBA287D-A8F6-44FD-9713-4B6C30CDF948}" type="slidenum">
              <a:rPr lang="hr-HR" altLang="sr-Latn-RS">
                <a:solidFill>
                  <a:prstClr val="black"/>
                </a:solidFill>
                <a:latin typeface="Verdana" panose="020B0604030504040204" pitchFamily="34" charset="0"/>
              </a:rPr>
              <a:pPr>
                <a:defRPr/>
              </a:pPr>
              <a:t>19</a:t>
            </a:fld>
            <a:endParaRPr lang="hr-HR" altLang="sr-Latn-RS">
              <a:solidFill>
                <a:prstClr val="black"/>
              </a:solidFill>
              <a:latin typeface="Verdana" panose="020B060403050404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smtClean="0"/>
              <a:t>Energetski </a:t>
            </a:r>
            <a:r>
              <a:rPr lang="hr-HR" altLang="sr-Latn-RS" dirty="0"/>
              <a:t>učinkovite zgrade</a:t>
            </a:r>
          </a:p>
        </p:txBody>
      </p:sp>
      <p:sp>
        <p:nvSpPr>
          <p:cNvPr id="7173" name="Rectangle 3"/>
          <p:cNvSpPr>
            <a:spLocks noGrp="1" noChangeArrowheads="1"/>
          </p:cNvSpPr>
          <p:nvPr>
            <p:ph type="body" idx="1"/>
          </p:nvPr>
        </p:nvSpPr>
        <p:spPr bwMode="auto">
          <a:xfrm>
            <a:off x="457200" y="1600200"/>
            <a:ext cx="843528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sz="2000" b="1" dirty="0" smtClean="0"/>
              <a:t>Nano</a:t>
            </a:r>
            <a:r>
              <a:rPr lang="hr-HR" sz="2000" dirty="0" smtClean="0"/>
              <a:t> </a:t>
            </a:r>
            <a:r>
              <a:rPr lang="hr-HR" sz="2000" dirty="0" smtClean="0"/>
              <a:t>– NIM, homogeni </a:t>
            </a:r>
            <a:r>
              <a:rPr lang="hr-HR" sz="2000" dirty="0"/>
              <a:t>materijal sa zatvorenom ili otvorenom nano poroznom </a:t>
            </a:r>
            <a:r>
              <a:rPr lang="hr-HR" sz="2000" dirty="0" smtClean="0"/>
              <a:t>strukturom</a:t>
            </a:r>
            <a:endParaRPr lang="hr-HR" sz="2000" dirty="0"/>
          </a:p>
          <a:p>
            <a:r>
              <a:rPr lang="hr-HR" sz="2000" b="1" dirty="0" err="1"/>
              <a:t>NanoCon</a:t>
            </a:r>
            <a:r>
              <a:rPr lang="hr-HR" sz="2000" dirty="0"/>
              <a:t> </a:t>
            </a:r>
            <a:r>
              <a:rPr lang="hr-HR" sz="2000" dirty="0" smtClean="0"/>
              <a:t>– miješanje </a:t>
            </a:r>
            <a:r>
              <a:rPr lang="hr-HR" sz="2000" dirty="0"/>
              <a:t>različitih materijala s konačnim proizvodom koji nije </a:t>
            </a:r>
            <a:r>
              <a:rPr lang="hr-HR" sz="2000" dirty="0" smtClean="0"/>
              <a:t>homogen</a:t>
            </a:r>
          </a:p>
          <a:p>
            <a:pPr lvl="1"/>
            <a:r>
              <a:rPr lang="vi-VN" sz="2000" b="1" dirty="0" smtClean="0">
                <a:latin typeface="Calibri" panose="020F0502020204030204" pitchFamily="34" charset="0"/>
                <a:cs typeface="Calibri" panose="020F0502020204030204" pitchFamily="34" charset="0"/>
              </a:rPr>
              <a:t>TSM Ceramic</a:t>
            </a:r>
            <a:r>
              <a:rPr lang="hr-HR" sz="2000" b="1" dirty="0" smtClean="0">
                <a:latin typeface="Calibri" panose="020F0502020204030204" pitchFamily="34" charset="0"/>
                <a:cs typeface="Calibri" panose="020F0502020204030204" pitchFamily="34" charset="0"/>
              </a:rPr>
              <a:t> </a:t>
            </a:r>
            <a:r>
              <a:rPr lang="hr-HR" sz="2000" dirty="0" smtClean="0">
                <a:latin typeface="Calibri" panose="020F0502020204030204" pitchFamily="34" charset="0"/>
                <a:cs typeface="Calibri" panose="020F0502020204030204" pitchFamily="34" charset="0"/>
              </a:rPr>
              <a:t>- </a:t>
            </a:r>
            <a:r>
              <a:rPr lang="vi-VN" sz="2000" dirty="0" smtClean="0">
                <a:latin typeface="Calibri" panose="020F0502020204030204" pitchFamily="34" charset="0"/>
                <a:cs typeface="Calibri" panose="020F0502020204030204" pitchFamily="34" charset="0"/>
              </a:rPr>
              <a:t>umjesto </a:t>
            </a:r>
            <a:r>
              <a:rPr lang="vi-VN" sz="2000" dirty="0">
                <a:latin typeface="Calibri" panose="020F0502020204030204" pitchFamily="34" charset="0"/>
                <a:cs typeface="Calibri" panose="020F0502020204030204" pitchFamily="34" charset="0"/>
              </a:rPr>
              <a:t>zraka </a:t>
            </a:r>
            <a:r>
              <a:rPr lang="hr-HR" sz="2000" dirty="0" err="1" smtClean="0">
                <a:latin typeface="Calibri" panose="020F0502020204030204" pitchFamily="34" charset="0"/>
                <a:cs typeface="Calibri" panose="020F0502020204030204" pitchFamily="34" charset="0"/>
              </a:rPr>
              <a:t>vakum</a:t>
            </a:r>
            <a:r>
              <a:rPr lang="hr-HR" sz="2000" dirty="0" smtClean="0">
                <a:latin typeface="Calibri" panose="020F0502020204030204" pitchFamily="34" charset="0"/>
                <a:cs typeface="Calibri" panose="020F0502020204030204" pitchFamily="34" charset="0"/>
              </a:rPr>
              <a:t> </a:t>
            </a:r>
            <a:r>
              <a:rPr lang="vi-VN" sz="2000" dirty="0" smtClean="0">
                <a:latin typeface="Calibri" panose="020F0502020204030204" pitchFamily="34" charset="0"/>
                <a:cs typeface="Calibri" panose="020F0502020204030204" pitchFamily="34" charset="0"/>
              </a:rPr>
              <a:t>u </a:t>
            </a:r>
            <a:r>
              <a:rPr lang="vi-VN" sz="2000" dirty="0">
                <a:latin typeface="Calibri" panose="020F0502020204030204" pitchFamily="34" charset="0"/>
                <a:cs typeface="Calibri" panose="020F0502020204030204" pitchFamily="34" charset="0"/>
              </a:rPr>
              <a:t>nano keramičkim </a:t>
            </a:r>
            <a:r>
              <a:rPr lang="vi-VN" sz="2000" dirty="0" smtClean="0">
                <a:latin typeface="Calibri" panose="020F0502020204030204" pitchFamily="34" charset="0"/>
                <a:cs typeface="Calibri" panose="020F0502020204030204" pitchFamily="34" charset="0"/>
              </a:rPr>
              <a:t>kuglicama</a:t>
            </a:r>
            <a:r>
              <a:rPr lang="hr-HR" sz="2000" dirty="0" smtClean="0">
                <a:latin typeface="Calibri" panose="020F0502020204030204" pitchFamily="34" charset="0"/>
                <a:cs typeface="Calibri" panose="020F0502020204030204" pitchFamily="34" charset="0"/>
              </a:rPr>
              <a:t> </a:t>
            </a:r>
            <a:r>
              <a:rPr lang="vi-VN" sz="2000" dirty="0" smtClean="0">
                <a:latin typeface="Calibri" panose="020F0502020204030204" pitchFamily="34" charset="0"/>
                <a:cs typeface="Calibri" panose="020F0502020204030204" pitchFamily="34" charset="0"/>
              </a:rPr>
              <a:t> </a:t>
            </a:r>
            <a:endParaRPr lang="hr-HR" sz="2000" dirty="0" smtClean="0">
              <a:latin typeface="Calibri" panose="020F0502020204030204" pitchFamily="34" charset="0"/>
              <a:cs typeface="Calibri" panose="020F0502020204030204" pitchFamily="34" charset="0"/>
            </a:endParaRPr>
          </a:p>
          <a:p>
            <a:pPr lvl="1"/>
            <a:r>
              <a:rPr lang="vi-VN" sz="2000" dirty="0" smtClean="0">
                <a:latin typeface="Calibri" panose="020F0502020204030204" pitchFamily="34" charset="0"/>
                <a:cs typeface="Calibri" panose="020F0502020204030204" pitchFamily="34" charset="0"/>
              </a:rPr>
              <a:t>TSM </a:t>
            </a:r>
            <a:r>
              <a:rPr lang="vi-VN" sz="2000" dirty="0" smtClean="0">
                <a:latin typeface="Calibri" panose="020F0502020204030204" pitchFamily="34" charset="0"/>
                <a:cs typeface="Calibri" panose="020F0502020204030204" pitchFamily="34" charset="0"/>
              </a:rPr>
              <a:t>od 1 </a:t>
            </a:r>
            <a:r>
              <a:rPr lang="vi-VN" sz="2000" dirty="0">
                <a:latin typeface="Calibri" panose="020F0502020204030204" pitchFamily="34" charset="0"/>
                <a:cs typeface="Calibri" panose="020F0502020204030204" pitchFamily="34" charset="0"/>
              </a:rPr>
              <a:t>mm </a:t>
            </a:r>
            <a:r>
              <a:rPr lang="hr-HR" sz="2000" dirty="0" smtClean="0">
                <a:latin typeface="Calibri" panose="020F0502020204030204" pitchFamily="34" charset="0"/>
                <a:cs typeface="Calibri" panose="020F0502020204030204" pitchFamily="34" charset="0"/>
              </a:rPr>
              <a:t>= </a:t>
            </a:r>
            <a:r>
              <a:rPr lang="vi-VN" sz="2000" dirty="0" smtClean="0">
                <a:latin typeface="Calibri" panose="020F0502020204030204" pitchFamily="34" charset="0"/>
                <a:cs typeface="Calibri" panose="020F0502020204030204" pitchFamily="34" charset="0"/>
              </a:rPr>
              <a:t>8-10 </a:t>
            </a:r>
            <a:r>
              <a:rPr lang="vi-VN" sz="2000" dirty="0">
                <a:latin typeface="Calibri" panose="020F0502020204030204" pitchFamily="34" charset="0"/>
                <a:cs typeface="Calibri" panose="020F0502020204030204" pitchFamily="34" charset="0"/>
              </a:rPr>
              <a:t>cm </a:t>
            </a:r>
            <a:r>
              <a:rPr lang="vi-VN" sz="2000" dirty="0" smtClean="0">
                <a:latin typeface="Calibri" panose="020F0502020204030204" pitchFamily="34" charset="0"/>
                <a:cs typeface="Calibri" panose="020F0502020204030204" pitchFamily="34" charset="0"/>
              </a:rPr>
              <a:t>stiropora</a:t>
            </a:r>
            <a:endParaRPr lang="hr-HR" sz="2000" dirty="0" smtClean="0">
              <a:latin typeface="Calibri" panose="020F0502020204030204" pitchFamily="34" charset="0"/>
              <a:cs typeface="Calibri" panose="020F0502020204030204" pitchFamily="34" charset="0"/>
            </a:endParaRPr>
          </a:p>
          <a:p>
            <a:pPr lvl="1"/>
            <a:r>
              <a:rPr lang="vi-VN" sz="2000" dirty="0" smtClean="0">
                <a:latin typeface="Calibri" panose="020F0502020204030204" pitchFamily="34" charset="0"/>
                <a:cs typeface="Calibri" panose="020F0502020204030204" pitchFamily="34" charset="0"/>
              </a:rPr>
              <a:t>TSM </a:t>
            </a:r>
            <a:r>
              <a:rPr lang="hr-HR" sz="2000" dirty="0" smtClean="0">
                <a:latin typeface="Calibri" panose="020F0502020204030204" pitchFamily="34" charset="0"/>
                <a:cs typeface="Calibri" panose="020F0502020204030204" pitchFamily="34" charset="0"/>
              </a:rPr>
              <a:t>-</a:t>
            </a:r>
            <a:r>
              <a:rPr lang="vi-VN" sz="2000" dirty="0" smtClean="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odlična antikorozivna i dobra protupožarna </a:t>
            </a:r>
            <a:r>
              <a:rPr lang="vi-VN" sz="2000" dirty="0" smtClean="0">
                <a:latin typeface="Calibri" panose="020F0502020204030204" pitchFamily="34" charset="0"/>
                <a:cs typeface="Calibri" panose="020F0502020204030204" pitchFamily="34" charset="0"/>
              </a:rPr>
              <a:t>zaštita </a:t>
            </a:r>
            <a:endParaRPr lang="vi-VN" sz="2000" dirty="0">
              <a:latin typeface="Calibri" panose="020F0502020204030204" pitchFamily="34" charset="0"/>
              <a:cs typeface="Calibri" panose="020F0502020204030204" pitchFamily="34" charset="0"/>
            </a:endParaRPr>
          </a:p>
          <a:p>
            <a:endParaRPr lang="hr-HR" sz="2000" dirty="0" smtClean="0">
              <a:latin typeface="Calibri" panose="020F0502020204030204" pitchFamily="34" charset="0"/>
              <a:cs typeface="Calibri" panose="020F0502020204030204" pitchFamily="34" charset="0"/>
            </a:endParaRPr>
          </a:p>
          <a:p>
            <a:r>
              <a:rPr lang="hr-HR" sz="2000" dirty="0" smtClean="0">
                <a:latin typeface="Calibri" panose="020F0502020204030204" pitchFamily="34" charset="0"/>
                <a:cs typeface="Calibri" panose="020F0502020204030204" pitchFamily="34" charset="0"/>
              </a:rPr>
              <a:t>PRIKLADAN:</a:t>
            </a:r>
          </a:p>
          <a:p>
            <a:pPr>
              <a:buFont typeface="Wingdings" panose="05000000000000000000" pitchFamily="2" charset="2"/>
              <a:buChar char="Ø"/>
            </a:pPr>
            <a:r>
              <a:rPr lang="vi-VN" sz="2000" dirty="0" smtClean="0">
                <a:latin typeface="Calibri" panose="020F0502020204030204" pitchFamily="34" charset="0"/>
                <a:cs typeface="Calibri" panose="020F0502020204030204" pitchFamily="34" charset="0"/>
              </a:rPr>
              <a:t>vanjsk</a:t>
            </a:r>
            <a:r>
              <a:rPr lang="hr-HR" sz="2000" dirty="0" smtClean="0">
                <a:latin typeface="Calibri" panose="020F0502020204030204" pitchFamily="34" charset="0"/>
                <a:cs typeface="Calibri" panose="020F0502020204030204" pitchFamily="34" charset="0"/>
              </a:rPr>
              <a:t>a</a:t>
            </a:r>
            <a:r>
              <a:rPr lang="vi-VN" sz="2000" dirty="0" smtClean="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i </a:t>
            </a:r>
            <a:r>
              <a:rPr lang="vi-VN" sz="2000" dirty="0" smtClean="0">
                <a:latin typeface="Calibri" panose="020F0502020204030204" pitchFamily="34" charset="0"/>
                <a:cs typeface="Calibri" panose="020F0502020204030204" pitchFamily="34" charset="0"/>
              </a:rPr>
              <a:t>unutrašnj</a:t>
            </a:r>
            <a:r>
              <a:rPr lang="hr-HR" sz="2000" dirty="0" smtClean="0">
                <a:latin typeface="Calibri" panose="020F0502020204030204" pitchFamily="34" charset="0"/>
                <a:cs typeface="Calibri" panose="020F0502020204030204" pitchFamily="34" charset="0"/>
              </a:rPr>
              <a:t>a</a:t>
            </a:r>
            <a:r>
              <a:rPr lang="vi-VN" sz="2000" dirty="0" smtClean="0">
                <a:latin typeface="Calibri" panose="020F0502020204030204" pitchFamily="34" charset="0"/>
                <a:cs typeface="Calibri" panose="020F0502020204030204" pitchFamily="34" charset="0"/>
              </a:rPr>
              <a:t> izolacij</a:t>
            </a:r>
            <a:r>
              <a:rPr lang="hr-HR" sz="2000" dirty="0" smtClean="0">
                <a:latin typeface="Calibri" panose="020F0502020204030204" pitchFamily="34" charset="0"/>
                <a:cs typeface="Calibri" panose="020F0502020204030204" pitchFamily="34" charset="0"/>
              </a:rPr>
              <a:t>a, </a:t>
            </a:r>
            <a:r>
              <a:rPr lang="vi-VN" sz="2000" dirty="0" smtClean="0">
                <a:latin typeface="Calibri" panose="020F0502020204030204" pitchFamily="34" charset="0"/>
                <a:cs typeface="Calibri" panose="020F0502020204030204" pitchFamily="34" charset="0"/>
              </a:rPr>
              <a:t>velik</a:t>
            </a:r>
            <a:r>
              <a:rPr lang="hr-HR" sz="2000" dirty="0" smtClean="0">
                <a:latin typeface="Calibri" panose="020F0502020204030204" pitchFamily="34" charset="0"/>
                <a:cs typeface="Calibri" panose="020F0502020204030204" pitchFamily="34" charset="0"/>
              </a:rPr>
              <a:t>e</a:t>
            </a:r>
            <a:r>
              <a:rPr lang="vi-VN" sz="2000" dirty="0" smtClean="0">
                <a:latin typeface="Calibri" panose="020F0502020204030204" pitchFamily="34" charset="0"/>
                <a:cs typeface="Calibri" panose="020F0502020204030204" pitchFamily="34" charset="0"/>
              </a:rPr>
              <a:t> stamben</a:t>
            </a:r>
            <a:r>
              <a:rPr lang="hr-HR" sz="2000" dirty="0" smtClean="0">
                <a:latin typeface="Calibri" panose="020F0502020204030204" pitchFamily="34" charset="0"/>
                <a:cs typeface="Calibri" panose="020F0502020204030204" pitchFamily="34" charset="0"/>
              </a:rPr>
              <a:t>e</a:t>
            </a:r>
            <a:r>
              <a:rPr lang="vi-VN" sz="2000" dirty="0" smtClean="0">
                <a:latin typeface="Calibri" panose="020F0502020204030204" pitchFamily="34" charset="0"/>
                <a:cs typeface="Calibri" panose="020F0502020204030204" pitchFamily="34" charset="0"/>
              </a:rPr>
              <a:t> zgrad</a:t>
            </a:r>
            <a:r>
              <a:rPr lang="hr-HR" sz="2000" dirty="0" smtClean="0">
                <a:latin typeface="Calibri" panose="020F0502020204030204" pitchFamily="34" charset="0"/>
                <a:cs typeface="Calibri" panose="020F0502020204030204" pitchFamily="34" charset="0"/>
              </a:rPr>
              <a:t>e</a:t>
            </a:r>
            <a:r>
              <a:rPr lang="vi-VN" sz="2000" dirty="0" smtClean="0">
                <a:latin typeface="Calibri" panose="020F0502020204030204" pitchFamily="34" charset="0"/>
                <a:cs typeface="Calibri" panose="020F0502020204030204" pitchFamily="34" charset="0"/>
              </a:rPr>
              <a:t>, industrijsk</a:t>
            </a:r>
            <a:r>
              <a:rPr lang="hr-HR" sz="2000" dirty="0" smtClean="0">
                <a:latin typeface="Calibri" panose="020F0502020204030204" pitchFamily="34" charset="0"/>
                <a:cs typeface="Calibri" panose="020F0502020204030204" pitchFamily="34" charset="0"/>
              </a:rPr>
              <a:t>e</a:t>
            </a:r>
            <a:r>
              <a:rPr lang="vi-VN" sz="2000" dirty="0" smtClean="0">
                <a:latin typeface="Calibri" panose="020F0502020204030204" pitchFamily="34" charset="0"/>
                <a:cs typeface="Calibri" panose="020F0502020204030204" pitchFamily="34" charset="0"/>
              </a:rPr>
              <a:t> hal</a:t>
            </a:r>
            <a:r>
              <a:rPr lang="hr-HR" sz="2000" dirty="0" smtClean="0">
                <a:latin typeface="Calibri" panose="020F0502020204030204" pitchFamily="34" charset="0"/>
                <a:cs typeface="Calibri" panose="020F0502020204030204" pitchFamily="34" charset="0"/>
              </a:rPr>
              <a:t>e</a:t>
            </a:r>
          </a:p>
          <a:p>
            <a:pPr>
              <a:buFont typeface="Wingdings" panose="05000000000000000000" pitchFamily="2" charset="2"/>
              <a:buChar char="Ø"/>
            </a:pPr>
            <a:r>
              <a:rPr lang="hr-HR" sz="2000" dirty="0" smtClean="0">
                <a:latin typeface="Calibri" panose="020F0502020204030204" pitchFamily="34" charset="0"/>
                <a:cs typeface="Calibri" panose="020F0502020204030204" pitchFamily="34" charset="0"/>
              </a:rPr>
              <a:t>NAJVREDNIJA PRIMJENA - za </a:t>
            </a:r>
            <a:r>
              <a:rPr lang="hr-HR" sz="2000" dirty="0" smtClean="0">
                <a:latin typeface="Calibri" panose="020F0502020204030204" pitchFamily="34" charset="0"/>
                <a:cs typeface="Calibri" panose="020F0502020204030204" pitchFamily="34" charset="0"/>
              </a:rPr>
              <a:t>zgrade</a:t>
            </a:r>
            <a:r>
              <a:rPr lang="vi-VN" sz="2000" dirty="0" smtClean="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kulturne </a:t>
            </a:r>
            <a:r>
              <a:rPr lang="vi-VN" sz="2000" dirty="0" smtClean="0">
                <a:latin typeface="Calibri" panose="020F0502020204030204" pitchFamily="34" charset="0"/>
                <a:cs typeface="Calibri" panose="020F0502020204030204" pitchFamily="34" charset="0"/>
              </a:rPr>
              <a:t>baštine</a:t>
            </a:r>
            <a:endParaRPr lang="hr-HR" sz="2000" dirty="0" smtClean="0">
              <a:latin typeface="Calibri" panose="020F0502020204030204" pitchFamily="34" charset="0"/>
              <a:cs typeface="Calibri" panose="020F0502020204030204" pitchFamily="34" charset="0"/>
            </a:endParaRPr>
          </a:p>
          <a:p>
            <a:pPr>
              <a:buFont typeface="Wingdings" panose="05000000000000000000" pitchFamily="2" charset="2"/>
              <a:buChar char="Ø"/>
            </a:pPr>
            <a:endParaRPr lang="hr-HR" sz="2000" dirty="0"/>
          </a:p>
          <a:p>
            <a:endParaRPr lang="hr-HR" sz="2000" dirty="0"/>
          </a:p>
          <a:p>
            <a:endParaRPr lang="hr-HR" sz="2000" b="1" dirty="0" smtClean="0"/>
          </a:p>
        </p:txBody>
      </p:sp>
      <p:sp>
        <p:nvSpPr>
          <p:cNvPr id="3" name="Flowchart: Alternate Process 2">
            <a:extLst>
              <a:ext uri="{FF2B5EF4-FFF2-40B4-BE49-F238E27FC236}">
                <a16:creationId xmlns:a16="http://schemas.microsoft.com/office/drawing/2014/main" xmlns="" id="{19709794-C19D-43EF-B85F-580C68EF4282}"/>
              </a:ext>
            </a:extLst>
          </p:cNvPr>
          <p:cNvSpPr/>
          <p:nvPr/>
        </p:nvSpPr>
        <p:spPr>
          <a:xfrm>
            <a:off x="5503202" y="6247164"/>
            <a:ext cx="3461286" cy="4562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prstClr val="white"/>
                </a:solidFill>
              </a:rPr>
              <a:t>NIM TEHNOLOGIJA – debljine 0,1 do 10 nm</a:t>
            </a:r>
          </a:p>
        </p:txBody>
      </p:sp>
    </p:spTree>
    <p:extLst>
      <p:ext uri="{BB962C8B-B14F-4D97-AF65-F5344CB8AC3E}">
        <p14:creationId xmlns:p14="http://schemas.microsoft.com/office/powerpoint/2010/main" val="3018552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r-HR" altLang="sr-Latn-RS" dirty="0">
                <a:latin typeface="Arial Narrow" panose="020B060602020203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BA287D-A8F6-44FD-9713-4B6C30CDF948}" type="slidenum">
              <a:rPr lang="hr-HR" altLang="sr-Latn-RS">
                <a:latin typeface="Verdana" panose="020B0604030504040204" pitchFamily="34" charset="0"/>
              </a:rPr>
              <a:pPr/>
              <a:t>2</a:t>
            </a:fld>
            <a:endParaRPr lang="hr-HR" altLang="sr-Latn-RS">
              <a:latin typeface="Verdana" panose="020B060403050404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Razmotrit ćemo</a:t>
            </a:r>
          </a:p>
        </p:txBody>
      </p:sp>
      <p:sp>
        <p:nvSpPr>
          <p:cNvPr id="717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Razloge novog pristupa</a:t>
            </a:r>
          </a:p>
          <a:p>
            <a:r>
              <a:rPr lang="hr-HR" altLang="sr-Latn-RS" sz="2400" dirty="0"/>
              <a:t>Stambeni fond u EU</a:t>
            </a:r>
          </a:p>
          <a:p>
            <a:r>
              <a:rPr lang="hr-HR" altLang="sr-Latn-RS" sz="2400" dirty="0"/>
              <a:t>Potresni hazard i potresni rizik</a:t>
            </a:r>
          </a:p>
          <a:p>
            <a:r>
              <a:rPr lang="hr-HR" altLang="sr-Latn-RS" sz="2400" dirty="0"/>
              <a:t>Potresno otporne i energetski učinkovite zgrade</a:t>
            </a:r>
          </a:p>
          <a:p>
            <a:r>
              <a:rPr lang="hr-HR" altLang="sr-Latn-RS" sz="2400" dirty="0"/>
              <a:t>Zajedničku energetsku i potresnu obnovu</a:t>
            </a:r>
          </a:p>
          <a:p>
            <a:r>
              <a:rPr lang="hr-HR" altLang="sr-Latn-RS" sz="2400" dirty="0"/>
              <a:t>Inovacije, tehnike i nove materijale</a:t>
            </a:r>
          </a:p>
          <a:p>
            <a:endParaRPr lang="hr-HR" altLang="sr-Latn-RS" sz="2400" dirty="0"/>
          </a:p>
          <a:p>
            <a:endParaRPr lang="hr-HR" altLang="sr-Latn-R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hr-HR" altLang="sr-Latn-RS" dirty="0">
                <a:solidFill>
                  <a:prstClr val="black"/>
                </a:solidFill>
                <a:latin typeface="Arial Narrow" panose="020B060602020203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BBBA287D-A8F6-44FD-9713-4B6C30CDF948}" type="slidenum">
              <a:rPr lang="hr-HR" altLang="sr-Latn-RS">
                <a:solidFill>
                  <a:prstClr val="black"/>
                </a:solidFill>
                <a:latin typeface="Verdana" panose="020B0604030504040204" pitchFamily="34" charset="0"/>
              </a:rPr>
              <a:pPr>
                <a:defRPr/>
              </a:pPr>
              <a:t>20</a:t>
            </a:fld>
            <a:endParaRPr lang="hr-HR" altLang="sr-Latn-RS">
              <a:solidFill>
                <a:prstClr val="black"/>
              </a:solidFill>
              <a:latin typeface="Verdana" panose="020B060403050404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smtClean="0"/>
              <a:t>Energetski </a:t>
            </a:r>
            <a:r>
              <a:rPr lang="hr-HR" altLang="sr-Latn-RS" dirty="0"/>
              <a:t>učinkovite zgrade</a:t>
            </a:r>
          </a:p>
        </p:txBody>
      </p:sp>
      <p:sp>
        <p:nvSpPr>
          <p:cNvPr id="7173" name="Rectangle 3"/>
          <p:cNvSpPr>
            <a:spLocks noGrp="1" noChangeArrowheads="1"/>
          </p:cNvSpPr>
          <p:nvPr>
            <p:ph type="body" idx="1"/>
          </p:nvPr>
        </p:nvSpPr>
        <p:spPr bwMode="auto">
          <a:xfrm>
            <a:off x="457200" y="1600200"/>
            <a:ext cx="519492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sz="2400" b="1" dirty="0" smtClean="0"/>
              <a:t>Kapilarne </a:t>
            </a:r>
            <a:r>
              <a:rPr lang="hr-HR" sz="2400" b="1" dirty="0"/>
              <a:t>cijevi </a:t>
            </a:r>
            <a:r>
              <a:rPr lang="hr-HR" sz="2000" dirty="0"/>
              <a:t>– i za vanjske </a:t>
            </a:r>
            <a:r>
              <a:rPr lang="hr-HR" sz="2000" dirty="0" smtClean="0"/>
              <a:t>zidove</a:t>
            </a:r>
          </a:p>
          <a:p>
            <a:endParaRPr lang="hr-HR" sz="2000" dirty="0"/>
          </a:p>
          <a:p>
            <a:r>
              <a:rPr lang="vi-VN" sz="1800" dirty="0" smtClean="0"/>
              <a:t>nehrđajuć</a:t>
            </a:r>
            <a:r>
              <a:rPr lang="hr-HR" sz="1800" dirty="0" smtClean="0"/>
              <a:t>i</a:t>
            </a:r>
            <a:r>
              <a:rPr lang="vi-VN" sz="1800" dirty="0" smtClean="0"/>
              <a:t> </a:t>
            </a:r>
            <a:r>
              <a:rPr lang="vi-VN" sz="1800" dirty="0"/>
              <a:t>čelika malog promjera, male debljine, </a:t>
            </a:r>
            <a:r>
              <a:rPr lang="vi-VN" sz="2000" dirty="0" smtClean="0"/>
              <a:t/>
            </a:r>
            <a:br>
              <a:rPr lang="vi-VN" sz="2000" dirty="0" smtClean="0"/>
            </a:br>
            <a:r>
              <a:rPr lang="hr-HR" sz="2000" dirty="0" smtClean="0"/>
              <a:t> </a:t>
            </a:r>
          </a:p>
          <a:p>
            <a:endParaRPr lang="hr-HR" altLang="sr-Latn-RS" dirty="0"/>
          </a:p>
        </p:txBody>
      </p:sp>
      <p:pic>
        <p:nvPicPr>
          <p:cNvPr id="9" name="Picture 2">
            <a:extLst>
              <a:ext uri="{FF2B5EF4-FFF2-40B4-BE49-F238E27FC236}">
                <a16:creationId xmlns:a16="http://schemas.microsoft.com/office/drawing/2014/main" xmlns="" id="{FEF8890A-7A85-4D35-8C9D-3E4BED593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132856"/>
            <a:ext cx="4029312" cy="479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Slikovni rezultat za kapilarne cijev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5373216"/>
            <a:ext cx="1319535" cy="13195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95469234"/>
              </p:ext>
            </p:extLst>
          </p:nvPr>
        </p:nvGraphicFramePr>
        <p:xfrm>
          <a:off x="827584" y="2996952"/>
          <a:ext cx="5760640" cy="2232248"/>
        </p:xfrm>
        <a:graphic>
          <a:graphicData uri="http://schemas.openxmlformats.org/drawingml/2006/table">
            <a:tbl>
              <a:tblPr/>
              <a:tblGrid>
                <a:gridCol w="1023926"/>
                <a:gridCol w="4736714"/>
              </a:tblGrid>
              <a:tr h="360040">
                <a:tc>
                  <a:txBody>
                    <a:bodyPr/>
                    <a:lstStyle/>
                    <a:p>
                      <a:r>
                        <a:rPr lang="hr-HR" sz="1000" dirty="0">
                          <a:effectLst/>
                        </a:rPr>
                        <a:t>Ime</a:t>
                      </a:r>
                    </a:p>
                  </a:txBody>
                  <a:tcPr marL="12929" marR="12929" marT="12929" marB="12929"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r>
                        <a:rPr lang="vi-VN" sz="1000" dirty="0">
                          <a:effectLst/>
                        </a:rPr>
                        <a:t>201 kapilarna cijev od nehrđajućeg čelika</a:t>
                      </a:r>
                    </a:p>
                  </a:txBody>
                  <a:tcPr marL="12929" marR="12929" marT="12929" marB="12929"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r>
              <a:tr h="323727">
                <a:tc>
                  <a:txBody>
                    <a:bodyPr/>
                    <a:lstStyle/>
                    <a:p>
                      <a:r>
                        <a:rPr lang="hr-HR" sz="1000" dirty="0" smtClean="0">
                          <a:effectLst/>
                        </a:rPr>
                        <a:t>Norma</a:t>
                      </a:r>
                      <a:endParaRPr lang="hr-HR" sz="1000" dirty="0">
                        <a:effectLst/>
                      </a:endParaRPr>
                    </a:p>
                  </a:txBody>
                  <a:tcPr marL="12929" marR="12929" marT="12929" marB="12929"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r>
                        <a:rPr lang="hr-HR" sz="1000" dirty="0">
                          <a:effectLst/>
                        </a:rPr>
                        <a:t>ASTM, DIN, GB, JIS, EN, </a:t>
                      </a:r>
                      <a:r>
                        <a:rPr lang="hr-HR" sz="1000" dirty="0" smtClean="0">
                          <a:effectLst/>
                        </a:rPr>
                        <a:t>AISI , </a:t>
                      </a:r>
                      <a:r>
                        <a:rPr lang="hr-HR" sz="1800" b="0" i="0" kern="1200" dirty="0" smtClean="0">
                          <a:solidFill>
                            <a:schemeClr val="tx1"/>
                          </a:solidFill>
                          <a:effectLst/>
                          <a:latin typeface="+mn-lt"/>
                          <a:ea typeface="+mn-ea"/>
                          <a:cs typeface="+mn-cs"/>
                        </a:rPr>
                        <a:t>EN10216-5</a:t>
                      </a:r>
                      <a:endParaRPr lang="hr-HR" sz="1000" dirty="0">
                        <a:effectLst/>
                      </a:endParaRPr>
                    </a:p>
                  </a:txBody>
                  <a:tcPr marL="12929" marR="12929" marT="12929" marB="12929"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r>
              <a:tr h="174792">
                <a:tc rowSpan="3">
                  <a:txBody>
                    <a:bodyPr/>
                    <a:lstStyle/>
                    <a:p>
                      <a:r>
                        <a:rPr lang="hr-HR" sz="1000">
                          <a:effectLst/>
                        </a:rPr>
                        <a:t>Veličina</a:t>
                      </a:r>
                    </a:p>
                  </a:txBody>
                  <a:tcPr marL="12929" marR="12929" marT="12929" marB="12929"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r>
                        <a:rPr lang="hr-HR" sz="1000">
                          <a:effectLst/>
                        </a:rPr>
                        <a:t>OD: 2-8mm,</a:t>
                      </a:r>
                    </a:p>
                  </a:txBody>
                  <a:tcPr marL="12929" marR="12929" marT="12929" marB="12929"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r>
              <a:tr h="174792">
                <a:tc vMerge="1">
                  <a:txBody>
                    <a:bodyPr/>
                    <a:lstStyle/>
                    <a:p>
                      <a:endParaRPr lang="hr-HR"/>
                    </a:p>
                  </a:txBody>
                  <a:tcPr/>
                </a:tc>
                <a:tc>
                  <a:txBody>
                    <a:bodyPr/>
                    <a:lstStyle/>
                    <a:p>
                      <a:r>
                        <a:rPr lang="hr-HR" sz="1000">
                          <a:effectLst/>
                        </a:rPr>
                        <a:t>WT: 0,1-2 mm.</a:t>
                      </a:r>
                    </a:p>
                  </a:txBody>
                  <a:tcPr marL="12929" marR="12929" marT="12929" marB="12929"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r>
              <a:tr h="183853">
                <a:tc vMerge="1">
                  <a:txBody>
                    <a:bodyPr/>
                    <a:lstStyle/>
                    <a:p>
                      <a:endParaRPr lang="hr-HR"/>
                    </a:p>
                  </a:txBody>
                  <a:tcPr/>
                </a:tc>
                <a:tc>
                  <a:txBody>
                    <a:bodyPr/>
                    <a:lstStyle/>
                    <a:p>
                      <a:r>
                        <a:rPr lang="hr-HR" sz="1000">
                          <a:effectLst/>
                        </a:rPr>
                        <a:t>Duljina: Kao zahtjev klijenta</a:t>
                      </a:r>
                    </a:p>
                  </a:txBody>
                  <a:tcPr marL="12929" marR="12929" marT="12929" marB="12929"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r>
              <a:tr h="364182">
                <a:tc>
                  <a:txBody>
                    <a:bodyPr/>
                    <a:lstStyle/>
                    <a:p>
                      <a:r>
                        <a:rPr lang="hr-HR" sz="1000">
                          <a:effectLst/>
                        </a:rPr>
                        <a:t>primjena</a:t>
                      </a:r>
                    </a:p>
                  </a:txBody>
                  <a:tcPr marL="12929" marR="12929" marT="12929" marB="12929"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r>
                        <a:rPr lang="hr-HR" sz="1000" dirty="0">
                          <a:effectLst/>
                        </a:rPr>
                        <a:t>kemijska industrija, nafta, elektronika, nakit, medicina, zrakoplovstvo, </a:t>
                      </a:r>
                      <a:r>
                        <a:rPr lang="hr-HR" sz="1000" dirty="0">
                          <a:solidFill>
                            <a:srgbClr val="FF0000"/>
                          </a:solidFill>
                          <a:effectLst/>
                        </a:rPr>
                        <a:t>klimatizacija, </a:t>
                      </a:r>
                      <a:r>
                        <a:rPr lang="hr-HR" sz="1000" dirty="0">
                          <a:effectLst/>
                        </a:rPr>
                        <a:t>medicinska oprema, kuhinjski pribor, lijekovi, oprema za opskrbu vodom, strojevi za proizvodnju hrane, proizvodnja električne energije, kotao i tako dalje.</a:t>
                      </a:r>
                    </a:p>
                  </a:txBody>
                  <a:tcPr marL="12929" marR="12929" marT="12929" marB="12929"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r>
              <a:tr h="323727">
                <a:tc>
                  <a:txBody>
                    <a:bodyPr/>
                    <a:lstStyle/>
                    <a:p>
                      <a:r>
                        <a:rPr lang="hr-HR" sz="1000">
                          <a:effectLst/>
                        </a:rPr>
                        <a:t>Tehnika</a:t>
                      </a:r>
                    </a:p>
                  </a:txBody>
                  <a:tcPr marL="12929" marR="12929" marT="12929" marB="12929"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r>
                        <a:rPr lang="hr-HR" sz="1000">
                          <a:effectLst/>
                        </a:rPr>
                        <a:t>Hladno valjano &amp; vruće hladno</a:t>
                      </a:r>
                    </a:p>
                  </a:txBody>
                  <a:tcPr marL="12929" marR="12929" marT="12929" marB="12929"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r>
              <a:tr h="201327">
                <a:tc>
                  <a:txBody>
                    <a:bodyPr/>
                    <a:lstStyle/>
                    <a:p>
                      <a:r>
                        <a:rPr lang="hr-HR" sz="1000" dirty="0">
                          <a:effectLst/>
                        </a:rPr>
                        <a:t>Površinski</a:t>
                      </a:r>
                    </a:p>
                  </a:txBody>
                  <a:tcPr marL="12929" marR="12929" marT="12929" marB="12929"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c>
                  <a:txBody>
                    <a:bodyPr/>
                    <a:lstStyle/>
                    <a:p>
                      <a:r>
                        <a:rPr lang="hr-HR" sz="1000" dirty="0">
                          <a:effectLst/>
                        </a:rPr>
                        <a:t>BA / 2B / NO.1 / br.3 / </a:t>
                      </a:r>
                      <a:r>
                        <a:rPr lang="hr-HR" sz="1000" dirty="0" err="1">
                          <a:effectLst/>
                        </a:rPr>
                        <a:t>br.4</a:t>
                      </a:r>
                      <a:r>
                        <a:rPr lang="hr-HR" sz="1000" dirty="0">
                          <a:effectLst/>
                        </a:rPr>
                        <a:t> / 8K / </a:t>
                      </a:r>
                      <a:r>
                        <a:rPr lang="hr-HR" sz="1000" dirty="0" err="1">
                          <a:effectLst/>
                        </a:rPr>
                        <a:t>HL</a:t>
                      </a:r>
                      <a:r>
                        <a:rPr lang="hr-HR" sz="1000" dirty="0">
                          <a:effectLst/>
                        </a:rPr>
                        <a:t> / 2D / </a:t>
                      </a:r>
                      <a:r>
                        <a:rPr lang="hr-HR" sz="1000" dirty="0" err="1">
                          <a:effectLst/>
                        </a:rPr>
                        <a:t>1D</a:t>
                      </a:r>
                      <a:endParaRPr lang="hr-HR" sz="1000" dirty="0">
                        <a:effectLst/>
                      </a:endParaRPr>
                    </a:p>
                  </a:txBody>
                  <a:tcPr marL="12929" marR="12929" marT="12929" marB="12929"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01836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xfrm>
            <a:off x="467544"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Zajednička energetska i potresna obnova – 3 scenarija</a:t>
            </a:r>
          </a:p>
        </p:txBody>
      </p:sp>
      <p:sp>
        <p:nvSpPr>
          <p:cNvPr id="7173" name="Rectangle 3"/>
          <p:cNvSpPr>
            <a:spLocks noGrp="1" noChangeArrowheads="1"/>
          </p:cNvSpPr>
          <p:nvPr>
            <p:ph type="body" idx="1"/>
          </p:nvPr>
        </p:nvSpPr>
        <p:spPr bwMode="auto">
          <a:xfrm>
            <a:off x="467544" y="1340768"/>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sz="2400" dirty="0"/>
              <a:t>RAZGRADNJA I OBNOVA:</a:t>
            </a:r>
          </a:p>
          <a:p>
            <a:pPr lvl="1"/>
            <a:r>
              <a:rPr lang="hr-HR" sz="2000" dirty="0" smtClean="0"/>
              <a:t>energetska </a:t>
            </a:r>
            <a:r>
              <a:rPr lang="hr-HR" sz="2000" dirty="0"/>
              <a:t>ili potresna </a:t>
            </a:r>
            <a:r>
              <a:rPr lang="hr-HR" sz="2000" dirty="0" smtClean="0"/>
              <a:t>obnova</a:t>
            </a:r>
          </a:p>
          <a:p>
            <a:pPr lvl="1"/>
            <a:r>
              <a:rPr lang="hr-HR" sz="2000" dirty="0"/>
              <a:t>zgrade s ekstremno lošim </a:t>
            </a:r>
            <a:r>
              <a:rPr lang="hr-HR" sz="2000" dirty="0" smtClean="0"/>
              <a:t>ponašanjem</a:t>
            </a:r>
            <a:endParaRPr lang="hr-HR" sz="2000" dirty="0"/>
          </a:p>
          <a:p>
            <a:pPr lvl="1"/>
            <a:r>
              <a:rPr lang="hr-HR" sz="2000" dirty="0"/>
              <a:t>moguća ponovna upotreba ili recikliranje materijala</a:t>
            </a:r>
          </a:p>
          <a:p>
            <a:pPr lvl="1"/>
            <a:r>
              <a:rPr lang="hr-HR" sz="2000" dirty="0"/>
              <a:t>odlaganje na deponiju, može štetiti okolišu</a:t>
            </a:r>
          </a:p>
          <a:p>
            <a:pPr lvl="1"/>
            <a:r>
              <a:rPr lang="hr-HR" sz="2000" dirty="0"/>
              <a:t>preseljenje stanara</a:t>
            </a:r>
          </a:p>
          <a:p>
            <a:r>
              <a:rPr lang="hr-HR" sz="2400" dirty="0"/>
              <a:t>ENERGETSKA OBNOVA</a:t>
            </a:r>
          </a:p>
          <a:p>
            <a:pPr lvl="1"/>
            <a:r>
              <a:rPr lang="hr-HR" sz="2000" dirty="0" smtClean="0"/>
              <a:t>sigurnost konstrukcije nije osigurana</a:t>
            </a:r>
          </a:p>
          <a:p>
            <a:pPr lvl="1"/>
            <a:r>
              <a:rPr lang="hr-HR" sz="2000" dirty="0" smtClean="0"/>
              <a:t>mali </a:t>
            </a:r>
            <a:r>
              <a:rPr lang="hr-HR" sz="2000" dirty="0"/>
              <a:t>potresi - štete, i ljudski gubici</a:t>
            </a:r>
          </a:p>
          <a:p>
            <a:r>
              <a:rPr lang="hr-HR" altLang="sr-Latn-RS" sz="2400" dirty="0"/>
              <a:t>ENERGETSKA I KONSTRUKCIJSKA OBNOVA</a:t>
            </a:r>
          </a:p>
          <a:p>
            <a:pPr lvl="1"/>
            <a:r>
              <a:rPr lang="hr-HR" altLang="sr-Latn-RS" sz="2000" dirty="0"/>
              <a:t>seizmička i energetska zajedno (duboka)</a:t>
            </a:r>
          </a:p>
          <a:p>
            <a:pPr lvl="1"/>
            <a:r>
              <a:rPr lang="hr-HR" altLang="sr-Latn-RS" sz="2000" dirty="0"/>
              <a:t>osigurava sigurnost i održivost </a:t>
            </a:r>
          </a:p>
          <a:p>
            <a:pPr lvl="1"/>
            <a:r>
              <a:rPr lang="hr-HR" altLang="sr-Latn-RS" sz="2000" dirty="0"/>
              <a:t>ovisi o vrsti materijala preseljenje </a:t>
            </a:r>
            <a:r>
              <a:rPr lang="hr-HR" altLang="sr-Latn-RS" sz="2000" dirty="0" smtClean="0"/>
              <a:t>stanara</a:t>
            </a:r>
            <a:endParaRPr lang="hr-HR" altLang="sr-Latn-RS" sz="2000" dirty="0"/>
          </a:p>
          <a:p>
            <a:pPr lvl="1"/>
            <a:r>
              <a:rPr lang="hr-HR" altLang="sr-Latn-RS" sz="2000" dirty="0">
                <a:solidFill>
                  <a:srgbClr val="FF0000"/>
                </a:solidFill>
              </a:rPr>
              <a:t>glavni izazov </a:t>
            </a:r>
            <a:r>
              <a:rPr lang="hr-HR" altLang="sr-Latn-RS" sz="2000" dirty="0"/>
              <a:t>- troškovi (materijali i rad), tehnička rješenja,inovacije</a:t>
            </a:r>
          </a:p>
        </p:txBody>
      </p:sp>
      <p:pic>
        <p:nvPicPr>
          <p:cNvPr id="8" name="Picture 2">
            <a:extLst>
              <a:ext uri="{FF2B5EF4-FFF2-40B4-BE49-F238E27FC236}">
                <a16:creationId xmlns:a16="http://schemas.microsoft.com/office/drawing/2014/main" xmlns="" id="{87475A18-0BCE-4071-948C-0DC9F6CC4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628800"/>
            <a:ext cx="4057334" cy="248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xplosion 2 8">
            <a:extLst>
              <a:ext uri="{FF2B5EF4-FFF2-40B4-BE49-F238E27FC236}">
                <a16:creationId xmlns:a16="http://schemas.microsoft.com/office/drawing/2014/main" xmlns="" id="{A2B16D94-09CB-4B01-A52E-0EA8A72AF852}"/>
              </a:ext>
            </a:extLst>
          </p:cNvPr>
          <p:cNvSpPr/>
          <p:nvPr/>
        </p:nvSpPr>
        <p:spPr>
          <a:xfrm>
            <a:off x="5364088" y="3947985"/>
            <a:ext cx="2376264" cy="1210146"/>
          </a:xfrm>
          <a:prstGeom prst="irregularSeal2">
            <a:avLst/>
          </a:prstGeom>
          <a:solidFill>
            <a:srgbClr val="FF0000"/>
          </a:solidFill>
          <a:ln w="15875" cap="rnd" cmpd="sng" algn="ctr">
            <a:solidFill>
              <a:srgbClr val="9ECD33">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0" dirty="0" smtClean="0">
                <a:ln>
                  <a:noFill/>
                </a:ln>
                <a:solidFill>
                  <a:prstClr val="white"/>
                </a:solidFill>
                <a:effectLst/>
                <a:uLnTx/>
                <a:uFillTx/>
                <a:latin typeface="Century Gothic" panose="020B0502020202020204"/>
                <a:ea typeface="+mn-ea"/>
                <a:cs typeface="+mn-cs"/>
              </a:rPr>
              <a:t>sadašnje stanje</a:t>
            </a:r>
            <a:endParaRPr kumimoji="0" lang="hr-HR" sz="1400" b="1" i="0" u="none" strike="noStrike" kern="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Explosion 2 9">
            <a:extLst>
              <a:ext uri="{FF2B5EF4-FFF2-40B4-BE49-F238E27FC236}">
                <a16:creationId xmlns:a16="http://schemas.microsoft.com/office/drawing/2014/main" xmlns="" id="{A2B16D94-09CB-4B01-A52E-0EA8A72AF852}"/>
              </a:ext>
            </a:extLst>
          </p:cNvPr>
          <p:cNvSpPr/>
          <p:nvPr/>
        </p:nvSpPr>
        <p:spPr>
          <a:xfrm>
            <a:off x="6037050" y="4631549"/>
            <a:ext cx="3093248" cy="1930226"/>
          </a:xfrm>
          <a:prstGeom prst="irregularSeal2">
            <a:avLst/>
          </a:prstGeom>
          <a:solidFill>
            <a:srgbClr val="0070C0"/>
          </a:solidFill>
          <a:ln w="15875" cap="rnd" cmpd="sng" algn="ctr">
            <a:solidFill>
              <a:srgbClr val="9ECD33">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hr-HR" sz="1800" b="1" i="0" u="none" strike="noStrike" kern="0" cap="none" spc="0" normalizeH="0" baseline="0" noProof="0" dirty="0">
                <a:ln>
                  <a:noFill/>
                </a:ln>
                <a:solidFill>
                  <a:prstClr val="white"/>
                </a:solidFill>
                <a:effectLst/>
                <a:uLnTx/>
                <a:uFillTx/>
                <a:latin typeface="Century Gothic" panose="020B0502020202020204"/>
                <a:ea typeface="+mn-ea"/>
                <a:cs typeface="+mn-cs"/>
              </a:rPr>
              <a:t>Paralelno ODRŽIVO I SIGURNO</a:t>
            </a:r>
          </a:p>
        </p:txBody>
      </p:sp>
    </p:spTree>
    <p:extLst>
      <p:ext uri="{BB962C8B-B14F-4D97-AF65-F5344CB8AC3E}">
        <p14:creationId xmlns:p14="http://schemas.microsoft.com/office/powerpoint/2010/main" val="200586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Zajednička energetska i potresna obnova</a:t>
            </a:r>
          </a:p>
        </p:txBody>
      </p:sp>
      <p:sp>
        <p:nvSpPr>
          <p:cNvPr id="717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smtClean="0"/>
              <a:t>INOVACIJE, TEHNIKE I NOVI MATERIJALI - </a:t>
            </a:r>
            <a:r>
              <a:rPr lang="hr-HR" sz="2400" dirty="0" smtClean="0"/>
              <a:t>KOMPOZITI</a:t>
            </a:r>
            <a:endParaRPr lang="hr-HR" sz="2400" dirty="0"/>
          </a:p>
          <a:p>
            <a:endParaRPr lang="hr-HR" sz="1000" dirty="0"/>
          </a:p>
          <a:p>
            <a:r>
              <a:rPr lang="hr-HR" sz="2000" dirty="0"/>
              <a:t>negativni utjecaj konvencionalnih </a:t>
            </a:r>
            <a:r>
              <a:rPr lang="hr-HR" sz="2000" dirty="0" smtClean="0"/>
              <a:t>prevladava se anorganskim KOMPOZITNIM </a:t>
            </a:r>
            <a:r>
              <a:rPr lang="hr-HR" sz="2000" dirty="0"/>
              <a:t>materijalima</a:t>
            </a:r>
          </a:p>
          <a:p>
            <a:endParaRPr lang="hr-HR" sz="1000" dirty="0"/>
          </a:p>
          <a:p>
            <a:r>
              <a:rPr lang="hr-HR" sz="2000" b="1" dirty="0"/>
              <a:t>TRM</a:t>
            </a:r>
            <a:r>
              <a:rPr lang="hr-HR" sz="2000" dirty="0"/>
              <a:t> (</a:t>
            </a:r>
            <a:r>
              <a:rPr lang="hr-HR" sz="2000" dirty="0" err="1"/>
              <a:t>Textile</a:t>
            </a:r>
            <a:r>
              <a:rPr lang="hr-HR" sz="2000" dirty="0"/>
              <a:t> </a:t>
            </a:r>
            <a:r>
              <a:rPr lang="hr-HR" sz="2000" dirty="0" err="1"/>
              <a:t>reinforced</a:t>
            </a:r>
            <a:r>
              <a:rPr lang="hr-HR" sz="2000" dirty="0"/>
              <a:t> </a:t>
            </a:r>
            <a:r>
              <a:rPr lang="hr-HR" sz="2000" dirty="0" err="1"/>
              <a:t>mortars</a:t>
            </a:r>
            <a:r>
              <a:rPr lang="hr-HR" sz="2000" dirty="0"/>
              <a:t>, tekstilom ojačani mortovi) – kombinacija anorganskog vezivo s tekstilnim vlaknima- svojstva trajnosti, otpornost na visoke temperature, niska cijena</a:t>
            </a:r>
          </a:p>
          <a:p>
            <a:r>
              <a:rPr lang="hr-HR" sz="2000" b="1" dirty="0" smtClean="0"/>
              <a:t>ECC</a:t>
            </a:r>
            <a:r>
              <a:rPr lang="hr-HR" sz="2000" dirty="0" smtClean="0"/>
              <a:t> </a:t>
            </a:r>
            <a:r>
              <a:rPr lang="hr-HR" sz="2000" dirty="0"/>
              <a:t>(Engineered Cementitious Composite, Projektirani cementni kompozit) - mješavine cementa sa </a:t>
            </a:r>
            <a:r>
              <a:rPr lang="hr-HR" sz="2000" dirty="0" smtClean="0"/>
              <a:t>vlaknima </a:t>
            </a:r>
            <a:r>
              <a:rPr lang="hr-HR" sz="2000" dirty="0"/>
              <a:t>niskog volumena, visoke duktilnosti, visoke vlačne čvrstoće, veća otpornost na koroziju, pogodan za popravke, ekološki održiv materijal i otporan na uvjete temperature i vlage</a:t>
            </a:r>
          </a:p>
          <a:p>
            <a:r>
              <a:rPr lang="hr-HR" sz="2000" b="1" dirty="0"/>
              <a:t>UHPFRC </a:t>
            </a:r>
            <a:r>
              <a:rPr lang="hr-HR" sz="2000" dirty="0"/>
              <a:t>(Ultra-High-Performance Fibre Reinforced Concrete, Ultra-visokoučinkoviti beton ojačan vlaknima) - visoka </a:t>
            </a:r>
            <a:r>
              <a:rPr lang="hr-HR" sz="2000" dirty="0" smtClean="0"/>
              <a:t>vlačna, tlačna čvrstoća i duktilnost</a:t>
            </a:r>
            <a:r>
              <a:rPr lang="hr-HR" sz="2000" dirty="0"/>
              <a:t>, niska propusnost, održivost, kvaliteta potrebna za završni sloj</a:t>
            </a:r>
          </a:p>
          <a:p>
            <a:endParaRPr lang="hr-HR" altLang="sr-Latn-RS" sz="2000" dirty="0"/>
          </a:p>
        </p:txBody>
      </p:sp>
    </p:spTree>
    <p:extLst>
      <p:ext uri="{BB962C8B-B14F-4D97-AF65-F5344CB8AC3E}">
        <p14:creationId xmlns:p14="http://schemas.microsoft.com/office/powerpoint/2010/main" val="2799202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Inovacije, tehnike i novi materijali</a:t>
            </a:r>
          </a:p>
        </p:txBody>
      </p:sp>
      <p:sp>
        <p:nvSpPr>
          <p:cNvPr id="7173" name="Rectangle 3"/>
          <p:cNvSpPr>
            <a:spLocks noGrp="1" noChangeArrowheads="1"/>
          </p:cNvSpPr>
          <p:nvPr>
            <p:ph type="body" idx="1"/>
          </p:nvPr>
        </p:nvSpPr>
        <p:spPr bwMode="auto">
          <a:xfrm>
            <a:off x="457200" y="1600200"/>
            <a:ext cx="843528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sz="2400" dirty="0" smtClean="0"/>
              <a:t>TEHNIKE S </a:t>
            </a:r>
            <a:r>
              <a:rPr lang="hr-HR" sz="2400" dirty="0"/>
              <a:t>KOMPOZITIMA  </a:t>
            </a:r>
          </a:p>
          <a:p>
            <a:endParaRPr lang="hr-HR" sz="2400" dirty="0"/>
          </a:p>
          <a:p>
            <a:r>
              <a:rPr lang="hr-HR" altLang="sr-Latn-RS" sz="2400" dirty="0" smtClean="0"/>
              <a:t>istovremena </a:t>
            </a:r>
            <a:r>
              <a:rPr lang="hr-HR" altLang="sr-Latn-RS" sz="2400" dirty="0"/>
              <a:t>ugradnja u </a:t>
            </a:r>
            <a:r>
              <a:rPr lang="hr-HR" altLang="sr-Latn-RS" sz="2400" dirty="0" smtClean="0"/>
              <a:t>ovojnicu </a:t>
            </a:r>
            <a:r>
              <a:rPr lang="hr-HR" altLang="sr-Latn-RS" sz="2400" dirty="0"/>
              <a:t>zgrade</a:t>
            </a:r>
          </a:p>
          <a:p>
            <a:r>
              <a:rPr lang="hr-HR" altLang="sr-Latn-RS" sz="2400" dirty="0"/>
              <a:t>jednostavnost primjene </a:t>
            </a:r>
          </a:p>
          <a:p>
            <a:r>
              <a:rPr lang="hr-HR" altLang="sr-Latn-RS" sz="2400" dirty="0"/>
              <a:t>materijali prihvatljivi za okoliš</a:t>
            </a:r>
          </a:p>
          <a:p>
            <a:r>
              <a:rPr lang="hr-HR" altLang="sr-Latn-RS" sz="2400" dirty="0"/>
              <a:t>pogodan za </a:t>
            </a:r>
            <a:r>
              <a:rPr lang="hr-HR" altLang="sr-Latn-RS" sz="2400" dirty="0" err="1"/>
              <a:t>ab</a:t>
            </a:r>
            <a:r>
              <a:rPr lang="hr-HR" altLang="sr-Latn-RS" sz="2400" dirty="0"/>
              <a:t> </a:t>
            </a:r>
            <a:r>
              <a:rPr lang="hr-HR" altLang="sr-Latn-RS" sz="2400" dirty="0" smtClean="0"/>
              <a:t>stupove </a:t>
            </a:r>
            <a:r>
              <a:rPr lang="hr-HR" altLang="sr-Latn-RS" sz="2400" dirty="0"/>
              <a:t>i zidove ispune (ovojnica, obloga)</a:t>
            </a:r>
          </a:p>
          <a:p>
            <a:r>
              <a:rPr lang="hr-HR" altLang="sr-Latn-RS" sz="2400" dirty="0"/>
              <a:t>pogodan za </a:t>
            </a:r>
            <a:r>
              <a:rPr lang="hr-HR" altLang="sr-Latn-RS" sz="2400" dirty="0" smtClean="0"/>
              <a:t>konstrukcije </a:t>
            </a:r>
            <a:r>
              <a:rPr lang="hr-HR" altLang="sr-Latn-RS" sz="2400" dirty="0"/>
              <a:t>od ziđa (tekstilna krpa i tekstilna sidra)</a:t>
            </a:r>
          </a:p>
          <a:p>
            <a:r>
              <a:rPr lang="hr-HR" altLang="sr-Latn-RS" sz="2400" dirty="0"/>
              <a:t>moguća rješenja: TRM + PUR, TRM + VIP, TRM + NIM, TRM + </a:t>
            </a:r>
            <a:r>
              <a:rPr lang="hr-HR" altLang="sr-Latn-RS" sz="2400" dirty="0" smtClean="0"/>
              <a:t>sustav grijanja (cijevi)</a:t>
            </a:r>
            <a:endParaRPr lang="hr-HR" altLang="sr-Latn-RS" sz="2400" dirty="0"/>
          </a:p>
          <a:p>
            <a:r>
              <a:rPr lang="hr-HR" altLang="sr-Latn-RS" sz="2400" dirty="0"/>
              <a:t>međusektorski pristupi - projektiranje, građevinska fizika i proizvodnja</a:t>
            </a:r>
          </a:p>
          <a:p>
            <a:endParaRPr lang="hr-HR" altLang="sr-Latn-RS" sz="2400" dirty="0"/>
          </a:p>
        </p:txBody>
      </p:sp>
      <p:sp>
        <p:nvSpPr>
          <p:cNvPr id="8" name="Flowchart: Alternate Process 7">
            <a:extLst>
              <a:ext uri="{FF2B5EF4-FFF2-40B4-BE49-F238E27FC236}">
                <a16:creationId xmlns:a16="http://schemas.microsoft.com/office/drawing/2014/main" xmlns="" id="{E82FA230-CD72-4D3D-B00B-932E47183F79}"/>
              </a:ext>
            </a:extLst>
          </p:cNvPr>
          <p:cNvSpPr/>
          <p:nvPr/>
        </p:nvSpPr>
        <p:spPr>
          <a:xfrm>
            <a:off x="6012160" y="1484784"/>
            <a:ext cx="3024337" cy="1800200"/>
          </a:xfrm>
          <a:prstGeom prst="flowChartAlternateProcess">
            <a:avLst/>
          </a:prstGeom>
          <a:solidFill>
            <a:srgbClr val="0070C0"/>
          </a:solidFill>
          <a:ln w="15875" cap="rnd" cmpd="sng" algn="ctr">
            <a:solidFill>
              <a:srgbClr val="9ECD33">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hr-HR" b="1" i="0" u="none" strike="noStrike" kern="0" cap="none" spc="0" normalizeH="0" baseline="0" noProof="0" dirty="0">
                <a:ln>
                  <a:noFill/>
                </a:ln>
                <a:solidFill>
                  <a:prstClr val="white"/>
                </a:solidFill>
                <a:effectLst/>
                <a:uLnTx/>
                <a:uFillTx/>
                <a:latin typeface="Century Gothic" panose="020B0502020202020204"/>
                <a:ea typeface="+mn-ea"/>
                <a:cs typeface="+mn-cs"/>
              </a:rPr>
              <a:t>VANJSKI ZIDOVI „MJESTO SUSRETA”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hr-HR" b="1" i="0" u="none" strike="noStrike" kern="0" cap="none" spc="0" normalizeH="0" baseline="0" noProof="0" dirty="0">
                <a:ln>
                  <a:noFill/>
                </a:ln>
                <a:solidFill>
                  <a:prstClr val="white"/>
                </a:solidFill>
                <a:effectLst/>
                <a:uLnTx/>
                <a:uFillTx/>
                <a:latin typeface="Century Gothic" panose="020B0502020202020204"/>
                <a:ea typeface="+mn-ea"/>
                <a:cs typeface="+mn-cs"/>
              </a:rPr>
              <a:t>ZA POTRESNU I ENERGETSKU OBNOVU ZGRADA</a:t>
            </a:r>
          </a:p>
        </p:txBody>
      </p:sp>
    </p:spTree>
    <p:extLst>
      <p:ext uri="{BB962C8B-B14F-4D97-AF65-F5344CB8AC3E}">
        <p14:creationId xmlns:p14="http://schemas.microsoft.com/office/powerpoint/2010/main" val="423495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Inovacije, tehnike i novi materijali</a:t>
            </a:r>
          </a:p>
        </p:txBody>
      </p:sp>
      <p:sp>
        <p:nvSpPr>
          <p:cNvPr id="7173" name="Rectangle 3"/>
          <p:cNvSpPr>
            <a:spLocks noGrp="1" noChangeArrowheads="1"/>
          </p:cNvSpPr>
          <p:nvPr>
            <p:ph type="body" idx="1"/>
          </p:nvPr>
        </p:nvSpPr>
        <p:spPr bwMode="auto">
          <a:xfrm>
            <a:off x="457200" y="1600200"/>
            <a:ext cx="8651304"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pl-PL" sz="2400" b="1" dirty="0"/>
              <a:t>TRM + </a:t>
            </a:r>
            <a:r>
              <a:rPr lang="pl-PL" sz="2400" b="1" dirty="0" smtClean="0"/>
              <a:t>..........</a:t>
            </a:r>
            <a:endParaRPr lang="pl-PL" sz="2400" b="1" dirty="0"/>
          </a:p>
          <a:p>
            <a:r>
              <a:rPr lang="pl-PL" sz="2400" dirty="0"/>
              <a:t>učinkovita lokalna i globalna tehnika obnove – izolacijski materijali na ovojnici – anorganski mort – </a:t>
            </a:r>
            <a:r>
              <a:rPr lang="pl-PL" sz="2400" dirty="0" smtClean="0"/>
              <a:t>otporni </a:t>
            </a:r>
            <a:r>
              <a:rPr lang="pl-PL" sz="2400" dirty="0"/>
              <a:t>na požar</a:t>
            </a:r>
          </a:p>
          <a:p>
            <a:r>
              <a:rPr lang="pl-PL" sz="2400" dirty="0"/>
              <a:t>podrška </a:t>
            </a:r>
            <a:r>
              <a:rPr lang="pl-PL" sz="2400" dirty="0" smtClean="0"/>
              <a:t>sa </a:t>
            </a:r>
            <a:r>
              <a:rPr lang="pl-PL" sz="2400" dirty="0"/>
              <a:t>rezultatima ispitivanjima</a:t>
            </a:r>
          </a:p>
          <a:p>
            <a:pPr lvl="1"/>
            <a:r>
              <a:rPr lang="pl-PL" sz="2000" dirty="0"/>
              <a:t>TRM ili TRC ili ..  →  TRCM (Textille reinforcement Cement </a:t>
            </a:r>
            <a:r>
              <a:rPr lang="pl-PL" sz="2000" dirty="0" smtClean="0"/>
              <a:t>matrix/Mort</a:t>
            </a:r>
            <a:r>
              <a:rPr lang="pl-PL" sz="2000" dirty="0"/>
              <a:t>)– u Italiji smjernice i upute za primjenu (2018. i 2019.)</a:t>
            </a:r>
          </a:p>
          <a:p>
            <a:endParaRPr lang="hr-HR" sz="1000" dirty="0"/>
          </a:p>
          <a:p>
            <a:endParaRPr lang="hr-HR" sz="2400" dirty="0"/>
          </a:p>
          <a:p>
            <a:endParaRPr lang="pl-PL" sz="2400" dirty="0"/>
          </a:p>
        </p:txBody>
      </p:sp>
      <p:pic>
        <p:nvPicPr>
          <p:cNvPr id="8" name="Picture 3">
            <a:extLst>
              <a:ext uri="{FF2B5EF4-FFF2-40B4-BE49-F238E27FC236}">
                <a16:creationId xmlns:a16="http://schemas.microsoft.com/office/drawing/2014/main" xmlns="" id="{BD3AAAE4-2C25-4C2E-B6B1-2C981CF6E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134" y="4277603"/>
            <a:ext cx="3985156" cy="225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xmlns="" id="{2E371FAB-7B3D-4378-A774-A62CE134DE0F}"/>
              </a:ext>
            </a:extLst>
          </p:cNvPr>
          <p:cNvPicPr/>
          <p:nvPr/>
        </p:nvPicPr>
        <p:blipFill>
          <a:blip r:embed="rId4"/>
          <a:stretch>
            <a:fillRect/>
          </a:stretch>
        </p:blipFill>
        <p:spPr>
          <a:xfrm>
            <a:off x="683567" y="4509120"/>
            <a:ext cx="3844215" cy="2070900"/>
          </a:xfrm>
          <a:prstGeom prst="rect">
            <a:avLst/>
          </a:prstGeom>
        </p:spPr>
      </p:pic>
    </p:spTree>
    <p:extLst>
      <p:ext uri="{BB962C8B-B14F-4D97-AF65-F5344CB8AC3E}">
        <p14:creationId xmlns:p14="http://schemas.microsoft.com/office/powerpoint/2010/main" val="348224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Inovacije, tehnike i novi materijali</a:t>
            </a:r>
          </a:p>
        </p:txBody>
      </p:sp>
      <p:sp>
        <p:nvSpPr>
          <p:cNvPr id="7173" name="Rectangle 3"/>
          <p:cNvSpPr>
            <a:spLocks noGrp="1" noChangeArrowheads="1"/>
          </p:cNvSpPr>
          <p:nvPr>
            <p:ph type="body" idx="1"/>
          </p:nvPr>
        </p:nvSpPr>
        <p:spPr bwMode="auto">
          <a:xfrm>
            <a:off x="395536" y="1268760"/>
            <a:ext cx="8651304"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hr-HR" sz="2400" dirty="0"/>
              <a:t>ZAJEDNO </a:t>
            </a:r>
            <a:endParaRPr lang="hr-HR" sz="2400" dirty="0" smtClean="0"/>
          </a:p>
          <a:p>
            <a:r>
              <a:rPr lang="hr-HR" sz="2400" dirty="0" smtClean="0"/>
              <a:t>SIGURNOST </a:t>
            </a:r>
            <a:r>
              <a:rPr lang="hr-HR" sz="2400" dirty="0"/>
              <a:t>(potres – lagano ojačanje visoke čvrstoće, konstrukcijski i nekonstrukcijski) elementi)</a:t>
            </a:r>
          </a:p>
          <a:p>
            <a:pPr marL="0" indent="0">
              <a:buNone/>
            </a:pPr>
            <a:r>
              <a:rPr lang="hr-HR" sz="2400" dirty="0" smtClean="0"/>
              <a:t>I </a:t>
            </a:r>
            <a:endParaRPr lang="hr-HR" sz="2400" dirty="0"/>
          </a:p>
          <a:p>
            <a:r>
              <a:rPr lang="hr-HR" sz="2400" dirty="0"/>
              <a:t>ODRŽIVOST (energetska učinkovitost - dodatni izolac. materijali ili sustav grijanja integrirani za postizanje energetske obnove)</a:t>
            </a:r>
          </a:p>
          <a:p>
            <a:endParaRPr lang="hr-HR" sz="2400" dirty="0"/>
          </a:p>
          <a:p>
            <a:endParaRPr lang="pl-PL" sz="2400" dirty="0"/>
          </a:p>
        </p:txBody>
      </p:sp>
      <p:pic>
        <p:nvPicPr>
          <p:cNvPr id="2" name="Picture 1">
            <a:extLst>
              <a:ext uri="{FF2B5EF4-FFF2-40B4-BE49-F238E27FC236}">
                <a16:creationId xmlns:a16="http://schemas.microsoft.com/office/drawing/2014/main" xmlns="" id="{898E0F00-8EAC-4D8E-A996-C05D9CCF2F48}"/>
              </a:ext>
            </a:extLst>
          </p:cNvPr>
          <p:cNvPicPr>
            <a:picLocks noChangeAspect="1"/>
          </p:cNvPicPr>
          <p:nvPr/>
        </p:nvPicPr>
        <p:blipFill>
          <a:blip r:embed="rId3"/>
          <a:stretch>
            <a:fillRect/>
          </a:stretch>
        </p:blipFill>
        <p:spPr>
          <a:xfrm>
            <a:off x="1835696" y="3762572"/>
            <a:ext cx="5904656" cy="3023419"/>
          </a:xfrm>
          <a:prstGeom prst="rect">
            <a:avLst/>
          </a:prstGeom>
        </p:spPr>
      </p:pic>
    </p:spTree>
    <p:extLst>
      <p:ext uri="{BB962C8B-B14F-4D97-AF65-F5344CB8AC3E}">
        <p14:creationId xmlns:p14="http://schemas.microsoft.com/office/powerpoint/2010/main" val="126806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Inovacije, tehnike i novi materijali</a:t>
            </a:r>
          </a:p>
        </p:txBody>
      </p:sp>
      <p:sp>
        <p:nvSpPr>
          <p:cNvPr id="7173" name="Rectangle 3"/>
          <p:cNvSpPr>
            <a:spLocks noGrp="1" noChangeArrowheads="1"/>
          </p:cNvSpPr>
          <p:nvPr>
            <p:ph type="body" idx="1"/>
          </p:nvPr>
        </p:nvSpPr>
        <p:spPr bwMode="auto">
          <a:xfrm>
            <a:off x="323528" y="1484784"/>
            <a:ext cx="8651304"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sz="2400" dirty="0"/>
              <a:t>POTENCIJALNI BENEFITI </a:t>
            </a:r>
          </a:p>
          <a:p>
            <a:endParaRPr lang="hr-HR" sz="2400" dirty="0"/>
          </a:p>
          <a:p>
            <a:r>
              <a:rPr lang="hr-HR" sz="2400" dirty="0"/>
              <a:t>SMANJUJE TROŠKOVE rada → ukupne</a:t>
            </a:r>
          </a:p>
          <a:p>
            <a:pPr lvl="1"/>
            <a:r>
              <a:rPr lang="en-GB" sz="2000" dirty="0" err="1"/>
              <a:t>vrijeme</a:t>
            </a:r>
            <a:r>
              <a:rPr lang="en-GB" sz="2000" dirty="0"/>
              <a:t> za </a:t>
            </a:r>
            <a:r>
              <a:rPr lang="en-GB" sz="2000" dirty="0" err="1"/>
              <a:t>obnovu</a:t>
            </a:r>
            <a:endParaRPr lang="en-GB" sz="2000" dirty="0"/>
          </a:p>
          <a:p>
            <a:pPr lvl="1"/>
            <a:r>
              <a:rPr lang="en-GB" sz="2000" dirty="0" err="1"/>
              <a:t>trošak</a:t>
            </a:r>
            <a:r>
              <a:rPr lang="en-GB" sz="2000" dirty="0"/>
              <a:t> </a:t>
            </a:r>
            <a:r>
              <a:rPr lang="en-GB" sz="2000" dirty="0" err="1"/>
              <a:t>materijala</a:t>
            </a:r>
            <a:endParaRPr lang="en-GB" sz="2000" dirty="0"/>
          </a:p>
          <a:p>
            <a:pPr lvl="1"/>
            <a:r>
              <a:rPr lang="en-GB" sz="2000" dirty="0" err="1"/>
              <a:t>ukupni</a:t>
            </a:r>
            <a:r>
              <a:rPr lang="en-GB" sz="2000" dirty="0"/>
              <a:t> </a:t>
            </a:r>
            <a:r>
              <a:rPr lang="en-GB" sz="2000" dirty="0" err="1"/>
              <a:t>troškovi</a:t>
            </a:r>
            <a:r>
              <a:rPr lang="en-GB" sz="2000" dirty="0"/>
              <a:t> </a:t>
            </a:r>
            <a:r>
              <a:rPr lang="hr-HR" sz="2000" dirty="0"/>
              <a:t>obnove</a:t>
            </a:r>
            <a:endParaRPr lang="en-GB" sz="2000" dirty="0"/>
          </a:p>
          <a:p>
            <a:pPr lvl="1"/>
            <a:r>
              <a:rPr lang="en-GB" sz="2000" dirty="0" err="1"/>
              <a:t>nije</a:t>
            </a:r>
            <a:r>
              <a:rPr lang="en-GB" sz="2000" dirty="0"/>
              <a:t> </a:t>
            </a:r>
            <a:r>
              <a:rPr lang="en-GB" sz="2000" dirty="0" err="1"/>
              <a:t>potrebno</a:t>
            </a:r>
            <a:r>
              <a:rPr lang="en-GB" sz="2000" dirty="0"/>
              <a:t> </a:t>
            </a:r>
            <a:r>
              <a:rPr lang="hr-HR" sz="2000" dirty="0"/>
              <a:t>iseljenje</a:t>
            </a:r>
            <a:r>
              <a:rPr lang="en-GB" sz="2000" dirty="0"/>
              <a:t> </a:t>
            </a:r>
            <a:r>
              <a:rPr lang="en-GB" sz="2000" dirty="0" err="1"/>
              <a:t>stanara</a:t>
            </a:r>
            <a:endParaRPr lang="en-GB" sz="2000" dirty="0"/>
          </a:p>
          <a:p>
            <a:pPr lvl="1"/>
            <a:r>
              <a:rPr lang="en-GB" sz="2000" dirty="0" err="1"/>
              <a:t>geometrijske</a:t>
            </a:r>
            <a:r>
              <a:rPr lang="en-GB" sz="2000" dirty="0"/>
              <a:t> </a:t>
            </a:r>
            <a:r>
              <a:rPr lang="en-GB" sz="2000" dirty="0" err="1"/>
              <a:t>značajke</a:t>
            </a:r>
            <a:r>
              <a:rPr lang="en-GB" sz="2000" dirty="0"/>
              <a:t> </a:t>
            </a:r>
            <a:r>
              <a:rPr lang="en-GB" sz="2000" dirty="0" err="1"/>
              <a:t>vanjskih</a:t>
            </a:r>
            <a:r>
              <a:rPr lang="en-GB" sz="2000" dirty="0"/>
              <a:t> </a:t>
            </a:r>
            <a:r>
              <a:rPr lang="en-GB" sz="2000" dirty="0" err="1"/>
              <a:t>zidova</a:t>
            </a:r>
            <a:r>
              <a:rPr lang="en-GB" sz="2000" dirty="0"/>
              <a:t> </a:t>
            </a:r>
            <a:endParaRPr lang="hr-HR" sz="2000" dirty="0"/>
          </a:p>
          <a:p>
            <a:endParaRPr lang="hr-HR" sz="2400" dirty="0"/>
          </a:p>
          <a:p>
            <a:r>
              <a:rPr lang="en-GB" sz="2400" dirty="0"/>
              <a:t>MOGUĆNOST </a:t>
            </a:r>
            <a:r>
              <a:rPr lang="hr-HR" sz="2400" dirty="0"/>
              <a:t>OBNOVE </a:t>
            </a:r>
            <a:r>
              <a:rPr lang="en-GB" sz="2400" dirty="0"/>
              <a:t>POVIJESN</a:t>
            </a:r>
            <a:r>
              <a:rPr lang="hr-HR" sz="2400" dirty="0"/>
              <a:t>IH</a:t>
            </a:r>
            <a:r>
              <a:rPr lang="en-GB" sz="2400" dirty="0"/>
              <a:t> ZGRAD</a:t>
            </a:r>
            <a:r>
              <a:rPr lang="hr-HR" sz="2400" dirty="0"/>
              <a:t>A</a:t>
            </a:r>
          </a:p>
          <a:p>
            <a:endParaRPr lang="hr-HR" sz="2400" dirty="0"/>
          </a:p>
          <a:p>
            <a:endParaRPr lang="hr-HR" sz="2400" dirty="0"/>
          </a:p>
        </p:txBody>
      </p:sp>
    </p:spTree>
    <p:extLst>
      <p:ext uri="{BB962C8B-B14F-4D97-AF65-F5344CB8AC3E}">
        <p14:creationId xmlns:p14="http://schemas.microsoft.com/office/powerpoint/2010/main" val="1594682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Inovacije, tehnike i novi materijali</a:t>
            </a:r>
          </a:p>
        </p:txBody>
      </p:sp>
      <p:sp>
        <p:nvSpPr>
          <p:cNvPr id="7173" name="Rectangle 3"/>
          <p:cNvSpPr>
            <a:spLocks noGrp="1" noChangeArrowheads="1"/>
          </p:cNvSpPr>
          <p:nvPr>
            <p:ph type="body" idx="1"/>
          </p:nvPr>
        </p:nvSpPr>
        <p:spPr bwMode="auto">
          <a:xfrm>
            <a:off x="323528" y="1484784"/>
            <a:ext cx="8651304"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sz="2400" dirty="0"/>
              <a:t>TROŠKOVI </a:t>
            </a:r>
          </a:p>
          <a:p>
            <a:r>
              <a:rPr lang="en-GB" sz="2400" dirty="0"/>
              <a:t>EU 81 mil</a:t>
            </a:r>
            <a:r>
              <a:rPr lang="hr-HR" sz="2400" dirty="0"/>
              <a:t>j </a:t>
            </a:r>
            <a:r>
              <a:rPr lang="hr-HR" sz="2400" dirty="0" smtClean="0"/>
              <a:t>zgrada </a:t>
            </a:r>
            <a:r>
              <a:rPr lang="hr-HR" sz="2400" dirty="0"/>
              <a:t>→ 23 milj  trebaju energetsku obnovu</a:t>
            </a:r>
          </a:p>
          <a:p>
            <a:r>
              <a:rPr lang="en-GB" sz="2400" dirty="0"/>
              <a:t>25% </a:t>
            </a:r>
            <a:r>
              <a:rPr lang="hr-HR" sz="2400" dirty="0"/>
              <a:t>postojećih zgrada u području visok i srednji potresni hazard</a:t>
            </a:r>
          </a:p>
          <a:p>
            <a:endParaRPr lang="en-GB" sz="2400" dirty="0"/>
          </a:p>
          <a:p>
            <a:r>
              <a:rPr lang="en-GB" sz="2400" dirty="0"/>
              <a:t>1 </a:t>
            </a:r>
            <a:r>
              <a:rPr lang="en-GB" sz="2400" dirty="0" err="1"/>
              <a:t>milijun</a:t>
            </a:r>
            <a:r>
              <a:rPr lang="en-GB" sz="2400" dirty="0"/>
              <a:t> </a:t>
            </a:r>
            <a:r>
              <a:rPr lang="en-GB" sz="2400" dirty="0" err="1"/>
              <a:t>obnovljenih</a:t>
            </a:r>
            <a:r>
              <a:rPr lang="en-GB" sz="2400" dirty="0"/>
              <a:t> </a:t>
            </a:r>
            <a:r>
              <a:rPr lang="en-GB" sz="2400" dirty="0" err="1"/>
              <a:t>zgrada</a:t>
            </a:r>
            <a:r>
              <a:rPr lang="en-GB" sz="2400" dirty="0"/>
              <a:t> </a:t>
            </a:r>
            <a:r>
              <a:rPr lang="en-GB" sz="2400" dirty="0" err="1"/>
              <a:t>godišnje</a:t>
            </a:r>
            <a:r>
              <a:rPr lang="en-GB" sz="2400" dirty="0"/>
              <a:t> (</a:t>
            </a:r>
            <a:r>
              <a:rPr lang="hr-HR" sz="2400" dirty="0"/>
              <a:t>s</a:t>
            </a:r>
            <a:r>
              <a:rPr lang="en-GB" sz="2400" dirty="0" err="1"/>
              <a:t>cenarij</a:t>
            </a:r>
            <a:r>
              <a:rPr lang="en-GB" sz="2400" dirty="0"/>
              <a:t> </a:t>
            </a:r>
            <a:r>
              <a:rPr lang="en-GB" sz="2400" dirty="0" err="1"/>
              <a:t>obnove</a:t>
            </a:r>
            <a:r>
              <a:rPr lang="en-GB" sz="2400" dirty="0"/>
              <a:t> od 3%)</a:t>
            </a:r>
          </a:p>
          <a:p>
            <a:r>
              <a:rPr lang="hr-HR" sz="2400" dirty="0"/>
              <a:t>u</a:t>
            </a:r>
            <a:r>
              <a:rPr lang="en-GB" sz="2400" dirty="0" err="1"/>
              <a:t>kupni</a:t>
            </a:r>
            <a:r>
              <a:rPr lang="en-GB" sz="2400" dirty="0"/>
              <a:t> </a:t>
            </a:r>
            <a:r>
              <a:rPr lang="en-GB" sz="2400" dirty="0" err="1"/>
              <a:t>troškovi</a:t>
            </a:r>
            <a:r>
              <a:rPr lang="en-GB" sz="2400" dirty="0"/>
              <a:t> ISTODOBNE </a:t>
            </a:r>
            <a:r>
              <a:rPr lang="hr-HR" sz="2400" dirty="0"/>
              <a:t>OBNOVE</a:t>
            </a:r>
            <a:r>
              <a:rPr lang="en-GB" sz="2400" dirty="0"/>
              <a:t> </a:t>
            </a:r>
            <a:r>
              <a:rPr lang="hr-HR" sz="2400" dirty="0"/>
              <a:t>– </a:t>
            </a:r>
            <a:r>
              <a:rPr lang="hr-HR" sz="2400" dirty="0">
                <a:solidFill>
                  <a:srgbClr val="FF0000"/>
                </a:solidFill>
              </a:rPr>
              <a:t>moguće smanjenje</a:t>
            </a:r>
            <a:r>
              <a:rPr lang="en-GB" sz="2400" dirty="0">
                <a:solidFill>
                  <a:srgbClr val="FF0000"/>
                </a:solidFill>
              </a:rPr>
              <a:t> 30%</a:t>
            </a:r>
            <a:endParaRPr lang="hr-HR" sz="2400" dirty="0">
              <a:solidFill>
                <a:srgbClr val="FF0000"/>
              </a:solidFill>
            </a:endParaRPr>
          </a:p>
          <a:p>
            <a:r>
              <a:rPr lang="hr-HR" sz="2400" dirty="0">
                <a:solidFill>
                  <a:srgbClr val="FF0000"/>
                </a:solidFill>
              </a:rPr>
              <a:t>REZULTAT 3,5 milij. EUR uštede</a:t>
            </a:r>
          </a:p>
          <a:p>
            <a:endParaRPr lang="hr-HR" sz="2400" dirty="0"/>
          </a:p>
        </p:txBody>
      </p:sp>
    </p:spTree>
    <p:extLst>
      <p:ext uri="{BB962C8B-B14F-4D97-AF65-F5344CB8AC3E}">
        <p14:creationId xmlns:p14="http://schemas.microsoft.com/office/powerpoint/2010/main" val="3857891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Zaključak</a:t>
            </a:r>
          </a:p>
        </p:txBody>
      </p:sp>
      <p:sp>
        <p:nvSpPr>
          <p:cNvPr id="7173" name="Rectangle 3"/>
          <p:cNvSpPr>
            <a:spLocks noGrp="1" noChangeArrowheads="1"/>
          </p:cNvSpPr>
          <p:nvPr>
            <p:ph type="body" idx="1"/>
          </p:nvPr>
        </p:nvSpPr>
        <p:spPr bwMode="auto">
          <a:xfrm>
            <a:off x="323528" y="1484784"/>
            <a:ext cx="8363272"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sz="2400" dirty="0"/>
              <a:t>Potrebna istovremena potresna i energetska obnova postojećih zgrada u državama </a:t>
            </a:r>
            <a:r>
              <a:rPr lang="hr-HR" sz="2400" dirty="0" smtClean="0"/>
              <a:t>EU-a </a:t>
            </a:r>
            <a:r>
              <a:rPr lang="hr-HR" sz="2400" dirty="0"/>
              <a:t>sa potresnim hazardom</a:t>
            </a:r>
          </a:p>
          <a:p>
            <a:endParaRPr lang="hr-HR" sz="1200" dirty="0"/>
          </a:p>
          <a:p>
            <a:endParaRPr lang="hr-HR" sz="2400" dirty="0"/>
          </a:p>
          <a:p>
            <a:r>
              <a:rPr lang="hr-HR" sz="2400" dirty="0"/>
              <a:t>Postojeće zgrade nedovoljno otporne na potres i nedovoljno  energetski učinkovite</a:t>
            </a:r>
          </a:p>
          <a:p>
            <a:r>
              <a:rPr lang="hr-HR" sz="2400" dirty="0"/>
              <a:t>Energetska obnova - bez sagledavanja konstrukcijskih slabosti </a:t>
            </a:r>
            <a:r>
              <a:rPr lang="hr-HR" sz="2400" dirty="0" smtClean="0"/>
              <a:t>→ nesigurne </a:t>
            </a:r>
            <a:r>
              <a:rPr lang="hr-HR" sz="2400" dirty="0"/>
              <a:t>zgrada u seizmički aktivnim regijama </a:t>
            </a:r>
            <a:r>
              <a:rPr lang="hr-HR" sz="2400" dirty="0" smtClean="0"/>
              <a:t>(dokaz štete </a:t>
            </a:r>
            <a:r>
              <a:rPr lang="hr-HR" sz="2400" dirty="0"/>
              <a:t>u nedavnim potresima u </a:t>
            </a:r>
            <a:r>
              <a:rPr lang="hr-HR" sz="2400" dirty="0" smtClean="0"/>
              <a:t>Italiji)</a:t>
            </a:r>
            <a:endParaRPr lang="hr-HR" sz="2400" dirty="0"/>
          </a:p>
          <a:p>
            <a:r>
              <a:rPr lang="hr-HR" sz="2400" dirty="0"/>
              <a:t>Javne zgrade – novi način obnove - </a:t>
            </a:r>
            <a:r>
              <a:rPr lang="hr-HR" sz="2400" dirty="0" smtClean="0"/>
              <a:t>dati </a:t>
            </a:r>
            <a:r>
              <a:rPr lang="hr-HR" sz="2400" dirty="0"/>
              <a:t>primjer</a:t>
            </a:r>
          </a:p>
          <a:p>
            <a:r>
              <a:rPr lang="hr-HR" sz="2400" dirty="0"/>
              <a:t>Privatni sektor – problem motiv (problem znanja o prednosti zajednične obnove i o riziku od potresa)</a:t>
            </a:r>
          </a:p>
        </p:txBody>
      </p:sp>
    </p:spTree>
    <p:extLst>
      <p:ext uri="{BB962C8B-B14F-4D97-AF65-F5344CB8AC3E}">
        <p14:creationId xmlns:p14="http://schemas.microsoft.com/office/powerpoint/2010/main" val="2474849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Zaključak</a:t>
            </a:r>
          </a:p>
        </p:txBody>
      </p:sp>
      <p:sp>
        <p:nvSpPr>
          <p:cNvPr id="7173" name="Rectangle 3"/>
          <p:cNvSpPr>
            <a:spLocks noGrp="1" noChangeArrowheads="1"/>
          </p:cNvSpPr>
          <p:nvPr>
            <p:ph type="body" idx="1"/>
          </p:nvPr>
        </p:nvSpPr>
        <p:spPr bwMode="auto">
          <a:xfrm>
            <a:off x="323528" y="1484784"/>
            <a:ext cx="8363272"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hr-HR" sz="2400" smtClean="0"/>
              <a:t>VLADA </a:t>
            </a:r>
            <a:r>
              <a:rPr lang="hr-HR" sz="2400" dirty="0"/>
              <a:t>– MJERE</a:t>
            </a:r>
          </a:p>
          <a:p>
            <a:r>
              <a:rPr lang="hr-HR" sz="2400" dirty="0" smtClean="0"/>
              <a:t>nadograditi </a:t>
            </a:r>
            <a:r>
              <a:rPr lang="hr-HR" sz="2400" dirty="0"/>
              <a:t>nacionalne propise (EPBD)</a:t>
            </a:r>
          </a:p>
          <a:p>
            <a:r>
              <a:rPr lang="hr-HR" sz="2400" dirty="0"/>
              <a:t>dati dodatnu financijsku potporu privatnom sektoru za istodobnu </a:t>
            </a:r>
            <a:r>
              <a:rPr lang="hr-HR" sz="2400" dirty="0" smtClean="0"/>
              <a:t>obnovu</a:t>
            </a:r>
          </a:p>
          <a:p>
            <a:endParaRPr lang="hr-HR" sz="2400" dirty="0"/>
          </a:p>
          <a:p>
            <a:pPr marL="0" indent="0">
              <a:buNone/>
            </a:pPr>
            <a:r>
              <a:rPr lang="hr-HR" sz="2400" dirty="0" smtClean="0"/>
              <a:t>EU</a:t>
            </a:r>
          </a:p>
          <a:p>
            <a:r>
              <a:rPr lang="hr-HR" sz="2400" dirty="0" smtClean="0"/>
              <a:t> sredstva iz fondova za takvu obnovu </a:t>
            </a:r>
            <a:endParaRPr lang="hr-HR" sz="2400" dirty="0"/>
          </a:p>
          <a:p>
            <a:endParaRPr lang="hr-HR" sz="2400" dirty="0"/>
          </a:p>
        </p:txBody>
      </p:sp>
    </p:spTree>
    <p:extLst>
      <p:ext uri="{BB962C8B-B14F-4D97-AF65-F5344CB8AC3E}">
        <p14:creationId xmlns:p14="http://schemas.microsoft.com/office/powerpoint/2010/main" val="2754122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Razlozi novog pristupa</a:t>
            </a:r>
          </a:p>
        </p:txBody>
      </p:sp>
      <p:sp>
        <p:nvSpPr>
          <p:cNvPr id="717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solidFill>
                  <a:srgbClr val="FF0000"/>
                </a:solidFill>
              </a:rPr>
              <a:t>Sigurna i održiva zgrada</a:t>
            </a:r>
            <a:r>
              <a:rPr lang="hr-HR" altLang="sr-Latn-RS" sz="2400" dirty="0"/>
              <a:t>, nova ili postojeća, interes EU</a:t>
            </a:r>
          </a:p>
          <a:p>
            <a:r>
              <a:rPr lang="hr-HR" altLang="sr-Latn-RS" sz="2400" dirty="0"/>
              <a:t>EU financijska potpora - od 2011. za energetsku obnovu 2014.-2020. &gt; 5% buđeta EU fondova za regionalni razvoj</a:t>
            </a:r>
          </a:p>
          <a:p>
            <a:endParaRPr lang="hr-HR" altLang="sr-Latn-RS" sz="2400" dirty="0"/>
          </a:p>
          <a:p>
            <a:r>
              <a:rPr lang="hr-HR" altLang="sr-Latn-RS" sz="2400" dirty="0"/>
              <a:t>Zakonski okviri:</a:t>
            </a:r>
          </a:p>
          <a:p>
            <a:pPr lvl="1"/>
            <a:r>
              <a:rPr lang="hr-HR" altLang="sr-Latn-RS" sz="2000" dirty="0"/>
              <a:t>Direktiva EPBD – revizija 2018 - potakla na razmišljanje i obvezu</a:t>
            </a:r>
          </a:p>
          <a:p>
            <a:pPr lvl="1"/>
            <a:r>
              <a:rPr lang="hr-HR" altLang="sr-Latn-RS" sz="2000" dirty="0"/>
              <a:t>CPR - Uredba (EU) 305/2011 – sigurnost i održivost </a:t>
            </a:r>
            <a:endParaRPr lang="hr-HR" altLang="sr-Latn-RS" sz="2000" dirty="0" smtClean="0"/>
          </a:p>
          <a:p>
            <a:r>
              <a:rPr lang="hr-HR" altLang="sr-Latn-RS" sz="2400" dirty="0" smtClean="0"/>
              <a:t>Istraživanje i inovacije:</a:t>
            </a:r>
          </a:p>
          <a:p>
            <a:pPr lvl="1"/>
            <a:r>
              <a:rPr lang="hr-HR" altLang="sr-Latn-RS" sz="2000" dirty="0" smtClean="0"/>
              <a:t>EC </a:t>
            </a:r>
            <a:r>
              <a:rPr lang="hr-HR" altLang="sr-Latn-RS" sz="2000" dirty="0"/>
              <a:t>→ JRC dokument 2018. (analiza i preporuke, postojeće stanje fonda zgrada u EU, inovacije u pristupu i materijalima)</a:t>
            </a:r>
          </a:p>
          <a:p>
            <a:endParaRPr lang="hr-HR" altLang="sr-Latn-RS" sz="2400" dirty="0"/>
          </a:p>
          <a:p>
            <a:endParaRPr lang="hr-HR" altLang="sr-Latn-RS" sz="2400" dirty="0"/>
          </a:p>
          <a:p>
            <a:endParaRPr lang="hr-HR" altLang="sr-Latn-RS" dirty="0"/>
          </a:p>
        </p:txBody>
      </p:sp>
    </p:spTree>
    <p:extLst>
      <p:ext uri="{BB962C8B-B14F-4D97-AF65-F5344CB8AC3E}">
        <p14:creationId xmlns:p14="http://schemas.microsoft.com/office/powerpoint/2010/main" val="3548957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Hvala</a:t>
            </a:r>
          </a:p>
        </p:txBody>
      </p:sp>
      <p:sp>
        <p:nvSpPr>
          <p:cNvPr id="7173" name="Rectangle 3"/>
          <p:cNvSpPr>
            <a:spLocks noGrp="1" noChangeArrowheads="1"/>
          </p:cNvSpPr>
          <p:nvPr>
            <p:ph type="body" idx="1"/>
          </p:nvPr>
        </p:nvSpPr>
        <p:spPr bwMode="auto">
          <a:xfrm>
            <a:off x="323528" y="1484784"/>
            <a:ext cx="8712968"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GB" sz="2000" dirty="0"/>
              <a:t>Literature</a:t>
            </a:r>
          </a:p>
          <a:p>
            <a:pPr marL="0" indent="0">
              <a:buNone/>
            </a:pPr>
            <a:endParaRPr lang="hr-HR" sz="1600" dirty="0"/>
          </a:p>
          <a:p>
            <a:pPr marL="0" indent="0">
              <a:buNone/>
            </a:pPr>
            <a:r>
              <a:rPr lang="en-GB" sz="1600" dirty="0"/>
              <a:t>1</a:t>
            </a:r>
            <a:r>
              <a:rPr lang="hr-HR" sz="1600" dirty="0"/>
              <a:t> </a:t>
            </a:r>
            <a:r>
              <a:rPr lang="en-GB" sz="1600" dirty="0"/>
              <a:t>Regulation (EU) No 305/2011 of the European Parliament and of the Council of 9 March 2011 laying down harmonised conditions for the marketing of construction products and repealing Council Directive 89/106/EEC (Basic requirements for construction works)</a:t>
            </a:r>
          </a:p>
          <a:p>
            <a:pPr marL="0" indent="0">
              <a:buNone/>
            </a:pPr>
            <a:r>
              <a:rPr lang="en-GB" sz="1600" dirty="0"/>
              <a:t>2</a:t>
            </a:r>
            <a:r>
              <a:rPr lang="hr-HR" sz="1600" dirty="0"/>
              <a:t> </a:t>
            </a:r>
            <a:r>
              <a:rPr lang="en-GB" sz="1600" dirty="0"/>
              <a:t>CEN AFNOR Normalization, </a:t>
            </a:r>
            <a:r>
              <a:rPr lang="hr-HR" sz="1600" dirty="0"/>
              <a:t>CEN/TC350, Sustainability of construction works,  </a:t>
            </a:r>
            <a:r>
              <a:rPr lang="en-GB" sz="1600" u="sng" dirty="0">
                <a:hlinkClick r:id="rId3"/>
              </a:rPr>
              <a:t>http://portailgroupe.afnor.fr/public_espacenormalisation/CENTC350/index.html</a:t>
            </a:r>
            <a:endParaRPr lang="en-GB" sz="1600" dirty="0"/>
          </a:p>
          <a:p>
            <a:pPr marL="0" indent="0">
              <a:buNone/>
            </a:pPr>
            <a:r>
              <a:rPr lang="en-GB" sz="1600" dirty="0"/>
              <a:t>3</a:t>
            </a:r>
            <a:r>
              <a:rPr lang="hr-HR" sz="1600" dirty="0"/>
              <a:t> </a:t>
            </a:r>
            <a:r>
              <a:rPr lang="en-GB" sz="1600" dirty="0"/>
              <a:t>International organisation </a:t>
            </a:r>
            <a:r>
              <a:rPr lang="en-GB" sz="1600" dirty="0" err="1"/>
              <a:t>fot</a:t>
            </a:r>
            <a:r>
              <a:rPr lang="en-GB" sz="1600" dirty="0"/>
              <a:t> standardisation (ISO)</a:t>
            </a:r>
            <a:r>
              <a:rPr lang="hr-HR" sz="1600" dirty="0"/>
              <a:t> </a:t>
            </a:r>
            <a:r>
              <a:rPr lang="en-GB" sz="1600" u="sng" dirty="0">
                <a:hlinkClick r:id="rId4"/>
              </a:rPr>
              <a:t>https://www.iso.org/developing-sustainably.html</a:t>
            </a:r>
            <a:r>
              <a:rPr lang="en-GB" sz="1600" dirty="0"/>
              <a:t> </a:t>
            </a:r>
          </a:p>
          <a:p>
            <a:pPr marL="0" indent="0">
              <a:buNone/>
            </a:pPr>
            <a:r>
              <a:rPr lang="hr-HR" sz="1600" dirty="0"/>
              <a:t>4 </a:t>
            </a:r>
            <a:r>
              <a:rPr lang="en-GB" sz="1600" dirty="0"/>
              <a:t>Developing sustainably ISO standards to promote sustainable growth</a:t>
            </a:r>
          </a:p>
          <a:p>
            <a:pPr marL="0" indent="0">
              <a:buNone/>
            </a:pPr>
            <a:r>
              <a:rPr lang="en-GB" sz="1600" u="sng" dirty="0"/>
              <a:t>https://www.iso.org/files/live/sites/isoorg/files/archive/pdf/en/iso_37101_sustainable_development_in_communities.pdf</a:t>
            </a:r>
          </a:p>
          <a:p>
            <a:pPr marL="0" indent="0">
              <a:buNone/>
            </a:pPr>
            <a:r>
              <a:rPr lang="hr-HR" sz="1600" dirty="0"/>
              <a:t>5 </a:t>
            </a:r>
            <a:r>
              <a:rPr lang="en-GB" sz="1600" dirty="0"/>
              <a:t>Directive (EU) 2018/844 of the European Parliament and of the Council of 30 May 2018 amending Directive 2010/31/EU on the energy performance of buildings and Directive 2012/27/EU on energy efficiency (Text with EEA relevance)</a:t>
            </a:r>
          </a:p>
          <a:p>
            <a:pPr marL="0" indent="0">
              <a:buNone/>
            </a:pPr>
            <a:r>
              <a:rPr lang="hr-HR" sz="1600" dirty="0"/>
              <a:t>6 Seismic ad Energy Rrenovation Measures for Sustaionable Cities: A Critical Analysis of the Italian Scenario, MDFI, Paolo La Greva and Giuseppe Margani. Department od Civil Enginering and Architecture, Uiversity of Catania, Italy.</a:t>
            </a:r>
            <a:endParaRPr lang="en-GB" sz="1600" dirty="0"/>
          </a:p>
          <a:p>
            <a:endParaRPr lang="hr-HR" sz="2400" dirty="0"/>
          </a:p>
        </p:txBody>
      </p:sp>
    </p:spTree>
    <p:extLst>
      <p:ext uri="{BB962C8B-B14F-4D97-AF65-F5344CB8AC3E}">
        <p14:creationId xmlns:p14="http://schemas.microsoft.com/office/powerpoint/2010/main" val="3367853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Hvala</a:t>
            </a:r>
          </a:p>
        </p:txBody>
      </p:sp>
      <p:sp>
        <p:nvSpPr>
          <p:cNvPr id="7173" name="Rectangle 3"/>
          <p:cNvSpPr>
            <a:spLocks noGrp="1" noChangeArrowheads="1"/>
          </p:cNvSpPr>
          <p:nvPr>
            <p:ph type="body" idx="1"/>
          </p:nvPr>
        </p:nvSpPr>
        <p:spPr bwMode="auto">
          <a:xfrm>
            <a:off x="323528" y="1484784"/>
            <a:ext cx="8363272"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GB" sz="2000" dirty="0"/>
              <a:t>Literature</a:t>
            </a:r>
            <a:r>
              <a:rPr lang="hr-HR" sz="2000" dirty="0"/>
              <a:t> - nastavak</a:t>
            </a:r>
            <a:endParaRPr lang="en-GB" sz="2000" dirty="0"/>
          </a:p>
          <a:p>
            <a:pPr marL="0" indent="0">
              <a:buNone/>
            </a:pPr>
            <a:r>
              <a:rPr lang="hr-HR" sz="1600" dirty="0"/>
              <a:t>7 Join Research Centre (JRC)  Technical Reports (The Euripean Commission's science and knowledge service. It aims to provide based scientific suppot to the European Policy making proceses.) Innovative Materials for Seismin and Energy Retroffiting of the Exsisting EU Buildings , European Commision</a:t>
            </a:r>
            <a:endParaRPr lang="en-GB" sz="1600" dirty="0"/>
          </a:p>
          <a:p>
            <a:pPr marL="0" indent="0">
              <a:buNone/>
            </a:pPr>
            <a:r>
              <a:rPr lang="hr-HR" sz="1600" dirty="0"/>
              <a:t>8 Energy Performance of Buildings Directive (2010)</a:t>
            </a:r>
            <a:endParaRPr lang="en-GB" sz="1600" dirty="0"/>
          </a:p>
          <a:p>
            <a:pPr marL="0" indent="0">
              <a:buNone/>
            </a:pPr>
            <a:r>
              <a:rPr lang="en-GB" sz="1600" dirty="0"/>
              <a:t>9</a:t>
            </a:r>
            <a:r>
              <a:rPr lang="hr-HR" sz="1600" dirty="0"/>
              <a:t> </a:t>
            </a:r>
            <a:r>
              <a:rPr lang="en-GB" sz="1600" dirty="0"/>
              <a:t>Combining seismic retrofit with energy refurbishment for the sustainable renovation of RC buildings: a proof of concept [accessed Sep 23 2018] </a:t>
            </a:r>
            <a:r>
              <a:rPr lang="en-GB" sz="1600" u="sng" dirty="0">
                <a:hlinkClick r:id="rId3"/>
              </a:rPr>
              <a:t>https://www.researchgate.net/publication/319464500_Combining_seismic_retrofit_with_energy_refurbishment_for_the_sustainable_renovation_of_RC_buildings_a_proof_of_concept</a:t>
            </a:r>
            <a:r>
              <a:rPr lang="en-GB" sz="1600" dirty="0"/>
              <a:t> </a:t>
            </a:r>
          </a:p>
          <a:p>
            <a:pPr marL="0" indent="0">
              <a:buNone/>
            </a:pPr>
            <a:r>
              <a:rPr lang="en-GB" sz="1600" dirty="0"/>
              <a:t>10</a:t>
            </a:r>
            <a:r>
              <a:rPr lang="hr-HR" sz="1600" dirty="0"/>
              <a:t>  European Journal of Environmental and Civil Engineering,</a:t>
            </a:r>
            <a:r>
              <a:rPr lang="en-GB" sz="1600" dirty="0"/>
              <a:t> Sept. 2017</a:t>
            </a:r>
            <a:r>
              <a:rPr lang="hr-HR" sz="1600" dirty="0"/>
              <a:t> </a:t>
            </a:r>
            <a:r>
              <a:rPr lang="en-GB" sz="1600" u="sng" dirty="0">
                <a:hlinkClick r:id="rId4"/>
              </a:rPr>
              <a:t>https://www.tandfonline.com/toc/tece20/current</a:t>
            </a:r>
            <a:endParaRPr lang="en-GB" sz="1600" dirty="0"/>
          </a:p>
          <a:p>
            <a:pPr marL="0" indent="0">
              <a:buNone/>
            </a:pPr>
            <a:r>
              <a:rPr lang="en-GB" sz="1600" dirty="0"/>
              <a:t>11</a:t>
            </a:r>
            <a:r>
              <a:rPr lang="hr-HR" sz="1600" dirty="0"/>
              <a:t> KONCEPT Combining seismic retrofit with energy refurbishment for the sustainable renovation of RC buildings: a proof of concept </a:t>
            </a:r>
            <a:r>
              <a:rPr lang="hr-HR" sz="1600" u="sng" dirty="0">
                <a:hlinkClick r:id="rId3"/>
              </a:rPr>
              <a:t>https://www.researchgate.net/publication/319464500</a:t>
            </a:r>
            <a:endParaRPr lang="en-GB" sz="1600" dirty="0"/>
          </a:p>
          <a:p>
            <a:pPr marL="0" indent="0">
              <a:buNone/>
            </a:pPr>
            <a:r>
              <a:rPr lang="hr-HR" sz="1600" dirty="0"/>
              <a:t>12 </a:t>
            </a:r>
            <a:r>
              <a:rPr lang="en-GB" sz="1600" dirty="0"/>
              <a:t>FIB documents from 2003 Bulletin on Seismic Assessment and retrofit of RC Buildings  </a:t>
            </a:r>
            <a:r>
              <a:rPr lang="en-GB" sz="1600" u="sng" dirty="0">
                <a:hlinkClick r:id="rId5"/>
              </a:rPr>
              <a:t>https://www.researchgate.net/publication/268050701_SEISMIC_ASSESSMENT_AND_RETROFITTING_OF_RC_EXISTING_BUILDINGS</a:t>
            </a:r>
            <a:endParaRPr lang="en-GB" sz="1600" dirty="0"/>
          </a:p>
          <a:p>
            <a:pPr marL="0" indent="0">
              <a:buNone/>
            </a:pPr>
            <a:r>
              <a:rPr lang="en-GB" sz="1600" dirty="0"/>
              <a:t>13</a:t>
            </a:r>
            <a:r>
              <a:rPr lang="hr-HR" sz="1600" dirty="0"/>
              <a:t>  </a:t>
            </a:r>
            <a:r>
              <a:rPr lang="en-GB" sz="1600" dirty="0"/>
              <a:t>FEMA Techniques for the Seismic Rehabilitations of Existing Buildings , from, 2009 </a:t>
            </a:r>
            <a:r>
              <a:rPr lang="en-GB" sz="1600" u="sng" dirty="0">
                <a:hlinkClick r:id="rId6"/>
              </a:rPr>
              <a:t>https://www.youtube.com/watch?v=k4RGpW07V8w</a:t>
            </a:r>
            <a:endParaRPr lang="en-GB" sz="1600" dirty="0"/>
          </a:p>
          <a:p>
            <a:pPr marL="0" indent="0">
              <a:buNone/>
            </a:pPr>
            <a:endParaRPr lang="hr-HR" sz="1800" dirty="0"/>
          </a:p>
          <a:p>
            <a:pPr marL="0" indent="0">
              <a:buNone/>
            </a:pPr>
            <a:endParaRPr lang="hr-HR" sz="1800" dirty="0"/>
          </a:p>
          <a:p>
            <a:pPr marL="0" indent="0">
              <a:buNone/>
            </a:pPr>
            <a:endParaRPr lang="hr-HR" sz="1800" dirty="0"/>
          </a:p>
          <a:p>
            <a:endParaRPr lang="hr-HR" sz="2400" dirty="0"/>
          </a:p>
        </p:txBody>
      </p:sp>
    </p:spTree>
    <p:extLst>
      <p:ext uri="{BB962C8B-B14F-4D97-AF65-F5344CB8AC3E}">
        <p14:creationId xmlns:p14="http://schemas.microsoft.com/office/powerpoint/2010/main" val="145364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Razlozi novog pristupa</a:t>
            </a:r>
          </a:p>
        </p:txBody>
      </p:sp>
      <p:sp>
        <p:nvSpPr>
          <p:cNvPr id="717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EPBD (EU) 2108/844 – srpanj 2018</a:t>
            </a:r>
          </a:p>
          <a:p>
            <a:r>
              <a:rPr lang="hr-HR" altLang="sr-Latn-RS" sz="2400" dirty="0"/>
              <a:t>O izmjenama i dopunama </a:t>
            </a:r>
          </a:p>
          <a:p>
            <a:pPr lvl="1"/>
            <a:r>
              <a:rPr lang="hr-HR" altLang="sr-Latn-RS" sz="2000" dirty="0"/>
              <a:t>Direktive o energetskom ponašanju zgrada EPBD 2010/31/EU  i Direktive 2012/27/EU o energetskoj efikasnosti</a:t>
            </a:r>
          </a:p>
          <a:p>
            <a:endParaRPr lang="hr-HR" altLang="sr-Latn-RS" sz="2400" dirty="0"/>
          </a:p>
          <a:p>
            <a:r>
              <a:rPr lang="hr-HR" sz="2000" dirty="0"/>
              <a:t>u članku 7. peti stavak zamjenjuje se sljedećim:</a:t>
            </a:r>
          </a:p>
          <a:p>
            <a:r>
              <a:rPr lang="hr-HR" sz="2000" dirty="0"/>
              <a:t>„Države članice potiču, u slučaju zgrada koje se podvrgavaju većoj rekonstrukciji, visokoučinkovite alternativne sustave, u mjeri u kojoj je to tehnički, funkcionalno i gospodarski izvedivo te uzimaju u obzir pitanja zdravih unutarnjih klimatskih uvjeta, zaštite od požara i </a:t>
            </a:r>
            <a:r>
              <a:rPr lang="hr-HR" sz="2000" dirty="0">
                <a:solidFill>
                  <a:srgbClr val="FF0000"/>
                </a:solidFill>
              </a:rPr>
              <a:t>rizika povezanih s pojačanom seizmičkom aktivnosti.”;</a:t>
            </a:r>
          </a:p>
          <a:p>
            <a:endParaRPr lang="hr-HR" altLang="sr-Latn-RS" sz="2400" dirty="0"/>
          </a:p>
          <a:p>
            <a:endParaRPr lang="hr-HR" altLang="sr-Latn-RS" dirty="0"/>
          </a:p>
        </p:txBody>
      </p:sp>
    </p:spTree>
    <p:extLst>
      <p:ext uri="{BB962C8B-B14F-4D97-AF65-F5344CB8AC3E}">
        <p14:creationId xmlns:p14="http://schemas.microsoft.com/office/powerpoint/2010/main" val="1957253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Razlozi novog pristupa</a:t>
            </a:r>
          </a:p>
        </p:txBody>
      </p:sp>
      <p:sp>
        <p:nvSpPr>
          <p:cNvPr id="717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CPR - Uredba 305/2011 građevni proizvodi – srpanj 2013.</a:t>
            </a:r>
          </a:p>
          <a:p>
            <a:endParaRPr lang="hr-HR" altLang="sr-Latn-RS" sz="2400" dirty="0"/>
          </a:p>
          <a:p>
            <a:r>
              <a:rPr lang="hr-HR" altLang="sr-Latn-RS" sz="2400" dirty="0"/>
              <a:t>temeljni zahtjevi</a:t>
            </a:r>
          </a:p>
          <a:p>
            <a:pPr marL="0" indent="0">
              <a:buNone/>
            </a:pPr>
            <a:r>
              <a:rPr lang="hr-HR" sz="2000" dirty="0"/>
              <a:t>1.   Mehanička otpornost i stabilnost</a:t>
            </a:r>
            <a:endParaRPr lang="en-GB" sz="2000" dirty="0"/>
          </a:p>
          <a:p>
            <a:pPr marL="0" indent="0">
              <a:buNone/>
            </a:pPr>
            <a:r>
              <a:rPr lang="hr-HR" sz="2000" dirty="0"/>
              <a:t>2.   Sigurnost u slučaju požara</a:t>
            </a:r>
            <a:endParaRPr lang="en-GB" sz="2000" dirty="0"/>
          </a:p>
          <a:p>
            <a:pPr marL="0" indent="0">
              <a:buNone/>
            </a:pPr>
            <a:r>
              <a:rPr lang="hr-HR" sz="2000" dirty="0"/>
              <a:t>3.   Higijena, zdravlje i okoliš</a:t>
            </a:r>
            <a:endParaRPr lang="en-GB" sz="2000" dirty="0"/>
          </a:p>
          <a:p>
            <a:pPr marL="0" indent="0">
              <a:buNone/>
            </a:pPr>
            <a:r>
              <a:rPr lang="hr-HR" sz="2000" dirty="0"/>
              <a:t>4.   Sigurnost i pristupačnost pri uporabi</a:t>
            </a:r>
            <a:endParaRPr lang="en-GB" sz="2000" dirty="0"/>
          </a:p>
          <a:p>
            <a:pPr marL="0" indent="0">
              <a:buNone/>
            </a:pPr>
            <a:r>
              <a:rPr lang="hr-HR" sz="2000" dirty="0"/>
              <a:t>5.   Zaštita od buke</a:t>
            </a:r>
            <a:endParaRPr lang="en-GB" sz="2000" dirty="0"/>
          </a:p>
          <a:p>
            <a:pPr marL="0" indent="0">
              <a:buNone/>
            </a:pPr>
            <a:r>
              <a:rPr lang="hr-HR" sz="2000" dirty="0"/>
              <a:t>6.   Gospodarenje energijom i očuvanje topline</a:t>
            </a:r>
            <a:endParaRPr lang="en-GB" sz="2000" dirty="0"/>
          </a:p>
          <a:p>
            <a:pPr marL="0" indent="0">
              <a:buNone/>
            </a:pPr>
            <a:r>
              <a:rPr lang="hr-HR" sz="2000" dirty="0"/>
              <a:t>7.   Održiva uporaba prirodnih izvora</a:t>
            </a:r>
            <a:endParaRPr lang="en-GB" sz="2000" dirty="0"/>
          </a:p>
          <a:p>
            <a:endParaRPr lang="hr-HR" altLang="sr-Latn-RS" dirty="0"/>
          </a:p>
        </p:txBody>
      </p:sp>
    </p:spTree>
    <p:extLst>
      <p:ext uri="{BB962C8B-B14F-4D97-AF65-F5344CB8AC3E}">
        <p14:creationId xmlns:p14="http://schemas.microsoft.com/office/powerpoint/2010/main" val="2579416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Stambene fond u EU</a:t>
            </a:r>
          </a:p>
        </p:txBody>
      </p:sp>
      <p:sp>
        <p:nvSpPr>
          <p:cNvPr id="717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000" dirty="0"/>
              <a:t>75% - </a:t>
            </a:r>
            <a:r>
              <a:rPr lang="hr-HR" altLang="sr-Latn-RS" sz="2000" dirty="0" smtClean="0"/>
              <a:t>zgrade </a:t>
            </a:r>
            <a:r>
              <a:rPr lang="hr-HR" altLang="sr-Latn-RS" sz="2000" dirty="0"/>
              <a:t>za stanovanje</a:t>
            </a:r>
          </a:p>
          <a:p>
            <a:r>
              <a:rPr lang="hr-HR" altLang="sr-Latn-RS" sz="2000" dirty="0"/>
              <a:t>12% javne i 88% privatne</a:t>
            </a:r>
          </a:p>
          <a:p>
            <a:r>
              <a:rPr lang="hr-HR" altLang="sr-Latn-RS" sz="2000" dirty="0"/>
              <a:t>86% - do 1990.</a:t>
            </a:r>
          </a:p>
          <a:p>
            <a:r>
              <a:rPr lang="hr-HR" altLang="sr-Latn-RS" sz="2000" dirty="0"/>
              <a:t>62% - do 1970.</a:t>
            </a:r>
          </a:p>
          <a:p>
            <a:r>
              <a:rPr lang="hr-HR" altLang="sr-Latn-RS" sz="2000" dirty="0"/>
              <a:t>75% energetski neučinkovite</a:t>
            </a:r>
          </a:p>
          <a:p>
            <a:r>
              <a:rPr lang="hr-HR" sz="2000" dirty="0"/>
              <a:t>??? – potresno neučinkovite </a:t>
            </a:r>
          </a:p>
          <a:p>
            <a:r>
              <a:rPr lang="hr-HR" sz="2000" dirty="0" smtClean="0"/>
              <a:t>konstrukcije: </a:t>
            </a:r>
            <a:r>
              <a:rPr lang="hr-HR" sz="2000" dirty="0" err="1" smtClean="0"/>
              <a:t>ab</a:t>
            </a:r>
            <a:r>
              <a:rPr lang="hr-HR" sz="2000" dirty="0" smtClean="0"/>
              <a:t> </a:t>
            </a:r>
            <a:r>
              <a:rPr lang="hr-HR" sz="2000" dirty="0"/>
              <a:t>okviri sa </a:t>
            </a:r>
            <a:r>
              <a:rPr lang="hr-HR" sz="2000" dirty="0" smtClean="0"/>
              <a:t>ispunom, omeđeno ziđe ili ziđe</a:t>
            </a:r>
            <a:endParaRPr lang="hr-HR" sz="2000" dirty="0"/>
          </a:p>
          <a:p>
            <a:r>
              <a:rPr lang="hr-HR" sz="2000" dirty="0"/>
              <a:t>vanjski zid – najosjetljiviji dio zgrade</a:t>
            </a:r>
          </a:p>
          <a:p>
            <a:endParaRPr lang="hr-HR" sz="2400" dirty="0"/>
          </a:p>
          <a:p>
            <a:endParaRPr lang="hr-HR" altLang="sr-Latn-RS" dirty="0"/>
          </a:p>
        </p:txBody>
      </p:sp>
      <p:pic>
        <p:nvPicPr>
          <p:cNvPr id="6" name="Picture 5">
            <a:extLst>
              <a:ext uri="{FF2B5EF4-FFF2-40B4-BE49-F238E27FC236}">
                <a16:creationId xmlns:a16="http://schemas.microsoft.com/office/drawing/2014/main" xmlns="" id="{711BB75F-D2C1-415E-8868-B8EFF909EB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344613"/>
            <a:ext cx="4805136" cy="2013965"/>
          </a:xfrm>
          <a:prstGeom prst="rect">
            <a:avLst/>
          </a:prstGeom>
          <a:noFill/>
        </p:spPr>
      </p:pic>
      <p:sp>
        <p:nvSpPr>
          <p:cNvPr id="7" name="Flowchart: Extract 6">
            <a:extLst>
              <a:ext uri="{FF2B5EF4-FFF2-40B4-BE49-F238E27FC236}">
                <a16:creationId xmlns:a16="http://schemas.microsoft.com/office/drawing/2014/main" xmlns="" id="{096A4366-0BB5-406E-B7B8-37A56308D63F}"/>
              </a:ext>
            </a:extLst>
          </p:cNvPr>
          <p:cNvSpPr/>
          <p:nvPr/>
        </p:nvSpPr>
        <p:spPr>
          <a:xfrm>
            <a:off x="7020272" y="3392497"/>
            <a:ext cx="1557528" cy="908304"/>
          </a:xfrm>
          <a:prstGeom prst="flowChartExtract">
            <a:avLst/>
          </a:prstGeom>
          <a:solidFill>
            <a:srgbClr val="0070C0"/>
          </a:solidFill>
          <a:ln w="15875" cap="rnd" cmpd="sng" algn="ctr">
            <a:solidFill>
              <a:srgbClr val="9ECD33">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0" dirty="0">
                <a:ln>
                  <a:noFill/>
                </a:ln>
                <a:solidFill>
                  <a:prstClr val="white"/>
                </a:solidFill>
                <a:effectLst/>
                <a:uLnTx/>
                <a:uFillTx/>
                <a:latin typeface="Century Gothic" panose="020B0502020202020204"/>
                <a:ea typeface="+mn-ea"/>
                <a:cs typeface="+mn-cs"/>
              </a:rPr>
              <a:t>EU - 27</a:t>
            </a:r>
          </a:p>
        </p:txBody>
      </p:sp>
    </p:spTree>
    <p:extLst>
      <p:ext uri="{BB962C8B-B14F-4D97-AF65-F5344CB8AC3E}">
        <p14:creationId xmlns:p14="http://schemas.microsoft.com/office/powerpoint/2010/main" val="375482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Potresni hazard i potresni rizik</a:t>
            </a:r>
          </a:p>
        </p:txBody>
      </p:sp>
      <p:sp>
        <p:nvSpPr>
          <p:cNvPr id="717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POTRESNI HAZARD - </a:t>
            </a:r>
            <a:r>
              <a:rPr lang="hr-HR" altLang="sr-Latn-RS" sz="2000" dirty="0"/>
              <a:t>različit u EU-27</a:t>
            </a:r>
          </a:p>
          <a:p>
            <a:r>
              <a:rPr lang="hr-HR" sz="2000" dirty="0"/>
              <a:t>najveći: Italija, Rumunjska, Grčka, Bugarska, Balkan</a:t>
            </a:r>
          </a:p>
          <a:p>
            <a:r>
              <a:rPr lang="hr-HR" sz="2000" dirty="0"/>
              <a:t>srednji: Španjolska i Portugal</a:t>
            </a:r>
          </a:p>
          <a:p>
            <a:r>
              <a:rPr lang="hr-HR" sz="2000" dirty="0"/>
              <a:t>Karta potresnog hazarda za EU</a:t>
            </a:r>
          </a:p>
          <a:p>
            <a:endParaRPr lang="hr-HR" sz="2400" dirty="0"/>
          </a:p>
          <a:p>
            <a:endParaRPr lang="hr-HR" sz="2400" dirty="0"/>
          </a:p>
          <a:p>
            <a:endParaRPr lang="hr-HR" sz="2400" dirty="0"/>
          </a:p>
          <a:p>
            <a:endParaRPr lang="hr-HR" sz="2400" dirty="0"/>
          </a:p>
          <a:p>
            <a:endParaRPr lang="hr-HR" sz="2400" dirty="0"/>
          </a:p>
          <a:p>
            <a:r>
              <a:rPr lang="hr-HR" sz="2400" dirty="0"/>
              <a:t>POTRESNI RIZIK = HAZARD + OŠTETLJIVOST </a:t>
            </a:r>
          </a:p>
          <a:p>
            <a:r>
              <a:rPr lang="hr-HR" sz="2000" dirty="0"/>
              <a:t>Ovisi o tipu kosntrukcije, vrsti materijala, stanju zgrade</a:t>
            </a:r>
          </a:p>
          <a:p>
            <a:endParaRPr lang="hr-HR" sz="2000" dirty="0"/>
          </a:p>
          <a:p>
            <a:endParaRPr lang="en-GB" sz="2000" dirty="0"/>
          </a:p>
          <a:p>
            <a:endParaRPr lang="hr-HR" altLang="sr-Latn-RS" dirty="0"/>
          </a:p>
        </p:txBody>
      </p:sp>
      <p:sp>
        <p:nvSpPr>
          <p:cNvPr id="3" name="Right Brace 2">
            <a:extLst>
              <a:ext uri="{FF2B5EF4-FFF2-40B4-BE49-F238E27FC236}">
                <a16:creationId xmlns:a16="http://schemas.microsoft.com/office/drawing/2014/main" xmlns="" id="{D8DCFE9E-9F4C-4C96-8D6B-A90D5D6967D7}"/>
              </a:ext>
            </a:extLst>
          </p:cNvPr>
          <p:cNvSpPr/>
          <p:nvPr/>
        </p:nvSpPr>
        <p:spPr>
          <a:xfrm>
            <a:off x="6224746" y="2143018"/>
            <a:ext cx="324000" cy="596286"/>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GB">
              <a:ln>
                <a:solidFill>
                  <a:srgbClr val="00B0F0"/>
                </a:solidFill>
              </a:ln>
            </a:endParaRPr>
          </a:p>
        </p:txBody>
      </p:sp>
      <p:sp>
        <p:nvSpPr>
          <p:cNvPr id="2" name="Flowchart: Alternate Process 1">
            <a:extLst>
              <a:ext uri="{FF2B5EF4-FFF2-40B4-BE49-F238E27FC236}">
                <a16:creationId xmlns:a16="http://schemas.microsoft.com/office/drawing/2014/main" xmlns="" id="{66BCF5BA-AA95-4BA5-81C4-0D9CE7D63346}"/>
              </a:ext>
            </a:extLst>
          </p:cNvPr>
          <p:cNvSpPr/>
          <p:nvPr/>
        </p:nvSpPr>
        <p:spPr>
          <a:xfrm>
            <a:off x="6660232" y="2163402"/>
            <a:ext cx="1656184" cy="5598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25%</a:t>
            </a:r>
            <a:endParaRPr lang="en-GB" dirty="0"/>
          </a:p>
        </p:txBody>
      </p:sp>
      <p:pic>
        <p:nvPicPr>
          <p:cNvPr id="7" name="Content Placeholder 7">
            <a:extLst>
              <a:ext uri="{FF2B5EF4-FFF2-40B4-BE49-F238E27FC236}">
                <a16:creationId xmlns:a16="http://schemas.microsoft.com/office/drawing/2014/main" xmlns="" id="{35382E8E-2256-48AE-8636-5E54D3558FDA}"/>
              </a:ext>
            </a:extLst>
          </p:cNvPr>
          <p:cNvPicPr/>
          <p:nvPr/>
        </p:nvPicPr>
        <p:blipFill>
          <a:blip r:embed="rId3"/>
          <a:stretch>
            <a:fillRect/>
          </a:stretch>
        </p:blipFill>
        <p:spPr>
          <a:xfrm>
            <a:off x="4177441" y="2839696"/>
            <a:ext cx="4418610" cy="2393880"/>
          </a:xfrm>
          <a:prstGeom prst="rect">
            <a:avLst/>
          </a:prstGeom>
          <a:ln>
            <a:solidFill>
              <a:srgbClr val="44546A"/>
            </a:solidFill>
          </a:ln>
        </p:spPr>
      </p:pic>
      <p:sp>
        <p:nvSpPr>
          <p:cNvPr id="9" name="Flowchart: Process 8">
            <a:extLst>
              <a:ext uri="{FF2B5EF4-FFF2-40B4-BE49-F238E27FC236}">
                <a16:creationId xmlns:a16="http://schemas.microsoft.com/office/drawing/2014/main" xmlns="" id="{2B417ECE-8765-4360-B245-F71C0A1FED2D}"/>
              </a:ext>
            </a:extLst>
          </p:cNvPr>
          <p:cNvSpPr/>
          <p:nvPr/>
        </p:nvSpPr>
        <p:spPr>
          <a:xfrm>
            <a:off x="6582292" y="5352254"/>
            <a:ext cx="2520280" cy="1492816"/>
          </a:xfrm>
          <a:prstGeom prst="flowChartProcess">
            <a:avLst/>
          </a:prstGeom>
          <a:solidFill>
            <a:srgbClr val="0070C0"/>
          </a:solidFill>
          <a:ln w="15875" cap="rnd" cmpd="sng" algn="ctr">
            <a:solidFill>
              <a:srgbClr val="9ECD33">
                <a:shade val="50000"/>
              </a:srgbClr>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hr-HR" sz="1800" b="1" i="0" u="none" strike="noStrike" kern="0" cap="none" spc="0" normalizeH="0" baseline="0" noProof="0" dirty="0">
                <a:ln>
                  <a:noFill/>
                </a:ln>
                <a:solidFill>
                  <a:prstClr val="white"/>
                </a:solidFill>
                <a:effectLst/>
                <a:uLnTx/>
                <a:uFillTx/>
                <a:latin typeface="Century Gothic" panose="020B0502020202020204"/>
                <a:ea typeface="+mn-ea"/>
                <a:cs typeface="+mn-cs"/>
              </a:rPr>
              <a:t>VISOKI POTRESNI HAZARD ne mora značiti i  VELIKI POTRESNI RIZIK i obrnuto</a:t>
            </a:r>
            <a:endParaRPr kumimoji="0" lang="hr-HR" sz="1800" b="0" i="0" u="none" strike="noStrike" kern="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7884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Potresno otporne i energetski učinkovite zgrade</a:t>
            </a:r>
          </a:p>
        </p:txBody>
      </p:sp>
      <p:sp>
        <p:nvSpPr>
          <p:cNvPr id="717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sz="2400" dirty="0"/>
              <a:t>STANJE ZGRADA</a:t>
            </a:r>
          </a:p>
          <a:p>
            <a:r>
              <a:rPr lang="hr-HR" sz="2400" dirty="0"/>
              <a:t>mala potresna otpornost (srednji i visok rizik)</a:t>
            </a:r>
          </a:p>
          <a:p>
            <a:r>
              <a:rPr lang="hr-HR" sz="2400" dirty="0"/>
              <a:t>mala energetska učinkovitost</a:t>
            </a:r>
          </a:p>
          <a:p>
            <a:endParaRPr lang="hr-HR" sz="2400" dirty="0"/>
          </a:p>
          <a:p>
            <a:r>
              <a:rPr lang="hr-HR" sz="2400" dirty="0"/>
              <a:t>zgrade </a:t>
            </a:r>
            <a:r>
              <a:rPr lang="hr-HR" sz="2400" dirty="0" smtClean="0"/>
              <a:t>– profil </a:t>
            </a:r>
            <a:r>
              <a:rPr lang="hr-HR" sz="2400" dirty="0"/>
              <a:t>starosti </a:t>
            </a:r>
          </a:p>
          <a:p>
            <a:r>
              <a:rPr lang="hr-HR" sz="2400" dirty="0"/>
              <a:t>građenje prije propisa</a:t>
            </a:r>
          </a:p>
          <a:p>
            <a:r>
              <a:rPr lang="hr-HR" sz="2400" dirty="0"/>
              <a:t>slaba izvedba i slabi materijali</a:t>
            </a:r>
          </a:p>
          <a:p>
            <a:r>
              <a:rPr lang="hr-HR" sz="2400" dirty="0"/>
              <a:t>oskudno znanje o potresnom inženjerstvu</a:t>
            </a:r>
          </a:p>
          <a:p>
            <a:r>
              <a:rPr lang="hr-HR" sz="2400" dirty="0"/>
              <a:t>oskudno znanje o održivoj gradnji</a:t>
            </a:r>
            <a:endParaRPr lang="en-GB" sz="2000" dirty="0"/>
          </a:p>
          <a:p>
            <a:endParaRPr lang="hr-HR" altLang="sr-Latn-RS" dirty="0"/>
          </a:p>
        </p:txBody>
      </p:sp>
    </p:spTree>
    <p:extLst>
      <p:ext uri="{BB962C8B-B14F-4D97-AF65-F5344CB8AC3E}">
        <p14:creationId xmlns:p14="http://schemas.microsoft.com/office/powerpoint/2010/main" val="246011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zervirano mjesto datuma 3"/>
          <p:cNvSpPr>
            <a:spLocks noGrp="1"/>
          </p:cNvSpPr>
          <p:nvPr>
            <p:ph type="dt" sz="quarter" idx="10"/>
          </p:nvPr>
        </p:nvSpPr>
        <p:spPr>
          <a:xfrm>
            <a:off x="107950" y="6381750"/>
            <a:ext cx="1981200" cy="476250"/>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altLang="sr-Latn-R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Miahela Zamolo</a:t>
            </a:r>
          </a:p>
        </p:txBody>
      </p:sp>
      <p:sp>
        <p:nvSpPr>
          <p:cNvPr id="7171" name="Rezervirano mjesto broja slajda 4"/>
          <p:cNvSpPr>
            <a:spLocks noGrp="1"/>
          </p:cNvSpPr>
          <p:nvPr>
            <p:ph type="sldNum" sz="quarter" idx="1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BA287D-A8F6-44FD-9713-4B6C30CDF948}" type="slidenum">
              <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hr-HR" altLang="sr-Latn-R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endParaRPr>
          </a:p>
        </p:txBody>
      </p:sp>
      <p:sp>
        <p:nvSpPr>
          <p:cNvPr id="717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hr-HR" altLang="sr-Latn-RS" dirty="0"/>
              <a:t>Potresno otporne i energetski učinkovite zgrade</a:t>
            </a:r>
          </a:p>
        </p:txBody>
      </p:sp>
      <p:sp>
        <p:nvSpPr>
          <p:cNvPr id="717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hr-HR" sz="2400" dirty="0" smtClean="0"/>
          </a:p>
          <a:p>
            <a:r>
              <a:rPr lang="hr-HR" sz="2400" dirty="0" smtClean="0"/>
              <a:t>Postojeće </a:t>
            </a:r>
            <a:r>
              <a:rPr lang="hr-HR" sz="2400" dirty="0"/>
              <a:t>zgrade </a:t>
            </a:r>
            <a:r>
              <a:rPr lang="hr-HR" sz="2400" dirty="0" err="1"/>
              <a:t>zahtjevaju</a:t>
            </a:r>
            <a:r>
              <a:rPr lang="hr-HR" sz="2400" dirty="0"/>
              <a:t> velika održavanja  i rekonstrukciju (obnovu) da zadovolje današnje propise o sigurnosti i održivosti, energetskoj učinkovitosti</a:t>
            </a:r>
            <a:endParaRPr lang="en-GB" sz="2000" dirty="0"/>
          </a:p>
          <a:p>
            <a:endParaRPr lang="hr-HR" sz="2400" dirty="0" smtClean="0"/>
          </a:p>
          <a:p>
            <a:r>
              <a:rPr lang="hr-HR" sz="2400" dirty="0" smtClean="0"/>
              <a:t>1 </a:t>
            </a:r>
            <a:r>
              <a:rPr lang="hr-HR" sz="2400" dirty="0"/>
              <a:t>milj zgrada zahtjeva potresnu i energetsku obnovu /godišnje (3% secanarij)</a:t>
            </a:r>
          </a:p>
          <a:p>
            <a:endParaRPr lang="hr-HR" altLang="sr-Latn-RS" dirty="0"/>
          </a:p>
        </p:txBody>
      </p:sp>
    </p:spTree>
    <p:extLst>
      <p:ext uri="{BB962C8B-B14F-4D97-AF65-F5344CB8AC3E}">
        <p14:creationId xmlns:p14="http://schemas.microsoft.com/office/powerpoint/2010/main" val="564497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916</TotalTime>
  <Words>2031</Words>
  <Application>Microsoft Office PowerPoint</Application>
  <PresentationFormat>On-screen Show (4:3)</PresentationFormat>
  <Paragraphs>399</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Novi pristup energetskoj obnovi zgrada u potresnim područjima</vt:lpstr>
      <vt:lpstr>Razmotrit ćemo</vt:lpstr>
      <vt:lpstr>Razlozi novog pristupa</vt:lpstr>
      <vt:lpstr>Razlozi novog pristupa</vt:lpstr>
      <vt:lpstr>Razlozi novog pristupa</vt:lpstr>
      <vt:lpstr>Stambene fond u EU</vt:lpstr>
      <vt:lpstr>Potresni hazard i potresni rizik</vt:lpstr>
      <vt:lpstr>Potresno otporne i energetski učinkovite zgrade</vt:lpstr>
      <vt:lpstr>Potresno otporne i energetski učinkovite zgrade</vt:lpstr>
      <vt:lpstr>Potresno otporne zgrade</vt:lpstr>
      <vt:lpstr>Potresno otporne zgrade</vt:lpstr>
      <vt:lpstr>Potresno otporne zgrade</vt:lpstr>
      <vt:lpstr>Energetski učinkovite zgrade</vt:lpstr>
      <vt:lpstr>Energetski učinkovite zgrade</vt:lpstr>
      <vt:lpstr>Energetski učinkovite zgrade</vt:lpstr>
      <vt:lpstr>Energetski učinkovite zgrade</vt:lpstr>
      <vt:lpstr>Energetski učinkovite zgrade</vt:lpstr>
      <vt:lpstr>Energetski učinkovite zgrade</vt:lpstr>
      <vt:lpstr>Energetski učinkovite zgrade</vt:lpstr>
      <vt:lpstr>Energetski učinkovite zgrade</vt:lpstr>
      <vt:lpstr>Zajednička energetska i potresna obnova – 3 scenarija</vt:lpstr>
      <vt:lpstr>Zajednička energetska i potresna obnova</vt:lpstr>
      <vt:lpstr>Inovacije, tehnike i novi materijali</vt:lpstr>
      <vt:lpstr>Inovacije, tehnike i novi materijali</vt:lpstr>
      <vt:lpstr>Inovacije, tehnike i novi materijali</vt:lpstr>
      <vt:lpstr>Inovacije, tehnike i novi materijali</vt:lpstr>
      <vt:lpstr>Inovacije, tehnike i novi materijali</vt:lpstr>
      <vt:lpstr>Zaključak</vt:lpstr>
      <vt:lpstr>Zaključak</vt:lpstr>
      <vt:lpstr>Hvala</vt:lpstr>
      <vt:lpstr>Hvala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Berislav Rupčić</dc:creator>
  <cp:lastModifiedBy>Mihaela Yamolo</cp:lastModifiedBy>
  <cp:revision>205</cp:revision>
  <dcterms:created xsi:type="dcterms:W3CDTF">2010-03-22T21:50:27Z</dcterms:created>
  <dcterms:modified xsi:type="dcterms:W3CDTF">2019-06-14T12:15:31Z</dcterms:modified>
</cp:coreProperties>
</file>