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61" r:id="rId2"/>
    <p:sldId id="274" r:id="rId3"/>
    <p:sldId id="278" r:id="rId4"/>
    <p:sldId id="263" r:id="rId5"/>
    <p:sldId id="264" r:id="rId6"/>
    <p:sldId id="265" r:id="rId7"/>
    <p:sldId id="294" r:id="rId8"/>
    <p:sldId id="295" r:id="rId9"/>
    <p:sldId id="293" r:id="rId10"/>
    <p:sldId id="266" r:id="rId11"/>
    <p:sldId id="309" r:id="rId12"/>
    <p:sldId id="307" r:id="rId13"/>
    <p:sldId id="267" r:id="rId14"/>
    <p:sldId id="268" r:id="rId15"/>
    <p:sldId id="297" r:id="rId16"/>
    <p:sldId id="296" r:id="rId17"/>
    <p:sldId id="308" r:id="rId18"/>
    <p:sldId id="269" r:id="rId19"/>
    <p:sldId id="271" r:id="rId20"/>
    <p:sldId id="270" r:id="rId21"/>
    <p:sldId id="299" r:id="rId22"/>
    <p:sldId id="298" r:id="rId23"/>
    <p:sldId id="272" r:id="rId24"/>
    <p:sldId id="300" r:id="rId25"/>
    <p:sldId id="310" r:id="rId26"/>
    <p:sldId id="306" r:id="rId27"/>
    <p:sldId id="311" r:id="rId28"/>
    <p:sldId id="305" r:id="rId29"/>
    <p:sldId id="301" r:id="rId30"/>
    <p:sldId id="302" r:id="rId31"/>
    <p:sldId id="303" r:id="rId32"/>
    <p:sldId id="304" r:id="rId33"/>
    <p:sldId id="273" r:id="rId34"/>
    <p:sldId id="288" r:id="rId35"/>
    <p:sldId id="290" r:id="rId36"/>
    <p:sldId id="291" r:id="rId37"/>
    <p:sldId id="292" r:id="rId38"/>
    <p:sldId id="279" r:id="rId39"/>
  </p:sldIdLst>
  <p:sldSz cx="9144000" cy="6858000" type="screen4x3"/>
  <p:notesSz cx="6797675" cy="9926638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38C"/>
    <a:srgbClr val="112A71"/>
    <a:srgbClr val="122E7C"/>
    <a:srgbClr val="0B28A1"/>
    <a:srgbClr val="FFFF00"/>
    <a:srgbClr val="CCCC00"/>
    <a:srgbClr val="0C2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8" autoAdjust="0"/>
    <p:restoredTop sz="75026" autoAdjust="0"/>
  </p:normalViewPr>
  <p:slideViewPr>
    <p:cSldViewPr>
      <p:cViewPr varScale="1">
        <p:scale>
          <a:sx n="60" d="100"/>
          <a:sy n="60" d="100"/>
        </p:scale>
        <p:origin x="185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Dobar dan. Pozdravljam sve prisutne. Rekao bih vam nekoliko riječi o mostu koji je trenutno u fazi izgradnje. </a:t>
            </a:r>
          </a:p>
          <a:p>
            <a:pPr eaLnBrk="1" hangingPunct="1">
              <a:spcBef>
                <a:spcPct val="0"/>
              </a:spcBef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 se o mostu preko rijeke Save kod Svilaja na autocesti Beli Manastir - Osijek – </a:t>
            </a:r>
            <a:r>
              <a:rPr lang="hr-HR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Svilaj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 autocesta dio je međunarodnog europskog cestovnog koridora Vc, koja sjever Europe povezuje sa prostorom Jadrana. </a:t>
            </a:r>
          </a:p>
          <a:p>
            <a:pPr eaLnBrk="1" hangingPunct="1">
              <a:spcBef>
                <a:spcPct val="0"/>
              </a:spcBef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Autocesta u svom 88. kilometru prelazi rijeku Savu sa mostom ukupne duljine 660 m. </a:t>
            </a:r>
          </a:p>
          <a:p>
            <a:pPr eaLnBrk="1" hangingPunct="1">
              <a:spcBef>
                <a:spcPct val="0"/>
              </a:spcBef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Rijeka Sava predstavlja granicu između dvije države RH i BiH, pa se radi o pograničnom mostu između dva granična prijelaza.</a:t>
            </a:r>
            <a:endParaRPr lang="hr-HR" altLang="sr-Latn-RS" sz="1800" baseline="0" dirty="0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Betonski dio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spregnutog presjeka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čine gornja armirano betonska kolnička ploča i tlačna betonska ploča u donjoj zoni sanduka nad srednjim osloncima</a:t>
            </a:r>
          </a:p>
          <a:p>
            <a:pPr lvl="0"/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Čelični sanduk je spregnut sa gornjom betonskom pločom preko čeličnih moždanika</a:t>
            </a:r>
          </a:p>
          <a:p>
            <a:pPr lvl="0"/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Širina betonske ploče je 12.9 m. Debljina ploče je promjenjiva, iznad hrptova glavnog nosača je najveća i iznosi 40 cm, u sredini polja 28 cm, a na krajevima konzole 25 cm</a:t>
            </a:r>
          </a:p>
          <a:p>
            <a:pPr lvl="0"/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U donjoj zoni, iznad srednjih stupova, izvedena je armirano betonska tlačna ploča promjenjive debljine od 1.00 – 0.50 m</a:t>
            </a:r>
          </a:p>
          <a:p>
            <a:pPr lvl="0"/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Kolnička ploča </a:t>
            </a:r>
            <a:r>
              <a:rPr lang="hr-HR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prednapeta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u poprečnom smjeru </a:t>
            </a:r>
            <a:r>
              <a:rPr lang="hr-HR" sz="18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nespregnutim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kabelima 4x0.62'', na razmaku svakih 0.50 m</a:t>
            </a:r>
          </a:p>
          <a:p>
            <a:pPr lvl="0"/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Ploča se izvodi betoniranjem na licu mjesta po pojedinim sekcijama, sa pomičnom oplatom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sz="1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52481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Ovdje vidimo model </a:t>
            </a:r>
            <a:r>
              <a:rPr lang="hr-HR" sz="2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rasponskog</a:t>
            </a: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sklopa mosta nad srednjim stupovima.</a:t>
            </a:r>
          </a:p>
          <a:p>
            <a:endParaRPr lang="hr-H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30514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pogled odozdo na </a:t>
            </a:r>
            <a:r>
              <a:rPr lang="hr-HR" sz="2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rasponski</a:t>
            </a: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sklop u izgradnji.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19285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Donji ustroj mosta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Donji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ustroj mosta čine dva upornjaka i šest stupnih mjesta, od toga dva u samom koritu rijeke Save.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Stupovi su punog eliptičnog presjeka, različitih dimenzija ovisno o položaju.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Riječni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stupovi su masivniji i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imaju stranice izvedene u nagibu.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Stupovi i upornjaci se oblažu kamenom.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Temelji stupova su zajednički za oba mosta.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Temeljenje je na okruglim bušenim pilotima promjera 150 cm.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su stupovi u inundacijama.</a:t>
            </a:r>
          </a:p>
          <a:p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31224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su srednji stupovi u koritu rijeke Save.</a:t>
            </a:r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12179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slika izvedbe betonskih stupova u koritu rijeke.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1643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Pogled na riječne stupove</a:t>
            </a:r>
            <a:endParaRPr lang="hr-HR" sz="200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45763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Izvedba betonskih stupova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Vidimo oblaganje stupova kamenom</a:t>
            </a:r>
            <a:r>
              <a:rPr lang="hr-HR" sz="16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7444738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Sad malo o temeljenju.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Stupovi mosta temeljeni su na zajedničkim temeljima.</a:t>
            </a: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Temeljenje je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na bušenim AB pilotima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  <a:sym typeface="Symbol" panose="05050102010706020507" pitchFamily="18" charset="2"/>
              </a:rPr>
              <a:t>promjera 150 cm i duljine 18 m.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Naročito je bila zahtjevna izvedba temelja u koritu rijeke što ćemo detaljnije opisati malo kasnije.</a:t>
            </a:r>
            <a:endParaRPr lang="hr-HR" sz="1800" baseline="0" dirty="0">
              <a:latin typeface="Calibri" panose="020F050202020403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111211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Statički proračun mosta proveden je pomoću programskog paketa </a:t>
            </a:r>
            <a:r>
              <a:rPr lang="hr-HR" sz="20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SOFiSTiK</a:t>
            </a:r>
            <a:endParaRPr lang="hr-HR" sz="20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6135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Sudionici u gradnji mosta su se tokom projektiranja i izgradnje mijenjali.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Glavni sudionici u gradnji mosta su: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INVESTITOR:</a:t>
            </a:r>
            <a:r>
              <a:rPr lang="hr-HR" sz="1800" baseline="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  	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HRVATSKE AUTOCESTE, Zagreb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	MINISTARSTVO KOMUNIKACIJA I PROMETA BiH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PROJEKTANT:</a:t>
            </a:r>
            <a:r>
              <a:rPr lang="hr-HR" sz="1800" baseline="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 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Darko Lazić, </a:t>
            </a:r>
            <a:r>
              <a:rPr lang="hr-HR" sz="1800" dirty="0" err="1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d.i.g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., IPZ, Zagreb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REVIDENT:</a:t>
            </a:r>
            <a:r>
              <a:rPr lang="hr-HR" sz="1800" baseline="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     	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dr. </a:t>
            </a:r>
            <a:r>
              <a:rPr lang="hr-HR" sz="1800" dirty="0" err="1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sc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. Zlatko </a:t>
            </a:r>
            <a:r>
              <a:rPr lang="hr-HR" sz="1800" dirty="0" err="1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Šavor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, </a:t>
            </a:r>
            <a:r>
              <a:rPr lang="hr-HR" sz="1800" dirty="0" err="1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d.i.g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., GF, Zagreb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NADZOR:	COG, Zagreb i  IG, Banja Luka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IZVODITELJ:  	Poslovna Udruga HERING, Široki Brijeg i VIADUKT, Zagreb</a:t>
            </a:r>
          </a:p>
          <a:p>
            <a:pPr marL="0" indent="0">
              <a:buNone/>
            </a:pP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	Izrada čelične konstrukcije:  MAEG s.p.a. </a:t>
            </a:r>
            <a:r>
              <a:rPr lang="hr-HR" sz="1800" dirty="0" err="1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Vazzola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, Italija</a:t>
            </a:r>
          </a:p>
          <a:p>
            <a:endParaRPr lang="hr-HR" sz="18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hr-HR" altLang="sr-Latn-RS" sz="180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52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proračunu mosta uzeta su djelovanja stalnog tereta, tla, prometnog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opterećenja mosta, 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skupljanja i puzanja betona, temperature, sile kočenja, vjetra, udara brodova i potresnog djelovanja na most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Dinamički proračun konstrukcije proveden je postupkom spektralne analize, za računsko ubrzanje tla 0,20*g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Proračunate su sve faze gradnje, uzimajući u obzir redoslijed montaže čelika i faze betoniranja ploče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 proračuna uzeta je u obzir raspucalost betonske ploče u vlačnim zonama iznad ležaja (tako da je u karakteristike presjeka uračunata je samo vlačna armatura ploče bez betona).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79875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 ćemo reći nešto o samom građenju mosta.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je sa nama kolegica Ivana iz Heringa, voditelj gradnje mosta, pa ako nešto pogriješim može me ispraviti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Kod izvedbe donjeg ustroja mosta najzahtjevnija je bila izvedba stupišta u koritu rijeke Save.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537616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Temelji stupišta u koritu rijeke izvodili su se za vrijeme niskog vodostaja rijeke Save.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Prvo se je izveo pristupni plato u koritu rijeke do pozicije srednjih stupova.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Kroz izvedeni nasip izbušili su se i izbetonirali piloti temelja.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 izvedbe pilota zabijene su čelične </a:t>
            </a:r>
            <a:r>
              <a:rPr lang="hr-HR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talpe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duljine 12.00 m i započelo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sa djelomičnim iskopom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građevne jame.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izrade čeličnog razupornog sistema završio se konačni iskop građevne jame 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 izveo betonski čep za sprečavanje prodora vode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Temelji stupova zatim su rađeni u suhomu uz crpljenje vode iz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jame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slika izvedbe temelja u riječnom koritu.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54922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Montaža čelične konstrukcije išla je paralelno sa obje strane, od upornjaka prema sredini mosta.</a:t>
            </a:r>
          </a:p>
          <a:p>
            <a:pPr marL="0" indent="0">
              <a:buFontTx/>
              <a:buNone/>
            </a:pP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N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a pomoćnom platou uz most vršilo se okrupnjivanje čeličnih segmenata</a:t>
            </a:r>
          </a:p>
          <a:p>
            <a:pPr marL="0" indent="0">
              <a:buFontTx/>
              <a:buNone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U krajnjim poljima inundacije okrupnjeni</a:t>
            </a: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čelični segmenti su dizalicama sa terena montirani na skelu i međusobno spajani zavarivanjem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Montaža polja u koritu rijeke vršena je za vrijeme niskog vodostaja uz pomoć privremenih stupova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Srednji otvor montirao se konzolnim postupkom uz pomoć 600 tonske dizalice sa terena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119212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Čelična konstrukcija mosta je za potrebe montaže podijeljena u uzdužnom smjeru na segmente duljine 12-13 m.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Elementi su se na gradilište dovozili specijalnim vozilima.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 ograničenja gabarita u transportu, svaki segment je u poprečnom smjeru podijeljen na elemente širine cca 2.40 m.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Čelični segmenti su se okrupnjavali na pomoćnom platou uz most.</a:t>
            </a:r>
            <a:endParaRPr lang="hr-HR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861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Ovdje vidimo čeličnu konstrukciju krajnjih raspona postavljenu na skelu i međusobno spojenu zavarivanjem.</a:t>
            </a:r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61934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Pogled na čeličnu konstrukciju prema upornjaku mosta</a:t>
            </a:r>
            <a:r>
              <a:rPr lang="hr-HR" sz="2000" baseline="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.</a:t>
            </a:r>
            <a:endParaRPr lang="hr-HR" sz="2000" dirty="0" smtClean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484672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Ovdje također vidimo složenu konstrukciju mosta u krajnjim</a:t>
            </a:r>
            <a:r>
              <a:rPr lang="hr-HR" sz="20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rasponima.</a:t>
            </a:r>
            <a:endParaRPr lang="hr-HR" sz="2000" dirty="0" smtClean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893458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Rasponi u koritu rijeke montirani su za vrijeme niskog vodostaja uz pomoć privremenih oslonaca.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rijeci je izveden privremeni nasip po kojem se kretala 600‐tonska dizalica na gusjenicama.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Dizalica je uzimala okrupnjene segmente sa pomoćnog platoa i montirala ih na privremene oslonce.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Privremeni oslonci su uklonjeni nakon što su dohvaćeni stalni stupovi.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631221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Montaža središnjeg raspona vršena je konzolnim postupkom. Tri segmenta su se okrupnila u segment duljine cca 50 m 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 okrupnjeni segmenti montirani su 600‐tonskom dizalicom uz pričvršćenje na segment sanduka koji je već postavljen iznad srednjih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stupova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 srednjim stupovima su postavljeni privremeni piloni visine 2.0 m sa kabelima za utezanje. </a:t>
            </a:r>
          </a:p>
          <a:p>
            <a:r>
              <a:rPr lang="hr-HR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Utezanjem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tih kabela smanjio se moment na konzoli i regulirana je visina kraja konzole.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 što su krajevi konzola poravnati, 600‐tonskom dizalicom se montirao središnji segment duljine cca 10 m. </a:t>
            </a:r>
          </a:p>
          <a:p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Zavarivanjem središnjeg segmenta, konstrukcija iz konzolne prelazi u rasponski sklop sistema kontinuirane grede.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Zatim su o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tpušteni privremeni kabeli, uklonjeni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 pomoćni piloni i izbetonirana je donja ploča iznad srednjih stupišta.</a:t>
            </a:r>
            <a:endParaRPr lang="hr-HR" sz="18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7719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izgled budućeg mosta, kako bi trebao izgledati kada bude završen.</a:t>
            </a:r>
            <a:endParaRPr lang="hr-HR" altLang="sr-Latn-RS" sz="2000" baseline="0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79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Ovdje vidimo sliku montaže središnjeg raspona </a:t>
            </a:r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uz pomoć 600 t dizalice</a:t>
            </a:r>
            <a:endParaRPr lang="hr-HR" sz="2000" baseline="0" dirty="0" smtClean="0">
              <a:latin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14072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Još jedna slika montaže središnjeg raspona</a:t>
            </a:r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365744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Tu vidimo najatraktivniji dio spajanja i </a:t>
            </a:r>
            <a:r>
              <a:rPr lang="hr-HR" sz="2000" dirty="0" err="1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upasivanja</a:t>
            </a:r>
            <a:r>
              <a:rPr lang="hr-HR" sz="20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završnog čeličnog segmenta duljine 10 </a:t>
            </a:r>
            <a:r>
              <a:rPr lang="hr-HR" sz="200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m</a:t>
            </a:r>
            <a:r>
              <a:rPr lang="hr-HR" sz="2000" baseline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</a:t>
            </a:r>
            <a:r>
              <a:rPr lang="hr-HR" sz="2000" baseline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uz pomoć dizalice</a:t>
            </a:r>
            <a:endParaRPr lang="hr-HR" sz="2000" dirty="0" smtClean="0">
              <a:solidFill>
                <a:schemeClr val="bg1"/>
              </a:solidFill>
              <a:latin typeface="Calibri" panose="020F050202020403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274870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 što je čelična konstrukcija spojena, izbetonirana je donja tlačna ploča nad riječnim stupovima i započeta izvedba gornje kolničke ploče.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Betoniranje ploče kolnika teče u segmentima po točno određenom rasporedu betoniranja </a:t>
            </a:r>
            <a:r>
              <a:rPr lang="hr-HR" sz="1800" dirty="0" smtClean="0">
                <a:solidFill>
                  <a:schemeClr val="bg1"/>
                </a:solidFill>
                <a:latin typeface="+mn-lt"/>
                <a:cs typeface="Microsoft Sans Serif" panose="020B0604020202020204" pitchFamily="34" charset="0"/>
              </a:rPr>
              <a:t>(prvo se betoniraju presjeci u polju, a zatim presjeci iznad stupova)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Zbog velikog utjecaja na napone u konstrukciji kao i na progibe, potrebno je u potpunosti pridržavati se faza izgradnje mosta predviđenih statičkim proračunom.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10851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Ovdje vidimo pomičnu skelu za betoniranje kolničke ploče sa reklamom izvoditelja radova.</a:t>
            </a:r>
          </a:p>
          <a:p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201251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ovoj slici vidimo betoniranje kolničke ploče i to </a:t>
            </a:r>
            <a:r>
              <a:rPr lang="hr-HR" sz="1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 više – 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manje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trenutno stanje na gradilištu mosta.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Izbetonirani su segmenti ploče u prvom polju, preskočeni su segmenti nad stupom i betoniraju se segmenti drugog polja.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Nakon što se izbetoniraju segmenti u drugom polju pristupa se izvedbi segmenata ploče nad osloncima.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taj način smanjuje se </a:t>
            </a:r>
            <a:r>
              <a:rPr lang="hr-HR" sz="18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raspucavanje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ploče nad osloncima.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072534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Izgled gotovog mosta kad bude završen.</a:t>
            </a:r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8595487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Također izgled </a:t>
            </a:r>
            <a:r>
              <a:rPr lang="hr-HR" sz="20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gotovog mosta.</a:t>
            </a:r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658611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Hvala na pažnji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749777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Osnovni</a:t>
            </a:r>
            <a:r>
              <a:rPr lang="hr-HR" sz="1800" kern="12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 podaci o mostu su:</a:t>
            </a:r>
          </a:p>
          <a:p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To je granični most preko rijeke Save između RH i BiH</a:t>
            </a:r>
          </a:p>
          <a:p>
            <a:pPr marL="0" indent="0">
              <a:buFontTx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Projektirana su dva odvojena mosta, po jedan za svaku traku autoceste</a:t>
            </a:r>
          </a:p>
          <a:p>
            <a:pPr marL="0" indent="0">
              <a:buFontTx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Ukupna duljina mosta je 660 m a širina 2x13.60 m</a:t>
            </a:r>
          </a:p>
          <a:p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sklop</a:t>
            </a:r>
            <a:r>
              <a:rPr lang="hr-HR" altLang="sr-Latn-RS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mosta je k</a:t>
            </a: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ontinuirani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gredni</a:t>
            </a: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sandučasti</a:t>
            </a:r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sklop preko 7 raspona</a:t>
            </a:r>
          </a:p>
          <a:p>
            <a:r>
              <a:rPr lang="hr-HR" altLang="sr-Latn-RS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Računski rasponi mosta su redom: 70+85+100+130+100+85+70 m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Spregnuti poprečni presjek sastavljen je od čeličnog sanduka i gornje betonske ploče. 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Presjek je promjenjive visine, 3.70 m na inundacijama i u srednjem polju te 5.90 m iznad riječnih stupova 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Nad osloncima glavnog raspona presjek je dvostruko spregnut s gornjom vlačnom i donjom tlačnom betonskom pločom</a:t>
            </a:r>
            <a:endParaRPr lang="hr-HR" altLang="sr-Latn-RS" sz="1800" dirty="0" smtClean="0">
              <a:solidFill>
                <a:schemeClr val="bg1"/>
              </a:solidFill>
              <a:latin typeface="Calibri" panose="020F0502020204030204" pitchFamily="34" charset="0"/>
              <a:cs typeface="Microsoft Sans Serif" panose="020B0604020202020204" pitchFamily="34" charset="0"/>
            </a:endParaRPr>
          </a:p>
          <a:p>
            <a:endParaRPr lang="hr-HR" sz="1800" kern="1200" dirty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ovoj slici vidimo uzdužni presjek i tlocrtnu dispoziciju mosta.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dispoziciju mosta utjecali su slijedeći faktori: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plovni profil rijeke Save koji je na tom mjestu širine 90 m i visine 7.0 m iznad kote VV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širina korita rijeke Save (~300 m).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širina inundacija rijeke Save (~500 m).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razmak obrambenih nasipa za zaštitu od poplave, kojeg je bilo potrebno premostiti (~650 m).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Niveleta autoceste na potezu mosta je u vertikalnoj konveksnoj kružnici radijusa 10.000 m a trasa je tlocrtno u pravcu.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Konstrukcija mosta je simetrična oko svoje sredine. </a:t>
            </a:r>
          </a:p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Poprečni pad kolnika je konstantan i iznosi 2,5% prema van.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8691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Kao to smo rekli poprečni presjek mosta je </a:t>
            </a:r>
            <a:r>
              <a:rPr lang="hr-HR" sz="1800" kern="1200" baseline="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sandučasti</a:t>
            </a:r>
            <a:r>
              <a:rPr lang="hr-HR" sz="1800" kern="1200" baseline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+mn-ea"/>
                <a:cs typeface="Microsoft Sans Serif" panose="020B0604020202020204" pitchFamily="34" charset="0"/>
              </a:rPr>
              <a:t> spregnuti presjek</a:t>
            </a:r>
            <a:endParaRPr lang="hr-HR" sz="1800" kern="12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+mn-ea"/>
              <a:cs typeface="Microsoft Sans Serif" panose="020B0604020202020204" pitchFamily="34" charset="0"/>
            </a:endParaRP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Čelični dio spregnutog presjeka čini čelični sanduk trapeznog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oblika.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Sanduk je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promjenjive visine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od 3300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- 5500 mm i konstantnog nagiba hrpta. </a:t>
            </a:r>
          </a:p>
          <a:p>
            <a:pPr marL="0" indent="0">
              <a:buFontTx/>
              <a:buNone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Razmak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gornjih pojasnica je konstantan i iznosi 6500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mm.</a:t>
            </a:r>
          </a:p>
          <a:p>
            <a:pPr marL="0" indent="0">
              <a:buFontTx/>
              <a:buNone/>
            </a:pP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</a:t>
            </a: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Š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irina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donje</a:t>
            </a: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ploče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varira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u zavisnosti od visine sanduka, od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5340 - 5700 mm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Poprečni okviri su na svaka 4</a:t>
            </a:r>
            <a:r>
              <a:rPr lang="hr-HR" sz="1800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m, nad osloncima su ojačani</a:t>
            </a:r>
          </a:p>
          <a:p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- </a:t>
            </a:r>
            <a:r>
              <a:rPr lang="hr-HR" sz="1800" dirty="0" err="1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Spregovi</a:t>
            </a:r>
            <a:r>
              <a:rPr lang="hr-HR" sz="1800" dirty="0" smtClean="0">
                <a:solidFill>
                  <a:schemeClr val="bg1"/>
                </a:solidFill>
                <a:latin typeface="Calibri" panose="020F0502020204030204" pitchFamily="34" charset="0"/>
                <a:cs typeface="Microsoft Sans Serif" panose="020B0604020202020204" pitchFamily="34" charset="0"/>
              </a:rPr>
              <a:t> su na svakom trećem okviru</a:t>
            </a:r>
            <a:endParaRPr lang="hr-HR" sz="1800" dirty="0">
              <a:solidFill>
                <a:schemeClr val="bg1"/>
              </a:solidFill>
              <a:latin typeface="Calibri" panose="020F050202020403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45304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ovoj slici vidimo unutrašnjost čeličnog sanduka u fazi montaže na gradilištu mosta</a:t>
            </a:r>
            <a:endParaRPr lang="hr-HR" sz="20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3849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Ovdje vidimo sklapanje čeličnog sanduka na gradilištu.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828753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ovoj slici vidimo čeličnu konstrukciju mosta složenu na krajnjim rasponima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desnoj strani </a:t>
            </a: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vidi </a:t>
            </a:r>
            <a:r>
              <a:rPr lang="hr-HR" sz="20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 za okrupnjavanje montažnih komada.</a:t>
            </a:r>
          </a:p>
          <a:p>
            <a:endParaRPr lang="hr-HR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32C6C-E4E8-4DA8-A996-ACD8E1833339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343181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/>
              <a:t>Darko Lazić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Darko Lazić</a:t>
            </a: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/>
              <a:t>Darko Lazić</a:t>
            </a:r>
            <a:endParaRPr lang="hr-HR" altLang="sr-Latn-R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sr-Latn-RS"/>
              <a:t>Darko Lazić</a:t>
            </a:r>
            <a:endParaRPr lang="hr-HR" altLang="sr-Latn-R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>
                <a:latin typeface="Arial Narrow" panose="020B0606020202030204" pitchFamily="34" charset="0"/>
              </a:rPr>
              <a:t>Darko Lazić</a:t>
            </a:r>
            <a:endParaRPr lang="hr-HR" altLang="sr-Latn-RS">
              <a:latin typeface="Arial Narrow" panose="020B0606020202030204" pitchFamily="34" charset="0"/>
            </a:endParaRP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xfrm>
            <a:off x="8042458" y="6321797"/>
            <a:ext cx="11176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3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Darko Lazić, </a:t>
            </a:r>
            <a:r>
              <a:rPr lang="hr-HR" altLang="sr-Latn-R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IPZ d.d., Zagreb</a:t>
            </a: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-19452" y="3873872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400" b="1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Darko Lazić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betonski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Betonski dio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rasponskog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sklopa čine gornja armirano betonska kolnička ploča i tlačna betonska ploča u donjoj zoni sanduka nad srednjim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osloncima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Čelični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sanduk je spregnut sa gornjom betonskom pločom s pomoću čeličnih moždanika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Širina betonske ploče 12.90 m. Debljina ploče je promjenjiva, iznad hrptova glavnog nosača 40 cm, u sredini polja 28 cm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 donjoj zoni nad stupovima glavnog raspona izvedena je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betonska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tlačna ploča promjenjive debljine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1.00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–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0.50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Kolnička ploča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prednapeta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je u poprečnom smjeru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nespregnutim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kabelima 4x0.62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''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 razmaku 0.50 m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Ploča se izvodi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betoniranjem na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licu mjesta po pojedinim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sekcijama, uz upotrebu pomične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oplate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3045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</a:t>
            </a:r>
            <a:r>
              <a:rPr lang="hr-HR" altLang="sr-Latn-RS" sz="2400" dirty="0" smtClean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srednji oslonci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6936" r="11919" b="39434"/>
          <a:stretch/>
        </p:blipFill>
        <p:spPr>
          <a:xfrm>
            <a:off x="439461" y="1429550"/>
            <a:ext cx="8275864" cy="453164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/>
          </a:p>
        </p:txBody>
      </p:sp>
      <p:sp>
        <p:nvSpPr>
          <p:cNvPr id="7" name="Rectangle 6"/>
          <p:cNvSpPr/>
          <p:nvPr/>
        </p:nvSpPr>
        <p:spPr>
          <a:xfrm>
            <a:off x="1331640" y="5589240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r-HR" sz="2000" dirty="0" smtClean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rasponskog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sklopa mosta nad srednjim stupovima</a:t>
            </a:r>
          </a:p>
        </p:txBody>
      </p:sp>
    </p:spTree>
    <p:extLst>
      <p:ext uri="{BB962C8B-B14F-4D97-AF65-F5344CB8AC3E}">
        <p14:creationId xmlns:p14="http://schemas.microsoft.com/office/powerpoint/2010/main" val="260212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betonski dio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21088"/>
          </a:xfrm>
        </p:spPr>
        <p:txBody>
          <a:bodyPr/>
          <a:lstStyle/>
          <a:p>
            <a:endParaRPr lang="hr-HR" sz="2400" smtClean="0"/>
          </a:p>
          <a:p>
            <a:endParaRPr lang="hr-HR" sz="2200" smtClean="0"/>
          </a:p>
          <a:p>
            <a:endParaRPr lang="hr-HR" sz="2200" smtClean="0"/>
          </a:p>
          <a:p>
            <a:endParaRPr lang="hr-HR" sz="2200" smtClean="0"/>
          </a:p>
          <a:p>
            <a:endParaRPr lang="hr-HR" sz="2200" smtClean="0"/>
          </a:p>
          <a:p>
            <a:endParaRPr lang="hr-HR" sz="2200" smtClean="0"/>
          </a:p>
          <a:p>
            <a:endParaRPr lang="hr-HR" sz="2200" smtClean="0"/>
          </a:p>
          <a:p>
            <a:pPr marL="0" indent="0" algn="ctr">
              <a:buNone/>
            </a:pPr>
            <a:endParaRPr lang="hr-HR" sz="2000" smtClean="0"/>
          </a:p>
          <a:p>
            <a:pPr marL="0" indent="0" algn="ctr">
              <a:buNone/>
            </a:pPr>
            <a:endParaRPr lang="hr-HR" sz="2000" smtClean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6"/>
          <a:stretch/>
        </p:blipFill>
        <p:spPr>
          <a:xfrm>
            <a:off x="611560" y="1417639"/>
            <a:ext cx="7560840" cy="44936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35696" y="5877272"/>
            <a:ext cx="540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Pogled odozdo na </a:t>
            </a:r>
            <a:r>
              <a:rPr lang="pl-PL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 sklop u izgradnji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2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– stupovi i upornjaci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Dva upornjaka, šest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stupnih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mjesta, od toga dva u koritu rijeke Save</a:t>
            </a: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Presjek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inundacijskih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stupova</a:t>
            </a: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/>
          </a:p>
        </p:txBody>
      </p:sp>
      <p:pic>
        <p:nvPicPr>
          <p:cNvPr id="6" name="Picture 5" descr="C:\Documents and Settings\kilic.IPZ\My Documents\Svil_Opatij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1331640" y="2060848"/>
            <a:ext cx="6408712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339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– stupovi i upornjaci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1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Presjek stupova u koritu rijeke</a:t>
            </a: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/>
          </a:p>
        </p:txBody>
      </p:sp>
      <p:pic>
        <p:nvPicPr>
          <p:cNvPr id="7" name="Picture 6" descr="C:\Documents and Settings\kilic.IPZ\My Documents\Svil_Opatij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1326" r="5605" b="924"/>
          <a:stretch/>
        </p:blipFill>
        <p:spPr bwMode="auto">
          <a:xfrm>
            <a:off x="1475656" y="1196752"/>
            <a:ext cx="5904656" cy="4608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68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– stupovi i upornjaci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1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5" b="23680"/>
          <a:stretch/>
        </p:blipFill>
        <p:spPr>
          <a:xfrm>
            <a:off x="2051720" y="1484784"/>
            <a:ext cx="4536504" cy="44667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7784" y="5951496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Izvedba riječnih stupova</a:t>
            </a:r>
          </a:p>
        </p:txBody>
      </p:sp>
    </p:spTree>
    <p:extLst>
      <p:ext uri="{BB962C8B-B14F-4D97-AF65-F5344CB8AC3E}">
        <p14:creationId xmlns:p14="http://schemas.microsoft.com/office/powerpoint/2010/main" val="68503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– stupovi i upornjaci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1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24787" r="49033" b="37104"/>
          <a:stretch/>
        </p:blipFill>
        <p:spPr>
          <a:xfrm>
            <a:off x="749359" y="1556792"/>
            <a:ext cx="7523719" cy="4392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3768" y="5949280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Pogled na riječne stupove</a:t>
            </a:r>
          </a:p>
        </p:txBody>
      </p:sp>
    </p:spTree>
    <p:extLst>
      <p:ext uri="{BB962C8B-B14F-4D97-AF65-F5344CB8AC3E}">
        <p14:creationId xmlns:p14="http://schemas.microsoft.com/office/powerpoint/2010/main" val="25003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– stupovi i upornjaci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1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17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" t="4520" r="495" b="9544"/>
          <a:stretch/>
        </p:blipFill>
        <p:spPr>
          <a:xfrm>
            <a:off x="683568" y="1417638"/>
            <a:ext cx="7560840" cy="45847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1680" y="5949280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Izvedba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stupova. Stupovi se oblažu kamenom</a:t>
            </a:r>
          </a:p>
        </p:txBody>
      </p:sp>
    </p:spTree>
    <p:extLst>
      <p:ext uri="{BB962C8B-B14F-4D97-AF65-F5344CB8AC3E}">
        <p14:creationId xmlns:p14="http://schemas.microsoft.com/office/powerpoint/2010/main" val="119960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Donji ustroj mosta - temeljenje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Zajedničko temeljenje stupova na bušenim pilotima </a:t>
            </a:r>
            <a:r>
              <a:rPr lang="hr-HR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  <a:sym typeface="Symbol" panose="05050102010706020507" pitchFamily="18" charset="2"/>
              </a:rPr>
              <a:t>150 </a:t>
            </a:r>
            <a:r>
              <a:rPr lang="hr-HR" sz="22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  <a:sym typeface="Symbol" panose="05050102010706020507" pitchFamily="18" charset="2"/>
              </a:rPr>
              <a:t>cm duljine 18 m</a:t>
            </a:r>
            <a:endParaRPr lang="hr-HR" sz="22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  <a:sym typeface="Symbol" panose="05050102010706020507" pitchFamily="18" charset="2"/>
            </a:endParaRPr>
          </a:p>
          <a:p>
            <a:r>
              <a:rPr lang="hr-HR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Iskop </a:t>
            </a:r>
            <a:r>
              <a:rPr lang="hr-HR" sz="22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stupišta</a:t>
            </a:r>
            <a:r>
              <a:rPr lang="hr-HR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u koritu rijeke sa zaštitom građevne </a:t>
            </a:r>
            <a:r>
              <a:rPr lang="hr-HR" sz="22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jame</a:t>
            </a:r>
            <a:endParaRPr lang="hr-HR" sz="22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18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" t="7250" r="6622" b="8611"/>
          <a:stretch/>
        </p:blipFill>
        <p:spPr>
          <a:xfrm>
            <a:off x="1403648" y="2837819"/>
            <a:ext cx="5857209" cy="32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6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Statički proračun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1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 nosivog sklopa mosta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 programskom paketu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SOFiSTiK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19</a:t>
            </a:fld>
            <a:endParaRPr lang="hr-HR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t="12466" r="15692" b="9970"/>
          <a:stretch/>
        </p:blipFill>
        <p:spPr>
          <a:xfrm>
            <a:off x="683567" y="1484784"/>
            <a:ext cx="795877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>
                <a:latin typeface="Arial Narrow" panose="020B0606020202030204" pitchFamily="34" charset="0"/>
              </a:rPr>
              <a:t>Darko Lazić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Sudionici u gradnji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hr-HR" altLang="sr-Latn-R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altLang="sr-Latn-RS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Sudionici u gradnji mosta:</a:t>
            </a:r>
          </a:p>
          <a:p>
            <a:pPr marL="0" indent="0">
              <a:buNone/>
            </a:pPr>
            <a:endParaRPr lang="hr-HR" altLang="sr-Latn-RS" sz="22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INVESTITOR:		HRVATSKE AUTOCESTE, d.o.o., Zagreb,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Širolina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4</a:t>
            </a:r>
          </a:p>
          <a:p>
            <a:pPr marL="0" indent="0">
              <a:buNone/>
            </a:pP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			MINISTARSTVO KOMUNIKACIJA I PROMETA BiH</a:t>
            </a:r>
          </a:p>
          <a:p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PROJEKTANT: 		Darko Lazić,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d.i.g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., IPZ, Zagreb, Prilaz baruna Filipovića 21</a:t>
            </a:r>
          </a:p>
          <a:p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REVIDENT:		dr.sc. Zlatko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Šavor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d.i.g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., GF, Zagreb, Kačićeva 26</a:t>
            </a:r>
          </a:p>
          <a:p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NADZOR:		COG, </a:t>
            </a:r>
            <a:r>
              <a:rPr lang="hr-HR" sz="16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Zagreb i  IG, Banja Luka</a:t>
            </a:r>
            <a:endParaRPr lang="hr-HR" sz="16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IZVODITELJ RADOVA: 	</a:t>
            </a:r>
            <a:r>
              <a:rPr lang="hr-HR" sz="16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PU HERING 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d.d., Široki </a:t>
            </a:r>
            <a:r>
              <a:rPr lang="hr-HR" sz="16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Brijeg, VIADUKT d.d., Zagreb</a:t>
            </a:r>
            <a:endParaRPr lang="hr-HR" sz="16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			Čelična konstrukcija:  MAEG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s.p.a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. </a:t>
            </a:r>
            <a:r>
              <a:rPr lang="hr-HR" sz="16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Vazzola</a:t>
            </a:r>
            <a:r>
              <a:rPr lang="hr-HR" sz="16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, Italija</a:t>
            </a:r>
          </a:p>
          <a:p>
            <a:pPr marL="0" indent="0">
              <a:buNone/>
            </a:pPr>
            <a:endParaRPr lang="hr-HR" altLang="sr-Latn-R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8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Statički proračun</a:t>
            </a:r>
            <a:endParaRPr lang="hr-HR" sz="28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Proračun pomoću programskog paketa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SOFiSTiK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 proračun su uzeta djelovanja stalnog opterećenja, tla, prometnog opterećenja, skupljanja i puzanja, temperature, sile kočenja, vjetra, udara brodova i potresnog djelovanja na most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Dinamički proračun konstrukcije proveden je postupkom spektralne analize za računsko ubrzanje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tla 0,20 g 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Proračunate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su sve faze gradnje, uzimajući u obzir redoslijed montaže čelika i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faze betoniranja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kolničke ploče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Pri proračunu je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uzeto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raspucavanje betonske ploče u vlačnim zonama iznad ležaja (u karakteristike presjeka uračunata je samo armatura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ploče bez betona)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hr-HR" sz="2200" dirty="0"/>
          </a:p>
          <a:p>
            <a:endParaRPr lang="hr-HR" sz="2200" dirty="0"/>
          </a:p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20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2125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- izvedba temelja u riječnom koritu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21</a:t>
            </a:fld>
            <a:endParaRPr lang="hr-HR" altLang="sr-Latn-RS"/>
          </a:p>
        </p:txBody>
      </p:sp>
      <p:pic>
        <p:nvPicPr>
          <p:cNvPr id="8" name="Picture 7" descr="D:\RADNO\111_SAVA_SVILAJ\00_SLIKE\IMG-20180916-WA000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7"/>
          <a:stretch/>
        </p:blipFill>
        <p:spPr bwMode="auto">
          <a:xfrm>
            <a:off x="683568" y="1412776"/>
            <a:ext cx="7848872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979713" y="5877272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Građevna jama temelja stupišta u koritu rijeke</a:t>
            </a:r>
            <a:endParaRPr lang="hr-HR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5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izvedba temelja u riječnom koritu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22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15556" r="6048" b="12803"/>
          <a:stretch/>
        </p:blipFill>
        <p:spPr>
          <a:xfrm>
            <a:off x="530246" y="1772816"/>
            <a:ext cx="8057738" cy="4032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5805264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Nasipni platoi i građevne jame </a:t>
            </a:r>
            <a:r>
              <a:rPr lang="pl-PL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temelja stupišta u koritu rijeke</a:t>
            </a:r>
            <a:endParaRPr lang="hr-HR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3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čelične konstrukcije paralelno sa obje strane od krajeva prema sredini mosta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Okrupnjivanje čeličnih segmenata na pomoćnom platou uz most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krajnjim poljima </a:t>
            </a:r>
            <a:r>
              <a:rPr lang="hr-HR" sz="2000" dirty="0" err="1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inundacije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montiranje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čeličnih segmenata dizalicama sa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terena na skelu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polja u koritu rijeke za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vrijeme niskog vodostaja uz pomoć privremenih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stupova</a:t>
            </a:r>
          </a:p>
          <a:p>
            <a:r>
              <a:rPr lang="hr-HR" sz="2000" dirty="0" err="1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Konzolna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srednjeg otvora pomoću 600 tonske dizalice sa terena</a:t>
            </a:r>
          </a:p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022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rasponi u </a:t>
            </a: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inundacijama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24</a:t>
            </a:fld>
            <a:endParaRPr lang="hr-HR" alt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2832" r="1176" b="13381"/>
          <a:stretch/>
        </p:blipFill>
        <p:spPr>
          <a:xfrm>
            <a:off x="457200" y="1772816"/>
            <a:ext cx="8615300" cy="38884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5733256"/>
            <a:ext cx="80648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Okrupnjivanje čeličnih segmenata na pomoćnom platou pored mosta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58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rasponi u </a:t>
            </a: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inundacijama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</a:t>
            </a:r>
            <a:r>
              <a:rPr lang="en-US" altLang="sr-Latn-RS" dirty="0" err="1"/>
              <a:t>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25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3" b="2386"/>
          <a:stretch/>
        </p:blipFill>
        <p:spPr>
          <a:xfrm>
            <a:off x="755576" y="1360029"/>
            <a:ext cx="7560840" cy="45600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5877272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</a:rPr>
              <a:t>Čelična konstrukcija </a:t>
            </a:r>
            <a:r>
              <a:rPr lang="hr-HR" sz="2000" dirty="0">
                <a:solidFill>
                  <a:schemeClr val="bg1"/>
                </a:solidFill>
              </a:rPr>
              <a:t>krajnjih raspona </a:t>
            </a:r>
            <a:r>
              <a:rPr lang="hr-HR" sz="2000" dirty="0" smtClean="0">
                <a:solidFill>
                  <a:schemeClr val="bg1"/>
                </a:solidFill>
              </a:rPr>
              <a:t>postavljena </a:t>
            </a:r>
            <a:r>
              <a:rPr lang="hr-HR" sz="2000" dirty="0">
                <a:solidFill>
                  <a:schemeClr val="bg1"/>
                </a:solidFill>
              </a:rPr>
              <a:t>na skelu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i spojena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rasponi u </a:t>
            </a: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inundacijama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26</a:t>
            </a:fld>
            <a:endParaRPr lang="hr-HR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4" y="1285941"/>
            <a:ext cx="7095976" cy="4730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15616" y="5949280"/>
            <a:ext cx="70567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Pogled na čeličnu konstrukciju prema upornjaku mosta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4178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rasponi u </a:t>
            </a: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inundacijama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27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" b="16138"/>
          <a:stretch/>
        </p:blipFill>
        <p:spPr>
          <a:xfrm>
            <a:off x="611560" y="1417638"/>
            <a:ext cx="7776864" cy="45843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71600" y="5939393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30000"/>
              </a:spcBef>
              <a:defRPr/>
            </a:pP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Pogled na složenu konstrukciju mosta u krajnjim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rasponima</a:t>
            </a:r>
            <a:endParaRPr lang="hr-H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rasponi u </a:t>
            </a:r>
            <a:r>
              <a:rPr lang="hr-HR" altLang="sr-Latn-RS" sz="2400" dirty="0" smtClean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koritu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28</a:t>
            </a:fld>
            <a:endParaRPr lang="hr-HR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85117"/>
            <a:ext cx="7920880" cy="44554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536" y="584061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u koritu rijeke se </a:t>
            </a:r>
            <a:r>
              <a:rPr lang="hr-HR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za niskog vodostaja uz </a:t>
            </a:r>
            <a:r>
              <a:rPr lang="hr-HR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pomoć privremenih oslonaca</a:t>
            </a:r>
            <a:endParaRPr lang="hr-HR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4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središnji raspon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29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20487"/>
          <a:stretch/>
        </p:blipFill>
        <p:spPr>
          <a:xfrm>
            <a:off x="676866" y="1446200"/>
            <a:ext cx="7857591" cy="4503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9592" y="587727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err="1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Konzolna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montaža središnjeg raspona uz pomoć 600 t dizalice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7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>
                <a:latin typeface="Arial Narrow" panose="020B0606020202030204" pitchFamily="34" charset="0"/>
              </a:rPr>
              <a:t>Darko Lazić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2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altLang="sr-Latn-RS" sz="2800" dirty="0"/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hr-HR" altLang="sr-Latn-R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4" t="4347" r="15960" b="4444"/>
          <a:stretch/>
        </p:blipFill>
        <p:spPr>
          <a:xfrm>
            <a:off x="465280" y="1673225"/>
            <a:ext cx="8229025" cy="40324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5696" y="5705674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Izgled budućeg mosta</a:t>
            </a:r>
            <a:endParaRPr lang="hr-HR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45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središnji raspon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30</a:t>
            </a:fld>
            <a:endParaRPr lang="hr-HR" alt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 b="3891"/>
          <a:stretch/>
        </p:blipFill>
        <p:spPr>
          <a:xfrm>
            <a:off x="637400" y="1417638"/>
            <a:ext cx="7768660" cy="4603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5949280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Konzolna montaža središnjeg raspona uz pomoć 600 t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dizalice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28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središnji raspon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31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5011" b="1486"/>
          <a:stretch/>
        </p:blipFill>
        <p:spPr>
          <a:xfrm>
            <a:off x="827584" y="1389241"/>
            <a:ext cx="7272808" cy="45546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31640" y="5943930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Konzolna montaža središnjeg raspona uz pomoć 600 t </a:t>
            </a:r>
            <a:r>
              <a:rPr lang="hr-HR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dizalice</a:t>
            </a:r>
          </a:p>
        </p:txBody>
      </p:sp>
    </p:spTree>
    <p:extLst>
      <p:ext uri="{BB962C8B-B14F-4D97-AF65-F5344CB8AC3E}">
        <p14:creationId xmlns:p14="http://schemas.microsoft.com/office/powerpoint/2010/main" val="12732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čelični dio – središnji raspon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32</a:t>
            </a:fld>
            <a:endParaRPr lang="hr-HR" altLang="sr-Latn-R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18164" r="-1105" b="5703"/>
          <a:stretch/>
        </p:blipFill>
        <p:spPr>
          <a:xfrm>
            <a:off x="820506" y="1484784"/>
            <a:ext cx="7776864" cy="43204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9672" y="5805263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i spajanje završnog čeličnog segmenta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betonski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/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Nakon montaže čelika, prvo se betoniraju tlačne ploče nad  osloncima glavnog raspona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Betonska ploča kolnika betonira se u segmentima, prema točno određenom rasporedu (prvo se betoniraju presjeci u polju, a zatim presjeci iznad stupova)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Zbog velikog utjecaja na naprezanja u konstrukciji kao i na </a:t>
            </a:r>
            <a:r>
              <a:rPr lang="hr-HR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progibe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potrebno je pridržavati se faza izgradnje mosta predviđenih statičkim proračunom</a:t>
            </a: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92705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betonski dio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34</a:t>
            </a:fld>
            <a:endParaRPr lang="hr-HR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14695" b="-3102"/>
          <a:stretch/>
        </p:blipFill>
        <p:spPr>
          <a:xfrm>
            <a:off x="755576" y="1772816"/>
            <a:ext cx="7790700" cy="41044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1720" y="5733255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Pomična skela za betoniranje kolničke ploče</a:t>
            </a:r>
          </a:p>
        </p:txBody>
      </p:sp>
    </p:spTree>
    <p:extLst>
      <p:ext uri="{BB962C8B-B14F-4D97-AF65-F5344CB8AC3E}">
        <p14:creationId xmlns:p14="http://schemas.microsoft.com/office/powerpoint/2010/main" val="39650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Tehnologija građenja – betonski dio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endParaRPr lang="hr-HR" sz="22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pPr marL="0" indent="0" algn="ctr">
              <a:buNone/>
            </a:pPr>
            <a:endParaRPr lang="hr-HR" sz="2000" dirty="0" smtClean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35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14" r="18410" b="11155"/>
          <a:stretch/>
        </p:blipFill>
        <p:spPr>
          <a:xfrm>
            <a:off x="755576" y="1628801"/>
            <a:ext cx="7776864" cy="42484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568" y="5877273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Betoniranje kolničke ploče u segmentima, trenutno stanje na gradilištu mosta</a:t>
            </a:r>
            <a:endParaRPr lang="hr-HR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Izgled gotovog mosta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36</a:t>
            </a:fld>
            <a:endParaRPr lang="hr-HR" altLang="sr-Latn-R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" r="29639" b="27339"/>
          <a:stretch/>
        </p:blipFill>
        <p:spPr>
          <a:xfrm>
            <a:off x="555450" y="1600200"/>
            <a:ext cx="8108454" cy="43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8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Izgled gotovog mosta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37</a:t>
            </a:fld>
            <a:endParaRPr lang="hr-HR" altLang="sr-Latn-R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12218" b="11428"/>
          <a:stretch/>
        </p:blipFill>
        <p:spPr>
          <a:xfrm>
            <a:off x="664320" y="1484784"/>
            <a:ext cx="7920880" cy="463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5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4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algn="ctr"/>
            <a:r>
              <a:rPr lang="hr-HR" sz="24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Hvala na pažnji</a:t>
            </a:r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endParaRPr lang="hr-HR" sz="2200" dirty="0"/>
          </a:p>
          <a:p>
            <a:pPr marL="0" indent="0" algn="ctr">
              <a:buNone/>
            </a:pPr>
            <a:endParaRPr lang="hr-HR" sz="2000" dirty="0"/>
          </a:p>
          <a:p>
            <a:pPr marL="0" indent="0" algn="ctr">
              <a:buNone/>
            </a:pPr>
            <a:endParaRPr lang="hr-HR" sz="2000" dirty="0"/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38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4704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sr-Latn-RS">
                <a:latin typeface="Arial Narrow" panose="020B0606020202030204" pitchFamily="34" charset="0"/>
              </a:rPr>
              <a:t>Darko Lazić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Osnovni podaci o mostu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Granični most preko rijeke Save između RH i BiH</a:t>
            </a:r>
          </a:p>
          <a:p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Dva odvojena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mosta, </a:t>
            </a:r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 jedan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za </a:t>
            </a:r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svaku traku autoceste</a:t>
            </a:r>
          </a:p>
          <a:p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Ukupna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duljina </a:t>
            </a:r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mosta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660 m. Širina mosta 2x13.60 m </a:t>
            </a:r>
          </a:p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Kontinuirani </a:t>
            </a:r>
            <a:r>
              <a:rPr lang="hr-HR" altLang="sr-Latn-RS" sz="2000" dirty="0" err="1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gredni</a:t>
            </a:r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altLang="sr-Latn-RS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sandučasti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altLang="sr-Latn-RS" sz="20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preko 7 raspona</a:t>
            </a:r>
          </a:p>
          <a:p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Računski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rasponi </a:t>
            </a:r>
            <a:r>
              <a:rPr lang="hr-HR" altLang="sr-Latn-RS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mosta su redom: </a:t>
            </a:r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70+85+100+130+100+85+70 m</a:t>
            </a: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Spregnuti poprečni presjek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sastavljen od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čeličnog sanduka i gornje betonske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ploče </a:t>
            </a:r>
          </a:p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Presjek je promjenjive visine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3.70 m na inundacijama i u srednjem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polju te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5.90 m iznad riječnih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stupova 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Nad osloncima glavnog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dvostruko spregnuti presjek s gornjom vlačnom i donjom tlačnom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betonskom pločom</a:t>
            </a:r>
            <a:endParaRPr lang="hr-HR" altLang="sr-Latn-RS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Osnovni podaci o mostu</a:t>
            </a:r>
            <a:endParaRPr lang="hr-HR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endParaRPr lang="hr-HR" sz="2000" dirty="0" smtClean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 algn="ctr">
              <a:buNone/>
            </a:pP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Uzdužna </a:t>
            </a:r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dispozicija i tlocrt mosta</a:t>
            </a:r>
          </a:p>
        </p:txBody>
      </p:sp>
      <p:pic>
        <p:nvPicPr>
          <p:cNvPr id="11" name="Content Placeholder 7" descr="C:\Documents and Settings\kilic.IPZ\My Documents\Svil_Opatija.jp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5946" r="1740" b="-109"/>
          <a:stretch/>
        </p:blipFill>
        <p:spPr bwMode="auto">
          <a:xfrm>
            <a:off x="316943" y="1484784"/>
            <a:ext cx="8510114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838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čelični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36099"/>
          </a:xfrm>
        </p:spPr>
        <p:txBody>
          <a:bodyPr/>
          <a:lstStyle/>
          <a:p>
            <a:r>
              <a:rPr lang="hr-HR" sz="185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Čelični dio spregnutog presjeka čini čelični </a:t>
            </a:r>
            <a:r>
              <a:rPr lang="hr-HR" sz="185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sanduk </a:t>
            </a:r>
            <a:r>
              <a:rPr lang="hr-HR" sz="185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trapeznog poprečnog </a:t>
            </a:r>
            <a:r>
              <a:rPr lang="hr-HR" sz="185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presjeka, </a:t>
            </a:r>
            <a:r>
              <a:rPr lang="hr-HR" sz="185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promjenjive </a:t>
            </a:r>
            <a:r>
              <a:rPr lang="hr-HR" sz="185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visine </a:t>
            </a:r>
            <a:r>
              <a:rPr lang="hr-HR" sz="185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3300 - 5500 mm i konstantnog nagiba </a:t>
            </a:r>
            <a:r>
              <a:rPr lang="hr-HR" sz="185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hrpta</a:t>
            </a:r>
          </a:p>
          <a:p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Razmak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gornjih </a:t>
            </a:r>
            <a:r>
              <a:rPr lang="hr-HR" sz="19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pojasnica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konstantan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6500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mm, a širina donjeg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pojasa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varira od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5340 - 5700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mm</a:t>
            </a:r>
          </a:p>
          <a:p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Poprečni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okviri na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cca 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4000 </a:t>
            </a:r>
            <a:r>
              <a:rPr lang="hr-HR" sz="19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mm, nad osloncima ojačani</a:t>
            </a:r>
            <a:endParaRPr lang="hr-HR" sz="19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hr-HR" sz="1900" dirty="0" err="1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Spregovi</a:t>
            </a:r>
            <a:r>
              <a:rPr lang="hr-HR" sz="19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na svakom trećem okviru</a:t>
            </a:r>
          </a:p>
          <a:p>
            <a:endParaRPr lang="hr-HR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/>
          </a:p>
        </p:txBody>
      </p:sp>
      <p:pic>
        <p:nvPicPr>
          <p:cNvPr id="6" name="Picture 5" descr="C:\Documents and Settings\kilic.IPZ\My Documents\Svil_Opatij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9000" r="2364" b="9379"/>
          <a:stretch/>
        </p:blipFill>
        <p:spPr bwMode="auto">
          <a:xfrm>
            <a:off x="1043608" y="3501008"/>
            <a:ext cx="6768752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070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čelični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t="12893"/>
          <a:stretch/>
        </p:blipFill>
        <p:spPr>
          <a:xfrm>
            <a:off x="611560" y="1484784"/>
            <a:ext cx="7676513" cy="4464496"/>
          </a:xfrm>
        </p:spPr>
      </p:pic>
      <p:sp>
        <p:nvSpPr>
          <p:cNvPr id="3" name="Rectangle 2"/>
          <p:cNvSpPr/>
          <p:nvPr/>
        </p:nvSpPr>
        <p:spPr>
          <a:xfrm>
            <a:off x="1187624" y="5949280"/>
            <a:ext cx="6120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Unutrašnjost sanduka u montaži na gradilištu mosta</a:t>
            </a:r>
            <a:endParaRPr lang="hr-HR" sz="2000" dirty="0">
              <a:solidFill>
                <a:schemeClr val="bg1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čelični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2930"/>
          <a:stretch/>
        </p:blipFill>
        <p:spPr>
          <a:xfrm>
            <a:off x="611559" y="1412776"/>
            <a:ext cx="7414841" cy="4562448"/>
          </a:xfrm>
        </p:spPr>
      </p:pic>
      <p:sp>
        <p:nvSpPr>
          <p:cNvPr id="3" name="Rectangle 2"/>
          <p:cNvSpPr/>
          <p:nvPr/>
        </p:nvSpPr>
        <p:spPr>
          <a:xfrm>
            <a:off x="1547665" y="5949280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čeličnog sanduka na gradilištu mosta</a:t>
            </a:r>
          </a:p>
        </p:txBody>
      </p:sp>
    </p:spTree>
    <p:extLst>
      <p:ext uri="{BB962C8B-B14F-4D97-AF65-F5344CB8AC3E}">
        <p14:creationId xmlns:p14="http://schemas.microsoft.com/office/powerpoint/2010/main" val="5025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Most preko rijeke Save kod Svilaja</a:t>
            </a:r>
            <a:br>
              <a:rPr lang="hr-HR" altLang="sr-Latn-RS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/>
            </a:r>
            <a:br>
              <a:rPr lang="hr-HR" altLang="sr-Latn-RS" sz="1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</a:br>
            <a:r>
              <a:rPr lang="hr-HR" altLang="sr-Latn-RS" sz="2400" dirty="0" err="1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Rasponski</a:t>
            </a:r>
            <a:r>
              <a:rPr lang="hr-HR" altLang="sr-Latn-RS" sz="2400" dirty="0">
                <a:solidFill>
                  <a:srgbClr val="FFFF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 sklop mosta – čelični dio</a:t>
            </a:r>
            <a:endParaRPr lang="hr-HR" sz="2400" dirty="0">
              <a:solidFill>
                <a:srgbClr val="FFFF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sr-Latn-RS" dirty="0"/>
              <a:t>Darko Lazić</a:t>
            </a:r>
            <a:endParaRPr lang="hr-HR" altLang="sr-Latn-R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/>
          </a:p>
        </p:txBody>
      </p:sp>
      <p:pic>
        <p:nvPicPr>
          <p:cNvPr id="7" name="Content Placeholder 6" descr="D:\RADNO\111_SAVA_SVILAJ\00_SLIKE\DJI_0165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4251" r="16363" b="12845"/>
          <a:stretch/>
        </p:blipFill>
        <p:spPr bwMode="auto">
          <a:xfrm>
            <a:off x="683568" y="1412776"/>
            <a:ext cx="7560840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907704" y="5877272"/>
            <a:ext cx="54726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Montaža čeličnog sanduka na </a:t>
            </a:r>
            <a:r>
              <a:rPr lang="hr-HR" sz="20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gradilištu mosta</a:t>
            </a:r>
          </a:p>
        </p:txBody>
      </p:sp>
    </p:spTree>
    <p:extLst>
      <p:ext uri="{BB962C8B-B14F-4D97-AF65-F5344CB8AC3E}">
        <p14:creationId xmlns:p14="http://schemas.microsoft.com/office/powerpoint/2010/main" val="372039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1804</TotalTime>
  <Words>2625</Words>
  <Application>Microsoft Office PowerPoint</Application>
  <PresentationFormat>On-screen Show (4:3)</PresentationFormat>
  <Paragraphs>600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Arial Narrow</vt:lpstr>
      <vt:lpstr>Calibri</vt:lpstr>
      <vt:lpstr>Microsoft Sans Serif</vt:lpstr>
      <vt:lpstr>Symbol</vt:lpstr>
      <vt:lpstr>Times New Roman</vt:lpstr>
      <vt:lpstr>Verdana</vt:lpstr>
      <vt:lpstr>Office Theme</vt:lpstr>
      <vt:lpstr>Most preko rijeke Save kod Svilaja</vt:lpstr>
      <vt:lpstr>Most preko rijeke Save kod Svilaja  Sudionici u gradnji</vt:lpstr>
      <vt:lpstr> Most preko rijeke Save kod Svilaja </vt:lpstr>
      <vt:lpstr>Most preko rijeke Save kod Svilaja  Osnovni podaci o mostu</vt:lpstr>
      <vt:lpstr>Most preko rijeke Save kod Svilaja  Osnovni podaci o mostu</vt:lpstr>
      <vt:lpstr>Most preko rijeke Save kod Svilaja  Rasponski sklop mosta – čelični dio</vt:lpstr>
      <vt:lpstr>Most preko rijeke Save kod Svilaja  Rasponski sklop mosta – čelični dio</vt:lpstr>
      <vt:lpstr>Most preko rijeke Save kod Svilaja  Rasponski sklop mosta – čelični dio</vt:lpstr>
      <vt:lpstr>Most preko rijeke Save kod Svilaja  Rasponski sklop mosta – čelični dio</vt:lpstr>
      <vt:lpstr>Most preko rijeke Save kod Svilaja  Rasponski sklop mosta – betonski dio</vt:lpstr>
      <vt:lpstr>Most preko rijeke Save kod Svilaja  Rasponski sklop mosta – srednji oslonci</vt:lpstr>
      <vt:lpstr>Most preko rijeke Save kod Svilaja  Rasponski sklop mosta – betonski dio</vt:lpstr>
      <vt:lpstr>Most preko rijeke Save kod Svilaja  Donji ustroj mosta – stupovi i upornjaci</vt:lpstr>
      <vt:lpstr>Most preko rijeke Save kod Svilaja  Donji ustroj mosta – stupovi i upornjaci</vt:lpstr>
      <vt:lpstr>Most preko rijeke Save kod Svilaja  Donji ustroj mosta – stupovi i upornjaci</vt:lpstr>
      <vt:lpstr>Most preko rijeke Save kod Svilaja  Donji ustroj mosta – stupovi i upornjaci</vt:lpstr>
      <vt:lpstr>Most preko rijeke Save kod Svilaja  Donji ustroj mosta – stupovi i upornjaci</vt:lpstr>
      <vt:lpstr>Most preko rijeke Save kod Svilaja  Donji ustroj mosta - temeljenje</vt:lpstr>
      <vt:lpstr>Most preko rijeke Save kod Svilaja  Statički proračun</vt:lpstr>
      <vt:lpstr>Most preko rijeke Save kod Svilaja  Statički proračun</vt:lpstr>
      <vt:lpstr>Most preko rijeke Save kod Svilaja  Tehnologija građenja - izvedba temelja u riječnom koritu</vt:lpstr>
      <vt:lpstr>Most preko rijeke Save kod Svilaja  Tehnologija građenja – izvedba temelja u riječnom koritu</vt:lpstr>
      <vt:lpstr>Most preko rijeke Save kod Svilaja  Tehnologija građenja – čelični dio</vt:lpstr>
      <vt:lpstr>Most preko rijeke Save kod Svilaja  Tehnologija građenja – čelični dio – rasponi u inundacijama</vt:lpstr>
      <vt:lpstr>Most preko rijeke Save kod Svilaja  Tehnologija građenja – čelični dio – rasponi u inundacijama</vt:lpstr>
      <vt:lpstr>Most preko rijeke Save kod Svilaja  Tehnologija građenja – čelični dio – rasponi u inundacijama</vt:lpstr>
      <vt:lpstr>Most preko rijeke Save kod Svilaja  Tehnologija građenja – čelični dio – rasponi u inundacijama</vt:lpstr>
      <vt:lpstr>Most preko rijeke Save kod Svilaja  Tehnologija građenja – čelični dio – rasponi u koritu</vt:lpstr>
      <vt:lpstr>Most preko rijeke Save kod Svilaja  Tehnologija građenja – čelični dio – središnji raspon</vt:lpstr>
      <vt:lpstr>Most preko rijeke Save kod Svilaja  Tehnologija građenja – čelični dio – središnji raspon</vt:lpstr>
      <vt:lpstr>Most preko rijeke Save kod Svilaja  Tehnologija građenja – čelični dio – središnji raspon</vt:lpstr>
      <vt:lpstr>Most preko rijeke Save kod Svilaja  Tehnologija građenja – čelični dio – središnji raspon</vt:lpstr>
      <vt:lpstr>Most preko rijeke Save kod Svilaja  Tehnologija građenja – betonski dio</vt:lpstr>
      <vt:lpstr>Most preko rijeke Save kod Svilaja  Tehnologija građenja – betonski dio</vt:lpstr>
      <vt:lpstr>Most preko rijeke Save kod Svilaja  Tehnologija građenja – betonski dio</vt:lpstr>
      <vt:lpstr>Most preko rijeke Save kod Svilaja  Izgled gotovog mosta</vt:lpstr>
      <vt:lpstr>Most preko rijeke Save kod Svilaja  Izgled gotovog mosta</vt:lpstr>
      <vt:lpstr> Most preko rijeke Save kod Svilaja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Darko</cp:lastModifiedBy>
  <cp:revision>334</cp:revision>
  <dcterms:created xsi:type="dcterms:W3CDTF">2010-03-22T21:50:27Z</dcterms:created>
  <dcterms:modified xsi:type="dcterms:W3CDTF">2019-06-14T06:18:48Z</dcterms:modified>
</cp:coreProperties>
</file>