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6"/>
  </p:notesMasterIdLst>
  <p:handoutMasterIdLst>
    <p:handoutMasterId r:id="rId47"/>
  </p:handoutMasterIdLst>
  <p:sldIdLst>
    <p:sldId id="261" r:id="rId2"/>
    <p:sldId id="294" r:id="rId3"/>
    <p:sldId id="354" r:id="rId4"/>
    <p:sldId id="295" r:id="rId5"/>
    <p:sldId id="326" r:id="rId6"/>
    <p:sldId id="340" r:id="rId7"/>
    <p:sldId id="341" r:id="rId8"/>
    <p:sldId id="342" r:id="rId9"/>
    <p:sldId id="343" r:id="rId10"/>
    <p:sldId id="344" r:id="rId11"/>
    <p:sldId id="345" r:id="rId12"/>
    <p:sldId id="346" r:id="rId13"/>
    <p:sldId id="347" r:id="rId14"/>
    <p:sldId id="348" r:id="rId15"/>
    <p:sldId id="349" r:id="rId16"/>
    <p:sldId id="350" r:id="rId17"/>
    <p:sldId id="351" r:id="rId18"/>
    <p:sldId id="352" r:id="rId19"/>
    <p:sldId id="313" r:id="rId20"/>
    <p:sldId id="314" r:id="rId21"/>
    <p:sldId id="315" r:id="rId22"/>
    <p:sldId id="316" r:id="rId23"/>
    <p:sldId id="355" r:id="rId24"/>
    <p:sldId id="317" r:id="rId25"/>
    <p:sldId id="318" r:id="rId26"/>
    <p:sldId id="319" r:id="rId27"/>
    <p:sldId id="320" r:id="rId28"/>
    <p:sldId id="321" r:id="rId29"/>
    <p:sldId id="322" r:id="rId30"/>
    <p:sldId id="323" r:id="rId31"/>
    <p:sldId id="324" r:id="rId32"/>
    <p:sldId id="328" r:id="rId33"/>
    <p:sldId id="329" r:id="rId34"/>
    <p:sldId id="330" r:id="rId35"/>
    <p:sldId id="331" r:id="rId36"/>
    <p:sldId id="332" r:id="rId37"/>
    <p:sldId id="333" r:id="rId38"/>
    <p:sldId id="334" r:id="rId39"/>
    <p:sldId id="335" r:id="rId40"/>
    <p:sldId id="336" r:id="rId41"/>
    <p:sldId id="337" r:id="rId42"/>
    <p:sldId id="338" r:id="rId43"/>
    <p:sldId id="339" r:id="rId44"/>
    <p:sldId id="353" r:id="rId45"/>
  </p:sldIdLst>
  <p:sldSz cx="9144000" cy="6858000" type="screen4x3"/>
  <p:notesSz cx="6858000" cy="9144000"/>
  <p:defaultTextStyle>
    <a:defPPr>
      <a:defRPr lang="sr-Latn-C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2AAC"/>
    <a:srgbClr val="0A238C"/>
    <a:srgbClr val="0B28A1"/>
    <a:srgbClr val="112A71"/>
    <a:srgbClr val="122E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6085" autoAdjust="0"/>
  </p:normalViewPr>
  <p:slideViewPr>
    <p:cSldViewPr>
      <p:cViewPr varScale="1">
        <p:scale>
          <a:sx n="119" d="100"/>
          <a:sy n="119" d="100"/>
        </p:scale>
        <p:origin x="1373" y="10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2" d="100"/>
          <a:sy n="82" d="100"/>
        </p:scale>
        <p:origin x="-3132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B4CC671-EDDB-4CEF-B406-A152F8F02B95}" type="datetimeFigureOut">
              <a:rPr lang="sr-Latn-CS"/>
              <a:pPr>
                <a:defRPr/>
              </a:pPr>
              <a:t>10.5.2019.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0B0DFA91-BBD8-4A40-8679-52B83F5E2828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4073489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8F97882-A59F-479F-A386-7D5B1B513A03}" type="datetimeFigureOut">
              <a:rPr lang="sr-Latn-CS"/>
              <a:pPr>
                <a:defRPr/>
              </a:pPr>
              <a:t>10.5.2019.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hr-HR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hr-HR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32032C6C-E4E8-4DA8-A996-ACD8E1833339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9756966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r-HR" altLang="sr-Latn-RS"/>
          </a:p>
        </p:txBody>
      </p:sp>
      <p:sp>
        <p:nvSpPr>
          <p:cNvPr id="614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96212A0-EF72-4E55-94C9-A86CBE6E2D52}" type="slidenum">
              <a:rPr lang="hr-HR" altLang="sr-Latn-R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11800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10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471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11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471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12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471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13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471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14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471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15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471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16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471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17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471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18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471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19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471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471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20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471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21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471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22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471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23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471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24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471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25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471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26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471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27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471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28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471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29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471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4717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30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4717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31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4717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32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4717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33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4717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34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4717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35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4717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36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4717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37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4717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38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4717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39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471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471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40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4717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41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4717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42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4717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43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4717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44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471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471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471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7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471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8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471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9</a:t>
            </a:fld>
            <a:endParaRPr lang="hr-HR" altLang="sr-Latn-R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47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r-HR" altLang="sr-Latn-RS"/>
              <a:t>Ime i prezime predavača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59B5C4-5052-48BC-B74C-450AB8A92364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4117395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42875"/>
            <a:ext cx="93186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/>
          <p:cNvPicPr>
            <a:picLocks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0125"/>
            <a:ext cx="9144000" cy="10795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8"/>
          <p:cNvSpPr>
            <a:spLocks noChangeArrowheads="1"/>
          </p:cNvSpPr>
          <p:nvPr userDrawn="1"/>
        </p:nvSpPr>
        <p:spPr bwMode="auto">
          <a:xfrm>
            <a:off x="1143000" y="142875"/>
            <a:ext cx="7715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GB" altLang="sr-Latn-RS" sz="1400" b="1"/>
              <a:t>HRVATSKA KOMORA INŽENJERA GRAĐEVINARSTVA</a:t>
            </a:r>
            <a:endParaRPr lang="hr-HR" altLang="sr-Latn-RS" sz="1400"/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1143000" y="457200"/>
            <a:ext cx="7715250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Aft>
                <a:spcPts val="600"/>
              </a:spcAft>
              <a:defRPr/>
            </a:pPr>
            <a:r>
              <a:rPr lang="hr-HR" altLang="sr-Latn-RS" sz="1200" b="1">
                <a:solidFill>
                  <a:srgbClr val="7F7F7F"/>
                </a:solidFill>
                <a:cs typeface="Times New Roman" pitchFamily="18" charset="0"/>
              </a:rPr>
              <a:t>DANI OVLAŠTENIH INŽENJERA GRAĐEVINARSTVA</a:t>
            </a:r>
            <a:endParaRPr lang="hr-HR" altLang="sr-Latn-RS" sz="1200">
              <a:solidFill>
                <a:srgbClr val="7F7F7F"/>
              </a:solidFill>
            </a:endParaRPr>
          </a:p>
          <a:p>
            <a:pPr algn="ctr">
              <a:spcAft>
                <a:spcPts val="600"/>
              </a:spcAft>
              <a:defRPr/>
            </a:pPr>
            <a:r>
              <a:rPr lang="hr-HR" altLang="sr-Latn-RS" sz="1200">
                <a:cs typeface="Times New Roman" pitchFamily="18" charset="0"/>
              </a:rPr>
              <a:t>Opatija, 2010.</a:t>
            </a:r>
            <a:endParaRPr lang="hr-HR" altLang="sr-Latn-R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hr-HR" altLang="sr-Latn-R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 algn="l">
              <a:defRPr sz="18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40EEC7C-AA2A-4A1B-B288-589E9A700F40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951211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r-HR" altLang="sr-Latn-RS"/>
              <a:t>Ime i prezime predavača</a:t>
            </a:r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742FF3-B87A-45D6-9A3E-D782A254165A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964408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r-HR" altLang="sr-Latn-RS"/>
              <a:t>Ime i prezime predavača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97B197-5111-4B02-8047-EF5F65D3E305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696357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 descr="image001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6337300"/>
            <a:ext cx="611188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 userDrawn="1"/>
        </p:nvCxnSpPr>
        <p:spPr>
          <a:xfrm>
            <a:off x="0" y="6308725"/>
            <a:ext cx="914400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5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7950" y="6381750"/>
            <a:ext cx="5976938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 Narrow" pitchFamily="34" charset="0"/>
                <a:cs typeface="Arial" charset="0"/>
              </a:defRPr>
            </a:lvl1pPr>
          </a:lstStyle>
          <a:p>
            <a:pPr>
              <a:defRPr/>
            </a:pPr>
            <a:r>
              <a:rPr lang="hr-HR" altLang="sr-Latn-RS" dirty="0"/>
              <a:t>Ime i prezime predavača</a:t>
            </a:r>
          </a:p>
        </p:txBody>
      </p:sp>
      <p:sp>
        <p:nvSpPr>
          <p:cNvPr id="1029" name="Rectangle 12"/>
          <p:cNvSpPr>
            <a:spLocks noChangeArrowheads="1"/>
          </p:cNvSpPr>
          <p:nvPr/>
        </p:nvSpPr>
        <p:spPr bwMode="auto">
          <a:xfrm>
            <a:off x="6011863" y="6381750"/>
            <a:ext cx="1944687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r>
              <a:rPr lang="hr-HR" altLang="sr-Latn-RS" sz="1400" dirty="0"/>
              <a:t>HKIG – Opatija 2019.</a:t>
            </a:r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6400" y="6381750"/>
            <a:ext cx="1117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000" smtClean="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79AD9910-7AB1-46C5-8FA7-ED2DDB5247A5}" type="slidenum">
              <a:rPr lang="hr-HR" altLang="sr-Latn-RS"/>
              <a:pPr>
                <a:defRPr/>
              </a:pPr>
              <a:t>‹#›</a:t>
            </a:fld>
            <a:endParaRPr lang="hr-HR" altLang="sr-Latn-R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7" r:id="rId2"/>
    <p:sldLayoutId id="2147483775" r:id="rId3"/>
    <p:sldLayoutId id="2147483776" r:id="rId4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zervirano mjesto datuma 1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>
                <a:latin typeface="Arial Narrow" panose="020B0606020202030204" pitchFamily="34" charset="0"/>
              </a:rPr>
              <a:t>Ime i prezime predavača</a:t>
            </a:r>
          </a:p>
        </p:txBody>
      </p:sp>
      <p:sp>
        <p:nvSpPr>
          <p:cNvPr id="5123" name="Rezervirano mjesto broja slajda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09DE799-DA9D-44F6-BE07-3F637AC10E48}" type="slidenum">
              <a:rPr lang="hr-HR" altLang="sr-Latn-RS">
                <a:latin typeface="Verdana" panose="020B0604030504040204" pitchFamily="34" charset="0"/>
              </a:rPr>
              <a:pPr/>
              <a:t>1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908050"/>
            <a:ext cx="9144000" cy="5949950"/>
          </a:xfrm>
          <a:prstGeom prst="rect">
            <a:avLst/>
          </a:prstGeom>
          <a:solidFill>
            <a:srgbClr val="112A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r-HR"/>
          </a:p>
        </p:txBody>
      </p:sp>
      <p:sp>
        <p:nvSpPr>
          <p:cNvPr id="5125" name="Title 5"/>
          <p:cNvSpPr>
            <a:spLocks noGrp="1"/>
          </p:cNvSpPr>
          <p:nvPr>
            <p:ph type="ctrTitle" idx="4294967295"/>
          </p:nvPr>
        </p:nvSpPr>
        <p:spPr bwMode="auto">
          <a:xfrm>
            <a:off x="0" y="2071688"/>
            <a:ext cx="9144000" cy="147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sz="4000" dirty="0" err="1">
                <a:solidFill>
                  <a:schemeClr val="bg1"/>
                </a:solidFill>
              </a:rPr>
              <a:t>Projekt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rekonstrukcije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visećeg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pješačkog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mosta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preko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rijeke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hr-HR" sz="4000" dirty="0">
                <a:solidFill>
                  <a:schemeClr val="bg1"/>
                </a:solidFill>
              </a:rPr>
              <a:t>C</a:t>
            </a:r>
            <a:r>
              <a:rPr lang="en-US" sz="4000" dirty="0" err="1" smtClean="0">
                <a:solidFill>
                  <a:schemeClr val="bg1"/>
                </a:solidFill>
              </a:rPr>
              <a:t>etine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>
                <a:solidFill>
                  <a:schemeClr val="bg1"/>
                </a:solidFill>
              </a:rPr>
              <a:t>u </a:t>
            </a:r>
            <a:r>
              <a:rPr lang="hr-HR" sz="4000" dirty="0" err="1">
                <a:solidFill>
                  <a:schemeClr val="bg1"/>
                </a:solidFill>
              </a:rPr>
              <a:t>T</a:t>
            </a:r>
            <a:r>
              <a:rPr lang="en-US" sz="4000" dirty="0" err="1" smtClean="0">
                <a:solidFill>
                  <a:schemeClr val="bg1"/>
                </a:solidFill>
              </a:rPr>
              <a:t>rilju</a:t>
            </a:r>
            <a:endParaRPr lang="hr-HR" altLang="sr-Latn-R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6" name="Subtitle 6"/>
          <p:cNvSpPr>
            <a:spLocks noGrp="1"/>
          </p:cNvSpPr>
          <p:nvPr>
            <p:ph type="subTitle" idx="4294967295"/>
          </p:nvPr>
        </p:nvSpPr>
        <p:spPr bwMode="auto">
          <a:xfrm>
            <a:off x="214313" y="5572125"/>
            <a:ext cx="7643812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hr-HR" altLang="sr-Latn-RS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Prof. dr. sc. Jure </a:t>
            </a:r>
            <a:r>
              <a:rPr lang="hr-HR" altLang="sr-Latn-RS" sz="1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Radnić</a:t>
            </a:r>
            <a:r>
              <a:rPr lang="hr-HR" altLang="sr-Latn-RS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r-HR" altLang="sr-Latn-R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dipl.ing.građ., </a:t>
            </a:r>
            <a:r>
              <a:rPr lang="hr-HR" altLang="sr-Latn-RS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FGAG, Split</a:t>
            </a:r>
          </a:p>
          <a:p>
            <a:pPr marL="0" indent="0">
              <a:buNone/>
            </a:pPr>
            <a:r>
              <a:rPr lang="hr-HR" altLang="sr-Latn-RS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Prof. dr. sc</a:t>
            </a:r>
            <a:r>
              <a:rPr lang="hr-HR" altLang="sr-Latn-R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hr-HR" altLang="sr-Latn-RS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Domagoj Matešan, </a:t>
            </a:r>
            <a:r>
              <a:rPr lang="hr-HR" altLang="sr-Latn-R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dipl.ing.građ., FGAG, </a:t>
            </a:r>
            <a:r>
              <a:rPr lang="hr-HR" altLang="sr-Latn-RS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Split</a:t>
            </a:r>
          </a:p>
          <a:p>
            <a:pPr marL="0" indent="0">
              <a:buNone/>
            </a:pPr>
            <a:r>
              <a:rPr lang="hr-HR" altLang="sr-Latn-RS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Ivan Banović, mag. ing. aedif., </a:t>
            </a:r>
            <a:r>
              <a:rPr lang="hr-HR" altLang="sr-Latn-R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FGAG, Split</a:t>
            </a:r>
          </a:p>
        </p:txBody>
      </p:sp>
      <p:sp>
        <p:nvSpPr>
          <p:cNvPr id="5127" name="TextBox 3"/>
          <p:cNvSpPr txBox="1">
            <a:spLocks noChangeArrowheads="1"/>
          </p:cNvSpPr>
          <p:nvPr/>
        </p:nvSpPr>
        <p:spPr bwMode="auto">
          <a:xfrm>
            <a:off x="0" y="0"/>
            <a:ext cx="9144000" cy="85566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r-HR" altLang="sr-Latn-R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HRVATSKA  KOMORA  INŽENJERA  GRAĐEVINARSTVA</a:t>
            </a:r>
          </a:p>
          <a:p>
            <a:pPr eaLnBrk="1" hangingPunct="1"/>
            <a:endParaRPr lang="hr-HR" altLang="sr-Latn-RS" sz="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hr-HR" altLang="sr-Latn-R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Dani  Hrvatske komore inženjera  građevinarstva</a:t>
            </a:r>
            <a:r>
              <a:rPr lang="hr-HR" altLang="sr-Latn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hr-HR" altLang="sr-Latn-R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Opatija, 2019.</a:t>
            </a:r>
          </a:p>
          <a:p>
            <a:pPr eaLnBrk="1" hangingPunct="1"/>
            <a:endParaRPr lang="hr-HR" altLang="sr-Latn-R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5429250"/>
            <a:ext cx="914400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9" name="Subtitle 6"/>
          <p:cNvSpPr txBox="1">
            <a:spLocks/>
          </p:cNvSpPr>
          <p:nvPr/>
        </p:nvSpPr>
        <p:spPr bwMode="auto">
          <a:xfrm>
            <a:off x="0" y="3857625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hr-HR" altLang="sr-Latn-RS" sz="2800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Jure Radnić</a:t>
            </a:r>
            <a:r>
              <a:rPr lang="hr-HR" altLang="sr-Latn-R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Domagoj Matešan, Ivan Banović</a:t>
            </a:r>
            <a:endParaRPr lang="hr-HR" altLang="sr-Latn-R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3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42875"/>
            <a:ext cx="93186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Jure Radnić, Domagoj Matešan,</a:t>
            </a:r>
          </a:p>
          <a:p>
            <a:r>
              <a:rPr lang="hr-HR" altLang="sr-Latn-RS" dirty="0" smtClean="0">
                <a:latin typeface="Arial Narrow" panose="020B0606020202030204" pitchFamily="34" charset="0"/>
              </a:rPr>
              <a:t>Ivan Banović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10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10" name="Picture 4" descr="D:\DOKTORAT - kameni stupovi\DISERTACIJA\PPT\logoFGA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6404810"/>
            <a:ext cx="2987818" cy="233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P10100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0"/>
            <a:ext cx="4703013" cy="63017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5623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Jure Radnić, Domagoj Matešan,</a:t>
            </a:r>
          </a:p>
          <a:p>
            <a:r>
              <a:rPr lang="hr-HR" altLang="sr-Latn-RS" dirty="0" smtClean="0">
                <a:latin typeface="Arial Narrow" panose="020B0606020202030204" pitchFamily="34" charset="0"/>
              </a:rPr>
              <a:t>Ivan Banović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11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10" name="Picture 4" descr="D:\DOKTORAT - kameni stupovi\DISERTACIJA\PPT\logoFGA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6404810"/>
            <a:ext cx="2987818" cy="233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P101004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7"/>
          <a:stretch/>
        </p:blipFill>
        <p:spPr bwMode="auto">
          <a:xfrm>
            <a:off x="0" y="-58723"/>
            <a:ext cx="9180512" cy="63912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3735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Jure Radnić, Domagoj Matešan,</a:t>
            </a:r>
          </a:p>
          <a:p>
            <a:r>
              <a:rPr lang="hr-HR" altLang="sr-Latn-RS" dirty="0" smtClean="0">
                <a:latin typeface="Arial Narrow" panose="020B0606020202030204" pitchFamily="34" charset="0"/>
              </a:rPr>
              <a:t>Ivan Banović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12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10" name="Picture 4" descr="D:\DOKTORAT - kameni stupovi\DISERTACIJA\PPT\logoFGA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6404810"/>
            <a:ext cx="2987818" cy="233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P10100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0"/>
          <a:stretch/>
        </p:blipFill>
        <p:spPr bwMode="auto">
          <a:xfrm>
            <a:off x="6956" y="0"/>
            <a:ext cx="9137044" cy="62989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0875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Jure Radnić, Domagoj Matešan,</a:t>
            </a:r>
          </a:p>
          <a:p>
            <a:r>
              <a:rPr lang="hr-HR" altLang="sr-Latn-RS" dirty="0" smtClean="0">
                <a:latin typeface="Arial Narrow" panose="020B0606020202030204" pitchFamily="34" charset="0"/>
              </a:rPr>
              <a:t>Ivan Banović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13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10" name="Picture 4" descr="D:\DOKTORAT - kameni stupovi\DISERTACIJA\PPT\logoFGA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6404810"/>
            <a:ext cx="2987818" cy="233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P10101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"/>
          <a:stretch/>
        </p:blipFill>
        <p:spPr bwMode="auto">
          <a:xfrm>
            <a:off x="-14002" y="0"/>
            <a:ext cx="9158002" cy="63093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288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Jure Radnić, Domagoj Matešan,</a:t>
            </a:r>
          </a:p>
          <a:p>
            <a:r>
              <a:rPr lang="hr-HR" altLang="sr-Latn-RS" dirty="0" smtClean="0">
                <a:latin typeface="Arial Narrow" panose="020B0606020202030204" pitchFamily="34" charset="0"/>
              </a:rPr>
              <a:t>Ivan Banović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14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10" name="Picture 4" descr="D:\DOKTORAT - kameni stupovi\DISERTACIJA\PPT\logoFGA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6404810"/>
            <a:ext cx="2987818" cy="233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Users\HP laptop\Documents\STRUCNI RAD\OPATIJA 2019\viseci most u trilju\Fotografije-postojece stanje\most2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4" r="1994"/>
          <a:stretch/>
        </p:blipFill>
        <p:spPr bwMode="auto">
          <a:xfrm>
            <a:off x="1" y="0"/>
            <a:ext cx="9144000" cy="63093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4896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Jure Radnić, Domagoj Matešan,</a:t>
            </a:r>
          </a:p>
          <a:p>
            <a:r>
              <a:rPr lang="hr-HR" altLang="sr-Latn-RS" dirty="0" smtClean="0">
                <a:latin typeface="Arial Narrow" panose="020B0606020202030204" pitchFamily="34" charset="0"/>
              </a:rPr>
              <a:t>Ivan Banović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15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10" name="Picture 4" descr="D:\DOKTORAT - kameni stupovi\DISERTACIJA\PPT\logoFGA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6404810"/>
            <a:ext cx="2987818" cy="233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HP laptop\Documents\STRUCNI RAD\OPATIJA 2019\viseci most u trilju\Fotografije-postojece stanje\viseci-most-trilj-105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00"/>
          <a:stretch/>
        </p:blipFill>
        <p:spPr bwMode="auto">
          <a:xfrm>
            <a:off x="-746" y="-181"/>
            <a:ext cx="9144746" cy="6309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0306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Jure Radnić, Domagoj Matešan,</a:t>
            </a:r>
          </a:p>
          <a:p>
            <a:r>
              <a:rPr lang="hr-HR" altLang="sr-Latn-RS" dirty="0" smtClean="0">
                <a:latin typeface="Arial Narrow" panose="020B0606020202030204" pitchFamily="34" charset="0"/>
              </a:rPr>
              <a:t>Ivan Banović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16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10" name="Picture 4" descr="D:\DOKTORAT - kameni stupovi\DISERTACIJA\PPT\logoFGA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6404810"/>
            <a:ext cx="2987818" cy="233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P10100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51"/>
          <a:stretch/>
        </p:blipFill>
        <p:spPr bwMode="auto">
          <a:xfrm>
            <a:off x="0" y="-27384"/>
            <a:ext cx="9144000" cy="63515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0741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Jure Radnić, Domagoj Matešan,</a:t>
            </a:r>
          </a:p>
          <a:p>
            <a:r>
              <a:rPr lang="hr-HR" altLang="sr-Latn-RS" dirty="0" smtClean="0">
                <a:latin typeface="Arial Narrow" panose="020B0606020202030204" pitchFamily="34" charset="0"/>
              </a:rPr>
              <a:t>Ivan Banović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17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10" name="Picture 4" descr="D:\DOKTORAT - kameni stupovi\DISERTACIJA\PPT\logoFGA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6404810"/>
            <a:ext cx="2987818" cy="233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HP laptop\Documents\STRUCNI RAD\OPATIJA 2019\viseci most u trilju\Fotografije-postojece stanje\viseci-most-trilj-104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8"/>
          <a:stretch/>
        </p:blipFill>
        <p:spPr bwMode="auto">
          <a:xfrm>
            <a:off x="8389" y="-27384"/>
            <a:ext cx="9155912" cy="63324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8902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Jure Radnić, Domagoj Matešan,</a:t>
            </a:r>
          </a:p>
          <a:p>
            <a:r>
              <a:rPr lang="hr-HR" altLang="sr-Latn-RS" dirty="0" smtClean="0">
                <a:latin typeface="Arial Narrow" panose="020B0606020202030204" pitchFamily="34" charset="0"/>
              </a:rPr>
              <a:t>Ivan Banović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18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10" name="Picture 4" descr="D:\DOKTORAT - kameni stupovi\DISERTACIJA\PPT\logoFGA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6404810"/>
            <a:ext cx="2987818" cy="233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HP laptop\Documents\STRUCNI RAD\OPATIJA 2019\viseci most u trilju\Fotografije-postojece stanje\viseci_most_trilj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13" b="4361"/>
          <a:stretch/>
        </p:blipFill>
        <p:spPr bwMode="auto">
          <a:xfrm>
            <a:off x="1763688" y="-22338"/>
            <a:ext cx="5782987" cy="6319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2017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Jure Radnić, Domagoj Matešan,</a:t>
            </a:r>
          </a:p>
          <a:p>
            <a:r>
              <a:rPr lang="hr-HR" altLang="sr-Latn-RS" dirty="0" smtClean="0">
                <a:latin typeface="Arial Narrow" panose="020B0606020202030204" pitchFamily="34" charset="0"/>
              </a:rPr>
              <a:t>Ivan Banović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19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10" name="Picture 4" descr="D:\DOKTORAT - kameni stupovi\DISERTACIJA\PPT\logoFGA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6404810"/>
            <a:ext cx="2987818" cy="233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461814"/>
            <a:ext cx="9144000" cy="429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200" b="1" dirty="0" smtClean="0">
                <a:solidFill>
                  <a:srgbClr val="0C2A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POSTAVLJENI CILJEVI NA PROJEKT REKONSTRUKCIJE</a:t>
            </a:r>
            <a:endParaRPr lang="en-GB" sz="2200" b="1" dirty="0">
              <a:solidFill>
                <a:srgbClr val="0C2A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3568" y="460080"/>
            <a:ext cx="7776864" cy="4308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1421904" y="1528003"/>
            <a:ext cx="687625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tabLst>
                <a:tab pos="1611313" algn="l"/>
                <a:tab pos="2063750" algn="l"/>
              </a:tabLst>
            </a:pPr>
            <a:r>
              <a:rPr lang="hr-HR" b="1" dirty="0" smtClean="0"/>
              <a:t>POVEĆANJE UPORABNE VRIJEDNOSTI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1611313" algn="l"/>
                <a:tab pos="2063750" algn="l"/>
              </a:tabLst>
            </a:pPr>
            <a:endParaRPr lang="hr-HR" b="1" dirty="0"/>
          </a:p>
          <a:p>
            <a:pPr marL="285750" indent="-285750">
              <a:buFont typeface="Arial" panose="020B0604020202020204" pitchFamily="34" charset="0"/>
              <a:buChar char="•"/>
              <a:tabLst>
                <a:tab pos="1611313" algn="l"/>
                <a:tab pos="2063750" algn="l"/>
              </a:tabLst>
            </a:pPr>
            <a:r>
              <a:rPr lang="hr-HR" b="1" dirty="0" smtClean="0"/>
              <a:t>POVEĆANJE KRUTOSTI, NOSIVOSTI I SIGURNOSTI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1611313" algn="l"/>
                <a:tab pos="2063750" algn="l"/>
              </a:tabLst>
            </a:pPr>
            <a:endParaRPr lang="hr-HR" b="1" dirty="0"/>
          </a:p>
          <a:p>
            <a:pPr marL="285750" indent="-285750">
              <a:buFont typeface="Arial" panose="020B0604020202020204" pitchFamily="34" charset="0"/>
              <a:buChar char="•"/>
              <a:tabLst>
                <a:tab pos="1611313" algn="l"/>
                <a:tab pos="2063750" algn="l"/>
              </a:tabLst>
            </a:pPr>
            <a:r>
              <a:rPr lang="hr-HR" b="1" dirty="0" smtClean="0"/>
              <a:t>POVEĆANJE TRAJNOSTI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1611313" algn="l"/>
                <a:tab pos="2063750" algn="l"/>
              </a:tabLst>
            </a:pPr>
            <a:endParaRPr lang="hr-HR" b="1" dirty="0"/>
          </a:p>
          <a:p>
            <a:pPr marL="285750" indent="-285750">
              <a:buFont typeface="Arial" panose="020B0604020202020204" pitchFamily="34" charset="0"/>
              <a:buChar char="•"/>
              <a:tabLst>
                <a:tab pos="1611313" algn="l"/>
                <a:tab pos="2063750" algn="l"/>
              </a:tabLst>
            </a:pPr>
            <a:r>
              <a:rPr lang="hr-HR" b="1" dirty="0" smtClean="0"/>
              <a:t>POVEĆANJE OBLIKOVNE VRIJEDNOSTI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1611313" algn="l"/>
                <a:tab pos="2063750" algn="l"/>
              </a:tabLst>
            </a:pPr>
            <a:endParaRPr lang="hr-HR" b="1" dirty="0"/>
          </a:p>
          <a:p>
            <a:pPr>
              <a:tabLst>
                <a:tab pos="1611313" algn="l"/>
                <a:tab pos="2063750" algn="l"/>
              </a:tabLst>
            </a:pP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272570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Jure Radnić, Domagoj Matešan,</a:t>
            </a:r>
          </a:p>
          <a:p>
            <a:r>
              <a:rPr lang="hr-HR" altLang="sr-Latn-RS" dirty="0" smtClean="0">
                <a:latin typeface="Arial Narrow" panose="020B0606020202030204" pitchFamily="34" charset="0"/>
              </a:rPr>
              <a:t>Ivan Banović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2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10" name="Picture 4" descr="D:\DOKTORAT - kameni stupovi\DISERTACIJA\PPT\logoFGA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6404810"/>
            <a:ext cx="2987818" cy="233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Most u Trilju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56"/>
          <a:stretch/>
        </p:blipFill>
        <p:spPr bwMode="auto">
          <a:xfrm>
            <a:off x="0" y="11797"/>
            <a:ext cx="9144000" cy="62764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562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3093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Jure Radnić, Domagoj Matešan,</a:t>
            </a:r>
          </a:p>
          <a:p>
            <a:r>
              <a:rPr lang="hr-HR" altLang="sr-Latn-RS" dirty="0" smtClean="0">
                <a:latin typeface="Arial Narrow" panose="020B0606020202030204" pitchFamily="34" charset="0"/>
              </a:rPr>
              <a:t>Ivan Banović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20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10" name="Picture 4" descr="D:\DOKTORAT - kameni stupovi\DISERTACIJA\PPT\logoFGA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6404810"/>
            <a:ext cx="2987818" cy="233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HP laptop\Documents\STRUCNI RAD\OPATIJA 2019\viseci most u trilju\novi scan\Scan_20190412_08401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2" t="7471" r="2391" b="4685"/>
          <a:stretch/>
        </p:blipFill>
        <p:spPr bwMode="auto">
          <a:xfrm>
            <a:off x="251520" y="0"/>
            <a:ext cx="8784976" cy="6286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7525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3093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Jure Radnić, Domagoj Matešan,</a:t>
            </a:r>
          </a:p>
          <a:p>
            <a:r>
              <a:rPr lang="hr-HR" altLang="sr-Latn-RS" dirty="0" smtClean="0">
                <a:latin typeface="Arial Narrow" panose="020B0606020202030204" pitchFamily="34" charset="0"/>
              </a:rPr>
              <a:t>Ivan Banović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21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10" name="Picture 4" descr="D:\DOKTORAT - kameni stupovi\DISERTACIJA\PPT\logoFGA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6404810"/>
            <a:ext cx="2987818" cy="233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HP laptop\Documents\STRUCNI RAD\OPATIJA 2019\viseci most u trilju\novi scan\Scan_20190412_084018_00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8" t="10492" r="6384" b="4778"/>
          <a:stretch/>
        </p:blipFill>
        <p:spPr bwMode="auto">
          <a:xfrm>
            <a:off x="251520" y="0"/>
            <a:ext cx="8701857" cy="6300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2206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3093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Jure Radnić, Domagoj Matešan,</a:t>
            </a:r>
          </a:p>
          <a:p>
            <a:r>
              <a:rPr lang="hr-HR" altLang="sr-Latn-RS" dirty="0" smtClean="0">
                <a:latin typeface="Arial Narrow" panose="020B0606020202030204" pitchFamily="34" charset="0"/>
              </a:rPr>
              <a:t>Ivan Banović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22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10" name="Picture 4" descr="D:\DOKTORAT - kameni stupovi\DISERTACIJA\PPT\logoFGA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6404810"/>
            <a:ext cx="2987818" cy="233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HP laptop\Documents\STRUCNI RAD\OPATIJA 2019\viseci most u trilju\scanovi\Scan_20190326_124533_00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0" t="4652" r="8177" b="11814"/>
          <a:stretch/>
        </p:blipFill>
        <p:spPr bwMode="auto">
          <a:xfrm>
            <a:off x="0" y="43793"/>
            <a:ext cx="9144000" cy="632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8641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3093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Jure Radnić, Domagoj Matešan,</a:t>
            </a:r>
          </a:p>
          <a:p>
            <a:r>
              <a:rPr lang="hr-HR" altLang="sr-Latn-RS" dirty="0" smtClean="0">
                <a:latin typeface="Arial Narrow" panose="020B0606020202030204" pitchFamily="34" charset="0"/>
              </a:rPr>
              <a:t>Ivan Banović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23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10" name="Picture 4" descr="D:\DOKTORAT - kameni stupovi\DISERTACIJA\PPT\logoFGA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6404810"/>
            <a:ext cx="2987818" cy="233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" r="1394"/>
          <a:stretch/>
        </p:blipFill>
        <p:spPr bwMode="auto">
          <a:xfrm>
            <a:off x="0" y="1700808"/>
            <a:ext cx="9191151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3701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3093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Jure Radnić, Domagoj Matešan,</a:t>
            </a:r>
          </a:p>
          <a:p>
            <a:r>
              <a:rPr lang="hr-HR" altLang="sr-Latn-RS" dirty="0" smtClean="0">
                <a:latin typeface="Arial Narrow" panose="020B0606020202030204" pitchFamily="34" charset="0"/>
              </a:rPr>
              <a:t>Ivan Banović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24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10" name="Picture 4" descr="D:\DOKTORAT - kameni stupovi\DISERTACIJA\PPT\logoFGA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6404810"/>
            <a:ext cx="2987818" cy="233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HP laptop\Documents\STRUCNI RAD\OPATIJA 2019\viseci most u trilju\Nacrti-PDF i tiff\1.normalni pop presjek.tif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35413"/>
            <a:ext cx="5544616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324544" y="-75522"/>
            <a:ext cx="914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200" b="1" dirty="0" smtClean="0">
                <a:solidFill>
                  <a:srgbClr val="0C2A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NORMALNI POPREČNI PRESJEK</a:t>
            </a:r>
            <a:endParaRPr lang="hr-HR" sz="2200" b="1" dirty="0">
              <a:solidFill>
                <a:srgbClr val="0C2A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286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Jure Radnić, Domagoj Matešan,</a:t>
            </a:r>
          </a:p>
          <a:p>
            <a:r>
              <a:rPr lang="hr-HR" altLang="sr-Latn-RS" dirty="0" smtClean="0">
                <a:latin typeface="Arial Narrow" panose="020B0606020202030204" pitchFamily="34" charset="0"/>
              </a:rPr>
              <a:t>Ivan Banović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25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10" name="Picture 4" descr="D:\DOKTORAT - kameni stupovi\DISERTACIJA\PPT\logoFGA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6404810"/>
            <a:ext cx="2987818" cy="233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0" y="-75523"/>
            <a:ext cx="9144000" cy="6384842"/>
            <a:chOff x="0" y="-75523"/>
            <a:chExt cx="9144000" cy="6384842"/>
          </a:xfrm>
        </p:grpSpPr>
        <p:grpSp>
          <p:nvGrpSpPr>
            <p:cNvPr id="4" name="Group 3"/>
            <p:cNvGrpSpPr/>
            <p:nvPr/>
          </p:nvGrpSpPr>
          <p:grpSpPr>
            <a:xfrm>
              <a:off x="0" y="0"/>
              <a:ext cx="9144000" cy="6309319"/>
              <a:chOff x="0" y="0"/>
              <a:chExt cx="9144000" cy="6309319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0" y="0"/>
                <a:ext cx="9144000" cy="630931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3" name="Picture 2" descr="C:\Users\HP laptop\Documents\STRUCNI RAD\OPATIJA 2019\viseci most u trilju\Nacrti-PDF i tiff\2.Vertikalna vjesaljka (pop.presjek i bocni pogled)-1.tiff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3568" y="550182"/>
                <a:ext cx="7414840" cy="57387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" name="TextBox 1"/>
            <p:cNvSpPr txBox="1"/>
            <p:nvPr/>
          </p:nvSpPr>
          <p:spPr>
            <a:xfrm>
              <a:off x="0" y="-75523"/>
              <a:ext cx="914399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r-HR" sz="2200" b="1" dirty="0" smtClean="0">
                  <a:solidFill>
                    <a:srgbClr val="0C2A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VERTIKALNA VJEŠALJKA</a:t>
              </a:r>
              <a:endParaRPr lang="hr-HR" sz="2200" b="1" dirty="0">
                <a:solidFill>
                  <a:srgbClr val="0C2AA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6706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Jure Radnić, Domagoj Matešan,</a:t>
            </a:r>
          </a:p>
          <a:p>
            <a:r>
              <a:rPr lang="hr-HR" altLang="sr-Latn-RS" dirty="0" smtClean="0">
                <a:latin typeface="Arial Narrow" panose="020B0606020202030204" pitchFamily="34" charset="0"/>
              </a:rPr>
              <a:t>Ivan Banović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26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10" name="Picture 4" descr="D:\DOKTORAT - kameni stupovi\DISERTACIJA\PPT\logoFGA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6404810"/>
            <a:ext cx="2987818" cy="233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13418" y="-95491"/>
            <a:ext cx="9170836" cy="6404810"/>
            <a:chOff x="-13418" y="-95491"/>
            <a:chExt cx="9170836" cy="6404810"/>
          </a:xfrm>
        </p:grpSpPr>
        <p:grpSp>
          <p:nvGrpSpPr>
            <p:cNvPr id="3" name="Group 2"/>
            <p:cNvGrpSpPr/>
            <p:nvPr/>
          </p:nvGrpSpPr>
          <p:grpSpPr>
            <a:xfrm>
              <a:off x="-13418" y="0"/>
              <a:ext cx="9170836" cy="6309319"/>
              <a:chOff x="-13418" y="0"/>
              <a:chExt cx="9170836" cy="6309319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0" y="0"/>
                <a:ext cx="9144000" cy="630931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8194" name="Picture 2" descr="C:\Users\HP laptop\Documents\STRUCNI RAD\OPATIJA 2019\viseci most u trilju\Nacrti-PDF i tiff\3.Vertikalna vjesaljka (pop.presjek i bocni pogled)-2.tiff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3418" y="1340768"/>
                <a:ext cx="9170836" cy="39360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" name="TextBox 1"/>
            <p:cNvSpPr txBox="1"/>
            <p:nvPr/>
          </p:nvSpPr>
          <p:spPr>
            <a:xfrm>
              <a:off x="0" y="-95491"/>
              <a:ext cx="9157418" cy="43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r-HR" sz="2200" b="1" dirty="0" smtClean="0">
                  <a:solidFill>
                    <a:srgbClr val="0C2A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DETALJ U SREDINI RASPONA</a:t>
              </a:r>
              <a:endParaRPr lang="hr-HR" sz="2200" b="1" dirty="0">
                <a:solidFill>
                  <a:srgbClr val="0C2AA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7038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Jure Radnić, Domagoj Matešan,</a:t>
            </a:r>
          </a:p>
          <a:p>
            <a:r>
              <a:rPr lang="hr-HR" altLang="sr-Latn-RS" dirty="0" smtClean="0">
                <a:latin typeface="Arial Narrow" panose="020B0606020202030204" pitchFamily="34" charset="0"/>
              </a:rPr>
              <a:t>Ivan Banović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27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10" name="Picture 4" descr="D:\DOKTORAT - kameni stupovi\DISERTACIJA\PPT\logoFGA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6404810"/>
            <a:ext cx="2987818" cy="233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-7672" y="-99392"/>
            <a:ext cx="9144000" cy="6394060"/>
            <a:chOff x="0" y="-84741"/>
            <a:chExt cx="9144000" cy="639406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9144000" cy="63093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1" y="-84741"/>
              <a:ext cx="914399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r-HR" sz="2200" b="1" dirty="0" smtClean="0">
                  <a:solidFill>
                    <a:srgbClr val="0C2A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SPOJ KOSIH ZATEGA S PILONOM</a:t>
              </a:r>
              <a:endParaRPr lang="hr-HR" sz="2200" b="1" dirty="0">
                <a:solidFill>
                  <a:srgbClr val="0C2AA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050" name="Picture 2" descr="C:\Users\HP laptop\Documents\STRUCNI RAD\OPATIJA 2019\viseci most u trilju\Nacrti-PDF i tiff\4.Detalj veze kose zatege i pilona2.tif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53" y="1052736"/>
              <a:ext cx="8886593" cy="52473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24092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Jure Radnić, Domagoj Matešan,</a:t>
            </a:r>
          </a:p>
          <a:p>
            <a:r>
              <a:rPr lang="hr-HR" altLang="sr-Latn-RS" dirty="0" smtClean="0">
                <a:latin typeface="Arial Narrow" panose="020B0606020202030204" pitchFamily="34" charset="0"/>
              </a:rPr>
              <a:t>Ivan Banović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28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10" name="Picture 4" descr="D:\DOKTORAT - kameni stupovi\DISERTACIJA\PPT\logoFGA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6404810"/>
            <a:ext cx="2987818" cy="233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0" y="-75523"/>
            <a:ext cx="9252520" cy="6384843"/>
            <a:chOff x="0" y="-75523"/>
            <a:chExt cx="9144000" cy="6384843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9144000" cy="63093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242" name="Picture 2" descr="C:\Users\HP laptop\Documents\STRUCNI RAD\OPATIJA 2019\viseci most u trilju\Nacrti-PDF i tiff\5.Detalj veze kose zatege i rasponske konstrukcije.tiff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29"/>
            <a:stretch/>
          </p:blipFill>
          <p:spPr bwMode="auto">
            <a:xfrm>
              <a:off x="1980000" y="288899"/>
              <a:ext cx="4824248" cy="59679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0" y="-75523"/>
              <a:ext cx="91440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r-HR" sz="2200" b="1" dirty="0" smtClean="0">
                  <a:solidFill>
                    <a:srgbClr val="0C2A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SPOJ KOSIH ZATEGA S ČELIČNOM GREDOM</a:t>
              </a:r>
              <a:endParaRPr lang="hr-HR" sz="2200" b="1" dirty="0">
                <a:solidFill>
                  <a:srgbClr val="0C2AA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3330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3093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Jure Radnić, Domagoj Matešan,</a:t>
            </a:r>
          </a:p>
          <a:p>
            <a:r>
              <a:rPr lang="hr-HR" altLang="sr-Latn-RS" dirty="0" smtClean="0">
                <a:latin typeface="Arial Narrow" panose="020B0606020202030204" pitchFamily="34" charset="0"/>
              </a:rPr>
              <a:t>Ivan Banović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29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10" name="Picture 4" descr="D:\DOKTORAT - kameni stupovi\DISERTACIJA\PPT\logoFGA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6404810"/>
            <a:ext cx="2987818" cy="233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0" y="-75522"/>
            <a:ext cx="9228046" cy="5520746"/>
            <a:chOff x="0" y="-75522"/>
            <a:chExt cx="9228046" cy="5520746"/>
          </a:xfrm>
        </p:grpSpPr>
        <p:sp>
          <p:nvSpPr>
            <p:cNvPr id="2" name="TextBox 1"/>
            <p:cNvSpPr txBox="1"/>
            <p:nvPr/>
          </p:nvSpPr>
          <p:spPr>
            <a:xfrm>
              <a:off x="85470" y="-75522"/>
              <a:ext cx="914257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r-HR" sz="2200" b="1" dirty="0" smtClean="0">
                  <a:solidFill>
                    <a:srgbClr val="0C2A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SPOJ BOČNE ZATEGE I ČELIČNE GREDE</a:t>
              </a:r>
              <a:endParaRPr lang="hr-HR" sz="2200" b="1" dirty="0">
                <a:solidFill>
                  <a:srgbClr val="0C2AA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1266" name="Picture 2" descr="C:\Users\HP laptop\Documents\STRUCNI RAD\OPATIJA 2019\viseci most u trilju\Nacrti-PDF i tiff\6.Detalj veze bocne zatege i rasponske konstrukcije.tiff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47"/>
            <a:stretch/>
          </p:blipFill>
          <p:spPr bwMode="auto">
            <a:xfrm>
              <a:off x="0" y="1700808"/>
              <a:ext cx="9142576" cy="3744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20922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Jure Radnić, Domagoj Matešan,</a:t>
            </a:r>
          </a:p>
          <a:p>
            <a:r>
              <a:rPr lang="hr-HR" altLang="sr-Latn-RS" dirty="0" smtClean="0">
                <a:latin typeface="Arial Narrow" panose="020B0606020202030204" pitchFamily="34" charset="0"/>
              </a:rPr>
              <a:t>Ivan Banović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3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10" name="Picture 4" descr="D:\DOKTORAT - kameni stupovi\DISERTACIJA\PPT\logoFGA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6404810"/>
            <a:ext cx="2987818" cy="233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31840" y="460080"/>
            <a:ext cx="34563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200" b="1" dirty="0" smtClean="0">
                <a:solidFill>
                  <a:srgbClr val="0C2A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POVIJEST IZGRADNJE</a:t>
            </a:r>
            <a:endParaRPr lang="en-GB" sz="2200" b="1" dirty="0">
              <a:solidFill>
                <a:srgbClr val="0C2A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131840" y="460080"/>
            <a:ext cx="3240360" cy="4308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1421904" y="1528003"/>
            <a:ext cx="68762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tabLst>
                <a:tab pos="1611313" algn="l"/>
                <a:tab pos="2063750" algn="l"/>
              </a:tabLst>
            </a:pPr>
            <a:r>
              <a:rPr lang="hr-HR" b="1" dirty="0" smtClean="0"/>
              <a:t>1880. god.	….	IZGRAĐEN ŽELJEZNI MOST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1611313" algn="l"/>
                <a:tab pos="2063750" algn="l"/>
              </a:tabLst>
            </a:pPr>
            <a:endParaRPr lang="hr-HR" b="1" dirty="0"/>
          </a:p>
          <a:p>
            <a:pPr marL="285750" indent="-285750">
              <a:buFont typeface="Arial" panose="020B0604020202020204" pitchFamily="34" charset="0"/>
              <a:buChar char="•"/>
              <a:tabLst>
                <a:tab pos="1611313" algn="l"/>
                <a:tab pos="2063750" algn="l"/>
              </a:tabLst>
            </a:pPr>
            <a:r>
              <a:rPr lang="hr-HR" b="1" dirty="0" smtClean="0"/>
              <a:t>1967. god. 	….	IZGRAĐEN VISEĆI MOST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1611313" algn="l"/>
                <a:tab pos="2063750" algn="l"/>
              </a:tabLst>
            </a:pPr>
            <a:endParaRPr lang="hr-HR" b="1" dirty="0"/>
          </a:p>
          <a:p>
            <a:pPr marL="285750" indent="-285750">
              <a:buFont typeface="Arial" panose="020B0604020202020204" pitchFamily="34" charset="0"/>
              <a:buChar char="•"/>
              <a:tabLst>
                <a:tab pos="1611313" algn="l"/>
                <a:tab pos="2063750" algn="l"/>
              </a:tabLst>
            </a:pPr>
            <a:r>
              <a:rPr lang="hr-HR" b="1" dirty="0" smtClean="0"/>
              <a:t>1989. god.	….	PRVA OBNOVA VISEĆEG MOSTA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1611313" algn="l"/>
                <a:tab pos="2063750" algn="l"/>
              </a:tabLst>
            </a:pPr>
            <a:endParaRPr lang="hr-HR" b="1" dirty="0"/>
          </a:p>
          <a:p>
            <a:pPr marL="285750" indent="-285750">
              <a:buFont typeface="Arial" panose="020B0604020202020204" pitchFamily="34" charset="0"/>
              <a:buChar char="•"/>
              <a:tabLst>
                <a:tab pos="1611313" algn="l"/>
                <a:tab pos="2063750" algn="l"/>
              </a:tabLst>
            </a:pPr>
            <a:r>
              <a:rPr lang="hr-HR" b="1" dirty="0" smtClean="0"/>
              <a:t>2018. god.	….	DRUGA OBNOVA VISEĆEG MOSTA</a:t>
            </a:r>
          </a:p>
          <a:p>
            <a:pPr>
              <a:tabLst>
                <a:tab pos="1611313" algn="l"/>
                <a:tab pos="2063750" algn="l"/>
              </a:tabLst>
            </a:pPr>
            <a:endParaRPr lang="en-GB" b="1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691680" y="3501008"/>
            <a:ext cx="5688632" cy="0"/>
          </a:xfrm>
          <a:prstGeom prst="line">
            <a:avLst/>
          </a:prstGeom>
          <a:ln w="2222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9905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3093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Jure Radnić, Domagoj Matešan,</a:t>
            </a:r>
          </a:p>
          <a:p>
            <a:r>
              <a:rPr lang="hr-HR" altLang="sr-Latn-RS" dirty="0" smtClean="0">
                <a:latin typeface="Arial Narrow" panose="020B0606020202030204" pitchFamily="34" charset="0"/>
              </a:rPr>
              <a:t>Ivan Banović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30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10" name="Picture 4" descr="D:\DOKTORAT - kameni stupovi\DISERTACIJA\PPT\logoFGA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6404810"/>
            <a:ext cx="2987818" cy="233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0" y="-74179"/>
            <a:ext cx="9144000" cy="6415834"/>
            <a:chOff x="0" y="-157821"/>
            <a:chExt cx="9144000" cy="6415834"/>
          </a:xfrm>
        </p:grpSpPr>
        <p:sp>
          <p:nvSpPr>
            <p:cNvPr id="2" name="TextBox 1"/>
            <p:cNvSpPr txBox="1"/>
            <p:nvPr/>
          </p:nvSpPr>
          <p:spPr>
            <a:xfrm>
              <a:off x="0" y="-157821"/>
              <a:ext cx="91440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r-HR" sz="2200" b="1" dirty="0" smtClean="0">
                  <a:solidFill>
                    <a:srgbClr val="0C2A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SPOJ BOČNE ZATEGE I SIDRENOG BLOKA</a:t>
              </a:r>
              <a:endParaRPr lang="hr-HR" sz="2200" b="1" dirty="0">
                <a:solidFill>
                  <a:srgbClr val="0C2AA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2290" name="Picture 2" descr="C:\Users\HP laptop\Documents\STRUCNI RAD\OPATIJA 2019\viseci most u trilju\Nacrti-PDF i tiff\7.Detalj veze bocne zatege i sidrenog bloka.tiff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76" b="50000"/>
            <a:stretch/>
          </p:blipFill>
          <p:spPr bwMode="auto">
            <a:xfrm>
              <a:off x="2592000" y="612001"/>
              <a:ext cx="4140000" cy="27979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91" name="Picture 3" descr="C:\Users\HP laptop\Documents\STRUCNI RAD\OPATIJA 2019\viseci most u trilju\Nacrti-PDF i tiff\7.Detalj veze bocne zatege i sidrenog bloka.tiff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395"/>
            <a:stretch/>
          </p:blipFill>
          <p:spPr bwMode="auto">
            <a:xfrm>
              <a:off x="2591197" y="3573016"/>
              <a:ext cx="4140000" cy="26849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91868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Jure Radnić, Domagoj Matešan,</a:t>
            </a:r>
          </a:p>
          <a:p>
            <a:r>
              <a:rPr lang="hr-HR" altLang="sr-Latn-RS" dirty="0" smtClean="0">
                <a:latin typeface="Arial Narrow" panose="020B0606020202030204" pitchFamily="34" charset="0"/>
              </a:rPr>
              <a:t>Ivan Banović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31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10" name="Picture 4" descr="D:\DOKTORAT - kameni stupovi\DISERTACIJA\PPT\logoFGA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6404810"/>
            <a:ext cx="2987818" cy="233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0" y="-95491"/>
            <a:ext cx="9144000" cy="6404810"/>
            <a:chOff x="0" y="-95491"/>
            <a:chExt cx="9144000" cy="640481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9144000" cy="63093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60071" y="-95491"/>
              <a:ext cx="9023858" cy="6166217"/>
              <a:chOff x="60071" y="-95491"/>
              <a:chExt cx="9023858" cy="6166217"/>
            </a:xfrm>
          </p:grpSpPr>
          <p:sp>
            <p:nvSpPr>
              <p:cNvPr id="2" name="TextBox 1"/>
              <p:cNvSpPr txBox="1"/>
              <p:nvPr/>
            </p:nvSpPr>
            <p:spPr>
              <a:xfrm>
                <a:off x="665200" y="-95491"/>
                <a:ext cx="792000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r-HR" sz="2200" b="1" dirty="0" smtClean="0">
                    <a:solidFill>
                      <a:srgbClr val="0C2AA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DRVENA HODNA KONSTRUKCIJA</a:t>
                </a:r>
                <a:endParaRPr lang="hr-HR" sz="2200" b="1" dirty="0">
                  <a:solidFill>
                    <a:srgbClr val="0C2A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3314" name="Picture 2" descr="C:\Users\HP laptop\Documents\STRUCNI RAD\OPATIJA 2019\viseci most u trilju\Nacrti-PDF i tiff\9.Detalj drvene hodne konstrukcije.tiff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071" y="1124744"/>
                <a:ext cx="9023858" cy="494598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4056565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Jure Radnić, Domagoj Matešan,</a:t>
            </a:r>
          </a:p>
          <a:p>
            <a:r>
              <a:rPr lang="hr-HR" altLang="sr-Latn-RS" dirty="0" smtClean="0">
                <a:latin typeface="Arial Narrow" panose="020B0606020202030204" pitchFamily="34" charset="0"/>
              </a:rPr>
              <a:t>Ivan Banović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32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10" name="Picture 4" descr="D:\DOKTORAT - kameni stupovi\DISERTACIJA\PPT\logoFGA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6404810"/>
            <a:ext cx="2987818" cy="233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HP laptop\Documents\STRUCNI RAD\OPATIJA 2019\viseci most u trilju\slike trilj-9.4\trilj_most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6"/>
          <a:stretch/>
        </p:blipFill>
        <p:spPr bwMode="auto">
          <a:xfrm>
            <a:off x="0" y="-5336"/>
            <a:ext cx="9144000" cy="630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6969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Jure Radnić, Domagoj Matešan,</a:t>
            </a:r>
          </a:p>
          <a:p>
            <a:r>
              <a:rPr lang="hr-HR" altLang="sr-Latn-RS" dirty="0" smtClean="0">
                <a:latin typeface="Arial Narrow" panose="020B0606020202030204" pitchFamily="34" charset="0"/>
              </a:rPr>
              <a:t>Ivan Banović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33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10" name="Picture 4" descr="D:\DOKTORAT - kameni stupovi\DISERTACIJA\PPT\logoFGA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6404810"/>
            <a:ext cx="2987818" cy="233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HP laptop\Documents\STRUCNI RAD\OPATIJA 2019\viseci most u trilju\most trilj-fotografije izvedenog stanja\62577915f13afa642aff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2"/>
          <a:stretch/>
        </p:blipFill>
        <p:spPr bwMode="auto">
          <a:xfrm>
            <a:off x="0" y="-3833"/>
            <a:ext cx="9144000" cy="6312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846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Jure Radnić, Domagoj Matešan,</a:t>
            </a:r>
          </a:p>
          <a:p>
            <a:r>
              <a:rPr lang="hr-HR" altLang="sr-Latn-RS" dirty="0" smtClean="0">
                <a:latin typeface="Arial Narrow" panose="020B0606020202030204" pitchFamily="34" charset="0"/>
              </a:rPr>
              <a:t>Ivan Banović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34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10" name="Picture 4" descr="D:\DOKTORAT - kameni stupovi\DISERTACIJA\PPT\logoFGA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6404810"/>
            <a:ext cx="2987818" cy="233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HP laptop\Documents\STRUCNI RAD\OPATIJA 2019\viseci most u trilju\most trilj-fotografije izvedenog stanja\most_trilj0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1" r="8494"/>
          <a:stretch/>
        </p:blipFill>
        <p:spPr bwMode="auto">
          <a:xfrm>
            <a:off x="-1" y="-13229"/>
            <a:ext cx="9180513" cy="6311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5566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Jure Radnić, Domagoj Matešan,</a:t>
            </a:r>
          </a:p>
          <a:p>
            <a:r>
              <a:rPr lang="hr-HR" altLang="sr-Latn-RS" dirty="0" smtClean="0">
                <a:latin typeface="Arial Narrow" panose="020B0606020202030204" pitchFamily="34" charset="0"/>
              </a:rPr>
              <a:t>Ivan Banović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35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10" name="Picture 4" descr="D:\DOKTORAT - kameni stupovi\DISERTACIJA\PPT\logoFGA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6404810"/>
            <a:ext cx="2987818" cy="233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HP laptop\Documents\STRUCNI RAD\OPATIJA 2019\viseci most u trilju\most trilj-fotografije izvedenog stanja\most_trilj01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3"/>
          <a:stretch/>
        </p:blipFill>
        <p:spPr bwMode="auto">
          <a:xfrm>
            <a:off x="-21674" y="-18432"/>
            <a:ext cx="9165674" cy="631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9241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Jure Radnić, Domagoj Matešan,</a:t>
            </a:r>
          </a:p>
          <a:p>
            <a:r>
              <a:rPr lang="hr-HR" altLang="sr-Latn-RS" dirty="0" smtClean="0">
                <a:latin typeface="Arial Narrow" panose="020B0606020202030204" pitchFamily="34" charset="0"/>
              </a:rPr>
              <a:t>Ivan Banović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36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10" name="Picture 4" descr="D:\DOKTORAT - kameni stupovi\DISERTACIJA\PPT\logoFGA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6404810"/>
            <a:ext cx="2987818" cy="233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HP laptop\Documents\STRUCNI RAD\OPATIJA 2019\viseci most u trilju\most trilj-fotografije izvedenog stanja\most_rilj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0"/>
          <a:stretch/>
        </p:blipFill>
        <p:spPr bwMode="auto">
          <a:xfrm>
            <a:off x="0" y="0"/>
            <a:ext cx="9144000" cy="6319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7580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Jure Radnić, Domagoj Matešan,</a:t>
            </a:r>
          </a:p>
          <a:p>
            <a:r>
              <a:rPr lang="hr-HR" altLang="sr-Latn-RS" dirty="0" smtClean="0">
                <a:latin typeface="Arial Narrow" panose="020B0606020202030204" pitchFamily="34" charset="0"/>
              </a:rPr>
              <a:t>Ivan Banović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37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10" name="Picture 4" descr="D:\DOKTORAT - kameni stupovi\DISERTACIJA\PPT\logoFGA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6404810"/>
            <a:ext cx="2987818" cy="233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HP laptop\Documents\STRUCNI RAD\OPATIJA 2019\viseci most u trilju\most trilj-fotografije izvedenog stanja\IMG_20180406_07253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 r="11073"/>
          <a:stretch/>
        </p:blipFill>
        <p:spPr bwMode="auto">
          <a:xfrm>
            <a:off x="0" y="0"/>
            <a:ext cx="9144000" cy="6319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8368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Jure Radnić, Domagoj Matešan,</a:t>
            </a:r>
          </a:p>
          <a:p>
            <a:r>
              <a:rPr lang="hr-HR" altLang="sr-Latn-RS" dirty="0" smtClean="0">
                <a:latin typeface="Arial Narrow" panose="020B0606020202030204" pitchFamily="34" charset="0"/>
              </a:rPr>
              <a:t>Ivan Banović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38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10" name="Picture 4" descr="D:\DOKTORAT - kameni stupovi\DISERTACIJA\PPT\logoFGA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6404810"/>
            <a:ext cx="2987818" cy="233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HP laptop\Documents\STRUCNI RAD\OPATIJA 2019\viseci most u trilju\most trilj-fotografije izvedenog stanja\most_trilj0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1"/>
          <a:stretch/>
        </p:blipFill>
        <p:spPr bwMode="auto">
          <a:xfrm>
            <a:off x="0" y="0"/>
            <a:ext cx="9142000" cy="6297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580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Jure Radnić, Domagoj Matešan,</a:t>
            </a:r>
          </a:p>
          <a:p>
            <a:r>
              <a:rPr lang="hr-HR" altLang="sr-Latn-RS" dirty="0" smtClean="0">
                <a:latin typeface="Arial Narrow" panose="020B0606020202030204" pitchFamily="34" charset="0"/>
              </a:rPr>
              <a:t>Ivan Banović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39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10" name="Picture 4" descr="D:\DOKTORAT - kameni stupovi\DISERTACIJA\PPT\logoFGA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6404810"/>
            <a:ext cx="2987818" cy="233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HP laptop\Documents\STRUCNI RAD\OPATIJA 2019\viseci most u trilju\most trilj-fotografije izvedenog stanja\DSC417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83"/>
          <a:stretch/>
        </p:blipFill>
        <p:spPr bwMode="auto">
          <a:xfrm>
            <a:off x="2236995" y="0"/>
            <a:ext cx="4824536" cy="6300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2822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Jure Radnić, Domagoj Matešan,</a:t>
            </a:r>
          </a:p>
          <a:p>
            <a:r>
              <a:rPr lang="hr-HR" altLang="sr-Latn-RS" dirty="0" smtClean="0">
                <a:latin typeface="Arial Narrow" panose="020B0606020202030204" pitchFamily="34" charset="0"/>
              </a:rPr>
              <a:t>Ivan Banović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4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10" name="Picture 4" descr="D:\DOKTORAT - kameni stupovi\DISERTACIJA\PPT\logoFGA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6404810"/>
            <a:ext cx="2987818" cy="233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0" y="0"/>
            <a:ext cx="9144000" cy="6309319"/>
            <a:chOff x="0" y="0"/>
            <a:chExt cx="9144000" cy="6309319"/>
          </a:xfrm>
        </p:grpSpPr>
        <p:sp>
          <p:nvSpPr>
            <p:cNvPr id="2" name="Rectangle 1"/>
            <p:cNvSpPr/>
            <p:nvPr/>
          </p:nvSpPr>
          <p:spPr>
            <a:xfrm>
              <a:off x="0" y="0"/>
              <a:ext cx="9144000" cy="63093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050" name="Picture 2" descr="C:\Users\HP laptop\Documents\STRUCNI RAD\OPATIJA 2019\viseci most u trilju\novi scan\Scan_20190412_084018_002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98" t="5565" r="6554" b="5398"/>
            <a:stretch/>
          </p:blipFill>
          <p:spPr bwMode="auto">
            <a:xfrm>
              <a:off x="500913" y="0"/>
              <a:ext cx="8517580" cy="6309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32649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Jure Radnić, Domagoj Matešan,</a:t>
            </a:r>
          </a:p>
          <a:p>
            <a:r>
              <a:rPr lang="hr-HR" altLang="sr-Latn-RS" dirty="0" smtClean="0">
                <a:latin typeface="Arial Narrow" panose="020B0606020202030204" pitchFamily="34" charset="0"/>
              </a:rPr>
              <a:t>Ivan Banović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40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10" name="Picture 4" descr="D:\DOKTORAT - kameni stupovi\DISERTACIJA\PPT\logoFGA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6404810"/>
            <a:ext cx="2987818" cy="233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HP laptop\Documents\STRUCNI RAD\OPATIJA 2019\viseci most u trilju\most trilj-fotografije izvedenog stanja\DH0W0RGXgAEsZvG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977211" y="-12414"/>
            <a:ext cx="3157129" cy="631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HP laptop\Documents\STRUCNI RAD\OPATIJA 2019\viseci most u trilju\most trilj-fotografije izvedenog stanja\DH0W0RGXgAEsZvG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5076056" y="15714"/>
            <a:ext cx="3143065" cy="6286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3138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Jure Radnić, Domagoj Matešan,</a:t>
            </a:r>
          </a:p>
          <a:p>
            <a:r>
              <a:rPr lang="hr-HR" altLang="sr-Latn-RS" dirty="0" smtClean="0">
                <a:latin typeface="Arial Narrow" panose="020B0606020202030204" pitchFamily="34" charset="0"/>
              </a:rPr>
              <a:t>Ivan Banović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41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10" name="Picture 4" descr="D:\DOKTORAT - kameni stupovi\DISERTACIJA\PPT\logoFGA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6404810"/>
            <a:ext cx="2987818" cy="233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HP laptop\Documents\STRUCNI RAD\OPATIJA 2019\viseci most u trilju\most trilj-fotografije izvedenog stanja\u-trilju-svecano-otvoren-obnovljeni-viseci-most-preko-rijeke-cetine-716005eb0f398f20dbc9be21cf2c2f1c_gallery_single_view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"/>
          <a:stretch/>
        </p:blipFill>
        <p:spPr bwMode="auto">
          <a:xfrm>
            <a:off x="-36512" y="0"/>
            <a:ext cx="9180512" cy="6312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3352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Jure Radnić, Domagoj Matešan,</a:t>
            </a:r>
          </a:p>
          <a:p>
            <a:r>
              <a:rPr lang="hr-HR" altLang="sr-Latn-RS" dirty="0" smtClean="0">
                <a:latin typeface="Arial Narrow" panose="020B0606020202030204" pitchFamily="34" charset="0"/>
              </a:rPr>
              <a:t>Ivan Banović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42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10" name="Picture 4" descr="D:\DOKTORAT - kameni stupovi\DISERTACIJA\PPT\logoFGA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6404810"/>
            <a:ext cx="2987818" cy="233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461814"/>
            <a:ext cx="9144000" cy="429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200" b="1" dirty="0" smtClean="0">
                <a:solidFill>
                  <a:srgbClr val="0C2A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SUDIONICI U REKONSTRUKCIJI MOSTA</a:t>
            </a:r>
            <a:endParaRPr lang="en-GB" sz="2200" b="1" dirty="0">
              <a:solidFill>
                <a:srgbClr val="0C2A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63688" y="460080"/>
            <a:ext cx="5616624" cy="4308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1421904" y="1528003"/>
            <a:ext cx="687625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611313" algn="l"/>
                <a:tab pos="2063750" algn="l"/>
              </a:tabLst>
            </a:pPr>
            <a:r>
              <a:rPr lang="hr-HR" b="1" dirty="0" smtClean="0"/>
              <a:t>INVESTITOR:		GRAD TRILJ</a:t>
            </a:r>
          </a:p>
          <a:p>
            <a:pPr>
              <a:tabLst>
                <a:tab pos="1611313" algn="l"/>
                <a:tab pos="2063750" algn="l"/>
              </a:tabLst>
            </a:pPr>
            <a:endParaRPr lang="hr-HR" b="1" dirty="0"/>
          </a:p>
          <a:p>
            <a:pPr>
              <a:tabLst>
                <a:tab pos="1611313" algn="l"/>
                <a:tab pos="2063750" algn="l"/>
              </a:tabLst>
            </a:pPr>
            <a:r>
              <a:rPr lang="hr-HR" b="1" dirty="0" smtClean="0"/>
              <a:t>PROJEKTANT:		KOZINA PROJEKTI d.o.o., TRILJ</a:t>
            </a:r>
          </a:p>
          <a:p>
            <a:pPr>
              <a:tabLst>
                <a:tab pos="1611313" algn="l"/>
                <a:tab pos="2063750" algn="l"/>
              </a:tabLst>
            </a:pPr>
            <a:r>
              <a:rPr lang="hr-HR" b="1" dirty="0"/>
              <a:t>	</a:t>
            </a:r>
            <a:r>
              <a:rPr lang="hr-HR" b="1" dirty="0" smtClean="0"/>
              <a:t>	PROF. DR. SC. JURE RADNIĆ</a:t>
            </a:r>
          </a:p>
          <a:p>
            <a:pPr>
              <a:tabLst>
                <a:tab pos="1611313" algn="l"/>
                <a:tab pos="2063750" algn="l"/>
              </a:tabLst>
            </a:pPr>
            <a:r>
              <a:rPr lang="hr-HR" b="1" dirty="0"/>
              <a:t>	</a:t>
            </a:r>
            <a:r>
              <a:rPr lang="hr-HR" b="1" dirty="0" smtClean="0"/>
              <a:t>	PROF. DR. SC. DOMAGOJ MATEŠAN</a:t>
            </a:r>
          </a:p>
          <a:p>
            <a:pPr>
              <a:tabLst>
                <a:tab pos="1611313" algn="l"/>
                <a:tab pos="2063750" algn="l"/>
              </a:tabLst>
            </a:pPr>
            <a:endParaRPr lang="hr-HR" b="1" dirty="0"/>
          </a:p>
          <a:p>
            <a:pPr>
              <a:tabLst>
                <a:tab pos="1611313" algn="l"/>
                <a:tab pos="2063750" algn="l"/>
              </a:tabLst>
            </a:pPr>
            <a:r>
              <a:rPr lang="hr-HR" b="1" dirty="0" smtClean="0"/>
              <a:t>KONTROLA</a:t>
            </a:r>
          </a:p>
          <a:p>
            <a:pPr>
              <a:tabLst>
                <a:tab pos="1611313" algn="l"/>
                <a:tab pos="2063750" algn="l"/>
              </a:tabLst>
            </a:pPr>
            <a:r>
              <a:rPr lang="hr-HR" b="1" dirty="0" smtClean="0"/>
              <a:t>PROJEKTA:		PROF. DR. SC. BERNARDIN PEROŠ</a:t>
            </a:r>
          </a:p>
          <a:p>
            <a:pPr>
              <a:tabLst>
                <a:tab pos="1611313" algn="l"/>
                <a:tab pos="2063750" algn="l"/>
              </a:tabLst>
            </a:pPr>
            <a:endParaRPr lang="hr-HR" b="1" dirty="0"/>
          </a:p>
          <a:p>
            <a:pPr>
              <a:tabLst>
                <a:tab pos="1611313" algn="l"/>
                <a:tab pos="2063750" algn="l"/>
              </a:tabLst>
            </a:pPr>
            <a:r>
              <a:rPr lang="hr-HR" b="1" dirty="0" smtClean="0"/>
              <a:t>IZVOĐAČ:		SPEGRA INŽENJERING d.o.o. </a:t>
            </a:r>
          </a:p>
          <a:p>
            <a:pPr>
              <a:tabLst>
                <a:tab pos="1611313" algn="l"/>
                <a:tab pos="2063750" algn="l"/>
              </a:tabLst>
            </a:pPr>
            <a:r>
              <a:rPr lang="hr-HR" b="1" dirty="0"/>
              <a:t>	</a:t>
            </a:r>
            <a:r>
              <a:rPr lang="hr-HR" b="1" dirty="0" smtClean="0"/>
              <a:t>	ANTE MLINAR, ING.GRAĐ.</a:t>
            </a:r>
          </a:p>
          <a:p>
            <a:pPr>
              <a:tabLst>
                <a:tab pos="1611313" algn="l"/>
                <a:tab pos="2063750" algn="l"/>
              </a:tabLst>
            </a:pPr>
            <a:endParaRPr lang="hr-HR" b="1" dirty="0"/>
          </a:p>
          <a:p>
            <a:pPr>
              <a:tabLst>
                <a:tab pos="1611313" algn="l"/>
                <a:tab pos="2063750" algn="l"/>
              </a:tabLst>
            </a:pPr>
            <a:r>
              <a:rPr lang="hr-HR" b="1" dirty="0" smtClean="0"/>
              <a:t>NADZOR:		KOZINA PROJEKTI d.o.o.,  TRILJ</a:t>
            </a:r>
          </a:p>
          <a:p>
            <a:pPr>
              <a:tabLst>
                <a:tab pos="1611313" algn="l"/>
                <a:tab pos="2063750" algn="l"/>
              </a:tabLst>
            </a:pPr>
            <a:r>
              <a:rPr lang="hr-HR" b="1" dirty="0"/>
              <a:t>	</a:t>
            </a:r>
            <a:r>
              <a:rPr lang="hr-HR" b="1" dirty="0" smtClean="0"/>
              <a:t>	DANIJEL BEHMEN, DIPL. ING. GRAĐ. </a:t>
            </a:r>
          </a:p>
          <a:p>
            <a:pPr>
              <a:tabLst>
                <a:tab pos="1611313" algn="l"/>
                <a:tab pos="2063750" algn="l"/>
              </a:tabLst>
            </a:pPr>
            <a:endParaRPr lang="hr-HR" b="1" dirty="0"/>
          </a:p>
          <a:p>
            <a:pPr>
              <a:tabLst>
                <a:tab pos="1611313" algn="l"/>
                <a:tab pos="2063750" algn="l"/>
              </a:tabLst>
            </a:pP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744914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Jure Radnić, Domagoj Matešan,</a:t>
            </a:r>
          </a:p>
          <a:p>
            <a:r>
              <a:rPr lang="hr-HR" altLang="sr-Latn-RS" dirty="0" smtClean="0">
                <a:latin typeface="Arial Narrow" panose="020B0606020202030204" pitchFamily="34" charset="0"/>
              </a:rPr>
              <a:t>Ivan Banović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43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10" name="Picture 4" descr="D:\DOKTORAT - kameni stupovi\DISERTACIJA\PPT\logoFGA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6404810"/>
            <a:ext cx="2987818" cy="233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461814"/>
            <a:ext cx="9144000" cy="429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200" b="1" dirty="0" smtClean="0">
                <a:solidFill>
                  <a:srgbClr val="0C2A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ZAKLJUČAK</a:t>
            </a:r>
            <a:endParaRPr lang="en-GB" sz="2200" b="1" dirty="0">
              <a:solidFill>
                <a:srgbClr val="0C2A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491880" y="460080"/>
            <a:ext cx="2160240" cy="4308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908720" y="1556792"/>
            <a:ext cx="732656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tabLst>
                <a:tab pos="444500" algn="l"/>
                <a:tab pos="1611313" algn="l"/>
                <a:tab pos="2063750" algn="l"/>
              </a:tabLst>
            </a:pPr>
            <a:r>
              <a:rPr lang="hr-HR" b="1" dirty="0" smtClean="0"/>
              <a:t>REKONSTRUKCIJOM MOSTA OSTVARENI SU SVI CILJEVI:</a:t>
            </a:r>
          </a:p>
          <a:p>
            <a:pPr>
              <a:tabLst>
                <a:tab pos="444500" algn="l"/>
                <a:tab pos="1611313" algn="l"/>
                <a:tab pos="2063750" algn="l"/>
              </a:tabLst>
            </a:pPr>
            <a:endParaRPr lang="hr-HR" b="1" dirty="0" smtClean="0"/>
          </a:p>
          <a:p>
            <a:pPr>
              <a:tabLst>
                <a:tab pos="268288" algn="l"/>
                <a:tab pos="536575" algn="l"/>
                <a:tab pos="1611313" algn="l"/>
                <a:tab pos="2063750" algn="l"/>
              </a:tabLst>
            </a:pPr>
            <a:r>
              <a:rPr lang="hr-HR" b="1" dirty="0"/>
              <a:t>	</a:t>
            </a:r>
            <a:r>
              <a:rPr lang="hr-HR" b="1" dirty="0" smtClean="0"/>
              <a:t>-	POVEĆANA JE UPORABNA VRIJEDNOST MOSTA</a:t>
            </a:r>
          </a:p>
          <a:p>
            <a:pPr>
              <a:tabLst>
                <a:tab pos="268288" algn="l"/>
                <a:tab pos="536575" algn="l"/>
                <a:tab pos="1611313" algn="l"/>
                <a:tab pos="2063750" algn="l"/>
              </a:tabLst>
            </a:pPr>
            <a:endParaRPr lang="hr-HR" b="1" dirty="0" smtClean="0"/>
          </a:p>
          <a:p>
            <a:pPr>
              <a:tabLst>
                <a:tab pos="268288" algn="l"/>
                <a:tab pos="536575" algn="l"/>
                <a:tab pos="1611313" algn="l"/>
                <a:tab pos="2063750" algn="l"/>
              </a:tabLst>
            </a:pPr>
            <a:r>
              <a:rPr lang="hr-HR" b="1" dirty="0"/>
              <a:t>	</a:t>
            </a:r>
            <a:r>
              <a:rPr lang="hr-HR" b="1" dirty="0" smtClean="0"/>
              <a:t>-	POVEĆANA JE KRUTOST, NOSIVOST I SIGURNOST MOSTA</a:t>
            </a:r>
          </a:p>
          <a:p>
            <a:pPr>
              <a:tabLst>
                <a:tab pos="268288" algn="l"/>
                <a:tab pos="536575" algn="l"/>
                <a:tab pos="1611313" algn="l"/>
                <a:tab pos="2063750" algn="l"/>
              </a:tabLst>
            </a:pPr>
            <a:endParaRPr lang="hr-HR" b="1" dirty="0"/>
          </a:p>
          <a:p>
            <a:pPr>
              <a:tabLst>
                <a:tab pos="268288" algn="l"/>
                <a:tab pos="536575" algn="l"/>
                <a:tab pos="1611313" algn="l"/>
                <a:tab pos="2063750" algn="l"/>
              </a:tabLst>
            </a:pPr>
            <a:r>
              <a:rPr lang="hr-HR" b="1" dirty="0" smtClean="0"/>
              <a:t>	-	POVEĆANA JE TRAJNOST MOSTA</a:t>
            </a:r>
          </a:p>
          <a:p>
            <a:pPr>
              <a:tabLst>
                <a:tab pos="268288" algn="l"/>
                <a:tab pos="536575" algn="l"/>
                <a:tab pos="1611313" algn="l"/>
                <a:tab pos="2063750" algn="l"/>
              </a:tabLst>
            </a:pPr>
            <a:endParaRPr lang="hr-HR" b="1" dirty="0"/>
          </a:p>
          <a:p>
            <a:pPr>
              <a:tabLst>
                <a:tab pos="268288" algn="l"/>
                <a:tab pos="536575" algn="l"/>
                <a:tab pos="1611313" algn="l"/>
                <a:tab pos="2063750" algn="l"/>
              </a:tabLst>
            </a:pPr>
            <a:r>
              <a:rPr lang="hr-HR" b="1" dirty="0" smtClean="0"/>
              <a:t>	-	POVEĆANA JE OBLIKOVNA VRIJEDNOST MOSTA</a:t>
            </a:r>
          </a:p>
          <a:p>
            <a:pPr>
              <a:tabLst>
                <a:tab pos="268288" algn="l"/>
                <a:tab pos="536575" algn="l"/>
                <a:tab pos="1611313" algn="l"/>
                <a:tab pos="2063750" algn="l"/>
              </a:tabLst>
            </a:pPr>
            <a:endParaRPr lang="hr-HR" b="1" dirty="0"/>
          </a:p>
          <a:p>
            <a:pPr marL="285750" indent="-285750">
              <a:buFont typeface="Arial" panose="020B0604020202020204" pitchFamily="34" charset="0"/>
              <a:buChar char="•"/>
              <a:tabLst>
                <a:tab pos="268288" algn="l"/>
                <a:tab pos="536575" algn="l"/>
                <a:tab pos="1611313" algn="l"/>
                <a:tab pos="2063750" algn="l"/>
              </a:tabLst>
            </a:pPr>
            <a:r>
              <a:rPr lang="hr-HR" b="1" dirty="0" smtClean="0"/>
              <a:t>OD „RUŽNOG PAČETA”, REKONSTRUIRANI MOST JE POSTAO NOĆNA ATRAKCIJA TRILJA </a:t>
            </a:r>
          </a:p>
          <a:p>
            <a:pPr>
              <a:tabLst>
                <a:tab pos="1611313" algn="l"/>
                <a:tab pos="2063750" algn="l"/>
              </a:tabLst>
            </a:pPr>
            <a:endParaRPr lang="hr-HR" b="1" dirty="0"/>
          </a:p>
          <a:p>
            <a:pPr>
              <a:tabLst>
                <a:tab pos="1611313" algn="l"/>
                <a:tab pos="2063750" algn="l"/>
              </a:tabLst>
            </a:pP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4055278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Jure Radnić, Domagoj Matešan,</a:t>
            </a:r>
          </a:p>
          <a:p>
            <a:r>
              <a:rPr lang="hr-HR" altLang="sr-Latn-RS" dirty="0" smtClean="0">
                <a:latin typeface="Arial Narrow" panose="020B0606020202030204" pitchFamily="34" charset="0"/>
              </a:rPr>
              <a:t>Ivan Banović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44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10" name="Picture 4" descr="D:\DOKTORAT - kameni stupovi\DISERTACIJA\PPT\logoFGA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6404810"/>
            <a:ext cx="2987818" cy="233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2780929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4000" b="1" dirty="0" smtClean="0"/>
              <a:t>HVALA NA PAŽNJI</a:t>
            </a:r>
            <a:endParaRPr lang="hr-HR" sz="4000" b="1" dirty="0"/>
          </a:p>
        </p:txBody>
      </p:sp>
    </p:spTree>
    <p:extLst>
      <p:ext uri="{BB962C8B-B14F-4D97-AF65-F5344CB8AC3E}">
        <p14:creationId xmlns:p14="http://schemas.microsoft.com/office/powerpoint/2010/main" val="2870015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Jure Radnić, Domagoj Matešan,</a:t>
            </a:r>
          </a:p>
          <a:p>
            <a:r>
              <a:rPr lang="hr-HR" altLang="sr-Latn-RS" dirty="0" smtClean="0">
                <a:latin typeface="Arial Narrow" panose="020B0606020202030204" pitchFamily="34" charset="0"/>
              </a:rPr>
              <a:t>Ivan Banović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5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10" name="Picture 4" descr="D:\DOKTORAT - kameni stupovi\DISERTACIJA\PPT\logoFGA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6404810"/>
            <a:ext cx="2987818" cy="233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" y="0"/>
            <a:ext cx="9153661" cy="6309319"/>
            <a:chOff x="-1" y="0"/>
            <a:chExt cx="9153661" cy="6309319"/>
          </a:xfrm>
        </p:grpSpPr>
        <p:sp>
          <p:nvSpPr>
            <p:cNvPr id="6" name="Rectangle 5"/>
            <p:cNvSpPr/>
            <p:nvPr/>
          </p:nvSpPr>
          <p:spPr>
            <a:xfrm>
              <a:off x="0" y="0"/>
              <a:ext cx="9144000" cy="63093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" name="Picture 3" descr="C:\Users\HP laptop\Documents\STRUCNI RAD\OPATIJA 2019\viseci most u trilju\Detalji-postojece stanje-Model.tif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548680"/>
              <a:ext cx="9153661" cy="4680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2843808" y="476672"/>
              <a:ext cx="3600400" cy="4320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0" y="693276"/>
              <a:ext cx="9144000" cy="431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r-HR" sz="2200" b="1" dirty="0" smtClean="0">
                  <a:solidFill>
                    <a:srgbClr val="0C2AA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NORMALNI POPREČNI PRESJEK</a:t>
              </a:r>
              <a:endParaRPr lang="en-GB" sz="2200" b="1" dirty="0">
                <a:solidFill>
                  <a:srgbClr val="0C2AA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3318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Jure Radnić, Domagoj Matešan,</a:t>
            </a:r>
          </a:p>
          <a:p>
            <a:r>
              <a:rPr lang="hr-HR" altLang="sr-Latn-RS" dirty="0" smtClean="0">
                <a:latin typeface="Arial Narrow" panose="020B0606020202030204" pitchFamily="34" charset="0"/>
              </a:rPr>
              <a:t>Ivan Banović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6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10" name="Picture 4" descr="D:\DOKTORAT - kameni stupovi\DISERTACIJA\PPT\logoFGA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6404810"/>
            <a:ext cx="2987818" cy="233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HP laptop\Documents\STRUCNI RAD\OPATIJA 2019\viseci most u trilju\Fotografije-postojece stanje\Viseći-most-u-Trilju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97"/>
          <a:stretch/>
        </p:blipFill>
        <p:spPr bwMode="auto">
          <a:xfrm>
            <a:off x="1" y="-27160"/>
            <a:ext cx="9144000" cy="6356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9671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Jure Radnić, Domagoj Matešan,</a:t>
            </a:r>
          </a:p>
          <a:p>
            <a:r>
              <a:rPr lang="hr-HR" altLang="sr-Latn-RS" dirty="0" smtClean="0">
                <a:latin typeface="Arial Narrow" panose="020B0606020202030204" pitchFamily="34" charset="0"/>
              </a:rPr>
              <a:t>Ivan Banović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7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10" name="Picture 4" descr="D:\DOKTORAT - kameni stupovi\DISERTACIJA\PPT\logoFGA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6404810"/>
            <a:ext cx="2987818" cy="233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P10100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138" y="0"/>
            <a:ext cx="4750494" cy="63093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6728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Jure Radnić, Domagoj Matešan,</a:t>
            </a:r>
          </a:p>
          <a:p>
            <a:r>
              <a:rPr lang="hr-HR" altLang="sr-Latn-RS" dirty="0" smtClean="0">
                <a:latin typeface="Arial Narrow" panose="020B0606020202030204" pitchFamily="34" charset="0"/>
              </a:rPr>
              <a:t>Ivan Banović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8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10" name="Picture 4" descr="D:\DOKTORAT - kameni stupovi\DISERTACIJA\PPT\logoFGA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6404810"/>
            <a:ext cx="2987818" cy="233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P101008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19"/>
          <a:stretch/>
        </p:blipFill>
        <p:spPr bwMode="auto">
          <a:xfrm>
            <a:off x="-7960" y="0"/>
            <a:ext cx="9151960" cy="63093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9561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Jure Radnić, Domagoj Matešan,</a:t>
            </a:r>
          </a:p>
          <a:p>
            <a:r>
              <a:rPr lang="hr-HR" altLang="sr-Latn-RS" dirty="0" smtClean="0">
                <a:latin typeface="Arial Narrow" panose="020B0606020202030204" pitchFamily="34" charset="0"/>
              </a:rPr>
              <a:t>Ivan Banović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9</a:t>
            </a:fld>
            <a:endParaRPr lang="hr-HR" altLang="sr-Latn-RS">
              <a:latin typeface="Verdana" panose="020B0604030504040204" pitchFamily="34" charset="0"/>
            </a:endParaRPr>
          </a:p>
        </p:txBody>
      </p:sp>
      <p:pic>
        <p:nvPicPr>
          <p:cNvPr id="10" name="Picture 4" descr="D:\DOKTORAT - kameni stupovi\DISERTACIJA\PPT\logoFGA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6404810"/>
            <a:ext cx="2987818" cy="233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P101004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39"/>
          <a:stretch/>
        </p:blipFill>
        <p:spPr bwMode="auto">
          <a:xfrm>
            <a:off x="-10450" y="-16744"/>
            <a:ext cx="9154449" cy="63000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298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588</TotalTime>
  <Words>576</Words>
  <Application>Microsoft Office PowerPoint</Application>
  <PresentationFormat>On-screen Show (4:3)</PresentationFormat>
  <Paragraphs>236</Paragraphs>
  <Slides>44</Slides>
  <Notes>44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0" baseType="lpstr">
      <vt:lpstr>Arial</vt:lpstr>
      <vt:lpstr>Arial Narrow</vt:lpstr>
      <vt:lpstr>Calibri</vt:lpstr>
      <vt:lpstr>Times New Roman</vt:lpstr>
      <vt:lpstr>Verdana</vt:lpstr>
      <vt:lpstr>Office Theme</vt:lpstr>
      <vt:lpstr>Projekt rekonstrukcije visećeg pješačkog mosta preko rijeke Cetine u Trilju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Berislav Rupčić</dc:creator>
  <cp:lastModifiedBy>Marija Smilovic</cp:lastModifiedBy>
  <cp:revision>111</cp:revision>
  <dcterms:created xsi:type="dcterms:W3CDTF">2010-03-22T21:50:27Z</dcterms:created>
  <dcterms:modified xsi:type="dcterms:W3CDTF">2019-05-10T07:41:57Z</dcterms:modified>
</cp:coreProperties>
</file>