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61" r:id="rId2"/>
    <p:sldId id="263" r:id="rId3"/>
    <p:sldId id="315" r:id="rId4"/>
    <p:sldId id="311" r:id="rId5"/>
    <p:sldId id="324" r:id="rId6"/>
    <p:sldId id="313" r:id="rId7"/>
    <p:sldId id="323" r:id="rId8"/>
    <p:sldId id="316" r:id="rId9"/>
    <p:sldId id="297" r:id="rId10"/>
    <p:sldId id="329" r:id="rId11"/>
    <p:sldId id="318" r:id="rId12"/>
    <p:sldId id="386" r:id="rId13"/>
    <p:sldId id="319" r:id="rId14"/>
    <p:sldId id="326" r:id="rId15"/>
    <p:sldId id="292" r:id="rId16"/>
    <p:sldId id="338" r:id="rId17"/>
    <p:sldId id="348" r:id="rId18"/>
    <p:sldId id="335" r:id="rId19"/>
    <p:sldId id="331" r:id="rId20"/>
    <p:sldId id="289" r:id="rId21"/>
    <p:sldId id="340" r:id="rId22"/>
    <p:sldId id="341" r:id="rId23"/>
    <p:sldId id="339" r:id="rId24"/>
    <p:sldId id="291" r:id="rId25"/>
    <p:sldId id="332" r:id="rId26"/>
    <p:sldId id="343" r:id="rId27"/>
    <p:sldId id="344" r:id="rId28"/>
    <p:sldId id="349" r:id="rId29"/>
    <p:sldId id="350" r:id="rId30"/>
    <p:sldId id="351" r:id="rId31"/>
    <p:sldId id="345" r:id="rId32"/>
    <p:sldId id="346" r:id="rId33"/>
    <p:sldId id="353" r:id="rId34"/>
    <p:sldId id="325" r:id="rId35"/>
    <p:sldId id="306" r:id="rId36"/>
    <p:sldId id="333" r:id="rId37"/>
    <p:sldId id="382" r:id="rId38"/>
    <p:sldId id="384" r:id="rId39"/>
    <p:sldId id="266" r:id="rId40"/>
    <p:sldId id="368" r:id="rId41"/>
    <p:sldId id="363" r:id="rId42"/>
    <p:sldId id="364" r:id="rId43"/>
    <p:sldId id="365" r:id="rId44"/>
    <p:sldId id="367" r:id="rId45"/>
    <p:sldId id="388" r:id="rId46"/>
    <p:sldId id="389" r:id="rId47"/>
    <p:sldId id="390" r:id="rId48"/>
    <p:sldId id="358" r:id="rId49"/>
    <p:sldId id="359" r:id="rId50"/>
    <p:sldId id="275" r:id="rId51"/>
    <p:sldId id="366" r:id="rId52"/>
    <p:sldId id="267" r:id="rId53"/>
    <p:sldId id="360" r:id="rId54"/>
    <p:sldId id="356" r:id="rId55"/>
    <p:sldId id="357" r:id="rId56"/>
    <p:sldId id="269" r:id="rId57"/>
    <p:sldId id="361" r:id="rId58"/>
    <p:sldId id="271" r:id="rId59"/>
    <p:sldId id="342" r:id="rId60"/>
    <p:sldId id="283" r:id="rId61"/>
    <p:sldId id="373" r:id="rId62"/>
    <p:sldId id="372" r:id="rId63"/>
    <p:sldId id="375" r:id="rId64"/>
    <p:sldId id="378" r:id="rId65"/>
    <p:sldId id="379" r:id="rId66"/>
    <p:sldId id="377" r:id="rId67"/>
    <p:sldId id="380" r:id="rId68"/>
    <p:sldId id="330" r:id="rId69"/>
    <p:sldId id="286" r:id="rId70"/>
    <p:sldId id="387" r:id="rId71"/>
    <p:sldId id="383" r:id="rId72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12A71"/>
    <a:srgbClr val="0C2AAC"/>
    <a:srgbClr val="0A238C"/>
    <a:srgbClr val="0B28A1"/>
    <a:srgbClr val="122E7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65" autoAdjust="0"/>
    <p:restoredTop sz="90036" autoAdjust="0"/>
  </p:normalViewPr>
  <p:slideViewPr>
    <p:cSldViewPr>
      <p:cViewPr>
        <p:scale>
          <a:sx n="75" d="100"/>
          <a:sy n="75" d="100"/>
        </p:scale>
        <p:origin x="-1980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2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30.5.2019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30.5.2019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180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394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xmlns="" val="269635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altLang="sr-Latn-R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Profesor Kovačić kao aktivni član Hrvatskog geotehničkog društva</a:t>
            </a:r>
            <a:endParaRPr lang="hr-HR" altLang="sr-Latn-R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14313" y="5572125"/>
            <a:ext cx="76438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Ivan Vrkljan,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emeritus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Građevinski fakultet Sveučilišta u Rijeci</a:t>
            </a: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8576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Ivan Vrkljan</a:t>
            </a:r>
            <a:endParaRPr lang="hr-HR" altLang="sr-Latn-R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10</a:t>
            </a:fld>
            <a:endParaRPr lang="hr-HR" altLang="sr-Latn-RS"/>
          </a:p>
        </p:txBody>
      </p:sp>
      <p:sp>
        <p:nvSpPr>
          <p:cNvPr id="7" name="TextBox 6"/>
          <p:cNvSpPr txBox="1"/>
          <p:nvPr/>
        </p:nvSpPr>
        <p:spPr>
          <a:xfrm>
            <a:off x="359024" y="1484784"/>
            <a:ext cx="4861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Iz povijesti HGD-a</a:t>
            </a:r>
            <a:endParaRPr lang="hr-HR" sz="2400" b="1" dirty="0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692696"/>
            <a:ext cx="2232197" cy="129614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3528" y="2276872"/>
            <a:ext cx="8712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112A71"/>
                </a:solidFill>
              </a:rPr>
              <a:t>1936: </a:t>
            </a:r>
            <a:r>
              <a:rPr lang="hr-HR" sz="2400" dirty="0" err="1" smtClean="0">
                <a:solidFill>
                  <a:srgbClr val="112A71"/>
                </a:solidFill>
              </a:rPr>
              <a:t>OsnovanoISSMFE</a:t>
            </a:r>
            <a:r>
              <a:rPr lang="hr-HR" sz="2400" dirty="0" smtClean="0">
                <a:solidFill>
                  <a:srgbClr val="112A71"/>
                </a:solidFill>
              </a:rPr>
              <a:t> (sada ISSMGE)</a:t>
            </a:r>
          </a:p>
          <a:p>
            <a:r>
              <a:rPr lang="hr-HR" sz="2400" dirty="0" smtClean="0"/>
              <a:t>1949: Osnovano JDMTF</a:t>
            </a:r>
          </a:p>
          <a:p>
            <a:r>
              <a:rPr lang="hr-HR" sz="2400" dirty="0" smtClean="0">
                <a:solidFill>
                  <a:srgbClr val="112A71"/>
                </a:solidFill>
              </a:rPr>
              <a:t>1962: </a:t>
            </a:r>
            <a:r>
              <a:rPr lang="hr-HR" sz="2400" dirty="0" err="1" smtClean="0">
                <a:solidFill>
                  <a:srgbClr val="112A71"/>
                </a:solidFill>
              </a:rPr>
              <a:t>OsnovanoISRM</a:t>
            </a:r>
            <a:endParaRPr lang="hr-HR" sz="2400" dirty="0" smtClean="0">
              <a:solidFill>
                <a:srgbClr val="112A71"/>
              </a:solidFill>
            </a:endParaRPr>
          </a:p>
          <a:p>
            <a:r>
              <a:rPr lang="hr-HR" sz="2400" dirty="0" smtClean="0"/>
              <a:t>1965: Osnovano JDMSPR</a:t>
            </a:r>
          </a:p>
          <a:p>
            <a:r>
              <a:rPr lang="hr-HR" sz="2400" dirty="0" smtClean="0">
                <a:solidFill>
                  <a:srgbClr val="FF0000"/>
                </a:solidFill>
              </a:rPr>
              <a:t>1980: Osnovano DMSPRH</a:t>
            </a:r>
          </a:p>
          <a:p>
            <a:r>
              <a:rPr lang="hr-HR" sz="2400" dirty="0" smtClean="0">
                <a:solidFill>
                  <a:srgbClr val="FF0000"/>
                </a:solidFill>
              </a:rPr>
              <a:t>1983: Osnovano DMTTH</a:t>
            </a:r>
          </a:p>
          <a:p>
            <a:r>
              <a:rPr lang="hr-HR" sz="2400" dirty="0" smtClean="0">
                <a:solidFill>
                  <a:srgbClr val="FF0000"/>
                </a:solidFill>
              </a:rPr>
              <a:t>1991: DMTTH i DMSPRH prekidaju veze s </a:t>
            </a:r>
            <a:r>
              <a:rPr lang="hr-HR" sz="2400" dirty="0" err="1" smtClean="0">
                <a:solidFill>
                  <a:srgbClr val="FF0000"/>
                </a:solidFill>
              </a:rPr>
              <a:t>Jugoslov</a:t>
            </a:r>
            <a:r>
              <a:rPr lang="hr-HR" sz="2400" dirty="0" smtClean="0">
                <a:solidFill>
                  <a:srgbClr val="FF0000"/>
                </a:solidFill>
              </a:rPr>
              <a:t>. društvima</a:t>
            </a:r>
          </a:p>
          <a:p>
            <a:r>
              <a:rPr lang="hr-HR" sz="2400" dirty="0" smtClean="0">
                <a:solidFill>
                  <a:srgbClr val="FF0000"/>
                </a:solidFill>
              </a:rPr>
              <a:t>1992: DMTTH mijenja ime u HDMTT (HUMTT; HUMTGI)</a:t>
            </a:r>
          </a:p>
          <a:p>
            <a:r>
              <a:rPr lang="hr-HR" sz="2400" dirty="0" smtClean="0">
                <a:solidFill>
                  <a:srgbClr val="FF0000"/>
                </a:solidFill>
              </a:rPr>
              <a:t>          DMSPRH mijenja ime u HDMSPR (HUMS)</a:t>
            </a:r>
          </a:p>
          <a:p>
            <a:r>
              <a:rPr lang="hr-HR" sz="2400" dirty="0" smtClean="0">
                <a:solidFill>
                  <a:srgbClr val="FF0000"/>
                </a:solidFill>
              </a:rPr>
              <a:t>2006: HUMTGI i HUMS se spajaju u HGD         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11</a:t>
            </a:fld>
            <a:endParaRPr lang="hr-HR" altLang="sr-Latn-RS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395536" y="299695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/>
              <a:t>Davorin je aktivno sudjelovao u radu jugoslavenskih a naročito u radu hrvatskih geotehničkih udruga.</a:t>
            </a:r>
            <a:endParaRPr lang="hr-HR" sz="24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692696"/>
            <a:ext cx="2232197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12</a:t>
            </a:fld>
            <a:endParaRPr lang="hr-HR" altLang="sr-Latn-RS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pSp>
        <p:nvGrpSpPr>
          <p:cNvPr id="2" name="Group 11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692696"/>
            <a:ext cx="2232197" cy="1296144"/>
          </a:xfrm>
          <a:prstGeom prst="rect">
            <a:avLst/>
          </a:prstGeom>
          <a:noFill/>
        </p:spPr>
      </p:pic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0656" y="2150634"/>
            <a:ext cx="2673832" cy="307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 descr="http://www.gfv.hr/hr/nastavnici/images/davorin_kovac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154479"/>
            <a:ext cx="2717068" cy="3054225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51520" y="5406315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1983 - 1986: Prvi tajnik DMTTH (predsjednik: F. </a:t>
            </a:r>
            <a:r>
              <a:rPr lang="hr-HR" sz="2400" dirty="0" err="1" smtClean="0"/>
              <a:t>Verić</a:t>
            </a:r>
            <a:r>
              <a:rPr lang="hr-HR" sz="2400" dirty="0" smtClean="0"/>
              <a:t>)</a:t>
            </a:r>
          </a:p>
          <a:p>
            <a:r>
              <a:rPr lang="hr-HR" sz="2400" dirty="0" smtClean="0"/>
              <a:t>1986 - 1990: Predsjednik DMTTH  (tajnik: R. </a:t>
            </a:r>
            <a:r>
              <a:rPr lang="hr-HR" sz="2400" dirty="0" err="1" smtClean="0"/>
              <a:t>Mavar</a:t>
            </a:r>
            <a:r>
              <a:rPr lang="hr-HR" sz="2400" dirty="0" smtClean="0"/>
              <a:t>)</a:t>
            </a:r>
            <a:endParaRPr lang="hr-HR" sz="2400" dirty="0"/>
          </a:p>
        </p:txBody>
      </p:sp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024" y="2145710"/>
            <a:ext cx="2843808" cy="309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13</a:t>
            </a:fld>
            <a:endParaRPr lang="hr-HR" altLang="sr-Latn-RS"/>
          </a:p>
        </p:txBody>
      </p:sp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467544" y="3333760"/>
            <a:ext cx="835292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Franjo </a:t>
            </a:r>
            <a:r>
              <a:rPr kumimoji="0" lang="hr-H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Verić</a:t>
            </a:r>
            <a:r>
              <a:rPr kumimoji="0" lang="hr-H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Početkom 1980-tih godina pristupilo se osnivanju republičkih geotehničkih društava.</a:t>
            </a:r>
            <a:r>
              <a:rPr kumimoji="0" lang="hr-HR" sz="24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 </a:t>
            </a:r>
            <a:r>
              <a:rPr lang="hr-HR" sz="2400" b="1" i="1" dirty="0" smtClean="0">
                <a:ea typeface="Calibri" pitchFamily="34" charset="0"/>
              </a:rPr>
              <a:t>D</a:t>
            </a:r>
            <a:r>
              <a:rPr kumimoji="0" lang="hr-HR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ruštvo za mehaniku tla i temeljenje Hrvatske (DMTTH) </a:t>
            </a:r>
            <a:r>
              <a:rPr kumimoji="0" lang="hr-HR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je osnovano </a:t>
            </a:r>
            <a:r>
              <a:rPr kumimoji="0" lang="hr-HR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</a:rPr>
              <a:t>20.IV.1983.</a:t>
            </a:r>
            <a:r>
              <a:rPr kumimoji="0" lang="hr-HR" sz="24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</a:rPr>
              <a:t> </a:t>
            </a:r>
            <a:r>
              <a:rPr kumimoji="0" lang="hr-HR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Calibri" pitchFamily="34" charset="0"/>
              </a:rPr>
              <a:t>nakon dugih natezanja s pravnim elementima i formulacijama.</a:t>
            </a:r>
          </a:p>
          <a:p>
            <a:pPr lvl="0"/>
            <a:r>
              <a:rPr kumimoji="0" lang="hr-HR" sz="240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Calibri" pitchFamily="34" charset="0"/>
              </a:rPr>
              <a:t>Proceduru je tada vodio </a:t>
            </a:r>
            <a:r>
              <a:rPr kumimoji="0" lang="hr-HR" sz="2400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Calibri" pitchFamily="34" charset="0"/>
              </a:rPr>
              <a:t>mr</a:t>
            </a:r>
            <a:r>
              <a:rPr kumimoji="0" lang="hr-HR" sz="240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Calibri" pitchFamily="34" charset="0"/>
              </a:rPr>
              <a:t>. Davorin Kovačić.</a:t>
            </a:r>
            <a:endParaRPr kumimoji="0" lang="hr-HR" sz="240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1983</a:t>
            </a:r>
            <a:endParaRPr lang="hr-HR" sz="3200" dirty="0"/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764704"/>
            <a:ext cx="2941900" cy="318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14</a:t>
            </a:fld>
            <a:endParaRPr lang="hr-HR" altLang="sr-Latn-RS"/>
          </a:p>
        </p:txBody>
      </p:sp>
      <p:grpSp>
        <p:nvGrpSpPr>
          <p:cNvPr id="6" name="Group 5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692696"/>
            <a:ext cx="2232197" cy="129614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03040" y="3753614"/>
            <a:ext cx="86409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200" dirty="0" smtClean="0"/>
              <a:t>Bio je aktivan i u hrvatskoj udruzi za mehaniku stijena (HUMS)</a:t>
            </a:r>
          </a:p>
          <a:p>
            <a:endParaRPr lang="hr-HR" sz="2200" dirty="0" smtClean="0"/>
          </a:p>
          <a:p>
            <a:pPr>
              <a:buFontTx/>
              <a:buChar char="-"/>
            </a:pPr>
            <a:r>
              <a:rPr lang="hr-HR" sz="2200" dirty="0" smtClean="0"/>
              <a:t> Član HUMS-a od osnivanja (1980) do spajanja s HUMTGI (2006)</a:t>
            </a:r>
          </a:p>
          <a:p>
            <a:pPr>
              <a:buFontTx/>
              <a:buChar char="-"/>
            </a:pPr>
            <a:r>
              <a:rPr lang="hr-HR" sz="2200" dirty="0" smtClean="0"/>
              <a:t> Potpredsjednik HUMS-a (2000-2004)</a:t>
            </a:r>
          </a:p>
          <a:p>
            <a:pPr>
              <a:buFontTx/>
              <a:buChar char="-"/>
            </a:pPr>
            <a:r>
              <a:rPr lang="hr-HR" sz="2200" dirty="0" smtClean="0"/>
              <a:t> Član ISRM-a</a:t>
            </a:r>
          </a:p>
          <a:p>
            <a:pPr>
              <a:buFontTx/>
              <a:buChar char="-"/>
            </a:pPr>
            <a:endParaRPr lang="hr-HR" sz="2200" dirty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238" y="1628800"/>
            <a:ext cx="1463046" cy="169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123728" y="2213665"/>
            <a:ext cx="56166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RO_Dutch-Normal"/>
                <a:ea typeface="Times New Roman" pitchFamily="18" charset="0"/>
                <a:cs typeface="Arial" pitchFamily="34" charset="0"/>
              </a:rPr>
              <a:t>H</a:t>
            </a:r>
            <a:r>
              <a:rPr kumimoji="0" lang="hr-H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RO_Dutch-Normal"/>
                <a:ea typeface="Times New Roman" pitchFamily="18" charset="0"/>
                <a:cs typeface="Arial" pitchFamily="34" charset="0"/>
              </a:rPr>
              <a:t>U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RO_Dutch-Normal"/>
                <a:ea typeface="Times New Roman" pitchFamily="18" charset="0"/>
                <a:cs typeface="Arial" pitchFamily="34" charset="0"/>
              </a:rPr>
              <a:t>MS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2000" b="1" dirty="0" err="1" smtClean="0">
                <a:latin typeface="CRO_Dutch-Normal"/>
                <a:ea typeface="Times New Roman" pitchFamily="18" charset="0"/>
              </a:rPr>
              <a:t>H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RO_Dutch-Normal"/>
                <a:ea typeface="Times New Roman" pitchFamily="18" charset="0"/>
                <a:cs typeface="Arial" pitchFamily="34" charset="0"/>
              </a:rPr>
              <a:t>rvatsko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RO_Dutch-Normal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RO_Dutch-Normal"/>
                <a:ea typeface="Times New Roman" pitchFamily="18" charset="0"/>
                <a:cs typeface="Arial" pitchFamily="34" charset="0"/>
              </a:rPr>
              <a:t>dru</a:t>
            </a:r>
            <a:r>
              <a:rPr lang="hr-HR" sz="2000" b="1" dirty="0" smtClean="0">
                <a:latin typeface="CRO_Dutch-Normal"/>
                <a:ea typeface="Times New Roman" pitchFamily="18" charset="0"/>
              </a:rPr>
              <a:t>š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RO_Dutch-Normal"/>
                <a:ea typeface="Times New Roman" pitchFamily="18" charset="0"/>
                <a:cs typeface="Arial" pitchFamily="34" charset="0"/>
              </a:rPr>
              <a:t>tvo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RO_Dutch-Normal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RO_Dutch-Normal"/>
                <a:ea typeface="Times New Roman" pitchFamily="18" charset="0"/>
                <a:cs typeface="Arial" pitchFamily="34" charset="0"/>
              </a:rPr>
              <a:t>za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RO_Dutch-Normal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RO_Dutch-Normal"/>
                <a:ea typeface="Times New Roman" pitchFamily="18" charset="0"/>
                <a:cs typeface="Arial" pitchFamily="34" charset="0"/>
              </a:rPr>
              <a:t>mehaniku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RO_Dutch-Normal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RO_Dutch-Normal"/>
                <a:ea typeface="Times New Roman" pitchFamily="18" charset="0"/>
                <a:cs typeface="Arial" pitchFamily="34" charset="0"/>
              </a:rPr>
              <a:t>stijena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RO_Dutch-Normal"/>
                <a:ea typeface="Times New Roman" pitchFamily="18" charset="0"/>
                <a:cs typeface="Arial" pitchFamily="34" charset="0"/>
              </a:rPr>
              <a:t>Croatian Society for Rock Mechanics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52" y="3244334"/>
            <a:ext cx="82809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3200" dirty="0" smtClean="0">
                <a:solidFill>
                  <a:srgbClr val="FF0000"/>
                </a:solidFill>
                <a:ea typeface="Times New Roman" pitchFamily="18" charset="0"/>
              </a:rPr>
              <a:t>Član ISSMGE-a od 1986. do 2019.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692696"/>
            <a:ext cx="2232197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3587532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Grubić, N., </a:t>
            </a:r>
            <a:r>
              <a:rPr lang="hr-HR" sz="2400" b="1" dirty="0" smtClean="0"/>
              <a:t>Kovačić</a:t>
            </a:r>
            <a:r>
              <a:rPr lang="hr-HR" sz="2400" dirty="0" smtClean="0"/>
              <a:t>, D., </a:t>
            </a:r>
            <a:r>
              <a:rPr lang="hr-HR" sz="2400" dirty="0" err="1" smtClean="0"/>
              <a:t>Nonveiller</a:t>
            </a:r>
            <a:r>
              <a:rPr lang="hr-HR" sz="2400" dirty="0" smtClean="0"/>
              <a:t>, E., </a:t>
            </a:r>
            <a:r>
              <a:rPr lang="hr-HR" sz="2400" dirty="0" err="1" smtClean="0"/>
              <a:t>Szavits</a:t>
            </a:r>
            <a:r>
              <a:rPr lang="hr-HR" sz="2400" dirty="0" smtClean="0"/>
              <a:t>-</a:t>
            </a:r>
            <a:r>
              <a:rPr lang="hr-HR" sz="2400" dirty="0" err="1" smtClean="0"/>
              <a:t>Nossan</a:t>
            </a:r>
            <a:r>
              <a:rPr lang="hr-HR" sz="2400" dirty="0" smtClean="0"/>
              <a:t>, A. (1981). Numeričke analize za građevnu jamu strojarnice reverzibilne hidroelektrane. </a:t>
            </a:r>
            <a:r>
              <a:rPr lang="hr-HR" sz="2400" i="1" dirty="0" err="1" smtClean="0"/>
              <a:t>Saopštenja</a:t>
            </a:r>
            <a:r>
              <a:rPr lang="hr-HR" sz="2400" i="1" dirty="0" smtClean="0"/>
              <a:t> XV. savjetovanja JDMTF, </a:t>
            </a:r>
            <a:r>
              <a:rPr lang="hr-HR" sz="2400" b="1" dirty="0" smtClean="0"/>
              <a:t>Ohrid</a:t>
            </a:r>
            <a:r>
              <a:rPr lang="hr-HR" sz="2400" dirty="0" smtClean="0"/>
              <a:t>. </a:t>
            </a:r>
            <a:endParaRPr lang="hr-HR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1981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2967335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dirty="0" smtClean="0">
                <a:ea typeface="Times New Roman" pitchFamily="18" charset="0"/>
              </a:rPr>
              <a:t>XVI. savjetovanje Jugoslavenskog dru</a:t>
            </a:r>
            <a:r>
              <a:rPr lang="hr-HR" sz="2400" dirty="0" smtClean="0">
                <a:latin typeface="Calibri"/>
                <a:ea typeface="Times New Roman" pitchFamily="18" charset="0"/>
              </a:rPr>
              <a:t>š</a:t>
            </a:r>
            <a:r>
              <a:rPr lang="hr-HR" sz="2400" dirty="0" smtClean="0">
                <a:ea typeface="Times New Roman" pitchFamily="18" charset="0"/>
              </a:rPr>
              <a:t>tva za mehaniku tla i temeljenje, </a:t>
            </a:r>
            <a:r>
              <a:rPr lang="hr-HR" sz="2400" b="1" dirty="0" err="1" smtClean="0">
                <a:ea typeface="Times New Roman" pitchFamily="18" charset="0"/>
              </a:rPr>
              <a:t>Aranđelovac</a:t>
            </a:r>
            <a:r>
              <a:rPr lang="hr-HR" sz="2400" dirty="0" smtClean="0">
                <a:ea typeface="Times New Roman" pitchFamily="18" charset="0"/>
              </a:rPr>
              <a:t> 1986.</a:t>
            </a:r>
            <a:endParaRPr lang="hr-HR" sz="24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1986 </a:t>
            </a:r>
            <a:endParaRPr lang="hr-HR" sz="3200" dirty="0"/>
          </a:p>
        </p:txBody>
      </p:sp>
      <p:sp>
        <p:nvSpPr>
          <p:cNvPr id="11" name="Rectangle 10"/>
          <p:cNvSpPr/>
          <p:nvPr/>
        </p:nvSpPr>
        <p:spPr>
          <a:xfrm>
            <a:off x="395536" y="4725144"/>
            <a:ext cx="4330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 smtClean="0">
                <a:solidFill>
                  <a:srgbClr val="0C2AAC"/>
                </a:solidFill>
                <a:ea typeface="Times New Roman" pitchFamily="18" charset="0"/>
              </a:rPr>
              <a:t>- Član Organizacijskog odbora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5" name="Picture 2" descr="H:\KONAČNO PRENOŠENJE-sa LG-10-02-2014\HGD\KOVAČIĆ-kOMEMORCIJA-OPATIJA\OPATIJA 1989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3982552" cy="568863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44008" y="5550331"/>
            <a:ext cx="4427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Davorin kao predsjednik DMTTH-a</a:t>
            </a:r>
            <a:endParaRPr lang="hr-HR" sz="2400" dirty="0"/>
          </a:p>
        </p:txBody>
      </p:sp>
      <p:sp>
        <p:nvSpPr>
          <p:cNvPr id="9" name="Rectangle 8"/>
          <p:cNvSpPr/>
          <p:nvPr/>
        </p:nvSpPr>
        <p:spPr>
          <a:xfrm>
            <a:off x="4572000" y="236339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400" dirty="0" smtClean="0"/>
              <a:t>Prvo savjetovanje DMTTH-a,</a:t>
            </a:r>
          </a:p>
          <a:p>
            <a:r>
              <a:rPr lang="hr-HR" sz="2400" dirty="0" smtClean="0"/>
              <a:t> </a:t>
            </a:r>
            <a:r>
              <a:rPr lang="hr-HR" sz="2400" i="1" dirty="0" smtClean="0"/>
              <a:t>Praktična iskustva u </a:t>
            </a:r>
            <a:r>
              <a:rPr lang="hr-HR" sz="2400" i="1" dirty="0" err="1" smtClean="0"/>
              <a:t>geotehnici</a:t>
            </a:r>
            <a:r>
              <a:rPr lang="hr-HR" sz="2400" i="1" dirty="0" smtClean="0"/>
              <a:t>, Greške i sanacije</a:t>
            </a:r>
            <a:r>
              <a:rPr lang="hr-HR" sz="2400" dirty="0" smtClean="0"/>
              <a:t>, </a:t>
            </a:r>
          </a:p>
          <a:p>
            <a:r>
              <a:rPr lang="hr-HR" sz="2400" dirty="0" smtClean="0"/>
              <a:t>Opatija, 1989.</a:t>
            </a:r>
            <a:endParaRPr lang="hr-HR" sz="2400" dirty="0"/>
          </a:p>
        </p:txBody>
      </p:sp>
      <p:sp>
        <p:nvSpPr>
          <p:cNvPr id="8" name="Rectangle 7"/>
          <p:cNvSpPr/>
          <p:nvPr/>
        </p:nvSpPr>
        <p:spPr>
          <a:xfrm>
            <a:off x="4572000" y="4089846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dirty="0" smtClean="0">
                <a:solidFill>
                  <a:srgbClr val="0C2AAC"/>
                </a:solidFill>
                <a:ea typeface="Times New Roman" pitchFamily="18" charset="0"/>
              </a:rPr>
              <a:t>- Selekcijska komisija, </a:t>
            </a:r>
          </a:p>
          <a:p>
            <a:pPr lvl="0"/>
            <a:r>
              <a:rPr lang="hr-HR" sz="2400" dirty="0" smtClean="0">
                <a:solidFill>
                  <a:srgbClr val="0C2AAC"/>
                </a:solidFill>
                <a:ea typeface="Times New Roman" pitchFamily="18" charset="0"/>
              </a:rPr>
              <a:t>- </a:t>
            </a:r>
            <a:r>
              <a:rPr lang="hr-HR" sz="2400" dirty="0" err="1" smtClean="0">
                <a:solidFill>
                  <a:srgbClr val="0C2AAC"/>
                </a:solidFill>
                <a:ea typeface="Times New Roman" pitchFamily="18" charset="0"/>
              </a:rPr>
              <a:t>Org</a:t>
            </a:r>
            <a:r>
              <a:rPr lang="hr-HR" sz="2400" dirty="0" smtClean="0">
                <a:solidFill>
                  <a:srgbClr val="0C2AAC"/>
                </a:solidFill>
                <a:ea typeface="Times New Roman" pitchFamily="18" charset="0"/>
              </a:rPr>
              <a:t>. odbor, </a:t>
            </a:r>
          </a:p>
          <a:p>
            <a:pPr lvl="0"/>
            <a:r>
              <a:rPr lang="hr-HR" sz="2400" dirty="0" smtClean="0">
                <a:solidFill>
                  <a:srgbClr val="0C2AAC"/>
                </a:solidFill>
                <a:ea typeface="Times New Roman" pitchFamily="18" charset="0"/>
              </a:rPr>
              <a:t>- Priprema materijala.</a:t>
            </a:r>
            <a:endParaRPr lang="hr-HR" sz="2400" dirty="0" smtClean="0">
              <a:solidFill>
                <a:srgbClr val="0C2AAC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1989 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8" name="Picture 3" descr="H:\KONAČNO PRENOŠENJE-sa LG-10-02-2014\HGD\KOVAČIĆ-kOMEMORCIJA-OPATIJA\OPATIJA 1989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440" y="620688"/>
            <a:ext cx="6454758" cy="453650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5157192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Prvo savjetovanje Društva za mehaniku tla i temeljenje Hrvatske,</a:t>
            </a:r>
          </a:p>
          <a:p>
            <a:r>
              <a:rPr lang="hr-HR" sz="2400" dirty="0" smtClean="0"/>
              <a:t> </a:t>
            </a:r>
            <a:r>
              <a:rPr lang="hr-HR" sz="2400" i="1" dirty="0" smtClean="0"/>
              <a:t>Praktična iskustva u </a:t>
            </a:r>
            <a:r>
              <a:rPr lang="hr-HR" sz="2400" i="1" dirty="0" err="1" smtClean="0"/>
              <a:t>geotehnici</a:t>
            </a:r>
            <a:r>
              <a:rPr lang="hr-HR" sz="2400" i="1" dirty="0" smtClean="0"/>
              <a:t>, Greške i sanacije</a:t>
            </a:r>
            <a:r>
              <a:rPr lang="hr-HR" sz="2400" dirty="0" smtClean="0"/>
              <a:t>, </a:t>
            </a:r>
          </a:p>
          <a:p>
            <a:r>
              <a:rPr lang="hr-HR" sz="2400" dirty="0" smtClean="0"/>
              <a:t>Opatija, 1989.</a:t>
            </a:r>
            <a:endParaRPr lang="hr-HR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1989 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72706" name="Picture 2" descr="C:\Users\Ivan\Documents\img20190508_144358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3284984"/>
            <a:ext cx="4699083" cy="2893304"/>
          </a:xfrm>
          <a:prstGeom prst="rect">
            <a:avLst/>
          </a:prstGeom>
          <a:noFill/>
        </p:spPr>
      </p:pic>
      <p:pic>
        <p:nvPicPr>
          <p:cNvPr id="72707" name="Picture 3" descr="C:\Users\Ivan\Documents\img20190508_144159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6836" y="1052736"/>
            <a:ext cx="3481819" cy="5057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7544" y="1772816"/>
            <a:ext cx="381642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GEOFPL</a:t>
            </a:r>
          </a:p>
          <a:p>
            <a:r>
              <a:rPr lang="hr-HR" b="1" dirty="0" err="1" smtClean="0"/>
              <a:t>Geo</a:t>
            </a:r>
            <a:r>
              <a:rPr lang="hr-HR" dirty="0" err="1" smtClean="0"/>
              <a:t>technical</a:t>
            </a:r>
            <a:r>
              <a:rPr lang="hr-HR" dirty="0" smtClean="0"/>
              <a:t> </a:t>
            </a:r>
            <a:r>
              <a:rPr lang="hr-HR" b="1" dirty="0" err="1" smtClean="0"/>
              <a:t>F</a:t>
            </a:r>
            <a:r>
              <a:rPr lang="hr-HR" dirty="0" err="1" smtClean="0"/>
              <a:t>inite</a:t>
            </a:r>
            <a:r>
              <a:rPr lang="hr-HR" dirty="0" smtClean="0"/>
              <a:t> </a:t>
            </a:r>
            <a:r>
              <a:rPr lang="hr-HR" b="1" dirty="0" smtClean="0"/>
              <a:t>E</a:t>
            </a:r>
            <a:r>
              <a:rPr lang="hr-HR" dirty="0" smtClean="0"/>
              <a:t>lement </a:t>
            </a:r>
            <a:r>
              <a:rPr lang="hr-HR" b="1" dirty="0" err="1" smtClean="0"/>
              <a:t>Pl</a:t>
            </a:r>
            <a:r>
              <a:rPr lang="hr-HR" dirty="0" err="1" smtClean="0"/>
              <a:t>asticity</a:t>
            </a:r>
            <a:r>
              <a:rPr lang="hr-HR" dirty="0" smtClean="0"/>
              <a:t> Program</a:t>
            </a:r>
          </a:p>
          <a:p>
            <a:r>
              <a:rPr lang="hr-HR" dirty="0" err="1" smtClean="0"/>
              <a:t>D.J</a:t>
            </a:r>
            <a:r>
              <a:rPr lang="hr-HR" dirty="0" smtClean="0"/>
              <a:t> </a:t>
            </a:r>
            <a:r>
              <a:rPr lang="hr-HR" dirty="0" err="1" smtClean="0"/>
              <a:t>Naylor</a:t>
            </a:r>
            <a:endParaRPr lang="hr-H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588220"/>
            <a:ext cx="9144001" cy="111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 11"/>
          <p:cNvGrpSpPr/>
          <p:nvPr/>
        </p:nvGrpSpPr>
        <p:grpSpPr>
          <a:xfrm>
            <a:off x="0" y="0"/>
            <a:ext cx="9144000" cy="527497"/>
            <a:chOff x="0" y="0"/>
            <a:chExt cx="9144000" cy="52749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smtClean="0"/>
                <a:t>Moj prvi susret s Davorinom</a:t>
              </a:r>
              <a:endParaRPr lang="hr-HR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58408" y="5127575"/>
            <a:ext cx="2430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dirty="0" smtClean="0">
                <a:ea typeface="Times New Roman" pitchFamily="18" charset="0"/>
              </a:rPr>
              <a:t>Novigrad 1994.</a:t>
            </a:r>
            <a:endParaRPr lang="hr-HR" sz="24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1994 </a:t>
            </a:r>
            <a:endParaRPr lang="hr-HR" sz="3200" dirty="0"/>
          </a:p>
        </p:txBody>
      </p:sp>
      <p:sp>
        <p:nvSpPr>
          <p:cNvPr id="11" name="Rectangle 10"/>
          <p:cNvSpPr/>
          <p:nvPr/>
        </p:nvSpPr>
        <p:spPr>
          <a:xfrm>
            <a:off x="5940152" y="3812847"/>
            <a:ext cx="2448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>
                <a:solidFill>
                  <a:srgbClr val="0C2AAC"/>
                </a:solidFill>
                <a:ea typeface="Times New Roman" pitchFamily="18" charset="0"/>
              </a:rPr>
              <a:t>Član Organizacijskog odbora</a:t>
            </a:r>
            <a:endParaRPr lang="hr-HR" sz="2400" dirty="0"/>
          </a:p>
        </p:txBody>
      </p:sp>
      <p:pic>
        <p:nvPicPr>
          <p:cNvPr id="202753" name="Picture 1" descr="H:\KONAČNO PRENOŠENJE-sa LG-10-02-2014\HGD\Savjetovanja\GPG 94\G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696"/>
            <a:ext cx="3956583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42900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dirty="0" smtClean="0">
                <a:ea typeface="Times New Roman" pitchFamily="18" charset="0"/>
              </a:rPr>
              <a:t>III. simpozij </a:t>
            </a:r>
            <a:r>
              <a:rPr lang="hr-HR" sz="2400" i="1" dirty="0" smtClean="0">
                <a:ea typeface="Times New Roman" pitchFamily="18" charset="0"/>
              </a:rPr>
              <a:t>“Gospodarenje otpadom – Zagreb 94”</a:t>
            </a:r>
            <a:endParaRPr lang="hr-HR" sz="24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1994 </a:t>
            </a:r>
            <a:endParaRPr lang="hr-HR" sz="3200" dirty="0"/>
          </a:p>
        </p:txBody>
      </p:sp>
      <p:sp>
        <p:nvSpPr>
          <p:cNvPr id="11" name="Rectangle 10"/>
          <p:cNvSpPr/>
          <p:nvPr/>
        </p:nvSpPr>
        <p:spPr>
          <a:xfrm>
            <a:off x="5868144" y="4365104"/>
            <a:ext cx="2981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>
                <a:solidFill>
                  <a:srgbClr val="0070C0"/>
                </a:solidFill>
                <a:ea typeface="Times New Roman" pitchFamily="18" charset="0"/>
              </a:rPr>
              <a:t>Član organizacijskog  odbora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768" y="5301208"/>
            <a:ext cx="6318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dirty="0" smtClean="0">
                <a:ea typeface="Times New Roman" pitchFamily="18" charset="0"/>
              </a:rPr>
              <a:t>2. savjetovanje Hrvatskog društva za mehaniku tla i temeljenje, Varaždin 1995</a:t>
            </a:r>
            <a:r>
              <a:rPr lang="hr-HR" sz="2400" dirty="0" smtClean="0">
                <a:solidFill>
                  <a:srgbClr val="FF0000"/>
                </a:solidFill>
                <a:ea typeface="Times New Roman" pitchFamily="18" charset="0"/>
              </a:rPr>
              <a:t>.</a:t>
            </a:r>
            <a:endParaRPr lang="hr-HR" sz="2400" dirty="0" smtClean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1995 </a:t>
            </a:r>
            <a:endParaRPr lang="hr-HR" sz="3200" dirty="0"/>
          </a:p>
        </p:txBody>
      </p:sp>
      <p:sp>
        <p:nvSpPr>
          <p:cNvPr id="11" name="Rectangle 10"/>
          <p:cNvSpPr/>
          <p:nvPr/>
        </p:nvSpPr>
        <p:spPr>
          <a:xfrm>
            <a:off x="5868144" y="4365104"/>
            <a:ext cx="2981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>
                <a:solidFill>
                  <a:srgbClr val="0070C0"/>
                </a:solidFill>
                <a:ea typeface="Times New Roman" pitchFamily="18" charset="0"/>
              </a:rPr>
              <a:t>Član organizacijskog i provedbenog odbora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4797152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PLESO</a:t>
            </a:r>
          </a:p>
          <a:p>
            <a:r>
              <a:rPr lang="hr-HR" sz="2400" dirty="0" smtClean="0"/>
              <a:t>Odlazak na 11. Europsku konferenciju za mehaniku tla i geotehničko inženjerstvo u Kopenhagenu 1995. Vlasta i Antun </a:t>
            </a:r>
            <a:r>
              <a:rPr lang="hr-HR" sz="2400" dirty="0" err="1" smtClean="0"/>
              <a:t>Szavits</a:t>
            </a:r>
            <a:r>
              <a:rPr lang="hr-HR" sz="2400" dirty="0" smtClean="0"/>
              <a:t>-</a:t>
            </a:r>
            <a:r>
              <a:rPr lang="hr-HR" sz="2400" dirty="0" err="1" smtClean="0"/>
              <a:t>Nossan</a:t>
            </a:r>
            <a:r>
              <a:rPr lang="hr-HR" sz="2400" dirty="0" smtClean="0"/>
              <a:t>, Davorina i Gordana Kovačić, gđa i g. Lovrenčić.</a:t>
            </a:r>
            <a:endParaRPr lang="hr-HR" sz="2400" dirty="0"/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749788"/>
            <a:ext cx="7020273" cy="397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1995 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5" name="Picture 2" descr="H:\KONAČNO PRENOŠENJE-sa LG-10-02-2014\HGD\KOVAČIĆ-kOMEMORCIJA-OPATIJA\Mamaia Rumunjska 1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736" y="692697"/>
            <a:ext cx="6638528" cy="442568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2536" y="5157192"/>
            <a:ext cx="8639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err="1" smtClean="0"/>
              <a:t>Mamaia</a:t>
            </a:r>
            <a:r>
              <a:rPr lang="hr-HR" sz="2400" b="1" dirty="0" smtClean="0"/>
              <a:t>, Rumunjska, 1995</a:t>
            </a:r>
          </a:p>
          <a:p>
            <a:r>
              <a:rPr lang="hr-HR" sz="2400" dirty="0" smtClean="0"/>
              <a:t>10. Podunavska konferencija za mehaniku tla i geotehničko inženjerstvo. </a:t>
            </a:r>
            <a:r>
              <a:rPr lang="hr-HR" sz="2400" b="1" dirty="0" err="1" smtClean="0"/>
              <a:t>Dado</a:t>
            </a:r>
            <a:r>
              <a:rPr lang="hr-HR" sz="2400" b="1" dirty="0" smtClean="0"/>
              <a:t> i Vlasta.</a:t>
            </a:r>
            <a:endParaRPr lang="hr-HR" sz="24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1995 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512" y="4581128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Priprema za 11. Podunavsku konferenciju za mehaniku tla i geotehničko inženjerstvo u Poreču.</a:t>
            </a:r>
          </a:p>
          <a:p>
            <a:r>
              <a:rPr lang="hr-HR" sz="2400" dirty="0" smtClean="0">
                <a:solidFill>
                  <a:srgbClr val="0070C0"/>
                </a:solidFill>
              </a:rPr>
              <a:t>Sonja </a:t>
            </a:r>
            <a:r>
              <a:rPr lang="hr-HR" sz="2400" dirty="0" err="1" smtClean="0">
                <a:solidFill>
                  <a:srgbClr val="0070C0"/>
                </a:solidFill>
              </a:rPr>
              <a:t>Zlatović</a:t>
            </a:r>
            <a:r>
              <a:rPr lang="hr-HR" sz="2400" dirty="0" smtClean="0">
                <a:solidFill>
                  <a:srgbClr val="0070C0"/>
                </a:solidFill>
              </a:rPr>
              <a:t>, Željko Sokolić, Davorin Kovačić, </a:t>
            </a:r>
            <a:r>
              <a:rPr lang="hr-HR" sz="2400" dirty="0" err="1" smtClean="0">
                <a:solidFill>
                  <a:srgbClr val="0070C0"/>
                </a:solidFill>
              </a:rPr>
              <a:t>Mensur</a:t>
            </a:r>
            <a:r>
              <a:rPr lang="hr-HR" sz="2400" dirty="0" smtClean="0">
                <a:solidFill>
                  <a:srgbClr val="0070C0"/>
                </a:solidFill>
              </a:rPr>
              <a:t> </a:t>
            </a:r>
            <a:r>
              <a:rPr lang="hr-HR" sz="2400" dirty="0" err="1" smtClean="0">
                <a:solidFill>
                  <a:srgbClr val="0070C0"/>
                </a:solidFill>
              </a:rPr>
              <a:t>Mulabdić</a:t>
            </a:r>
            <a:r>
              <a:rPr lang="hr-HR" sz="2400" dirty="0" smtClean="0">
                <a:solidFill>
                  <a:srgbClr val="0070C0"/>
                </a:solidFill>
              </a:rPr>
              <a:t>, Vlasta </a:t>
            </a:r>
            <a:r>
              <a:rPr lang="hr-HR" sz="2400" dirty="0" err="1" smtClean="0">
                <a:solidFill>
                  <a:srgbClr val="0070C0"/>
                </a:solidFill>
              </a:rPr>
              <a:t>Szavits</a:t>
            </a:r>
            <a:r>
              <a:rPr lang="hr-HR" sz="2400" dirty="0" smtClean="0">
                <a:solidFill>
                  <a:srgbClr val="0070C0"/>
                </a:solidFill>
              </a:rPr>
              <a:t>-</a:t>
            </a:r>
            <a:r>
              <a:rPr lang="hr-HR" sz="2400" dirty="0" err="1" smtClean="0">
                <a:solidFill>
                  <a:srgbClr val="0070C0"/>
                </a:solidFill>
              </a:rPr>
              <a:t>Nossan</a:t>
            </a:r>
            <a:r>
              <a:rPr lang="hr-HR" sz="2400" dirty="0" smtClean="0">
                <a:solidFill>
                  <a:srgbClr val="0070C0"/>
                </a:solidFill>
              </a:rPr>
              <a:t>.</a:t>
            </a:r>
            <a:endParaRPr lang="hr-HR" sz="2400" dirty="0">
              <a:solidFill>
                <a:srgbClr val="0070C0"/>
              </a:solidFill>
            </a:endParaRPr>
          </a:p>
        </p:txBody>
      </p:sp>
      <p:pic>
        <p:nvPicPr>
          <p:cNvPr id="1740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692696"/>
            <a:ext cx="7235849" cy="340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1997 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26</a:t>
            </a:fld>
            <a:endParaRPr lang="hr-HR" altLang="sr-Latn-RS"/>
          </a:p>
        </p:txBody>
      </p:sp>
      <p:pic>
        <p:nvPicPr>
          <p:cNvPr id="13314" name="Picture 2" descr="C:\Users\Ivan\Downloads\image0-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6707224" cy="44644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5406315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ea typeface="Times New Roman" pitchFamily="18" charset="0"/>
              </a:rPr>
              <a:t>XI. Podunavska konferencija mehanike tla i temeljenja: Geotehnički hazardi, Poreč 1998.</a:t>
            </a:r>
            <a:endParaRPr lang="hr-HR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1998 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5406315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/>
              <a:t>Professor</a:t>
            </a:r>
            <a:r>
              <a:rPr lang="hr-HR" sz="2400" dirty="0" smtClean="0"/>
              <a:t> </a:t>
            </a:r>
            <a:r>
              <a:rPr lang="hr-HR" sz="2400" b="1" dirty="0" err="1" smtClean="0"/>
              <a:t>Heinz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Brandl</a:t>
            </a:r>
            <a:r>
              <a:rPr lang="hr-HR" sz="2400" dirty="0" smtClean="0"/>
              <a:t>, TU </a:t>
            </a:r>
            <a:r>
              <a:rPr lang="hr-HR" sz="2400" dirty="0" err="1" smtClean="0"/>
              <a:t>Wien</a:t>
            </a:r>
            <a:r>
              <a:rPr lang="hr-HR" sz="2400" dirty="0" smtClean="0"/>
              <a:t>, </a:t>
            </a:r>
            <a:r>
              <a:rPr lang="hr-HR" sz="2400" i="1" dirty="0" err="1" smtClean="0"/>
              <a:t>Deep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and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shallow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compaction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of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soils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and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other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granular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material</a:t>
            </a:r>
            <a:r>
              <a:rPr lang="hr-HR" sz="2400" dirty="0" smtClean="0"/>
              <a:t>, Zagreb.</a:t>
            </a:r>
            <a:endParaRPr lang="hr-HR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2000 </a:t>
            </a:r>
            <a:endParaRPr lang="hr-HR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4283968" y="2996952"/>
            <a:ext cx="4860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Prvo </a:t>
            </a:r>
          </a:p>
          <a:p>
            <a:r>
              <a:rPr lang="hr-HR" sz="3200" dirty="0" err="1" smtClean="0"/>
              <a:t>Nonveillerovo</a:t>
            </a:r>
            <a:r>
              <a:rPr lang="hr-HR" sz="3200" dirty="0" smtClean="0"/>
              <a:t> predavanje</a:t>
            </a:r>
            <a:endParaRPr lang="hr-HR" sz="3200" dirty="0"/>
          </a:p>
        </p:txBody>
      </p:sp>
      <p:pic>
        <p:nvPicPr>
          <p:cNvPr id="1720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6" y="620688"/>
            <a:ext cx="3347864" cy="482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2000 </a:t>
            </a:r>
            <a:endParaRPr lang="hr-HR" sz="3200" dirty="0"/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692696"/>
            <a:ext cx="6948265" cy="395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79512" y="4941168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/>
              <a:t>Heinz</a:t>
            </a:r>
            <a:r>
              <a:rPr lang="hr-HR" sz="2400" dirty="0" smtClean="0"/>
              <a:t> </a:t>
            </a:r>
            <a:r>
              <a:rPr lang="hr-HR" sz="2400" dirty="0" err="1" smtClean="0"/>
              <a:t>Brandl</a:t>
            </a:r>
            <a:endParaRPr lang="hr-HR" sz="2400" dirty="0" smtClean="0"/>
          </a:p>
          <a:p>
            <a:r>
              <a:rPr lang="hr-HR" sz="2400" dirty="0" smtClean="0"/>
              <a:t>Prvo </a:t>
            </a:r>
            <a:r>
              <a:rPr lang="hr-HR" sz="2400" dirty="0" err="1" smtClean="0"/>
              <a:t>Nonveillerovo</a:t>
            </a:r>
            <a:r>
              <a:rPr lang="hr-HR" sz="2400" dirty="0" smtClean="0"/>
              <a:t> predavanje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5" name="Picture 2" descr="H:\KONAČNO PRENOŠENJE-sa LG-10-02-2014\HGD\KOVAČIĆ-kOMEMORCIJA-OPATIJA\1 Nonve lec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406486"/>
            <a:ext cx="4712072" cy="376965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11960" y="1124744"/>
            <a:ext cx="4211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 smtClean="0"/>
              <a:t>Heinz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Brandl</a:t>
            </a:r>
            <a:endParaRPr lang="hr-HR" sz="2400" b="1" dirty="0" smtClean="0"/>
          </a:p>
          <a:p>
            <a:r>
              <a:rPr lang="hr-HR" sz="2400" dirty="0" smtClean="0"/>
              <a:t>Prvo </a:t>
            </a:r>
            <a:r>
              <a:rPr lang="hr-HR" sz="2400" dirty="0" err="1" smtClean="0"/>
              <a:t>Nonveillerovo</a:t>
            </a:r>
            <a:r>
              <a:rPr lang="hr-HR" sz="2400" dirty="0" smtClean="0"/>
              <a:t> predavanje</a:t>
            </a:r>
            <a:endParaRPr lang="hr-HR" sz="2400" dirty="0"/>
          </a:p>
        </p:txBody>
      </p:sp>
      <p:grpSp>
        <p:nvGrpSpPr>
          <p:cNvPr id="2" name="Group 9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2000 </a:t>
            </a:r>
            <a:endParaRPr lang="hr-HR" sz="3200" dirty="0"/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620688"/>
            <a:ext cx="4122729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</a:t>
            </a:fld>
            <a:endParaRPr lang="hr-HR" altLang="sr-Latn-RS"/>
          </a:p>
        </p:txBody>
      </p:sp>
      <p:pic>
        <p:nvPicPr>
          <p:cNvPr id="17410" name="Picture 2" descr="H:\KONAČNO PRENOŠENJE-sa LG-10-02-2014\HGD\KOVAČIĆ-kOMEMORCIJA-OPATIJA\img20190519_09561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8683752" cy="43830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836712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Numeričke analize slijeganja garda Tuzle</a:t>
            </a:r>
          </a:p>
          <a:p>
            <a:r>
              <a:rPr lang="hr-HR" sz="2400" dirty="0" smtClean="0"/>
              <a:t>SAP-V (1977-979)</a:t>
            </a:r>
            <a:endParaRPr lang="hr-HR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9144000" cy="527497"/>
            <a:chOff x="0" y="0"/>
            <a:chExt cx="9144000" cy="527497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smtClean="0"/>
                <a:t>Moj prvi susret s Davorinom</a:t>
              </a:r>
              <a:endParaRPr lang="hr-HR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6" name="Picture 3" descr="H:\KONAČNO PRENOŠENJE-sa LG-10-02-2014\HGD\KOVAČIĆ-kOMEMORCIJA-OPATIJA\1 st Nonve le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692696"/>
            <a:ext cx="5940661" cy="4752528"/>
          </a:xfrm>
          <a:prstGeom prst="rect">
            <a:avLst/>
          </a:prstGeom>
          <a:noFill/>
        </p:spPr>
      </p:pic>
      <p:grpSp>
        <p:nvGrpSpPr>
          <p:cNvPr id="2" name="Group 9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2000 </a:t>
            </a:r>
            <a:endParaRPr lang="hr-HR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79512" y="5406315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 smtClean="0"/>
              <a:t>Heinz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Brandl</a:t>
            </a:r>
            <a:endParaRPr lang="hr-HR" sz="2400" b="1" dirty="0" smtClean="0"/>
          </a:p>
          <a:p>
            <a:r>
              <a:rPr lang="hr-HR" sz="2400" dirty="0" smtClean="0"/>
              <a:t>Prvo </a:t>
            </a:r>
            <a:r>
              <a:rPr lang="hr-HR" sz="2400" dirty="0" err="1" smtClean="0"/>
              <a:t>Nonveillerovo</a:t>
            </a:r>
            <a:r>
              <a:rPr lang="hr-HR" sz="2400" dirty="0" smtClean="0"/>
              <a:t> predavanje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31</a:t>
            </a:fld>
            <a:endParaRPr lang="hr-HR" altLang="sr-Latn-RS"/>
          </a:p>
        </p:txBody>
      </p:sp>
      <p:pic>
        <p:nvPicPr>
          <p:cNvPr id="83971" name="Picture 3" descr="H:\AKTUAL\Hv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522" y="692696"/>
            <a:ext cx="6210690" cy="49685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44016" y="5775647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Treće savjetovanje HUMTGI, </a:t>
            </a:r>
            <a:r>
              <a:rPr lang="hr-HR" sz="2400" i="1" dirty="0" smtClean="0"/>
              <a:t>Geotehnika kroz </a:t>
            </a:r>
            <a:r>
              <a:rPr lang="hr-HR" sz="2400" i="1" dirty="0" err="1" smtClean="0"/>
              <a:t>Eurocode</a:t>
            </a:r>
            <a:r>
              <a:rPr lang="hr-HR" sz="2400" i="1" dirty="0" smtClean="0"/>
              <a:t> 7</a:t>
            </a:r>
            <a:r>
              <a:rPr lang="hr-HR" sz="2400" dirty="0" smtClean="0"/>
              <a:t>, Hvar.</a:t>
            </a:r>
            <a:endParaRPr lang="hr-HR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2002 </a:t>
            </a:r>
            <a:endParaRPr lang="hr-HR" sz="3200" dirty="0"/>
          </a:p>
        </p:txBody>
      </p:sp>
      <p:sp>
        <p:nvSpPr>
          <p:cNvPr id="13" name="Rectangle 12"/>
          <p:cNvSpPr/>
          <p:nvPr/>
        </p:nvSpPr>
        <p:spPr>
          <a:xfrm>
            <a:off x="6804248" y="4077072"/>
            <a:ext cx="1941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>
                <a:solidFill>
                  <a:srgbClr val="0070C0"/>
                </a:solidFill>
                <a:ea typeface="Calibri" pitchFamily="34" charset="0"/>
              </a:rPr>
              <a:t>Član znanstvenog odbora</a:t>
            </a:r>
            <a:endParaRPr lang="hr-HR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32</a:t>
            </a:fld>
            <a:endParaRPr lang="hr-HR" altLang="sr-Latn-RS"/>
          </a:p>
        </p:txBody>
      </p:sp>
      <p:sp>
        <p:nvSpPr>
          <p:cNvPr id="7" name="Rectangle 6"/>
          <p:cNvSpPr/>
          <p:nvPr/>
        </p:nvSpPr>
        <p:spPr>
          <a:xfrm>
            <a:off x="504056" y="9087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400" dirty="0" smtClean="0"/>
              <a:t>XIII. </a:t>
            </a:r>
            <a:r>
              <a:rPr lang="hr-HR" sz="2400" dirty="0" err="1" smtClean="0"/>
              <a:t>Danube</a:t>
            </a:r>
            <a:r>
              <a:rPr lang="hr-HR" sz="2400" dirty="0" smtClean="0"/>
              <a:t>-</a:t>
            </a:r>
            <a:r>
              <a:rPr lang="hr-HR" sz="2400" dirty="0" err="1" smtClean="0"/>
              <a:t>European</a:t>
            </a:r>
            <a:r>
              <a:rPr lang="hr-HR" sz="2400" dirty="0" smtClean="0"/>
              <a:t> </a:t>
            </a:r>
            <a:r>
              <a:rPr lang="hr-HR" sz="2400" dirty="0" err="1" smtClean="0"/>
              <a:t>Conference</a:t>
            </a:r>
            <a:r>
              <a:rPr lang="hr-HR" sz="2400" dirty="0" smtClean="0"/>
              <a:t> on </a:t>
            </a:r>
            <a:r>
              <a:rPr lang="hr-HR" sz="2400" dirty="0" err="1" smtClean="0"/>
              <a:t>Geotechnical</a:t>
            </a:r>
            <a:r>
              <a:rPr lang="hr-HR" sz="2400" dirty="0" smtClean="0"/>
              <a:t> </a:t>
            </a:r>
            <a:r>
              <a:rPr lang="hr-HR" sz="2400" dirty="0" err="1" smtClean="0"/>
              <a:t>Engineering</a:t>
            </a:r>
            <a:r>
              <a:rPr lang="hr-HR" sz="2400" dirty="0" smtClean="0"/>
              <a:t>, Ljubljana.</a:t>
            </a:r>
            <a:endParaRPr lang="hr-HR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2006 </a:t>
            </a:r>
            <a:endParaRPr lang="hr-HR" sz="3200" dirty="0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942" y="2420888"/>
            <a:ext cx="830453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33</a:t>
            </a:fld>
            <a:endParaRPr lang="hr-HR" altLang="sr-Latn-RS"/>
          </a:p>
        </p:txBody>
      </p:sp>
      <p:sp>
        <p:nvSpPr>
          <p:cNvPr id="7" name="Rectangle 6"/>
          <p:cNvSpPr/>
          <p:nvPr/>
        </p:nvSpPr>
        <p:spPr>
          <a:xfrm>
            <a:off x="395536" y="9087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400" dirty="0" err="1" smtClean="0"/>
              <a:t>XIIIth</a:t>
            </a:r>
            <a:r>
              <a:rPr lang="hr-HR" sz="2400" dirty="0" smtClean="0"/>
              <a:t> </a:t>
            </a:r>
            <a:r>
              <a:rPr lang="hr-HR" sz="2400" dirty="0" err="1" smtClean="0"/>
              <a:t>Danube</a:t>
            </a:r>
            <a:r>
              <a:rPr lang="hr-HR" sz="2400" dirty="0" smtClean="0"/>
              <a:t>-</a:t>
            </a:r>
            <a:r>
              <a:rPr lang="hr-HR" sz="2400" dirty="0" err="1" smtClean="0"/>
              <a:t>European</a:t>
            </a:r>
            <a:r>
              <a:rPr lang="hr-HR" sz="2400" dirty="0" smtClean="0"/>
              <a:t> </a:t>
            </a:r>
            <a:r>
              <a:rPr lang="hr-HR" sz="2400" dirty="0" err="1" smtClean="0"/>
              <a:t>Conference</a:t>
            </a:r>
            <a:r>
              <a:rPr lang="hr-HR" sz="2400" dirty="0" smtClean="0"/>
              <a:t> on </a:t>
            </a:r>
            <a:r>
              <a:rPr lang="hr-HR" sz="2400" dirty="0" err="1" smtClean="0"/>
              <a:t>Geotechnical</a:t>
            </a:r>
            <a:r>
              <a:rPr lang="hr-HR" sz="2400" dirty="0" smtClean="0"/>
              <a:t> </a:t>
            </a:r>
            <a:r>
              <a:rPr lang="hr-HR" sz="2400" dirty="0" err="1" smtClean="0"/>
              <a:t>Engineering</a:t>
            </a:r>
            <a:r>
              <a:rPr lang="hr-HR" sz="2400" dirty="0" smtClean="0"/>
              <a:t>, Ljubljana. </a:t>
            </a:r>
            <a:endParaRPr lang="hr-HR" sz="2400" dirty="0"/>
          </a:p>
        </p:txBody>
      </p:sp>
      <p:grpSp>
        <p:nvGrpSpPr>
          <p:cNvPr id="2" name="Group 7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2006 </a:t>
            </a:r>
            <a:endParaRPr lang="hr-HR" sz="3200" dirty="0"/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61" y="2391422"/>
            <a:ext cx="7981671" cy="384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34</a:t>
            </a:fld>
            <a:endParaRPr lang="hr-HR" altLang="sr-Latn-RS"/>
          </a:p>
        </p:txBody>
      </p:sp>
      <p:pic>
        <p:nvPicPr>
          <p:cNvPr id="164865" name="Picture 1" descr="H:\KONAČNO PRENOŠENJE-sa LG-10-02-2014\HGD\KOVAČIĆ-kOMEMORCIJA-OPATIJA\Catat-2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764704"/>
            <a:ext cx="6720747" cy="504056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020272" y="4293096"/>
            <a:ext cx="2123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i="1" dirty="0" err="1" smtClean="0"/>
              <a:t>Eurokodu</a:t>
            </a:r>
            <a:r>
              <a:rPr lang="hr-HR" sz="2400" i="1" dirty="0" smtClean="0"/>
              <a:t> 7, Geotehničko projektiranje</a:t>
            </a:r>
            <a:r>
              <a:rPr lang="hr-HR" sz="2400" dirty="0" smtClean="0"/>
              <a:t>, Cavtat.</a:t>
            </a:r>
            <a:endParaRPr lang="hr-HR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2007 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35</a:t>
            </a:fld>
            <a:endParaRPr lang="hr-HR" altLang="sr-Latn-RS"/>
          </a:p>
        </p:txBody>
      </p:sp>
      <p:grpSp>
        <p:nvGrpSpPr>
          <p:cNvPr id="6" name="Group 5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2009 </a:t>
            </a:r>
            <a:endParaRPr lang="hr-HR" sz="3200" dirty="0"/>
          </a:p>
        </p:txBody>
      </p:sp>
      <p:pic>
        <p:nvPicPr>
          <p:cNvPr id="164865" name="Picture 1" descr="H:\KONAČNO PRENOŠENJE-sa LG-10-02-2014\HGD\KOVAČIĆ-kOMEMORCIJA-OPATIJA\Osijek-2009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289" y="764704"/>
            <a:ext cx="6443935" cy="446449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5496" y="5517232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Peto savjetovanje Hrvatskog geotehničkog društva, </a:t>
            </a:r>
            <a:r>
              <a:rPr lang="hr-HR" sz="2400" i="1" dirty="0" smtClean="0"/>
              <a:t>Izvori rizika u geotehničkim zahvatima</a:t>
            </a:r>
            <a:r>
              <a:rPr lang="hr-HR" sz="2400" dirty="0" smtClean="0"/>
              <a:t>, Osijek, 2009.</a:t>
            </a:r>
            <a:endParaRPr lang="hr-HR" sz="2400" dirty="0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/>
          <a:srcRect l="24049" t="32738" r="35271" b="15131"/>
          <a:stretch>
            <a:fillRect/>
          </a:stretch>
        </p:blipFill>
        <p:spPr bwMode="auto">
          <a:xfrm>
            <a:off x="7596336" y="2420888"/>
            <a:ext cx="1318942" cy="126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7524328" y="4182179"/>
            <a:ext cx="1512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2400" dirty="0" smtClean="0">
                <a:solidFill>
                  <a:srgbClr val="0070C0"/>
                </a:solidFill>
              </a:rPr>
              <a:t>Generalni </a:t>
            </a:r>
            <a:r>
              <a:rPr lang="hr-HR" sz="2400" dirty="0" err="1" smtClean="0">
                <a:solidFill>
                  <a:srgbClr val="0070C0"/>
                </a:solidFill>
              </a:rPr>
              <a:t>izvjetitelj</a:t>
            </a:r>
            <a:endParaRPr lang="hr-HR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36</a:t>
            </a:fld>
            <a:endParaRPr lang="hr-HR" altLang="sr-Latn-RS"/>
          </a:p>
        </p:txBody>
      </p:sp>
      <p:pic>
        <p:nvPicPr>
          <p:cNvPr id="107524" name="Picture 1"/>
          <p:cNvPicPr>
            <a:picLocks noChangeAspect="1" noChangeArrowheads="1"/>
          </p:cNvPicPr>
          <p:nvPr/>
        </p:nvPicPr>
        <p:blipFill>
          <a:blip r:embed="rId2" cstate="print"/>
          <a:srcRect l="24049" t="32738" r="35271" b="15131"/>
          <a:stretch>
            <a:fillRect/>
          </a:stretch>
        </p:blipFill>
        <p:spPr bwMode="auto">
          <a:xfrm>
            <a:off x="7596336" y="2420888"/>
            <a:ext cx="1318942" cy="126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667" y="764704"/>
            <a:ext cx="6364549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2009 </a:t>
            </a:r>
            <a:endParaRPr lang="hr-HR" sz="3200" dirty="0"/>
          </a:p>
        </p:txBody>
      </p:sp>
      <p:sp>
        <p:nvSpPr>
          <p:cNvPr id="14" name="Rectangle 13"/>
          <p:cNvSpPr/>
          <p:nvPr/>
        </p:nvSpPr>
        <p:spPr>
          <a:xfrm>
            <a:off x="7524328" y="4182179"/>
            <a:ext cx="1512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2400" dirty="0" smtClean="0">
                <a:solidFill>
                  <a:srgbClr val="0070C0"/>
                </a:solidFill>
              </a:rPr>
              <a:t>Generalni </a:t>
            </a:r>
            <a:r>
              <a:rPr lang="hr-HR" sz="2400" dirty="0" err="1" smtClean="0">
                <a:solidFill>
                  <a:srgbClr val="0070C0"/>
                </a:solidFill>
              </a:rPr>
              <a:t>izvjetitelj</a:t>
            </a:r>
            <a:endParaRPr lang="hr-HR" sz="2400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496" y="5517232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Peto savjetovanje Hrvatskog geotehničkog društva, </a:t>
            </a:r>
            <a:r>
              <a:rPr lang="hr-HR" sz="2400" i="1" dirty="0" smtClean="0"/>
              <a:t>Izvori rizika u geotehničkim zahvatima</a:t>
            </a:r>
            <a:r>
              <a:rPr lang="hr-HR" sz="2400" dirty="0" smtClean="0"/>
              <a:t>, Osijek, 2009.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37</a:t>
            </a:fld>
            <a:endParaRPr lang="hr-HR" altLang="sr-Latn-RS"/>
          </a:p>
        </p:txBody>
      </p:sp>
      <p:grpSp>
        <p:nvGrpSpPr>
          <p:cNvPr id="2" name="Group 8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2009 </a:t>
            </a:r>
            <a:endParaRPr lang="hr-HR" sz="3200" dirty="0"/>
          </a:p>
        </p:txBody>
      </p:sp>
      <p:sp>
        <p:nvSpPr>
          <p:cNvPr id="15" name="Rectangle 14"/>
          <p:cNvSpPr/>
          <p:nvPr/>
        </p:nvSpPr>
        <p:spPr>
          <a:xfrm>
            <a:off x="179512" y="5478323"/>
            <a:ext cx="6606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dirty="0" smtClean="0">
                <a:ea typeface="Calibri" pitchFamily="34" charset="0"/>
              </a:rPr>
              <a:t>13. Europska konferencija iz mehanike stijena, </a:t>
            </a:r>
            <a:r>
              <a:rPr lang="hr-HR" sz="2400" dirty="0" err="1" smtClean="0">
                <a:ea typeface="Calibri" pitchFamily="34" charset="0"/>
              </a:rPr>
              <a:t>Eurock</a:t>
            </a:r>
            <a:r>
              <a:rPr lang="hr-HR" sz="2400" dirty="0" smtClean="0">
                <a:ea typeface="Calibri" pitchFamily="34" charset="0"/>
              </a:rPr>
              <a:t> 2009., Dubrovnik.</a:t>
            </a:r>
            <a:endParaRPr lang="hr-HR" sz="24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6588224" y="4182179"/>
            <a:ext cx="2448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2400" dirty="0" smtClean="0">
                <a:solidFill>
                  <a:srgbClr val="0070C0"/>
                </a:solidFill>
              </a:rPr>
              <a:t>Član Organizacijskog odbora</a:t>
            </a:r>
            <a:endParaRPr lang="hr-HR" sz="2400" dirty="0">
              <a:solidFill>
                <a:srgbClr val="0070C0"/>
              </a:solidFill>
            </a:endParaRPr>
          </a:p>
        </p:txBody>
      </p:sp>
      <p:pic>
        <p:nvPicPr>
          <p:cNvPr id="234498" name="Picture 2" descr="H:\EUROCK-2009-ISRM-REG-SyMP\SLIKE-EUROCK\Gjetvaj\2009-10-29_Opening_Welcome\PA293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692696"/>
            <a:ext cx="6240693" cy="4680520"/>
          </a:xfrm>
          <a:prstGeom prst="rect">
            <a:avLst/>
          </a:prstGeom>
          <a:noFill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492896"/>
            <a:ext cx="1907704" cy="132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38</a:t>
            </a:fld>
            <a:endParaRPr lang="hr-HR" altLang="sr-Latn-RS"/>
          </a:p>
        </p:txBody>
      </p:sp>
      <p:grpSp>
        <p:nvGrpSpPr>
          <p:cNvPr id="2" name="Group 8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2009 </a:t>
            </a:r>
            <a:endParaRPr lang="hr-HR" sz="3200" dirty="0"/>
          </a:p>
        </p:txBody>
      </p:sp>
      <p:sp>
        <p:nvSpPr>
          <p:cNvPr id="15" name="Rectangle 14"/>
          <p:cNvSpPr/>
          <p:nvPr/>
        </p:nvSpPr>
        <p:spPr>
          <a:xfrm>
            <a:off x="179512" y="5373216"/>
            <a:ext cx="6606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dirty="0" smtClean="0">
                <a:ea typeface="Calibri" pitchFamily="34" charset="0"/>
              </a:rPr>
              <a:t>13. Europska konferencija iz mehanike stijena, </a:t>
            </a:r>
            <a:r>
              <a:rPr lang="hr-HR" sz="2400" dirty="0" err="1" smtClean="0">
                <a:ea typeface="Calibri" pitchFamily="34" charset="0"/>
              </a:rPr>
              <a:t>Eurock</a:t>
            </a:r>
            <a:r>
              <a:rPr lang="hr-HR" sz="2400" dirty="0" smtClean="0">
                <a:ea typeface="Calibri" pitchFamily="34" charset="0"/>
              </a:rPr>
              <a:t> 2009., Dubrovnik.</a:t>
            </a:r>
            <a:endParaRPr lang="hr-HR" sz="24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6588224" y="4182179"/>
            <a:ext cx="2448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2400" dirty="0" smtClean="0">
                <a:solidFill>
                  <a:srgbClr val="0070C0"/>
                </a:solidFill>
              </a:rPr>
              <a:t>Član Organizacijskog odbora</a:t>
            </a:r>
            <a:endParaRPr lang="hr-HR" sz="2400" dirty="0">
              <a:solidFill>
                <a:srgbClr val="0070C0"/>
              </a:solidFill>
            </a:endParaRPr>
          </a:p>
        </p:txBody>
      </p:sp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92696"/>
            <a:ext cx="6696744" cy="353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492896"/>
            <a:ext cx="1907704" cy="132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6" name="Picture 4" descr="H:\KONAČNO PRENOŠENJE-sa LG-10-02-2014\HGD\Noveiller lectures\9-2010-Nonveiller lecture\Slike\2010-10-09_nonveiller lecture on Verica Gjetvaj (Czgvgjetvaj)\2010-10-09_NL- (3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537" y="692696"/>
            <a:ext cx="6144683" cy="460851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5301208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Ivan Vrkljan</a:t>
            </a:r>
            <a:endParaRPr lang="hr-HR" sz="2400" dirty="0" smtClean="0"/>
          </a:p>
          <a:p>
            <a:r>
              <a:rPr lang="hr-HR" sz="2400" dirty="0" smtClean="0"/>
              <a:t>9. </a:t>
            </a:r>
            <a:r>
              <a:rPr lang="hr-HR" sz="2400" dirty="0" err="1" smtClean="0"/>
              <a:t>Nonveillerovo</a:t>
            </a:r>
            <a:r>
              <a:rPr lang="hr-HR" sz="2400" dirty="0" smtClean="0"/>
              <a:t> predavanje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2010 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</a:t>
            </a:fld>
            <a:endParaRPr lang="hr-HR" altLang="sr-Latn-RS"/>
          </a:p>
        </p:txBody>
      </p:sp>
      <p:sp>
        <p:nvSpPr>
          <p:cNvPr id="9" name="TextBox 8"/>
          <p:cNvSpPr txBox="1"/>
          <p:nvPr/>
        </p:nvSpPr>
        <p:spPr>
          <a:xfrm>
            <a:off x="323528" y="2132856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Program SAP-V</a:t>
            </a:r>
            <a:endParaRPr lang="hr-HR" sz="2400" dirty="0"/>
          </a:p>
        </p:txBody>
      </p:sp>
      <p:pic>
        <p:nvPicPr>
          <p:cNvPr id="15362" name="Picture 2" descr="H:\KONAČNO PRENOŠENJE-sa LG-10-02-2014\HGD\KOVAČIĆ-kOMEMORCIJA-OPATIJA\img20190519_095257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" y="1556792"/>
            <a:ext cx="8412480" cy="4623816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0" y="0"/>
            <a:ext cx="9144000" cy="527497"/>
            <a:chOff x="0" y="0"/>
            <a:chExt cx="9144000" cy="527497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smtClean="0"/>
                <a:t>Moj prvi susret s Davorinom</a:t>
              </a:r>
              <a:endParaRPr lang="hr-HR" sz="24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95536" y="836712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Numeričke analize slijeganja garda Tuzle</a:t>
            </a:r>
          </a:p>
          <a:p>
            <a:r>
              <a:rPr lang="hr-HR" sz="2400" dirty="0" smtClean="0"/>
              <a:t>SAP-V (1977-979)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2" descr="H:\KONAČNO PRENOŠENJE-sa LG-10-02-2014\HGD\KOVAČIĆ-kOMEMORCIJA-OPATIJA\Barton-Nonv l-Okruglja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6336704" cy="4752528"/>
          </a:xfrm>
          <a:prstGeom prst="rect">
            <a:avLst/>
          </a:prstGeom>
          <a:noFill/>
        </p:spPr>
      </p:pic>
      <p:grpSp>
        <p:nvGrpSpPr>
          <p:cNvPr id="2" name="Group 8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2011 </a:t>
            </a:r>
            <a:endParaRPr lang="hr-HR" sz="3200" dirty="0"/>
          </a:p>
        </p:txBody>
      </p:sp>
      <p:sp>
        <p:nvSpPr>
          <p:cNvPr id="14" name="Rectangle 13"/>
          <p:cNvSpPr/>
          <p:nvPr/>
        </p:nvSpPr>
        <p:spPr>
          <a:xfrm>
            <a:off x="179512" y="54452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400" b="1" dirty="0" err="1" smtClean="0"/>
              <a:t>Nick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Barton</a:t>
            </a:r>
            <a:r>
              <a:rPr lang="hr-HR" sz="2400" dirty="0" smtClean="0"/>
              <a:t> </a:t>
            </a:r>
          </a:p>
          <a:p>
            <a:r>
              <a:rPr lang="hr-HR" sz="2400" dirty="0" smtClean="0"/>
              <a:t>10. </a:t>
            </a:r>
            <a:r>
              <a:rPr lang="hr-HR" sz="2400" dirty="0" err="1" smtClean="0"/>
              <a:t>Nonveillerovo</a:t>
            </a:r>
            <a:r>
              <a:rPr lang="hr-HR" sz="2400" dirty="0" smtClean="0"/>
              <a:t> predavanje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2011 </a:t>
            </a:r>
            <a:endParaRPr lang="hr-HR" sz="3200" dirty="0"/>
          </a:p>
        </p:txBody>
      </p:sp>
      <p:sp>
        <p:nvSpPr>
          <p:cNvPr id="14" name="Rectangle 13"/>
          <p:cNvSpPr/>
          <p:nvPr/>
        </p:nvSpPr>
        <p:spPr>
          <a:xfrm>
            <a:off x="4355976" y="52292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400" b="1" dirty="0" err="1" smtClean="0"/>
              <a:t>Nick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Barton</a:t>
            </a:r>
            <a:r>
              <a:rPr lang="hr-HR" sz="2400" dirty="0" smtClean="0"/>
              <a:t> </a:t>
            </a:r>
          </a:p>
          <a:p>
            <a:r>
              <a:rPr lang="hr-HR" sz="2400" dirty="0" smtClean="0"/>
              <a:t>10. </a:t>
            </a:r>
            <a:r>
              <a:rPr lang="hr-HR" sz="2400" dirty="0" err="1" smtClean="0"/>
              <a:t>Nonveillerovo</a:t>
            </a:r>
            <a:r>
              <a:rPr lang="hr-HR" sz="2400" dirty="0" smtClean="0"/>
              <a:t> predavanje</a:t>
            </a:r>
          </a:p>
        </p:txBody>
      </p:sp>
      <p:pic>
        <p:nvPicPr>
          <p:cNvPr id="218114" name="Picture 2" descr="H:\KONAČNO PRENOŠENJE-sa LG-10-02-2014\HGD\KOVAČIĆ-kOMEMORCIJA-OPATIJA\Bart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539" y="692696"/>
            <a:ext cx="3873413" cy="5481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6" name="Picture 5" descr="H:\KONAČNO PRENOŠENJE-sa LG-10-02-2014\HGD\KOVAČIĆ-kOMEMORCIJA-OPATIJA\Barton 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5976664" cy="477574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9512" y="547832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400" b="1" dirty="0" err="1" smtClean="0"/>
              <a:t>Nick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Barton</a:t>
            </a:r>
            <a:r>
              <a:rPr lang="hr-HR" sz="2400" dirty="0" smtClean="0"/>
              <a:t> </a:t>
            </a:r>
          </a:p>
          <a:p>
            <a:r>
              <a:rPr lang="hr-HR" sz="2400" dirty="0" smtClean="0"/>
              <a:t>10. </a:t>
            </a:r>
            <a:r>
              <a:rPr lang="hr-HR" sz="2400" dirty="0" err="1" smtClean="0"/>
              <a:t>Nonveillerovo</a:t>
            </a:r>
            <a:r>
              <a:rPr lang="hr-HR" sz="2400" dirty="0" smtClean="0"/>
              <a:t> predavanje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2011 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4" name="Picture 2" descr="H:\KONAČNO PRENOŠENJE-sa LG-10-02-2014\HGD\KOVAČIĆ-kOMEMORCIJA-OPATIJA\Oču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6048672" cy="45365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7504" y="5478323"/>
            <a:ext cx="4211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 smtClean="0"/>
              <a:t>Nick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Barton</a:t>
            </a:r>
            <a:r>
              <a:rPr lang="hr-HR" sz="2400" b="1" dirty="0" smtClean="0"/>
              <a:t>'s </a:t>
            </a:r>
            <a:r>
              <a:rPr lang="hr-HR" sz="2400" b="1" dirty="0" err="1" smtClean="0"/>
              <a:t>workshop</a:t>
            </a:r>
            <a:endParaRPr lang="hr-HR" sz="2400" b="1" dirty="0" smtClean="0"/>
          </a:p>
          <a:p>
            <a:r>
              <a:rPr lang="hr-HR" sz="2400" dirty="0" smtClean="0"/>
              <a:t>Kamenolom </a:t>
            </a:r>
            <a:r>
              <a:rPr lang="hr-HR" sz="2400" dirty="0" err="1" smtClean="0"/>
              <a:t>Oćura</a:t>
            </a:r>
            <a:endParaRPr lang="hr-HR" sz="2400" dirty="0"/>
          </a:p>
        </p:txBody>
      </p:sp>
      <p:grpSp>
        <p:nvGrpSpPr>
          <p:cNvPr id="2" name="Group 8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2011 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5" name="Picture 3" descr="H:\KONAČNO PRENOŠENJE-sa LG-10-02-2014\HGD\KOVAČIĆ-kOMEMORCIJA-OPATIJA\Očur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0" y="692695"/>
            <a:ext cx="6264697" cy="4698523"/>
          </a:xfrm>
          <a:prstGeom prst="rect">
            <a:avLst/>
          </a:prstGeom>
          <a:noFill/>
        </p:spPr>
      </p:pic>
      <p:grpSp>
        <p:nvGrpSpPr>
          <p:cNvPr id="2" name="Group 8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2011 </a:t>
            </a:r>
            <a:endParaRPr lang="hr-HR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107504" y="5478323"/>
            <a:ext cx="4211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 smtClean="0"/>
              <a:t>Nick</a:t>
            </a:r>
            <a:r>
              <a:rPr lang="hr-HR" sz="2400" b="1" dirty="0" smtClean="0"/>
              <a:t> </a:t>
            </a:r>
            <a:r>
              <a:rPr lang="hr-HR" sz="2400" b="1" dirty="0" err="1" smtClean="0"/>
              <a:t>Barton</a:t>
            </a:r>
            <a:r>
              <a:rPr lang="hr-HR" sz="2400" b="1" dirty="0" smtClean="0"/>
              <a:t>'s </a:t>
            </a:r>
            <a:r>
              <a:rPr lang="hr-HR" sz="2400" b="1" dirty="0" err="1" smtClean="0"/>
              <a:t>workshop</a:t>
            </a:r>
            <a:endParaRPr lang="hr-HR" sz="2400" b="1" dirty="0" smtClean="0"/>
          </a:p>
          <a:p>
            <a:r>
              <a:rPr lang="hr-HR" sz="2400" dirty="0" smtClean="0"/>
              <a:t>Kamenolom </a:t>
            </a:r>
            <a:r>
              <a:rPr lang="hr-HR" sz="2400" dirty="0" err="1" smtClean="0"/>
              <a:t>Oćura</a:t>
            </a:r>
            <a:endParaRPr lang="hr-HR" sz="2400" dirty="0"/>
          </a:p>
        </p:txBody>
      </p:sp>
      <p:pic>
        <p:nvPicPr>
          <p:cNvPr id="219138" name="Picture 2" descr="H:\KONAČNO PRENOŠENJE-sa LG-10-02-2014\HGD\KOVAČIĆ-kOMEMORCIJA-OPATIJA\Bartonnn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2420888"/>
            <a:ext cx="1990725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504" y="5478323"/>
            <a:ext cx="84969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Primjena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Eurokoda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7 u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inženjerskoj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praksi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u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Republici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Hrvatskoj</a:t>
            </a:r>
            <a:endParaRPr kumimoji="0" lang="hr-H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2011 </a:t>
            </a:r>
            <a:endParaRPr lang="hr-HR" sz="3200" dirty="0"/>
          </a:p>
        </p:txBody>
      </p:sp>
      <p:pic>
        <p:nvPicPr>
          <p:cNvPr id="1689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44824"/>
            <a:ext cx="6480720" cy="324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7020272" y="3402866"/>
            <a:ext cx="1925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err="1" smtClean="0">
                <a:ea typeface="Times New Roman" pitchFamily="18" charset="0"/>
              </a:rPr>
              <a:t>Radionicu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dirty="0" err="1" smtClean="0">
                <a:ea typeface="Times New Roman" pitchFamily="18" charset="0"/>
              </a:rPr>
              <a:t>su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dirty="0" err="1" smtClean="0">
                <a:ea typeface="Times New Roman" pitchFamily="18" charset="0"/>
              </a:rPr>
              <a:t>pripremili</a:t>
            </a:r>
            <a:r>
              <a:rPr lang="hr-HR" dirty="0" smtClean="0">
                <a:ea typeface="Times New Roman" pitchFamily="18" charset="0"/>
              </a:rPr>
              <a:t>: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dirty="0" err="1" smtClean="0">
                <a:ea typeface="Times New Roman" pitchFamily="18" charset="0"/>
              </a:rPr>
              <a:t>Davor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dirty="0" err="1" smtClean="0">
                <a:ea typeface="Times New Roman" pitchFamily="18" charset="0"/>
              </a:rPr>
              <a:t>Milaković</a:t>
            </a:r>
            <a:r>
              <a:rPr lang="en-GB" dirty="0" smtClean="0">
                <a:ea typeface="Times New Roman" pitchFamily="18" charset="0"/>
              </a:rPr>
              <a:t>, Ivan </a:t>
            </a:r>
            <a:r>
              <a:rPr lang="en-GB" dirty="0" err="1" smtClean="0">
                <a:ea typeface="Times New Roman" pitchFamily="18" charset="0"/>
              </a:rPr>
              <a:t>Mihaljević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dirty="0" err="1" smtClean="0">
                <a:ea typeface="Times New Roman" pitchFamily="18" charset="0"/>
              </a:rPr>
              <a:t>i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b="1" dirty="0" err="1" smtClean="0">
                <a:ea typeface="Times New Roman" pitchFamily="18" charset="0"/>
              </a:rPr>
              <a:t>Davorin</a:t>
            </a:r>
            <a:r>
              <a:rPr lang="en-GB" b="1" dirty="0" smtClean="0">
                <a:ea typeface="Times New Roman" pitchFamily="18" charset="0"/>
              </a:rPr>
              <a:t> </a:t>
            </a:r>
            <a:r>
              <a:rPr lang="en-GB" b="1" dirty="0" err="1" smtClean="0">
                <a:ea typeface="Times New Roman" pitchFamily="18" charset="0"/>
              </a:rPr>
              <a:t>Kovačić</a:t>
            </a:r>
            <a:r>
              <a:rPr lang="en-GB" dirty="0" smtClean="0">
                <a:ea typeface="Times New Roman" pitchFamily="18" charset="0"/>
              </a:rPr>
              <a:t>.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504" y="5478323"/>
            <a:ext cx="84969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Primjena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Eurokoda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7 u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inženjerskoj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praksi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u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Republici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Hrvatskoj</a:t>
            </a:r>
            <a:endParaRPr kumimoji="0" lang="hr-H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2011 </a:t>
            </a:r>
            <a:endParaRPr lang="hr-HR" sz="3200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256" y="692696"/>
            <a:ext cx="670000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7020272" y="3402866"/>
            <a:ext cx="1925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err="1" smtClean="0">
                <a:ea typeface="Times New Roman" pitchFamily="18" charset="0"/>
              </a:rPr>
              <a:t>Radionicu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dirty="0" err="1" smtClean="0">
                <a:ea typeface="Times New Roman" pitchFamily="18" charset="0"/>
              </a:rPr>
              <a:t>su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dirty="0" err="1" smtClean="0">
                <a:ea typeface="Times New Roman" pitchFamily="18" charset="0"/>
              </a:rPr>
              <a:t>pripremili</a:t>
            </a:r>
            <a:r>
              <a:rPr lang="hr-HR" dirty="0" smtClean="0">
                <a:ea typeface="Times New Roman" pitchFamily="18" charset="0"/>
              </a:rPr>
              <a:t>: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dirty="0" err="1" smtClean="0">
                <a:ea typeface="Times New Roman" pitchFamily="18" charset="0"/>
              </a:rPr>
              <a:t>Davor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dirty="0" err="1" smtClean="0">
                <a:ea typeface="Times New Roman" pitchFamily="18" charset="0"/>
              </a:rPr>
              <a:t>Milaković</a:t>
            </a:r>
            <a:r>
              <a:rPr lang="en-GB" dirty="0" smtClean="0">
                <a:ea typeface="Times New Roman" pitchFamily="18" charset="0"/>
              </a:rPr>
              <a:t>, Ivan </a:t>
            </a:r>
            <a:r>
              <a:rPr lang="en-GB" dirty="0" err="1" smtClean="0">
                <a:ea typeface="Times New Roman" pitchFamily="18" charset="0"/>
              </a:rPr>
              <a:t>Mihaljević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dirty="0" err="1" smtClean="0">
                <a:ea typeface="Times New Roman" pitchFamily="18" charset="0"/>
              </a:rPr>
              <a:t>i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b="1" dirty="0" err="1" smtClean="0">
                <a:ea typeface="Times New Roman" pitchFamily="18" charset="0"/>
              </a:rPr>
              <a:t>Davorin</a:t>
            </a:r>
            <a:r>
              <a:rPr lang="en-GB" b="1" dirty="0" smtClean="0">
                <a:ea typeface="Times New Roman" pitchFamily="18" charset="0"/>
              </a:rPr>
              <a:t> </a:t>
            </a:r>
            <a:r>
              <a:rPr lang="en-GB" b="1" dirty="0" err="1" smtClean="0">
                <a:ea typeface="Times New Roman" pitchFamily="18" charset="0"/>
              </a:rPr>
              <a:t>Kovačić</a:t>
            </a:r>
            <a:r>
              <a:rPr lang="en-GB" dirty="0" smtClean="0">
                <a:ea typeface="Times New Roman" pitchFamily="18" charset="0"/>
              </a:rPr>
              <a:t>.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2011 </a:t>
            </a:r>
            <a:endParaRPr lang="hr-HR" sz="3200" dirty="0"/>
          </a:p>
        </p:txBody>
      </p:sp>
      <p:pic>
        <p:nvPicPr>
          <p:cNvPr id="13" name="Picture 3" descr="H:\KONAČNO PRENOŠENJE-sa LG-10-02-2014\HGD\KOVAČIĆ-kOMEMORCIJA-OPATIJA\EC-2011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692696"/>
            <a:ext cx="6240693" cy="4680520"/>
          </a:xfrm>
          <a:prstGeom prst="rect">
            <a:avLst/>
          </a:prstGeom>
          <a:noFill/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07504" y="5478323"/>
            <a:ext cx="84969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Primjena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Eurokoda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7 u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inženjerskoj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praksi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u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Republici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Hrvatskoj</a:t>
            </a:r>
            <a:endParaRPr kumimoji="0" lang="hr-H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20272" y="3402866"/>
            <a:ext cx="1925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 err="1" smtClean="0">
                <a:ea typeface="Times New Roman" pitchFamily="18" charset="0"/>
              </a:rPr>
              <a:t>Radionicu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dirty="0" err="1" smtClean="0">
                <a:ea typeface="Times New Roman" pitchFamily="18" charset="0"/>
              </a:rPr>
              <a:t>su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dirty="0" err="1" smtClean="0">
                <a:ea typeface="Times New Roman" pitchFamily="18" charset="0"/>
              </a:rPr>
              <a:t>pripremili</a:t>
            </a:r>
            <a:r>
              <a:rPr lang="hr-HR" dirty="0" smtClean="0">
                <a:ea typeface="Times New Roman" pitchFamily="18" charset="0"/>
              </a:rPr>
              <a:t>: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dirty="0" err="1" smtClean="0">
                <a:ea typeface="Times New Roman" pitchFamily="18" charset="0"/>
              </a:rPr>
              <a:t>Davor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dirty="0" err="1" smtClean="0">
                <a:ea typeface="Times New Roman" pitchFamily="18" charset="0"/>
              </a:rPr>
              <a:t>Milaković</a:t>
            </a:r>
            <a:r>
              <a:rPr lang="en-GB" dirty="0" smtClean="0">
                <a:ea typeface="Times New Roman" pitchFamily="18" charset="0"/>
              </a:rPr>
              <a:t>, Ivan </a:t>
            </a:r>
            <a:r>
              <a:rPr lang="en-GB" dirty="0" err="1" smtClean="0">
                <a:ea typeface="Times New Roman" pitchFamily="18" charset="0"/>
              </a:rPr>
              <a:t>Mihaljević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dirty="0" err="1" smtClean="0">
                <a:ea typeface="Times New Roman" pitchFamily="18" charset="0"/>
              </a:rPr>
              <a:t>i</a:t>
            </a:r>
            <a:r>
              <a:rPr lang="en-GB" dirty="0" smtClean="0">
                <a:ea typeface="Times New Roman" pitchFamily="18" charset="0"/>
              </a:rPr>
              <a:t> </a:t>
            </a:r>
            <a:r>
              <a:rPr lang="en-GB" b="1" dirty="0" err="1" smtClean="0">
                <a:ea typeface="Times New Roman" pitchFamily="18" charset="0"/>
              </a:rPr>
              <a:t>Davorin</a:t>
            </a:r>
            <a:r>
              <a:rPr lang="en-GB" b="1" dirty="0" smtClean="0">
                <a:ea typeface="Times New Roman" pitchFamily="18" charset="0"/>
              </a:rPr>
              <a:t> </a:t>
            </a:r>
            <a:r>
              <a:rPr lang="en-GB" b="1" dirty="0" err="1" smtClean="0">
                <a:ea typeface="Times New Roman" pitchFamily="18" charset="0"/>
              </a:rPr>
              <a:t>Kovačić</a:t>
            </a:r>
            <a:r>
              <a:rPr lang="en-GB" dirty="0" smtClean="0">
                <a:ea typeface="Times New Roman" pitchFamily="18" charset="0"/>
              </a:rPr>
              <a:t>.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5397023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Dobroslav </a:t>
            </a:r>
            <a:r>
              <a:rPr lang="hr-HR" sz="2400" b="1" dirty="0" err="1" smtClean="0"/>
              <a:t>Znidarčić</a:t>
            </a:r>
            <a:endParaRPr lang="hr-HR" sz="2400" dirty="0" smtClean="0"/>
          </a:p>
          <a:p>
            <a:r>
              <a:rPr lang="hr-HR" sz="2400" dirty="0" smtClean="0"/>
              <a:t>11. </a:t>
            </a:r>
            <a:r>
              <a:rPr lang="hr-HR" sz="2400" dirty="0" err="1" smtClean="0"/>
              <a:t>Nonveillerovo</a:t>
            </a:r>
            <a:r>
              <a:rPr lang="hr-HR" sz="2400" dirty="0" smtClean="0"/>
              <a:t> predavanje </a:t>
            </a:r>
          </a:p>
          <a:p>
            <a:endParaRPr lang="hr-HR" sz="2400" dirty="0" smtClean="0"/>
          </a:p>
        </p:txBody>
      </p:sp>
      <p:pic>
        <p:nvPicPr>
          <p:cNvPr id="8" name="Picture 5" descr="H:\KONAČNO PRENOŠENJE-sa LG-10-02-2014\HGD\Noveiller lectures\11-Znidarcic\Slike\Gjetvaj\P6110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5952661" cy="4464496"/>
          </a:xfrm>
          <a:prstGeom prst="rect">
            <a:avLst/>
          </a:prstGeom>
          <a:noFill/>
        </p:spPr>
      </p:pic>
      <p:grpSp>
        <p:nvGrpSpPr>
          <p:cNvPr id="2" name="Group 8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2012 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5397023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Dobroslav </a:t>
            </a:r>
            <a:r>
              <a:rPr lang="hr-HR" sz="2400" b="1" dirty="0" err="1" smtClean="0"/>
              <a:t>Znidarčić</a:t>
            </a:r>
            <a:endParaRPr lang="hr-HR" sz="2400" dirty="0" smtClean="0"/>
          </a:p>
          <a:p>
            <a:r>
              <a:rPr lang="hr-HR" sz="2400" dirty="0" smtClean="0"/>
              <a:t>11. </a:t>
            </a:r>
            <a:r>
              <a:rPr lang="hr-HR" sz="2400" dirty="0" err="1" smtClean="0"/>
              <a:t>Nonveillerovo</a:t>
            </a:r>
            <a:r>
              <a:rPr lang="hr-HR" sz="2400" dirty="0" smtClean="0"/>
              <a:t> predavanje </a:t>
            </a:r>
          </a:p>
          <a:p>
            <a:endParaRPr lang="hr-HR" sz="2400" dirty="0" smtClean="0"/>
          </a:p>
        </p:txBody>
      </p:sp>
      <p:grpSp>
        <p:nvGrpSpPr>
          <p:cNvPr id="2" name="Group 8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2012 </a:t>
            </a:r>
            <a:endParaRPr lang="hr-HR" sz="3200" dirty="0"/>
          </a:p>
        </p:txBody>
      </p:sp>
      <p:pic>
        <p:nvPicPr>
          <p:cNvPr id="14" name="Picture 2" descr="H:\KONAČNO PRENOŠENJE-sa LG-10-02-2014\HGD\KOVAČIĆ-kOMEMORCIJA-OPATIJA\Znida Nonv l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692696"/>
            <a:ext cx="5856651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</a:t>
            </a:fld>
            <a:endParaRPr lang="hr-HR" altLang="sr-Latn-RS"/>
          </a:p>
        </p:txBody>
      </p:sp>
      <p:pic>
        <p:nvPicPr>
          <p:cNvPr id="20482" name="Picture 2" descr="H:\KONAČNO PRENOŠENJE-sa LG-10-02-2014\HGD\KOVAČIĆ-kOMEMORCIJA-OPATIJA\Slike\img20190509_09575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79" y="723042"/>
            <a:ext cx="3851921" cy="548688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170080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13.12.1978.</a:t>
            </a:r>
            <a:endParaRPr lang="hr-HR" sz="2800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6" y="4783415"/>
            <a:ext cx="4536504" cy="138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4781754" cy="153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9144000" cy="527497"/>
            <a:chOff x="0" y="0"/>
            <a:chExt cx="9144000" cy="52749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smtClean="0"/>
                <a:t>Moj prvi susret s Davorinom</a:t>
              </a:r>
              <a:endParaRPr lang="hr-HR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5229200"/>
            <a:ext cx="7164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ea typeface="Times New Roman" pitchFamily="18" charset="0"/>
              </a:rPr>
              <a:t>Prvi geotehnički okrugli stol </a:t>
            </a:r>
            <a:endParaRPr lang="hr-HR" sz="2400" b="1" dirty="0" smtClean="0">
              <a:ea typeface="Times New Roman" pitchFamily="18" charset="0"/>
            </a:endParaRPr>
          </a:p>
          <a:p>
            <a:r>
              <a:rPr lang="hr-HR" sz="2400" dirty="0" smtClean="0"/>
              <a:t>Uloga inženjerske geologije u </a:t>
            </a:r>
            <a:r>
              <a:rPr lang="hr-HR" sz="2400" dirty="0" err="1" smtClean="0"/>
              <a:t>geotehnici</a:t>
            </a:r>
            <a:endParaRPr lang="hr-HR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2013 </a:t>
            </a:r>
            <a:endParaRPr lang="hr-HR" sz="3200" dirty="0"/>
          </a:p>
        </p:txBody>
      </p:sp>
      <p:pic>
        <p:nvPicPr>
          <p:cNvPr id="1566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692696"/>
            <a:ext cx="686550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024" y="5373216"/>
            <a:ext cx="81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Stručna ekskurziju na poplavljena područja  Županjsku Posavine.</a:t>
            </a:r>
            <a:endParaRPr lang="hr-HR" sz="2400" dirty="0"/>
          </a:p>
        </p:txBody>
      </p:sp>
      <p:grpSp>
        <p:nvGrpSpPr>
          <p:cNvPr id="2" name="Group 7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2014 </a:t>
            </a:r>
            <a:endParaRPr lang="hr-HR" sz="3200" dirty="0"/>
          </a:p>
        </p:txBody>
      </p:sp>
      <p:pic>
        <p:nvPicPr>
          <p:cNvPr id="220162" name="Picture 2" descr="H:\KONAČNO PRENOŠENJE-sa LG-10-02-2014\HGD\KOVAČIĆ-kOMEMORCIJA-OPATIJA\Popla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92696"/>
            <a:ext cx="5832648" cy="4486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5406315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Mladen Vučetić</a:t>
            </a:r>
          </a:p>
          <a:p>
            <a:r>
              <a:rPr lang="hr-HR" sz="2400" dirty="0" smtClean="0"/>
              <a:t>13. </a:t>
            </a:r>
            <a:r>
              <a:rPr lang="hr-HR" sz="2400" dirty="0" err="1" smtClean="0"/>
              <a:t>Nonveillerovo</a:t>
            </a:r>
            <a:r>
              <a:rPr lang="hr-HR" sz="2400" dirty="0" smtClean="0"/>
              <a:t> predavanje</a:t>
            </a:r>
            <a:endParaRPr lang="hr-HR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2014 </a:t>
            </a:r>
            <a:endParaRPr lang="hr-HR" sz="3200" dirty="0"/>
          </a:p>
        </p:txBody>
      </p:sp>
      <p:pic>
        <p:nvPicPr>
          <p:cNvPr id="1607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692696"/>
            <a:ext cx="426334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445224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/>
              <a:t>Professor</a:t>
            </a:r>
            <a:r>
              <a:rPr lang="hr-HR" sz="2400" dirty="0" smtClean="0"/>
              <a:t> </a:t>
            </a:r>
            <a:r>
              <a:rPr lang="hr-HR" sz="2400" b="1" dirty="0" smtClean="0"/>
              <a:t>Mladen Vučetić</a:t>
            </a:r>
          </a:p>
          <a:p>
            <a:r>
              <a:rPr lang="hr-HR" sz="2400" dirty="0" smtClean="0"/>
              <a:t>13. </a:t>
            </a:r>
            <a:r>
              <a:rPr lang="hr-HR" sz="2400" dirty="0" err="1" smtClean="0"/>
              <a:t>Nonveillerovo</a:t>
            </a:r>
            <a:r>
              <a:rPr lang="hr-HR" sz="2400" dirty="0" smtClean="0"/>
              <a:t> predavanje</a:t>
            </a:r>
            <a:endParaRPr lang="hr-HR" sz="2400" dirty="0"/>
          </a:p>
        </p:txBody>
      </p:sp>
      <p:grpSp>
        <p:nvGrpSpPr>
          <p:cNvPr id="2" name="Group 7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2014 </a:t>
            </a:r>
            <a:endParaRPr lang="hr-HR" sz="3200" dirty="0"/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92696"/>
            <a:ext cx="6779199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54</a:t>
            </a:fld>
            <a:endParaRPr lang="hr-HR" altLang="sr-Latn-RS"/>
          </a:p>
        </p:txBody>
      </p:sp>
      <p:sp>
        <p:nvSpPr>
          <p:cNvPr id="8" name="Rectangle 7"/>
          <p:cNvSpPr/>
          <p:nvPr/>
        </p:nvSpPr>
        <p:spPr>
          <a:xfrm>
            <a:off x="179512" y="5517232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Kovačić, D: Sjećanje na Damira </a:t>
            </a:r>
            <a:r>
              <a:rPr lang="hr-HR" sz="2400" dirty="0" err="1" smtClean="0"/>
              <a:t>Čorka</a:t>
            </a:r>
            <a:endParaRPr lang="hr-HR" sz="2400" dirty="0" smtClean="0"/>
          </a:p>
          <a:p>
            <a:r>
              <a:rPr lang="hr-HR" sz="2400" dirty="0" smtClean="0">
                <a:solidFill>
                  <a:srgbClr val="0070C0"/>
                </a:solidFill>
              </a:rPr>
              <a:t>Web stranica HGD-a </a:t>
            </a:r>
            <a:endParaRPr lang="hr-HR" sz="2400" dirty="0">
              <a:solidFill>
                <a:srgbClr val="0070C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235" y="722005"/>
            <a:ext cx="6416005" cy="465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858000" y="3690898"/>
            <a:ext cx="2106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Proslava 50. rođendana D. Lovrenčića, Restoran Dunav u Sv. Križu Začretje, 2004. </a:t>
            </a:r>
            <a:endParaRPr lang="hr-HR" dirty="0"/>
          </a:p>
        </p:txBody>
      </p:sp>
      <p:grpSp>
        <p:nvGrpSpPr>
          <p:cNvPr id="2" name="Group 6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2014 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55</a:t>
            </a:fld>
            <a:endParaRPr lang="hr-HR" altLang="sr-Latn-RS"/>
          </a:p>
        </p:txBody>
      </p:sp>
      <p:sp>
        <p:nvSpPr>
          <p:cNvPr id="9" name="Rectangle 8"/>
          <p:cNvSpPr/>
          <p:nvPr/>
        </p:nvSpPr>
        <p:spPr>
          <a:xfrm>
            <a:off x="7452320" y="3751872"/>
            <a:ext cx="13681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Na vjenčanju Irene i Tomislava, 2007.</a:t>
            </a:r>
            <a:endParaRPr lang="hr-HR" dirty="0"/>
          </a:p>
        </p:txBody>
      </p:sp>
      <p:grpSp>
        <p:nvGrpSpPr>
          <p:cNvPr id="2" name="Group 6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2014 </a:t>
            </a:r>
            <a:endParaRPr lang="hr-HR" sz="32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681836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79512" y="5517232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Kovačić, D: Sjećanje na Damira </a:t>
            </a:r>
            <a:r>
              <a:rPr lang="hr-HR" sz="2400" dirty="0" err="1" smtClean="0"/>
              <a:t>Čorka</a:t>
            </a:r>
            <a:endParaRPr lang="hr-HR" sz="2400" dirty="0" smtClean="0"/>
          </a:p>
          <a:p>
            <a:r>
              <a:rPr lang="hr-HR" sz="2400" dirty="0" smtClean="0">
                <a:solidFill>
                  <a:srgbClr val="0070C0"/>
                </a:solidFill>
              </a:rPr>
              <a:t>Web stranica HGD-a </a:t>
            </a:r>
            <a:endParaRPr lang="hr-HR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2014 </a:t>
            </a:r>
            <a:endParaRPr lang="hr-HR" sz="3200" dirty="0"/>
          </a:p>
        </p:txBody>
      </p:sp>
      <p:pic>
        <p:nvPicPr>
          <p:cNvPr id="1546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92696"/>
            <a:ext cx="649125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79512" y="5108991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>
                <a:ea typeface="Times New Roman" pitchFamily="18" charset="0"/>
              </a:rPr>
              <a:t>Drugi </a:t>
            </a:r>
            <a:r>
              <a:rPr lang="pt-BR" sz="2400" b="1" dirty="0" smtClean="0">
                <a:ea typeface="Times New Roman" pitchFamily="18" charset="0"/>
              </a:rPr>
              <a:t>geotehnički okrugli stol </a:t>
            </a:r>
            <a:endParaRPr lang="hr-HR" sz="2400" b="1" dirty="0" smtClean="0">
              <a:ea typeface="Times New Roman" pitchFamily="18" charset="0"/>
            </a:endParaRPr>
          </a:p>
          <a:p>
            <a:pPr lvl="0"/>
            <a:r>
              <a:rPr lang="hr-HR" sz="2400" dirty="0" smtClean="0">
                <a:ea typeface="Times New Roman" pitchFamily="18" charset="0"/>
              </a:rPr>
              <a:t>Parametri tala, stijena i </a:t>
            </a:r>
            <a:r>
              <a:rPr lang="hr-HR" sz="2400" dirty="0" err="1" smtClean="0">
                <a:ea typeface="Times New Roman" pitchFamily="18" charset="0"/>
              </a:rPr>
              <a:t>stijenskih</a:t>
            </a:r>
            <a:r>
              <a:rPr lang="hr-HR" sz="2400" dirty="0" smtClean="0">
                <a:ea typeface="Times New Roman" pitchFamily="18" charset="0"/>
              </a:rPr>
              <a:t> masa </a:t>
            </a:r>
          </a:p>
          <a:p>
            <a:pPr lvl="0"/>
            <a:r>
              <a:rPr lang="hr-HR" sz="2400" dirty="0" smtClean="0">
                <a:ea typeface="Times New Roman" pitchFamily="18" charset="0"/>
              </a:rPr>
              <a:t>u geotehničkom projektiranju 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2015 </a:t>
            </a:r>
            <a:endParaRPr lang="hr-HR" sz="3200" dirty="0"/>
          </a:p>
        </p:txBody>
      </p:sp>
      <p:sp>
        <p:nvSpPr>
          <p:cNvPr id="12" name="Rectangle 11"/>
          <p:cNvSpPr/>
          <p:nvPr/>
        </p:nvSpPr>
        <p:spPr>
          <a:xfrm>
            <a:off x="179512" y="5108991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>
                <a:ea typeface="Times New Roman" pitchFamily="18" charset="0"/>
              </a:rPr>
              <a:t>Treći </a:t>
            </a:r>
            <a:r>
              <a:rPr lang="pt-BR" sz="2400" b="1" dirty="0" smtClean="0">
                <a:ea typeface="Times New Roman" pitchFamily="18" charset="0"/>
              </a:rPr>
              <a:t>geotehnički okrugli stol </a:t>
            </a:r>
            <a:endParaRPr lang="hr-HR" sz="2400" b="1" dirty="0" smtClean="0">
              <a:ea typeface="Times New Roman" pitchFamily="18" charset="0"/>
            </a:endParaRPr>
          </a:p>
          <a:p>
            <a:pPr lvl="0"/>
            <a:r>
              <a:rPr lang="hr-HR" sz="2400" dirty="0" smtClean="0">
                <a:ea typeface="Times New Roman" pitchFamily="18" charset="0"/>
              </a:rPr>
              <a:t>Prijedlog Europske klasifikacije tla</a:t>
            </a:r>
            <a:endParaRPr lang="hr-HR" sz="2400" dirty="0"/>
          </a:p>
        </p:txBody>
      </p:sp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92696"/>
            <a:ext cx="694224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5517232"/>
            <a:ext cx="4248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22. </a:t>
            </a:r>
            <a:r>
              <a:rPr lang="hr-HR" altLang="ja-JP" sz="2400" dirty="0" smtClean="0">
                <a:ea typeface="MS Mincho" pitchFamily="49" charset="-128"/>
              </a:rPr>
              <a:t>I</a:t>
            </a:r>
            <a:r>
              <a:rPr kumimoji="0" lang="hr-HR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zborna skupština</a:t>
            </a:r>
            <a:r>
              <a:rPr kumimoji="0" lang="hr-HR" altLang="ja-JP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 HGD-a</a:t>
            </a:r>
            <a:endParaRPr kumimoji="0" lang="hr-HR" altLang="ja-JP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2016 </a:t>
            </a:r>
            <a:endParaRPr lang="hr-HR" sz="3200" dirty="0"/>
          </a:p>
        </p:txBody>
      </p:sp>
      <p:pic>
        <p:nvPicPr>
          <p:cNvPr id="14028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92696"/>
            <a:ext cx="697364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620139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004048" y="4154304"/>
            <a:ext cx="3851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smtClean="0"/>
              <a:t>Sedmo savjetovanje HGD-a </a:t>
            </a:r>
            <a:r>
              <a:rPr lang="hr-HR" sz="2400" i="1" dirty="0" smtClean="0"/>
              <a:t>Nestabilnost geotehničkih građevina uzrokovanih prirodnim pojavama</a:t>
            </a:r>
            <a:r>
              <a:rPr lang="hr-HR" sz="2400" dirty="0" smtClean="0"/>
              <a:t> Varaždin 2016.</a:t>
            </a:r>
            <a:endParaRPr lang="hr-HR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2016 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6</a:t>
            </a:fld>
            <a:endParaRPr lang="hr-HR" altLang="sr-Latn-R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2620" y="862059"/>
            <a:ext cx="3741380" cy="465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508104" y="5589240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Crpna stanica </a:t>
            </a:r>
            <a:r>
              <a:rPr lang="hr-HR" dirty="0" err="1" smtClean="0"/>
              <a:t>Migalovci</a:t>
            </a:r>
            <a:r>
              <a:rPr lang="hr-HR" dirty="0" smtClean="0"/>
              <a:t>, 1979. </a:t>
            </a:r>
            <a:endParaRPr lang="hr-H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397597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23528" y="5589240"/>
            <a:ext cx="35703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SJEĆANJE NA DAMIRA ČORKA</a:t>
            </a:r>
          </a:p>
          <a:p>
            <a:r>
              <a:rPr lang="hr-HR" dirty="0" smtClean="0"/>
              <a:t>Web stranica HGD-a </a:t>
            </a:r>
            <a:endParaRPr lang="hr-HR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527497"/>
            <a:chOff x="0" y="0"/>
            <a:chExt cx="9144000" cy="52749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smtClean="0"/>
                <a:t>Moj prvi susret s Davorinom</a:t>
              </a:r>
              <a:endParaRPr lang="hr-HR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2016 </a:t>
            </a:r>
            <a:endParaRPr lang="hr-HR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139952" y="5013176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1992-2000 </a:t>
            </a:r>
          </a:p>
          <a:p>
            <a:r>
              <a:rPr lang="hr-HR" sz="2400" dirty="0" smtClean="0"/>
              <a:t>Objavljeno 9 brojeva</a:t>
            </a:r>
          </a:p>
        </p:txBody>
      </p:sp>
      <p:pic>
        <p:nvPicPr>
          <p:cNvPr id="132098" name="Picture 2" descr="H:\KONAČNO PRENOŠENJE-sa LG-10-02-2014\HGD\KOVAČIĆ-kOMEMORCIJA-OPATIJA\Glasnikkkkk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494" y="1196752"/>
            <a:ext cx="3521402" cy="503955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79512" y="69269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GLASNIK HGD-a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3" name="Group 6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2016 </a:t>
            </a:r>
            <a:endParaRPr lang="hr-HR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211960" y="5262299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2016-danas </a:t>
            </a:r>
          </a:p>
          <a:p>
            <a:r>
              <a:rPr lang="hr-HR" sz="2400" dirty="0" smtClean="0"/>
              <a:t>Objavljeno 5 brojeva</a:t>
            </a:r>
            <a:endParaRPr lang="hr-HR" sz="2400" dirty="0"/>
          </a:p>
        </p:txBody>
      </p:sp>
      <p:pic>
        <p:nvPicPr>
          <p:cNvPr id="2" name="Picture 1" descr="H:\KONAČNO PRENOŠENJE-sa LG-10-02-2014\HGD\KOVAČIĆ-kOMEMORCIJA-OPATIJA\Glasnikkkk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3456384" cy="497509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79512" y="69269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GLASNIK HGD-a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5373216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Sastanak uredničkog </a:t>
            </a:r>
            <a:r>
              <a:rPr lang="hr-HR" sz="2400" dirty="0" smtClean="0"/>
              <a:t>odbora (Kovačić, Vrkljan, I. Sokolić, </a:t>
            </a:r>
            <a:r>
              <a:rPr lang="hr-HR" sz="2400" dirty="0" err="1" smtClean="0"/>
              <a:t>Muhovec</a:t>
            </a:r>
            <a:r>
              <a:rPr lang="hr-HR" sz="2400" dirty="0" smtClean="0"/>
              <a:t>, nedostaje</a:t>
            </a:r>
            <a:r>
              <a:rPr lang="hr-HR" sz="2400" dirty="0" smtClean="0"/>
              <a:t>: Predrag </a:t>
            </a:r>
            <a:r>
              <a:rPr lang="hr-HR" sz="2400" dirty="0" err="1" smtClean="0"/>
              <a:t>Miščević</a:t>
            </a:r>
            <a:r>
              <a:rPr lang="hr-HR" sz="2400" dirty="0" smtClean="0"/>
              <a:t>)</a:t>
            </a:r>
            <a:endParaRPr lang="hr-HR" sz="2400" dirty="0"/>
          </a:p>
        </p:txBody>
      </p:sp>
      <p:grpSp>
        <p:nvGrpSpPr>
          <p:cNvPr id="2" name="Group 6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2016 </a:t>
            </a:r>
            <a:endParaRPr lang="hr-HR" sz="3200" dirty="0"/>
          </a:p>
        </p:txBody>
      </p:sp>
      <p:pic>
        <p:nvPicPr>
          <p:cNvPr id="132097" name="Picture 1" descr="H:\KONAČNO PRENOŠENJE-sa LG-10-02-2014\HGD\KOVAČIĆ-kOMEMORCIJA-OPATIJA\Glasnik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12776"/>
            <a:ext cx="6667560" cy="352839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23528" y="69269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GLASNIK HGD-a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2795444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400" b="1" dirty="0" smtClean="0"/>
          </a:p>
          <a:p>
            <a:r>
              <a:rPr lang="hr-HR" sz="2400" b="1" dirty="0" smtClean="0"/>
              <a:t>STATUT HGD-a</a:t>
            </a:r>
          </a:p>
          <a:p>
            <a:r>
              <a:rPr lang="hr-HR" sz="2400" b="1" dirty="0" smtClean="0"/>
              <a:t>Zaslužnim članom Udruge postaje član koji se osobito iskazao radom i doprinosom razvoju Udruge.</a:t>
            </a:r>
            <a:endParaRPr lang="hr-HR" sz="2400" b="1" dirty="0"/>
          </a:p>
        </p:txBody>
      </p:sp>
      <p:grpSp>
        <p:nvGrpSpPr>
          <p:cNvPr id="2" name="Group 6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2018 </a:t>
            </a:r>
            <a:endParaRPr lang="hr-HR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179512" y="807095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ZASLUŽNI ČLANOVI HGD-a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2018 </a:t>
            </a:r>
            <a:endParaRPr lang="hr-HR" sz="3200" dirty="0"/>
          </a:p>
        </p:txBody>
      </p:sp>
      <p:pic>
        <p:nvPicPr>
          <p:cNvPr id="2324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5584592" cy="4985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79512" y="807095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ZASLUŽNI ČLANOVI HGD-a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16216" y="4941168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dirty="0" smtClean="0"/>
              <a:t>Franjo </a:t>
            </a:r>
            <a:r>
              <a:rPr lang="hr-HR" sz="2400" dirty="0" err="1" smtClean="0"/>
              <a:t>Verić</a:t>
            </a:r>
            <a:endParaRPr lang="hr-HR" sz="2400" dirty="0" smtClean="0"/>
          </a:p>
          <a:p>
            <a:pPr algn="r"/>
            <a:r>
              <a:rPr lang="hr-HR" sz="2400" dirty="0" smtClean="0"/>
              <a:t>Božica Marić</a:t>
            </a:r>
          </a:p>
          <a:p>
            <a:pPr algn="r"/>
            <a:r>
              <a:rPr lang="hr-HR" sz="2400" dirty="0" smtClean="0"/>
              <a:t>Davorin Kovačić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2018 </a:t>
            </a:r>
            <a:endParaRPr lang="hr-HR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807095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ZASLUŽNI ČLANOVI HGD-a</a:t>
            </a:r>
          </a:p>
        </p:txBody>
      </p:sp>
      <p:pic>
        <p:nvPicPr>
          <p:cNvPr id="2334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44144"/>
            <a:ext cx="6192688" cy="417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6516216" y="4941168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dirty="0" smtClean="0"/>
              <a:t>Franjo </a:t>
            </a:r>
            <a:r>
              <a:rPr lang="hr-HR" sz="2400" dirty="0" err="1" smtClean="0"/>
              <a:t>Verić</a:t>
            </a:r>
            <a:endParaRPr lang="hr-HR" sz="2400" dirty="0" smtClean="0"/>
          </a:p>
          <a:p>
            <a:pPr algn="r"/>
            <a:r>
              <a:rPr lang="hr-HR" sz="2400" dirty="0" smtClean="0"/>
              <a:t>Božica Marić</a:t>
            </a:r>
          </a:p>
          <a:p>
            <a:pPr algn="r"/>
            <a:r>
              <a:rPr lang="hr-HR" sz="2400" dirty="0" smtClean="0"/>
              <a:t>Davorin Kovačić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2018 </a:t>
            </a:r>
            <a:endParaRPr lang="hr-HR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807095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ZASLUŽNI ČLANOVI HGD-a</a:t>
            </a:r>
          </a:p>
        </p:txBody>
      </p:sp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121" y="1681792"/>
            <a:ext cx="6304104" cy="43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516216" y="4941168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dirty="0" smtClean="0"/>
              <a:t>Franjo </a:t>
            </a:r>
            <a:r>
              <a:rPr lang="hr-HR" sz="2400" dirty="0" err="1" smtClean="0"/>
              <a:t>Verić</a:t>
            </a:r>
            <a:endParaRPr lang="hr-HR" sz="2400" dirty="0" smtClean="0"/>
          </a:p>
          <a:p>
            <a:pPr algn="r"/>
            <a:r>
              <a:rPr lang="hr-HR" sz="2400" dirty="0" smtClean="0"/>
              <a:t>Božica Marić</a:t>
            </a:r>
          </a:p>
          <a:p>
            <a:pPr algn="r"/>
            <a:r>
              <a:rPr lang="hr-HR" sz="2400" dirty="0" smtClean="0"/>
              <a:t>Davorin Kovačić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2018 </a:t>
            </a:r>
            <a:endParaRPr lang="hr-HR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2" y="807095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ZASLUŽNI ČLANOVI HGD-a</a:t>
            </a:r>
          </a:p>
        </p:txBody>
      </p:sp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96819"/>
            <a:ext cx="6336704" cy="422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516216" y="4941168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dirty="0" smtClean="0"/>
              <a:t>Franjo </a:t>
            </a:r>
            <a:r>
              <a:rPr lang="hr-HR" sz="2400" dirty="0" err="1" smtClean="0"/>
              <a:t>Verić</a:t>
            </a:r>
            <a:endParaRPr lang="hr-HR" sz="2400" dirty="0" smtClean="0"/>
          </a:p>
          <a:p>
            <a:pPr algn="r"/>
            <a:r>
              <a:rPr lang="hr-HR" sz="2400" dirty="0" smtClean="0"/>
              <a:t>Božica Marić</a:t>
            </a:r>
          </a:p>
          <a:p>
            <a:pPr algn="r"/>
            <a:r>
              <a:rPr lang="hr-HR" sz="2400" dirty="0" smtClean="0"/>
              <a:t>Davorin Kovačić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 smtClean="0"/>
              <a:t>Ivan Vrkljan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68</a:t>
            </a:fld>
            <a:endParaRPr lang="hr-HR" altLang="sr-Latn-RS"/>
          </a:p>
        </p:txBody>
      </p:sp>
      <p:sp>
        <p:nvSpPr>
          <p:cNvPr id="6" name="TextBox 5"/>
          <p:cNvSpPr txBox="1"/>
          <p:nvPr/>
        </p:nvSpPr>
        <p:spPr>
          <a:xfrm>
            <a:off x="251520" y="1700808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/>
              <a:t>Mensur</a:t>
            </a:r>
            <a:r>
              <a:rPr lang="hr-HR" sz="2400" dirty="0" smtClean="0"/>
              <a:t> </a:t>
            </a:r>
            <a:r>
              <a:rPr lang="hr-HR" sz="2400" dirty="0" err="1" smtClean="0"/>
              <a:t>Mulabdić</a:t>
            </a:r>
            <a:endParaRPr lang="hr-HR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4000996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smtClean="0"/>
              <a:t>Davorin je bio sustavan, temeljit i uporan. Naš rad na Građevinskom kalendaru (</a:t>
            </a:r>
            <a:r>
              <a:rPr lang="hr-HR" sz="2400" i="1" dirty="0" err="1" smtClean="0"/>
              <a:t>Znidarčić</a:t>
            </a:r>
            <a:r>
              <a:rPr lang="hr-HR" sz="2400" i="1" dirty="0" smtClean="0"/>
              <a:t>, Kovačić, </a:t>
            </a:r>
            <a:r>
              <a:rPr lang="hr-HR" sz="2400" i="1" dirty="0" err="1" smtClean="0"/>
              <a:t>Kvasnička</a:t>
            </a:r>
            <a:r>
              <a:rPr lang="hr-HR" sz="2400" i="1" dirty="0" smtClean="0"/>
              <a:t>, </a:t>
            </a:r>
            <a:r>
              <a:rPr lang="hr-HR" sz="2400" i="1" dirty="0" err="1" smtClean="0"/>
              <a:t>Mulabdić</a:t>
            </a:r>
            <a:r>
              <a:rPr lang="hr-HR" sz="2400" i="1" dirty="0" smtClean="0"/>
              <a:t>, 1996)  </a:t>
            </a:r>
            <a:r>
              <a:rPr lang="hr-HR" sz="2400" b="1" i="1" dirty="0" err="1" smtClean="0"/>
              <a:t>Geotehnologija</a:t>
            </a:r>
            <a:r>
              <a:rPr lang="hr-HR" sz="2400" b="1" i="1" dirty="0" smtClean="0"/>
              <a:t> pri odlaganju komunalnog otpada </a:t>
            </a:r>
            <a:r>
              <a:rPr lang="hr-HR" sz="2400" i="1" dirty="0" smtClean="0"/>
              <a:t> ne bi bio uspješno završen da nije među nama bio “motor” koji je </a:t>
            </a:r>
            <a:r>
              <a:rPr lang="hr-HR" sz="2400" i="1" dirty="0" err="1" smtClean="0"/>
              <a:t>Dado</a:t>
            </a:r>
            <a:r>
              <a:rPr lang="hr-HR" sz="2400" i="1" dirty="0" smtClean="0"/>
              <a:t> posjedovao.</a:t>
            </a:r>
            <a:endParaRPr lang="hr-HR" sz="2400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692696"/>
            <a:ext cx="1656133" cy="96164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236296" y="1700808"/>
            <a:ext cx="165618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2016 </a:t>
            </a:r>
            <a:endParaRPr lang="hr-HR" sz="3200" dirty="0"/>
          </a:p>
        </p:txBody>
      </p:sp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897" y="764704"/>
            <a:ext cx="2626367" cy="298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51520" y="807095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/>
              <a:t>SJEĆANJA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smtClean="0"/>
                <a:t>Moj posljednji stručni kontakt s Davorinom</a:t>
              </a:r>
              <a:endParaRPr lang="hr-HR" sz="2400" dirty="0"/>
            </a:p>
          </p:txBody>
        </p:sp>
      </p:grpSp>
      <p:pic>
        <p:nvPicPr>
          <p:cNvPr id="10" name="Picture 9" descr="H:\KONAČNO PRENOŠENJE-sa LG-10-02-2014\HGD\Savjetovanja\Omiš 2019\Pozvani predavači\Vrkljan\Slike-Omiš\Terzagh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132856"/>
            <a:ext cx="334808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51520" y="620688"/>
            <a:ext cx="792088" cy="1152128"/>
          </a:xfrm>
          <a:prstGeom prst="rect">
            <a:avLst/>
          </a:prstGeom>
        </p:spPr>
      </p:pic>
      <p:sp>
        <p:nvSpPr>
          <p:cNvPr id="122881" name="Rectangle 1"/>
          <p:cNvSpPr>
            <a:spLocks noChangeArrowheads="1"/>
          </p:cNvSpPr>
          <p:nvPr/>
        </p:nvSpPr>
        <p:spPr bwMode="auto">
          <a:xfrm>
            <a:off x="1475656" y="908720"/>
            <a:ext cx="68900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ropolis Black" pitchFamily="50" charset="-18"/>
                <a:ea typeface="Times New Roman" pitchFamily="18" charset="0"/>
                <a:cs typeface="Times New Roman" pitchFamily="18" charset="0"/>
              </a:rPr>
              <a:t>GEOTECHNICAL CHALLENGES IN KARST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ropolis Black" pitchFamily="50" charset="-18"/>
                <a:ea typeface="Times New Roman" pitchFamily="18" charset="0"/>
                <a:cs typeface="Times New Roman" pitchFamily="18" charset="0"/>
              </a:rPr>
              <a:t>ISRM 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ropolis Black" pitchFamily="50" charset="-18"/>
                <a:ea typeface="Times New Roman" pitchFamily="18" charset="0"/>
                <a:cs typeface="Times New Roman" pitchFamily="18" charset="0"/>
              </a:rPr>
              <a:t>Specialised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ropolis Black" pitchFamily="50" charset="-18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etropolis Black" pitchFamily="50" charset="-18"/>
                <a:ea typeface="Times New Roman" pitchFamily="18" charset="0"/>
                <a:cs typeface="Times New Roman" pitchFamily="18" charset="0"/>
              </a:rPr>
              <a:t>Conference</a:t>
            </a: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ropolis Black" pitchFamily="50" charset="-18"/>
                <a:ea typeface="Times New Roman" pitchFamily="18" charset="0"/>
                <a:cs typeface="Times New Roman" pitchFamily="18" charset="0"/>
              </a:rPr>
              <a:t> / Međunarodna konferencija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tropolis Black" pitchFamily="50" charset="-18"/>
                <a:ea typeface="Times New Roman" pitchFamily="18" charset="0"/>
                <a:cs typeface="Times New Roman" pitchFamily="18" charset="0"/>
              </a:rPr>
              <a:t>8. Savjetovanje Hrvatskog geotehničkog društva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aleway" pitchFamily="34" charset="0"/>
                <a:ea typeface="Times New Roman" pitchFamily="18" charset="0"/>
                <a:cs typeface="Times New Roman" pitchFamily="18" charset="0"/>
              </a:rPr>
              <a:t>Omiš – Split, Croatia, 11.-13.04.2019.</a:t>
            </a:r>
            <a:endParaRPr kumimoji="0" lang="hr-H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2420888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Davorin je prihvatio moju molbu da pročita moj rad i ukaže na moguće greške.</a:t>
            </a:r>
          </a:p>
          <a:p>
            <a:endParaRPr lang="hr-HR" sz="2400" dirty="0" smtClean="0"/>
          </a:p>
          <a:p>
            <a:r>
              <a:rPr lang="hr-HR" sz="2400" dirty="0" smtClean="0"/>
              <a:t>Na žalost, uspio je pregledati samo prvo poglavlje na čemu mu posebno zahvaljujem.</a:t>
            </a:r>
            <a:endParaRPr lang="hr-HR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331640" y="5601434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000" i="1" dirty="0" smtClean="0"/>
              <a:t>Ivan Vrkljan</a:t>
            </a:r>
          </a:p>
          <a:p>
            <a:pPr algn="r"/>
            <a:r>
              <a:rPr lang="hr-HR" sz="2000" i="1" dirty="0" err="1" smtClean="0"/>
              <a:t>Karl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Terzaghi</a:t>
            </a:r>
            <a:r>
              <a:rPr lang="hr-HR" sz="2000" i="1" dirty="0" smtClean="0"/>
              <a:t> i hrvatski krš</a:t>
            </a:r>
            <a:endParaRPr lang="hr-HR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439887"/>
            <a:ext cx="460375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29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832098"/>
            <a:ext cx="363537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30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637422"/>
            <a:ext cx="3635896" cy="25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3001" name="Rectangle 9"/>
          <p:cNvSpPr>
            <a:spLocks noChangeArrowheads="1"/>
          </p:cNvSpPr>
          <p:nvPr/>
        </p:nvSpPr>
        <p:spPr bwMode="auto">
          <a:xfrm>
            <a:off x="8915400" y="6629400"/>
            <a:ext cx="228600" cy="228600"/>
          </a:xfrm>
          <a:prstGeom prst="rect">
            <a:avLst/>
          </a:prstGeom>
          <a:solidFill>
            <a:srgbClr val="00FF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r-HR"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48064" y="3429000"/>
            <a:ext cx="3995936" cy="288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544" y="725795"/>
            <a:ext cx="5544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 smtClean="0"/>
              <a:t>Građevna jama strojarnice </a:t>
            </a:r>
          </a:p>
          <a:p>
            <a:r>
              <a:rPr lang="hr-HR" sz="2400" b="1" dirty="0" smtClean="0"/>
              <a:t>RHE VELEBIT</a:t>
            </a:r>
            <a:endParaRPr lang="hr-HR" sz="24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smtClean="0"/>
                <a:t>Rad na zajedničkom projektu:RHE VELEBIT (Obrovac)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300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80728"/>
            <a:ext cx="5544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/>
              <a:t>Zahvala</a:t>
            </a:r>
            <a:endParaRPr lang="hr-HR" sz="4400" dirty="0"/>
          </a:p>
        </p:txBody>
      </p:sp>
      <p:grpSp>
        <p:nvGrpSpPr>
          <p:cNvPr id="2" name="Group 4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3528" y="234888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Zahvaljujem kolegicama i kolegama koji su mi pomogli pri prikupljanju ovdje prezentiranih informacija.  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052736"/>
            <a:ext cx="43204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/>
              <a:t>Hvala </a:t>
            </a:r>
            <a:r>
              <a:rPr lang="hr-HR" sz="4400" dirty="0" err="1" smtClean="0"/>
              <a:t>Dadi</a:t>
            </a:r>
            <a:r>
              <a:rPr lang="hr-HR" sz="4400" dirty="0" smtClean="0"/>
              <a:t> </a:t>
            </a:r>
            <a:r>
              <a:rPr lang="hr-HR" sz="4400" dirty="0" smtClean="0"/>
              <a:t>na svemu što je učinio za HGD</a:t>
            </a:r>
          </a:p>
          <a:p>
            <a:r>
              <a:rPr lang="hr-HR" sz="4400" dirty="0" smtClean="0"/>
              <a:t>i na </a:t>
            </a:r>
            <a:r>
              <a:rPr lang="hr-HR" sz="4400" smtClean="0"/>
              <a:t>dugogodišnjem </a:t>
            </a:r>
            <a:r>
              <a:rPr lang="hr-HR" sz="4400" smtClean="0"/>
              <a:t>prijateljstvu.</a:t>
            </a:r>
            <a:endParaRPr lang="hr-HR" sz="4400" dirty="0"/>
          </a:p>
        </p:txBody>
      </p:sp>
      <p:grpSp>
        <p:nvGrpSpPr>
          <p:cNvPr id="2" name="Group 4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err="1" smtClean="0"/>
                <a:t>Davorinov</a:t>
              </a:r>
              <a:r>
                <a:rPr lang="hr-HR" sz="2400" dirty="0" smtClean="0"/>
                <a:t> doprinos HGD-u</a:t>
              </a:r>
              <a:endParaRPr lang="hr-HR" sz="2400" dirty="0"/>
            </a:p>
          </p:txBody>
        </p:sp>
      </p:grpSp>
      <p:pic>
        <p:nvPicPr>
          <p:cNvPr id="10" name="Picture 2" descr="http://www.gfv.hr/hr/nastavnici/images/davorin_kovac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7693" y="836712"/>
            <a:ext cx="4676308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295444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084168" y="2708920"/>
            <a:ext cx="3059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Grubić, N., </a:t>
            </a:r>
            <a:r>
              <a:rPr lang="hr-HR" b="1" dirty="0" smtClean="0"/>
              <a:t>Kovačić</a:t>
            </a:r>
            <a:r>
              <a:rPr lang="hr-HR" dirty="0" smtClean="0"/>
              <a:t>, D., </a:t>
            </a:r>
            <a:r>
              <a:rPr lang="hr-HR" dirty="0" err="1" smtClean="0"/>
              <a:t>Nonveiller</a:t>
            </a:r>
            <a:r>
              <a:rPr lang="hr-HR" dirty="0" smtClean="0"/>
              <a:t>, E., </a:t>
            </a:r>
            <a:r>
              <a:rPr lang="hr-HR" dirty="0" err="1" smtClean="0"/>
              <a:t>Szavits</a:t>
            </a:r>
            <a:r>
              <a:rPr lang="hr-HR" dirty="0" smtClean="0"/>
              <a:t>-</a:t>
            </a:r>
            <a:r>
              <a:rPr lang="hr-HR" dirty="0" err="1" smtClean="0"/>
              <a:t>Nossan</a:t>
            </a:r>
            <a:r>
              <a:rPr lang="hr-HR" dirty="0" smtClean="0"/>
              <a:t>, A. (1981). Numeričke analize za građevnu jamu strojarnice reverzibilne hidroelektrane. </a:t>
            </a:r>
            <a:r>
              <a:rPr lang="hr-HR" i="1" dirty="0" err="1" smtClean="0"/>
              <a:t>Saopštenja</a:t>
            </a:r>
            <a:r>
              <a:rPr lang="hr-HR" i="1" dirty="0" smtClean="0"/>
              <a:t> XV Savjetovanja JDMTF, </a:t>
            </a:r>
            <a:r>
              <a:rPr lang="hr-HR" dirty="0" smtClean="0"/>
              <a:t>Ohrid, </a:t>
            </a:r>
            <a:endParaRPr lang="hr-HR" dirty="0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3563888" y="1628800"/>
            <a:ext cx="3748782" cy="4539208"/>
            <a:chOff x="144" y="528"/>
            <a:chExt cx="2708" cy="3312"/>
          </a:xfrm>
        </p:grpSpPr>
        <p:sp>
          <p:nvSpPr>
            <p:cNvPr id="9" name="Rectangle 7" descr="Oak"/>
            <p:cNvSpPr>
              <a:spLocks noChangeArrowheads="1"/>
            </p:cNvSpPr>
            <p:nvPr/>
          </p:nvSpPr>
          <p:spPr bwMode="auto">
            <a:xfrm>
              <a:off x="471" y="1499"/>
              <a:ext cx="1087" cy="521"/>
            </a:xfrm>
            <a:prstGeom prst="rect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63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Rectangle 8" descr="Granite"/>
            <p:cNvSpPr>
              <a:spLocks noChangeArrowheads="1"/>
            </p:cNvSpPr>
            <p:nvPr/>
          </p:nvSpPr>
          <p:spPr bwMode="auto">
            <a:xfrm>
              <a:off x="1330" y="836"/>
              <a:ext cx="277" cy="1665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63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Freeform 9" descr="Granite"/>
            <p:cNvSpPr>
              <a:spLocks/>
            </p:cNvSpPr>
            <p:nvPr/>
          </p:nvSpPr>
          <p:spPr bwMode="auto">
            <a:xfrm>
              <a:off x="1066" y="1370"/>
              <a:ext cx="141" cy="193"/>
            </a:xfrm>
            <a:custGeom>
              <a:avLst/>
              <a:gdLst/>
              <a:ahLst/>
              <a:cxnLst>
                <a:cxn ang="0">
                  <a:pos x="448" y="644"/>
                </a:cxn>
                <a:cxn ang="0">
                  <a:pos x="448" y="0"/>
                </a:cxn>
                <a:cxn ang="0">
                  <a:pos x="224" y="0"/>
                </a:cxn>
                <a:cxn ang="0">
                  <a:pos x="224" y="420"/>
                </a:cxn>
                <a:cxn ang="0">
                  <a:pos x="0" y="420"/>
                </a:cxn>
                <a:cxn ang="0">
                  <a:pos x="0" y="644"/>
                </a:cxn>
                <a:cxn ang="0">
                  <a:pos x="448" y="644"/>
                </a:cxn>
              </a:cxnLst>
              <a:rect l="0" t="0" r="r" b="b"/>
              <a:pathLst>
                <a:path w="448" h="644">
                  <a:moveTo>
                    <a:pt x="448" y="644"/>
                  </a:moveTo>
                  <a:lnTo>
                    <a:pt x="448" y="0"/>
                  </a:lnTo>
                  <a:lnTo>
                    <a:pt x="224" y="0"/>
                  </a:lnTo>
                  <a:lnTo>
                    <a:pt x="224" y="420"/>
                  </a:lnTo>
                  <a:lnTo>
                    <a:pt x="0" y="420"/>
                  </a:lnTo>
                  <a:lnTo>
                    <a:pt x="0" y="644"/>
                  </a:lnTo>
                  <a:lnTo>
                    <a:pt x="448" y="644"/>
                  </a:lnTo>
                  <a:close/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1330" y="800"/>
              <a:ext cx="0" cy="6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Freeform 11" descr="Stationery"/>
            <p:cNvSpPr>
              <a:spLocks/>
            </p:cNvSpPr>
            <p:nvPr/>
          </p:nvSpPr>
          <p:spPr bwMode="auto">
            <a:xfrm>
              <a:off x="282" y="1496"/>
              <a:ext cx="819" cy="527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784" y="0"/>
                </a:cxn>
                <a:cxn ang="0">
                  <a:pos x="2604" y="1792"/>
                </a:cxn>
                <a:cxn ang="0">
                  <a:pos x="0" y="1792"/>
                </a:cxn>
              </a:cxnLst>
              <a:rect l="0" t="0" r="r" b="b"/>
              <a:pathLst>
                <a:path w="2604" h="1792">
                  <a:moveTo>
                    <a:pt x="28" y="0"/>
                  </a:moveTo>
                  <a:lnTo>
                    <a:pt x="784" y="0"/>
                  </a:lnTo>
                  <a:lnTo>
                    <a:pt x="2604" y="1792"/>
                  </a:lnTo>
                  <a:lnTo>
                    <a:pt x="0" y="1792"/>
                  </a:lnTo>
                </a:path>
              </a:pathLst>
            </a:custGeom>
            <a:blipFill dpi="0" rotWithShape="0">
              <a:blip r:embed="rId6" cstate="print"/>
              <a:srcRect/>
              <a:tile tx="0" ty="0" sx="100000" sy="100000" flip="none" algn="tl"/>
            </a:blip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>
              <a:off x="282" y="1496"/>
              <a:ext cx="78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1873" y="821"/>
              <a:ext cx="204" cy="7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med" len="med"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1524" y="3217"/>
              <a:ext cx="132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grpSp>
          <p:nvGrpSpPr>
            <p:cNvPr id="20" name="Group 18"/>
            <p:cNvGrpSpPr>
              <a:grpSpLocks/>
            </p:cNvGrpSpPr>
            <p:nvPr/>
          </p:nvGrpSpPr>
          <p:grpSpPr bwMode="auto">
            <a:xfrm>
              <a:off x="1171" y="528"/>
              <a:ext cx="595" cy="530"/>
              <a:chOff x="5104" y="2464"/>
              <a:chExt cx="1892" cy="1769"/>
            </a:xfrm>
          </p:grpSpPr>
          <p:grpSp>
            <p:nvGrpSpPr>
              <p:cNvPr id="36" name="Group 19"/>
              <p:cNvGrpSpPr>
                <a:grpSpLocks/>
              </p:cNvGrpSpPr>
              <p:nvPr/>
            </p:nvGrpSpPr>
            <p:grpSpPr bwMode="auto">
              <a:xfrm flipH="1">
                <a:off x="5104" y="2464"/>
                <a:ext cx="506" cy="1769"/>
                <a:chOff x="6699" y="2090"/>
                <a:chExt cx="506" cy="1769"/>
              </a:xfrm>
            </p:grpSpPr>
            <p:sp>
              <p:nvSpPr>
                <p:cNvPr id="43" name="Rectangle 20"/>
                <p:cNvSpPr>
                  <a:spLocks noChangeArrowheads="1"/>
                </p:cNvSpPr>
                <p:nvPr/>
              </p:nvSpPr>
              <p:spPr bwMode="auto">
                <a:xfrm>
                  <a:off x="6699" y="2475"/>
                  <a:ext cx="44" cy="1384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4" name="Rectangle 21"/>
                <p:cNvSpPr>
                  <a:spLocks noChangeArrowheads="1"/>
                </p:cNvSpPr>
                <p:nvPr/>
              </p:nvSpPr>
              <p:spPr bwMode="auto">
                <a:xfrm>
                  <a:off x="7172" y="2090"/>
                  <a:ext cx="33" cy="1573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5" name="Rectangle 22"/>
                <p:cNvSpPr>
                  <a:spLocks noChangeArrowheads="1"/>
                </p:cNvSpPr>
                <p:nvPr/>
              </p:nvSpPr>
              <p:spPr bwMode="auto">
                <a:xfrm>
                  <a:off x="6743" y="2574"/>
                  <a:ext cx="418" cy="33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6" name="Rectangle 23"/>
                <p:cNvSpPr>
                  <a:spLocks noChangeArrowheads="1"/>
                </p:cNvSpPr>
                <p:nvPr/>
              </p:nvSpPr>
              <p:spPr bwMode="auto">
                <a:xfrm>
                  <a:off x="6743" y="3597"/>
                  <a:ext cx="418" cy="33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7" name="Rectangle 24"/>
                <p:cNvSpPr>
                  <a:spLocks noChangeArrowheads="1"/>
                </p:cNvSpPr>
                <p:nvPr/>
              </p:nvSpPr>
              <p:spPr bwMode="auto">
                <a:xfrm>
                  <a:off x="6754" y="2827"/>
                  <a:ext cx="418" cy="33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48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6743" y="2860"/>
                  <a:ext cx="429" cy="737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37" name="Rectangle 26"/>
              <p:cNvSpPr>
                <a:spLocks noChangeArrowheads="1"/>
              </p:cNvSpPr>
              <p:nvPr/>
            </p:nvSpPr>
            <p:spPr bwMode="auto">
              <a:xfrm>
                <a:off x="6490" y="2849"/>
                <a:ext cx="55" cy="1384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38" name="Rectangle 27"/>
              <p:cNvSpPr>
                <a:spLocks noChangeArrowheads="1"/>
              </p:cNvSpPr>
              <p:nvPr/>
            </p:nvSpPr>
            <p:spPr bwMode="auto">
              <a:xfrm>
                <a:off x="6963" y="2486"/>
                <a:ext cx="33" cy="157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39" name="Rectangle 28"/>
              <p:cNvSpPr>
                <a:spLocks noChangeArrowheads="1"/>
              </p:cNvSpPr>
              <p:nvPr/>
            </p:nvSpPr>
            <p:spPr bwMode="auto">
              <a:xfrm>
                <a:off x="6545" y="2970"/>
                <a:ext cx="418" cy="3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0" name="Rectangle 29"/>
              <p:cNvSpPr>
                <a:spLocks noChangeArrowheads="1"/>
              </p:cNvSpPr>
              <p:nvPr/>
            </p:nvSpPr>
            <p:spPr bwMode="auto">
              <a:xfrm>
                <a:off x="6545" y="3993"/>
                <a:ext cx="418" cy="3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1" name="Rectangle 30"/>
              <p:cNvSpPr>
                <a:spLocks noChangeArrowheads="1"/>
              </p:cNvSpPr>
              <p:nvPr/>
            </p:nvSpPr>
            <p:spPr bwMode="auto">
              <a:xfrm>
                <a:off x="6545" y="3223"/>
                <a:ext cx="418" cy="3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2" name="Line 31"/>
              <p:cNvSpPr>
                <a:spLocks noChangeShapeType="1"/>
              </p:cNvSpPr>
              <p:nvPr/>
            </p:nvSpPr>
            <p:spPr bwMode="auto">
              <a:xfrm flipH="1">
                <a:off x="6534" y="3256"/>
                <a:ext cx="429" cy="73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21" name="Group 32"/>
            <p:cNvGrpSpPr>
              <a:grpSpLocks/>
            </p:cNvGrpSpPr>
            <p:nvPr/>
          </p:nvGrpSpPr>
          <p:grpSpPr bwMode="auto">
            <a:xfrm>
              <a:off x="1607" y="1958"/>
              <a:ext cx="221" cy="309"/>
              <a:chOff x="6699" y="7238"/>
              <a:chExt cx="704" cy="1034"/>
            </a:xfrm>
          </p:grpSpPr>
          <p:sp>
            <p:nvSpPr>
              <p:cNvPr id="33" name="Rectangle 32"/>
              <p:cNvSpPr>
                <a:spLocks noChangeArrowheads="1"/>
              </p:cNvSpPr>
              <p:nvPr/>
            </p:nvSpPr>
            <p:spPr bwMode="auto">
              <a:xfrm>
                <a:off x="6699" y="7766"/>
                <a:ext cx="704" cy="66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34" name="Rectangle 33"/>
              <p:cNvSpPr>
                <a:spLocks noChangeArrowheads="1"/>
              </p:cNvSpPr>
              <p:nvPr/>
            </p:nvSpPr>
            <p:spPr bwMode="auto">
              <a:xfrm>
                <a:off x="7315" y="7238"/>
                <a:ext cx="33" cy="52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35" name="Line 35"/>
              <p:cNvSpPr>
                <a:spLocks noChangeShapeType="1"/>
              </p:cNvSpPr>
              <p:nvPr/>
            </p:nvSpPr>
            <p:spPr bwMode="auto">
              <a:xfrm flipH="1">
                <a:off x="6699" y="7832"/>
                <a:ext cx="517" cy="4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24" name="Line 38"/>
            <p:cNvSpPr>
              <a:spLocks noChangeShapeType="1"/>
            </p:cNvSpPr>
            <p:nvPr/>
          </p:nvSpPr>
          <p:spPr bwMode="auto">
            <a:xfrm flipV="1">
              <a:off x="1607" y="791"/>
              <a:ext cx="0" cy="165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5" name="Freeform 39" descr="White marble"/>
            <p:cNvSpPr>
              <a:spLocks/>
            </p:cNvSpPr>
            <p:nvPr/>
          </p:nvSpPr>
          <p:spPr bwMode="auto">
            <a:xfrm>
              <a:off x="224" y="2018"/>
              <a:ext cx="2628" cy="1802"/>
            </a:xfrm>
            <a:custGeom>
              <a:avLst/>
              <a:gdLst/>
              <a:ahLst/>
              <a:cxnLst>
                <a:cxn ang="0">
                  <a:pos x="165" y="0"/>
                </a:cxn>
                <a:cxn ang="0">
                  <a:pos x="3300" y="0"/>
                </a:cxn>
                <a:cxn ang="0">
                  <a:pos x="3300" y="4015"/>
                </a:cxn>
                <a:cxn ang="0">
                  <a:pos x="8360" y="4015"/>
                </a:cxn>
                <a:cxn ang="0">
                  <a:pos x="8360" y="5995"/>
                </a:cxn>
                <a:cxn ang="0">
                  <a:pos x="0" y="6017"/>
                </a:cxn>
                <a:cxn ang="0">
                  <a:pos x="165" y="0"/>
                </a:cxn>
              </a:cxnLst>
              <a:rect l="0" t="0" r="r" b="b"/>
              <a:pathLst>
                <a:path w="8360" h="6017">
                  <a:moveTo>
                    <a:pt x="165" y="0"/>
                  </a:moveTo>
                  <a:lnTo>
                    <a:pt x="3300" y="0"/>
                  </a:lnTo>
                  <a:lnTo>
                    <a:pt x="3300" y="4015"/>
                  </a:lnTo>
                  <a:lnTo>
                    <a:pt x="8360" y="4015"/>
                  </a:lnTo>
                  <a:lnTo>
                    <a:pt x="8360" y="5995"/>
                  </a:lnTo>
                  <a:lnTo>
                    <a:pt x="0" y="6017"/>
                  </a:lnTo>
                  <a:lnTo>
                    <a:pt x="165" y="0"/>
                  </a:lnTo>
                  <a:close/>
                </a:path>
              </a:pathLst>
            </a:custGeom>
            <a:blipFill dpi="0" rotWithShape="0">
              <a:blip r:embed="rId7" cstate="print"/>
              <a:srcRect/>
              <a:tile tx="0" ty="0" sx="100000" sy="100000" flip="none" algn="tl"/>
            </a:blip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6" name="Freeform 40" descr="Granite"/>
            <p:cNvSpPr>
              <a:spLocks/>
            </p:cNvSpPr>
            <p:nvPr/>
          </p:nvSpPr>
          <p:spPr bwMode="auto">
            <a:xfrm>
              <a:off x="1261" y="2374"/>
              <a:ext cx="451" cy="1159"/>
            </a:xfrm>
            <a:custGeom>
              <a:avLst/>
              <a:gdLst/>
              <a:ahLst/>
              <a:cxnLst>
                <a:cxn ang="0">
                  <a:pos x="284" y="0"/>
                </a:cxn>
                <a:cxn ang="0">
                  <a:pos x="284" y="2414"/>
                </a:cxn>
                <a:cxn ang="0">
                  <a:pos x="0" y="2414"/>
                </a:cxn>
                <a:cxn ang="0">
                  <a:pos x="0" y="5112"/>
                </a:cxn>
                <a:cxn ang="0">
                  <a:pos x="142" y="5112"/>
                </a:cxn>
                <a:cxn ang="0">
                  <a:pos x="1846" y="2414"/>
                </a:cxn>
                <a:cxn ang="0">
                  <a:pos x="1846" y="710"/>
                </a:cxn>
                <a:cxn ang="0">
                  <a:pos x="1420" y="710"/>
                </a:cxn>
                <a:cxn ang="0">
                  <a:pos x="1420" y="0"/>
                </a:cxn>
              </a:cxnLst>
              <a:rect l="0" t="0" r="r" b="b"/>
              <a:pathLst>
                <a:path w="1846" h="5112">
                  <a:moveTo>
                    <a:pt x="284" y="0"/>
                  </a:moveTo>
                  <a:lnTo>
                    <a:pt x="284" y="2414"/>
                  </a:lnTo>
                  <a:lnTo>
                    <a:pt x="0" y="2414"/>
                  </a:lnTo>
                  <a:lnTo>
                    <a:pt x="0" y="5112"/>
                  </a:lnTo>
                  <a:lnTo>
                    <a:pt x="142" y="5112"/>
                  </a:lnTo>
                  <a:lnTo>
                    <a:pt x="1846" y="2414"/>
                  </a:lnTo>
                  <a:lnTo>
                    <a:pt x="1846" y="710"/>
                  </a:lnTo>
                  <a:lnTo>
                    <a:pt x="1420" y="710"/>
                  </a:lnTo>
                  <a:lnTo>
                    <a:pt x="1420" y="0"/>
                  </a:lnTo>
                </a:path>
              </a:pathLst>
            </a:custGeom>
            <a:blipFill dpi="0" rotWithShape="0">
              <a:blip r:embed="rId5" cstate="print"/>
              <a:srcRect/>
              <a:tile tx="0" ty="0" sx="100000" sy="100000" flip="none" algn="tl"/>
            </a:blip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grpSp>
          <p:nvGrpSpPr>
            <p:cNvPr id="27" name="Group 41"/>
            <p:cNvGrpSpPr>
              <a:grpSpLocks/>
            </p:cNvGrpSpPr>
            <p:nvPr/>
          </p:nvGrpSpPr>
          <p:grpSpPr bwMode="auto">
            <a:xfrm>
              <a:off x="1265" y="3474"/>
              <a:ext cx="62" cy="99"/>
              <a:chOff x="5269" y="9064"/>
              <a:chExt cx="275" cy="429"/>
            </a:xfrm>
          </p:grpSpPr>
          <p:sp>
            <p:nvSpPr>
              <p:cNvPr id="30" name="Line 42"/>
              <p:cNvSpPr>
                <a:spLocks noChangeShapeType="1"/>
              </p:cNvSpPr>
              <p:nvPr/>
            </p:nvSpPr>
            <p:spPr bwMode="auto">
              <a:xfrm>
                <a:off x="5269" y="9064"/>
                <a:ext cx="0" cy="429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31" name="Line 43"/>
              <p:cNvSpPr>
                <a:spLocks noChangeShapeType="1"/>
              </p:cNvSpPr>
              <p:nvPr/>
            </p:nvSpPr>
            <p:spPr bwMode="auto">
              <a:xfrm flipV="1">
                <a:off x="5379" y="9075"/>
                <a:ext cx="165" cy="253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32" name="Line 44"/>
              <p:cNvSpPr>
                <a:spLocks noChangeShapeType="1"/>
              </p:cNvSpPr>
              <p:nvPr/>
            </p:nvSpPr>
            <p:spPr bwMode="auto">
              <a:xfrm>
                <a:off x="5269" y="9339"/>
                <a:ext cx="132" cy="0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28" name="Rectangle 45"/>
            <p:cNvSpPr>
              <a:spLocks noChangeArrowheads="1"/>
            </p:cNvSpPr>
            <p:nvPr/>
          </p:nvSpPr>
          <p:spPr bwMode="auto">
            <a:xfrm>
              <a:off x="144" y="1439"/>
              <a:ext cx="149" cy="2401"/>
            </a:xfrm>
            <a:prstGeom prst="rect">
              <a:avLst/>
            </a:prstGeom>
            <a:solidFill>
              <a:schemeClr val="bg2">
                <a:alpha val="63000"/>
              </a:schemeClr>
            </a:solidFill>
            <a:ln w="63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29" name="Freeform 46" descr="Water droplets"/>
            <p:cNvSpPr>
              <a:spLocks/>
            </p:cNvSpPr>
            <p:nvPr/>
          </p:nvSpPr>
          <p:spPr bwMode="auto">
            <a:xfrm>
              <a:off x="1208" y="1470"/>
              <a:ext cx="123" cy="1459"/>
            </a:xfrm>
            <a:custGeom>
              <a:avLst/>
              <a:gdLst/>
              <a:ahLst/>
              <a:cxnLst>
                <a:cxn ang="0">
                  <a:pos x="392" y="4872"/>
                </a:cxn>
                <a:cxn ang="0">
                  <a:pos x="168" y="4872"/>
                </a:cxn>
                <a:cxn ang="0">
                  <a:pos x="168" y="308"/>
                </a:cxn>
                <a:cxn ang="0">
                  <a:pos x="0" y="308"/>
                </a:cxn>
                <a:cxn ang="0">
                  <a:pos x="0" y="0"/>
                </a:cxn>
                <a:cxn ang="0">
                  <a:pos x="392" y="0"/>
                </a:cxn>
                <a:cxn ang="0">
                  <a:pos x="392" y="4872"/>
                </a:cxn>
              </a:cxnLst>
              <a:rect l="0" t="0" r="r" b="b"/>
              <a:pathLst>
                <a:path w="392" h="4872">
                  <a:moveTo>
                    <a:pt x="392" y="4872"/>
                  </a:moveTo>
                  <a:lnTo>
                    <a:pt x="168" y="4872"/>
                  </a:lnTo>
                  <a:lnTo>
                    <a:pt x="168" y="308"/>
                  </a:lnTo>
                  <a:lnTo>
                    <a:pt x="0" y="308"/>
                  </a:lnTo>
                  <a:lnTo>
                    <a:pt x="0" y="0"/>
                  </a:lnTo>
                  <a:lnTo>
                    <a:pt x="392" y="0"/>
                  </a:lnTo>
                  <a:lnTo>
                    <a:pt x="392" y="4872"/>
                  </a:lnTo>
                  <a:close/>
                </a:path>
              </a:pathLst>
            </a:custGeom>
            <a:blipFill dpi="0" rotWithShape="0">
              <a:blip r:embed="rId8" cstate="print"/>
              <a:srcRect/>
              <a:tile tx="0" ty="0" sx="100000" sy="100000" flip="none" algn="tl"/>
            </a:blip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4572000" y="692696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2400" b="1" dirty="0" smtClean="0"/>
              <a:t>Građevna jama strojarnice </a:t>
            </a:r>
          </a:p>
          <a:p>
            <a:pPr algn="r"/>
            <a:r>
              <a:rPr lang="hr-HR" sz="2400" b="1" dirty="0" smtClean="0"/>
              <a:t>RHE VELEBIT</a:t>
            </a:r>
            <a:endParaRPr lang="hr-HR" sz="2400" b="1" dirty="0"/>
          </a:p>
        </p:txBody>
      </p:sp>
      <p:grpSp>
        <p:nvGrpSpPr>
          <p:cNvPr id="50" name="Group 49"/>
          <p:cNvGrpSpPr/>
          <p:nvPr/>
        </p:nvGrpSpPr>
        <p:grpSpPr>
          <a:xfrm>
            <a:off x="-12700" y="0"/>
            <a:ext cx="9156700" cy="527497"/>
            <a:chOff x="0" y="0"/>
            <a:chExt cx="9156700" cy="527497"/>
          </a:xfrm>
        </p:grpSpPr>
        <p:sp>
          <p:nvSpPr>
            <p:cNvPr id="51" name="Rectangle 50"/>
            <p:cNvSpPr/>
            <p:nvPr/>
          </p:nvSpPr>
          <p:spPr>
            <a:xfrm>
              <a:off x="0" y="0"/>
              <a:ext cx="9144000" cy="1166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700" y="65832"/>
              <a:ext cx="9144000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400" dirty="0" smtClean="0"/>
                <a:t>Rad na zajedničkom projektu:RHE VELEBIT (Obrovac)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Ivan Vrkljan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3825622"/>
            <a:ext cx="87849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600" dirty="0" err="1" smtClean="0"/>
              <a:t>Davorinov</a:t>
            </a:r>
            <a:r>
              <a:rPr lang="hr-HR" sz="6600" dirty="0" smtClean="0"/>
              <a:t> doprinos HGD-u</a:t>
            </a:r>
            <a:endParaRPr lang="hr-HR" sz="5400" dirty="0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6651"/>
            <a:ext cx="9144000" cy="136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1480</TotalTime>
  <Words>1734</Words>
  <Application>Microsoft Office PowerPoint</Application>
  <PresentationFormat>On-screen Show (4:3)</PresentationFormat>
  <Paragraphs>498</Paragraphs>
  <Slides>71</Slides>
  <Notes>49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Profesor Kovačić kao aktivni član Hrvatskog geotehničkog društva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Ivan</cp:lastModifiedBy>
  <cp:revision>187</cp:revision>
  <dcterms:created xsi:type="dcterms:W3CDTF">2010-03-22T21:50:27Z</dcterms:created>
  <dcterms:modified xsi:type="dcterms:W3CDTF">2019-05-30T08:16:54Z</dcterms:modified>
</cp:coreProperties>
</file>