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61"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90" r:id="rId22"/>
    <p:sldId id="282" r:id="rId23"/>
    <p:sldId id="283" r:id="rId24"/>
    <p:sldId id="284" r:id="rId25"/>
    <p:sldId id="285" r:id="rId26"/>
    <p:sldId id="286" r:id="rId27"/>
    <p:sldId id="287" r:id="rId28"/>
    <p:sldId id="289" r:id="rId29"/>
    <p:sldId id="291" r:id="rId30"/>
    <p:sldId id="292" r:id="rId31"/>
  </p:sldIdLst>
  <p:sldSz cx="9144000" cy="6858000" type="screen4x3"/>
  <p:notesSz cx="6858000" cy="9144000"/>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38C"/>
    <a:srgbClr val="0B28A1"/>
    <a:srgbClr val="0C2AAC"/>
    <a:srgbClr val="112A71"/>
    <a:srgbClr val="122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6366" autoAdjust="0"/>
  </p:normalViewPr>
  <p:slideViewPr>
    <p:cSldViewPr>
      <p:cViewPr varScale="1">
        <p:scale>
          <a:sx n="107" d="100"/>
          <a:sy n="107" d="100"/>
        </p:scale>
        <p:origin x="18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30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B4CC671-EDDB-4CEF-B406-A152F8F02B95}" type="datetimeFigureOut">
              <a:rPr lang="sr-Latn-CS"/>
              <a:pPr>
                <a:defRPr/>
              </a:pPr>
              <a:t>31.5.2019.</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0DFA91-BBD8-4A40-8679-52B83F5E2828}" type="slidenum">
              <a:rPr lang="hr-HR" altLang="sr-Latn-RS"/>
              <a:pPr>
                <a:defRPr/>
              </a:pPr>
              <a:t>‹#›</a:t>
            </a:fld>
            <a:endParaRPr lang="hr-HR" altLang="sr-Latn-RS"/>
          </a:p>
        </p:txBody>
      </p:sp>
    </p:spTree>
    <p:extLst>
      <p:ext uri="{BB962C8B-B14F-4D97-AF65-F5344CB8AC3E}">
        <p14:creationId xmlns:p14="http://schemas.microsoft.com/office/powerpoint/2010/main" val="4073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8F97882-A59F-479F-A386-7D5B1B513A03}" type="datetimeFigureOut">
              <a:rPr lang="sr-Latn-CS"/>
              <a:pPr>
                <a:defRPr/>
              </a:pPr>
              <a:t>31.5.2019.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2032C6C-E4E8-4DA8-A996-ACD8E1833339}" type="slidenum">
              <a:rPr lang="hr-HR" altLang="sr-Latn-RS"/>
              <a:pPr>
                <a:defRPr/>
              </a:pPr>
              <a:t>‹#›</a:t>
            </a:fld>
            <a:endParaRPr lang="hr-HR" altLang="sr-Latn-RS"/>
          </a:p>
        </p:txBody>
      </p:sp>
    </p:spTree>
    <p:extLst>
      <p:ext uri="{BB962C8B-B14F-4D97-AF65-F5344CB8AC3E}">
        <p14:creationId xmlns:p14="http://schemas.microsoft.com/office/powerpoint/2010/main" val="3975696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sr-Latn-RS"/>
          </a:p>
        </p:txBody>
      </p:sp>
      <p:sp>
        <p:nvSpPr>
          <p:cNvPr id="61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6212A0-EF72-4E55-94C9-A86CBE6E2D52}" type="slidenum">
              <a:rPr lang="hr-HR" altLang="sr-Latn-RS">
                <a:latin typeface="Arial" panose="020B0604020202020204" pitchFamily="34" charset="0"/>
              </a:rPr>
              <a:pPr algn="r" eaLnBrk="1" hangingPunct="1">
                <a:spcBef>
                  <a:spcPct val="0"/>
                </a:spcBef>
              </a:pPr>
              <a:t>1</a:t>
            </a:fld>
            <a:endParaRPr lang="hr-HR" altLang="sr-Latn-RS">
              <a:latin typeface="Arial" panose="020B0604020202020204" pitchFamily="34" charset="0"/>
            </a:endParaRPr>
          </a:p>
        </p:txBody>
      </p:sp>
    </p:spTree>
    <p:extLst>
      <p:ext uri="{BB962C8B-B14F-4D97-AF65-F5344CB8AC3E}">
        <p14:creationId xmlns:p14="http://schemas.microsoft.com/office/powerpoint/2010/main" val="303118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cs typeface="Calibri" panose="020F0502020204030204" pitchFamily="34" charset="0"/>
              </a:defRPr>
            </a:lvl1pPr>
          </a:lstStyle>
          <a:p>
            <a:r>
              <a:rPr lang="en-US" dirty="0"/>
              <a:t>Click to edit Master title style</a:t>
            </a:r>
            <a:endParaRPr lang="hr-H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hr-HR" dirty="0"/>
          </a:p>
        </p:txBody>
      </p:sp>
      <p:sp>
        <p:nvSpPr>
          <p:cNvPr id="4" name="Rectangle 11"/>
          <p:cNvSpPr>
            <a:spLocks noGrp="1" noChangeArrowheads="1"/>
          </p:cNvSpPr>
          <p:nvPr>
            <p:ph type="dt" sz="half" idx="10"/>
          </p:nvPr>
        </p:nvSpPr>
        <p:spPr>
          <a:ln/>
        </p:spPr>
        <p:txBody>
          <a:bodyPr/>
          <a:lstStyle>
            <a:lvl1pPr>
              <a:defRPr/>
            </a:lvl1pPr>
          </a:lstStyle>
          <a:p>
            <a:r>
              <a:rPr lang="hr-HR" altLang="sr-Latn-RS" dirty="0"/>
              <a:t>Ivan Muhovec</a:t>
            </a:r>
          </a:p>
        </p:txBody>
      </p:sp>
      <p:sp>
        <p:nvSpPr>
          <p:cNvPr id="5" name="Rectangle 13"/>
          <p:cNvSpPr>
            <a:spLocks noGrp="1" noChangeArrowheads="1"/>
          </p:cNvSpPr>
          <p:nvPr>
            <p:ph type="sldNum" sz="quarter" idx="11"/>
          </p:nvPr>
        </p:nvSpPr>
        <p:spPr>
          <a:ln/>
        </p:spPr>
        <p:txBody>
          <a:bodyPr/>
          <a:lstStyle>
            <a:lvl1pPr>
              <a:defRPr/>
            </a:lvl1pPr>
          </a:lstStyle>
          <a:p>
            <a:pPr>
              <a:defRPr/>
            </a:pPr>
            <a:fld id="{DF59B5C4-5052-48BC-B74C-450AB8A92364}" type="slidenum">
              <a:rPr lang="hr-HR" altLang="sr-Latn-RS"/>
              <a:pPr>
                <a:defRPr/>
              </a:pPr>
              <a:t>‹#›</a:t>
            </a:fld>
            <a:endParaRPr lang="hr-HR" altLang="sr-Latn-RS"/>
          </a:p>
        </p:txBody>
      </p:sp>
    </p:spTree>
    <p:extLst>
      <p:ext uri="{BB962C8B-B14F-4D97-AF65-F5344CB8AC3E}">
        <p14:creationId xmlns:p14="http://schemas.microsoft.com/office/powerpoint/2010/main" val="411739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000125"/>
            <a:ext cx="9144000" cy="10795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1143000" y="142875"/>
            <a:ext cx="771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sr-Latn-RS" sz="1400" b="1"/>
              <a:t>HRVATSKA KOMORA INŽENJERA GRAĐEVINARSTVA</a:t>
            </a:r>
            <a:endParaRPr lang="hr-HR" altLang="sr-Latn-RS" sz="1400"/>
          </a:p>
        </p:txBody>
      </p:sp>
      <p:sp>
        <p:nvSpPr>
          <p:cNvPr id="7" name="Rectangle 5"/>
          <p:cNvSpPr>
            <a:spLocks noChangeArrowheads="1"/>
          </p:cNvSpPr>
          <p:nvPr userDrawn="1"/>
        </p:nvSpPr>
        <p:spPr bwMode="auto">
          <a:xfrm>
            <a:off x="1143000" y="457200"/>
            <a:ext cx="7715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600"/>
              </a:spcAft>
              <a:defRPr/>
            </a:pPr>
            <a:r>
              <a:rPr lang="hr-HR" altLang="sr-Latn-RS" sz="1200" b="1">
                <a:solidFill>
                  <a:srgbClr val="7F7F7F"/>
                </a:solidFill>
                <a:cs typeface="Times New Roman" pitchFamily="18" charset="0"/>
              </a:rPr>
              <a:t>DANI OVLAŠTENIH INŽENJERA GRAĐEVINARSTVA</a:t>
            </a:r>
            <a:endParaRPr lang="hr-HR" altLang="sr-Latn-RS" sz="1200">
              <a:solidFill>
                <a:srgbClr val="7F7F7F"/>
              </a:solidFill>
            </a:endParaRPr>
          </a:p>
          <a:p>
            <a:pPr algn="ctr">
              <a:spcAft>
                <a:spcPts val="600"/>
              </a:spcAft>
              <a:defRPr/>
            </a:pPr>
            <a:r>
              <a:rPr lang="hr-HR" altLang="sr-Latn-RS" sz="1200">
                <a:cs typeface="Times New Roman" pitchFamily="18" charset="0"/>
              </a:rPr>
              <a:t>Opatija, 2010.</a:t>
            </a:r>
            <a:endParaRPr lang="hr-HR" altLang="sr-Latn-RS"/>
          </a:p>
        </p:txBody>
      </p:sp>
      <p:sp>
        <p:nvSpPr>
          <p:cNvPr id="2" name="Vertical Title 1"/>
          <p:cNvSpPr>
            <a:spLocks noGrp="1"/>
          </p:cNvSpPr>
          <p:nvPr>
            <p:ph type="title" orient="vert"/>
          </p:nvPr>
        </p:nvSpPr>
        <p:spPr>
          <a:xfrm>
            <a:off x="6629400" y="274638"/>
            <a:ext cx="2057400" cy="5851525"/>
          </a:xfrm>
        </p:spPr>
        <p:txBody>
          <a:bodyPr vert="eaVert"/>
          <a:lstStyle>
            <a:lvl1pPr>
              <a:defRPr>
                <a:latin typeface="+mj-lt"/>
                <a:cs typeface="Times New Roman" panose="02020603050405020304" pitchFamily="18" charset="0"/>
              </a:defRPr>
            </a:lvl1pPr>
          </a:lstStyle>
          <a:p>
            <a:r>
              <a:rPr lang="en-US" dirty="0"/>
              <a:t>Click to edit Master title style</a:t>
            </a:r>
            <a:endParaRPr lang="hr-HR"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cs typeface="Times New Roman" panose="02020603050405020304" pitchFamily="18" charset="0"/>
              </a:defRPr>
            </a:lvl1pPr>
            <a:lvl2pPr>
              <a:defRPr>
                <a:latin typeface="+mn-lt"/>
                <a:cs typeface="Times New Roman" panose="02020603050405020304" pitchFamily="18" charset="0"/>
              </a:defRPr>
            </a:lvl2pPr>
            <a:lvl3pPr>
              <a:defRPr>
                <a:latin typeface="+mn-lt"/>
                <a:cs typeface="Times New Roman" panose="02020603050405020304" pitchFamily="18" charset="0"/>
              </a:defRPr>
            </a:lvl3pPr>
            <a:lvl4pPr>
              <a:defRPr>
                <a:latin typeface="+mn-lt"/>
                <a:cs typeface="Times New Roman" panose="02020603050405020304" pitchFamily="18" charset="0"/>
              </a:defRPr>
            </a:lvl4pPr>
            <a:lvl5pPr>
              <a:defRPr>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8" name="Date Placeholder 3"/>
          <p:cNvSpPr>
            <a:spLocks noGrp="1"/>
          </p:cNvSpPr>
          <p:nvPr>
            <p:ph type="dt" sz="half" idx="10"/>
          </p:nvPr>
        </p:nvSpPr>
        <p:spPr>
          <a:xfrm>
            <a:off x="457200" y="6356350"/>
            <a:ext cx="2133600" cy="365125"/>
          </a:xfrm>
        </p:spPr>
        <p:txBody>
          <a:bodyPr/>
          <a:lstStyle>
            <a:lvl1pPr fontAlgn="auto">
              <a:spcBef>
                <a:spcPts val="0"/>
              </a:spcBef>
              <a:spcAft>
                <a:spcPts val="0"/>
              </a:spcAft>
              <a:defRPr sz="1800">
                <a:latin typeface="+mn-lt"/>
                <a:cs typeface="+mn-cs"/>
              </a:defRPr>
            </a:lvl1pPr>
          </a:lstStyle>
          <a:p>
            <a:pPr>
              <a:defRPr/>
            </a:pPr>
            <a:endParaRPr lang="hr-HR"/>
          </a:p>
        </p:txBody>
      </p:sp>
      <p:sp>
        <p:nvSpPr>
          <p:cNvPr id="9"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cs typeface="Arial" charset="0"/>
              </a:defRPr>
            </a:lvl1pPr>
          </a:lstStyle>
          <a:p>
            <a:pPr>
              <a:defRPr/>
            </a:pPr>
            <a:endParaRPr lang="hr-HR" altLang="sr-Latn-RS"/>
          </a:p>
        </p:txBody>
      </p:sp>
      <p:sp>
        <p:nvSpPr>
          <p:cNvPr id="10" name="Slide Number Placeholder 5"/>
          <p:cNvSpPr>
            <a:spLocks noGrp="1"/>
          </p:cNvSpPr>
          <p:nvPr>
            <p:ph type="sldNum" sz="quarter" idx="12"/>
          </p:nvPr>
        </p:nvSpPr>
        <p:spPr>
          <a:xfrm>
            <a:off x="6553200" y="6356350"/>
            <a:ext cx="2133600" cy="365125"/>
          </a:xfrm>
        </p:spPr>
        <p:txBody>
          <a:bodyPr/>
          <a:lstStyle>
            <a:lvl1pPr algn="l">
              <a:defRPr sz="1800" smtClean="0">
                <a:latin typeface="Calibri" panose="020F0502020204030204" pitchFamily="34" charset="0"/>
              </a:defRPr>
            </a:lvl1pPr>
          </a:lstStyle>
          <a:p>
            <a:pPr>
              <a:defRPr/>
            </a:pPr>
            <a:fld id="{540EEC7C-AA2A-4A1B-B288-589E9A700F40}" type="slidenum">
              <a:rPr lang="hr-HR" altLang="sr-Latn-RS"/>
              <a:pPr>
                <a:defRPr/>
              </a:pPr>
              <a:t>‹#›</a:t>
            </a:fld>
            <a:endParaRPr lang="hr-HR" altLang="sr-Latn-RS"/>
          </a:p>
        </p:txBody>
      </p:sp>
    </p:spTree>
    <p:extLst>
      <p:ext uri="{BB962C8B-B14F-4D97-AF65-F5344CB8AC3E}">
        <p14:creationId xmlns:p14="http://schemas.microsoft.com/office/powerpoint/2010/main" val="195121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r>
              <a:rPr lang="hr-HR" altLang="sr-Latn-RS" dirty="0"/>
              <a:t>Ivan Muhovec</a:t>
            </a:r>
          </a:p>
        </p:txBody>
      </p:sp>
      <p:sp>
        <p:nvSpPr>
          <p:cNvPr id="3" name="Rectangle 13"/>
          <p:cNvSpPr>
            <a:spLocks noGrp="1" noChangeArrowheads="1"/>
          </p:cNvSpPr>
          <p:nvPr>
            <p:ph type="sldNum" sz="quarter" idx="11"/>
          </p:nvPr>
        </p:nvSpPr>
        <p:spPr>
          <a:ln/>
        </p:spPr>
        <p:txBody>
          <a:bodyPr/>
          <a:lstStyle>
            <a:lvl1pPr>
              <a:defRPr/>
            </a:lvl1pPr>
          </a:lstStyle>
          <a:p>
            <a:pPr>
              <a:defRPr/>
            </a:pPr>
            <a:fld id="{27742FF3-B87A-45D6-9A3E-D782A254165A}" type="slidenum">
              <a:rPr lang="hr-HR" altLang="sr-Latn-RS"/>
              <a:pPr>
                <a:defRPr/>
              </a:pPr>
              <a:t>‹#›</a:t>
            </a:fld>
            <a:endParaRPr lang="hr-HR" altLang="sr-Latn-RS"/>
          </a:p>
        </p:txBody>
      </p:sp>
    </p:spTree>
    <p:extLst>
      <p:ext uri="{BB962C8B-B14F-4D97-AF65-F5344CB8AC3E}">
        <p14:creationId xmlns:p14="http://schemas.microsoft.com/office/powerpoint/2010/main" val="96440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sz="3600">
                <a:latin typeface="+mj-lt"/>
                <a:cs typeface="Times New Roman" panose="02020603050405020304" pitchFamily="18" charset="0"/>
              </a:defRPr>
            </a:lvl1pPr>
          </a:lstStyle>
          <a:p>
            <a:r>
              <a:rPr lang="hr-HR"/>
              <a:t>Uredite stil naslova matrice</a:t>
            </a:r>
          </a:p>
        </p:txBody>
      </p:sp>
      <p:sp>
        <p:nvSpPr>
          <p:cNvPr id="3" name="Rezervirano mjesto sadržaja 2"/>
          <p:cNvSpPr>
            <a:spLocks noGrp="1"/>
          </p:cNvSpPr>
          <p:nvPr>
            <p:ph idx="1"/>
          </p:nvPr>
        </p:nvSpPr>
        <p:spPr>
          <a:xfrm>
            <a:off x="457200" y="1600200"/>
            <a:ext cx="8229600" cy="4525963"/>
          </a:xfrm>
          <a:prstGeom prst="rect">
            <a:avLst/>
          </a:prstGeom>
        </p:spPr>
        <p:txBody>
          <a:bodyPr/>
          <a:lstStyle>
            <a:lvl1pPr>
              <a:defRPr>
                <a:latin typeface="+mn-lt"/>
                <a:cs typeface="Times New Roman" panose="02020603050405020304" pitchFamily="18" charset="0"/>
              </a:defRPr>
            </a:lvl1pPr>
            <a:lvl2pPr>
              <a:defRPr>
                <a:latin typeface="+mn-lt"/>
                <a:cs typeface="Times New Roman" panose="02020603050405020304" pitchFamily="18" charset="0"/>
              </a:defRPr>
            </a:lvl2pPr>
            <a:lvl3pPr>
              <a:defRPr>
                <a:latin typeface="+mn-lt"/>
                <a:cs typeface="Times New Roman" panose="02020603050405020304" pitchFamily="18" charset="0"/>
              </a:defRPr>
            </a:lvl3pPr>
            <a:lvl4pPr>
              <a:defRPr>
                <a:latin typeface="+mn-lt"/>
                <a:cs typeface="Times New Roman" panose="02020603050405020304" pitchFamily="18" charset="0"/>
              </a:defRPr>
            </a:lvl4pPr>
            <a:lvl5pPr>
              <a:defRPr>
                <a:latin typeface="+mn-lt"/>
                <a:cs typeface="Times New Roman" panose="02020603050405020304" pitchFamily="18" charset="0"/>
              </a:defRPr>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4" name="Rectangle 11"/>
          <p:cNvSpPr>
            <a:spLocks noGrp="1" noChangeArrowheads="1"/>
          </p:cNvSpPr>
          <p:nvPr>
            <p:ph type="dt" sz="half" idx="10"/>
          </p:nvPr>
        </p:nvSpPr>
        <p:spPr>
          <a:ln/>
        </p:spPr>
        <p:txBody>
          <a:bodyPr/>
          <a:lstStyle>
            <a:lvl1pPr>
              <a:defRPr/>
            </a:lvl1pPr>
          </a:lstStyle>
          <a:p>
            <a:r>
              <a:rPr lang="hr-HR" altLang="sr-Latn-RS" dirty="0"/>
              <a:t>Ivan Muhovec</a:t>
            </a:r>
          </a:p>
        </p:txBody>
      </p:sp>
      <p:sp>
        <p:nvSpPr>
          <p:cNvPr id="5" name="Rectangle 13"/>
          <p:cNvSpPr>
            <a:spLocks noGrp="1" noChangeArrowheads="1"/>
          </p:cNvSpPr>
          <p:nvPr>
            <p:ph type="sldNum" sz="quarter" idx="11"/>
          </p:nvPr>
        </p:nvSpPr>
        <p:spPr>
          <a:ln/>
        </p:spPr>
        <p:txBody>
          <a:bodyPr/>
          <a:lstStyle>
            <a:lvl1pPr>
              <a:defRPr/>
            </a:lvl1pPr>
          </a:lstStyle>
          <a:p>
            <a:pPr>
              <a:defRPr/>
            </a:pPr>
            <a:fld id="{CA97B197-5111-4B02-8047-EF5F65D3E305}" type="slidenum">
              <a:rPr lang="hr-HR" altLang="sr-Latn-RS"/>
              <a:pPr>
                <a:defRPr/>
              </a:pPr>
              <a:t>‹#›</a:t>
            </a:fld>
            <a:endParaRPr lang="hr-HR" altLang="sr-Latn-RS"/>
          </a:p>
        </p:txBody>
      </p:sp>
    </p:spTree>
    <p:extLst>
      <p:ext uri="{BB962C8B-B14F-4D97-AF65-F5344CB8AC3E}">
        <p14:creationId xmlns:p14="http://schemas.microsoft.com/office/powerpoint/2010/main" val="2696357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9" descr="image00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56550" y="6337300"/>
            <a:ext cx="6111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308725"/>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5" name="Rectangle 11"/>
          <p:cNvSpPr>
            <a:spLocks noGrp="1" noChangeArrowheads="1"/>
          </p:cNvSpPr>
          <p:nvPr>
            <p:ph type="dt" sz="half" idx="2"/>
          </p:nvPr>
        </p:nvSpPr>
        <p:spPr bwMode="auto">
          <a:xfrm>
            <a:off x="107950" y="6381750"/>
            <a:ext cx="5976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Narrow" pitchFamily="34" charset="0"/>
                <a:cs typeface="Arial" charset="0"/>
              </a:defRPr>
            </a:lvl1pPr>
          </a:lstStyle>
          <a:p>
            <a:r>
              <a:rPr lang="hr-HR" altLang="sr-Latn-RS" dirty="0"/>
              <a:t>Ivan Muhovec</a:t>
            </a:r>
          </a:p>
        </p:txBody>
      </p:sp>
      <p:sp>
        <p:nvSpPr>
          <p:cNvPr id="1029" name="Rectangle 12"/>
          <p:cNvSpPr>
            <a:spLocks noChangeArrowheads="1"/>
          </p:cNvSpPr>
          <p:nvPr/>
        </p:nvSpPr>
        <p:spPr bwMode="auto">
          <a:xfrm>
            <a:off x="6011863" y="6381750"/>
            <a:ext cx="19446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hr-HR" altLang="sr-Latn-RS" sz="1400" dirty="0"/>
              <a:t>HKIG – Opatija 2019.</a:t>
            </a:r>
          </a:p>
        </p:txBody>
      </p:sp>
      <p:sp>
        <p:nvSpPr>
          <p:cNvPr id="1037" name="Rectangle 13"/>
          <p:cNvSpPr>
            <a:spLocks noGrp="1" noChangeArrowheads="1"/>
          </p:cNvSpPr>
          <p:nvPr>
            <p:ph type="sldNum" sz="quarter" idx="4"/>
          </p:nvPr>
        </p:nvSpPr>
        <p:spPr bwMode="auto">
          <a:xfrm>
            <a:off x="8026400" y="6381750"/>
            <a:ext cx="1117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smtClean="0">
                <a:latin typeface="Verdana" panose="020B0604030504040204" pitchFamily="34" charset="0"/>
              </a:defRPr>
            </a:lvl1pPr>
          </a:lstStyle>
          <a:p>
            <a:pPr>
              <a:defRPr/>
            </a:pPr>
            <a:fld id="{79AD9910-7AB1-46C5-8FA7-ED2DDB5247A5}"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sldLayoutIdLst>
    <p:sldLayoutId id="2147483774" r:id="rId1"/>
    <p:sldLayoutId id="2147483777" r:id="rId2"/>
    <p:sldLayoutId id="2147483775" r:id="rId3"/>
    <p:sldLayoutId id="2147483776" r:id="rId4"/>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zervirano mjesto datuma 1"/>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a:latin typeface="Arial Narrow" panose="020B0606020202030204" pitchFamily="34" charset="0"/>
              </a:rPr>
              <a:t>Ime i prezime predavača</a:t>
            </a:r>
          </a:p>
        </p:txBody>
      </p:sp>
      <p:sp>
        <p:nvSpPr>
          <p:cNvPr id="5123" name="Rezervirano mjesto broja slajda 2"/>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9DE799-DA9D-44F6-BE07-3F637AC10E48}" type="slidenum">
              <a:rPr lang="hr-HR" altLang="sr-Latn-RS">
                <a:latin typeface="Verdana" panose="020B0604030504040204" pitchFamily="34" charset="0"/>
              </a:rPr>
              <a:pPr/>
              <a:t>1</a:t>
            </a:fld>
            <a:endParaRPr lang="hr-HR" altLang="sr-Latn-RS">
              <a:latin typeface="Verdana" panose="020B0604030504040204" pitchFamily="34" charset="0"/>
            </a:endParaRPr>
          </a:p>
        </p:txBody>
      </p:sp>
      <p:sp>
        <p:nvSpPr>
          <p:cNvPr id="9" name="Rectangle 8"/>
          <p:cNvSpPr/>
          <p:nvPr/>
        </p:nvSpPr>
        <p:spPr>
          <a:xfrm>
            <a:off x="0" y="908050"/>
            <a:ext cx="9144000" cy="5949950"/>
          </a:xfrm>
          <a:prstGeom prst="rect">
            <a:avLst/>
          </a:prstGeom>
          <a:solidFill>
            <a:srgbClr val="112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r-HR"/>
          </a:p>
        </p:txBody>
      </p:sp>
      <p:sp>
        <p:nvSpPr>
          <p:cNvPr id="5125" name="Title 5"/>
          <p:cNvSpPr>
            <a:spLocks noGrp="1"/>
          </p:cNvSpPr>
          <p:nvPr>
            <p:ph type="ctrTitle" idx="4294967295"/>
          </p:nvPr>
        </p:nvSpPr>
        <p:spPr bwMode="auto">
          <a:xfrm>
            <a:off x="0" y="2071688"/>
            <a:ext cx="91440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hr-HR" altLang="sr-Latn-RS" sz="4000" dirty="0">
                <a:solidFill>
                  <a:schemeClr val="bg1"/>
                </a:solidFill>
                <a:latin typeface="Times New Roman" panose="02020603050405020304" pitchFamily="18" charset="0"/>
                <a:cs typeface="Times New Roman" panose="02020603050405020304" pitchFamily="18" charset="0"/>
              </a:rPr>
              <a:t>Davorin Kovačić, </a:t>
            </a:r>
            <a:br>
              <a:rPr lang="hr-HR" altLang="sr-Latn-RS" sz="4000" dirty="0">
                <a:solidFill>
                  <a:schemeClr val="bg1"/>
                </a:solidFill>
                <a:latin typeface="Times New Roman" panose="02020603050405020304" pitchFamily="18" charset="0"/>
                <a:cs typeface="Times New Roman" panose="02020603050405020304" pitchFamily="18" charset="0"/>
              </a:rPr>
            </a:br>
            <a:r>
              <a:rPr lang="hr-HR" altLang="sr-Latn-RS" sz="4000" dirty="0">
                <a:solidFill>
                  <a:schemeClr val="bg1"/>
                </a:solidFill>
                <a:latin typeface="Times New Roman" panose="02020603050405020304" pitchFamily="18" charset="0"/>
                <a:cs typeface="Times New Roman" panose="02020603050405020304" pitchFamily="18" charset="0"/>
              </a:rPr>
              <a:t>suputnik kroz život i struku </a:t>
            </a:r>
            <a:br>
              <a:rPr lang="hr-HR" altLang="sr-Latn-RS" sz="4000" dirty="0">
                <a:solidFill>
                  <a:schemeClr val="bg1"/>
                </a:solidFill>
                <a:latin typeface="Times New Roman" panose="02020603050405020304" pitchFamily="18" charset="0"/>
                <a:cs typeface="Times New Roman" panose="02020603050405020304" pitchFamily="18" charset="0"/>
              </a:rPr>
            </a:br>
            <a:r>
              <a:rPr lang="hr-HR" altLang="sr-Latn-RS" sz="4000" dirty="0">
                <a:solidFill>
                  <a:schemeClr val="bg1"/>
                </a:solidFill>
                <a:latin typeface="Times New Roman" panose="02020603050405020304" pitchFamily="18" charset="0"/>
                <a:cs typeface="Times New Roman" panose="02020603050405020304" pitchFamily="18" charset="0"/>
              </a:rPr>
              <a:t>tijekom više od pola stoljeća</a:t>
            </a:r>
          </a:p>
        </p:txBody>
      </p:sp>
      <p:sp>
        <p:nvSpPr>
          <p:cNvPr id="5126" name="Subtitle 6"/>
          <p:cNvSpPr>
            <a:spLocks noGrp="1"/>
          </p:cNvSpPr>
          <p:nvPr>
            <p:ph type="subTitle" idx="4294967295"/>
          </p:nvPr>
        </p:nvSpPr>
        <p:spPr bwMode="auto">
          <a:xfrm>
            <a:off x="214313" y="5572125"/>
            <a:ext cx="764381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hr-HR" altLang="sr-Latn-RS" sz="1800" dirty="0">
                <a:solidFill>
                  <a:schemeClr val="bg1"/>
                </a:solidFill>
                <a:latin typeface="Times New Roman" panose="02020603050405020304" pitchFamily="18" charset="0"/>
                <a:cs typeface="Times New Roman" panose="02020603050405020304" pitchFamily="18" charset="0"/>
              </a:rPr>
              <a:t>mr.sc. Ivan Muhovec, dipl.ing.građ., umirovljenik</a:t>
            </a:r>
          </a:p>
        </p:txBody>
      </p:sp>
      <p:sp>
        <p:nvSpPr>
          <p:cNvPr id="5127" name="TextBox 3"/>
          <p:cNvSpPr txBox="1">
            <a:spLocks noChangeArrowheads="1"/>
          </p:cNvSpPr>
          <p:nvPr/>
        </p:nvSpPr>
        <p:spPr bwMode="auto">
          <a:xfrm>
            <a:off x="0" y="0"/>
            <a:ext cx="9144000" cy="855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r-HR" altLang="sr-Latn-RS" b="1" dirty="0">
                <a:latin typeface="Times New Roman" panose="02020603050405020304" pitchFamily="18" charset="0"/>
                <a:cs typeface="Times New Roman" panose="02020603050405020304" pitchFamily="18" charset="0"/>
              </a:rPr>
              <a:t>		HRVATSKA  KOMORA  INŽENJERA  GRAĐEVINARSTVA</a:t>
            </a:r>
          </a:p>
          <a:p>
            <a:pPr eaLnBrk="1" hangingPunct="1"/>
            <a:endParaRPr lang="hr-HR" altLang="sr-Latn-RS" sz="600" b="1" dirty="0">
              <a:latin typeface="Times New Roman" panose="02020603050405020304" pitchFamily="18" charset="0"/>
              <a:cs typeface="Times New Roman" panose="02020603050405020304" pitchFamily="18" charset="0"/>
            </a:endParaRPr>
          </a:p>
          <a:p>
            <a:pPr eaLnBrk="1" hangingPunct="1"/>
            <a:r>
              <a:rPr lang="hr-HR" altLang="sr-Latn-RS" b="1" dirty="0">
                <a:latin typeface="Times New Roman" panose="02020603050405020304" pitchFamily="18" charset="0"/>
                <a:cs typeface="Times New Roman" panose="02020603050405020304" pitchFamily="18" charset="0"/>
              </a:rPr>
              <a:t>		Dani  Hrvatske komore inženjera  građevinarstva</a:t>
            </a:r>
            <a:r>
              <a:rPr lang="hr-HR" altLang="sr-Latn-RS" dirty="0">
                <a:latin typeface="Times New Roman" panose="02020603050405020304" pitchFamily="18" charset="0"/>
                <a:cs typeface="Times New Roman" panose="02020603050405020304" pitchFamily="18" charset="0"/>
              </a:rPr>
              <a:t>         </a:t>
            </a:r>
            <a:r>
              <a:rPr lang="hr-HR" altLang="sr-Latn-RS" b="1" dirty="0">
                <a:latin typeface="Times New Roman" panose="02020603050405020304" pitchFamily="18" charset="0"/>
                <a:cs typeface="Times New Roman" panose="02020603050405020304" pitchFamily="18" charset="0"/>
              </a:rPr>
              <a:t>Opatija, 2019.</a:t>
            </a:r>
          </a:p>
          <a:p>
            <a:pPr eaLnBrk="1" hangingPunct="1"/>
            <a:endParaRPr lang="hr-HR" altLang="sr-Latn-RS" sz="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0" y="542925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29" name="Subtitle 6"/>
          <p:cNvSpPr txBox="1">
            <a:spLocks/>
          </p:cNvSpPr>
          <p:nvPr/>
        </p:nvSpPr>
        <p:spPr bwMode="auto">
          <a:xfrm>
            <a:off x="0" y="4230615"/>
            <a:ext cx="9144000" cy="77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hr-HR" altLang="sr-Latn-RS" sz="2800" b="1" dirty="0">
                <a:solidFill>
                  <a:schemeClr val="bg1"/>
                </a:solidFill>
                <a:latin typeface="Times New Roman" panose="02020603050405020304" pitchFamily="18" charset="0"/>
                <a:cs typeface="Times New Roman" panose="02020603050405020304" pitchFamily="18" charset="0"/>
              </a:rPr>
              <a:t>Ivan Muhovec</a:t>
            </a:r>
          </a:p>
        </p:txBody>
      </p:sp>
      <p:pic>
        <p:nvPicPr>
          <p:cNvPr id="51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5851525"/>
          </a:xfrm>
        </p:spPr>
        <p:txBody>
          <a:bodyPr/>
          <a:lstStyle/>
          <a:p>
            <a:pPr algn="l"/>
            <a:r>
              <a:rPr lang="hr-HR" sz="3000" dirty="0"/>
              <a:t>Odlična stručna suradnja s Kovačićem na poslovima u Geoexpertu, brzo se proširivala i na </a:t>
            </a:r>
            <a:r>
              <a:rPr lang="hr-HR" sz="3000" dirty="0" err="1"/>
              <a:t>vanuredovno</a:t>
            </a:r>
            <a:r>
              <a:rPr lang="hr-HR" sz="3000" dirty="0"/>
              <a:t> vrijeme, pri čemu s nostalgijom pamtim njegovo prihvaćanje moje ponude da sa mnom ode do moje bake u Ivanec kod Varaždina (negdje oko polovine</a:t>
            </a:r>
            <a:br>
              <a:rPr lang="hr-HR" sz="3000" dirty="0"/>
            </a:br>
            <a:r>
              <a:rPr lang="hr-HR" sz="3000" dirty="0"/>
              <a:t>70-ih godina). To je bila </a:t>
            </a:r>
            <a:br>
              <a:rPr lang="hr-HR" sz="3000" dirty="0"/>
            </a:br>
            <a:r>
              <a:rPr lang="hr-HR" sz="3000" dirty="0"/>
              <a:t>prilika da u jednom </a:t>
            </a:r>
            <a:br>
              <a:rPr lang="hr-HR" sz="3000" dirty="0"/>
            </a:br>
            <a:r>
              <a:rPr lang="hr-HR" sz="3000" dirty="0"/>
              <a:t>danu saznamo jedan o </a:t>
            </a:r>
            <a:br>
              <a:rPr lang="hr-HR" sz="3000" dirty="0"/>
            </a:br>
            <a:r>
              <a:rPr lang="hr-HR" sz="3000" dirty="0"/>
              <a:t>drugome puno više </a:t>
            </a:r>
            <a:br>
              <a:rPr lang="hr-HR" sz="3000" dirty="0"/>
            </a:br>
            <a:r>
              <a:rPr lang="hr-HR" sz="3000" dirty="0"/>
              <a:t>nego li kroz sve godine </a:t>
            </a:r>
            <a:br>
              <a:rPr lang="hr-HR" sz="3000" dirty="0"/>
            </a:br>
            <a:r>
              <a:rPr lang="hr-HR" sz="3000" dirty="0"/>
              <a:t>prije toga.</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10</a:t>
            </a:fld>
            <a:endParaRPr lang="hr-HR" altLang="sr-Latn-RS"/>
          </a:p>
        </p:txBody>
      </p:sp>
      <p:pic>
        <p:nvPicPr>
          <p:cNvPr id="3074" name="Picture 2" descr="http://www.ivanecka-bibliografija.com/sites/default/files/knjiga/slike/096.jpg">
            <a:extLst>
              <a:ext uri="{FF2B5EF4-FFF2-40B4-BE49-F238E27FC236}">
                <a16:creationId xmlns:a16="http://schemas.microsoft.com/office/drawing/2014/main" id="{7B7447B9-73F4-4977-AF11-F611138C4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722" y="2708920"/>
            <a:ext cx="4476750" cy="27622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8A6CFA2-929C-4DA0-AC31-6BB3CAAA3B59}"/>
              </a:ext>
            </a:extLst>
          </p:cNvPr>
          <p:cNvSpPr txBox="1">
            <a:spLocks/>
          </p:cNvSpPr>
          <p:nvPr/>
        </p:nvSpPr>
        <p:spPr>
          <a:xfrm>
            <a:off x="4343722" y="5471169"/>
            <a:ext cx="4476750" cy="694134"/>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800" i="1" dirty="0"/>
              <a:t>Ivanec, pogled na središte mjesta dok je tamo još postojao Stari grad pl. Kukuljevića.</a:t>
            </a:r>
          </a:p>
        </p:txBody>
      </p:sp>
    </p:spTree>
    <p:extLst>
      <p:ext uri="{BB962C8B-B14F-4D97-AF65-F5344CB8AC3E}">
        <p14:creationId xmlns:p14="http://schemas.microsoft.com/office/powerpoint/2010/main" val="354755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188640"/>
            <a:ext cx="8229600" cy="6107113"/>
          </a:xfrm>
        </p:spPr>
        <p:txBody>
          <a:bodyPr/>
          <a:lstStyle/>
          <a:p>
            <a:pPr algn="l">
              <a:spcBef>
                <a:spcPts val="0"/>
              </a:spcBef>
              <a:spcAft>
                <a:spcPts val="1800"/>
              </a:spcAft>
            </a:pPr>
            <a:r>
              <a:rPr lang="hr-HR" sz="2200" dirty="0"/>
              <a:t>U to se vrijeme Kovačić već u punoj mjeri uključio i u neformalnu ali članstvom brojnu udrugu kolega i prijatelja još iz studentskih dana koju smo nazvali „Savski mamut” (jer smo svakog petka igrali „hakl” na terenima </a:t>
            </a:r>
            <a:r>
              <a:rPr lang="hr-HR" sz="2200" i="1" dirty="0"/>
              <a:t>Mladosti</a:t>
            </a:r>
            <a:r>
              <a:rPr lang="hr-HR" sz="2200" dirty="0"/>
              <a:t> uz Savu). Bio je vižljav, srčan, </a:t>
            </a:r>
            <a:br>
              <a:rPr lang="hr-HR" sz="2200" dirty="0"/>
            </a:br>
            <a:r>
              <a:rPr lang="hr-HR" sz="2200" dirty="0"/>
              <a:t>pozitivan i vrlo koristan igrač svoga tima, upravo </a:t>
            </a:r>
            <a:br>
              <a:rPr lang="hr-HR" sz="2200" dirty="0"/>
            </a:br>
            <a:r>
              <a:rPr lang="hr-HR" sz="2200" dirty="0"/>
              <a:t>takav kakav je bio i na poslu u Geoexpertu.</a:t>
            </a:r>
            <a:br>
              <a:rPr lang="hr-HR" sz="2200" dirty="0"/>
            </a:br>
            <a:r>
              <a:rPr lang="hr-HR" sz="2200" dirty="0"/>
              <a:t/>
            </a:r>
            <a:br>
              <a:rPr lang="hr-HR" sz="2200" dirty="0"/>
            </a:br>
            <a:r>
              <a:rPr lang="hr-HR" sz="2200" dirty="0"/>
              <a:t/>
            </a:r>
            <a:br>
              <a:rPr lang="hr-HR" sz="2200" dirty="0"/>
            </a:br>
            <a:r>
              <a:rPr lang="hr-HR" sz="2200" dirty="0"/>
              <a:t/>
            </a:r>
            <a:br>
              <a:rPr lang="hr-HR" sz="2200" dirty="0"/>
            </a:br>
            <a:r>
              <a:rPr lang="hr-HR" sz="2200" dirty="0"/>
              <a:t/>
            </a:r>
            <a:br>
              <a:rPr lang="hr-HR" sz="2200" dirty="0"/>
            </a:br>
            <a:r>
              <a:rPr lang="hr-HR" sz="2200" dirty="0"/>
              <a:t/>
            </a:r>
            <a:br>
              <a:rPr lang="hr-HR" sz="2200" dirty="0"/>
            </a:br>
            <a:r>
              <a:rPr lang="hr-HR" sz="2200" dirty="0"/>
              <a:t/>
            </a:r>
            <a:br>
              <a:rPr lang="hr-HR" sz="2200" dirty="0"/>
            </a:br>
            <a:r>
              <a:rPr lang="hr-HR" sz="2200" dirty="0"/>
              <a:t/>
            </a:r>
            <a:br>
              <a:rPr lang="hr-HR" sz="2200" dirty="0"/>
            </a:br>
            <a:r>
              <a:rPr lang="hr-HR" sz="2200" dirty="0"/>
              <a:t/>
            </a:r>
            <a:br>
              <a:rPr lang="hr-HR" sz="2200" dirty="0"/>
            </a:br>
            <a:r>
              <a:rPr lang="hr-HR" sz="2200" dirty="0"/>
              <a:t/>
            </a:r>
            <a:br>
              <a:rPr lang="hr-HR" sz="2200" dirty="0"/>
            </a:br>
            <a:r>
              <a:rPr lang="hr-HR" sz="2200" dirty="0"/>
              <a:t>S našim smo obiteljima, a u sklopu </a:t>
            </a:r>
            <a:br>
              <a:rPr lang="hr-HR" sz="2200" dirty="0"/>
            </a:br>
            <a:r>
              <a:rPr lang="hr-HR" sz="2200" i="1" dirty="0"/>
              <a:t>Savskog mamuta</a:t>
            </a:r>
            <a:r>
              <a:rPr lang="hr-HR" sz="2200" dirty="0"/>
              <a:t>, odlazili na zajedničke „mamutske” izlete (znalo nas je biti i do pedesetak!).</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11</a:t>
            </a:fld>
            <a:endParaRPr lang="hr-HR" altLang="sr-Latn-RS"/>
          </a:p>
        </p:txBody>
      </p:sp>
      <p:pic>
        <p:nvPicPr>
          <p:cNvPr id="3" name="Picture 2">
            <a:extLst>
              <a:ext uri="{FF2B5EF4-FFF2-40B4-BE49-F238E27FC236}">
                <a16:creationId xmlns:a16="http://schemas.microsoft.com/office/drawing/2014/main" id="{DDF6C353-B9E7-485F-9259-0190E0BD919C}"/>
              </a:ext>
            </a:extLst>
          </p:cNvPr>
          <p:cNvPicPr>
            <a:picLocks noChangeAspect="1"/>
          </p:cNvPicPr>
          <p:nvPr/>
        </p:nvPicPr>
        <p:blipFill>
          <a:blip r:embed="rId2"/>
          <a:stretch>
            <a:fillRect/>
          </a:stretch>
        </p:blipFill>
        <p:spPr>
          <a:xfrm>
            <a:off x="6387079" y="1556792"/>
            <a:ext cx="1830970" cy="1872208"/>
          </a:xfrm>
          <a:prstGeom prst="rect">
            <a:avLst/>
          </a:prstGeom>
        </p:spPr>
      </p:pic>
      <p:sp>
        <p:nvSpPr>
          <p:cNvPr id="9" name="Title 1">
            <a:extLst>
              <a:ext uri="{FF2B5EF4-FFF2-40B4-BE49-F238E27FC236}">
                <a16:creationId xmlns:a16="http://schemas.microsoft.com/office/drawing/2014/main" id="{AEBA562E-996E-4BA1-9E52-86D51A741241}"/>
              </a:ext>
            </a:extLst>
          </p:cNvPr>
          <p:cNvSpPr txBox="1">
            <a:spLocks/>
          </p:cNvSpPr>
          <p:nvPr/>
        </p:nvSpPr>
        <p:spPr>
          <a:xfrm>
            <a:off x="6001515" y="3429000"/>
            <a:ext cx="2602098" cy="952171"/>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spcAft>
                <a:spcPts val="1200"/>
              </a:spcAft>
            </a:pPr>
            <a:r>
              <a:rPr lang="hr-HR" sz="1800" i="1" dirty="0"/>
              <a:t>Premda je udruga bila neformalna, imali smo i svoj žig!</a:t>
            </a:r>
          </a:p>
        </p:txBody>
      </p:sp>
      <p:pic>
        <p:nvPicPr>
          <p:cNvPr id="6" name="Picture 5">
            <a:extLst>
              <a:ext uri="{FF2B5EF4-FFF2-40B4-BE49-F238E27FC236}">
                <a16:creationId xmlns:a16="http://schemas.microsoft.com/office/drawing/2014/main" id="{E570C466-606F-46AF-BE14-1904294D291C}"/>
              </a:ext>
            </a:extLst>
          </p:cNvPr>
          <p:cNvPicPr>
            <a:picLocks noChangeAspect="1"/>
          </p:cNvPicPr>
          <p:nvPr/>
        </p:nvPicPr>
        <p:blipFill>
          <a:blip r:embed="rId3"/>
          <a:stretch>
            <a:fillRect/>
          </a:stretch>
        </p:blipFill>
        <p:spPr>
          <a:xfrm>
            <a:off x="1906313" y="2300129"/>
            <a:ext cx="3140051" cy="2575059"/>
          </a:xfrm>
          <a:prstGeom prst="rect">
            <a:avLst/>
          </a:prstGeom>
        </p:spPr>
      </p:pic>
      <p:sp>
        <p:nvSpPr>
          <p:cNvPr id="8" name="Title 1">
            <a:extLst>
              <a:ext uri="{FF2B5EF4-FFF2-40B4-BE49-F238E27FC236}">
                <a16:creationId xmlns:a16="http://schemas.microsoft.com/office/drawing/2014/main" id="{CA043657-C27F-4962-BCCF-3AF656391B70}"/>
              </a:ext>
            </a:extLst>
          </p:cNvPr>
          <p:cNvSpPr txBox="1">
            <a:spLocks/>
          </p:cNvSpPr>
          <p:nvPr/>
        </p:nvSpPr>
        <p:spPr>
          <a:xfrm>
            <a:off x="1259632" y="4875188"/>
            <a:ext cx="4433411" cy="327886"/>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spcAft>
                <a:spcPts val="1200"/>
              </a:spcAft>
            </a:pPr>
            <a:r>
              <a:rPr lang="hr-HR" sz="1800" i="1" dirty="0"/>
              <a:t>„Mamutsko” druženje u Remetama (1979.)</a:t>
            </a:r>
          </a:p>
        </p:txBody>
      </p:sp>
    </p:spTree>
    <p:extLst>
      <p:ext uri="{BB962C8B-B14F-4D97-AF65-F5344CB8AC3E}">
        <p14:creationId xmlns:p14="http://schemas.microsoft.com/office/powerpoint/2010/main" val="108612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D4FF48-0CB5-4314-A16D-5CC434367B2E}"/>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F10E4B33-5052-4C97-9051-1DAD6A9F3928}"/>
              </a:ext>
            </a:extLst>
          </p:cNvPr>
          <p:cNvSpPr>
            <a:spLocks noGrp="1"/>
          </p:cNvSpPr>
          <p:nvPr>
            <p:ph type="sldNum" sz="quarter" idx="11"/>
          </p:nvPr>
        </p:nvSpPr>
        <p:spPr/>
        <p:txBody>
          <a:bodyPr/>
          <a:lstStyle/>
          <a:p>
            <a:pPr>
              <a:defRPr/>
            </a:pPr>
            <a:fld id="{CA97B197-5111-4B02-8047-EF5F65D3E305}" type="slidenum">
              <a:rPr lang="hr-HR" altLang="sr-Latn-RS" smtClean="0"/>
              <a:pPr>
                <a:defRPr/>
              </a:pPr>
              <a:t>12</a:t>
            </a:fld>
            <a:endParaRPr lang="hr-HR" altLang="sr-Latn-RS"/>
          </a:p>
        </p:txBody>
      </p:sp>
      <p:pic>
        <p:nvPicPr>
          <p:cNvPr id="6" name="Picture 5">
            <a:extLst>
              <a:ext uri="{FF2B5EF4-FFF2-40B4-BE49-F238E27FC236}">
                <a16:creationId xmlns:a16="http://schemas.microsoft.com/office/drawing/2014/main" id="{BB5B4CFD-1DDD-43D1-8FE4-9A396E1B26A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t="1" b="26802"/>
          <a:stretch/>
        </p:blipFill>
        <p:spPr>
          <a:xfrm>
            <a:off x="6084888" y="1377828"/>
            <a:ext cx="2879600" cy="4102343"/>
          </a:xfrm>
          <a:prstGeom prst="rect">
            <a:avLst/>
          </a:prstGeom>
        </p:spPr>
      </p:pic>
      <p:sp>
        <p:nvSpPr>
          <p:cNvPr id="8" name="Title 1">
            <a:extLst>
              <a:ext uri="{FF2B5EF4-FFF2-40B4-BE49-F238E27FC236}">
                <a16:creationId xmlns:a16="http://schemas.microsoft.com/office/drawing/2014/main" id="{94C45DD3-129B-4C82-A9DC-DCEBC63DC0BB}"/>
              </a:ext>
            </a:extLst>
          </p:cNvPr>
          <p:cNvSpPr txBox="1">
            <a:spLocks/>
          </p:cNvSpPr>
          <p:nvPr/>
        </p:nvSpPr>
        <p:spPr>
          <a:xfrm>
            <a:off x="2827376" y="5453532"/>
            <a:ext cx="6137112" cy="802361"/>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hr-HR" sz="2200" i="1" dirty="0">
                <a:ea typeface="Cambria" panose="02040503050406030204" pitchFamily="18" charset="0"/>
              </a:rPr>
              <a:t>Kovačića sam na njegovom radnom mjestu često viđao s ovom knjigom u ruci (</a:t>
            </a:r>
            <a:r>
              <a:rPr lang="hr-HR" sz="2200" i="1" dirty="0" err="1">
                <a:ea typeface="Cambria" panose="02040503050406030204" pitchFamily="18" charset="0"/>
              </a:rPr>
              <a:t>T.H.Wu</a:t>
            </a:r>
            <a:r>
              <a:rPr lang="hr-HR" sz="2200" i="1" dirty="0">
                <a:ea typeface="Cambria" panose="02040503050406030204" pitchFamily="18" charset="0"/>
              </a:rPr>
              <a:t>, 1970.)</a:t>
            </a:r>
            <a:endParaRPr lang="hr-HR" sz="2200" i="1" dirty="0"/>
          </a:p>
        </p:txBody>
      </p:sp>
      <p:sp>
        <p:nvSpPr>
          <p:cNvPr id="2" name="Title 1">
            <a:extLst>
              <a:ext uri="{FF2B5EF4-FFF2-40B4-BE49-F238E27FC236}">
                <a16:creationId xmlns:a16="http://schemas.microsoft.com/office/drawing/2014/main" id="{47EBD51A-E287-4ED4-B4FE-41D5E1895768}"/>
              </a:ext>
            </a:extLst>
          </p:cNvPr>
          <p:cNvSpPr>
            <a:spLocks noGrp="1"/>
          </p:cNvSpPr>
          <p:nvPr>
            <p:ph type="title"/>
          </p:nvPr>
        </p:nvSpPr>
        <p:spPr>
          <a:xfrm>
            <a:off x="457200" y="274637"/>
            <a:ext cx="8229600" cy="5178895"/>
          </a:xfrm>
        </p:spPr>
        <p:txBody>
          <a:bodyPr/>
          <a:lstStyle/>
          <a:p>
            <a:pPr algn="l"/>
            <a:r>
              <a:rPr lang="hr-HR" sz="3000" dirty="0"/>
              <a:t>Osnivanjem i popunjavanjem kompjutorske grupe u sastavu: Davorin Kovačić </a:t>
            </a:r>
            <a:r>
              <a:rPr lang="hr-HR" sz="3000" dirty="0">
                <a:ea typeface="Cambria" panose="02040503050406030204" pitchFamily="18" charset="0"/>
              </a:rPr>
              <a:t>→ Dražen </a:t>
            </a:r>
            <a:r>
              <a:rPr lang="hr-HR" sz="3000" dirty="0" err="1">
                <a:ea typeface="Cambria" panose="02040503050406030204" pitchFamily="18" charset="0"/>
              </a:rPr>
              <a:t>Smaić</a:t>
            </a:r>
            <a:r>
              <a:rPr lang="hr-HR" sz="3000" dirty="0">
                <a:ea typeface="Cambria" panose="02040503050406030204" pitchFamily="18" charset="0"/>
              </a:rPr>
              <a:t> → Srećko </a:t>
            </a:r>
            <a:r>
              <a:rPr lang="hr-HR" sz="3000" dirty="0" err="1">
                <a:ea typeface="Cambria" panose="02040503050406030204" pitchFamily="18" charset="0"/>
              </a:rPr>
              <a:t>Komar</a:t>
            </a:r>
            <a:r>
              <a:rPr lang="hr-HR" sz="3000" dirty="0">
                <a:ea typeface="Cambria" panose="02040503050406030204" pitchFamily="18" charset="0"/>
              </a:rPr>
              <a:t> → Branislav Škoro, za njene </a:t>
            </a:r>
            <a:br>
              <a:rPr lang="hr-HR" sz="3000" dirty="0">
                <a:ea typeface="Cambria" panose="02040503050406030204" pitchFamily="18" charset="0"/>
              </a:rPr>
            </a:br>
            <a:r>
              <a:rPr lang="hr-HR" sz="3000" dirty="0">
                <a:ea typeface="Cambria" panose="02040503050406030204" pitchFamily="18" charset="0"/>
              </a:rPr>
              <a:t>aktere su ciljevi grupe predstavljali </a:t>
            </a:r>
            <a:br>
              <a:rPr lang="hr-HR" sz="3000" dirty="0">
                <a:ea typeface="Cambria" panose="02040503050406030204" pitchFamily="18" charset="0"/>
              </a:rPr>
            </a:br>
            <a:r>
              <a:rPr lang="hr-HR" sz="3000" dirty="0">
                <a:ea typeface="Cambria" panose="02040503050406030204" pitchFamily="18" charset="0"/>
              </a:rPr>
              <a:t>sasvim novi i zahtjevan izazov. </a:t>
            </a:r>
            <a:br>
              <a:rPr lang="hr-HR" sz="3000" dirty="0">
                <a:ea typeface="Cambria" panose="02040503050406030204" pitchFamily="18" charset="0"/>
              </a:rPr>
            </a:br>
            <a:r>
              <a:rPr lang="hr-HR" sz="3000" dirty="0">
                <a:ea typeface="Cambria" panose="02040503050406030204" pitchFamily="18" charset="0"/>
              </a:rPr>
              <a:t>Istovremeno je trebalo ovladati </a:t>
            </a:r>
            <a:br>
              <a:rPr lang="hr-HR" sz="3000" dirty="0">
                <a:ea typeface="Cambria" panose="02040503050406030204" pitchFamily="18" charset="0"/>
              </a:rPr>
            </a:br>
            <a:r>
              <a:rPr lang="hr-HR" sz="3000" b="1" i="1" dirty="0">
                <a:ea typeface="Cambria" panose="02040503050406030204" pitchFamily="18" charset="0"/>
              </a:rPr>
              <a:t>„maglovitom”</a:t>
            </a:r>
            <a:r>
              <a:rPr lang="hr-HR" sz="3000" dirty="0">
                <a:ea typeface="Cambria" panose="02040503050406030204" pitchFamily="18" charset="0"/>
              </a:rPr>
              <a:t> sferom </a:t>
            </a:r>
            <a:br>
              <a:rPr lang="hr-HR" sz="3000" dirty="0">
                <a:ea typeface="Cambria" panose="02040503050406030204" pitchFamily="18" charset="0"/>
              </a:rPr>
            </a:br>
            <a:r>
              <a:rPr lang="hr-HR" sz="3000" dirty="0">
                <a:ea typeface="Cambria" panose="02040503050406030204" pitchFamily="18" charset="0"/>
              </a:rPr>
              <a:t>geomehaničkih načela i zakonitosti, </a:t>
            </a:r>
            <a:br>
              <a:rPr lang="hr-HR" sz="3000" dirty="0">
                <a:ea typeface="Cambria" panose="02040503050406030204" pitchFamily="18" charset="0"/>
              </a:rPr>
            </a:br>
            <a:r>
              <a:rPr lang="hr-HR" sz="3000" dirty="0">
                <a:ea typeface="Cambria" panose="02040503050406030204" pitchFamily="18" charset="0"/>
              </a:rPr>
              <a:t>kao i praktičnim računalnim </a:t>
            </a:r>
            <a:br>
              <a:rPr lang="hr-HR" sz="3000" dirty="0">
                <a:ea typeface="Cambria" panose="02040503050406030204" pitchFamily="18" charset="0"/>
              </a:rPr>
            </a:br>
            <a:r>
              <a:rPr lang="hr-HR" sz="3000" dirty="0">
                <a:ea typeface="Cambria" panose="02040503050406030204" pitchFamily="18" charset="0"/>
              </a:rPr>
              <a:t>postupcima koji su tada tek bili u </a:t>
            </a:r>
            <a:br>
              <a:rPr lang="hr-HR" sz="3000" dirty="0">
                <a:ea typeface="Cambria" panose="02040503050406030204" pitchFamily="18" charset="0"/>
              </a:rPr>
            </a:br>
            <a:r>
              <a:rPr lang="hr-HR" sz="3000" dirty="0">
                <a:ea typeface="Cambria" panose="02040503050406030204" pitchFamily="18" charset="0"/>
              </a:rPr>
              <a:t>začetku.</a:t>
            </a:r>
            <a:r>
              <a:rPr lang="hr-HR" sz="3000" dirty="0"/>
              <a:t/>
            </a:r>
            <a:br>
              <a:rPr lang="hr-HR" sz="3000" dirty="0"/>
            </a:br>
            <a:endParaRPr lang="hr-HR" sz="3000" dirty="0"/>
          </a:p>
        </p:txBody>
      </p:sp>
    </p:spTree>
    <p:extLst>
      <p:ext uri="{BB962C8B-B14F-4D97-AF65-F5344CB8AC3E}">
        <p14:creationId xmlns:p14="http://schemas.microsoft.com/office/powerpoint/2010/main" val="278418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A9E7EE9-6143-4171-970B-46C36B8D5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678" y="1035512"/>
            <a:ext cx="6754643" cy="4769752"/>
          </a:xfrm>
          <a:prstGeom prst="rect">
            <a:avLst/>
          </a:prstGeom>
        </p:spPr>
      </p:pic>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8"/>
            <a:ext cx="8229600" cy="1289150"/>
          </a:xfrm>
        </p:spPr>
        <p:txBody>
          <a:bodyPr anchor="t" anchorCtr="0"/>
          <a:lstStyle/>
          <a:p>
            <a:pPr algn="l"/>
            <a:r>
              <a:rPr lang="hr-HR" sz="2000" dirty="0"/>
              <a:t>Početkom 80-ih grupa postaje nezaobilazni sudionik u svim značajnim projektima Instituta Geoexpert. Oko osovine Kovačić – Škoro okupljaju se svi Geoexpertovi vodeći projektanti geotehničkih zahvata. O tome će detaljnije govoriti Branislav Škoro, njegov bliski suradnik, a nakon njega i Davorin Lovrenčić.</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13</a:t>
            </a:fld>
            <a:endParaRPr lang="hr-HR" altLang="sr-Latn-RS"/>
          </a:p>
        </p:txBody>
      </p:sp>
      <p:sp>
        <p:nvSpPr>
          <p:cNvPr id="6" name="Title 1">
            <a:extLst>
              <a:ext uri="{FF2B5EF4-FFF2-40B4-BE49-F238E27FC236}">
                <a16:creationId xmlns:a16="http://schemas.microsoft.com/office/drawing/2014/main" id="{8099B214-4898-480F-80E9-9EE88AC2550E}"/>
              </a:ext>
            </a:extLst>
          </p:cNvPr>
          <p:cNvSpPr txBox="1">
            <a:spLocks/>
          </p:cNvSpPr>
          <p:nvPr/>
        </p:nvSpPr>
        <p:spPr>
          <a:xfrm>
            <a:off x="457200" y="5312310"/>
            <a:ext cx="8229600" cy="1008112"/>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hr-HR" sz="2000" dirty="0"/>
              <a:t>Davorin Kovačić sa svojim je suradnicima u </a:t>
            </a:r>
            <a:r>
              <a:rPr lang="hr-HR" sz="2000" dirty="0" err="1"/>
              <a:t>Geoexpertu</a:t>
            </a:r>
            <a:r>
              <a:rPr lang="hr-HR" sz="2000" dirty="0"/>
              <a:t> bio važan i uspješan posrednik u interakciji osnovnih projektantskih aktivnosti i pratećih računalnih aktivnosti. </a:t>
            </a:r>
          </a:p>
        </p:txBody>
      </p:sp>
      <p:cxnSp>
        <p:nvCxnSpPr>
          <p:cNvPr id="15" name="Straight Connector 14">
            <a:extLst>
              <a:ext uri="{FF2B5EF4-FFF2-40B4-BE49-F238E27FC236}">
                <a16:creationId xmlns:a16="http://schemas.microsoft.com/office/drawing/2014/main" id="{27C44B03-F832-4C2C-BD97-4FC9B10104E9}"/>
              </a:ext>
            </a:extLst>
          </p:cNvPr>
          <p:cNvCxnSpPr>
            <a:cxnSpLocks/>
          </p:cNvCxnSpPr>
          <p:nvPr/>
        </p:nvCxnSpPr>
        <p:spPr>
          <a:xfrm>
            <a:off x="3726954" y="2196252"/>
            <a:ext cx="0" cy="260090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7DE5318-932F-4A24-97A9-DD9A070F91AD}"/>
              </a:ext>
            </a:extLst>
          </p:cNvPr>
          <p:cNvCxnSpPr>
            <a:cxnSpLocks/>
          </p:cNvCxnSpPr>
          <p:nvPr/>
        </p:nvCxnSpPr>
        <p:spPr>
          <a:xfrm>
            <a:off x="5417046" y="1755592"/>
            <a:ext cx="0" cy="304156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71560C0-68B6-44C9-BFA1-2138F3D0B948}"/>
              </a:ext>
            </a:extLst>
          </p:cNvPr>
          <p:cNvCxnSpPr>
            <a:cxnSpLocks/>
          </p:cNvCxnSpPr>
          <p:nvPr/>
        </p:nvCxnSpPr>
        <p:spPr>
          <a:xfrm flipV="1">
            <a:off x="2023145" y="3835754"/>
            <a:ext cx="0" cy="1393446"/>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8761E0B-78C7-47D4-B8CA-0A2B535619AB}"/>
              </a:ext>
            </a:extLst>
          </p:cNvPr>
          <p:cNvCxnSpPr>
            <a:cxnSpLocks/>
          </p:cNvCxnSpPr>
          <p:nvPr/>
        </p:nvCxnSpPr>
        <p:spPr>
          <a:xfrm flipV="1">
            <a:off x="7133808" y="2052236"/>
            <a:ext cx="0" cy="1008113"/>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17DCB38-302E-4810-9B51-ECEEE3D834D1}"/>
              </a:ext>
            </a:extLst>
          </p:cNvPr>
          <p:cNvCxnSpPr/>
          <p:nvPr/>
        </p:nvCxnSpPr>
        <p:spPr>
          <a:xfrm>
            <a:off x="2023145" y="1899608"/>
            <a:ext cx="3393901" cy="0"/>
          </a:xfrm>
          <a:prstGeom prst="straightConnector1">
            <a:avLst/>
          </a:prstGeom>
          <a:ln w="19050">
            <a:headEnd type="arrow" w="lg" len="lg"/>
            <a:tailEnd type="arrow" w="lg" len="lg"/>
          </a:ln>
        </p:spPr>
        <p:style>
          <a:lnRef idx="1">
            <a:schemeClr val="dk1"/>
          </a:lnRef>
          <a:fillRef idx="0">
            <a:schemeClr val="dk1"/>
          </a:fillRef>
          <a:effectRef idx="0">
            <a:schemeClr val="dk1"/>
          </a:effectRef>
          <a:fontRef idx="minor">
            <a:schemeClr val="tx1"/>
          </a:fontRef>
        </p:style>
      </p:cxnSp>
      <p:sp>
        <p:nvSpPr>
          <p:cNvPr id="24" name="Title 1">
            <a:extLst>
              <a:ext uri="{FF2B5EF4-FFF2-40B4-BE49-F238E27FC236}">
                <a16:creationId xmlns:a16="http://schemas.microsoft.com/office/drawing/2014/main" id="{3AAFCE02-1373-4918-B9A8-70A51D50F909}"/>
              </a:ext>
            </a:extLst>
          </p:cNvPr>
          <p:cNvSpPr txBox="1">
            <a:spLocks/>
          </p:cNvSpPr>
          <p:nvPr/>
        </p:nvSpPr>
        <p:spPr>
          <a:xfrm>
            <a:off x="2402235" y="1611576"/>
            <a:ext cx="2736304" cy="713085"/>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dirty="0">
                <a:effectLst>
                  <a:glow rad="139700">
                    <a:schemeClr val="bg1"/>
                  </a:glow>
                </a:effectLst>
              </a:rPr>
              <a:t>OSNOVNE PROJEKTANTSKE </a:t>
            </a:r>
            <a:br>
              <a:rPr lang="hr-HR" sz="1600" dirty="0">
                <a:effectLst>
                  <a:glow rad="139700">
                    <a:schemeClr val="bg1"/>
                  </a:glow>
                </a:effectLst>
              </a:rPr>
            </a:br>
            <a:r>
              <a:rPr lang="hr-HR" sz="1600" dirty="0">
                <a:effectLst>
                  <a:glow rad="139700">
                    <a:schemeClr val="bg1"/>
                  </a:glow>
                </a:effectLst>
              </a:rPr>
              <a:t>aktivnosti</a:t>
            </a:r>
          </a:p>
        </p:txBody>
      </p:sp>
      <p:cxnSp>
        <p:nvCxnSpPr>
          <p:cNvPr id="27" name="Straight Arrow Connector 26">
            <a:extLst>
              <a:ext uri="{FF2B5EF4-FFF2-40B4-BE49-F238E27FC236}">
                <a16:creationId xmlns:a16="http://schemas.microsoft.com/office/drawing/2014/main" id="{272EE948-EE3C-46A7-8F13-BF816620F10E}"/>
              </a:ext>
            </a:extLst>
          </p:cNvPr>
          <p:cNvCxnSpPr/>
          <p:nvPr/>
        </p:nvCxnSpPr>
        <p:spPr>
          <a:xfrm>
            <a:off x="3726954" y="2261544"/>
            <a:ext cx="3393901" cy="0"/>
          </a:xfrm>
          <a:prstGeom prst="straightConnector1">
            <a:avLst/>
          </a:prstGeom>
          <a:ln w="19050">
            <a:headEnd type="arrow" w="lg" len="lg"/>
            <a:tailEnd type="arrow" w="lg" len="lg"/>
          </a:ln>
        </p:spPr>
        <p:style>
          <a:lnRef idx="1">
            <a:schemeClr val="dk1"/>
          </a:lnRef>
          <a:fillRef idx="0">
            <a:schemeClr val="dk1"/>
          </a:fillRef>
          <a:effectRef idx="0">
            <a:schemeClr val="dk1"/>
          </a:effectRef>
          <a:fontRef idx="minor">
            <a:schemeClr val="tx1"/>
          </a:fontRef>
        </p:style>
      </p:cxnSp>
      <p:sp>
        <p:nvSpPr>
          <p:cNvPr id="28" name="Title 1">
            <a:extLst>
              <a:ext uri="{FF2B5EF4-FFF2-40B4-BE49-F238E27FC236}">
                <a16:creationId xmlns:a16="http://schemas.microsoft.com/office/drawing/2014/main" id="{2A759ED6-B7BD-43E6-BE55-885AC5E9C4E9}"/>
              </a:ext>
            </a:extLst>
          </p:cNvPr>
          <p:cNvSpPr txBox="1">
            <a:spLocks/>
          </p:cNvSpPr>
          <p:nvPr/>
        </p:nvSpPr>
        <p:spPr>
          <a:xfrm>
            <a:off x="4106044" y="1971616"/>
            <a:ext cx="2736304" cy="713085"/>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dirty="0">
                <a:effectLst>
                  <a:glow rad="139700">
                    <a:schemeClr val="bg1"/>
                  </a:glow>
                </a:effectLst>
              </a:rPr>
              <a:t>PRATEĆE RAČUNALNE </a:t>
            </a:r>
            <a:br>
              <a:rPr lang="hr-HR" sz="1600" dirty="0">
                <a:effectLst>
                  <a:glow rad="139700">
                    <a:schemeClr val="bg1"/>
                  </a:glow>
                </a:effectLst>
              </a:rPr>
            </a:br>
            <a:r>
              <a:rPr lang="hr-HR" sz="1600" dirty="0">
                <a:effectLst>
                  <a:glow rad="139700">
                    <a:schemeClr val="bg1"/>
                  </a:glow>
                </a:effectLst>
              </a:rPr>
              <a:t>aktivnosti</a:t>
            </a:r>
          </a:p>
        </p:txBody>
      </p:sp>
      <p:cxnSp>
        <p:nvCxnSpPr>
          <p:cNvPr id="29" name="Straight Arrow Connector 28">
            <a:extLst>
              <a:ext uri="{FF2B5EF4-FFF2-40B4-BE49-F238E27FC236}">
                <a16:creationId xmlns:a16="http://schemas.microsoft.com/office/drawing/2014/main" id="{344DAC94-76E7-4453-A19F-49DD401BD438}"/>
              </a:ext>
            </a:extLst>
          </p:cNvPr>
          <p:cNvCxnSpPr>
            <a:cxnSpLocks/>
          </p:cNvCxnSpPr>
          <p:nvPr/>
        </p:nvCxnSpPr>
        <p:spPr>
          <a:xfrm>
            <a:off x="3739907" y="4707920"/>
            <a:ext cx="1677139" cy="0"/>
          </a:xfrm>
          <a:prstGeom prst="straightConnector1">
            <a:avLst/>
          </a:prstGeom>
          <a:ln w="19050">
            <a:headEnd type="arrow" w="lg" len="lg"/>
            <a:tailEnd type="arrow" w="lg" len="lg"/>
          </a:ln>
        </p:spPr>
        <p:style>
          <a:lnRef idx="1">
            <a:schemeClr val="dk1"/>
          </a:lnRef>
          <a:fillRef idx="0">
            <a:schemeClr val="dk1"/>
          </a:fillRef>
          <a:effectRef idx="0">
            <a:schemeClr val="dk1"/>
          </a:effectRef>
          <a:fontRef idx="minor">
            <a:schemeClr val="tx1"/>
          </a:fontRef>
        </p:style>
      </p:cxnSp>
      <p:sp>
        <p:nvSpPr>
          <p:cNvPr id="31" name="Title 1">
            <a:extLst>
              <a:ext uri="{FF2B5EF4-FFF2-40B4-BE49-F238E27FC236}">
                <a16:creationId xmlns:a16="http://schemas.microsoft.com/office/drawing/2014/main" id="{9D8EDEC2-7F7E-4E8B-89A9-7C252E2F95EC}"/>
              </a:ext>
            </a:extLst>
          </p:cNvPr>
          <p:cNvSpPr txBox="1">
            <a:spLocks/>
          </p:cNvSpPr>
          <p:nvPr/>
        </p:nvSpPr>
        <p:spPr>
          <a:xfrm>
            <a:off x="3210324" y="4341164"/>
            <a:ext cx="2736304" cy="366756"/>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dirty="0">
                <a:effectLst>
                  <a:glow rad="139700">
                    <a:schemeClr val="bg1"/>
                  </a:glow>
                </a:effectLst>
              </a:rPr>
              <a:t>PODRUČJE PREKLAPANJA</a:t>
            </a:r>
          </a:p>
        </p:txBody>
      </p:sp>
      <p:sp>
        <p:nvSpPr>
          <p:cNvPr id="34" name="Title 1">
            <a:extLst>
              <a:ext uri="{FF2B5EF4-FFF2-40B4-BE49-F238E27FC236}">
                <a16:creationId xmlns:a16="http://schemas.microsoft.com/office/drawing/2014/main" id="{4ED91715-47D5-49B9-A8D3-CD93015CFC69}"/>
              </a:ext>
            </a:extLst>
          </p:cNvPr>
          <p:cNvSpPr txBox="1">
            <a:spLocks/>
          </p:cNvSpPr>
          <p:nvPr/>
        </p:nvSpPr>
        <p:spPr>
          <a:xfrm>
            <a:off x="3203848" y="4797152"/>
            <a:ext cx="2736304" cy="534619"/>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b="1" dirty="0">
                <a:effectLst>
                  <a:glow rad="139700">
                    <a:schemeClr val="bg1"/>
                  </a:glow>
                </a:effectLst>
              </a:rPr>
              <a:t>CJELOVITA</a:t>
            </a:r>
            <a:br>
              <a:rPr lang="hr-HR" sz="1600" b="1" dirty="0">
                <a:effectLst>
                  <a:glow rad="139700">
                    <a:schemeClr val="bg1"/>
                  </a:glow>
                </a:effectLst>
              </a:rPr>
            </a:br>
            <a:r>
              <a:rPr lang="hr-HR" sz="1600" b="1" dirty="0">
                <a:effectLst>
                  <a:glow rad="139700">
                    <a:schemeClr val="bg1"/>
                  </a:glow>
                </a:effectLst>
              </a:rPr>
              <a:t>PROJEKTANTSKA DJELATNOST</a:t>
            </a:r>
          </a:p>
        </p:txBody>
      </p:sp>
      <p:cxnSp>
        <p:nvCxnSpPr>
          <p:cNvPr id="36" name="Straight Connector 35">
            <a:extLst>
              <a:ext uri="{FF2B5EF4-FFF2-40B4-BE49-F238E27FC236}">
                <a16:creationId xmlns:a16="http://schemas.microsoft.com/office/drawing/2014/main" id="{E70AFD58-AEC8-47A4-888B-2F8BF495B872}"/>
              </a:ext>
            </a:extLst>
          </p:cNvPr>
          <p:cNvCxnSpPr>
            <a:cxnSpLocks/>
          </p:cNvCxnSpPr>
          <p:nvPr/>
        </p:nvCxnSpPr>
        <p:spPr>
          <a:xfrm flipV="1">
            <a:off x="7120855" y="3868040"/>
            <a:ext cx="0" cy="136116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60E5792-8C42-400C-9D06-ED62C7C72E40}"/>
              </a:ext>
            </a:extLst>
          </p:cNvPr>
          <p:cNvCxnSpPr>
            <a:cxnSpLocks/>
          </p:cNvCxnSpPr>
          <p:nvPr/>
        </p:nvCxnSpPr>
        <p:spPr>
          <a:xfrm>
            <a:off x="2023145" y="5085185"/>
            <a:ext cx="5110663" cy="0"/>
          </a:xfrm>
          <a:prstGeom prst="straightConnector1">
            <a:avLst/>
          </a:prstGeom>
          <a:ln w="19050">
            <a:headEnd type="arrow" w="lg" len="lg"/>
            <a:tailEnd type="arrow" w="lg" len="lg"/>
          </a:ln>
        </p:spPr>
        <p:style>
          <a:lnRef idx="1">
            <a:schemeClr val="dk1"/>
          </a:lnRef>
          <a:fillRef idx="0">
            <a:schemeClr val="dk1"/>
          </a:fillRef>
          <a:effectRef idx="0">
            <a:schemeClr val="dk1"/>
          </a:effectRef>
          <a:fontRef idx="minor">
            <a:schemeClr val="tx1"/>
          </a:fontRef>
        </p:style>
      </p:cxnSp>
      <p:sp>
        <p:nvSpPr>
          <p:cNvPr id="41" name="Title 1">
            <a:extLst>
              <a:ext uri="{FF2B5EF4-FFF2-40B4-BE49-F238E27FC236}">
                <a16:creationId xmlns:a16="http://schemas.microsoft.com/office/drawing/2014/main" id="{B3D75A89-8364-47FA-9975-3A1472974BC1}"/>
              </a:ext>
            </a:extLst>
          </p:cNvPr>
          <p:cNvSpPr txBox="1">
            <a:spLocks/>
          </p:cNvSpPr>
          <p:nvPr/>
        </p:nvSpPr>
        <p:spPr>
          <a:xfrm>
            <a:off x="648275" y="2585320"/>
            <a:ext cx="1368149" cy="571256"/>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dirty="0">
                <a:effectLst>
                  <a:glow rad="139700">
                    <a:schemeClr val="bg1"/>
                  </a:glow>
                </a:effectLst>
              </a:rPr>
              <a:t>Menadžerska</a:t>
            </a:r>
            <a:br>
              <a:rPr lang="hr-HR" sz="1600" dirty="0">
                <a:effectLst>
                  <a:glow rad="139700">
                    <a:schemeClr val="bg1"/>
                  </a:glow>
                </a:effectLst>
              </a:rPr>
            </a:br>
            <a:r>
              <a:rPr lang="hr-HR" sz="1600" dirty="0">
                <a:effectLst>
                  <a:glow rad="139700">
                    <a:schemeClr val="bg1"/>
                  </a:glow>
                </a:effectLst>
              </a:rPr>
              <a:t>perspektiva</a:t>
            </a:r>
          </a:p>
        </p:txBody>
      </p:sp>
      <p:sp>
        <p:nvSpPr>
          <p:cNvPr id="42" name="Title 1">
            <a:extLst>
              <a:ext uri="{FF2B5EF4-FFF2-40B4-BE49-F238E27FC236}">
                <a16:creationId xmlns:a16="http://schemas.microsoft.com/office/drawing/2014/main" id="{6CE881DC-748D-41E6-89C9-D01FEF199A96}"/>
              </a:ext>
            </a:extLst>
          </p:cNvPr>
          <p:cNvSpPr txBox="1">
            <a:spLocks/>
          </p:cNvSpPr>
          <p:nvPr/>
        </p:nvSpPr>
        <p:spPr>
          <a:xfrm>
            <a:off x="634234" y="3660232"/>
            <a:ext cx="1455200" cy="571256"/>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dirty="0">
                <a:effectLst>
                  <a:glow rad="139700">
                    <a:schemeClr val="bg1"/>
                  </a:glow>
                </a:effectLst>
              </a:rPr>
              <a:t>(Rukovođenje)</a:t>
            </a:r>
          </a:p>
        </p:txBody>
      </p:sp>
      <p:sp>
        <p:nvSpPr>
          <p:cNvPr id="46" name="Arrow: Left 45">
            <a:extLst>
              <a:ext uri="{FF2B5EF4-FFF2-40B4-BE49-F238E27FC236}">
                <a16:creationId xmlns:a16="http://schemas.microsoft.com/office/drawing/2014/main" id="{0B4F9E28-2AED-4CA5-81F3-EADA363B6055}"/>
              </a:ext>
            </a:extLst>
          </p:cNvPr>
          <p:cNvSpPr/>
          <p:nvPr/>
        </p:nvSpPr>
        <p:spPr>
          <a:xfrm rot="10800000">
            <a:off x="6842347" y="3177781"/>
            <a:ext cx="1106973" cy="460346"/>
          </a:xfrm>
          <a:prstGeom prst="leftArrow">
            <a:avLst>
              <a:gd name="adj1" fmla="val 51471"/>
              <a:gd name="adj2" fmla="val 808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7" name="Title 1">
            <a:extLst>
              <a:ext uri="{FF2B5EF4-FFF2-40B4-BE49-F238E27FC236}">
                <a16:creationId xmlns:a16="http://schemas.microsoft.com/office/drawing/2014/main" id="{EA973306-BE28-4553-83A0-E10CF0CF6F94}"/>
              </a:ext>
            </a:extLst>
          </p:cNvPr>
          <p:cNvSpPr txBox="1">
            <a:spLocks/>
          </p:cNvSpPr>
          <p:nvPr/>
        </p:nvSpPr>
        <p:spPr>
          <a:xfrm>
            <a:off x="7141616" y="2585320"/>
            <a:ext cx="1368149" cy="571256"/>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dirty="0">
                <a:effectLst>
                  <a:glow rad="139700">
                    <a:schemeClr val="bg1"/>
                  </a:glow>
                </a:effectLst>
              </a:rPr>
              <a:t>Didaktička</a:t>
            </a:r>
            <a:br>
              <a:rPr lang="hr-HR" sz="1600" dirty="0">
                <a:effectLst>
                  <a:glow rad="139700">
                    <a:schemeClr val="bg1"/>
                  </a:glow>
                </a:effectLst>
              </a:rPr>
            </a:br>
            <a:r>
              <a:rPr lang="hr-HR" sz="1600" dirty="0">
                <a:effectLst>
                  <a:glow rad="139700">
                    <a:schemeClr val="bg1"/>
                  </a:glow>
                </a:effectLst>
              </a:rPr>
              <a:t>perspektiva</a:t>
            </a:r>
          </a:p>
        </p:txBody>
      </p:sp>
      <p:sp>
        <p:nvSpPr>
          <p:cNvPr id="48" name="Title 1">
            <a:extLst>
              <a:ext uri="{FF2B5EF4-FFF2-40B4-BE49-F238E27FC236}">
                <a16:creationId xmlns:a16="http://schemas.microsoft.com/office/drawing/2014/main" id="{B9099837-C955-4DD4-AD58-A259D396FC49}"/>
              </a:ext>
            </a:extLst>
          </p:cNvPr>
          <p:cNvSpPr txBox="1">
            <a:spLocks/>
          </p:cNvSpPr>
          <p:nvPr/>
        </p:nvSpPr>
        <p:spPr>
          <a:xfrm>
            <a:off x="7084472" y="3638127"/>
            <a:ext cx="1455200" cy="571256"/>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dirty="0">
                <a:effectLst>
                  <a:glow rad="139700">
                    <a:schemeClr val="bg1"/>
                  </a:glow>
                </a:effectLst>
              </a:rPr>
              <a:t>(Poučavanje)</a:t>
            </a:r>
          </a:p>
        </p:txBody>
      </p:sp>
      <p:cxnSp>
        <p:nvCxnSpPr>
          <p:cNvPr id="49" name="Straight Connector 48">
            <a:extLst>
              <a:ext uri="{FF2B5EF4-FFF2-40B4-BE49-F238E27FC236}">
                <a16:creationId xmlns:a16="http://schemas.microsoft.com/office/drawing/2014/main" id="{4C6F8932-312A-4E19-A557-A1B9167D6BC9}"/>
              </a:ext>
            </a:extLst>
          </p:cNvPr>
          <p:cNvCxnSpPr>
            <a:cxnSpLocks/>
          </p:cNvCxnSpPr>
          <p:nvPr/>
        </p:nvCxnSpPr>
        <p:spPr>
          <a:xfrm flipV="1">
            <a:off x="2032253" y="1757488"/>
            <a:ext cx="0" cy="1318462"/>
          </a:xfrm>
          <a:prstGeom prst="line">
            <a:avLst/>
          </a:prstGeom>
          <a:ln w="19050"/>
        </p:spPr>
        <p:style>
          <a:lnRef idx="1">
            <a:schemeClr val="dk1"/>
          </a:lnRef>
          <a:fillRef idx="0">
            <a:schemeClr val="dk1"/>
          </a:fillRef>
          <a:effectRef idx="0">
            <a:schemeClr val="dk1"/>
          </a:effectRef>
          <a:fontRef idx="minor">
            <a:schemeClr val="tx1"/>
          </a:fontRef>
        </p:style>
      </p:cxnSp>
      <p:sp>
        <p:nvSpPr>
          <p:cNvPr id="30" name="Arrow: Left 29">
            <a:extLst>
              <a:ext uri="{FF2B5EF4-FFF2-40B4-BE49-F238E27FC236}">
                <a16:creationId xmlns:a16="http://schemas.microsoft.com/office/drawing/2014/main" id="{8349DEB9-C3D9-4542-981C-A38A508EFC89}"/>
              </a:ext>
            </a:extLst>
          </p:cNvPr>
          <p:cNvSpPr/>
          <p:nvPr/>
        </p:nvSpPr>
        <p:spPr>
          <a:xfrm>
            <a:off x="1187624" y="3178231"/>
            <a:ext cx="1106973" cy="460346"/>
          </a:xfrm>
          <a:prstGeom prst="leftArrow">
            <a:avLst>
              <a:gd name="adj1" fmla="val 51471"/>
              <a:gd name="adj2" fmla="val 808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2" name="Title 1">
            <a:extLst>
              <a:ext uri="{FF2B5EF4-FFF2-40B4-BE49-F238E27FC236}">
                <a16:creationId xmlns:a16="http://schemas.microsoft.com/office/drawing/2014/main" id="{FA5A26A4-63E9-4050-A3EF-F7F730A1E556}"/>
              </a:ext>
            </a:extLst>
          </p:cNvPr>
          <p:cNvSpPr txBox="1">
            <a:spLocks/>
          </p:cNvSpPr>
          <p:nvPr/>
        </p:nvSpPr>
        <p:spPr>
          <a:xfrm>
            <a:off x="2562827" y="3151350"/>
            <a:ext cx="885615" cy="542004"/>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800" dirty="0" err="1">
                <a:effectLst>
                  <a:glow rad="139700">
                    <a:schemeClr val="bg1"/>
                  </a:glow>
                </a:effectLst>
              </a:rPr>
              <a:t>OPa</a:t>
            </a:r>
            <a:endParaRPr lang="hr-HR" sz="2800" dirty="0">
              <a:effectLst>
                <a:glow rad="139700">
                  <a:schemeClr val="bg1"/>
                </a:glow>
              </a:effectLst>
            </a:endParaRPr>
          </a:p>
        </p:txBody>
      </p:sp>
      <p:sp>
        <p:nvSpPr>
          <p:cNvPr id="33" name="Title 1">
            <a:extLst>
              <a:ext uri="{FF2B5EF4-FFF2-40B4-BE49-F238E27FC236}">
                <a16:creationId xmlns:a16="http://schemas.microsoft.com/office/drawing/2014/main" id="{3DCD5102-6089-4A69-ABAB-F4C88B754E09}"/>
              </a:ext>
            </a:extLst>
          </p:cNvPr>
          <p:cNvSpPr txBox="1">
            <a:spLocks/>
          </p:cNvSpPr>
          <p:nvPr/>
        </p:nvSpPr>
        <p:spPr>
          <a:xfrm>
            <a:off x="4326398" y="3149386"/>
            <a:ext cx="624060" cy="542004"/>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800" dirty="0">
                <a:effectLst>
                  <a:glow rad="139700">
                    <a:schemeClr val="bg1"/>
                  </a:glow>
                </a:effectLst>
              </a:rPr>
              <a:t>PP</a:t>
            </a:r>
          </a:p>
        </p:txBody>
      </p:sp>
      <p:sp>
        <p:nvSpPr>
          <p:cNvPr id="35" name="Title 1">
            <a:extLst>
              <a:ext uri="{FF2B5EF4-FFF2-40B4-BE49-F238E27FC236}">
                <a16:creationId xmlns:a16="http://schemas.microsoft.com/office/drawing/2014/main" id="{A3AFE232-76B0-4E8B-9DC0-BC8911FDA529}"/>
              </a:ext>
            </a:extLst>
          </p:cNvPr>
          <p:cNvSpPr txBox="1">
            <a:spLocks/>
          </p:cNvSpPr>
          <p:nvPr/>
        </p:nvSpPr>
        <p:spPr>
          <a:xfrm>
            <a:off x="5695553" y="3149386"/>
            <a:ext cx="885617" cy="542004"/>
          </a:xfrm>
          <a:prstGeom prst="rect">
            <a:avLst/>
          </a:prstGeom>
        </p:spPr>
        <p:txBody>
          <a:bodyPr anchor="t" anchorCtr="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800" dirty="0" err="1">
                <a:effectLst>
                  <a:glow rad="139700">
                    <a:schemeClr val="bg1"/>
                  </a:glow>
                </a:effectLst>
              </a:rPr>
              <a:t>PRa</a:t>
            </a:r>
            <a:endParaRPr lang="hr-HR" sz="2800" dirty="0">
              <a:effectLst>
                <a:glow rad="139700">
                  <a:schemeClr val="bg1"/>
                </a:glow>
              </a:effectLst>
            </a:endParaRPr>
          </a:p>
        </p:txBody>
      </p:sp>
    </p:spTree>
    <p:extLst>
      <p:ext uri="{BB962C8B-B14F-4D97-AF65-F5344CB8AC3E}">
        <p14:creationId xmlns:p14="http://schemas.microsoft.com/office/powerpoint/2010/main" val="408356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188640"/>
            <a:ext cx="8229600" cy="1997344"/>
          </a:xfrm>
        </p:spPr>
        <p:txBody>
          <a:bodyPr/>
          <a:lstStyle/>
          <a:p>
            <a:pPr algn="l"/>
            <a:r>
              <a:rPr lang="hr-HR" sz="2400" dirty="0"/>
              <a:t>Premda je Kovačić bio uključen u svaki značajniji projekt kojeg je pratila kompjutorska obrada, on nije zanemarivao niti svoj znanstveni razvoj. Magistrirao je u </a:t>
            </a:r>
            <a:r>
              <a:rPr lang="hr-HR" sz="2400" dirty="0" err="1"/>
              <a:t>Swanseau</a:t>
            </a:r>
            <a:r>
              <a:rPr lang="hr-HR" sz="2400" dirty="0"/>
              <a:t> (UK), a krajem 80-ih je i doktorirao (Građevinski fakultet Sveučilišta u Zagrebu), što mu je značajno ojačalo didaktičku perspektivu.</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14</a:t>
            </a:fld>
            <a:endParaRPr lang="hr-HR" altLang="sr-Latn-RS"/>
          </a:p>
        </p:txBody>
      </p:sp>
      <p:pic>
        <p:nvPicPr>
          <p:cNvPr id="4098" name="Picture 2" descr="Swansea University">
            <a:extLst>
              <a:ext uri="{FF2B5EF4-FFF2-40B4-BE49-F238E27FC236}">
                <a16:creationId xmlns:a16="http://schemas.microsoft.com/office/drawing/2014/main" id="{2F4B8AF5-20DC-407E-9A14-22CDDA075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75" y="2204864"/>
            <a:ext cx="6086450" cy="34151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44618BB-C831-4A04-A79F-A43671DF5B98}"/>
              </a:ext>
            </a:extLst>
          </p:cNvPr>
          <p:cNvSpPr txBox="1">
            <a:spLocks/>
          </p:cNvSpPr>
          <p:nvPr/>
        </p:nvSpPr>
        <p:spPr>
          <a:xfrm>
            <a:off x="1528775" y="5585619"/>
            <a:ext cx="6086450" cy="727280"/>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800" i="1" dirty="0" err="1"/>
              <a:t>Swansea</a:t>
            </a:r>
            <a:r>
              <a:rPr lang="hr-HR" sz="1800" i="1" dirty="0"/>
              <a:t> University</a:t>
            </a:r>
            <a:br>
              <a:rPr lang="hr-HR" sz="1800" i="1" dirty="0"/>
            </a:br>
            <a:r>
              <a:rPr lang="hr-HR" sz="1800" i="1" dirty="0"/>
              <a:t>(velški: </a:t>
            </a:r>
            <a:r>
              <a:rPr lang="hr-HR" sz="1800" i="1" dirty="0" err="1"/>
              <a:t>Pritysgol</a:t>
            </a:r>
            <a:r>
              <a:rPr lang="hr-HR" sz="1800" i="1" dirty="0"/>
              <a:t> </a:t>
            </a:r>
            <a:r>
              <a:rPr lang="hr-HR" sz="1800" i="1" dirty="0" err="1"/>
              <a:t>Abertawe</a:t>
            </a:r>
            <a:r>
              <a:rPr lang="hr-HR" sz="1800" i="1" dirty="0"/>
              <a:t>)</a:t>
            </a:r>
          </a:p>
        </p:txBody>
      </p:sp>
    </p:spTree>
    <p:extLst>
      <p:ext uri="{BB962C8B-B14F-4D97-AF65-F5344CB8AC3E}">
        <p14:creationId xmlns:p14="http://schemas.microsoft.com/office/powerpoint/2010/main" val="166053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5851525"/>
          </a:xfrm>
        </p:spPr>
        <p:txBody>
          <a:bodyPr anchor="ctr" anchorCtr="0"/>
          <a:lstStyle/>
          <a:p>
            <a:pPr algn="l"/>
            <a:r>
              <a:rPr lang="hr-HR" sz="3200" dirty="0"/>
              <a:t>Njegov znanstveni napredak otvorio mu je i vrata visokoškolskih ustanova.</a:t>
            </a:r>
            <a:br>
              <a:rPr lang="hr-HR" sz="3200" dirty="0"/>
            </a:br>
            <a:r>
              <a:rPr lang="hr-HR" sz="3200" dirty="0"/>
              <a:t>Počelo je s Mostarom, potom s RNG-om u Zagrebu i konačno s Geotehničkim fakultetom u Varaždinu.</a:t>
            </a:r>
            <a:br>
              <a:rPr lang="hr-HR" sz="3200" dirty="0"/>
            </a:br>
            <a:r>
              <a:rPr lang="hr-HR" sz="3200" dirty="0"/>
              <a:t>O tome će biti više riječi kroz izlaganja Biljane Kovačević Zelić (RNG) i Igora Petrovića (</a:t>
            </a:r>
            <a:r>
              <a:rPr lang="hr-HR" sz="3200" dirty="0" err="1"/>
              <a:t>GFVž</a:t>
            </a:r>
            <a:r>
              <a:rPr lang="hr-HR" sz="3200" dirty="0"/>
              <a:t>), dok će o njegovoj vrijednoj ulozi u inženjerskim udrugama govoriti Ivan Vrkljan, donedavni predsjednik Hrvatskog geotehničkog društva (HGD).</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15</a:t>
            </a:fld>
            <a:endParaRPr lang="hr-HR" altLang="sr-Latn-RS"/>
          </a:p>
        </p:txBody>
      </p:sp>
    </p:spTree>
    <p:extLst>
      <p:ext uri="{BB962C8B-B14F-4D97-AF65-F5344CB8AC3E}">
        <p14:creationId xmlns:p14="http://schemas.microsoft.com/office/powerpoint/2010/main" val="42056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251519" y="125833"/>
            <a:ext cx="8435281" cy="2511079"/>
          </a:xfrm>
        </p:spPr>
        <p:txBody>
          <a:bodyPr/>
          <a:lstStyle/>
          <a:p>
            <a:pPr algn="l">
              <a:tabLst>
                <a:tab pos="4310063" algn="l"/>
              </a:tabLst>
            </a:pPr>
            <a:r>
              <a:rPr lang="hr-HR" sz="2400" dirty="0"/>
              <a:t>Krajem 80-ih Kovačić i ja našli smo se na posljednjem zajedničkom zadatku u sklopu naše matične firme Geotehnike. Surađivali smo u 	</a:t>
            </a:r>
            <a:r>
              <a:rPr lang="hr-HR" sz="2400" i="1" dirty="0"/>
              <a:t>Sektoru za razvoj</a:t>
            </a:r>
            <a:r>
              <a:rPr lang="hr-HR" sz="2400" dirty="0"/>
              <a:t>, s posebnim 	naglaskom na veliki projekt 	vodoopskrbe grada El Obeida u 	Sudanu (vrijednosti oko 50 	milijuna dolara).</a:t>
            </a:r>
          </a:p>
        </p:txBody>
      </p:sp>
      <p:pic>
        <p:nvPicPr>
          <p:cNvPr id="5122" name="Picture 2" descr="Map of El Obeid">
            <a:extLst>
              <a:ext uri="{FF2B5EF4-FFF2-40B4-BE49-F238E27FC236}">
                <a16:creationId xmlns:a16="http://schemas.microsoft.com/office/drawing/2014/main" id="{4B7A3D4B-AAEB-436C-B0BB-60B3F4B4D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28253"/>
            <a:ext cx="3960440" cy="470500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16</a:t>
            </a:fld>
            <a:endParaRPr lang="hr-HR" altLang="sr-Latn-RS"/>
          </a:p>
        </p:txBody>
      </p:sp>
      <p:pic>
        <p:nvPicPr>
          <p:cNvPr id="6" name="Picture 5">
            <a:extLst>
              <a:ext uri="{FF2B5EF4-FFF2-40B4-BE49-F238E27FC236}">
                <a16:creationId xmlns:a16="http://schemas.microsoft.com/office/drawing/2014/main" id="{404E8DA6-AFF7-40E6-929F-018D37DFD98F}"/>
              </a:ext>
            </a:extLst>
          </p:cNvPr>
          <p:cNvPicPr>
            <a:picLocks noChangeAspect="1"/>
          </p:cNvPicPr>
          <p:nvPr/>
        </p:nvPicPr>
        <p:blipFill>
          <a:blip r:embed="rId3"/>
          <a:stretch>
            <a:fillRect/>
          </a:stretch>
        </p:blipFill>
        <p:spPr>
          <a:xfrm>
            <a:off x="4683412" y="2764238"/>
            <a:ext cx="4209812" cy="2924712"/>
          </a:xfrm>
          <a:prstGeom prst="rect">
            <a:avLst/>
          </a:prstGeom>
        </p:spPr>
      </p:pic>
      <p:sp>
        <p:nvSpPr>
          <p:cNvPr id="8" name="Title 1">
            <a:extLst>
              <a:ext uri="{FF2B5EF4-FFF2-40B4-BE49-F238E27FC236}">
                <a16:creationId xmlns:a16="http://schemas.microsoft.com/office/drawing/2014/main" id="{B9D16856-0B32-4195-B9B2-583B5C66C9BE}"/>
              </a:ext>
            </a:extLst>
          </p:cNvPr>
          <p:cNvSpPr txBox="1">
            <a:spLocks/>
          </p:cNvSpPr>
          <p:nvPr/>
        </p:nvSpPr>
        <p:spPr>
          <a:xfrm>
            <a:off x="4682668" y="5679232"/>
            <a:ext cx="4209812" cy="371445"/>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800" i="1" dirty="0"/>
              <a:t>Sudanski aridni prostori</a:t>
            </a:r>
          </a:p>
        </p:txBody>
      </p:sp>
      <p:sp>
        <p:nvSpPr>
          <p:cNvPr id="9" name="Title 1">
            <a:extLst>
              <a:ext uri="{FF2B5EF4-FFF2-40B4-BE49-F238E27FC236}">
                <a16:creationId xmlns:a16="http://schemas.microsoft.com/office/drawing/2014/main" id="{AC2AB6D0-DE8A-4973-9282-0B10CF42A521}"/>
              </a:ext>
            </a:extLst>
          </p:cNvPr>
          <p:cNvSpPr txBox="1">
            <a:spLocks/>
          </p:cNvSpPr>
          <p:nvPr/>
        </p:nvSpPr>
        <p:spPr>
          <a:xfrm>
            <a:off x="251519" y="5688950"/>
            <a:ext cx="3740843" cy="702096"/>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800" i="1" dirty="0"/>
              <a:t>Položaj grada El Obeida u središnjem Sudanu (pokrajina Shamal Kurdufan)</a:t>
            </a:r>
          </a:p>
        </p:txBody>
      </p:sp>
      <p:sp>
        <p:nvSpPr>
          <p:cNvPr id="10" name="Title 1">
            <a:extLst>
              <a:ext uri="{FF2B5EF4-FFF2-40B4-BE49-F238E27FC236}">
                <a16:creationId xmlns:a16="http://schemas.microsoft.com/office/drawing/2014/main" id="{5AD0DB28-7970-4664-9827-554434CA780F}"/>
              </a:ext>
            </a:extLst>
          </p:cNvPr>
          <p:cNvSpPr txBox="1">
            <a:spLocks/>
          </p:cNvSpPr>
          <p:nvPr/>
        </p:nvSpPr>
        <p:spPr>
          <a:xfrm>
            <a:off x="251518" y="1381372"/>
            <a:ext cx="587264" cy="476252"/>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hr-HR" sz="2600" dirty="0"/>
              <a:t>(a)</a:t>
            </a:r>
          </a:p>
        </p:txBody>
      </p:sp>
      <p:sp>
        <p:nvSpPr>
          <p:cNvPr id="11" name="Title 1">
            <a:extLst>
              <a:ext uri="{FF2B5EF4-FFF2-40B4-BE49-F238E27FC236}">
                <a16:creationId xmlns:a16="http://schemas.microsoft.com/office/drawing/2014/main" id="{3BBE6F2E-54A3-4A15-82A8-875DC589F488}"/>
              </a:ext>
            </a:extLst>
          </p:cNvPr>
          <p:cNvSpPr txBox="1">
            <a:spLocks/>
          </p:cNvSpPr>
          <p:nvPr/>
        </p:nvSpPr>
        <p:spPr>
          <a:xfrm>
            <a:off x="4682668" y="2747975"/>
            <a:ext cx="587264" cy="476252"/>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hr-HR" sz="2600" dirty="0"/>
              <a:t>(b)</a:t>
            </a:r>
          </a:p>
        </p:txBody>
      </p:sp>
      <p:sp>
        <p:nvSpPr>
          <p:cNvPr id="12" name="Title 1">
            <a:extLst>
              <a:ext uri="{FF2B5EF4-FFF2-40B4-BE49-F238E27FC236}">
                <a16:creationId xmlns:a16="http://schemas.microsoft.com/office/drawing/2014/main" id="{070741EF-F139-4814-A47F-BDA77BE7B834}"/>
              </a:ext>
            </a:extLst>
          </p:cNvPr>
          <p:cNvSpPr txBox="1">
            <a:spLocks/>
          </p:cNvSpPr>
          <p:nvPr/>
        </p:nvSpPr>
        <p:spPr>
          <a:xfrm>
            <a:off x="1979712" y="2967985"/>
            <a:ext cx="828021" cy="331491"/>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400" dirty="0">
                <a:effectLst>
                  <a:glow rad="177800">
                    <a:schemeClr val="bg1"/>
                  </a:glow>
                </a:effectLst>
              </a:rPr>
              <a:t>El Obeid</a:t>
            </a:r>
          </a:p>
        </p:txBody>
      </p:sp>
      <p:sp>
        <p:nvSpPr>
          <p:cNvPr id="13" name="Oval 12">
            <a:extLst>
              <a:ext uri="{FF2B5EF4-FFF2-40B4-BE49-F238E27FC236}">
                <a16:creationId xmlns:a16="http://schemas.microsoft.com/office/drawing/2014/main" id="{45D77FB5-961F-48F7-8B2B-DF239F1218DC}"/>
              </a:ext>
            </a:extLst>
          </p:cNvPr>
          <p:cNvSpPr/>
          <p:nvPr/>
        </p:nvSpPr>
        <p:spPr>
          <a:xfrm>
            <a:off x="1396504" y="407707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Oval 2">
            <a:extLst>
              <a:ext uri="{FF2B5EF4-FFF2-40B4-BE49-F238E27FC236}">
                <a16:creationId xmlns:a16="http://schemas.microsoft.com/office/drawing/2014/main" id="{9CAAE114-843B-4E51-B8C8-932020C3C935}"/>
              </a:ext>
            </a:extLst>
          </p:cNvPr>
          <p:cNvSpPr/>
          <p:nvPr/>
        </p:nvSpPr>
        <p:spPr>
          <a:xfrm>
            <a:off x="2240186" y="3200276"/>
            <a:ext cx="118839" cy="1188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Oval 14">
            <a:extLst>
              <a:ext uri="{FF2B5EF4-FFF2-40B4-BE49-F238E27FC236}">
                <a16:creationId xmlns:a16="http://schemas.microsoft.com/office/drawing/2014/main" id="{EA8275AA-2346-4AB7-986B-8F1C646ED10B}"/>
              </a:ext>
            </a:extLst>
          </p:cNvPr>
          <p:cNvSpPr/>
          <p:nvPr/>
        </p:nvSpPr>
        <p:spPr>
          <a:xfrm>
            <a:off x="2271266" y="3231356"/>
            <a:ext cx="56677" cy="5667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40056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5851525"/>
          </a:xfrm>
        </p:spPr>
        <p:txBody>
          <a:bodyPr anchor="ctr" anchorCtr="0"/>
          <a:lstStyle/>
          <a:p>
            <a:pPr algn="l"/>
            <a:r>
              <a:rPr lang="hr-HR" sz="3200" dirty="0"/>
              <a:t>Urušavanje bivše savezne države (SFRJ) na prijelazu 80-ih u 90-te godine bilo je popraćeno  raspadom i fragmentiranjem poduzeća </a:t>
            </a:r>
            <a:r>
              <a:rPr lang="hr-HR" sz="3200" b="1" i="1" dirty="0"/>
              <a:t>Geotehnika</a:t>
            </a:r>
            <a:r>
              <a:rPr lang="hr-HR" sz="3200" dirty="0"/>
              <a:t>, pa su se naši putovi razdvojili.</a:t>
            </a:r>
            <a:br>
              <a:rPr lang="hr-HR" sz="3200" dirty="0"/>
            </a:br>
            <a:r>
              <a:rPr lang="hr-HR" sz="3200" dirty="0"/>
              <a:t>O jednom dijelu tog razdoblja, tj. o ulozi Davorina Kovačića na ostvarenju niza geotehničkih projekata (prije i nakon toga razdoblja) govorit će Davorin Lovrenčić.</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17</a:t>
            </a:fld>
            <a:endParaRPr lang="hr-HR" altLang="sr-Latn-RS"/>
          </a:p>
        </p:txBody>
      </p:sp>
    </p:spTree>
    <p:extLst>
      <p:ext uri="{BB962C8B-B14F-4D97-AF65-F5344CB8AC3E}">
        <p14:creationId xmlns:p14="http://schemas.microsoft.com/office/powerpoint/2010/main" val="232922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2074243"/>
          </a:xfrm>
        </p:spPr>
        <p:txBody>
          <a:bodyPr/>
          <a:lstStyle/>
          <a:p>
            <a:pPr algn="l"/>
            <a:r>
              <a:rPr lang="hr-HR" sz="3000" dirty="0"/>
              <a:t>Ipak, premda znatno prorijeđeni, naši su se povremeni kontakti i dalje nastavili, a postali su opet nešto češći tijekom sanacijskih radova na </a:t>
            </a:r>
            <a:r>
              <a:rPr lang="hr-HR" sz="3000" dirty="0" err="1"/>
              <a:t>hidroenergetskom</a:t>
            </a:r>
            <a:r>
              <a:rPr lang="hr-HR" sz="3000" dirty="0"/>
              <a:t> sustavu HE Rama i BiH.</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18</a:t>
            </a:fld>
            <a:endParaRPr lang="hr-HR" altLang="sr-Latn-RS"/>
          </a:p>
        </p:txBody>
      </p:sp>
      <p:pic>
        <p:nvPicPr>
          <p:cNvPr id="6146" name="Picture 2" descr="Lago Rama (ramsko jezero) in bosnia-erzegovina â Foto Stock">
            <a:extLst>
              <a:ext uri="{FF2B5EF4-FFF2-40B4-BE49-F238E27FC236}">
                <a16:creationId xmlns:a16="http://schemas.microsoft.com/office/drawing/2014/main" id="{1196BC27-EA90-4137-BF1C-1E8FDA2B5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43" y="2281559"/>
            <a:ext cx="8229600" cy="32289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A3A31AB-A683-4A0C-ABD0-685A0BD4ACB2}"/>
              </a:ext>
            </a:extLst>
          </p:cNvPr>
          <p:cNvSpPr txBox="1">
            <a:spLocks/>
          </p:cNvSpPr>
          <p:nvPr/>
        </p:nvSpPr>
        <p:spPr>
          <a:xfrm>
            <a:off x="466643" y="5570425"/>
            <a:ext cx="8229600" cy="654559"/>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dirty="0"/>
              <a:t>Umjetno jezero nastalo izgradnjom visoke nasute brane (H=103 m), </a:t>
            </a:r>
            <a:br>
              <a:rPr lang="hr-HR" sz="2000" dirty="0"/>
            </a:br>
            <a:r>
              <a:rPr lang="hr-HR" sz="2000" dirty="0"/>
              <a:t>tijekom 1966.-68. godine.</a:t>
            </a:r>
          </a:p>
        </p:txBody>
      </p:sp>
    </p:spTree>
    <p:extLst>
      <p:ext uri="{BB962C8B-B14F-4D97-AF65-F5344CB8AC3E}">
        <p14:creationId xmlns:p14="http://schemas.microsoft.com/office/powerpoint/2010/main" val="175764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1570187"/>
          </a:xfrm>
        </p:spPr>
        <p:txBody>
          <a:bodyPr/>
          <a:lstStyle/>
          <a:p>
            <a:pPr algn="l"/>
            <a:r>
              <a:rPr lang="hr-HR" sz="3200" dirty="0"/>
              <a:t>Početkom XXI. stoljeća, ponovo smo se našli kao zaposlenici iste institucije, tj. kao nastavnici na Geotehničkom fakultetu u Varaždinu.</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19</a:t>
            </a:fld>
            <a:endParaRPr lang="hr-HR" altLang="sr-Latn-RS"/>
          </a:p>
        </p:txBody>
      </p:sp>
      <p:pic>
        <p:nvPicPr>
          <p:cNvPr id="7170" name="Picture 2" descr="http://rpm.c-hip.net/2011/bogdan/geotehnicki.jpg">
            <a:extLst>
              <a:ext uri="{FF2B5EF4-FFF2-40B4-BE49-F238E27FC236}">
                <a16:creationId xmlns:a16="http://schemas.microsoft.com/office/drawing/2014/main" id="{45CD24CD-40E5-433E-B37C-B545C179E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659" y="1844824"/>
            <a:ext cx="5126682" cy="34506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621E160-8F4F-4136-ACF1-E74F9D59FC3B}"/>
              </a:ext>
            </a:extLst>
          </p:cNvPr>
          <p:cNvSpPr txBox="1">
            <a:spLocks/>
          </p:cNvSpPr>
          <p:nvPr/>
        </p:nvSpPr>
        <p:spPr>
          <a:xfrm>
            <a:off x="1547664" y="5295475"/>
            <a:ext cx="5976938" cy="869829"/>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i="1" dirty="0"/>
              <a:t>Zgrada Geotehničkog fakulteta u Varaždinu (Geotehnički fakultet jedna je od sastavnica Sveučilišta u Zagrebu)</a:t>
            </a:r>
          </a:p>
        </p:txBody>
      </p:sp>
    </p:spTree>
    <p:extLst>
      <p:ext uri="{BB962C8B-B14F-4D97-AF65-F5344CB8AC3E}">
        <p14:creationId xmlns:p14="http://schemas.microsoft.com/office/powerpoint/2010/main" val="10292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Ivan Muhovec</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a:t>
            </a:fld>
            <a:endParaRPr lang="hr-HR" altLang="sr-Latn-RS" dirty="0">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4000" b="1" dirty="0">
                <a:cs typeface="Times New Roman" panose="02020603050405020304" pitchFamily="18" charset="0"/>
              </a:rPr>
              <a:t>Davorin Kovačić, suputnik kroz život i struku tijekom više od pola stoljeća</a:t>
            </a:r>
          </a:p>
        </p:txBody>
      </p:sp>
      <p:sp>
        <p:nvSpPr>
          <p:cNvPr id="7173" name="Rectangle 3"/>
          <p:cNvSpPr>
            <a:spLocks noGrp="1" noChangeArrowheads="1"/>
          </p:cNvSpPr>
          <p:nvPr>
            <p:ph type="body" idx="1"/>
          </p:nvPr>
        </p:nvSpPr>
        <p:spPr bwMode="auto">
          <a:xfrm>
            <a:off x="3851920" y="2857500"/>
            <a:ext cx="4968552" cy="15796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altLang="sr-Latn-RS" dirty="0"/>
              <a:t>Rođen u Zagrebu 29.III.1945. gdje je i umro, 17.II.2019.</a:t>
            </a:r>
            <a:br>
              <a:rPr lang="hr-HR" altLang="sr-Latn-RS" dirty="0"/>
            </a:br>
            <a:r>
              <a:rPr lang="hr-HR" altLang="sr-Latn-RS" dirty="0"/>
              <a:t>(s nepunih 74 godine)</a:t>
            </a:r>
          </a:p>
        </p:txBody>
      </p:sp>
      <p:pic>
        <p:nvPicPr>
          <p:cNvPr id="2" name="Picture 1">
            <a:extLst>
              <a:ext uri="{FF2B5EF4-FFF2-40B4-BE49-F238E27FC236}">
                <a16:creationId xmlns:a16="http://schemas.microsoft.com/office/drawing/2014/main" id="{4746B958-C338-4129-B51B-4F7D9625A4E0}"/>
              </a:ext>
            </a:extLst>
          </p:cNvPr>
          <p:cNvPicPr>
            <a:picLocks noChangeAspect="1"/>
          </p:cNvPicPr>
          <p:nvPr/>
        </p:nvPicPr>
        <p:blipFill>
          <a:blip r:embed="rId3"/>
          <a:stretch>
            <a:fillRect/>
          </a:stretch>
        </p:blipFill>
        <p:spPr>
          <a:xfrm>
            <a:off x="323528" y="1734301"/>
            <a:ext cx="3312368" cy="338939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2146251"/>
          </a:xfrm>
        </p:spPr>
        <p:txBody>
          <a:bodyPr/>
          <a:lstStyle/>
          <a:p>
            <a:pPr algn="l"/>
            <a:r>
              <a:rPr lang="hr-HR" sz="2800" dirty="0"/>
              <a:t>Bila su to ugodna druženja u tom lijepom baroknom gradu, a dugo razdoblje našega poznanstva i uvijek besprijekornih odnosa, predstavljalo je </a:t>
            </a:r>
            <a:r>
              <a:rPr lang="hr-HR" sz="2800" b="1" i="1" dirty="0"/>
              <a:t>zlatnu podlogu</a:t>
            </a:r>
            <a:r>
              <a:rPr lang="hr-HR" sz="2800" dirty="0"/>
              <a:t> naših prisnih odnosa u tim novim (ne uvijek i jednostavnim) okolnostima.</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20</a:t>
            </a:fld>
            <a:endParaRPr lang="hr-HR" altLang="sr-Latn-RS"/>
          </a:p>
        </p:txBody>
      </p:sp>
      <p:pic>
        <p:nvPicPr>
          <p:cNvPr id="8194" name="Picture 2" descr="Slikovni rezultat za varaÅ¾din">
            <a:extLst>
              <a:ext uri="{FF2B5EF4-FFF2-40B4-BE49-F238E27FC236}">
                <a16:creationId xmlns:a16="http://schemas.microsoft.com/office/drawing/2014/main" id="{75F84688-1F01-4694-BFDF-9D10D39AB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916" y="2505908"/>
            <a:ext cx="6084168" cy="34223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4492B88-159A-4138-B505-9A8B08823AA6}"/>
              </a:ext>
            </a:extLst>
          </p:cNvPr>
          <p:cNvSpPr txBox="1">
            <a:spLocks/>
          </p:cNvSpPr>
          <p:nvPr/>
        </p:nvSpPr>
        <p:spPr>
          <a:xfrm>
            <a:off x="457200" y="5949280"/>
            <a:ext cx="8229600" cy="1217142"/>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i="1" dirty="0"/>
              <a:t>Središte Varaždina (Trg kralja Tomislava)</a:t>
            </a:r>
          </a:p>
        </p:txBody>
      </p:sp>
    </p:spTree>
    <p:extLst>
      <p:ext uri="{BB962C8B-B14F-4D97-AF65-F5344CB8AC3E}">
        <p14:creationId xmlns:p14="http://schemas.microsoft.com/office/powerpoint/2010/main" val="360965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4330824" cy="2963107"/>
          </a:xfrm>
        </p:spPr>
        <p:txBody>
          <a:bodyPr/>
          <a:lstStyle/>
          <a:p>
            <a:pPr algn="l"/>
            <a:r>
              <a:rPr lang="hr-HR" sz="2400" dirty="0"/>
              <a:t>Kad prođu </a:t>
            </a:r>
            <a:r>
              <a:rPr lang="hr-HR" sz="2400" b="1" i="1" dirty="0"/>
              <a:t>najbolje godine života</a:t>
            </a:r>
            <a:r>
              <a:rPr lang="hr-HR" sz="2400" dirty="0"/>
              <a:t> počinje se jasno primjećivati kako vrijeme nezaustavljivo leti. Nije dugo trebalo da nas sustigne umirovljenje, no tada smo otkrili novu nišu našega druženja. Bio je to otok Brač.</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21</a:t>
            </a:fld>
            <a:endParaRPr lang="hr-HR" altLang="sr-Latn-RS"/>
          </a:p>
        </p:txBody>
      </p:sp>
      <p:pic>
        <p:nvPicPr>
          <p:cNvPr id="9218" name="Picture 2" descr="Slikovni rezultat za radesko otok brac">
            <a:extLst>
              <a:ext uri="{FF2B5EF4-FFF2-40B4-BE49-F238E27FC236}">
                <a16:creationId xmlns:a16="http://schemas.microsoft.com/office/drawing/2014/main" id="{B6DFF769-96CA-4357-A8FD-CE588A8B6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58" y="3237744"/>
            <a:ext cx="7240083" cy="27236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286D366-928F-47FA-AEEC-5212DC1EA124}"/>
              </a:ext>
            </a:extLst>
          </p:cNvPr>
          <p:cNvSpPr txBox="1">
            <a:spLocks/>
          </p:cNvSpPr>
          <p:nvPr/>
        </p:nvSpPr>
        <p:spPr>
          <a:xfrm>
            <a:off x="457200" y="5905077"/>
            <a:ext cx="8229600" cy="476251"/>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i="1" dirty="0"/>
              <a:t>Otok Brač, s naznačenim glavnim turističkim mjestima</a:t>
            </a:r>
          </a:p>
        </p:txBody>
      </p:sp>
      <p:sp>
        <p:nvSpPr>
          <p:cNvPr id="7" name="Title 1">
            <a:extLst>
              <a:ext uri="{FF2B5EF4-FFF2-40B4-BE49-F238E27FC236}">
                <a16:creationId xmlns:a16="http://schemas.microsoft.com/office/drawing/2014/main" id="{EE922AC7-0407-4E31-BEE5-6C3B60384ABF}"/>
              </a:ext>
            </a:extLst>
          </p:cNvPr>
          <p:cNvSpPr txBox="1">
            <a:spLocks/>
          </p:cNvSpPr>
          <p:nvPr/>
        </p:nvSpPr>
        <p:spPr>
          <a:xfrm>
            <a:off x="414441" y="3512304"/>
            <a:ext cx="1261999" cy="400855"/>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b="1" i="1" dirty="0" err="1"/>
              <a:t>B.n.m</a:t>
            </a:r>
            <a:r>
              <a:rPr lang="hr-HR" sz="2000" b="1" i="1" dirty="0"/>
              <a:t>.</a:t>
            </a:r>
          </a:p>
        </p:txBody>
      </p:sp>
      <p:cxnSp>
        <p:nvCxnSpPr>
          <p:cNvPr id="8" name="Straight Arrow Connector 7">
            <a:extLst>
              <a:ext uri="{FF2B5EF4-FFF2-40B4-BE49-F238E27FC236}">
                <a16:creationId xmlns:a16="http://schemas.microsoft.com/office/drawing/2014/main" id="{2DCF5F4F-D471-4F99-A677-DC68B7B7FE34}"/>
              </a:ext>
            </a:extLst>
          </p:cNvPr>
          <p:cNvCxnSpPr>
            <a:cxnSpLocks/>
          </p:cNvCxnSpPr>
          <p:nvPr/>
        </p:nvCxnSpPr>
        <p:spPr>
          <a:xfrm>
            <a:off x="1164914" y="3874254"/>
            <a:ext cx="381000" cy="107950"/>
          </a:xfrm>
          <a:prstGeom prst="straightConnector1">
            <a:avLst/>
          </a:prstGeom>
          <a:ln w="19050">
            <a:tailEnd type="stealth" w="lg" len="lg"/>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A9404CA0-FD0F-4A21-86D9-53B9D1AC3524}"/>
              </a:ext>
            </a:extLst>
          </p:cNvPr>
          <p:cNvPicPr>
            <a:picLocks noChangeAspect="1"/>
          </p:cNvPicPr>
          <p:nvPr/>
        </p:nvPicPr>
        <p:blipFill rotWithShape="1">
          <a:blip r:embed="rId3"/>
          <a:srcRect l="3542" r="3820"/>
          <a:stretch/>
        </p:blipFill>
        <p:spPr>
          <a:xfrm>
            <a:off x="4942384" y="397064"/>
            <a:ext cx="3744416" cy="2318649"/>
          </a:xfrm>
          <a:prstGeom prst="rect">
            <a:avLst/>
          </a:prstGeom>
        </p:spPr>
      </p:pic>
      <p:sp>
        <p:nvSpPr>
          <p:cNvPr id="10" name="Title 1">
            <a:extLst>
              <a:ext uri="{FF2B5EF4-FFF2-40B4-BE49-F238E27FC236}">
                <a16:creationId xmlns:a16="http://schemas.microsoft.com/office/drawing/2014/main" id="{5F2E2F9B-F9D7-476F-A3C1-549DF5BD57F0}"/>
              </a:ext>
            </a:extLst>
          </p:cNvPr>
          <p:cNvSpPr txBox="1">
            <a:spLocks/>
          </p:cNvSpPr>
          <p:nvPr/>
        </p:nvSpPr>
        <p:spPr>
          <a:xfrm>
            <a:off x="4831785" y="2701919"/>
            <a:ext cx="3965613" cy="367041"/>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800" i="1" dirty="0"/>
              <a:t>Davorin i Gordana Kovačić, 2016. god.</a:t>
            </a:r>
          </a:p>
        </p:txBody>
      </p:sp>
    </p:spTree>
    <p:extLst>
      <p:ext uri="{BB962C8B-B14F-4D97-AF65-F5344CB8AC3E}">
        <p14:creationId xmlns:p14="http://schemas.microsoft.com/office/powerpoint/2010/main" val="364348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1714203"/>
          </a:xfrm>
        </p:spPr>
        <p:txBody>
          <a:bodyPr/>
          <a:lstStyle/>
          <a:p>
            <a:pPr algn="l"/>
            <a:r>
              <a:rPr lang="hr-HR" sz="2600" dirty="0"/>
              <a:t>Uz zapadnu obalu tog jedinstvenog jadranskog otoka smjestilo se idilično priobalno mjesto </a:t>
            </a:r>
            <a:r>
              <a:rPr lang="hr-HR" sz="2600" b="1" i="1" dirty="0" err="1"/>
              <a:t>Bobovišća</a:t>
            </a:r>
            <a:r>
              <a:rPr lang="hr-HR" sz="2600" b="1" i="1" dirty="0"/>
              <a:t> na moru</a:t>
            </a:r>
            <a:r>
              <a:rPr lang="hr-HR" sz="2600" dirty="0"/>
              <a:t>. </a:t>
            </a:r>
            <a:br>
              <a:rPr lang="hr-HR" sz="2600" dirty="0"/>
            </a:br>
            <a:r>
              <a:rPr lang="hr-HR" sz="2600" dirty="0"/>
              <a:t>Tu se nalaze korijeni obitelji Nazor kojoj je pripadala i majka Davorina Kovačića, što znači da je tu i 50% njegovog iskona .</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22</a:t>
            </a:fld>
            <a:endParaRPr lang="hr-HR" altLang="sr-Latn-RS"/>
          </a:p>
        </p:txBody>
      </p:sp>
      <p:pic>
        <p:nvPicPr>
          <p:cNvPr id="10242" name="Picture 2" descr="Slikovni rezultat za bobovisca na moru">
            <a:extLst>
              <a:ext uri="{FF2B5EF4-FFF2-40B4-BE49-F238E27FC236}">
                <a16:creationId xmlns:a16="http://schemas.microsoft.com/office/drawing/2014/main" id="{DCEE3469-37C8-435A-956D-E259C7903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174229"/>
            <a:ext cx="908685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1030B37-6067-4DD2-9848-37C476DB7368}"/>
              </a:ext>
            </a:extLst>
          </p:cNvPr>
          <p:cNvSpPr txBox="1">
            <a:spLocks/>
          </p:cNvSpPr>
          <p:nvPr/>
        </p:nvSpPr>
        <p:spPr>
          <a:xfrm>
            <a:off x="355600" y="5603229"/>
            <a:ext cx="8229600" cy="706091"/>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dirty="0"/>
              <a:t>Pogled na sjevernu obalu uvale </a:t>
            </a:r>
            <a:r>
              <a:rPr lang="hr-HR" sz="2000" dirty="0" err="1"/>
              <a:t>Bobovišća</a:t>
            </a:r>
            <a:r>
              <a:rPr lang="hr-HR" sz="2000" dirty="0"/>
              <a:t> n.m. s naznačenom kućom </a:t>
            </a:r>
            <a:r>
              <a:rPr lang="hr-HR" sz="2000" dirty="0" err="1"/>
              <a:t>Davorinovog</a:t>
            </a:r>
            <a:r>
              <a:rPr lang="hr-HR" sz="2000" dirty="0"/>
              <a:t> ogranka obitelji Nazor</a:t>
            </a:r>
          </a:p>
        </p:txBody>
      </p:sp>
      <p:sp>
        <p:nvSpPr>
          <p:cNvPr id="7" name="Title 1">
            <a:extLst>
              <a:ext uri="{FF2B5EF4-FFF2-40B4-BE49-F238E27FC236}">
                <a16:creationId xmlns:a16="http://schemas.microsoft.com/office/drawing/2014/main" id="{F719B0D3-8D70-45E0-8699-282D37C36787}"/>
              </a:ext>
            </a:extLst>
          </p:cNvPr>
          <p:cNvSpPr txBox="1">
            <a:spLocks/>
          </p:cNvSpPr>
          <p:nvPr/>
        </p:nvSpPr>
        <p:spPr>
          <a:xfrm>
            <a:off x="3492600" y="2317943"/>
            <a:ext cx="2592288" cy="414525"/>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b="1" dirty="0">
                <a:solidFill>
                  <a:schemeClr val="bg1"/>
                </a:solidFill>
              </a:rPr>
              <a:t>Obiteljska kuća</a:t>
            </a:r>
          </a:p>
        </p:txBody>
      </p:sp>
      <p:sp>
        <p:nvSpPr>
          <p:cNvPr id="3" name="Arc 2">
            <a:extLst>
              <a:ext uri="{FF2B5EF4-FFF2-40B4-BE49-F238E27FC236}">
                <a16:creationId xmlns:a16="http://schemas.microsoft.com/office/drawing/2014/main" id="{2652D9DF-3595-4EAE-B8EB-6E91D6EA8517}"/>
              </a:ext>
            </a:extLst>
          </p:cNvPr>
          <p:cNvSpPr/>
          <p:nvPr/>
        </p:nvSpPr>
        <p:spPr>
          <a:xfrm>
            <a:off x="3707904" y="2527936"/>
            <a:ext cx="360040" cy="864096"/>
          </a:xfrm>
          <a:prstGeom prst="arc">
            <a:avLst>
              <a:gd name="adj1" fmla="val 11084607"/>
              <a:gd name="adj2" fmla="val 16405695"/>
            </a:avLst>
          </a:prstGeom>
          <a:ln w="3810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Tree>
    <p:extLst>
      <p:ext uri="{BB962C8B-B14F-4D97-AF65-F5344CB8AC3E}">
        <p14:creationId xmlns:p14="http://schemas.microsoft.com/office/powerpoint/2010/main" val="424509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1642195"/>
          </a:xfrm>
        </p:spPr>
        <p:txBody>
          <a:bodyPr/>
          <a:lstStyle/>
          <a:p>
            <a:pPr algn="l"/>
            <a:r>
              <a:rPr lang="hr-HR" sz="3000" dirty="0"/>
              <a:t>Zahvaljujući Davorinu osiguran nam je smještaj za ljetovanje na najatraktivnijoj poziciji u </a:t>
            </a:r>
            <a:r>
              <a:rPr lang="hr-HR" sz="3000" dirty="0" err="1"/>
              <a:t>Bobovišću</a:t>
            </a:r>
            <a:r>
              <a:rPr lang="hr-HR" sz="3000" dirty="0"/>
              <a:t> n/m, tj. kod obitelju Juras.</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23</a:t>
            </a:fld>
            <a:endParaRPr lang="hr-HR" altLang="sr-Latn-RS"/>
          </a:p>
        </p:txBody>
      </p:sp>
      <p:pic>
        <p:nvPicPr>
          <p:cNvPr id="3" name="Picture 2">
            <a:extLst>
              <a:ext uri="{FF2B5EF4-FFF2-40B4-BE49-F238E27FC236}">
                <a16:creationId xmlns:a16="http://schemas.microsoft.com/office/drawing/2014/main" id="{15A5F0E2-9FD8-4BF9-B3A6-4073B41FBFF1}"/>
              </a:ext>
            </a:extLst>
          </p:cNvPr>
          <p:cNvPicPr>
            <a:picLocks noChangeAspect="1"/>
          </p:cNvPicPr>
          <p:nvPr/>
        </p:nvPicPr>
        <p:blipFill>
          <a:blip r:embed="rId2"/>
          <a:stretch>
            <a:fillRect/>
          </a:stretch>
        </p:blipFill>
        <p:spPr>
          <a:xfrm>
            <a:off x="1232118" y="1695846"/>
            <a:ext cx="6679763" cy="4107811"/>
          </a:xfrm>
          <a:prstGeom prst="rect">
            <a:avLst/>
          </a:prstGeom>
        </p:spPr>
      </p:pic>
      <p:sp>
        <p:nvSpPr>
          <p:cNvPr id="6" name="Title 1">
            <a:extLst>
              <a:ext uri="{FF2B5EF4-FFF2-40B4-BE49-F238E27FC236}">
                <a16:creationId xmlns:a16="http://schemas.microsoft.com/office/drawing/2014/main" id="{D7B3BBA3-315D-4CCB-82D1-3C497E2A144B}"/>
              </a:ext>
            </a:extLst>
          </p:cNvPr>
          <p:cNvSpPr txBox="1">
            <a:spLocks/>
          </p:cNvSpPr>
          <p:nvPr/>
        </p:nvSpPr>
        <p:spPr>
          <a:xfrm>
            <a:off x="457200" y="5803657"/>
            <a:ext cx="8229600" cy="476251"/>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i="1" dirty="0"/>
              <a:t>Rt na rascjepu Uvale </a:t>
            </a:r>
            <a:r>
              <a:rPr lang="hr-HR" sz="2000" i="1" dirty="0" err="1"/>
              <a:t>Bobovišće</a:t>
            </a:r>
            <a:r>
              <a:rPr lang="hr-HR" sz="2000" i="1" dirty="0"/>
              <a:t> (desno) i </a:t>
            </a:r>
            <a:r>
              <a:rPr lang="hr-HR" sz="2000" i="1" dirty="0" err="1"/>
              <a:t>Viča</a:t>
            </a:r>
            <a:r>
              <a:rPr lang="hr-HR" sz="2000" i="1" dirty="0"/>
              <a:t> Vale (lijevo)</a:t>
            </a:r>
          </a:p>
        </p:txBody>
      </p:sp>
      <p:sp>
        <p:nvSpPr>
          <p:cNvPr id="7" name="Title 1">
            <a:extLst>
              <a:ext uri="{FF2B5EF4-FFF2-40B4-BE49-F238E27FC236}">
                <a16:creationId xmlns:a16="http://schemas.microsoft.com/office/drawing/2014/main" id="{5FEE7E20-34ED-4D8F-8CF8-F962DADEE11E}"/>
              </a:ext>
            </a:extLst>
          </p:cNvPr>
          <p:cNvSpPr txBox="1">
            <a:spLocks/>
          </p:cNvSpPr>
          <p:nvPr/>
        </p:nvSpPr>
        <p:spPr>
          <a:xfrm>
            <a:off x="5319593" y="1916832"/>
            <a:ext cx="2592288" cy="414525"/>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400" b="1" dirty="0">
                <a:solidFill>
                  <a:schemeClr val="bg1"/>
                </a:solidFill>
              </a:rPr>
              <a:t>Kuća obitelji Juras</a:t>
            </a:r>
          </a:p>
        </p:txBody>
      </p:sp>
      <p:sp>
        <p:nvSpPr>
          <p:cNvPr id="8" name="Arc 7">
            <a:extLst>
              <a:ext uri="{FF2B5EF4-FFF2-40B4-BE49-F238E27FC236}">
                <a16:creationId xmlns:a16="http://schemas.microsoft.com/office/drawing/2014/main" id="{7E4157B6-FC62-4145-A960-023526A9ABAF}"/>
              </a:ext>
            </a:extLst>
          </p:cNvPr>
          <p:cNvSpPr/>
          <p:nvPr/>
        </p:nvSpPr>
        <p:spPr>
          <a:xfrm>
            <a:off x="5119111" y="2186339"/>
            <a:ext cx="533010" cy="2309441"/>
          </a:xfrm>
          <a:prstGeom prst="arc">
            <a:avLst>
              <a:gd name="adj1" fmla="val 11027149"/>
              <a:gd name="adj2" fmla="val 16210134"/>
            </a:avLst>
          </a:prstGeom>
          <a:ln w="3810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Tree>
    <p:extLst>
      <p:ext uri="{BB962C8B-B14F-4D97-AF65-F5344CB8AC3E}">
        <p14:creationId xmlns:p14="http://schemas.microsoft.com/office/powerpoint/2010/main" val="147452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8"/>
            <a:ext cx="8229600" cy="1126696"/>
          </a:xfrm>
        </p:spPr>
        <p:txBody>
          <a:bodyPr/>
          <a:lstStyle/>
          <a:p>
            <a:pPr algn="l"/>
            <a:r>
              <a:rPr lang="hr-HR" sz="2200" dirty="0"/>
              <a:t>Kroz zadnjih 4-5 godina, nastojali smo uskladiti istovremene ljetne boravke (barem kroz par dana preklapanja) u toj zavičajnoj postojbini Vladimira Nazora.</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24</a:t>
            </a:fld>
            <a:endParaRPr lang="hr-HR" altLang="sr-Latn-RS"/>
          </a:p>
        </p:txBody>
      </p:sp>
      <p:pic>
        <p:nvPicPr>
          <p:cNvPr id="3" name="Picture 2">
            <a:extLst>
              <a:ext uri="{FF2B5EF4-FFF2-40B4-BE49-F238E27FC236}">
                <a16:creationId xmlns:a16="http://schemas.microsoft.com/office/drawing/2014/main" id="{09629785-9E43-43B4-BA90-9F16254261A6}"/>
              </a:ext>
            </a:extLst>
          </p:cNvPr>
          <p:cNvPicPr>
            <a:picLocks noChangeAspect="1"/>
          </p:cNvPicPr>
          <p:nvPr/>
        </p:nvPicPr>
        <p:blipFill>
          <a:blip r:embed="rId2"/>
          <a:stretch>
            <a:fillRect/>
          </a:stretch>
        </p:blipFill>
        <p:spPr>
          <a:xfrm>
            <a:off x="1583531" y="1401333"/>
            <a:ext cx="5976938" cy="4055333"/>
          </a:xfrm>
          <a:prstGeom prst="rect">
            <a:avLst/>
          </a:prstGeom>
          <a:ln>
            <a:solidFill>
              <a:schemeClr val="tx1"/>
            </a:solidFill>
          </a:ln>
        </p:spPr>
      </p:pic>
      <p:sp>
        <p:nvSpPr>
          <p:cNvPr id="6" name="Title 1">
            <a:extLst>
              <a:ext uri="{FF2B5EF4-FFF2-40B4-BE49-F238E27FC236}">
                <a16:creationId xmlns:a16="http://schemas.microsoft.com/office/drawing/2014/main" id="{978365C0-BEBA-4664-BB97-271EBE93D4FB}"/>
              </a:ext>
            </a:extLst>
          </p:cNvPr>
          <p:cNvSpPr txBox="1">
            <a:spLocks/>
          </p:cNvSpPr>
          <p:nvPr/>
        </p:nvSpPr>
        <p:spPr>
          <a:xfrm>
            <a:off x="457200" y="5471078"/>
            <a:ext cx="8229600" cy="838242"/>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dirty="0"/>
              <a:t>Razglednica koju su nam Davorin i Gordana poslali iz </a:t>
            </a:r>
            <a:r>
              <a:rPr lang="hr-HR" sz="2000" dirty="0" err="1"/>
              <a:t>Bobovišća</a:t>
            </a:r>
            <a:r>
              <a:rPr lang="hr-HR" sz="2000" dirty="0"/>
              <a:t> 21.VII.2018. podsjećajući nas „</a:t>
            </a:r>
            <a:r>
              <a:rPr lang="hr-HR" sz="2000" i="1" dirty="0"/>
              <a:t>da nas </a:t>
            </a:r>
            <a:r>
              <a:rPr lang="hr-HR" sz="2000" i="1" dirty="0" err="1"/>
              <a:t>Bobovišća</a:t>
            </a:r>
            <a:r>
              <a:rPr lang="hr-HR" sz="2000" i="1" dirty="0"/>
              <a:t> čeka</a:t>
            </a:r>
            <a:r>
              <a:rPr lang="hr-HR" sz="2000" dirty="0"/>
              <a:t>” (došli smo početkom rujna!).</a:t>
            </a:r>
          </a:p>
        </p:txBody>
      </p:sp>
    </p:spTree>
    <p:extLst>
      <p:ext uri="{BB962C8B-B14F-4D97-AF65-F5344CB8AC3E}">
        <p14:creationId xmlns:p14="http://schemas.microsoft.com/office/powerpoint/2010/main" val="244006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1426171"/>
          </a:xfrm>
        </p:spPr>
        <p:txBody>
          <a:bodyPr/>
          <a:lstStyle/>
          <a:p>
            <a:pPr algn="l"/>
            <a:r>
              <a:rPr lang="hr-HR" sz="2800" dirty="0"/>
              <a:t>Nije bilo teme o kojoj nismo raspravljali, a </a:t>
            </a:r>
            <a:r>
              <a:rPr lang="hr-HR" sz="2800" dirty="0" err="1"/>
              <a:t>najrađe</a:t>
            </a:r>
            <a:r>
              <a:rPr lang="hr-HR" sz="2800" dirty="0"/>
              <a:t> smo to </a:t>
            </a:r>
            <a:r>
              <a:rPr lang="hr-HR" sz="2800" b="1" i="1" dirty="0"/>
              <a:t>„obavljali”</a:t>
            </a:r>
            <a:r>
              <a:rPr lang="hr-HR" sz="2800" dirty="0"/>
              <a:t> pod</a:t>
            </a:r>
            <a:r>
              <a:rPr lang="hr-HR" sz="2800" i="1" dirty="0"/>
              <a:t> pergolom</a:t>
            </a:r>
            <a:r>
              <a:rPr lang="hr-HR" sz="2800" dirty="0"/>
              <a:t> maloga kafića-dućana </a:t>
            </a:r>
            <a:r>
              <a:rPr lang="hr-HR" sz="2800" b="1" i="1" dirty="0"/>
              <a:t>Kod Maje</a:t>
            </a:r>
            <a:r>
              <a:rPr lang="hr-HR" sz="2800" dirty="0"/>
              <a:t>, lišenoga svake pretencioznosti.</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25</a:t>
            </a:fld>
            <a:endParaRPr lang="hr-HR" altLang="sr-Latn-RS"/>
          </a:p>
        </p:txBody>
      </p:sp>
      <p:pic>
        <p:nvPicPr>
          <p:cNvPr id="11266" name="Picture 2" descr="https://www.tz-milna.hr/wp-content/uploads/2016/06/bobovi%C5%A1%C4%87a-na-moru-2-1030x687.jpg">
            <a:extLst>
              <a:ext uri="{FF2B5EF4-FFF2-40B4-BE49-F238E27FC236}">
                <a16:creationId xmlns:a16="http://schemas.microsoft.com/office/drawing/2014/main" id="{6EBB9579-A968-4D32-833A-A8C9377AB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531" y="1657738"/>
            <a:ext cx="5976938" cy="39867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D4DA0D4-21DB-4259-9676-AFF7E599FCA9}"/>
              </a:ext>
            </a:extLst>
          </p:cNvPr>
          <p:cNvSpPr txBox="1">
            <a:spLocks/>
          </p:cNvSpPr>
          <p:nvPr/>
        </p:nvSpPr>
        <p:spPr>
          <a:xfrm>
            <a:off x="457200" y="5615234"/>
            <a:ext cx="8229600" cy="713086"/>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i="1" dirty="0"/>
              <a:t>Ambijent duboke uvale </a:t>
            </a:r>
            <a:r>
              <a:rPr lang="hr-HR" sz="2000" i="1" dirty="0" err="1"/>
              <a:t>Bobovišća</a:t>
            </a:r>
            <a:r>
              <a:rPr lang="hr-HR" sz="2000" i="1" dirty="0"/>
              <a:t> na moru</a:t>
            </a:r>
            <a:br>
              <a:rPr lang="hr-HR" sz="2000" i="1" dirty="0"/>
            </a:br>
            <a:r>
              <a:rPr lang="hr-HR" sz="2000" i="1" dirty="0"/>
              <a:t>(PMP = Pod </a:t>
            </a:r>
            <a:r>
              <a:rPr lang="hr-HR" sz="2000" i="1" dirty="0" err="1"/>
              <a:t>Majinom</a:t>
            </a:r>
            <a:r>
              <a:rPr lang="hr-HR" sz="2000" i="1" dirty="0"/>
              <a:t> Pergolom)</a:t>
            </a:r>
          </a:p>
        </p:txBody>
      </p:sp>
      <p:sp>
        <p:nvSpPr>
          <p:cNvPr id="7" name="Title 1">
            <a:extLst>
              <a:ext uri="{FF2B5EF4-FFF2-40B4-BE49-F238E27FC236}">
                <a16:creationId xmlns:a16="http://schemas.microsoft.com/office/drawing/2014/main" id="{63B6E67A-8945-4FF7-A0A0-6EEC810872E4}"/>
              </a:ext>
            </a:extLst>
          </p:cNvPr>
          <p:cNvSpPr txBox="1">
            <a:spLocks/>
          </p:cNvSpPr>
          <p:nvPr/>
        </p:nvSpPr>
        <p:spPr>
          <a:xfrm>
            <a:off x="2699792" y="4130633"/>
            <a:ext cx="501923" cy="250916"/>
          </a:xfrm>
          <a:prstGeom prst="rect">
            <a:avLst/>
          </a:prstGeom>
          <a:solidFill>
            <a:schemeClr val="bg1"/>
          </a:solidFill>
        </p:spPr>
        <p:txBody>
          <a:bodyPr lIns="0" tIns="0" rIns="0" bIns="0"/>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1600" dirty="0"/>
              <a:t>PMP</a:t>
            </a:r>
          </a:p>
        </p:txBody>
      </p:sp>
      <p:sp>
        <p:nvSpPr>
          <p:cNvPr id="8" name="Arc 7">
            <a:extLst>
              <a:ext uri="{FF2B5EF4-FFF2-40B4-BE49-F238E27FC236}">
                <a16:creationId xmlns:a16="http://schemas.microsoft.com/office/drawing/2014/main" id="{C4E5BD87-5BE0-4253-BCFC-BF9F3014EFDB}"/>
              </a:ext>
            </a:extLst>
          </p:cNvPr>
          <p:cNvSpPr/>
          <p:nvPr/>
        </p:nvSpPr>
        <p:spPr>
          <a:xfrm>
            <a:off x="2830909" y="4256091"/>
            <a:ext cx="864096" cy="596055"/>
          </a:xfrm>
          <a:prstGeom prst="arc">
            <a:avLst>
              <a:gd name="adj1" fmla="val 16083826"/>
              <a:gd name="adj2" fmla="val 604374"/>
            </a:avLst>
          </a:prstGeom>
          <a:ln w="38100">
            <a:solidFill>
              <a:schemeClr val="bg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Tree>
    <p:extLst>
      <p:ext uri="{BB962C8B-B14F-4D97-AF65-F5344CB8AC3E}">
        <p14:creationId xmlns:p14="http://schemas.microsoft.com/office/powerpoint/2010/main" val="2294756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2064360"/>
          </a:xfrm>
        </p:spPr>
        <p:txBody>
          <a:bodyPr/>
          <a:lstStyle/>
          <a:p>
            <a:pPr algn="l"/>
            <a:r>
              <a:rPr lang="hr-HR" sz="2200" dirty="0"/>
              <a:t>Zahvaljujući Davorinu, u </a:t>
            </a:r>
            <a:r>
              <a:rPr lang="hr-HR" sz="2200" dirty="0" err="1"/>
              <a:t>Bobivišću</a:t>
            </a:r>
            <a:r>
              <a:rPr lang="hr-HR" sz="2200" dirty="0"/>
              <a:t> n/m osjećali smo se kao kod kuće (tj. </a:t>
            </a:r>
            <a:r>
              <a:rPr lang="hr-HR" sz="2200" i="1" dirty="0"/>
              <a:t>kao u Zagorju!</a:t>
            </a:r>
            <a:r>
              <a:rPr lang="hr-HR" sz="2200" dirty="0"/>
              <a:t>) jer od svih koje smo tamo upoznali bili smo tako i tretirani. Tome je zasigurno pripomogao i duh Vladimira Nazora (i njegovi su iz </a:t>
            </a:r>
            <a:r>
              <a:rPr lang="hr-HR" sz="2200" dirty="0" err="1"/>
              <a:t>Bobovišća</a:t>
            </a:r>
            <a:r>
              <a:rPr lang="hr-HR" sz="2200" dirty="0"/>
              <a:t> n.m.) koji se tamo susreće na svakom koraku, a posebno je vidljiv na </a:t>
            </a:r>
            <a:r>
              <a:rPr lang="hr-HR" sz="2200" dirty="0" err="1"/>
              <a:t>stijenskom</a:t>
            </a:r>
            <a:r>
              <a:rPr lang="hr-HR" sz="2200" dirty="0"/>
              <a:t> hrptu iznad mjesta gdje je pisac podignuo spomen na svoje tri sestre.</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26</a:t>
            </a:fld>
            <a:endParaRPr lang="hr-HR" altLang="sr-Latn-RS"/>
          </a:p>
        </p:txBody>
      </p:sp>
      <p:pic>
        <p:nvPicPr>
          <p:cNvPr id="13314" name="Picture 2" descr="Slikovni rezultat za tri sestrice bobovisce">
            <a:extLst>
              <a:ext uri="{FF2B5EF4-FFF2-40B4-BE49-F238E27FC236}">
                <a16:creationId xmlns:a16="http://schemas.microsoft.com/office/drawing/2014/main" id="{5D8E26D8-0100-4CE0-BA38-E781DC62E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04" y="2416267"/>
            <a:ext cx="3970785" cy="29780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C7445D3-1063-4573-ABAF-715F322B2E8A}"/>
              </a:ext>
            </a:extLst>
          </p:cNvPr>
          <p:cNvSpPr txBox="1">
            <a:spLocks/>
          </p:cNvSpPr>
          <p:nvPr/>
        </p:nvSpPr>
        <p:spPr>
          <a:xfrm>
            <a:off x="457200" y="5394356"/>
            <a:ext cx="7488832" cy="910125"/>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hr-HR" sz="1800" i="1" dirty="0"/>
              <a:t>Neobičnu antičku konstrukciju ponad </a:t>
            </a:r>
            <a:r>
              <a:rPr lang="hr-HR" sz="1800" i="1" dirty="0" err="1"/>
              <a:t>Bobovišća</a:t>
            </a:r>
            <a:r>
              <a:rPr lang="hr-HR" sz="1800" i="1" dirty="0"/>
              <a:t>, izgradio je poznati hrvatski i brački pjesnik i pisac Vladimir Nazor. Posvetio je svojim sestricama, na svakom je stupu po jedno slovo: I, O i A. "Irmi, Olgi, </a:t>
            </a:r>
            <a:r>
              <a:rPr lang="hr-HR" sz="1800" i="1" dirty="0" err="1"/>
              <a:t>Ameliji</a:t>
            </a:r>
            <a:r>
              <a:rPr lang="hr-HR" sz="1800" i="1" dirty="0"/>
              <a:t> izgradih ovaj </a:t>
            </a:r>
            <a:r>
              <a:rPr lang="hr-HR" sz="1800" i="1" dirty="0" err="1"/>
              <a:t>antik</a:t>
            </a:r>
            <a:r>
              <a:rPr lang="hr-HR" sz="1800" i="1" dirty="0"/>
              <a:t>".</a:t>
            </a:r>
          </a:p>
        </p:txBody>
      </p:sp>
      <p:sp>
        <p:nvSpPr>
          <p:cNvPr id="7" name="Title 1">
            <a:extLst>
              <a:ext uri="{FF2B5EF4-FFF2-40B4-BE49-F238E27FC236}">
                <a16:creationId xmlns:a16="http://schemas.microsoft.com/office/drawing/2014/main" id="{9479C769-0CDB-4290-9C77-7F011EA77188}"/>
              </a:ext>
            </a:extLst>
          </p:cNvPr>
          <p:cNvSpPr txBox="1">
            <a:spLocks/>
          </p:cNvSpPr>
          <p:nvPr/>
        </p:nvSpPr>
        <p:spPr>
          <a:xfrm>
            <a:off x="4843628" y="2766491"/>
            <a:ext cx="3772675" cy="2064360"/>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hr-HR" sz="2200" dirty="0"/>
              <a:t>Meni je i danas nevjerojatno kako je taj brački čovjek ušao u dušu kajkavskog Zagorca napisavši nezaboravnu pripovijest:</a:t>
            </a:r>
            <a:br>
              <a:rPr lang="hr-HR" sz="2200" dirty="0"/>
            </a:br>
            <a:r>
              <a:rPr lang="hr-HR" sz="2200" b="1" i="1" dirty="0" err="1"/>
              <a:t>Dedek</a:t>
            </a:r>
            <a:r>
              <a:rPr lang="hr-HR" sz="2200" b="1" i="1" dirty="0"/>
              <a:t> </a:t>
            </a:r>
            <a:r>
              <a:rPr lang="hr-HR" sz="2200" b="1" i="1" dirty="0" err="1"/>
              <a:t>Kajbumščak</a:t>
            </a:r>
            <a:r>
              <a:rPr lang="hr-HR" sz="2200" dirty="0"/>
              <a:t>.</a:t>
            </a:r>
          </a:p>
        </p:txBody>
      </p:sp>
    </p:spTree>
    <p:extLst>
      <p:ext uri="{BB962C8B-B14F-4D97-AF65-F5344CB8AC3E}">
        <p14:creationId xmlns:p14="http://schemas.microsoft.com/office/powerpoint/2010/main" val="669251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8"/>
            <a:ext cx="8229600" cy="1922766"/>
          </a:xfrm>
        </p:spPr>
        <p:txBody>
          <a:bodyPr/>
          <a:lstStyle/>
          <a:p>
            <a:pPr algn="l"/>
            <a:r>
              <a:rPr lang="hr-HR" sz="3000" dirty="0"/>
              <a:t>Zadnjih par godina, Davorin je zbog narušenog zdravlja morao znatno ograničiti svoja kretanja, pa je s velikim zanimanjem slušao „izvješća” o mojim bračkim „landranjima” i istraživanjima.</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27</a:t>
            </a:fld>
            <a:endParaRPr lang="hr-HR" altLang="sr-Latn-RS"/>
          </a:p>
        </p:txBody>
      </p:sp>
      <p:pic>
        <p:nvPicPr>
          <p:cNvPr id="14338" name="Picture 2" descr="hiking excursions Island BraÄ">
            <a:extLst>
              <a:ext uri="{FF2B5EF4-FFF2-40B4-BE49-F238E27FC236}">
                <a16:creationId xmlns:a16="http://schemas.microsoft.com/office/drawing/2014/main" id="{3D0E0EB6-4CB0-411B-802A-C5001D47A6C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50758" y="2190638"/>
            <a:ext cx="6642484" cy="37363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802413E-1D83-482A-BD25-4579BB058934}"/>
              </a:ext>
            </a:extLst>
          </p:cNvPr>
          <p:cNvSpPr txBox="1">
            <a:spLocks/>
          </p:cNvSpPr>
          <p:nvPr/>
        </p:nvSpPr>
        <p:spPr>
          <a:xfrm>
            <a:off x="647451" y="5905078"/>
            <a:ext cx="7849097" cy="476250"/>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i="1" dirty="0"/>
              <a:t>Pogled na </a:t>
            </a:r>
            <a:r>
              <a:rPr lang="hr-HR" sz="2000" i="1" dirty="0" err="1"/>
              <a:t>Ložišća</a:t>
            </a:r>
            <a:r>
              <a:rPr lang="hr-HR" sz="2000" i="1" dirty="0"/>
              <a:t> s položaja stare crkvice Sv. Martina nad </a:t>
            </a:r>
            <a:r>
              <a:rPr lang="hr-HR" sz="2000" i="1" dirty="0" err="1"/>
              <a:t>Bobovišćem</a:t>
            </a:r>
            <a:endParaRPr lang="hr-HR" sz="2000" i="1" dirty="0"/>
          </a:p>
        </p:txBody>
      </p:sp>
    </p:spTree>
    <p:extLst>
      <p:ext uri="{BB962C8B-B14F-4D97-AF65-F5344CB8AC3E}">
        <p14:creationId xmlns:p14="http://schemas.microsoft.com/office/powerpoint/2010/main" val="2639016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1570187"/>
          </a:xfrm>
        </p:spPr>
        <p:txBody>
          <a:bodyPr/>
          <a:lstStyle/>
          <a:p>
            <a:pPr algn="l"/>
            <a:r>
              <a:rPr lang="hr-HR" sz="3000" dirty="0"/>
              <a:t>Prošlog sam mu rujna (2018.) izravno poslao snimke iz Zmajeve spilje nad Murvicom, gdje sam se i pomolio za njegovo zdravlje.</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28</a:t>
            </a:fld>
            <a:endParaRPr lang="hr-HR" altLang="sr-Latn-RS"/>
          </a:p>
        </p:txBody>
      </p:sp>
      <p:pic>
        <p:nvPicPr>
          <p:cNvPr id="15362" name="Picture 2" descr="Slikovni rezultat za braÄ zmajeva spilja">
            <a:extLst>
              <a:ext uri="{FF2B5EF4-FFF2-40B4-BE49-F238E27FC236}">
                <a16:creationId xmlns:a16="http://schemas.microsoft.com/office/drawing/2014/main" id="{D1A602A9-8CDC-40A2-8D3D-1133C2413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589" y="1775251"/>
            <a:ext cx="6060821"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2547DBB-6DA8-4E94-9E81-9849886D911F}"/>
              </a:ext>
            </a:extLst>
          </p:cNvPr>
          <p:cNvSpPr txBox="1">
            <a:spLocks/>
          </p:cNvSpPr>
          <p:nvPr/>
        </p:nvSpPr>
        <p:spPr>
          <a:xfrm>
            <a:off x="1541589" y="5591675"/>
            <a:ext cx="6060821" cy="785094"/>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i="1" dirty="0"/>
              <a:t>Zmaj uklesan u lijevu spiljsku stijenu,</a:t>
            </a:r>
            <a:br>
              <a:rPr lang="hr-HR" sz="2000" i="1" dirty="0"/>
            </a:br>
            <a:r>
              <a:rPr lang="hr-HR" sz="2000" i="1" dirty="0"/>
              <a:t>u sklopu simboličke religijske kompozicije</a:t>
            </a:r>
          </a:p>
        </p:txBody>
      </p:sp>
    </p:spTree>
    <p:extLst>
      <p:ext uri="{BB962C8B-B14F-4D97-AF65-F5344CB8AC3E}">
        <p14:creationId xmlns:p14="http://schemas.microsoft.com/office/powerpoint/2010/main" val="386208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1930227"/>
          </a:xfrm>
        </p:spPr>
        <p:txBody>
          <a:bodyPr/>
          <a:lstStyle/>
          <a:p>
            <a:pPr algn="l"/>
            <a:r>
              <a:rPr lang="hr-HR" sz="3000" dirty="0"/>
              <a:t>Od tada nije puno vremena prošlo, i Davorin je napustio ovaj vrli svijet. No uspomena na tog plemenitog i vedrog čovjeka živjet će u nama dok god i mi koji smo ga poznavali budemo živjeli.</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29</a:t>
            </a:fld>
            <a:endParaRPr lang="hr-HR" altLang="sr-Latn-RS"/>
          </a:p>
        </p:txBody>
      </p:sp>
      <p:sp>
        <p:nvSpPr>
          <p:cNvPr id="6" name="Title 1">
            <a:extLst>
              <a:ext uri="{FF2B5EF4-FFF2-40B4-BE49-F238E27FC236}">
                <a16:creationId xmlns:a16="http://schemas.microsoft.com/office/drawing/2014/main" id="{DEDFCA5B-9659-47CE-A776-A43A7833A1BF}"/>
              </a:ext>
            </a:extLst>
          </p:cNvPr>
          <p:cNvSpPr txBox="1">
            <a:spLocks/>
          </p:cNvSpPr>
          <p:nvPr/>
        </p:nvSpPr>
        <p:spPr>
          <a:xfrm>
            <a:off x="457200" y="5615744"/>
            <a:ext cx="8229600" cy="648072"/>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hr-HR" sz="3200" dirty="0"/>
              <a:t>Laka mu zemljica!</a:t>
            </a:r>
          </a:p>
        </p:txBody>
      </p:sp>
      <p:pic>
        <p:nvPicPr>
          <p:cNvPr id="7" name="Picture 6">
            <a:extLst>
              <a:ext uri="{FF2B5EF4-FFF2-40B4-BE49-F238E27FC236}">
                <a16:creationId xmlns:a16="http://schemas.microsoft.com/office/drawing/2014/main" id="{D04A1474-74FD-480A-B797-D50495C5DB18}"/>
              </a:ext>
            </a:extLst>
          </p:cNvPr>
          <p:cNvPicPr>
            <a:picLocks noChangeAspect="1"/>
          </p:cNvPicPr>
          <p:nvPr/>
        </p:nvPicPr>
        <p:blipFill>
          <a:blip r:embed="rId2"/>
          <a:stretch>
            <a:fillRect/>
          </a:stretch>
        </p:blipFill>
        <p:spPr>
          <a:xfrm>
            <a:off x="2915816" y="2204864"/>
            <a:ext cx="3312368" cy="3389398"/>
          </a:xfrm>
          <a:prstGeom prst="rect">
            <a:avLst/>
          </a:prstGeom>
        </p:spPr>
      </p:pic>
    </p:spTree>
    <p:extLst>
      <p:ext uri="{BB962C8B-B14F-4D97-AF65-F5344CB8AC3E}">
        <p14:creationId xmlns:p14="http://schemas.microsoft.com/office/powerpoint/2010/main" val="394126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2C3F-1A50-4646-B317-8EF585A60D1B}"/>
              </a:ext>
            </a:extLst>
          </p:cNvPr>
          <p:cNvSpPr>
            <a:spLocks noGrp="1"/>
          </p:cNvSpPr>
          <p:nvPr>
            <p:ph type="title"/>
          </p:nvPr>
        </p:nvSpPr>
        <p:spPr/>
        <p:txBody>
          <a:bodyPr/>
          <a:lstStyle/>
          <a:p>
            <a:r>
              <a:rPr lang="hr-HR" sz="3600" dirty="0">
                <a:cs typeface="Times New Roman" panose="02020603050405020304" pitchFamily="18" charset="0"/>
              </a:rPr>
              <a:t>1964. Upis na Građevinski fakultet (GF)</a:t>
            </a:r>
            <a:br>
              <a:rPr lang="hr-HR" sz="3600" dirty="0">
                <a:cs typeface="Times New Roman" panose="02020603050405020304" pitchFamily="18" charset="0"/>
              </a:rPr>
            </a:br>
            <a:r>
              <a:rPr lang="hr-HR" sz="3600" dirty="0">
                <a:cs typeface="Times New Roman" panose="02020603050405020304" pitchFamily="18" charset="0"/>
              </a:rPr>
              <a:t>Sveučilišta u Zagrebu</a:t>
            </a:r>
          </a:p>
        </p:txBody>
      </p:sp>
      <p:sp>
        <p:nvSpPr>
          <p:cNvPr id="3" name="Content Placeholder 2">
            <a:extLst>
              <a:ext uri="{FF2B5EF4-FFF2-40B4-BE49-F238E27FC236}">
                <a16:creationId xmlns:a16="http://schemas.microsoft.com/office/drawing/2014/main" id="{4FCF8460-F091-416D-BAAE-91A204D8F106}"/>
              </a:ext>
            </a:extLst>
          </p:cNvPr>
          <p:cNvSpPr>
            <a:spLocks noGrp="1"/>
          </p:cNvSpPr>
          <p:nvPr>
            <p:ph idx="1"/>
          </p:nvPr>
        </p:nvSpPr>
        <p:spPr>
          <a:xfrm>
            <a:off x="457200" y="1484342"/>
            <a:ext cx="8229600" cy="1036711"/>
          </a:xfrm>
        </p:spPr>
        <p:txBody>
          <a:bodyPr/>
          <a:lstStyle/>
          <a:p>
            <a:pPr marL="0" indent="0">
              <a:buNone/>
            </a:pPr>
            <a:r>
              <a:rPr lang="hr-HR" sz="3000" dirty="0"/>
              <a:t>Davorin Kovačić upisao se na GF u jesen 1964. godine, tj. godinu dana nakon mog upisa.</a:t>
            </a:r>
          </a:p>
        </p:txBody>
      </p:sp>
      <p:sp>
        <p:nvSpPr>
          <p:cNvPr id="4" name="Date Placeholder 3">
            <a:extLst>
              <a:ext uri="{FF2B5EF4-FFF2-40B4-BE49-F238E27FC236}">
                <a16:creationId xmlns:a16="http://schemas.microsoft.com/office/drawing/2014/main" id="{565474FB-16C8-4422-95FB-17195A12CC1A}"/>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CEC44436-1694-4D95-A883-7C2E68CDE26B}"/>
              </a:ext>
            </a:extLst>
          </p:cNvPr>
          <p:cNvSpPr>
            <a:spLocks noGrp="1"/>
          </p:cNvSpPr>
          <p:nvPr>
            <p:ph type="sldNum" sz="quarter" idx="11"/>
          </p:nvPr>
        </p:nvSpPr>
        <p:spPr/>
        <p:txBody>
          <a:bodyPr/>
          <a:lstStyle/>
          <a:p>
            <a:pPr>
              <a:defRPr/>
            </a:pPr>
            <a:fld id="{CA97B197-5111-4B02-8047-EF5F65D3E305}" type="slidenum">
              <a:rPr lang="hr-HR" altLang="sr-Latn-RS" smtClean="0"/>
              <a:pPr>
                <a:defRPr/>
              </a:pPr>
              <a:t>3</a:t>
            </a:fld>
            <a:endParaRPr lang="hr-HR" altLang="sr-Latn-RS"/>
          </a:p>
        </p:txBody>
      </p:sp>
      <p:pic>
        <p:nvPicPr>
          <p:cNvPr id="1026" name="Picture 2" descr="http://www.grad.hr/amca/wp_web/wp-content/uploads/2015/02/slider_1_s.jpg">
            <a:extLst>
              <a:ext uri="{FF2B5EF4-FFF2-40B4-BE49-F238E27FC236}">
                <a16:creationId xmlns:a16="http://schemas.microsoft.com/office/drawing/2014/main" id="{E38B0089-557F-40CA-B9A1-E363B043F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374" y="2513822"/>
            <a:ext cx="6793251" cy="319848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A43E6809-F756-4492-A756-E420AE338378}"/>
              </a:ext>
            </a:extLst>
          </p:cNvPr>
          <p:cNvSpPr txBox="1">
            <a:spLocks/>
          </p:cNvSpPr>
          <p:nvPr/>
        </p:nvSpPr>
        <p:spPr>
          <a:xfrm>
            <a:off x="107950" y="5712311"/>
            <a:ext cx="8928100" cy="103671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hr-HR" sz="2000" i="1" dirty="0"/>
              <a:t>Ulaz u zgradu (Kačićeva 26) triju fakulteta (Arhitektonski, Građevinski i Geodetski)</a:t>
            </a:r>
          </a:p>
        </p:txBody>
      </p:sp>
    </p:spTree>
    <p:extLst>
      <p:ext uri="{BB962C8B-B14F-4D97-AF65-F5344CB8AC3E}">
        <p14:creationId xmlns:p14="http://schemas.microsoft.com/office/powerpoint/2010/main" val="2929537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060848"/>
            <a:ext cx="8229600" cy="4065314"/>
          </a:xfrm>
        </p:spPr>
        <p:txBody>
          <a:bodyPr anchor="ctr" anchorCtr="0"/>
          <a:lstStyle/>
          <a:p>
            <a:pPr marL="4310063" indent="-4310063"/>
            <a:r>
              <a:rPr lang="hr-HR" dirty="0"/>
              <a:t>Hvala Vam na strpljivosti i na pozornosti!</a:t>
            </a:r>
            <a:br>
              <a:rPr lang="hr-HR" dirty="0"/>
            </a:br>
            <a:r>
              <a:rPr lang="hr-HR" dirty="0"/>
              <a:t/>
            </a:r>
            <a:br>
              <a:rPr lang="hr-HR" dirty="0"/>
            </a:br>
            <a:r>
              <a:rPr lang="hr-HR" sz="3200" dirty="0"/>
              <a:t/>
            </a:r>
            <a:br>
              <a:rPr lang="hr-HR" sz="3200" dirty="0"/>
            </a:br>
            <a:r>
              <a:rPr lang="hr-HR" sz="2800" dirty="0"/>
              <a:t>Ivan Muhovec</a:t>
            </a:r>
            <a:br>
              <a:rPr lang="hr-HR" sz="2800" dirty="0"/>
            </a:br>
            <a:r>
              <a:rPr lang="hr-HR" sz="2800" dirty="0"/>
              <a:t>Opatija, lipanj 2019.</a:t>
            </a:r>
            <a:endParaRPr lang="hr-HR" sz="3200" dirty="0"/>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30</a:t>
            </a:fld>
            <a:endParaRPr lang="hr-HR" altLang="sr-Latn-RS"/>
          </a:p>
        </p:txBody>
      </p:sp>
    </p:spTree>
    <p:extLst>
      <p:ext uri="{BB962C8B-B14F-4D97-AF65-F5344CB8AC3E}">
        <p14:creationId xmlns:p14="http://schemas.microsoft.com/office/powerpoint/2010/main" val="23587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3EA2-0D5F-417D-AA48-3DF9A0DBF905}"/>
              </a:ext>
            </a:extLst>
          </p:cNvPr>
          <p:cNvSpPr>
            <a:spLocks noGrp="1"/>
          </p:cNvSpPr>
          <p:nvPr>
            <p:ph type="title"/>
          </p:nvPr>
        </p:nvSpPr>
        <p:spPr/>
        <p:txBody>
          <a:bodyPr/>
          <a:lstStyle/>
          <a:p>
            <a:r>
              <a:rPr lang="hr-HR" sz="3600" dirty="0"/>
              <a:t>Susret na kolokviju iz Građevinske statike</a:t>
            </a:r>
          </a:p>
        </p:txBody>
      </p:sp>
      <p:sp>
        <p:nvSpPr>
          <p:cNvPr id="3" name="Content Placeholder 2">
            <a:extLst>
              <a:ext uri="{FF2B5EF4-FFF2-40B4-BE49-F238E27FC236}">
                <a16:creationId xmlns:a16="http://schemas.microsoft.com/office/drawing/2014/main" id="{C3419737-BE74-42D5-BD3A-3DE36485CD15}"/>
              </a:ext>
            </a:extLst>
          </p:cNvPr>
          <p:cNvSpPr>
            <a:spLocks noGrp="1"/>
          </p:cNvSpPr>
          <p:nvPr>
            <p:ph idx="1"/>
          </p:nvPr>
        </p:nvSpPr>
        <p:spPr>
          <a:xfrm>
            <a:off x="2555776" y="1039044"/>
            <a:ext cx="6131024" cy="4945087"/>
          </a:xfrm>
        </p:spPr>
        <p:txBody>
          <a:bodyPr anchor="ctr" anchorCtr="0"/>
          <a:lstStyle/>
          <a:p>
            <a:pPr marL="0" indent="0">
              <a:buNone/>
            </a:pPr>
            <a:r>
              <a:rPr lang="hr-HR" sz="2900" dirty="0"/>
              <a:t>Prvih par godina nismo se poznavali, premda smo se znali viđati na fakultetskim hodnicima.</a:t>
            </a:r>
          </a:p>
          <a:p>
            <a:pPr marL="0" indent="0">
              <a:buNone/>
            </a:pPr>
            <a:r>
              <a:rPr lang="hr-HR" sz="2900" dirty="0"/>
              <a:t>Naš je prvi osobni susret vezan za kolokvij iz Građevinske statike, na kojem me moj mlađi kolega Davorin Kovačić iznenadio upornim inzistiranjem da se jasno i nedvosmisleno definiraju grafički simboli (poglavito </a:t>
            </a:r>
            <a:r>
              <a:rPr lang="hr-HR" sz="2900" dirty="0" err="1"/>
              <a:t>čvorne</a:t>
            </a:r>
            <a:r>
              <a:rPr lang="hr-HR" sz="2900" dirty="0"/>
              <a:t> točke) na zadanim konstrukcijama.</a:t>
            </a:r>
          </a:p>
        </p:txBody>
      </p:sp>
      <p:sp>
        <p:nvSpPr>
          <p:cNvPr id="4" name="Date Placeholder 3">
            <a:extLst>
              <a:ext uri="{FF2B5EF4-FFF2-40B4-BE49-F238E27FC236}">
                <a16:creationId xmlns:a16="http://schemas.microsoft.com/office/drawing/2014/main" id="{CB228356-DD26-45D4-B7FD-D1F2E02320D5}"/>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D0A302F1-AA4A-4A8E-94FE-61CAD0EABE33}"/>
              </a:ext>
            </a:extLst>
          </p:cNvPr>
          <p:cNvSpPr>
            <a:spLocks noGrp="1"/>
          </p:cNvSpPr>
          <p:nvPr>
            <p:ph type="sldNum" sz="quarter" idx="11"/>
          </p:nvPr>
        </p:nvSpPr>
        <p:spPr/>
        <p:txBody>
          <a:bodyPr/>
          <a:lstStyle/>
          <a:p>
            <a:pPr>
              <a:defRPr/>
            </a:pPr>
            <a:fld id="{CA97B197-5111-4B02-8047-EF5F65D3E305}" type="slidenum">
              <a:rPr lang="hr-HR" altLang="sr-Latn-RS" smtClean="0"/>
              <a:pPr>
                <a:defRPr/>
              </a:pPr>
              <a:t>4</a:t>
            </a:fld>
            <a:endParaRPr lang="hr-HR" altLang="sr-Latn-RS"/>
          </a:p>
        </p:txBody>
      </p:sp>
      <p:pic>
        <p:nvPicPr>
          <p:cNvPr id="6" name="Picture 5">
            <a:extLst>
              <a:ext uri="{FF2B5EF4-FFF2-40B4-BE49-F238E27FC236}">
                <a16:creationId xmlns:a16="http://schemas.microsoft.com/office/drawing/2014/main" id="{12321C77-54FB-4AF0-BB97-1DF62A5F1FFA}"/>
              </a:ext>
            </a:extLst>
          </p:cNvPr>
          <p:cNvPicPr>
            <a:picLocks noChangeAspect="1"/>
          </p:cNvPicPr>
          <p:nvPr/>
        </p:nvPicPr>
        <p:blipFill>
          <a:blip r:embed="rId2"/>
          <a:stretch>
            <a:fillRect/>
          </a:stretch>
        </p:blipFill>
        <p:spPr>
          <a:xfrm>
            <a:off x="457200" y="1039045"/>
            <a:ext cx="1846696" cy="4896544"/>
          </a:xfrm>
          <a:prstGeom prst="rect">
            <a:avLst/>
          </a:prstGeom>
        </p:spPr>
      </p:pic>
      <p:sp>
        <p:nvSpPr>
          <p:cNvPr id="7" name="Content Placeholder 2">
            <a:extLst>
              <a:ext uri="{FF2B5EF4-FFF2-40B4-BE49-F238E27FC236}">
                <a16:creationId xmlns:a16="http://schemas.microsoft.com/office/drawing/2014/main" id="{E414402C-48AB-4602-845D-166958BFA67B}"/>
              </a:ext>
            </a:extLst>
          </p:cNvPr>
          <p:cNvSpPr txBox="1">
            <a:spLocks/>
          </p:cNvSpPr>
          <p:nvPr/>
        </p:nvSpPr>
        <p:spPr>
          <a:xfrm>
            <a:off x="305213" y="5935588"/>
            <a:ext cx="2823322" cy="373732"/>
          </a:xfrm>
          <a:prstGeom prst="rect">
            <a:avLst/>
          </a:prstGeom>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r-HR" sz="2000" i="1" dirty="0"/>
              <a:t>D. Kovačić (14.III.1963.)</a:t>
            </a:r>
          </a:p>
        </p:txBody>
      </p:sp>
    </p:spTree>
    <p:extLst>
      <p:ext uri="{BB962C8B-B14F-4D97-AF65-F5344CB8AC3E}">
        <p14:creationId xmlns:p14="http://schemas.microsoft.com/office/powerpoint/2010/main" val="373145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E29DFC1-2625-44C0-81AB-DFE8AA003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6433"/>
            <a:ext cx="9143999" cy="6456982"/>
          </a:xfrm>
          <a:prstGeom prst="rect">
            <a:avLst/>
          </a:prstGeom>
        </p:spPr>
      </p:pic>
      <p:sp>
        <p:nvSpPr>
          <p:cNvPr id="2" name="Title 1">
            <a:extLst>
              <a:ext uri="{FF2B5EF4-FFF2-40B4-BE49-F238E27FC236}">
                <a16:creationId xmlns:a16="http://schemas.microsoft.com/office/drawing/2014/main" id="{59A28FFA-8CD4-4EAE-8530-FFE7CBBA7BC6}"/>
              </a:ext>
            </a:extLst>
          </p:cNvPr>
          <p:cNvSpPr>
            <a:spLocks noGrp="1"/>
          </p:cNvSpPr>
          <p:nvPr>
            <p:ph type="title"/>
          </p:nvPr>
        </p:nvSpPr>
        <p:spPr>
          <a:xfrm>
            <a:off x="457200" y="274638"/>
            <a:ext cx="8229600" cy="673705"/>
          </a:xfrm>
        </p:spPr>
        <p:txBody>
          <a:bodyPr/>
          <a:lstStyle/>
          <a:p>
            <a:r>
              <a:rPr lang="hr-HR" dirty="0"/>
              <a:t>Naša prva polemika</a:t>
            </a:r>
          </a:p>
        </p:txBody>
      </p:sp>
      <p:sp>
        <p:nvSpPr>
          <p:cNvPr id="4" name="Date Placeholder 3">
            <a:extLst>
              <a:ext uri="{FF2B5EF4-FFF2-40B4-BE49-F238E27FC236}">
                <a16:creationId xmlns:a16="http://schemas.microsoft.com/office/drawing/2014/main" id="{950F7A76-53BF-49F4-9EC8-C793AF2F9F60}"/>
              </a:ext>
            </a:extLst>
          </p:cNvPr>
          <p:cNvSpPr>
            <a:spLocks noGrp="1"/>
          </p:cNvSpPr>
          <p:nvPr>
            <p:ph type="dt" sz="half" idx="10"/>
          </p:nvPr>
        </p:nvSpPr>
        <p:spPr>
          <a:xfrm>
            <a:off x="107950" y="6381750"/>
            <a:ext cx="5976938" cy="476250"/>
          </a:xfrm>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9B3FE57-FB84-4392-9760-626E2E9734E9}"/>
              </a:ext>
            </a:extLst>
          </p:cNvPr>
          <p:cNvSpPr>
            <a:spLocks noGrp="1"/>
          </p:cNvSpPr>
          <p:nvPr>
            <p:ph type="sldNum" sz="quarter" idx="11"/>
          </p:nvPr>
        </p:nvSpPr>
        <p:spPr>
          <a:xfrm>
            <a:off x="8026400" y="6381750"/>
            <a:ext cx="1117600" cy="476250"/>
          </a:xfrm>
        </p:spPr>
        <p:txBody>
          <a:bodyPr/>
          <a:lstStyle/>
          <a:p>
            <a:pPr>
              <a:defRPr/>
            </a:pPr>
            <a:fld id="{CA97B197-5111-4B02-8047-EF5F65D3E305}" type="slidenum">
              <a:rPr lang="hr-HR" altLang="sr-Latn-RS" smtClean="0"/>
              <a:pPr>
                <a:defRPr/>
              </a:pPr>
              <a:t>5</a:t>
            </a:fld>
            <a:endParaRPr lang="hr-HR" altLang="sr-Latn-RS"/>
          </a:p>
        </p:txBody>
      </p:sp>
      <p:sp>
        <p:nvSpPr>
          <p:cNvPr id="9" name="TextBox 8">
            <a:extLst>
              <a:ext uri="{FF2B5EF4-FFF2-40B4-BE49-F238E27FC236}">
                <a16:creationId xmlns:a16="http://schemas.microsoft.com/office/drawing/2014/main" id="{E45904E3-257F-4AF0-A16E-CA22C8D91233}"/>
              </a:ext>
            </a:extLst>
          </p:cNvPr>
          <p:cNvSpPr txBox="1"/>
          <p:nvPr/>
        </p:nvSpPr>
        <p:spPr>
          <a:xfrm>
            <a:off x="1182291" y="5552913"/>
            <a:ext cx="432048" cy="400110"/>
          </a:xfrm>
          <a:prstGeom prst="rect">
            <a:avLst/>
          </a:prstGeom>
          <a:noFill/>
        </p:spPr>
        <p:txBody>
          <a:bodyPr wrap="square" rtlCol="0">
            <a:spAutoFit/>
          </a:bodyPr>
          <a:lstStyle/>
          <a:p>
            <a:r>
              <a:rPr lang="hr-HR" sz="2000" b="1" dirty="0">
                <a:latin typeface="+mn-lt"/>
              </a:rPr>
              <a:t>R</a:t>
            </a:r>
            <a:r>
              <a:rPr lang="hr-HR" sz="2000" b="1" baseline="-25000" dirty="0">
                <a:latin typeface="+mn-lt"/>
              </a:rPr>
              <a:t>A</a:t>
            </a:r>
          </a:p>
        </p:txBody>
      </p:sp>
      <p:sp>
        <p:nvSpPr>
          <p:cNvPr id="10" name="TextBox 9">
            <a:extLst>
              <a:ext uri="{FF2B5EF4-FFF2-40B4-BE49-F238E27FC236}">
                <a16:creationId xmlns:a16="http://schemas.microsoft.com/office/drawing/2014/main" id="{EFC4A4DC-C8E5-4535-BCE7-A37C7CE6DFA4}"/>
              </a:ext>
            </a:extLst>
          </p:cNvPr>
          <p:cNvSpPr txBox="1"/>
          <p:nvPr/>
        </p:nvSpPr>
        <p:spPr>
          <a:xfrm>
            <a:off x="3772595" y="5556971"/>
            <a:ext cx="720080" cy="400110"/>
          </a:xfrm>
          <a:prstGeom prst="rect">
            <a:avLst/>
          </a:prstGeom>
          <a:noFill/>
        </p:spPr>
        <p:txBody>
          <a:bodyPr wrap="square" rtlCol="0">
            <a:spAutoFit/>
          </a:bodyPr>
          <a:lstStyle/>
          <a:p>
            <a:r>
              <a:rPr lang="hr-HR" sz="2000" b="1" dirty="0">
                <a:latin typeface="+mn-lt"/>
              </a:rPr>
              <a:t>R</a:t>
            </a:r>
            <a:r>
              <a:rPr lang="hr-HR" sz="2000" b="1" baseline="-25000" dirty="0">
                <a:latin typeface="+mn-lt"/>
              </a:rPr>
              <a:t>B</a:t>
            </a:r>
            <a:r>
              <a:rPr lang="hr-HR" sz="2000" b="1" dirty="0">
                <a:latin typeface="+mn-lt"/>
              </a:rPr>
              <a:t>=0</a:t>
            </a:r>
          </a:p>
        </p:txBody>
      </p:sp>
      <p:sp>
        <p:nvSpPr>
          <p:cNvPr id="11" name="TextBox 10">
            <a:extLst>
              <a:ext uri="{FF2B5EF4-FFF2-40B4-BE49-F238E27FC236}">
                <a16:creationId xmlns:a16="http://schemas.microsoft.com/office/drawing/2014/main" id="{8AC44682-796A-485C-9F39-FD4FC375F263}"/>
              </a:ext>
            </a:extLst>
          </p:cNvPr>
          <p:cNvSpPr txBox="1"/>
          <p:nvPr/>
        </p:nvSpPr>
        <p:spPr>
          <a:xfrm>
            <a:off x="1182291" y="1830563"/>
            <a:ext cx="288032" cy="400110"/>
          </a:xfrm>
          <a:prstGeom prst="rect">
            <a:avLst/>
          </a:prstGeom>
          <a:noFill/>
        </p:spPr>
        <p:txBody>
          <a:bodyPr wrap="square" rtlCol="0">
            <a:spAutoFit/>
          </a:bodyPr>
          <a:lstStyle/>
          <a:p>
            <a:r>
              <a:rPr lang="hr-HR" sz="2000" b="1" dirty="0">
                <a:latin typeface="+mn-lt"/>
              </a:rPr>
              <a:t>F</a:t>
            </a:r>
            <a:endParaRPr lang="hr-HR" sz="2000" b="1" baseline="-25000" dirty="0">
              <a:latin typeface="+mn-lt"/>
            </a:endParaRPr>
          </a:p>
        </p:txBody>
      </p:sp>
      <p:sp>
        <p:nvSpPr>
          <p:cNvPr id="12" name="TextBox 11">
            <a:extLst>
              <a:ext uri="{FF2B5EF4-FFF2-40B4-BE49-F238E27FC236}">
                <a16:creationId xmlns:a16="http://schemas.microsoft.com/office/drawing/2014/main" id="{13589585-3D82-4A0B-BD6D-B103F89AA224}"/>
              </a:ext>
            </a:extLst>
          </p:cNvPr>
          <p:cNvSpPr txBox="1"/>
          <p:nvPr/>
        </p:nvSpPr>
        <p:spPr>
          <a:xfrm>
            <a:off x="822251" y="2456569"/>
            <a:ext cx="288032" cy="369332"/>
          </a:xfrm>
          <a:prstGeom prst="rect">
            <a:avLst/>
          </a:prstGeom>
          <a:noFill/>
        </p:spPr>
        <p:txBody>
          <a:bodyPr wrap="square" rtlCol="0">
            <a:spAutoFit/>
          </a:bodyPr>
          <a:lstStyle/>
          <a:p>
            <a:r>
              <a:rPr lang="hr-HR" dirty="0">
                <a:latin typeface="+mn-lt"/>
              </a:rPr>
              <a:t>C</a:t>
            </a:r>
            <a:endParaRPr lang="hr-HR" baseline="-25000" dirty="0">
              <a:latin typeface="+mn-lt"/>
            </a:endParaRPr>
          </a:p>
        </p:txBody>
      </p:sp>
      <p:sp>
        <p:nvSpPr>
          <p:cNvPr id="13" name="TextBox 12">
            <a:extLst>
              <a:ext uri="{FF2B5EF4-FFF2-40B4-BE49-F238E27FC236}">
                <a16:creationId xmlns:a16="http://schemas.microsoft.com/office/drawing/2014/main" id="{FA51DCB8-96DC-4261-A7EA-529201B6BA67}"/>
              </a:ext>
            </a:extLst>
          </p:cNvPr>
          <p:cNvSpPr txBox="1"/>
          <p:nvPr/>
        </p:nvSpPr>
        <p:spPr>
          <a:xfrm>
            <a:off x="3779912" y="2456569"/>
            <a:ext cx="288032" cy="369332"/>
          </a:xfrm>
          <a:prstGeom prst="rect">
            <a:avLst/>
          </a:prstGeom>
          <a:noFill/>
        </p:spPr>
        <p:txBody>
          <a:bodyPr wrap="square" rtlCol="0">
            <a:spAutoFit/>
          </a:bodyPr>
          <a:lstStyle/>
          <a:p>
            <a:r>
              <a:rPr lang="hr-HR" dirty="0">
                <a:latin typeface="+mn-lt"/>
              </a:rPr>
              <a:t>D</a:t>
            </a:r>
            <a:endParaRPr lang="hr-HR" baseline="-25000" dirty="0">
              <a:latin typeface="+mn-lt"/>
            </a:endParaRPr>
          </a:p>
        </p:txBody>
      </p:sp>
      <p:sp>
        <p:nvSpPr>
          <p:cNvPr id="14" name="TextBox 13">
            <a:extLst>
              <a:ext uri="{FF2B5EF4-FFF2-40B4-BE49-F238E27FC236}">
                <a16:creationId xmlns:a16="http://schemas.microsoft.com/office/drawing/2014/main" id="{AC3515F0-CFE7-488E-B3AC-FCDE5D72FE11}"/>
              </a:ext>
            </a:extLst>
          </p:cNvPr>
          <p:cNvSpPr txBox="1"/>
          <p:nvPr/>
        </p:nvSpPr>
        <p:spPr>
          <a:xfrm>
            <a:off x="3779912" y="4832833"/>
            <a:ext cx="288032" cy="369332"/>
          </a:xfrm>
          <a:prstGeom prst="rect">
            <a:avLst/>
          </a:prstGeom>
          <a:noFill/>
        </p:spPr>
        <p:txBody>
          <a:bodyPr wrap="square" rtlCol="0">
            <a:spAutoFit/>
          </a:bodyPr>
          <a:lstStyle/>
          <a:p>
            <a:r>
              <a:rPr lang="hr-HR" dirty="0">
                <a:latin typeface="+mn-lt"/>
              </a:rPr>
              <a:t>B</a:t>
            </a:r>
            <a:endParaRPr lang="hr-HR" baseline="-25000" dirty="0">
              <a:latin typeface="+mn-lt"/>
            </a:endParaRPr>
          </a:p>
        </p:txBody>
      </p:sp>
      <p:sp>
        <p:nvSpPr>
          <p:cNvPr id="15" name="TextBox 14">
            <a:extLst>
              <a:ext uri="{FF2B5EF4-FFF2-40B4-BE49-F238E27FC236}">
                <a16:creationId xmlns:a16="http://schemas.microsoft.com/office/drawing/2014/main" id="{8182C80E-A643-4DC0-B59C-F71A22E39175}"/>
              </a:ext>
            </a:extLst>
          </p:cNvPr>
          <p:cNvSpPr txBox="1"/>
          <p:nvPr/>
        </p:nvSpPr>
        <p:spPr>
          <a:xfrm>
            <a:off x="822251" y="4832833"/>
            <a:ext cx="288032" cy="369332"/>
          </a:xfrm>
          <a:prstGeom prst="rect">
            <a:avLst/>
          </a:prstGeom>
          <a:noFill/>
        </p:spPr>
        <p:txBody>
          <a:bodyPr wrap="square" rtlCol="0">
            <a:spAutoFit/>
          </a:bodyPr>
          <a:lstStyle/>
          <a:p>
            <a:r>
              <a:rPr lang="hr-HR" dirty="0">
                <a:latin typeface="+mn-lt"/>
              </a:rPr>
              <a:t>A</a:t>
            </a:r>
            <a:endParaRPr lang="hr-HR" baseline="-25000" dirty="0">
              <a:latin typeface="+mn-lt"/>
            </a:endParaRPr>
          </a:p>
        </p:txBody>
      </p:sp>
      <p:sp>
        <p:nvSpPr>
          <p:cNvPr id="16" name="TextBox 15">
            <a:extLst>
              <a:ext uri="{FF2B5EF4-FFF2-40B4-BE49-F238E27FC236}">
                <a16:creationId xmlns:a16="http://schemas.microsoft.com/office/drawing/2014/main" id="{CF30EEC9-26C0-42B0-BC02-339BA8D0CDDF}"/>
              </a:ext>
            </a:extLst>
          </p:cNvPr>
          <p:cNvSpPr txBox="1"/>
          <p:nvPr/>
        </p:nvSpPr>
        <p:spPr>
          <a:xfrm>
            <a:off x="2255317" y="2142423"/>
            <a:ext cx="453132" cy="369332"/>
          </a:xfrm>
          <a:prstGeom prst="rect">
            <a:avLst/>
          </a:prstGeom>
          <a:noFill/>
        </p:spPr>
        <p:txBody>
          <a:bodyPr wrap="square" rtlCol="0">
            <a:spAutoFit/>
          </a:bodyPr>
          <a:lstStyle/>
          <a:p>
            <a:r>
              <a:rPr lang="hr-HR" dirty="0">
                <a:latin typeface="Calibri" panose="020F0502020204030204" pitchFamily="34" charset="0"/>
                <a:cs typeface="Calibri" panose="020F0502020204030204" pitchFamily="34" charset="0"/>
              </a:rPr>
              <a:t>①</a:t>
            </a:r>
            <a:endParaRPr lang="hr-HR" baseline="-25000" dirty="0">
              <a:latin typeface="+mn-lt"/>
            </a:endParaRPr>
          </a:p>
        </p:txBody>
      </p:sp>
      <p:sp>
        <p:nvSpPr>
          <p:cNvPr id="17" name="TextBox 16">
            <a:extLst>
              <a:ext uri="{FF2B5EF4-FFF2-40B4-BE49-F238E27FC236}">
                <a16:creationId xmlns:a16="http://schemas.microsoft.com/office/drawing/2014/main" id="{C7D0B715-79B3-4569-A402-2362259C0E6C}"/>
              </a:ext>
            </a:extLst>
          </p:cNvPr>
          <p:cNvSpPr txBox="1"/>
          <p:nvPr/>
        </p:nvSpPr>
        <p:spPr>
          <a:xfrm>
            <a:off x="2622451" y="2930393"/>
            <a:ext cx="422362" cy="369332"/>
          </a:xfrm>
          <a:prstGeom prst="rect">
            <a:avLst/>
          </a:prstGeom>
          <a:noFill/>
        </p:spPr>
        <p:txBody>
          <a:bodyPr wrap="square" rtlCol="0">
            <a:spAutoFit/>
          </a:bodyPr>
          <a:lstStyle/>
          <a:p>
            <a:r>
              <a:rPr lang="hr-HR" dirty="0">
                <a:latin typeface="Calibri" panose="020F0502020204030204" pitchFamily="34" charset="0"/>
                <a:cs typeface="Calibri" panose="020F0502020204030204" pitchFamily="34" charset="0"/>
              </a:rPr>
              <a:t>③</a:t>
            </a:r>
            <a:endParaRPr lang="hr-HR" baseline="-25000" dirty="0">
              <a:latin typeface="+mn-lt"/>
            </a:endParaRPr>
          </a:p>
        </p:txBody>
      </p:sp>
      <p:sp>
        <p:nvSpPr>
          <p:cNvPr id="18" name="TextBox 17">
            <a:extLst>
              <a:ext uri="{FF2B5EF4-FFF2-40B4-BE49-F238E27FC236}">
                <a16:creationId xmlns:a16="http://schemas.microsoft.com/office/drawing/2014/main" id="{9046BBF1-6F41-4610-9A1C-A98FDA5220C2}"/>
              </a:ext>
            </a:extLst>
          </p:cNvPr>
          <p:cNvSpPr txBox="1"/>
          <p:nvPr/>
        </p:nvSpPr>
        <p:spPr>
          <a:xfrm>
            <a:off x="1816483" y="2925839"/>
            <a:ext cx="422362" cy="369332"/>
          </a:xfrm>
          <a:prstGeom prst="rect">
            <a:avLst/>
          </a:prstGeom>
          <a:noFill/>
        </p:spPr>
        <p:txBody>
          <a:bodyPr wrap="square" rtlCol="0">
            <a:spAutoFit/>
          </a:bodyPr>
          <a:lstStyle/>
          <a:p>
            <a:r>
              <a:rPr lang="hr-HR" dirty="0">
                <a:latin typeface="Calibri" panose="020F0502020204030204" pitchFamily="34" charset="0"/>
                <a:cs typeface="Calibri" panose="020F0502020204030204" pitchFamily="34" charset="0"/>
              </a:rPr>
              <a:t>②</a:t>
            </a:r>
            <a:endParaRPr lang="hr-HR" baseline="-25000" dirty="0">
              <a:latin typeface="+mn-lt"/>
            </a:endParaRPr>
          </a:p>
        </p:txBody>
      </p:sp>
      <p:sp>
        <p:nvSpPr>
          <p:cNvPr id="19" name="TextBox 18">
            <a:extLst>
              <a:ext uri="{FF2B5EF4-FFF2-40B4-BE49-F238E27FC236}">
                <a16:creationId xmlns:a16="http://schemas.microsoft.com/office/drawing/2014/main" id="{FDBB616C-825B-4413-A0A4-6A5B616FC423}"/>
              </a:ext>
            </a:extLst>
          </p:cNvPr>
          <p:cNvSpPr txBox="1"/>
          <p:nvPr/>
        </p:nvSpPr>
        <p:spPr>
          <a:xfrm>
            <a:off x="3763819" y="3576446"/>
            <a:ext cx="432048" cy="369332"/>
          </a:xfrm>
          <a:prstGeom prst="rect">
            <a:avLst/>
          </a:prstGeom>
          <a:noFill/>
        </p:spPr>
        <p:txBody>
          <a:bodyPr wrap="square" rtlCol="0">
            <a:spAutoFit/>
          </a:bodyPr>
          <a:lstStyle/>
          <a:p>
            <a:r>
              <a:rPr lang="hr-HR" dirty="0">
                <a:latin typeface="Calibri" panose="020F0502020204030204" pitchFamily="34" charset="0"/>
                <a:cs typeface="Calibri" panose="020F0502020204030204" pitchFamily="34" charset="0"/>
              </a:rPr>
              <a:t>④</a:t>
            </a:r>
            <a:endParaRPr lang="hr-HR" baseline="-25000" dirty="0">
              <a:latin typeface="+mn-lt"/>
            </a:endParaRPr>
          </a:p>
        </p:txBody>
      </p:sp>
      <p:sp>
        <p:nvSpPr>
          <p:cNvPr id="20" name="TextBox 19">
            <a:extLst>
              <a:ext uri="{FF2B5EF4-FFF2-40B4-BE49-F238E27FC236}">
                <a16:creationId xmlns:a16="http://schemas.microsoft.com/office/drawing/2014/main" id="{862D6B9D-FE75-442B-B865-4EC32D7D13C0}"/>
              </a:ext>
            </a:extLst>
          </p:cNvPr>
          <p:cNvSpPr txBox="1"/>
          <p:nvPr/>
        </p:nvSpPr>
        <p:spPr>
          <a:xfrm>
            <a:off x="2270702" y="4760825"/>
            <a:ext cx="422362" cy="369332"/>
          </a:xfrm>
          <a:prstGeom prst="rect">
            <a:avLst/>
          </a:prstGeom>
          <a:noFill/>
        </p:spPr>
        <p:txBody>
          <a:bodyPr wrap="square" rtlCol="0">
            <a:spAutoFit/>
          </a:bodyPr>
          <a:lstStyle/>
          <a:p>
            <a:r>
              <a:rPr lang="hr-HR" dirty="0">
                <a:latin typeface="Calibri" panose="020F0502020204030204" pitchFamily="34" charset="0"/>
                <a:cs typeface="Calibri" panose="020F0502020204030204" pitchFamily="34" charset="0"/>
              </a:rPr>
              <a:t>⑤</a:t>
            </a:r>
            <a:endParaRPr lang="hr-HR" baseline="-25000" dirty="0">
              <a:latin typeface="+mn-lt"/>
            </a:endParaRPr>
          </a:p>
        </p:txBody>
      </p:sp>
      <p:sp>
        <p:nvSpPr>
          <p:cNvPr id="23" name="TextBox 22">
            <a:extLst>
              <a:ext uri="{FF2B5EF4-FFF2-40B4-BE49-F238E27FC236}">
                <a16:creationId xmlns:a16="http://schemas.microsoft.com/office/drawing/2014/main" id="{611A23B4-042E-48ED-897A-EED23C5E4F73}"/>
              </a:ext>
            </a:extLst>
          </p:cNvPr>
          <p:cNvSpPr txBox="1"/>
          <p:nvPr/>
        </p:nvSpPr>
        <p:spPr>
          <a:xfrm>
            <a:off x="7296496" y="3810531"/>
            <a:ext cx="288032" cy="400110"/>
          </a:xfrm>
          <a:prstGeom prst="rect">
            <a:avLst/>
          </a:prstGeom>
          <a:noFill/>
        </p:spPr>
        <p:txBody>
          <a:bodyPr wrap="square" rtlCol="0">
            <a:spAutoFit/>
          </a:bodyPr>
          <a:lstStyle/>
          <a:p>
            <a:r>
              <a:rPr lang="hr-HR" sz="2000" b="1" dirty="0">
                <a:latin typeface="+mn-lt"/>
              </a:rPr>
              <a:t>F</a:t>
            </a:r>
            <a:endParaRPr lang="hr-HR" sz="2000" b="1" baseline="-25000" dirty="0">
              <a:latin typeface="+mn-lt"/>
            </a:endParaRPr>
          </a:p>
        </p:txBody>
      </p:sp>
      <p:sp>
        <p:nvSpPr>
          <p:cNvPr id="24" name="TextBox 23">
            <a:extLst>
              <a:ext uri="{FF2B5EF4-FFF2-40B4-BE49-F238E27FC236}">
                <a16:creationId xmlns:a16="http://schemas.microsoft.com/office/drawing/2014/main" id="{49F02864-E936-43D8-87E7-660A5FAF57EF}"/>
              </a:ext>
            </a:extLst>
          </p:cNvPr>
          <p:cNvSpPr txBox="1"/>
          <p:nvPr/>
        </p:nvSpPr>
        <p:spPr>
          <a:xfrm>
            <a:off x="7580410" y="2760726"/>
            <a:ext cx="432048" cy="400110"/>
          </a:xfrm>
          <a:prstGeom prst="rect">
            <a:avLst/>
          </a:prstGeom>
          <a:noFill/>
        </p:spPr>
        <p:txBody>
          <a:bodyPr wrap="square" rtlCol="0">
            <a:spAutoFit/>
          </a:bodyPr>
          <a:lstStyle/>
          <a:p>
            <a:r>
              <a:rPr lang="hr-HR" sz="2000" b="1" dirty="0">
                <a:latin typeface="+mn-lt"/>
              </a:rPr>
              <a:t>R</a:t>
            </a:r>
            <a:r>
              <a:rPr lang="hr-HR" sz="2000" b="1" baseline="-25000" dirty="0">
                <a:latin typeface="+mn-lt"/>
              </a:rPr>
              <a:t>A</a:t>
            </a:r>
          </a:p>
        </p:txBody>
      </p:sp>
      <p:sp>
        <p:nvSpPr>
          <p:cNvPr id="26" name="TextBox 25">
            <a:extLst>
              <a:ext uri="{FF2B5EF4-FFF2-40B4-BE49-F238E27FC236}">
                <a16:creationId xmlns:a16="http://schemas.microsoft.com/office/drawing/2014/main" id="{EEC63916-0A6A-4669-91DA-A856CFD67CDD}"/>
              </a:ext>
            </a:extLst>
          </p:cNvPr>
          <p:cNvSpPr txBox="1"/>
          <p:nvPr/>
        </p:nvSpPr>
        <p:spPr>
          <a:xfrm>
            <a:off x="6732240" y="2644576"/>
            <a:ext cx="422361" cy="369332"/>
          </a:xfrm>
          <a:prstGeom prst="rect">
            <a:avLst/>
          </a:prstGeom>
          <a:noFill/>
        </p:spPr>
        <p:txBody>
          <a:bodyPr wrap="square" rtlCol="0">
            <a:spAutoFit/>
          </a:bodyPr>
          <a:lstStyle/>
          <a:p>
            <a:r>
              <a:rPr lang="hr-HR" dirty="0">
                <a:latin typeface="+mn-lt"/>
              </a:rPr>
              <a:t>S</a:t>
            </a:r>
            <a:r>
              <a:rPr lang="hr-HR" baseline="-25000" dirty="0">
                <a:latin typeface="+mn-lt"/>
              </a:rPr>
              <a:t>3</a:t>
            </a:r>
          </a:p>
        </p:txBody>
      </p:sp>
      <p:sp>
        <p:nvSpPr>
          <p:cNvPr id="28" name="TextBox 27">
            <a:extLst>
              <a:ext uri="{FF2B5EF4-FFF2-40B4-BE49-F238E27FC236}">
                <a16:creationId xmlns:a16="http://schemas.microsoft.com/office/drawing/2014/main" id="{B51F0E26-25C1-41B9-B870-7FE7544A25CD}"/>
              </a:ext>
            </a:extLst>
          </p:cNvPr>
          <p:cNvSpPr txBox="1"/>
          <p:nvPr/>
        </p:nvSpPr>
        <p:spPr>
          <a:xfrm>
            <a:off x="6732240" y="3960446"/>
            <a:ext cx="422361" cy="369332"/>
          </a:xfrm>
          <a:prstGeom prst="rect">
            <a:avLst/>
          </a:prstGeom>
          <a:noFill/>
        </p:spPr>
        <p:txBody>
          <a:bodyPr wrap="square" rtlCol="0">
            <a:spAutoFit/>
          </a:bodyPr>
          <a:lstStyle/>
          <a:p>
            <a:r>
              <a:rPr lang="hr-HR" dirty="0">
                <a:latin typeface="+mn-lt"/>
              </a:rPr>
              <a:t>S</a:t>
            </a:r>
            <a:r>
              <a:rPr lang="hr-HR" baseline="-25000" dirty="0">
                <a:latin typeface="+mn-lt"/>
              </a:rPr>
              <a:t>2</a:t>
            </a:r>
          </a:p>
        </p:txBody>
      </p:sp>
      <p:sp>
        <p:nvSpPr>
          <p:cNvPr id="29" name="TextBox 28">
            <a:extLst>
              <a:ext uri="{FF2B5EF4-FFF2-40B4-BE49-F238E27FC236}">
                <a16:creationId xmlns:a16="http://schemas.microsoft.com/office/drawing/2014/main" id="{0DEB9D3D-2918-456C-8A93-00E183AC3037}"/>
              </a:ext>
            </a:extLst>
          </p:cNvPr>
          <p:cNvSpPr txBox="1"/>
          <p:nvPr/>
        </p:nvSpPr>
        <p:spPr>
          <a:xfrm>
            <a:off x="5197958" y="3364426"/>
            <a:ext cx="422361" cy="369332"/>
          </a:xfrm>
          <a:prstGeom prst="rect">
            <a:avLst/>
          </a:prstGeom>
          <a:noFill/>
        </p:spPr>
        <p:txBody>
          <a:bodyPr wrap="square" rtlCol="0">
            <a:spAutoFit/>
          </a:bodyPr>
          <a:lstStyle/>
          <a:p>
            <a:r>
              <a:rPr lang="hr-HR" dirty="0">
                <a:latin typeface="+mn-lt"/>
              </a:rPr>
              <a:t>S</a:t>
            </a:r>
            <a:r>
              <a:rPr lang="hr-HR" baseline="-25000" dirty="0">
                <a:latin typeface="+mn-lt"/>
              </a:rPr>
              <a:t>4</a:t>
            </a:r>
          </a:p>
        </p:txBody>
      </p:sp>
      <p:sp>
        <p:nvSpPr>
          <p:cNvPr id="33" name="TextBox 32">
            <a:extLst>
              <a:ext uri="{FF2B5EF4-FFF2-40B4-BE49-F238E27FC236}">
                <a16:creationId xmlns:a16="http://schemas.microsoft.com/office/drawing/2014/main" id="{06BE5A3B-DFA2-4B22-A01D-3D0B03941465}"/>
              </a:ext>
            </a:extLst>
          </p:cNvPr>
          <p:cNvSpPr txBox="1"/>
          <p:nvPr/>
        </p:nvSpPr>
        <p:spPr>
          <a:xfrm>
            <a:off x="6351967" y="4525769"/>
            <a:ext cx="380273" cy="369332"/>
          </a:xfrm>
          <a:prstGeom prst="rect">
            <a:avLst/>
          </a:prstGeom>
          <a:noFill/>
        </p:spPr>
        <p:txBody>
          <a:bodyPr wrap="square" rtlCol="0">
            <a:spAutoFit/>
          </a:bodyPr>
          <a:lstStyle/>
          <a:p>
            <a:r>
              <a:rPr lang="hr-HR" dirty="0">
                <a:latin typeface="+mn-lt"/>
              </a:rPr>
              <a:t>S</a:t>
            </a:r>
            <a:r>
              <a:rPr lang="hr-HR" baseline="-25000" dirty="0">
                <a:latin typeface="+mn-lt"/>
              </a:rPr>
              <a:t>5</a:t>
            </a:r>
          </a:p>
        </p:txBody>
      </p:sp>
      <p:sp>
        <p:nvSpPr>
          <p:cNvPr id="34" name="TextBox 33">
            <a:extLst>
              <a:ext uri="{FF2B5EF4-FFF2-40B4-BE49-F238E27FC236}">
                <a16:creationId xmlns:a16="http://schemas.microsoft.com/office/drawing/2014/main" id="{8E8FA283-E9E9-4DA4-A625-D2EE96B0D5FB}"/>
              </a:ext>
            </a:extLst>
          </p:cNvPr>
          <p:cNvSpPr txBox="1"/>
          <p:nvPr/>
        </p:nvSpPr>
        <p:spPr>
          <a:xfrm>
            <a:off x="839261" y="863331"/>
            <a:ext cx="3285244" cy="830997"/>
          </a:xfrm>
          <a:prstGeom prst="rect">
            <a:avLst/>
          </a:prstGeom>
          <a:noFill/>
        </p:spPr>
        <p:txBody>
          <a:bodyPr wrap="square" rtlCol="0">
            <a:spAutoFit/>
          </a:bodyPr>
          <a:lstStyle/>
          <a:p>
            <a:pPr algn="ctr"/>
            <a:r>
              <a:rPr lang="hr-HR" sz="2400" dirty="0">
                <a:latin typeface="+mn-lt"/>
              </a:rPr>
              <a:t>KONSTRUKCIJA</a:t>
            </a:r>
            <a:br>
              <a:rPr lang="hr-HR" sz="2400" dirty="0">
                <a:latin typeface="+mn-lt"/>
              </a:rPr>
            </a:br>
            <a:r>
              <a:rPr lang="hr-HR" sz="2400" dirty="0">
                <a:latin typeface="+mn-lt"/>
              </a:rPr>
              <a:t>sa shemom opterećenja</a:t>
            </a:r>
            <a:endParaRPr lang="hr-HR" sz="2400" baseline="-25000" dirty="0">
              <a:latin typeface="+mn-lt"/>
            </a:endParaRPr>
          </a:p>
        </p:txBody>
      </p:sp>
      <p:sp>
        <p:nvSpPr>
          <p:cNvPr id="35" name="TextBox 34">
            <a:extLst>
              <a:ext uri="{FF2B5EF4-FFF2-40B4-BE49-F238E27FC236}">
                <a16:creationId xmlns:a16="http://schemas.microsoft.com/office/drawing/2014/main" id="{181E2B24-1442-443F-B749-42387DC8CEDF}"/>
              </a:ext>
            </a:extLst>
          </p:cNvPr>
          <p:cNvSpPr txBox="1"/>
          <p:nvPr/>
        </p:nvSpPr>
        <p:spPr>
          <a:xfrm>
            <a:off x="4492675" y="4874189"/>
            <a:ext cx="4651323" cy="1477328"/>
          </a:xfrm>
          <a:prstGeom prst="rect">
            <a:avLst/>
          </a:prstGeom>
          <a:noFill/>
        </p:spPr>
        <p:txBody>
          <a:bodyPr wrap="square" rtlCol="0">
            <a:spAutoFit/>
          </a:bodyPr>
          <a:lstStyle/>
          <a:p>
            <a:r>
              <a:rPr lang="hr-HR" i="1" dirty="0">
                <a:latin typeface="+mn-lt"/>
              </a:rPr>
              <a:t>Polemika je začeta zbog kosih štapova </a:t>
            </a:r>
            <a:r>
              <a:rPr lang="hr-HR" i="1" dirty="0">
                <a:latin typeface="Calibri" panose="020F0502020204030204" pitchFamily="34" charset="0"/>
                <a:cs typeface="Calibri" panose="020F0502020204030204" pitchFamily="34" charset="0"/>
              </a:rPr>
              <a:t>② i ③. Trebalo je jasno raščistiti njihov međuodnos jer o tome ovisi rješenje zadatka. S pojmom </a:t>
            </a:r>
            <a:r>
              <a:rPr lang="hr-HR" b="1" i="1" dirty="0" err="1">
                <a:latin typeface="Calibri" panose="020F0502020204030204" pitchFamily="34" charset="0"/>
                <a:cs typeface="Calibri" panose="020F0502020204030204" pitchFamily="34" charset="0"/>
              </a:rPr>
              <a:t>mimoilaznih</a:t>
            </a:r>
            <a:r>
              <a:rPr lang="hr-HR" i="1" dirty="0">
                <a:latin typeface="Calibri" panose="020F0502020204030204" pitchFamily="34" charset="0"/>
                <a:cs typeface="Calibri" panose="020F0502020204030204" pitchFamily="34" charset="0"/>
              </a:rPr>
              <a:t> štapova sporazumno smo dovršili polemiku.</a:t>
            </a:r>
            <a:endParaRPr lang="hr-HR" i="1" dirty="0">
              <a:latin typeface="+mn-lt"/>
            </a:endParaRPr>
          </a:p>
        </p:txBody>
      </p:sp>
      <p:sp>
        <p:nvSpPr>
          <p:cNvPr id="36" name="TextBox 35">
            <a:extLst>
              <a:ext uri="{FF2B5EF4-FFF2-40B4-BE49-F238E27FC236}">
                <a16:creationId xmlns:a16="http://schemas.microsoft.com/office/drawing/2014/main" id="{76F45E1D-7E28-4728-9242-7AAAC2C025E4}"/>
              </a:ext>
            </a:extLst>
          </p:cNvPr>
          <p:cNvSpPr txBox="1"/>
          <p:nvPr/>
        </p:nvSpPr>
        <p:spPr>
          <a:xfrm>
            <a:off x="4945079" y="1514300"/>
            <a:ext cx="3285244" cy="461665"/>
          </a:xfrm>
          <a:prstGeom prst="rect">
            <a:avLst/>
          </a:prstGeom>
          <a:noFill/>
        </p:spPr>
        <p:txBody>
          <a:bodyPr wrap="square" rtlCol="0">
            <a:spAutoFit/>
          </a:bodyPr>
          <a:lstStyle/>
          <a:p>
            <a:pPr algn="ctr"/>
            <a:r>
              <a:rPr lang="hr-HR" sz="2400" dirty="0">
                <a:latin typeface="+mn-lt"/>
              </a:rPr>
              <a:t>POLIGON SILA</a:t>
            </a:r>
            <a:endParaRPr lang="hr-HR" sz="2400" baseline="-25000" dirty="0">
              <a:latin typeface="+mn-lt"/>
            </a:endParaRPr>
          </a:p>
        </p:txBody>
      </p:sp>
      <p:sp>
        <p:nvSpPr>
          <p:cNvPr id="37" name="TextBox 36">
            <a:extLst>
              <a:ext uri="{FF2B5EF4-FFF2-40B4-BE49-F238E27FC236}">
                <a16:creationId xmlns:a16="http://schemas.microsoft.com/office/drawing/2014/main" id="{01A0DA9E-F277-4029-87EB-AF52D1EFCCC4}"/>
              </a:ext>
            </a:extLst>
          </p:cNvPr>
          <p:cNvSpPr txBox="1"/>
          <p:nvPr/>
        </p:nvSpPr>
        <p:spPr>
          <a:xfrm>
            <a:off x="6423974" y="2100165"/>
            <a:ext cx="380273" cy="369332"/>
          </a:xfrm>
          <a:prstGeom prst="rect">
            <a:avLst/>
          </a:prstGeom>
          <a:noFill/>
        </p:spPr>
        <p:txBody>
          <a:bodyPr wrap="square" rtlCol="0">
            <a:spAutoFit/>
          </a:bodyPr>
          <a:lstStyle/>
          <a:p>
            <a:r>
              <a:rPr lang="hr-HR" dirty="0">
                <a:latin typeface="+mn-lt"/>
              </a:rPr>
              <a:t>S</a:t>
            </a:r>
            <a:r>
              <a:rPr lang="hr-HR" baseline="-25000" dirty="0">
                <a:latin typeface="+mn-lt"/>
              </a:rPr>
              <a:t>1</a:t>
            </a:r>
          </a:p>
        </p:txBody>
      </p:sp>
    </p:spTree>
    <p:extLst>
      <p:ext uri="{BB962C8B-B14F-4D97-AF65-F5344CB8AC3E}">
        <p14:creationId xmlns:p14="http://schemas.microsoft.com/office/powerpoint/2010/main" val="289778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3A10-31FB-43DD-8EFE-3C629CA2C0AD}"/>
              </a:ext>
            </a:extLst>
          </p:cNvPr>
          <p:cNvSpPr>
            <a:spLocks noGrp="1"/>
          </p:cNvSpPr>
          <p:nvPr>
            <p:ph type="title"/>
          </p:nvPr>
        </p:nvSpPr>
        <p:spPr>
          <a:xfrm>
            <a:off x="457200" y="274638"/>
            <a:ext cx="8229600" cy="1570186"/>
          </a:xfrm>
        </p:spPr>
        <p:txBody>
          <a:bodyPr/>
          <a:lstStyle/>
          <a:p>
            <a:r>
              <a:rPr lang="hr-HR" sz="3200" dirty="0"/>
              <a:t>Slučajni </a:t>
            </a:r>
            <a:r>
              <a:rPr lang="hr-HR" sz="3200" b="1" i="1" dirty="0"/>
              <a:t>„inženjerski”</a:t>
            </a:r>
            <a:r>
              <a:rPr lang="hr-HR" sz="3200" dirty="0"/>
              <a:t> susret na Građevinskom fakultetu početkom 70-ih godina i poziv u Institut Geoexpert</a:t>
            </a:r>
          </a:p>
        </p:txBody>
      </p:sp>
      <p:sp>
        <p:nvSpPr>
          <p:cNvPr id="3" name="Content Placeholder 2">
            <a:extLst>
              <a:ext uri="{FF2B5EF4-FFF2-40B4-BE49-F238E27FC236}">
                <a16:creationId xmlns:a16="http://schemas.microsoft.com/office/drawing/2014/main" id="{1F2E5E03-0ACC-4032-ABF0-B46A0AE18D82}"/>
              </a:ext>
            </a:extLst>
          </p:cNvPr>
          <p:cNvSpPr>
            <a:spLocks noGrp="1"/>
          </p:cNvSpPr>
          <p:nvPr>
            <p:ph idx="1"/>
          </p:nvPr>
        </p:nvSpPr>
        <p:spPr>
          <a:xfrm>
            <a:off x="457200" y="1844824"/>
            <a:ext cx="8229600" cy="4281339"/>
          </a:xfrm>
        </p:spPr>
        <p:txBody>
          <a:bodyPr/>
          <a:lstStyle/>
          <a:p>
            <a:pPr marL="0" indent="0">
              <a:buNone/>
            </a:pPr>
            <a:r>
              <a:rPr lang="hr-HR" sz="2800" dirty="0"/>
              <a:t>Vrijeme studentskih dana ubrzo je prošlo, no slučaj je htio da se Davorin i ja opet sretnemo baš na našem matičnom fakultetu. Odslužio je vojsku pa je pokušao procijeniti kojim bi se životnim putom bilo najbolje dalje uputiti.</a:t>
            </a:r>
          </a:p>
          <a:p>
            <a:pPr marL="0" indent="0">
              <a:buNone/>
            </a:pPr>
            <a:r>
              <a:rPr lang="hr-HR" sz="2800" dirty="0"/>
              <a:t>Predložio sam mu da dođe u Institut </a:t>
            </a:r>
            <a:r>
              <a:rPr lang="hr-HR" sz="2800" dirty="0" err="1"/>
              <a:t>Geoexpert</a:t>
            </a:r>
            <a:r>
              <a:rPr lang="hr-HR" sz="2800" dirty="0"/>
              <a:t> </a:t>
            </a:r>
            <a:br>
              <a:rPr lang="hr-HR" sz="2800" dirty="0"/>
            </a:br>
            <a:r>
              <a:rPr lang="hr-HR" sz="2800" dirty="0"/>
              <a:t>(u kojem sam radio već nekoliko godina) što je on i prihvatio.</a:t>
            </a:r>
          </a:p>
          <a:p>
            <a:pPr marL="0" indent="0">
              <a:buNone/>
            </a:pPr>
            <a:r>
              <a:rPr lang="hr-HR" sz="2800" dirty="0"/>
              <a:t>Bilo je to negdje početkom 70-ih godina.</a:t>
            </a:r>
          </a:p>
        </p:txBody>
      </p:sp>
      <p:sp>
        <p:nvSpPr>
          <p:cNvPr id="4" name="Date Placeholder 3">
            <a:extLst>
              <a:ext uri="{FF2B5EF4-FFF2-40B4-BE49-F238E27FC236}">
                <a16:creationId xmlns:a16="http://schemas.microsoft.com/office/drawing/2014/main" id="{F2D505EA-30D4-4DEC-81A2-AFA0BFA36523}"/>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A8736497-1306-4A34-8873-292AD3F81E46}"/>
              </a:ext>
            </a:extLst>
          </p:cNvPr>
          <p:cNvSpPr>
            <a:spLocks noGrp="1"/>
          </p:cNvSpPr>
          <p:nvPr>
            <p:ph type="sldNum" sz="quarter" idx="11"/>
          </p:nvPr>
        </p:nvSpPr>
        <p:spPr/>
        <p:txBody>
          <a:bodyPr/>
          <a:lstStyle/>
          <a:p>
            <a:pPr>
              <a:defRPr/>
            </a:pPr>
            <a:fld id="{CA97B197-5111-4B02-8047-EF5F65D3E305}" type="slidenum">
              <a:rPr lang="hr-HR" altLang="sr-Latn-RS" smtClean="0"/>
              <a:pPr>
                <a:defRPr/>
              </a:pPr>
              <a:t>6</a:t>
            </a:fld>
            <a:endParaRPr lang="hr-HR" altLang="sr-Latn-RS"/>
          </a:p>
        </p:txBody>
      </p:sp>
    </p:spTree>
    <p:extLst>
      <p:ext uri="{BB962C8B-B14F-4D97-AF65-F5344CB8AC3E}">
        <p14:creationId xmlns:p14="http://schemas.microsoft.com/office/powerpoint/2010/main" val="266682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90FA-D979-4E19-8918-7ABC852E2A6B}"/>
              </a:ext>
            </a:extLst>
          </p:cNvPr>
          <p:cNvSpPr>
            <a:spLocks noGrp="1"/>
          </p:cNvSpPr>
          <p:nvPr>
            <p:ph type="title"/>
          </p:nvPr>
        </p:nvSpPr>
        <p:spPr>
          <a:xfrm>
            <a:off x="457200" y="274638"/>
            <a:ext cx="8229600" cy="1354162"/>
          </a:xfrm>
        </p:spPr>
        <p:txBody>
          <a:bodyPr/>
          <a:lstStyle/>
          <a:p>
            <a:r>
              <a:rPr lang="hr-HR" sz="3000" dirty="0"/>
              <a:t>Dolazak u Institut Geoexpert i skorašnje zasnivanje grupe za primjenu računalstva u rješavanju geotehničkih zadataka i projekata.</a:t>
            </a:r>
          </a:p>
        </p:txBody>
      </p:sp>
      <p:sp>
        <p:nvSpPr>
          <p:cNvPr id="3" name="Content Placeholder 2">
            <a:extLst>
              <a:ext uri="{FF2B5EF4-FFF2-40B4-BE49-F238E27FC236}">
                <a16:creationId xmlns:a16="http://schemas.microsoft.com/office/drawing/2014/main" id="{6A27DBA0-AEDF-45A3-B929-897C3F4AD5FF}"/>
              </a:ext>
            </a:extLst>
          </p:cNvPr>
          <p:cNvSpPr>
            <a:spLocks noGrp="1"/>
          </p:cNvSpPr>
          <p:nvPr>
            <p:ph idx="1"/>
          </p:nvPr>
        </p:nvSpPr>
        <p:spPr>
          <a:xfrm>
            <a:off x="457200" y="4605358"/>
            <a:ext cx="8229600" cy="1631954"/>
          </a:xfrm>
        </p:spPr>
        <p:txBody>
          <a:bodyPr/>
          <a:lstStyle/>
          <a:p>
            <a:pPr marL="0" indent="0">
              <a:buNone/>
            </a:pPr>
            <a:r>
              <a:rPr lang="hr-HR" sz="2200" dirty="0"/>
              <a:t>Elektroničko računalstvo općenito, pa tako i računalstvo u inženjerskim strukama bilo je tada u povojima, a Kovačić je pokazivao živi interes za uvođenje računalstva u projektantsku praksu (u sjećanju mi je ostao program STRESS). Njegov dolazak u Geoexpert bila je doista </a:t>
            </a:r>
            <a:r>
              <a:rPr lang="hr-HR" sz="2200" i="1" dirty="0"/>
              <a:t>dobitna kombinacija</a:t>
            </a:r>
            <a:r>
              <a:rPr lang="hr-HR" sz="2200" dirty="0"/>
              <a:t>.</a:t>
            </a:r>
          </a:p>
        </p:txBody>
      </p:sp>
      <p:sp>
        <p:nvSpPr>
          <p:cNvPr id="4" name="Date Placeholder 3">
            <a:extLst>
              <a:ext uri="{FF2B5EF4-FFF2-40B4-BE49-F238E27FC236}">
                <a16:creationId xmlns:a16="http://schemas.microsoft.com/office/drawing/2014/main" id="{38667DDC-DFF4-4929-A716-28D0551AFA1A}"/>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88943853-B2C4-4F66-AEEB-3045496AAA81}"/>
              </a:ext>
            </a:extLst>
          </p:cNvPr>
          <p:cNvSpPr>
            <a:spLocks noGrp="1"/>
          </p:cNvSpPr>
          <p:nvPr>
            <p:ph type="sldNum" sz="quarter" idx="11"/>
          </p:nvPr>
        </p:nvSpPr>
        <p:spPr/>
        <p:txBody>
          <a:bodyPr/>
          <a:lstStyle/>
          <a:p>
            <a:pPr>
              <a:defRPr/>
            </a:pPr>
            <a:fld id="{CA97B197-5111-4B02-8047-EF5F65D3E305}" type="slidenum">
              <a:rPr lang="hr-HR" altLang="sr-Latn-RS" smtClean="0"/>
              <a:pPr>
                <a:defRPr/>
              </a:pPr>
              <a:t>7</a:t>
            </a:fld>
            <a:endParaRPr lang="hr-HR" altLang="sr-Latn-RS"/>
          </a:p>
        </p:txBody>
      </p:sp>
      <p:pic>
        <p:nvPicPr>
          <p:cNvPr id="11" name="Picture 10">
            <a:extLst>
              <a:ext uri="{FF2B5EF4-FFF2-40B4-BE49-F238E27FC236}">
                <a16:creationId xmlns:a16="http://schemas.microsoft.com/office/drawing/2014/main" id="{5F4DA486-313C-4160-9329-97449C8B832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680633" y="1772816"/>
            <a:ext cx="3782734" cy="2447942"/>
          </a:xfrm>
          <a:prstGeom prst="rect">
            <a:avLst/>
          </a:prstGeom>
        </p:spPr>
      </p:pic>
      <p:sp>
        <p:nvSpPr>
          <p:cNvPr id="13" name="Content Placeholder 2">
            <a:extLst>
              <a:ext uri="{FF2B5EF4-FFF2-40B4-BE49-F238E27FC236}">
                <a16:creationId xmlns:a16="http://schemas.microsoft.com/office/drawing/2014/main" id="{4775AA50-5C62-48E2-91DA-81694E3E8532}"/>
              </a:ext>
            </a:extLst>
          </p:cNvPr>
          <p:cNvSpPr txBox="1">
            <a:spLocks/>
          </p:cNvSpPr>
          <p:nvPr/>
        </p:nvSpPr>
        <p:spPr>
          <a:xfrm>
            <a:off x="457200" y="4244896"/>
            <a:ext cx="8229600" cy="36046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hr-HR" sz="1800" i="1" dirty="0"/>
              <a:t>Značka u povodu 10. obljetnice osnutka Instituta Geoexpert (1965.-1975.)</a:t>
            </a:r>
          </a:p>
        </p:txBody>
      </p:sp>
    </p:spTree>
    <p:extLst>
      <p:ext uri="{BB962C8B-B14F-4D97-AF65-F5344CB8AC3E}">
        <p14:creationId xmlns:p14="http://schemas.microsoft.com/office/powerpoint/2010/main" val="3359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5851525"/>
          </a:xfrm>
        </p:spPr>
        <p:txBody>
          <a:bodyPr/>
          <a:lstStyle/>
          <a:p>
            <a:pPr algn="l"/>
            <a:r>
              <a:rPr lang="hr-HR" sz="3200" dirty="0"/>
              <a:t>U kraćem razdoblju, do osnivanja kompjutorske grupe, Kovačić se uključuje u pojedine zadatke iz djelokruga Instituta Geoexpert.</a:t>
            </a:r>
            <a:br>
              <a:rPr lang="hr-HR" sz="3200" dirty="0"/>
            </a:br>
            <a:r>
              <a:rPr lang="hr-HR" sz="3200" dirty="0"/>
              <a:t>Prisjećam se njegovog prvog odlaska na teren u </a:t>
            </a:r>
            <a:r>
              <a:rPr lang="hr-HR" sz="3200" dirty="0" err="1"/>
              <a:t>Ripač</a:t>
            </a:r>
            <a:r>
              <a:rPr lang="hr-HR" sz="3200" dirty="0"/>
              <a:t> (kod Bihaća) zbog pilotskog temeljenja nekog objekta, a potom i jednog anegdotskog obilaska kamenoloma u </a:t>
            </a:r>
            <a:r>
              <a:rPr lang="hr-HR" sz="3200" dirty="0" err="1"/>
              <a:t>Poljčanama</a:t>
            </a:r>
            <a:r>
              <a:rPr lang="hr-HR" sz="3200" dirty="0"/>
              <a:t> (Slovenija) gdje je sa iskusnim rudarskim inženjerom Matićem (iz matičnog poduzeća Geotehnika) trebao dati svoje mišljenje o stabilnosti pokosa unutar eksploatacijskog polja.</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8</a:t>
            </a:fld>
            <a:endParaRPr lang="hr-HR" altLang="sr-Latn-RS"/>
          </a:p>
        </p:txBody>
      </p:sp>
    </p:spTree>
    <p:extLst>
      <p:ext uri="{BB962C8B-B14F-4D97-AF65-F5344CB8AC3E}">
        <p14:creationId xmlns:p14="http://schemas.microsoft.com/office/powerpoint/2010/main" val="159150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E40-7524-4D67-A627-E50C4A3E5D53}"/>
              </a:ext>
            </a:extLst>
          </p:cNvPr>
          <p:cNvSpPr>
            <a:spLocks noGrp="1"/>
          </p:cNvSpPr>
          <p:nvPr>
            <p:ph type="title"/>
          </p:nvPr>
        </p:nvSpPr>
        <p:spPr>
          <a:xfrm>
            <a:off x="457200" y="274637"/>
            <a:ext cx="8229600" cy="5851525"/>
          </a:xfrm>
        </p:spPr>
        <p:txBody>
          <a:bodyPr/>
          <a:lstStyle/>
          <a:p>
            <a:pPr algn="l">
              <a:tabLst>
                <a:tab pos="3048000" algn="l"/>
              </a:tabLst>
            </a:pPr>
            <a:r>
              <a:rPr lang="hr-HR" sz="2800" dirty="0"/>
              <a:t>U šali smo ga prozvali „specijalistom za kamenolome” pa je uskoro dobio zadatak da za jedan manji kamenolom nedaleko Ozlja (predstavnik naručitelja zvao se Klobučar) osmisli neka interna tehnička rješenja koja će biti u skladu s geotehničkim karakteristikama lokacije. I taj zadatak (premda tek sa </a:t>
            </a:r>
            <a:r>
              <a:rPr lang="hr-HR" sz="2800" dirty="0" err="1"/>
              <a:t>stažom</a:t>
            </a:r>
            <a:r>
              <a:rPr lang="hr-HR" sz="2800" dirty="0"/>
              <a:t> u </a:t>
            </a:r>
            <a:r>
              <a:rPr lang="hr-HR" sz="2800" dirty="0" err="1"/>
              <a:t>Geoexpert</a:t>
            </a:r>
            <a:r>
              <a:rPr lang="hr-HR" sz="2800" dirty="0"/>
              <a:t> od jedva godine dana) Kovačić je obavio na 	originalan i dopadljiv način, a uz 	to, grupi bliskih kolega 	omogućio 	je (na moj nagovor) da 	nezaboravnim izletom (berbom 	nečuvanih jabuka) upoznaju taj 	kraj.</a:t>
            </a:r>
          </a:p>
        </p:txBody>
      </p:sp>
      <p:sp>
        <p:nvSpPr>
          <p:cNvPr id="4" name="Date Placeholder 3">
            <a:extLst>
              <a:ext uri="{FF2B5EF4-FFF2-40B4-BE49-F238E27FC236}">
                <a16:creationId xmlns:a16="http://schemas.microsoft.com/office/drawing/2014/main" id="{9CE5BB5E-8D49-440E-B9FE-23C32FA98059}"/>
              </a:ext>
            </a:extLst>
          </p:cNvPr>
          <p:cNvSpPr>
            <a:spLocks noGrp="1"/>
          </p:cNvSpPr>
          <p:nvPr>
            <p:ph type="dt" sz="half" idx="10"/>
          </p:nvPr>
        </p:nvSpPr>
        <p:spPr/>
        <p:txBody>
          <a:bodyPr/>
          <a:lstStyle/>
          <a:p>
            <a:r>
              <a:rPr lang="hr-HR" altLang="sr-Latn-RS" dirty="0"/>
              <a:t>Ivan Muhovec</a:t>
            </a:r>
          </a:p>
        </p:txBody>
      </p:sp>
      <p:sp>
        <p:nvSpPr>
          <p:cNvPr id="5" name="Slide Number Placeholder 4">
            <a:extLst>
              <a:ext uri="{FF2B5EF4-FFF2-40B4-BE49-F238E27FC236}">
                <a16:creationId xmlns:a16="http://schemas.microsoft.com/office/drawing/2014/main" id="{5ED517CC-972B-472B-A2BE-FC221559E172}"/>
              </a:ext>
            </a:extLst>
          </p:cNvPr>
          <p:cNvSpPr>
            <a:spLocks noGrp="1"/>
          </p:cNvSpPr>
          <p:nvPr>
            <p:ph type="sldNum" sz="quarter" idx="11"/>
          </p:nvPr>
        </p:nvSpPr>
        <p:spPr/>
        <p:txBody>
          <a:bodyPr/>
          <a:lstStyle/>
          <a:p>
            <a:pPr>
              <a:defRPr/>
            </a:pPr>
            <a:fld id="{CA97B197-5111-4B02-8047-EF5F65D3E305}" type="slidenum">
              <a:rPr lang="hr-HR" altLang="sr-Latn-RS" smtClean="0"/>
              <a:pPr>
                <a:defRPr/>
              </a:pPr>
              <a:t>9</a:t>
            </a:fld>
            <a:endParaRPr lang="hr-HR" altLang="sr-Latn-RS"/>
          </a:p>
        </p:txBody>
      </p:sp>
      <p:pic>
        <p:nvPicPr>
          <p:cNvPr id="3" name="Picture 2">
            <a:extLst>
              <a:ext uri="{FF2B5EF4-FFF2-40B4-BE49-F238E27FC236}">
                <a16:creationId xmlns:a16="http://schemas.microsoft.com/office/drawing/2014/main" id="{0AE26E7B-2C90-44F3-A288-9262538CF9AB}"/>
              </a:ext>
            </a:extLst>
          </p:cNvPr>
          <p:cNvPicPr>
            <a:picLocks noChangeAspect="1"/>
          </p:cNvPicPr>
          <p:nvPr/>
        </p:nvPicPr>
        <p:blipFill>
          <a:blip r:embed="rId2"/>
          <a:stretch>
            <a:fillRect/>
          </a:stretch>
        </p:blipFill>
        <p:spPr>
          <a:xfrm>
            <a:off x="467544" y="3425738"/>
            <a:ext cx="2933255" cy="2552724"/>
          </a:xfrm>
          <a:prstGeom prst="rect">
            <a:avLst/>
          </a:prstGeom>
        </p:spPr>
      </p:pic>
      <p:sp>
        <p:nvSpPr>
          <p:cNvPr id="6" name="Title 1">
            <a:extLst>
              <a:ext uri="{FF2B5EF4-FFF2-40B4-BE49-F238E27FC236}">
                <a16:creationId xmlns:a16="http://schemas.microsoft.com/office/drawing/2014/main" id="{8DFF2E8B-CE5E-42C5-9688-D633398457FE}"/>
              </a:ext>
            </a:extLst>
          </p:cNvPr>
          <p:cNvSpPr txBox="1">
            <a:spLocks/>
          </p:cNvSpPr>
          <p:nvPr/>
        </p:nvSpPr>
        <p:spPr>
          <a:xfrm>
            <a:off x="1014103" y="5949280"/>
            <a:ext cx="1840136" cy="360040"/>
          </a:xfrm>
          <a:prstGeom prst="rect">
            <a:avLst/>
          </a:prstGeom>
        </p:spPr>
        <p:txBody>
          <a:bodyPr/>
          <a:lstStyle>
            <a:lvl1pPr algn="ctr" rtl="0" eaLnBrk="0" fontAlgn="base" hangingPunct="0">
              <a:spcBef>
                <a:spcPct val="0"/>
              </a:spcBef>
              <a:spcAft>
                <a:spcPct val="0"/>
              </a:spcAft>
              <a:defRPr sz="3600" kern="1200">
                <a:solidFill>
                  <a:schemeClr val="tx1"/>
                </a:solidFill>
                <a:latin typeface="+mj-lt"/>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r-HR" sz="2000" i="1" dirty="0"/>
              <a:t>Listopad, 1976.</a:t>
            </a:r>
          </a:p>
        </p:txBody>
      </p:sp>
    </p:spTree>
    <p:extLst>
      <p:ext uri="{BB962C8B-B14F-4D97-AF65-F5344CB8AC3E}">
        <p14:creationId xmlns:p14="http://schemas.microsoft.com/office/powerpoint/2010/main" val="153356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TotalTime>
  <Words>1539</Words>
  <Application>Microsoft Office PowerPoint</Application>
  <PresentationFormat>Prikaz na zaslonu (4:3)</PresentationFormat>
  <Paragraphs>171</Paragraphs>
  <Slides>30</Slides>
  <Notes>2</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30</vt:i4>
      </vt:variant>
    </vt:vector>
  </HeadingPairs>
  <TitlesOfParts>
    <vt:vector size="37" baseType="lpstr">
      <vt:lpstr>Arial</vt:lpstr>
      <vt:lpstr>Arial Narrow</vt:lpstr>
      <vt:lpstr>Calibri</vt:lpstr>
      <vt:lpstr>Cambria</vt:lpstr>
      <vt:lpstr>Times New Roman</vt:lpstr>
      <vt:lpstr>Verdana</vt:lpstr>
      <vt:lpstr>Office Theme</vt:lpstr>
      <vt:lpstr>Davorin Kovačić,  suputnik kroz život i struku  tijekom više od pola stoljeća</vt:lpstr>
      <vt:lpstr>Davorin Kovačić, suputnik kroz život i struku tijekom više od pola stoljeća</vt:lpstr>
      <vt:lpstr>1964. Upis na Građevinski fakultet (GF) Sveučilišta u Zagrebu</vt:lpstr>
      <vt:lpstr>Susret na kolokviju iz Građevinske statike</vt:lpstr>
      <vt:lpstr>Naša prva polemika</vt:lpstr>
      <vt:lpstr>Slučajni „inženjerski” susret na Građevinskom fakultetu početkom 70-ih godina i poziv u Institut Geoexpert</vt:lpstr>
      <vt:lpstr>Dolazak u Institut Geoexpert i skorašnje zasnivanje grupe za primjenu računalstva u rješavanju geotehničkih zadataka i projekata.</vt:lpstr>
      <vt:lpstr>U kraćem razdoblju, do osnivanja kompjutorske grupe, Kovačić se uključuje u pojedine zadatke iz djelokruga Instituta Geoexpert. Prisjećam se njegovog prvog odlaska na teren u Ripač (kod Bihaća) zbog pilotskog temeljenja nekog objekta, a potom i jednog anegdotskog obilaska kamenoloma u Poljčanama (Slovenija) gdje je sa iskusnim rudarskim inženjerom Matićem (iz matičnog poduzeća Geotehnika) trebao dati svoje mišljenje o stabilnosti pokosa unutar eksploatacijskog polja.</vt:lpstr>
      <vt:lpstr>U šali smo ga prozvali „specijalistom za kamenolome” pa je uskoro dobio zadatak da za jedan manji kamenolom nedaleko Ozlja (predstavnik naručitelja zvao se Klobučar) osmisli neka interna tehnička rješenja koja će biti u skladu s geotehničkim karakteristikama lokacije. I taj zadatak (premda tek sa stažom u Geoexpert od jedva godine dana) Kovačić je obavio na  originalan i dopadljiv način, a uz  to, grupi bliskih kolega  omogućio  je (na moj nagovor) da  nezaboravnim izletom (berbom  nečuvanih jabuka) upoznaju taj  kraj.</vt:lpstr>
      <vt:lpstr>Odlična stručna suradnja s Kovačićem na poslovima u Geoexpertu, brzo se proširivala i na vanuredovno vrijeme, pri čemu s nostalgijom pamtim njegovo prihvaćanje moje ponude da sa mnom ode do moje bake u Ivanec kod Varaždina (negdje oko polovine 70-ih godina). To je bila  prilika da u jednom  danu saznamo jedan o  drugome puno više  nego li kroz sve godine  prije toga.</vt:lpstr>
      <vt:lpstr>U to se vrijeme Kovačić već u punoj mjeri uključio i u neformalnu ali članstvom brojnu udrugu kolega i prijatelja još iz studentskih dana koju smo nazvali „Savski mamut” (jer smo svakog petka igrali „hakl” na terenima Mladosti uz Savu). Bio je vižljav, srčan,  pozitivan i vrlo koristan igrač svoga tima, upravo  takav kakav je bio i na poslu u Geoexpertu.          S našim smo obiteljima, a u sklopu  Savskog mamuta, odlazili na zajedničke „mamutske” izlete (znalo nas je biti i do pedesetak!).</vt:lpstr>
      <vt:lpstr>Osnivanjem i popunjavanjem kompjutorske grupe u sastavu: Davorin Kovačić → Dražen Smaić → Srećko Komar → Branislav Škoro, za njene  aktere su ciljevi grupe predstavljali  sasvim novi i zahtjevan izazov.  Istovremeno je trebalo ovladati  „maglovitom” sferom  geomehaničkih načela i zakonitosti,  kao i praktičnim računalnim  postupcima koji su tada tek bili u  začetku. </vt:lpstr>
      <vt:lpstr>Početkom 80-ih grupa postaje nezaobilazni sudionik u svim značajnim projektima Instituta Geoexpert. Oko osovine Kovačić – Škoro okupljaju se svi Geoexpertovi vodeći projektanti geotehničkih zahvata. O tome će detaljnije govoriti Branislav Škoro, njegov bliski suradnik, a nakon njega i Davorin Lovrenčić.</vt:lpstr>
      <vt:lpstr>Premda je Kovačić bio uključen u svaki značajniji projekt kojeg je pratila kompjutorska obrada, on nije zanemarivao niti svoj znanstveni razvoj. Magistrirao je u Swanseau (UK), a krajem 80-ih je i doktorirao (Građevinski fakultet Sveučilišta u Zagrebu), što mu je značajno ojačalo didaktičku perspektivu.</vt:lpstr>
      <vt:lpstr>Njegov znanstveni napredak otvorio mu je i vrata visokoškolskih ustanova. Počelo je s Mostarom, potom s RNG-om u Zagrebu i konačno s Geotehničkim fakultetom u Varaždinu. O tome će biti više riječi kroz izlaganja Biljane Kovačević Zelić (RNG) i Igora Petrovića (GFVž), dok će o njegovoj vrijednoj ulozi u inženjerskim udrugama govoriti Ivan Vrkljan, donedavni predsjednik Hrvatskog geotehničkog društva (HGD).</vt:lpstr>
      <vt:lpstr>Krajem 80-ih Kovačić i ja našli smo se na posljednjem zajedničkom zadatku u sklopu naše matične firme Geotehnike. Surađivali smo u  Sektoru za razvoj, s posebnim  naglaskom na veliki projekt  vodoopskrbe grada El Obeida u  Sudanu (vrijednosti oko 50  milijuna dolara).</vt:lpstr>
      <vt:lpstr>Urušavanje bivše savezne države (SFRJ) na prijelazu 80-ih u 90-te godine bilo je popraćeno  raspadom i fragmentiranjem poduzeća Geotehnika, pa su se naši putovi razdvojili. O jednom dijelu tog razdoblja, tj. o ulozi Davorina Kovačića na ostvarenju niza geotehničkih projekata (prije i nakon toga razdoblja) govorit će Davorin Lovrenčić.</vt:lpstr>
      <vt:lpstr>Ipak, premda znatno prorijeđeni, naši su se povremeni kontakti i dalje nastavili, a postali su opet nešto češći tijekom sanacijskih radova na hidroenergetskom sustavu HE Rama i BiH.</vt:lpstr>
      <vt:lpstr>Početkom XXI. stoljeća, ponovo smo se našli kao zaposlenici iste institucije, tj. kao nastavnici na Geotehničkom fakultetu u Varaždinu.</vt:lpstr>
      <vt:lpstr>Bila su to ugodna druženja u tom lijepom baroknom gradu, a dugo razdoblje našega poznanstva i uvijek besprijekornih odnosa, predstavljalo je zlatnu podlogu naših prisnih odnosa u tim novim (ne uvijek i jednostavnim) okolnostima.</vt:lpstr>
      <vt:lpstr>Kad prođu najbolje godine života počinje se jasno primjećivati kako vrijeme nezaustavljivo leti. Nije dugo trebalo da nas sustigne umirovljenje, no tada smo otkrili novu nišu našega druženja. Bio je to otok Brač.</vt:lpstr>
      <vt:lpstr>Uz zapadnu obalu tog jedinstvenog jadranskog otoka smjestilo se idilično priobalno mjesto Bobovišća na moru.  Tu se nalaze korijeni obitelji Nazor kojoj je pripadala i majka Davorina Kovačića, što znači da je tu i 50% njegovog iskona .</vt:lpstr>
      <vt:lpstr>Zahvaljujući Davorinu osiguran nam je smještaj za ljetovanje na najatraktivnijoj poziciji u Bobovišću n/m, tj. kod obitelju Juras.</vt:lpstr>
      <vt:lpstr>Kroz zadnjih 4-5 godina, nastojali smo uskladiti istovremene ljetne boravke (barem kroz par dana preklapanja) u toj zavičajnoj postojbini Vladimira Nazora.</vt:lpstr>
      <vt:lpstr>Nije bilo teme o kojoj nismo raspravljali, a najrađe smo to „obavljali” pod pergolom maloga kafića-dućana Kod Maje, lišenoga svake pretencioznosti.</vt:lpstr>
      <vt:lpstr>Zahvaljujući Davorinu, u Bobivišću n/m osjećali smo se kao kod kuće (tj. kao u Zagorju!) jer od svih koje smo tamo upoznali bili smo tako i tretirani. Tome je zasigurno pripomogao i duh Vladimira Nazora (i njegovi su iz Bobovišća n.m.) koji se tamo susreće na svakom koraku, a posebno je vidljiv na stijenskom hrptu iznad mjesta gdje je pisac podignuo spomen na svoje tri sestre.</vt:lpstr>
      <vt:lpstr>Zadnjih par godina, Davorin je zbog narušenog zdravlja morao znatno ograničiti svoja kretanja, pa je s velikim zanimanjem slušao „izvješća” o mojim bračkim „landranjima” i istraživanjima.</vt:lpstr>
      <vt:lpstr>Prošlog sam mu rujna (2018.) izravno poslao snimke iz Zmajeve spilje nad Murvicom, gdje sam se i pomolio za njegovo zdravlje.</vt:lpstr>
      <vt:lpstr>Od tada nije puno vremena prošlo, i Davorin je napustio ovaj vrli svijet. No uspomena na tog plemenitog i vedrog čovjeka živjet će u nama dok god i mi koji smo ga poznavali budemo živjeli.</vt:lpstr>
      <vt:lpstr>Hvala Vam na strpljivosti i na pozornosti!   Ivan Muhovec Opatija, lipanj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Berislav Rupčić</dc:creator>
  <cp:lastModifiedBy>moreskovic</cp:lastModifiedBy>
  <cp:revision>104</cp:revision>
  <dcterms:created xsi:type="dcterms:W3CDTF">2010-03-22T21:50:27Z</dcterms:created>
  <dcterms:modified xsi:type="dcterms:W3CDTF">2019-05-31T16:54:26Z</dcterms:modified>
</cp:coreProperties>
</file>