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5" r:id="rId11"/>
    <p:sldId id="290" r:id="rId12"/>
    <p:sldId id="272" r:id="rId13"/>
    <p:sldId id="273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8" r:id="rId26"/>
    <p:sldId id="287" r:id="rId27"/>
    <p:sldId id="289" r:id="rId28"/>
  </p:sldIdLst>
  <p:sldSz cx="9144000" cy="6858000" type="screen4x3"/>
  <p:notesSz cx="6794500" cy="99314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orin Lovrencic" initials="D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38C"/>
    <a:srgbClr val="0B28A1"/>
    <a:srgbClr val="0C2AAC"/>
    <a:srgbClr val="112A71"/>
    <a:srgbClr val="122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72" autoAdjust="0"/>
    <p:restoredTop sz="90036" autoAdjust="0"/>
  </p:normalViewPr>
  <p:slideViewPr>
    <p:cSldViewPr>
      <p:cViewPr varScale="1">
        <p:scale>
          <a:sx n="111" d="100"/>
          <a:sy n="111" d="100"/>
        </p:scale>
        <p:origin x="-8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6" y="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4CC671-EDDB-4CEF-B406-A152F8F02B95}" type="datetimeFigureOut">
              <a:rPr lang="sr-Latn-CS"/>
              <a:pPr>
                <a:defRPr/>
              </a:pPr>
              <a:t>28/05/19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0DFA91-BBD8-4A40-8679-52B83F5E2828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4073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F97882-A59F-479F-A386-7D5B1B513A03}" type="datetimeFigureOut">
              <a:rPr lang="sr-Latn-CS"/>
              <a:pPr>
                <a:defRPr/>
              </a:pPr>
              <a:t>28/05/19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2032C6C-E4E8-4DA8-A996-ACD8E1833339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3975696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x-none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x-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hr-HR" altLang="x-non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8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x-none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x-none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hr-HR" altLang="x-non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x-none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x-none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hr-HR" altLang="x-non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hr-HR" altLang="x-none" dirty="0"/>
              <a:t>Davorin Lovrenčić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9B5C4-5052-48BC-B74C-450AB8A92364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411739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x-none" sz="1400" b="1"/>
              <a:t>HRVATSKA KOMORA INŽENJERA GRAĐEVINARSTVA</a:t>
            </a:r>
            <a:endParaRPr lang="hr-HR" altLang="x-none" sz="140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hr-HR" altLang="x-none" sz="1200" b="1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x-none" sz="1200">
              <a:solidFill>
                <a:srgbClr val="7F7F7F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hr-HR" altLang="x-none" sz="1200">
                <a:cs typeface="Times New Roman" pitchFamily="18" charset="0"/>
              </a:rPr>
              <a:t>Opatija, 2010.</a:t>
            </a:r>
            <a:endParaRPr lang="hr-HR" altLang="x-none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>
              <a:defRPr sz="18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0EEC7C-AA2A-4A1B-B288-589E9A700F40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9512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hr-HR" altLang="x-none" dirty="0"/>
              <a:t>Davorin Lovrenčić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2FF3-B87A-45D6-9A3E-D782A254165A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9644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hr-HR" altLang="x-none" dirty="0"/>
              <a:t>Davorin Lovrenčić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B197-5111-4B02-8047-EF5F65D3E305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269635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 altLang="x-none" dirty="0"/>
              <a:t>Ime i prezime predavača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hr-HR" altLang="x-none" sz="1400" dirty="0"/>
              <a:t>HKIG – Opatija 2019.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9AD9910-7AB1-46C5-8FA7-ED2DDB5247A5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  <p:sldLayoutId id="2147483775" r:id="rId3"/>
    <p:sldLayoutId id="2147483776" r:id="rId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x-none">
                <a:latin typeface="Arial Narrow" panose="020B0606020202030204" pitchFamily="34" charset="0"/>
              </a:rPr>
              <a:t>Ime i prezime predavača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x-none">
                <a:latin typeface="Verdana" panose="020B0604030504040204" pitchFamily="34" charset="0"/>
              </a:rPr>
              <a:pPr/>
              <a:t>1</a:t>
            </a:fld>
            <a:endParaRPr lang="hr-HR" altLang="x-none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8050"/>
            <a:ext cx="9144000" cy="594995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125" name="Title 5"/>
          <p:cNvSpPr>
            <a:spLocks noGrp="1"/>
          </p:cNvSpPr>
          <p:nvPr>
            <p:ph type="ctrTitle" idx="4294967295"/>
          </p:nvPr>
        </p:nvSpPr>
        <p:spPr bwMode="auto">
          <a:xfrm>
            <a:off x="0" y="2071688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l-PL" altLang="x-none" sz="4000" dirty="0">
                <a:solidFill>
                  <a:schemeClr val="bg1"/>
                </a:solidFill>
                <a:latin typeface="Swis721 Ex BT" panose="020B0605020202020204" pitchFamily="34" charset="0"/>
                <a:cs typeface="Times New Roman" panose="02020603050405020304" pitchFamily="18" charset="0"/>
              </a:rPr>
              <a:t>OSVRT NA NEKE OD ZAHTJEVNIH PROJEKATA</a:t>
            </a:r>
            <a:endParaRPr lang="hr-HR" altLang="x-none" sz="4000" dirty="0">
              <a:solidFill>
                <a:schemeClr val="bg1"/>
              </a:solidFill>
              <a:latin typeface="Swis721 Ex BT" panose="020B0605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6" name="Subtitle 6"/>
          <p:cNvSpPr>
            <a:spLocks noGrp="1"/>
          </p:cNvSpPr>
          <p:nvPr>
            <p:ph type="subTitle" idx="4294967295"/>
          </p:nvPr>
        </p:nvSpPr>
        <p:spPr bwMode="auto">
          <a:xfrm>
            <a:off x="214312" y="5572125"/>
            <a:ext cx="87501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r">
              <a:buNone/>
            </a:pPr>
            <a:r>
              <a:rPr lang="hr-HR" altLang="x-none" sz="1800" dirty="0">
                <a:solidFill>
                  <a:schemeClr val="bg1"/>
                </a:solidFill>
                <a:latin typeface="Swis721 Lt BT" panose="020B0403020202020204" pitchFamily="34" charset="0"/>
                <a:cs typeface="Times New Roman" panose="02020603050405020304" pitchFamily="18" charset="0"/>
              </a:rPr>
              <a:t>Davorin Lovrenčić. dipl.ing.građ.,  </a:t>
            </a:r>
            <a:endParaRPr lang="ta-IN" altLang="x-none" sz="1800" dirty="0" smtClean="0">
              <a:solidFill>
                <a:schemeClr val="bg1"/>
              </a:solidFill>
              <a:latin typeface="Swis721 Lt BT" panose="020B040302020202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hr-HR" altLang="x-none" sz="1800" dirty="0" smtClean="0">
                <a:solidFill>
                  <a:schemeClr val="bg1"/>
                </a:solidFill>
                <a:latin typeface="Swis721 Lt BT" panose="020B0403020202020204" pitchFamily="34" charset="0"/>
                <a:cs typeface="Times New Roman" panose="02020603050405020304" pitchFamily="18" charset="0"/>
              </a:rPr>
              <a:t>Ing</a:t>
            </a:r>
            <a:r>
              <a:rPr lang="hr-HR" altLang="x-none" sz="1800" dirty="0">
                <a:solidFill>
                  <a:schemeClr val="bg1"/>
                </a:solidFill>
                <a:latin typeface="Swis721 Lt BT" panose="020B0403020202020204" pitchFamily="34" charset="0"/>
                <a:cs typeface="Times New Roman" panose="02020603050405020304" pitchFamily="18" charset="0"/>
              </a:rPr>
              <a:t>-Jet d.o.o.  Zagreb</a:t>
            </a: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HRVATSKA  KOMORA  INŽENJERA  GRAĐEVINARSTVA</a:t>
            </a:r>
          </a:p>
          <a:p>
            <a:pPr eaLnBrk="1" hangingPunct="1"/>
            <a:endParaRPr lang="hr-HR" altLang="x-none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Dani  Hrvatske komore inženjera  građevinarstva</a:t>
            </a:r>
            <a:r>
              <a:rPr lang="hr-HR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r-HR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2019.</a:t>
            </a:r>
          </a:p>
          <a:p>
            <a:pPr eaLnBrk="1" hangingPunct="1"/>
            <a:endParaRPr lang="hr-HR" altLang="x-non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2925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Subtitle 6"/>
          <p:cNvSpPr txBox="1">
            <a:spLocks/>
          </p:cNvSpPr>
          <p:nvPr/>
        </p:nvSpPr>
        <p:spPr bwMode="auto">
          <a:xfrm>
            <a:off x="0" y="3953669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x-none" sz="2800" b="1" dirty="0">
                <a:solidFill>
                  <a:schemeClr val="bg1"/>
                </a:solidFill>
                <a:latin typeface="Swis721 Lt BT" panose="020B0403020202020204" pitchFamily="34" charset="0"/>
                <a:cs typeface="Times New Roman" panose="02020603050405020304" pitchFamily="18" charset="0"/>
              </a:rPr>
              <a:t>Davorin Lovrenčić</a:t>
            </a: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5BA956-94CB-410A-8C0C-37F4F86B3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 sz="1400" dirty="0"/>
              <a:t>Davorin Lovrenčić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582CE6-8C95-4BFE-9A6A-98D6006EC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10</a:t>
            </a:fld>
            <a:endParaRPr lang="hr-HR" altLang="x-non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D767860F-3783-471B-B512-0CA6D4254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3" y="1600200"/>
            <a:ext cx="7035294" cy="4525963"/>
          </a:xfr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6B89A4D0-DA6C-4234-A234-4CEE42EC4E60}"/>
              </a:ext>
            </a:extLst>
          </p:cNvPr>
          <p:cNvSpPr/>
          <p:nvPr/>
        </p:nvSpPr>
        <p:spPr>
          <a:xfrm>
            <a:off x="5148064" y="2062629"/>
            <a:ext cx="360040" cy="64807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5CCC29-AC2C-4D4E-8F30-2C1C85D9E334}"/>
              </a:ext>
            </a:extLst>
          </p:cNvPr>
          <p:cNvSpPr txBox="1"/>
          <p:nvPr/>
        </p:nvSpPr>
        <p:spPr>
          <a:xfrm>
            <a:off x="4572000" y="1801019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>
                <a:solidFill>
                  <a:schemeClr val="bg1">
                    <a:lumMod val="95000"/>
                  </a:schemeClr>
                </a:solidFill>
              </a:rPr>
              <a:t>Boutique Hotel </a:t>
            </a:r>
            <a:r>
              <a:rPr lang="hr-HR" sz="1100" b="1" dirty="0" err="1">
                <a:solidFill>
                  <a:schemeClr val="bg1">
                    <a:lumMod val="95000"/>
                  </a:schemeClr>
                </a:solidFill>
              </a:rPr>
              <a:t>Graftio</a:t>
            </a:r>
            <a:endParaRPr lang="hr-HR" sz="11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E321C6-99B2-4960-988C-8B7712D20148}"/>
              </a:ext>
            </a:extLst>
          </p:cNvPr>
          <p:cNvSpPr txBox="1"/>
          <p:nvPr/>
        </p:nvSpPr>
        <p:spPr>
          <a:xfrm rot="19133487">
            <a:off x="1060597" y="1589172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>
                <a:solidFill>
                  <a:schemeClr val="bg1">
                    <a:lumMod val="95000"/>
                  </a:schemeClr>
                </a:solidFill>
              </a:rPr>
              <a:t>Mala Neva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B8AC4D-7F70-4F56-99B1-ED66F29B5A75}"/>
              </a:ext>
            </a:extLst>
          </p:cNvPr>
          <p:cNvSpPr txBox="1"/>
          <p:nvPr/>
        </p:nvSpPr>
        <p:spPr>
          <a:xfrm rot="19453806">
            <a:off x="1893178" y="4983210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 err="1">
                <a:solidFill>
                  <a:schemeClr val="bg1">
                    <a:lumMod val="95000"/>
                  </a:schemeClr>
                </a:solidFill>
              </a:rPr>
              <a:t>Karpovka</a:t>
            </a:r>
            <a:endParaRPr lang="hr-HR" sz="11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76EBA88-EBC2-4A44-824C-1533D3F6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514350" indent="-514350">
              <a:buFont typeface="+mj-lt"/>
              <a:buAutoNum type="arabicParenR" startAt="4"/>
            </a:pPr>
            <a:r>
              <a:rPr lang="hr-HR" sz="3200" dirty="0" smtClean="0"/>
              <a:t>prva </a:t>
            </a:r>
            <a:r>
              <a:rPr lang="hr-HR" sz="3200" dirty="0"/>
              <a:t>sidrena dijafragma kao zaštita građevne jame hotela u Lenjingradu (1988.)</a:t>
            </a:r>
            <a:br>
              <a:rPr lang="hr-HR" sz="3200" dirty="0"/>
            </a:b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66547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457200" y="6381750"/>
            <a:ext cx="163195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x-none" sz="1600" dirty="0">
                <a:latin typeface="Arial Narrow" panose="020B0606020202030204" pitchFamily="34" charset="0"/>
              </a:rPr>
              <a:t>Davorin Lovrenčić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x-none">
                <a:latin typeface="Verdana" panose="020B0604030504040204" pitchFamily="34" charset="0"/>
              </a:rPr>
              <a:pPr/>
              <a:t>11</a:t>
            </a:fld>
            <a:endParaRPr lang="hr-HR" altLang="x-none" dirty="0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x-none" dirty="0"/>
              <a:t>Suradnja s Davorinom Kovačićem 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hr-HR" altLang="x-none" dirty="0">
                <a:latin typeface="Calibri (Body)"/>
                <a:cs typeface="Calibri (Body)"/>
              </a:rPr>
              <a:t>od </a:t>
            </a:r>
            <a:r>
              <a:rPr lang="hr-HR" altLang="x-none" dirty="0" smtClean="0">
                <a:latin typeface="Calibri (Body)"/>
                <a:cs typeface="Calibri (Body)"/>
              </a:rPr>
              <a:t>19</a:t>
            </a:r>
            <a:r>
              <a:rPr lang="ta-IN" altLang="x-none" dirty="0" smtClean="0">
                <a:latin typeface="Calibri (Body)"/>
                <a:cs typeface="Calibri (Body)"/>
              </a:rPr>
              <a:t>90</a:t>
            </a:r>
            <a:r>
              <a:rPr lang="hr-HR" altLang="x-none" dirty="0" smtClean="0">
                <a:latin typeface="Calibri (Body)"/>
                <a:cs typeface="Calibri (Body)"/>
              </a:rPr>
              <a:t>. </a:t>
            </a:r>
            <a:r>
              <a:rPr lang="hr-HR" altLang="x-none" dirty="0">
                <a:latin typeface="Calibri (Body)"/>
                <a:cs typeface="Calibri (Body)"/>
              </a:rPr>
              <a:t>do </a:t>
            </a:r>
            <a:r>
              <a:rPr lang="hr-HR" altLang="x-none" dirty="0" smtClean="0">
                <a:latin typeface="Calibri (Body)"/>
                <a:cs typeface="Calibri (Body)"/>
              </a:rPr>
              <a:t>19</a:t>
            </a:r>
            <a:r>
              <a:rPr lang="ta-IN" altLang="x-none" dirty="0" smtClean="0">
                <a:latin typeface="Calibri (Body)"/>
                <a:cs typeface="Calibri (Body)"/>
              </a:rPr>
              <a:t>95</a:t>
            </a:r>
            <a:r>
              <a:rPr lang="hr-HR" altLang="x-none" dirty="0" smtClean="0">
                <a:latin typeface="Calibri (Body)"/>
                <a:cs typeface="Calibri (Body)"/>
              </a:rPr>
              <a:t>. </a:t>
            </a:r>
            <a:r>
              <a:rPr lang="ta-IN" altLang="x-none" dirty="0">
                <a:latin typeface="Calibri (Body)"/>
                <a:cs typeface="Calibri (Body)"/>
              </a:rPr>
              <a:t>s</a:t>
            </a:r>
            <a:r>
              <a:rPr lang="hr-HR" altLang="x-none" dirty="0" smtClean="0">
                <a:latin typeface="Calibri (Body)"/>
                <a:cs typeface="Calibri (Body)"/>
              </a:rPr>
              <a:t> </a:t>
            </a:r>
            <a:r>
              <a:rPr lang="ta-IN" altLang="x-none" b="1" dirty="0" smtClean="0">
                <a:latin typeface="Calibri (Body)"/>
                <a:cs typeface="Calibri (Body)"/>
              </a:rPr>
              <a:t>Conex</a:t>
            </a:r>
            <a:r>
              <a:rPr lang="hr-HR" altLang="x-none" dirty="0" smtClean="0">
                <a:latin typeface="Calibri (Body)"/>
                <a:cs typeface="Calibri (Body)"/>
              </a:rPr>
              <a:t>-</a:t>
            </a:r>
            <a:r>
              <a:rPr lang="ta-IN" altLang="x-none" dirty="0" smtClean="0">
                <a:latin typeface="Calibri (Body)"/>
                <a:cs typeface="Calibri (Body)"/>
              </a:rPr>
              <a:t>om</a:t>
            </a:r>
            <a:r>
              <a:rPr lang="hr-HR" altLang="x-none" dirty="0" smtClean="0">
                <a:latin typeface="Calibri (Body)"/>
                <a:cs typeface="Calibri (Body)"/>
              </a:rPr>
              <a:t>:</a:t>
            </a:r>
            <a:endParaRPr lang="hr-HR" altLang="x-none" dirty="0">
              <a:latin typeface="Calibri (Body)"/>
              <a:cs typeface="Calibri (Body)"/>
            </a:endParaRPr>
          </a:p>
          <a:p>
            <a:pPr marL="914400" lvl="1" indent="-514350">
              <a:buFont typeface="+mj-lt"/>
              <a:buAutoNum type="arabicParenR" startAt="5"/>
            </a:pPr>
            <a:endParaRPr lang="ta-IN" dirty="0" smtClean="0"/>
          </a:p>
          <a:p>
            <a:pPr marL="914400" lvl="1" indent="-514350">
              <a:buFont typeface="+mj-lt"/>
              <a:buAutoNum type="arabicParenR" startAt="5"/>
            </a:pPr>
            <a:r>
              <a:rPr lang="hr-HR" dirty="0" smtClean="0"/>
              <a:t>prva </a:t>
            </a:r>
            <a:r>
              <a:rPr lang="hr-HR" dirty="0"/>
              <a:t>izvedba mikropilota kao zaštita </a:t>
            </a:r>
            <a:r>
              <a:rPr lang="hr-HR" dirty="0" smtClean="0"/>
              <a:t>građevne</a:t>
            </a:r>
            <a:r>
              <a:rPr lang="ta-IN" dirty="0" smtClean="0"/>
              <a:t> </a:t>
            </a:r>
            <a:r>
              <a:rPr lang="hr-HR" dirty="0" smtClean="0"/>
              <a:t>jame </a:t>
            </a:r>
            <a:r>
              <a:rPr lang="hr-HR" dirty="0"/>
              <a:t>u Hrvatskoj, poslovno-trgovački centar </a:t>
            </a:r>
            <a:r>
              <a:rPr lang="hr-HR" dirty="0" smtClean="0"/>
              <a:t>u</a:t>
            </a:r>
            <a:r>
              <a:rPr lang="ta-IN" dirty="0" smtClean="0"/>
              <a:t> </a:t>
            </a:r>
            <a:r>
              <a:rPr lang="hr-HR" dirty="0" smtClean="0"/>
              <a:t>Jurišićevoj 19 </a:t>
            </a:r>
            <a:r>
              <a:rPr lang="hr-HR" dirty="0"/>
              <a:t>(1994.</a:t>
            </a:r>
            <a:r>
              <a:rPr lang="hr-HR" dirty="0" smtClean="0"/>
              <a:t>)</a:t>
            </a:r>
            <a:endParaRPr lang="ta-IN" dirty="0"/>
          </a:p>
          <a:p>
            <a:pPr marL="914400" lvl="1" indent="-514350">
              <a:buFont typeface="+mj-lt"/>
              <a:buAutoNum type="arabicParenR" startAt="5"/>
            </a:pPr>
            <a:r>
              <a:rPr lang="hr-HR" dirty="0" smtClean="0"/>
              <a:t>prva </a:t>
            </a:r>
            <a:r>
              <a:rPr lang="hr-HR" dirty="0"/>
              <a:t>izvedba "jet groutinga" u Hrvatskoj</a:t>
            </a:r>
            <a:r>
              <a:rPr lang="hr-HR" dirty="0" smtClean="0"/>
              <a:t>,</a:t>
            </a:r>
            <a:r>
              <a:rPr lang="ta-IN" dirty="0" smtClean="0"/>
              <a:t> </a:t>
            </a:r>
            <a:r>
              <a:rPr lang="hr-HR" dirty="0" smtClean="0"/>
              <a:t>poslovni </a:t>
            </a:r>
            <a:r>
              <a:rPr lang="hr-HR" dirty="0"/>
              <a:t>centar III u Poreču (1994.)</a:t>
            </a:r>
          </a:p>
          <a:p>
            <a:pPr marL="400050" lvl="1" indent="0">
              <a:buNone/>
            </a:pPr>
            <a:endParaRPr lang="ta-IN" sz="2600" dirty="0" smtClean="0"/>
          </a:p>
          <a:p>
            <a:pPr lvl="1">
              <a:buFontTx/>
              <a:buChar char="-"/>
            </a:pPr>
            <a:endParaRPr lang="hr-HR" altLang="x-none" dirty="0"/>
          </a:p>
        </p:txBody>
      </p:sp>
    </p:spTree>
    <p:extLst>
      <p:ext uri="{BB962C8B-B14F-4D97-AF65-F5344CB8AC3E}">
        <p14:creationId xmlns:p14="http://schemas.microsoft.com/office/powerpoint/2010/main" val="382034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FAC9D-B585-4E28-A7BE-84753E8E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marL="514350" indent="-514350">
              <a:buFont typeface="+mj-lt"/>
              <a:buAutoNum type="arabicParenR" startAt="5"/>
            </a:pPr>
            <a:r>
              <a:rPr lang="hr-HR" sz="2800" dirty="0" smtClean="0"/>
              <a:t>prva </a:t>
            </a:r>
            <a:r>
              <a:rPr lang="hr-HR" sz="2800" dirty="0"/>
              <a:t>izvedba mikropilota kao zaštita </a:t>
            </a:r>
            <a:r>
              <a:rPr lang="hr-HR" sz="2800" dirty="0" smtClean="0"/>
              <a:t>građevne</a:t>
            </a:r>
            <a:r>
              <a:rPr lang="ta-IN" sz="2800" dirty="0"/>
              <a:t> </a:t>
            </a:r>
            <a:r>
              <a:rPr lang="hr-HR" sz="2800" dirty="0" smtClean="0"/>
              <a:t>jame </a:t>
            </a:r>
            <a:r>
              <a:rPr lang="hr-HR" sz="2800" dirty="0"/>
              <a:t>u Hrvatskoj, poslovno-trgovački centar </a:t>
            </a:r>
            <a:r>
              <a:rPr lang="hr-HR" sz="2800" dirty="0" smtClean="0"/>
              <a:t>u</a:t>
            </a:r>
            <a:r>
              <a:rPr lang="ta-IN" sz="2800" dirty="0"/>
              <a:t> </a:t>
            </a:r>
            <a:r>
              <a:rPr lang="hr-HR" sz="2800" dirty="0" smtClean="0"/>
              <a:t>Jurišićevoj 19 </a:t>
            </a:r>
            <a:r>
              <a:rPr lang="hr-HR" sz="2800" dirty="0"/>
              <a:t>(1994.)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91C6A0-9C57-40F2-BBF7-0F47D4AF2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hr-HR" sz="2400" dirty="0"/>
              <a:t>DANAS: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DBD74C-7BE9-4776-81A3-A66E7DECF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 sz="1400" dirty="0"/>
              <a:t>Davorin Lovrenčić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3D030D-9321-4135-877C-78BBE68E8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12</a:t>
            </a:fld>
            <a:endParaRPr lang="hr-HR" alt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9EE30DB-4926-455F-8E1C-39C713E96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2462138"/>
            <a:ext cx="4350137" cy="32626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955F4CD-D6AA-4C2F-8EAE-208BAB7F0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50" y="2462138"/>
            <a:ext cx="4409891" cy="326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63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803EBB7-E21A-4F4A-864B-75CF5551D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66" y="1844824"/>
            <a:ext cx="6205314" cy="428133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467914-BDA8-45F8-91D7-C46F83B2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 dirty="0"/>
              <a:t>Davorin Lovrenčić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A4B5CF-A348-43A8-8E70-32518C86C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13</a:t>
            </a:fld>
            <a:endParaRPr lang="hr-HR" altLang="x-non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7EFAC9D-B585-4E28-A7BE-84753E8E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marL="514350" indent="-514350">
              <a:buFont typeface="+mj-lt"/>
              <a:buAutoNum type="arabicParenR" startAt="5"/>
            </a:pPr>
            <a:r>
              <a:rPr lang="hr-HR" sz="2800" dirty="0" smtClean="0"/>
              <a:t>prva </a:t>
            </a:r>
            <a:r>
              <a:rPr lang="hr-HR" sz="2800" dirty="0"/>
              <a:t>izvedba mikropilota kao zaštita </a:t>
            </a:r>
            <a:r>
              <a:rPr lang="hr-HR" sz="2800" dirty="0" smtClean="0"/>
              <a:t>građevne</a:t>
            </a:r>
            <a:r>
              <a:rPr lang="ta-IN" sz="2800" dirty="0"/>
              <a:t> </a:t>
            </a:r>
            <a:r>
              <a:rPr lang="hr-HR" sz="2800" dirty="0" smtClean="0"/>
              <a:t>jame </a:t>
            </a:r>
            <a:r>
              <a:rPr lang="hr-HR" sz="2800" dirty="0"/>
              <a:t>u Hrvatskoj, poslovno-trgovački centar </a:t>
            </a:r>
            <a:r>
              <a:rPr lang="hr-HR" sz="2800" dirty="0" smtClean="0"/>
              <a:t>u</a:t>
            </a:r>
            <a:r>
              <a:rPr lang="ta-IN" sz="2800" dirty="0"/>
              <a:t> </a:t>
            </a:r>
            <a:r>
              <a:rPr lang="hr-HR" sz="2800" dirty="0" smtClean="0"/>
              <a:t>Jurišićevoj 19 </a:t>
            </a:r>
            <a:r>
              <a:rPr lang="hr-HR" sz="2800" dirty="0"/>
              <a:t>(1994.)</a:t>
            </a:r>
            <a:br>
              <a:rPr lang="hr-HR" sz="2800" dirty="0"/>
            </a:b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497359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664854E-D854-46BD-874A-4D24521AB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31" y="1916832"/>
            <a:ext cx="5976938" cy="414959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E5D870-6C33-4139-B19F-7A64420F0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/>
              <a:t>Davorin Lovrenčić</a:t>
            </a:r>
            <a:endParaRPr lang="hr-HR" alt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803393-0652-4AD9-BE5F-A6A2B1BB9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14</a:t>
            </a:fld>
            <a:endParaRPr lang="hr-HR" altLang="x-non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7EFAC9D-B585-4E28-A7BE-84753E8E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marL="514350" indent="-514350">
              <a:buFont typeface="+mj-lt"/>
              <a:buAutoNum type="arabicParenR" startAt="5"/>
            </a:pPr>
            <a:r>
              <a:rPr lang="hr-HR" sz="2800" dirty="0" smtClean="0"/>
              <a:t>prva </a:t>
            </a:r>
            <a:r>
              <a:rPr lang="hr-HR" sz="2800" dirty="0"/>
              <a:t>izvedba mikropilota kao zaštita </a:t>
            </a:r>
            <a:r>
              <a:rPr lang="hr-HR" sz="2800" dirty="0" smtClean="0"/>
              <a:t>građevne</a:t>
            </a:r>
            <a:r>
              <a:rPr lang="ta-IN" sz="2800" dirty="0"/>
              <a:t> </a:t>
            </a:r>
            <a:r>
              <a:rPr lang="hr-HR" sz="2800" dirty="0" smtClean="0"/>
              <a:t>jame </a:t>
            </a:r>
            <a:r>
              <a:rPr lang="hr-HR" sz="2800" dirty="0"/>
              <a:t>u Hrvatskoj, poslovno-trgovački centar </a:t>
            </a:r>
            <a:r>
              <a:rPr lang="hr-HR" sz="2800" dirty="0" smtClean="0"/>
              <a:t>u</a:t>
            </a:r>
            <a:r>
              <a:rPr lang="ta-IN" sz="2800" dirty="0"/>
              <a:t> </a:t>
            </a:r>
            <a:r>
              <a:rPr lang="hr-HR" sz="2800" dirty="0" smtClean="0"/>
              <a:t>Jurišićevoj 19 </a:t>
            </a:r>
            <a:r>
              <a:rPr lang="hr-HR" sz="2800" dirty="0"/>
              <a:t>(1994.)</a:t>
            </a:r>
            <a:br>
              <a:rPr lang="hr-HR" sz="2800" dirty="0"/>
            </a:b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540588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D17F1E-3B1E-4A3D-B664-8FB98FA21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6"/>
            </a:pPr>
            <a:r>
              <a:rPr lang="hr-HR" sz="3200" dirty="0" smtClean="0"/>
              <a:t>prva </a:t>
            </a:r>
            <a:r>
              <a:rPr lang="hr-HR" sz="3200" dirty="0"/>
              <a:t>izvedba "jet groutinga" u </a:t>
            </a:r>
            <a:r>
              <a:rPr lang="hr-HR" sz="3200" dirty="0" smtClean="0"/>
              <a:t>Hrvatskoj</a:t>
            </a:r>
            <a:r>
              <a:rPr lang="ta-IN" sz="3200" dirty="0" smtClean="0"/>
              <a:t>, </a:t>
            </a:r>
            <a:r>
              <a:rPr lang="hr-HR" sz="3200" dirty="0" smtClean="0"/>
              <a:t>poslovni </a:t>
            </a:r>
            <a:r>
              <a:rPr lang="hr-HR" sz="3200" dirty="0"/>
              <a:t>centar III u Poreču (1994.)</a:t>
            </a:r>
            <a:br>
              <a:rPr lang="hr-HR" sz="3200" dirty="0"/>
            </a:br>
            <a:endParaRPr lang="hr-HR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B7FB4B-A4A6-484F-80F9-D315A450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/>
              <a:t>Davorin Lovrenčić</a:t>
            </a:r>
            <a:endParaRPr lang="hr-HR" alt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E3EABF-B985-461C-8DF7-162B716CC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15</a:t>
            </a:fld>
            <a:endParaRPr lang="hr-HR" alt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5940EC-2522-4E8B-860D-6A197182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18" y="1700808"/>
            <a:ext cx="683819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41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5E8C5598-DFF4-48B6-9319-0A5DD947B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44" y="1628800"/>
            <a:ext cx="5796111" cy="407321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6B0B83-2814-43FC-A8FC-F190662A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/>
              <a:t>Davorin Lovrenčić</a:t>
            </a:r>
            <a:endParaRPr lang="hr-HR" alt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4D0E34-BD10-4EAB-A2DE-275AE89E0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16</a:t>
            </a:fld>
            <a:endParaRPr lang="hr-HR" altLang="x-non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9D17F1E-3B1E-4A3D-B664-8FB98FA2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514350" indent="-514350">
              <a:buFont typeface="+mj-lt"/>
              <a:buAutoNum type="arabicParenR" startAt="6"/>
            </a:pPr>
            <a:r>
              <a:rPr lang="hr-HR" sz="3200" dirty="0" smtClean="0"/>
              <a:t>prva </a:t>
            </a:r>
            <a:r>
              <a:rPr lang="hr-HR" sz="3200" dirty="0"/>
              <a:t>izvedba "jet groutinga" u </a:t>
            </a:r>
            <a:r>
              <a:rPr lang="hr-HR" sz="3200" dirty="0" smtClean="0"/>
              <a:t>Hrvatskoj</a:t>
            </a:r>
            <a:r>
              <a:rPr lang="ta-IN" sz="3200" dirty="0" smtClean="0"/>
              <a:t>, </a:t>
            </a:r>
            <a:r>
              <a:rPr lang="hr-HR" sz="3200" dirty="0" smtClean="0"/>
              <a:t>poslovni </a:t>
            </a:r>
            <a:r>
              <a:rPr lang="hr-HR" sz="3200" dirty="0"/>
              <a:t>centar III u Poreču (1994.)</a:t>
            </a:r>
            <a:br>
              <a:rPr lang="hr-HR" sz="3200" dirty="0"/>
            </a:b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952025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B700C01-DB8E-486A-A191-21091CB9E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407304" cy="462872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193B8D-F7DE-476F-81B9-CA1DEF6E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/>
              <a:t>Davorin Lovrenčić</a:t>
            </a:r>
            <a:endParaRPr lang="hr-HR" alt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77AC75-3600-40A8-9ADD-7AC75E56EB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17</a:t>
            </a:fld>
            <a:endParaRPr lang="hr-HR" altLang="x-non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9D17F1E-3B1E-4A3D-B664-8FB98FA2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514350" indent="-514350">
              <a:buFont typeface="+mj-lt"/>
              <a:buAutoNum type="arabicParenR" startAt="6"/>
            </a:pPr>
            <a:r>
              <a:rPr lang="hr-HR" sz="3200" dirty="0" smtClean="0"/>
              <a:t>prva </a:t>
            </a:r>
            <a:r>
              <a:rPr lang="hr-HR" sz="3200" dirty="0"/>
              <a:t>izvedba "jet groutinga" u </a:t>
            </a:r>
            <a:r>
              <a:rPr lang="hr-HR" sz="3200" dirty="0" smtClean="0"/>
              <a:t>Hrvatskoj</a:t>
            </a:r>
            <a:r>
              <a:rPr lang="ta-IN" sz="3200" dirty="0" smtClean="0"/>
              <a:t>, </a:t>
            </a:r>
            <a:r>
              <a:rPr lang="hr-HR" sz="3200" dirty="0" smtClean="0"/>
              <a:t>poslovni </a:t>
            </a:r>
            <a:r>
              <a:rPr lang="hr-HR" sz="3200" dirty="0"/>
              <a:t>centar III u Poreču (1994.)</a:t>
            </a:r>
            <a:br>
              <a:rPr lang="hr-HR" sz="3200" dirty="0"/>
            </a:b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78306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433B3-1D61-4BC9-B5A2-513C4075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Suradnja s Davorinom Kovačićem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9F848E-41C9-4752-8792-0A9C8F52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/>
              <a:t>Davorin Lovrenčić</a:t>
            </a:r>
            <a:endParaRPr lang="hr-HR" alt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9B1F5B-A279-4644-BD9F-45E9031F45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18</a:t>
            </a:fld>
            <a:endParaRPr lang="hr-HR" altLang="x-non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3410C57-4541-4F82-B921-8B3C0CEF7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/>
              <a:t>od 1996. do 2003. g. u </a:t>
            </a:r>
            <a:r>
              <a:rPr lang="pl-PL" b="1" dirty="0"/>
              <a:t>BBR Conex</a:t>
            </a:r>
            <a:r>
              <a:rPr lang="pl-PL" dirty="0"/>
              <a:t>-u:</a:t>
            </a:r>
          </a:p>
          <a:p>
            <a:pPr marL="914400" lvl="1" indent="-514350">
              <a:buFont typeface="+mj-lt"/>
              <a:buAutoNum type="arabicParenR" startAt="7"/>
            </a:pPr>
            <a:endParaRPr lang="ta-IN" dirty="0" smtClean="0"/>
          </a:p>
          <a:p>
            <a:pPr marL="914400" lvl="1" indent="-514350">
              <a:buFont typeface="+mj-lt"/>
              <a:buAutoNum type="arabicParenR" startAt="7"/>
            </a:pPr>
            <a:r>
              <a:rPr lang="it-IT" dirty="0" smtClean="0"/>
              <a:t>HE </a:t>
            </a:r>
            <a:r>
              <a:rPr lang="it-IT" dirty="0"/>
              <a:t>Rama </a:t>
            </a:r>
            <a:r>
              <a:rPr lang="it-IT" dirty="0" err="1"/>
              <a:t>sanacija</a:t>
            </a:r>
            <a:r>
              <a:rPr lang="it-IT" dirty="0"/>
              <a:t> padine </a:t>
            </a:r>
            <a:r>
              <a:rPr lang="it-IT" dirty="0" err="1"/>
              <a:t>geotehničkim</a:t>
            </a:r>
            <a:r>
              <a:rPr lang="it-IT" dirty="0"/>
              <a:t> </a:t>
            </a:r>
            <a:r>
              <a:rPr lang="it-IT" dirty="0" err="1"/>
              <a:t>sidrima</a:t>
            </a:r>
            <a:r>
              <a:rPr lang="it-IT" dirty="0" smtClean="0"/>
              <a:t>,</a:t>
            </a:r>
            <a:r>
              <a:rPr lang="ta-IN" dirty="0"/>
              <a:t> </a:t>
            </a:r>
            <a:r>
              <a:rPr lang="it-IT" dirty="0" smtClean="0"/>
              <a:t>L </a:t>
            </a:r>
            <a:r>
              <a:rPr lang="it-IT" dirty="0"/>
              <a:t>= 80 - 120 m (1996.</a:t>
            </a:r>
            <a:r>
              <a:rPr lang="it-IT" dirty="0" smtClean="0"/>
              <a:t>)</a:t>
            </a:r>
            <a:endParaRPr lang="ta-IN" dirty="0" smtClean="0"/>
          </a:p>
          <a:p>
            <a:pPr marL="914400" lvl="1" indent="-514350">
              <a:buFont typeface="+mj-lt"/>
              <a:buAutoNum type="arabicParenR" startAt="7"/>
            </a:pPr>
            <a:r>
              <a:rPr lang="hr-HR" sz="2800" dirty="0" smtClean="0"/>
              <a:t>trajna </a:t>
            </a:r>
            <a:r>
              <a:rPr lang="hr-HR" sz="2800" dirty="0"/>
              <a:t>geotehnička sidra na temeljima pilona </a:t>
            </a:r>
            <a:r>
              <a:rPr lang="hr-HR" sz="2800" dirty="0" smtClean="0"/>
              <a:t>i</a:t>
            </a:r>
            <a:r>
              <a:rPr lang="ta-IN" sz="2800" dirty="0" smtClean="0"/>
              <a:t> </a:t>
            </a:r>
            <a:r>
              <a:rPr lang="hr-HR" sz="2800" dirty="0" smtClean="0"/>
              <a:t>upornjaku </a:t>
            </a:r>
            <a:r>
              <a:rPr lang="hr-HR" sz="2800" dirty="0"/>
              <a:t>Dubrovačkog mosta (1999.)</a:t>
            </a:r>
          </a:p>
        </p:txBody>
      </p:sp>
    </p:spTree>
    <p:extLst>
      <p:ext uri="{BB962C8B-B14F-4D97-AF65-F5344CB8AC3E}">
        <p14:creationId xmlns:p14="http://schemas.microsoft.com/office/powerpoint/2010/main" val="4072634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BA668-EBE0-4499-B86F-83C2243CA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7"/>
            </a:pPr>
            <a:r>
              <a:rPr lang="it-IT" sz="3200" dirty="0" smtClean="0"/>
              <a:t>HE </a:t>
            </a:r>
            <a:r>
              <a:rPr lang="it-IT" sz="3200" dirty="0"/>
              <a:t>Rama </a:t>
            </a:r>
            <a:r>
              <a:rPr lang="it-IT" sz="3200" dirty="0" err="1"/>
              <a:t>sanacija</a:t>
            </a:r>
            <a:r>
              <a:rPr lang="it-IT" sz="3200" dirty="0"/>
              <a:t> padine </a:t>
            </a:r>
            <a:r>
              <a:rPr lang="it-IT" sz="3200" dirty="0" err="1"/>
              <a:t>geotehničkim</a:t>
            </a:r>
            <a:r>
              <a:rPr lang="it-IT" sz="3200" dirty="0"/>
              <a:t> </a:t>
            </a:r>
            <a:r>
              <a:rPr lang="it-IT" sz="3200" dirty="0" err="1"/>
              <a:t>sidrima</a:t>
            </a:r>
            <a:r>
              <a:rPr lang="it-IT" sz="3200" dirty="0"/>
              <a:t>,</a:t>
            </a:r>
            <a:r>
              <a:rPr lang="hr-HR" sz="3200" dirty="0"/>
              <a:t> </a:t>
            </a:r>
            <a:r>
              <a:rPr lang="it-IT" sz="3200" dirty="0"/>
              <a:t>L = 80 - 120 m (1996.)</a:t>
            </a:r>
            <a:br>
              <a:rPr lang="it-IT" sz="3200" dirty="0"/>
            </a:br>
            <a:endParaRPr lang="hr-HR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CB6E80-9EF8-4558-A6F5-25E901F8A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/>
              <a:t>Davorin Lovrenčić</a:t>
            </a:r>
            <a:endParaRPr lang="hr-HR" alt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C3BECE-A98D-41BE-8FE6-F58EAA6BB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19</a:t>
            </a:fld>
            <a:endParaRPr lang="hr-HR" altLang="x-non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EEAC8B-4C3F-4B39-A343-52243C3B6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68" y="1462801"/>
            <a:ext cx="7931224" cy="473090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BDDC7D0-3253-40A4-84A8-77F241B2B157}"/>
              </a:ext>
            </a:extLst>
          </p:cNvPr>
          <p:cNvSpPr/>
          <p:nvPr/>
        </p:nvSpPr>
        <p:spPr>
          <a:xfrm>
            <a:off x="7209058" y="5143166"/>
            <a:ext cx="1008112" cy="976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3C793692-AD36-410B-9E0D-D6211EF3AB5A}"/>
              </a:ext>
            </a:extLst>
          </p:cNvPr>
          <p:cNvSpPr/>
          <p:nvPr/>
        </p:nvSpPr>
        <p:spPr>
          <a:xfrm rot="10800000">
            <a:off x="755576" y="2037699"/>
            <a:ext cx="360040" cy="64807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9E6DD4-358B-4FDE-97C3-3B2CB0C8A4D4}"/>
              </a:ext>
            </a:extLst>
          </p:cNvPr>
          <p:cNvSpPr txBox="1"/>
          <p:nvPr/>
        </p:nvSpPr>
        <p:spPr>
          <a:xfrm>
            <a:off x="585108" y="2783703"/>
            <a:ext cx="746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b="1" dirty="0" err="1">
                <a:solidFill>
                  <a:schemeClr val="bg1">
                    <a:lumMod val="95000"/>
                  </a:schemeClr>
                </a:solidFill>
              </a:rPr>
              <a:t>Ščitsko</a:t>
            </a:r>
            <a:r>
              <a:rPr lang="hr-HR" sz="11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ctr"/>
            <a:r>
              <a:rPr lang="hr-HR" sz="1100" b="1" dirty="0">
                <a:solidFill>
                  <a:schemeClr val="bg1">
                    <a:lumMod val="95000"/>
                  </a:schemeClr>
                </a:solidFill>
              </a:rPr>
              <a:t>jezero</a:t>
            </a:r>
          </a:p>
        </p:txBody>
      </p:sp>
    </p:spTree>
    <p:extLst>
      <p:ext uri="{BB962C8B-B14F-4D97-AF65-F5344CB8AC3E}">
        <p14:creationId xmlns:p14="http://schemas.microsoft.com/office/powerpoint/2010/main" val="149512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457200" y="6381750"/>
            <a:ext cx="163195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x-none" sz="1600" dirty="0">
                <a:latin typeface="Arial Narrow" panose="020B0606020202030204" pitchFamily="34" charset="0"/>
              </a:rPr>
              <a:t>Davorin Lovrenčić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x-none">
                <a:latin typeface="Verdana" panose="020B0604030504040204" pitchFamily="34" charset="0"/>
              </a:rPr>
              <a:pPr/>
              <a:t>2</a:t>
            </a:fld>
            <a:endParaRPr lang="hr-HR" altLang="x-none" dirty="0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x-none" dirty="0"/>
              <a:t>Suradnja s Davorinom Kovačićem 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hr-HR" altLang="x-none" dirty="0"/>
              <a:t>od 1978. do 1989. u </a:t>
            </a:r>
            <a:r>
              <a:rPr lang="hr-HR" altLang="x-none" b="1" dirty="0" err="1"/>
              <a:t>Geoexpert</a:t>
            </a:r>
            <a:r>
              <a:rPr lang="hr-HR" altLang="x-none" dirty="0"/>
              <a:t>-u:</a:t>
            </a:r>
          </a:p>
          <a:p>
            <a:pPr marL="971550" lvl="1" indent="-514350">
              <a:buFont typeface="+mj-lt"/>
              <a:buAutoNum type="arabicParenR"/>
            </a:pPr>
            <a:r>
              <a:rPr lang="hr-HR" altLang="x-none" sz="2600" dirty="0" smtClean="0"/>
              <a:t>duboko </a:t>
            </a:r>
            <a:r>
              <a:rPr lang="hr-HR" altLang="x-none" sz="2600" dirty="0"/>
              <a:t>temeljenje specijalnih strojeva za potrebe Iračke vojske (1982.)</a:t>
            </a:r>
          </a:p>
          <a:p>
            <a:pPr marL="971550" lvl="1" indent="-514350">
              <a:buFont typeface="+mj-lt"/>
              <a:buAutoNum type="arabicParenR"/>
            </a:pPr>
            <a:r>
              <a:rPr lang="hr-HR" altLang="x-none" sz="2600" dirty="0" smtClean="0"/>
              <a:t>sidrena</a:t>
            </a:r>
            <a:r>
              <a:rPr lang="hr-HR" altLang="x-none" sz="2600" dirty="0"/>
              <a:t>, potporna konstrukcija hotela Excelsior u </a:t>
            </a:r>
            <a:r>
              <a:rPr lang="hr-HR" altLang="x-none" sz="2600" dirty="0" smtClean="0"/>
              <a:t>Lovranu</a:t>
            </a:r>
            <a:r>
              <a:rPr lang="ta-IN" altLang="x-none" sz="2600" dirty="0" smtClean="0"/>
              <a:t> </a:t>
            </a:r>
            <a:r>
              <a:rPr lang="hr-HR" altLang="x-none" sz="2600" dirty="0" smtClean="0"/>
              <a:t>(</a:t>
            </a:r>
            <a:r>
              <a:rPr lang="hr-HR" altLang="x-none" sz="2600" dirty="0"/>
              <a:t>1984.)</a:t>
            </a:r>
          </a:p>
          <a:p>
            <a:pPr marL="971550" lvl="1" indent="-514350">
              <a:buFont typeface="+mj-lt"/>
              <a:buAutoNum type="arabicParenR"/>
            </a:pPr>
            <a:r>
              <a:rPr lang="hr-HR" altLang="x-none" sz="2600" dirty="0" smtClean="0"/>
              <a:t>prvo </a:t>
            </a:r>
            <a:r>
              <a:rPr lang="hr-HR" altLang="x-none" sz="2600" dirty="0"/>
              <a:t>temeljenje na bušenim pilotima u </a:t>
            </a:r>
            <a:r>
              <a:rPr lang="hr-HR" altLang="x-none" sz="2600" dirty="0" smtClean="0"/>
              <a:t>Moskvi </a:t>
            </a:r>
            <a:r>
              <a:rPr lang="hr-HR" altLang="x-none" sz="2600" dirty="0"/>
              <a:t>(1986.)</a:t>
            </a:r>
          </a:p>
          <a:p>
            <a:pPr marL="971550" lvl="1" indent="-514350">
              <a:buFont typeface="+mj-lt"/>
              <a:buAutoNum type="arabicParenR"/>
            </a:pPr>
            <a:r>
              <a:rPr lang="hr-HR" altLang="x-none" sz="2600" dirty="0" smtClean="0"/>
              <a:t>prva </a:t>
            </a:r>
            <a:r>
              <a:rPr lang="hr-HR" altLang="x-none" sz="2600" dirty="0"/>
              <a:t>sidrena dijafragma kao zaštita građevne jame hotela u Lenjingradu (1988.)</a:t>
            </a:r>
          </a:p>
          <a:p>
            <a:pPr lvl="1">
              <a:buFontTx/>
              <a:buChar char="-"/>
            </a:pPr>
            <a:endParaRPr lang="hr-HR" altLang="x-non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4108F-AC56-4B62-8B5E-B2F6C709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/>
              <a:t>Davorin Lovrenčić</a:t>
            </a:r>
            <a:endParaRPr lang="hr-HR" alt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DE46FA7-C99A-42B8-8F22-FBB334EAF6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20</a:t>
            </a:fld>
            <a:endParaRPr lang="hr-HR" altLang="x-non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7478117-3209-4082-80A5-2A464A3EA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34915"/>
            <a:ext cx="7272808" cy="4729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757D3704-0001-43EE-B20B-09BC600381B6}"/>
              </a:ext>
            </a:extLst>
          </p:cNvPr>
          <p:cNvSpPr/>
          <p:nvPr/>
        </p:nvSpPr>
        <p:spPr>
          <a:xfrm>
            <a:off x="1057520" y="1700808"/>
            <a:ext cx="2304256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ED99C575-7ED1-4046-BE72-CC87897BC35F}"/>
              </a:ext>
            </a:extLst>
          </p:cNvPr>
          <p:cNvSpPr/>
          <p:nvPr/>
        </p:nvSpPr>
        <p:spPr>
          <a:xfrm rot="10800000">
            <a:off x="2195736" y="2318378"/>
            <a:ext cx="720080" cy="441600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18E0DC-2222-4549-880F-96499AE490E5}"/>
              </a:ext>
            </a:extLst>
          </p:cNvPr>
          <p:cNvSpPr txBox="1"/>
          <p:nvPr/>
        </p:nvSpPr>
        <p:spPr>
          <a:xfrm>
            <a:off x="2943072" y="2385289"/>
            <a:ext cx="230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chemeClr val="bg1"/>
                </a:solidFill>
              </a:rPr>
              <a:t> </a:t>
            </a:r>
            <a:r>
              <a:rPr lang="hr-HR" sz="1400" b="1" dirty="0" err="1">
                <a:solidFill>
                  <a:schemeClr val="bg1"/>
                </a:solidFill>
              </a:rPr>
              <a:t>Vodostan</a:t>
            </a:r>
            <a:r>
              <a:rPr lang="hr-HR" sz="1400" b="1" dirty="0">
                <a:solidFill>
                  <a:schemeClr val="bg1"/>
                </a:solidFill>
              </a:rPr>
              <a:t>   HE Rama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C6BA668-EBE0-4499-B86F-83C2243C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514350" indent="-514350">
              <a:buFont typeface="+mj-lt"/>
              <a:buAutoNum type="arabicParenR" startAt="7"/>
            </a:pPr>
            <a:r>
              <a:rPr lang="it-IT" sz="3200" dirty="0" smtClean="0"/>
              <a:t>HE </a:t>
            </a:r>
            <a:r>
              <a:rPr lang="it-IT" sz="3200" dirty="0"/>
              <a:t>Rama </a:t>
            </a:r>
            <a:r>
              <a:rPr lang="it-IT" sz="3200" dirty="0" err="1"/>
              <a:t>sanacija</a:t>
            </a:r>
            <a:r>
              <a:rPr lang="it-IT" sz="3200" dirty="0"/>
              <a:t> padine </a:t>
            </a:r>
            <a:r>
              <a:rPr lang="it-IT" sz="3200" dirty="0" err="1"/>
              <a:t>geotehničkim</a:t>
            </a:r>
            <a:r>
              <a:rPr lang="it-IT" sz="3200" dirty="0"/>
              <a:t> </a:t>
            </a:r>
            <a:r>
              <a:rPr lang="it-IT" sz="3200" dirty="0" err="1"/>
              <a:t>sidrima</a:t>
            </a:r>
            <a:r>
              <a:rPr lang="it-IT" sz="3200" dirty="0"/>
              <a:t>,</a:t>
            </a:r>
            <a:r>
              <a:rPr lang="hr-HR" sz="3200" dirty="0"/>
              <a:t> </a:t>
            </a:r>
            <a:r>
              <a:rPr lang="it-IT" sz="3200" dirty="0"/>
              <a:t>L = 80 - 120 m (1996.)</a:t>
            </a:r>
            <a:br>
              <a:rPr lang="it-IT" sz="3200" dirty="0"/>
            </a:b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223174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433B3-1D61-4BC9-B5A2-513C4075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8"/>
            </a:pPr>
            <a:r>
              <a:rPr lang="hr-HR" sz="3200" dirty="0" smtClean="0"/>
              <a:t>trajna </a:t>
            </a:r>
            <a:r>
              <a:rPr lang="hr-HR" sz="3200" dirty="0"/>
              <a:t>geotehnička sidra na temeljima </a:t>
            </a:r>
            <a:r>
              <a:rPr lang="hr-HR" sz="3200" dirty="0" smtClean="0"/>
              <a:t>pilona</a:t>
            </a:r>
            <a:r>
              <a:rPr lang="ta-IN" sz="3200" dirty="0" smtClean="0"/>
              <a:t> </a:t>
            </a:r>
            <a:r>
              <a:rPr lang="ta-IN" sz="3200" dirty="0" smtClean="0"/>
              <a:t>i </a:t>
            </a:r>
            <a:r>
              <a:rPr lang="hr-HR" sz="3200" dirty="0" smtClean="0"/>
              <a:t>upornjaku </a:t>
            </a:r>
            <a:r>
              <a:rPr lang="hr-HR" sz="3200" dirty="0"/>
              <a:t>Dubrovačkog mosta (1999.)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9F848E-41C9-4752-8792-0A9C8F52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/>
              <a:t>Davorin Lovrenčić</a:t>
            </a:r>
            <a:endParaRPr lang="hr-HR" alt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9B1F5B-A279-4644-BD9F-45E9031F45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21</a:t>
            </a:fld>
            <a:endParaRPr lang="hr-HR" altLang="x-non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C5A5E9A-08DC-419C-95A3-C36403390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987976" cy="4658651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7A36E3B8-9E1D-455E-957C-88F0969BC390}"/>
              </a:ext>
            </a:extLst>
          </p:cNvPr>
          <p:cNvSpPr/>
          <p:nvPr/>
        </p:nvSpPr>
        <p:spPr>
          <a:xfrm>
            <a:off x="5652120" y="3717032"/>
            <a:ext cx="1440160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0766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9F848E-41C9-4752-8792-0A9C8F52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/>
              <a:t>Davorin Lovrenčić</a:t>
            </a:r>
            <a:endParaRPr lang="hr-HR" alt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9B1F5B-A279-4644-BD9F-45E9031F45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22</a:t>
            </a:fld>
            <a:endParaRPr lang="hr-HR" alt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DFA5C8-D79D-4390-A8A7-F4FBD322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hr-HR" sz="2400" dirty="0"/>
              <a:t>Kao dio temeljne konstrukcije ispod pilona i ispod upornjaka na dubrovačkoj strani projektirana su i izvedena trajna elektro-izolirana geotehnička sidra BBR </a:t>
            </a:r>
            <a:r>
              <a:rPr lang="hr-HR" sz="2400" dirty="0" err="1"/>
              <a:t>CONA</a:t>
            </a:r>
            <a:r>
              <a:rPr lang="hr-HR" sz="2400" dirty="0"/>
              <a:t> SOL.</a:t>
            </a:r>
          </a:p>
        </p:txBody>
      </p:sp>
      <p:pic>
        <p:nvPicPr>
          <p:cNvPr id="2051" name="Picture 3" descr="nacrt-1">
            <a:extLst>
              <a:ext uri="{FF2B5EF4-FFF2-40B4-BE49-F238E27FC236}">
                <a16:creationId xmlns:a16="http://schemas.microsoft.com/office/drawing/2014/main" xmlns="" id="{61878D9B-3348-4741-A635-39CB37469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6727825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F4433B3-1D61-4BC9-B5A2-513C4075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514350" indent="-514350">
              <a:buFont typeface="+mj-lt"/>
              <a:buAutoNum type="arabicParenR" startAt="8"/>
            </a:pPr>
            <a:r>
              <a:rPr lang="hr-HR" sz="3200" dirty="0" smtClean="0"/>
              <a:t>trajna </a:t>
            </a:r>
            <a:r>
              <a:rPr lang="hr-HR" sz="3200" dirty="0"/>
              <a:t>geotehnička sidra na temeljima </a:t>
            </a:r>
            <a:r>
              <a:rPr lang="hr-HR" sz="3200" dirty="0" smtClean="0"/>
              <a:t>pilona</a:t>
            </a:r>
            <a:r>
              <a:rPr lang="ta-IN" sz="3200" dirty="0" smtClean="0"/>
              <a:t> </a:t>
            </a:r>
            <a:r>
              <a:rPr lang="ta-IN" sz="3200" dirty="0" smtClean="0"/>
              <a:t>i </a:t>
            </a:r>
            <a:r>
              <a:rPr lang="hr-HR" sz="3200" dirty="0" smtClean="0"/>
              <a:t>upornjaku </a:t>
            </a:r>
            <a:r>
              <a:rPr lang="hr-HR" sz="3200" dirty="0"/>
              <a:t>Dubrovačkog mosta (1999.)</a:t>
            </a:r>
          </a:p>
        </p:txBody>
      </p:sp>
    </p:spTree>
    <p:extLst>
      <p:ext uri="{BB962C8B-B14F-4D97-AF65-F5344CB8AC3E}">
        <p14:creationId xmlns:p14="http://schemas.microsoft.com/office/powerpoint/2010/main" val="2698317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9F848E-41C9-4752-8792-0A9C8F52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/>
              <a:t>Davorin Lovrenčić</a:t>
            </a:r>
            <a:endParaRPr lang="hr-HR" alt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9B1F5B-A279-4644-BD9F-45E9031F45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23</a:t>
            </a:fld>
            <a:endParaRPr lang="hr-HR" altLang="x-none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CBD204D-CBDE-4F0C-8AE7-060929A07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556792"/>
            <a:ext cx="3123809" cy="43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28A8F9-AFCE-43CD-BB52-D58749AD8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143" y="1556792"/>
            <a:ext cx="3247619" cy="3095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26265F-528C-421D-BAC5-523E1C8AA223}"/>
              </a:ext>
            </a:extLst>
          </p:cNvPr>
          <p:cNvSpPr txBox="1"/>
          <p:nvPr/>
        </p:nvSpPr>
        <p:spPr>
          <a:xfrm>
            <a:off x="4572000" y="4797152"/>
            <a:ext cx="42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Dubrovnik </a:t>
            </a:r>
            <a:r>
              <a:rPr lang="hr-HR" sz="1200" dirty="0" err="1"/>
              <a:t>bridge</a:t>
            </a:r>
            <a:r>
              <a:rPr lang="hr-HR" sz="1200" dirty="0"/>
              <a:t> – </a:t>
            </a:r>
            <a:r>
              <a:rPr lang="hr-HR" sz="1200" dirty="0" err="1"/>
              <a:t>permanent</a:t>
            </a:r>
            <a:r>
              <a:rPr lang="hr-HR" sz="1200" dirty="0"/>
              <a:t> </a:t>
            </a:r>
            <a:r>
              <a:rPr lang="hr-HR" sz="1200" dirty="0" err="1"/>
              <a:t>ground</a:t>
            </a:r>
            <a:r>
              <a:rPr lang="hr-HR" sz="1200" dirty="0"/>
              <a:t> </a:t>
            </a:r>
            <a:r>
              <a:rPr lang="hr-HR" sz="1200" dirty="0" err="1"/>
              <a:t>anchors</a:t>
            </a:r>
            <a:endParaRPr lang="hr-HR" sz="1200" dirty="0"/>
          </a:p>
          <a:p>
            <a:r>
              <a:rPr lang="hr-HR" sz="1200" dirty="0"/>
              <a:t>D. Čorko &amp; D. </a:t>
            </a:r>
            <a:r>
              <a:rPr lang="hr-HR" sz="1200" dirty="0" smtClean="0"/>
              <a:t>Čorko</a:t>
            </a:r>
            <a:r>
              <a:rPr lang="ta-IN" sz="1200" dirty="0" smtClean="0"/>
              <a:t>; </a:t>
            </a:r>
            <a:r>
              <a:rPr lang="hr-HR" sz="1200" dirty="0" smtClean="0"/>
              <a:t>Conex</a:t>
            </a:r>
            <a:r>
              <a:rPr lang="hr-HR" sz="1200" dirty="0"/>
              <a:t>, Zagreb, Croatia</a:t>
            </a:r>
          </a:p>
          <a:p>
            <a:r>
              <a:rPr lang="hr-HR" sz="1200" dirty="0"/>
              <a:t>D. Kovačić &amp; B. </a:t>
            </a:r>
            <a:r>
              <a:rPr lang="hr-HR" sz="1200" dirty="0" smtClean="0"/>
              <a:t>Uzelac</a:t>
            </a:r>
            <a:r>
              <a:rPr lang="ta-IN" sz="1200" dirty="0" smtClean="0"/>
              <a:t>; </a:t>
            </a:r>
            <a:r>
              <a:rPr lang="hr-HR" sz="1200" dirty="0" smtClean="0"/>
              <a:t>BBR </a:t>
            </a:r>
            <a:r>
              <a:rPr lang="hr-HR" sz="1200" dirty="0"/>
              <a:t>Conex, Zagreb, Croatia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F4433B3-1D61-4BC9-B5A2-513C4075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514350" indent="-514350">
              <a:buFont typeface="+mj-lt"/>
              <a:buAutoNum type="arabicParenR" startAt="8"/>
            </a:pPr>
            <a:r>
              <a:rPr lang="hr-HR" sz="3200" dirty="0" smtClean="0"/>
              <a:t>trajna </a:t>
            </a:r>
            <a:r>
              <a:rPr lang="hr-HR" sz="3200" dirty="0"/>
              <a:t>geotehnička sidra na temeljima </a:t>
            </a:r>
            <a:r>
              <a:rPr lang="hr-HR" sz="3200" dirty="0" smtClean="0"/>
              <a:t>pilona</a:t>
            </a:r>
            <a:r>
              <a:rPr lang="ta-IN" sz="3200" dirty="0" smtClean="0"/>
              <a:t> </a:t>
            </a:r>
            <a:r>
              <a:rPr lang="ta-IN" sz="3200" dirty="0" smtClean="0"/>
              <a:t>i </a:t>
            </a:r>
            <a:r>
              <a:rPr lang="hr-HR" sz="3200" dirty="0" smtClean="0"/>
              <a:t>upornjaku </a:t>
            </a:r>
            <a:r>
              <a:rPr lang="hr-HR" sz="3200" dirty="0"/>
              <a:t>Dubrovačkog mosta (1999.)</a:t>
            </a:r>
          </a:p>
        </p:txBody>
      </p:sp>
    </p:spTree>
    <p:extLst>
      <p:ext uri="{BB962C8B-B14F-4D97-AF65-F5344CB8AC3E}">
        <p14:creationId xmlns:p14="http://schemas.microsoft.com/office/powerpoint/2010/main" val="178273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BF193-D8DE-4B8C-A196-79078824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Suradnja s Davorinom Kovačićem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5EDA64-F05F-47F4-8245-3577EC0B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/>
              <a:t>Davorin Lovrenčić</a:t>
            </a:r>
            <a:endParaRPr lang="hr-HR" alt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4B958C-F794-4D8B-8184-4449C8D673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24</a:t>
            </a:fld>
            <a:endParaRPr lang="hr-HR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B8C3B7-292C-4D63-995D-AB7CCF8EF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556792"/>
            <a:ext cx="6047196" cy="402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00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BF193-D8DE-4B8C-A196-79078824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Suradnja s Davorinom Kovačićem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5EDA64-F05F-47F4-8245-3577EC0B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/>
              <a:t>Davorin Lovrenčić</a:t>
            </a:r>
            <a:endParaRPr lang="hr-HR" alt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4B958C-F794-4D8B-8184-4449C8D673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25</a:t>
            </a:fld>
            <a:endParaRPr lang="hr-HR" alt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861D2C-84C2-4E55-9E65-84DBC9D4D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556792"/>
            <a:ext cx="6048000" cy="418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85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BF193-D8DE-4B8C-A196-79078824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Suradnja s Davorinom Kovačićem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5EDA64-F05F-47F4-8245-3577EC0B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/>
              <a:t>Davorin Lovrenčić</a:t>
            </a:r>
            <a:endParaRPr lang="hr-HR" alt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4B958C-F794-4D8B-8184-4449C8D673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26</a:t>
            </a:fld>
            <a:endParaRPr lang="hr-HR" alt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595A23-DA0E-4C7E-9491-6E24FD108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20691"/>
            <a:ext cx="6048000" cy="423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57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BF193-D8DE-4B8C-A196-79078824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Suradnja s Davorinom Kovačićem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5EDA64-F05F-47F4-8245-3577EC0B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/>
              <a:t>Davorin Lovrenčić</a:t>
            </a:r>
            <a:endParaRPr lang="hr-HR" alt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4B958C-F794-4D8B-8184-4449C8D673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27</a:t>
            </a:fld>
            <a:endParaRPr lang="hr-HR" alt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9322FD-6C1E-4462-BE83-4885D6B78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000" y="1417307"/>
            <a:ext cx="6048000" cy="40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4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6777F7-8F9D-468A-8A1F-2D196349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arenR"/>
            </a:pPr>
            <a:r>
              <a:rPr lang="hr-HR" sz="3600" dirty="0" smtClean="0"/>
              <a:t>duboko </a:t>
            </a:r>
            <a:r>
              <a:rPr lang="hr-HR" sz="3600" dirty="0"/>
              <a:t>temeljenje specijalnih strojeva za potrebe Iračke vojske (1982.)</a:t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FDC855-4740-4917-A37F-3F41BC3D1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348880"/>
            <a:ext cx="4320480" cy="3600399"/>
          </a:xfrm>
        </p:spPr>
        <p:txBody>
          <a:bodyPr/>
          <a:lstStyle/>
          <a:p>
            <a:r>
              <a:rPr lang="hr-HR" sz="2800" dirty="0"/>
              <a:t>1981. g. Irački ministar obrane Sadam Husein angažirao je Gerarda </a:t>
            </a:r>
            <a:r>
              <a:rPr lang="hr-HR" sz="2800" dirty="0" err="1"/>
              <a:t>Bulla</a:t>
            </a:r>
            <a:r>
              <a:rPr lang="hr-HR" sz="2800" dirty="0"/>
              <a:t> da za njih projektira super topove „Veliki Babilon” i „Dječji Babilon”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76FEDD-3EEF-4AC6-AA27-8778E5FC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5627688" cy="476250"/>
          </a:xfrm>
        </p:spPr>
        <p:txBody>
          <a:bodyPr/>
          <a:lstStyle/>
          <a:p>
            <a:pPr>
              <a:defRPr/>
            </a:pPr>
            <a:r>
              <a:rPr lang="hr-HR" altLang="x-none" sz="1400" dirty="0"/>
              <a:t>Davorin Lovrenčić</a:t>
            </a:r>
          </a:p>
          <a:p>
            <a:pPr>
              <a:defRPr/>
            </a:pPr>
            <a:endParaRPr lang="hr-HR" alt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3422F9-96A7-4251-80C9-FAB904546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3</a:t>
            </a:fld>
            <a:endParaRPr lang="hr-HR" altLang="x-none"/>
          </a:p>
        </p:txBody>
      </p:sp>
      <p:pic>
        <p:nvPicPr>
          <p:cNvPr id="7" name="Picture 6" descr="A large building&#10;&#10;Description automatically generated">
            <a:extLst>
              <a:ext uri="{FF2B5EF4-FFF2-40B4-BE49-F238E27FC236}">
                <a16:creationId xmlns:a16="http://schemas.microsoft.com/office/drawing/2014/main" xmlns="" id="{C84423A8-1475-43F0-88C1-9BE55334B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96446"/>
            <a:ext cx="3249332" cy="43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9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F4422-2997-47AB-B81E-BACACF05B37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742950" indent="-742950">
              <a:buFont typeface="+mj-lt"/>
              <a:buAutoNum type="arabicParenR" startAt="2"/>
            </a:pPr>
            <a:r>
              <a:rPr lang="hr-HR" sz="3600" dirty="0" smtClean="0"/>
              <a:t>sidrena</a:t>
            </a:r>
            <a:r>
              <a:rPr lang="hr-HR" sz="3600" dirty="0"/>
              <a:t>, potporna konstrukcija hotela Excelsior u </a:t>
            </a:r>
            <a:r>
              <a:rPr lang="hr-HR" sz="3600" dirty="0" smtClean="0"/>
              <a:t>Lovranu</a:t>
            </a:r>
            <a:r>
              <a:rPr lang="ta-IN" sz="3600" dirty="0" smtClean="0"/>
              <a:t> </a:t>
            </a:r>
            <a:r>
              <a:rPr lang="hr-HR" sz="3600" dirty="0" smtClean="0"/>
              <a:t>(</a:t>
            </a:r>
            <a:r>
              <a:rPr lang="hr-HR" sz="3600" dirty="0"/>
              <a:t>1984.)</a:t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EFCE51-D3AB-4BE2-8691-E33545791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 dirty="0"/>
              <a:t>Davorin Lovrenčić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1DEB08-64B7-4B11-8517-4F2605E39D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4</a:t>
            </a:fld>
            <a:endParaRPr lang="hr-HR" altLang="x-non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C42D2F-A871-4A1F-B603-048DF592D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1638638"/>
            <a:ext cx="6274321" cy="452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0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D88335-3C0C-4802-8D7B-014687A3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 dirty="0"/>
              <a:t>Davorin Lovrenčić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75F79F-1949-4887-881D-39DE8984C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5</a:t>
            </a:fld>
            <a:endParaRPr lang="hr-HR" alt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EE29F8-8971-4166-8E27-12E308C77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51" y="1811462"/>
            <a:ext cx="6017098" cy="41764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40EF4422-2997-47AB-B81E-BACACF05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742950" indent="-742950">
              <a:buFont typeface="+mj-lt"/>
              <a:buAutoNum type="arabicParenR" startAt="2"/>
            </a:pPr>
            <a:r>
              <a:rPr lang="hr-HR" sz="3600" dirty="0" smtClean="0"/>
              <a:t>sidrena</a:t>
            </a:r>
            <a:r>
              <a:rPr lang="hr-HR" sz="3600" dirty="0"/>
              <a:t>, potporna konstrukcija hotela Excelsior u </a:t>
            </a:r>
            <a:r>
              <a:rPr lang="hr-HR" sz="3600" dirty="0" smtClean="0"/>
              <a:t>Lovranu</a:t>
            </a:r>
            <a:r>
              <a:rPr lang="ta-IN" sz="3600" dirty="0" smtClean="0"/>
              <a:t> </a:t>
            </a:r>
            <a:r>
              <a:rPr lang="hr-HR" sz="3600" dirty="0" smtClean="0"/>
              <a:t>(</a:t>
            </a:r>
            <a:r>
              <a:rPr lang="hr-HR" sz="3600" dirty="0"/>
              <a:t>1984.)</a:t>
            </a:r>
            <a:br>
              <a:rPr lang="hr-HR" sz="3600" dirty="0"/>
            </a:b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9145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E2ABAD-8687-4186-BD95-39596E77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 sz="1400" dirty="0"/>
              <a:t>Davorin Lovrenčić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1936A2-60D8-4E70-A48A-3D8D28D8E3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6</a:t>
            </a:fld>
            <a:endParaRPr lang="hr-HR" alt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CFCBB9-1515-459B-B819-6848B4E82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336704" cy="44773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40EF4422-2997-47AB-B81E-BACACF05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742950" indent="-742950">
              <a:buFont typeface="+mj-lt"/>
              <a:buAutoNum type="arabicParenR" startAt="2"/>
            </a:pPr>
            <a:r>
              <a:rPr lang="hr-HR" sz="3600" dirty="0" smtClean="0"/>
              <a:t>sidrena</a:t>
            </a:r>
            <a:r>
              <a:rPr lang="hr-HR" sz="3600" dirty="0"/>
              <a:t>, potporna konstrukcija hotela Excelsior u </a:t>
            </a:r>
            <a:r>
              <a:rPr lang="hr-HR" sz="3600" dirty="0" smtClean="0"/>
              <a:t>Lovranu</a:t>
            </a:r>
            <a:r>
              <a:rPr lang="ta-IN" sz="3600" dirty="0" smtClean="0"/>
              <a:t> </a:t>
            </a:r>
            <a:r>
              <a:rPr lang="hr-HR" sz="3600" dirty="0" smtClean="0"/>
              <a:t>(</a:t>
            </a:r>
            <a:r>
              <a:rPr lang="hr-HR" sz="3600" dirty="0"/>
              <a:t>1984.)</a:t>
            </a:r>
            <a:br>
              <a:rPr lang="hr-HR" sz="3600" dirty="0"/>
            </a:b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23453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1A6DEF-301D-4853-8C0E-875577B6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arenR" startAt="3"/>
            </a:pPr>
            <a:r>
              <a:rPr lang="hr-HR" sz="3600" dirty="0" smtClean="0"/>
              <a:t>prvo </a:t>
            </a:r>
            <a:r>
              <a:rPr lang="hr-HR" sz="3600" dirty="0"/>
              <a:t>temeljenje na bušenim pilotima u </a:t>
            </a:r>
            <a:r>
              <a:rPr lang="hr-HR" sz="3600" dirty="0" smtClean="0"/>
              <a:t>Moskvi</a:t>
            </a:r>
            <a:r>
              <a:rPr lang="ta-IN" sz="3600" dirty="0"/>
              <a:t> </a:t>
            </a:r>
            <a:r>
              <a:rPr lang="hr-HR" sz="3600" dirty="0" smtClean="0"/>
              <a:t>(</a:t>
            </a:r>
            <a:r>
              <a:rPr lang="hr-HR" sz="3600" dirty="0"/>
              <a:t>1986.)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8E69BD-27DA-4DEA-B591-C42DFB611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6131024" cy="476251"/>
          </a:xfrm>
        </p:spPr>
        <p:txBody>
          <a:bodyPr/>
          <a:lstStyle/>
          <a:p>
            <a:r>
              <a:rPr lang="hr-HR" sz="2800" dirty="0"/>
              <a:t>Danas – hotel Radisson „</a:t>
            </a:r>
            <a:r>
              <a:rPr lang="hr-HR" sz="2800" dirty="0" err="1"/>
              <a:t>Slavjanskaja</a:t>
            </a:r>
            <a:r>
              <a:rPr lang="hr-HR" sz="2800" dirty="0"/>
              <a:t>”: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63EBA8-2432-4026-BC6A-F25E978D9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 sz="1400" dirty="0"/>
              <a:t>Davorin Lovrenčić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F7DAC9-4490-42EF-B86B-CA4CF2A16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7</a:t>
            </a:fld>
            <a:endParaRPr lang="hr-HR" alt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FB78AC-20B5-4E59-BD64-F002560F0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1"/>
          <a:stretch/>
        </p:blipFill>
        <p:spPr>
          <a:xfrm>
            <a:off x="4512576" y="2718903"/>
            <a:ext cx="4520758" cy="2811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916908-2730-4AC9-9222-6E74FF0AF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2746137"/>
            <a:ext cx="4204197" cy="277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2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B820C8-6230-4937-95E6-5F9EDF6F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 sz="1400" dirty="0"/>
              <a:t>Davorin Lovrenčić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3AFE53-7DC2-4209-ADC7-C5D3B92F8C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8</a:t>
            </a:fld>
            <a:endParaRPr lang="hr-HR" alt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0C2DD5-6C5E-40B5-A441-B71AC4FC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293120" cy="4531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98B1BA-D98F-4F77-8BC5-9484C057A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3095926" cy="45316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661A6DEF-301D-4853-8C0E-875577B6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742950" indent="-742950">
              <a:buFont typeface="+mj-lt"/>
              <a:buAutoNum type="arabicParenR" startAt="3"/>
            </a:pPr>
            <a:r>
              <a:rPr lang="hr-HR" sz="3600" dirty="0" smtClean="0"/>
              <a:t>prvo </a:t>
            </a:r>
            <a:r>
              <a:rPr lang="hr-HR" sz="3600" dirty="0"/>
              <a:t>temeljenje na bušenim pilotima u </a:t>
            </a:r>
            <a:r>
              <a:rPr lang="hr-HR" sz="3600" dirty="0" smtClean="0"/>
              <a:t>Moskvi</a:t>
            </a:r>
            <a:r>
              <a:rPr lang="ta-IN" sz="3600" dirty="0"/>
              <a:t> </a:t>
            </a:r>
            <a:r>
              <a:rPr lang="hr-HR" sz="3600" dirty="0" smtClean="0"/>
              <a:t>(</a:t>
            </a:r>
            <a:r>
              <a:rPr lang="hr-HR" sz="3600" dirty="0"/>
              <a:t>1986.)</a:t>
            </a:r>
            <a:br>
              <a:rPr lang="hr-HR" sz="3600" dirty="0"/>
            </a:b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74720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6EBA88-EBC2-4A44-824C-1533D3F66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4"/>
            </a:pPr>
            <a:r>
              <a:rPr lang="hr-HR" sz="3200" dirty="0" smtClean="0"/>
              <a:t>prva </a:t>
            </a:r>
            <a:r>
              <a:rPr lang="hr-HR" sz="3200" dirty="0"/>
              <a:t>sidrena dijafragma kao zaštita građevne jame hotela u Lenjingradu (1988.)</a:t>
            </a:r>
            <a:br>
              <a:rPr lang="hr-HR" sz="3200" dirty="0"/>
            </a:br>
            <a:endParaRPr lang="hr-HR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E718CA-27F4-46E4-95AD-CDAC72374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x-none" dirty="0"/>
              <a:t>Davorin Lovrenčić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A9ED69-C0B0-45FC-895A-3760276053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x-none" smtClean="0"/>
              <a:pPr>
                <a:defRPr/>
              </a:pPr>
              <a:t>9</a:t>
            </a:fld>
            <a:endParaRPr lang="hr-HR" altLang="x-non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96C9AC4-FEAD-4C5A-98BC-0A7BFD2BF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42595"/>
          </a:xfrm>
        </p:spPr>
        <p:txBody>
          <a:bodyPr/>
          <a:lstStyle/>
          <a:p>
            <a:r>
              <a:rPr lang="hr-HR" sz="2400" dirty="0"/>
              <a:t>DANAS – Boutique hotel „</a:t>
            </a:r>
            <a:r>
              <a:rPr lang="hr-HR" sz="2400" dirty="0" err="1"/>
              <a:t>Graftio</a:t>
            </a:r>
            <a:r>
              <a:rPr lang="hr-HR" sz="2400" dirty="0"/>
              <a:t>”: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0F75AD-669B-45C2-AA60-A739F0893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5984177" cy="39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89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3254</TotalTime>
  <Words>697</Words>
  <Application>Microsoft Macintosh PowerPoint</Application>
  <PresentationFormat>On-screen Show (4:3)</PresentationFormat>
  <Paragraphs>117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OSVRT NA NEKE OD ZAHTJEVNIH PROJEKATA</vt:lpstr>
      <vt:lpstr>Suradnja s Davorinom Kovačićem </vt:lpstr>
      <vt:lpstr>duboko temeljenje specijalnih strojeva za potrebe Iračke vojske (1982.) </vt:lpstr>
      <vt:lpstr>sidrena, potporna konstrukcija hotela Excelsior u Lovranu (1984.) </vt:lpstr>
      <vt:lpstr>sidrena, potporna konstrukcija hotela Excelsior u Lovranu (1984.) </vt:lpstr>
      <vt:lpstr>sidrena, potporna konstrukcija hotela Excelsior u Lovranu (1984.) </vt:lpstr>
      <vt:lpstr>prvo temeljenje na bušenim pilotima u Moskvi (1986.) </vt:lpstr>
      <vt:lpstr>prvo temeljenje na bušenim pilotima u Moskvi (1986.) </vt:lpstr>
      <vt:lpstr>prva sidrena dijafragma kao zaštita građevne jame hotela u Lenjingradu (1988.) </vt:lpstr>
      <vt:lpstr>prva sidrena dijafragma kao zaštita građevne jame hotela u Lenjingradu (1988.) </vt:lpstr>
      <vt:lpstr>Suradnja s Davorinom Kovačićem </vt:lpstr>
      <vt:lpstr>prva izvedba mikropilota kao zaštita građevne jame u Hrvatskoj, poslovno-trgovački centar u Jurišićevoj 19 (1994.) </vt:lpstr>
      <vt:lpstr>prva izvedba mikropilota kao zaštita građevne jame u Hrvatskoj, poslovno-trgovački centar u Jurišićevoj 19 (1994.) </vt:lpstr>
      <vt:lpstr>prva izvedba mikropilota kao zaštita građevne jame u Hrvatskoj, poslovno-trgovački centar u Jurišićevoj 19 (1994.) </vt:lpstr>
      <vt:lpstr>prva izvedba "jet groutinga" u Hrvatskoj, poslovni centar III u Poreču (1994.) </vt:lpstr>
      <vt:lpstr>prva izvedba "jet groutinga" u Hrvatskoj, poslovni centar III u Poreču (1994.) </vt:lpstr>
      <vt:lpstr>prva izvedba "jet groutinga" u Hrvatskoj, poslovni centar III u Poreču (1994.) </vt:lpstr>
      <vt:lpstr>Suradnja s Davorinom Kovačićem </vt:lpstr>
      <vt:lpstr>HE Rama sanacija padine geotehničkim sidrima, L = 80 - 120 m (1996.) </vt:lpstr>
      <vt:lpstr>HE Rama sanacija padine geotehničkim sidrima, L = 80 - 120 m (1996.) </vt:lpstr>
      <vt:lpstr>trajna geotehnička sidra na temeljima pilona i upornjaku Dubrovačkog mosta (1999.)</vt:lpstr>
      <vt:lpstr>trajna geotehnička sidra na temeljima pilona i upornjaku Dubrovačkog mosta (1999.)</vt:lpstr>
      <vt:lpstr>trajna geotehnička sidra na temeljima pilona i upornjaku Dubrovačkog mosta (1999.)</vt:lpstr>
      <vt:lpstr>Suradnja s Davorinom Kovačićem </vt:lpstr>
      <vt:lpstr>Suradnja s Davorinom Kovačićem </vt:lpstr>
      <vt:lpstr>Suradnja s Davorinom Kovačićem </vt:lpstr>
      <vt:lpstr>Suradnja s Davorinom Kovačićem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Berislav Rupčić</dc:creator>
  <cp:lastModifiedBy>Lana Lovrenčić Butković</cp:lastModifiedBy>
  <cp:revision>89</cp:revision>
  <cp:lastPrinted>2019-05-27T14:29:14Z</cp:lastPrinted>
  <dcterms:created xsi:type="dcterms:W3CDTF">2010-03-22T21:50:27Z</dcterms:created>
  <dcterms:modified xsi:type="dcterms:W3CDTF">2019-05-30T09:29:32Z</dcterms:modified>
</cp:coreProperties>
</file>