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61" r:id="rId2"/>
    <p:sldId id="357" r:id="rId3"/>
    <p:sldId id="334" r:id="rId4"/>
    <p:sldId id="335" r:id="rId5"/>
    <p:sldId id="351" r:id="rId6"/>
    <p:sldId id="336" r:id="rId7"/>
    <p:sldId id="337" r:id="rId8"/>
    <p:sldId id="340" r:id="rId9"/>
    <p:sldId id="339" r:id="rId10"/>
    <p:sldId id="341" r:id="rId11"/>
    <p:sldId id="342" r:id="rId12"/>
    <p:sldId id="343" r:id="rId13"/>
    <p:sldId id="344" r:id="rId14"/>
    <p:sldId id="345" r:id="rId15"/>
    <p:sldId id="346" r:id="rId16"/>
    <p:sldId id="347" r:id="rId17"/>
    <p:sldId id="348" r:id="rId18"/>
    <p:sldId id="331" r:id="rId19"/>
    <p:sldId id="315" r:id="rId20"/>
    <p:sldId id="316" r:id="rId21"/>
    <p:sldId id="318" r:id="rId22"/>
    <p:sldId id="319" r:id="rId23"/>
    <p:sldId id="349" r:id="rId24"/>
    <p:sldId id="320" r:id="rId25"/>
    <p:sldId id="352" r:id="rId26"/>
    <p:sldId id="354" r:id="rId27"/>
    <p:sldId id="356" r:id="rId28"/>
    <p:sldId id="326" r:id="rId29"/>
  </p:sldIdLst>
  <p:sldSz cx="9144000" cy="6858000" type="screen4x3"/>
  <p:notesSz cx="6858000" cy="9144000"/>
  <p:defaultTextStyle>
    <a:defPPr>
      <a:defRPr lang="sr-Latn-C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AAC"/>
    <a:srgbClr val="0A238C"/>
    <a:srgbClr val="0B28A1"/>
    <a:srgbClr val="112A71"/>
    <a:srgbClr val="122E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0036" autoAdjust="0"/>
  </p:normalViewPr>
  <p:slideViewPr>
    <p:cSldViewPr>
      <p:cViewPr>
        <p:scale>
          <a:sx n="66" d="100"/>
          <a:sy n="66" d="100"/>
        </p:scale>
        <p:origin x="1040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3756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B4CC671-EDDB-4CEF-B406-A152F8F02B95}" type="datetimeFigureOut">
              <a:rPr lang="sr-Latn-CS"/>
              <a:pPr>
                <a:defRPr/>
              </a:pPr>
              <a:t>11.5.2019.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B0DFA91-BBD8-4A40-8679-52B83F5E2828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07348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8F97882-A59F-479F-A386-7D5B1B513A03}" type="datetimeFigureOut">
              <a:rPr lang="sr-Latn-CS"/>
              <a:pPr>
                <a:defRPr/>
              </a:pPr>
              <a:t>11.5.2019.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hr-H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2032C6C-E4E8-4DA8-A996-ACD8E1833339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9756966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/>
          </a:p>
        </p:txBody>
      </p:sp>
      <p:sp>
        <p:nvSpPr>
          <p:cNvPr id="61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96212A0-EF72-4E55-94C9-A86CBE6E2D52}" type="slidenum">
              <a:rPr lang="hr-HR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180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Ime i prezime predavača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9B5C4-5052-48BC-B74C-450AB8A92364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117395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9318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25"/>
            <a:ext cx="9144000" cy="10795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1143000" y="142875"/>
            <a:ext cx="7715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altLang="sr-Latn-RS" sz="1400" b="1"/>
              <a:t>HRVATSKA KOMORA INŽENJERA GRAĐEVINARSTVA</a:t>
            </a:r>
            <a:endParaRPr lang="hr-HR" altLang="sr-Latn-RS" sz="140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1143000" y="457200"/>
            <a:ext cx="771525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600"/>
              </a:spcAft>
              <a:defRPr/>
            </a:pPr>
            <a:r>
              <a:rPr lang="hr-HR" altLang="sr-Latn-RS" sz="1200" b="1">
                <a:solidFill>
                  <a:srgbClr val="7F7F7F"/>
                </a:solidFill>
                <a:cs typeface="Times New Roman" pitchFamily="18" charset="0"/>
              </a:rPr>
              <a:t>DANI OVLAŠTENIH INŽENJERA GRAĐEVINARSTVA</a:t>
            </a:r>
            <a:endParaRPr lang="hr-HR" altLang="sr-Latn-RS" sz="1200">
              <a:solidFill>
                <a:srgbClr val="7F7F7F"/>
              </a:solidFill>
            </a:endParaRPr>
          </a:p>
          <a:p>
            <a:pPr algn="ctr">
              <a:spcAft>
                <a:spcPts val="600"/>
              </a:spcAft>
              <a:defRPr/>
            </a:pPr>
            <a:r>
              <a:rPr lang="hr-HR" altLang="sr-Latn-RS" sz="1200">
                <a:cs typeface="Times New Roman" pitchFamily="18" charset="0"/>
              </a:rPr>
              <a:t>Opatija, 2010.</a:t>
            </a:r>
            <a:endParaRPr lang="hr-HR" altLang="sr-Latn-R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 algn="l">
              <a:defRPr sz="18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40EEC7C-AA2A-4A1B-B288-589E9A700F40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951211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Ime i prezime predavača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42FF3-B87A-45D6-9A3E-D782A254165A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964408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Ime i prezime predavača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7B197-5111-4B02-8047-EF5F65D3E305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696357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39E29-7E14-437C-9AB2-C7345CEE21C6}" type="datetimeFigureOut">
              <a:rPr lang="hr-HR" smtClean="0"/>
              <a:t>11.5.2019.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9DE4-22A7-4580-8E33-91FC24FF987B}" type="slidenum">
              <a:rPr lang="hr-HR" smtClean="0"/>
              <a:t>‹#›</a:t>
            </a:fld>
            <a:endParaRPr lang="hr-H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334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39E29-7E14-437C-9AB2-C7345CEE21C6}" type="datetimeFigureOut">
              <a:rPr lang="hr-HR" smtClean="0"/>
              <a:t>11.5.2019.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9DE4-22A7-4580-8E33-91FC24FF987B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3852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image001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6337300"/>
            <a:ext cx="61118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0" y="6308725"/>
            <a:ext cx="914400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950" y="6381750"/>
            <a:ext cx="59769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Narrow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hr-HR" altLang="sr-Latn-RS" dirty="0"/>
              <a:t>Ime i prezime predavača</a:t>
            </a:r>
          </a:p>
        </p:txBody>
      </p:sp>
      <p:sp>
        <p:nvSpPr>
          <p:cNvPr id="1029" name="Rectangle 12"/>
          <p:cNvSpPr>
            <a:spLocks noChangeArrowheads="1"/>
          </p:cNvSpPr>
          <p:nvPr/>
        </p:nvSpPr>
        <p:spPr bwMode="auto">
          <a:xfrm>
            <a:off x="6011863" y="6381750"/>
            <a:ext cx="19446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hr-HR" altLang="sr-Latn-RS" sz="1400" dirty="0"/>
              <a:t>HKIG – Opatija 2019.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6400" y="6381750"/>
            <a:ext cx="1117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0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79AD9910-7AB1-46C5-8FA7-ED2DDB5247A5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7" r:id="rId2"/>
    <p:sldLayoutId id="2147483775" r:id="rId3"/>
    <p:sldLayoutId id="2147483776" r:id="rId4"/>
    <p:sldLayoutId id="2147483778" r:id="rId5"/>
    <p:sldLayoutId id="2147483779" r:id="rId6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21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zervirano mjesto datuma 1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>
                <a:latin typeface="Arial Narrow" panose="020B0606020202030204" pitchFamily="34" charset="0"/>
              </a:rPr>
              <a:t>Ime i prezime predavača</a:t>
            </a:r>
          </a:p>
        </p:txBody>
      </p:sp>
      <p:sp>
        <p:nvSpPr>
          <p:cNvPr id="5123" name="Rezervirano mjesto broja slajda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09DE799-DA9D-44F6-BE07-3F637AC10E48}" type="slidenum">
              <a:rPr lang="hr-HR" altLang="sr-Latn-RS">
                <a:latin typeface="Verdana" panose="020B0604030504040204" pitchFamily="34" charset="0"/>
              </a:rPr>
              <a:pPr/>
              <a:t>1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908050"/>
            <a:ext cx="9144000" cy="5949950"/>
          </a:xfrm>
          <a:prstGeom prst="rect">
            <a:avLst/>
          </a:prstGeom>
          <a:solidFill>
            <a:srgbClr val="112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5125" name="Title 5"/>
          <p:cNvSpPr>
            <a:spLocks noGrp="1"/>
          </p:cNvSpPr>
          <p:nvPr>
            <p:ph type="ctrTitle" idx="4294967295"/>
          </p:nvPr>
        </p:nvSpPr>
        <p:spPr bwMode="auto">
          <a:xfrm>
            <a:off x="0" y="2071688"/>
            <a:ext cx="9144000" cy="147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hr-HR" altLang="sr-Latn-R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Djelovanje prof. Kovačića na RGN fakultetu u Zagrebu</a:t>
            </a:r>
          </a:p>
        </p:txBody>
      </p:sp>
      <p:sp>
        <p:nvSpPr>
          <p:cNvPr id="5126" name="Subtitle 6"/>
          <p:cNvSpPr>
            <a:spLocks noGrp="1"/>
          </p:cNvSpPr>
          <p:nvPr>
            <p:ph type="subTitle" idx="4294967295"/>
          </p:nvPr>
        </p:nvSpPr>
        <p:spPr bwMode="auto">
          <a:xfrm>
            <a:off x="214313" y="5572125"/>
            <a:ext cx="7643812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r>
              <a:rPr lang="hr-HR" altLang="sr-Latn-R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Prof. dr. sc. Biljana Kovačević Zelić, RGN fakultet, Sveučilište u Zagrebu</a:t>
            </a:r>
          </a:p>
        </p:txBody>
      </p:sp>
      <p:sp>
        <p:nvSpPr>
          <p:cNvPr id="5127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85566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HRVATSKA  KOMORA  INŽENJERA  GRAĐEVINARSTVA</a:t>
            </a:r>
          </a:p>
          <a:p>
            <a:pPr eaLnBrk="1" hangingPunct="1"/>
            <a:endParaRPr lang="hr-HR" altLang="sr-Latn-RS" sz="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Dani  Hrvatske komore inženjera  građevinarstva</a:t>
            </a:r>
            <a:r>
              <a:rPr lang="hr-HR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Opatija, 2019.</a:t>
            </a:r>
          </a:p>
          <a:p>
            <a:pPr eaLnBrk="1" hangingPunct="1"/>
            <a:endParaRPr lang="hr-HR" altLang="sr-Latn-R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5429250"/>
            <a:ext cx="914400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9" name="Subtitle 6"/>
          <p:cNvSpPr txBox="1">
            <a:spLocks/>
          </p:cNvSpPr>
          <p:nvPr/>
        </p:nvSpPr>
        <p:spPr bwMode="auto">
          <a:xfrm>
            <a:off x="0" y="3857625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hr-HR" altLang="sr-Latn-R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Biljana Kovačević Zelić</a:t>
            </a:r>
          </a:p>
        </p:txBody>
      </p:sp>
      <p:pic>
        <p:nvPicPr>
          <p:cNvPr id="513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9318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1709D-172B-42BC-9DCA-A6FDE775B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Radovi</a:t>
            </a:r>
            <a:r>
              <a:rPr lang="en-GB" dirty="0"/>
              <a:t> za </a:t>
            </a:r>
            <a:r>
              <a:rPr lang="en-GB" dirty="0" err="1"/>
              <a:t>Rektorovu</a:t>
            </a:r>
            <a:r>
              <a:rPr lang="en-GB" dirty="0"/>
              <a:t> </a:t>
            </a:r>
            <a:r>
              <a:rPr lang="en-GB" dirty="0" err="1"/>
              <a:t>nagradu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A3A08-C4A8-492A-9840-5026DE8C0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sz="2800" dirty="0"/>
              <a:t>Ž. Veinović: </a:t>
            </a:r>
            <a:r>
              <a:rPr lang="en-GB" sz="2800" dirty="0" err="1"/>
              <a:t>Geotehničke</a:t>
            </a:r>
            <a:r>
              <a:rPr lang="en-GB" sz="2800" dirty="0"/>
              <a:t> </a:t>
            </a:r>
            <a:r>
              <a:rPr lang="en-GB" sz="2800" dirty="0" err="1"/>
              <a:t>osobitosti</a:t>
            </a:r>
            <a:r>
              <a:rPr lang="en-GB" sz="2800" dirty="0"/>
              <a:t> </a:t>
            </a:r>
            <a:r>
              <a:rPr lang="en-GB" sz="2800" dirty="0" err="1"/>
              <a:t>odlagališta</a:t>
            </a:r>
            <a:r>
              <a:rPr lang="en-GB" sz="2800" dirty="0"/>
              <a:t> </a:t>
            </a:r>
            <a:r>
              <a:rPr lang="en-GB" sz="2800" dirty="0" err="1"/>
              <a:t>otpada</a:t>
            </a:r>
            <a:r>
              <a:rPr lang="en-GB" sz="2800" dirty="0"/>
              <a:t>, 1995.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Ž. Veinović: </a:t>
            </a:r>
            <a:r>
              <a:rPr lang="en-GB" sz="2800" dirty="0" err="1"/>
              <a:t>Mogućnost</a:t>
            </a:r>
            <a:r>
              <a:rPr lang="en-GB" sz="2800" dirty="0"/>
              <a:t> </a:t>
            </a:r>
            <a:r>
              <a:rPr lang="en-GB" sz="2800" dirty="0" err="1"/>
              <a:t>uporabe</a:t>
            </a:r>
            <a:r>
              <a:rPr lang="en-GB" sz="2800" dirty="0"/>
              <a:t> </a:t>
            </a:r>
            <a:r>
              <a:rPr lang="en-GB" sz="2800" dirty="0" err="1"/>
              <a:t>otpadne</a:t>
            </a:r>
            <a:r>
              <a:rPr lang="en-GB" sz="2800" dirty="0"/>
              <a:t> </a:t>
            </a:r>
            <a:r>
              <a:rPr lang="en-GB" sz="2800" dirty="0" err="1"/>
              <a:t>kamene</a:t>
            </a:r>
            <a:r>
              <a:rPr lang="en-GB" sz="2800" dirty="0"/>
              <a:t> </a:t>
            </a:r>
            <a:r>
              <a:rPr lang="en-GB" sz="2800" dirty="0" err="1"/>
              <a:t>prašine</a:t>
            </a:r>
            <a:r>
              <a:rPr lang="en-GB" sz="2800" dirty="0"/>
              <a:t> za </a:t>
            </a:r>
            <a:r>
              <a:rPr lang="en-GB" sz="2800" dirty="0" err="1"/>
              <a:t>izradu</a:t>
            </a:r>
            <a:r>
              <a:rPr lang="en-GB" sz="2800" dirty="0"/>
              <a:t> </a:t>
            </a:r>
            <a:r>
              <a:rPr lang="en-GB" sz="2800" dirty="0" err="1"/>
              <a:t>slabopropusnih</a:t>
            </a:r>
            <a:r>
              <a:rPr lang="en-GB" sz="2800" dirty="0"/>
              <a:t> </a:t>
            </a:r>
            <a:r>
              <a:rPr lang="en-GB" sz="2800" dirty="0" err="1"/>
              <a:t>barijera</a:t>
            </a:r>
            <a:r>
              <a:rPr lang="en-GB" sz="2800" dirty="0"/>
              <a:t> </a:t>
            </a:r>
            <a:r>
              <a:rPr lang="en-GB" sz="2800" dirty="0" err="1"/>
              <a:t>odlagališta</a:t>
            </a:r>
            <a:r>
              <a:rPr lang="en-GB" sz="2800" dirty="0"/>
              <a:t> </a:t>
            </a:r>
            <a:r>
              <a:rPr lang="en-GB" sz="2800" dirty="0" err="1"/>
              <a:t>komunalnog</a:t>
            </a:r>
            <a:r>
              <a:rPr lang="en-GB" sz="2800" dirty="0"/>
              <a:t> </a:t>
            </a:r>
            <a:r>
              <a:rPr lang="en-GB" sz="2800" dirty="0" err="1"/>
              <a:t>otpada</a:t>
            </a:r>
            <a:r>
              <a:rPr lang="en-GB" sz="2800" dirty="0"/>
              <a:t>, 1996.</a:t>
            </a:r>
          </a:p>
          <a:p>
            <a:endParaRPr lang="en-GB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24E04-C5EA-42F1-8BF8-A8E47E635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 dirty="0"/>
              <a:t>Biljana Kovačević Zelić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0685DC-3780-49CC-A0EB-B8702B520C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7B197-5111-4B02-8047-EF5F65D3E305}" type="slidenum">
              <a:rPr lang="hr-HR" altLang="sr-Latn-RS" smtClean="0"/>
              <a:pPr>
                <a:defRPr/>
              </a:pPr>
              <a:t>10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911035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E3046-B290-48F2-B2D3-7D847F063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Poslijediplomski</a:t>
            </a:r>
            <a:r>
              <a:rPr lang="en-GB" dirty="0"/>
              <a:t> </a:t>
            </a:r>
            <a:r>
              <a:rPr lang="en-GB" dirty="0" err="1"/>
              <a:t>studij</a:t>
            </a:r>
            <a:r>
              <a:rPr lang="hr-HR" dirty="0"/>
              <a:t> - mentorstva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B80CD-EC28-4514-BD28-DBE086F16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Mr.sc.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Biljana Kovačević Zelić: </a:t>
            </a:r>
            <a:r>
              <a:rPr lang="en-GB" dirty="0" err="1"/>
              <a:t>Numeričko</a:t>
            </a:r>
            <a:r>
              <a:rPr lang="en-GB" dirty="0"/>
              <a:t> </a:t>
            </a:r>
            <a:r>
              <a:rPr lang="en-GB" dirty="0" err="1"/>
              <a:t>modeliranje</a:t>
            </a:r>
            <a:r>
              <a:rPr lang="en-GB" dirty="0"/>
              <a:t> </a:t>
            </a:r>
            <a:r>
              <a:rPr lang="en-GB" dirty="0" err="1"/>
              <a:t>ponašanja</a:t>
            </a:r>
            <a:r>
              <a:rPr lang="en-GB" dirty="0"/>
              <a:t> </a:t>
            </a:r>
            <a:r>
              <a:rPr lang="en-GB" dirty="0" err="1"/>
              <a:t>stijenskih</a:t>
            </a:r>
            <a:r>
              <a:rPr lang="en-GB" dirty="0"/>
              <a:t> </a:t>
            </a:r>
            <a:r>
              <a:rPr lang="en-GB" dirty="0" err="1"/>
              <a:t>materijala</a:t>
            </a:r>
            <a:r>
              <a:rPr lang="en-GB" dirty="0"/>
              <a:t> </a:t>
            </a:r>
            <a:r>
              <a:rPr lang="en-GB" dirty="0" err="1"/>
              <a:t>pri</a:t>
            </a:r>
            <a:r>
              <a:rPr lang="en-GB" dirty="0"/>
              <a:t> </a:t>
            </a:r>
            <a:r>
              <a:rPr lang="en-GB" dirty="0" err="1"/>
              <a:t>provođenju</a:t>
            </a:r>
            <a:r>
              <a:rPr lang="en-GB" dirty="0"/>
              <a:t> </a:t>
            </a:r>
            <a:r>
              <a:rPr lang="en-GB" dirty="0" err="1"/>
              <a:t>radova</a:t>
            </a:r>
            <a:r>
              <a:rPr lang="en-GB" dirty="0"/>
              <a:t> u </a:t>
            </a:r>
            <a:r>
              <a:rPr lang="en-GB" dirty="0" err="1"/>
              <a:t>rudarstvu</a:t>
            </a:r>
            <a:r>
              <a:rPr lang="en-GB" dirty="0"/>
              <a:t>, 1994.</a:t>
            </a:r>
            <a:endParaRPr lang="hr-HR" dirty="0"/>
          </a:p>
          <a:p>
            <a:pPr marL="0" indent="0">
              <a:buNone/>
            </a:pPr>
            <a:r>
              <a:rPr lang="hr-HR" dirty="0"/>
              <a:t>Dr. sc.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Biljana Kovačević Zelić: </a:t>
            </a:r>
            <a:r>
              <a:rPr lang="en-GB" dirty="0" err="1"/>
              <a:t>Ispitivanje</a:t>
            </a:r>
            <a:r>
              <a:rPr lang="en-GB" dirty="0"/>
              <a:t> </a:t>
            </a:r>
            <a:r>
              <a:rPr lang="en-GB" dirty="0" err="1"/>
              <a:t>posmične</a:t>
            </a:r>
            <a:r>
              <a:rPr lang="en-GB" dirty="0"/>
              <a:t> </a:t>
            </a:r>
            <a:r>
              <a:rPr lang="en-GB" dirty="0" err="1"/>
              <a:t>čvrstoće</a:t>
            </a:r>
            <a:r>
              <a:rPr lang="en-GB" dirty="0"/>
              <a:t> </a:t>
            </a:r>
            <a:r>
              <a:rPr lang="en-GB" dirty="0" err="1"/>
              <a:t>bentonitnih</a:t>
            </a:r>
            <a:r>
              <a:rPr lang="en-GB" dirty="0"/>
              <a:t> </a:t>
            </a:r>
            <a:r>
              <a:rPr lang="en-GB" dirty="0" err="1"/>
              <a:t>tepiha</a:t>
            </a:r>
            <a:r>
              <a:rPr lang="en-GB" dirty="0"/>
              <a:t>, 1998.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7DC56-A103-4C41-8A69-4835F35B8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 dirty="0"/>
              <a:t>Biljana Kovačević Zelić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D56C7D-9E52-47DD-99C4-56708A4D29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7B197-5111-4B02-8047-EF5F65D3E305}" type="slidenum">
              <a:rPr lang="hr-HR" altLang="sr-Latn-RS" smtClean="0"/>
              <a:pPr>
                <a:defRPr/>
              </a:pPr>
              <a:t>11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853511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4973B-1067-4103-B3A6-550EC6B93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Publikacije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08E22-7E31-4D42-A16C-82585875B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25963"/>
          </a:xfrm>
        </p:spPr>
        <p:txBody>
          <a:bodyPr/>
          <a:lstStyle/>
          <a:p>
            <a:pPr marL="0" indent="0">
              <a:buNone/>
            </a:pPr>
            <a:r>
              <a:rPr lang="hr-HR" sz="2400" dirty="0" err="1"/>
              <a:t>Znidarčić</a:t>
            </a:r>
            <a:r>
              <a:rPr lang="hr-HR" sz="2400" dirty="0"/>
              <a:t>, D., Kovačić, D., Kvasnička, P., Mulabdić, M. (1995): </a:t>
            </a:r>
            <a:r>
              <a:rPr lang="hr-HR" sz="2400" b="1" dirty="0" err="1"/>
              <a:t>Geotehnologija</a:t>
            </a:r>
            <a:r>
              <a:rPr lang="hr-HR" sz="2400" b="1" dirty="0"/>
              <a:t> pri odlaganju otpada</a:t>
            </a:r>
            <a:r>
              <a:rPr lang="hr-HR" sz="2400" dirty="0"/>
              <a:t>, Građevni godišnjak '96, Hrvatsko društvo građevinskih inženjera, Zagreb, 161-233.</a:t>
            </a:r>
          </a:p>
          <a:p>
            <a:pPr marL="0" indent="0">
              <a:buNone/>
            </a:pPr>
            <a:r>
              <a:rPr lang="hr-HR" sz="2400" dirty="0" err="1"/>
              <a:t>Čorko</a:t>
            </a:r>
            <a:r>
              <a:rPr lang="hr-HR" sz="2400" dirty="0"/>
              <a:t>, D., Kovačić, D., Lovrenčić, D., Marić, B. (1997): </a:t>
            </a:r>
            <a:r>
              <a:rPr lang="hr-HR" sz="2400" b="1" dirty="0"/>
              <a:t>Mlazno injektiranje – prikaz tehnologije i primjene mlaznog injektiranja</a:t>
            </a:r>
            <a:r>
              <a:rPr lang="hr-HR" sz="2400" dirty="0"/>
              <a:t>, </a:t>
            </a:r>
            <a:r>
              <a:rPr lang="hr-HR" sz="2400" dirty="0" err="1"/>
              <a:t>Conex</a:t>
            </a:r>
            <a:r>
              <a:rPr lang="hr-HR" sz="2400" dirty="0"/>
              <a:t> d.o.o., Zagreb.</a:t>
            </a:r>
          </a:p>
          <a:p>
            <a:endParaRPr lang="en-GB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A26A6F-8541-406A-8E81-AB7EE4C1C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 dirty="0"/>
              <a:t>Biljana Kovačević Zelić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001470-F782-4312-925C-42785A792F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7B197-5111-4B02-8047-EF5F65D3E305}" type="slidenum">
              <a:rPr lang="hr-HR" altLang="sr-Latn-RS" smtClean="0"/>
              <a:pPr>
                <a:defRPr/>
              </a:pPr>
              <a:t>12</a:t>
            </a:fld>
            <a:endParaRPr lang="hr-HR" altLang="sr-Latn-R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D54F0C-DCAD-4071-B4D7-7BFAD6516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79" y="1600200"/>
            <a:ext cx="3326019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280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71F81-DBDA-4899-A84D-A7C29BD62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Uspostava Laboratorija za mehaniku tla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E669C-1218-4797-8E2D-0A08CA1B3D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sz="2400" dirty="0"/>
              <a:t>Početak 1990.-tih …. potreba za kvalitetnijom izvedbom nastave - želja profesora Kovačića</a:t>
            </a:r>
          </a:p>
          <a:p>
            <a:pPr marL="0" indent="0">
              <a:buNone/>
            </a:pPr>
            <a:r>
              <a:rPr lang="hr-HR" sz="2400" dirty="0"/>
              <a:t>Realizacija 4. prosinca 2009.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7A1E52-F679-4C7F-8A4F-1CC728AF9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 dirty="0"/>
              <a:t>Biljana Kovačević Zelić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92A950-F583-4615-9592-0426F264E7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7B197-5111-4B02-8047-EF5F65D3E305}" type="slidenum">
              <a:rPr lang="hr-HR" altLang="sr-Latn-RS" smtClean="0"/>
              <a:pPr>
                <a:defRPr/>
              </a:pPr>
              <a:t>13</a:t>
            </a:fld>
            <a:endParaRPr lang="hr-HR" altLang="sr-Latn-R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86D84C-F2E1-4EAD-8FB1-9A61A3CF1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3179514"/>
            <a:ext cx="3077069" cy="24388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E51230-8581-4FED-8883-D1D4D80262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175"/>
          <a:stretch/>
        </p:blipFill>
        <p:spPr>
          <a:xfrm>
            <a:off x="526732" y="3179514"/>
            <a:ext cx="5139373" cy="312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063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B76B2-4CFA-4CF1-9E6B-D5FD4A8BE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Znanstvena istraživanja</a:t>
            </a:r>
            <a:br>
              <a:rPr lang="en-GB" dirty="0"/>
            </a:br>
            <a:r>
              <a:rPr lang="en-GB" dirty="0"/>
              <a:t>u </a:t>
            </a:r>
            <a:r>
              <a:rPr lang="en-GB" dirty="0" err="1"/>
              <a:t>području</a:t>
            </a:r>
            <a:r>
              <a:rPr lang="en-GB" dirty="0"/>
              <a:t> </a:t>
            </a:r>
            <a:r>
              <a:rPr lang="en-GB" dirty="0" err="1"/>
              <a:t>geotehnike</a:t>
            </a:r>
            <a:r>
              <a:rPr lang="en-GB" dirty="0"/>
              <a:t> i </a:t>
            </a:r>
            <a:r>
              <a:rPr lang="en-GB" dirty="0" err="1"/>
              <a:t>geotehničkog</a:t>
            </a:r>
            <a:r>
              <a:rPr lang="en-GB" dirty="0"/>
              <a:t> </a:t>
            </a:r>
            <a:r>
              <a:rPr lang="en-GB" dirty="0" err="1"/>
              <a:t>inženjerstva</a:t>
            </a:r>
            <a:r>
              <a:rPr lang="en-GB" dirty="0"/>
              <a:t> </a:t>
            </a:r>
            <a:r>
              <a:rPr lang="en-GB" dirty="0" err="1"/>
              <a:t>okoliša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4ECD1F-7303-4E53-AFD5-5F24720CA4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C94225-C4CA-49D2-8802-7D1843A99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dirty="0"/>
              <a:t>Biljana Kovačević Zelić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A04149-A536-4923-824B-2A4BDE142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9DE4-22A7-4580-8E33-91FC24FF987B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44261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2229E38-4C84-46D9-A775-C7A92EE80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Znanstveni projekti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FFE3A49-4217-4B6E-AE31-331C9F41B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hr-HR" dirty="0">
                <a:solidFill>
                  <a:srgbClr val="0C2AAC"/>
                </a:solidFill>
              </a:rPr>
              <a:t>U.S.–Croatian Science/Technology Program No. JF 150: </a:t>
            </a:r>
            <a:r>
              <a:rPr lang="hr-HR" dirty="0" err="1"/>
              <a:t>Applicability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materials</a:t>
            </a:r>
            <a:r>
              <a:rPr lang="hr-HR" dirty="0"/>
              <a:t> </a:t>
            </a:r>
            <a:r>
              <a:rPr lang="hr-HR" dirty="0" err="1"/>
              <a:t>from</a:t>
            </a:r>
            <a:r>
              <a:rPr lang="hr-HR" dirty="0"/>
              <a:t> </a:t>
            </a:r>
            <a:r>
              <a:rPr lang="hr-HR" dirty="0" err="1"/>
              <a:t>flysch</a:t>
            </a:r>
            <a:r>
              <a:rPr lang="hr-HR" dirty="0"/>
              <a:t> </a:t>
            </a:r>
            <a:r>
              <a:rPr lang="hr-HR" dirty="0" err="1"/>
              <a:t>coastal</a:t>
            </a:r>
            <a:r>
              <a:rPr lang="hr-HR" dirty="0"/>
              <a:t> </a:t>
            </a:r>
            <a:r>
              <a:rPr lang="hr-HR" dirty="0" err="1"/>
              <a:t>regions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Croatia on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construction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impervious</a:t>
            </a:r>
            <a:r>
              <a:rPr lang="hr-HR" dirty="0"/>
              <a:t> </a:t>
            </a:r>
            <a:r>
              <a:rPr lang="hr-HR" dirty="0" err="1"/>
              <a:t>barriers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sanitary</a:t>
            </a:r>
            <a:r>
              <a:rPr lang="hr-HR" dirty="0"/>
              <a:t> </a:t>
            </a:r>
            <a:r>
              <a:rPr lang="hr-HR" dirty="0" err="1"/>
              <a:t>landfills</a:t>
            </a:r>
            <a:r>
              <a:rPr lang="hr-HR" dirty="0"/>
              <a:t>, 1995.-1998.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err="1">
                <a:solidFill>
                  <a:srgbClr val="0C2AAC"/>
                </a:solidFill>
              </a:rPr>
              <a:t>Geotehnologija</a:t>
            </a:r>
            <a:r>
              <a:rPr lang="hr-HR" dirty="0">
                <a:solidFill>
                  <a:srgbClr val="0C2AAC"/>
                </a:solidFill>
              </a:rPr>
              <a:t> za odlagališta otpada</a:t>
            </a:r>
            <a:r>
              <a:rPr lang="hr-HR" dirty="0"/>
              <a:t>, Ministarstvo znanosti i tehnologije Republike Hrvatske, 1997.-2001.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CB5055-6A8D-410D-8701-636F2A473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dirty="0"/>
              <a:t>Biljana Kovačević Zelić</a:t>
            </a:r>
          </a:p>
          <a:p>
            <a:endParaRPr lang="hr-H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015ED1-9584-46A9-9B48-6922C7CEE0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519DE4-22A7-4580-8E33-91FC24FF987B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1277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961E2-3D55-4B61-AE46-BE5D17191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Međunarodni projekti – jačanje kapaciteta i razmjena istraživača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674E8-9A1D-4104-972F-534CF6090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hr-HR" sz="2800" dirty="0">
                <a:solidFill>
                  <a:srgbClr val="0C2AAC"/>
                </a:solidFill>
              </a:rPr>
              <a:t>TEMPUS Joint European Project No. 2246: </a:t>
            </a:r>
            <a:r>
              <a:rPr lang="hr-HR" sz="2800" dirty="0"/>
              <a:t>„Advanced </a:t>
            </a:r>
            <a:r>
              <a:rPr lang="hr-HR" sz="2800" dirty="0" err="1"/>
              <a:t>Computational</a:t>
            </a:r>
            <a:r>
              <a:rPr lang="hr-HR" sz="2800" dirty="0"/>
              <a:t> </a:t>
            </a:r>
            <a:r>
              <a:rPr lang="hr-HR" sz="2800" dirty="0" err="1"/>
              <a:t>Engineering</a:t>
            </a:r>
            <a:r>
              <a:rPr lang="hr-HR" sz="2800" dirty="0"/>
              <a:t> </a:t>
            </a:r>
            <a:r>
              <a:rPr lang="hr-HR" sz="2800" dirty="0" err="1"/>
              <a:t>Mechanics</a:t>
            </a:r>
            <a:r>
              <a:rPr lang="hr-HR" sz="2800" dirty="0"/>
              <a:t>“, </a:t>
            </a:r>
            <a:r>
              <a:rPr lang="hr-HR" sz="2800" dirty="0" err="1"/>
              <a:t>Coordinating</a:t>
            </a:r>
            <a:r>
              <a:rPr lang="hr-HR" sz="2800" dirty="0"/>
              <a:t> </a:t>
            </a:r>
            <a:r>
              <a:rPr lang="hr-HR" sz="2800" dirty="0" err="1"/>
              <a:t>organisation</a:t>
            </a:r>
            <a:r>
              <a:rPr lang="hr-HR" sz="2800" dirty="0"/>
              <a:t>: Institute for </a:t>
            </a:r>
            <a:r>
              <a:rPr lang="hr-HR" sz="2800" dirty="0" err="1"/>
              <a:t>Numerical</a:t>
            </a:r>
            <a:r>
              <a:rPr lang="hr-HR" sz="2800" dirty="0"/>
              <a:t> </a:t>
            </a:r>
            <a:r>
              <a:rPr lang="hr-HR" sz="2800" dirty="0" err="1"/>
              <a:t>Methods</a:t>
            </a:r>
            <a:r>
              <a:rPr lang="hr-HR" sz="2800" dirty="0"/>
              <a:t> </a:t>
            </a:r>
            <a:r>
              <a:rPr lang="hr-HR" sz="2800" dirty="0" err="1"/>
              <a:t>in</a:t>
            </a:r>
            <a:r>
              <a:rPr lang="hr-HR" sz="2800" dirty="0"/>
              <a:t> </a:t>
            </a:r>
            <a:r>
              <a:rPr lang="hr-HR" sz="2800" dirty="0" err="1"/>
              <a:t>Engineering</a:t>
            </a:r>
            <a:r>
              <a:rPr lang="hr-HR" sz="2800" dirty="0"/>
              <a:t>, University </a:t>
            </a:r>
            <a:r>
              <a:rPr lang="hr-HR" sz="2800" dirty="0" err="1"/>
              <a:t>College</a:t>
            </a:r>
            <a:r>
              <a:rPr lang="hr-HR" sz="2800" dirty="0"/>
              <a:t> </a:t>
            </a:r>
            <a:r>
              <a:rPr lang="hr-HR" sz="2800" dirty="0" err="1"/>
              <a:t>of</a:t>
            </a:r>
            <a:r>
              <a:rPr lang="hr-HR" sz="2800" dirty="0"/>
              <a:t> </a:t>
            </a:r>
            <a:r>
              <a:rPr lang="hr-HR" sz="2800" dirty="0" err="1"/>
              <a:t>Swansea</a:t>
            </a:r>
            <a:r>
              <a:rPr lang="hr-HR" sz="2800" dirty="0"/>
              <a:t>, Wales, 1991-1994.</a:t>
            </a:r>
          </a:p>
          <a:p>
            <a:pPr marL="514350" lvl="0" indent="-514350">
              <a:buFont typeface="+mj-lt"/>
              <a:buAutoNum type="arabicPeriod"/>
            </a:pPr>
            <a:r>
              <a:rPr lang="hr-HR" sz="2800" dirty="0">
                <a:solidFill>
                  <a:srgbClr val="0C2AAC"/>
                </a:solidFill>
              </a:rPr>
              <a:t>CEEPUS HR-026/9697</a:t>
            </a:r>
            <a:r>
              <a:rPr lang="hr-HR" sz="2800" b="1" dirty="0">
                <a:solidFill>
                  <a:srgbClr val="0C2AAC"/>
                </a:solidFill>
              </a:rPr>
              <a:t> </a:t>
            </a:r>
            <a:r>
              <a:rPr lang="hr-HR" sz="2800" dirty="0"/>
              <a:t>„</a:t>
            </a:r>
            <a:r>
              <a:rPr lang="hr-HR" sz="2800" dirty="0" err="1"/>
              <a:t>Geotechnology</a:t>
            </a:r>
            <a:r>
              <a:rPr lang="hr-HR" sz="2800" dirty="0"/>
              <a:t> </a:t>
            </a:r>
            <a:r>
              <a:rPr lang="hr-HR" sz="2800" dirty="0" err="1"/>
              <a:t>of</a:t>
            </a:r>
            <a:r>
              <a:rPr lang="hr-HR" sz="2800" dirty="0"/>
              <a:t> </a:t>
            </a:r>
            <a:r>
              <a:rPr lang="hr-HR" sz="2800" dirty="0" err="1"/>
              <a:t>Environmental</a:t>
            </a:r>
            <a:r>
              <a:rPr lang="hr-HR" sz="2800" dirty="0"/>
              <a:t> Protection“. Nositelj programa: Rudarsko-geološko-naftni fakultet, koordinator programa: dr. sc. D. Kovačić, 1996./97.</a:t>
            </a:r>
          </a:p>
          <a:p>
            <a:pPr marL="514350" indent="-514350">
              <a:buFont typeface="+mj-lt"/>
              <a:buAutoNum type="arabicPeriod"/>
            </a:pPr>
            <a:endParaRPr lang="en-GB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98BD4-8AF0-4C19-992E-B0E7C93F6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 dirty="0"/>
              <a:t>Biljana Kovačević Zelić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11EB11-150D-4F0E-8CD3-FA70F17E0A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7B197-5111-4B02-8047-EF5F65D3E305}" type="slidenum">
              <a:rPr lang="hr-HR" altLang="sr-Latn-RS" smtClean="0"/>
              <a:pPr>
                <a:defRPr/>
              </a:pPr>
              <a:t>16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39262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7D9E9E6-C4A2-456F-8E10-6C8D58BE6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 dirty="0"/>
              <a:t>Znanstveni interes tijekom boravka na </a:t>
            </a:r>
            <a:r>
              <a:rPr lang="hr-HR" sz="4000" dirty="0" err="1"/>
              <a:t>RGNFu</a:t>
            </a:r>
            <a:endParaRPr lang="en-GB" sz="4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237ABF3-E144-4C7C-8528-19439752F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600200"/>
            <a:ext cx="8424936" cy="4525963"/>
          </a:xfrm>
        </p:spPr>
        <p:txBody>
          <a:bodyPr/>
          <a:lstStyle/>
          <a:p>
            <a:r>
              <a:rPr lang="hr-HR" sz="2400" dirty="0"/>
              <a:t>Numeričko modeliranje</a:t>
            </a:r>
          </a:p>
          <a:p>
            <a:r>
              <a:rPr lang="hr-HR" sz="2400" dirty="0">
                <a:latin typeface="Calibri" pitchFamily="34" charset="0"/>
                <a:cs typeface="Calibri" pitchFamily="34" charset="0"/>
              </a:rPr>
              <a:t>Mehanička svojstva i </a:t>
            </a:r>
            <a:r>
              <a:rPr lang="hr-HR" sz="2400" dirty="0" err="1">
                <a:latin typeface="Calibri" pitchFamily="34" charset="0"/>
                <a:cs typeface="Calibri" pitchFamily="34" charset="0"/>
              </a:rPr>
              <a:t>deformabilnost</a:t>
            </a:r>
            <a:r>
              <a:rPr lang="hr-HR" sz="2400" dirty="0">
                <a:latin typeface="Calibri" pitchFamily="34" charset="0"/>
                <a:cs typeface="Calibri" pitchFamily="34" charset="0"/>
              </a:rPr>
              <a:t> otpada</a:t>
            </a:r>
          </a:p>
          <a:p>
            <a:r>
              <a:rPr lang="hr-HR" sz="2400" dirty="0">
                <a:latin typeface="Calibri" pitchFamily="34" charset="0"/>
                <a:cs typeface="Calibri" pitchFamily="34" charset="0"/>
              </a:rPr>
              <a:t>Materijali za izgradnju brtvenih barijera</a:t>
            </a:r>
          </a:p>
          <a:p>
            <a:r>
              <a:rPr lang="hr-HR" sz="2400" dirty="0">
                <a:latin typeface="Calibri" pitchFamily="34" charset="0"/>
                <a:cs typeface="Calibri" pitchFamily="34" charset="0"/>
              </a:rPr>
              <a:t>Laboratorijska ispitivanja glinenih barijera: CCL, GCL</a:t>
            </a:r>
            <a:endParaRPr lang="vi-VN" sz="2400" dirty="0">
              <a:latin typeface="Calibri" pitchFamily="34" charset="0"/>
              <a:cs typeface="Calibri" pitchFamily="34" charset="0"/>
            </a:endParaRPr>
          </a:p>
          <a:p>
            <a:r>
              <a:rPr lang="hr-HR" sz="2400" dirty="0"/>
              <a:t>Imobilizacija tla onečišćenog ugljikovodicima</a:t>
            </a:r>
          </a:p>
          <a:p>
            <a:r>
              <a:rPr lang="hr-HR" sz="2400" dirty="0"/>
              <a:t>Primjena tehnologije mlaznog injektiranja kod sanacije starih odlagališta</a:t>
            </a:r>
          </a:p>
          <a:p>
            <a:r>
              <a:rPr lang="hr-HR" sz="2400" dirty="0"/>
              <a:t>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EE470-AB1D-4CC3-B314-D35FB9E14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 dirty="0"/>
              <a:t>Biljana Kovačević Zelić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2D26C3-43A3-4F77-A36C-47206D4A47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7B197-5111-4B02-8047-EF5F65D3E305}" type="slidenum">
              <a:rPr lang="hr-HR" altLang="sr-Latn-RS" smtClean="0"/>
              <a:pPr>
                <a:defRPr/>
              </a:pPr>
              <a:t>17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2278768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hr-HR" sz="4000" dirty="0"/>
              <a:t>Numeričko modeliranje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4216" y="4581128"/>
            <a:ext cx="8695568" cy="138118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r>
              <a:rPr lang="hr-HR" sz="1800" dirty="0">
                <a:solidFill>
                  <a:schemeClr val="tx1"/>
                </a:solidFill>
              </a:rPr>
              <a:t>Kovačević Zelić, B., Kovačić, D., </a:t>
            </a:r>
            <a:r>
              <a:rPr lang="hr-HR" sz="1800" dirty="0" err="1">
                <a:solidFill>
                  <a:schemeClr val="tx1"/>
                </a:solidFill>
              </a:rPr>
              <a:t>Vujec</a:t>
            </a:r>
            <a:r>
              <a:rPr lang="hr-HR" sz="1800" dirty="0">
                <a:solidFill>
                  <a:schemeClr val="tx1"/>
                </a:solidFill>
              </a:rPr>
              <a:t>, S. (</a:t>
            </a:r>
            <a:r>
              <a:rPr lang="hr-HR" sz="1800" dirty="0" err="1">
                <a:solidFill>
                  <a:schemeClr val="tx1"/>
                </a:solidFill>
              </a:rPr>
              <a:t>1995</a:t>
            </a:r>
            <a:r>
              <a:rPr lang="hr-HR" sz="1800" dirty="0">
                <a:solidFill>
                  <a:schemeClr val="tx1"/>
                </a:solidFill>
              </a:rPr>
              <a:t>): Numeričko modeliranje diskontinuiranog </a:t>
            </a:r>
            <a:r>
              <a:rPr lang="hr-HR" sz="1800" dirty="0" err="1">
                <a:solidFill>
                  <a:schemeClr val="tx1"/>
                </a:solidFill>
              </a:rPr>
              <a:t>stijenskog</a:t>
            </a:r>
            <a:r>
              <a:rPr lang="hr-HR" sz="1800" dirty="0">
                <a:solidFill>
                  <a:schemeClr val="tx1"/>
                </a:solidFill>
              </a:rPr>
              <a:t> materijala u elastičnom području. </a:t>
            </a:r>
            <a:r>
              <a:rPr lang="hr-HR" sz="1800" dirty="0" err="1">
                <a:solidFill>
                  <a:schemeClr val="tx1"/>
                </a:solidFill>
              </a:rPr>
              <a:t>RGN</a:t>
            </a:r>
            <a:r>
              <a:rPr lang="hr-HR" sz="1800" dirty="0">
                <a:solidFill>
                  <a:schemeClr val="tx1"/>
                </a:solidFill>
              </a:rPr>
              <a:t> zbornik, 7 (</a:t>
            </a:r>
            <a:r>
              <a:rPr lang="hr-HR" sz="1800" dirty="0" err="1">
                <a:solidFill>
                  <a:schemeClr val="tx1"/>
                </a:solidFill>
              </a:rPr>
              <a:t>37</a:t>
            </a:r>
            <a:r>
              <a:rPr lang="hr-HR" sz="1800" dirty="0">
                <a:solidFill>
                  <a:schemeClr val="tx1"/>
                </a:solidFill>
              </a:rPr>
              <a:t>-</a:t>
            </a:r>
            <a:r>
              <a:rPr lang="hr-HR" sz="1800" dirty="0" err="1">
                <a:solidFill>
                  <a:schemeClr val="tx1"/>
                </a:solidFill>
              </a:rPr>
              <a:t>43</a:t>
            </a:r>
            <a:r>
              <a:rPr lang="hr-HR" sz="1800" dirty="0">
                <a:solidFill>
                  <a:schemeClr val="tx1"/>
                </a:solidFill>
              </a:rPr>
              <a:t>), Zagreb.</a:t>
            </a:r>
          </a:p>
          <a:p>
            <a:pPr>
              <a:buFont typeface="+mj-lt"/>
              <a:buAutoNum type="arabicPeriod"/>
            </a:pPr>
            <a:r>
              <a:rPr lang="hr-HR" sz="1800" dirty="0">
                <a:solidFill>
                  <a:schemeClr val="tx1"/>
                </a:solidFill>
              </a:rPr>
              <a:t>Kovačević Zelić, B., Kovačić, D., </a:t>
            </a:r>
            <a:r>
              <a:rPr lang="hr-HR" sz="1800" dirty="0" err="1">
                <a:solidFill>
                  <a:schemeClr val="tx1"/>
                </a:solidFill>
              </a:rPr>
              <a:t>Vujec</a:t>
            </a:r>
            <a:r>
              <a:rPr lang="hr-HR" sz="1800" dirty="0">
                <a:solidFill>
                  <a:schemeClr val="tx1"/>
                </a:solidFill>
              </a:rPr>
              <a:t>, S. (</a:t>
            </a:r>
            <a:r>
              <a:rPr lang="hr-HR" sz="1800" dirty="0" err="1">
                <a:solidFill>
                  <a:schemeClr val="tx1"/>
                </a:solidFill>
              </a:rPr>
              <a:t>1995</a:t>
            </a:r>
            <a:r>
              <a:rPr lang="hr-HR" sz="1800" dirty="0">
                <a:solidFill>
                  <a:schemeClr val="tx1"/>
                </a:solidFill>
              </a:rPr>
              <a:t>): Numeričko modeliranje diskontinuiranog </a:t>
            </a:r>
            <a:r>
              <a:rPr lang="hr-HR" sz="1800" dirty="0" err="1">
                <a:solidFill>
                  <a:schemeClr val="tx1"/>
                </a:solidFill>
              </a:rPr>
              <a:t>stijenskog</a:t>
            </a:r>
            <a:r>
              <a:rPr lang="hr-HR" sz="1800" dirty="0">
                <a:solidFill>
                  <a:schemeClr val="tx1"/>
                </a:solidFill>
              </a:rPr>
              <a:t> materijala u području plastičnosti. </a:t>
            </a:r>
            <a:r>
              <a:rPr lang="hr-HR" sz="1800" dirty="0" err="1">
                <a:solidFill>
                  <a:schemeClr val="tx1"/>
                </a:solidFill>
              </a:rPr>
              <a:t>RGN</a:t>
            </a:r>
            <a:r>
              <a:rPr lang="hr-HR" sz="1800" dirty="0">
                <a:solidFill>
                  <a:schemeClr val="tx1"/>
                </a:solidFill>
              </a:rPr>
              <a:t> zbornik, 7 (</a:t>
            </a:r>
            <a:r>
              <a:rPr lang="hr-HR" sz="1800" dirty="0" err="1">
                <a:solidFill>
                  <a:schemeClr val="tx1"/>
                </a:solidFill>
              </a:rPr>
              <a:t>45</a:t>
            </a:r>
            <a:r>
              <a:rPr lang="hr-HR" sz="1800" dirty="0">
                <a:solidFill>
                  <a:schemeClr val="tx1"/>
                </a:solidFill>
              </a:rPr>
              <a:t>-</a:t>
            </a:r>
            <a:r>
              <a:rPr lang="hr-HR" sz="1800" dirty="0" err="1">
                <a:solidFill>
                  <a:schemeClr val="tx1"/>
                </a:solidFill>
              </a:rPr>
              <a:t>52</a:t>
            </a:r>
            <a:r>
              <a:rPr lang="hr-HR" sz="1800" dirty="0">
                <a:solidFill>
                  <a:schemeClr val="tx1"/>
                </a:solidFill>
              </a:rPr>
              <a:t>), Zagreb. </a:t>
            </a:r>
          </a:p>
        </p:txBody>
      </p:sp>
      <p:pic>
        <p:nvPicPr>
          <p:cNvPr id="14338" name="Picture 2" descr="C:\Users\bkzelic\Desktop\vz-fotke\Slika-09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202097"/>
            <a:ext cx="2016224" cy="125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bkzelic\Desktop\vz-fotke\Slika-10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764704"/>
            <a:ext cx="1728192" cy="189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bkzelic\Desktop\vz-fotke\Slika-11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764704"/>
            <a:ext cx="2020361" cy="229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Users\bkzelic\Desktop\vz-fotke\Slika-12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852936"/>
            <a:ext cx="3019322" cy="171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6"/>
          <a:srcRect l="31227" t="9757" r="43791" b="58621"/>
          <a:stretch/>
        </p:blipFill>
        <p:spPr bwMode="auto">
          <a:xfrm>
            <a:off x="178262" y="768535"/>
            <a:ext cx="2881570" cy="25164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E5290E17-C577-47CE-9106-75BEE4FB0F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950" y="6381750"/>
            <a:ext cx="5976938" cy="476250"/>
          </a:xfrm>
        </p:spPr>
        <p:txBody>
          <a:bodyPr/>
          <a:lstStyle/>
          <a:p>
            <a:r>
              <a:rPr lang="hr-HR" dirty="0"/>
              <a:t>Biljana Kovačević Zelić</a:t>
            </a:r>
          </a:p>
        </p:txBody>
      </p:sp>
    </p:spTree>
    <p:extLst>
      <p:ext uri="{BB962C8B-B14F-4D97-AF65-F5344CB8AC3E}">
        <p14:creationId xmlns:p14="http://schemas.microsoft.com/office/powerpoint/2010/main" val="4220068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69269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hr-HR" sz="2800" dirty="0"/>
              <a:t>Uporabljivost </a:t>
            </a:r>
            <a:r>
              <a:rPr lang="hr-HR" sz="2800" dirty="0" err="1"/>
              <a:t>fliša</a:t>
            </a:r>
            <a:r>
              <a:rPr lang="hr-HR" sz="2800" dirty="0"/>
              <a:t> za izgradnju brtvenih barijera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712" y="4725144"/>
            <a:ext cx="9144000" cy="172819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>
              <a:buFont typeface="+mj-lt"/>
              <a:buAutoNum type="arabicPeriod"/>
            </a:pPr>
            <a:r>
              <a:rPr lang="hr-HR" sz="1800" dirty="0">
                <a:solidFill>
                  <a:schemeClr val="tx1"/>
                </a:solidFill>
              </a:rPr>
              <a:t>Kovačić, D., Kovačević Zelić, B., Vrkljan, M., </a:t>
            </a:r>
            <a:r>
              <a:rPr lang="hr-HR" sz="1800" dirty="0" err="1">
                <a:solidFill>
                  <a:schemeClr val="tx1"/>
                </a:solidFill>
              </a:rPr>
              <a:t>Znidarčić</a:t>
            </a:r>
            <a:r>
              <a:rPr lang="hr-HR" sz="1800" dirty="0">
                <a:solidFill>
                  <a:schemeClr val="tx1"/>
                </a:solidFill>
              </a:rPr>
              <a:t>, D. (</a:t>
            </a:r>
            <a:r>
              <a:rPr lang="hr-HR" sz="1800" dirty="0" err="1">
                <a:solidFill>
                  <a:schemeClr val="tx1"/>
                </a:solidFill>
              </a:rPr>
              <a:t>1998</a:t>
            </a:r>
            <a:r>
              <a:rPr lang="hr-HR" sz="1800" dirty="0">
                <a:solidFill>
                  <a:schemeClr val="tx1"/>
                </a:solidFill>
              </a:rPr>
              <a:t>): </a:t>
            </a:r>
            <a:r>
              <a:rPr lang="hr-HR" sz="1800" dirty="0" err="1">
                <a:solidFill>
                  <a:schemeClr val="tx1"/>
                </a:solidFill>
              </a:rPr>
              <a:t>Impervious</a:t>
            </a:r>
            <a:r>
              <a:rPr lang="hr-HR" sz="1800" dirty="0">
                <a:solidFill>
                  <a:schemeClr val="tx1"/>
                </a:solidFill>
              </a:rPr>
              <a:t> </a:t>
            </a:r>
            <a:r>
              <a:rPr lang="hr-HR" sz="1800" dirty="0" err="1">
                <a:solidFill>
                  <a:schemeClr val="tx1"/>
                </a:solidFill>
              </a:rPr>
              <a:t>barriers</a:t>
            </a:r>
            <a:r>
              <a:rPr lang="hr-HR" sz="1800" dirty="0">
                <a:solidFill>
                  <a:schemeClr val="tx1"/>
                </a:solidFill>
              </a:rPr>
              <a:t> for </a:t>
            </a:r>
            <a:r>
              <a:rPr lang="hr-HR" sz="1800" dirty="0" err="1">
                <a:solidFill>
                  <a:schemeClr val="tx1"/>
                </a:solidFill>
              </a:rPr>
              <a:t>landfills</a:t>
            </a:r>
            <a:r>
              <a:rPr lang="hr-HR" sz="1800" dirty="0">
                <a:solidFill>
                  <a:schemeClr val="tx1"/>
                </a:solidFill>
              </a:rPr>
              <a:t> </a:t>
            </a:r>
            <a:r>
              <a:rPr lang="hr-HR" sz="1800" dirty="0" err="1">
                <a:solidFill>
                  <a:schemeClr val="tx1"/>
                </a:solidFill>
              </a:rPr>
              <a:t>in</a:t>
            </a:r>
            <a:r>
              <a:rPr lang="hr-HR" sz="1800" dirty="0">
                <a:solidFill>
                  <a:schemeClr val="tx1"/>
                </a:solidFill>
              </a:rPr>
              <a:t> </a:t>
            </a:r>
            <a:r>
              <a:rPr lang="hr-HR" sz="1800" dirty="0" err="1">
                <a:solidFill>
                  <a:schemeClr val="tx1"/>
                </a:solidFill>
              </a:rPr>
              <a:t>karst</a:t>
            </a:r>
            <a:r>
              <a:rPr lang="hr-HR" sz="1800" dirty="0">
                <a:solidFill>
                  <a:schemeClr val="tx1"/>
                </a:solidFill>
              </a:rPr>
              <a:t>, </a:t>
            </a:r>
            <a:r>
              <a:rPr lang="hr-HR" sz="1800" dirty="0" err="1">
                <a:solidFill>
                  <a:schemeClr val="tx1"/>
                </a:solidFill>
              </a:rPr>
              <a:t>Proc</a:t>
            </a:r>
            <a:r>
              <a:rPr lang="hr-HR" sz="1800" dirty="0">
                <a:solidFill>
                  <a:schemeClr val="tx1"/>
                </a:solidFill>
              </a:rPr>
              <a:t>. </a:t>
            </a:r>
            <a:r>
              <a:rPr lang="hr-HR" sz="1800" dirty="0" err="1">
                <a:solidFill>
                  <a:schemeClr val="tx1"/>
                </a:solidFill>
              </a:rPr>
              <a:t>11</a:t>
            </a:r>
            <a:r>
              <a:rPr lang="hr-HR" sz="1800" dirty="0">
                <a:solidFill>
                  <a:schemeClr val="tx1"/>
                </a:solidFill>
              </a:rPr>
              <a:t> th </a:t>
            </a:r>
            <a:r>
              <a:rPr lang="hr-HR" sz="1800" dirty="0" err="1">
                <a:solidFill>
                  <a:schemeClr val="tx1"/>
                </a:solidFill>
              </a:rPr>
              <a:t>Danube</a:t>
            </a:r>
            <a:r>
              <a:rPr lang="hr-HR" sz="1800" dirty="0">
                <a:solidFill>
                  <a:schemeClr val="tx1"/>
                </a:solidFill>
              </a:rPr>
              <a:t>-</a:t>
            </a:r>
            <a:r>
              <a:rPr lang="hr-HR" sz="1800" dirty="0" err="1">
                <a:solidFill>
                  <a:schemeClr val="tx1"/>
                </a:solidFill>
              </a:rPr>
              <a:t>European</a:t>
            </a:r>
            <a:r>
              <a:rPr lang="hr-HR" sz="1800" dirty="0">
                <a:solidFill>
                  <a:schemeClr val="tx1"/>
                </a:solidFill>
              </a:rPr>
              <a:t> </a:t>
            </a:r>
            <a:r>
              <a:rPr lang="hr-HR" sz="1800" dirty="0" err="1">
                <a:solidFill>
                  <a:schemeClr val="tx1"/>
                </a:solidFill>
              </a:rPr>
              <a:t>Conference</a:t>
            </a:r>
            <a:r>
              <a:rPr lang="hr-HR" sz="1800" dirty="0">
                <a:solidFill>
                  <a:schemeClr val="tx1"/>
                </a:solidFill>
              </a:rPr>
              <a:t> on </a:t>
            </a:r>
            <a:r>
              <a:rPr lang="hr-HR" sz="1800" dirty="0" err="1">
                <a:solidFill>
                  <a:schemeClr val="tx1"/>
                </a:solidFill>
              </a:rPr>
              <a:t>Soil</a:t>
            </a:r>
            <a:r>
              <a:rPr lang="hr-HR" sz="1800" dirty="0">
                <a:solidFill>
                  <a:schemeClr val="tx1"/>
                </a:solidFill>
              </a:rPr>
              <a:t> </a:t>
            </a:r>
            <a:r>
              <a:rPr lang="hr-HR" sz="1800" dirty="0" err="1">
                <a:solidFill>
                  <a:schemeClr val="tx1"/>
                </a:solidFill>
              </a:rPr>
              <a:t>Mechanics</a:t>
            </a:r>
            <a:r>
              <a:rPr lang="hr-HR" sz="1800" dirty="0">
                <a:solidFill>
                  <a:schemeClr val="tx1"/>
                </a:solidFill>
              </a:rPr>
              <a:t> </a:t>
            </a:r>
            <a:r>
              <a:rPr lang="hr-HR" sz="1800" dirty="0" err="1">
                <a:solidFill>
                  <a:schemeClr val="tx1"/>
                </a:solidFill>
              </a:rPr>
              <a:t>and</a:t>
            </a:r>
            <a:r>
              <a:rPr lang="hr-HR" sz="1800" dirty="0">
                <a:solidFill>
                  <a:schemeClr val="tx1"/>
                </a:solidFill>
              </a:rPr>
              <a:t> </a:t>
            </a:r>
            <a:r>
              <a:rPr lang="hr-HR" sz="1800" dirty="0" err="1">
                <a:solidFill>
                  <a:schemeClr val="tx1"/>
                </a:solidFill>
              </a:rPr>
              <a:t>Geotechnical</a:t>
            </a:r>
            <a:r>
              <a:rPr lang="hr-HR" sz="1800" dirty="0">
                <a:solidFill>
                  <a:schemeClr val="tx1"/>
                </a:solidFill>
              </a:rPr>
              <a:t> </a:t>
            </a:r>
            <a:r>
              <a:rPr lang="hr-HR" sz="1800" dirty="0" err="1">
                <a:solidFill>
                  <a:schemeClr val="tx1"/>
                </a:solidFill>
              </a:rPr>
              <a:t>Engineering</a:t>
            </a:r>
            <a:r>
              <a:rPr lang="hr-HR" sz="1800" dirty="0">
                <a:solidFill>
                  <a:schemeClr val="tx1"/>
                </a:solidFill>
              </a:rPr>
              <a:t>, Poreč, </a:t>
            </a:r>
            <a:r>
              <a:rPr lang="hr-HR" sz="1800" dirty="0" err="1">
                <a:solidFill>
                  <a:schemeClr val="tx1"/>
                </a:solidFill>
              </a:rPr>
              <a:t>435</a:t>
            </a:r>
            <a:r>
              <a:rPr lang="hr-HR" sz="1800" dirty="0">
                <a:solidFill>
                  <a:schemeClr val="tx1"/>
                </a:solidFill>
              </a:rPr>
              <a:t>-</a:t>
            </a:r>
            <a:r>
              <a:rPr lang="hr-HR" sz="1800" dirty="0" err="1">
                <a:solidFill>
                  <a:schemeClr val="tx1"/>
                </a:solidFill>
              </a:rPr>
              <a:t>440</a:t>
            </a:r>
            <a:r>
              <a:rPr lang="hr-HR" sz="1800" dirty="0">
                <a:solidFill>
                  <a:schemeClr val="tx1"/>
                </a:solidFill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hr-HR" sz="1800" dirty="0">
                <a:solidFill>
                  <a:schemeClr val="tx1"/>
                </a:solidFill>
              </a:rPr>
              <a:t>Kovačić, D., Petrović, I., </a:t>
            </a:r>
            <a:r>
              <a:rPr lang="hr-HR" sz="1800" dirty="0" err="1">
                <a:solidFill>
                  <a:schemeClr val="tx1"/>
                </a:solidFill>
              </a:rPr>
              <a:t>Štuhec</a:t>
            </a:r>
            <a:r>
              <a:rPr lang="hr-HR" sz="1800" dirty="0">
                <a:solidFill>
                  <a:schemeClr val="tx1"/>
                </a:solidFill>
              </a:rPr>
              <a:t>, D., Kovačević Zelić, B., </a:t>
            </a:r>
            <a:r>
              <a:rPr lang="hr-HR" sz="1800" dirty="0" err="1">
                <a:solidFill>
                  <a:schemeClr val="tx1"/>
                </a:solidFill>
              </a:rPr>
              <a:t>Veinović</a:t>
            </a:r>
            <a:r>
              <a:rPr lang="hr-HR" sz="1800" dirty="0">
                <a:solidFill>
                  <a:schemeClr val="tx1"/>
                </a:solidFill>
              </a:rPr>
              <a:t>, Ž., </a:t>
            </a:r>
            <a:r>
              <a:rPr lang="hr-HR" sz="1800" dirty="0" err="1">
                <a:solidFill>
                  <a:schemeClr val="tx1"/>
                </a:solidFill>
              </a:rPr>
              <a:t>Znidarčić</a:t>
            </a:r>
            <a:r>
              <a:rPr lang="hr-HR" sz="1800" dirty="0">
                <a:solidFill>
                  <a:schemeClr val="tx1"/>
                </a:solidFill>
              </a:rPr>
              <a:t>, D. (</a:t>
            </a:r>
            <a:r>
              <a:rPr lang="hr-HR" sz="1800" dirty="0" err="1">
                <a:solidFill>
                  <a:schemeClr val="tx1"/>
                </a:solidFill>
              </a:rPr>
              <a:t>2009</a:t>
            </a:r>
            <a:r>
              <a:rPr lang="hr-HR" sz="1800" dirty="0">
                <a:solidFill>
                  <a:schemeClr val="tx1"/>
                </a:solidFill>
              </a:rPr>
              <a:t>): </a:t>
            </a:r>
            <a:r>
              <a:rPr lang="hr-HR" sz="1800" dirty="0" err="1">
                <a:solidFill>
                  <a:schemeClr val="tx1"/>
                </a:solidFill>
              </a:rPr>
              <a:t>Impervious</a:t>
            </a:r>
            <a:r>
              <a:rPr lang="hr-HR" sz="1800" dirty="0">
                <a:solidFill>
                  <a:schemeClr val="tx1"/>
                </a:solidFill>
              </a:rPr>
              <a:t> </a:t>
            </a:r>
            <a:r>
              <a:rPr lang="hr-HR" sz="1800" dirty="0" err="1">
                <a:solidFill>
                  <a:schemeClr val="tx1"/>
                </a:solidFill>
              </a:rPr>
              <a:t>Barriers</a:t>
            </a:r>
            <a:r>
              <a:rPr lang="hr-HR" sz="1800" dirty="0">
                <a:solidFill>
                  <a:schemeClr val="tx1"/>
                </a:solidFill>
              </a:rPr>
              <a:t> for </a:t>
            </a:r>
            <a:r>
              <a:rPr lang="hr-HR" sz="1800" dirty="0" err="1">
                <a:solidFill>
                  <a:schemeClr val="tx1"/>
                </a:solidFill>
              </a:rPr>
              <a:t>Landfills</a:t>
            </a:r>
            <a:r>
              <a:rPr lang="hr-HR" sz="1800" dirty="0">
                <a:solidFill>
                  <a:schemeClr val="tx1"/>
                </a:solidFill>
              </a:rPr>
              <a:t> </a:t>
            </a:r>
            <a:r>
              <a:rPr lang="hr-HR" sz="1800" dirty="0" err="1">
                <a:solidFill>
                  <a:schemeClr val="tx1"/>
                </a:solidFill>
              </a:rPr>
              <a:t>in</a:t>
            </a:r>
            <a:r>
              <a:rPr lang="hr-HR" sz="1800" dirty="0">
                <a:solidFill>
                  <a:schemeClr val="tx1"/>
                </a:solidFill>
              </a:rPr>
              <a:t> </a:t>
            </a:r>
            <a:r>
              <a:rPr lang="hr-HR" sz="1800" dirty="0" err="1">
                <a:solidFill>
                  <a:schemeClr val="tx1"/>
                </a:solidFill>
              </a:rPr>
              <a:t>Karst</a:t>
            </a:r>
            <a:r>
              <a:rPr lang="hr-HR" sz="1800" dirty="0">
                <a:solidFill>
                  <a:schemeClr val="tx1"/>
                </a:solidFill>
              </a:rPr>
              <a:t> </a:t>
            </a:r>
            <a:r>
              <a:rPr lang="hr-HR" sz="1800" dirty="0" err="1">
                <a:solidFill>
                  <a:schemeClr val="tx1"/>
                </a:solidFill>
              </a:rPr>
              <a:t>Region</a:t>
            </a:r>
            <a:r>
              <a:rPr lang="hr-HR" sz="1800" dirty="0">
                <a:solidFill>
                  <a:schemeClr val="tx1"/>
                </a:solidFill>
              </a:rPr>
              <a:t> </a:t>
            </a:r>
            <a:r>
              <a:rPr lang="hr-HR" sz="1800" dirty="0" err="1">
                <a:solidFill>
                  <a:schemeClr val="tx1"/>
                </a:solidFill>
              </a:rPr>
              <a:t>of</a:t>
            </a:r>
            <a:r>
              <a:rPr lang="hr-HR" sz="1800" dirty="0">
                <a:solidFill>
                  <a:schemeClr val="tx1"/>
                </a:solidFill>
              </a:rPr>
              <a:t> </a:t>
            </a:r>
            <a:r>
              <a:rPr lang="hr-HR" sz="1800" dirty="0" err="1">
                <a:solidFill>
                  <a:schemeClr val="tx1"/>
                </a:solidFill>
              </a:rPr>
              <a:t>Istrian</a:t>
            </a:r>
            <a:r>
              <a:rPr lang="hr-HR" sz="1800" dirty="0">
                <a:solidFill>
                  <a:schemeClr val="tx1"/>
                </a:solidFill>
              </a:rPr>
              <a:t> </a:t>
            </a:r>
            <a:r>
              <a:rPr lang="hr-HR" sz="1800" dirty="0" err="1">
                <a:solidFill>
                  <a:schemeClr val="tx1"/>
                </a:solidFill>
              </a:rPr>
              <a:t>Peninsula</a:t>
            </a:r>
            <a:r>
              <a:rPr lang="hr-HR" sz="1800" dirty="0">
                <a:solidFill>
                  <a:schemeClr val="tx1"/>
                </a:solidFill>
              </a:rPr>
              <a:t>. </a:t>
            </a:r>
            <a:r>
              <a:rPr lang="hr-HR" sz="1800" dirty="0" err="1">
                <a:solidFill>
                  <a:schemeClr val="tx1"/>
                </a:solidFill>
              </a:rPr>
              <a:t>Proceed</a:t>
            </a:r>
            <a:r>
              <a:rPr lang="hr-HR" sz="1800" dirty="0">
                <a:solidFill>
                  <a:schemeClr val="tx1"/>
                </a:solidFill>
              </a:rPr>
              <a:t>. </a:t>
            </a:r>
            <a:r>
              <a:rPr lang="hr-HR" sz="1800" dirty="0" err="1">
                <a:solidFill>
                  <a:schemeClr val="tx1"/>
                </a:solidFill>
              </a:rPr>
              <a:t>Rock</a:t>
            </a:r>
            <a:r>
              <a:rPr lang="hr-HR" sz="1800" dirty="0">
                <a:solidFill>
                  <a:schemeClr val="tx1"/>
                </a:solidFill>
              </a:rPr>
              <a:t> </a:t>
            </a:r>
            <a:r>
              <a:rPr lang="hr-HR" sz="1800" dirty="0" err="1">
                <a:solidFill>
                  <a:schemeClr val="tx1"/>
                </a:solidFill>
              </a:rPr>
              <a:t>Engineering</a:t>
            </a:r>
            <a:r>
              <a:rPr lang="hr-HR" sz="1800" dirty="0">
                <a:solidFill>
                  <a:schemeClr val="tx1"/>
                </a:solidFill>
              </a:rPr>
              <a:t> </a:t>
            </a:r>
            <a:r>
              <a:rPr lang="hr-HR" sz="1800" dirty="0" err="1">
                <a:solidFill>
                  <a:schemeClr val="tx1"/>
                </a:solidFill>
              </a:rPr>
              <a:t>in</a:t>
            </a:r>
            <a:r>
              <a:rPr lang="hr-HR" sz="1800" dirty="0">
                <a:solidFill>
                  <a:schemeClr val="tx1"/>
                </a:solidFill>
              </a:rPr>
              <a:t> </a:t>
            </a:r>
            <a:r>
              <a:rPr lang="hr-HR" sz="1800" dirty="0" err="1">
                <a:solidFill>
                  <a:schemeClr val="tx1"/>
                </a:solidFill>
              </a:rPr>
              <a:t>Difficult</a:t>
            </a:r>
            <a:r>
              <a:rPr lang="hr-HR" sz="1800" dirty="0">
                <a:solidFill>
                  <a:schemeClr val="tx1"/>
                </a:solidFill>
              </a:rPr>
              <a:t> </a:t>
            </a:r>
            <a:r>
              <a:rPr lang="hr-HR" sz="1800" dirty="0" err="1">
                <a:solidFill>
                  <a:schemeClr val="tx1"/>
                </a:solidFill>
              </a:rPr>
              <a:t>Ground</a:t>
            </a:r>
            <a:r>
              <a:rPr lang="hr-HR" sz="1800" dirty="0">
                <a:solidFill>
                  <a:schemeClr val="tx1"/>
                </a:solidFill>
              </a:rPr>
              <a:t> </a:t>
            </a:r>
            <a:r>
              <a:rPr lang="hr-HR" sz="1800" dirty="0" err="1">
                <a:solidFill>
                  <a:schemeClr val="tx1"/>
                </a:solidFill>
              </a:rPr>
              <a:t>Conditions</a:t>
            </a:r>
            <a:r>
              <a:rPr lang="hr-HR" sz="1800" dirty="0">
                <a:solidFill>
                  <a:schemeClr val="tx1"/>
                </a:solidFill>
              </a:rPr>
              <a:t> - </a:t>
            </a:r>
            <a:r>
              <a:rPr lang="hr-HR" sz="1800" dirty="0" err="1">
                <a:solidFill>
                  <a:schemeClr val="tx1"/>
                </a:solidFill>
              </a:rPr>
              <a:t>Soft</a:t>
            </a:r>
            <a:r>
              <a:rPr lang="hr-HR" sz="1800" dirty="0">
                <a:solidFill>
                  <a:schemeClr val="tx1"/>
                </a:solidFill>
              </a:rPr>
              <a:t> </a:t>
            </a:r>
            <a:r>
              <a:rPr lang="hr-HR" sz="1800" dirty="0" err="1">
                <a:solidFill>
                  <a:schemeClr val="tx1"/>
                </a:solidFill>
              </a:rPr>
              <a:t>Rocks</a:t>
            </a:r>
            <a:r>
              <a:rPr lang="hr-HR" sz="1800" dirty="0">
                <a:solidFill>
                  <a:schemeClr val="tx1"/>
                </a:solidFill>
              </a:rPr>
              <a:t> </a:t>
            </a:r>
            <a:r>
              <a:rPr lang="hr-HR" sz="1800" dirty="0" err="1">
                <a:solidFill>
                  <a:schemeClr val="tx1"/>
                </a:solidFill>
              </a:rPr>
              <a:t>and</a:t>
            </a:r>
            <a:r>
              <a:rPr lang="hr-HR" sz="1800" dirty="0">
                <a:solidFill>
                  <a:schemeClr val="tx1"/>
                </a:solidFill>
              </a:rPr>
              <a:t> </a:t>
            </a:r>
            <a:r>
              <a:rPr lang="hr-HR" sz="1800" dirty="0" err="1">
                <a:solidFill>
                  <a:schemeClr val="tx1"/>
                </a:solidFill>
              </a:rPr>
              <a:t>Karst</a:t>
            </a:r>
            <a:r>
              <a:rPr lang="hr-HR" sz="1800" dirty="0">
                <a:solidFill>
                  <a:schemeClr val="tx1"/>
                </a:solidFill>
              </a:rPr>
              <a:t>, Cavtat, </a:t>
            </a:r>
            <a:r>
              <a:rPr lang="hr-HR" sz="1800" dirty="0" err="1">
                <a:solidFill>
                  <a:schemeClr val="tx1"/>
                </a:solidFill>
              </a:rPr>
              <a:t>711</a:t>
            </a:r>
            <a:r>
              <a:rPr lang="hr-HR" sz="1800" dirty="0">
                <a:solidFill>
                  <a:schemeClr val="tx1"/>
                </a:solidFill>
              </a:rPr>
              <a:t>-</a:t>
            </a:r>
            <a:r>
              <a:rPr lang="hr-HR" sz="1800" dirty="0" err="1">
                <a:solidFill>
                  <a:schemeClr val="tx1"/>
                </a:solidFill>
              </a:rPr>
              <a:t>716</a:t>
            </a:r>
            <a:r>
              <a:rPr lang="hr-HR" sz="1800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hr-HR" sz="1800" dirty="0">
              <a:solidFill>
                <a:schemeClr val="tx1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212" y="1250077"/>
            <a:ext cx="3450092" cy="318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Figure%202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60"/>
          <a:stretch>
            <a:fillRect/>
          </a:stretch>
        </p:blipFill>
        <p:spPr bwMode="auto">
          <a:xfrm>
            <a:off x="1224136" y="705359"/>
            <a:ext cx="2555776" cy="178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Granul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04" y="2551249"/>
            <a:ext cx="3448292" cy="1957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Fig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4614"/>
            <a:ext cx="1828248" cy="1370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 descr="PazPro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734827"/>
            <a:ext cx="2950468" cy="1888878"/>
          </a:xfrm>
          <a:prstGeom prst="rect">
            <a:avLst/>
          </a:prstGeom>
          <a:noFill/>
          <a:ln w="9525">
            <a:solidFill>
              <a:srgbClr val="000000">
                <a:alpha val="46000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517" y="2752898"/>
            <a:ext cx="1741971" cy="2044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9E94D6C-D12B-4D0F-A855-CF0B1EABE5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950" y="6381750"/>
            <a:ext cx="5976938" cy="476250"/>
          </a:xfrm>
        </p:spPr>
        <p:txBody>
          <a:bodyPr/>
          <a:lstStyle/>
          <a:p>
            <a:r>
              <a:rPr lang="hr-HR" dirty="0"/>
              <a:t>Biljana Kovačević Zelić</a:t>
            </a:r>
          </a:p>
        </p:txBody>
      </p:sp>
    </p:spTree>
    <p:extLst>
      <p:ext uri="{BB962C8B-B14F-4D97-AF65-F5344CB8AC3E}">
        <p14:creationId xmlns:p14="http://schemas.microsoft.com/office/powerpoint/2010/main" val="3398280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EF525AB-7DBD-4CC5-A83E-5BEF7D324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Sadržaj 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4A5F864-33C3-4AC2-A5B4-7C84259A7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Nastavna djelatnost </a:t>
            </a:r>
          </a:p>
          <a:p>
            <a:r>
              <a:rPr lang="hr-HR" dirty="0"/>
              <a:t>Znanstvena istraživanja</a:t>
            </a:r>
          </a:p>
          <a:p>
            <a:r>
              <a:rPr lang="hr-HR" dirty="0"/>
              <a:t>Međunarodna suradnja</a:t>
            </a:r>
          </a:p>
          <a:p>
            <a:r>
              <a:rPr lang="hr-HR" dirty="0"/>
              <a:t>Popularizacije nove struke – geotehničko inženjerstvo okoliša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434BF0-18AE-456C-A32C-C9BA5524F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 dirty="0"/>
              <a:t>Biljana Kovačević Zelić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23EF57-A93E-4486-9CFA-69DA25F295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742FF3-B87A-45D6-9A3E-D782A254165A}" type="slidenum">
              <a:rPr lang="hr-HR" altLang="sr-Latn-RS" smtClean="0"/>
              <a:pPr>
                <a:defRPr/>
              </a:pPr>
              <a:t>2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5508854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7504" y="0"/>
            <a:ext cx="9036496" cy="685409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hr-HR" sz="2800" dirty="0">
                <a:solidFill>
                  <a:schemeClr val="tx1"/>
                </a:solidFill>
                <a:effectLst/>
                <a:latin typeface="+mj-lt"/>
              </a:rPr>
              <a:t>Uporabljivost kamene prašine za izgradnju brtvenih barijera</a:t>
            </a:r>
          </a:p>
        </p:txBody>
      </p:sp>
      <p:pic>
        <p:nvPicPr>
          <p:cNvPr id="5" name="Picture 156" descr="PIC00015"/>
          <p:cNvPicPr>
            <a:picLocks noChangeAspect="1" noChangeArrowheads="1"/>
          </p:cNvPicPr>
          <p:nvPr/>
        </p:nvPicPr>
        <p:blipFill>
          <a:blip r:embed="rId3" cstate="print">
            <a:lum bright="24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2135" r="52374" b="49812"/>
          <a:stretch>
            <a:fillRect/>
          </a:stretch>
        </p:blipFill>
        <p:spPr bwMode="auto">
          <a:xfrm>
            <a:off x="1403648" y="3484368"/>
            <a:ext cx="1613377" cy="142318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4">
            <a:lum bright="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4" t="23366" r="5379" b="9229"/>
          <a:stretch/>
        </p:blipFill>
        <p:spPr bwMode="auto">
          <a:xfrm>
            <a:off x="5148064" y="1151074"/>
            <a:ext cx="2988196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6327194"/>
              </p:ext>
            </p:extLst>
          </p:nvPr>
        </p:nvGraphicFramePr>
        <p:xfrm>
          <a:off x="306512" y="822762"/>
          <a:ext cx="4265488" cy="2661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Radni list" r:id="rId5" imgW="9191743" imgH="4524443" progId="Excel.Sheet.8">
                  <p:embed/>
                </p:oleObj>
              </mc:Choice>
              <mc:Fallback>
                <p:oleObj name="Radni list" r:id="rId5" imgW="9191743" imgH="4524443" progId="Excel.Sheet.8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512" y="822762"/>
                        <a:ext cx="4265488" cy="26616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3302634"/>
              </p:ext>
            </p:extLst>
          </p:nvPr>
        </p:nvGraphicFramePr>
        <p:xfrm>
          <a:off x="4587223" y="3327823"/>
          <a:ext cx="4265488" cy="2621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Radni list" r:id="rId7" imgW="9201184" imgH="5581785" progId="Excel.Sheet.8">
                  <p:embed/>
                </p:oleObj>
              </mc:Choice>
              <mc:Fallback>
                <p:oleObj name="Radni list" r:id="rId7" imgW="9201184" imgH="5581785" progId="Excel.Sheet.8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223" y="3327823"/>
                        <a:ext cx="4265488" cy="26214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321734" y="5085184"/>
            <a:ext cx="4265488" cy="1296144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1800" dirty="0">
                <a:solidFill>
                  <a:schemeClr val="tx1"/>
                </a:solidFill>
              </a:rPr>
              <a:t>Ž. </a:t>
            </a:r>
            <a:r>
              <a:rPr lang="hr-HR" sz="1800" dirty="0" err="1">
                <a:solidFill>
                  <a:schemeClr val="tx1"/>
                </a:solidFill>
              </a:rPr>
              <a:t>Veinović</a:t>
            </a:r>
            <a:r>
              <a:rPr lang="hr-HR" sz="1800" dirty="0">
                <a:solidFill>
                  <a:schemeClr val="tx1"/>
                </a:solidFill>
              </a:rPr>
              <a:t> (</a:t>
            </a:r>
            <a:r>
              <a:rPr lang="hr-HR" sz="1800" dirty="0" err="1">
                <a:solidFill>
                  <a:schemeClr val="tx1"/>
                </a:solidFill>
              </a:rPr>
              <a:t>2001</a:t>
            </a:r>
            <a:r>
              <a:rPr lang="hr-HR" sz="1800" dirty="0">
                <a:solidFill>
                  <a:schemeClr val="tx1"/>
                </a:solidFill>
              </a:rPr>
              <a:t>): Mogućnosti uporabe otpadne kamene prašine za izradu </a:t>
            </a:r>
            <a:r>
              <a:rPr lang="hr-HR" sz="1800" dirty="0" err="1">
                <a:solidFill>
                  <a:schemeClr val="tx1"/>
                </a:solidFill>
              </a:rPr>
              <a:t>slabopropusnih</a:t>
            </a:r>
            <a:r>
              <a:rPr lang="hr-HR" sz="1800" dirty="0">
                <a:solidFill>
                  <a:schemeClr val="tx1"/>
                </a:solidFill>
              </a:rPr>
              <a:t> slojeva odlagališta komunalnog otpada, </a:t>
            </a:r>
            <a:r>
              <a:rPr lang="hr-HR" sz="1800" dirty="0" err="1">
                <a:solidFill>
                  <a:schemeClr val="tx1"/>
                </a:solidFill>
              </a:rPr>
              <a:t>RGNF</a:t>
            </a:r>
            <a:r>
              <a:rPr lang="hr-HR" sz="1800" dirty="0">
                <a:solidFill>
                  <a:schemeClr val="tx1"/>
                </a:solidFill>
              </a:rPr>
              <a:t>, Magistarski rad.</a:t>
            </a:r>
          </a:p>
          <a:p>
            <a:pPr marL="0" indent="0">
              <a:buFont typeface="Arial" pitchFamily="34" charset="0"/>
              <a:buNone/>
            </a:pPr>
            <a:endParaRPr lang="hr-HR" sz="1800" dirty="0">
              <a:solidFill>
                <a:schemeClr val="tx1"/>
              </a:solidFill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B6028F4-0FF1-4DD9-9F18-13F2222D5B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950" y="6381750"/>
            <a:ext cx="5976938" cy="476250"/>
          </a:xfrm>
        </p:spPr>
        <p:txBody>
          <a:bodyPr/>
          <a:lstStyle/>
          <a:p>
            <a:r>
              <a:rPr lang="hr-HR" dirty="0"/>
              <a:t>Biljana Kovačević Zelić</a:t>
            </a:r>
          </a:p>
        </p:txBody>
      </p:sp>
    </p:spTree>
    <p:extLst>
      <p:ext uri="{BB962C8B-B14F-4D97-AF65-F5344CB8AC3E}">
        <p14:creationId xmlns:p14="http://schemas.microsoft.com/office/powerpoint/2010/main" val="13173653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69269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hr-HR" sz="2800" dirty="0"/>
              <a:t>Ispitivanje posmične čvrstoće i </a:t>
            </a:r>
            <a:r>
              <a:rPr lang="hr-HR" sz="2800" dirty="0" err="1"/>
              <a:t>bubrivosti</a:t>
            </a:r>
            <a:r>
              <a:rPr lang="hr-HR" sz="2800" dirty="0"/>
              <a:t> </a:t>
            </a:r>
            <a:r>
              <a:rPr lang="hr-HR" sz="2800" dirty="0" err="1"/>
              <a:t>GCLa</a:t>
            </a:r>
            <a:endParaRPr lang="hr-H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07504" y="3281000"/>
            <a:ext cx="9020948" cy="252426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hr-HR" sz="1800" dirty="0">
                <a:solidFill>
                  <a:schemeClr val="tx1"/>
                </a:solidFill>
              </a:rPr>
              <a:t>Kovačević Zelić, B., Kovačić, D., </a:t>
            </a:r>
            <a:r>
              <a:rPr lang="hr-HR" sz="1800" dirty="0" err="1">
                <a:solidFill>
                  <a:schemeClr val="tx1"/>
                </a:solidFill>
              </a:rPr>
              <a:t>Znidarčić</a:t>
            </a:r>
            <a:r>
              <a:rPr lang="hr-HR" sz="1800" dirty="0">
                <a:solidFill>
                  <a:schemeClr val="tx1"/>
                </a:solidFill>
              </a:rPr>
              <a:t>, D. (</a:t>
            </a:r>
            <a:r>
              <a:rPr lang="hr-HR" sz="1800" dirty="0" err="1">
                <a:solidFill>
                  <a:schemeClr val="tx1"/>
                </a:solidFill>
              </a:rPr>
              <a:t>2002</a:t>
            </a:r>
            <a:r>
              <a:rPr lang="hr-HR" sz="1800" dirty="0">
                <a:solidFill>
                  <a:schemeClr val="tx1"/>
                </a:solidFill>
              </a:rPr>
              <a:t>): </a:t>
            </a:r>
            <a:r>
              <a:rPr lang="hr-HR" sz="1800" dirty="0" err="1">
                <a:solidFill>
                  <a:schemeClr val="tx1"/>
                </a:solidFill>
              </a:rPr>
              <a:t>Determination</a:t>
            </a:r>
            <a:r>
              <a:rPr lang="hr-HR" sz="1800" dirty="0">
                <a:solidFill>
                  <a:schemeClr val="tx1"/>
                </a:solidFill>
              </a:rPr>
              <a:t> </a:t>
            </a:r>
            <a:r>
              <a:rPr lang="hr-HR" sz="1800" dirty="0" err="1">
                <a:solidFill>
                  <a:schemeClr val="tx1"/>
                </a:solidFill>
              </a:rPr>
              <a:t>of</a:t>
            </a:r>
            <a:r>
              <a:rPr lang="hr-HR" sz="1800" dirty="0">
                <a:solidFill>
                  <a:schemeClr val="tx1"/>
                </a:solidFill>
              </a:rPr>
              <a:t> </a:t>
            </a:r>
            <a:r>
              <a:rPr lang="hr-HR" sz="1800" dirty="0" err="1">
                <a:solidFill>
                  <a:schemeClr val="tx1"/>
                </a:solidFill>
              </a:rPr>
              <a:t>internal</a:t>
            </a:r>
            <a:r>
              <a:rPr lang="hr-HR" sz="1800" dirty="0">
                <a:solidFill>
                  <a:schemeClr val="tx1"/>
                </a:solidFill>
              </a:rPr>
              <a:t> </a:t>
            </a:r>
            <a:r>
              <a:rPr lang="hr-HR" sz="1800" dirty="0" err="1">
                <a:solidFill>
                  <a:schemeClr val="tx1"/>
                </a:solidFill>
              </a:rPr>
              <a:t>shear</a:t>
            </a:r>
            <a:r>
              <a:rPr lang="hr-HR" sz="1800" dirty="0">
                <a:solidFill>
                  <a:schemeClr val="tx1"/>
                </a:solidFill>
              </a:rPr>
              <a:t> </a:t>
            </a:r>
            <a:r>
              <a:rPr lang="hr-HR" sz="1800" dirty="0" err="1">
                <a:solidFill>
                  <a:schemeClr val="tx1"/>
                </a:solidFill>
              </a:rPr>
              <a:t>strength</a:t>
            </a:r>
            <a:r>
              <a:rPr lang="hr-HR" sz="1800" dirty="0">
                <a:solidFill>
                  <a:schemeClr val="tx1"/>
                </a:solidFill>
              </a:rPr>
              <a:t> </a:t>
            </a:r>
            <a:r>
              <a:rPr lang="hr-HR" sz="1800" dirty="0" err="1">
                <a:solidFill>
                  <a:schemeClr val="tx1"/>
                </a:solidFill>
              </a:rPr>
              <a:t>parameters</a:t>
            </a:r>
            <a:r>
              <a:rPr lang="hr-HR" sz="1800" dirty="0">
                <a:solidFill>
                  <a:schemeClr val="tx1"/>
                </a:solidFill>
              </a:rPr>
              <a:t> </a:t>
            </a:r>
            <a:r>
              <a:rPr lang="hr-HR" sz="1800" dirty="0" err="1">
                <a:solidFill>
                  <a:schemeClr val="tx1"/>
                </a:solidFill>
              </a:rPr>
              <a:t>of</a:t>
            </a:r>
            <a:r>
              <a:rPr lang="hr-HR" sz="1800" dirty="0">
                <a:solidFill>
                  <a:schemeClr val="tx1"/>
                </a:solidFill>
              </a:rPr>
              <a:t> </a:t>
            </a:r>
            <a:r>
              <a:rPr lang="hr-HR" sz="1800" dirty="0" err="1">
                <a:solidFill>
                  <a:schemeClr val="tx1"/>
                </a:solidFill>
              </a:rPr>
              <a:t>geocomposite</a:t>
            </a:r>
            <a:r>
              <a:rPr lang="hr-HR" sz="1800" dirty="0">
                <a:solidFill>
                  <a:schemeClr val="tx1"/>
                </a:solidFill>
              </a:rPr>
              <a:t> </a:t>
            </a:r>
            <a:r>
              <a:rPr lang="hr-HR" sz="1800" dirty="0" err="1">
                <a:solidFill>
                  <a:schemeClr val="tx1"/>
                </a:solidFill>
              </a:rPr>
              <a:t>clay</a:t>
            </a:r>
            <a:r>
              <a:rPr lang="hr-HR" sz="1800" dirty="0">
                <a:solidFill>
                  <a:schemeClr val="tx1"/>
                </a:solidFill>
              </a:rPr>
              <a:t> </a:t>
            </a:r>
            <a:r>
              <a:rPr lang="hr-HR" sz="1800" dirty="0" err="1">
                <a:solidFill>
                  <a:schemeClr val="tx1"/>
                </a:solidFill>
              </a:rPr>
              <a:t>liners</a:t>
            </a:r>
            <a:r>
              <a:rPr lang="hr-HR" sz="1800" dirty="0">
                <a:solidFill>
                  <a:schemeClr val="tx1"/>
                </a:solidFill>
              </a:rPr>
              <a:t>, </a:t>
            </a:r>
            <a:r>
              <a:rPr lang="hr-HR" sz="1800" dirty="0" err="1">
                <a:solidFill>
                  <a:schemeClr val="tx1"/>
                </a:solidFill>
              </a:rPr>
              <a:t>Geologica</a:t>
            </a:r>
            <a:r>
              <a:rPr lang="hr-HR" sz="1800" dirty="0">
                <a:solidFill>
                  <a:schemeClr val="tx1"/>
                </a:solidFill>
              </a:rPr>
              <a:t> </a:t>
            </a:r>
            <a:r>
              <a:rPr lang="hr-HR" sz="1800" dirty="0" err="1">
                <a:solidFill>
                  <a:schemeClr val="tx1"/>
                </a:solidFill>
              </a:rPr>
              <a:t>Carpathica</a:t>
            </a:r>
            <a:r>
              <a:rPr lang="hr-HR" sz="1800" dirty="0">
                <a:solidFill>
                  <a:schemeClr val="tx1"/>
                </a:solidFill>
              </a:rPr>
              <a:t>, </a:t>
            </a:r>
            <a:r>
              <a:rPr lang="hr-HR" sz="1800" dirty="0" err="1">
                <a:solidFill>
                  <a:schemeClr val="tx1"/>
                </a:solidFill>
              </a:rPr>
              <a:t>53</a:t>
            </a:r>
            <a:r>
              <a:rPr lang="hr-HR" sz="1800" dirty="0">
                <a:solidFill>
                  <a:schemeClr val="tx1"/>
                </a:solidFill>
              </a:rPr>
              <a:t>, 2, Bratislava, April </a:t>
            </a:r>
            <a:r>
              <a:rPr lang="hr-HR" sz="1800" dirty="0" err="1">
                <a:solidFill>
                  <a:schemeClr val="tx1"/>
                </a:solidFill>
              </a:rPr>
              <a:t>2002</a:t>
            </a:r>
            <a:r>
              <a:rPr lang="hr-HR" sz="1800" dirty="0">
                <a:solidFill>
                  <a:schemeClr val="tx1"/>
                </a:solidFill>
              </a:rPr>
              <a:t>, </a:t>
            </a:r>
            <a:r>
              <a:rPr lang="hr-HR" sz="1800" dirty="0" err="1">
                <a:solidFill>
                  <a:schemeClr val="tx1"/>
                </a:solidFill>
              </a:rPr>
              <a:t>127</a:t>
            </a:r>
            <a:r>
              <a:rPr lang="hr-HR" sz="1800" dirty="0">
                <a:solidFill>
                  <a:schemeClr val="tx1"/>
                </a:solidFill>
              </a:rPr>
              <a:t>-</a:t>
            </a:r>
            <a:r>
              <a:rPr lang="hr-HR" sz="1800" dirty="0" err="1">
                <a:solidFill>
                  <a:schemeClr val="tx1"/>
                </a:solidFill>
              </a:rPr>
              <a:t>132</a:t>
            </a:r>
            <a:r>
              <a:rPr lang="hr-HR" sz="1800" dirty="0">
                <a:solidFill>
                  <a:schemeClr val="tx1"/>
                </a:solidFill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vi-VN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Kovačević Zelić, B., Kovačić, D., Znidarčić, D. (2002): Shear Strength Testing on a GCL.  </a:t>
            </a:r>
            <a:r>
              <a:rPr lang="hr-HR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7</a:t>
            </a:r>
            <a:r>
              <a:rPr lang="vi-VN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</a:t>
            </a:r>
            <a:r>
              <a:rPr lang="hr-HR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vi-VN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ICG-Nice: Geosynthetics - State of the Art Recent Developments, Nice, France, 22-27 September, 2002, Vol. 4, 1329-1334, A.A. Balkema, Lisse.</a:t>
            </a:r>
            <a:endParaRPr lang="hr-HR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+mj-lt"/>
              <a:buAutoNum type="arabicPeriod"/>
            </a:pPr>
            <a:r>
              <a:rPr lang="vi-VN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Kovačević</a:t>
            </a:r>
            <a:r>
              <a:rPr lang="hr-HR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vi-VN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Zelić, B., Kovačić, D., Vrkljan, I. (2004): Bentonitni tepisi u odlagalištima otpada, Razprave četrtega posvetovanja slovenskih geotehnikov, Rogaška Slatina, 227-236. </a:t>
            </a:r>
          </a:p>
          <a:p>
            <a:pPr>
              <a:buFont typeface="+mj-lt"/>
              <a:buAutoNum type="arabicPeriod"/>
            </a:pPr>
            <a:r>
              <a:rPr lang="vi-VN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Kovačević Zelić, B., Vrkljan, I. (2008): Laboratory Testing of GCLs. Proceedings of the 1st Middle European Conference on landfill Technology, Bud</a:t>
            </a:r>
            <a:r>
              <a:rPr lang="hr-HR" sz="18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apest</a:t>
            </a:r>
            <a:r>
              <a:rPr lang="vi-VN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hr-HR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vi-VN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hr-HR" sz="1800" dirty="0">
              <a:solidFill>
                <a:schemeClr val="tx1"/>
              </a:solidFill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804" y="548680"/>
            <a:ext cx="4925648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9179507"/>
              </p:ext>
            </p:extLst>
          </p:nvPr>
        </p:nvGraphicFramePr>
        <p:xfrm>
          <a:off x="0" y="548680"/>
          <a:ext cx="4534670" cy="2721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Worksheet" r:id="rId4" imgW="9315450" imgH="5591175" progId="Excel.Sheet.8">
                  <p:embed/>
                </p:oleObj>
              </mc:Choice>
              <mc:Fallback>
                <p:oleObj name="Worksheet" r:id="rId4" imgW="9315450" imgH="5591175" progId="Excel.Sheet.8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48680"/>
                        <a:ext cx="4534670" cy="2721659"/>
                      </a:xfrm>
                      <a:prstGeom prst="rect">
                        <a:avLst/>
                      </a:prstGeom>
                      <a:noFill/>
                      <a:ln w="19050"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1BC98C7-C7FC-4BCE-937E-92F3F8BB4D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950" y="6381750"/>
            <a:ext cx="5976938" cy="476250"/>
          </a:xfrm>
        </p:spPr>
        <p:txBody>
          <a:bodyPr/>
          <a:lstStyle/>
          <a:p>
            <a:r>
              <a:rPr lang="hr-HR" dirty="0"/>
              <a:t>Biljana Kovačević Zelić</a:t>
            </a:r>
          </a:p>
        </p:txBody>
      </p:sp>
    </p:spTree>
    <p:extLst>
      <p:ext uri="{BB962C8B-B14F-4D97-AF65-F5344CB8AC3E}">
        <p14:creationId xmlns:p14="http://schemas.microsoft.com/office/powerpoint/2010/main" val="17215405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69269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hr-HR" sz="2800" dirty="0"/>
              <a:t>Ispitivanje trajnosti i kemijske kompatibilnosti </a:t>
            </a:r>
            <a:r>
              <a:rPr lang="hr-HR" sz="2800" dirty="0" err="1"/>
              <a:t>GCLa</a:t>
            </a:r>
            <a:endParaRPr lang="hr-H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51520" y="4293096"/>
            <a:ext cx="8568952" cy="212109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hr-HR" sz="1800" dirty="0">
                <a:solidFill>
                  <a:schemeClr val="tx1"/>
                </a:solidFill>
              </a:rPr>
              <a:t>Kovačević Zelić, B., Kovačić, D., Matešić, L., </a:t>
            </a:r>
            <a:r>
              <a:rPr lang="hr-HR" sz="1800" dirty="0" err="1">
                <a:solidFill>
                  <a:schemeClr val="tx1"/>
                </a:solidFill>
              </a:rPr>
              <a:t>Veličković</a:t>
            </a:r>
            <a:r>
              <a:rPr lang="hr-HR" sz="1800" dirty="0">
                <a:solidFill>
                  <a:schemeClr val="tx1"/>
                </a:solidFill>
              </a:rPr>
              <a:t>, B. (</a:t>
            </a:r>
            <a:r>
              <a:rPr lang="hr-HR" sz="1800" dirty="0" err="1">
                <a:solidFill>
                  <a:schemeClr val="tx1"/>
                </a:solidFill>
              </a:rPr>
              <a:t>2006</a:t>
            </a:r>
            <a:r>
              <a:rPr lang="hr-HR" sz="1800" dirty="0">
                <a:solidFill>
                  <a:schemeClr val="tx1"/>
                </a:solidFill>
              </a:rPr>
              <a:t>): </a:t>
            </a:r>
            <a:r>
              <a:rPr lang="hr-HR" sz="1800" dirty="0" err="1">
                <a:solidFill>
                  <a:schemeClr val="tx1"/>
                </a:solidFill>
              </a:rPr>
              <a:t>Quality</a:t>
            </a:r>
            <a:r>
              <a:rPr lang="hr-HR" sz="1800" dirty="0">
                <a:solidFill>
                  <a:schemeClr val="tx1"/>
                </a:solidFill>
              </a:rPr>
              <a:t> </a:t>
            </a:r>
            <a:r>
              <a:rPr lang="hr-HR" sz="1800" dirty="0" err="1">
                <a:solidFill>
                  <a:schemeClr val="tx1"/>
                </a:solidFill>
              </a:rPr>
              <a:t>Acceptance</a:t>
            </a:r>
            <a:r>
              <a:rPr lang="hr-HR" sz="1800" dirty="0">
                <a:solidFill>
                  <a:schemeClr val="tx1"/>
                </a:solidFill>
              </a:rPr>
              <a:t> </a:t>
            </a:r>
            <a:r>
              <a:rPr lang="hr-HR" sz="1800" dirty="0" err="1">
                <a:solidFill>
                  <a:schemeClr val="tx1"/>
                </a:solidFill>
              </a:rPr>
              <a:t>Testing</a:t>
            </a:r>
            <a:r>
              <a:rPr lang="hr-HR" sz="1800" dirty="0">
                <a:solidFill>
                  <a:schemeClr val="tx1"/>
                </a:solidFill>
              </a:rPr>
              <a:t> </a:t>
            </a:r>
            <a:r>
              <a:rPr lang="hr-HR" sz="1800" dirty="0" err="1">
                <a:solidFill>
                  <a:schemeClr val="tx1"/>
                </a:solidFill>
              </a:rPr>
              <a:t>of</a:t>
            </a:r>
            <a:r>
              <a:rPr lang="hr-HR" sz="1800" dirty="0">
                <a:solidFill>
                  <a:schemeClr val="tx1"/>
                </a:solidFill>
              </a:rPr>
              <a:t> </a:t>
            </a:r>
            <a:r>
              <a:rPr lang="hr-HR" sz="1800" dirty="0" err="1">
                <a:solidFill>
                  <a:schemeClr val="tx1"/>
                </a:solidFill>
              </a:rPr>
              <a:t>GCLs</a:t>
            </a:r>
            <a:r>
              <a:rPr lang="hr-HR" sz="1800" dirty="0">
                <a:solidFill>
                  <a:schemeClr val="tx1"/>
                </a:solidFill>
              </a:rPr>
              <a:t> for </a:t>
            </a:r>
            <a:r>
              <a:rPr lang="hr-HR" sz="1800" dirty="0" err="1">
                <a:solidFill>
                  <a:schemeClr val="tx1"/>
                </a:solidFill>
              </a:rPr>
              <a:t>Landfill</a:t>
            </a:r>
            <a:r>
              <a:rPr lang="hr-HR" sz="1800" dirty="0">
                <a:solidFill>
                  <a:schemeClr val="tx1"/>
                </a:solidFill>
              </a:rPr>
              <a:t> </a:t>
            </a:r>
            <a:r>
              <a:rPr lang="hr-HR" sz="1800" dirty="0" err="1">
                <a:solidFill>
                  <a:schemeClr val="tx1"/>
                </a:solidFill>
              </a:rPr>
              <a:t>Application</a:t>
            </a:r>
            <a:r>
              <a:rPr lang="hr-HR" sz="1800" dirty="0">
                <a:solidFill>
                  <a:schemeClr val="tx1"/>
                </a:solidFill>
              </a:rPr>
              <a:t>, </a:t>
            </a:r>
            <a:r>
              <a:rPr lang="hr-HR" sz="1800" dirty="0" err="1">
                <a:solidFill>
                  <a:schemeClr val="tx1"/>
                </a:solidFill>
              </a:rPr>
              <a:t>5th</a:t>
            </a:r>
            <a:r>
              <a:rPr lang="hr-HR" sz="1800" dirty="0">
                <a:solidFill>
                  <a:schemeClr val="tx1"/>
                </a:solidFill>
              </a:rPr>
              <a:t> </a:t>
            </a:r>
            <a:r>
              <a:rPr lang="hr-HR" sz="1800" dirty="0" err="1">
                <a:solidFill>
                  <a:schemeClr val="tx1"/>
                </a:solidFill>
              </a:rPr>
              <a:t>ICEG</a:t>
            </a:r>
            <a:r>
              <a:rPr lang="hr-HR" sz="1800" dirty="0">
                <a:solidFill>
                  <a:schemeClr val="tx1"/>
                </a:solidFill>
              </a:rPr>
              <a:t> </a:t>
            </a:r>
            <a:r>
              <a:rPr lang="hr-HR" sz="1800" dirty="0" err="1">
                <a:solidFill>
                  <a:schemeClr val="tx1"/>
                </a:solidFill>
              </a:rPr>
              <a:t>Environmental</a:t>
            </a:r>
            <a:r>
              <a:rPr lang="hr-HR" sz="1800" dirty="0">
                <a:solidFill>
                  <a:schemeClr val="tx1"/>
                </a:solidFill>
              </a:rPr>
              <a:t> </a:t>
            </a:r>
            <a:r>
              <a:rPr lang="hr-HR" sz="1800" dirty="0" err="1">
                <a:solidFill>
                  <a:schemeClr val="tx1"/>
                </a:solidFill>
              </a:rPr>
              <a:t>geotechnics</a:t>
            </a:r>
            <a:r>
              <a:rPr lang="hr-HR" sz="1800" dirty="0">
                <a:solidFill>
                  <a:schemeClr val="tx1"/>
                </a:solidFill>
              </a:rPr>
              <a:t>, </a:t>
            </a:r>
            <a:r>
              <a:rPr lang="hr-HR" sz="1800" dirty="0" err="1">
                <a:solidFill>
                  <a:schemeClr val="tx1"/>
                </a:solidFill>
              </a:rPr>
              <a:t>Thomas</a:t>
            </a:r>
            <a:r>
              <a:rPr lang="hr-HR" sz="1800" dirty="0">
                <a:solidFill>
                  <a:schemeClr val="tx1"/>
                </a:solidFill>
              </a:rPr>
              <a:t> </a:t>
            </a:r>
            <a:r>
              <a:rPr lang="hr-HR" sz="1800" dirty="0" err="1">
                <a:solidFill>
                  <a:schemeClr val="tx1"/>
                </a:solidFill>
              </a:rPr>
              <a:t>Telford</a:t>
            </a:r>
            <a:r>
              <a:rPr lang="hr-HR" sz="1800" dirty="0">
                <a:solidFill>
                  <a:schemeClr val="tx1"/>
                </a:solidFill>
              </a:rPr>
              <a:t>, London, </a:t>
            </a:r>
            <a:r>
              <a:rPr lang="hr-HR" sz="1800" dirty="0" err="1">
                <a:solidFill>
                  <a:schemeClr val="tx1"/>
                </a:solidFill>
              </a:rPr>
              <a:t>525</a:t>
            </a:r>
            <a:r>
              <a:rPr lang="hr-HR" sz="1800" dirty="0">
                <a:solidFill>
                  <a:schemeClr val="tx1"/>
                </a:solidFill>
              </a:rPr>
              <a:t>-</a:t>
            </a:r>
            <a:r>
              <a:rPr lang="hr-HR" sz="1800" dirty="0" err="1">
                <a:solidFill>
                  <a:schemeClr val="tx1"/>
                </a:solidFill>
              </a:rPr>
              <a:t>532</a:t>
            </a:r>
            <a:r>
              <a:rPr lang="hr-HR" sz="1800" dirty="0">
                <a:solidFill>
                  <a:schemeClr val="tx1"/>
                </a:solidFill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hr-HR" sz="1800" dirty="0">
                <a:solidFill>
                  <a:schemeClr val="tx1"/>
                </a:solidFill>
              </a:rPr>
              <a:t>Kovačević Zelić, B., Domitrović, D., Kovačić, D., Matešić, L., </a:t>
            </a:r>
            <a:r>
              <a:rPr lang="hr-HR" sz="1800" dirty="0" err="1">
                <a:solidFill>
                  <a:schemeClr val="tx1"/>
                </a:solidFill>
              </a:rPr>
              <a:t>Veličković</a:t>
            </a:r>
            <a:r>
              <a:rPr lang="hr-HR" sz="1800" dirty="0">
                <a:solidFill>
                  <a:schemeClr val="tx1"/>
                </a:solidFill>
              </a:rPr>
              <a:t>, B. (2006): </a:t>
            </a:r>
            <a:r>
              <a:rPr lang="hr-HR" sz="1800" dirty="0" err="1">
                <a:solidFill>
                  <a:schemeClr val="tx1"/>
                </a:solidFill>
              </a:rPr>
              <a:t>Behaviour</a:t>
            </a:r>
            <a:r>
              <a:rPr lang="hr-HR" sz="1800" dirty="0">
                <a:solidFill>
                  <a:schemeClr val="tx1"/>
                </a:solidFill>
              </a:rPr>
              <a:t> </a:t>
            </a:r>
            <a:r>
              <a:rPr lang="hr-HR" sz="1800" dirty="0" err="1">
                <a:solidFill>
                  <a:schemeClr val="tx1"/>
                </a:solidFill>
              </a:rPr>
              <a:t>of</a:t>
            </a:r>
            <a:r>
              <a:rPr lang="hr-HR" sz="1800" dirty="0">
                <a:solidFill>
                  <a:schemeClr val="tx1"/>
                </a:solidFill>
              </a:rPr>
              <a:t> GCL mineral </a:t>
            </a:r>
            <a:r>
              <a:rPr lang="hr-HR" sz="1800" dirty="0" err="1">
                <a:solidFill>
                  <a:schemeClr val="tx1"/>
                </a:solidFill>
              </a:rPr>
              <a:t>component</a:t>
            </a:r>
            <a:r>
              <a:rPr lang="hr-HR" sz="1800" dirty="0">
                <a:solidFill>
                  <a:schemeClr val="tx1"/>
                </a:solidFill>
              </a:rPr>
              <a:t> </a:t>
            </a:r>
            <a:r>
              <a:rPr lang="hr-HR" sz="1800" dirty="0" err="1">
                <a:solidFill>
                  <a:schemeClr val="tx1"/>
                </a:solidFill>
              </a:rPr>
              <a:t>treated</a:t>
            </a:r>
            <a:r>
              <a:rPr lang="hr-HR" sz="1800" dirty="0">
                <a:solidFill>
                  <a:schemeClr val="tx1"/>
                </a:solidFill>
              </a:rPr>
              <a:t> </a:t>
            </a:r>
            <a:r>
              <a:rPr lang="hr-HR" sz="1800" dirty="0" err="1">
                <a:solidFill>
                  <a:schemeClr val="tx1"/>
                </a:solidFill>
              </a:rPr>
              <a:t>with</a:t>
            </a:r>
            <a:r>
              <a:rPr lang="hr-HR" sz="1800" dirty="0">
                <a:solidFill>
                  <a:schemeClr val="tx1"/>
                </a:solidFill>
              </a:rPr>
              <a:t> site-</a:t>
            </a:r>
            <a:r>
              <a:rPr lang="hr-HR" sz="1800" dirty="0" err="1">
                <a:solidFill>
                  <a:schemeClr val="tx1"/>
                </a:solidFill>
              </a:rPr>
              <a:t>specific</a:t>
            </a:r>
            <a:r>
              <a:rPr lang="hr-HR" sz="1800" dirty="0">
                <a:solidFill>
                  <a:schemeClr val="tx1"/>
                </a:solidFill>
              </a:rPr>
              <a:t> </a:t>
            </a:r>
            <a:r>
              <a:rPr lang="hr-HR" sz="1800" dirty="0" err="1">
                <a:solidFill>
                  <a:schemeClr val="tx1"/>
                </a:solidFill>
              </a:rPr>
              <a:t>liquid</a:t>
            </a:r>
            <a:r>
              <a:rPr lang="hr-HR" sz="1800" dirty="0">
                <a:solidFill>
                  <a:schemeClr val="tx1"/>
                </a:solidFill>
              </a:rPr>
              <a:t>, </a:t>
            </a:r>
            <a:r>
              <a:rPr lang="hr-HR" sz="1800" dirty="0" err="1">
                <a:solidFill>
                  <a:schemeClr val="tx1"/>
                </a:solidFill>
              </a:rPr>
              <a:t>Active</a:t>
            </a:r>
            <a:r>
              <a:rPr lang="hr-HR" sz="1800" dirty="0">
                <a:solidFill>
                  <a:schemeClr val="tx1"/>
                </a:solidFill>
              </a:rPr>
              <a:t> </a:t>
            </a:r>
            <a:r>
              <a:rPr lang="hr-HR" sz="1800" dirty="0" err="1">
                <a:solidFill>
                  <a:schemeClr val="tx1"/>
                </a:solidFill>
              </a:rPr>
              <a:t>geotechnical</a:t>
            </a:r>
            <a:r>
              <a:rPr lang="hr-HR" sz="1800" dirty="0">
                <a:solidFill>
                  <a:schemeClr val="tx1"/>
                </a:solidFill>
              </a:rPr>
              <a:t> design </a:t>
            </a:r>
            <a:r>
              <a:rPr lang="hr-HR" sz="1800" dirty="0" err="1">
                <a:solidFill>
                  <a:schemeClr val="tx1"/>
                </a:solidFill>
              </a:rPr>
              <a:t>in</a:t>
            </a:r>
            <a:r>
              <a:rPr lang="hr-HR" sz="1800" dirty="0">
                <a:solidFill>
                  <a:schemeClr val="tx1"/>
                </a:solidFill>
              </a:rPr>
              <a:t> </a:t>
            </a:r>
            <a:r>
              <a:rPr lang="hr-HR" sz="1800" dirty="0" err="1">
                <a:solidFill>
                  <a:schemeClr val="tx1"/>
                </a:solidFill>
              </a:rPr>
              <a:t>infrastructure</a:t>
            </a:r>
            <a:r>
              <a:rPr lang="hr-HR" sz="1800" dirty="0">
                <a:solidFill>
                  <a:schemeClr val="tx1"/>
                </a:solidFill>
              </a:rPr>
              <a:t> development, </a:t>
            </a:r>
            <a:r>
              <a:rPr lang="hr-HR" sz="1800" dirty="0" err="1">
                <a:solidFill>
                  <a:schemeClr val="tx1"/>
                </a:solidFill>
              </a:rPr>
              <a:t>Proc</a:t>
            </a:r>
            <a:r>
              <a:rPr lang="hr-HR" sz="1800" dirty="0">
                <a:solidFill>
                  <a:schemeClr val="tx1"/>
                </a:solidFill>
              </a:rPr>
              <a:t>. </a:t>
            </a:r>
            <a:r>
              <a:rPr lang="hr-HR" sz="1800" dirty="0" err="1">
                <a:solidFill>
                  <a:schemeClr val="tx1"/>
                </a:solidFill>
              </a:rPr>
              <a:t>XIIIth</a:t>
            </a:r>
            <a:r>
              <a:rPr lang="hr-HR" sz="1800" dirty="0">
                <a:solidFill>
                  <a:schemeClr val="tx1"/>
                </a:solidFill>
              </a:rPr>
              <a:t> </a:t>
            </a:r>
            <a:r>
              <a:rPr lang="hr-HR" sz="1800" dirty="0" err="1">
                <a:solidFill>
                  <a:schemeClr val="tx1"/>
                </a:solidFill>
              </a:rPr>
              <a:t>Danube</a:t>
            </a:r>
            <a:r>
              <a:rPr lang="hr-HR" sz="1800" dirty="0">
                <a:solidFill>
                  <a:schemeClr val="tx1"/>
                </a:solidFill>
              </a:rPr>
              <a:t>-</a:t>
            </a:r>
            <a:r>
              <a:rPr lang="hr-HR" sz="1800" dirty="0" err="1">
                <a:solidFill>
                  <a:schemeClr val="tx1"/>
                </a:solidFill>
              </a:rPr>
              <a:t>European</a:t>
            </a:r>
            <a:r>
              <a:rPr lang="hr-HR" sz="1800" dirty="0">
                <a:solidFill>
                  <a:schemeClr val="tx1"/>
                </a:solidFill>
              </a:rPr>
              <a:t> </a:t>
            </a:r>
            <a:r>
              <a:rPr lang="hr-HR" sz="1800" dirty="0" err="1">
                <a:solidFill>
                  <a:schemeClr val="tx1"/>
                </a:solidFill>
              </a:rPr>
              <a:t>Conference</a:t>
            </a:r>
            <a:r>
              <a:rPr lang="hr-HR" sz="1800" dirty="0">
                <a:solidFill>
                  <a:schemeClr val="tx1"/>
                </a:solidFill>
              </a:rPr>
              <a:t> on </a:t>
            </a:r>
            <a:r>
              <a:rPr lang="hr-HR" sz="1800" dirty="0" err="1">
                <a:solidFill>
                  <a:schemeClr val="tx1"/>
                </a:solidFill>
              </a:rPr>
              <a:t>Geotechnical</a:t>
            </a:r>
            <a:r>
              <a:rPr lang="hr-HR" sz="1800" dirty="0">
                <a:solidFill>
                  <a:schemeClr val="tx1"/>
                </a:solidFill>
              </a:rPr>
              <a:t> </a:t>
            </a:r>
            <a:r>
              <a:rPr lang="hr-HR" sz="1800" dirty="0" err="1">
                <a:solidFill>
                  <a:schemeClr val="tx1"/>
                </a:solidFill>
              </a:rPr>
              <a:t>Engineering</a:t>
            </a:r>
            <a:r>
              <a:rPr lang="hr-HR" sz="1800" dirty="0">
                <a:solidFill>
                  <a:schemeClr val="tx1"/>
                </a:solidFill>
              </a:rPr>
              <a:t>, Ljubljana, </a:t>
            </a:r>
            <a:r>
              <a:rPr lang="hr-HR" sz="1800" dirty="0" err="1">
                <a:solidFill>
                  <a:schemeClr val="tx1"/>
                </a:solidFill>
              </a:rPr>
              <a:t>281</a:t>
            </a:r>
            <a:r>
              <a:rPr lang="hr-HR" sz="1800" dirty="0">
                <a:solidFill>
                  <a:schemeClr val="tx1"/>
                </a:solidFill>
              </a:rPr>
              <a:t>-</a:t>
            </a:r>
            <a:r>
              <a:rPr lang="hr-HR" sz="1800" dirty="0" err="1">
                <a:solidFill>
                  <a:schemeClr val="tx1"/>
                </a:solidFill>
              </a:rPr>
              <a:t>286</a:t>
            </a:r>
            <a:r>
              <a:rPr lang="hr-HR" sz="1800" dirty="0">
                <a:solidFill>
                  <a:schemeClr val="tx1"/>
                </a:solidFill>
              </a:rPr>
              <a:t>.</a:t>
            </a:r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5220072" y="545393"/>
            <a:ext cx="3886733" cy="2523567"/>
            <a:chOff x="1183" y="589"/>
            <a:chExt cx="3660" cy="2438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3" y="589"/>
              <a:ext cx="3660" cy="2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1871" y="654"/>
              <a:ext cx="1536" cy="43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r-HR" sz="1000" b="1" dirty="0" err="1"/>
                <a:t>Granular</a:t>
              </a:r>
              <a:r>
                <a:rPr lang="hr-HR" sz="1000" b="1" dirty="0"/>
                <a:t> bentonite</a:t>
              </a:r>
            </a:p>
            <a:p>
              <a:pPr>
                <a:spcBef>
                  <a:spcPct val="50000"/>
                </a:spcBef>
              </a:pPr>
              <a:r>
                <a:rPr lang="hr-HR" sz="1000" b="1" dirty="0" err="1"/>
                <a:t>Powdered</a:t>
              </a:r>
              <a:r>
                <a:rPr lang="hr-HR" sz="1000" b="1" dirty="0"/>
                <a:t> bentonite</a:t>
              </a:r>
              <a:endParaRPr lang="en-US" sz="1000" b="1" dirty="0"/>
            </a:p>
          </p:txBody>
        </p:sp>
      </p:grp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" y="511188"/>
            <a:ext cx="3420845" cy="227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869" y="2204864"/>
            <a:ext cx="3564221" cy="204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6F2719F-E77C-4A76-AA1E-55073A614D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950" y="6381750"/>
            <a:ext cx="5976938" cy="476250"/>
          </a:xfrm>
        </p:spPr>
        <p:txBody>
          <a:bodyPr/>
          <a:lstStyle/>
          <a:p>
            <a:r>
              <a:rPr lang="hr-HR" dirty="0"/>
              <a:t>Biljana Kovačević Zelić</a:t>
            </a:r>
          </a:p>
        </p:txBody>
      </p:sp>
    </p:spTree>
    <p:extLst>
      <p:ext uri="{BB962C8B-B14F-4D97-AF65-F5344CB8AC3E}">
        <p14:creationId xmlns:p14="http://schemas.microsoft.com/office/powerpoint/2010/main" val="379933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B76B2-4CFA-4CF1-9E6B-D5FD4A8BE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Popularizacija nove struke</a:t>
            </a:r>
            <a:br>
              <a:rPr lang="en-GB" dirty="0"/>
            </a:br>
            <a:r>
              <a:rPr lang="hr-HR" dirty="0"/>
              <a:t>- </a:t>
            </a:r>
            <a:r>
              <a:rPr lang="en-GB" dirty="0" err="1"/>
              <a:t>geotehničko</a:t>
            </a:r>
            <a:r>
              <a:rPr lang="en-GB" dirty="0"/>
              <a:t> </a:t>
            </a:r>
            <a:r>
              <a:rPr lang="en-GB" dirty="0" err="1"/>
              <a:t>inženjerstv</a:t>
            </a:r>
            <a:r>
              <a:rPr lang="hr-HR" dirty="0"/>
              <a:t>o</a:t>
            </a:r>
            <a:r>
              <a:rPr lang="en-GB" dirty="0"/>
              <a:t> </a:t>
            </a:r>
            <a:r>
              <a:rPr lang="en-GB" dirty="0" err="1"/>
              <a:t>okoliša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4ECD1F-7303-4E53-AFD5-5F24720CA4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C94225-C4CA-49D2-8802-7D1843A99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dirty="0"/>
              <a:t>Biljana Kovačević Zelić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A04149-A536-4923-824B-2A4BDE142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9DE4-22A7-4580-8E33-91FC24FF987B}" type="slidenum">
              <a:rPr lang="hr-HR" smtClean="0"/>
              <a:t>23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04751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D44DD16-B3DF-475C-837C-4FAA3AEEA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pl-PL" sz="3200" dirty="0"/>
              <a:t>Nova struka - razvoj studijskih programa</a:t>
            </a:r>
            <a:br>
              <a:rPr lang="pl-PL" sz="3200" dirty="0"/>
            </a:br>
            <a:endParaRPr lang="en-GB" sz="3200" dirty="0"/>
          </a:p>
        </p:txBody>
      </p:sp>
      <p:sp>
        <p:nvSpPr>
          <p:cNvPr id="4" name="Rectangle 3"/>
          <p:cNvSpPr/>
          <p:nvPr/>
        </p:nvSpPr>
        <p:spPr>
          <a:xfrm>
            <a:off x="251520" y="685367"/>
            <a:ext cx="3923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r-HR" sz="1600" b="1" i="1" dirty="0"/>
              <a:t>“Geotehničko inženjerstvo okoliša je specijalistička tehnička disciplina koja se bavi podzemnim i nadzemnim odlaganjem otpada, te sanacijom onečišćenog tla i podzemne vode.”</a:t>
            </a:r>
          </a:p>
        </p:txBody>
      </p:sp>
      <p:sp>
        <p:nvSpPr>
          <p:cNvPr id="5" name="Rectangle 4"/>
          <p:cNvSpPr/>
          <p:nvPr/>
        </p:nvSpPr>
        <p:spPr>
          <a:xfrm>
            <a:off x="4355976" y="767408"/>
            <a:ext cx="4572000" cy="36933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hr-HR" b="1" dirty="0">
                <a:solidFill>
                  <a:srgbClr val="0C2AAC"/>
                </a:solidFill>
                <a:latin typeface="Cambria" pitchFamily="18" charset="0"/>
              </a:rPr>
              <a:t>GIO </a:t>
            </a:r>
            <a:r>
              <a:rPr lang="hr-HR" b="1" dirty="0">
                <a:solidFill>
                  <a:srgbClr val="0C2AAC"/>
                </a:solidFill>
                <a:latin typeface="Cambria" pitchFamily="18" charset="0"/>
                <a:cs typeface="Arial" charset="0"/>
              </a:rPr>
              <a:t>- NOVA STRUKA – Što treba učiniti?</a:t>
            </a:r>
          </a:p>
          <a:p>
            <a:endParaRPr lang="hr-HR" dirty="0">
              <a:latin typeface="+mj-lt"/>
            </a:endParaRPr>
          </a:p>
          <a:p>
            <a:r>
              <a:rPr lang="hr-HR" dirty="0">
                <a:latin typeface="+mj-lt"/>
              </a:rPr>
              <a:t>Kovačić i Kovačević Zelić (2006) - </a:t>
            </a:r>
            <a:r>
              <a:rPr lang="hr-HR" dirty="0" err="1">
                <a:latin typeface="+mj-lt"/>
              </a:rPr>
              <a:t>ref</a:t>
            </a:r>
            <a:r>
              <a:rPr lang="hr-HR" dirty="0">
                <a:latin typeface="+mj-lt"/>
              </a:rPr>
              <a:t>. 2. </a:t>
            </a:r>
          </a:p>
          <a:p>
            <a:pPr marL="447675"/>
            <a:r>
              <a:rPr lang="hr-HR" dirty="0">
                <a:latin typeface="+mj-lt"/>
              </a:rPr>
              <a:t>Ministarstvo znanosti</a:t>
            </a:r>
          </a:p>
          <a:p>
            <a:pPr marL="447675"/>
            <a:r>
              <a:rPr lang="hr-HR" dirty="0">
                <a:latin typeface="+mj-lt"/>
              </a:rPr>
              <a:t>	</a:t>
            </a:r>
            <a:r>
              <a:rPr lang="hr-HR" b="1" dirty="0">
                <a:solidFill>
                  <a:srgbClr val="0C2AAC"/>
                </a:solidFill>
                <a:latin typeface="+mj-lt"/>
              </a:rPr>
              <a:t>Pravilnik o znanstvenim područjima</a:t>
            </a:r>
          </a:p>
          <a:p>
            <a:pPr marL="447675"/>
            <a:r>
              <a:rPr lang="hr-HR" dirty="0">
                <a:latin typeface="+mj-lt"/>
              </a:rPr>
              <a:t>Hrvatsko geotehničko društvo</a:t>
            </a:r>
          </a:p>
          <a:p>
            <a:pPr marL="447675"/>
            <a:r>
              <a:rPr lang="hr-HR" dirty="0">
                <a:latin typeface="+mj-lt"/>
              </a:rPr>
              <a:t>	</a:t>
            </a:r>
            <a:r>
              <a:rPr lang="hr-HR" b="1" dirty="0">
                <a:solidFill>
                  <a:srgbClr val="0C2AAC"/>
                </a:solidFill>
                <a:latin typeface="+mj-lt"/>
              </a:rPr>
              <a:t>Stručna rasprava</a:t>
            </a:r>
          </a:p>
          <a:p>
            <a:pPr marL="447675"/>
            <a:r>
              <a:rPr lang="hr-HR" dirty="0">
                <a:latin typeface="+mj-lt"/>
              </a:rPr>
              <a:t>Visoka učilišta</a:t>
            </a:r>
          </a:p>
          <a:p>
            <a:pPr marL="447675"/>
            <a:r>
              <a:rPr lang="hr-HR" dirty="0">
                <a:latin typeface="+mj-lt"/>
              </a:rPr>
              <a:t>	</a:t>
            </a:r>
            <a:r>
              <a:rPr lang="hr-HR" b="1" dirty="0">
                <a:solidFill>
                  <a:srgbClr val="0C2AAC"/>
                </a:solidFill>
                <a:latin typeface="+mj-lt"/>
              </a:rPr>
              <a:t>Novi studijski program</a:t>
            </a:r>
            <a:r>
              <a:rPr lang="hr-HR" dirty="0">
                <a:latin typeface="+mj-lt"/>
              </a:rPr>
              <a:t>i</a:t>
            </a:r>
          </a:p>
          <a:p>
            <a:pPr marL="447675"/>
            <a:r>
              <a:rPr lang="hr-HR" dirty="0">
                <a:latin typeface="+mj-lt"/>
              </a:rPr>
              <a:t>Ministarstvo zaštite okoliša</a:t>
            </a:r>
          </a:p>
          <a:p>
            <a:pPr marL="447675"/>
            <a:r>
              <a:rPr lang="hr-HR" dirty="0">
                <a:latin typeface="+mj-lt"/>
              </a:rPr>
              <a:t>	</a:t>
            </a:r>
            <a:r>
              <a:rPr lang="hr-HR" b="1" dirty="0">
                <a:solidFill>
                  <a:srgbClr val="0C2AAC"/>
                </a:solidFill>
                <a:latin typeface="+mj-lt"/>
              </a:rPr>
              <a:t>Polaganje</a:t>
            </a:r>
            <a:r>
              <a:rPr lang="hr-HR" dirty="0">
                <a:latin typeface="+mj-lt"/>
              </a:rPr>
              <a:t> </a:t>
            </a:r>
            <a:r>
              <a:rPr lang="hr-HR" b="1" dirty="0">
                <a:solidFill>
                  <a:srgbClr val="0C2AAC"/>
                </a:solidFill>
                <a:latin typeface="+mj-lt"/>
              </a:rPr>
              <a:t>stručnih ispita</a:t>
            </a:r>
          </a:p>
          <a:p>
            <a:pPr marL="447675"/>
            <a:r>
              <a:rPr lang="hr-HR" dirty="0">
                <a:latin typeface="+mj-lt"/>
              </a:rPr>
              <a:t>Državni zavod za statistiku</a:t>
            </a:r>
          </a:p>
          <a:p>
            <a:pPr marL="447675"/>
            <a:r>
              <a:rPr lang="hr-HR" dirty="0">
                <a:latin typeface="+mj-lt"/>
              </a:rPr>
              <a:t>	</a:t>
            </a:r>
            <a:r>
              <a:rPr lang="hr-HR" b="1" dirty="0">
                <a:solidFill>
                  <a:srgbClr val="0C2AAC"/>
                </a:solidFill>
                <a:latin typeface="+mj-lt"/>
              </a:rPr>
              <a:t>Nacionalna klasifikacija zanimanja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52870"/>
            <a:ext cx="3019425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A30C1A2D-2A54-40E0-B360-5360E57A6F65}"/>
              </a:ext>
            </a:extLst>
          </p:cNvPr>
          <p:cNvSpPr txBox="1">
            <a:spLocks/>
          </p:cNvSpPr>
          <p:nvPr/>
        </p:nvSpPr>
        <p:spPr>
          <a:xfrm>
            <a:off x="107504" y="4725144"/>
            <a:ext cx="8820472" cy="164564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r>
              <a:rPr lang="vi-VN" sz="1400" dirty="0">
                <a:latin typeface="Calibri" pitchFamily="34" charset="0"/>
                <a:cs typeface="Calibri" pitchFamily="34" charset="0"/>
              </a:rPr>
              <a:t>Kovačić, D., Kovačević</a:t>
            </a:r>
            <a:r>
              <a:rPr lang="hr-HR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vi-VN" sz="1400" dirty="0">
                <a:latin typeface="Calibri" pitchFamily="34" charset="0"/>
                <a:cs typeface="Calibri" pitchFamily="34" charset="0"/>
              </a:rPr>
              <a:t>Zelić, B. (2004): Visokoškolsko tehničko obrazovanje za zaštitu okoliša, VIlI. međunarodni simpozij Gospodarenje otpadom Zagreb 2004, Zagreb, 755-768. </a:t>
            </a:r>
          </a:p>
          <a:p>
            <a:pPr>
              <a:buFont typeface="+mj-lt"/>
              <a:buAutoNum type="arabicPeriod"/>
            </a:pPr>
            <a:r>
              <a:rPr lang="hr-HR" sz="1400" dirty="0"/>
              <a:t>Kovačić, D., Kovačević Zelić, B.(2006): Geotehnika u zaštiti okoliša - deset godina poslije, 4. savjetovanje Hrvatskog geotehničkog društva, 4. savjetovanje HGD-a - Ojačanje tla i stijena, Opatija, 435-444.</a:t>
            </a:r>
          </a:p>
          <a:p>
            <a:pPr>
              <a:buFont typeface="+mj-lt"/>
              <a:buAutoNum type="arabicPeriod"/>
            </a:pPr>
            <a:r>
              <a:rPr lang="hr-HR" sz="1400" dirty="0"/>
              <a:t>Kovačević Zelić, B., Kovačić, D. (2007): </a:t>
            </a:r>
            <a:r>
              <a:rPr lang="hr-HR" sz="1400" dirty="0" err="1"/>
              <a:t>Curriculum</a:t>
            </a:r>
            <a:r>
              <a:rPr lang="hr-HR" sz="1400" dirty="0"/>
              <a:t> development for </a:t>
            </a:r>
            <a:r>
              <a:rPr lang="hr-HR" sz="1400" dirty="0" err="1"/>
              <a:t>environmental</a:t>
            </a:r>
            <a:r>
              <a:rPr lang="hr-HR" sz="1400" dirty="0"/>
              <a:t> </a:t>
            </a:r>
            <a:r>
              <a:rPr lang="hr-HR" sz="1400" dirty="0" err="1"/>
              <a:t>geotechnics</a:t>
            </a:r>
            <a:r>
              <a:rPr lang="hr-HR" sz="1400" dirty="0"/>
              <a:t> at </a:t>
            </a:r>
            <a:r>
              <a:rPr lang="hr-HR" sz="1400" dirty="0" err="1"/>
              <a:t>the</a:t>
            </a:r>
            <a:r>
              <a:rPr lang="hr-HR" sz="1400" dirty="0"/>
              <a:t> University </a:t>
            </a:r>
            <a:r>
              <a:rPr lang="hr-HR" sz="1400" dirty="0" err="1"/>
              <a:t>of</a:t>
            </a:r>
            <a:r>
              <a:rPr lang="hr-HR" sz="1400" dirty="0"/>
              <a:t> Zagreb, </a:t>
            </a:r>
            <a:r>
              <a:rPr lang="hr-HR" sz="1400" dirty="0" err="1"/>
              <a:t>Proc</a:t>
            </a:r>
            <a:r>
              <a:rPr lang="hr-HR" sz="1400" dirty="0"/>
              <a:t>. </a:t>
            </a:r>
            <a:r>
              <a:rPr lang="hr-HR" sz="1400" dirty="0" err="1"/>
              <a:t>Sardinia</a:t>
            </a:r>
            <a:r>
              <a:rPr lang="hr-HR" sz="1400" dirty="0"/>
              <a:t> 2007, 11th </a:t>
            </a:r>
            <a:r>
              <a:rPr lang="hr-HR" sz="1400" dirty="0" err="1"/>
              <a:t>Int</a:t>
            </a:r>
            <a:r>
              <a:rPr lang="hr-HR" sz="1400" dirty="0"/>
              <a:t>. Waste Management </a:t>
            </a:r>
            <a:r>
              <a:rPr lang="hr-HR" sz="1400" dirty="0" err="1"/>
              <a:t>and</a:t>
            </a:r>
            <a:r>
              <a:rPr lang="hr-HR" sz="1400" dirty="0"/>
              <a:t> </a:t>
            </a:r>
            <a:r>
              <a:rPr lang="hr-HR" sz="1400" dirty="0" err="1"/>
              <a:t>Landfill</a:t>
            </a:r>
            <a:r>
              <a:rPr lang="hr-HR" sz="1400" dirty="0"/>
              <a:t> Symposium, </a:t>
            </a:r>
            <a:r>
              <a:rPr lang="hr-HR" sz="1400" dirty="0" err="1"/>
              <a:t>Cagliari</a:t>
            </a:r>
            <a:r>
              <a:rPr lang="hr-HR" sz="1400" dirty="0"/>
              <a:t>, 989-999.</a:t>
            </a:r>
          </a:p>
          <a:p>
            <a:pPr>
              <a:buFont typeface="+mj-lt"/>
              <a:buAutoNum type="arabicPeriod"/>
            </a:pPr>
            <a:endParaRPr lang="hr-HR" sz="1400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A83E4A8F-B3D3-46C7-B311-456CA2DFE9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950" y="6381750"/>
            <a:ext cx="5976938" cy="476250"/>
          </a:xfrm>
        </p:spPr>
        <p:txBody>
          <a:bodyPr/>
          <a:lstStyle/>
          <a:p>
            <a:r>
              <a:rPr lang="hr-HR" dirty="0"/>
              <a:t>Biljana Kovačević Zelić</a:t>
            </a:r>
          </a:p>
        </p:txBody>
      </p:sp>
    </p:spTree>
    <p:extLst>
      <p:ext uri="{BB962C8B-B14F-4D97-AF65-F5344CB8AC3E}">
        <p14:creationId xmlns:p14="http://schemas.microsoft.com/office/powerpoint/2010/main" val="4881580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4A77BF9-82DD-4CBD-A9A5-21B98B941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r-HR" sz="3600" dirty="0"/>
              <a:t>Geotehničko inženjerstvo okoliša</a:t>
            </a:r>
            <a:br>
              <a:rPr lang="hr-HR" dirty="0"/>
            </a:br>
            <a:r>
              <a:rPr lang="hr-HR" sz="2800" i="1" dirty="0">
                <a:solidFill>
                  <a:srgbClr val="0C2AAC"/>
                </a:solidFill>
              </a:rPr>
              <a:t>znanstveni i stručni radovi</a:t>
            </a:r>
            <a:endParaRPr lang="en-GB" i="1" dirty="0">
              <a:solidFill>
                <a:srgbClr val="0C2AAC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34838B1-734C-4A8C-94AB-C01E8473F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51309"/>
            <a:ext cx="8229600" cy="5678091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hr-HR" sz="1800" dirty="0"/>
              <a:t>Kovačić, D. (1994): Materials for </a:t>
            </a:r>
            <a:r>
              <a:rPr lang="hr-HR" sz="1800" dirty="0" err="1"/>
              <a:t>the</a:t>
            </a:r>
            <a:r>
              <a:rPr lang="hr-HR" sz="1800" dirty="0"/>
              <a:t> </a:t>
            </a:r>
            <a:r>
              <a:rPr lang="hr-HR" sz="1800" dirty="0" err="1"/>
              <a:t>final</a:t>
            </a:r>
            <a:r>
              <a:rPr lang="hr-HR" sz="1800" dirty="0"/>
              <a:t> </a:t>
            </a:r>
            <a:r>
              <a:rPr lang="hr-HR" sz="1800" dirty="0" err="1"/>
              <a:t>cover</a:t>
            </a:r>
            <a:r>
              <a:rPr lang="hr-HR" sz="1800" dirty="0"/>
              <a:t> </a:t>
            </a:r>
            <a:r>
              <a:rPr lang="hr-HR" sz="1800" dirty="0" err="1"/>
              <a:t>of</a:t>
            </a:r>
            <a:r>
              <a:rPr lang="hr-HR" sz="1800" dirty="0"/>
              <a:t> </a:t>
            </a:r>
            <a:r>
              <a:rPr lang="hr-HR" sz="1800" dirty="0" err="1"/>
              <a:t>sanitary</a:t>
            </a:r>
            <a:r>
              <a:rPr lang="hr-HR" sz="1800" dirty="0"/>
              <a:t> </a:t>
            </a:r>
            <a:r>
              <a:rPr lang="hr-HR" sz="1800" dirty="0" err="1"/>
              <a:t>landfills</a:t>
            </a:r>
            <a:r>
              <a:rPr lang="hr-HR" sz="1800" dirty="0"/>
              <a:t>, RGN-zbornik, Zagreb, Vol. 6, 11-16.</a:t>
            </a:r>
          </a:p>
          <a:p>
            <a:pPr>
              <a:buFont typeface="+mj-lt"/>
              <a:buAutoNum type="arabicPeriod"/>
            </a:pPr>
            <a:r>
              <a:rPr lang="hr-HR" sz="1800" dirty="0"/>
              <a:t>Kovačić, D., Kovačević Zelić, B. (1995): </a:t>
            </a:r>
            <a:r>
              <a:rPr lang="hr-HR" sz="1800" dirty="0" err="1"/>
              <a:t>Deformabilnost</a:t>
            </a:r>
            <a:r>
              <a:rPr lang="hr-HR" sz="1800" dirty="0"/>
              <a:t> odlagališta otpada. Priopćenja 2. savjetovanja HDMTT - Geotehnički problemi u urbanim sredinama (R. </a:t>
            </a:r>
            <a:r>
              <a:rPr lang="hr-HR" sz="1800" dirty="0" err="1"/>
              <a:t>Mavar</a:t>
            </a:r>
            <a:r>
              <a:rPr lang="hr-HR" sz="1800" dirty="0"/>
              <a:t>, </a:t>
            </a:r>
            <a:r>
              <a:rPr lang="hr-HR" sz="1800" dirty="0" err="1"/>
              <a:t>ur</a:t>
            </a:r>
            <a:r>
              <a:rPr lang="hr-HR" sz="1800" dirty="0"/>
              <a:t>.), Varaždin, Knjiga 1, 129-137.</a:t>
            </a:r>
          </a:p>
          <a:p>
            <a:pPr>
              <a:buFont typeface="+mj-lt"/>
              <a:buAutoNum type="arabicPeriod"/>
            </a:pPr>
            <a:r>
              <a:rPr lang="en-GB" sz="1800" dirty="0"/>
              <a:t>Kovačević Zelić, B., </a:t>
            </a:r>
            <a:r>
              <a:rPr lang="en-GB" sz="1800" dirty="0" err="1"/>
              <a:t>Kovačić</a:t>
            </a:r>
            <a:r>
              <a:rPr lang="en-GB" sz="1800" dirty="0"/>
              <a:t>, D., </a:t>
            </a:r>
            <a:r>
              <a:rPr lang="en-GB" sz="1800" dirty="0" err="1"/>
              <a:t>Znidarčić</a:t>
            </a:r>
            <a:r>
              <a:rPr lang="en-GB" sz="1800" dirty="0"/>
              <a:t>, D. (1998): </a:t>
            </a:r>
            <a:r>
              <a:rPr lang="en-GB" sz="1800" dirty="0" err="1"/>
              <a:t>Ispitivanje</a:t>
            </a:r>
            <a:r>
              <a:rPr lang="en-GB" sz="1800" dirty="0"/>
              <a:t> </a:t>
            </a:r>
            <a:r>
              <a:rPr lang="en-GB" sz="1800" dirty="0" err="1"/>
              <a:t>posmične</a:t>
            </a:r>
            <a:r>
              <a:rPr lang="en-GB" sz="1800" dirty="0"/>
              <a:t> </a:t>
            </a:r>
            <a:r>
              <a:rPr lang="en-GB" sz="1800" dirty="0" err="1"/>
              <a:t>čvrstoće</a:t>
            </a:r>
            <a:r>
              <a:rPr lang="en-GB" sz="1800" dirty="0"/>
              <a:t> </a:t>
            </a:r>
            <a:r>
              <a:rPr lang="en-GB" sz="1800" dirty="0" err="1"/>
              <a:t>bentonitnih</a:t>
            </a:r>
            <a:r>
              <a:rPr lang="en-GB" sz="1800" dirty="0"/>
              <a:t> </a:t>
            </a:r>
            <a:r>
              <a:rPr lang="en-GB" sz="1800" dirty="0" err="1"/>
              <a:t>tepiha</a:t>
            </a:r>
            <a:r>
              <a:rPr lang="en-GB" sz="1800" dirty="0"/>
              <a:t>. </a:t>
            </a:r>
            <a:r>
              <a:rPr lang="en-GB" sz="1800" dirty="0" err="1"/>
              <a:t>Zbornik</a:t>
            </a:r>
            <a:r>
              <a:rPr lang="en-GB" sz="1800" dirty="0"/>
              <a:t> </a:t>
            </a:r>
            <a:r>
              <a:rPr lang="en-GB" sz="1800" dirty="0" err="1"/>
              <a:t>radova</a:t>
            </a:r>
            <a:r>
              <a:rPr lang="en-GB" sz="1800" dirty="0"/>
              <a:t> V. </a:t>
            </a:r>
            <a:r>
              <a:rPr lang="en-GB" sz="1800" dirty="0" err="1"/>
              <a:t>Međunarodni</a:t>
            </a:r>
            <a:r>
              <a:rPr lang="en-GB" sz="1800" dirty="0"/>
              <a:t> </a:t>
            </a:r>
            <a:r>
              <a:rPr lang="en-GB" sz="1800" dirty="0" err="1"/>
              <a:t>simpozij</a:t>
            </a:r>
            <a:r>
              <a:rPr lang="en-GB" sz="1800" dirty="0"/>
              <a:t> </a:t>
            </a:r>
            <a:r>
              <a:rPr lang="en-GB" sz="1800" dirty="0" err="1"/>
              <a:t>Gospodarenje</a:t>
            </a:r>
            <a:r>
              <a:rPr lang="en-GB" sz="1800" dirty="0"/>
              <a:t> </a:t>
            </a:r>
            <a:r>
              <a:rPr lang="en-GB" sz="1800" dirty="0" err="1"/>
              <a:t>otpadom</a:t>
            </a:r>
            <a:r>
              <a:rPr lang="en-GB" sz="1800" dirty="0"/>
              <a:t> Zagreb'98 (Z. </a:t>
            </a:r>
            <a:r>
              <a:rPr lang="en-GB" sz="1800" dirty="0" err="1"/>
              <a:t>Milanović</a:t>
            </a:r>
            <a:r>
              <a:rPr lang="en-GB" sz="1800" dirty="0"/>
              <a:t>, </a:t>
            </a:r>
            <a:r>
              <a:rPr lang="en-GB" sz="1800" dirty="0" err="1"/>
              <a:t>ur</a:t>
            </a:r>
            <a:r>
              <a:rPr lang="en-GB" sz="1800" dirty="0"/>
              <a:t>.), Zagreb, 231-242.</a:t>
            </a:r>
            <a:endParaRPr lang="hr-HR" sz="1800" dirty="0"/>
          </a:p>
          <a:p>
            <a:pPr>
              <a:buFont typeface="+mj-lt"/>
              <a:buAutoNum type="arabicPeriod"/>
            </a:pPr>
            <a:r>
              <a:rPr lang="en-GB" sz="1800" dirty="0"/>
              <a:t>Kovačević Zelić, B., </a:t>
            </a:r>
            <a:r>
              <a:rPr lang="en-GB" sz="1800" dirty="0" err="1"/>
              <a:t>Kovačić</a:t>
            </a:r>
            <a:r>
              <a:rPr lang="en-GB" sz="1800" dirty="0"/>
              <a:t>, D., </a:t>
            </a:r>
            <a:r>
              <a:rPr lang="en-GB" sz="1800" dirty="0" err="1"/>
              <a:t>Znidarčić</a:t>
            </a:r>
            <a:r>
              <a:rPr lang="en-GB" sz="1800" dirty="0"/>
              <a:t>, D., </a:t>
            </a:r>
            <a:r>
              <a:rPr lang="en-GB" sz="1800" dirty="0" err="1"/>
              <a:t>Sesar</a:t>
            </a:r>
            <a:r>
              <a:rPr lang="en-GB" sz="1800" dirty="0"/>
              <a:t>, S. (2000): </a:t>
            </a:r>
            <a:r>
              <a:rPr lang="en-GB" sz="1800" dirty="0" err="1"/>
              <a:t>Laboratorijsko</a:t>
            </a:r>
            <a:r>
              <a:rPr lang="en-GB" sz="1800" dirty="0"/>
              <a:t> </a:t>
            </a:r>
            <a:r>
              <a:rPr lang="en-GB" sz="1800" dirty="0" err="1"/>
              <a:t>ispitivanje</a:t>
            </a:r>
            <a:r>
              <a:rPr lang="en-GB" sz="1800" dirty="0"/>
              <a:t> </a:t>
            </a:r>
            <a:r>
              <a:rPr lang="en-GB" sz="1800" dirty="0" err="1"/>
              <a:t>posmične</a:t>
            </a:r>
            <a:r>
              <a:rPr lang="en-GB" sz="1800" dirty="0"/>
              <a:t> </a:t>
            </a:r>
            <a:r>
              <a:rPr lang="en-GB" sz="1800" dirty="0" err="1"/>
              <a:t>čvrstoće</a:t>
            </a:r>
            <a:r>
              <a:rPr lang="en-GB" sz="1800" dirty="0"/>
              <a:t> </a:t>
            </a:r>
            <a:r>
              <a:rPr lang="en-GB" sz="1800" dirty="0" err="1"/>
              <a:t>bentonitnih</a:t>
            </a:r>
            <a:r>
              <a:rPr lang="en-GB" sz="1800" dirty="0"/>
              <a:t> </a:t>
            </a:r>
            <a:r>
              <a:rPr lang="en-GB" sz="1800" dirty="0" err="1"/>
              <a:t>tepiha</a:t>
            </a:r>
            <a:r>
              <a:rPr lang="en-GB" sz="1800" dirty="0"/>
              <a:t>. </a:t>
            </a:r>
            <a:r>
              <a:rPr lang="en-GB" sz="1800" dirty="0" err="1"/>
              <a:t>Zbornik</a:t>
            </a:r>
            <a:r>
              <a:rPr lang="en-GB" sz="1800" dirty="0"/>
              <a:t> </a:t>
            </a:r>
            <a:r>
              <a:rPr lang="en-GB" sz="1800" dirty="0" err="1"/>
              <a:t>radova</a:t>
            </a:r>
            <a:r>
              <a:rPr lang="en-GB" sz="1800" dirty="0"/>
              <a:t> VI. </a:t>
            </a:r>
            <a:r>
              <a:rPr lang="en-GB" sz="1800" dirty="0" err="1"/>
              <a:t>Međunarodni</a:t>
            </a:r>
            <a:r>
              <a:rPr lang="en-GB" sz="1800" dirty="0"/>
              <a:t> </a:t>
            </a:r>
            <a:r>
              <a:rPr lang="en-GB" sz="1800" dirty="0" err="1"/>
              <a:t>simpozij</a:t>
            </a:r>
            <a:r>
              <a:rPr lang="en-GB" sz="1800" dirty="0"/>
              <a:t> </a:t>
            </a:r>
            <a:r>
              <a:rPr lang="en-GB" sz="1800" dirty="0" err="1"/>
              <a:t>Gospodarenje</a:t>
            </a:r>
            <a:r>
              <a:rPr lang="en-GB" sz="1800" dirty="0"/>
              <a:t> </a:t>
            </a:r>
            <a:r>
              <a:rPr lang="en-GB" sz="1800" dirty="0" err="1"/>
              <a:t>otpadom</a:t>
            </a:r>
            <a:r>
              <a:rPr lang="en-GB" sz="1800" dirty="0"/>
              <a:t> Zagreb 2000 (Z. </a:t>
            </a:r>
            <a:r>
              <a:rPr lang="en-GB" sz="1800" dirty="0" err="1"/>
              <a:t>Milanović</a:t>
            </a:r>
            <a:r>
              <a:rPr lang="en-GB" sz="1800" dirty="0"/>
              <a:t>, </a:t>
            </a:r>
            <a:r>
              <a:rPr lang="en-GB" sz="1800" dirty="0" err="1"/>
              <a:t>ur</a:t>
            </a:r>
            <a:r>
              <a:rPr lang="en-GB" sz="1800" dirty="0"/>
              <a:t>.), Zagreb, 315-322.</a:t>
            </a:r>
            <a:endParaRPr lang="hr-HR" sz="1800" dirty="0"/>
          </a:p>
          <a:p>
            <a:pPr>
              <a:buFont typeface="+mj-lt"/>
              <a:buAutoNum type="arabicPeriod"/>
            </a:pPr>
            <a:r>
              <a:rPr lang="en-GB" sz="1800" dirty="0"/>
              <a:t>Kovačević Zelić, B., </a:t>
            </a:r>
            <a:r>
              <a:rPr lang="en-GB" sz="1800" dirty="0" err="1"/>
              <a:t>Znidarčić</a:t>
            </a:r>
            <a:r>
              <a:rPr lang="en-GB" sz="1800" dirty="0"/>
              <a:t>, D., </a:t>
            </a:r>
            <a:r>
              <a:rPr lang="en-GB" sz="1800" dirty="0" err="1"/>
              <a:t>Kovačić</a:t>
            </a:r>
            <a:r>
              <a:rPr lang="en-GB" sz="1800" dirty="0"/>
              <a:t>, D. (2002): </a:t>
            </a:r>
            <a:r>
              <a:rPr lang="en-GB" sz="1800" dirty="0" err="1"/>
              <a:t>Osobine</a:t>
            </a:r>
            <a:r>
              <a:rPr lang="en-GB" sz="1800" dirty="0"/>
              <a:t> </a:t>
            </a:r>
            <a:r>
              <a:rPr lang="en-GB" sz="1800" dirty="0" err="1"/>
              <a:t>bentonitnih</a:t>
            </a:r>
            <a:r>
              <a:rPr lang="en-GB" sz="1800" dirty="0"/>
              <a:t> </a:t>
            </a:r>
            <a:r>
              <a:rPr lang="en-GB" sz="1800" dirty="0" err="1"/>
              <a:t>tepiha</a:t>
            </a:r>
            <a:r>
              <a:rPr lang="en-GB" sz="1800" dirty="0"/>
              <a:t> </a:t>
            </a:r>
            <a:r>
              <a:rPr lang="en-GB" sz="1800" dirty="0" err="1"/>
              <a:t>iskazane</a:t>
            </a:r>
            <a:r>
              <a:rPr lang="en-GB" sz="1800" dirty="0"/>
              <a:t> u </a:t>
            </a:r>
            <a:r>
              <a:rPr lang="en-GB" sz="1800" dirty="0" err="1"/>
              <a:t>nekim</a:t>
            </a:r>
            <a:r>
              <a:rPr lang="en-GB" sz="1800" dirty="0"/>
              <a:t> </a:t>
            </a:r>
            <a:r>
              <a:rPr lang="en-GB" sz="1800" dirty="0" err="1"/>
              <a:t>laboratorijskim</a:t>
            </a:r>
            <a:r>
              <a:rPr lang="en-GB" sz="1800" dirty="0"/>
              <a:t> </a:t>
            </a:r>
            <a:r>
              <a:rPr lang="en-GB" sz="1800" dirty="0" err="1"/>
              <a:t>pokusima</a:t>
            </a:r>
            <a:r>
              <a:rPr lang="en-GB" sz="1800" dirty="0"/>
              <a:t>. </a:t>
            </a:r>
            <a:r>
              <a:rPr lang="en-GB" sz="1800" dirty="0" err="1"/>
              <a:t>Priopćenja</a:t>
            </a:r>
            <a:r>
              <a:rPr lang="en-GB" sz="1800" dirty="0"/>
              <a:t> 3. </a:t>
            </a:r>
            <a:r>
              <a:rPr lang="en-GB" sz="1800" dirty="0" err="1"/>
              <a:t>Savjetovanja</a:t>
            </a:r>
            <a:r>
              <a:rPr lang="en-GB" sz="1800" dirty="0"/>
              <a:t> HUMTGI: </a:t>
            </a:r>
            <a:r>
              <a:rPr lang="en-GB" sz="1800" dirty="0" err="1"/>
              <a:t>Geotehnika</a:t>
            </a:r>
            <a:r>
              <a:rPr lang="en-GB" sz="1800" dirty="0"/>
              <a:t> </a:t>
            </a:r>
            <a:r>
              <a:rPr lang="en-GB" sz="1800" dirty="0" err="1"/>
              <a:t>kroz</a:t>
            </a:r>
            <a:r>
              <a:rPr lang="en-GB" sz="1800" dirty="0"/>
              <a:t> Eurocode 7 (M. </a:t>
            </a:r>
            <a:r>
              <a:rPr lang="en-GB" sz="1800" dirty="0" err="1"/>
              <a:t>Mulabdić</a:t>
            </a:r>
            <a:r>
              <a:rPr lang="en-GB" sz="1800" dirty="0"/>
              <a:t>, </a:t>
            </a:r>
            <a:r>
              <a:rPr lang="en-GB" sz="1800" dirty="0" err="1"/>
              <a:t>ur</a:t>
            </a:r>
            <a:r>
              <a:rPr lang="en-GB" sz="1800" dirty="0"/>
              <a:t>.), Hvar, 2-5. </a:t>
            </a:r>
            <a:r>
              <a:rPr lang="en-GB" sz="1800" dirty="0" err="1"/>
              <a:t>listopada</a:t>
            </a:r>
            <a:r>
              <a:rPr lang="en-GB" sz="1800" dirty="0"/>
              <a:t> 2002., 441-449.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4D58BE-344F-466C-ADA7-3F9819E8D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dirty="0"/>
              <a:t>Biljana Kovačević Zelić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6D7C55-24C0-4F46-B50C-3821FBF325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519DE4-22A7-4580-8E33-91FC24FF987B}" type="slidenum">
              <a:rPr lang="hr-HR" smtClean="0"/>
              <a:t>25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598571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4A77BF9-82DD-4CBD-A9A5-21B98B941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dirty="0"/>
              <a:t>Geotehničko inženjerstvo okoliša</a:t>
            </a:r>
            <a:br>
              <a:rPr lang="hr-HR" dirty="0"/>
            </a:br>
            <a:r>
              <a:rPr lang="hr-HR" sz="2800" i="1" dirty="0">
                <a:solidFill>
                  <a:srgbClr val="0C2AAC"/>
                </a:solidFill>
              </a:rPr>
              <a:t>znanstveni i stručni radovi</a:t>
            </a:r>
            <a:endParaRPr lang="en-GB" i="1" dirty="0">
              <a:solidFill>
                <a:srgbClr val="0C2AAC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34838B1-734C-4A8C-94AB-C01E8473F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79301"/>
            <a:ext cx="8507288" cy="5678091"/>
          </a:xfrm>
        </p:spPr>
        <p:txBody>
          <a:bodyPr/>
          <a:lstStyle/>
          <a:p>
            <a:pPr>
              <a:buFont typeface="+mj-lt"/>
              <a:buAutoNum type="arabicPeriod" startAt="6"/>
            </a:pPr>
            <a:r>
              <a:rPr lang="en-GB" sz="1800" dirty="0"/>
              <a:t>Kovačević Zelić, B., </a:t>
            </a:r>
            <a:r>
              <a:rPr lang="en-GB" sz="1800" dirty="0" err="1"/>
              <a:t>Kovačić</a:t>
            </a:r>
            <a:r>
              <a:rPr lang="en-GB" sz="1800" dirty="0"/>
              <a:t>, D., Vrkljan, I. (2004): </a:t>
            </a:r>
            <a:r>
              <a:rPr lang="en-GB" sz="1800" dirty="0" err="1"/>
              <a:t>Bentonitni</a:t>
            </a:r>
            <a:r>
              <a:rPr lang="en-GB" sz="1800" dirty="0"/>
              <a:t> </a:t>
            </a:r>
            <a:r>
              <a:rPr lang="en-GB" sz="1800" dirty="0" err="1"/>
              <a:t>tepisi</a:t>
            </a:r>
            <a:r>
              <a:rPr lang="en-GB" sz="1800" dirty="0"/>
              <a:t> u </a:t>
            </a:r>
            <a:r>
              <a:rPr lang="en-GB" sz="1800" dirty="0" err="1"/>
              <a:t>odlagalištima</a:t>
            </a:r>
            <a:r>
              <a:rPr lang="en-GB" sz="1800" dirty="0"/>
              <a:t> </a:t>
            </a:r>
            <a:r>
              <a:rPr lang="en-GB" sz="1800" dirty="0" err="1"/>
              <a:t>otpada</a:t>
            </a:r>
            <a:r>
              <a:rPr lang="en-GB" sz="1800" dirty="0"/>
              <a:t>. </a:t>
            </a:r>
            <a:r>
              <a:rPr lang="en-GB" sz="1800" dirty="0" err="1"/>
              <a:t>Razprave</a:t>
            </a:r>
            <a:r>
              <a:rPr lang="en-GB" sz="1800" dirty="0"/>
              <a:t> </a:t>
            </a:r>
            <a:r>
              <a:rPr lang="en-GB" sz="1800" dirty="0" err="1"/>
              <a:t>četrteg</a:t>
            </a:r>
            <a:r>
              <a:rPr lang="en-GB" sz="1800" dirty="0"/>
              <a:t> </a:t>
            </a:r>
            <a:r>
              <a:rPr lang="en-GB" sz="1800" dirty="0" err="1"/>
              <a:t>posvetovanja</a:t>
            </a:r>
            <a:r>
              <a:rPr lang="en-GB" sz="1800" dirty="0"/>
              <a:t> </a:t>
            </a:r>
            <a:r>
              <a:rPr lang="en-GB" sz="1800" dirty="0" err="1"/>
              <a:t>slovenskih</a:t>
            </a:r>
            <a:r>
              <a:rPr lang="en-GB" sz="1800" dirty="0"/>
              <a:t> </a:t>
            </a:r>
            <a:r>
              <a:rPr lang="en-GB" sz="1800" dirty="0" err="1"/>
              <a:t>geotehnikov</a:t>
            </a:r>
            <a:r>
              <a:rPr lang="en-GB" sz="1800" dirty="0"/>
              <a:t>, (</a:t>
            </a:r>
            <a:r>
              <a:rPr lang="en-GB" sz="1800" dirty="0" err="1"/>
              <a:t>Logar</a:t>
            </a:r>
            <a:r>
              <a:rPr lang="en-GB" sz="1800" dirty="0"/>
              <a:t>, J.; </a:t>
            </a:r>
            <a:r>
              <a:rPr lang="en-GB" sz="1800" dirty="0" err="1"/>
              <a:t>Gaberc</a:t>
            </a:r>
            <a:r>
              <a:rPr lang="en-GB" sz="1800" dirty="0"/>
              <a:t>, A., </a:t>
            </a:r>
            <a:r>
              <a:rPr lang="en-GB" sz="1800" dirty="0" err="1"/>
              <a:t>ur</a:t>
            </a:r>
            <a:r>
              <a:rPr lang="en-GB" sz="1800" dirty="0"/>
              <a:t>.), </a:t>
            </a:r>
            <a:r>
              <a:rPr lang="en-GB" sz="1800" dirty="0" err="1"/>
              <a:t>Rogaška</a:t>
            </a:r>
            <a:r>
              <a:rPr lang="en-GB" sz="1800" dirty="0"/>
              <a:t> </a:t>
            </a:r>
            <a:r>
              <a:rPr lang="en-GB" sz="1800" dirty="0" err="1"/>
              <a:t>Slatina</a:t>
            </a:r>
            <a:r>
              <a:rPr lang="en-GB" sz="1800" dirty="0"/>
              <a:t>, </a:t>
            </a:r>
            <a:r>
              <a:rPr lang="en-GB" sz="1800" dirty="0" err="1"/>
              <a:t>SloGeD</a:t>
            </a:r>
            <a:r>
              <a:rPr lang="en-GB" sz="1800" dirty="0"/>
              <a:t>, Ljubljana, 227-236.  </a:t>
            </a:r>
          </a:p>
          <a:p>
            <a:pPr>
              <a:buFont typeface="+mj-lt"/>
              <a:buAutoNum type="arabicPeriod" startAt="6"/>
            </a:pPr>
            <a:r>
              <a:rPr lang="en-GB" sz="1800" dirty="0"/>
              <a:t>Domitrović, D., Kovačević Zelić, B., Veinović, Ž. (2006): </a:t>
            </a:r>
            <a:r>
              <a:rPr lang="en-GB" sz="1800" dirty="0" err="1"/>
              <a:t>Laboratorijsko</a:t>
            </a:r>
            <a:r>
              <a:rPr lang="en-GB" sz="1800" dirty="0"/>
              <a:t> </a:t>
            </a:r>
            <a:r>
              <a:rPr lang="en-GB" sz="1800" dirty="0" err="1"/>
              <a:t>ispitivanje</a:t>
            </a:r>
            <a:r>
              <a:rPr lang="en-GB" sz="1800" dirty="0"/>
              <a:t> </a:t>
            </a:r>
            <a:r>
              <a:rPr lang="en-GB" sz="1800" dirty="0" err="1"/>
              <a:t>utjecaja</a:t>
            </a:r>
            <a:r>
              <a:rPr lang="en-GB" sz="1800" dirty="0"/>
              <a:t> </a:t>
            </a:r>
            <a:r>
              <a:rPr lang="en-GB" sz="1800" dirty="0" err="1"/>
              <a:t>eluata</a:t>
            </a:r>
            <a:r>
              <a:rPr lang="en-GB" sz="1800" dirty="0"/>
              <a:t> na </a:t>
            </a:r>
            <a:r>
              <a:rPr lang="en-GB" sz="1800" dirty="0" err="1"/>
              <a:t>mineralnu</a:t>
            </a:r>
            <a:r>
              <a:rPr lang="en-GB" sz="1800" dirty="0"/>
              <a:t> </a:t>
            </a:r>
            <a:r>
              <a:rPr lang="en-GB" sz="1800" dirty="0" err="1"/>
              <a:t>komponentu</a:t>
            </a:r>
            <a:r>
              <a:rPr lang="en-GB" sz="1800" dirty="0"/>
              <a:t> </a:t>
            </a:r>
            <a:r>
              <a:rPr lang="en-GB" sz="1800" dirty="0" err="1"/>
              <a:t>bentonitnih</a:t>
            </a:r>
            <a:r>
              <a:rPr lang="en-GB" sz="1800" dirty="0"/>
              <a:t> </a:t>
            </a:r>
            <a:r>
              <a:rPr lang="en-GB" sz="1800" dirty="0" err="1"/>
              <a:t>tepiha</a:t>
            </a:r>
            <a:r>
              <a:rPr lang="en-GB" sz="1800" dirty="0"/>
              <a:t>. </a:t>
            </a:r>
            <a:r>
              <a:rPr lang="en-GB" sz="1800" dirty="0" err="1"/>
              <a:t>Zbornik</a:t>
            </a:r>
            <a:r>
              <a:rPr lang="en-GB" sz="1800" dirty="0"/>
              <a:t> </a:t>
            </a:r>
            <a:r>
              <a:rPr lang="en-GB" sz="1800" dirty="0" err="1"/>
              <a:t>radova</a:t>
            </a:r>
            <a:r>
              <a:rPr lang="en-GB" sz="1800" dirty="0"/>
              <a:t> IX. </a:t>
            </a:r>
            <a:r>
              <a:rPr lang="en-GB" sz="1800" dirty="0" err="1"/>
              <a:t>Međunarodnog</a:t>
            </a:r>
            <a:r>
              <a:rPr lang="en-GB" sz="1800" dirty="0"/>
              <a:t> </a:t>
            </a:r>
            <a:r>
              <a:rPr lang="en-GB" sz="1800" dirty="0" err="1"/>
              <a:t>simpozija</a:t>
            </a:r>
            <a:r>
              <a:rPr lang="en-GB" sz="1800" dirty="0"/>
              <a:t> </a:t>
            </a:r>
            <a:r>
              <a:rPr lang="en-GB" sz="1800" dirty="0" err="1"/>
              <a:t>Gospodarenje</a:t>
            </a:r>
            <a:r>
              <a:rPr lang="en-GB" sz="1800" dirty="0"/>
              <a:t> </a:t>
            </a:r>
            <a:r>
              <a:rPr lang="en-GB" sz="1800" dirty="0" err="1"/>
              <a:t>otpadom</a:t>
            </a:r>
            <a:r>
              <a:rPr lang="en-GB" sz="1800" dirty="0"/>
              <a:t> Zagreb 2006 (Z. </a:t>
            </a:r>
            <a:r>
              <a:rPr lang="en-GB" sz="1800" dirty="0" err="1"/>
              <a:t>Milanović</a:t>
            </a:r>
            <a:r>
              <a:rPr lang="en-GB" sz="1800" dirty="0"/>
              <a:t>, </a:t>
            </a:r>
            <a:r>
              <a:rPr lang="en-GB" sz="1800" dirty="0" err="1"/>
              <a:t>ur</a:t>
            </a:r>
            <a:r>
              <a:rPr lang="en-GB" sz="1800" dirty="0"/>
              <a:t>.), Zagreb, Hrvatska, 887-896.</a:t>
            </a:r>
            <a:endParaRPr lang="hr-HR" sz="1800" dirty="0"/>
          </a:p>
          <a:p>
            <a:pPr>
              <a:buFont typeface="+mj-lt"/>
              <a:buAutoNum type="arabicPeriod" startAt="6"/>
            </a:pPr>
            <a:r>
              <a:rPr lang="en-GB" sz="1800" dirty="0" err="1"/>
              <a:t>Kovačić</a:t>
            </a:r>
            <a:r>
              <a:rPr lang="en-GB" sz="1800" dirty="0"/>
              <a:t>, D. (2008): </a:t>
            </a:r>
            <a:r>
              <a:rPr lang="hr-HR" sz="1800" dirty="0" err="1"/>
              <a:t>Bioreaktorsko</a:t>
            </a:r>
            <a:r>
              <a:rPr lang="hr-HR" sz="1800" dirty="0"/>
              <a:t> odlagalište – novi element cjelovitog sustava gospodarenja otpadom</a:t>
            </a:r>
            <a:r>
              <a:rPr lang="en-GB" sz="1800" dirty="0"/>
              <a:t>. </a:t>
            </a:r>
            <a:r>
              <a:rPr lang="en-GB" sz="1800" dirty="0" err="1"/>
              <a:t>Zbornik</a:t>
            </a:r>
            <a:r>
              <a:rPr lang="en-GB" sz="1800" dirty="0"/>
              <a:t> </a:t>
            </a:r>
            <a:r>
              <a:rPr lang="en-GB" sz="1800" dirty="0" err="1"/>
              <a:t>radova</a:t>
            </a:r>
            <a:r>
              <a:rPr lang="en-GB" sz="1800" dirty="0"/>
              <a:t> X. </a:t>
            </a:r>
            <a:r>
              <a:rPr lang="en-GB" sz="1800" dirty="0" err="1"/>
              <a:t>međunarodni</a:t>
            </a:r>
            <a:r>
              <a:rPr lang="en-GB" sz="1800" dirty="0"/>
              <a:t> </a:t>
            </a:r>
            <a:r>
              <a:rPr lang="en-GB" sz="1800" dirty="0" err="1"/>
              <a:t>simpozij</a:t>
            </a:r>
            <a:r>
              <a:rPr lang="en-GB" sz="1800" dirty="0"/>
              <a:t> </a:t>
            </a:r>
            <a:r>
              <a:rPr lang="en-GB" sz="1800" dirty="0" err="1"/>
              <a:t>Gospodarenje</a:t>
            </a:r>
            <a:r>
              <a:rPr lang="en-GB" sz="1800" dirty="0"/>
              <a:t> </a:t>
            </a:r>
            <a:r>
              <a:rPr lang="en-GB" sz="1800" dirty="0" err="1"/>
              <a:t>otpadom</a:t>
            </a:r>
            <a:r>
              <a:rPr lang="en-GB" sz="1800" dirty="0"/>
              <a:t> Zagreb 2008, </a:t>
            </a:r>
            <a:r>
              <a:rPr lang="en-GB" sz="1800" dirty="0" err="1"/>
              <a:t>Milanović</a:t>
            </a:r>
            <a:r>
              <a:rPr lang="en-GB" sz="1800" dirty="0"/>
              <a:t>, Z. (</a:t>
            </a:r>
            <a:r>
              <a:rPr lang="en-GB" sz="1800" dirty="0" err="1"/>
              <a:t>ur</a:t>
            </a:r>
            <a:r>
              <a:rPr lang="en-GB" sz="1800" dirty="0"/>
              <a:t>.), Zagreb,</a:t>
            </a:r>
            <a:r>
              <a:rPr lang="hr-HR" sz="1800" dirty="0"/>
              <a:t> 355-364.</a:t>
            </a:r>
          </a:p>
          <a:p>
            <a:pPr>
              <a:buFont typeface="+mj-lt"/>
              <a:buAutoNum type="arabicPeriod" startAt="6"/>
            </a:pPr>
            <a:r>
              <a:rPr lang="en-GB" sz="1800" dirty="0" err="1"/>
              <a:t>Mulabdić</a:t>
            </a:r>
            <a:r>
              <a:rPr lang="en-GB" sz="1800" dirty="0"/>
              <a:t>, M., </a:t>
            </a:r>
            <a:r>
              <a:rPr lang="en-GB" sz="1800" dirty="0" err="1"/>
              <a:t>Kovačić</a:t>
            </a:r>
            <a:r>
              <a:rPr lang="en-GB" sz="1800" dirty="0"/>
              <a:t>, D., Kovačević Zelić, B., Vrkljan, I., </a:t>
            </a:r>
            <a:r>
              <a:rPr lang="en-GB" sz="1800" dirty="0" err="1"/>
              <a:t>Prohić</a:t>
            </a:r>
            <a:r>
              <a:rPr lang="en-GB" sz="1800" dirty="0"/>
              <a:t>, E., </a:t>
            </a:r>
            <a:r>
              <a:rPr lang="en-GB" sz="1800" dirty="0" err="1"/>
              <a:t>Andričević</a:t>
            </a:r>
            <a:r>
              <a:rPr lang="en-GB" sz="1800" dirty="0"/>
              <a:t>, R., </a:t>
            </a:r>
            <a:r>
              <a:rPr lang="en-GB" sz="1800" dirty="0" err="1"/>
              <a:t>Knezić</a:t>
            </a:r>
            <a:r>
              <a:rPr lang="en-GB" sz="1800" dirty="0"/>
              <a:t>, S. (2008): </a:t>
            </a:r>
            <a:r>
              <a:rPr lang="en-GB" sz="1800" dirty="0" err="1"/>
              <a:t>Znanstveni</a:t>
            </a:r>
            <a:r>
              <a:rPr lang="en-GB" sz="1800" dirty="0"/>
              <a:t> program – </a:t>
            </a:r>
            <a:r>
              <a:rPr lang="en-GB" sz="1800" dirty="0" err="1"/>
              <a:t>Mehanizmi</a:t>
            </a:r>
            <a:r>
              <a:rPr lang="en-GB" sz="1800" dirty="0"/>
              <a:t> i </a:t>
            </a:r>
            <a:r>
              <a:rPr lang="en-GB" sz="1800" dirty="0" err="1"/>
              <a:t>procesi</a:t>
            </a:r>
            <a:r>
              <a:rPr lang="en-GB" sz="1800" dirty="0"/>
              <a:t> </a:t>
            </a:r>
            <a:r>
              <a:rPr lang="en-GB" sz="1800" dirty="0" err="1"/>
              <a:t>pri</a:t>
            </a:r>
            <a:r>
              <a:rPr lang="en-GB" sz="1800" dirty="0"/>
              <a:t> </a:t>
            </a:r>
            <a:r>
              <a:rPr lang="en-GB" sz="1800" dirty="0" err="1"/>
              <a:t>odlaganju</a:t>
            </a:r>
            <a:r>
              <a:rPr lang="en-GB" sz="1800" dirty="0"/>
              <a:t> </a:t>
            </a:r>
            <a:r>
              <a:rPr lang="en-GB" sz="1800" dirty="0" err="1"/>
              <a:t>komunalnog</a:t>
            </a:r>
            <a:r>
              <a:rPr lang="en-GB" sz="1800" dirty="0"/>
              <a:t> </a:t>
            </a:r>
            <a:r>
              <a:rPr lang="en-GB" sz="1800" dirty="0" err="1"/>
              <a:t>otpada</a:t>
            </a:r>
            <a:r>
              <a:rPr lang="en-GB" sz="1800" dirty="0"/>
              <a:t> i </a:t>
            </a:r>
            <a:r>
              <a:rPr lang="en-GB" sz="1800" dirty="0" err="1"/>
              <a:t>njihov</a:t>
            </a:r>
            <a:r>
              <a:rPr lang="en-GB" sz="1800" dirty="0"/>
              <a:t> </a:t>
            </a:r>
            <a:r>
              <a:rPr lang="en-GB" sz="1800" dirty="0" err="1"/>
              <a:t>utjecaj</a:t>
            </a:r>
            <a:r>
              <a:rPr lang="en-GB" sz="1800" dirty="0"/>
              <a:t> na </a:t>
            </a:r>
            <a:r>
              <a:rPr lang="en-GB" sz="1800" dirty="0" err="1"/>
              <a:t>okoliš</a:t>
            </a:r>
            <a:r>
              <a:rPr lang="en-GB" sz="1800" dirty="0"/>
              <a:t>. </a:t>
            </a:r>
            <a:r>
              <a:rPr lang="en-GB" sz="1800" dirty="0" err="1"/>
              <a:t>Zbornik</a:t>
            </a:r>
            <a:r>
              <a:rPr lang="en-GB" sz="1800" dirty="0"/>
              <a:t> </a:t>
            </a:r>
            <a:r>
              <a:rPr lang="en-GB" sz="1800" dirty="0" err="1"/>
              <a:t>radova</a:t>
            </a:r>
            <a:r>
              <a:rPr lang="en-GB" sz="1800" dirty="0"/>
              <a:t> X. </a:t>
            </a:r>
            <a:r>
              <a:rPr lang="en-GB" sz="1800" dirty="0" err="1"/>
              <a:t>međunarodni</a:t>
            </a:r>
            <a:r>
              <a:rPr lang="en-GB" sz="1800" dirty="0"/>
              <a:t> </a:t>
            </a:r>
            <a:r>
              <a:rPr lang="en-GB" sz="1800" dirty="0" err="1"/>
              <a:t>simpozij</a:t>
            </a:r>
            <a:r>
              <a:rPr lang="en-GB" sz="1800" dirty="0"/>
              <a:t> </a:t>
            </a:r>
            <a:r>
              <a:rPr lang="en-GB" sz="1800" dirty="0" err="1"/>
              <a:t>Gospodarenje</a:t>
            </a:r>
            <a:r>
              <a:rPr lang="en-GB" sz="1800" dirty="0"/>
              <a:t> </a:t>
            </a:r>
            <a:r>
              <a:rPr lang="en-GB" sz="1800" dirty="0" err="1"/>
              <a:t>otpadom</a:t>
            </a:r>
            <a:r>
              <a:rPr lang="en-GB" sz="1800" dirty="0"/>
              <a:t> Zagreb 2008, </a:t>
            </a:r>
            <a:r>
              <a:rPr lang="en-GB" sz="1800" dirty="0" err="1"/>
              <a:t>Milanović</a:t>
            </a:r>
            <a:r>
              <a:rPr lang="en-GB" sz="1800" dirty="0"/>
              <a:t>, Z. (</a:t>
            </a:r>
            <a:r>
              <a:rPr lang="en-GB" sz="1800" dirty="0" err="1"/>
              <a:t>ur</a:t>
            </a:r>
            <a:r>
              <a:rPr lang="en-GB" sz="1800" dirty="0"/>
              <a:t>.), Zagreb, Hrvatska, 503-513.</a:t>
            </a:r>
            <a:endParaRPr lang="hr-HR" sz="1800" dirty="0"/>
          </a:p>
          <a:p>
            <a:pPr>
              <a:buFont typeface="+mj-lt"/>
              <a:buAutoNum type="arabicPeriod" startAt="6"/>
            </a:pPr>
            <a:r>
              <a:rPr lang="en-GB" sz="1800" dirty="0" err="1"/>
              <a:t>Kovačić</a:t>
            </a:r>
            <a:r>
              <a:rPr lang="en-GB" sz="1800" dirty="0"/>
              <a:t>, </a:t>
            </a:r>
            <a:r>
              <a:rPr lang="hr-HR" sz="1800" dirty="0"/>
              <a:t>D</a:t>
            </a:r>
            <a:r>
              <a:rPr lang="en-GB" sz="1800" dirty="0"/>
              <a:t>. (2008): </a:t>
            </a:r>
            <a:r>
              <a:rPr lang="hr-HR" sz="1800" dirty="0" err="1"/>
              <a:t>Recent</a:t>
            </a:r>
            <a:r>
              <a:rPr lang="hr-HR" sz="1800" dirty="0"/>
              <a:t> </a:t>
            </a:r>
            <a:r>
              <a:rPr lang="hr-HR" sz="1800" dirty="0" err="1"/>
              <a:t>Achievements</a:t>
            </a:r>
            <a:r>
              <a:rPr lang="hr-HR" sz="1800" dirty="0"/>
              <a:t> </a:t>
            </a:r>
            <a:r>
              <a:rPr lang="hr-HR" sz="1800" dirty="0" err="1"/>
              <a:t>in</a:t>
            </a:r>
            <a:r>
              <a:rPr lang="hr-HR" sz="1800" dirty="0"/>
              <a:t> </a:t>
            </a:r>
            <a:r>
              <a:rPr lang="hr-HR" sz="1800" dirty="0" err="1"/>
              <a:t>Landfill</a:t>
            </a:r>
            <a:r>
              <a:rPr lang="hr-HR" sz="1800" dirty="0"/>
              <a:t> Technology </a:t>
            </a:r>
            <a:r>
              <a:rPr lang="hr-HR" sz="1800" dirty="0" err="1"/>
              <a:t>in</a:t>
            </a:r>
            <a:r>
              <a:rPr lang="hr-HR" sz="1800" dirty="0"/>
              <a:t> Croatia</a:t>
            </a:r>
            <a:r>
              <a:rPr lang="en-GB" sz="1800" dirty="0"/>
              <a:t>. Proceedings of the 1st Middle European Conference on landfill Technology, Budapest.</a:t>
            </a:r>
          </a:p>
          <a:p>
            <a:pPr>
              <a:buFont typeface="+mj-lt"/>
              <a:buAutoNum type="arabicPeriod" startAt="6"/>
            </a:pPr>
            <a:endParaRPr lang="hr-HR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4D58BE-344F-466C-ADA7-3F9819E8D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dirty="0"/>
              <a:t>Biljana Kovačević Zelić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6D7C55-24C0-4F46-B50C-3821FBF325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519DE4-22A7-4580-8E33-91FC24FF987B}" type="slidenum">
              <a:rPr lang="hr-HR" smtClean="0"/>
              <a:t>26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13182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B76B2-4CFA-4CF1-9E6B-D5FD4A8BE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Umjesto zaključka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4ECD1F-7303-4E53-AFD5-5F24720CA4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C94225-C4CA-49D2-8802-7D1843A99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dirty="0"/>
              <a:t>Biljana Kovačević Zelić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A04149-A536-4923-824B-2A4BDE142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9DE4-22A7-4580-8E33-91FC24FF987B}" type="slidenum">
              <a:rPr lang="hr-HR" smtClean="0"/>
              <a:t>27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501943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8" r="19500"/>
          <a:stretch/>
        </p:blipFill>
        <p:spPr>
          <a:xfrm>
            <a:off x="-108520" y="3327413"/>
            <a:ext cx="2947904" cy="35469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2D4A4E-219C-4E57-ADC7-1936CCB36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9384" y="565023"/>
            <a:ext cx="6292976" cy="62929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0" y="-99392"/>
            <a:ext cx="9144000" cy="854968"/>
          </a:xfrm>
        </p:spPr>
        <p:txBody>
          <a:bodyPr/>
          <a:lstStyle/>
          <a:p>
            <a:r>
              <a:rPr lang="hr-HR" sz="4000" dirty="0"/>
              <a:t>Rad s profesorom i atmosfera oko njega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492C24-3E63-4AE9-8E67-E3207744DD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2625"/>
          <a:stretch/>
        </p:blipFill>
        <p:spPr>
          <a:xfrm>
            <a:off x="0" y="548679"/>
            <a:ext cx="3511760" cy="313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587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B76B2-4CFA-4CF1-9E6B-D5FD4A8BE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Nastavna</a:t>
            </a:r>
            <a:r>
              <a:rPr lang="en-GB" dirty="0"/>
              <a:t> </a:t>
            </a:r>
            <a:r>
              <a:rPr lang="en-GB" dirty="0" err="1"/>
              <a:t>djelatnost</a:t>
            </a:r>
            <a:br>
              <a:rPr lang="en-GB" dirty="0"/>
            </a:br>
            <a:r>
              <a:rPr lang="en-GB" dirty="0"/>
              <a:t>u </a:t>
            </a:r>
            <a:r>
              <a:rPr lang="en-GB" dirty="0" err="1"/>
              <a:t>području</a:t>
            </a:r>
            <a:r>
              <a:rPr lang="en-GB" dirty="0"/>
              <a:t> </a:t>
            </a:r>
            <a:r>
              <a:rPr lang="en-GB" dirty="0" err="1"/>
              <a:t>geotehnike</a:t>
            </a:r>
            <a:r>
              <a:rPr lang="en-GB" dirty="0"/>
              <a:t> i </a:t>
            </a:r>
            <a:r>
              <a:rPr lang="en-GB" dirty="0" err="1"/>
              <a:t>geotehničkog</a:t>
            </a:r>
            <a:r>
              <a:rPr lang="en-GB" dirty="0"/>
              <a:t> </a:t>
            </a:r>
            <a:r>
              <a:rPr lang="en-GB" dirty="0" err="1"/>
              <a:t>inženjerstva</a:t>
            </a:r>
            <a:r>
              <a:rPr lang="en-GB" dirty="0"/>
              <a:t> </a:t>
            </a:r>
            <a:r>
              <a:rPr lang="en-GB" dirty="0" err="1"/>
              <a:t>okoliša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4ECD1F-7303-4E53-AFD5-5F24720CA4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C94225-C4CA-49D2-8802-7D1843A99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dirty="0"/>
              <a:t>Biljana Kovačević Zelić</a:t>
            </a:r>
          </a:p>
          <a:p>
            <a:endParaRPr lang="hr-H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A04149-A536-4923-824B-2A4BDE142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9DE4-22A7-4580-8E33-91FC24FF987B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3605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A6774-0FFA-4351-9BA0-83D4C962E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Geotehnika i zaštita okoliša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2D9F7-2848-4AAA-ACF4-47B44CF4A9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Do 1991.</a:t>
            </a:r>
            <a:r>
              <a:rPr lang="hr-HR" dirty="0"/>
              <a:t> – prije dolaska prof. Kovačića</a:t>
            </a:r>
            <a:endParaRPr lang="en-GB" dirty="0"/>
          </a:p>
          <a:p>
            <a:pPr lvl="1"/>
            <a:r>
              <a:rPr lang="en-GB" dirty="0" err="1"/>
              <a:t>Geotehnički</a:t>
            </a:r>
            <a:r>
              <a:rPr lang="en-GB" dirty="0"/>
              <a:t> </a:t>
            </a:r>
            <a:r>
              <a:rPr lang="en-GB" dirty="0" err="1"/>
              <a:t>objekti</a:t>
            </a:r>
            <a:endParaRPr lang="hr-HR" dirty="0"/>
          </a:p>
          <a:p>
            <a:pPr lvl="1"/>
            <a:r>
              <a:rPr lang="hr-HR" i="1" dirty="0"/>
              <a:t>Mehanika tla i temeljenje – na GF Zagreb</a:t>
            </a:r>
            <a:endParaRPr lang="en-GB" i="1" dirty="0"/>
          </a:p>
          <a:p>
            <a:r>
              <a:rPr lang="en-GB" dirty="0"/>
              <a:t>1991. – 1996.</a:t>
            </a:r>
            <a:r>
              <a:rPr lang="hr-HR" dirty="0"/>
              <a:t> – tijekom rada na </a:t>
            </a:r>
            <a:r>
              <a:rPr lang="hr-HR" dirty="0" err="1"/>
              <a:t>RGNFu</a:t>
            </a:r>
            <a:endParaRPr lang="en-GB" dirty="0"/>
          </a:p>
          <a:p>
            <a:pPr lvl="1"/>
            <a:r>
              <a:rPr lang="en-GB" dirty="0" err="1"/>
              <a:t>Geotehnički</a:t>
            </a:r>
            <a:r>
              <a:rPr lang="en-GB" dirty="0"/>
              <a:t> </a:t>
            </a:r>
            <a:r>
              <a:rPr lang="en-GB" dirty="0" err="1"/>
              <a:t>objekti</a:t>
            </a:r>
            <a:endParaRPr lang="hr-HR" dirty="0"/>
          </a:p>
          <a:p>
            <a:pPr lvl="1"/>
            <a:r>
              <a:rPr lang="en-GB" dirty="0" err="1"/>
              <a:t>Mehanika</a:t>
            </a:r>
            <a:r>
              <a:rPr lang="en-GB" dirty="0"/>
              <a:t> </a:t>
            </a:r>
            <a:r>
              <a:rPr lang="en-GB" dirty="0" err="1"/>
              <a:t>tla</a:t>
            </a:r>
            <a:r>
              <a:rPr lang="en-GB" dirty="0"/>
              <a:t> i </a:t>
            </a:r>
            <a:r>
              <a:rPr lang="en-GB" dirty="0" err="1"/>
              <a:t>temeljenje</a:t>
            </a:r>
            <a:endParaRPr lang="en-GB" dirty="0"/>
          </a:p>
          <a:p>
            <a:pPr lvl="1"/>
            <a:r>
              <a:rPr lang="en-GB" dirty="0" err="1"/>
              <a:t>Numeričke</a:t>
            </a:r>
            <a:r>
              <a:rPr lang="en-GB" dirty="0"/>
              <a:t> </a:t>
            </a:r>
            <a:r>
              <a:rPr lang="en-GB" dirty="0" err="1"/>
              <a:t>metode</a:t>
            </a:r>
            <a:r>
              <a:rPr lang="en-GB" dirty="0"/>
              <a:t> u </a:t>
            </a:r>
            <a:r>
              <a:rPr lang="en-GB" dirty="0" err="1"/>
              <a:t>geotehnici</a:t>
            </a:r>
            <a:endParaRPr lang="en-GB" dirty="0"/>
          </a:p>
          <a:p>
            <a:pPr lvl="1"/>
            <a:r>
              <a:rPr lang="en-GB" dirty="0" err="1"/>
              <a:t>Geotehnički</a:t>
            </a:r>
            <a:r>
              <a:rPr lang="en-GB" dirty="0"/>
              <a:t> </a:t>
            </a:r>
            <a:r>
              <a:rPr lang="en-GB" dirty="0" err="1"/>
              <a:t>principi</a:t>
            </a:r>
            <a:r>
              <a:rPr lang="en-GB" dirty="0"/>
              <a:t> </a:t>
            </a:r>
            <a:r>
              <a:rPr lang="en-GB" dirty="0" err="1"/>
              <a:t>odlagališta</a:t>
            </a:r>
            <a:r>
              <a:rPr lang="en-GB" dirty="0"/>
              <a:t> </a:t>
            </a:r>
            <a:r>
              <a:rPr lang="en-GB" dirty="0" err="1"/>
              <a:t>otpada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43AA9-8FB3-48CC-BCD4-D32DB93B8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 dirty="0"/>
              <a:t>Biljana Kovačević Zelić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3158A8-20D7-4CFD-AC28-F36D40D3A4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7B197-5111-4B02-8047-EF5F65D3E305}" type="slidenum">
              <a:rPr lang="hr-HR" altLang="sr-Latn-RS" smtClean="0"/>
              <a:pPr>
                <a:defRPr/>
              </a:pPr>
              <a:t>4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296709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F5132-7E09-40EE-8663-ADF91CDAF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hr-HR" sz="4200" dirty="0"/>
              <a:t>Početak na RGNF-u ak. god. 1991./1992. </a:t>
            </a:r>
            <a:endParaRPr lang="en-GB" sz="42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31EC943-6005-400F-A3EE-3BC09C2E9D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1720" y="908720"/>
            <a:ext cx="3816424" cy="5607103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074DBF-C5EC-4247-9B6E-36D211FDD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 dirty="0"/>
              <a:t>Biljana Kovačević Zelić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E01AD8-4A17-4A4A-855C-D0B4724378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7B197-5111-4B02-8047-EF5F65D3E305}" type="slidenum">
              <a:rPr lang="hr-HR" altLang="sr-Latn-RS" smtClean="0"/>
              <a:pPr>
                <a:defRPr/>
              </a:pPr>
              <a:t>5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199957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570B3-F6E2-4623-991D-B78086B54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Planovi za novi studij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D6FAF-94BA-478A-B275-928BD99A3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Novi predmeti koje je predložio i razradio sa suradnicima:</a:t>
            </a:r>
          </a:p>
          <a:p>
            <a:r>
              <a:rPr lang="en-GB" dirty="0" err="1"/>
              <a:t>Poboljšanje</a:t>
            </a:r>
            <a:r>
              <a:rPr lang="en-GB" dirty="0"/>
              <a:t> </a:t>
            </a:r>
            <a:r>
              <a:rPr lang="en-GB" dirty="0" err="1"/>
              <a:t>svojstava</a:t>
            </a:r>
            <a:r>
              <a:rPr lang="en-GB" dirty="0"/>
              <a:t> </a:t>
            </a:r>
            <a:r>
              <a:rPr lang="en-GB" dirty="0" err="1"/>
              <a:t>tla</a:t>
            </a:r>
            <a:r>
              <a:rPr lang="en-GB" dirty="0"/>
              <a:t> i </a:t>
            </a:r>
            <a:r>
              <a:rPr lang="en-GB" dirty="0" err="1"/>
              <a:t>stijena</a:t>
            </a:r>
            <a:endParaRPr lang="hr-HR" dirty="0"/>
          </a:p>
          <a:p>
            <a:r>
              <a:rPr lang="en-GB" dirty="0" err="1"/>
              <a:t>Principi</a:t>
            </a:r>
            <a:r>
              <a:rPr lang="en-GB" dirty="0"/>
              <a:t> </a:t>
            </a:r>
            <a:r>
              <a:rPr lang="en-GB" dirty="0" err="1"/>
              <a:t>izgradnje</a:t>
            </a:r>
            <a:r>
              <a:rPr lang="en-GB" dirty="0"/>
              <a:t> </a:t>
            </a:r>
            <a:r>
              <a:rPr lang="en-GB" dirty="0" err="1"/>
              <a:t>odlagališta</a:t>
            </a:r>
            <a:r>
              <a:rPr lang="en-GB" dirty="0"/>
              <a:t> </a:t>
            </a:r>
            <a:r>
              <a:rPr lang="en-GB" dirty="0" err="1"/>
              <a:t>otpada</a:t>
            </a:r>
            <a:endParaRPr lang="en-GB" dirty="0"/>
          </a:p>
          <a:p>
            <a:r>
              <a:rPr lang="en-GB" dirty="0" err="1"/>
              <a:t>Podzemna</a:t>
            </a:r>
            <a:r>
              <a:rPr lang="en-GB" dirty="0"/>
              <a:t> </a:t>
            </a:r>
            <a:r>
              <a:rPr lang="en-GB" dirty="0" err="1"/>
              <a:t>odlagališta</a:t>
            </a:r>
            <a:r>
              <a:rPr lang="en-GB" dirty="0"/>
              <a:t> </a:t>
            </a:r>
            <a:r>
              <a:rPr lang="en-GB" dirty="0" err="1"/>
              <a:t>otpada</a:t>
            </a:r>
            <a:r>
              <a:rPr lang="en-GB" dirty="0"/>
              <a:t>	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E95028-0D85-460A-BCE9-E10DAE23C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 dirty="0"/>
              <a:t>Biljana Kovačević Zelić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E83BEA-2C30-4AEF-8E32-4920342CF4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7B197-5111-4B02-8047-EF5F65D3E305}" type="slidenum">
              <a:rPr lang="hr-HR" altLang="sr-Latn-RS" smtClean="0"/>
              <a:pPr>
                <a:defRPr/>
              </a:pPr>
              <a:t>6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030645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22548-D983-4970-94DD-89CC3A35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Diplomski</a:t>
            </a:r>
            <a:r>
              <a:rPr lang="en-GB" dirty="0"/>
              <a:t> </a:t>
            </a:r>
            <a:r>
              <a:rPr lang="en-GB" dirty="0" err="1"/>
              <a:t>radovi</a:t>
            </a:r>
            <a:r>
              <a:rPr lang="en-GB" dirty="0"/>
              <a:t> – mentor</a:t>
            </a:r>
            <a:r>
              <a:rPr lang="hr-HR" dirty="0" err="1"/>
              <a:t>stva</a:t>
            </a:r>
            <a:br>
              <a:rPr lang="hr-HR" dirty="0"/>
            </a:br>
            <a:r>
              <a:rPr lang="hr-HR" sz="4000" i="1" dirty="0">
                <a:solidFill>
                  <a:srgbClr val="0C2AAC"/>
                </a:solidFill>
              </a:rPr>
              <a:t>geotehnika</a:t>
            </a:r>
            <a:endParaRPr lang="en-GB" sz="4000" i="1" dirty="0">
              <a:solidFill>
                <a:srgbClr val="0C2AAC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A6273-B0E9-4CE5-AA62-03A8B1E0A8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200" dirty="0" err="1"/>
              <a:t>Računska</a:t>
            </a:r>
            <a:r>
              <a:rPr lang="en-GB" sz="2200" dirty="0"/>
              <a:t> </a:t>
            </a:r>
            <a:r>
              <a:rPr lang="en-GB" sz="2200" dirty="0" err="1"/>
              <a:t>analiza</a:t>
            </a:r>
            <a:r>
              <a:rPr lang="en-GB" sz="2200" dirty="0"/>
              <a:t> </a:t>
            </a:r>
            <a:r>
              <a:rPr lang="en-GB" sz="2200" dirty="0" err="1"/>
              <a:t>stabilnosti</a:t>
            </a:r>
            <a:r>
              <a:rPr lang="en-GB" sz="2200" dirty="0"/>
              <a:t> </a:t>
            </a:r>
            <a:r>
              <a:rPr lang="en-GB" sz="2200" dirty="0" err="1"/>
              <a:t>kosina</a:t>
            </a:r>
            <a:r>
              <a:rPr lang="en-GB" sz="2200" dirty="0"/>
              <a:t> - </a:t>
            </a:r>
            <a:r>
              <a:rPr lang="en-GB" sz="2200" dirty="0" err="1"/>
              <a:t>verifikacija</a:t>
            </a:r>
            <a:r>
              <a:rPr lang="en-GB" sz="2200" dirty="0"/>
              <a:t> </a:t>
            </a:r>
            <a:r>
              <a:rPr lang="en-GB" sz="2200" dirty="0" err="1"/>
              <a:t>kompjuterskog</a:t>
            </a:r>
            <a:r>
              <a:rPr lang="en-GB" sz="2200" dirty="0"/>
              <a:t> </a:t>
            </a:r>
            <a:r>
              <a:rPr lang="en-GB" sz="2200" dirty="0" err="1"/>
              <a:t>programa</a:t>
            </a:r>
            <a:r>
              <a:rPr lang="en-GB" sz="2200" dirty="0"/>
              <a:t> "SSTAB", D. </a:t>
            </a:r>
            <a:r>
              <a:rPr lang="en-GB" sz="2200" dirty="0" err="1"/>
              <a:t>Pavleković</a:t>
            </a:r>
            <a:r>
              <a:rPr lang="en-GB" sz="2200" dirty="0"/>
              <a:t>, 1992.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200" dirty="0" err="1"/>
              <a:t>Računska</a:t>
            </a:r>
            <a:r>
              <a:rPr lang="en-GB" sz="2200" dirty="0"/>
              <a:t> </a:t>
            </a:r>
            <a:r>
              <a:rPr lang="en-GB" sz="2200" dirty="0" err="1"/>
              <a:t>analiza</a:t>
            </a:r>
            <a:r>
              <a:rPr lang="en-GB" sz="2200" dirty="0"/>
              <a:t> </a:t>
            </a:r>
            <a:r>
              <a:rPr lang="en-GB" sz="2200" dirty="0" err="1"/>
              <a:t>tečenja</a:t>
            </a:r>
            <a:r>
              <a:rPr lang="en-GB" sz="2200" dirty="0"/>
              <a:t> </a:t>
            </a:r>
            <a:r>
              <a:rPr lang="en-GB" sz="2200" dirty="0" err="1"/>
              <a:t>vode</a:t>
            </a:r>
            <a:r>
              <a:rPr lang="en-GB" sz="2200" dirty="0"/>
              <a:t> u </a:t>
            </a:r>
            <a:r>
              <a:rPr lang="en-GB" sz="2200" dirty="0" err="1"/>
              <a:t>tlu</a:t>
            </a:r>
            <a:r>
              <a:rPr lang="en-GB" sz="2200" dirty="0"/>
              <a:t> </a:t>
            </a:r>
            <a:r>
              <a:rPr lang="en-GB" sz="2200" dirty="0" err="1"/>
              <a:t>kod</a:t>
            </a:r>
            <a:r>
              <a:rPr lang="en-GB" sz="2200" dirty="0"/>
              <a:t> </a:t>
            </a:r>
            <a:r>
              <a:rPr lang="en-GB" sz="2200" dirty="0" err="1"/>
              <a:t>nekih</a:t>
            </a:r>
            <a:r>
              <a:rPr lang="en-GB" sz="2200" dirty="0"/>
              <a:t> </a:t>
            </a:r>
            <a:r>
              <a:rPr lang="en-GB" sz="2200" dirty="0" err="1"/>
              <a:t>geotehničkih</a:t>
            </a:r>
            <a:r>
              <a:rPr lang="en-GB" sz="2200" dirty="0"/>
              <a:t> </a:t>
            </a:r>
            <a:r>
              <a:rPr lang="en-GB" sz="2200" dirty="0" err="1"/>
              <a:t>zahvata</a:t>
            </a:r>
            <a:r>
              <a:rPr lang="en-GB" sz="2200" dirty="0"/>
              <a:t>, A. </a:t>
            </a:r>
            <a:r>
              <a:rPr lang="en-GB" sz="2200" dirty="0" err="1"/>
              <a:t>Rajilić</a:t>
            </a:r>
            <a:r>
              <a:rPr lang="en-GB" sz="2200" dirty="0"/>
              <a:t>, 1993.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200" dirty="0" err="1"/>
              <a:t>Numerička</a:t>
            </a:r>
            <a:r>
              <a:rPr lang="en-GB" sz="2200" dirty="0"/>
              <a:t> </a:t>
            </a:r>
            <a:r>
              <a:rPr lang="en-GB" sz="2200" dirty="0" err="1"/>
              <a:t>analiza</a:t>
            </a:r>
            <a:r>
              <a:rPr lang="en-GB" sz="2200" dirty="0"/>
              <a:t> </a:t>
            </a:r>
            <a:r>
              <a:rPr lang="en-GB" sz="2200" dirty="0" err="1"/>
              <a:t>konsolidacije</a:t>
            </a:r>
            <a:r>
              <a:rPr lang="en-GB" sz="2200" dirty="0"/>
              <a:t> </a:t>
            </a:r>
            <a:r>
              <a:rPr lang="en-GB" sz="2200" dirty="0" err="1"/>
              <a:t>tla</a:t>
            </a:r>
            <a:r>
              <a:rPr lang="en-GB" sz="2200" dirty="0"/>
              <a:t> - </a:t>
            </a:r>
            <a:r>
              <a:rPr lang="en-GB" sz="2200" dirty="0" err="1"/>
              <a:t>verifikacija</a:t>
            </a:r>
            <a:r>
              <a:rPr lang="en-GB" sz="2200" dirty="0"/>
              <a:t> </a:t>
            </a:r>
            <a:r>
              <a:rPr lang="en-GB" sz="2200" dirty="0" err="1"/>
              <a:t>kompjuterskih</a:t>
            </a:r>
            <a:r>
              <a:rPr lang="en-GB" sz="2200" dirty="0"/>
              <a:t> </a:t>
            </a:r>
            <a:r>
              <a:rPr lang="en-GB" sz="2200" dirty="0" err="1"/>
              <a:t>programa</a:t>
            </a:r>
            <a:r>
              <a:rPr lang="en-GB" sz="2200" dirty="0"/>
              <a:t> "CONSOL-1D" i "CONSOL 2D", T. </a:t>
            </a:r>
            <a:r>
              <a:rPr lang="en-GB" sz="2200" dirty="0" err="1"/>
              <a:t>Penić</a:t>
            </a:r>
            <a:r>
              <a:rPr lang="en-GB" sz="2200" dirty="0"/>
              <a:t>, 1994.</a:t>
            </a:r>
            <a:endParaRPr lang="hr-HR" sz="2200" dirty="0"/>
          </a:p>
          <a:p>
            <a:pPr marL="457200" indent="-457200">
              <a:buFont typeface="+mj-lt"/>
              <a:buAutoNum type="arabicPeriod"/>
            </a:pPr>
            <a:r>
              <a:rPr lang="en-GB" sz="2200" dirty="0" err="1"/>
              <a:t>Uzroci</a:t>
            </a:r>
            <a:r>
              <a:rPr lang="en-GB" sz="2200" dirty="0"/>
              <a:t> </a:t>
            </a:r>
            <a:r>
              <a:rPr lang="en-GB" sz="2200" dirty="0" err="1"/>
              <a:t>nestabilnosti</a:t>
            </a:r>
            <a:r>
              <a:rPr lang="en-GB" sz="2200" dirty="0"/>
              <a:t> </a:t>
            </a:r>
            <a:r>
              <a:rPr lang="en-GB" sz="2200" dirty="0" err="1"/>
              <a:t>padine</a:t>
            </a:r>
            <a:r>
              <a:rPr lang="en-GB" sz="2200" dirty="0"/>
              <a:t> u </a:t>
            </a:r>
            <a:r>
              <a:rPr lang="en-GB" sz="2200" dirty="0" err="1"/>
              <a:t>pliokvartarnim</a:t>
            </a:r>
            <a:r>
              <a:rPr lang="en-GB" sz="2200" dirty="0"/>
              <a:t> </a:t>
            </a:r>
            <a:r>
              <a:rPr lang="en-GB" sz="2200" dirty="0" err="1"/>
              <a:t>naslagama</a:t>
            </a:r>
            <a:r>
              <a:rPr lang="en-GB" sz="2200" dirty="0"/>
              <a:t> </a:t>
            </a:r>
            <a:r>
              <a:rPr lang="en-GB" sz="2200" dirty="0" err="1"/>
              <a:t>Pantovčaka</a:t>
            </a:r>
            <a:r>
              <a:rPr lang="en-GB" sz="2200" dirty="0"/>
              <a:t> (Zagreb), S. Željem, 1995.</a:t>
            </a:r>
            <a:endParaRPr lang="hr-HR" sz="2200" dirty="0"/>
          </a:p>
          <a:p>
            <a:pPr marL="457200" indent="-457200">
              <a:buFont typeface="+mj-lt"/>
              <a:buAutoNum type="arabicPeriod"/>
            </a:pPr>
            <a:r>
              <a:rPr lang="en-GB" sz="2200" dirty="0" err="1"/>
              <a:t>Numerička</a:t>
            </a:r>
            <a:r>
              <a:rPr lang="en-GB" sz="2200" dirty="0"/>
              <a:t> </a:t>
            </a:r>
            <a:r>
              <a:rPr lang="en-GB" sz="2200" dirty="0" err="1"/>
              <a:t>procjena</a:t>
            </a:r>
            <a:r>
              <a:rPr lang="en-GB" sz="2200" dirty="0"/>
              <a:t> </a:t>
            </a:r>
            <a:r>
              <a:rPr lang="en-GB" sz="2200" dirty="0" err="1"/>
              <a:t>stabilnosti</a:t>
            </a:r>
            <a:r>
              <a:rPr lang="en-GB" sz="2200" dirty="0"/>
              <a:t> </a:t>
            </a:r>
            <a:r>
              <a:rPr lang="en-GB" sz="2200" dirty="0" err="1"/>
              <a:t>kosina</a:t>
            </a:r>
            <a:r>
              <a:rPr lang="en-GB" sz="2200" dirty="0"/>
              <a:t> - </a:t>
            </a:r>
            <a:r>
              <a:rPr lang="en-GB" sz="2200" dirty="0" err="1"/>
              <a:t>verifikacija</a:t>
            </a:r>
            <a:r>
              <a:rPr lang="en-GB" sz="2200" dirty="0"/>
              <a:t> </a:t>
            </a:r>
            <a:r>
              <a:rPr lang="en-GB" sz="2200" dirty="0" err="1"/>
              <a:t>programa</a:t>
            </a:r>
            <a:r>
              <a:rPr lang="en-GB" sz="2200" dirty="0"/>
              <a:t> "SLOPE", P. Hrženjak,</a:t>
            </a:r>
            <a:r>
              <a:rPr lang="hr-HR" sz="2200" dirty="0"/>
              <a:t> </a:t>
            </a:r>
            <a:r>
              <a:rPr lang="en-GB" sz="2200" dirty="0"/>
              <a:t>1996.</a:t>
            </a:r>
            <a:endParaRPr lang="hr-HR" sz="2200" dirty="0"/>
          </a:p>
          <a:p>
            <a:pPr marL="457200" indent="-457200">
              <a:buFont typeface="+mj-lt"/>
              <a:buAutoNum type="arabicPeriod"/>
            </a:pPr>
            <a:r>
              <a:rPr lang="vi-VN" sz="2200" dirty="0">
                <a:latin typeface="Calibri" panose="020F0502020204030204" pitchFamily="34" charset="0"/>
                <a:cs typeface="Calibri" panose="020F0502020204030204" pitchFamily="34" charset="0"/>
              </a:rPr>
              <a:t>Usporedba stabilnosti ceste u zasjeku i galerijski izvedenog zasutog tunela, P</a:t>
            </a:r>
            <a:r>
              <a:rPr lang="hr-HR" sz="2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vi-VN" sz="2200" dirty="0">
                <a:latin typeface="Calibri" panose="020F0502020204030204" pitchFamily="34" charset="0"/>
                <a:cs typeface="Calibri" panose="020F0502020204030204" pitchFamily="34" charset="0"/>
              </a:rPr>
              <a:t> Kopun, </a:t>
            </a:r>
            <a:r>
              <a:rPr lang="hr-HR" sz="22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vi-VN" sz="2200" dirty="0">
                <a:latin typeface="Calibri" panose="020F0502020204030204" pitchFamily="34" charset="0"/>
                <a:cs typeface="Calibri" panose="020F0502020204030204" pitchFamily="34" charset="0"/>
              </a:rPr>
              <a:t>996.</a:t>
            </a:r>
          </a:p>
          <a:p>
            <a:pPr marL="457200" indent="-457200">
              <a:buFont typeface="+mj-lt"/>
              <a:buAutoNum type="arabicPeriod"/>
            </a:pPr>
            <a:endParaRPr lang="en-GB" sz="2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E1EBBF-8B43-44A9-A186-4F5B73E6A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 dirty="0"/>
              <a:t>Biljana Kovačević Zelić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5733A3-CA67-401D-A149-D32A39528E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7B197-5111-4B02-8047-EF5F65D3E305}" type="slidenum">
              <a:rPr lang="hr-HR" altLang="sr-Latn-RS" smtClean="0"/>
              <a:pPr>
                <a:defRPr/>
              </a:pPr>
              <a:t>7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067921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22548-D983-4970-94DD-89CC3A35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Diplomski</a:t>
            </a:r>
            <a:r>
              <a:rPr lang="en-GB" dirty="0"/>
              <a:t> </a:t>
            </a:r>
            <a:r>
              <a:rPr lang="en-GB" dirty="0" err="1"/>
              <a:t>radovi</a:t>
            </a:r>
            <a:r>
              <a:rPr lang="en-GB" dirty="0"/>
              <a:t> – mentor</a:t>
            </a:r>
            <a:r>
              <a:rPr lang="hr-HR" dirty="0" err="1"/>
              <a:t>stva</a:t>
            </a:r>
            <a:br>
              <a:rPr lang="hr-HR" dirty="0"/>
            </a:br>
            <a:r>
              <a:rPr lang="hr-HR" sz="4000" i="1" dirty="0">
                <a:solidFill>
                  <a:srgbClr val="0C2AAC"/>
                </a:solidFill>
              </a:rPr>
              <a:t>geotehnika</a:t>
            </a:r>
            <a:endParaRPr lang="en-GB" sz="4000" i="1" dirty="0">
              <a:solidFill>
                <a:srgbClr val="0C2AAC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A6273-B0E9-4CE5-AA62-03A8B1E0A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509320"/>
          </a:xfrm>
        </p:spPr>
        <p:txBody>
          <a:bodyPr/>
          <a:lstStyle/>
          <a:p>
            <a:pPr marL="457200" indent="-457200">
              <a:buFont typeface="+mj-lt"/>
              <a:buAutoNum type="arabicPeriod" startAt="7"/>
            </a:pP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Numerički proračun nosivosti tla korištenjem programa "PLAXIS", L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 Vrbanić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 1997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 startAt="7"/>
            </a:pP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Primjena uređaja statičke penetracije (CPT) u geomehaničkim istražnim radovima, V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 Pavličević, 1997.</a:t>
            </a:r>
            <a:endParaRPr lang="hr-H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 startAt="7"/>
            </a:pP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Geomehanički istražni radovi za potrebe temeljenja stambeno-poslovne građevine, I. Petričević, 1997</a:t>
            </a:r>
            <a:endParaRPr lang="hr-H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 startAt="7"/>
            </a:pP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Geomehanički istražni radovi za potrebe izgradnje rezervoara u termo-elektrani Sisak, M. Brešić, 1997.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Laboratorijska ispitivanja zbijenosti i vodonepropusnosti uzoraka lapora, Z. Patafta, 1998.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Geotehnički istražni radovi kao sastavni dio geotehničkog projektiranja, Đ. Špoljar,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1998.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Izvedba prednapetih geotehničkih sidara s linijskim prijenosom sile u tlo, D. Sudarić, 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998.</a:t>
            </a:r>
          </a:p>
          <a:p>
            <a:pPr marL="0" indent="0">
              <a:buNone/>
            </a:pPr>
            <a:endParaRPr lang="vi-VN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E1EBBF-8B43-44A9-A186-4F5B73E6A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 dirty="0"/>
              <a:t>Biljana Kovačević Zelić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5733A3-CA67-401D-A149-D32A39528E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7B197-5111-4B02-8047-EF5F65D3E305}" type="slidenum">
              <a:rPr lang="hr-HR" altLang="sr-Latn-RS" smtClean="0"/>
              <a:pPr>
                <a:defRPr/>
              </a:pPr>
              <a:t>8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627222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22548-D983-4970-94DD-89CC3A359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dirty="0" err="1"/>
              <a:t>Diplomski</a:t>
            </a:r>
            <a:r>
              <a:rPr lang="en-GB" dirty="0"/>
              <a:t> </a:t>
            </a:r>
            <a:r>
              <a:rPr lang="en-GB" dirty="0" err="1"/>
              <a:t>radovi</a:t>
            </a:r>
            <a:r>
              <a:rPr lang="en-GB" dirty="0"/>
              <a:t> – mentor</a:t>
            </a:r>
            <a:r>
              <a:rPr lang="hr-HR" dirty="0" err="1"/>
              <a:t>stva</a:t>
            </a:r>
            <a:br>
              <a:rPr lang="hr-HR" dirty="0"/>
            </a:br>
            <a:r>
              <a:rPr lang="hr-HR" sz="4000" i="1" dirty="0">
                <a:solidFill>
                  <a:srgbClr val="0C2AAC"/>
                </a:solidFill>
              </a:rPr>
              <a:t>zaštita okoliša</a:t>
            </a:r>
            <a:endParaRPr lang="en-GB" sz="4000" dirty="0">
              <a:solidFill>
                <a:srgbClr val="0C2AAC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A6273-B0E9-4CE5-AA62-03A8B1E0A8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000" dirty="0" err="1"/>
              <a:t>Geomehanički</a:t>
            </a:r>
            <a:r>
              <a:rPr lang="en-GB" sz="2000" dirty="0"/>
              <a:t> </a:t>
            </a:r>
            <a:r>
              <a:rPr lang="en-GB" sz="2000" dirty="0" err="1"/>
              <a:t>istražni</a:t>
            </a:r>
            <a:r>
              <a:rPr lang="en-GB" sz="2000" dirty="0"/>
              <a:t> </a:t>
            </a:r>
            <a:r>
              <a:rPr lang="en-GB" sz="2000" dirty="0" err="1"/>
              <a:t>radovi</a:t>
            </a:r>
            <a:r>
              <a:rPr lang="en-GB" sz="2000" dirty="0"/>
              <a:t> na </a:t>
            </a:r>
            <a:r>
              <a:rPr lang="en-GB" sz="2000" dirty="0" err="1"/>
              <a:t>lokaciji</a:t>
            </a:r>
            <a:r>
              <a:rPr lang="en-GB" sz="2000" dirty="0"/>
              <a:t> </a:t>
            </a:r>
            <a:r>
              <a:rPr lang="en-GB" sz="2000" dirty="0" err="1"/>
              <a:t>rafinerije</a:t>
            </a:r>
            <a:r>
              <a:rPr lang="en-GB" sz="2000" dirty="0"/>
              <a:t> </a:t>
            </a:r>
            <a:r>
              <a:rPr lang="en-GB" sz="2000" dirty="0" err="1"/>
              <a:t>nafte</a:t>
            </a:r>
            <a:r>
              <a:rPr lang="en-GB" sz="2000" dirty="0"/>
              <a:t> u </a:t>
            </a:r>
            <a:r>
              <a:rPr lang="en-GB" sz="2000" dirty="0" err="1"/>
              <a:t>Sisku</a:t>
            </a:r>
            <a:r>
              <a:rPr lang="en-GB" sz="2000" dirty="0"/>
              <a:t>, M. </a:t>
            </a:r>
            <a:r>
              <a:rPr lang="en-GB" sz="2000" dirty="0" err="1"/>
              <a:t>Višić</a:t>
            </a:r>
            <a:r>
              <a:rPr lang="en-GB" sz="2000" dirty="0"/>
              <a:t>, 1994.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err="1"/>
              <a:t>Primjena</a:t>
            </a:r>
            <a:r>
              <a:rPr lang="en-GB" sz="2000" dirty="0"/>
              <a:t> </a:t>
            </a:r>
            <a:r>
              <a:rPr lang="en-GB" sz="2000" dirty="0" err="1"/>
              <a:t>geosintetskih</a:t>
            </a:r>
            <a:r>
              <a:rPr lang="en-GB" sz="2000" dirty="0"/>
              <a:t> </a:t>
            </a:r>
            <a:r>
              <a:rPr lang="en-GB" sz="2000" dirty="0" err="1"/>
              <a:t>proizvoda</a:t>
            </a:r>
            <a:r>
              <a:rPr lang="en-GB" sz="2000" dirty="0"/>
              <a:t> u </a:t>
            </a:r>
            <a:r>
              <a:rPr lang="en-GB" sz="2000" dirty="0" err="1"/>
              <a:t>odlagalištima</a:t>
            </a:r>
            <a:r>
              <a:rPr lang="en-GB" sz="2000" dirty="0"/>
              <a:t> </a:t>
            </a:r>
            <a:r>
              <a:rPr lang="en-GB" sz="2000" dirty="0" err="1"/>
              <a:t>otpada</a:t>
            </a:r>
            <a:r>
              <a:rPr lang="en-GB" sz="2000" dirty="0"/>
              <a:t>, G. </a:t>
            </a:r>
            <a:r>
              <a:rPr lang="en-GB" sz="2000" dirty="0" err="1"/>
              <a:t>Buić</a:t>
            </a:r>
            <a:r>
              <a:rPr lang="hr-HR" sz="2000" dirty="0"/>
              <a:t>, 1994.</a:t>
            </a:r>
            <a:endParaRPr lang="en-GB" sz="2000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 err="1"/>
              <a:t>Geotehnički</a:t>
            </a:r>
            <a:r>
              <a:rPr lang="en-GB" sz="2000" dirty="0"/>
              <a:t> </a:t>
            </a:r>
            <a:r>
              <a:rPr lang="en-GB" sz="2000" dirty="0" err="1"/>
              <a:t>uvjeti</a:t>
            </a:r>
            <a:r>
              <a:rPr lang="en-GB" sz="2000" dirty="0"/>
              <a:t> na </a:t>
            </a:r>
            <a:r>
              <a:rPr lang="en-GB" sz="2000" dirty="0" err="1"/>
              <a:t>potencijalnim</a:t>
            </a:r>
            <a:r>
              <a:rPr lang="en-GB" sz="2000" dirty="0"/>
              <a:t> </a:t>
            </a:r>
            <a:r>
              <a:rPr lang="en-GB" sz="2000" dirty="0" err="1"/>
              <a:t>lokacijama</a:t>
            </a:r>
            <a:r>
              <a:rPr lang="en-GB" sz="2000" dirty="0"/>
              <a:t> </a:t>
            </a:r>
            <a:r>
              <a:rPr lang="en-GB" sz="2000" dirty="0" err="1"/>
              <a:t>sanitarnog</a:t>
            </a:r>
            <a:r>
              <a:rPr lang="en-GB" sz="2000" dirty="0"/>
              <a:t> </a:t>
            </a:r>
            <a:r>
              <a:rPr lang="en-GB" sz="2000" dirty="0" err="1"/>
              <a:t>odlagališta</a:t>
            </a:r>
            <a:r>
              <a:rPr lang="en-GB" sz="2000" dirty="0"/>
              <a:t> za grad </a:t>
            </a:r>
            <a:r>
              <a:rPr lang="en-GB" sz="2000" dirty="0" err="1"/>
              <a:t>Čazmu</a:t>
            </a:r>
            <a:r>
              <a:rPr lang="en-GB" sz="2000" dirty="0"/>
              <a:t>, O. </a:t>
            </a:r>
            <a:r>
              <a:rPr lang="en-GB" sz="2000" dirty="0" err="1"/>
              <a:t>Lucić</a:t>
            </a:r>
            <a:r>
              <a:rPr lang="en-GB" sz="2000" dirty="0"/>
              <a:t>, 1995.</a:t>
            </a:r>
            <a:endParaRPr lang="hr-HR" sz="2000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 err="1"/>
              <a:t>Geotehnički</a:t>
            </a:r>
            <a:r>
              <a:rPr lang="en-GB" sz="2000" dirty="0"/>
              <a:t> </a:t>
            </a:r>
            <a:r>
              <a:rPr lang="en-GB" sz="2000" dirty="0" err="1"/>
              <a:t>parametri</a:t>
            </a:r>
            <a:r>
              <a:rPr lang="en-GB" sz="2000" dirty="0"/>
              <a:t> </a:t>
            </a:r>
            <a:r>
              <a:rPr lang="en-GB" sz="2000" dirty="0" err="1"/>
              <a:t>temeljnog</a:t>
            </a:r>
            <a:r>
              <a:rPr lang="en-GB" sz="2000" dirty="0"/>
              <a:t> </a:t>
            </a:r>
            <a:r>
              <a:rPr lang="en-GB" sz="2000" dirty="0" err="1"/>
              <a:t>brtvenog</a:t>
            </a:r>
            <a:r>
              <a:rPr lang="en-GB" sz="2000" dirty="0"/>
              <a:t> </a:t>
            </a:r>
            <a:r>
              <a:rPr lang="en-GB" sz="2000" dirty="0" err="1"/>
              <a:t>sustava</a:t>
            </a:r>
            <a:r>
              <a:rPr lang="en-GB" sz="2000" dirty="0"/>
              <a:t> </a:t>
            </a:r>
            <a:r>
              <a:rPr lang="en-GB" sz="2000" dirty="0" err="1"/>
              <a:t>sanitarnih</a:t>
            </a:r>
            <a:r>
              <a:rPr lang="en-GB" sz="2000" dirty="0"/>
              <a:t> </a:t>
            </a:r>
            <a:r>
              <a:rPr lang="en-GB" sz="2000" dirty="0" err="1"/>
              <a:t>odlagališta</a:t>
            </a:r>
            <a:r>
              <a:rPr lang="en-GB" sz="2000" dirty="0"/>
              <a:t>, R. </a:t>
            </a:r>
            <a:r>
              <a:rPr lang="en-GB" sz="2000" dirty="0" err="1"/>
              <a:t>Lisica</a:t>
            </a:r>
            <a:r>
              <a:rPr lang="en-GB" sz="2000" dirty="0"/>
              <a:t>, 1995.</a:t>
            </a:r>
            <a:endParaRPr lang="hr-HR" sz="2000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 err="1"/>
              <a:t>Uporaba</a:t>
            </a:r>
            <a:r>
              <a:rPr lang="en-GB" sz="2000" dirty="0"/>
              <a:t> </a:t>
            </a:r>
            <a:r>
              <a:rPr lang="en-GB" sz="2000" dirty="0" err="1"/>
              <a:t>vododrživih</a:t>
            </a:r>
            <a:r>
              <a:rPr lang="en-GB" sz="2000" dirty="0"/>
              <a:t> </a:t>
            </a:r>
            <a:r>
              <a:rPr lang="en-GB" sz="2000" dirty="0" err="1"/>
              <a:t>dijafragmi</a:t>
            </a:r>
            <a:r>
              <a:rPr lang="en-GB" sz="2000" dirty="0"/>
              <a:t> </a:t>
            </a:r>
            <a:r>
              <a:rPr lang="en-GB" sz="2000" dirty="0" err="1"/>
              <a:t>pri</a:t>
            </a:r>
            <a:r>
              <a:rPr lang="en-GB" sz="2000" dirty="0"/>
              <a:t> </a:t>
            </a:r>
            <a:r>
              <a:rPr lang="en-GB" sz="2000" dirty="0" err="1"/>
              <a:t>sanaciji</a:t>
            </a:r>
            <a:r>
              <a:rPr lang="en-GB" sz="2000" dirty="0"/>
              <a:t> </a:t>
            </a:r>
            <a:r>
              <a:rPr lang="en-GB" sz="2000" dirty="0" err="1"/>
              <a:t>postojećih</a:t>
            </a:r>
            <a:r>
              <a:rPr lang="en-GB" sz="2000" dirty="0"/>
              <a:t> </a:t>
            </a:r>
            <a:r>
              <a:rPr lang="en-GB" sz="2000" dirty="0" err="1"/>
              <a:t>odlagališta</a:t>
            </a:r>
            <a:r>
              <a:rPr lang="en-GB" sz="2000" dirty="0"/>
              <a:t> </a:t>
            </a:r>
            <a:r>
              <a:rPr lang="en-GB" sz="2000" dirty="0" err="1"/>
              <a:t>otpada</a:t>
            </a:r>
            <a:r>
              <a:rPr lang="en-GB" sz="2000" dirty="0"/>
              <a:t>, Ž. Veinović, 1996.</a:t>
            </a:r>
            <a:endParaRPr lang="hr-HR" sz="2000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 err="1"/>
              <a:t>Značenje</a:t>
            </a:r>
            <a:r>
              <a:rPr lang="en-GB" sz="2000" dirty="0"/>
              <a:t> </a:t>
            </a:r>
            <a:r>
              <a:rPr lang="en-GB" sz="2000" dirty="0" err="1"/>
              <a:t>parametara</a:t>
            </a:r>
            <a:r>
              <a:rPr lang="en-GB" sz="2000" dirty="0"/>
              <a:t> </a:t>
            </a:r>
            <a:r>
              <a:rPr lang="en-GB" sz="2000" dirty="0" err="1"/>
              <a:t>posmične</a:t>
            </a:r>
            <a:r>
              <a:rPr lang="en-GB" sz="2000" dirty="0"/>
              <a:t> </a:t>
            </a:r>
            <a:r>
              <a:rPr lang="en-GB" sz="2000" dirty="0" err="1"/>
              <a:t>čvrstoće</a:t>
            </a:r>
            <a:r>
              <a:rPr lang="en-GB" sz="2000" dirty="0"/>
              <a:t> </a:t>
            </a:r>
            <a:r>
              <a:rPr lang="en-GB" sz="2000" dirty="0" err="1"/>
              <a:t>brtvenih</a:t>
            </a:r>
            <a:r>
              <a:rPr lang="en-GB" sz="2000" dirty="0"/>
              <a:t> </a:t>
            </a:r>
            <a:r>
              <a:rPr lang="en-GB" sz="2000" dirty="0" err="1"/>
              <a:t>sustava</a:t>
            </a:r>
            <a:r>
              <a:rPr lang="en-GB" sz="2000" dirty="0"/>
              <a:t> u </a:t>
            </a:r>
            <a:r>
              <a:rPr lang="en-GB" sz="2000" dirty="0" err="1"/>
              <a:t>sanitarnim</a:t>
            </a:r>
            <a:r>
              <a:rPr lang="en-GB" sz="2000" dirty="0"/>
              <a:t> </a:t>
            </a:r>
            <a:r>
              <a:rPr lang="en-GB" sz="2000" dirty="0" err="1"/>
              <a:t>odlagalištima</a:t>
            </a:r>
            <a:r>
              <a:rPr lang="en-GB" sz="2000" dirty="0"/>
              <a:t>, J. </a:t>
            </a:r>
            <a:r>
              <a:rPr lang="en-GB" sz="2000" dirty="0" err="1"/>
              <a:t>Antunović</a:t>
            </a:r>
            <a:r>
              <a:rPr lang="en-GB" sz="2000" dirty="0"/>
              <a:t>, 1997.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err="1"/>
              <a:t>Mjerenje</a:t>
            </a:r>
            <a:r>
              <a:rPr lang="en-GB" sz="2000" dirty="0"/>
              <a:t> </a:t>
            </a:r>
            <a:r>
              <a:rPr lang="en-GB" sz="2000" dirty="0" err="1"/>
              <a:t>vodopropusnosti</a:t>
            </a:r>
            <a:r>
              <a:rPr lang="en-GB" sz="2000" dirty="0"/>
              <a:t> </a:t>
            </a:r>
            <a:r>
              <a:rPr lang="en-GB" sz="2000" dirty="0" err="1"/>
              <a:t>glinenog</a:t>
            </a:r>
            <a:r>
              <a:rPr lang="en-GB" sz="2000" dirty="0"/>
              <a:t> </a:t>
            </a:r>
            <a:r>
              <a:rPr lang="en-GB" sz="2000" dirty="0" err="1"/>
              <a:t>brtvenog</a:t>
            </a:r>
            <a:r>
              <a:rPr lang="en-GB" sz="2000" dirty="0"/>
              <a:t> </a:t>
            </a:r>
            <a:r>
              <a:rPr lang="en-GB" sz="2000" dirty="0" err="1"/>
              <a:t>sloja</a:t>
            </a:r>
            <a:r>
              <a:rPr lang="en-GB" sz="2000" dirty="0"/>
              <a:t> na </a:t>
            </a:r>
            <a:r>
              <a:rPr lang="en-GB" sz="2000" dirty="0" err="1"/>
              <a:t>probnom</a:t>
            </a:r>
            <a:r>
              <a:rPr lang="en-GB" sz="2000" dirty="0"/>
              <a:t> </a:t>
            </a:r>
            <a:r>
              <a:rPr lang="en-GB" sz="2000" dirty="0" err="1"/>
              <a:t>polju</a:t>
            </a:r>
            <a:r>
              <a:rPr lang="en-GB" sz="2000" dirty="0"/>
              <a:t> </a:t>
            </a:r>
            <a:r>
              <a:rPr lang="en-GB" sz="2000" dirty="0" err="1"/>
              <a:t>odlagališta</a:t>
            </a:r>
            <a:r>
              <a:rPr lang="en-GB" sz="2000" dirty="0"/>
              <a:t> </a:t>
            </a:r>
            <a:r>
              <a:rPr lang="en-GB" sz="2000" dirty="0" err="1"/>
              <a:t>Jakuševec</a:t>
            </a:r>
            <a:r>
              <a:rPr lang="en-GB" sz="2000" dirty="0"/>
              <a:t>, L. </a:t>
            </a:r>
            <a:r>
              <a:rPr lang="en-GB" sz="2000" dirty="0" err="1"/>
              <a:t>Mađerić</a:t>
            </a:r>
            <a:r>
              <a:rPr lang="en-GB" sz="2000" dirty="0"/>
              <a:t>, 1997.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/>
          </a:p>
          <a:p>
            <a:endParaRPr lang="en-GB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E1EBBF-8B43-44A9-A186-4F5B73E6A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 dirty="0"/>
              <a:t>Biljana Kovačević Zelić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5733A3-CA67-401D-A149-D32A39528E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7B197-5111-4B02-8047-EF5F65D3E305}" type="slidenum">
              <a:rPr lang="hr-HR" altLang="sr-Latn-RS" smtClean="0"/>
              <a:pPr>
                <a:defRPr/>
              </a:pPr>
              <a:t>9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56494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529</TotalTime>
  <Words>2028</Words>
  <Application>Microsoft Office PowerPoint</Application>
  <PresentationFormat>On-screen Show (4:3)</PresentationFormat>
  <Paragraphs>179</Paragraphs>
  <Slides>28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Arial Narrow</vt:lpstr>
      <vt:lpstr>Calibri</vt:lpstr>
      <vt:lpstr>Cambria</vt:lpstr>
      <vt:lpstr>Times New Roman</vt:lpstr>
      <vt:lpstr>Verdana</vt:lpstr>
      <vt:lpstr>Wingdings</vt:lpstr>
      <vt:lpstr>Office Theme</vt:lpstr>
      <vt:lpstr>Radni list</vt:lpstr>
      <vt:lpstr>Worksheet</vt:lpstr>
      <vt:lpstr>Djelovanje prof. Kovačića na RGN fakultetu u Zagrebu</vt:lpstr>
      <vt:lpstr>Sadržaj </vt:lpstr>
      <vt:lpstr>Nastavna djelatnost u području geotehnike i geotehničkog inženjerstva okoliša</vt:lpstr>
      <vt:lpstr>Geotehnika i zaštita okoliša</vt:lpstr>
      <vt:lpstr>Početak na RGNF-u ak. god. 1991./1992. </vt:lpstr>
      <vt:lpstr>Planovi za novi studij</vt:lpstr>
      <vt:lpstr>Diplomski radovi – mentorstva geotehnika</vt:lpstr>
      <vt:lpstr>Diplomski radovi – mentorstva geotehnika</vt:lpstr>
      <vt:lpstr>Diplomski radovi – mentorstva zaštita okoliša</vt:lpstr>
      <vt:lpstr>Radovi za Rektorovu nagradu</vt:lpstr>
      <vt:lpstr>Poslijediplomski studij - mentorstva</vt:lpstr>
      <vt:lpstr>Publikacije</vt:lpstr>
      <vt:lpstr>Uspostava Laboratorija za mehaniku tla</vt:lpstr>
      <vt:lpstr>Znanstvena istraživanja u području geotehnike i geotehničkog inženjerstva okoliša</vt:lpstr>
      <vt:lpstr>Znanstveni projekti</vt:lpstr>
      <vt:lpstr>Međunarodni projekti – jačanje kapaciteta i razmjena istraživača</vt:lpstr>
      <vt:lpstr>Znanstveni interes tijekom boravka na RGNFu</vt:lpstr>
      <vt:lpstr>Numeričko modeliranje</vt:lpstr>
      <vt:lpstr>Uporabljivost fliša za izgradnju brtvenih barijera </vt:lpstr>
      <vt:lpstr>PowerPoint Presentation</vt:lpstr>
      <vt:lpstr>Ispitivanje posmične čvrstoće i bubrivosti GCLa</vt:lpstr>
      <vt:lpstr>Ispitivanje trajnosti i kemijske kompatibilnosti GCLa</vt:lpstr>
      <vt:lpstr>Popularizacija nove struke - geotehničko inženjerstvo okoliša</vt:lpstr>
      <vt:lpstr>Nova struka - razvoj studijskih programa </vt:lpstr>
      <vt:lpstr>Geotehničko inženjerstvo okoliša znanstveni i stručni radovi</vt:lpstr>
      <vt:lpstr>Geotehničko inženjerstvo okoliša znanstveni i stručni radovi</vt:lpstr>
      <vt:lpstr>Umjesto zaključka</vt:lpstr>
      <vt:lpstr>Rad s profesorom i atmosfera oko njega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Berislav Rupčić</dc:creator>
  <cp:lastModifiedBy>Biljana Kovačević-Zelić</cp:lastModifiedBy>
  <cp:revision>77</cp:revision>
  <dcterms:created xsi:type="dcterms:W3CDTF">2010-03-22T21:50:27Z</dcterms:created>
  <dcterms:modified xsi:type="dcterms:W3CDTF">2019-05-11T14:26:16Z</dcterms:modified>
</cp:coreProperties>
</file>