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61" r:id="rId2"/>
    <p:sldId id="263" r:id="rId3"/>
    <p:sldId id="264" r:id="rId4"/>
    <p:sldId id="266" r:id="rId5"/>
    <p:sldId id="284" r:id="rId6"/>
    <p:sldId id="283" r:id="rId7"/>
    <p:sldId id="265" r:id="rId8"/>
    <p:sldId id="267" r:id="rId9"/>
    <p:sldId id="268" r:id="rId10"/>
    <p:sldId id="282" r:id="rId11"/>
    <p:sldId id="270" r:id="rId12"/>
    <p:sldId id="276" r:id="rId13"/>
    <p:sldId id="269" r:id="rId14"/>
    <p:sldId id="275" r:id="rId15"/>
    <p:sldId id="274" r:id="rId16"/>
    <p:sldId id="273" r:id="rId17"/>
    <p:sldId id="272" r:id="rId18"/>
    <p:sldId id="271" r:id="rId19"/>
    <p:sldId id="277" r:id="rId20"/>
    <p:sldId id="278" r:id="rId21"/>
    <p:sldId id="279" r:id="rId22"/>
    <p:sldId id="280" r:id="rId23"/>
    <p:sldId id="281" r:id="rId24"/>
  </p:sldIdLst>
  <p:sldSz cx="9144000" cy="6858000" type="screen4x3"/>
  <p:notesSz cx="6858000" cy="9144000"/>
  <p:defaultTextStyle>
    <a:defPPr>
      <a:defRPr lang="sr-Latn-C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38C"/>
    <a:srgbClr val="0B28A1"/>
    <a:srgbClr val="0C2AAC"/>
    <a:srgbClr val="112A71"/>
    <a:srgbClr val="122E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il teme 1 - Isticanj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l teme 2 - Isticanj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Bez stila, s rešetkom tablic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Srednji stil 4 - Isticanj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Srednji stil 4 - Isticanj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Srednji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autoAdjust="0"/>
    <p:restoredTop sz="53618" autoAdjust="0"/>
  </p:normalViewPr>
  <p:slideViewPr>
    <p:cSldViewPr>
      <p:cViewPr>
        <p:scale>
          <a:sx n="100" d="100"/>
          <a:sy n="100" d="100"/>
        </p:scale>
        <p:origin x="360"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375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hr-H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B4CC671-EDDB-4CEF-B406-A152F8F02B95}" type="datetimeFigureOut">
              <a:rPr lang="sr-Latn-CS"/>
              <a:pPr>
                <a:defRPr/>
              </a:pPr>
              <a:t>15.6.2019.</a:t>
            </a:fld>
            <a:endParaRPr lang="hr-H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hr-H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B0DFA91-BBD8-4A40-8679-52B83F5E2828}" type="slidenum">
              <a:rPr lang="hr-HR" altLang="x-none"/>
              <a:pPr>
                <a:defRPr/>
              </a:pPr>
              <a:t>‹#›</a:t>
            </a:fld>
            <a:endParaRPr lang="hr-HR" altLang="x-none"/>
          </a:p>
        </p:txBody>
      </p:sp>
    </p:spTree>
    <p:extLst>
      <p:ext uri="{BB962C8B-B14F-4D97-AF65-F5344CB8AC3E}">
        <p14:creationId xmlns:p14="http://schemas.microsoft.com/office/powerpoint/2010/main" val="4073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78F97882-A59F-479F-A386-7D5B1B513A03}" type="datetimeFigureOut">
              <a:rPr lang="sr-Latn-CS"/>
              <a:pPr>
                <a:defRPr/>
              </a:pPr>
              <a:t>15.6.2019.</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r-H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hr-H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2032C6C-E4E8-4DA8-A996-ACD8E1833339}" type="slidenum">
              <a:rPr lang="hr-HR" altLang="x-none"/>
              <a:pPr>
                <a:defRPr/>
              </a:pPr>
              <a:t>‹#›</a:t>
            </a:fld>
            <a:endParaRPr lang="hr-HR" altLang="x-none"/>
          </a:p>
        </p:txBody>
      </p:sp>
    </p:spTree>
    <p:extLst>
      <p:ext uri="{BB962C8B-B14F-4D97-AF65-F5344CB8AC3E}">
        <p14:creationId xmlns:p14="http://schemas.microsoft.com/office/powerpoint/2010/main" val="3975696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hr.wikipedia.org/wiki/Split" TargetMode="External"/><Relationship Id="rId13" Type="http://schemas.openxmlformats.org/officeDocument/2006/relationships/hyperlink" Target="https://hr.wikipedia.org/wiki/Brusnik" TargetMode="External"/><Relationship Id="rId3" Type="http://schemas.openxmlformats.org/officeDocument/2006/relationships/hyperlink" Target="https://hr.wikipedia.org/wiki/Talijanski" TargetMode="External"/><Relationship Id="rId7" Type="http://schemas.openxmlformats.org/officeDocument/2006/relationships/hyperlink" Target="https://hr.wikipedia.org/wiki/Jadransko_more" TargetMode="External"/><Relationship Id="rId12" Type="http://schemas.openxmlformats.org/officeDocument/2006/relationships/hyperlink" Target="https://hr.wikipedia.org/wiki/Budikovac" TargetMode="External"/><Relationship Id="rId2" Type="http://schemas.openxmlformats.org/officeDocument/2006/relationships/slide" Target="../slides/slide2.xml"/><Relationship Id="rId16" Type="http://schemas.openxmlformats.org/officeDocument/2006/relationships/hyperlink" Target="https://hr.wikipedia.org/wiki/Svetac_(otok)" TargetMode="External"/><Relationship Id="rId1" Type="http://schemas.openxmlformats.org/officeDocument/2006/relationships/notesMaster" Target="../notesMasters/notesMaster1.xml"/><Relationship Id="rId6" Type="http://schemas.openxmlformats.org/officeDocument/2006/relationships/hyperlink" Target="https://hr.wikipedia.org/wiki/Otok" TargetMode="External"/><Relationship Id="rId11" Type="http://schemas.openxmlformats.org/officeDocument/2006/relationships/hyperlink" Target="https://hr.wikipedia.org/wiki/Bi%C5%A1evo" TargetMode="External"/><Relationship Id="rId5" Type="http://schemas.openxmlformats.org/officeDocument/2006/relationships/hyperlink" Target="https://hr.wikipedia.org/wiki/Hrvatska" TargetMode="External"/><Relationship Id="rId15" Type="http://schemas.openxmlformats.org/officeDocument/2006/relationships/hyperlink" Target="https://hr.wikipedia.org/wiki/Ravnik_(otok)" TargetMode="External"/><Relationship Id="rId10" Type="http://schemas.openxmlformats.org/officeDocument/2006/relationships/hyperlink" Target="https://hr.wikipedia.org/wiki/Italija" TargetMode="External"/><Relationship Id="rId4" Type="http://schemas.openxmlformats.org/officeDocument/2006/relationships/hyperlink" Target="https://hr.wikipedia.org/wiki/Starogr%C4%8Dki_jezik" TargetMode="External"/><Relationship Id="rId9" Type="http://schemas.openxmlformats.org/officeDocument/2006/relationships/hyperlink" Target="https://hr.wikipedia.org/wiki/Ancona" TargetMode="External"/><Relationship Id="rId14" Type="http://schemas.openxmlformats.org/officeDocument/2006/relationships/hyperlink" Target="https://hr.wikipedia.org/wiki/Jabuka_(otok)"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x-none"/>
          </a:p>
        </p:txBody>
      </p:sp>
      <p:sp>
        <p:nvSpPr>
          <p:cNvPr id="61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96212A0-EF72-4E55-94C9-A86CBE6E2D52}" type="slidenum">
              <a:rPr lang="hr-HR" altLang="x-none">
                <a:latin typeface="Arial" panose="020B0604020202020204" pitchFamily="34" charset="0"/>
              </a:rPr>
              <a:pPr algn="r" eaLnBrk="1" hangingPunct="1">
                <a:spcBef>
                  <a:spcPct val="0"/>
                </a:spcBef>
              </a:pPr>
              <a:t>1</a:t>
            </a:fld>
            <a:endParaRPr lang="hr-HR" altLang="x-none">
              <a:latin typeface="Arial" panose="020B0604020202020204" pitchFamily="34" charset="0"/>
            </a:endParaRPr>
          </a:p>
        </p:txBody>
      </p:sp>
    </p:spTree>
    <p:extLst>
      <p:ext uri="{BB962C8B-B14F-4D97-AF65-F5344CB8AC3E}">
        <p14:creationId xmlns:p14="http://schemas.microsoft.com/office/powerpoint/2010/main" val="3031180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pPr>
              <a:defRPr/>
            </a:pPr>
            <a:fld id="{32032C6C-E4E8-4DA8-A996-ACD8E1833339}" type="slidenum">
              <a:rPr lang="hr-HR" altLang="x-none" smtClean="0"/>
              <a:pPr>
                <a:defRPr/>
              </a:pPr>
              <a:t>10</a:t>
            </a:fld>
            <a:endParaRPr lang="hr-HR" altLang="x-none"/>
          </a:p>
        </p:txBody>
      </p:sp>
    </p:spTree>
    <p:extLst>
      <p:ext uri="{BB962C8B-B14F-4D97-AF65-F5344CB8AC3E}">
        <p14:creationId xmlns:p14="http://schemas.microsoft.com/office/powerpoint/2010/main" val="3092032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fontScale="70000" lnSpcReduction="20000"/>
          </a:bodyPr>
          <a:lstStyle/>
          <a:p>
            <a:r>
              <a:rPr lang="hr-HR" dirty="0"/>
              <a:t>Sukladno čl. 22. ZPVN-a (NN 78/15), predmetna procjena napravljena je na </a:t>
            </a:r>
            <a:r>
              <a:rPr lang="hr-HR" b="0" dirty="0"/>
              <a:t>temelju općih vrijednosnih odnosa na tržištu nekretnina </a:t>
            </a:r>
            <a:r>
              <a:rPr lang="hr-HR" dirty="0"/>
              <a:t>na dan vrednovanja i stanja nekretnine na dan kakvoće.</a:t>
            </a:r>
          </a:p>
          <a:p>
            <a:r>
              <a:rPr lang="hr-HR" dirty="0"/>
              <a:t>Prema čl. 23. ZPVN-a (NN 78/2015), mogu se koristiti metode: poredbena, prihodovna i troškovna metoda. Metoda se odabire prema vrsti procjenjivane nekretnine, uzimajući u obzir postojeće običaje u uobičajenom poslovnom prometu sukladno čl. 24. ZPVN-a i drugim okolnostima  pojedinog slučaja, osobito u odnosu na raspoložive podatke. </a:t>
            </a:r>
          </a:p>
          <a:p>
            <a:r>
              <a:rPr lang="hr-HR" dirty="0"/>
              <a:t>Čl. 23. ZPVN-a, st.3., određeno je da se tržišna vrijednost utvrđuje iz rezultata korištene metode ili metoda, uz poštivanje značaja koji daje korištena metoda ili metode. Ako se koristi više propisanih metoda, jedna je osnovna, a ostale metode služe za potporu i provjeru rezultata. Prilikom izrade procjene vrijednosti nekretnina obvezno se poštuje sljedeći redoslijed: (1) opći vrijednosni odnosi na tržištu nekretnina (prilagodba tržištu), te (2) stanje odnosno kakvoća nekretnine i posebna značajna obilježja procjenjivane nekretnine. Zakonom je propisano da se posebna značajna obilježja procjenjivane nekretnine, ako odgovaraju uobičajenom poslovnom prometu, uzimaju u obzir tržišnim dodatcima, odbitcima ili na drugi prikladan način. U slučaju posebnih značajnih obilježja procjenjivane nekretnine za koja ne postoje prikladni podatci koji omogućuju jednoznačnu procjenu vrijednosti nekretnine prema metodama koje propisuje Zakon (ZPVN), za potporu i provjeru rezultata primijenjene metode iz dopušteno je korištenje drugih metoda i postupaka čija je osnovica za procjenu vrijednosti nekretnina tržišna vrijednost. Nije dopušten izračun vrijednosti nekretnina kao prosjeka rezultata po nekoliko metoda ili </a:t>
            </a:r>
            <a:r>
              <a:rPr lang="hr-HR" dirty="0" err="1"/>
              <a:t>ponderiranjem</a:t>
            </a:r>
            <a:r>
              <a:rPr lang="hr-HR" dirty="0"/>
              <a:t> tako dobivenih rezultata.</a:t>
            </a:r>
          </a:p>
          <a:p>
            <a:r>
              <a:rPr lang="hr-HR" dirty="0"/>
              <a:t>Poredbena metoda temelji se na poredbi nekretnina koja se procjenjuje s nekretninama koje su bile prodane na istom području u bliskom vremenskom razdoblju.  Za izvođenje poredbenih cijena koriste se kupoprodajne cijene onih nekretnina koje s procjenjivanom nekretninom pokazuju dovoljna podudarna obilježja. Uvjet poredbenosti može s zadovoljiti pomoću indeksnih nizova, koeficijenata za proračunavanje ili poredbenih pokazatelja. </a:t>
            </a:r>
          </a:p>
          <a:p>
            <a:r>
              <a:rPr lang="hr-HR" dirty="0"/>
              <a:t>U prvom </a:t>
            </a:r>
            <a:r>
              <a:rPr lang="hr-HR" b="1" dirty="0"/>
              <a:t>redu je primjerena za utvrđivanje tržišne vrijednosti neizgrađenih ili izgrađenih zemljišta, a koristi se i za procjenu vrijednosti samostojećih, </a:t>
            </a:r>
            <a:r>
              <a:rPr lang="hr-HR" b="1" dirty="0" err="1"/>
              <a:t>poluugrađenih</a:t>
            </a:r>
            <a:r>
              <a:rPr lang="hr-HR" b="1" dirty="0"/>
              <a:t> i ugrađenih obiteljskih kuća, obiteljskih kuća u nizu, stanova, garaža kao pomoćnih objekata, garažnih parkirnih mjesta, parkirnih mjesta i poslovnih prostora. Poredbenom metodom tržišna se vrijednost određuje iz najmanje tri kupoprodajne cijene (transakcije) poredbenih nekretnina.</a:t>
            </a:r>
          </a:p>
          <a:p>
            <a:endParaRPr lang="hr-HR" dirty="0"/>
          </a:p>
          <a:p>
            <a:r>
              <a:rPr lang="hr-HR" dirty="0"/>
              <a:t>Iz gore navedenih razloga odabrana je poredbena metoda za procjenu zemljišta.</a:t>
            </a:r>
          </a:p>
          <a:p>
            <a:endParaRPr lang="hr-HR" dirty="0"/>
          </a:p>
          <a:p>
            <a:r>
              <a:rPr lang="hr-HR" b="1" dirty="0"/>
              <a:t>Troškovna metoda u prvom je redu primjerena za utvrđivanje tržišne vrijednosti izgrađenih građevnih čestica na kojima se nalaze zgrade javne namjene i druge građevine koje svojim oblikovanjem nisu izgrađene sa svrhom stvaranja prihoda, a posebno samostojeće, </a:t>
            </a:r>
            <a:r>
              <a:rPr lang="hr-HR" b="1" dirty="0" err="1"/>
              <a:t>poluugrađene</a:t>
            </a:r>
            <a:r>
              <a:rPr lang="hr-HR" b="1" dirty="0"/>
              <a:t> i ugrađene obiteljske kuće koje prema svojim obilježjima nisu usporedive.</a:t>
            </a:r>
          </a:p>
          <a:p>
            <a:r>
              <a:rPr lang="hr-HR" b="1" dirty="0"/>
              <a:t>Troškovna metoda primjerena je i pri procjeni vrijednosti šteta i nedostataka na građevinama te naknadnih ulaganja u građevine.</a:t>
            </a:r>
          </a:p>
          <a:p>
            <a:endParaRPr lang="hr-HR" dirty="0"/>
          </a:p>
          <a:p>
            <a:r>
              <a:rPr lang="hr-HR" dirty="0"/>
              <a:t>Iz gore navedenih razloga odabrana je troškovna metoda za procjenu građevina.</a:t>
            </a:r>
          </a:p>
          <a:p>
            <a:endParaRPr lang="hr-HR" dirty="0"/>
          </a:p>
          <a:p>
            <a:endParaRPr lang="hr-HR" dirty="0"/>
          </a:p>
        </p:txBody>
      </p:sp>
      <p:sp>
        <p:nvSpPr>
          <p:cNvPr id="4" name="Rezervirano mjesto broja slajda 3"/>
          <p:cNvSpPr>
            <a:spLocks noGrp="1"/>
          </p:cNvSpPr>
          <p:nvPr>
            <p:ph type="sldNum" sz="quarter" idx="5"/>
          </p:nvPr>
        </p:nvSpPr>
        <p:spPr/>
        <p:txBody>
          <a:bodyPr/>
          <a:lstStyle/>
          <a:p>
            <a:pPr>
              <a:defRPr/>
            </a:pPr>
            <a:fld id="{32032C6C-E4E8-4DA8-A996-ACD8E1833339}" type="slidenum">
              <a:rPr lang="hr-HR" altLang="x-none" smtClean="0"/>
              <a:pPr>
                <a:defRPr/>
              </a:pPr>
              <a:t>11</a:t>
            </a:fld>
            <a:endParaRPr lang="hr-HR" altLang="x-none"/>
          </a:p>
        </p:txBody>
      </p:sp>
    </p:spTree>
    <p:extLst>
      <p:ext uri="{BB962C8B-B14F-4D97-AF65-F5344CB8AC3E}">
        <p14:creationId xmlns:p14="http://schemas.microsoft.com/office/powerpoint/2010/main" val="1169679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pPr>
              <a:defRPr/>
            </a:pPr>
            <a:fld id="{32032C6C-E4E8-4DA8-A996-ACD8E1833339}" type="slidenum">
              <a:rPr lang="hr-HR" altLang="x-none" smtClean="0"/>
              <a:pPr>
                <a:defRPr/>
              </a:pPr>
              <a:t>12</a:t>
            </a:fld>
            <a:endParaRPr lang="hr-HR" altLang="x-none"/>
          </a:p>
        </p:txBody>
      </p:sp>
    </p:spTree>
    <p:extLst>
      <p:ext uri="{BB962C8B-B14F-4D97-AF65-F5344CB8AC3E}">
        <p14:creationId xmlns:p14="http://schemas.microsoft.com/office/powerpoint/2010/main" val="994562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err="1"/>
              <a:t>Međuvremn</a:t>
            </a:r>
            <a:r>
              <a:rPr lang="hr-HR" dirty="0"/>
              <a:t> </a:t>
            </a:r>
            <a:r>
              <a:rPr lang="hr-HR" dirty="0" err="1"/>
              <a:t>izj</a:t>
            </a:r>
            <a:r>
              <a:rPr lang="hr-HR" dirty="0"/>
              <a:t> na temelju cijena nekretnina</a:t>
            </a:r>
          </a:p>
          <a:p>
            <a:r>
              <a:rPr lang="hr-HR" dirty="0"/>
              <a:t>Na temelju izgrađenosti ;</a:t>
            </a:r>
          </a:p>
          <a:p>
            <a:r>
              <a:rPr lang="hr-HR" dirty="0"/>
              <a:t>Korigira se na temelju Kis-a, propisanog u PP</a:t>
            </a:r>
          </a:p>
          <a:p>
            <a:pPr marL="171450" indent="-171450">
              <a:buFontTx/>
              <a:buChar char="-"/>
            </a:pPr>
            <a:r>
              <a:rPr lang="hr-HR" dirty="0"/>
              <a:t>Kis je iz PP očitan; dok je </a:t>
            </a:r>
            <a:r>
              <a:rPr lang="hr-HR" b="1" dirty="0"/>
              <a:t>za predmetne čestice </a:t>
            </a:r>
            <a:r>
              <a:rPr lang="hr-HR" dirty="0"/>
              <a:t>korišten izračun putem </a:t>
            </a:r>
            <a:r>
              <a:rPr lang="hr-HR" dirty="0" err="1"/>
              <a:t>BRPa</a:t>
            </a:r>
            <a:r>
              <a:rPr lang="hr-HR" dirty="0"/>
              <a:t>, dozvoljenog, koji je propisan PP, jer se u PP ne spominje konkretan Kis.</a:t>
            </a:r>
          </a:p>
          <a:p>
            <a:pPr marL="171450" indent="-171450">
              <a:buFontTx/>
              <a:buChar char="-"/>
            </a:pPr>
            <a:r>
              <a:rPr lang="hr-HR" dirty="0"/>
              <a:t>Konačna korekcija je na temelju kategorije zemljišta;</a:t>
            </a:r>
          </a:p>
        </p:txBody>
      </p:sp>
      <p:sp>
        <p:nvSpPr>
          <p:cNvPr id="4" name="Rezervirano mjesto broja slajda 3"/>
          <p:cNvSpPr>
            <a:spLocks noGrp="1"/>
          </p:cNvSpPr>
          <p:nvPr>
            <p:ph type="sldNum" sz="quarter" idx="5"/>
          </p:nvPr>
        </p:nvSpPr>
        <p:spPr/>
        <p:txBody>
          <a:bodyPr/>
          <a:lstStyle/>
          <a:p>
            <a:pPr>
              <a:defRPr/>
            </a:pPr>
            <a:fld id="{32032C6C-E4E8-4DA8-A996-ACD8E1833339}" type="slidenum">
              <a:rPr lang="hr-HR" altLang="x-none" smtClean="0"/>
              <a:pPr>
                <a:defRPr/>
              </a:pPr>
              <a:t>13</a:t>
            </a:fld>
            <a:endParaRPr lang="hr-HR" altLang="x-none"/>
          </a:p>
        </p:txBody>
      </p:sp>
    </p:spTree>
    <p:extLst>
      <p:ext uri="{BB962C8B-B14F-4D97-AF65-F5344CB8AC3E}">
        <p14:creationId xmlns:p14="http://schemas.microsoft.com/office/powerpoint/2010/main" val="259075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fontScale="925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hr-HR" sz="1100" b="1" i="0" kern="1200" dirty="0">
                <a:solidFill>
                  <a:schemeClr val="tx1"/>
                </a:solidFill>
                <a:effectLst/>
                <a:latin typeface="+mn-lt"/>
                <a:ea typeface="+mn-ea"/>
                <a:cs typeface="+mn-cs"/>
              </a:rPr>
              <a:t> Pravilnik o metodama procjene vrijednosti nekret­nina</a:t>
            </a:r>
          </a:p>
          <a:p>
            <a:pPr fontAlgn="base"/>
            <a:r>
              <a:rPr lang="hr-HR" sz="1100" b="0" i="0" kern="1200" dirty="0">
                <a:solidFill>
                  <a:schemeClr val="tx1"/>
                </a:solidFill>
                <a:effectLst/>
                <a:latin typeface="+mn-lt"/>
                <a:ea typeface="+mn-ea"/>
                <a:cs typeface="+mn-cs"/>
              </a:rPr>
              <a:t>Članak 9.</a:t>
            </a:r>
          </a:p>
          <a:p>
            <a:pPr fontAlgn="base"/>
            <a:r>
              <a:rPr lang="hr-HR" sz="1100" b="0" i="0" kern="1200" dirty="0">
                <a:solidFill>
                  <a:schemeClr val="tx1"/>
                </a:solidFill>
                <a:effectLst/>
                <a:latin typeface="+mn-lt"/>
                <a:ea typeface="+mn-ea"/>
                <a:cs typeface="+mn-cs"/>
              </a:rPr>
              <a:t>(1) Vrijednosni odnosi između različitih kategorija zemljišta općenito se utvrđuju za lokalno tržište nekretnina primarno na temelju najmanje tri kupoprodajne cijene poredbenih nekretnina iz svake pojedine kategorije zemljišta.</a:t>
            </a:r>
          </a:p>
          <a:p>
            <a:pPr fontAlgn="base"/>
            <a:r>
              <a:rPr lang="hr-HR" sz="1100" b="0" i="0" kern="1200" dirty="0">
                <a:solidFill>
                  <a:schemeClr val="tx1"/>
                </a:solidFill>
                <a:effectLst/>
                <a:latin typeface="+mn-lt"/>
                <a:ea typeface="+mn-ea"/>
                <a:cs typeface="+mn-cs"/>
              </a:rPr>
              <a:t>(2) U slučaju da vrijednosni odnosi nisu utvrđeni na način iz stavka 1. ovoga članka i da nedostaje dovoljan broj ili uopće nema kupoprodajnih cijena poredbenih nekretnina iz kategorije zemljišta kojoj pripada procjenjivana nekretnina, privremena vrijednost nekretnine se diskontira na način da se uzima u obzir vrijeme čekanja.</a:t>
            </a:r>
          </a:p>
          <a:p>
            <a:pPr fontAlgn="base"/>
            <a:r>
              <a:rPr lang="hr-HR" sz="1100" b="0" i="0" kern="1200" dirty="0">
                <a:solidFill>
                  <a:schemeClr val="tx1"/>
                </a:solidFill>
                <a:effectLst/>
                <a:latin typeface="+mn-lt"/>
                <a:ea typeface="+mn-ea"/>
                <a:cs typeface="+mn-cs"/>
              </a:rPr>
              <a:t>(3) Ako u slučaju iz stavka 2. ovoga članka nije moguće s dovoljnom sigurnošću utvrditi niti vrijeme čekanja, tada se smiju koristiti orijentacijski vrijednosni odnosi iz tablice u Prilogu 4. koja je sastavni dio ovoga Pravilnika.</a:t>
            </a:r>
          </a:p>
          <a:p>
            <a:pPr fontAlgn="base"/>
            <a:r>
              <a:rPr lang="hr-HR" sz="1100" b="0" i="0" kern="1200" dirty="0">
                <a:solidFill>
                  <a:schemeClr val="tx1"/>
                </a:solidFill>
                <a:effectLst/>
                <a:latin typeface="+mn-lt"/>
                <a:ea typeface="+mn-ea"/>
                <a:cs typeface="+mn-cs"/>
              </a:rPr>
              <a:t>KATEG ZEMLJ:</a:t>
            </a:r>
          </a:p>
          <a:p>
            <a:pPr fontAlgn="base"/>
            <a:r>
              <a:rPr lang="hr-HR" sz="1100" b="0" i="0" kern="1200" dirty="0">
                <a:solidFill>
                  <a:schemeClr val="tx1"/>
                </a:solidFill>
                <a:effectLst/>
                <a:latin typeface="+mn-lt"/>
                <a:ea typeface="+mn-ea"/>
                <a:cs typeface="+mn-cs"/>
              </a:rPr>
              <a:t>1) Kategorije zemljišta u smislu ovoga Pravilnika su:</a:t>
            </a:r>
          </a:p>
          <a:p>
            <a:pPr fontAlgn="base"/>
            <a:r>
              <a:rPr lang="hr-HR" sz="1100" b="0" i="0" kern="1200" dirty="0">
                <a:solidFill>
                  <a:schemeClr val="tx1"/>
                </a:solidFill>
                <a:effectLst/>
                <a:latin typeface="+mn-lt"/>
                <a:ea typeface="+mn-ea"/>
                <a:cs typeface="+mn-cs"/>
              </a:rPr>
              <a:t>1. Prva kategorija zemljišta koja obuhvaća katastarske čestice na kojima su ispunjeni uvjeti za izdavanje građevinske dozvole prema posebnom zakonu kojim se uređuju pitanja gradnje.</a:t>
            </a:r>
          </a:p>
          <a:p>
            <a:pPr fontAlgn="base"/>
            <a:r>
              <a:rPr lang="hr-HR" sz="1100" b="0" i="0" kern="1200" dirty="0">
                <a:solidFill>
                  <a:schemeClr val="tx1"/>
                </a:solidFill>
                <a:effectLst/>
                <a:latin typeface="+mn-lt"/>
                <a:ea typeface="+mn-ea"/>
                <a:cs typeface="+mn-cs"/>
              </a:rPr>
              <a:t>2. Druga kategorija zemljišta koja obuhvaća katastarske čestice na građevinskom zemljištu za koje su doneseni svi propisani prostorni planovi ali se zbog pravnih ili stvarnih razloga ne može ishoditi građevinska dozvola prema posebnom zakonu kojim se uređuju pitanja gradnje.</a:t>
            </a:r>
          </a:p>
          <a:p>
            <a:pPr fontAlgn="base"/>
            <a:r>
              <a:rPr lang="hr-HR" sz="1100" b="0" i="0" kern="1200" dirty="0">
                <a:solidFill>
                  <a:schemeClr val="tx1"/>
                </a:solidFill>
                <a:effectLst/>
                <a:latin typeface="+mn-lt"/>
                <a:ea typeface="+mn-ea"/>
                <a:cs typeface="+mn-cs"/>
              </a:rPr>
              <a:t>3. Treća kategorija zemljišta obuhvaća katastarske čestice na građevinskom zemljištu za koje nisu doneseni svi propisani prostorni planovi.</a:t>
            </a:r>
          </a:p>
          <a:p>
            <a:pPr fontAlgn="base"/>
            <a:r>
              <a:rPr lang="hr-HR" sz="1100" b="0" i="0" kern="1200" dirty="0">
                <a:solidFill>
                  <a:schemeClr val="tx1"/>
                </a:solidFill>
                <a:effectLst/>
                <a:latin typeface="+mn-lt"/>
                <a:ea typeface="+mn-ea"/>
                <a:cs typeface="+mn-cs"/>
              </a:rPr>
              <a:t>4. Četvrta kategorija zemljišta obuhvaća ostalo zemljište izvan građevinskog područja.</a:t>
            </a:r>
          </a:p>
          <a:p>
            <a:endParaRPr lang="hr-HR" sz="1100" dirty="0"/>
          </a:p>
        </p:txBody>
      </p:sp>
      <p:sp>
        <p:nvSpPr>
          <p:cNvPr id="4" name="Rezervirano mjesto broja slajda 3"/>
          <p:cNvSpPr>
            <a:spLocks noGrp="1"/>
          </p:cNvSpPr>
          <p:nvPr>
            <p:ph type="sldNum" sz="quarter" idx="5"/>
          </p:nvPr>
        </p:nvSpPr>
        <p:spPr/>
        <p:txBody>
          <a:bodyPr/>
          <a:lstStyle/>
          <a:p>
            <a:pPr>
              <a:defRPr/>
            </a:pPr>
            <a:fld id="{32032C6C-E4E8-4DA8-A996-ACD8E1833339}" type="slidenum">
              <a:rPr lang="hr-HR" altLang="x-none" smtClean="0"/>
              <a:pPr>
                <a:defRPr/>
              </a:pPr>
              <a:t>14</a:t>
            </a:fld>
            <a:endParaRPr lang="hr-HR" altLang="x-none"/>
          </a:p>
        </p:txBody>
      </p:sp>
    </p:spTree>
    <p:extLst>
      <p:ext uri="{BB962C8B-B14F-4D97-AF65-F5344CB8AC3E}">
        <p14:creationId xmlns:p14="http://schemas.microsoft.com/office/powerpoint/2010/main" val="3161609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indent="-171450">
              <a:buFontTx/>
              <a:buChar char="-"/>
            </a:pPr>
            <a:r>
              <a:rPr lang="hr-HR" dirty="0">
                <a:solidFill>
                  <a:schemeClr val="tx1"/>
                </a:solidFill>
              </a:rPr>
              <a:t>Ukupna </a:t>
            </a:r>
            <a:r>
              <a:rPr lang="hr-HR" dirty="0" err="1">
                <a:solidFill>
                  <a:schemeClr val="tx1"/>
                </a:solidFill>
              </a:rPr>
              <a:t>pov</a:t>
            </a:r>
            <a:r>
              <a:rPr lang="hr-HR" dirty="0">
                <a:solidFill>
                  <a:schemeClr val="tx1"/>
                </a:solidFill>
              </a:rPr>
              <a:t> nekretnina u prostoru</a:t>
            </a:r>
          </a:p>
          <a:p>
            <a:pPr marL="171450" indent="-171450">
              <a:buFontTx/>
              <a:buChar char="-"/>
            </a:pPr>
            <a:r>
              <a:rPr lang="hr-HR" dirty="0">
                <a:solidFill>
                  <a:schemeClr val="tx1"/>
                </a:solidFill>
              </a:rPr>
              <a:t>Cijena</a:t>
            </a:r>
          </a:p>
          <a:p>
            <a:pPr marL="171450" indent="-171450">
              <a:buFontTx/>
              <a:buChar char="-"/>
            </a:pPr>
            <a:r>
              <a:rPr lang="hr-HR" dirty="0" err="1">
                <a:solidFill>
                  <a:schemeClr val="tx1"/>
                </a:solidFill>
              </a:rPr>
              <a:t>Međuvrem</a:t>
            </a:r>
            <a:r>
              <a:rPr lang="hr-HR" dirty="0">
                <a:solidFill>
                  <a:schemeClr val="tx1"/>
                </a:solidFill>
              </a:rPr>
              <a:t> izjednačena cijena</a:t>
            </a:r>
          </a:p>
          <a:p>
            <a:pPr marL="171450" indent="-171450">
              <a:buFontTx/>
              <a:buChar char="-"/>
            </a:pPr>
            <a:r>
              <a:rPr lang="hr-HR" dirty="0">
                <a:solidFill>
                  <a:schemeClr val="tx1"/>
                </a:solidFill>
              </a:rPr>
              <a:t>Ki – </a:t>
            </a:r>
            <a:r>
              <a:rPr lang="hr-HR" dirty="0" err="1">
                <a:solidFill>
                  <a:schemeClr val="tx1"/>
                </a:solidFill>
              </a:rPr>
              <a:t>koef</a:t>
            </a:r>
            <a:r>
              <a:rPr lang="hr-HR" dirty="0">
                <a:solidFill>
                  <a:schemeClr val="tx1"/>
                </a:solidFill>
              </a:rPr>
              <a:t> iskoristivosti poredbenog zemljišta</a:t>
            </a:r>
          </a:p>
          <a:p>
            <a:pPr marL="171450" indent="-171450">
              <a:buFontTx/>
              <a:buChar char="-"/>
            </a:pPr>
            <a:r>
              <a:rPr lang="hr-HR" dirty="0">
                <a:solidFill>
                  <a:schemeClr val="tx1"/>
                </a:solidFill>
              </a:rPr>
              <a:t>Ki – </a:t>
            </a:r>
            <a:r>
              <a:rPr lang="hr-HR" dirty="0" err="1">
                <a:solidFill>
                  <a:schemeClr val="tx1"/>
                </a:solidFill>
              </a:rPr>
              <a:t>koef</a:t>
            </a:r>
            <a:r>
              <a:rPr lang="hr-HR" dirty="0">
                <a:solidFill>
                  <a:schemeClr val="tx1"/>
                </a:solidFill>
              </a:rPr>
              <a:t> iskoristivosti procjenjivanog </a:t>
            </a:r>
            <a:r>
              <a:rPr lang="hr-HR" dirty="0" err="1">
                <a:solidFill>
                  <a:schemeClr val="tx1"/>
                </a:solidFill>
              </a:rPr>
              <a:t>zemlj</a:t>
            </a:r>
            <a:endParaRPr lang="hr-HR" dirty="0">
              <a:solidFill>
                <a:schemeClr val="tx1"/>
              </a:solidFill>
            </a:endParaRPr>
          </a:p>
          <a:p>
            <a:pPr marL="171450" indent="-171450">
              <a:buFontTx/>
              <a:buChar char="-"/>
            </a:pPr>
            <a:r>
              <a:rPr lang="hr-HR" dirty="0">
                <a:solidFill>
                  <a:schemeClr val="tx1"/>
                </a:solidFill>
              </a:rPr>
              <a:t>Odstupanje zbog &lt;&gt; mjere korištenja</a:t>
            </a:r>
          </a:p>
          <a:p>
            <a:pPr marL="171450" indent="-171450">
              <a:buFontTx/>
              <a:buChar char="-"/>
            </a:pPr>
            <a:r>
              <a:rPr lang="hr-HR" dirty="0" err="1">
                <a:solidFill>
                  <a:schemeClr val="tx1"/>
                </a:solidFill>
              </a:rPr>
              <a:t>Međuvrem</a:t>
            </a:r>
            <a:r>
              <a:rPr lang="hr-HR" dirty="0">
                <a:solidFill>
                  <a:schemeClr val="tx1"/>
                </a:solidFill>
              </a:rPr>
              <a:t> i </a:t>
            </a:r>
            <a:r>
              <a:rPr lang="hr-HR" dirty="0" err="1">
                <a:solidFill>
                  <a:schemeClr val="tx1"/>
                </a:solidFill>
              </a:rPr>
              <a:t>interkvalitativno</a:t>
            </a:r>
            <a:r>
              <a:rPr lang="hr-HR" dirty="0">
                <a:solidFill>
                  <a:schemeClr val="tx1"/>
                </a:solidFill>
              </a:rPr>
              <a:t> izjednačena cijena</a:t>
            </a:r>
          </a:p>
          <a:p>
            <a:pPr marL="171450" indent="-171450">
              <a:buFontTx/>
              <a:buChar char="-"/>
            </a:pPr>
            <a:r>
              <a:rPr lang="hr-HR" dirty="0">
                <a:solidFill>
                  <a:schemeClr val="tx1"/>
                </a:solidFill>
              </a:rPr>
              <a:t>Kat zemljišta </a:t>
            </a:r>
            <a:r>
              <a:rPr lang="hr-HR" dirty="0" err="1">
                <a:solidFill>
                  <a:schemeClr val="tx1"/>
                </a:solidFill>
              </a:rPr>
              <a:t>poredb</a:t>
            </a:r>
            <a:r>
              <a:rPr lang="hr-HR" dirty="0">
                <a:solidFill>
                  <a:schemeClr val="tx1"/>
                </a:solidFill>
              </a:rPr>
              <a:t>/</a:t>
            </a:r>
            <a:r>
              <a:rPr lang="hr-HR" dirty="0" err="1">
                <a:solidFill>
                  <a:schemeClr val="tx1"/>
                </a:solidFill>
              </a:rPr>
              <a:t>procjenj</a:t>
            </a:r>
            <a:r>
              <a:rPr lang="hr-HR" dirty="0">
                <a:solidFill>
                  <a:schemeClr val="tx1"/>
                </a:solidFill>
              </a:rPr>
              <a:t> zemljišta</a:t>
            </a:r>
          </a:p>
          <a:p>
            <a:pPr marL="171450" indent="-171450">
              <a:buFontTx/>
              <a:buChar char="-"/>
            </a:pPr>
            <a:r>
              <a:rPr lang="hr-HR" dirty="0" err="1">
                <a:solidFill>
                  <a:schemeClr val="tx1"/>
                </a:solidFill>
              </a:rPr>
              <a:t>Međuvrem</a:t>
            </a:r>
            <a:r>
              <a:rPr lang="hr-HR" dirty="0">
                <a:solidFill>
                  <a:schemeClr val="tx1"/>
                </a:solidFill>
              </a:rPr>
              <a:t> i </a:t>
            </a:r>
            <a:r>
              <a:rPr lang="hr-HR" dirty="0" err="1">
                <a:solidFill>
                  <a:schemeClr val="tx1"/>
                </a:solidFill>
              </a:rPr>
              <a:t>interkvalitativno</a:t>
            </a:r>
            <a:r>
              <a:rPr lang="hr-HR" dirty="0">
                <a:solidFill>
                  <a:schemeClr val="tx1"/>
                </a:solidFill>
              </a:rPr>
              <a:t> ovisno o spremnosti na gradnju izjednačena cijena</a:t>
            </a:r>
          </a:p>
          <a:p>
            <a:pPr marL="171450" indent="-171450">
              <a:buFontTx/>
              <a:buChar char="-"/>
            </a:pPr>
            <a:r>
              <a:rPr lang="hr-HR" dirty="0">
                <a:solidFill>
                  <a:schemeClr val="tx1"/>
                </a:solidFill>
              </a:rPr>
              <a:t>Odstupanje provedenog izjednačavanja (&lt;40%)</a:t>
            </a:r>
          </a:p>
          <a:p>
            <a:pPr marL="171450" indent="-171450">
              <a:buFontTx/>
              <a:buChar char="-"/>
            </a:pPr>
            <a:r>
              <a:rPr lang="hr-HR" dirty="0">
                <a:solidFill>
                  <a:schemeClr val="tx1"/>
                </a:solidFill>
              </a:rPr>
              <a:t>Prosječna </a:t>
            </a:r>
            <a:r>
              <a:rPr lang="hr-HR" dirty="0" err="1">
                <a:solidFill>
                  <a:schemeClr val="tx1"/>
                </a:solidFill>
              </a:rPr>
              <a:t>kupopr</a:t>
            </a:r>
            <a:r>
              <a:rPr lang="hr-HR" dirty="0">
                <a:solidFill>
                  <a:schemeClr val="tx1"/>
                </a:solidFill>
              </a:rPr>
              <a:t> cijena i odstup od prosjeka</a:t>
            </a:r>
          </a:p>
          <a:p>
            <a:r>
              <a:rPr lang="hr-HR" dirty="0">
                <a:solidFill>
                  <a:schemeClr val="tx1"/>
                </a:solidFill>
              </a:rPr>
              <a:t>--</a:t>
            </a:r>
          </a:p>
          <a:p>
            <a:pPr fontAlgn="base"/>
            <a:r>
              <a:rPr lang="hr-HR" sz="1200" b="0" i="1" kern="1200" dirty="0">
                <a:solidFill>
                  <a:schemeClr val="tx1"/>
                </a:solidFill>
                <a:effectLst/>
                <a:latin typeface="+mn-lt"/>
                <a:ea typeface="+mn-ea"/>
                <a:cs typeface="+mn-cs"/>
              </a:rPr>
              <a:t>Koeficijenti za prilagodbu, Prav.</a:t>
            </a:r>
          </a:p>
          <a:p>
            <a:pPr fontAlgn="base"/>
            <a:r>
              <a:rPr lang="hr-HR" sz="1200" b="0" i="0" kern="1200" dirty="0">
                <a:solidFill>
                  <a:schemeClr val="tx1"/>
                </a:solidFill>
                <a:effectLst/>
                <a:latin typeface="+mn-lt"/>
                <a:ea typeface="+mn-ea"/>
                <a:cs typeface="+mn-cs"/>
              </a:rPr>
              <a:t>Članak 25.</a:t>
            </a:r>
          </a:p>
          <a:p>
            <a:pPr fontAlgn="base"/>
            <a:r>
              <a:rPr lang="hr-HR" sz="1200" b="0" i="0" kern="1200" dirty="0">
                <a:solidFill>
                  <a:schemeClr val="tx1"/>
                </a:solidFill>
                <a:effectLst/>
                <a:latin typeface="+mn-lt"/>
                <a:ea typeface="+mn-ea"/>
                <a:cs typeface="+mn-cs"/>
              </a:rPr>
              <a:t>Koeficijenti za prilagodbu u smislu ovog Pravilnika smatraju se osobito:</a:t>
            </a:r>
          </a:p>
          <a:p>
            <a:pPr fontAlgn="base"/>
            <a:r>
              <a:rPr lang="hr-HR" sz="1200" b="0" i="0" kern="1200" dirty="0">
                <a:solidFill>
                  <a:schemeClr val="tx1"/>
                </a:solidFill>
                <a:effectLst/>
                <a:latin typeface="+mn-lt"/>
                <a:ea typeface="+mn-ea"/>
                <a:cs typeface="+mn-cs"/>
              </a:rPr>
              <a:t>1. koeficijenti za prilagodbu troškovne vrijednosti koji se izvode iz odnosa prikladnih kupoprodajnih cijena s odgovarajućim troškovnim vrijednostima, primjerice samostojećih obiteljskih kuća i obiteljskih kuća u nizu</a:t>
            </a:r>
          </a:p>
          <a:p>
            <a:pPr fontAlgn="base"/>
            <a:r>
              <a:rPr lang="hr-HR" sz="1200" b="0" i="0" kern="1200" dirty="0">
                <a:solidFill>
                  <a:schemeClr val="tx1"/>
                </a:solidFill>
                <a:effectLst/>
                <a:latin typeface="+mn-lt"/>
                <a:ea typeface="+mn-ea"/>
                <a:cs typeface="+mn-cs"/>
              </a:rPr>
              <a:t>2. koeficijenti za prilagodbu financijsko-matematičke vrijednosti prava građenja ili katastarskih čestica opterećenih pravom građenja koji se izvode iz odnosa prikladnih kupoprodajnih cijena s odgovarajućim pravima građenja ili katastarskim česticama opterećenim pravom građenja.</a:t>
            </a:r>
          </a:p>
          <a:p>
            <a:r>
              <a:rPr lang="hr-HR" dirty="0">
                <a:solidFill>
                  <a:schemeClr val="tx1"/>
                </a:solidFill>
              </a:rPr>
              <a:t>---</a:t>
            </a:r>
          </a:p>
          <a:p>
            <a:r>
              <a:rPr lang="ta-IN" dirty="0">
                <a:solidFill>
                  <a:schemeClr val="tx1"/>
                </a:solidFill>
              </a:rPr>
              <a:t>NAPOMENA O KOJOJ TREBA RAZMISLITI: Koeficijent</a:t>
            </a:r>
            <a:r>
              <a:rPr lang="ta-IN" baseline="0" dirty="0">
                <a:solidFill>
                  <a:schemeClr val="tx1"/>
                </a:solidFill>
              </a:rPr>
              <a:t> prilagodbe KP je računat kao za stambene zgrade promatrajući T1 zonu prvenstveno kao smještajne jedinice, mada za poslovne građevine po regulativi se on izračunava linearno.</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32032C6C-E4E8-4DA8-A996-ACD8E1833339}" type="slidenum">
              <a:rPr lang="hr-HR" altLang="x-none" smtClean="0"/>
              <a:pPr>
                <a:defRPr/>
              </a:pPr>
              <a:t>15</a:t>
            </a:fld>
            <a:endParaRPr lang="hr-HR" altLang="x-none"/>
          </a:p>
        </p:txBody>
      </p:sp>
    </p:spTree>
    <p:extLst>
      <p:ext uri="{BB962C8B-B14F-4D97-AF65-F5344CB8AC3E}">
        <p14:creationId xmlns:p14="http://schemas.microsoft.com/office/powerpoint/2010/main" val="1704631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pPr>
              <a:defRPr/>
            </a:pPr>
            <a:fld id="{32032C6C-E4E8-4DA8-A996-ACD8E1833339}" type="slidenum">
              <a:rPr lang="hr-HR" altLang="x-none" smtClean="0"/>
              <a:pPr>
                <a:defRPr/>
              </a:pPr>
              <a:t>16</a:t>
            </a:fld>
            <a:endParaRPr lang="hr-HR" altLang="x-none"/>
          </a:p>
        </p:txBody>
      </p:sp>
    </p:spTree>
    <p:extLst>
      <p:ext uri="{BB962C8B-B14F-4D97-AF65-F5344CB8AC3E}">
        <p14:creationId xmlns:p14="http://schemas.microsoft.com/office/powerpoint/2010/main" val="1096852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pPr>
              <a:defRPr/>
            </a:pPr>
            <a:fld id="{32032C6C-E4E8-4DA8-A996-ACD8E1833339}" type="slidenum">
              <a:rPr lang="hr-HR" altLang="x-none" smtClean="0"/>
              <a:pPr>
                <a:defRPr/>
              </a:pPr>
              <a:t>17</a:t>
            </a:fld>
            <a:endParaRPr lang="hr-HR" altLang="x-none"/>
          </a:p>
        </p:txBody>
      </p:sp>
    </p:spTree>
    <p:extLst>
      <p:ext uri="{BB962C8B-B14F-4D97-AF65-F5344CB8AC3E}">
        <p14:creationId xmlns:p14="http://schemas.microsoft.com/office/powerpoint/2010/main" val="251578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pPr>
              <a:defRPr/>
            </a:pPr>
            <a:fld id="{32032C6C-E4E8-4DA8-A996-ACD8E1833339}" type="slidenum">
              <a:rPr lang="hr-HR" altLang="x-none" smtClean="0"/>
              <a:pPr>
                <a:defRPr/>
              </a:pPr>
              <a:t>18</a:t>
            </a:fld>
            <a:endParaRPr lang="hr-HR" altLang="x-none"/>
          </a:p>
        </p:txBody>
      </p:sp>
    </p:spTree>
    <p:extLst>
      <p:ext uri="{BB962C8B-B14F-4D97-AF65-F5344CB8AC3E}">
        <p14:creationId xmlns:p14="http://schemas.microsoft.com/office/powerpoint/2010/main" val="3791614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hr-HR" dirty="0"/>
              <a:t>…za Češku vilu…</a:t>
            </a:r>
          </a:p>
          <a:p>
            <a:endParaRPr lang="hr-HR" dirty="0"/>
          </a:p>
        </p:txBody>
      </p:sp>
      <p:sp>
        <p:nvSpPr>
          <p:cNvPr id="4" name="Rezervirano mjesto broja slajda 3"/>
          <p:cNvSpPr>
            <a:spLocks noGrp="1"/>
          </p:cNvSpPr>
          <p:nvPr>
            <p:ph type="sldNum" sz="quarter" idx="5"/>
          </p:nvPr>
        </p:nvSpPr>
        <p:spPr/>
        <p:txBody>
          <a:bodyPr/>
          <a:lstStyle/>
          <a:p>
            <a:pPr>
              <a:defRPr/>
            </a:pPr>
            <a:fld id="{32032C6C-E4E8-4DA8-A996-ACD8E1833339}" type="slidenum">
              <a:rPr lang="hr-HR" altLang="x-none" smtClean="0"/>
              <a:pPr>
                <a:defRPr/>
              </a:pPr>
              <a:t>19</a:t>
            </a:fld>
            <a:endParaRPr lang="hr-HR" altLang="x-none"/>
          </a:p>
        </p:txBody>
      </p:sp>
    </p:spTree>
    <p:extLst>
      <p:ext uri="{BB962C8B-B14F-4D97-AF65-F5344CB8AC3E}">
        <p14:creationId xmlns:p14="http://schemas.microsoft.com/office/powerpoint/2010/main" val="288218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1200" b="0" i="0" kern="1200" dirty="0">
                <a:solidFill>
                  <a:schemeClr val="tx1"/>
                </a:solidFill>
                <a:effectLst/>
                <a:latin typeface="+mn-lt"/>
                <a:ea typeface="+mn-ea"/>
                <a:cs typeface="+mn-cs"/>
              </a:rPr>
              <a:t>"</a:t>
            </a:r>
            <a:r>
              <a:rPr lang="hr-HR" sz="1200" b="0" i="1" kern="1200" dirty="0">
                <a:solidFill>
                  <a:schemeClr val="tx1"/>
                </a:solidFill>
                <a:effectLst/>
                <a:latin typeface="+mn-lt"/>
                <a:ea typeface="+mn-ea"/>
                <a:cs typeface="+mn-cs"/>
              </a:rPr>
              <a:t>Naravno, posrijedi je prirodna ljepota i tradicionalna jadranska arhitektura, no posebna privlačnost Visa leži u njegovoj atmosferi. Vis ljeti je osjetno drukčiji nego Hvar, Brač ili Korčula. Vjerojatno glavni razlog leži u tome što je na Visu doista malo hotelskih kreveta pa na taj otok uglavnom dolaze ljudi koji ga vole iz određenog razloga a ne "obični turisti" koji su njegovo ime vidjeli u nekoj brošuri i pomislili kako bi ga bilo lijepo posjetiti.</a:t>
            </a:r>
            <a:r>
              <a:rPr lang="hr-HR" sz="1200" b="0" i="0" kern="1200" dirty="0">
                <a:solidFill>
                  <a:schemeClr val="tx1"/>
                </a:solidFill>
                <a:effectLst/>
                <a:latin typeface="+mn-lt"/>
                <a:ea typeface="+mn-ea"/>
                <a:cs typeface="+mn-cs"/>
              </a:rPr>
              <a:t>" Ovo su riječi Jonathana </a:t>
            </a:r>
            <a:r>
              <a:rPr lang="hr-HR" sz="1200" b="0" i="0" kern="1200" dirty="0" err="1">
                <a:solidFill>
                  <a:schemeClr val="tx1"/>
                </a:solidFill>
                <a:effectLst/>
                <a:latin typeface="+mn-lt"/>
                <a:ea typeface="+mn-ea"/>
                <a:cs typeface="+mn-cs"/>
              </a:rPr>
              <a:t>Bousfielda</a:t>
            </a:r>
            <a:r>
              <a:rPr lang="hr-HR" sz="1200" b="0" i="0" kern="1200" dirty="0">
                <a:solidFill>
                  <a:schemeClr val="tx1"/>
                </a:solidFill>
                <a:effectLst/>
                <a:latin typeface="+mn-lt"/>
                <a:ea typeface="+mn-ea"/>
                <a:cs typeface="+mn-cs"/>
              </a:rPr>
              <a:t>, Engleza kojem je pisanje o Hrvatskoj za uglednu ediciju turističkih vodiča </a:t>
            </a:r>
            <a:r>
              <a:rPr lang="hr-HR" sz="1200" b="0" i="0" kern="1200" dirty="0" err="1">
                <a:solidFill>
                  <a:schemeClr val="tx1"/>
                </a:solidFill>
                <a:effectLst/>
                <a:latin typeface="+mn-lt"/>
                <a:ea typeface="+mn-ea"/>
                <a:cs typeface="+mn-cs"/>
              </a:rPr>
              <a:t>Rough</a:t>
            </a:r>
            <a:r>
              <a:rPr lang="hr-HR" sz="1200" b="0" i="0" kern="1200" dirty="0">
                <a:solidFill>
                  <a:schemeClr val="tx1"/>
                </a:solidFill>
                <a:effectLst/>
                <a:latin typeface="+mn-lt"/>
                <a:ea typeface="+mn-ea"/>
                <a:cs typeface="+mn-cs"/>
              </a:rPr>
              <a:t> </a:t>
            </a:r>
            <a:r>
              <a:rPr lang="hr-HR" sz="1200" b="0" i="0" kern="1200" dirty="0" err="1">
                <a:solidFill>
                  <a:schemeClr val="tx1"/>
                </a:solidFill>
                <a:effectLst/>
                <a:latin typeface="+mn-lt"/>
                <a:ea typeface="+mn-ea"/>
                <a:cs typeface="+mn-cs"/>
              </a:rPr>
              <a:t>Guide</a:t>
            </a:r>
            <a:r>
              <a:rPr lang="hr-HR" sz="1200" b="0" i="0" kern="1200" dirty="0">
                <a:solidFill>
                  <a:schemeClr val="tx1"/>
                </a:solidFill>
                <a:effectLst/>
                <a:latin typeface="+mn-lt"/>
                <a:ea typeface="+mn-ea"/>
                <a:cs typeface="+mn-cs"/>
              </a:rPr>
              <a:t> specijalnost i koji je Vis naveo u svom Top 5 izboru hrvatskih destinacija.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1200" b="0" i="0" kern="1200" dirty="0">
              <a:solidFill>
                <a:schemeClr val="tx1"/>
              </a:solidFill>
              <a:effectLst/>
              <a:latin typeface="+mn-lt"/>
              <a:ea typeface="+mn-ea"/>
              <a:cs typeface="+mn-cs"/>
            </a:endParaRPr>
          </a:p>
          <a:p>
            <a:r>
              <a:rPr lang="hr-HR" sz="1200" b="1" i="0" kern="1200" dirty="0">
                <a:solidFill>
                  <a:schemeClr val="tx1"/>
                </a:solidFill>
                <a:effectLst/>
                <a:latin typeface="+mn-lt"/>
                <a:ea typeface="+mn-ea"/>
                <a:cs typeface="+mn-cs"/>
              </a:rPr>
              <a:t>Vis</a:t>
            </a:r>
            <a:r>
              <a:rPr lang="hr-HR" sz="1200" b="0" i="0" kern="1200" dirty="0">
                <a:solidFill>
                  <a:schemeClr val="tx1"/>
                </a:solidFill>
                <a:effectLst/>
                <a:latin typeface="+mn-lt"/>
                <a:ea typeface="+mn-ea"/>
                <a:cs typeface="+mn-cs"/>
              </a:rPr>
              <a:t> (</a:t>
            </a:r>
            <a:r>
              <a:rPr lang="hr-HR" sz="1200" b="0" i="0" u="none" strike="noStrike" kern="1200" dirty="0">
                <a:solidFill>
                  <a:schemeClr val="tx1"/>
                </a:solidFill>
                <a:effectLst/>
                <a:latin typeface="+mn-lt"/>
                <a:ea typeface="+mn-ea"/>
                <a:cs typeface="+mn-cs"/>
                <a:hlinkClick r:id="rId3" tooltip="Talijanski"/>
              </a:rPr>
              <a:t>tal.</a:t>
            </a:r>
            <a:r>
              <a:rPr lang="hr-HR" sz="1200" b="0" i="0" kern="1200" dirty="0">
                <a:solidFill>
                  <a:schemeClr val="tx1"/>
                </a:solidFill>
                <a:effectLst/>
                <a:latin typeface="+mn-lt"/>
                <a:ea typeface="+mn-ea"/>
                <a:cs typeface="+mn-cs"/>
              </a:rPr>
              <a:t> </a:t>
            </a:r>
            <a:r>
              <a:rPr lang="hr-HR" sz="1200" b="0" i="1" kern="1200" dirty="0" err="1">
                <a:solidFill>
                  <a:schemeClr val="tx1"/>
                </a:solidFill>
                <a:effectLst/>
                <a:latin typeface="+mn-lt"/>
                <a:ea typeface="+mn-ea"/>
                <a:cs typeface="+mn-cs"/>
              </a:rPr>
              <a:t>Lissa</a:t>
            </a:r>
            <a:r>
              <a:rPr lang="hr-HR" sz="1200" b="0" i="0" kern="1200" dirty="0">
                <a:solidFill>
                  <a:schemeClr val="tx1"/>
                </a:solidFill>
                <a:effectLst/>
                <a:latin typeface="+mn-lt"/>
                <a:ea typeface="+mn-ea"/>
                <a:cs typeface="+mn-cs"/>
              </a:rPr>
              <a:t> i </a:t>
            </a:r>
            <a:r>
              <a:rPr lang="hr-HR" sz="1200" b="0" i="0" u="none" strike="noStrike" kern="1200" dirty="0">
                <a:solidFill>
                  <a:schemeClr val="tx1"/>
                </a:solidFill>
                <a:effectLst/>
                <a:latin typeface="+mn-lt"/>
                <a:ea typeface="+mn-ea"/>
                <a:cs typeface="+mn-cs"/>
                <a:hlinkClick r:id="rId4" tooltip="Starogrčki jezik"/>
              </a:rPr>
              <a:t>starogrčka</a:t>
            </a:r>
            <a:r>
              <a:rPr lang="hr-HR" sz="1200" b="0" i="0" kern="1200" dirty="0">
                <a:solidFill>
                  <a:schemeClr val="tx1"/>
                </a:solidFill>
                <a:effectLst/>
                <a:latin typeface="+mn-lt"/>
                <a:ea typeface="+mn-ea"/>
                <a:cs typeface="+mn-cs"/>
              </a:rPr>
              <a:t> </a:t>
            </a:r>
            <a:r>
              <a:rPr lang="el-GR" sz="1200" b="0" i="1" kern="1200" dirty="0">
                <a:solidFill>
                  <a:schemeClr val="tx1"/>
                </a:solidFill>
                <a:effectLst/>
                <a:latin typeface="+mn-lt"/>
                <a:ea typeface="+mn-ea"/>
                <a:cs typeface="+mn-cs"/>
              </a:rPr>
              <a:t>Ίσσα</a:t>
            </a:r>
            <a:r>
              <a:rPr lang="el-GR" sz="1200" b="0" i="0" kern="1200" dirty="0">
                <a:solidFill>
                  <a:schemeClr val="tx1"/>
                </a:solidFill>
                <a:effectLst/>
                <a:latin typeface="+mn-lt"/>
                <a:ea typeface="+mn-ea"/>
                <a:cs typeface="+mn-cs"/>
              </a:rPr>
              <a:t>, </a:t>
            </a:r>
            <a:r>
              <a:rPr lang="hr-HR" sz="1200" b="0" i="1" kern="1200" dirty="0" err="1">
                <a:solidFill>
                  <a:schemeClr val="tx1"/>
                </a:solidFill>
                <a:effectLst/>
                <a:latin typeface="+mn-lt"/>
                <a:ea typeface="+mn-ea"/>
                <a:cs typeface="+mn-cs"/>
              </a:rPr>
              <a:t>Issa</a:t>
            </a:r>
            <a:r>
              <a:rPr lang="hr-HR" sz="1200" b="0" i="0" kern="1200" dirty="0">
                <a:solidFill>
                  <a:schemeClr val="tx1"/>
                </a:solidFill>
                <a:effectLst/>
                <a:latin typeface="+mn-lt"/>
                <a:ea typeface="+mn-ea"/>
                <a:cs typeface="+mn-cs"/>
              </a:rPr>
              <a:t>) je istureni </a:t>
            </a:r>
            <a:r>
              <a:rPr lang="hr-HR" sz="1200" b="0" i="0" u="none" strike="noStrike" kern="1200" dirty="0">
                <a:solidFill>
                  <a:schemeClr val="tx1"/>
                </a:solidFill>
                <a:effectLst/>
                <a:latin typeface="+mn-lt"/>
                <a:ea typeface="+mn-ea"/>
                <a:cs typeface="+mn-cs"/>
                <a:hlinkClick r:id="rId5" tooltip="Hrvatska"/>
              </a:rPr>
              <a:t>hrvatski</a:t>
            </a:r>
            <a:r>
              <a:rPr lang="hr-HR" sz="1200" b="0" i="0" kern="1200" dirty="0">
                <a:solidFill>
                  <a:schemeClr val="tx1"/>
                </a:solidFill>
                <a:effectLst/>
                <a:latin typeface="+mn-lt"/>
                <a:ea typeface="+mn-ea"/>
                <a:cs typeface="+mn-cs"/>
              </a:rPr>
              <a:t> </a:t>
            </a:r>
            <a:r>
              <a:rPr lang="hr-HR" sz="1200" b="0" i="0" u="none" strike="noStrike" kern="1200" dirty="0">
                <a:solidFill>
                  <a:schemeClr val="tx1"/>
                </a:solidFill>
                <a:effectLst/>
                <a:latin typeface="+mn-lt"/>
                <a:ea typeface="+mn-ea"/>
                <a:cs typeface="+mn-cs"/>
                <a:hlinkClick r:id="rId6" tooltip="Otok"/>
              </a:rPr>
              <a:t>otok</a:t>
            </a:r>
            <a:r>
              <a:rPr lang="hr-HR" sz="1200" b="0" i="0" kern="1200" dirty="0">
                <a:solidFill>
                  <a:schemeClr val="tx1"/>
                </a:solidFill>
                <a:effectLst/>
                <a:latin typeface="+mn-lt"/>
                <a:ea typeface="+mn-ea"/>
                <a:cs typeface="+mn-cs"/>
              </a:rPr>
              <a:t> u </a:t>
            </a:r>
            <a:r>
              <a:rPr lang="hr-HR" sz="1200" b="0" i="0" u="none" strike="noStrike" kern="1200" dirty="0">
                <a:solidFill>
                  <a:schemeClr val="tx1"/>
                </a:solidFill>
                <a:effectLst/>
                <a:latin typeface="+mn-lt"/>
                <a:ea typeface="+mn-ea"/>
                <a:cs typeface="+mn-cs"/>
                <a:hlinkClick r:id="rId7" tooltip="Jadransko more"/>
              </a:rPr>
              <a:t>Jadranskom moru</a:t>
            </a:r>
            <a:r>
              <a:rPr lang="hr-HR" sz="1200" b="0" i="0" kern="1200" dirty="0">
                <a:solidFill>
                  <a:schemeClr val="tx1"/>
                </a:solidFill>
                <a:effectLst/>
                <a:latin typeface="+mn-lt"/>
                <a:ea typeface="+mn-ea"/>
                <a:cs typeface="+mn-cs"/>
              </a:rPr>
              <a:t>. Od kopna je udaljen 45 km.</a:t>
            </a:r>
          </a:p>
          <a:p>
            <a:r>
              <a:rPr lang="hr-HR" sz="1200" b="0" i="0" kern="1200" dirty="0">
                <a:solidFill>
                  <a:schemeClr val="tx1"/>
                </a:solidFill>
                <a:effectLst/>
                <a:latin typeface="+mn-lt"/>
                <a:ea typeface="+mn-ea"/>
                <a:cs typeface="+mn-cs"/>
              </a:rPr>
              <a:t>Površina otoka iznosi 89,72 km</a:t>
            </a:r>
            <a:r>
              <a:rPr lang="hr-HR" sz="1200" b="0" i="0" kern="1200" baseline="30000" dirty="0">
                <a:solidFill>
                  <a:schemeClr val="tx1"/>
                </a:solidFill>
                <a:effectLst/>
                <a:latin typeface="+mn-lt"/>
                <a:ea typeface="+mn-ea"/>
                <a:cs typeface="+mn-cs"/>
              </a:rPr>
              <a:t>2</a:t>
            </a:r>
            <a:r>
              <a:rPr lang="hr-HR" sz="1200" b="0" i="0" kern="1200" dirty="0">
                <a:solidFill>
                  <a:schemeClr val="tx1"/>
                </a:solidFill>
                <a:effectLst/>
                <a:latin typeface="+mn-lt"/>
                <a:ea typeface="+mn-ea"/>
                <a:cs typeface="+mn-cs"/>
              </a:rPr>
              <a:t>, na otok vozi komercijalna linija iz </a:t>
            </a:r>
            <a:r>
              <a:rPr lang="hr-HR" sz="1200" b="0" i="0" u="none" strike="noStrike" kern="1200" dirty="0">
                <a:solidFill>
                  <a:schemeClr val="tx1"/>
                </a:solidFill>
                <a:effectLst/>
                <a:latin typeface="+mn-lt"/>
                <a:ea typeface="+mn-ea"/>
                <a:cs typeface="+mn-cs"/>
                <a:hlinkClick r:id="rId8" tooltip="Split"/>
              </a:rPr>
              <a:t>Splita</a:t>
            </a:r>
            <a:r>
              <a:rPr lang="hr-HR" sz="1200" b="0" i="0" kern="1200" dirty="0">
                <a:solidFill>
                  <a:schemeClr val="tx1"/>
                </a:solidFill>
                <a:effectLst/>
                <a:latin typeface="+mn-lt"/>
                <a:ea typeface="+mn-ea"/>
                <a:cs typeface="+mn-cs"/>
              </a:rPr>
              <a:t> dva do </a:t>
            </a:r>
            <a:r>
              <a:rPr lang="hr-HR" sz="1200" b="0" i="0" kern="1200" dirty="0" err="1">
                <a:solidFill>
                  <a:schemeClr val="tx1"/>
                </a:solidFill>
                <a:effectLst/>
                <a:latin typeface="+mn-lt"/>
                <a:ea typeface="+mn-ea"/>
                <a:cs typeface="+mn-cs"/>
              </a:rPr>
              <a:t>četri</a:t>
            </a:r>
            <a:r>
              <a:rPr lang="hr-HR" sz="1200" b="0" i="0" kern="1200" dirty="0">
                <a:solidFill>
                  <a:schemeClr val="tx1"/>
                </a:solidFill>
                <a:effectLst/>
                <a:latin typeface="+mn-lt"/>
                <a:ea typeface="+mn-ea"/>
                <a:cs typeface="+mn-cs"/>
              </a:rPr>
              <a:t> puta dnevno, a ljeti ima i vezu s </a:t>
            </a:r>
            <a:r>
              <a:rPr lang="hr-HR" sz="1200" b="0" i="0" u="none" strike="noStrike" kern="1200" dirty="0">
                <a:solidFill>
                  <a:schemeClr val="tx1"/>
                </a:solidFill>
                <a:effectLst/>
                <a:latin typeface="+mn-lt"/>
                <a:ea typeface="+mn-ea"/>
                <a:cs typeface="+mn-cs"/>
                <a:hlinkClick r:id="rId9" tooltip="Ancona"/>
              </a:rPr>
              <a:t>Anconom</a:t>
            </a:r>
            <a:r>
              <a:rPr lang="hr-HR" sz="1200" b="0" i="0" kern="1200" dirty="0">
                <a:solidFill>
                  <a:schemeClr val="tx1"/>
                </a:solidFill>
                <a:effectLst/>
                <a:latin typeface="+mn-lt"/>
                <a:ea typeface="+mn-ea"/>
                <a:cs typeface="+mn-cs"/>
              </a:rPr>
              <a:t> u </a:t>
            </a:r>
            <a:r>
              <a:rPr lang="hr-HR" sz="1200" b="0" i="0" u="none" strike="noStrike" kern="1200" dirty="0">
                <a:solidFill>
                  <a:schemeClr val="tx1"/>
                </a:solidFill>
                <a:effectLst/>
                <a:latin typeface="+mn-lt"/>
                <a:ea typeface="+mn-ea"/>
                <a:cs typeface="+mn-cs"/>
                <a:hlinkClick r:id="rId10" tooltip="Italija"/>
              </a:rPr>
              <a:t>Italiji</a:t>
            </a:r>
            <a:r>
              <a:rPr lang="hr-HR" sz="1200" b="0" i="0" kern="1200" dirty="0">
                <a:solidFill>
                  <a:schemeClr val="tx1"/>
                </a:solidFill>
                <a:effectLst/>
                <a:latin typeface="+mn-lt"/>
                <a:ea typeface="+mn-ea"/>
                <a:cs typeface="+mn-cs"/>
              </a:rPr>
              <a:t>.</a:t>
            </a:r>
          </a:p>
          <a:p>
            <a:r>
              <a:rPr lang="hr-HR" sz="1200" b="0" i="0" kern="1200" dirty="0">
                <a:solidFill>
                  <a:schemeClr val="tx1"/>
                </a:solidFill>
                <a:effectLst/>
                <a:latin typeface="+mn-lt"/>
                <a:ea typeface="+mn-ea"/>
                <a:cs typeface="+mn-cs"/>
              </a:rPr>
              <a:t>Ukupna duljina obale Visa je 84,9 km.</a:t>
            </a:r>
          </a:p>
          <a:p>
            <a:r>
              <a:rPr lang="hr-HR" sz="1200" b="0" i="0" kern="1200" dirty="0">
                <a:solidFill>
                  <a:schemeClr val="tx1"/>
                </a:solidFill>
                <a:effectLst/>
                <a:latin typeface="+mn-lt"/>
                <a:ea typeface="+mn-ea"/>
                <a:cs typeface="+mn-cs"/>
              </a:rPr>
              <a:t>Oko otoka Visa se nalaze brojni manji otoci, otočići i </a:t>
            </a:r>
            <a:r>
              <a:rPr lang="hr-HR" sz="1200" b="0" i="0" kern="1200" dirty="0" err="1">
                <a:solidFill>
                  <a:schemeClr val="tx1"/>
                </a:solidFill>
                <a:effectLst/>
                <a:latin typeface="+mn-lt"/>
                <a:ea typeface="+mn-ea"/>
                <a:cs typeface="+mn-cs"/>
              </a:rPr>
              <a:t>školji</a:t>
            </a:r>
            <a:r>
              <a:rPr lang="hr-HR" sz="1200" b="0" i="0" kern="1200" dirty="0">
                <a:solidFill>
                  <a:schemeClr val="tx1"/>
                </a:solidFill>
                <a:effectLst/>
                <a:latin typeface="+mn-lt"/>
                <a:ea typeface="+mn-ea"/>
                <a:cs typeface="+mn-cs"/>
              </a:rPr>
              <a:t> (</a:t>
            </a:r>
            <a:r>
              <a:rPr lang="hr-HR" sz="1200" b="0" i="0" u="none" strike="noStrike" kern="1200" dirty="0">
                <a:solidFill>
                  <a:schemeClr val="tx1"/>
                </a:solidFill>
                <a:effectLst/>
                <a:latin typeface="+mn-lt"/>
                <a:ea typeface="+mn-ea"/>
                <a:cs typeface="+mn-cs"/>
                <a:hlinkClick r:id="rId11" tooltip="Biševo"/>
              </a:rPr>
              <a:t>Biševo</a:t>
            </a:r>
            <a:r>
              <a:rPr lang="hr-HR" sz="1200" b="0" i="0" kern="1200" dirty="0">
                <a:solidFill>
                  <a:schemeClr val="tx1"/>
                </a:solidFill>
                <a:effectLst/>
                <a:latin typeface="+mn-lt"/>
                <a:ea typeface="+mn-ea"/>
                <a:cs typeface="+mn-cs"/>
              </a:rPr>
              <a:t>, </a:t>
            </a:r>
            <a:r>
              <a:rPr lang="hr-HR" sz="1200" b="0" i="0" u="none" strike="noStrike" kern="1200" dirty="0" err="1">
                <a:solidFill>
                  <a:schemeClr val="tx1"/>
                </a:solidFill>
                <a:effectLst/>
                <a:latin typeface="+mn-lt"/>
                <a:ea typeface="+mn-ea"/>
                <a:cs typeface="+mn-cs"/>
                <a:hlinkClick r:id="rId12" tooltip="Budikovac"/>
              </a:rPr>
              <a:t>Budikovac</a:t>
            </a:r>
            <a:r>
              <a:rPr lang="hr-HR" sz="1200" b="0" i="0" kern="1200" dirty="0">
                <a:solidFill>
                  <a:schemeClr val="tx1"/>
                </a:solidFill>
                <a:effectLst/>
                <a:latin typeface="+mn-lt"/>
                <a:ea typeface="+mn-ea"/>
                <a:cs typeface="+mn-cs"/>
              </a:rPr>
              <a:t>, </a:t>
            </a:r>
            <a:r>
              <a:rPr lang="hr-HR" sz="1200" b="0" i="0" u="none" strike="noStrike" kern="1200" dirty="0">
                <a:solidFill>
                  <a:schemeClr val="tx1"/>
                </a:solidFill>
                <a:effectLst/>
                <a:latin typeface="+mn-lt"/>
                <a:ea typeface="+mn-ea"/>
                <a:cs typeface="+mn-cs"/>
                <a:hlinkClick r:id="rId13" tooltip="Brusnik"/>
              </a:rPr>
              <a:t>Brusnik</a:t>
            </a:r>
            <a:r>
              <a:rPr lang="hr-HR" sz="1200" b="0" i="0" kern="1200" dirty="0">
                <a:solidFill>
                  <a:schemeClr val="tx1"/>
                </a:solidFill>
                <a:effectLst/>
                <a:latin typeface="+mn-lt"/>
                <a:ea typeface="+mn-ea"/>
                <a:cs typeface="+mn-cs"/>
              </a:rPr>
              <a:t>, </a:t>
            </a:r>
            <a:r>
              <a:rPr lang="hr-HR" sz="1200" b="0" i="0" u="none" strike="noStrike" kern="1200" dirty="0">
                <a:solidFill>
                  <a:schemeClr val="tx1"/>
                </a:solidFill>
                <a:effectLst/>
                <a:latin typeface="+mn-lt"/>
                <a:ea typeface="+mn-ea"/>
                <a:cs typeface="+mn-cs"/>
                <a:hlinkClick r:id="rId14" tooltip="Jabuka (otok)"/>
              </a:rPr>
              <a:t>Jabuka</a:t>
            </a:r>
            <a:r>
              <a:rPr lang="hr-HR" sz="1200" b="0" i="0" kern="1200" dirty="0">
                <a:solidFill>
                  <a:schemeClr val="tx1"/>
                </a:solidFill>
                <a:effectLst/>
                <a:latin typeface="+mn-lt"/>
                <a:ea typeface="+mn-ea"/>
                <a:cs typeface="+mn-cs"/>
              </a:rPr>
              <a:t>, </a:t>
            </a:r>
            <a:r>
              <a:rPr lang="hr-HR" sz="1200" b="0" i="0" u="none" strike="noStrike" kern="1200" dirty="0" err="1">
                <a:solidFill>
                  <a:schemeClr val="tx1"/>
                </a:solidFill>
                <a:effectLst/>
                <a:latin typeface="+mn-lt"/>
                <a:ea typeface="+mn-ea"/>
                <a:cs typeface="+mn-cs"/>
                <a:hlinkClick r:id="rId15" tooltip="Ravnik (otok)"/>
              </a:rPr>
              <a:t>Ravnik</a:t>
            </a:r>
            <a:r>
              <a:rPr lang="hr-HR" sz="1200" b="0" i="0" kern="1200" dirty="0">
                <a:solidFill>
                  <a:schemeClr val="tx1"/>
                </a:solidFill>
                <a:effectLst/>
                <a:latin typeface="+mn-lt"/>
                <a:ea typeface="+mn-ea"/>
                <a:cs typeface="+mn-cs"/>
              </a:rPr>
              <a:t>, </a:t>
            </a:r>
            <a:r>
              <a:rPr lang="hr-HR" sz="1200" b="0" i="0" u="none" strike="noStrike" kern="1200" dirty="0">
                <a:solidFill>
                  <a:schemeClr val="tx1"/>
                </a:solidFill>
                <a:effectLst/>
                <a:latin typeface="+mn-lt"/>
                <a:ea typeface="+mn-ea"/>
                <a:cs typeface="+mn-cs"/>
                <a:hlinkClick r:id="rId16" tooltip="Svetac (otok)"/>
              </a:rPr>
              <a:t>Svetac</a:t>
            </a:r>
            <a:r>
              <a:rPr lang="hr-HR" sz="1200" b="0" i="0" kern="1200" dirty="0">
                <a:solidFill>
                  <a:schemeClr val="tx1"/>
                </a:solidFill>
                <a:effectLst/>
                <a:latin typeface="+mn-lt"/>
                <a:ea typeface="+mn-ea"/>
                <a:cs typeface="+mn-cs"/>
              </a:rPr>
              <a:t> i drugi).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dirty="0"/>
              <a:t>Zapuštena i spremna za rekonstrukciju, nekretnina Češka vila na otoku Visu se nalazi na površini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dirty="0"/>
              <a:t>Urbanističkim planom uređenja planirano je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dirty="0"/>
              <a:t>U radu se iz aspekta procjenitelja i važećih propisa prikazuje metodologija procjene Češke vile sa postojećim pratećim objektima, sa posebnim osvrtom na specifičnosti i složenost njegove cjeline. </a:t>
            </a:r>
            <a:endParaRPr lang="hr-HR" b="0" dirty="0">
              <a:effectLst/>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x-none">
                <a:latin typeface="Arial" panose="020B0604020202020204" pitchFamily="34" charset="0"/>
              </a:rPr>
              <a:pPr>
                <a:spcBef>
                  <a:spcPct val="0"/>
                </a:spcBef>
              </a:pPr>
              <a:t>2</a:t>
            </a:fld>
            <a:endParaRPr lang="hr-HR" altLang="x-none">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pPr>
              <a:defRPr/>
            </a:pPr>
            <a:fld id="{32032C6C-E4E8-4DA8-A996-ACD8E1833339}" type="slidenum">
              <a:rPr lang="hr-HR" altLang="x-none" smtClean="0"/>
              <a:pPr>
                <a:defRPr/>
              </a:pPr>
              <a:t>20</a:t>
            </a:fld>
            <a:endParaRPr lang="hr-HR" altLang="x-none"/>
          </a:p>
        </p:txBody>
      </p:sp>
    </p:spTree>
    <p:extLst>
      <p:ext uri="{BB962C8B-B14F-4D97-AF65-F5344CB8AC3E}">
        <p14:creationId xmlns:p14="http://schemas.microsoft.com/office/powerpoint/2010/main" val="3186019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ta-IN" dirty="0"/>
              <a:t>Vodni</a:t>
            </a:r>
            <a:r>
              <a:rPr lang="ta-IN" baseline="0" dirty="0"/>
              <a:t> doprinos – uredba o visini vodnog doprinosa – zona A - ZOP</a:t>
            </a:r>
            <a:endParaRPr lang="hr-HR" dirty="0"/>
          </a:p>
        </p:txBody>
      </p:sp>
      <p:sp>
        <p:nvSpPr>
          <p:cNvPr id="4" name="Rezervirano mjesto broja slajda 3"/>
          <p:cNvSpPr>
            <a:spLocks noGrp="1"/>
          </p:cNvSpPr>
          <p:nvPr>
            <p:ph type="sldNum" sz="quarter" idx="5"/>
          </p:nvPr>
        </p:nvSpPr>
        <p:spPr/>
        <p:txBody>
          <a:bodyPr/>
          <a:lstStyle/>
          <a:p>
            <a:pPr>
              <a:defRPr/>
            </a:pPr>
            <a:fld id="{32032C6C-E4E8-4DA8-A996-ACD8E1833339}" type="slidenum">
              <a:rPr lang="hr-HR" altLang="x-none" smtClean="0"/>
              <a:pPr>
                <a:defRPr/>
              </a:pPr>
              <a:t>21</a:t>
            </a:fld>
            <a:endParaRPr lang="hr-HR" altLang="x-none"/>
          </a:p>
        </p:txBody>
      </p:sp>
    </p:spTree>
    <p:extLst>
      <p:ext uri="{BB962C8B-B14F-4D97-AF65-F5344CB8AC3E}">
        <p14:creationId xmlns:p14="http://schemas.microsoft.com/office/powerpoint/2010/main" val="34546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a:defRPr/>
            </a:pPr>
            <a:fld id="{32032C6C-E4E8-4DA8-A996-ACD8E1833339}" type="slidenum">
              <a:rPr lang="hr-HR" altLang="x-none" smtClean="0"/>
              <a:pPr>
                <a:defRPr/>
              </a:pPr>
              <a:t>22</a:t>
            </a:fld>
            <a:endParaRPr lang="hr-HR" altLang="x-none"/>
          </a:p>
        </p:txBody>
      </p:sp>
    </p:spTree>
    <p:extLst>
      <p:ext uri="{BB962C8B-B14F-4D97-AF65-F5344CB8AC3E}">
        <p14:creationId xmlns:p14="http://schemas.microsoft.com/office/powerpoint/2010/main" val="1740037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pPr>
              <a:defRPr/>
            </a:pPr>
            <a:fld id="{32032C6C-E4E8-4DA8-A996-ACD8E1833339}" type="slidenum">
              <a:rPr lang="hr-HR" altLang="x-none" smtClean="0"/>
              <a:pPr>
                <a:defRPr/>
              </a:pPr>
              <a:t>23</a:t>
            </a:fld>
            <a:endParaRPr lang="hr-HR" altLang="x-none"/>
          </a:p>
        </p:txBody>
      </p:sp>
    </p:spTree>
    <p:extLst>
      <p:ext uri="{BB962C8B-B14F-4D97-AF65-F5344CB8AC3E}">
        <p14:creationId xmlns:p14="http://schemas.microsoft.com/office/powerpoint/2010/main" val="341392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fontScale="92500" lnSpcReduction="10000"/>
          </a:bodyPr>
          <a:lstStyle/>
          <a:p>
            <a:r>
              <a:rPr lang="hr-HR" dirty="0"/>
              <a:t>- Republika Hrvatska vlasnik je nekretnine Kompleks Češka vila.</a:t>
            </a:r>
          </a:p>
          <a:p>
            <a:r>
              <a:rPr lang="hr-HR" dirty="0"/>
              <a:t>Prema zahtjevu Naručitelja, potrebno je izvršiti: </a:t>
            </a:r>
          </a:p>
          <a:p>
            <a:r>
              <a:rPr lang="hr-HR" dirty="0"/>
              <a:t> - procjenu tržišne vrijednosti nekretnine za svaku česticu posebno, uključujući sve postojeće građevine </a:t>
            </a:r>
          </a:p>
          <a:p>
            <a:r>
              <a:rPr lang="hr-HR" dirty="0"/>
              <a:t>  - procjenu zakupa Češke vile u skladu s UPU-om (Urbanistički plan uređenja ugostiteljsko - turističke zone T1 "Češka vila", Službeni glasnik Grada Visa br. 2/16)</a:t>
            </a:r>
          </a:p>
          <a:p>
            <a:r>
              <a:rPr lang="hr-HR" dirty="0"/>
              <a:t>  - utvrditi naknadu za pravo građenja za ostale parcele</a:t>
            </a:r>
          </a:p>
          <a:p>
            <a:endParaRPr lang="hr-HR" dirty="0"/>
          </a:p>
          <a:p>
            <a:r>
              <a:rPr lang="hr-HR" dirty="0"/>
              <a:t>- PREDMET PROCJENE NAKNADNO DEFINIRAN:</a:t>
            </a:r>
          </a:p>
          <a:p>
            <a:endParaRPr lang="hr-HR" dirty="0"/>
          </a:p>
          <a:p>
            <a:r>
              <a:rPr lang="hr-HR" dirty="0" err="1"/>
              <a:t>k.č</a:t>
            </a:r>
            <a:r>
              <a:rPr lang="hr-HR" dirty="0"/>
              <a:t>. 5931/63;  čestica je  većim dijelom  u  prostornoj cjelini 1 - T1 hotel koja  je površine  cca 17.841 m2, dok je  površina čestice  16.650 m2 i ta površina će se uzeti u procjenu mada je iz plana vidljivo da  manji dio predmetne  čestice ulazi u prostornu cjelinu 5 - D koja nije predmet procjene</a:t>
            </a:r>
          </a:p>
          <a:p>
            <a:r>
              <a:rPr lang="hr-HR" dirty="0"/>
              <a:t>"</a:t>
            </a:r>
            <a:r>
              <a:rPr lang="hr-HR" dirty="0" err="1"/>
              <a:t>k.č</a:t>
            </a:r>
            <a:r>
              <a:rPr lang="hr-HR" dirty="0"/>
              <a:t>. 5924/1; procjenom obuhvaćen dio čestice koji je prostorna cjelina 2 - T1 hotel, vile; cca površine 18.732 m2, te  dio čestice koji je prostorna jedinica 4 - T4 prateći sadržaj; cca površine 530 m2;</a:t>
            </a:r>
          </a:p>
          <a:p>
            <a:r>
              <a:rPr lang="hr-HR" dirty="0"/>
              <a:t> dio čestice koji je u prostornoj cjelini 5 i van UPU-a nije predmet procjene"</a:t>
            </a:r>
          </a:p>
          <a:p>
            <a:r>
              <a:rPr lang="hr-HR" dirty="0" err="1"/>
              <a:t>k.č</a:t>
            </a:r>
            <a:r>
              <a:rPr lang="hr-HR" dirty="0"/>
              <a:t>. 5315/15  (isključena iz procjene - izvan granica UPU-a)</a:t>
            </a:r>
          </a:p>
          <a:p>
            <a:endParaRPr lang="hr-HR" dirty="0"/>
          </a:p>
          <a:p>
            <a:r>
              <a:rPr lang="hr-HR" dirty="0"/>
              <a:t>* Napomena: prostorne cjeline su definirane UPU-om</a:t>
            </a:r>
          </a:p>
          <a:p>
            <a:endParaRPr lang="hr-HR" dirty="0"/>
          </a:p>
          <a:p>
            <a:endParaRPr lang="hr-HR" dirty="0"/>
          </a:p>
          <a:p>
            <a:endParaRPr lang="hr-HR" dirty="0"/>
          </a:p>
        </p:txBody>
      </p:sp>
      <p:sp>
        <p:nvSpPr>
          <p:cNvPr id="4" name="Rezervirano mjesto broja slajda 3"/>
          <p:cNvSpPr>
            <a:spLocks noGrp="1"/>
          </p:cNvSpPr>
          <p:nvPr>
            <p:ph type="sldNum" sz="quarter" idx="5"/>
          </p:nvPr>
        </p:nvSpPr>
        <p:spPr/>
        <p:txBody>
          <a:bodyPr/>
          <a:lstStyle/>
          <a:p>
            <a:pPr>
              <a:defRPr/>
            </a:pPr>
            <a:fld id="{32032C6C-E4E8-4DA8-A996-ACD8E1833339}" type="slidenum">
              <a:rPr lang="hr-HR" altLang="x-none" smtClean="0"/>
              <a:pPr>
                <a:defRPr/>
              </a:pPr>
              <a:t>3</a:t>
            </a:fld>
            <a:endParaRPr lang="hr-HR" altLang="x-none"/>
          </a:p>
        </p:txBody>
      </p:sp>
    </p:spTree>
    <p:extLst>
      <p:ext uri="{BB962C8B-B14F-4D97-AF65-F5344CB8AC3E}">
        <p14:creationId xmlns:p14="http://schemas.microsoft.com/office/powerpoint/2010/main" val="308045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indent="0">
              <a:buFontTx/>
              <a:buNone/>
            </a:pPr>
            <a:endParaRPr lang="hr-HR" dirty="0"/>
          </a:p>
          <a:p>
            <a:pPr marL="0" indent="0">
              <a:buFontTx/>
              <a:buNone/>
            </a:pPr>
            <a:r>
              <a:rPr lang="hr-HR" dirty="0"/>
              <a:t>---</a:t>
            </a:r>
          </a:p>
          <a:p>
            <a:pPr marL="0" indent="0">
              <a:buFontTx/>
              <a:buNone/>
            </a:pPr>
            <a:r>
              <a:rPr lang="hr-HR" dirty="0"/>
              <a:t>"Predmetna nekretnina je na otoku Vis, smještena na sjeveru otoka, istočno od luke. Zemljište je dijelom na poluotočiću Sv. Juraj i dijelom čini izduženi pojas  uz more na kopnenom dijelu otoka.</a:t>
            </a:r>
          </a:p>
          <a:p>
            <a:pPr marL="0" indent="0">
              <a:buFontTx/>
              <a:buNone/>
            </a:pPr>
            <a:r>
              <a:rPr lang="hr-HR" dirty="0"/>
              <a:t>Čestice zemljišta su dijelom izgrađene građevinama koje su kroz prošlost građene, nadograđivane, te mijenjale namjenu od stambene, turističke do vojne. Bivša JNA koristila je kompleks do 1992. godine, od tada građevine (misli se na građevine koje su predmet procjene, odnosno unutar su cca PROSTORNIH CJELINA 1 i 2, te PROSTORNE JEDINICE 4 prema UPU) nisu  privedene primjerenoj funkciji."		</a:t>
            </a:r>
          </a:p>
          <a:p>
            <a:pPr marL="0" indent="0">
              <a:buFontTx/>
              <a:buNone/>
            </a:pPr>
            <a:r>
              <a:rPr lang="hr-HR" dirty="0"/>
              <a:t>Okoliš građevina čini određeni fond visokog zelenila.		</a:t>
            </a:r>
          </a:p>
          <a:p>
            <a:pPr marL="0" indent="0">
              <a:buFontTx/>
              <a:buNone/>
            </a:pPr>
            <a:r>
              <a:rPr lang="hr-HR" dirty="0"/>
              <a:t>Dio predmetne nekretnine je i </a:t>
            </a:r>
            <a:r>
              <a:rPr lang="hr-HR" dirty="0" err="1"/>
              <a:t>potkop</a:t>
            </a:r>
            <a:r>
              <a:rPr lang="hr-HR" dirty="0"/>
              <a:t>, koji nije snimljen u cijelosti i nije  uključen u ovu procjenu.		</a:t>
            </a:r>
          </a:p>
          <a:p>
            <a:pPr marL="0" indent="0">
              <a:buFontTx/>
              <a:buNone/>
            </a:pPr>
            <a:r>
              <a:rPr lang="hr-HR" dirty="0"/>
              <a:t>Nekretnina je udaljena od trajektne luke cca 4 km.</a:t>
            </a:r>
          </a:p>
        </p:txBody>
      </p:sp>
      <p:sp>
        <p:nvSpPr>
          <p:cNvPr id="4" name="Rezervirano mjesto broja slajda 3"/>
          <p:cNvSpPr>
            <a:spLocks noGrp="1"/>
          </p:cNvSpPr>
          <p:nvPr>
            <p:ph type="sldNum" sz="quarter" idx="5"/>
          </p:nvPr>
        </p:nvSpPr>
        <p:spPr/>
        <p:txBody>
          <a:bodyPr/>
          <a:lstStyle/>
          <a:p>
            <a:pPr>
              <a:defRPr/>
            </a:pPr>
            <a:fld id="{32032C6C-E4E8-4DA8-A996-ACD8E1833339}" type="slidenum">
              <a:rPr lang="hr-HR" altLang="x-none" smtClean="0"/>
              <a:pPr>
                <a:defRPr/>
              </a:pPr>
              <a:t>4</a:t>
            </a:fld>
            <a:endParaRPr lang="hr-HR" altLang="x-none"/>
          </a:p>
        </p:txBody>
      </p:sp>
    </p:spTree>
    <p:extLst>
      <p:ext uri="{BB962C8B-B14F-4D97-AF65-F5344CB8AC3E}">
        <p14:creationId xmlns:p14="http://schemas.microsoft.com/office/powerpoint/2010/main" val="3298768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pPr>
              <a:defRPr/>
            </a:pPr>
            <a:fld id="{32032C6C-E4E8-4DA8-A996-ACD8E1833339}" type="slidenum">
              <a:rPr lang="hr-HR" altLang="x-none" smtClean="0"/>
              <a:pPr>
                <a:defRPr/>
              </a:pPr>
              <a:t>5</a:t>
            </a:fld>
            <a:endParaRPr lang="hr-HR" altLang="x-none"/>
          </a:p>
        </p:txBody>
      </p:sp>
    </p:spTree>
    <p:extLst>
      <p:ext uri="{BB962C8B-B14F-4D97-AF65-F5344CB8AC3E}">
        <p14:creationId xmlns:p14="http://schemas.microsoft.com/office/powerpoint/2010/main" val="3028491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pPr>
              <a:defRPr/>
            </a:pPr>
            <a:fld id="{32032C6C-E4E8-4DA8-A996-ACD8E1833339}" type="slidenum">
              <a:rPr lang="hr-HR" altLang="x-none" smtClean="0"/>
              <a:pPr>
                <a:defRPr/>
              </a:pPr>
              <a:t>6</a:t>
            </a:fld>
            <a:endParaRPr lang="hr-HR" altLang="x-none"/>
          </a:p>
        </p:txBody>
      </p:sp>
    </p:spTree>
    <p:extLst>
      <p:ext uri="{BB962C8B-B14F-4D97-AF65-F5344CB8AC3E}">
        <p14:creationId xmlns:p14="http://schemas.microsoft.com/office/powerpoint/2010/main" val="2658402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ta-IN"/>
              <a:t>POREDBE – TURISTIČKE ZONE U KOJIMA JE NAMJENJENA IZGRADNJA HOTELA</a:t>
            </a:r>
          </a:p>
          <a:p>
            <a:r>
              <a:rPr lang="hr-HR" dirty="0"/>
              <a:t>Donesen je UPU ugostiteljsko-turističke zone Češka vila;</a:t>
            </a:r>
          </a:p>
          <a:p>
            <a:pPr marL="0" indent="0">
              <a:buFontTx/>
              <a:buNone/>
            </a:pPr>
            <a:r>
              <a:rPr lang="hr-HR" dirty="0"/>
              <a:t>INFRASTRUKTURA:		</a:t>
            </a:r>
          </a:p>
          <a:p>
            <a:pPr marL="0" indent="0">
              <a:buFontTx/>
              <a:buNone/>
            </a:pPr>
            <a:r>
              <a:rPr lang="hr-HR" dirty="0"/>
              <a:t>-pristup na javnu prometnu </a:t>
            </a:r>
            <a:r>
              <a:rPr lang="hr-HR" dirty="0" err="1"/>
              <a:t>prometnu</a:t>
            </a:r>
            <a:r>
              <a:rPr lang="hr-HR" dirty="0"/>
              <a:t> površinu je omogućen-dostupna je javna električna mreža, vodoopskrba i odvodnja</a:t>
            </a:r>
          </a:p>
          <a:p>
            <a:pPr marL="0" indent="0">
              <a:buFontTx/>
              <a:buNone/>
            </a:pPr>
            <a:endParaRPr lang="hr-HR" dirty="0"/>
          </a:p>
          <a:p>
            <a:pPr marL="0" indent="0">
              <a:buFontTx/>
              <a:buNone/>
            </a:pPr>
            <a:r>
              <a:rPr lang="hr-HR" dirty="0"/>
              <a:t>- Kao cjelina ima pristup na JP površinu i donesen UPU </a:t>
            </a:r>
            <a:r>
              <a:rPr lang="hr-HR" dirty="0">
                <a:sym typeface="Wingdings" panose="05000000000000000000" pitchFamily="2" charset="2"/>
              </a:rPr>
              <a:t> čini ju 1. kategorije</a:t>
            </a:r>
            <a:endParaRPr lang="hr-HR" dirty="0"/>
          </a:p>
          <a:p>
            <a:endParaRPr lang="hr-HR" dirty="0"/>
          </a:p>
          <a:p>
            <a:endParaRPr lang="hr-HR" dirty="0"/>
          </a:p>
          <a:p>
            <a:endParaRPr lang="hr-HR" dirty="0"/>
          </a:p>
        </p:txBody>
      </p:sp>
      <p:sp>
        <p:nvSpPr>
          <p:cNvPr id="4" name="Rezervirano mjesto broja slajda 3"/>
          <p:cNvSpPr>
            <a:spLocks noGrp="1"/>
          </p:cNvSpPr>
          <p:nvPr>
            <p:ph type="sldNum" sz="quarter" idx="5"/>
          </p:nvPr>
        </p:nvSpPr>
        <p:spPr/>
        <p:txBody>
          <a:bodyPr/>
          <a:lstStyle/>
          <a:p>
            <a:pPr>
              <a:defRPr/>
            </a:pPr>
            <a:fld id="{32032C6C-E4E8-4DA8-A996-ACD8E1833339}" type="slidenum">
              <a:rPr lang="hr-HR" altLang="x-none" smtClean="0"/>
              <a:pPr>
                <a:defRPr/>
              </a:pPr>
              <a:t>7</a:t>
            </a:fld>
            <a:endParaRPr lang="hr-HR" altLang="x-none"/>
          </a:p>
        </p:txBody>
      </p:sp>
    </p:spTree>
    <p:extLst>
      <p:ext uri="{BB962C8B-B14F-4D97-AF65-F5344CB8AC3E}">
        <p14:creationId xmlns:p14="http://schemas.microsoft.com/office/powerpoint/2010/main" val="3885600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171450" indent="-171450">
              <a:buFontTx/>
              <a:buChar char="-"/>
            </a:pPr>
            <a:r>
              <a:rPr lang="ta-IN" dirty="0"/>
              <a:t>- U UPU NIJE</a:t>
            </a:r>
            <a:r>
              <a:rPr lang="ta-IN" baseline="0" dirty="0"/>
              <a:t> DEFINIRAN KIS, ALI SU TOČNO ODREĐENE POVRŠINE NA KOJIMA SE MOŽE GRADITI I BROJ ETAŽA GRAĐEVINA</a:t>
            </a:r>
            <a:endParaRPr lang="hr-HR" dirty="0"/>
          </a:p>
          <a:p>
            <a:r>
              <a:rPr lang="ta-IN" dirty="0"/>
              <a:t>MOGUĆ IZRAČIN KISA</a:t>
            </a:r>
            <a:endParaRPr lang="hr-HR" dirty="0"/>
          </a:p>
        </p:txBody>
      </p:sp>
      <p:sp>
        <p:nvSpPr>
          <p:cNvPr id="4" name="Rezervirano mjesto broja slajda 3"/>
          <p:cNvSpPr>
            <a:spLocks noGrp="1"/>
          </p:cNvSpPr>
          <p:nvPr>
            <p:ph type="sldNum" sz="quarter" idx="5"/>
          </p:nvPr>
        </p:nvSpPr>
        <p:spPr/>
        <p:txBody>
          <a:bodyPr/>
          <a:lstStyle/>
          <a:p>
            <a:pPr>
              <a:defRPr/>
            </a:pPr>
            <a:fld id="{32032C6C-E4E8-4DA8-A996-ACD8E1833339}" type="slidenum">
              <a:rPr lang="hr-HR" altLang="x-none" smtClean="0"/>
              <a:pPr>
                <a:defRPr/>
              </a:pPr>
              <a:t>8</a:t>
            </a:fld>
            <a:endParaRPr lang="hr-HR" altLang="x-none"/>
          </a:p>
        </p:txBody>
      </p:sp>
    </p:spTree>
    <p:extLst>
      <p:ext uri="{BB962C8B-B14F-4D97-AF65-F5344CB8AC3E}">
        <p14:creationId xmlns:p14="http://schemas.microsoft.com/office/powerpoint/2010/main" val="3262760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pPr>
              <a:defRPr/>
            </a:pPr>
            <a:fld id="{32032C6C-E4E8-4DA8-A996-ACD8E1833339}" type="slidenum">
              <a:rPr lang="hr-HR" altLang="x-none" smtClean="0"/>
              <a:pPr>
                <a:defRPr/>
              </a:pPr>
              <a:t>9</a:t>
            </a:fld>
            <a:endParaRPr lang="hr-HR" altLang="x-none"/>
          </a:p>
        </p:txBody>
      </p:sp>
    </p:spTree>
    <p:extLst>
      <p:ext uri="{BB962C8B-B14F-4D97-AF65-F5344CB8AC3E}">
        <p14:creationId xmlns:p14="http://schemas.microsoft.com/office/powerpoint/2010/main" val="342695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r-HR"/>
          </a:p>
        </p:txBody>
      </p:sp>
      <p:sp>
        <p:nvSpPr>
          <p:cNvPr id="4" name="Rectangle 11"/>
          <p:cNvSpPr>
            <a:spLocks noGrp="1" noChangeArrowheads="1"/>
          </p:cNvSpPr>
          <p:nvPr>
            <p:ph type="dt" sz="half" idx="10"/>
          </p:nvPr>
        </p:nvSpPr>
        <p:spPr>
          <a:ln/>
        </p:spPr>
        <p:txBody>
          <a:bodyPr/>
          <a:lstStyle>
            <a:lvl1pPr>
              <a:defRPr/>
            </a:lvl1pPr>
          </a:lstStyle>
          <a:p>
            <a:pPr>
              <a:defRPr/>
            </a:pPr>
            <a:r>
              <a:rPr lang="hr-HR" altLang="x-none"/>
              <a:t>Ime i prezime predavača</a:t>
            </a:r>
          </a:p>
        </p:txBody>
      </p:sp>
      <p:sp>
        <p:nvSpPr>
          <p:cNvPr id="5" name="Rectangle 13"/>
          <p:cNvSpPr>
            <a:spLocks noGrp="1" noChangeArrowheads="1"/>
          </p:cNvSpPr>
          <p:nvPr>
            <p:ph type="sldNum" sz="quarter" idx="11"/>
          </p:nvPr>
        </p:nvSpPr>
        <p:spPr>
          <a:ln/>
        </p:spPr>
        <p:txBody>
          <a:bodyPr/>
          <a:lstStyle>
            <a:lvl1pPr>
              <a:defRPr/>
            </a:lvl1pPr>
          </a:lstStyle>
          <a:p>
            <a:pPr>
              <a:defRPr/>
            </a:pPr>
            <a:fld id="{DF59B5C4-5052-48BC-B74C-450AB8A92364}" type="slidenum">
              <a:rPr lang="hr-HR" altLang="x-none"/>
              <a:pPr>
                <a:defRPr/>
              </a:pPr>
              <a:t>‹#›</a:t>
            </a:fld>
            <a:endParaRPr lang="hr-HR" altLang="x-none"/>
          </a:p>
        </p:txBody>
      </p:sp>
    </p:spTree>
    <p:extLst>
      <p:ext uri="{BB962C8B-B14F-4D97-AF65-F5344CB8AC3E}">
        <p14:creationId xmlns:p14="http://schemas.microsoft.com/office/powerpoint/2010/main" val="411739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875" y="142875"/>
            <a:ext cx="9318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000125"/>
            <a:ext cx="9144000" cy="107950"/>
          </a:xfrm>
          <a:prstGeom prst="rect">
            <a:avLst/>
          </a:prstGeom>
          <a:solidFill>
            <a:schemeClr val="bg2">
              <a:alpha val="2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6" name="Rectangle 8"/>
          <p:cNvSpPr>
            <a:spLocks noChangeArrowheads="1"/>
          </p:cNvSpPr>
          <p:nvPr userDrawn="1"/>
        </p:nvSpPr>
        <p:spPr bwMode="auto">
          <a:xfrm>
            <a:off x="1143000" y="142875"/>
            <a:ext cx="77152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x-none" sz="1400" b="1"/>
              <a:t>HRVATSKA KOMORA INŽENJERA GRAĐEVINARSTVA</a:t>
            </a:r>
            <a:endParaRPr lang="hr-HR" altLang="x-none" sz="1400"/>
          </a:p>
        </p:txBody>
      </p:sp>
      <p:sp>
        <p:nvSpPr>
          <p:cNvPr id="7" name="Rectangle 5"/>
          <p:cNvSpPr>
            <a:spLocks noChangeArrowheads="1"/>
          </p:cNvSpPr>
          <p:nvPr userDrawn="1"/>
        </p:nvSpPr>
        <p:spPr bwMode="auto">
          <a:xfrm>
            <a:off x="1143000" y="457200"/>
            <a:ext cx="7715250" cy="53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600"/>
              </a:spcAft>
              <a:defRPr/>
            </a:pPr>
            <a:r>
              <a:rPr lang="hr-HR" altLang="x-none" sz="1200" b="1">
                <a:solidFill>
                  <a:srgbClr val="7F7F7F"/>
                </a:solidFill>
                <a:cs typeface="Times New Roman" pitchFamily="18" charset="0"/>
              </a:rPr>
              <a:t>DANI OVLAŠTENIH INŽENJERA GRAĐEVINARSTVA</a:t>
            </a:r>
            <a:endParaRPr lang="hr-HR" altLang="x-none" sz="1200">
              <a:solidFill>
                <a:srgbClr val="7F7F7F"/>
              </a:solidFill>
            </a:endParaRPr>
          </a:p>
          <a:p>
            <a:pPr algn="ctr">
              <a:spcAft>
                <a:spcPts val="600"/>
              </a:spcAft>
              <a:defRPr/>
            </a:pPr>
            <a:r>
              <a:rPr lang="hr-HR" altLang="x-none" sz="1200">
                <a:cs typeface="Times New Roman" pitchFamily="18" charset="0"/>
              </a:rPr>
              <a:t>Opatija, 2010.</a:t>
            </a:r>
            <a:endParaRPr lang="hr-HR" altLang="x-none"/>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8" name="Date Placeholder 3"/>
          <p:cNvSpPr>
            <a:spLocks noGrp="1"/>
          </p:cNvSpPr>
          <p:nvPr>
            <p:ph type="dt" sz="half" idx="10"/>
          </p:nvPr>
        </p:nvSpPr>
        <p:spPr>
          <a:xfrm>
            <a:off x="457200" y="6356350"/>
            <a:ext cx="2133600" cy="365125"/>
          </a:xfrm>
        </p:spPr>
        <p:txBody>
          <a:bodyPr/>
          <a:lstStyle>
            <a:lvl1pPr fontAlgn="auto">
              <a:spcBef>
                <a:spcPts val="0"/>
              </a:spcBef>
              <a:spcAft>
                <a:spcPts val="0"/>
              </a:spcAft>
              <a:defRPr sz="1800">
                <a:latin typeface="+mn-lt"/>
                <a:cs typeface="+mn-cs"/>
              </a:defRPr>
            </a:lvl1pPr>
          </a:lstStyle>
          <a:p>
            <a:pPr>
              <a:defRPr/>
            </a:pPr>
            <a:endParaRPr lang="hr-HR"/>
          </a:p>
        </p:txBody>
      </p:sp>
      <p:sp>
        <p:nvSpPr>
          <p:cNvPr id="9"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cs typeface="Arial" charset="0"/>
              </a:defRPr>
            </a:lvl1pPr>
          </a:lstStyle>
          <a:p>
            <a:pPr>
              <a:defRPr/>
            </a:pPr>
            <a:endParaRPr lang="hr-HR" altLang="x-none"/>
          </a:p>
        </p:txBody>
      </p:sp>
      <p:sp>
        <p:nvSpPr>
          <p:cNvPr id="10" name="Slide Number Placeholder 5"/>
          <p:cNvSpPr>
            <a:spLocks noGrp="1"/>
          </p:cNvSpPr>
          <p:nvPr>
            <p:ph type="sldNum" sz="quarter" idx="12"/>
          </p:nvPr>
        </p:nvSpPr>
        <p:spPr>
          <a:xfrm>
            <a:off x="6553200" y="6356350"/>
            <a:ext cx="2133600" cy="365125"/>
          </a:xfrm>
        </p:spPr>
        <p:txBody>
          <a:bodyPr/>
          <a:lstStyle>
            <a:lvl1pPr algn="l">
              <a:defRPr sz="1800" smtClean="0">
                <a:latin typeface="Calibri" panose="020F0502020204030204" pitchFamily="34" charset="0"/>
              </a:defRPr>
            </a:lvl1pPr>
          </a:lstStyle>
          <a:p>
            <a:pPr>
              <a:defRPr/>
            </a:pPr>
            <a:fld id="{540EEC7C-AA2A-4A1B-B288-589E9A700F40}" type="slidenum">
              <a:rPr lang="hr-HR" altLang="x-none"/>
              <a:pPr>
                <a:defRPr/>
              </a:pPr>
              <a:t>‹#›</a:t>
            </a:fld>
            <a:endParaRPr lang="hr-HR" altLang="x-none"/>
          </a:p>
        </p:txBody>
      </p:sp>
    </p:spTree>
    <p:extLst>
      <p:ext uri="{BB962C8B-B14F-4D97-AF65-F5344CB8AC3E}">
        <p14:creationId xmlns:p14="http://schemas.microsoft.com/office/powerpoint/2010/main" val="195121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r>
              <a:rPr lang="hr-HR" altLang="x-none"/>
              <a:t>Ime i prezime predavača</a:t>
            </a:r>
          </a:p>
        </p:txBody>
      </p:sp>
      <p:sp>
        <p:nvSpPr>
          <p:cNvPr id="3" name="Rectangle 13"/>
          <p:cNvSpPr>
            <a:spLocks noGrp="1" noChangeArrowheads="1"/>
          </p:cNvSpPr>
          <p:nvPr>
            <p:ph type="sldNum" sz="quarter" idx="11"/>
          </p:nvPr>
        </p:nvSpPr>
        <p:spPr>
          <a:ln/>
        </p:spPr>
        <p:txBody>
          <a:bodyPr/>
          <a:lstStyle>
            <a:lvl1pPr>
              <a:defRPr/>
            </a:lvl1pPr>
          </a:lstStyle>
          <a:p>
            <a:pPr>
              <a:defRPr/>
            </a:pPr>
            <a:fld id="{27742FF3-B87A-45D6-9A3E-D782A254165A}" type="slidenum">
              <a:rPr lang="hr-HR" altLang="x-none"/>
              <a:pPr>
                <a:defRPr/>
              </a:pPr>
              <a:t>‹#›</a:t>
            </a:fld>
            <a:endParaRPr lang="hr-HR" altLang="x-none"/>
          </a:p>
        </p:txBody>
      </p:sp>
    </p:spTree>
    <p:extLst>
      <p:ext uri="{BB962C8B-B14F-4D97-AF65-F5344CB8AC3E}">
        <p14:creationId xmlns:p14="http://schemas.microsoft.com/office/powerpoint/2010/main" val="96440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idx="1"/>
          </p:nvPr>
        </p:nvSpPr>
        <p:spPr>
          <a:xfrm>
            <a:off x="457200" y="1600200"/>
            <a:ext cx="8229600" cy="4525963"/>
          </a:xfrm>
          <a:prstGeom prst="rect">
            <a:avLst/>
          </a:prstGeo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11"/>
          <p:cNvSpPr>
            <a:spLocks noGrp="1" noChangeArrowheads="1"/>
          </p:cNvSpPr>
          <p:nvPr>
            <p:ph type="dt" sz="half" idx="10"/>
          </p:nvPr>
        </p:nvSpPr>
        <p:spPr>
          <a:ln/>
        </p:spPr>
        <p:txBody>
          <a:bodyPr/>
          <a:lstStyle>
            <a:lvl1pPr>
              <a:defRPr/>
            </a:lvl1pPr>
          </a:lstStyle>
          <a:p>
            <a:pPr>
              <a:defRPr/>
            </a:pPr>
            <a:r>
              <a:rPr lang="hr-HR" altLang="x-none"/>
              <a:t>Ime i prezime predavača</a:t>
            </a:r>
          </a:p>
        </p:txBody>
      </p:sp>
      <p:sp>
        <p:nvSpPr>
          <p:cNvPr id="5" name="Rectangle 13"/>
          <p:cNvSpPr>
            <a:spLocks noGrp="1" noChangeArrowheads="1"/>
          </p:cNvSpPr>
          <p:nvPr>
            <p:ph type="sldNum" sz="quarter" idx="11"/>
          </p:nvPr>
        </p:nvSpPr>
        <p:spPr>
          <a:ln/>
        </p:spPr>
        <p:txBody>
          <a:bodyPr/>
          <a:lstStyle>
            <a:lvl1pPr>
              <a:defRPr/>
            </a:lvl1pPr>
          </a:lstStyle>
          <a:p>
            <a:pPr>
              <a:defRPr/>
            </a:pPr>
            <a:fld id="{CA97B197-5111-4B02-8047-EF5F65D3E305}" type="slidenum">
              <a:rPr lang="hr-HR" altLang="x-none"/>
              <a:pPr>
                <a:defRPr/>
              </a:pPr>
              <a:t>‹#›</a:t>
            </a:fld>
            <a:endParaRPr lang="hr-HR" altLang="x-none"/>
          </a:p>
        </p:txBody>
      </p:sp>
    </p:spTree>
    <p:extLst>
      <p:ext uri="{BB962C8B-B14F-4D97-AF65-F5344CB8AC3E}">
        <p14:creationId xmlns:p14="http://schemas.microsoft.com/office/powerpoint/2010/main" val="2696357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9" descr="image00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956550" y="6337300"/>
            <a:ext cx="611188"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userDrawn="1"/>
        </p:nvCxnSpPr>
        <p:spPr>
          <a:xfrm>
            <a:off x="0" y="6308725"/>
            <a:ext cx="91440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35" name="Rectangle 11"/>
          <p:cNvSpPr>
            <a:spLocks noGrp="1" noChangeArrowheads="1"/>
          </p:cNvSpPr>
          <p:nvPr>
            <p:ph type="dt" sz="half" idx="2"/>
          </p:nvPr>
        </p:nvSpPr>
        <p:spPr bwMode="auto">
          <a:xfrm>
            <a:off x="107950" y="6381750"/>
            <a:ext cx="5976938"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Narrow" pitchFamily="34" charset="0"/>
                <a:cs typeface="Arial" charset="0"/>
              </a:defRPr>
            </a:lvl1pPr>
          </a:lstStyle>
          <a:p>
            <a:pPr>
              <a:defRPr/>
            </a:pPr>
            <a:r>
              <a:rPr lang="hr-HR" altLang="x-none" dirty="0"/>
              <a:t>Ime i prezime predavača</a:t>
            </a:r>
          </a:p>
        </p:txBody>
      </p:sp>
      <p:sp>
        <p:nvSpPr>
          <p:cNvPr id="1029" name="Rectangle 12"/>
          <p:cNvSpPr>
            <a:spLocks noChangeArrowheads="1"/>
          </p:cNvSpPr>
          <p:nvPr/>
        </p:nvSpPr>
        <p:spPr bwMode="auto">
          <a:xfrm>
            <a:off x="6011863" y="6381750"/>
            <a:ext cx="1944687"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hr-HR" altLang="x-none" sz="1400" dirty="0"/>
              <a:t>HKIG – Opatija 2019.</a:t>
            </a:r>
          </a:p>
        </p:txBody>
      </p:sp>
      <p:sp>
        <p:nvSpPr>
          <p:cNvPr id="1037" name="Rectangle 13"/>
          <p:cNvSpPr>
            <a:spLocks noGrp="1" noChangeArrowheads="1"/>
          </p:cNvSpPr>
          <p:nvPr>
            <p:ph type="sldNum" sz="quarter" idx="4"/>
          </p:nvPr>
        </p:nvSpPr>
        <p:spPr bwMode="auto">
          <a:xfrm>
            <a:off x="8026400" y="6381750"/>
            <a:ext cx="1117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smtClean="0">
                <a:latin typeface="Verdana" panose="020B0604030504040204" pitchFamily="34" charset="0"/>
              </a:defRPr>
            </a:lvl1pPr>
          </a:lstStyle>
          <a:p>
            <a:pPr>
              <a:defRPr/>
            </a:pPr>
            <a:fld id="{79AD9910-7AB1-46C5-8FA7-ED2DDB5247A5}" type="slidenum">
              <a:rPr lang="hr-HR" altLang="x-none"/>
              <a:pPr>
                <a:defRPr/>
              </a:pPr>
              <a:t>‹#›</a:t>
            </a:fld>
            <a:endParaRPr lang="hr-HR" altLang="x-none"/>
          </a:p>
        </p:txBody>
      </p:sp>
    </p:spTree>
  </p:cSld>
  <p:clrMap bg1="lt1" tx1="dk1" bg2="lt2" tx2="dk2" accent1="accent1" accent2="accent2" accent3="accent3" accent4="accent4" accent5="accent5" accent6="accent6" hlink="hlink" folHlink="folHlink"/>
  <p:sldLayoutIdLst>
    <p:sldLayoutId id="2147483774" r:id="rId1"/>
    <p:sldLayoutId id="2147483777" r:id="rId2"/>
    <p:sldLayoutId id="2147483775" r:id="rId3"/>
    <p:sldLayoutId id="2147483776" r:id="rId4"/>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jan@mgipu.hr"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zervirano mjesto datuma 1"/>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x-none">
                <a:latin typeface="Arial Narrow" panose="020B0606020202030204" pitchFamily="34" charset="0"/>
              </a:rPr>
              <a:t>Ime i prezime predavača</a:t>
            </a:r>
          </a:p>
        </p:txBody>
      </p:sp>
      <p:sp>
        <p:nvSpPr>
          <p:cNvPr id="5123" name="Rezervirano mjesto broja slajda 2"/>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9DE799-DA9D-44F6-BE07-3F637AC10E48}" type="slidenum">
              <a:rPr lang="hr-HR" altLang="x-none">
                <a:latin typeface="Verdana" panose="020B0604030504040204" pitchFamily="34" charset="0"/>
              </a:rPr>
              <a:pPr/>
              <a:t>1</a:t>
            </a:fld>
            <a:endParaRPr lang="hr-HR" altLang="x-none">
              <a:latin typeface="Verdana" panose="020B0604030504040204" pitchFamily="34" charset="0"/>
            </a:endParaRPr>
          </a:p>
        </p:txBody>
      </p:sp>
      <p:sp>
        <p:nvSpPr>
          <p:cNvPr id="9" name="Rectangle 8"/>
          <p:cNvSpPr/>
          <p:nvPr/>
        </p:nvSpPr>
        <p:spPr>
          <a:xfrm>
            <a:off x="0" y="908050"/>
            <a:ext cx="9144000" cy="5949950"/>
          </a:xfrm>
          <a:prstGeom prst="rect">
            <a:avLst/>
          </a:prstGeom>
          <a:solidFill>
            <a:srgbClr val="112A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hr-HR"/>
          </a:p>
        </p:txBody>
      </p:sp>
      <p:sp>
        <p:nvSpPr>
          <p:cNvPr id="5125" name="Title 5"/>
          <p:cNvSpPr>
            <a:spLocks noGrp="1"/>
          </p:cNvSpPr>
          <p:nvPr>
            <p:ph type="ctrTitle" idx="4294967295"/>
          </p:nvPr>
        </p:nvSpPr>
        <p:spPr bwMode="auto">
          <a:xfrm>
            <a:off x="0" y="2071688"/>
            <a:ext cx="9144000" cy="14700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pl-PL" altLang="x-none" sz="4000" dirty="0">
                <a:solidFill>
                  <a:schemeClr val="bg1"/>
                </a:solidFill>
                <a:latin typeface="Times New Roman" panose="02020603050405020304" pitchFamily="18" charset="0"/>
                <a:cs typeface="Times New Roman" panose="02020603050405020304" pitchFamily="18" charset="0"/>
              </a:rPr>
              <a:t>PROCJENA ČEŠKE VILE </a:t>
            </a:r>
            <a:br>
              <a:rPr lang="pl-PL" altLang="x-none" sz="4000" dirty="0">
                <a:solidFill>
                  <a:schemeClr val="bg1"/>
                </a:solidFill>
                <a:latin typeface="Times New Roman" panose="02020603050405020304" pitchFamily="18" charset="0"/>
                <a:cs typeface="Times New Roman" panose="02020603050405020304" pitchFamily="18" charset="0"/>
              </a:rPr>
            </a:br>
            <a:r>
              <a:rPr lang="pl-PL" altLang="x-none" sz="4000" dirty="0">
                <a:solidFill>
                  <a:schemeClr val="bg1"/>
                </a:solidFill>
                <a:latin typeface="Times New Roman" panose="02020603050405020304" pitchFamily="18" charset="0"/>
                <a:cs typeface="Times New Roman" panose="02020603050405020304" pitchFamily="18" charset="0"/>
              </a:rPr>
              <a:t>NA OTOKU VISU</a:t>
            </a:r>
            <a:endParaRPr lang="hr-HR" altLang="x-none" sz="4000" dirty="0">
              <a:solidFill>
                <a:schemeClr val="bg1"/>
              </a:solidFill>
              <a:latin typeface="Times New Roman" panose="02020603050405020304" pitchFamily="18" charset="0"/>
              <a:cs typeface="Times New Roman" panose="02020603050405020304" pitchFamily="18" charset="0"/>
            </a:endParaRPr>
          </a:p>
        </p:txBody>
      </p:sp>
      <p:sp>
        <p:nvSpPr>
          <p:cNvPr id="5126" name="Subtitle 6"/>
          <p:cNvSpPr>
            <a:spLocks noGrp="1"/>
          </p:cNvSpPr>
          <p:nvPr>
            <p:ph type="subTitle" idx="4294967295"/>
          </p:nvPr>
        </p:nvSpPr>
        <p:spPr bwMode="auto">
          <a:xfrm>
            <a:off x="214313" y="5572125"/>
            <a:ext cx="7643812" cy="1143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None/>
            </a:pPr>
            <a:r>
              <a:rPr lang="hr-HR" altLang="x-none" sz="1800" dirty="0">
                <a:solidFill>
                  <a:schemeClr val="bg1"/>
                </a:solidFill>
                <a:latin typeface="Times New Roman" panose="02020603050405020304" pitchFamily="18" charset="0"/>
                <a:cs typeface="Times New Roman" panose="02020603050405020304" pitchFamily="18" charset="0"/>
              </a:rPr>
              <a:t>Doc.dr.sc. Maja-Marija Nahod, dipl. ing. građ., </a:t>
            </a:r>
            <a:r>
              <a:rPr lang="ta-IN" altLang="x-none" sz="1800" dirty="0">
                <a:solidFill>
                  <a:schemeClr val="bg1"/>
                </a:solidFill>
                <a:latin typeface="Times New Roman" panose="02020603050405020304" pitchFamily="18" charset="0"/>
                <a:cs typeface="Times New Roman" panose="02020603050405020304" pitchFamily="18" charset="0"/>
                <a:hlinkClick r:id="rId3"/>
              </a:rPr>
              <a:t>majan@mgipu.hr</a:t>
            </a:r>
            <a:endParaRPr lang="ta-IN" altLang="x-none" sz="1800" dirty="0">
              <a:solidFill>
                <a:schemeClr val="bg1"/>
              </a:solidFill>
              <a:latin typeface="Times New Roman" panose="02020603050405020304" pitchFamily="18" charset="0"/>
              <a:cs typeface="Times New Roman" panose="02020603050405020304" pitchFamily="18" charset="0"/>
            </a:endParaRPr>
          </a:p>
          <a:p>
            <a:pPr marL="0" indent="0">
              <a:buNone/>
            </a:pPr>
            <a:r>
              <a:rPr lang="hr-HR" altLang="x-none" sz="1800" dirty="0">
                <a:solidFill>
                  <a:schemeClr val="bg1"/>
                </a:solidFill>
                <a:latin typeface="Times New Roman" panose="02020603050405020304" pitchFamily="18" charset="0"/>
                <a:cs typeface="Times New Roman" panose="02020603050405020304" pitchFamily="18" charset="0"/>
              </a:rPr>
              <a:t>Ivan Brlić, dipl. ing. građ., brlic@brlic.hr  </a:t>
            </a:r>
          </a:p>
          <a:p>
            <a:pPr marL="0" indent="0">
              <a:buNone/>
            </a:pPr>
            <a:r>
              <a:rPr lang="hr-HR" altLang="x-none" sz="1800" dirty="0">
                <a:solidFill>
                  <a:schemeClr val="bg1"/>
                </a:solidFill>
                <a:latin typeface="Times New Roman" panose="02020603050405020304" pitchFamily="18" charset="0"/>
                <a:cs typeface="Times New Roman" panose="02020603050405020304" pitchFamily="18" charset="0"/>
              </a:rPr>
              <a:t>Marina Brlić, ing.arh., brlic02@brlic.hr</a:t>
            </a:r>
          </a:p>
        </p:txBody>
      </p:sp>
      <p:sp>
        <p:nvSpPr>
          <p:cNvPr id="5127" name="TextBox 3"/>
          <p:cNvSpPr txBox="1">
            <a:spLocks noChangeArrowheads="1"/>
          </p:cNvSpPr>
          <p:nvPr/>
        </p:nvSpPr>
        <p:spPr bwMode="auto">
          <a:xfrm>
            <a:off x="0" y="0"/>
            <a:ext cx="9144000" cy="85566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r-HR" altLang="x-none" b="1" dirty="0">
                <a:latin typeface="Times New Roman" panose="02020603050405020304" pitchFamily="18" charset="0"/>
                <a:cs typeface="Times New Roman" panose="02020603050405020304" pitchFamily="18" charset="0"/>
              </a:rPr>
              <a:t>		HRVATSKA  KOMORA  INŽENJERA  GRAĐEVINARSTVA</a:t>
            </a:r>
          </a:p>
          <a:p>
            <a:pPr eaLnBrk="1" hangingPunct="1"/>
            <a:endParaRPr lang="hr-HR" altLang="x-none" sz="600" b="1" dirty="0">
              <a:latin typeface="Times New Roman" panose="02020603050405020304" pitchFamily="18" charset="0"/>
              <a:cs typeface="Times New Roman" panose="02020603050405020304" pitchFamily="18" charset="0"/>
            </a:endParaRPr>
          </a:p>
          <a:p>
            <a:pPr eaLnBrk="1" hangingPunct="1"/>
            <a:r>
              <a:rPr lang="hr-HR" altLang="x-none" b="1" dirty="0">
                <a:latin typeface="Times New Roman" panose="02020603050405020304" pitchFamily="18" charset="0"/>
                <a:cs typeface="Times New Roman" panose="02020603050405020304" pitchFamily="18" charset="0"/>
              </a:rPr>
              <a:t>		Dani  Hrvatske komore inženjera  građevinarstva</a:t>
            </a:r>
            <a:r>
              <a:rPr lang="hr-HR" altLang="x-none" dirty="0">
                <a:latin typeface="Times New Roman" panose="02020603050405020304" pitchFamily="18" charset="0"/>
                <a:cs typeface="Times New Roman" panose="02020603050405020304" pitchFamily="18" charset="0"/>
              </a:rPr>
              <a:t>         </a:t>
            </a:r>
            <a:r>
              <a:rPr lang="hr-HR" altLang="x-none" b="1" dirty="0">
                <a:latin typeface="Times New Roman" panose="02020603050405020304" pitchFamily="18" charset="0"/>
                <a:cs typeface="Times New Roman" panose="02020603050405020304" pitchFamily="18" charset="0"/>
              </a:rPr>
              <a:t>Opatija, 2019.</a:t>
            </a:r>
          </a:p>
          <a:p>
            <a:pPr eaLnBrk="1" hangingPunct="1"/>
            <a:endParaRPr lang="hr-HR" altLang="x-none" sz="8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0" y="5429250"/>
            <a:ext cx="91440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29" name="Subtitle 6"/>
          <p:cNvSpPr txBox="1">
            <a:spLocks/>
          </p:cNvSpPr>
          <p:nvPr/>
        </p:nvSpPr>
        <p:spPr bwMode="auto">
          <a:xfrm>
            <a:off x="0" y="3857625"/>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Arial" panose="020B0604020202020204" pitchFamily="34" charset="0"/>
              <a:buNone/>
            </a:pPr>
            <a:r>
              <a:rPr lang="ta-IN" altLang="x-none" sz="2800" b="1" dirty="0">
                <a:solidFill>
                  <a:schemeClr val="bg1"/>
                </a:solidFill>
                <a:latin typeface="Times New Roman" panose="02020603050405020304" pitchFamily="18" charset="0"/>
                <a:cs typeface="Times New Roman" panose="02020603050405020304" pitchFamily="18" charset="0"/>
              </a:rPr>
              <a:t>Maja-Marija Nahod</a:t>
            </a:r>
            <a:r>
              <a:rPr lang="hr-HR" altLang="x-none" sz="2800" b="1" dirty="0">
                <a:solidFill>
                  <a:schemeClr val="bg1"/>
                </a:solidFill>
                <a:latin typeface="Times New Roman" panose="02020603050405020304" pitchFamily="18" charset="0"/>
                <a:cs typeface="Times New Roman" panose="02020603050405020304" pitchFamily="18" charset="0"/>
              </a:rPr>
              <a:t>, Marina Brlić, </a:t>
            </a:r>
            <a:r>
              <a:rPr lang="ta-IN" altLang="x-none" sz="2800" b="1" dirty="0">
                <a:solidFill>
                  <a:schemeClr val="bg1"/>
                </a:solidFill>
                <a:latin typeface="Times New Roman" panose="02020603050405020304" pitchFamily="18" charset="0"/>
                <a:cs typeface="Times New Roman" panose="02020603050405020304" pitchFamily="18" charset="0"/>
              </a:rPr>
              <a:t>Ivan Brlić</a:t>
            </a:r>
            <a:endParaRPr lang="hr-HR" altLang="x-none" sz="2800" b="1" dirty="0">
              <a:solidFill>
                <a:schemeClr val="bg1"/>
              </a:solidFill>
              <a:latin typeface="Times New Roman" panose="02020603050405020304" pitchFamily="18" charset="0"/>
              <a:cs typeface="Times New Roman" panose="02020603050405020304" pitchFamily="18" charset="0"/>
            </a:endParaRPr>
          </a:p>
        </p:txBody>
      </p:sp>
      <p:pic>
        <p:nvPicPr>
          <p:cNvPr id="51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42875"/>
            <a:ext cx="9318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4">
            <a:extLst>
              <a:ext uri="{FF2B5EF4-FFF2-40B4-BE49-F238E27FC236}">
                <a16:creationId xmlns:a16="http://schemas.microsoft.com/office/drawing/2014/main" id="{2FEDF3E4-5836-410F-A329-5A58D04B7A31}"/>
              </a:ext>
            </a:extLst>
          </p:cNvPr>
          <p:cNvSpPr>
            <a:spLocks noGrp="1"/>
          </p:cNvSpPr>
          <p:nvPr>
            <p:ph type="sldNum" sz="quarter" idx="11"/>
          </p:nvPr>
        </p:nvSpPr>
        <p:spPr/>
        <p:txBody>
          <a:bodyPr/>
          <a:lstStyle/>
          <a:p>
            <a:pPr>
              <a:defRPr/>
            </a:pPr>
            <a:fld id="{CA97B197-5111-4B02-8047-EF5F65D3E305}" type="slidenum">
              <a:rPr lang="hr-HR" altLang="x-none" smtClean="0"/>
              <a:pPr>
                <a:defRPr/>
              </a:pPr>
              <a:t>10</a:t>
            </a:fld>
            <a:endParaRPr lang="hr-HR" altLang="x-none"/>
          </a:p>
        </p:txBody>
      </p:sp>
      <p:graphicFrame>
        <p:nvGraphicFramePr>
          <p:cNvPr id="7" name="Tablica 6">
            <a:extLst>
              <a:ext uri="{FF2B5EF4-FFF2-40B4-BE49-F238E27FC236}">
                <a16:creationId xmlns:a16="http://schemas.microsoft.com/office/drawing/2014/main" id="{0C97A321-2C45-445B-B119-BBBF31660AC4}"/>
              </a:ext>
            </a:extLst>
          </p:cNvPr>
          <p:cNvGraphicFramePr>
            <a:graphicFrameLocks noGrp="1"/>
          </p:cNvGraphicFramePr>
          <p:nvPr>
            <p:extLst>
              <p:ext uri="{D42A27DB-BD31-4B8C-83A1-F6EECF244321}">
                <p14:modId xmlns:p14="http://schemas.microsoft.com/office/powerpoint/2010/main" val="2795252509"/>
              </p:ext>
            </p:extLst>
          </p:nvPr>
        </p:nvGraphicFramePr>
        <p:xfrm>
          <a:off x="323528" y="404664"/>
          <a:ext cx="8458234" cy="3256136"/>
        </p:xfrm>
        <a:graphic>
          <a:graphicData uri="http://schemas.openxmlformats.org/drawingml/2006/table">
            <a:tbl>
              <a:tblPr firstRow="1" bandRow="1">
                <a:tableStyleId>{D7AC3CCA-C797-4891-BE02-D94E43425B78}</a:tableStyleId>
              </a:tblPr>
              <a:tblGrid>
                <a:gridCol w="4773994">
                  <a:extLst>
                    <a:ext uri="{9D8B030D-6E8A-4147-A177-3AD203B41FA5}">
                      <a16:colId xmlns:a16="http://schemas.microsoft.com/office/drawing/2014/main" val="2324340409"/>
                    </a:ext>
                  </a:extLst>
                </a:gridCol>
                <a:gridCol w="3684240">
                  <a:extLst>
                    <a:ext uri="{9D8B030D-6E8A-4147-A177-3AD203B41FA5}">
                      <a16:colId xmlns:a16="http://schemas.microsoft.com/office/drawing/2014/main" val="783139185"/>
                    </a:ext>
                  </a:extLst>
                </a:gridCol>
              </a:tblGrid>
              <a:tr h="595734">
                <a:tc>
                  <a:txBody>
                    <a:bodyPr/>
                    <a:lstStyle/>
                    <a:p>
                      <a:r>
                        <a:rPr lang="hr-HR" sz="2400" b="1" dirty="0"/>
                        <a:t>Površina prostorne cjeline 1</a:t>
                      </a:r>
                    </a:p>
                  </a:txBody>
                  <a:tcPr anchor="ctr">
                    <a:solidFill>
                      <a:schemeClr val="bg1">
                        <a:lumMod val="95000"/>
                      </a:schemeClr>
                    </a:solidFill>
                  </a:tcPr>
                </a:tc>
                <a:tc>
                  <a:txBody>
                    <a:bodyPr/>
                    <a:lstStyle/>
                    <a:p>
                      <a:pPr algn="ctr"/>
                      <a:r>
                        <a:rPr lang="hr-HR" sz="2400" b="0" dirty="0"/>
                        <a:t>cca 17.841 m2</a:t>
                      </a:r>
                    </a:p>
                  </a:txBody>
                  <a:tcPr anchor="ctr">
                    <a:solidFill>
                      <a:schemeClr val="bg1">
                        <a:lumMod val="95000"/>
                      </a:schemeClr>
                    </a:solidFill>
                  </a:tcPr>
                </a:tc>
                <a:extLst>
                  <a:ext uri="{0D108BD9-81ED-4DB2-BD59-A6C34878D82A}">
                    <a16:rowId xmlns:a16="http://schemas.microsoft.com/office/drawing/2014/main" val="3133846531"/>
                  </a:ext>
                </a:extLst>
              </a:tr>
              <a:tr h="595734">
                <a:tc>
                  <a:txBody>
                    <a:bodyPr/>
                    <a:lstStyle/>
                    <a:p>
                      <a:r>
                        <a:rPr lang="hr-HR" sz="2400" b="1" dirty="0"/>
                        <a:t>Površina prostorne cjeline 2</a:t>
                      </a:r>
                    </a:p>
                  </a:txBody>
                  <a:tcPr anchor="ctr">
                    <a:solidFill>
                      <a:schemeClr val="bg1">
                        <a:lumMod val="95000"/>
                      </a:schemeClr>
                    </a:solidFill>
                  </a:tcPr>
                </a:tc>
                <a:tc>
                  <a:txBody>
                    <a:bodyPr/>
                    <a:lstStyle/>
                    <a:p>
                      <a:pPr algn="ctr"/>
                      <a:r>
                        <a:rPr lang="hr-HR" sz="2400" dirty="0"/>
                        <a:t>cca 18.732 m2</a:t>
                      </a:r>
                    </a:p>
                  </a:txBody>
                  <a:tcPr anchor="ctr">
                    <a:solidFill>
                      <a:schemeClr val="bg1">
                        <a:lumMod val="95000"/>
                      </a:schemeClr>
                    </a:solidFill>
                  </a:tcPr>
                </a:tc>
                <a:extLst>
                  <a:ext uri="{0D108BD9-81ED-4DB2-BD59-A6C34878D82A}">
                    <a16:rowId xmlns:a16="http://schemas.microsoft.com/office/drawing/2014/main" val="1460936671"/>
                  </a:ext>
                </a:extLst>
              </a:tr>
              <a:tr h="595734">
                <a:tc>
                  <a:txBody>
                    <a:bodyPr/>
                    <a:lstStyle/>
                    <a:p>
                      <a:r>
                        <a:rPr lang="hr-HR" sz="2400" b="1" dirty="0"/>
                        <a:t>Površina prostorne jedinice 4</a:t>
                      </a:r>
                    </a:p>
                  </a:txBody>
                  <a:tcPr anchor="ctr">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hr-HR" sz="2400" dirty="0"/>
                        <a:t>cca 530 m2</a:t>
                      </a:r>
                    </a:p>
                  </a:txBody>
                  <a:tcPr anchor="ctr">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06314539"/>
                  </a:ext>
                </a:extLst>
              </a:tr>
              <a:tr h="1468934">
                <a:tc>
                  <a:txBody>
                    <a:bodyPr/>
                    <a:lstStyle/>
                    <a:p>
                      <a:r>
                        <a:rPr lang="hr-HR" sz="2400" b="1" dirty="0"/>
                        <a:t>UKUPNO PROSTORNA CJELINA 1, 2 i</a:t>
                      </a:r>
                    </a:p>
                    <a:p>
                      <a:r>
                        <a:rPr lang="hr-HR" sz="2400" b="1" dirty="0"/>
                        <a:t>                 PROSTORNA JEDINICA 4</a:t>
                      </a: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hr-HR" sz="2400" b="1" dirty="0"/>
                        <a:t>cca 37.103 m2 </a:t>
                      </a:r>
                    </a:p>
                  </a:txBody>
                  <a:tcPr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948834674"/>
                  </a:ext>
                </a:extLst>
              </a:tr>
            </a:tbl>
          </a:graphicData>
        </a:graphic>
      </p:graphicFrame>
      <p:sp>
        <p:nvSpPr>
          <p:cNvPr id="3" name="TextBox 2"/>
          <p:cNvSpPr txBox="1"/>
          <p:nvPr/>
        </p:nvSpPr>
        <p:spPr>
          <a:xfrm>
            <a:off x="539552" y="4437112"/>
            <a:ext cx="8208912" cy="646331"/>
          </a:xfrm>
          <a:prstGeom prst="rect">
            <a:avLst/>
          </a:prstGeom>
          <a:noFill/>
        </p:spPr>
        <p:txBody>
          <a:bodyPr wrap="square" rtlCol="0">
            <a:spAutoFit/>
          </a:bodyPr>
          <a:lstStyle/>
          <a:p>
            <a:r>
              <a:rPr lang="ta-IN" sz="3600" dirty="0"/>
              <a:t>KIS= 21.159,42 m2 / 37.103 m2 = 0,57</a:t>
            </a:r>
            <a:endParaRPr lang="en-US" sz="3600" dirty="0"/>
          </a:p>
        </p:txBody>
      </p:sp>
    </p:spTree>
    <p:extLst>
      <p:ext uri="{BB962C8B-B14F-4D97-AF65-F5344CB8AC3E}">
        <p14:creationId xmlns:p14="http://schemas.microsoft.com/office/powerpoint/2010/main" val="3211347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8DBA44-BCF9-4D25-BF26-A69459863817}"/>
              </a:ext>
            </a:extLst>
          </p:cNvPr>
          <p:cNvSpPr>
            <a:spLocks noGrp="1"/>
          </p:cNvSpPr>
          <p:nvPr>
            <p:ph type="title"/>
          </p:nvPr>
        </p:nvSpPr>
        <p:spPr/>
        <p:txBody>
          <a:bodyPr/>
          <a:lstStyle/>
          <a:p>
            <a:r>
              <a:rPr lang="hr-HR" dirty="0"/>
              <a:t>ODABIR METODE PROCJENE</a:t>
            </a:r>
          </a:p>
        </p:txBody>
      </p:sp>
      <p:sp>
        <p:nvSpPr>
          <p:cNvPr id="3" name="Rezervirano mjesto sadržaja 2">
            <a:extLst>
              <a:ext uri="{FF2B5EF4-FFF2-40B4-BE49-F238E27FC236}">
                <a16:creationId xmlns:a16="http://schemas.microsoft.com/office/drawing/2014/main" id="{B1D097DF-FB7B-419E-85A3-51BD5EDDAD4F}"/>
              </a:ext>
            </a:extLst>
          </p:cNvPr>
          <p:cNvSpPr>
            <a:spLocks noGrp="1"/>
          </p:cNvSpPr>
          <p:nvPr>
            <p:ph idx="1"/>
          </p:nvPr>
        </p:nvSpPr>
        <p:spPr/>
        <p:txBody>
          <a:bodyPr/>
          <a:lstStyle/>
          <a:p>
            <a:r>
              <a:rPr lang="hr-HR" dirty="0"/>
              <a:t>Zemljište 		</a:t>
            </a:r>
            <a:r>
              <a:rPr lang="hr-HR" dirty="0">
                <a:sym typeface="Wingdings" panose="05000000000000000000" pitchFamily="2" charset="2"/>
              </a:rPr>
              <a:t> poredbena metoda</a:t>
            </a:r>
          </a:p>
          <a:p>
            <a:r>
              <a:rPr lang="hr-HR" dirty="0">
                <a:sym typeface="Wingdings" panose="05000000000000000000" pitchFamily="2" charset="2"/>
              </a:rPr>
              <a:t>Građevine 		 troškovna metoda</a:t>
            </a:r>
          </a:p>
          <a:p>
            <a:endParaRPr lang="hr-HR" dirty="0">
              <a:sym typeface="Wingdings" panose="05000000000000000000" pitchFamily="2" charset="2"/>
            </a:endParaRPr>
          </a:p>
          <a:p>
            <a:r>
              <a:rPr lang="hr-HR" dirty="0">
                <a:sym typeface="Wingdings" panose="05000000000000000000" pitchFamily="2" charset="2"/>
              </a:rPr>
              <a:t>Poredbena zemljišta:</a:t>
            </a:r>
          </a:p>
          <a:p>
            <a:pPr lvl="1"/>
            <a:r>
              <a:rPr lang="hr-HR" dirty="0">
                <a:sym typeface="Wingdings" panose="05000000000000000000" pitchFamily="2" charset="2"/>
              </a:rPr>
              <a:t>Identična namjena</a:t>
            </a:r>
          </a:p>
          <a:p>
            <a:pPr lvl="1"/>
            <a:r>
              <a:rPr lang="hr-HR" dirty="0">
                <a:sym typeface="Wingdings" panose="05000000000000000000" pitchFamily="2" charset="2"/>
              </a:rPr>
              <a:t>Sličnih lokacijskih obilježja</a:t>
            </a:r>
            <a:r>
              <a:rPr lang="ta-IN" dirty="0">
                <a:sym typeface="Wingdings" panose="05000000000000000000" pitchFamily="2" charset="2"/>
              </a:rPr>
              <a:t> </a:t>
            </a:r>
            <a:endParaRPr lang="hr-HR" dirty="0">
              <a:sym typeface="Wingdings" panose="05000000000000000000" pitchFamily="2" charset="2"/>
            </a:endParaRPr>
          </a:p>
          <a:p>
            <a:pPr lvl="1"/>
            <a:r>
              <a:rPr lang="hr-HR" dirty="0">
                <a:sym typeface="Wingdings" panose="05000000000000000000" pitchFamily="2" charset="2"/>
              </a:rPr>
              <a:t>Kupoprodaja starosti do 4 godine</a:t>
            </a:r>
            <a:r>
              <a:rPr lang="ta-IN" dirty="0">
                <a:sym typeface="Wingdings" panose="05000000000000000000" pitchFamily="2" charset="2"/>
              </a:rPr>
              <a:t> </a:t>
            </a:r>
            <a:r>
              <a:rPr lang="ta-IN" dirty="0">
                <a:latin typeface="Calibri"/>
                <a:cs typeface="Calibri"/>
                <a:sym typeface="Wingdings" panose="05000000000000000000" pitchFamily="2" charset="2"/>
              </a:rPr>
              <a:t>u odnosu na </a:t>
            </a:r>
            <a:r>
              <a:rPr lang="ta-IN">
                <a:latin typeface="Calibri"/>
                <a:cs typeface="Calibri"/>
                <a:sym typeface="Wingdings" panose="05000000000000000000" pitchFamily="2" charset="2"/>
              </a:rPr>
              <a:t>dan očevida (vrednovanja/kakvoće: 15.07.2016.)</a:t>
            </a:r>
            <a:endParaRPr lang="hr-HR" dirty="0">
              <a:latin typeface="Calibri"/>
              <a:cs typeface="Calibri"/>
              <a:sym typeface="Wingdings" panose="05000000000000000000" pitchFamily="2" charset="2"/>
            </a:endParaRPr>
          </a:p>
        </p:txBody>
      </p:sp>
      <p:sp>
        <p:nvSpPr>
          <p:cNvPr id="5" name="Rezervirano mjesto broja slajda 4">
            <a:extLst>
              <a:ext uri="{FF2B5EF4-FFF2-40B4-BE49-F238E27FC236}">
                <a16:creationId xmlns:a16="http://schemas.microsoft.com/office/drawing/2014/main" id="{760ED07C-3DD0-4D65-9356-B9F98FCF95E3}"/>
              </a:ext>
            </a:extLst>
          </p:cNvPr>
          <p:cNvSpPr>
            <a:spLocks noGrp="1"/>
          </p:cNvSpPr>
          <p:nvPr>
            <p:ph type="sldNum" sz="quarter" idx="11"/>
          </p:nvPr>
        </p:nvSpPr>
        <p:spPr/>
        <p:txBody>
          <a:bodyPr/>
          <a:lstStyle/>
          <a:p>
            <a:pPr>
              <a:defRPr/>
            </a:pPr>
            <a:fld id="{CA97B197-5111-4B02-8047-EF5F65D3E305}" type="slidenum">
              <a:rPr lang="hr-HR" altLang="x-none" smtClean="0"/>
              <a:pPr>
                <a:defRPr/>
              </a:pPr>
              <a:t>11</a:t>
            </a:fld>
            <a:endParaRPr lang="hr-HR" altLang="x-none"/>
          </a:p>
        </p:txBody>
      </p:sp>
    </p:spTree>
    <p:extLst>
      <p:ext uri="{BB962C8B-B14F-4D97-AF65-F5344CB8AC3E}">
        <p14:creationId xmlns:p14="http://schemas.microsoft.com/office/powerpoint/2010/main" val="2142484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14CEE81-4AC9-41FC-8E60-6970D302EE47}"/>
              </a:ext>
            </a:extLst>
          </p:cNvPr>
          <p:cNvSpPr>
            <a:spLocks noGrp="1"/>
          </p:cNvSpPr>
          <p:nvPr>
            <p:ph type="title"/>
          </p:nvPr>
        </p:nvSpPr>
        <p:spPr>
          <a:xfrm>
            <a:off x="457200" y="274638"/>
            <a:ext cx="8229600" cy="1143000"/>
          </a:xfrm>
        </p:spPr>
        <p:txBody>
          <a:bodyPr/>
          <a:lstStyle/>
          <a:p>
            <a:r>
              <a:rPr lang="hr-HR">
                <a:sym typeface="Wingdings" panose="05000000000000000000" pitchFamily="2" charset="2"/>
              </a:rPr>
              <a:t> </a:t>
            </a:r>
            <a:r>
              <a:rPr lang="hr-HR"/>
              <a:t>ZEMLJIŠTE</a:t>
            </a:r>
            <a:endParaRPr lang="hr-HR" dirty="0"/>
          </a:p>
        </p:txBody>
      </p:sp>
      <p:sp>
        <p:nvSpPr>
          <p:cNvPr id="5" name="Rezervirano mjesto broja slajda 4">
            <a:extLst>
              <a:ext uri="{FF2B5EF4-FFF2-40B4-BE49-F238E27FC236}">
                <a16:creationId xmlns:a16="http://schemas.microsoft.com/office/drawing/2014/main" id="{48EF91D4-B2C8-4B7F-A736-7AF1C5C810A0}"/>
              </a:ext>
            </a:extLst>
          </p:cNvPr>
          <p:cNvSpPr>
            <a:spLocks noGrp="1"/>
          </p:cNvSpPr>
          <p:nvPr>
            <p:ph type="sldNum" sz="quarter" idx="11"/>
          </p:nvPr>
        </p:nvSpPr>
        <p:spPr>
          <a:xfrm>
            <a:off x="8026400" y="6381750"/>
            <a:ext cx="1117600" cy="476250"/>
          </a:xfrm>
        </p:spPr>
        <p:txBody>
          <a:bodyPr/>
          <a:lstStyle/>
          <a:p>
            <a:pPr>
              <a:defRPr/>
            </a:pPr>
            <a:fld id="{CA97B197-5111-4B02-8047-EF5F65D3E305}" type="slidenum">
              <a:rPr lang="hr-HR" altLang="x-none" smtClean="0"/>
              <a:pPr>
                <a:defRPr/>
              </a:pPr>
              <a:t>12</a:t>
            </a:fld>
            <a:endParaRPr lang="hr-HR" altLang="x-none"/>
          </a:p>
        </p:txBody>
      </p:sp>
      <p:pic>
        <p:nvPicPr>
          <p:cNvPr id="6" name="Content Placeholder 5" descr="SLIKA.png"/>
          <p:cNvPicPr>
            <a:picLocks noGrp="1" noChangeAspect="1"/>
          </p:cNvPicPr>
          <p:nvPr>
            <p:ph idx="1"/>
          </p:nvPr>
        </p:nvPicPr>
        <p:blipFill>
          <a:blip r:embed="rId3">
            <a:extLst>
              <a:ext uri="{28A0092B-C50C-407E-A947-70E740481C1C}">
                <a14:useLocalDpi xmlns:a14="http://schemas.microsoft.com/office/drawing/2010/main" val="0"/>
              </a:ext>
            </a:extLst>
          </a:blip>
          <a:srcRect l="-15804" r="-15804"/>
          <a:stretch>
            <a:fillRect/>
          </a:stretch>
        </p:blipFill>
        <p:spPr>
          <a:xfrm>
            <a:off x="0" y="1124744"/>
            <a:ext cx="9144000" cy="5001419"/>
          </a:xfrm>
        </p:spPr>
      </p:pic>
    </p:spTree>
    <p:extLst>
      <p:ext uri="{BB962C8B-B14F-4D97-AF65-F5344CB8AC3E}">
        <p14:creationId xmlns:p14="http://schemas.microsoft.com/office/powerpoint/2010/main" val="1048505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80204CC-4409-48B7-9EAE-80F466C48626}"/>
              </a:ext>
            </a:extLst>
          </p:cNvPr>
          <p:cNvSpPr>
            <a:spLocks noGrp="1"/>
          </p:cNvSpPr>
          <p:nvPr>
            <p:ph type="title"/>
          </p:nvPr>
        </p:nvSpPr>
        <p:spPr>
          <a:xfrm>
            <a:off x="457200" y="274638"/>
            <a:ext cx="8229600" cy="1143000"/>
          </a:xfrm>
        </p:spPr>
        <p:txBody>
          <a:bodyPr/>
          <a:lstStyle/>
          <a:p>
            <a:r>
              <a:rPr lang="hr-HR" dirty="0"/>
              <a:t>POREDBENA ZEMLJIŠTA</a:t>
            </a:r>
          </a:p>
        </p:txBody>
      </p:sp>
      <p:sp>
        <p:nvSpPr>
          <p:cNvPr id="3" name="Rezervirano mjesto sadržaja 2">
            <a:extLst>
              <a:ext uri="{FF2B5EF4-FFF2-40B4-BE49-F238E27FC236}">
                <a16:creationId xmlns:a16="http://schemas.microsoft.com/office/drawing/2014/main" id="{6A7AA9FA-E48A-4499-B7A9-28017D079A10}"/>
              </a:ext>
            </a:extLst>
          </p:cNvPr>
          <p:cNvSpPr>
            <a:spLocks noGrp="1"/>
          </p:cNvSpPr>
          <p:nvPr>
            <p:ph idx="1"/>
          </p:nvPr>
        </p:nvSpPr>
        <p:spPr>
          <a:xfrm>
            <a:off x="180528" y="1166018"/>
            <a:ext cx="8695292" cy="4525963"/>
          </a:xfrm>
        </p:spPr>
        <p:txBody>
          <a:bodyPr/>
          <a:lstStyle/>
          <a:p>
            <a:r>
              <a:rPr lang="hr-HR" sz="2600" dirty="0"/>
              <a:t>20 poredbenih zemljišta </a:t>
            </a:r>
            <a:r>
              <a:rPr lang="hr-HR" sz="2600" dirty="0">
                <a:sym typeface="Wingdings" panose="05000000000000000000" pitchFamily="2" charset="2"/>
              </a:rPr>
              <a:t> tablični izračun</a:t>
            </a:r>
          </a:p>
          <a:p>
            <a:r>
              <a:rPr lang="hr-HR" sz="2600" dirty="0"/>
              <a:t>Bitni faktori: kategorija zemljišta, </a:t>
            </a:r>
            <a:r>
              <a:rPr lang="hr-HR" sz="2600" dirty="0" err="1"/>
              <a:t>ki</a:t>
            </a:r>
            <a:r>
              <a:rPr lang="hr-HR" sz="2600" dirty="0"/>
              <a:t>, </a:t>
            </a:r>
            <a:r>
              <a:rPr lang="hr-HR" sz="2600" dirty="0" err="1"/>
              <a:t>međuvremensko</a:t>
            </a:r>
            <a:r>
              <a:rPr lang="hr-HR" sz="2600" dirty="0"/>
              <a:t> izjednačavanje </a:t>
            </a:r>
          </a:p>
          <a:p>
            <a:endParaRPr lang="hr-HR" sz="2600" dirty="0"/>
          </a:p>
        </p:txBody>
      </p:sp>
      <p:sp>
        <p:nvSpPr>
          <p:cNvPr id="5" name="Rezervirano mjesto broja slajda 4">
            <a:extLst>
              <a:ext uri="{FF2B5EF4-FFF2-40B4-BE49-F238E27FC236}">
                <a16:creationId xmlns:a16="http://schemas.microsoft.com/office/drawing/2014/main" id="{20F13307-8E85-464F-9F09-194293DC1244}"/>
              </a:ext>
            </a:extLst>
          </p:cNvPr>
          <p:cNvSpPr>
            <a:spLocks noGrp="1"/>
          </p:cNvSpPr>
          <p:nvPr>
            <p:ph type="sldNum" sz="quarter" idx="11"/>
          </p:nvPr>
        </p:nvSpPr>
        <p:spPr>
          <a:xfrm>
            <a:off x="8026400" y="6381750"/>
            <a:ext cx="1117600" cy="476250"/>
          </a:xfrm>
        </p:spPr>
        <p:txBody>
          <a:bodyPr/>
          <a:lstStyle/>
          <a:p>
            <a:pPr>
              <a:defRPr/>
            </a:pPr>
            <a:fld id="{CA97B197-5111-4B02-8047-EF5F65D3E305}" type="slidenum">
              <a:rPr lang="hr-HR" altLang="x-none" smtClean="0"/>
              <a:pPr>
                <a:defRPr/>
              </a:pPr>
              <a:t>13</a:t>
            </a:fld>
            <a:endParaRPr lang="hr-HR" altLang="x-none"/>
          </a:p>
        </p:txBody>
      </p:sp>
      <p:pic>
        <p:nvPicPr>
          <p:cNvPr id="7" name="Picture 6" descr="POREDBEB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80928"/>
            <a:ext cx="9144000" cy="3384376"/>
          </a:xfrm>
          <a:prstGeom prst="rect">
            <a:avLst/>
          </a:prstGeom>
        </p:spPr>
      </p:pic>
    </p:spTree>
    <p:extLst>
      <p:ext uri="{BB962C8B-B14F-4D97-AF65-F5344CB8AC3E}">
        <p14:creationId xmlns:p14="http://schemas.microsoft.com/office/powerpoint/2010/main" val="645514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4">
            <a:extLst>
              <a:ext uri="{FF2B5EF4-FFF2-40B4-BE49-F238E27FC236}">
                <a16:creationId xmlns:a16="http://schemas.microsoft.com/office/drawing/2014/main" id="{041C67DA-23EE-45A4-991E-3DE8C1758B61}"/>
              </a:ext>
            </a:extLst>
          </p:cNvPr>
          <p:cNvSpPr>
            <a:spLocks noGrp="1"/>
          </p:cNvSpPr>
          <p:nvPr>
            <p:ph type="sldNum" sz="quarter" idx="11"/>
          </p:nvPr>
        </p:nvSpPr>
        <p:spPr>
          <a:xfrm>
            <a:off x="8026400" y="6381750"/>
            <a:ext cx="1117600" cy="476250"/>
          </a:xfrm>
        </p:spPr>
        <p:txBody>
          <a:bodyPr/>
          <a:lstStyle/>
          <a:p>
            <a:pPr>
              <a:defRPr/>
            </a:pPr>
            <a:fld id="{CA97B197-5111-4B02-8047-EF5F65D3E305}" type="slidenum">
              <a:rPr lang="hr-HR" altLang="x-none" smtClean="0"/>
              <a:pPr>
                <a:defRPr/>
              </a:pPr>
              <a:t>14</a:t>
            </a:fld>
            <a:endParaRPr lang="hr-HR" altLang="x-none"/>
          </a:p>
        </p:txBody>
      </p:sp>
      <p:pic>
        <p:nvPicPr>
          <p:cNvPr id="6" name="Slika 5">
            <a:extLst>
              <a:ext uri="{FF2B5EF4-FFF2-40B4-BE49-F238E27FC236}">
                <a16:creationId xmlns:a16="http://schemas.microsoft.com/office/drawing/2014/main" id="{DC0FA70F-CBDF-4DBB-9FC1-D6FF5A8DC5A5}"/>
              </a:ext>
            </a:extLst>
          </p:cNvPr>
          <p:cNvPicPr>
            <a:picLocks noChangeAspect="1"/>
          </p:cNvPicPr>
          <p:nvPr/>
        </p:nvPicPr>
        <p:blipFill rotWithShape="1">
          <a:blip r:embed="rId3"/>
          <a:srcRect l="25291" t="47130" r="25000" b="33531"/>
          <a:stretch/>
        </p:blipFill>
        <p:spPr>
          <a:xfrm>
            <a:off x="-4876" y="2776372"/>
            <a:ext cx="9148876" cy="2001038"/>
          </a:xfrm>
          <a:prstGeom prst="rect">
            <a:avLst/>
          </a:prstGeom>
        </p:spPr>
      </p:pic>
    </p:spTree>
    <p:extLst>
      <p:ext uri="{BB962C8B-B14F-4D97-AF65-F5344CB8AC3E}">
        <p14:creationId xmlns:p14="http://schemas.microsoft.com/office/powerpoint/2010/main" val="222566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0866CE-D838-4AB6-B52A-7DA5908EB1F5}"/>
              </a:ext>
            </a:extLst>
          </p:cNvPr>
          <p:cNvSpPr>
            <a:spLocks noGrp="1"/>
          </p:cNvSpPr>
          <p:nvPr>
            <p:ph type="title"/>
          </p:nvPr>
        </p:nvSpPr>
        <p:spPr/>
        <p:txBody>
          <a:bodyPr/>
          <a:lstStyle/>
          <a:p>
            <a:endParaRPr lang="hr-HR"/>
          </a:p>
        </p:txBody>
      </p:sp>
      <p:sp>
        <p:nvSpPr>
          <p:cNvPr id="5" name="Rezervirano mjesto broja slajda 4">
            <a:extLst>
              <a:ext uri="{FF2B5EF4-FFF2-40B4-BE49-F238E27FC236}">
                <a16:creationId xmlns:a16="http://schemas.microsoft.com/office/drawing/2014/main" id="{A70730CE-A06C-48FA-B266-78EF9A28F001}"/>
              </a:ext>
            </a:extLst>
          </p:cNvPr>
          <p:cNvSpPr>
            <a:spLocks noGrp="1"/>
          </p:cNvSpPr>
          <p:nvPr>
            <p:ph type="sldNum" sz="quarter" idx="11"/>
          </p:nvPr>
        </p:nvSpPr>
        <p:spPr/>
        <p:txBody>
          <a:bodyPr/>
          <a:lstStyle/>
          <a:p>
            <a:pPr>
              <a:defRPr/>
            </a:pPr>
            <a:fld id="{CA97B197-5111-4B02-8047-EF5F65D3E305}" type="slidenum">
              <a:rPr lang="hr-HR" altLang="x-none" smtClean="0"/>
              <a:pPr>
                <a:defRPr/>
              </a:pPr>
              <a:t>15</a:t>
            </a:fld>
            <a:endParaRPr lang="hr-HR" altLang="x-none"/>
          </a:p>
        </p:txBody>
      </p:sp>
      <p:pic>
        <p:nvPicPr>
          <p:cNvPr id="9" name="Content Placeholder 8" descr="12.png"/>
          <p:cNvPicPr>
            <a:picLocks noGrp="1" noChangeAspect="1"/>
          </p:cNvPicPr>
          <p:nvPr>
            <p:ph idx="1"/>
          </p:nvPr>
        </p:nvPicPr>
        <p:blipFill>
          <a:blip r:embed="rId3">
            <a:extLst>
              <a:ext uri="{28A0092B-C50C-407E-A947-70E740481C1C}">
                <a14:useLocalDpi xmlns:a14="http://schemas.microsoft.com/office/drawing/2010/main" val="0"/>
              </a:ext>
            </a:extLst>
          </a:blip>
          <a:srcRect l="-6762" r="-6762"/>
          <a:stretch>
            <a:fillRect/>
          </a:stretch>
        </p:blipFill>
        <p:spPr>
          <a:xfrm>
            <a:off x="-180528" y="260648"/>
            <a:ext cx="9649072" cy="5832648"/>
          </a:xfrm>
        </p:spPr>
      </p:pic>
    </p:spTree>
    <p:extLst>
      <p:ext uri="{BB962C8B-B14F-4D97-AF65-F5344CB8AC3E}">
        <p14:creationId xmlns:p14="http://schemas.microsoft.com/office/powerpoint/2010/main" val="2383199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8FB9F84-47F9-45B7-82BE-11DE9669FFA1}"/>
              </a:ext>
            </a:extLst>
          </p:cNvPr>
          <p:cNvSpPr>
            <a:spLocks noGrp="1"/>
          </p:cNvSpPr>
          <p:nvPr>
            <p:ph type="title"/>
          </p:nvPr>
        </p:nvSpPr>
        <p:spPr>
          <a:xfrm>
            <a:off x="0" y="-18256"/>
            <a:ext cx="9144000" cy="1143000"/>
          </a:xfrm>
        </p:spPr>
        <p:txBody>
          <a:bodyPr/>
          <a:lstStyle/>
          <a:p>
            <a:r>
              <a:rPr lang="hr-HR" sz="4000" dirty="0"/>
              <a:t>PROCJENJENA TRŽIŠNA VRIJEDNOST ZEMLJIŠTA</a:t>
            </a:r>
            <a:br>
              <a:rPr lang="ta-IN" sz="4000" dirty="0"/>
            </a:br>
            <a:br>
              <a:rPr lang="ta-IN" sz="4000" dirty="0"/>
            </a:br>
            <a:br>
              <a:rPr lang="ta-IN" sz="4000" dirty="0"/>
            </a:br>
            <a:endParaRPr lang="hr-HR" sz="4000" dirty="0"/>
          </a:p>
        </p:txBody>
      </p:sp>
      <p:sp>
        <p:nvSpPr>
          <p:cNvPr id="5" name="Rezervirano mjesto broja slajda 4">
            <a:extLst>
              <a:ext uri="{FF2B5EF4-FFF2-40B4-BE49-F238E27FC236}">
                <a16:creationId xmlns:a16="http://schemas.microsoft.com/office/drawing/2014/main" id="{60584143-B769-452A-84A5-1D2A6FA6D38C}"/>
              </a:ext>
            </a:extLst>
          </p:cNvPr>
          <p:cNvSpPr>
            <a:spLocks noGrp="1"/>
          </p:cNvSpPr>
          <p:nvPr>
            <p:ph type="sldNum" sz="quarter" idx="11"/>
          </p:nvPr>
        </p:nvSpPr>
        <p:spPr/>
        <p:txBody>
          <a:bodyPr/>
          <a:lstStyle/>
          <a:p>
            <a:pPr>
              <a:defRPr/>
            </a:pPr>
            <a:fld id="{CA97B197-5111-4B02-8047-EF5F65D3E305}" type="slidenum">
              <a:rPr lang="hr-HR" altLang="x-none" smtClean="0"/>
              <a:pPr>
                <a:defRPr/>
              </a:pPr>
              <a:t>16</a:t>
            </a:fld>
            <a:endParaRPr lang="hr-HR" altLang="x-none"/>
          </a:p>
        </p:txBody>
      </p:sp>
      <p:sp>
        <p:nvSpPr>
          <p:cNvPr id="8" name="TextBox 7"/>
          <p:cNvSpPr txBox="1"/>
          <p:nvPr/>
        </p:nvSpPr>
        <p:spPr>
          <a:xfrm>
            <a:off x="539552" y="1772816"/>
            <a:ext cx="6552728" cy="369332"/>
          </a:xfrm>
          <a:prstGeom prst="rect">
            <a:avLst/>
          </a:prstGeom>
          <a:noFill/>
        </p:spPr>
        <p:txBody>
          <a:bodyPr wrap="square" rtlCol="0">
            <a:spAutoFit/>
          </a:bodyPr>
          <a:lstStyle/>
          <a:p>
            <a:r>
              <a:rPr lang="ta-IN" dirty="0"/>
              <a:t>DOBIVENA JEDNIČNA CIJENA: 812,53 kn/m2</a:t>
            </a:r>
            <a:endParaRPr lang="en-US" dirty="0"/>
          </a:p>
        </p:txBody>
      </p:sp>
      <p:sp>
        <p:nvSpPr>
          <p:cNvPr id="9" name="TextBox 8"/>
          <p:cNvSpPr txBox="1"/>
          <p:nvPr/>
        </p:nvSpPr>
        <p:spPr>
          <a:xfrm>
            <a:off x="539552" y="2492896"/>
            <a:ext cx="5024264" cy="646331"/>
          </a:xfrm>
          <a:prstGeom prst="rect">
            <a:avLst/>
          </a:prstGeom>
          <a:noFill/>
        </p:spPr>
        <p:txBody>
          <a:bodyPr wrap="square" rtlCol="0">
            <a:spAutoFit/>
          </a:bodyPr>
          <a:lstStyle/>
          <a:p>
            <a:r>
              <a:rPr lang="ta-IN" dirty="0"/>
              <a:t>UKUPNA POVRŠINA ZEMLJIŠTA  KOJE SU PREMET PROCJENE: 35.912,00 M2</a:t>
            </a:r>
            <a:endParaRPr lang="en-US" dirty="0"/>
          </a:p>
        </p:txBody>
      </p:sp>
      <p:sp>
        <p:nvSpPr>
          <p:cNvPr id="10" name="TextBox 9"/>
          <p:cNvSpPr txBox="1"/>
          <p:nvPr/>
        </p:nvSpPr>
        <p:spPr>
          <a:xfrm>
            <a:off x="539552" y="3573016"/>
            <a:ext cx="6987159" cy="461665"/>
          </a:xfrm>
          <a:prstGeom prst="rect">
            <a:avLst/>
          </a:prstGeom>
          <a:noFill/>
        </p:spPr>
        <p:txBody>
          <a:bodyPr wrap="none" rtlCol="0">
            <a:spAutoFit/>
          </a:bodyPr>
          <a:lstStyle/>
          <a:p>
            <a:r>
              <a:rPr lang="ta-IN" sz="2400" dirty="0"/>
              <a:t>UKUPNA CIJENA ZEMLJIŠTA: 29.179.577,36 KN</a:t>
            </a:r>
            <a:endParaRPr lang="en-US" sz="2400" dirty="0"/>
          </a:p>
        </p:txBody>
      </p:sp>
    </p:spTree>
    <p:extLst>
      <p:ext uri="{BB962C8B-B14F-4D97-AF65-F5344CB8AC3E}">
        <p14:creationId xmlns:p14="http://schemas.microsoft.com/office/powerpoint/2010/main" val="2041049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1B983C-6C01-49FF-AFC3-07DB42EA713A}"/>
              </a:ext>
            </a:extLst>
          </p:cNvPr>
          <p:cNvSpPr>
            <a:spLocks noGrp="1"/>
          </p:cNvSpPr>
          <p:nvPr>
            <p:ph type="title"/>
          </p:nvPr>
        </p:nvSpPr>
        <p:spPr/>
        <p:txBody>
          <a:bodyPr/>
          <a:lstStyle/>
          <a:p>
            <a:r>
              <a:rPr lang="hr-HR" sz="4000" dirty="0"/>
              <a:t>PROCJENA TRŽIŠNE VRIJEDNOSTI GRAĐEVINA</a:t>
            </a:r>
          </a:p>
        </p:txBody>
      </p:sp>
      <p:sp>
        <p:nvSpPr>
          <p:cNvPr id="5" name="Rezervirano mjesto broja slajda 4">
            <a:extLst>
              <a:ext uri="{FF2B5EF4-FFF2-40B4-BE49-F238E27FC236}">
                <a16:creationId xmlns:a16="http://schemas.microsoft.com/office/drawing/2014/main" id="{474C1B2F-4FF6-42D4-8A3D-D8D6B921893C}"/>
              </a:ext>
            </a:extLst>
          </p:cNvPr>
          <p:cNvSpPr>
            <a:spLocks noGrp="1"/>
          </p:cNvSpPr>
          <p:nvPr>
            <p:ph type="sldNum" sz="quarter" idx="11"/>
          </p:nvPr>
        </p:nvSpPr>
        <p:spPr/>
        <p:txBody>
          <a:bodyPr/>
          <a:lstStyle/>
          <a:p>
            <a:pPr>
              <a:defRPr/>
            </a:pPr>
            <a:fld id="{CA97B197-5111-4B02-8047-EF5F65D3E305}" type="slidenum">
              <a:rPr lang="hr-HR" altLang="x-none" smtClean="0"/>
              <a:pPr>
                <a:defRPr/>
              </a:pPr>
              <a:t>17</a:t>
            </a:fld>
            <a:endParaRPr lang="hr-HR" altLang="x-none"/>
          </a:p>
        </p:txBody>
      </p:sp>
      <p:pic>
        <p:nvPicPr>
          <p:cNvPr id="11" name="Rezervirano mjesto sadržaja 10">
            <a:extLst>
              <a:ext uri="{FF2B5EF4-FFF2-40B4-BE49-F238E27FC236}">
                <a16:creationId xmlns:a16="http://schemas.microsoft.com/office/drawing/2014/main" id="{2D4EE21B-0308-4A80-B8B1-3646DD2977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1587898"/>
            <a:ext cx="7200800" cy="4610204"/>
          </a:xfrm>
        </p:spPr>
      </p:pic>
    </p:spTree>
    <p:extLst>
      <p:ext uri="{BB962C8B-B14F-4D97-AF65-F5344CB8AC3E}">
        <p14:creationId xmlns:p14="http://schemas.microsoft.com/office/powerpoint/2010/main" val="3793850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547962-FEB0-4E8F-B36D-0ACA653F5DEA}"/>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7147A7E3-3823-4E5A-A57D-DCCE7FF7B5B4}"/>
              </a:ext>
            </a:extLst>
          </p:cNvPr>
          <p:cNvSpPr>
            <a:spLocks noGrp="1"/>
          </p:cNvSpPr>
          <p:nvPr>
            <p:ph idx="1"/>
          </p:nvPr>
        </p:nvSpPr>
        <p:spPr/>
        <p:txBody>
          <a:bodyPr/>
          <a:lstStyle/>
          <a:p>
            <a:endParaRPr lang="hr-HR"/>
          </a:p>
        </p:txBody>
      </p:sp>
      <p:sp>
        <p:nvSpPr>
          <p:cNvPr id="4" name="Rezervirano mjesto datuma 3">
            <a:extLst>
              <a:ext uri="{FF2B5EF4-FFF2-40B4-BE49-F238E27FC236}">
                <a16:creationId xmlns:a16="http://schemas.microsoft.com/office/drawing/2014/main" id="{718E82CB-3BAC-4681-9ECB-68F585788DE3}"/>
              </a:ext>
            </a:extLst>
          </p:cNvPr>
          <p:cNvSpPr>
            <a:spLocks noGrp="1"/>
          </p:cNvSpPr>
          <p:nvPr>
            <p:ph type="dt" sz="half" idx="10"/>
          </p:nvPr>
        </p:nvSpPr>
        <p:spPr/>
        <p:txBody>
          <a:bodyPr/>
          <a:lstStyle/>
          <a:p>
            <a:pPr>
              <a:defRPr/>
            </a:pPr>
            <a:r>
              <a:rPr lang="hr-HR" altLang="x-none"/>
              <a:t>Ime i prezime predavača</a:t>
            </a:r>
          </a:p>
        </p:txBody>
      </p:sp>
      <p:sp>
        <p:nvSpPr>
          <p:cNvPr id="5" name="Rezervirano mjesto broja slajda 4">
            <a:extLst>
              <a:ext uri="{FF2B5EF4-FFF2-40B4-BE49-F238E27FC236}">
                <a16:creationId xmlns:a16="http://schemas.microsoft.com/office/drawing/2014/main" id="{28B18C87-83B1-40E1-A727-7E862AE67C69}"/>
              </a:ext>
            </a:extLst>
          </p:cNvPr>
          <p:cNvSpPr>
            <a:spLocks noGrp="1"/>
          </p:cNvSpPr>
          <p:nvPr>
            <p:ph type="sldNum" sz="quarter" idx="11"/>
          </p:nvPr>
        </p:nvSpPr>
        <p:spPr/>
        <p:txBody>
          <a:bodyPr/>
          <a:lstStyle/>
          <a:p>
            <a:pPr>
              <a:defRPr/>
            </a:pPr>
            <a:fld id="{CA97B197-5111-4B02-8047-EF5F65D3E305}" type="slidenum">
              <a:rPr lang="hr-HR" altLang="x-none" smtClean="0"/>
              <a:pPr>
                <a:defRPr/>
              </a:pPr>
              <a:t>18</a:t>
            </a:fld>
            <a:endParaRPr lang="hr-HR" altLang="x-none"/>
          </a:p>
        </p:txBody>
      </p:sp>
      <p:pic>
        <p:nvPicPr>
          <p:cNvPr id="6" name="Slika 5">
            <a:extLst>
              <a:ext uri="{FF2B5EF4-FFF2-40B4-BE49-F238E27FC236}">
                <a16:creationId xmlns:a16="http://schemas.microsoft.com/office/drawing/2014/main" id="{C70ECC9A-9D0C-4C48-99F2-107D12937E58}"/>
              </a:ext>
            </a:extLst>
          </p:cNvPr>
          <p:cNvPicPr>
            <a:picLocks noChangeAspect="1"/>
          </p:cNvPicPr>
          <p:nvPr/>
        </p:nvPicPr>
        <p:blipFill rotWithShape="1">
          <a:blip r:embed="rId3"/>
          <a:srcRect l="24942" t="24641" r="24651" b="9911"/>
          <a:stretch/>
        </p:blipFill>
        <p:spPr>
          <a:xfrm>
            <a:off x="74414" y="365125"/>
            <a:ext cx="8894401" cy="6492875"/>
          </a:xfrm>
          <a:prstGeom prst="rect">
            <a:avLst/>
          </a:prstGeom>
        </p:spPr>
      </p:pic>
    </p:spTree>
    <p:extLst>
      <p:ext uri="{BB962C8B-B14F-4D97-AF65-F5344CB8AC3E}">
        <p14:creationId xmlns:p14="http://schemas.microsoft.com/office/powerpoint/2010/main" val="245595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649E4D-2E1C-46BD-B5BB-DF6FD256909A}"/>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F4B348D9-F9E5-4240-A61C-05112834D9CE}"/>
              </a:ext>
            </a:extLst>
          </p:cNvPr>
          <p:cNvSpPr>
            <a:spLocks noGrp="1"/>
          </p:cNvSpPr>
          <p:nvPr>
            <p:ph idx="1"/>
          </p:nvPr>
        </p:nvSpPr>
        <p:spPr/>
        <p:txBody>
          <a:bodyPr/>
          <a:lstStyle/>
          <a:p>
            <a:endParaRPr lang="hr-HR"/>
          </a:p>
        </p:txBody>
      </p:sp>
      <p:sp>
        <p:nvSpPr>
          <p:cNvPr id="4" name="Rezervirano mjesto datuma 3">
            <a:extLst>
              <a:ext uri="{FF2B5EF4-FFF2-40B4-BE49-F238E27FC236}">
                <a16:creationId xmlns:a16="http://schemas.microsoft.com/office/drawing/2014/main" id="{22CF7705-4CBF-4DC1-B54B-4667863C7642}"/>
              </a:ext>
            </a:extLst>
          </p:cNvPr>
          <p:cNvSpPr>
            <a:spLocks noGrp="1"/>
          </p:cNvSpPr>
          <p:nvPr>
            <p:ph type="dt" sz="half" idx="10"/>
          </p:nvPr>
        </p:nvSpPr>
        <p:spPr/>
        <p:txBody>
          <a:bodyPr/>
          <a:lstStyle/>
          <a:p>
            <a:pPr>
              <a:defRPr/>
            </a:pPr>
            <a:r>
              <a:rPr lang="hr-HR" altLang="x-none"/>
              <a:t>Ime i prezime predavača</a:t>
            </a:r>
          </a:p>
        </p:txBody>
      </p:sp>
      <p:sp>
        <p:nvSpPr>
          <p:cNvPr id="5" name="Rezervirano mjesto broja slajda 4">
            <a:extLst>
              <a:ext uri="{FF2B5EF4-FFF2-40B4-BE49-F238E27FC236}">
                <a16:creationId xmlns:a16="http://schemas.microsoft.com/office/drawing/2014/main" id="{E9533F42-8CB5-4337-A5E8-A174467F938F}"/>
              </a:ext>
            </a:extLst>
          </p:cNvPr>
          <p:cNvSpPr>
            <a:spLocks noGrp="1"/>
          </p:cNvSpPr>
          <p:nvPr>
            <p:ph type="sldNum" sz="quarter" idx="11"/>
          </p:nvPr>
        </p:nvSpPr>
        <p:spPr/>
        <p:txBody>
          <a:bodyPr/>
          <a:lstStyle/>
          <a:p>
            <a:pPr>
              <a:defRPr/>
            </a:pPr>
            <a:fld id="{CA97B197-5111-4B02-8047-EF5F65D3E305}" type="slidenum">
              <a:rPr lang="hr-HR" altLang="x-none" smtClean="0"/>
              <a:pPr>
                <a:defRPr/>
              </a:pPr>
              <a:t>19</a:t>
            </a:fld>
            <a:endParaRPr lang="hr-HR" altLang="x-none"/>
          </a:p>
        </p:txBody>
      </p:sp>
      <p:graphicFrame>
        <p:nvGraphicFramePr>
          <p:cNvPr id="6" name="Rezervirano mjesto sadržaja 4">
            <a:extLst>
              <a:ext uri="{FF2B5EF4-FFF2-40B4-BE49-F238E27FC236}">
                <a16:creationId xmlns:a16="http://schemas.microsoft.com/office/drawing/2014/main" id="{69308D13-F533-44F0-AE3B-906B74FFEB5B}"/>
              </a:ext>
            </a:extLst>
          </p:cNvPr>
          <p:cNvGraphicFramePr>
            <a:graphicFrameLocks/>
          </p:cNvGraphicFramePr>
          <p:nvPr>
            <p:extLst>
              <p:ext uri="{D42A27DB-BD31-4B8C-83A1-F6EECF244321}">
                <p14:modId xmlns:p14="http://schemas.microsoft.com/office/powerpoint/2010/main" val="138768300"/>
              </p:ext>
            </p:extLst>
          </p:nvPr>
        </p:nvGraphicFramePr>
        <p:xfrm>
          <a:off x="0" y="0"/>
          <a:ext cx="9144000" cy="6857998"/>
        </p:xfrm>
        <a:graphic>
          <a:graphicData uri="http://schemas.openxmlformats.org/drawingml/2006/table">
            <a:tbl>
              <a:tblPr firstRow="1" bandRow="1">
                <a:tableStyleId>{D7AC3CCA-C797-4891-BE02-D94E43425B78}</a:tableStyleId>
              </a:tblPr>
              <a:tblGrid>
                <a:gridCol w="399742">
                  <a:extLst>
                    <a:ext uri="{9D8B030D-6E8A-4147-A177-3AD203B41FA5}">
                      <a16:colId xmlns:a16="http://schemas.microsoft.com/office/drawing/2014/main" val="436420700"/>
                    </a:ext>
                  </a:extLst>
                </a:gridCol>
                <a:gridCol w="1427717">
                  <a:extLst>
                    <a:ext uri="{9D8B030D-6E8A-4147-A177-3AD203B41FA5}">
                      <a16:colId xmlns:a16="http://schemas.microsoft.com/office/drawing/2014/main" val="4267919636"/>
                    </a:ext>
                  </a:extLst>
                </a:gridCol>
                <a:gridCol w="2212960">
                  <a:extLst>
                    <a:ext uri="{9D8B030D-6E8A-4147-A177-3AD203B41FA5}">
                      <a16:colId xmlns:a16="http://schemas.microsoft.com/office/drawing/2014/main" val="2782575440"/>
                    </a:ext>
                  </a:extLst>
                </a:gridCol>
                <a:gridCol w="2926818">
                  <a:extLst>
                    <a:ext uri="{9D8B030D-6E8A-4147-A177-3AD203B41FA5}">
                      <a16:colId xmlns:a16="http://schemas.microsoft.com/office/drawing/2014/main" val="1650803730"/>
                    </a:ext>
                  </a:extLst>
                </a:gridCol>
                <a:gridCol w="2176763">
                  <a:extLst>
                    <a:ext uri="{9D8B030D-6E8A-4147-A177-3AD203B41FA5}">
                      <a16:colId xmlns:a16="http://schemas.microsoft.com/office/drawing/2014/main" val="2891581459"/>
                    </a:ext>
                  </a:extLst>
                </a:gridCol>
              </a:tblGrid>
              <a:tr h="396421">
                <a:tc gridSpan="2">
                  <a:txBody>
                    <a:bodyPr/>
                    <a:lstStyle/>
                    <a:p>
                      <a:pPr algn="ctr" fontAlgn="b"/>
                      <a:r>
                        <a:rPr lang="hr-HR" sz="1400" u="none" strike="noStrike" dirty="0">
                          <a:effectLst/>
                        </a:rPr>
                        <a:t>FK MATRICA</a:t>
                      </a:r>
                      <a:endParaRPr lang="hr-HR" sz="1400" b="1" i="0" u="none" strike="noStrike" dirty="0">
                        <a:solidFill>
                          <a:schemeClr val="tx1">
                            <a:lumMod val="75000"/>
                            <a:lumOff val="25000"/>
                          </a:schemeClr>
                        </a:solidFill>
                        <a:effectLst/>
                        <a:latin typeface="Arial" panose="020B0604020202020204" pitchFamily="34" charset="0"/>
                      </a:endParaRPr>
                    </a:p>
                  </a:txBody>
                  <a:tcPr marL="144129" marR="86477" marT="86477" marB="86477" anchor="ctr"/>
                </a:tc>
                <a:tc hMerge="1">
                  <a:txBody>
                    <a:bodyPr/>
                    <a:lstStyle/>
                    <a:p>
                      <a:endParaRPr lang="hr-HR"/>
                    </a:p>
                  </a:txBody>
                  <a:tcPr/>
                </a:tc>
                <a:tc>
                  <a:txBody>
                    <a:bodyPr/>
                    <a:lstStyle/>
                    <a:p>
                      <a:pPr algn="ctr" fontAlgn="b"/>
                      <a:r>
                        <a:rPr lang="hr-HR" sz="1400" u="none" strike="noStrike" dirty="0">
                          <a:effectLst/>
                        </a:rPr>
                        <a:t>A-lokacija/tržište</a:t>
                      </a:r>
                      <a:endParaRPr lang="hr-HR" sz="1400" b="1" i="0" u="none" strike="noStrike" dirty="0">
                        <a:solidFill>
                          <a:schemeClr val="tx1">
                            <a:lumMod val="75000"/>
                            <a:lumOff val="25000"/>
                          </a:schemeClr>
                        </a:solidFill>
                        <a:effectLst/>
                        <a:latin typeface="Arial" panose="020B0604020202020204" pitchFamily="34" charset="0"/>
                      </a:endParaRPr>
                    </a:p>
                  </a:txBody>
                  <a:tcPr marL="144129" marR="86477" marT="86477" marB="86477" anchor="ctr"/>
                </a:tc>
                <a:tc>
                  <a:txBody>
                    <a:bodyPr/>
                    <a:lstStyle/>
                    <a:p>
                      <a:pPr algn="ctr" fontAlgn="b"/>
                      <a:r>
                        <a:rPr lang="hr-HR" sz="1400" u="none" strike="noStrike" dirty="0">
                          <a:effectLst/>
                        </a:rPr>
                        <a:t>B-zgrada općenito</a:t>
                      </a:r>
                      <a:endParaRPr lang="hr-HR" sz="1400" b="1" i="0" u="none" strike="noStrike" dirty="0">
                        <a:solidFill>
                          <a:schemeClr val="tx1">
                            <a:lumMod val="75000"/>
                            <a:lumOff val="25000"/>
                          </a:schemeClr>
                        </a:solidFill>
                        <a:effectLst/>
                        <a:latin typeface="Arial" panose="020B0604020202020204" pitchFamily="34" charset="0"/>
                      </a:endParaRPr>
                    </a:p>
                  </a:txBody>
                  <a:tcPr marL="144129" marR="86477" marT="86477" marB="86477" anchor="ctr"/>
                </a:tc>
                <a:tc>
                  <a:txBody>
                    <a:bodyPr/>
                    <a:lstStyle/>
                    <a:p>
                      <a:pPr algn="ctr" fontAlgn="b"/>
                      <a:r>
                        <a:rPr lang="hr-HR" sz="1400" u="none" strike="noStrike" dirty="0">
                          <a:effectLst/>
                        </a:rPr>
                        <a:t>C-stanje zgrade</a:t>
                      </a:r>
                      <a:endParaRPr lang="hr-HR" sz="1400" b="1" i="0" u="none" strike="noStrike" dirty="0">
                        <a:solidFill>
                          <a:schemeClr val="tx1">
                            <a:lumMod val="75000"/>
                            <a:lumOff val="25000"/>
                          </a:schemeClr>
                        </a:solidFill>
                        <a:effectLst/>
                        <a:latin typeface="Arial" panose="020B0604020202020204" pitchFamily="34" charset="0"/>
                      </a:endParaRPr>
                    </a:p>
                  </a:txBody>
                  <a:tcPr marL="144129" marR="86477" marT="86477" marB="86477" anchor="ctr"/>
                </a:tc>
                <a:extLst>
                  <a:ext uri="{0D108BD9-81ED-4DB2-BD59-A6C34878D82A}">
                    <a16:rowId xmlns:a16="http://schemas.microsoft.com/office/drawing/2014/main" val="3022949719"/>
                  </a:ext>
                </a:extLst>
              </a:tr>
              <a:tr h="1248527">
                <a:tc>
                  <a:txBody>
                    <a:bodyPr/>
                    <a:lstStyle/>
                    <a:p>
                      <a:pPr algn="ctr" fontAlgn="ctr"/>
                      <a:r>
                        <a:rPr lang="hr-HR" sz="1300" b="1" u="none" strike="noStrike" dirty="0">
                          <a:effectLst/>
                        </a:rPr>
                        <a:t>1.</a:t>
                      </a:r>
                      <a:endParaRPr lang="hr-HR" sz="1300" b="1"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tc>
                  <a:txBody>
                    <a:bodyPr/>
                    <a:lstStyle/>
                    <a:p>
                      <a:pPr algn="l" fontAlgn="ctr"/>
                      <a:r>
                        <a:rPr lang="pl-PL" sz="1400" u="none" strike="noStrike" dirty="0">
                          <a:effectLst/>
                        </a:rPr>
                        <a:t>Uporabivost u potpunosti i dugoročno dana/osigurana</a:t>
                      </a:r>
                      <a:endParaRPr lang="pl-PL" sz="1400" b="1"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tc>
                  <a:txBody>
                    <a:bodyPr/>
                    <a:lstStyle/>
                    <a:p>
                      <a:pPr marL="285750" indent="-285750" algn="l" fontAlgn="ctr">
                        <a:buFont typeface="Arial" panose="020B0604020202020204" pitchFamily="34" charset="0"/>
                        <a:buChar char="•"/>
                      </a:pPr>
                      <a:r>
                        <a:rPr lang="hr-HR" sz="1400" u="none" strike="noStrike" dirty="0">
                          <a:effectLst/>
                        </a:rPr>
                        <a:t>optimalna lokacija</a:t>
                      </a:r>
                    </a:p>
                    <a:p>
                      <a:pPr marL="285750" indent="-285750" algn="l" fontAlgn="ctr">
                        <a:buFont typeface="Arial" panose="020B0604020202020204" pitchFamily="34" charset="0"/>
                        <a:buChar char="•"/>
                      </a:pPr>
                      <a:r>
                        <a:rPr lang="hr-HR" sz="1400" u="none" strike="noStrike" dirty="0">
                          <a:effectLst/>
                        </a:rPr>
                        <a:t>velika potražnja za vrstom objekta</a:t>
                      </a:r>
                    </a:p>
                    <a:p>
                      <a:pPr marL="285750" indent="-285750" algn="l" fontAlgn="ctr">
                        <a:buFont typeface="Arial" panose="020B0604020202020204" pitchFamily="34" charset="0"/>
                        <a:buChar char="•"/>
                      </a:pPr>
                      <a:r>
                        <a:rPr lang="hr-HR" sz="1400" u="none" strike="noStrike" dirty="0">
                          <a:effectLst/>
                        </a:rPr>
                        <a:t>skoro nema/nema ponude</a:t>
                      </a:r>
                      <a:endParaRPr lang="hr-HR" sz="1400" b="0"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tc>
                  <a:txBody>
                    <a:bodyPr/>
                    <a:lstStyle/>
                    <a:p>
                      <a:pPr marL="285750" indent="-285750" algn="l" fontAlgn="ctr">
                        <a:buFont typeface="Arial" panose="020B0604020202020204" pitchFamily="34" charset="0"/>
                        <a:buChar char="•"/>
                      </a:pPr>
                      <a:r>
                        <a:rPr lang="hr-HR" sz="1400" u="none" strike="noStrike" dirty="0">
                          <a:effectLst/>
                        </a:rPr>
                        <a:t>vrlo dobra infrastruktura</a:t>
                      </a:r>
                    </a:p>
                    <a:p>
                      <a:pPr marL="285750" indent="-285750" algn="l" fontAlgn="ctr">
                        <a:buFont typeface="Arial" panose="020B0604020202020204" pitchFamily="34" charset="0"/>
                        <a:buChar char="•"/>
                      </a:pPr>
                      <a:r>
                        <a:rPr lang="hr-HR" sz="1400" u="none" strike="noStrike" dirty="0">
                          <a:effectLst/>
                        </a:rPr>
                        <a:t>vrlo dobro oblikovanje</a:t>
                      </a:r>
                    </a:p>
                    <a:p>
                      <a:pPr marL="285750" indent="-285750" algn="l" fontAlgn="ctr">
                        <a:buFont typeface="Arial" panose="020B0604020202020204" pitchFamily="34" charset="0"/>
                        <a:buChar char="•"/>
                      </a:pPr>
                      <a:r>
                        <a:rPr lang="hr-HR" sz="1400" u="none" strike="noStrike" dirty="0">
                          <a:effectLst/>
                        </a:rPr>
                        <a:t>dobra prostorna organizacija</a:t>
                      </a:r>
                    </a:p>
                    <a:p>
                      <a:pPr marL="285750" indent="-285750" algn="l" fontAlgn="ctr">
                        <a:buFont typeface="Arial" panose="020B0604020202020204" pitchFamily="34" charset="0"/>
                        <a:buChar char="•"/>
                      </a:pPr>
                      <a:r>
                        <a:rPr lang="hr-HR" sz="1400" u="none" strike="noStrike" dirty="0">
                          <a:effectLst/>
                        </a:rPr>
                        <a:t>visoka fleksibilnost</a:t>
                      </a:r>
                      <a:endParaRPr lang="hr-HR" sz="1400" b="0"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tc>
                  <a:txBody>
                    <a:bodyPr/>
                    <a:lstStyle/>
                    <a:p>
                      <a:pPr marL="285750" indent="-285750" algn="l" fontAlgn="ctr">
                        <a:buFont typeface="Arial" panose="020B0604020202020204" pitchFamily="34" charset="0"/>
                        <a:buChar char="•"/>
                      </a:pPr>
                      <a:r>
                        <a:rPr lang="hr-HR" sz="1400" u="none" strike="noStrike" dirty="0">
                          <a:effectLst/>
                        </a:rPr>
                        <a:t>nema oštećenja</a:t>
                      </a:r>
                    </a:p>
                    <a:p>
                      <a:pPr marL="285750" indent="-285750" algn="l" fontAlgn="ctr">
                        <a:buFont typeface="Arial" panose="020B0604020202020204" pitchFamily="34" charset="0"/>
                        <a:buChar char="•"/>
                      </a:pPr>
                      <a:r>
                        <a:rPr lang="hr-HR" sz="1400" u="none" strike="noStrike" dirty="0">
                          <a:effectLst/>
                        </a:rPr>
                        <a:t>puna stabilnost</a:t>
                      </a:r>
                    </a:p>
                    <a:p>
                      <a:pPr marL="285750" indent="-285750" algn="l" fontAlgn="ctr">
                        <a:buFont typeface="Arial" panose="020B0604020202020204" pitchFamily="34" charset="0"/>
                        <a:buChar char="•"/>
                      </a:pPr>
                      <a:r>
                        <a:rPr lang="hr-HR" sz="1400" u="none" strike="noStrike" dirty="0">
                          <a:effectLst/>
                        </a:rPr>
                        <a:t>puna uporabivost</a:t>
                      </a:r>
                    </a:p>
                    <a:p>
                      <a:pPr marL="285750" indent="-285750" algn="l" fontAlgn="ctr">
                        <a:buFont typeface="Arial" panose="020B0604020202020204" pitchFamily="34" charset="0"/>
                        <a:buChar char="•"/>
                      </a:pPr>
                      <a:r>
                        <a:rPr lang="hr-HR" sz="1400" u="none" strike="noStrike" dirty="0">
                          <a:effectLst/>
                        </a:rPr>
                        <a:t>daljnje korištenje nije smanjeno</a:t>
                      </a:r>
                      <a:endParaRPr lang="hr-HR" sz="1400" b="0"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extLst>
                  <a:ext uri="{0D108BD9-81ED-4DB2-BD59-A6C34878D82A}">
                    <a16:rowId xmlns:a16="http://schemas.microsoft.com/office/drawing/2014/main" val="3221849567"/>
                  </a:ext>
                </a:extLst>
              </a:tr>
              <a:tr h="1248527">
                <a:tc>
                  <a:txBody>
                    <a:bodyPr/>
                    <a:lstStyle/>
                    <a:p>
                      <a:pPr algn="ctr" fontAlgn="ctr"/>
                      <a:r>
                        <a:rPr lang="hr-HR" sz="1300" b="1" u="none" strike="noStrike" dirty="0">
                          <a:effectLst/>
                        </a:rPr>
                        <a:t>2.</a:t>
                      </a:r>
                      <a:endParaRPr lang="hr-HR" sz="1300" b="1"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tc>
                  <a:txBody>
                    <a:bodyPr/>
                    <a:lstStyle/>
                    <a:p>
                      <a:pPr algn="l" fontAlgn="ctr"/>
                      <a:r>
                        <a:rPr lang="hr-HR" sz="1400" u="none" strike="noStrike" dirty="0">
                          <a:effectLst/>
                        </a:rPr>
                        <a:t>Uporabivost dovoljna i dugoročnije dana/osigurana</a:t>
                      </a:r>
                      <a:endParaRPr lang="hr-HR" sz="1400" b="1"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tc>
                  <a:txBody>
                    <a:bodyPr/>
                    <a:lstStyle/>
                    <a:p>
                      <a:pPr marL="285750" indent="-285750" algn="l" fontAlgn="ctr">
                        <a:buFont typeface="Arial" panose="020B0604020202020204" pitchFamily="34" charset="0"/>
                        <a:buChar char="•"/>
                      </a:pPr>
                      <a:r>
                        <a:rPr lang="pl-PL" sz="1400" u="none" strike="noStrike" dirty="0">
                          <a:effectLst/>
                        </a:rPr>
                        <a:t>dobra lokacija</a:t>
                      </a:r>
                    </a:p>
                    <a:p>
                      <a:pPr marL="285750" indent="-285750" algn="l" fontAlgn="ctr">
                        <a:buFont typeface="Arial" panose="020B0604020202020204" pitchFamily="34" charset="0"/>
                        <a:buChar char="•"/>
                      </a:pPr>
                      <a:r>
                        <a:rPr lang="pl-PL" sz="1400" u="none" strike="noStrike" dirty="0">
                          <a:effectLst/>
                        </a:rPr>
                        <a:t>redovita potražnja za vrstom objekta</a:t>
                      </a:r>
                    </a:p>
                    <a:p>
                      <a:pPr marL="285750" indent="-285750" algn="l" fontAlgn="ctr">
                        <a:buFont typeface="Arial" panose="020B0604020202020204" pitchFamily="34" charset="0"/>
                        <a:buChar char="•"/>
                      </a:pPr>
                      <a:r>
                        <a:rPr lang="pl-PL" sz="1400" u="none" strike="noStrike" dirty="0">
                          <a:effectLst/>
                        </a:rPr>
                        <a:t>mala ponuda</a:t>
                      </a:r>
                      <a:endParaRPr lang="pl-PL" sz="1400" b="0"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tc>
                  <a:txBody>
                    <a:bodyPr/>
                    <a:lstStyle/>
                    <a:p>
                      <a:pPr marL="285750" indent="-285750" algn="l" fontAlgn="ctr">
                        <a:buFont typeface="Arial" panose="020B0604020202020204" pitchFamily="34" charset="0"/>
                        <a:buChar char="•"/>
                      </a:pPr>
                      <a:r>
                        <a:rPr lang="hr-HR" sz="1400" u="none" strike="noStrike" dirty="0">
                          <a:effectLst/>
                        </a:rPr>
                        <a:t>vrlo dobra infrastruktura</a:t>
                      </a:r>
                    </a:p>
                    <a:p>
                      <a:pPr marL="285750" indent="-285750" algn="l" fontAlgn="ctr">
                        <a:buFont typeface="Arial" panose="020B0604020202020204" pitchFamily="34" charset="0"/>
                        <a:buChar char="•"/>
                      </a:pPr>
                      <a:r>
                        <a:rPr lang="hr-HR" sz="1400" u="none" strike="noStrike" dirty="0">
                          <a:effectLst/>
                        </a:rPr>
                        <a:t>dobro oblikovanje </a:t>
                      </a:r>
                    </a:p>
                    <a:p>
                      <a:pPr marL="285750" indent="-285750" algn="l" fontAlgn="ctr">
                        <a:buFont typeface="Arial" panose="020B0604020202020204" pitchFamily="34" charset="0"/>
                        <a:buChar char="•"/>
                      </a:pPr>
                      <a:r>
                        <a:rPr lang="hr-HR" sz="1400" u="none" strike="noStrike" dirty="0">
                          <a:effectLst/>
                        </a:rPr>
                        <a:t>dobra prostorna organizacija</a:t>
                      </a:r>
                    </a:p>
                    <a:p>
                      <a:pPr marL="285750" indent="-285750" algn="l" fontAlgn="ctr">
                        <a:buFont typeface="Arial" panose="020B0604020202020204" pitchFamily="34" charset="0"/>
                        <a:buChar char="•"/>
                      </a:pPr>
                      <a:r>
                        <a:rPr lang="hr-HR" sz="1400" u="none" strike="noStrike" dirty="0">
                          <a:effectLst/>
                        </a:rPr>
                        <a:t>dovoljna fleksibilnost</a:t>
                      </a:r>
                      <a:endParaRPr lang="hr-HR" sz="1400" b="0"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tc>
                  <a:txBody>
                    <a:bodyPr/>
                    <a:lstStyle/>
                    <a:p>
                      <a:pPr marL="285750" indent="-285750" algn="l" fontAlgn="ctr">
                        <a:buFont typeface="Arial" panose="020B0604020202020204" pitchFamily="34" charset="0"/>
                        <a:buChar char="•"/>
                      </a:pPr>
                      <a:r>
                        <a:rPr lang="hr-HR" sz="1400" u="none" strike="noStrike" dirty="0">
                          <a:effectLst/>
                        </a:rPr>
                        <a:t>mala oštećenja</a:t>
                      </a:r>
                    </a:p>
                    <a:p>
                      <a:pPr marL="285750" indent="-285750" algn="l" fontAlgn="ctr">
                        <a:buFont typeface="Arial" panose="020B0604020202020204" pitchFamily="34" charset="0"/>
                        <a:buChar char="•"/>
                      </a:pPr>
                      <a:r>
                        <a:rPr lang="hr-HR" sz="1400" u="none" strike="noStrike" dirty="0">
                          <a:effectLst/>
                        </a:rPr>
                        <a:t>puna stabilnost</a:t>
                      </a:r>
                    </a:p>
                    <a:p>
                      <a:pPr marL="285750" indent="-285750" algn="l" fontAlgn="ctr">
                        <a:buFont typeface="Arial" panose="020B0604020202020204" pitchFamily="34" charset="0"/>
                        <a:buChar char="•"/>
                      </a:pPr>
                      <a:r>
                        <a:rPr lang="hr-HR" sz="1400" u="none" strike="noStrike" dirty="0">
                          <a:effectLst/>
                        </a:rPr>
                        <a:t>još dobra uporabivost</a:t>
                      </a:r>
                    </a:p>
                    <a:p>
                      <a:pPr marL="285750" indent="-285750" algn="l" fontAlgn="ctr">
                        <a:buFont typeface="Arial" panose="020B0604020202020204" pitchFamily="34" charset="0"/>
                        <a:buChar char="•"/>
                      </a:pPr>
                      <a:r>
                        <a:rPr lang="hr-HR" sz="1400" u="none" strike="noStrike" dirty="0">
                          <a:effectLst/>
                        </a:rPr>
                        <a:t>daljnje korištenje jedva smanjeno</a:t>
                      </a:r>
                      <a:endParaRPr lang="hr-HR" sz="1400" b="0"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extLst>
                  <a:ext uri="{0D108BD9-81ED-4DB2-BD59-A6C34878D82A}">
                    <a16:rowId xmlns:a16="http://schemas.microsoft.com/office/drawing/2014/main" val="3673575774"/>
                  </a:ext>
                </a:extLst>
              </a:tr>
              <a:tr h="1248527">
                <a:tc>
                  <a:txBody>
                    <a:bodyPr/>
                    <a:lstStyle/>
                    <a:p>
                      <a:pPr algn="ctr" fontAlgn="ctr"/>
                      <a:r>
                        <a:rPr lang="hr-HR" sz="1300" b="1" u="none" strike="noStrike" dirty="0">
                          <a:effectLst/>
                        </a:rPr>
                        <a:t>3.</a:t>
                      </a:r>
                      <a:endParaRPr lang="hr-HR" sz="1300" b="1"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tc>
                  <a:txBody>
                    <a:bodyPr/>
                    <a:lstStyle/>
                    <a:p>
                      <a:pPr algn="l" fontAlgn="ctr"/>
                      <a:r>
                        <a:rPr lang="hr-HR" sz="1400" u="none" strike="noStrike" dirty="0">
                          <a:effectLst/>
                        </a:rPr>
                        <a:t>Uporabivost smanjena, ali srednjoročno dana/osigurana</a:t>
                      </a:r>
                      <a:endParaRPr lang="hr-HR" sz="1400" b="1"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tc>
                  <a:txBody>
                    <a:bodyPr/>
                    <a:lstStyle/>
                    <a:p>
                      <a:pPr marL="285750" indent="-285750" algn="l" fontAlgn="ctr">
                        <a:buFont typeface="Arial" panose="020B0604020202020204" pitchFamily="34" charset="0"/>
                        <a:buChar char="•"/>
                      </a:pPr>
                      <a:r>
                        <a:rPr lang="hr-HR" sz="1400" u="none" strike="noStrike" dirty="0">
                          <a:effectLst/>
                        </a:rPr>
                        <a:t>srednja lokacija</a:t>
                      </a:r>
                    </a:p>
                    <a:p>
                      <a:pPr marL="285750" indent="-285750" algn="l" fontAlgn="ctr">
                        <a:buFont typeface="Arial" panose="020B0604020202020204" pitchFamily="34" charset="0"/>
                        <a:buChar char="•"/>
                      </a:pPr>
                      <a:r>
                        <a:rPr lang="hr-HR" sz="1400" u="none" strike="noStrike" dirty="0">
                          <a:effectLst/>
                        </a:rPr>
                        <a:t>još postoji potražnja za vrstom objekta</a:t>
                      </a:r>
                    </a:p>
                    <a:p>
                      <a:pPr marL="285750" indent="-285750" algn="l" fontAlgn="ctr">
                        <a:buFont typeface="Arial" panose="020B0604020202020204" pitchFamily="34" charset="0"/>
                        <a:buChar char="•"/>
                      </a:pPr>
                      <a:r>
                        <a:rPr lang="hr-HR" sz="1400" u="none" strike="noStrike" dirty="0">
                          <a:effectLst/>
                        </a:rPr>
                        <a:t>dovoljna ponuda</a:t>
                      </a:r>
                      <a:endParaRPr lang="hr-HR" sz="1400" b="0"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tc>
                  <a:txBody>
                    <a:bodyPr/>
                    <a:lstStyle/>
                    <a:p>
                      <a:pPr marL="285750" indent="-285750" algn="l" fontAlgn="ctr">
                        <a:buFont typeface="Arial" panose="020B0604020202020204" pitchFamily="34" charset="0"/>
                        <a:buChar char="•"/>
                      </a:pPr>
                      <a:r>
                        <a:rPr lang="hr-HR" sz="1400" u="none" strike="noStrike" dirty="0">
                          <a:effectLst/>
                        </a:rPr>
                        <a:t>dovoljna infrastruktura</a:t>
                      </a:r>
                    </a:p>
                    <a:p>
                      <a:pPr marL="285750" indent="-285750" algn="l" fontAlgn="ctr">
                        <a:buFont typeface="Arial" panose="020B0604020202020204" pitchFamily="34" charset="0"/>
                        <a:buChar char="•"/>
                      </a:pPr>
                      <a:r>
                        <a:rPr lang="hr-HR" sz="1400" u="none" strike="noStrike" dirty="0">
                          <a:effectLst/>
                        </a:rPr>
                        <a:t>prosječno oblikovanje</a:t>
                      </a:r>
                    </a:p>
                    <a:p>
                      <a:pPr marL="285750" indent="-285750" algn="l" fontAlgn="ctr">
                        <a:buFont typeface="Arial" panose="020B0604020202020204" pitchFamily="34" charset="0"/>
                        <a:buChar char="•"/>
                      </a:pPr>
                      <a:r>
                        <a:rPr lang="hr-HR" sz="1400" u="none" strike="noStrike" dirty="0">
                          <a:effectLst/>
                        </a:rPr>
                        <a:t>prosječna prostorna organizacija</a:t>
                      </a:r>
                    </a:p>
                    <a:p>
                      <a:pPr marL="285750" indent="-285750" algn="l" fontAlgn="ctr">
                        <a:buFont typeface="Arial" panose="020B0604020202020204" pitchFamily="34" charset="0"/>
                        <a:buChar char="•"/>
                      </a:pPr>
                      <a:r>
                        <a:rPr lang="hr-HR" sz="1400" u="none" strike="noStrike" dirty="0">
                          <a:effectLst/>
                        </a:rPr>
                        <a:t>umjerena fleksibilnost</a:t>
                      </a:r>
                      <a:endParaRPr lang="hr-HR" sz="1400" b="0"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tc>
                  <a:txBody>
                    <a:bodyPr/>
                    <a:lstStyle/>
                    <a:p>
                      <a:pPr marL="285750" indent="-285750" algn="l" fontAlgn="ctr">
                        <a:buFont typeface="Arial" panose="020B0604020202020204" pitchFamily="34" charset="0"/>
                        <a:buChar char="•"/>
                      </a:pPr>
                      <a:r>
                        <a:rPr lang="hr-HR" sz="1400" u="none" strike="noStrike" dirty="0">
                          <a:effectLst/>
                        </a:rPr>
                        <a:t>jasna oštećenja</a:t>
                      </a:r>
                    </a:p>
                    <a:p>
                      <a:pPr marL="285750" indent="-285750" algn="l" fontAlgn="ctr">
                        <a:buFont typeface="Arial" panose="020B0604020202020204" pitchFamily="34" charset="0"/>
                        <a:buChar char="•"/>
                      </a:pPr>
                      <a:r>
                        <a:rPr lang="hr-HR" sz="1400" u="none" strike="noStrike" dirty="0">
                          <a:effectLst/>
                        </a:rPr>
                        <a:t>smanjena stabilnost</a:t>
                      </a:r>
                    </a:p>
                    <a:p>
                      <a:pPr marL="285750" indent="-285750" algn="l" fontAlgn="ctr">
                        <a:buFont typeface="Arial" panose="020B0604020202020204" pitchFamily="34" charset="0"/>
                        <a:buChar char="•"/>
                      </a:pPr>
                      <a:r>
                        <a:rPr lang="hr-HR" sz="1400" u="none" strike="noStrike" dirty="0">
                          <a:effectLst/>
                        </a:rPr>
                        <a:t>prosječna uporabivost</a:t>
                      </a:r>
                    </a:p>
                    <a:p>
                      <a:pPr marL="285750" indent="-285750" algn="l" fontAlgn="ctr">
                        <a:buFont typeface="Arial" panose="020B0604020202020204" pitchFamily="34" charset="0"/>
                        <a:buChar char="•"/>
                      </a:pPr>
                      <a:r>
                        <a:rPr lang="hr-HR" sz="1400" u="none" strike="noStrike" dirty="0">
                          <a:effectLst/>
                        </a:rPr>
                        <a:t>daljnje korištenje smanjeno</a:t>
                      </a:r>
                      <a:endParaRPr lang="hr-HR" sz="1400" b="0"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extLst>
                  <a:ext uri="{0D108BD9-81ED-4DB2-BD59-A6C34878D82A}">
                    <a16:rowId xmlns:a16="http://schemas.microsoft.com/office/drawing/2014/main" val="2643113333"/>
                  </a:ext>
                </a:extLst>
              </a:tr>
              <a:tr h="1248527">
                <a:tc>
                  <a:txBody>
                    <a:bodyPr/>
                    <a:lstStyle/>
                    <a:p>
                      <a:pPr algn="ctr" fontAlgn="ctr"/>
                      <a:r>
                        <a:rPr lang="hr-HR" sz="1300" b="1" u="none" strike="noStrike" dirty="0">
                          <a:effectLst/>
                        </a:rPr>
                        <a:t>4.</a:t>
                      </a:r>
                      <a:endParaRPr lang="hr-HR" sz="1300" b="1"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tc>
                  <a:txBody>
                    <a:bodyPr/>
                    <a:lstStyle/>
                    <a:p>
                      <a:pPr algn="l" fontAlgn="ctr"/>
                      <a:r>
                        <a:rPr lang="hr-HR" sz="1400" u="none" strike="noStrike" dirty="0">
                          <a:effectLst/>
                        </a:rPr>
                        <a:t>Uporabivost ograničeno dana/osigurana</a:t>
                      </a:r>
                      <a:endParaRPr lang="hr-HR" sz="1400" b="1"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tc>
                  <a:txBody>
                    <a:bodyPr/>
                    <a:lstStyle/>
                    <a:p>
                      <a:pPr marL="285750" indent="-285750" algn="l" fontAlgn="ctr">
                        <a:buFont typeface="Arial" panose="020B0604020202020204" pitchFamily="34" charset="0"/>
                        <a:buChar char="•"/>
                      </a:pPr>
                      <a:r>
                        <a:rPr lang="pl-PL" sz="1400" u="none" strike="noStrike" dirty="0">
                          <a:effectLst/>
                        </a:rPr>
                        <a:t>umjerena lokacija</a:t>
                      </a:r>
                    </a:p>
                    <a:p>
                      <a:pPr marL="285750" indent="-285750" algn="l" fontAlgn="ctr">
                        <a:buFont typeface="Arial" panose="020B0604020202020204" pitchFamily="34" charset="0"/>
                        <a:buChar char="•"/>
                      </a:pPr>
                      <a:r>
                        <a:rPr lang="pl-PL" sz="1400" u="none" strike="noStrike" dirty="0">
                          <a:effectLst/>
                        </a:rPr>
                        <a:t>mala potražnja za vrstom objekta</a:t>
                      </a:r>
                    </a:p>
                    <a:p>
                      <a:pPr marL="285750" indent="-285750" algn="l" fontAlgn="ctr">
                        <a:buFont typeface="Arial" panose="020B0604020202020204" pitchFamily="34" charset="0"/>
                        <a:buChar char="•"/>
                      </a:pPr>
                      <a:r>
                        <a:rPr lang="pl-PL" sz="1400" u="none" strike="noStrike" dirty="0">
                          <a:effectLst/>
                        </a:rPr>
                        <a:t>bogata ponuda</a:t>
                      </a:r>
                      <a:endParaRPr lang="pl-PL" sz="1400" b="0"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tc>
                  <a:txBody>
                    <a:bodyPr/>
                    <a:lstStyle/>
                    <a:p>
                      <a:pPr marL="285750" indent="-285750" algn="l" fontAlgn="ctr">
                        <a:buFont typeface="Arial" panose="020B0604020202020204" pitchFamily="34" charset="0"/>
                        <a:buChar char="•"/>
                      </a:pPr>
                      <a:r>
                        <a:rPr lang="hr-HR" sz="1400" u="none" strike="noStrike" dirty="0">
                          <a:effectLst/>
                        </a:rPr>
                        <a:t>dovoljna infrastruktura</a:t>
                      </a:r>
                    </a:p>
                    <a:p>
                      <a:pPr marL="285750" indent="-285750" algn="l" fontAlgn="ctr">
                        <a:buFont typeface="Arial" panose="020B0604020202020204" pitchFamily="34" charset="0"/>
                        <a:buChar char="•"/>
                      </a:pPr>
                      <a:r>
                        <a:rPr lang="hr-HR" sz="1400" u="none" strike="noStrike" dirty="0">
                          <a:effectLst/>
                        </a:rPr>
                        <a:t>umjereno oblikovanje</a:t>
                      </a:r>
                    </a:p>
                    <a:p>
                      <a:pPr marL="285750" indent="-285750" algn="l" fontAlgn="ctr">
                        <a:buFont typeface="Arial" panose="020B0604020202020204" pitchFamily="34" charset="0"/>
                        <a:buChar char="•"/>
                      </a:pPr>
                      <a:r>
                        <a:rPr lang="hr-HR" sz="1400" u="none" strike="noStrike" dirty="0">
                          <a:effectLst/>
                        </a:rPr>
                        <a:t>umjerena prostorna organizacija</a:t>
                      </a:r>
                    </a:p>
                    <a:p>
                      <a:pPr marL="285750" indent="-285750" algn="l" fontAlgn="ctr">
                        <a:buFont typeface="Arial" panose="020B0604020202020204" pitchFamily="34" charset="0"/>
                        <a:buChar char="•"/>
                      </a:pPr>
                      <a:r>
                        <a:rPr lang="hr-HR" sz="1400" u="none" strike="noStrike" dirty="0">
                          <a:effectLst/>
                        </a:rPr>
                        <a:t>mala fleksibilnost</a:t>
                      </a:r>
                      <a:endParaRPr lang="hr-HR" sz="1400" b="0"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tc>
                  <a:txBody>
                    <a:bodyPr/>
                    <a:lstStyle/>
                    <a:p>
                      <a:pPr marL="285750" indent="-285750" algn="l" fontAlgn="ctr">
                        <a:buFont typeface="Arial" panose="020B0604020202020204" pitchFamily="34" charset="0"/>
                        <a:buChar char="•"/>
                      </a:pPr>
                      <a:r>
                        <a:rPr lang="hr-HR" sz="1400" u="none" strike="noStrike" dirty="0">
                          <a:effectLst/>
                        </a:rPr>
                        <a:t>jasna oštećenja</a:t>
                      </a:r>
                    </a:p>
                    <a:p>
                      <a:pPr marL="285750" indent="-285750" algn="l" fontAlgn="ctr">
                        <a:buFont typeface="Arial" panose="020B0604020202020204" pitchFamily="34" charset="0"/>
                        <a:buChar char="•"/>
                      </a:pPr>
                      <a:r>
                        <a:rPr lang="hr-HR" sz="1400" u="none" strike="noStrike" dirty="0">
                          <a:effectLst/>
                        </a:rPr>
                        <a:t>smanjena stabilnost</a:t>
                      </a:r>
                    </a:p>
                    <a:p>
                      <a:pPr marL="285750" indent="-285750" algn="l" fontAlgn="ctr">
                        <a:buFont typeface="Arial" panose="020B0604020202020204" pitchFamily="34" charset="0"/>
                        <a:buChar char="•"/>
                      </a:pPr>
                      <a:r>
                        <a:rPr lang="hr-HR" sz="1400" u="none" strike="noStrike" dirty="0">
                          <a:effectLst/>
                        </a:rPr>
                        <a:t>smanjena uporabivost</a:t>
                      </a:r>
                    </a:p>
                    <a:p>
                      <a:pPr marL="285750" indent="-285750" algn="l" fontAlgn="ctr">
                        <a:buFont typeface="Arial" panose="020B0604020202020204" pitchFamily="34" charset="0"/>
                        <a:buChar char="•"/>
                      </a:pPr>
                      <a:r>
                        <a:rPr lang="hr-HR" sz="1400" u="none" strike="noStrike" dirty="0">
                          <a:effectLst/>
                        </a:rPr>
                        <a:t>daljnje korištenje jasno smanjeno</a:t>
                      </a:r>
                      <a:endParaRPr lang="hr-HR" sz="1400" b="0"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extLst>
                  <a:ext uri="{0D108BD9-81ED-4DB2-BD59-A6C34878D82A}">
                    <a16:rowId xmlns:a16="http://schemas.microsoft.com/office/drawing/2014/main" val="2992789922"/>
                  </a:ext>
                </a:extLst>
              </a:tr>
              <a:tr h="1467469">
                <a:tc>
                  <a:txBody>
                    <a:bodyPr/>
                    <a:lstStyle/>
                    <a:p>
                      <a:pPr algn="ctr" fontAlgn="ctr"/>
                      <a:r>
                        <a:rPr lang="hr-HR" sz="1300" b="1" u="none" strike="noStrike" dirty="0">
                          <a:effectLst/>
                        </a:rPr>
                        <a:t>5.</a:t>
                      </a:r>
                      <a:endParaRPr lang="hr-HR" sz="1300" b="1"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tc>
                  <a:txBody>
                    <a:bodyPr/>
                    <a:lstStyle/>
                    <a:p>
                      <a:pPr algn="l" fontAlgn="ctr"/>
                      <a:r>
                        <a:rPr lang="hr-HR" sz="1400" u="none" strike="noStrike" dirty="0">
                          <a:effectLst/>
                        </a:rPr>
                        <a:t>Uporabivost kratkoročno dana/osigurana</a:t>
                      </a:r>
                      <a:endParaRPr lang="hr-HR" sz="1400" b="1"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tc>
                  <a:txBody>
                    <a:bodyPr/>
                    <a:lstStyle/>
                    <a:p>
                      <a:pPr marL="285750" indent="-285750" algn="l" fontAlgn="ctr">
                        <a:buFont typeface="Arial" panose="020B0604020202020204" pitchFamily="34" charset="0"/>
                        <a:buChar char="•"/>
                      </a:pPr>
                      <a:r>
                        <a:rPr lang="hr-HR" sz="1400" u="none" strike="noStrike" dirty="0">
                          <a:effectLst/>
                        </a:rPr>
                        <a:t>nezadovoljavajuća lokacija</a:t>
                      </a:r>
                    </a:p>
                    <a:p>
                      <a:pPr marL="285750" indent="-285750" algn="l" fontAlgn="ctr">
                        <a:buFont typeface="Arial" panose="020B0604020202020204" pitchFamily="34" charset="0"/>
                        <a:buChar char="•"/>
                      </a:pPr>
                      <a:r>
                        <a:rPr lang="hr-HR" sz="1400" u="none" strike="noStrike" dirty="0">
                          <a:effectLst/>
                        </a:rPr>
                        <a:t>jedva postoji/ne postoji potražnja za vrstom objekta</a:t>
                      </a:r>
                    </a:p>
                    <a:p>
                      <a:pPr marL="285750" indent="-285750" algn="l" fontAlgn="ctr">
                        <a:buFont typeface="Arial" panose="020B0604020202020204" pitchFamily="34" charset="0"/>
                        <a:buChar char="•"/>
                      </a:pPr>
                      <a:r>
                        <a:rPr lang="hr-HR" sz="1400" u="none" strike="noStrike" dirty="0">
                          <a:effectLst/>
                        </a:rPr>
                        <a:t>velika ponuda</a:t>
                      </a:r>
                      <a:endParaRPr lang="hr-HR" sz="1400" b="0"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tc>
                  <a:txBody>
                    <a:bodyPr/>
                    <a:lstStyle/>
                    <a:p>
                      <a:pPr marL="285750" indent="-285750" algn="l" fontAlgn="ctr">
                        <a:buFont typeface="Arial" panose="020B0604020202020204" pitchFamily="34" charset="0"/>
                        <a:buChar char="•"/>
                      </a:pPr>
                      <a:r>
                        <a:rPr lang="hr-HR" sz="1400" u="none" strike="noStrike" dirty="0">
                          <a:effectLst/>
                        </a:rPr>
                        <a:t>nedovoljna infrastruktura</a:t>
                      </a:r>
                    </a:p>
                    <a:p>
                      <a:pPr marL="285750" indent="-285750" algn="l" fontAlgn="ctr">
                        <a:buFont typeface="Arial" panose="020B0604020202020204" pitchFamily="34" charset="0"/>
                        <a:buChar char="•"/>
                      </a:pPr>
                      <a:r>
                        <a:rPr lang="hr-HR" sz="1400" u="none" strike="noStrike" dirty="0">
                          <a:effectLst/>
                        </a:rPr>
                        <a:t>umjereno oblikovanje</a:t>
                      </a:r>
                    </a:p>
                    <a:p>
                      <a:pPr marL="285750" indent="-285750" algn="l" fontAlgn="ctr">
                        <a:buFont typeface="Arial" panose="020B0604020202020204" pitchFamily="34" charset="0"/>
                        <a:buChar char="•"/>
                      </a:pPr>
                      <a:r>
                        <a:rPr lang="hr-HR" sz="1400" u="none" strike="noStrike" dirty="0">
                          <a:effectLst/>
                        </a:rPr>
                        <a:t>nedovoljna prostorna organizacija</a:t>
                      </a:r>
                    </a:p>
                    <a:p>
                      <a:pPr marL="285750" indent="-285750" algn="l" fontAlgn="ctr">
                        <a:buFont typeface="Arial" panose="020B0604020202020204" pitchFamily="34" charset="0"/>
                        <a:buChar char="•"/>
                      </a:pPr>
                      <a:r>
                        <a:rPr lang="hr-HR" sz="1400" u="none" strike="noStrike" dirty="0">
                          <a:effectLst/>
                        </a:rPr>
                        <a:t>bez fleksibilnosti</a:t>
                      </a:r>
                      <a:endParaRPr lang="hr-HR" sz="1400" b="0"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tc>
                  <a:txBody>
                    <a:bodyPr/>
                    <a:lstStyle/>
                    <a:p>
                      <a:pPr marL="285750" indent="-285750" algn="l" fontAlgn="ctr">
                        <a:buFont typeface="Arial" panose="020B0604020202020204" pitchFamily="34" charset="0"/>
                        <a:buChar char="•"/>
                      </a:pPr>
                      <a:r>
                        <a:rPr lang="hr-HR" sz="1400" u="none" strike="noStrike" dirty="0">
                          <a:effectLst/>
                        </a:rPr>
                        <a:t>znatna oštećenja</a:t>
                      </a:r>
                    </a:p>
                    <a:p>
                      <a:pPr marL="285750" indent="-285750" algn="l" fontAlgn="ctr">
                        <a:buFont typeface="Arial" panose="020B0604020202020204" pitchFamily="34" charset="0"/>
                        <a:buChar char="•"/>
                      </a:pPr>
                      <a:r>
                        <a:rPr lang="hr-HR" sz="1400" u="none" strike="noStrike" dirty="0">
                          <a:effectLst/>
                        </a:rPr>
                        <a:t>smanjena stabilnost</a:t>
                      </a:r>
                    </a:p>
                    <a:p>
                      <a:pPr marL="285750" indent="-285750" algn="l" fontAlgn="ctr">
                        <a:buFont typeface="Arial" panose="020B0604020202020204" pitchFamily="34" charset="0"/>
                        <a:buChar char="•"/>
                      </a:pPr>
                      <a:r>
                        <a:rPr lang="hr-HR" sz="1400" u="none" strike="noStrike" dirty="0">
                          <a:effectLst/>
                        </a:rPr>
                        <a:t>nedovoljna uporabivost</a:t>
                      </a:r>
                    </a:p>
                    <a:p>
                      <a:pPr marL="285750" indent="-285750" algn="l" fontAlgn="ctr">
                        <a:buFont typeface="Arial" panose="020B0604020202020204" pitchFamily="34" charset="0"/>
                        <a:buChar char="•"/>
                      </a:pPr>
                      <a:r>
                        <a:rPr lang="hr-HR" sz="1400" u="none" strike="noStrike" dirty="0">
                          <a:effectLst/>
                        </a:rPr>
                        <a:t>daljnje korištenje samo kratkoročno</a:t>
                      </a:r>
                      <a:endParaRPr lang="hr-HR" sz="1400" b="0" i="0" u="none" strike="noStrike" dirty="0">
                        <a:solidFill>
                          <a:schemeClr val="tx1">
                            <a:lumMod val="75000"/>
                            <a:lumOff val="25000"/>
                          </a:schemeClr>
                        </a:solidFill>
                        <a:effectLst/>
                        <a:latin typeface="Arial" panose="020B0604020202020204" pitchFamily="34" charset="0"/>
                      </a:endParaRPr>
                    </a:p>
                  </a:txBody>
                  <a:tcPr marL="144129" marR="74947" marT="74947" marB="74947" anchor="ctr"/>
                </a:tc>
                <a:extLst>
                  <a:ext uri="{0D108BD9-81ED-4DB2-BD59-A6C34878D82A}">
                    <a16:rowId xmlns:a16="http://schemas.microsoft.com/office/drawing/2014/main" val="3899984854"/>
                  </a:ext>
                </a:extLst>
              </a:tr>
            </a:tbl>
          </a:graphicData>
        </a:graphic>
      </p:graphicFrame>
    </p:spTree>
    <p:extLst>
      <p:ext uri="{BB962C8B-B14F-4D97-AF65-F5344CB8AC3E}">
        <p14:creationId xmlns:p14="http://schemas.microsoft.com/office/powerpoint/2010/main" val="8528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2ECB5283-6F10-4919-B358-5D20B4DBFB67}"/>
              </a:ext>
            </a:extLst>
          </p:cNvPr>
          <p:cNvPicPr>
            <a:picLocks noChangeAspect="1"/>
          </p:cNvPicPr>
          <p:nvPr/>
        </p:nvPicPr>
        <p:blipFill rotWithShape="1">
          <a:blip r:embed="rId3"/>
          <a:srcRect l="11470" t="36520" r="37574" b="30971"/>
          <a:stretch/>
        </p:blipFill>
        <p:spPr>
          <a:xfrm>
            <a:off x="1821041" y="-63072"/>
            <a:ext cx="7365255" cy="2641844"/>
          </a:xfrm>
          <a:prstGeom prst="rect">
            <a:avLst/>
          </a:prstGeom>
        </p:spPr>
      </p:pic>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x-none">
                <a:latin typeface="Verdana" panose="020B0604030504040204" pitchFamily="34" charset="0"/>
              </a:rPr>
              <a:pPr/>
              <a:t>2</a:t>
            </a:fld>
            <a:endParaRPr lang="hr-HR" altLang="x-none">
              <a:latin typeface="Verdana" panose="020B060403050404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x-none" dirty="0">
                <a:solidFill>
                  <a:schemeClr val="bg1"/>
                </a:solidFill>
              </a:rPr>
              <a:t>Uvod</a:t>
            </a:r>
          </a:p>
        </p:txBody>
      </p:sp>
      <p:sp>
        <p:nvSpPr>
          <p:cNvPr id="7173" name="Rectangle 3"/>
          <p:cNvSpPr>
            <a:spLocks noGrp="1" noChangeArrowheads="1"/>
          </p:cNvSpPr>
          <p:nvPr>
            <p:ph type="body" idx="1"/>
          </p:nvPr>
        </p:nvSpPr>
        <p:spPr bwMode="auto">
          <a:xfrm>
            <a:off x="457200" y="2578772"/>
            <a:ext cx="8229600" cy="3547391"/>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x-none" dirty="0"/>
              <a:t>Zapuštena, za rekonstrukciju, cca 3,7 ha. </a:t>
            </a:r>
          </a:p>
          <a:p>
            <a:r>
              <a:rPr lang="hr-HR" altLang="x-none" dirty="0"/>
              <a:t>UPU - održavanje i sanacija građevina i zahvata, rekonstrukcija i dogradnja postojeće građevne „Češke vile“, rekonstrukcija, obnova i prenamjena dijela građevina, rušenje i gradnja dijela građevina te nova gradnja hotela i vila, sa sveukupno cca 100 ležaja. </a:t>
            </a:r>
          </a:p>
          <a:p>
            <a:pPr marL="0" indent="0">
              <a:buNone/>
            </a:pPr>
            <a:endParaRPr lang="hr-HR" altLang="x-none" dirty="0"/>
          </a:p>
        </p:txBody>
      </p:sp>
      <p:pic>
        <p:nvPicPr>
          <p:cNvPr id="7" name="Slika 6">
            <a:extLst>
              <a:ext uri="{FF2B5EF4-FFF2-40B4-BE49-F238E27FC236}">
                <a16:creationId xmlns:a16="http://schemas.microsoft.com/office/drawing/2014/main" id="{F7F22A19-336E-43F9-9F51-69E84904F011}"/>
              </a:ext>
            </a:extLst>
          </p:cNvPr>
          <p:cNvPicPr>
            <a:picLocks noChangeAspect="1"/>
          </p:cNvPicPr>
          <p:nvPr/>
        </p:nvPicPr>
        <p:blipFill rotWithShape="1">
          <a:blip r:embed="rId4"/>
          <a:srcRect l="16103" t="37249" r="52132" b="19985"/>
          <a:stretch/>
        </p:blipFill>
        <p:spPr>
          <a:xfrm>
            <a:off x="-42296" y="-48091"/>
            <a:ext cx="3462168" cy="262066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4">
            <a:extLst>
              <a:ext uri="{FF2B5EF4-FFF2-40B4-BE49-F238E27FC236}">
                <a16:creationId xmlns:a16="http://schemas.microsoft.com/office/drawing/2014/main" id="{5B230E91-99E8-4686-94FD-90060B427DCC}"/>
              </a:ext>
            </a:extLst>
          </p:cNvPr>
          <p:cNvSpPr>
            <a:spLocks noGrp="1"/>
          </p:cNvSpPr>
          <p:nvPr>
            <p:ph type="sldNum" sz="quarter" idx="11"/>
          </p:nvPr>
        </p:nvSpPr>
        <p:spPr/>
        <p:txBody>
          <a:bodyPr/>
          <a:lstStyle/>
          <a:p>
            <a:pPr>
              <a:defRPr/>
            </a:pPr>
            <a:fld id="{CA97B197-5111-4B02-8047-EF5F65D3E305}" type="slidenum">
              <a:rPr lang="hr-HR" altLang="x-none" smtClean="0"/>
              <a:pPr>
                <a:defRPr/>
              </a:pPr>
              <a:t>20</a:t>
            </a:fld>
            <a:endParaRPr lang="hr-HR" altLang="x-none"/>
          </a:p>
        </p:txBody>
      </p:sp>
      <p:graphicFrame>
        <p:nvGraphicFramePr>
          <p:cNvPr id="7" name="Tablica 6">
            <a:extLst>
              <a:ext uri="{FF2B5EF4-FFF2-40B4-BE49-F238E27FC236}">
                <a16:creationId xmlns:a16="http://schemas.microsoft.com/office/drawing/2014/main" id="{9DAA5B21-F7DB-4DDF-B18D-76F8575393C6}"/>
              </a:ext>
            </a:extLst>
          </p:cNvPr>
          <p:cNvGraphicFramePr>
            <a:graphicFrameLocks noGrp="1"/>
          </p:cNvGraphicFramePr>
          <p:nvPr>
            <p:extLst>
              <p:ext uri="{D42A27DB-BD31-4B8C-83A1-F6EECF244321}">
                <p14:modId xmlns:p14="http://schemas.microsoft.com/office/powerpoint/2010/main" val="1199579918"/>
              </p:ext>
            </p:extLst>
          </p:nvPr>
        </p:nvGraphicFramePr>
        <p:xfrm>
          <a:off x="0" y="0"/>
          <a:ext cx="9144000" cy="6309324"/>
        </p:xfrm>
        <a:graphic>
          <a:graphicData uri="http://schemas.openxmlformats.org/drawingml/2006/table">
            <a:tbl>
              <a:tblPr firstRow="1" bandRow="1">
                <a:tableStyleId>{D7AC3CCA-C797-4891-BE02-D94E43425B78}</a:tableStyleId>
              </a:tblPr>
              <a:tblGrid>
                <a:gridCol w="4669976">
                  <a:extLst>
                    <a:ext uri="{9D8B030D-6E8A-4147-A177-3AD203B41FA5}">
                      <a16:colId xmlns:a16="http://schemas.microsoft.com/office/drawing/2014/main" val="2155998377"/>
                    </a:ext>
                  </a:extLst>
                </a:gridCol>
                <a:gridCol w="2057504">
                  <a:extLst>
                    <a:ext uri="{9D8B030D-6E8A-4147-A177-3AD203B41FA5}">
                      <a16:colId xmlns:a16="http://schemas.microsoft.com/office/drawing/2014/main" val="1529753980"/>
                    </a:ext>
                  </a:extLst>
                </a:gridCol>
                <a:gridCol w="2416520">
                  <a:extLst>
                    <a:ext uri="{9D8B030D-6E8A-4147-A177-3AD203B41FA5}">
                      <a16:colId xmlns:a16="http://schemas.microsoft.com/office/drawing/2014/main" val="815523553"/>
                    </a:ext>
                  </a:extLst>
                </a:gridCol>
              </a:tblGrid>
              <a:tr h="418222">
                <a:tc gridSpan="3">
                  <a:txBody>
                    <a:bodyPr/>
                    <a:lstStyle/>
                    <a:p>
                      <a:r>
                        <a:rPr lang="hr-HR" dirty="0"/>
                        <a:t>GRAĐEVINA BR. 4</a:t>
                      </a:r>
                    </a:p>
                  </a:txBody>
                  <a:tcPr anchor="ctr">
                    <a:solidFill>
                      <a:schemeClr val="bg1">
                        <a:lumMod val="85000"/>
                      </a:schemeClr>
                    </a:solidFill>
                  </a:tcPr>
                </a:tc>
                <a:tc hMerge="1">
                  <a:txBody>
                    <a:bodyPr/>
                    <a:lstStyle/>
                    <a:p>
                      <a:endParaRPr lang="hr-HR" dirty="0"/>
                    </a:p>
                  </a:txBody>
                  <a:tcPr/>
                </a:tc>
                <a:tc hMerge="1">
                  <a:txBody>
                    <a:bodyPr/>
                    <a:lstStyle/>
                    <a:p>
                      <a:endParaRPr lang="hr-HR" dirty="0"/>
                    </a:p>
                  </a:txBody>
                  <a:tcPr/>
                </a:tc>
                <a:extLst>
                  <a:ext uri="{0D108BD9-81ED-4DB2-BD59-A6C34878D82A}">
                    <a16:rowId xmlns:a16="http://schemas.microsoft.com/office/drawing/2014/main" val="2631931240"/>
                  </a:ext>
                </a:extLst>
              </a:tr>
              <a:tr h="418222">
                <a:tc>
                  <a:txBody>
                    <a:bodyPr/>
                    <a:lstStyle/>
                    <a:p>
                      <a:r>
                        <a:rPr lang="hr-HR" dirty="0"/>
                        <a:t>Bruto površina (m2)</a:t>
                      </a:r>
                    </a:p>
                  </a:txBody>
                  <a:tcPr anchor="ctr">
                    <a:solidFill>
                      <a:schemeClr val="bg1">
                        <a:lumMod val="95000"/>
                      </a:schemeClr>
                    </a:solidFill>
                  </a:tcPr>
                </a:tc>
                <a:tc>
                  <a:txBody>
                    <a:bodyPr/>
                    <a:lstStyle/>
                    <a:p>
                      <a:pPr algn="ctr"/>
                      <a:r>
                        <a:rPr lang="hr-HR" dirty="0">
                          <a:solidFill>
                            <a:schemeClr val="tx1"/>
                          </a:solidFill>
                        </a:rPr>
                        <a:t>850,00</a:t>
                      </a:r>
                    </a:p>
                  </a:txBody>
                  <a:tcPr anchor="ctr">
                    <a:solidFill>
                      <a:schemeClr val="bg1">
                        <a:lumMod val="85000"/>
                      </a:schemeClr>
                    </a:solidFill>
                  </a:tcPr>
                </a:tc>
                <a:tc rowSpan="13">
                  <a:txBody>
                    <a:bodyPr/>
                    <a:lstStyle/>
                    <a:p>
                      <a:r>
                        <a:rPr lang="hr-HR" dirty="0"/>
                        <a:t>reprezentativna gradnja (vila)</a:t>
                      </a:r>
                    </a:p>
                  </a:txBody>
                  <a:tcPr anchor="ctr">
                    <a:solidFill>
                      <a:schemeClr val="bg1">
                        <a:lumMod val="95000"/>
                      </a:schemeClr>
                    </a:solidFill>
                  </a:tcPr>
                </a:tc>
                <a:extLst>
                  <a:ext uri="{0D108BD9-81ED-4DB2-BD59-A6C34878D82A}">
                    <a16:rowId xmlns:a16="http://schemas.microsoft.com/office/drawing/2014/main" val="1759025839"/>
                  </a:ext>
                </a:extLst>
              </a:tr>
              <a:tr h="418222">
                <a:tc>
                  <a:txBody>
                    <a:bodyPr/>
                    <a:lstStyle/>
                    <a:p>
                      <a:r>
                        <a:rPr lang="hr-HR" dirty="0"/>
                        <a:t>Godina procjene nekretnine GP</a:t>
                      </a:r>
                    </a:p>
                  </a:txBody>
                  <a:tcPr anchor="ctr">
                    <a:solidFill>
                      <a:schemeClr val="bg1">
                        <a:lumMod val="95000"/>
                      </a:schemeClr>
                    </a:solidFill>
                  </a:tcPr>
                </a:tc>
                <a:tc>
                  <a:txBody>
                    <a:bodyPr/>
                    <a:lstStyle/>
                    <a:p>
                      <a:pPr algn="ctr"/>
                      <a:r>
                        <a:rPr lang="hr-HR" dirty="0">
                          <a:solidFill>
                            <a:schemeClr val="tx1"/>
                          </a:solidFill>
                        </a:rPr>
                        <a:t>2016</a:t>
                      </a:r>
                    </a:p>
                  </a:txBody>
                  <a:tcPr anchor="ctr">
                    <a:solidFill>
                      <a:schemeClr val="bg1">
                        <a:lumMod val="85000"/>
                      </a:schemeClr>
                    </a:solidFill>
                  </a:tcPr>
                </a:tc>
                <a:tc vMerge="1">
                  <a:txBody>
                    <a:bodyPr/>
                    <a:lstStyle/>
                    <a:p>
                      <a:endParaRPr lang="hr-HR" dirty="0"/>
                    </a:p>
                  </a:txBody>
                  <a:tcPr/>
                </a:tc>
                <a:extLst>
                  <a:ext uri="{0D108BD9-81ED-4DB2-BD59-A6C34878D82A}">
                    <a16:rowId xmlns:a16="http://schemas.microsoft.com/office/drawing/2014/main" val="948654480"/>
                  </a:ext>
                </a:extLst>
              </a:tr>
              <a:tr h="418222">
                <a:tc>
                  <a:txBody>
                    <a:bodyPr/>
                    <a:lstStyle/>
                    <a:p>
                      <a:r>
                        <a:rPr lang="hr-HR" dirty="0"/>
                        <a:t>Godina izgradnje cca</a:t>
                      </a:r>
                    </a:p>
                  </a:txBody>
                  <a:tcPr anchor="ctr">
                    <a:solidFill>
                      <a:schemeClr val="bg1">
                        <a:lumMod val="95000"/>
                      </a:schemeClr>
                    </a:solidFill>
                  </a:tcPr>
                </a:tc>
                <a:tc>
                  <a:txBody>
                    <a:bodyPr/>
                    <a:lstStyle/>
                    <a:p>
                      <a:pPr algn="ctr"/>
                      <a:r>
                        <a:rPr lang="hr-HR" dirty="0">
                          <a:solidFill>
                            <a:schemeClr val="tx1"/>
                          </a:solidFill>
                        </a:rPr>
                        <a:t>1900</a:t>
                      </a:r>
                    </a:p>
                  </a:txBody>
                  <a:tcPr anchor="ctr">
                    <a:solidFill>
                      <a:schemeClr val="bg1">
                        <a:lumMod val="85000"/>
                      </a:schemeClr>
                    </a:solidFill>
                  </a:tcPr>
                </a:tc>
                <a:tc vMerge="1">
                  <a:txBody>
                    <a:bodyPr/>
                    <a:lstStyle/>
                    <a:p>
                      <a:endParaRPr lang="hr-HR" dirty="0"/>
                    </a:p>
                  </a:txBody>
                  <a:tcPr/>
                </a:tc>
                <a:extLst>
                  <a:ext uri="{0D108BD9-81ED-4DB2-BD59-A6C34878D82A}">
                    <a16:rowId xmlns:a16="http://schemas.microsoft.com/office/drawing/2014/main" val="791780390"/>
                  </a:ext>
                </a:extLst>
              </a:tr>
              <a:tr h="418222">
                <a:tc>
                  <a:txBody>
                    <a:bodyPr/>
                    <a:lstStyle/>
                    <a:p>
                      <a:r>
                        <a:rPr lang="hr-HR" dirty="0"/>
                        <a:t>Zamjenska godina izgradnje</a:t>
                      </a:r>
                    </a:p>
                  </a:txBody>
                  <a:tcPr anchor="ctr">
                    <a:solidFill>
                      <a:schemeClr val="bg1">
                        <a:lumMod val="95000"/>
                      </a:schemeClr>
                    </a:solidFill>
                  </a:tcPr>
                </a:tc>
                <a:tc>
                  <a:txBody>
                    <a:bodyPr/>
                    <a:lstStyle/>
                    <a:p>
                      <a:pPr algn="ctr"/>
                      <a:r>
                        <a:rPr lang="hr-HR" dirty="0">
                          <a:solidFill>
                            <a:schemeClr val="tx1"/>
                          </a:solidFill>
                        </a:rPr>
                        <a:t>/</a:t>
                      </a:r>
                    </a:p>
                  </a:txBody>
                  <a:tcPr anchor="ctr">
                    <a:solidFill>
                      <a:schemeClr val="bg1">
                        <a:lumMod val="85000"/>
                      </a:schemeClr>
                    </a:solidFill>
                  </a:tcPr>
                </a:tc>
                <a:tc vMerge="1">
                  <a:txBody>
                    <a:bodyPr/>
                    <a:lstStyle/>
                    <a:p>
                      <a:endParaRPr lang="hr-HR" dirty="0"/>
                    </a:p>
                  </a:txBody>
                  <a:tcPr/>
                </a:tc>
                <a:extLst>
                  <a:ext uri="{0D108BD9-81ED-4DB2-BD59-A6C34878D82A}">
                    <a16:rowId xmlns:a16="http://schemas.microsoft.com/office/drawing/2014/main" val="816343821"/>
                  </a:ext>
                </a:extLst>
              </a:tr>
              <a:tr h="418222">
                <a:tc>
                  <a:txBody>
                    <a:bodyPr/>
                    <a:lstStyle/>
                    <a:p>
                      <a:r>
                        <a:rPr lang="hr-HR" dirty="0"/>
                        <a:t>Starost građevine G (god.)</a:t>
                      </a:r>
                    </a:p>
                  </a:txBody>
                  <a:tcPr anchor="ctr">
                    <a:solidFill>
                      <a:schemeClr val="bg1">
                        <a:lumMod val="95000"/>
                      </a:schemeClr>
                    </a:solidFill>
                  </a:tcPr>
                </a:tc>
                <a:tc>
                  <a:txBody>
                    <a:bodyPr/>
                    <a:lstStyle/>
                    <a:p>
                      <a:pPr algn="ctr"/>
                      <a:r>
                        <a:rPr lang="hr-HR" dirty="0">
                          <a:solidFill>
                            <a:schemeClr val="tx1"/>
                          </a:solidFill>
                        </a:rPr>
                        <a:t>116</a:t>
                      </a:r>
                    </a:p>
                  </a:txBody>
                  <a:tcPr anchor="ctr">
                    <a:solidFill>
                      <a:schemeClr val="bg1">
                        <a:lumMod val="85000"/>
                      </a:schemeClr>
                    </a:solidFill>
                  </a:tcPr>
                </a:tc>
                <a:tc vMerge="1">
                  <a:txBody>
                    <a:bodyPr/>
                    <a:lstStyle/>
                    <a:p>
                      <a:endParaRPr lang="hr-HR" dirty="0"/>
                    </a:p>
                  </a:txBody>
                  <a:tcPr/>
                </a:tc>
                <a:extLst>
                  <a:ext uri="{0D108BD9-81ED-4DB2-BD59-A6C34878D82A}">
                    <a16:rowId xmlns:a16="http://schemas.microsoft.com/office/drawing/2014/main" val="1850417571"/>
                  </a:ext>
                </a:extLst>
              </a:tr>
              <a:tr h="418222">
                <a:tc>
                  <a:txBody>
                    <a:bodyPr/>
                    <a:lstStyle/>
                    <a:p>
                      <a:r>
                        <a:rPr lang="hr-HR" dirty="0"/>
                        <a:t>Održivi vijek korištenja OVK</a:t>
                      </a:r>
                    </a:p>
                  </a:txBody>
                  <a:tcPr anchor="ctr">
                    <a:solidFill>
                      <a:schemeClr val="bg1">
                        <a:lumMod val="95000"/>
                      </a:schemeClr>
                    </a:solidFill>
                  </a:tcPr>
                </a:tc>
                <a:tc>
                  <a:txBody>
                    <a:bodyPr/>
                    <a:lstStyle/>
                    <a:p>
                      <a:pPr algn="ctr"/>
                      <a:r>
                        <a:rPr lang="hr-HR" dirty="0">
                          <a:solidFill>
                            <a:schemeClr val="tx1"/>
                          </a:solidFill>
                        </a:rPr>
                        <a:t>120</a:t>
                      </a:r>
                    </a:p>
                  </a:txBody>
                  <a:tcPr anchor="ctr">
                    <a:solidFill>
                      <a:schemeClr val="bg1">
                        <a:lumMod val="85000"/>
                      </a:schemeClr>
                    </a:solidFill>
                  </a:tcPr>
                </a:tc>
                <a:tc vMerge="1">
                  <a:txBody>
                    <a:bodyPr/>
                    <a:lstStyle/>
                    <a:p>
                      <a:endParaRPr lang="hr-HR" dirty="0"/>
                    </a:p>
                  </a:txBody>
                  <a:tcPr/>
                </a:tc>
                <a:extLst>
                  <a:ext uri="{0D108BD9-81ED-4DB2-BD59-A6C34878D82A}">
                    <a16:rowId xmlns:a16="http://schemas.microsoft.com/office/drawing/2014/main" val="1993106559"/>
                  </a:ext>
                </a:extLst>
              </a:tr>
              <a:tr h="418222">
                <a:tc>
                  <a:txBody>
                    <a:bodyPr/>
                    <a:lstStyle/>
                    <a:p>
                      <a:r>
                        <a:rPr lang="hr-HR" dirty="0"/>
                        <a:t>Faktor korištenja FK</a:t>
                      </a:r>
                    </a:p>
                  </a:txBody>
                  <a:tcPr anchor="ctr">
                    <a:solidFill>
                      <a:schemeClr val="bg1">
                        <a:lumMod val="95000"/>
                      </a:schemeClr>
                    </a:solidFill>
                  </a:tcPr>
                </a:tc>
                <a:tc>
                  <a:txBody>
                    <a:bodyPr/>
                    <a:lstStyle/>
                    <a:p>
                      <a:pPr algn="ctr"/>
                      <a:r>
                        <a:rPr lang="hr-HR" dirty="0">
                          <a:solidFill>
                            <a:schemeClr val="tx1"/>
                          </a:solidFill>
                        </a:rPr>
                        <a:t>3</a:t>
                      </a:r>
                    </a:p>
                  </a:txBody>
                  <a:tcPr anchor="ctr">
                    <a:solidFill>
                      <a:schemeClr val="bg1">
                        <a:lumMod val="85000"/>
                      </a:schemeClr>
                    </a:solidFill>
                  </a:tcPr>
                </a:tc>
                <a:tc vMerge="1">
                  <a:txBody>
                    <a:bodyPr/>
                    <a:lstStyle/>
                    <a:p>
                      <a:endParaRPr lang="hr-HR" dirty="0"/>
                    </a:p>
                  </a:txBody>
                  <a:tcPr/>
                </a:tc>
                <a:extLst>
                  <a:ext uri="{0D108BD9-81ED-4DB2-BD59-A6C34878D82A}">
                    <a16:rowId xmlns:a16="http://schemas.microsoft.com/office/drawing/2014/main" val="3729782282"/>
                  </a:ext>
                </a:extLst>
              </a:tr>
              <a:tr h="645330">
                <a:tc>
                  <a:txBody>
                    <a:bodyPr/>
                    <a:lstStyle/>
                    <a:p>
                      <a:r>
                        <a:rPr lang="hr-HR" dirty="0"/>
                        <a:t>Relativna starost (G/OVK) u % održivog vijeka korištenja</a:t>
                      </a:r>
                    </a:p>
                  </a:txBody>
                  <a:tcPr anchor="ctr">
                    <a:solidFill>
                      <a:schemeClr val="bg1">
                        <a:lumMod val="95000"/>
                      </a:schemeClr>
                    </a:solidFill>
                  </a:tcPr>
                </a:tc>
                <a:tc>
                  <a:txBody>
                    <a:bodyPr/>
                    <a:lstStyle/>
                    <a:p>
                      <a:pPr algn="ctr"/>
                      <a:r>
                        <a:rPr lang="hr-HR" dirty="0">
                          <a:solidFill>
                            <a:schemeClr val="tx1"/>
                          </a:solidFill>
                        </a:rPr>
                        <a:t>97%</a:t>
                      </a:r>
                    </a:p>
                  </a:txBody>
                  <a:tcPr anchor="ctr">
                    <a:solidFill>
                      <a:schemeClr val="bg1">
                        <a:lumMod val="85000"/>
                      </a:schemeClr>
                    </a:solidFill>
                  </a:tcPr>
                </a:tc>
                <a:tc vMerge="1">
                  <a:txBody>
                    <a:bodyPr/>
                    <a:lstStyle/>
                    <a:p>
                      <a:endParaRPr lang="hr-HR" dirty="0"/>
                    </a:p>
                  </a:txBody>
                  <a:tcPr/>
                </a:tc>
                <a:extLst>
                  <a:ext uri="{0D108BD9-81ED-4DB2-BD59-A6C34878D82A}">
                    <a16:rowId xmlns:a16="http://schemas.microsoft.com/office/drawing/2014/main" val="2900055574"/>
                  </a:ext>
                </a:extLst>
              </a:tr>
              <a:tr h="645330">
                <a:tc>
                  <a:txBody>
                    <a:bodyPr/>
                    <a:lstStyle/>
                    <a:p>
                      <a:r>
                        <a:rPr lang="hr-HR" dirty="0"/>
                        <a:t>Predvidiv ostatak održivog vijeka korištenja u % održivog vijeka korištenja</a:t>
                      </a:r>
                    </a:p>
                  </a:txBody>
                  <a:tcPr anchor="ctr">
                    <a:solidFill>
                      <a:schemeClr val="bg1">
                        <a:lumMod val="95000"/>
                      </a:schemeClr>
                    </a:solidFill>
                  </a:tcPr>
                </a:tc>
                <a:tc>
                  <a:txBody>
                    <a:bodyPr/>
                    <a:lstStyle/>
                    <a:p>
                      <a:pPr algn="ctr"/>
                      <a:r>
                        <a:rPr lang="hr-HR" dirty="0">
                          <a:solidFill>
                            <a:schemeClr val="tx1"/>
                          </a:solidFill>
                        </a:rPr>
                        <a:t>40%</a:t>
                      </a:r>
                    </a:p>
                  </a:txBody>
                  <a:tcPr anchor="ctr">
                    <a:solidFill>
                      <a:schemeClr val="bg1">
                        <a:lumMod val="85000"/>
                      </a:schemeClr>
                    </a:solidFill>
                  </a:tcPr>
                </a:tc>
                <a:tc vMerge="1">
                  <a:txBody>
                    <a:bodyPr/>
                    <a:lstStyle/>
                    <a:p>
                      <a:endParaRPr lang="hr-HR" dirty="0"/>
                    </a:p>
                  </a:txBody>
                  <a:tcPr/>
                </a:tc>
                <a:extLst>
                  <a:ext uri="{0D108BD9-81ED-4DB2-BD59-A6C34878D82A}">
                    <a16:rowId xmlns:a16="http://schemas.microsoft.com/office/drawing/2014/main" val="3602477324"/>
                  </a:ext>
                </a:extLst>
              </a:tr>
              <a:tr h="418222">
                <a:tc>
                  <a:txBody>
                    <a:bodyPr/>
                    <a:lstStyle/>
                    <a:p>
                      <a:r>
                        <a:rPr lang="hr-HR" dirty="0"/>
                        <a:t>OOVK</a:t>
                      </a:r>
                    </a:p>
                  </a:txBody>
                  <a:tcPr anchor="ctr">
                    <a:solidFill>
                      <a:schemeClr val="bg1">
                        <a:lumMod val="95000"/>
                      </a:schemeClr>
                    </a:solidFill>
                  </a:tcPr>
                </a:tc>
                <a:tc>
                  <a:txBody>
                    <a:bodyPr/>
                    <a:lstStyle/>
                    <a:p>
                      <a:pPr algn="ctr"/>
                      <a:r>
                        <a:rPr lang="hr-HR" dirty="0">
                          <a:solidFill>
                            <a:schemeClr val="tx1"/>
                          </a:solidFill>
                        </a:rPr>
                        <a:t>48</a:t>
                      </a:r>
                    </a:p>
                  </a:txBody>
                  <a:tcPr anchor="ctr">
                    <a:solidFill>
                      <a:schemeClr val="bg1">
                        <a:lumMod val="85000"/>
                      </a:schemeClr>
                    </a:solidFill>
                  </a:tcPr>
                </a:tc>
                <a:tc vMerge="1">
                  <a:txBody>
                    <a:bodyPr/>
                    <a:lstStyle/>
                    <a:p>
                      <a:endParaRPr lang="hr-HR" dirty="0"/>
                    </a:p>
                  </a:txBody>
                  <a:tcPr/>
                </a:tc>
                <a:extLst>
                  <a:ext uri="{0D108BD9-81ED-4DB2-BD59-A6C34878D82A}">
                    <a16:rowId xmlns:a16="http://schemas.microsoft.com/office/drawing/2014/main" val="2113468201"/>
                  </a:ext>
                </a:extLst>
              </a:tr>
              <a:tr h="418222">
                <a:tc>
                  <a:txBody>
                    <a:bodyPr/>
                    <a:lstStyle/>
                    <a:p>
                      <a:r>
                        <a:rPr lang="hr-HR" dirty="0"/>
                        <a:t>Zamjenska starost (OVK-OOVK)</a:t>
                      </a:r>
                    </a:p>
                  </a:txBody>
                  <a:tcPr anchor="ctr">
                    <a:solidFill>
                      <a:schemeClr val="bg1">
                        <a:lumMod val="95000"/>
                      </a:schemeClr>
                    </a:solidFill>
                  </a:tcPr>
                </a:tc>
                <a:tc>
                  <a:txBody>
                    <a:bodyPr/>
                    <a:lstStyle/>
                    <a:p>
                      <a:pPr algn="ctr"/>
                      <a:r>
                        <a:rPr lang="hr-HR" dirty="0">
                          <a:solidFill>
                            <a:schemeClr val="tx1"/>
                          </a:solidFill>
                        </a:rPr>
                        <a:t>72</a:t>
                      </a:r>
                    </a:p>
                  </a:txBody>
                  <a:tcPr anchor="ctr">
                    <a:solidFill>
                      <a:schemeClr val="bg1">
                        <a:lumMod val="85000"/>
                      </a:schemeClr>
                    </a:solidFill>
                  </a:tcPr>
                </a:tc>
                <a:tc vMerge="1">
                  <a:txBody>
                    <a:bodyPr/>
                    <a:lstStyle/>
                    <a:p>
                      <a:endParaRPr lang="hr-HR" dirty="0"/>
                    </a:p>
                  </a:txBody>
                  <a:tcPr/>
                </a:tc>
                <a:extLst>
                  <a:ext uri="{0D108BD9-81ED-4DB2-BD59-A6C34878D82A}">
                    <a16:rowId xmlns:a16="http://schemas.microsoft.com/office/drawing/2014/main" val="3205378044"/>
                  </a:ext>
                </a:extLst>
              </a:tr>
              <a:tr h="418222">
                <a:tc>
                  <a:txBody>
                    <a:bodyPr/>
                    <a:lstStyle/>
                    <a:p>
                      <a:r>
                        <a:rPr lang="hr-HR" dirty="0"/>
                        <a:t>Linearni otpis (%)</a:t>
                      </a:r>
                    </a:p>
                  </a:txBody>
                  <a:tcPr anchor="ctr">
                    <a:solidFill>
                      <a:schemeClr val="bg1">
                        <a:lumMod val="95000"/>
                      </a:schemeClr>
                    </a:solidFill>
                  </a:tcPr>
                </a:tc>
                <a:tc>
                  <a:txBody>
                    <a:bodyPr/>
                    <a:lstStyle/>
                    <a:p>
                      <a:pPr algn="ctr"/>
                      <a:r>
                        <a:rPr lang="hr-HR" dirty="0">
                          <a:solidFill>
                            <a:schemeClr val="tx1"/>
                          </a:solidFill>
                        </a:rPr>
                        <a:t>60%</a:t>
                      </a:r>
                    </a:p>
                  </a:txBody>
                  <a:tcPr anchor="ctr">
                    <a:solidFill>
                      <a:schemeClr val="bg1">
                        <a:lumMod val="85000"/>
                      </a:schemeClr>
                    </a:solidFill>
                  </a:tcPr>
                </a:tc>
                <a:tc vMerge="1">
                  <a:txBody>
                    <a:bodyPr/>
                    <a:lstStyle/>
                    <a:p>
                      <a:endParaRPr lang="hr-HR" dirty="0"/>
                    </a:p>
                  </a:txBody>
                  <a:tcPr/>
                </a:tc>
                <a:extLst>
                  <a:ext uri="{0D108BD9-81ED-4DB2-BD59-A6C34878D82A}">
                    <a16:rowId xmlns:a16="http://schemas.microsoft.com/office/drawing/2014/main" val="1142473847"/>
                  </a:ext>
                </a:extLst>
              </a:tr>
              <a:tr h="418222">
                <a:tc>
                  <a:txBody>
                    <a:bodyPr/>
                    <a:lstStyle/>
                    <a:p>
                      <a:r>
                        <a:rPr lang="hr-HR" dirty="0"/>
                        <a:t>Preostala vrijednost</a:t>
                      </a:r>
                    </a:p>
                  </a:txBody>
                  <a:tcPr anchor="ctr">
                    <a:solidFill>
                      <a:schemeClr val="bg1">
                        <a:lumMod val="95000"/>
                      </a:schemeClr>
                    </a:solidFill>
                  </a:tcPr>
                </a:tc>
                <a:tc>
                  <a:txBody>
                    <a:bodyPr/>
                    <a:lstStyle/>
                    <a:p>
                      <a:pPr algn="ctr"/>
                      <a:r>
                        <a:rPr lang="hr-HR" dirty="0">
                          <a:solidFill>
                            <a:schemeClr val="tx1"/>
                          </a:solidFill>
                        </a:rPr>
                        <a:t>0,40</a:t>
                      </a:r>
                    </a:p>
                  </a:txBody>
                  <a:tcPr anchor="ctr">
                    <a:solidFill>
                      <a:schemeClr val="bg1">
                        <a:lumMod val="85000"/>
                      </a:schemeClr>
                    </a:solidFill>
                  </a:tcPr>
                </a:tc>
                <a:tc vMerge="1">
                  <a:txBody>
                    <a:bodyPr/>
                    <a:lstStyle/>
                    <a:p>
                      <a:endParaRPr lang="hr-HR" dirty="0"/>
                    </a:p>
                  </a:txBody>
                  <a:tcPr/>
                </a:tc>
                <a:extLst>
                  <a:ext uri="{0D108BD9-81ED-4DB2-BD59-A6C34878D82A}">
                    <a16:rowId xmlns:a16="http://schemas.microsoft.com/office/drawing/2014/main" val="1979504235"/>
                  </a:ext>
                </a:extLst>
              </a:tr>
            </a:tbl>
          </a:graphicData>
        </a:graphic>
      </p:graphicFrame>
    </p:spTree>
    <p:extLst>
      <p:ext uri="{BB962C8B-B14F-4D97-AF65-F5344CB8AC3E}">
        <p14:creationId xmlns:p14="http://schemas.microsoft.com/office/powerpoint/2010/main" val="2121200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datuma 3">
            <a:extLst>
              <a:ext uri="{FF2B5EF4-FFF2-40B4-BE49-F238E27FC236}">
                <a16:creationId xmlns:a16="http://schemas.microsoft.com/office/drawing/2014/main" id="{354211C6-F2E7-4221-8075-303AC9F7246C}"/>
              </a:ext>
            </a:extLst>
          </p:cNvPr>
          <p:cNvSpPr>
            <a:spLocks noGrp="1"/>
          </p:cNvSpPr>
          <p:nvPr>
            <p:ph type="dt" sz="half" idx="10"/>
          </p:nvPr>
        </p:nvSpPr>
        <p:spPr/>
        <p:txBody>
          <a:bodyPr/>
          <a:lstStyle/>
          <a:p>
            <a:pPr>
              <a:defRPr/>
            </a:pPr>
            <a:r>
              <a:rPr lang="hr-HR" altLang="x-none"/>
              <a:t>Ime i prezime predavača</a:t>
            </a:r>
          </a:p>
        </p:txBody>
      </p:sp>
      <p:sp>
        <p:nvSpPr>
          <p:cNvPr id="5" name="Rezervirano mjesto broja slajda 4">
            <a:extLst>
              <a:ext uri="{FF2B5EF4-FFF2-40B4-BE49-F238E27FC236}">
                <a16:creationId xmlns:a16="http://schemas.microsoft.com/office/drawing/2014/main" id="{9E455720-012A-449F-8E49-6FD6D935D9FA}"/>
              </a:ext>
            </a:extLst>
          </p:cNvPr>
          <p:cNvSpPr>
            <a:spLocks noGrp="1"/>
          </p:cNvSpPr>
          <p:nvPr>
            <p:ph type="sldNum" sz="quarter" idx="11"/>
          </p:nvPr>
        </p:nvSpPr>
        <p:spPr/>
        <p:txBody>
          <a:bodyPr/>
          <a:lstStyle/>
          <a:p>
            <a:pPr>
              <a:defRPr/>
            </a:pPr>
            <a:fld id="{CA97B197-5111-4B02-8047-EF5F65D3E305}" type="slidenum">
              <a:rPr lang="hr-HR" altLang="x-none" smtClean="0"/>
              <a:pPr>
                <a:defRPr/>
              </a:pPr>
              <a:t>21</a:t>
            </a:fld>
            <a:endParaRPr lang="hr-HR" altLang="x-none"/>
          </a:p>
        </p:txBody>
      </p:sp>
      <p:graphicFrame>
        <p:nvGraphicFramePr>
          <p:cNvPr id="7" name="Tablica 6">
            <a:extLst>
              <a:ext uri="{FF2B5EF4-FFF2-40B4-BE49-F238E27FC236}">
                <a16:creationId xmlns:a16="http://schemas.microsoft.com/office/drawing/2014/main" id="{5BB9C3A1-0353-4357-A121-0ACEDB4EBE71}"/>
              </a:ext>
            </a:extLst>
          </p:cNvPr>
          <p:cNvGraphicFramePr>
            <a:graphicFrameLocks noGrp="1"/>
          </p:cNvGraphicFramePr>
          <p:nvPr>
            <p:extLst>
              <p:ext uri="{D42A27DB-BD31-4B8C-83A1-F6EECF244321}">
                <p14:modId xmlns:p14="http://schemas.microsoft.com/office/powerpoint/2010/main" val="1561429177"/>
              </p:ext>
            </p:extLst>
          </p:nvPr>
        </p:nvGraphicFramePr>
        <p:xfrm>
          <a:off x="0" y="0"/>
          <a:ext cx="9144000" cy="7125805"/>
        </p:xfrm>
        <a:graphic>
          <a:graphicData uri="http://schemas.openxmlformats.org/drawingml/2006/table">
            <a:tbl>
              <a:tblPr firstRow="1" bandRow="1">
                <a:tableStyleId>{D7AC3CCA-C797-4891-BE02-D94E43425B78}</a:tableStyleId>
              </a:tblPr>
              <a:tblGrid>
                <a:gridCol w="1619672">
                  <a:extLst>
                    <a:ext uri="{9D8B030D-6E8A-4147-A177-3AD203B41FA5}">
                      <a16:colId xmlns:a16="http://schemas.microsoft.com/office/drawing/2014/main" val="1031478101"/>
                    </a:ext>
                  </a:extLst>
                </a:gridCol>
                <a:gridCol w="4896544">
                  <a:extLst>
                    <a:ext uri="{9D8B030D-6E8A-4147-A177-3AD203B41FA5}">
                      <a16:colId xmlns:a16="http://schemas.microsoft.com/office/drawing/2014/main" val="3674327117"/>
                    </a:ext>
                  </a:extLst>
                </a:gridCol>
                <a:gridCol w="2627784">
                  <a:extLst>
                    <a:ext uri="{9D8B030D-6E8A-4147-A177-3AD203B41FA5}">
                      <a16:colId xmlns:a16="http://schemas.microsoft.com/office/drawing/2014/main" val="467580367"/>
                    </a:ext>
                  </a:extLst>
                </a:gridCol>
              </a:tblGrid>
              <a:tr h="600461">
                <a:tc gridSpan="2">
                  <a:txBody>
                    <a:bodyPr/>
                    <a:lstStyle/>
                    <a:p>
                      <a:r>
                        <a:rPr lang="hr-HR" sz="1800" b="0" i="1" dirty="0">
                          <a:solidFill>
                            <a:schemeClr val="tx1"/>
                          </a:solidFill>
                        </a:rPr>
                        <a:t>„Jednostavni cjenik usluga za arhitekte i investitore”, Hrvatska komora arhitekata i inženjera u graditeljstvu, Zagreb 2005.</a:t>
                      </a:r>
                    </a:p>
                  </a:txBody>
                  <a:tcPr anchor="ctr">
                    <a:solidFill>
                      <a:schemeClr val="bg1">
                        <a:lumMod val="85000"/>
                      </a:schemeClr>
                    </a:solidFill>
                  </a:tcPr>
                </a:tc>
                <a:tc hMerge="1">
                  <a:txBody>
                    <a:bodyPr/>
                    <a:lstStyle/>
                    <a:p>
                      <a:endParaRPr lang="hr-HR"/>
                    </a:p>
                  </a:txBody>
                  <a:tcPr/>
                </a:tc>
                <a:tc>
                  <a:txBody>
                    <a:bodyPr/>
                    <a:lstStyle/>
                    <a:p>
                      <a:pPr algn="ctr"/>
                      <a:r>
                        <a:rPr lang="hr-HR" sz="1800" dirty="0">
                          <a:solidFill>
                            <a:schemeClr val="tx1"/>
                          </a:solidFill>
                        </a:rPr>
                        <a:t>635,00 EUR/m2</a:t>
                      </a:r>
                      <a:endParaRPr lang="hr-HR" sz="1800" b="0" dirty="0">
                        <a:solidFill>
                          <a:schemeClr val="tx1"/>
                        </a:solidFill>
                      </a:endParaRPr>
                    </a:p>
                  </a:txBody>
                  <a:tcPr anchor="ctr">
                    <a:solidFill>
                      <a:schemeClr val="bg1">
                        <a:lumMod val="85000"/>
                      </a:schemeClr>
                    </a:solidFill>
                  </a:tcPr>
                </a:tc>
                <a:extLst>
                  <a:ext uri="{0D108BD9-81ED-4DB2-BD59-A6C34878D82A}">
                    <a16:rowId xmlns:a16="http://schemas.microsoft.com/office/drawing/2014/main" val="971397280"/>
                  </a:ext>
                </a:extLst>
              </a:tr>
              <a:tr h="477429">
                <a:tc>
                  <a:txBody>
                    <a:bodyPr/>
                    <a:lstStyle/>
                    <a:p>
                      <a:endParaRPr lang="hr-HR" sz="1600" dirty="0"/>
                    </a:p>
                  </a:txBody>
                  <a:tcPr anchor="ctr">
                    <a:solidFill>
                      <a:schemeClr val="bg1">
                        <a:lumMod val="95000"/>
                      </a:schemeClr>
                    </a:solidFill>
                  </a:tcPr>
                </a:tc>
                <a:tc>
                  <a:txBody>
                    <a:bodyPr/>
                    <a:lstStyle/>
                    <a:p>
                      <a:r>
                        <a:rPr lang="hr-HR" sz="1800" dirty="0"/>
                        <a:t>Troškovi gradnje</a:t>
                      </a:r>
                    </a:p>
                  </a:txBody>
                  <a:tcPr anchor="ctr">
                    <a:solidFill>
                      <a:schemeClr val="bg1">
                        <a:lumMod val="95000"/>
                      </a:schemeClr>
                    </a:solidFill>
                  </a:tcPr>
                </a:tc>
                <a:tc>
                  <a:txBody>
                    <a:bodyPr/>
                    <a:lstStyle/>
                    <a:p>
                      <a:pPr algn="ctr"/>
                      <a:r>
                        <a:rPr lang="hr-HR" sz="1800" dirty="0"/>
                        <a:t>4.762,50 kn/m2</a:t>
                      </a:r>
                    </a:p>
                  </a:txBody>
                  <a:tcPr anchor="ctr">
                    <a:solidFill>
                      <a:schemeClr val="bg1">
                        <a:lumMod val="95000"/>
                      </a:schemeClr>
                    </a:solidFill>
                  </a:tcPr>
                </a:tc>
                <a:extLst>
                  <a:ext uri="{0D108BD9-81ED-4DB2-BD59-A6C34878D82A}">
                    <a16:rowId xmlns:a16="http://schemas.microsoft.com/office/drawing/2014/main" val="3544743166"/>
                  </a:ext>
                </a:extLst>
              </a:tr>
              <a:tr h="477429">
                <a:tc>
                  <a:txBody>
                    <a:bodyPr/>
                    <a:lstStyle/>
                    <a:p>
                      <a:pPr algn="ctr"/>
                      <a:r>
                        <a:rPr lang="hr-HR" sz="1800" dirty="0"/>
                        <a:t>4,5%</a:t>
                      </a:r>
                    </a:p>
                  </a:txBody>
                  <a:tcPr anchor="ctr">
                    <a:solidFill>
                      <a:schemeClr val="bg1">
                        <a:lumMod val="95000"/>
                      </a:schemeClr>
                    </a:solidFill>
                  </a:tcPr>
                </a:tc>
                <a:tc>
                  <a:txBody>
                    <a:bodyPr/>
                    <a:lstStyle/>
                    <a:p>
                      <a:r>
                        <a:rPr lang="hr-HR" sz="1800" dirty="0"/>
                        <a:t>Projektiranje</a:t>
                      </a:r>
                    </a:p>
                  </a:txBody>
                  <a:tcPr anchor="ctr">
                    <a:solidFill>
                      <a:schemeClr val="bg1">
                        <a:lumMod val="95000"/>
                      </a:schemeClr>
                    </a:solidFill>
                  </a:tcPr>
                </a:tc>
                <a:tc>
                  <a:txBody>
                    <a:bodyPr/>
                    <a:lstStyle/>
                    <a:p>
                      <a:pPr algn="ctr"/>
                      <a:r>
                        <a:rPr lang="hr-HR" sz="1800" dirty="0"/>
                        <a:t>214,3125</a:t>
                      </a:r>
                    </a:p>
                  </a:txBody>
                  <a:tcPr anchor="ctr">
                    <a:solidFill>
                      <a:schemeClr val="bg1">
                        <a:lumMod val="95000"/>
                      </a:schemeClr>
                    </a:solidFill>
                  </a:tcPr>
                </a:tc>
                <a:extLst>
                  <a:ext uri="{0D108BD9-81ED-4DB2-BD59-A6C34878D82A}">
                    <a16:rowId xmlns:a16="http://schemas.microsoft.com/office/drawing/2014/main" val="626305235"/>
                  </a:ext>
                </a:extLst>
              </a:tr>
              <a:tr h="477429">
                <a:tc>
                  <a:txBody>
                    <a:bodyPr/>
                    <a:lstStyle/>
                    <a:p>
                      <a:pPr algn="ctr"/>
                      <a:r>
                        <a:rPr lang="hr-HR" sz="1800" dirty="0"/>
                        <a:t>2%</a:t>
                      </a:r>
                    </a:p>
                  </a:txBody>
                  <a:tcPr anchor="ctr">
                    <a:solidFill>
                      <a:schemeClr val="bg1">
                        <a:lumMod val="95000"/>
                      </a:schemeClr>
                    </a:solidFill>
                  </a:tcPr>
                </a:tc>
                <a:tc>
                  <a:txBody>
                    <a:bodyPr/>
                    <a:lstStyle/>
                    <a:p>
                      <a:r>
                        <a:rPr lang="hr-HR" sz="1800" dirty="0"/>
                        <a:t>Nadzor</a:t>
                      </a:r>
                    </a:p>
                  </a:txBody>
                  <a:tcPr anchor="ctr">
                    <a:solidFill>
                      <a:schemeClr val="bg1">
                        <a:lumMod val="95000"/>
                      </a:schemeClr>
                    </a:solidFill>
                  </a:tcPr>
                </a:tc>
                <a:tc>
                  <a:txBody>
                    <a:bodyPr/>
                    <a:lstStyle/>
                    <a:p>
                      <a:pPr algn="ctr"/>
                      <a:r>
                        <a:rPr lang="hr-HR" sz="1800" dirty="0"/>
                        <a:t>95,25</a:t>
                      </a:r>
                    </a:p>
                  </a:txBody>
                  <a:tcPr anchor="ctr">
                    <a:solidFill>
                      <a:schemeClr val="bg1">
                        <a:lumMod val="95000"/>
                      </a:schemeClr>
                    </a:solidFill>
                  </a:tcPr>
                </a:tc>
                <a:extLst>
                  <a:ext uri="{0D108BD9-81ED-4DB2-BD59-A6C34878D82A}">
                    <a16:rowId xmlns:a16="http://schemas.microsoft.com/office/drawing/2014/main" val="1603732052"/>
                  </a:ext>
                </a:extLst>
              </a:tr>
              <a:tr h="204505">
                <a:tc gridSpan="3">
                  <a:txBody>
                    <a:bodyPr/>
                    <a:lstStyle/>
                    <a:p>
                      <a:pPr algn="ctr"/>
                      <a:endParaRPr lang="hr-HR" sz="1800" dirty="0"/>
                    </a:p>
                  </a:txBody>
                  <a:tcPr anchor="ctr">
                    <a:solidFill>
                      <a:schemeClr val="bg1">
                        <a:lumMod val="85000"/>
                      </a:schemeClr>
                    </a:solidFill>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867322955"/>
                  </a:ext>
                </a:extLst>
              </a:tr>
              <a:tr h="477429">
                <a:tc gridSpan="2">
                  <a:txBody>
                    <a:bodyPr/>
                    <a:lstStyle/>
                    <a:p>
                      <a:pPr algn="l"/>
                      <a:r>
                        <a:rPr lang="hr-HR" sz="1800" dirty="0"/>
                        <a:t>Normalni troškovi gradnje NTG</a:t>
                      </a:r>
                    </a:p>
                  </a:txBody>
                  <a:tcPr anchor="ctr">
                    <a:solidFill>
                      <a:schemeClr val="bg1">
                        <a:lumMod val="95000"/>
                      </a:schemeClr>
                    </a:solidFill>
                  </a:tcPr>
                </a:tc>
                <a:tc hMerge="1">
                  <a:txBody>
                    <a:bodyPr/>
                    <a:lstStyle/>
                    <a:p>
                      <a:endParaRPr lang="hr-HR"/>
                    </a:p>
                  </a:txBody>
                  <a:tcPr/>
                </a:tc>
                <a:tc>
                  <a:txBody>
                    <a:bodyPr/>
                    <a:lstStyle/>
                    <a:p>
                      <a:pPr algn="ctr"/>
                      <a:r>
                        <a:rPr lang="hr-HR" sz="1800" dirty="0"/>
                        <a:t>4.311.253,13 kn</a:t>
                      </a:r>
                    </a:p>
                  </a:txBody>
                  <a:tcPr anchor="ctr">
                    <a:solidFill>
                      <a:schemeClr val="bg1">
                        <a:lumMod val="95000"/>
                      </a:schemeClr>
                    </a:solidFill>
                  </a:tcPr>
                </a:tc>
                <a:extLst>
                  <a:ext uri="{0D108BD9-81ED-4DB2-BD59-A6C34878D82A}">
                    <a16:rowId xmlns:a16="http://schemas.microsoft.com/office/drawing/2014/main" val="3169082191"/>
                  </a:ext>
                </a:extLst>
              </a:tr>
              <a:tr h="600461">
                <a:tc gridSpan="2">
                  <a:txBody>
                    <a:bodyPr/>
                    <a:lstStyle/>
                    <a:p>
                      <a:pPr algn="l"/>
                      <a:r>
                        <a:rPr lang="hr-HR" sz="1800" b="1" dirty="0"/>
                        <a:t>Preostala vrijednost gradnje</a:t>
                      </a:r>
                    </a:p>
                  </a:txBody>
                  <a:tcPr anchor="ctr">
                    <a:solidFill>
                      <a:schemeClr val="bg1">
                        <a:lumMod val="95000"/>
                      </a:schemeClr>
                    </a:solidFill>
                  </a:tcPr>
                </a:tc>
                <a:tc hMerge="1">
                  <a:txBody>
                    <a:bodyPr/>
                    <a:lstStyle/>
                    <a:p>
                      <a:endParaRPr lang="hr-HR"/>
                    </a:p>
                  </a:txBody>
                  <a:tcPr/>
                </a:tc>
                <a:tc>
                  <a:txBody>
                    <a:bodyPr/>
                    <a:lstStyle/>
                    <a:p>
                      <a:pPr algn="ctr"/>
                      <a:r>
                        <a:rPr lang="hr-HR" sz="1800" b="1" dirty="0"/>
                        <a:t>1.724.501,25 kn </a:t>
                      </a:r>
                      <a:r>
                        <a:rPr lang="hr-HR" sz="1800" b="0" dirty="0"/>
                        <a:t>(bez PDV-a)</a:t>
                      </a:r>
                      <a:endParaRPr lang="hr-HR" sz="1800" b="1" dirty="0"/>
                    </a:p>
                  </a:txBody>
                  <a:tcPr anchor="ctr">
                    <a:solidFill>
                      <a:schemeClr val="bg1">
                        <a:lumMod val="95000"/>
                      </a:schemeClr>
                    </a:solidFill>
                  </a:tcPr>
                </a:tc>
                <a:extLst>
                  <a:ext uri="{0D108BD9-81ED-4DB2-BD59-A6C34878D82A}">
                    <a16:rowId xmlns:a16="http://schemas.microsoft.com/office/drawing/2014/main" val="3356495531"/>
                  </a:ext>
                </a:extLst>
              </a:tr>
              <a:tr h="347635">
                <a:tc gridSpan="3">
                  <a:txBody>
                    <a:bodyPr/>
                    <a:lstStyle/>
                    <a:p>
                      <a:pPr algn="ctr"/>
                      <a:endParaRPr lang="hr-HR" sz="1800" dirty="0"/>
                    </a:p>
                  </a:txBody>
                  <a:tcPr anchor="ctr">
                    <a:solidFill>
                      <a:schemeClr val="bg1">
                        <a:lumMod val="85000"/>
                      </a:schemeClr>
                    </a:solidFill>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3124396732"/>
                  </a:ext>
                </a:extLst>
              </a:tr>
              <a:tr h="477429">
                <a:tc rowSpan="3">
                  <a:txBody>
                    <a:bodyPr/>
                    <a:lstStyle/>
                    <a:p>
                      <a:endParaRPr lang="hr-HR" sz="1800" dirty="0"/>
                    </a:p>
                  </a:txBody>
                  <a:tcPr anchor="ctr">
                    <a:solidFill>
                      <a:schemeClr val="bg1">
                        <a:lumMod val="95000"/>
                      </a:schemeClr>
                    </a:solidFill>
                  </a:tcPr>
                </a:tc>
                <a:tc>
                  <a:txBody>
                    <a:bodyPr/>
                    <a:lstStyle/>
                    <a:p>
                      <a:r>
                        <a:rPr lang="hr-HR" sz="1800" dirty="0"/>
                        <a:t>Sadašnja vrijednost gradnje</a:t>
                      </a:r>
                    </a:p>
                  </a:txBody>
                  <a:tcPr anchor="ctr">
                    <a:solidFill>
                      <a:schemeClr val="bg1">
                        <a:lumMod val="95000"/>
                      </a:schemeClr>
                    </a:solidFill>
                  </a:tcPr>
                </a:tc>
                <a:tc>
                  <a:txBody>
                    <a:bodyPr/>
                    <a:lstStyle/>
                    <a:p>
                      <a:pPr algn="ctr"/>
                      <a:r>
                        <a:rPr lang="hr-HR" sz="1800" dirty="0"/>
                        <a:t>1.724.501,25 kn</a:t>
                      </a:r>
                    </a:p>
                  </a:txBody>
                  <a:tcPr anchor="ctr">
                    <a:solidFill>
                      <a:schemeClr val="bg1">
                        <a:lumMod val="95000"/>
                      </a:schemeClr>
                    </a:solidFill>
                  </a:tcPr>
                </a:tc>
                <a:extLst>
                  <a:ext uri="{0D108BD9-81ED-4DB2-BD59-A6C34878D82A}">
                    <a16:rowId xmlns:a16="http://schemas.microsoft.com/office/drawing/2014/main" val="437226300"/>
                  </a:ext>
                </a:extLst>
              </a:tr>
              <a:tr h="600461">
                <a:tc vMerge="1">
                  <a:txBody>
                    <a:bodyPr/>
                    <a:lstStyle/>
                    <a:p>
                      <a:endParaRPr lang="hr-HR" dirty="0"/>
                    </a:p>
                  </a:txBody>
                  <a:tcPr/>
                </a:tc>
                <a:tc>
                  <a:txBody>
                    <a:bodyPr/>
                    <a:lstStyle/>
                    <a:p>
                      <a:r>
                        <a:rPr lang="hr-HR" sz="1800" dirty="0"/>
                        <a:t>Komunalni doprinos (Odluka o komunalnom doprinosu Grada Visa)</a:t>
                      </a:r>
                      <a:endParaRPr lang="ta-IN" sz="1800" dirty="0"/>
                    </a:p>
                    <a:p>
                      <a:r>
                        <a:rPr lang="ta-IN" sz="1800" dirty="0">
                          <a:latin typeface="Calibri"/>
                          <a:cs typeface="Calibri"/>
                        </a:rPr>
                        <a:t>Vodni doprinos</a:t>
                      </a:r>
                      <a:r>
                        <a:rPr lang="ta-IN" sz="1800" baseline="0" dirty="0">
                          <a:latin typeface="Calibri"/>
                          <a:cs typeface="Calibri"/>
                        </a:rPr>
                        <a:t> (zona A – poslovne građevine</a:t>
                      </a:r>
                    </a:p>
                    <a:p>
                      <a:r>
                        <a:rPr lang="ta-IN" sz="1800" baseline="0" dirty="0">
                          <a:latin typeface="Calibri"/>
                          <a:cs typeface="Calibri"/>
                        </a:rPr>
                        <a:t>Uredba o visini vodnog doprinosa)</a:t>
                      </a:r>
                      <a:endParaRPr lang="hr-HR" sz="1800" dirty="0">
                        <a:latin typeface="Calibri"/>
                        <a:cs typeface="Calibri"/>
                      </a:endParaRPr>
                    </a:p>
                  </a:txBody>
                  <a:tcPr anchor="ctr">
                    <a:solidFill>
                      <a:schemeClr val="bg1">
                        <a:lumMod val="95000"/>
                      </a:schemeClr>
                    </a:solidFill>
                  </a:tcPr>
                </a:tc>
                <a:tc>
                  <a:txBody>
                    <a:bodyPr/>
                    <a:lstStyle/>
                    <a:p>
                      <a:pPr algn="ctr"/>
                      <a:r>
                        <a:rPr lang="hr-HR" sz="1800" dirty="0"/>
                        <a:t>266.400,00 kn</a:t>
                      </a:r>
                    </a:p>
                  </a:txBody>
                  <a:tcPr anchor="ctr">
                    <a:solidFill>
                      <a:schemeClr val="bg1">
                        <a:lumMod val="95000"/>
                      </a:schemeClr>
                    </a:solidFill>
                  </a:tcPr>
                </a:tc>
                <a:extLst>
                  <a:ext uri="{0D108BD9-81ED-4DB2-BD59-A6C34878D82A}">
                    <a16:rowId xmlns:a16="http://schemas.microsoft.com/office/drawing/2014/main" val="3073957425"/>
                  </a:ext>
                </a:extLst>
              </a:tr>
              <a:tr h="477429">
                <a:tc vMerge="1">
                  <a:txBody>
                    <a:bodyPr/>
                    <a:lstStyle/>
                    <a:p>
                      <a:endParaRPr lang="hr-HR" dirty="0"/>
                    </a:p>
                  </a:txBody>
                  <a:tcPr/>
                </a:tc>
                <a:tc>
                  <a:txBody>
                    <a:bodyPr/>
                    <a:lstStyle/>
                    <a:p>
                      <a:r>
                        <a:rPr lang="hr-HR" sz="1800" b="1" dirty="0"/>
                        <a:t>Ukupna sadašnja vrijednost građevine</a:t>
                      </a:r>
                    </a:p>
                  </a:txBody>
                  <a:tcPr anchor="ctr">
                    <a:solidFill>
                      <a:schemeClr val="bg1">
                        <a:lumMod val="85000"/>
                      </a:schemeClr>
                    </a:solidFill>
                  </a:tcPr>
                </a:tc>
                <a:tc>
                  <a:txBody>
                    <a:bodyPr/>
                    <a:lstStyle/>
                    <a:p>
                      <a:pPr algn="ctr"/>
                      <a:r>
                        <a:rPr lang="hr-HR" sz="1800" b="1" dirty="0"/>
                        <a:t>1.990.901,25 kn</a:t>
                      </a:r>
                    </a:p>
                  </a:txBody>
                  <a:tcPr anchor="ctr">
                    <a:solidFill>
                      <a:schemeClr val="bg1">
                        <a:lumMod val="85000"/>
                      </a:schemeClr>
                    </a:solidFill>
                  </a:tcPr>
                </a:tc>
                <a:extLst>
                  <a:ext uri="{0D108BD9-81ED-4DB2-BD59-A6C34878D82A}">
                    <a16:rowId xmlns:a16="http://schemas.microsoft.com/office/drawing/2014/main" val="538439394"/>
                  </a:ext>
                </a:extLst>
              </a:tr>
              <a:tr h="460370">
                <a:tc gridSpan="3">
                  <a:txBody>
                    <a:bodyPr/>
                    <a:lstStyle/>
                    <a:p>
                      <a:pPr algn="ctr"/>
                      <a:endParaRPr lang="hr-HR" sz="1800" dirty="0"/>
                    </a:p>
                  </a:txBody>
                  <a:tcPr anchor="ctr">
                    <a:solidFill>
                      <a:schemeClr val="bg1">
                        <a:lumMod val="85000"/>
                      </a:schemeClr>
                    </a:solidFill>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857568470"/>
                  </a:ext>
                </a:extLst>
              </a:tr>
              <a:tr h="600461">
                <a:tc gridSpan="2">
                  <a:txBody>
                    <a:bodyPr/>
                    <a:lstStyle/>
                    <a:p>
                      <a:pPr algn="l"/>
                      <a:r>
                        <a:rPr lang="hr-HR" sz="1800" dirty="0"/>
                        <a:t>Troškovna vrijednost građevine</a:t>
                      </a:r>
                    </a:p>
                  </a:txBody>
                  <a:tcPr anchor="ctr">
                    <a:solidFill>
                      <a:schemeClr val="bg1">
                        <a:lumMod val="95000"/>
                      </a:schemeClr>
                    </a:solidFill>
                  </a:tcPr>
                </a:tc>
                <a:tc hMerge="1">
                  <a:txBody>
                    <a:bodyPr/>
                    <a:lstStyle/>
                    <a:p>
                      <a:endParaRPr lang="hr-HR"/>
                    </a:p>
                  </a:txBody>
                  <a:tcPr/>
                </a:tc>
                <a:tc>
                  <a:txBody>
                    <a:bodyPr/>
                    <a:lstStyle/>
                    <a:p>
                      <a:pPr algn="ctr"/>
                      <a:r>
                        <a:rPr lang="hr-HR" sz="1800" dirty="0"/>
                        <a:t>1.990.901,25 kn (</a:t>
                      </a:r>
                      <a:r>
                        <a:rPr lang="hr-HR" sz="1400" dirty="0"/>
                        <a:t>bez PDV-a</a:t>
                      </a:r>
                      <a:r>
                        <a:rPr lang="hr-HR" sz="1800" dirty="0"/>
                        <a:t>)</a:t>
                      </a:r>
                    </a:p>
                  </a:txBody>
                  <a:tcPr anchor="ctr">
                    <a:solidFill>
                      <a:schemeClr val="bg1">
                        <a:lumMod val="95000"/>
                      </a:schemeClr>
                    </a:solidFill>
                  </a:tcPr>
                </a:tc>
                <a:extLst>
                  <a:ext uri="{0D108BD9-81ED-4DB2-BD59-A6C34878D82A}">
                    <a16:rowId xmlns:a16="http://schemas.microsoft.com/office/drawing/2014/main" val="1898267733"/>
                  </a:ext>
                </a:extLst>
              </a:tr>
            </a:tbl>
          </a:graphicData>
        </a:graphic>
      </p:graphicFrame>
    </p:spTree>
    <p:extLst>
      <p:ext uri="{BB962C8B-B14F-4D97-AF65-F5344CB8AC3E}">
        <p14:creationId xmlns:p14="http://schemas.microsoft.com/office/powerpoint/2010/main" val="2088574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AA43B72-719D-4638-8D0C-54A92075CA71}"/>
              </a:ext>
            </a:extLst>
          </p:cNvPr>
          <p:cNvSpPr>
            <a:spLocks noGrp="1"/>
          </p:cNvSpPr>
          <p:nvPr>
            <p:ph type="title"/>
          </p:nvPr>
        </p:nvSpPr>
        <p:spPr>
          <a:xfrm>
            <a:off x="25963" y="297921"/>
            <a:ext cx="4978896" cy="784902"/>
          </a:xfrm>
        </p:spPr>
        <p:txBody>
          <a:bodyPr/>
          <a:lstStyle/>
          <a:p>
            <a:r>
              <a:rPr lang="hr-HR" sz="4000" dirty="0"/>
              <a:t>THE END…</a:t>
            </a:r>
          </a:p>
        </p:txBody>
      </p:sp>
      <p:sp>
        <p:nvSpPr>
          <p:cNvPr id="3" name="Rezervirano mjesto sadržaja 2">
            <a:extLst>
              <a:ext uri="{FF2B5EF4-FFF2-40B4-BE49-F238E27FC236}">
                <a16:creationId xmlns:a16="http://schemas.microsoft.com/office/drawing/2014/main" id="{6C26C44C-655F-4287-A97D-B8B10CD4442F}"/>
              </a:ext>
            </a:extLst>
          </p:cNvPr>
          <p:cNvSpPr>
            <a:spLocks noGrp="1"/>
          </p:cNvSpPr>
          <p:nvPr>
            <p:ph idx="1"/>
          </p:nvPr>
        </p:nvSpPr>
        <p:spPr>
          <a:xfrm>
            <a:off x="297768" y="1144942"/>
            <a:ext cx="4114800" cy="5112569"/>
          </a:xfrm>
        </p:spPr>
        <p:txBody>
          <a:bodyPr/>
          <a:lstStyle/>
          <a:p>
            <a:pPr algn="ctr"/>
            <a:r>
              <a:rPr lang="hr-HR" sz="2200" dirty="0"/>
              <a:t>sveukupna tržišna vrijednost nekretnina u obuhvatu UPU-a (PROSTORNA CJELINA 1, PROSTORNA CJELINA 2 i PROSTORNA JEDINICA 4) iznosi </a:t>
            </a:r>
            <a:r>
              <a:rPr lang="hr-HR" sz="2400" b="1" dirty="0"/>
              <a:t>32.121.724,24 kn</a:t>
            </a:r>
          </a:p>
          <a:p>
            <a:pPr algn="just"/>
            <a:endParaRPr lang="hr-HR" sz="2200" b="1" dirty="0"/>
          </a:p>
          <a:p>
            <a:pPr algn="just"/>
            <a:endParaRPr lang="hr-HR" sz="2200" b="1" dirty="0"/>
          </a:p>
          <a:p>
            <a:pPr marL="0" indent="0" algn="just">
              <a:buNone/>
            </a:pPr>
            <a:endParaRPr lang="hr-HR" sz="2200" dirty="0">
              <a:sym typeface="Wingdings" panose="05000000000000000000" pitchFamily="2" charset="2"/>
            </a:endParaRPr>
          </a:p>
          <a:p>
            <a:pPr marL="0" indent="0" algn="ctr">
              <a:buNone/>
            </a:pPr>
            <a:r>
              <a:rPr lang="hr-HR" sz="2200" dirty="0">
                <a:sym typeface="Wingdings" panose="05000000000000000000" pitchFamily="2" charset="2"/>
              </a:rPr>
              <a:t>zaokruženo prema Pravilniku o metodama procjene vrijednosti nekretnina (NN 105/15), čl. 68., = </a:t>
            </a:r>
            <a:r>
              <a:rPr lang="hr-HR" sz="2400" b="1" dirty="0">
                <a:sym typeface="Wingdings" panose="05000000000000000000" pitchFamily="2" charset="2"/>
              </a:rPr>
              <a:t>32.120.000,00 kn</a:t>
            </a:r>
            <a:endParaRPr lang="hr-HR" sz="2400" b="1" dirty="0"/>
          </a:p>
        </p:txBody>
      </p:sp>
      <p:sp>
        <p:nvSpPr>
          <p:cNvPr id="5" name="Rezervirano mjesto broja slajda 4">
            <a:extLst>
              <a:ext uri="{FF2B5EF4-FFF2-40B4-BE49-F238E27FC236}">
                <a16:creationId xmlns:a16="http://schemas.microsoft.com/office/drawing/2014/main" id="{4EFF8E2F-DCD2-4F87-903E-E45BD1C83B24}"/>
              </a:ext>
            </a:extLst>
          </p:cNvPr>
          <p:cNvSpPr>
            <a:spLocks noGrp="1"/>
          </p:cNvSpPr>
          <p:nvPr>
            <p:ph type="sldNum" sz="quarter" idx="11"/>
          </p:nvPr>
        </p:nvSpPr>
        <p:spPr/>
        <p:txBody>
          <a:bodyPr/>
          <a:lstStyle/>
          <a:p>
            <a:pPr>
              <a:defRPr/>
            </a:pPr>
            <a:fld id="{CA97B197-5111-4B02-8047-EF5F65D3E305}" type="slidenum">
              <a:rPr lang="hr-HR" altLang="x-none" smtClean="0"/>
              <a:pPr>
                <a:defRPr/>
              </a:pPr>
              <a:t>22</a:t>
            </a:fld>
            <a:endParaRPr lang="hr-HR" altLang="x-none"/>
          </a:p>
        </p:txBody>
      </p:sp>
      <p:pic>
        <p:nvPicPr>
          <p:cNvPr id="7" name="Slika 6">
            <a:extLst>
              <a:ext uri="{FF2B5EF4-FFF2-40B4-BE49-F238E27FC236}">
                <a16:creationId xmlns:a16="http://schemas.microsoft.com/office/drawing/2014/main" id="{50C56D00-1B90-43EF-A5BA-FADEA2D93343}"/>
              </a:ext>
            </a:extLst>
          </p:cNvPr>
          <p:cNvPicPr>
            <a:picLocks noChangeAspect="1"/>
          </p:cNvPicPr>
          <p:nvPr/>
        </p:nvPicPr>
        <p:blipFill rotWithShape="1">
          <a:blip r:embed="rId3"/>
          <a:srcRect l="25909" t="13315" r="38063" b="5302"/>
          <a:stretch/>
        </p:blipFill>
        <p:spPr>
          <a:xfrm>
            <a:off x="4572000" y="260648"/>
            <a:ext cx="4572000" cy="5872625"/>
          </a:xfrm>
          <a:prstGeom prst="rect">
            <a:avLst/>
          </a:prstGeom>
        </p:spPr>
      </p:pic>
      <p:sp>
        <p:nvSpPr>
          <p:cNvPr id="9" name="Strelica: prema dolje 8">
            <a:extLst>
              <a:ext uri="{FF2B5EF4-FFF2-40B4-BE49-F238E27FC236}">
                <a16:creationId xmlns:a16="http://schemas.microsoft.com/office/drawing/2014/main" id="{F5CA8F31-90FA-4D9D-A30E-CFA155DEA7B3}"/>
              </a:ext>
            </a:extLst>
          </p:cNvPr>
          <p:cNvSpPr/>
          <p:nvPr/>
        </p:nvSpPr>
        <p:spPr>
          <a:xfrm>
            <a:off x="2155371" y="3396343"/>
            <a:ext cx="720080" cy="1008112"/>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250500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E9B42F-B15B-4C4E-8382-037B33BC3CB8}"/>
              </a:ext>
            </a:extLst>
          </p:cNvPr>
          <p:cNvSpPr>
            <a:spLocks noGrp="1"/>
          </p:cNvSpPr>
          <p:nvPr>
            <p:ph type="title"/>
          </p:nvPr>
        </p:nvSpPr>
        <p:spPr/>
        <p:txBody>
          <a:bodyPr/>
          <a:lstStyle/>
          <a:p>
            <a:r>
              <a:rPr lang="hr-HR" dirty="0"/>
              <a:t>HVALA NA PAŽNJI</a:t>
            </a:r>
          </a:p>
        </p:txBody>
      </p:sp>
      <p:sp>
        <p:nvSpPr>
          <p:cNvPr id="5" name="Rezervirano mjesto broja slajda 4">
            <a:extLst>
              <a:ext uri="{FF2B5EF4-FFF2-40B4-BE49-F238E27FC236}">
                <a16:creationId xmlns:a16="http://schemas.microsoft.com/office/drawing/2014/main" id="{AEFDD0CF-34D6-4233-9C65-0CFDD85D4247}"/>
              </a:ext>
            </a:extLst>
          </p:cNvPr>
          <p:cNvSpPr>
            <a:spLocks noGrp="1"/>
          </p:cNvSpPr>
          <p:nvPr>
            <p:ph type="sldNum" sz="quarter" idx="11"/>
          </p:nvPr>
        </p:nvSpPr>
        <p:spPr/>
        <p:txBody>
          <a:bodyPr/>
          <a:lstStyle/>
          <a:p>
            <a:pPr>
              <a:defRPr/>
            </a:pPr>
            <a:fld id="{CA97B197-5111-4B02-8047-EF5F65D3E305}" type="slidenum">
              <a:rPr lang="hr-HR" altLang="x-none" smtClean="0"/>
              <a:pPr>
                <a:defRPr/>
              </a:pPr>
              <a:t>23</a:t>
            </a:fld>
            <a:endParaRPr lang="hr-HR" altLang="x-none"/>
          </a:p>
        </p:txBody>
      </p:sp>
      <p:pic>
        <p:nvPicPr>
          <p:cNvPr id="6" name="Slika 5">
            <a:extLst>
              <a:ext uri="{FF2B5EF4-FFF2-40B4-BE49-F238E27FC236}">
                <a16:creationId xmlns:a16="http://schemas.microsoft.com/office/drawing/2014/main" id="{9C9C8020-9D7C-43E3-809E-91AC08315CB2}"/>
              </a:ext>
            </a:extLst>
          </p:cNvPr>
          <p:cNvPicPr>
            <a:picLocks noChangeAspect="1"/>
          </p:cNvPicPr>
          <p:nvPr/>
        </p:nvPicPr>
        <p:blipFill rotWithShape="1">
          <a:blip r:embed="rId3"/>
          <a:srcRect l="13775" t="36418" r="50000" b="18761"/>
          <a:stretch/>
        </p:blipFill>
        <p:spPr>
          <a:xfrm>
            <a:off x="4200928" y="2669780"/>
            <a:ext cx="4968551" cy="3456383"/>
          </a:xfrm>
          <a:prstGeom prst="rect">
            <a:avLst/>
          </a:prstGeom>
        </p:spPr>
      </p:pic>
      <p:graphicFrame>
        <p:nvGraphicFramePr>
          <p:cNvPr id="3" name="Tablica 2">
            <a:extLst>
              <a:ext uri="{FF2B5EF4-FFF2-40B4-BE49-F238E27FC236}">
                <a16:creationId xmlns:a16="http://schemas.microsoft.com/office/drawing/2014/main" id="{B30AD755-1D33-4181-9FF4-9AB61A2A94A4}"/>
              </a:ext>
            </a:extLst>
          </p:cNvPr>
          <p:cNvGraphicFramePr>
            <a:graphicFrameLocks noGrp="1"/>
          </p:cNvGraphicFramePr>
          <p:nvPr>
            <p:extLst>
              <p:ext uri="{D42A27DB-BD31-4B8C-83A1-F6EECF244321}">
                <p14:modId xmlns:p14="http://schemas.microsoft.com/office/powerpoint/2010/main" val="3253631372"/>
              </p:ext>
            </p:extLst>
          </p:nvPr>
        </p:nvGraphicFramePr>
        <p:xfrm>
          <a:off x="177862" y="1834758"/>
          <a:ext cx="4023066" cy="4591087"/>
        </p:xfrm>
        <a:graphic>
          <a:graphicData uri="http://schemas.openxmlformats.org/drawingml/2006/table">
            <a:tbl>
              <a:tblPr/>
              <a:tblGrid>
                <a:gridCol w="4023066">
                  <a:extLst>
                    <a:ext uri="{9D8B030D-6E8A-4147-A177-3AD203B41FA5}">
                      <a16:colId xmlns:a16="http://schemas.microsoft.com/office/drawing/2014/main" val="231929256"/>
                    </a:ext>
                  </a:extLst>
                </a:gridCol>
              </a:tblGrid>
              <a:tr h="389939">
                <a:tc>
                  <a:txBody>
                    <a:bodyPr/>
                    <a:lstStyle/>
                    <a:p>
                      <a:pPr marL="171450" indent="-171450" algn="l" fontAlgn="t">
                        <a:buFont typeface="Arial" panose="020B0604020202020204" pitchFamily="34" charset="0"/>
                        <a:buChar char="•"/>
                      </a:pPr>
                      <a:r>
                        <a:rPr lang="hr-HR" sz="1100" b="0" i="0" u="none" strike="noStrike" dirty="0">
                          <a:solidFill>
                            <a:srgbClr val="000000"/>
                          </a:solidFill>
                          <a:effectLst/>
                          <a:latin typeface="Arial" panose="020B0604020202020204" pitchFamily="34" charset="0"/>
                        </a:rPr>
                        <a:t>Poslovni prostor površine 166,22 m2 u Osijeku, na Trgu Ante Starčevića 7, 2019.</a:t>
                      </a:r>
                    </a:p>
                  </a:txBody>
                  <a:tcPr marL="6984" marR="6984" marT="6984" marB="0">
                    <a:lnL>
                      <a:noFill/>
                    </a:lnL>
                    <a:lnR>
                      <a:noFill/>
                    </a:lnR>
                    <a:lnT>
                      <a:noFill/>
                    </a:lnT>
                    <a:lnB>
                      <a:noFill/>
                    </a:lnB>
                  </a:tcPr>
                </a:tc>
                <a:extLst>
                  <a:ext uri="{0D108BD9-81ED-4DB2-BD59-A6C34878D82A}">
                    <a16:rowId xmlns:a16="http://schemas.microsoft.com/office/drawing/2014/main" val="3308116241"/>
                  </a:ext>
                </a:extLst>
              </a:tr>
              <a:tr h="290089">
                <a:tc>
                  <a:txBody>
                    <a:bodyPr/>
                    <a:lstStyle/>
                    <a:p>
                      <a:pPr marL="171450" indent="-171450" algn="l" fontAlgn="t">
                        <a:buFont typeface="Arial" panose="020B0604020202020204" pitchFamily="34" charset="0"/>
                        <a:buChar char="•"/>
                      </a:pPr>
                      <a:r>
                        <a:rPr lang="hr-HR" sz="1100" b="0" i="0" u="none" strike="noStrike">
                          <a:solidFill>
                            <a:srgbClr val="000000"/>
                          </a:solidFill>
                          <a:effectLst/>
                          <a:latin typeface="Arial" panose="020B0604020202020204" pitchFamily="34" charset="0"/>
                        </a:rPr>
                        <a:t>Poslovna zgrada u Vodicama, Ulica Ćirila i Metoda 2, 2019.</a:t>
                      </a:r>
                    </a:p>
                  </a:txBody>
                  <a:tcPr marL="6984" marR="6984" marT="6984" marB="0">
                    <a:lnL>
                      <a:noFill/>
                    </a:lnL>
                    <a:lnR>
                      <a:noFill/>
                    </a:lnR>
                    <a:lnT>
                      <a:noFill/>
                    </a:lnT>
                    <a:lnB>
                      <a:noFill/>
                    </a:lnB>
                  </a:tcPr>
                </a:tc>
                <a:extLst>
                  <a:ext uri="{0D108BD9-81ED-4DB2-BD59-A6C34878D82A}">
                    <a16:rowId xmlns:a16="http://schemas.microsoft.com/office/drawing/2014/main" val="4192391710"/>
                  </a:ext>
                </a:extLst>
              </a:tr>
              <a:tr h="429991">
                <a:tc>
                  <a:txBody>
                    <a:bodyPr/>
                    <a:lstStyle/>
                    <a:p>
                      <a:pPr marL="171450" indent="-171450" algn="l" fontAlgn="t">
                        <a:buFont typeface="Arial" panose="020B0604020202020204" pitchFamily="34" charset="0"/>
                        <a:buChar char="•"/>
                      </a:pPr>
                      <a:r>
                        <a:rPr lang="hr-HR" sz="1100" b="0" i="0" u="none" strike="noStrike">
                          <a:solidFill>
                            <a:srgbClr val="000000"/>
                          </a:solidFill>
                          <a:effectLst/>
                          <a:latin typeface="Arial" panose="020B0604020202020204" pitchFamily="34" charset="0"/>
                        </a:rPr>
                        <a:t>Poslovni prostori, HŠM, Zagreb, Trg Republike Hrvatske 4, 2019.</a:t>
                      </a:r>
                    </a:p>
                  </a:txBody>
                  <a:tcPr marL="6984" marR="6984" marT="6984" marB="0">
                    <a:lnL>
                      <a:noFill/>
                    </a:lnL>
                    <a:lnR>
                      <a:noFill/>
                    </a:lnR>
                    <a:lnT>
                      <a:noFill/>
                    </a:lnT>
                    <a:lnB>
                      <a:noFill/>
                    </a:lnB>
                  </a:tcPr>
                </a:tc>
                <a:extLst>
                  <a:ext uri="{0D108BD9-81ED-4DB2-BD59-A6C34878D82A}">
                    <a16:rowId xmlns:a16="http://schemas.microsoft.com/office/drawing/2014/main" val="2918257160"/>
                  </a:ext>
                </a:extLst>
              </a:tr>
              <a:tr h="290089">
                <a:tc>
                  <a:txBody>
                    <a:bodyPr/>
                    <a:lstStyle/>
                    <a:p>
                      <a:pPr marL="171450" indent="-171450" algn="l" fontAlgn="t">
                        <a:buFont typeface="Arial" panose="020B0604020202020204" pitchFamily="34" charset="0"/>
                        <a:buChar char="•"/>
                      </a:pPr>
                      <a:r>
                        <a:rPr lang="pl-PL" sz="1100" b="0" i="0" u="none" strike="noStrike">
                          <a:solidFill>
                            <a:srgbClr val="000000"/>
                          </a:solidFill>
                          <a:effectLst/>
                          <a:latin typeface="Arial" panose="020B0604020202020204" pitchFamily="34" charset="0"/>
                        </a:rPr>
                        <a:t>"Dječje selo Promajna", Promajna, 2018.</a:t>
                      </a:r>
                    </a:p>
                  </a:txBody>
                  <a:tcPr marL="6984" marR="6984" marT="6984" marB="0">
                    <a:lnL>
                      <a:noFill/>
                    </a:lnL>
                    <a:lnR>
                      <a:noFill/>
                    </a:lnR>
                    <a:lnT>
                      <a:noFill/>
                    </a:lnT>
                    <a:lnB>
                      <a:noFill/>
                    </a:lnB>
                  </a:tcPr>
                </a:tc>
                <a:extLst>
                  <a:ext uri="{0D108BD9-81ED-4DB2-BD59-A6C34878D82A}">
                    <a16:rowId xmlns:a16="http://schemas.microsoft.com/office/drawing/2014/main" val="706577767"/>
                  </a:ext>
                </a:extLst>
              </a:tr>
              <a:tr h="290089">
                <a:tc>
                  <a:txBody>
                    <a:bodyPr/>
                    <a:lstStyle/>
                    <a:p>
                      <a:pPr marL="171450" indent="-171450" algn="l" fontAlgn="t">
                        <a:buFont typeface="Arial" panose="020B0604020202020204" pitchFamily="34" charset="0"/>
                        <a:buChar char="•"/>
                      </a:pPr>
                      <a:r>
                        <a:rPr lang="hr-HR" sz="1100" b="0" i="0" u="none" strike="noStrike">
                          <a:solidFill>
                            <a:srgbClr val="000000"/>
                          </a:solidFill>
                          <a:effectLst/>
                          <a:latin typeface="Arial" panose="020B0604020202020204" pitchFamily="34" charset="0"/>
                        </a:rPr>
                        <a:t>Poslovni prostor, Split, Dioklecijanova 1, 2018.</a:t>
                      </a:r>
                    </a:p>
                  </a:txBody>
                  <a:tcPr marL="6984" marR="6984" marT="6984" marB="0">
                    <a:lnL>
                      <a:noFill/>
                    </a:lnL>
                    <a:lnR>
                      <a:noFill/>
                    </a:lnR>
                    <a:lnT>
                      <a:noFill/>
                    </a:lnT>
                    <a:lnB>
                      <a:noFill/>
                    </a:lnB>
                  </a:tcPr>
                </a:tc>
                <a:extLst>
                  <a:ext uri="{0D108BD9-81ED-4DB2-BD59-A6C34878D82A}">
                    <a16:rowId xmlns:a16="http://schemas.microsoft.com/office/drawing/2014/main" val="3011583901"/>
                  </a:ext>
                </a:extLst>
              </a:tr>
              <a:tr h="290089">
                <a:tc>
                  <a:txBody>
                    <a:bodyPr/>
                    <a:lstStyle/>
                    <a:p>
                      <a:pPr marL="171450" indent="-171450" algn="l" fontAlgn="t">
                        <a:buFont typeface="Arial" panose="020B0604020202020204" pitchFamily="34" charset="0"/>
                        <a:buChar char="•"/>
                      </a:pPr>
                      <a:r>
                        <a:rPr lang="hr-HR" sz="1100" b="0" i="0" u="none" strike="noStrike">
                          <a:solidFill>
                            <a:srgbClr val="000000"/>
                          </a:solidFill>
                          <a:effectLst/>
                          <a:latin typeface="Arial" panose="020B0604020202020204" pitchFamily="34" charset="0"/>
                        </a:rPr>
                        <a:t>Hotel Hrvatska, Baška Voda, 2018.</a:t>
                      </a:r>
                    </a:p>
                  </a:txBody>
                  <a:tcPr marL="6984" marR="6984" marT="6984" marB="0">
                    <a:lnL>
                      <a:noFill/>
                    </a:lnL>
                    <a:lnR>
                      <a:noFill/>
                    </a:lnR>
                    <a:lnT>
                      <a:noFill/>
                    </a:lnT>
                    <a:lnB>
                      <a:noFill/>
                    </a:lnB>
                  </a:tcPr>
                </a:tc>
                <a:extLst>
                  <a:ext uri="{0D108BD9-81ED-4DB2-BD59-A6C34878D82A}">
                    <a16:rowId xmlns:a16="http://schemas.microsoft.com/office/drawing/2014/main" val="1608050603"/>
                  </a:ext>
                </a:extLst>
              </a:tr>
              <a:tr h="290089">
                <a:tc>
                  <a:txBody>
                    <a:bodyPr/>
                    <a:lstStyle/>
                    <a:p>
                      <a:pPr marL="171450" indent="-171450" algn="l" fontAlgn="t">
                        <a:buFont typeface="Arial" panose="020B0604020202020204" pitchFamily="34" charset="0"/>
                        <a:buChar char="•"/>
                      </a:pPr>
                      <a:r>
                        <a:rPr lang="hr-HR" sz="1100" b="0" i="0" u="none" strike="noStrike">
                          <a:solidFill>
                            <a:srgbClr val="000000"/>
                          </a:solidFill>
                          <a:effectLst/>
                          <a:latin typeface="Arial" panose="020B0604020202020204" pitchFamily="34" charset="0"/>
                        </a:rPr>
                        <a:t>Kamp Busje, Supetar, 2018.</a:t>
                      </a:r>
                    </a:p>
                  </a:txBody>
                  <a:tcPr marL="6984" marR="6984" marT="6984" marB="0">
                    <a:lnL>
                      <a:noFill/>
                    </a:lnL>
                    <a:lnR>
                      <a:noFill/>
                    </a:lnR>
                    <a:lnT>
                      <a:noFill/>
                    </a:lnT>
                    <a:lnB>
                      <a:noFill/>
                    </a:lnB>
                  </a:tcPr>
                </a:tc>
                <a:extLst>
                  <a:ext uri="{0D108BD9-81ED-4DB2-BD59-A6C34878D82A}">
                    <a16:rowId xmlns:a16="http://schemas.microsoft.com/office/drawing/2014/main" val="3703730111"/>
                  </a:ext>
                </a:extLst>
              </a:tr>
              <a:tr h="290089">
                <a:tc>
                  <a:txBody>
                    <a:bodyPr/>
                    <a:lstStyle/>
                    <a:p>
                      <a:pPr marL="171450" indent="-171450" algn="l" fontAlgn="t">
                        <a:buFont typeface="Arial" panose="020B0604020202020204" pitchFamily="34" charset="0"/>
                        <a:buChar char="•"/>
                      </a:pPr>
                      <a:r>
                        <a:rPr lang="hr-HR" sz="1100" b="0" i="0" u="none" strike="noStrike" dirty="0">
                          <a:solidFill>
                            <a:srgbClr val="000000"/>
                          </a:solidFill>
                          <a:effectLst/>
                          <a:latin typeface="Arial" panose="020B0604020202020204" pitchFamily="34" charset="0"/>
                        </a:rPr>
                        <a:t>Hotel Hrvatska, Baška Voda, 2018.</a:t>
                      </a:r>
                    </a:p>
                  </a:txBody>
                  <a:tcPr marL="6984" marR="6984" marT="6984" marB="0">
                    <a:lnL>
                      <a:noFill/>
                    </a:lnL>
                    <a:lnR>
                      <a:noFill/>
                    </a:lnR>
                    <a:lnT>
                      <a:noFill/>
                    </a:lnT>
                    <a:lnB>
                      <a:noFill/>
                    </a:lnB>
                  </a:tcPr>
                </a:tc>
                <a:extLst>
                  <a:ext uri="{0D108BD9-81ED-4DB2-BD59-A6C34878D82A}">
                    <a16:rowId xmlns:a16="http://schemas.microsoft.com/office/drawing/2014/main" val="151307951"/>
                  </a:ext>
                </a:extLst>
              </a:tr>
              <a:tr h="290089">
                <a:tc>
                  <a:txBody>
                    <a:bodyPr/>
                    <a:lstStyle/>
                    <a:p>
                      <a:pPr marL="171450" indent="-171450" algn="l" fontAlgn="t">
                        <a:buFont typeface="Arial" panose="020B0604020202020204" pitchFamily="34" charset="0"/>
                        <a:buChar char="•"/>
                      </a:pPr>
                      <a:r>
                        <a:rPr lang="hr-HR" sz="1100" b="0" i="0" u="none" strike="noStrike">
                          <a:solidFill>
                            <a:srgbClr val="000000"/>
                          </a:solidFill>
                          <a:effectLst/>
                          <a:latin typeface="Arial" panose="020B0604020202020204" pitchFamily="34" charset="0"/>
                        </a:rPr>
                        <a:t>Upravna zgrada, Makarska, 2017.</a:t>
                      </a:r>
                    </a:p>
                  </a:txBody>
                  <a:tcPr marL="6984" marR="6984" marT="6984" marB="0">
                    <a:lnL>
                      <a:noFill/>
                    </a:lnL>
                    <a:lnR>
                      <a:noFill/>
                    </a:lnR>
                    <a:lnT>
                      <a:noFill/>
                    </a:lnT>
                    <a:lnB>
                      <a:noFill/>
                    </a:lnB>
                  </a:tcPr>
                </a:tc>
                <a:extLst>
                  <a:ext uri="{0D108BD9-81ED-4DB2-BD59-A6C34878D82A}">
                    <a16:rowId xmlns:a16="http://schemas.microsoft.com/office/drawing/2014/main" val="1096642230"/>
                  </a:ext>
                </a:extLst>
              </a:tr>
              <a:tr h="290089">
                <a:tc>
                  <a:txBody>
                    <a:bodyPr/>
                    <a:lstStyle/>
                    <a:p>
                      <a:pPr marL="171450" indent="-171450" algn="l" fontAlgn="t">
                        <a:buFont typeface="Arial" panose="020B0604020202020204" pitchFamily="34" charset="0"/>
                        <a:buChar char="•"/>
                      </a:pPr>
                      <a:r>
                        <a:rPr lang="hr-HR" sz="1100" b="0" i="0" u="none" strike="noStrike">
                          <a:solidFill>
                            <a:srgbClr val="000000"/>
                          </a:solidFill>
                          <a:effectLst/>
                          <a:latin typeface="Arial" panose="020B0604020202020204" pitchFamily="34" charset="0"/>
                        </a:rPr>
                        <a:t>Hotel Meteor, Makarska, 2017.</a:t>
                      </a:r>
                    </a:p>
                  </a:txBody>
                  <a:tcPr marL="6984" marR="6984" marT="6984" marB="0">
                    <a:lnL>
                      <a:noFill/>
                    </a:lnL>
                    <a:lnR>
                      <a:noFill/>
                    </a:lnR>
                    <a:lnT>
                      <a:noFill/>
                    </a:lnT>
                    <a:lnB>
                      <a:noFill/>
                    </a:lnB>
                  </a:tcPr>
                </a:tc>
                <a:extLst>
                  <a:ext uri="{0D108BD9-81ED-4DB2-BD59-A6C34878D82A}">
                    <a16:rowId xmlns:a16="http://schemas.microsoft.com/office/drawing/2014/main" val="1311044084"/>
                  </a:ext>
                </a:extLst>
              </a:tr>
              <a:tr h="290089">
                <a:tc>
                  <a:txBody>
                    <a:bodyPr/>
                    <a:lstStyle/>
                    <a:p>
                      <a:pPr marL="171450" indent="-171450" algn="l" fontAlgn="t">
                        <a:buFont typeface="Arial" panose="020B0604020202020204" pitchFamily="34" charset="0"/>
                        <a:buChar char="•"/>
                      </a:pPr>
                      <a:r>
                        <a:rPr lang="hr-HR" sz="1100" b="0" i="0" u="none" strike="noStrike">
                          <a:solidFill>
                            <a:srgbClr val="000000"/>
                          </a:solidFill>
                          <a:effectLst/>
                          <a:latin typeface="Arial" panose="020B0604020202020204" pitchFamily="34" charset="0"/>
                        </a:rPr>
                        <a:t>Hotel Meteor, Makarska, 2017.</a:t>
                      </a:r>
                    </a:p>
                  </a:txBody>
                  <a:tcPr marL="6984" marR="6984" marT="6984" marB="0">
                    <a:lnL>
                      <a:noFill/>
                    </a:lnL>
                    <a:lnR>
                      <a:noFill/>
                    </a:lnR>
                    <a:lnT>
                      <a:noFill/>
                    </a:lnT>
                    <a:lnB>
                      <a:noFill/>
                    </a:lnB>
                  </a:tcPr>
                </a:tc>
                <a:extLst>
                  <a:ext uri="{0D108BD9-81ED-4DB2-BD59-A6C34878D82A}">
                    <a16:rowId xmlns:a16="http://schemas.microsoft.com/office/drawing/2014/main" val="3292186237"/>
                  </a:ext>
                </a:extLst>
              </a:tr>
              <a:tr h="290089">
                <a:tc>
                  <a:txBody>
                    <a:bodyPr/>
                    <a:lstStyle/>
                    <a:p>
                      <a:pPr marL="171450" indent="-171450" algn="l" fontAlgn="t">
                        <a:buFont typeface="Arial" panose="020B0604020202020204" pitchFamily="34" charset="0"/>
                        <a:buChar char="•"/>
                      </a:pPr>
                      <a:r>
                        <a:rPr lang="hr-HR" sz="1100" b="0" i="0" u="none" strike="noStrike">
                          <a:solidFill>
                            <a:srgbClr val="000000"/>
                          </a:solidFill>
                          <a:effectLst/>
                          <a:latin typeface="Arial" panose="020B0604020202020204" pitchFamily="34" charset="0"/>
                        </a:rPr>
                        <a:t>Hotel Dalmacija, Makarska, 2017.</a:t>
                      </a:r>
                    </a:p>
                  </a:txBody>
                  <a:tcPr marL="6984" marR="6984" marT="6984" marB="0">
                    <a:lnL>
                      <a:noFill/>
                    </a:lnL>
                    <a:lnR>
                      <a:noFill/>
                    </a:lnR>
                    <a:lnT>
                      <a:noFill/>
                    </a:lnT>
                    <a:lnB>
                      <a:noFill/>
                    </a:lnB>
                  </a:tcPr>
                </a:tc>
                <a:extLst>
                  <a:ext uri="{0D108BD9-81ED-4DB2-BD59-A6C34878D82A}">
                    <a16:rowId xmlns:a16="http://schemas.microsoft.com/office/drawing/2014/main" val="2970099121"/>
                  </a:ext>
                </a:extLst>
              </a:tr>
              <a:tr h="290089">
                <a:tc>
                  <a:txBody>
                    <a:bodyPr/>
                    <a:lstStyle/>
                    <a:p>
                      <a:pPr marL="171450" indent="-171450" algn="l" fontAlgn="t">
                        <a:buFont typeface="Arial" panose="020B0604020202020204" pitchFamily="34" charset="0"/>
                        <a:buChar char="•"/>
                      </a:pPr>
                      <a:r>
                        <a:rPr lang="hr-HR" sz="1100" b="0" i="0" u="none" strike="noStrike">
                          <a:solidFill>
                            <a:srgbClr val="000000"/>
                          </a:solidFill>
                          <a:effectLst/>
                          <a:latin typeface="Arial" panose="020B0604020202020204" pitchFamily="34" charset="0"/>
                        </a:rPr>
                        <a:t>Turističko naselje Rivijera, Makarska, 2017.</a:t>
                      </a:r>
                    </a:p>
                  </a:txBody>
                  <a:tcPr marL="6984" marR="6984" marT="6984" marB="0">
                    <a:lnL>
                      <a:noFill/>
                    </a:lnL>
                    <a:lnR>
                      <a:noFill/>
                    </a:lnR>
                    <a:lnT>
                      <a:noFill/>
                    </a:lnT>
                    <a:lnB>
                      <a:noFill/>
                    </a:lnB>
                  </a:tcPr>
                </a:tc>
                <a:extLst>
                  <a:ext uri="{0D108BD9-81ED-4DB2-BD59-A6C34878D82A}">
                    <a16:rowId xmlns:a16="http://schemas.microsoft.com/office/drawing/2014/main" val="3285286031"/>
                  </a:ext>
                </a:extLst>
              </a:tr>
              <a:tr h="290089">
                <a:tc>
                  <a:txBody>
                    <a:bodyPr/>
                    <a:lstStyle/>
                    <a:p>
                      <a:pPr marL="171450" indent="-171450" algn="l" fontAlgn="t">
                        <a:buFont typeface="Arial" panose="020B0604020202020204" pitchFamily="34" charset="0"/>
                        <a:buChar char="•"/>
                      </a:pPr>
                      <a:r>
                        <a:rPr lang="hr-HR" sz="1100" b="0" i="0" u="none" strike="noStrike">
                          <a:solidFill>
                            <a:srgbClr val="000000"/>
                          </a:solidFill>
                          <a:effectLst/>
                          <a:latin typeface="Arial" panose="020B0604020202020204" pitchFamily="34" charset="0"/>
                        </a:rPr>
                        <a:t>Otok Smokvica, 2016.</a:t>
                      </a:r>
                    </a:p>
                  </a:txBody>
                  <a:tcPr marL="6984" marR="6984" marT="6984" marB="0">
                    <a:lnL>
                      <a:noFill/>
                    </a:lnL>
                    <a:lnR>
                      <a:noFill/>
                    </a:lnR>
                    <a:lnT>
                      <a:noFill/>
                    </a:lnT>
                    <a:lnB>
                      <a:noFill/>
                    </a:lnB>
                  </a:tcPr>
                </a:tc>
                <a:extLst>
                  <a:ext uri="{0D108BD9-81ED-4DB2-BD59-A6C34878D82A}">
                    <a16:rowId xmlns:a16="http://schemas.microsoft.com/office/drawing/2014/main" val="1430319471"/>
                  </a:ext>
                </a:extLst>
              </a:tr>
              <a:tr h="290089">
                <a:tc>
                  <a:txBody>
                    <a:bodyPr/>
                    <a:lstStyle/>
                    <a:p>
                      <a:pPr marL="171450" indent="-171450" algn="l" fontAlgn="t">
                        <a:buFont typeface="Arial" panose="020B0604020202020204" pitchFamily="34" charset="0"/>
                        <a:buChar char="•"/>
                      </a:pPr>
                      <a:r>
                        <a:rPr lang="hr-HR" sz="1100" b="0" i="0" u="none" strike="noStrike" dirty="0">
                          <a:solidFill>
                            <a:srgbClr val="000000"/>
                          </a:solidFill>
                          <a:effectLst/>
                          <a:latin typeface="Arial" panose="020B0604020202020204" pitchFamily="34" charset="0"/>
                        </a:rPr>
                        <a:t>"Češka Vila", Vis 2016.</a:t>
                      </a:r>
                    </a:p>
                  </a:txBody>
                  <a:tcPr marL="6984" marR="6984" marT="6984" marB="0">
                    <a:lnL>
                      <a:noFill/>
                    </a:lnL>
                    <a:lnR>
                      <a:noFill/>
                    </a:lnR>
                    <a:lnT>
                      <a:noFill/>
                    </a:lnT>
                    <a:lnB>
                      <a:noFill/>
                    </a:lnB>
                  </a:tcPr>
                </a:tc>
                <a:extLst>
                  <a:ext uri="{0D108BD9-81ED-4DB2-BD59-A6C34878D82A}">
                    <a16:rowId xmlns:a16="http://schemas.microsoft.com/office/drawing/2014/main" val="783529239"/>
                  </a:ext>
                </a:extLst>
              </a:tr>
            </a:tbl>
          </a:graphicData>
        </a:graphic>
      </p:graphicFrame>
    </p:spTree>
    <p:extLst>
      <p:ext uri="{BB962C8B-B14F-4D97-AF65-F5344CB8AC3E}">
        <p14:creationId xmlns:p14="http://schemas.microsoft.com/office/powerpoint/2010/main" val="770725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0C07FD0-25E8-4FCE-9F99-D4B7FD4EF86C}"/>
              </a:ext>
            </a:extLst>
          </p:cNvPr>
          <p:cNvSpPr>
            <a:spLocks noGrp="1"/>
          </p:cNvSpPr>
          <p:nvPr>
            <p:ph type="title"/>
          </p:nvPr>
        </p:nvSpPr>
        <p:spPr/>
        <p:txBody>
          <a:bodyPr/>
          <a:lstStyle/>
          <a:p>
            <a:r>
              <a:rPr lang="hr-HR" dirty="0"/>
              <a:t>ZADATAK ZA PROCJENU</a:t>
            </a:r>
          </a:p>
        </p:txBody>
      </p:sp>
      <p:sp>
        <p:nvSpPr>
          <p:cNvPr id="3" name="Rezervirano mjesto sadržaja 2">
            <a:extLst>
              <a:ext uri="{FF2B5EF4-FFF2-40B4-BE49-F238E27FC236}">
                <a16:creationId xmlns:a16="http://schemas.microsoft.com/office/drawing/2014/main" id="{F92A25AD-3BFB-47AD-8C1D-9BCBACE9BE13}"/>
              </a:ext>
            </a:extLst>
          </p:cNvPr>
          <p:cNvSpPr>
            <a:spLocks noGrp="1"/>
          </p:cNvSpPr>
          <p:nvPr>
            <p:ph idx="1"/>
          </p:nvPr>
        </p:nvSpPr>
        <p:spPr>
          <a:xfrm>
            <a:off x="-24468" y="1166018"/>
            <a:ext cx="9144000" cy="5431334"/>
          </a:xfrm>
        </p:spPr>
        <p:txBody>
          <a:bodyPr/>
          <a:lstStyle/>
          <a:p>
            <a:r>
              <a:rPr lang="hr-HR" dirty="0"/>
              <a:t>Prema zahtjevu Naručitelja: </a:t>
            </a:r>
          </a:p>
          <a:p>
            <a:pPr lvl="1"/>
            <a:r>
              <a:rPr lang="ta-IN" sz="2400" dirty="0"/>
              <a:t>procjena zemljišta i građevina prema prostornim cjelinama</a:t>
            </a:r>
            <a:endParaRPr lang="hr-HR" sz="2400" dirty="0"/>
          </a:p>
          <a:p>
            <a:pPr lvl="1"/>
            <a:r>
              <a:rPr lang="hr-HR" dirty="0"/>
              <a:t>u skladu s UPU-om (Urbanistički plan uređenja ugostiteljsko - turističke zone T1 "Češka vila", Službeni glasnik Grada Visa br. 2/16)</a:t>
            </a:r>
          </a:p>
          <a:p>
            <a:r>
              <a:rPr lang="hr-HR" sz="2400" dirty="0"/>
              <a:t>Prostorna cjelin</a:t>
            </a:r>
            <a:r>
              <a:rPr lang="ta-IN" sz="2400" dirty="0"/>
              <a:t>a</a:t>
            </a:r>
            <a:r>
              <a:rPr lang="hr-HR" sz="2400" dirty="0"/>
              <a:t> </a:t>
            </a:r>
            <a:r>
              <a:rPr lang="ta-IN" sz="2400" dirty="0"/>
              <a:t>“</a:t>
            </a:r>
            <a:r>
              <a:rPr lang="hr-HR" sz="2400" dirty="0"/>
              <a:t>1</a:t>
            </a:r>
            <a:r>
              <a:rPr lang="ta-IN" sz="2400" dirty="0"/>
              <a:t>”</a:t>
            </a:r>
            <a:r>
              <a:rPr lang="hr-HR" sz="2400" dirty="0"/>
              <a:t> – površine  cca 17.841 m2</a:t>
            </a:r>
            <a:r>
              <a:rPr lang="ta-IN" sz="2400" dirty="0"/>
              <a:t> </a:t>
            </a:r>
            <a:r>
              <a:rPr lang="hr-HR" sz="2400" dirty="0"/>
              <a:t>-</a:t>
            </a:r>
            <a:r>
              <a:rPr lang="ta-IN" sz="2000" dirty="0"/>
              <a:t>  T1 hotel – rekonstrukcija i dogradnja  ex vile</a:t>
            </a:r>
            <a:endParaRPr lang="hr-HR" sz="2000" dirty="0"/>
          </a:p>
          <a:p>
            <a:r>
              <a:rPr lang="hr-HR" sz="2400" dirty="0"/>
              <a:t>Prostorna cjelina </a:t>
            </a:r>
            <a:r>
              <a:rPr lang="ta-IN" sz="2400" dirty="0"/>
              <a:t>“</a:t>
            </a:r>
            <a:r>
              <a:rPr lang="hr-HR" sz="2400" dirty="0"/>
              <a:t>2</a:t>
            </a:r>
            <a:r>
              <a:rPr lang="ta-IN" sz="2400" dirty="0"/>
              <a:t>”</a:t>
            </a:r>
            <a:r>
              <a:rPr lang="hr-HR" sz="2400" dirty="0"/>
              <a:t> - površine</a:t>
            </a:r>
            <a:r>
              <a:rPr lang="ta-IN" sz="2400" dirty="0"/>
              <a:t> </a:t>
            </a:r>
            <a:r>
              <a:rPr lang="ta-IN" sz="2000" dirty="0"/>
              <a:t>cca</a:t>
            </a:r>
            <a:r>
              <a:rPr lang="hr-HR" sz="2400" dirty="0"/>
              <a:t> 18.732 m2, </a:t>
            </a:r>
            <a:r>
              <a:rPr lang="ta-IN" sz="2000" dirty="0"/>
              <a:t>T1 hotel, vile – gradnja novog hotela, vila i pratećih sadržaja</a:t>
            </a:r>
          </a:p>
          <a:p>
            <a:r>
              <a:rPr lang="ta-IN" sz="2000" dirty="0"/>
              <a:t>Prostorna jedinica “4” – površine cca 530 m2, T4 – prateći sadržaji</a:t>
            </a:r>
          </a:p>
          <a:p>
            <a:pPr marL="0" indent="0">
              <a:buNone/>
            </a:pPr>
            <a:r>
              <a:rPr lang="ta-IN" sz="2400" dirty="0"/>
              <a:t>   </a:t>
            </a:r>
          </a:p>
          <a:p>
            <a:pPr marL="0" indent="0">
              <a:buNone/>
            </a:pPr>
            <a:endParaRPr lang="hr-HR" sz="2000" dirty="0"/>
          </a:p>
          <a:p>
            <a:pPr marL="0" indent="0">
              <a:buNone/>
            </a:pPr>
            <a:endParaRPr lang="hr-HR" dirty="0"/>
          </a:p>
        </p:txBody>
      </p:sp>
      <p:sp>
        <p:nvSpPr>
          <p:cNvPr id="5" name="Rezervirano mjesto broja slajda 4">
            <a:extLst>
              <a:ext uri="{FF2B5EF4-FFF2-40B4-BE49-F238E27FC236}">
                <a16:creationId xmlns:a16="http://schemas.microsoft.com/office/drawing/2014/main" id="{5EF59848-B352-4BE5-8CBC-AA6130C96BA5}"/>
              </a:ext>
            </a:extLst>
          </p:cNvPr>
          <p:cNvSpPr>
            <a:spLocks noGrp="1"/>
          </p:cNvSpPr>
          <p:nvPr>
            <p:ph type="sldNum" sz="quarter" idx="11"/>
          </p:nvPr>
        </p:nvSpPr>
        <p:spPr/>
        <p:txBody>
          <a:bodyPr/>
          <a:lstStyle/>
          <a:p>
            <a:pPr>
              <a:defRPr/>
            </a:pPr>
            <a:fld id="{CA97B197-5111-4B02-8047-EF5F65D3E305}" type="slidenum">
              <a:rPr lang="hr-HR" altLang="x-none" smtClean="0"/>
              <a:pPr>
                <a:defRPr/>
              </a:pPr>
              <a:t>3</a:t>
            </a:fld>
            <a:endParaRPr lang="hr-HR" altLang="x-none" dirty="0"/>
          </a:p>
        </p:txBody>
      </p:sp>
    </p:spTree>
    <p:extLst>
      <p:ext uri="{BB962C8B-B14F-4D97-AF65-F5344CB8AC3E}">
        <p14:creationId xmlns:p14="http://schemas.microsoft.com/office/powerpoint/2010/main" val="426027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3F082D66-928B-46F4-8A95-9F855EAF3C45}"/>
              </a:ext>
            </a:extLst>
          </p:cNvPr>
          <p:cNvPicPr>
            <a:picLocks noChangeAspect="1"/>
          </p:cNvPicPr>
          <p:nvPr/>
        </p:nvPicPr>
        <p:blipFill rotWithShape="1">
          <a:blip r:embed="rId3">
            <a:extLst>
              <a:ext uri="{28A0092B-C50C-407E-A947-70E740481C1C}">
                <a14:useLocalDpi xmlns:a14="http://schemas.microsoft.com/office/drawing/2010/main" val="0"/>
              </a:ext>
            </a:extLst>
          </a:blip>
          <a:srcRect l="18708" t="13281" r="3800" b="12602"/>
          <a:stretch/>
        </p:blipFill>
        <p:spPr bwMode="auto">
          <a:xfrm>
            <a:off x="13000" y="1196752"/>
            <a:ext cx="4392488" cy="39593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Naslov 1">
            <a:extLst>
              <a:ext uri="{FF2B5EF4-FFF2-40B4-BE49-F238E27FC236}">
                <a16:creationId xmlns:a16="http://schemas.microsoft.com/office/drawing/2014/main" id="{603211C0-5B42-4570-BADD-EBA5A8A65DEC}"/>
              </a:ext>
            </a:extLst>
          </p:cNvPr>
          <p:cNvSpPr>
            <a:spLocks noGrp="1"/>
          </p:cNvSpPr>
          <p:nvPr>
            <p:ph type="title"/>
          </p:nvPr>
        </p:nvSpPr>
        <p:spPr/>
        <p:txBody>
          <a:bodyPr/>
          <a:lstStyle/>
          <a:p>
            <a:r>
              <a:rPr lang="hr-HR" dirty="0"/>
              <a:t>OSNOVNE INFORMACIJE</a:t>
            </a:r>
          </a:p>
        </p:txBody>
      </p:sp>
      <p:sp>
        <p:nvSpPr>
          <p:cNvPr id="5" name="Rezervirano mjesto broja slajda 4">
            <a:extLst>
              <a:ext uri="{FF2B5EF4-FFF2-40B4-BE49-F238E27FC236}">
                <a16:creationId xmlns:a16="http://schemas.microsoft.com/office/drawing/2014/main" id="{89EFD6DC-B8F6-404B-850F-F673E02EF5FA}"/>
              </a:ext>
            </a:extLst>
          </p:cNvPr>
          <p:cNvSpPr>
            <a:spLocks noGrp="1"/>
          </p:cNvSpPr>
          <p:nvPr>
            <p:ph type="sldNum" sz="quarter" idx="11"/>
          </p:nvPr>
        </p:nvSpPr>
        <p:spPr/>
        <p:txBody>
          <a:bodyPr/>
          <a:lstStyle/>
          <a:p>
            <a:pPr>
              <a:defRPr/>
            </a:pPr>
            <a:fld id="{CA97B197-5111-4B02-8047-EF5F65D3E305}" type="slidenum">
              <a:rPr lang="hr-HR" altLang="x-none" smtClean="0"/>
              <a:pPr>
                <a:defRPr/>
              </a:pPr>
              <a:t>4</a:t>
            </a:fld>
            <a:endParaRPr lang="hr-HR" altLang="x-none"/>
          </a:p>
        </p:txBody>
      </p:sp>
      <p:sp>
        <p:nvSpPr>
          <p:cNvPr id="8" name="Pravokutnik 7">
            <a:extLst>
              <a:ext uri="{FF2B5EF4-FFF2-40B4-BE49-F238E27FC236}">
                <a16:creationId xmlns:a16="http://schemas.microsoft.com/office/drawing/2014/main" id="{B5308965-3C49-4FF3-A279-D1266C47C0E0}"/>
              </a:ext>
            </a:extLst>
          </p:cNvPr>
          <p:cNvSpPr/>
          <p:nvPr/>
        </p:nvSpPr>
        <p:spPr>
          <a:xfrm>
            <a:off x="971600" y="5157192"/>
            <a:ext cx="2883877" cy="461665"/>
          </a:xfrm>
          <a:prstGeom prst="rect">
            <a:avLst/>
          </a:prstGeom>
        </p:spPr>
        <p:txBody>
          <a:bodyPr wrap="square">
            <a:spAutoFit/>
          </a:bodyPr>
          <a:lstStyle/>
          <a:p>
            <a:r>
              <a:rPr lang="hr-HR" sz="2400" dirty="0"/>
              <a:t>k.č.</a:t>
            </a:r>
            <a:r>
              <a:rPr lang="ta-IN" sz="2400" dirty="0"/>
              <a:t> </a:t>
            </a:r>
            <a:r>
              <a:rPr lang="hr-HR" sz="2400" dirty="0"/>
              <a:t>5931/63 k.o.Vis</a:t>
            </a:r>
          </a:p>
        </p:txBody>
      </p:sp>
      <p:pic>
        <p:nvPicPr>
          <p:cNvPr id="9" name="Picture 3">
            <a:extLst>
              <a:ext uri="{FF2B5EF4-FFF2-40B4-BE49-F238E27FC236}">
                <a16:creationId xmlns:a16="http://schemas.microsoft.com/office/drawing/2014/main" id="{64003948-EB64-45E9-B5B9-C49BB9DEC015}"/>
              </a:ext>
            </a:extLst>
          </p:cNvPr>
          <p:cNvPicPr>
            <a:picLocks noChangeAspect="1"/>
          </p:cNvPicPr>
          <p:nvPr/>
        </p:nvPicPr>
        <p:blipFill rotWithShape="1">
          <a:blip r:embed="rId4">
            <a:extLst>
              <a:ext uri="{28A0092B-C50C-407E-A947-70E740481C1C}">
                <a14:useLocalDpi xmlns:a14="http://schemas.microsoft.com/office/drawing/2010/main" val="0"/>
              </a:ext>
            </a:extLst>
          </a:blip>
          <a:srcRect l="8107" t="12393" r="4958" b="3008"/>
          <a:stretch/>
        </p:blipFill>
        <p:spPr bwMode="auto">
          <a:xfrm>
            <a:off x="4427984" y="1196752"/>
            <a:ext cx="4464496" cy="3960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Pravokutnik 9">
            <a:extLst>
              <a:ext uri="{FF2B5EF4-FFF2-40B4-BE49-F238E27FC236}">
                <a16:creationId xmlns:a16="http://schemas.microsoft.com/office/drawing/2014/main" id="{835AEDCE-83BE-47F1-A23B-9EE54F918C75}"/>
              </a:ext>
            </a:extLst>
          </p:cNvPr>
          <p:cNvSpPr/>
          <p:nvPr/>
        </p:nvSpPr>
        <p:spPr>
          <a:xfrm>
            <a:off x="5292080" y="5229200"/>
            <a:ext cx="3172986" cy="461665"/>
          </a:xfrm>
          <a:prstGeom prst="rect">
            <a:avLst/>
          </a:prstGeom>
        </p:spPr>
        <p:txBody>
          <a:bodyPr wrap="square">
            <a:spAutoFit/>
          </a:bodyPr>
          <a:lstStyle/>
          <a:p>
            <a:r>
              <a:rPr lang="ta-IN" sz="2400" dirty="0"/>
              <a:t>dio </a:t>
            </a:r>
            <a:r>
              <a:rPr lang="hr-HR" sz="2400" dirty="0"/>
              <a:t>k.č.</a:t>
            </a:r>
            <a:r>
              <a:rPr lang="ta-IN" sz="2400" dirty="0"/>
              <a:t> </a:t>
            </a:r>
            <a:r>
              <a:rPr lang="hr-HR" sz="2400" dirty="0"/>
              <a:t>5924/1 k.o.Vis</a:t>
            </a:r>
          </a:p>
        </p:txBody>
      </p:sp>
    </p:spTree>
    <p:extLst>
      <p:ext uri="{BB962C8B-B14F-4D97-AF65-F5344CB8AC3E}">
        <p14:creationId xmlns:p14="http://schemas.microsoft.com/office/powerpoint/2010/main" val="75645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NAMJENA.png"/>
          <p:cNvPicPr>
            <a:picLocks noGrp="1" noChangeAspect="1"/>
          </p:cNvPicPr>
          <p:nvPr>
            <p:ph idx="1"/>
          </p:nvPr>
        </p:nvPicPr>
        <p:blipFill>
          <a:blip r:embed="rId3">
            <a:extLst>
              <a:ext uri="{28A0092B-C50C-407E-A947-70E740481C1C}">
                <a14:useLocalDpi xmlns:a14="http://schemas.microsoft.com/office/drawing/2010/main" val="0"/>
              </a:ext>
            </a:extLst>
          </a:blip>
          <a:srcRect t="5032" b="5032"/>
          <a:stretch>
            <a:fillRect/>
          </a:stretch>
        </p:blipFill>
        <p:spPr>
          <a:xfrm>
            <a:off x="0" y="188640"/>
            <a:ext cx="9140855" cy="5544616"/>
          </a:xfrm>
        </p:spPr>
      </p:pic>
      <p:sp>
        <p:nvSpPr>
          <p:cNvPr id="5" name="Slide Number Placeholder 4"/>
          <p:cNvSpPr>
            <a:spLocks noGrp="1"/>
          </p:cNvSpPr>
          <p:nvPr>
            <p:ph type="sldNum" sz="quarter" idx="11"/>
          </p:nvPr>
        </p:nvSpPr>
        <p:spPr/>
        <p:txBody>
          <a:bodyPr/>
          <a:lstStyle/>
          <a:p>
            <a:pPr>
              <a:defRPr/>
            </a:pPr>
            <a:fld id="{CA97B197-5111-4B02-8047-EF5F65D3E305}" type="slidenum">
              <a:rPr lang="hr-HR" altLang="x-none" smtClean="0"/>
              <a:pPr>
                <a:defRPr/>
              </a:pPr>
              <a:t>5</a:t>
            </a:fld>
            <a:endParaRPr lang="hr-HR" altLang="x-none"/>
          </a:p>
        </p:txBody>
      </p:sp>
    </p:spTree>
    <p:extLst>
      <p:ext uri="{BB962C8B-B14F-4D97-AF65-F5344CB8AC3E}">
        <p14:creationId xmlns:p14="http://schemas.microsoft.com/office/powerpoint/2010/main" val="1352607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CA97B197-5111-4B02-8047-EF5F65D3E305}" type="slidenum">
              <a:rPr lang="hr-HR" altLang="x-none" smtClean="0"/>
              <a:pPr>
                <a:defRPr/>
              </a:pPr>
              <a:t>6</a:t>
            </a:fld>
            <a:endParaRPr lang="hr-HR" altLang="x-none"/>
          </a:p>
        </p:txBody>
      </p:sp>
      <p:pic>
        <p:nvPicPr>
          <p:cNvPr id="10" name="Content Placeholder 9" descr="PROSTORNE CJELINE.png"/>
          <p:cNvPicPr>
            <a:picLocks noGrp="1" noChangeAspect="1"/>
          </p:cNvPicPr>
          <p:nvPr>
            <p:ph idx="1"/>
          </p:nvPr>
        </p:nvPicPr>
        <p:blipFill>
          <a:blip r:embed="rId3">
            <a:extLst>
              <a:ext uri="{28A0092B-C50C-407E-A947-70E740481C1C}">
                <a14:useLocalDpi xmlns:a14="http://schemas.microsoft.com/office/drawing/2010/main" val="0"/>
              </a:ext>
            </a:extLst>
          </a:blip>
          <a:srcRect t="5356" b="5356"/>
          <a:stretch>
            <a:fillRect/>
          </a:stretch>
        </p:blipFill>
        <p:spPr>
          <a:xfrm>
            <a:off x="19038" y="188640"/>
            <a:ext cx="9165297" cy="5184576"/>
          </a:xfrm>
        </p:spPr>
      </p:pic>
    </p:spTree>
    <p:extLst>
      <p:ext uri="{BB962C8B-B14F-4D97-AF65-F5344CB8AC3E}">
        <p14:creationId xmlns:p14="http://schemas.microsoft.com/office/powerpoint/2010/main" val="1100959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BF68DDF-695C-42D4-A60D-83EB71F331A9}"/>
              </a:ext>
            </a:extLst>
          </p:cNvPr>
          <p:cNvSpPr>
            <a:spLocks noGrp="1"/>
          </p:cNvSpPr>
          <p:nvPr>
            <p:ph type="title"/>
          </p:nvPr>
        </p:nvSpPr>
        <p:spPr/>
        <p:txBody>
          <a:bodyPr/>
          <a:lstStyle/>
          <a:p>
            <a:r>
              <a:rPr lang="hr-HR" dirty="0"/>
              <a:t>KAKVOĆA ZEMLJIŠTA</a:t>
            </a:r>
          </a:p>
        </p:txBody>
      </p:sp>
      <p:sp>
        <p:nvSpPr>
          <p:cNvPr id="5" name="Rezervirano mjesto broja slajda 4">
            <a:extLst>
              <a:ext uri="{FF2B5EF4-FFF2-40B4-BE49-F238E27FC236}">
                <a16:creationId xmlns:a16="http://schemas.microsoft.com/office/drawing/2014/main" id="{A9EBDD67-E9A2-4CE8-A575-7F529735C679}"/>
              </a:ext>
            </a:extLst>
          </p:cNvPr>
          <p:cNvSpPr>
            <a:spLocks noGrp="1"/>
          </p:cNvSpPr>
          <p:nvPr>
            <p:ph type="sldNum" sz="quarter" idx="11"/>
          </p:nvPr>
        </p:nvSpPr>
        <p:spPr/>
        <p:txBody>
          <a:bodyPr/>
          <a:lstStyle/>
          <a:p>
            <a:pPr>
              <a:defRPr/>
            </a:pPr>
            <a:fld id="{CA97B197-5111-4B02-8047-EF5F65D3E305}" type="slidenum">
              <a:rPr lang="hr-HR" altLang="x-none" smtClean="0"/>
              <a:pPr>
                <a:defRPr/>
              </a:pPr>
              <a:t>7</a:t>
            </a:fld>
            <a:endParaRPr lang="hr-HR" altLang="x-none"/>
          </a:p>
        </p:txBody>
      </p:sp>
      <p:pic>
        <p:nvPicPr>
          <p:cNvPr id="3" name="Picture 2" descr="KAKVO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124744"/>
            <a:ext cx="7164288" cy="5163870"/>
          </a:xfrm>
          <a:prstGeom prst="rect">
            <a:avLst/>
          </a:prstGeom>
        </p:spPr>
      </p:pic>
    </p:spTree>
    <p:extLst>
      <p:ext uri="{BB962C8B-B14F-4D97-AF65-F5344CB8AC3E}">
        <p14:creationId xmlns:p14="http://schemas.microsoft.com/office/powerpoint/2010/main" val="181231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208087-2EC8-43EA-92CC-EDE6C97B62C0}"/>
              </a:ext>
            </a:extLst>
          </p:cNvPr>
          <p:cNvSpPr>
            <a:spLocks noGrp="1"/>
          </p:cNvSpPr>
          <p:nvPr>
            <p:ph type="title"/>
          </p:nvPr>
        </p:nvSpPr>
        <p:spPr/>
        <p:txBody>
          <a:bodyPr/>
          <a:lstStyle/>
          <a:p>
            <a:r>
              <a:rPr lang="ta-IN" sz="2800" dirty="0"/>
              <a:t>IZRAČUN KOEFICIJENTA ISKORISTIVOSTI - KIS</a:t>
            </a:r>
            <a:endParaRPr lang="hr-HR" sz="2800" dirty="0"/>
          </a:p>
        </p:txBody>
      </p:sp>
      <p:sp>
        <p:nvSpPr>
          <p:cNvPr id="3" name="Rezervirano mjesto sadržaja 2">
            <a:extLst>
              <a:ext uri="{FF2B5EF4-FFF2-40B4-BE49-F238E27FC236}">
                <a16:creationId xmlns:a16="http://schemas.microsoft.com/office/drawing/2014/main" id="{2C0AAE0A-0610-4563-85F0-E62DDC4E9D86}"/>
              </a:ext>
            </a:extLst>
          </p:cNvPr>
          <p:cNvSpPr>
            <a:spLocks noGrp="1"/>
          </p:cNvSpPr>
          <p:nvPr>
            <p:ph idx="1"/>
          </p:nvPr>
        </p:nvSpPr>
        <p:spPr/>
        <p:txBody>
          <a:bodyPr/>
          <a:lstStyle/>
          <a:p>
            <a:r>
              <a:rPr lang="en-US" dirty="0"/>
              <a:t>U</a:t>
            </a:r>
            <a:r>
              <a:rPr lang="ta-IN" dirty="0"/>
              <a:t> UPU nije definiran kis</a:t>
            </a:r>
          </a:p>
          <a:p>
            <a:r>
              <a:rPr lang="en-US" dirty="0"/>
              <a:t>I</a:t>
            </a:r>
            <a:r>
              <a:rPr lang="ta-IN" dirty="0"/>
              <a:t>zračun koeficijenta pomoću omjera BRP-a i ukupne površine zemljišta</a:t>
            </a:r>
          </a:p>
          <a:p>
            <a:r>
              <a:rPr lang="en-US" dirty="0"/>
              <a:t>M</a:t>
            </a:r>
            <a:r>
              <a:rPr lang="ta-IN" dirty="0"/>
              <a:t>ax BRP izračunat prema podatcima iz UPU, korištenjem definiranih tlocrtnih površina unutar kojih se može graditi te broja etaža/visina građevina</a:t>
            </a:r>
          </a:p>
        </p:txBody>
      </p:sp>
      <p:sp>
        <p:nvSpPr>
          <p:cNvPr id="5" name="Rezervirano mjesto broja slajda 4">
            <a:extLst>
              <a:ext uri="{FF2B5EF4-FFF2-40B4-BE49-F238E27FC236}">
                <a16:creationId xmlns:a16="http://schemas.microsoft.com/office/drawing/2014/main" id="{9A40C1E1-A75C-4BA2-8885-43ABE9FC2CD8}"/>
              </a:ext>
            </a:extLst>
          </p:cNvPr>
          <p:cNvSpPr>
            <a:spLocks noGrp="1"/>
          </p:cNvSpPr>
          <p:nvPr>
            <p:ph type="sldNum" sz="quarter" idx="11"/>
          </p:nvPr>
        </p:nvSpPr>
        <p:spPr/>
        <p:txBody>
          <a:bodyPr/>
          <a:lstStyle/>
          <a:p>
            <a:pPr>
              <a:defRPr/>
            </a:pPr>
            <a:fld id="{CA97B197-5111-4B02-8047-EF5F65D3E305}" type="slidenum">
              <a:rPr lang="hr-HR" altLang="x-none" smtClean="0"/>
              <a:pPr>
                <a:defRPr/>
              </a:pPr>
              <a:t>8</a:t>
            </a:fld>
            <a:endParaRPr lang="hr-HR" altLang="x-none"/>
          </a:p>
        </p:txBody>
      </p:sp>
    </p:spTree>
    <p:extLst>
      <p:ext uri="{BB962C8B-B14F-4D97-AF65-F5344CB8AC3E}">
        <p14:creationId xmlns:p14="http://schemas.microsoft.com/office/powerpoint/2010/main" val="3122996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A701F7-9B5F-4F89-8912-5D6E078D9EE3}"/>
              </a:ext>
            </a:extLst>
          </p:cNvPr>
          <p:cNvSpPr>
            <a:spLocks noGrp="1"/>
          </p:cNvSpPr>
          <p:nvPr>
            <p:ph type="title"/>
          </p:nvPr>
        </p:nvSpPr>
        <p:spPr/>
        <p:txBody>
          <a:bodyPr/>
          <a:lstStyle/>
          <a:p>
            <a:endParaRPr lang="hr-HR" dirty="0"/>
          </a:p>
        </p:txBody>
      </p:sp>
      <p:sp>
        <p:nvSpPr>
          <p:cNvPr id="4" name="Rezervirano mjesto datuma 3">
            <a:extLst>
              <a:ext uri="{FF2B5EF4-FFF2-40B4-BE49-F238E27FC236}">
                <a16:creationId xmlns:a16="http://schemas.microsoft.com/office/drawing/2014/main" id="{2552002E-942F-4235-9C69-D77F19D59F2C}"/>
              </a:ext>
            </a:extLst>
          </p:cNvPr>
          <p:cNvSpPr>
            <a:spLocks noGrp="1"/>
          </p:cNvSpPr>
          <p:nvPr>
            <p:ph type="dt" sz="half" idx="10"/>
          </p:nvPr>
        </p:nvSpPr>
        <p:spPr/>
        <p:txBody>
          <a:bodyPr/>
          <a:lstStyle/>
          <a:p>
            <a:pPr>
              <a:defRPr/>
            </a:pPr>
            <a:r>
              <a:rPr lang="hr-HR" altLang="x-none"/>
              <a:t>Ime i prezime predavača</a:t>
            </a:r>
          </a:p>
        </p:txBody>
      </p:sp>
      <p:sp>
        <p:nvSpPr>
          <p:cNvPr id="5" name="Rezervirano mjesto broja slajda 4">
            <a:extLst>
              <a:ext uri="{FF2B5EF4-FFF2-40B4-BE49-F238E27FC236}">
                <a16:creationId xmlns:a16="http://schemas.microsoft.com/office/drawing/2014/main" id="{5C211AEC-DAEB-4C1F-8F6D-BEA30DE37AB3}"/>
              </a:ext>
            </a:extLst>
          </p:cNvPr>
          <p:cNvSpPr>
            <a:spLocks noGrp="1"/>
          </p:cNvSpPr>
          <p:nvPr>
            <p:ph type="sldNum" sz="quarter" idx="11"/>
          </p:nvPr>
        </p:nvSpPr>
        <p:spPr/>
        <p:txBody>
          <a:bodyPr/>
          <a:lstStyle/>
          <a:p>
            <a:pPr>
              <a:defRPr/>
            </a:pPr>
            <a:fld id="{CA97B197-5111-4B02-8047-EF5F65D3E305}" type="slidenum">
              <a:rPr lang="hr-HR" altLang="x-none" smtClean="0"/>
              <a:pPr>
                <a:defRPr/>
              </a:pPr>
              <a:t>9</a:t>
            </a:fld>
            <a:endParaRPr lang="hr-HR" altLang="x-none"/>
          </a:p>
        </p:txBody>
      </p:sp>
      <p:graphicFrame>
        <p:nvGraphicFramePr>
          <p:cNvPr id="8" name="Rezervirano mjesto sadržaja 7">
            <a:extLst>
              <a:ext uri="{FF2B5EF4-FFF2-40B4-BE49-F238E27FC236}">
                <a16:creationId xmlns:a16="http://schemas.microsoft.com/office/drawing/2014/main" id="{7D85A53E-2B20-4E15-925B-AE27592EFF09}"/>
              </a:ext>
            </a:extLst>
          </p:cNvPr>
          <p:cNvGraphicFramePr>
            <a:graphicFrameLocks noGrp="1"/>
          </p:cNvGraphicFramePr>
          <p:nvPr>
            <p:ph idx="1"/>
            <p:extLst>
              <p:ext uri="{D42A27DB-BD31-4B8C-83A1-F6EECF244321}">
                <p14:modId xmlns:p14="http://schemas.microsoft.com/office/powerpoint/2010/main" val="4166044397"/>
              </p:ext>
            </p:extLst>
          </p:nvPr>
        </p:nvGraphicFramePr>
        <p:xfrm>
          <a:off x="35064" y="0"/>
          <a:ext cx="9144000" cy="6700818"/>
        </p:xfrm>
        <a:graphic>
          <a:graphicData uri="http://schemas.openxmlformats.org/drawingml/2006/table">
            <a:tbl>
              <a:tblPr firstRow="1" bandRow="1">
                <a:tableStyleId>{D7AC3CCA-C797-4891-BE02-D94E43425B78}</a:tableStyleId>
              </a:tblPr>
              <a:tblGrid>
                <a:gridCol w="7705288">
                  <a:extLst>
                    <a:ext uri="{9D8B030D-6E8A-4147-A177-3AD203B41FA5}">
                      <a16:colId xmlns:a16="http://schemas.microsoft.com/office/drawing/2014/main" val="685522508"/>
                    </a:ext>
                  </a:extLst>
                </a:gridCol>
                <a:gridCol w="1438712">
                  <a:extLst>
                    <a:ext uri="{9D8B030D-6E8A-4147-A177-3AD203B41FA5}">
                      <a16:colId xmlns:a16="http://schemas.microsoft.com/office/drawing/2014/main" val="3485905083"/>
                    </a:ext>
                  </a:extLst>
                </a:gridCol>
              </a:tblGrid>
              <a:tr h="314859">
                <a:tc gridSpan="2">
                  <a:txBody>
                    <a:bodyPr/>
                    <a:lstStyle/>
                    <a:p>
                      <a:r>
                        <a:rPr lang="hr-HR" sz="1800" dirty="0"/>
                        <a:t>BRP GRAĐEVINA PC1</a:t>
                      </a:r>
                    </a:p>
                  </a:txBody>
                  <a:tcPr>
                    <a:lnB w="19050" cap="flat" cmpd="sng" algn="ctr">
                      <a:solidFill>
                        <a:schemeClr val="tx1"/>
                      </a:solidFill>
                      <a:prstDash val="solid"/>
                      <a:round/>
                      <a:headEnd type="none" w="med" len="med"/>
                      <a:tailEnd type="none" w="med" len="med"/>
                    </a:lnB>
                    <a:solidFill>
                      <a:schemeClr val="bg1"/>
                    </a:solidFill>
                  </a:tcPr>
                </a:tc>
                <a:tc hMerge="1">
                  <a:txBody>
                    <a:bodyPr/>
                    <a:lstStyle/>
                    <a:p>
                      <a:endParaRPr lang="hr-HR" sz="1800" dirty="0"/>
                    </a:p>
                  </a:txBody>
                  <a:tcP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9553950"/>
                  </a:ext>
                </a:extLst>
              </a:tr>
              <a:tr h="314859">
                <a:tc gridSpan="2">
                  <a:txBody>
                    <a:bodyPr/>
                    <a:lstStyle/>
                    <a:p>
                      <a:pPr marL="285750" indent="-285750">
                        <a:buFont typeface="Wingdings" panose="05000000000000000000" pitchFamily="2" charset="2"/>
                        <a:buChar char="Ø"/>
                      </a:pPr>
                      <a:r>
                        <a:rPr lang="hr-HR" sz="1700" b="1" dirty="0"/>
                        <a:t>Građevina br. 4 („Češka vila”)</a:t>
                      </a: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285750" indent="-285750">
                        <a:buFont typeface="Wingdings" panose="05000000000000000000" pitchFamily="2" charset="2"/>
                        <a:buChar char="Ø"/>
                      </a:pPr>
                      <a:endParaRPr lang="hr-HR" sz="1700" b="1" dirty="0"/>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67554751"/>
                  </a:ext>
                </a:extLst>
              </a:tr>
              <a:tr h="314859">
                <a:tc>
                  <a:txBody>
                    <a:bodyPr/>
                    <a:lstStyle/>
                    <a:p>
                      <a:r>
                        <a:rPr lang="hr-HR" sz="1700" dirty="0"/>
                        <a:t>Postojeća turistička građevina – hotel</a:t>
                      </a: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gn="ctr"/>
                      <a:r>
                        <a:rPr lang="hr-HR" sz="1700"/>
                        <a:t>850 m2</a:t>
                      </a:r>
                      <a:endParaRPr lang="hr-HR" sz="1700" dirty="0"/>
                    </a:p>
                  </a:txBody>
                  <a:tcPr anchor="ctr">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224007475"/>
                  </a:ext>
                </a:extLst>
              </a:tr>
              <a:tr h="314859">
                <a:tc>
                  <a:txBody>
                    <a:bodyPr/>
                    <a:lstStyle/>
                    <a:p>
                      <a:r>
                        <a:rPr lang="hr-HR" sz="1700" dirty="0"/>
                        <a:t>Dogradnja podruma i suteren 412,2 x 2 =</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r>
                        <a:rPr lang="hr-HR" sz="1700" dirty="0"/>
                        <a:t>824,4 m2</a:t>
                      </a:r>
                    </a:p>
                  </a:txBody>
                  <a:tcPr anchor="ct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808"/>
                  </a:ext>
                </a:extLst>
              </a:tr>
              <a:tr h="314859">
                <a:tc gridSpan="2">
                  <a:txBody>
                    <a:bodyPr/>
                    <a:lstStyle/>
                    <a:p>
                      <a:pPr marL="285750" indent="-285750">
                        <a:buFont typeface="Wingdings" panose="05000000000000000000" pitchFamily="2" charset="2"/>
                        <a:buChar char="Ø"/>
                      </a:pPr>
                      <a:r>
                        <a:rPr lang="hr-HR" sz="1700" b="1" dirty="0"/>
                        <a:t>Građevina br. 9</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285750" indent="-285750">
                        <a:buFont typeface="Wingdings" panose="05000000000000000000" pitchFamily="2" charset="2"/>
                        <a:buChar char="Ø"/>
                      </a:pPr>
                      <a:endParaRPr lang="hr-HR" sz="1700" b="1"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8512734"/>
                  </a:ext>
                </a:extLst>
              </a:tr>
              <a:tr h="314859">
                <a:tc>
                  <a:txBody>
                    <a:bodyPr/>
                    <a:lstStyle/>
                    <a:p>
                      <a:r>
                        <a:rPr lang="hr-HR" sz="1700" dirty="0"/>
                        <a:t>Postojeća građevina – rekonstrukcija (ugostiteljstvo)</a:t>
                      </a: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gn="ctr"/>
                      <a:r>
                        <a:rPr lang="hr-HR" sz="1700" dirty="0"/>
                        <a:t>84,98 m2</a:t>
                      </a:r>
                    </a:p>
                  </a:txBody>
                  <a:tcPr anchor="ctr">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33697730"/>
                  </a:ext>
                </a:extLst>
              </a:tr>
              <a:tr h="314859">
                <a:tc gridSpan="2">
                  <a:txBody>
                    <a:bodyPr/>
                    <a:lstStyle/>
                    <a:p>
                      <a:r>
                        <a:rPr lang="hr-HR" sz="1700" b="1" dirty="0"/>
                        <a:t>BRP GRAĐEVINA PC2</a:t>
                      </a:r>
                    </a:p>
                  </a:txBody>
                  <a:tcPr anchor="ctr">
                    <a:lnB w="19050" cap="flat" cmpd="sng" algn="ctr">
                      <a:solidFill>
                        <a:schemeClr val="tx1"/>
                      </a:solidFill>
                      <a:prstDash val="solid"/>
                      <a:round/>
                      <a:headEnd type="none" w="med" len="med"/>
                      <a:tailEnd type="none" w="med" len="med"/>
                    </a:lnB>
                    <a:solidFill>
                      <a:schemeClr val="bg1"/>
                    </a:solidFill>
                  </a:tcPr>
                </a:tc>
                <a:tc hMerge="1">
                  <a:txBody>
                    <a:bodyPr/>
                    <a:lstStyle/>
                    <a:p>
                      <a:endParaRPr lang="hr-HR" sz="1700" b="1" dirty="0"/>
                    </a:p>
                  </a:txBody>
                  <a:tcPr anchor="ct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36380"/>
                  </a:ext>
                </a:extLst>
              </a:tr>
              <a:tr h="314859">
                <a:tc gridSpan="2">
                  <a:txBody>
                    <a:bodyPr/>
                    <a:lstStyle/>
                    <a:p>
                      <a:pPr marL="285750" indent="-285750">
                        <a:buFont typeface="Wingdings" panose="05000000000000000000" pitchFamily="2" charset="2"/>
                        <a:buChar char="Ø"/>
                      </a:pPr>
                      <a:r>
                        <a:rPr lang="hr-HR" sz="1700" b="1" dirty="0"/>
                        <a:t>Građevina br. 11</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285750" indent="-285750">
                        <a:buFont typeface="Wingdings" panose="05000000000000000000" pitchFamily="2" charset="2"/>
                        <a:buChar char="Ø"/>
                      </a:pPr>
                      <a:endParaRPr lang="hr-HR" sz="1700" b="1"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18480018"/>
                  </a:ext>
                </a:extLst>
              </a:tr>
              <a:tr h="314859">
                <a:tc>
                  <a:txBody>
                    <a:bodyPr/>
                    <a:lstStyle/>
                    <a:p>
                      <a:r>
                        <a:rPr lang="hr-HR" sz="1700" dirty="0"/>
                        <a:t>Postojeća građevina – rekonstrukcija (prateći turistički sadržaji)</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hr-HR" sz="1700" dirty="0"/>
                        <a:t>68,33 m2</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1184380"/>
                  </a:ext>
                </a:extLst>
              </a:tr>
              <a:tr h="314859">
                <a:tc gridSpan="2">
                  <a:txBody>
                    <a:bodyPr/>
                    <a:lstStyle/>
                    <a:p>
                      <a:pPr marL="285750" indent="-285750">
                        <a:buFont typeface="Wingdings" panose="05000000000000000000" pitchFamily="2" charset="2"/>
                        <a:buChar char="Ø"/>
                      </a:pPr>
                      <a:r>
                        <a:rPr lang="hr-HR" sz="1700" b="1" dirty="0"/>
                        <a:t>Građevina br. 19</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285750" indent="-285750">
                        <a:buFont typeface="Wingdings" panose="05000000000000000000" pitchFamily="2" charset="2"/>
                        <a:buChar char="Ø"/>
                      </a:pPr>
                      <a:endParaRPr lang="hr-HR" sz="1700" b="1"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32538901"/>
                  </a:ext>
                </a:extLst>
              </a:tr>
              <a:tr h="314859">
                <a:tc>
                  <a:txBody>
                    <a:bodyPr/>
                    <a:lstStyle/>
                    <a:p>
                      <a:r>
                        <a:rPr lang="hr-HR" sz="1700" dirty="0"/>
                        <a:t>Postojeća građevina – rekonstrukcija (višefunkcionalni)</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hr-HR" sz="1700" dirty="0"/>
                        <a:t>771,31 m2</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360912"/>
                  </a:ext>
                </a:extLst>
              </a:tr>
              <a:tr h="314859">
                <a:tc gridSpan="2">
                  <a:txBody>
                    <a:bodyPr/>
                    <a:lstStyle/>
                    <a:p>
                      <a:pPr marL="285750" indent="-285750">
                        <a:buFont typeface="Wingdings" panose="05000000000000000000" pitchFamily="2" charset="2"/>
                        <a:buChar char="Ø"/>
                      </a:pPr>
                      <a:r>
                        <a:rPr lang="hr-HR" sz="1700" b="1" dirty="0"/>
                        <a:t>Građevina br. 18</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285750" indent="-285750">
                        <a:buFont typeface="Wingdings" panose="05000000000000000000" pitchFamily="2" charset="2"/>
                        <a:buChar char="Ø"/>
                      </a:pPr>
                      <a:endParaRPr lang="hr-HR" sz="1700" b="1"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67281519"/>
                  </a:ext>
                </a:extLst>
              </a:tr>
              <a:tr h="362164">
                <a:tc>
                  <a:txBody>
                    <a:bodyPr/>
                    <a:lstStyle/>
                    <a:p>
                      <a:r>
                        <a:rPr lang="hr-HR" sz="1700" dirty="0"/>
                        <a:t>Planirana turistička građevina – vila (3 vile, pretpostavljeno dvije etaže) 3 x (2 x 148,8) </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hr-HR" sz="1700" dirty="0"/>
                        <a:t>892,8 m2</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0878863"/>
                  </a:ext>
                </a:extLst>
              </a:tr>
              <a:tr h="314859">
                <a:tc gridSpan="2">
                  <a:txBody>
                    <a:bodyPr/>
                    <a:lstStyle/>
                    <a:p>
                      <a:pPr marL="285750" indent="-285750">
                        <a:buFont typeface="Wingdings" panose="05000000000000000000" pitchFamily="2" charset="2"/>
                        <a:buChar char="Ø"/>
                      </a:pPr>
                      <a:r>
                        <a:rPr lang="hr-HR" sz="1700" b="1" dirty="0"/>
                        <a:t>Građevina br. 16</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285750" indent="-285750">
                        <a:buFont typeface="Wingdings" panose="05000000000000000000" pitchFamily="2" charset="2"/>
                        <a:buChar char="Ø"/>
                      </a:pPr>
                      <a:endParaRPr lang="hr-HR" sz="1700" b="1"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97521349"/>
                  </a:ext>
                </a:extLst>
              </a:tr>
              <a:tr h="261892">
                <a:tc>
                  <a:txBody>
                    <a:bodyPr/>
                    <a:lstStyle/>
                    <a:p>
                      <a:r>
                        <a:rPr lang="hr-HR" sz="1700" dirty="0"/>
                        <a:t>Planirana turistička građevina – hotel  6 x 2.944,6 =</a:t>
                      </a: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gn="ctr"/>
                      <a:r>
                        <a:rPr lang="hr-HR" sz="1700" dirty="0"/>
                        <a:t>17.667,60 m2</a:t>
                      </a:r>
                    </a:p>
                  </a:txBody>
                  <a:tcPr anchor="ctr">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553392162"/>
                  </a:ext>
                </a:extLst>
              </a:tr>
              <a:tr h="314859">
                <a:tc gridSpan="2">
                  <a:txBody>
                    <a:bodyPr/>
                    <a:lstStyle/>
                    <a:p>
                      <a:r>
                        <a:rPr lang="hr-HR" sz="1700" b="1" dirty="0"/>
                        <a:t>BRP GRAĐEVINA PJ4</a:t>
                      </a:r>
                    </a:p>
                  </a:txBody>
                  <a:tcPr anchor="ctr">
                    <a:lnB w="19050" cap="flat" cmpd="sng" algn="ctr">
                      <a:solidFill>
                        <a:schemeClr val="tx1"/>
                      </a:solidFill>
                      <a:prstDash val="solid"/>
                      <a:round/>
                      <a:headEnd type="none" w="med" len="med"/>
                      <a:tailEnd type="none" w="med" len="med"/>
                    </a:lnB>
                    <a:solidFill>
                      <a:schemeClr val="bg1"/>
                    </a:solidFill>
                  </a:tcPr>
                </a:tc>
                <a:tc hMerge="1">
                  <a:txBody>
                    <a:bodyPr/>
                    <a:lstStyle/>
                    <a:p>
                      <a:endParaRPr lang="hr-HR" sz="1700" b="1" dirty="0"/>
                    </a:p>
                  </a:txBody>
                  <a:tcPr anchor="ct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1762128"/>
                  </a:ext>
                </a:extLst>
              </a:tr>
              <a:tr h="314859">
                <a:tc gridSpan="2">
                  <a:txBody>
                    <a:bodyPr/>
                    <a:lstStyle/>
                    <a:p>
                      <a:pPr marL="285750" indent="-285750">
                        <a:buFont typeface="Wingdings" panose="05000000000000000000" pitchFamily="2" charset="2"/>
                        <a:buChar char="Ø"/>
                      </a:pPr>
                      <a:r>
                        <a:rPr lang="hr-HR" sz="1700" b="1" dirty="0"/>
                        <a:t>Građevina br. 10</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285750" indent="-285750">
                        <a:buFont typeface="Wingdings" panose="05000000000000000000" pitchFamily="2" charset="2"/>
                        <a:buChar char="Ø"/>
                      </a:pPr>
                      <a:endParaRPr lang="hr-HR" sz="1700" b="1"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31886871"/>
                  </a:ext>
                </a:extLst>
              </a:tr>
              <a:tr h="227487">
                <a:tc>
                  <a:txBody>
                    <a:bodyPr/>
                    <a:lstStyle/>
                    <a:p>
                      <a:r>
                        <a:rPr lang="hr-HR" sz="1700" b="0" dirty="0" err="1"/>
                        <a:t>Plažni</a:t>
                      </a:r>
                      <a:r>
                        <a:rPr lang="hr-HR" sz="1700" b="0" dirty="0"/>
                        <a:t> paviljon s terasom – </a:t>
                      </a:r>
                      <a:r>
                        <a:rPr lang="hr-HR" sz="1700" b="0" dirty="0" err="1"/>
                        <a:t>rek</a:t>
                      </a:r>
                      <a:r>
                        <a:rPr lang="hr-HR" sz="1700" b="0" dirty="0"/>
                        <a:t>., otvorena građevina i ne računa se u BRP</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hr-HR" sz="1700" b="0"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1601272"/>
                  </a:ext>
                </a:extLst>
              </a:tr>
              <a:tr h="364574">
                <a:tc>
                  <a:txBody>
                    <a:bodyPr/>
                    <a:lstStyle/>
                    <a:p>
                      <a:r>
                        <a:rPr lang="hr-HR" sz="1700" b="1" dirty="0"/>
                        <a:t>SVEUKUPNO BRP GRAĐEVINA PC1 + PC2 + PJ4</a:t>
                      </a:r>
                    </a:p>
                  </a:txBody>
                  <a:tcPr anchor="ctr">
                    <a:lnT w="1905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hr-HR" sz="1700" b="1" dirty="0"/>
                        <a:t>21.159,42 m2</a:t>
                      </a:r>
                    </a:p>
                  </a:txBody>
                  <a:tcPr anchor="ctr">
                    <a:lnT w="1905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883207782"/>
                  </a:ext>
                </a:extLst>
              </a:tr>
            </a:tbl>
          </a:graphicData>
        </a:graphic>
      </p:graphicFrame>
    </p:spTree>
    <p:extLst>
      <p:ext uri="{BB962C8B-B14F-4D97-AF65-F5344CB8AC3E}">
        <p14:creationId xmlns:p14="http://schemas.microsoft.com/office/powerpoint/2010/main" val="2134453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TotalTime>
  <Words>2408</Words>
  <Application>Microsoft Office PowerPoint</Application>
  <PresentationFormat>Prikaz na zaslonu (4:3)</PresentationFormat>
  <Paragraphs>365</Paragraphs>
  <Slides>23</Slides>
  <Notes>23</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23</vt:i4>
      </vt:variant>
    </vt:vector>
  </HeadingPairs>
  <TitlesOfParts>
    <vt:vector size="30" baseType="lpstr">
      <vt:lpstr>Arial</vt:lpstr>
      <vt:lpstr>Arial Narrow</vt:lpstr>
      <vt:lpstr>Calibri</vt:lpstr>
      <vt:lpstr>Times New Roman</vt:lpstr>
      <vt:lpstr>Verdana</vt:lpstr>
      <vt:lpstr>Wingdings</vt:lpstr>
      <vt:lpstr>Office Theme</vt:lpstr>
      <vt:lpstr>PROCJENA ČEŠKE VILE  NA OTOKU VISU</vt:lpstr>
      <vt:lpstr>Uvod</vt:lpstr>
      <vt:lpstr>ZADATAK ZA PROCJENU</vt:lpstr>
      <vt:lpstr>OSNOVNE INFORMACIJE</vt:lpstr>
      <vt:lpstr>PowerPoint prezentacija</vt:lpstr>
      <vt:lpstr>PowerPoint prezentacija</vt:lpstr>
      <vt:lpstr>KAKVOĆA ZEMLJIŠTA</vt:lpstr>
      <vt:lpstr>IZRAČUN KOEFICIJENTA ISKORISTIVOSTI - KIS</vt:lpstr>
      <vt:lpstr>PowerPoint prezentacija</vt:lpstr>
      <vt:lpstr>PowerPoint prezentacija</vt:lpstr>
      <vt:lpstr>ODABIR METODE PROCJENE</vt:lpstr>
      <vt:lpstr> ZEMLJIŠTE</vt:lpstr>
      <vt:lpstr>POREDBENA ZEMLJIŠTA</vt:lpstr>
      <vt:lpstr>PowerPoint prezentacija</vt:lpstr>
      <vt:lpstr>PowerPoint prezentacija</vt:lpstr>
      <vt:lpstr>PROCJENJENA TRŽIŠNA VRIJEDNOST ZEMLJIŠTA   </vt:lpstr>
      <vt:lpstr>PROCJENA TRŽIŠNE VRIJEDNOSTI GRAĐEVINA</vt:lpstr>
      <vt:lpstr>PowerPoint prezentacija</vt:lpstr>
      <vt:lpstr>PowerPoint prezentacija</vt:lpstr>
      <vt:lpstr>PowerPoint prezentacija</vt:lpstr>
      <vt:lpstr>PowerPoint prezentacija</vt:lpstr>
      <vt:lpstr>THE END…</vt:lpstr>
      <vt:lpstr>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Berislav Rupčić</dc:creator>
  <cp:lastModifiedBy>Maja-Marija Nahod</cp:lastModifiedBy>
  <cp:revision>94</cp:revision>
  <cp:lastPrinted>2019-06-15T03:46:21Z</cp:lastPrinted>
  <dcterms:created xsi:type="dcterms:W3CDTF">2010-03-22T21:50:27Z</dcterms:created>
  <dcterms:modified xsi:type="dcterms:W3CDTF">2019-06-15T03:46:35Z</dcterms:modified>
</cp:coreProperties>
</file>