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79" r:id="rId3"/>
    <p:sldId id="284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87" r:id="rId13"/>
    <p:sldId id="286" r:id="rId14"/>
    <p:sldId id="288" r:id="rId15"/>
    <p:sldId id="28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 Perković" initials="TP" lastIdx="2" clrIdx="0">
    <p:extLst>
      <p:ext uri="{19B8F6BF-5375-455C-9EA6-DF929625EA0E}">
        <p15:presenceInfo xmlns:p15="http://schemas.microsoft.com/office/powerpoint/2012/main" userId="Tomislav Per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0036" autoAdjust="0"/>
  </p:normalViewPr>
  <p:slideViewPr>
    <p:cSldViewPr>
      <p:cViewPr varScale="1">
        <p:scale>
          <a:sx n="115" d="100"/>
          <a:sy n="115" d="100"/>
        </p:scale>
        <p:origin x="26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28.5.2019.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28.5.2019.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5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7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5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00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06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8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2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59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11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9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24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37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8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212A0-EF72-4E55-94C9-A86CBE6E2D52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8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9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3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3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2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kretnine.mgipu.h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 „Larun golf resort”</a:t>
            </a: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dr.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Dean Čizmar,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Tehničko veleučilište u Zagrebu</a:t>
            </a:r>
          </a:p>
          <a:p>
            <a:pPr marL="0" indent="0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Tomislav Perković, dipl.ing.arh, MRICS 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dirty="0">
                <a:solidFill>
                  <a:schemeClr val="bg1"/>
                </a:solidFill>
              </a:rPr>
              <a:t>Dean Čizmar, Tomislav Perković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Prostorno planska dokumentacija</a:t>
            </a:r>
            <a:br>
              <a:rPr lang="hr-HR" altLang="sr-Latn-RS" dirty="0"/>
            </a:br>
            <a:endParaRPr lang="hr-HR" altLang="sr-Latn-RS" dirty="0"/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44350" y="1062022"/>
            <a:ext cx="86553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ea typeface="Calibri" panose="020F0502020204030204" pitchFamily="34" charset="0"/>
              </a:rPr>
              <a:t>Zona golfskog terena (R1G1) </a:t>
            </a:r>
          </a:p>
          <a:p>
            <a:r>
              <a:rPr lang="hr-HR" sz="2000" dirty="0"/>
              <a:t>Zona golfskog vježbališta (R1G2)  </a:t>
            </a:r>
            <a:endParaRPr lang="en-US" sz="2000" dirty="0"/>
          </a:p>
          <a:p>
            <a:r>
              <a:rPr lang="hr-HR" sz="2000" dirty="0"/>
              <a:t>Zona golfske kuće (R1G3) </a:t>
            </a:r>
          </a:p>
          <a:p>
            <a:r>
              <a:rPr lang="hr-HR" sz="2000" dirty="0"/>
              <a:t>Zona golfske akademije (R1G4) </a:t>
            </a:r>
          </a:p>
          <a:p>
            <a:r>
              <a:rPr lang="hr-HR" sz="2000" dirty="0"/>
              <a:t>Zona golfskog servisa (R1G5) </a:t>
            </a:r>
          </a:p>
          <a:p>
            <a:r>
              <a:rPr lang="hr-HR" sz="2000" dirty="0"/>
              <a:t>Zona komercijalnih sadržaja (R1G6) </a:t>
            </a:r>
          </a:p>
          <a:p>
            <a:r>
              <a:rPr lang="hr-HR" sz="2000" dirty="0"/>
              <a:t>Površina arheološkog parka (R1G7)</a:t>
            </a:r>
            <a:endParaRPr lang="en-US" sz="2000" dirty="0"/>
          </a:p>
          <a:p>
            <a:r>
              <a:rPr lang="hr-HR" sz="2000" dirty="0"/>
              <a:t>Površina maslinika (PM)</a:t>
            </a:r>
          </a:p>
          <a:p>
            <a:r>
              <a:rPr lang="hr-HR" sz="2000" dirty="0"/>
              <a:t>Površina predviđena za izgradnju smještajnih kapaciteta unutar golfskog igrališta (R1S)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4297"/>
            <a:ext cx="8030779" cy="176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9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Prostorno planska dokumentacija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547"/>
            <a:ext cx="8762150" cy="47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9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3596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Prostorno planska dokumentacija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861E7-C939-4FB2-A3EA-7C681DF9B2EA}"/>
              </a:ext>
            </a:extLst>
          </p:cNvPr>
          <p:cNvSpPr/>
          <p:nvPr/>
        </p:nvSpPr>
        <p:spPr>
          <a:xfrm>
            <a:off x="539552" y="1052736"/>
            <a:ext cx="853596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700" dirty="0">
                <a:solidFill>
                  <a:srgbClr val="000000"/>
                </a:solidFill>
              </a:rPr>
              <a:t>Prostorni iskaz smještajnih kapaciteta: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Vile – 125 objekata - kapacitet 750 postelja (obračun: 6 postelja po vili) </a:t>
            </a:r>
          </a:p>
          <a:p>
            <a:r>
              <a:rPr lang="pt-BR" sz="1700" dirty="0">
                <a:solidFill>
                  <a:srgbClr val="000000"/>
                </a:solidFill>
              </a:rPr>
              <a:t>ZONA A1 GBP 6.000 m² (10 vila x GBP 600 m²) </a:t>
            </a:r>
          </a:p>
          <a:p>
            <a:r>
              <a:rPr lang="pt-BR" sz="1700" dirty="0">
                <a:solidFill>
                  <a:srgbClr val="000000"/>
                </a:solidFill>
              </a:rPr>
              <a:t>ZONA A3 GBP 16.000 m² (16 vila x GBP 1.000</a:t>
            </a:r>
            <a:r>
              <a:rPr lang="hr-HR" sz="1700" dirty="0">
                <a:solidFill>
                  <a:srgbClr val="000000"/>
                </a:solidFill>
              </a:rPr>
              <a:t> </a:t>
            </a:r>
            <a:r>
              <a:rPr lang="pt-BR" sz="1700" dirty="0">
                <a:solidFill>
                  <a:srgbClr val="000000"/>
                </a:solidFill>
              </a:rPr>
              <a:t>m²) </a:t>
            </a:r>
          </a:p>
          <a:p>
            <a:r>
              <a:rPr lang="it-IT" sz="1700" dirty="0">
                <a:solidFill>
                  <a:srgbClr val="000000"/>
                </a:solidFill>
              </a:rPr>
              <a:t>ZONA B2 GBP 39.600 </a:t>
            </a:r>
            <a:r>
              <a:rPr lang="pt-BR" sz="1700" dirty="0">
                <a:solidFill>
                  <a:srgbClr val="000000"/>
                </a:solidFill>
              </a:rPr>
              <a:t>m²</a:t>
            </a:r>
            <a:r>
              <a:rPr lang="it-IT" sz="1700" dirty="0">
                <a:solidFill>
                  <a:srgbClr val="000000"/>
                </a:solidFill>
              </a:rPr>
              <a:t> (99 vile x GBP 400 m</a:t>
            </a:r>
            <a:r>
              <a:rPr lang="pt-BR" sz="1700" dirty="0">
                <a:solidFill>
                  <a:srgbClr val="000000"/>
                </a:solidFill>
              </a:rPr>
              <a:t>²</a:t>
            </a:r>
            <a:r>
              <a:rPr lang="it-IT" sz="1700" dirty="0">
                <a:solidFill>
                  <a:srgbClr val="000000"/>
                </a:solidFill>
              </a:rPr>
              <a:t>)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Ukupno GBP 61.600 </a:t>
            </a:r>
            <a:r>
              <a:rPr lang="pt-BR" sz="1700" dirty="0">
                <a:solidFill>
                  <a:srgbClr val="000000"/>
                </a:solidFill>
              </a:rPr>
              <a:t>m²</a:t>
            </a:r>
            <a:r>
              <a:rPr lang="hr-HR" sz="1700" dirty="0">
                <a:solidFill>
                  <a:srgbClr val="000000"/>
                </a:solidFill>
              </a:rPr>
              <a:t>, tlocrtna izgrađenost 30.800 </a:t>
            </a:r>
            <a:r>
              <a:rPr lang="pt-BR" sz="1700" dirty="0">
                <a:solidFill>
                  <a:srgbClr val="000000"/>
                </a:solidFill>
              </a:rPr>
              <a:t>m²</a:t>
            </a:r>
            <a:r>
              <a:rPr lang="hr-HR" sz="1700" dirty="0">
                <a:solidFill>
                  <a:srgbClr val="000000"/>
                </a:solidFill>
              </a:rPr>
              <a:t> (E=P+1, visna max 7,5 m).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Hotel - kapacitet 450 postelja (obračun: 2 postelje po sobi, 225 soba)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Ukupno GBP 16.200 m</a:t>
            </a:r>
            <a:r>
              <a:rPr lang="pt-BR" sz="1700" dirty="0">
                <a:solidFill>
                  <a:srgbClr val="000000"/>
                </a:solidFill>
              </a:rPr>
              <a:t>²</a:t>
            </a:r>
            <a:r>
              <a:rPr lang="hr-HR" sz="1700" dirty="0">
                <a:solidFill>
                  <a:srgbClr val="000000"/>
                </a:solidFill>
              </a:rPr>
              <a:t>, tlocrtna izgrađenost 5.400 m</a:t>
            </a:r>
            <a:r>
              <a:rPr lang="pt-BR" sz="1700" dirty="0">
                <a:solidFill>
                  <a:srgbClr val="000000"/>
                </a:solidFill>
              </a:rPr>
              <a:t>²</a:t>
            </a:r>
            <a:r>
              <a:rPr lang="hr-HR" sz="1700" dirty="0">
                <a:solidFill>
                  <a:srgbClr val="000000"/>
                </a:solidFill>
              </a:rPr>
              <a:t> (E=P+1, visna max 7,5 m).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Ukupno vile i hotel - kapacitet 1.200 postelja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Ukupno GBP 77.800 m</a:t>
            </a:r>
            <a:r>
              <a:rPr lang="pt-BR" sz="1700" dirty="0">
                <a:solidFill>
                  <a:srgbClr val="000000"/>
                </a:solidFill>
              </a:rPr>
              <a:t>²</a:t>
            </a:r>
            <a:r>
              <a:rPr lang="hr-HR" sz="1700" dirty="0">
                <a:solidFill>
                  <a:srgbClr val="000000"/>
                </a:solidFill>
              </a:rPr>
              <a:t>, ukupno tlocrtna izgrađenost 36.200 m</a:t>
            </a:r>
            <a:r>
              <a:rPr lang="pt-BR" sz="1700" dirty="0">
                <a:solidFill>
                  <a:srgbClr val="000000"/>
                </a:solidFill>
              </a:rPr>
              <a:t>²</a:t>
            </a:r>
            <a:r>
              <a:rPr lang="hr-HR" sz="1700" dirty="0">
                <a:solidFill>
                  <a:srgbClr val="000000"/>
                </a:solidFill>
              </a:rPr>
              <a:t> (2,82% od 128,13 ha - golf Larun ukupno).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U obuhvatu golf igrališta Larun je smješten maslinik Larun približne površine 17,2 ha, koji će zadržati svoju poljoprivrednu funkciju i u isto vrijeme biti krajobrazno i funkcionalno integriran u uređenje golf igrališta.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Arheološki lokalitet obuhvaća zapadni dio područja obuhvata. Ukupna površina (unutar obuhvata) iznosi 16,25 ha. Arheološki lokalitet ima status registriranog kulturnog dobra, a riječ je o antičkom gospodarsko - stambenom kompleksu. Prema prijedlogu mjere zaštite iz Konzervatorske podloge na području arheološkog lokaliteta ne dozvoljava se planiranje gradnje, već je predloženo formiranje arheološkog parka unutar golf igrališta. 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6784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3596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Prostorno planska dokumentacija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9D522-A010-44A2-B185-FD179A78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40768"/>
            <a:ext cx="3988098" cy="43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Perković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57200" y="1131958"/>
            <a:ext cx="8535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Podatci korišteni u poredbenoj metodi preuzeti su sa internetske aplikacije eNekretnine na internetskoj adresi - nekretnine.mgipu.hr.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Obzirom da se radi o vrsti nekretnine čije su transakcije na internetskoj aplikaciji eNekretnine vrlo rijetke (R zone) korišteni su podatci sa čitavog obalnog područja Istarske županije. U obzir su uzimane transakcije u različitim R zonama (vrlo slična namjena), te nisu uzimane transakcije starije od 4 godine.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Pronađeno je 9 transakcija nekretnina koje pokazuju dovoljnu podudarnost sa zemljištem koje je predmetom ove procjene.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U grubom čišćenju su izbačene transakcije pod rednim brojem 5., 6., 7., 8. i 9. (sve transakcije se nalaze na području predmetne lokacije – golf kompleksa Larun). Transakcije 6., 7. i 8. su izbačene zbog starosti transakcije (starije su od 4. godine), dok su transakcije 5. i 9. prema vidljivom prostornom planu dijelom u zoni golf terena, a dijelom u zoni predviđenoj za izgradnju smještajnih objekata te iz tog razloga nisu uzimane kao mjerodavne.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5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Perković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EA2B4-B3E2-46EC-BCDF-E6D30B9D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" y="1052736"/>
            <a:ext cx="7474327" cy="397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9F4EC-CA1B-4D6B-A6BC-D9801D3F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11" y="5157192"/>
            <a:ext cx="7430400" cy="2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4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57200" y="1131958"/>
            <a:ext cx="8535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Predmet procjene vrijednosti nekretnina je neizgrađeno </a:t>
            </a:r>
            <a:r>
              <a:rPr lang="hr-HR" i="1" dirty="0"/>
              <a:t>zemljište</a:t>
            </a:r>
            <a:r>
              <a:rPr lang="hr-HR" dirty="0"/>
              <a:t> različitih namjena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Zatraženi </a:t>
            </a:r>
            <a:r>
              <a:rPr lang="hr-HR" dirty="0" err="1"/>
              <a:t>izdvadci</a:t>
            </a:r>
            <a:r>
              <a:rPr lang="hr-HR" dirty="0"/>
              <a:t> od Istarske županije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i="1" dirty="0"/>
              <a:t>1.Građevinsko zemljište, vrste  M, kis=0,8 koje po parametrima odgovara izgradnji zgrada s apartmanima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i="1" dirty="0"/>
              <a:t>2.Građevinsko zemljište namjene T1, kis=0,8 , koje po parametrima odgovara izgradnji hotela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i="1" dirty="0"/>
              <a:t>3.Građevinsko zemljište, vrste  S, kis=0,8 koje po parametrima odgovara izgradnji vila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i="1" dirty="0"/>
              <a:t>4.Poljoprivredno zemljište kategorije 4.2 (pogodno poljoprivredno zemljište)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</a:rPr>
              <a:t>Istarske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županij</a:t>
            </a:r>
            <a:r>
              <a:rPr lang="hr-HR" dirty="0">
                <a:ea typeface="Calibri" panose="020F0502020204030204" pitchFamily="34" charset="0"/>
              </a:rPr>
              <a:t>a</a:t>
            </a:r>
            <a:r>
              <a:rPr lang="en-US" dirty="0">
                <a:ea typeface="Calibri" panose="020F0502020204030204" pitchFamily="34" charset="0"/>
              </a:rPr>
              <a:t> ne </a:t>
            </a:r>
            <a:r>
              <a:rPr lang="en-US" dirty="0" err="1">
                <a:ea typeface="Calibri" panose="020F0502020204030204" pitchFamily="34" charset="0"/>
              </a:rPr>
              <a:t>provod</a:t>
            </a:r>
            <a:r>
              <a:rPr lang="hr-HR" dirty="0">
                <a:ea typeface="Calibri" panose="020F0502020204030204" pitchFamily="34" charset="0"/>
              </a:rPr>
              <a:t>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evaluaciju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podataka</a:t>
            </a:r>
            <a:r>
              <a:rPr lang="en-US" dirty="0">
                <a:ea typeface="Calibri" panose="020F0502020204030204" pitchFamily="34" charset="0"/>
              </a:rPr>
              <a:t> u </a:t>
            </a:r>
            <a:r>
              <a:rPr lang="en-US" dirty="0" err="1">
                <a:ea typeface="Calibri" panose="020F0502020204030204" pitchFamily="34" charset="0"/>
              </a:rPr>
              <a:t>Zbirci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kupoprodajnih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cijena</a:t>
            </a:r>
            <a:r>
              <a:rPr lang="en-US" dirty="0">
                <a:ea typeface="Calibri" panose="020F0502020204030204" pitchFamily="34" charset="0"/>
              </a:rPr>
              <a:t>, pa je </a:t>
            </a:r>
            <a:r>
              <a:rPr lang="en-US" dirty="0" err="1">
                <a:ea typeface="Calibri" panose="020F0502020204030204" pitchFamily="34" charset="0"/>
              </a:rPr>
              <a:t>teret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evaluacije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podataka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koji</a:t>
            </a:r>
            <a:r>
              <a:rPr lang="en-US" dirty="0">
                <a:ea typeface="Calibri" panose="020F0502020204030204" pitchFamily="34" charset="0"/>
              </a:rPr>
              <a:t> se </a:t>
            </a:r>
            <a:r>
              <a:rPr lang="en-US" dirty="0" err="1">
                <a:ea typeface="Calibri" panose="020F0502020204030204" pitchFamily="34" charset="0"/>
              </a:rPr>
              <a:t>odnose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na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kupoprodaje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upisane</a:t>
            </a:r>
            <a:r>
              <a:rPr lang="en-US" dirty="0">
                <a:ea typeface="Calibri" panose="020F0502020204030204" pitchFamily="34" charset="0"/>
              </a:rPr>
              <a:t> u </a:t>
            </a:r>
            <a:r>
              <a:rPr lang="en-US" dirty="0" err="1">
                <a:ea typeface="Calibri" panose="020F0502020204030204" pitchFamily="34" charset="0"/>
              </a:rPr>
              <a:t>eNekretnine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prebačen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na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procjenitelja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odnosno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komisiju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8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9173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korištena je aplikacija </a:t>
            </a:r>
            <a:r>
              <a:rPr lang="hr-HR" sz="2400" dirty="0" err="1"/>
              <a:t>eNekretnine</a:t>
            </a:r>
            <a:r>
              <a:rPr lang="hr-HR" sz="2400" dirty="0"/>
              <a:t> (</a:t>
            </a:r>
            <a:r>
              <a:rPr lang="hr-HR" sz="2400" u="sng" dirty="0">
                <a:hlinkClick r:id="rId3"/>
              </a:rPr>
              <a:t>https://nekretnine.mgipu.hr</a:t>
            </a:r>
            <a:r>
              <a:rPr lang="hr-HR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Zemljište vrste M (izgradnja zgrada s apartmanima)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598314"/>
            <a:ext cx="7700617" cy="29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917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Zemljište vrste S (izgradnja vila)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6872"/>
            <a:ext cx="765451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1002139"/>
            <a:ext cx="917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Zemljište vrste T1 (izgradnja hotela)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8" y="1964954"/>
            <a:ext cx="8189679" cy="2998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894" y="5210890"/>
            <a:ext cx="827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/>
              <a:t>Razlike između procjene svih vrsta građevinskog zemljišta Perkovića te „druge procjene komisije VPPa (predsjednik Čizmar) prihvatljive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06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323528" y="1698625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 </a:t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Lokacija i opis nekretnine</a:t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Prostorno planska dokumentacija</a:t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 </a:t>
            </a:r>
            <a:b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dr.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Dean Čizmar,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Tehničko veleučilište u Zagrebu</a:t>
            </a:r>
          </a:p>
          <a:p>
            <a:pPr marL="0" indent="0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Tomislav Perković, dipl.ing.arh, MRICS 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5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813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Procjena vrijednosti zemljišta golfskog terena???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Razlika između procjene Perkovića te </a:t>
            </a:r>
            <a:r>
              <a:rPr lang="hr-HR" sz="2400" dirty="0">
                <a:solidFill>
                  <a:srgbClr val="FF0000"/>
                </a:solidFill>
              </a:rPr>
              <a:t>komis</a:t>
            </a:r>
            <a:r>
              <a:rPr lang="hr-HR" sz="2400" dirty="0"/>
              <a:t>ije </a:t>
            </a:r>
            <a:r>
              <a:rPr lang="hr-HR" sz="2400" dirty="0" err="1"/>
              <a:t>VPPa</a:t>
            </a: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Za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en-US" sz="2400" dirty="0" err="1"/>
              <a:t>procjene</a:t>
            </a:r>
            <a:r>
              <a:rPr lang="en-US" sz="2400" dirty="0"/>
              <a:t> </a:t>
            </a:r>
            <a:r>
              <a:rPr lang="en-US" sz="2400" dirty="0" err="1"/>
              <a:t>golfskog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r>
              <a:rPr lang="en-US" sz="2400" dirty="0"/>
              <a:t> </a:t>
            </a:r>
            <a:r>
              <a:rPr lang="en-US" sz="2400" dirty="0" err="1"/>
              <a:t>razmatrano</a:t>
            </a:r>
            <a:r>
              <a:rPr lang="en-US" sz="2400" dirty="0"/>
              <a:t> je </a:t>
            </a:r>
            <a:r>
              <a:rPr lang="en-US" sz="2400" dirty="0" err="1"/>
              <a:t>korištenje</a:t>
            </a:r>
            <a:r>
              <a:rPr lang="en-US" sz="2400" dirty="0"/>
              <a:t>  </a:t>
            </a:r>
            <a:r>
              <a:rPr lang="en-US" sz="2400" dirty="0" err="1"/>
              <a:t>podataka</a:t>
            </a:r>
            <a:r>
              <a:rPr lang="en-US" sz="2400" dirty="0"/>
              <a:t> s </a:t>
            </a:r>
            <a:r>
              <a:rPr lang="en-US" sz="2400" dirty="0" err="1"/>
              <a:t>područja</a:t>
            </a:r>
            <a:r>
              <a:rPr lang="en-US" sz="2400" dirty="0"/>
              <a:t> </a:t>
            </a:r>
            <a:r>
              <a:rPr lang="en-US" sz="2400" dirty="0" err="1"/>
              <a:t>cijele</a:t>
            </a:r>
            <a:r>
              <a:rPr lang="en-US" sz="2400" dirty="0"/>
              <a:t> RH </a:t>
            </a:r>
            <a:r>
              <a:rPr lang="en-US" sz="2400" dirty="0" err="1"/>
              <a:t>uvažavajući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namjenu</a:t>
            </a:r>
            <a:r>
              <a:rPr lang="en-US" sz="2400" dirty="0"/>
              <a:t> </a:t>
            </a:r>
            <a:r>
              <a:rPr lang="en-US" sz="2400" dirty="0" err="1"/>
              <a:t>zemljišta</a:t>
            </a:r>
            <a:r>
              <a:rPr lang="en-US" sz="2400" dirty="0"/>
              <a:t> (R1).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006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88" y="-4513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879656"/>
            <a:ext cx="917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1"/>
          <a:stretch/>
        </p:blipFill>
        <p:spPr bwMode="auto">
          <a:xfrm>
            <a:off x="32165" y="620688"/>
            <a:ext cx="8500275" cy="60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1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- VPP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356" y="588164"/>
            <a:ext cx="8911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200" dirty="0"/>
              <a:t>Tržište vrlo „plitko”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200" dirty="0"/>
              <a:t>Potrebno je koristiti zamjenska rješenja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200" dirty="0"/>
              <a:t>U skladu sa dokumentom „Smjernice za procjenu golfskih igrališta” (VPP, 2018) za procjenu tržišne vrijednosti golfskog igrališta, koristit će se vrijednost pogodnog poljoprivrednog zemljišta u neposrednoj blizini lokacije.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4" y="3140968"/>
            <a:ext cx="8214596" cy="28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– Perković </a:t>
            </a:r>
            <a:r>
              <a:rPr lang="hr-HR" altLang="sr-Latn-RS" sz="2400" dirty="0"/>
              <a:t>(ožujak 2017.)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5" y="1196752"/>
            <a:ext cx="8570185" cy="3600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0152" y="2996952"/>
            <a:ext cx="2448272" cy="49877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1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Procjena – </a:t>
            </a:r>
            <a:r>
              <a:rPr lang="hr-HR" altLang="sr-Latn-RS" dirty="0">
                <a:solidFill>
                  <a:srgbClr val="FF0000"/>
                </a:solidFill>
              </a:rPr>
              <a:t>komisija</a:t>
            </a:r>
            <a:r>
              <a:rPr lang="hr-HR" altLang="sr-Latn-RS" dirty="0"/>
              <a:t> </a:t>
            </a:r>
            <a:r>
              <a:rPr lang="hr-HR" altLang="sr-Latn-RS" dirty="0" err="1"/>
              <a:t>VPPa</a:t>
            </a:r>
            <a:r>
              <a:rPr lang="hr-HR" altLang="sr-Latn-RS" dirty="0"/>
              <a:t>  </a:t>
            </a:r>
            <a:r>
              <a:rPr lang="hr-HR" altLang="sr-Latn-RS" sz="2400" dirty="0"/>
              <a:t>(listopad 2018)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49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176" y="2852936"/>
            <a:ext cx="2808312" cy="8568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2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just"/>
            <a:r>
              <a:rPr lang="hr-HR" sz="2200" dirty="0"/>
              <a:t>Transakcije golfskih igralište rijetke (ili uopće ne postoje)</a:t>
            </a:r>
          </a:p>
          <a:p>
            <a:pPr algn="just"/>
            <a:r>
              <a:rPr lang="hr-HR" sz="2200" dirty="0"/>
              <a:t>Procjenu napraviti u skladu sa dokumentom „Smjernice za procjenu golfskih igrališta” (VPP, 2018) </a:t>
            </a:r>
          </a:p>
          <a:p>
            <a:pPr algn="just"/>
            <a:endParaRPr lang="hr-HR" sz="2200" dirty="0"/>
          </a:p>
          <a:p>
            <a:pPr algn="just">
              <a:buFontTx/>
              <a:buChar char="-"/>
            </a:pPr>
            <a:r>
              <a:rPr lang="hr-HR" sz="2200" i="1" dirty="0"/>
              <a:t>Ako nisu raspoložive poredbene kupoprodajne cijene zemljišta   budućih golfskih igrališta i/ili zemljišta namijenjenih športu i rekreaciji, koriste se poredbene kupoprodajne cijene pogodnog poljoprivrednog zemljišta </a:t>
            </a:r>
          </a:p>
          <a:p>
            <a:pPr algn="just">
              <a:buFontTx/>
              <a:buChar char="-"/>
            </a:pPr>
            <a:endParaRPr lang="hr-HR" sz="2200" i="1" dirty="0"/>
          </a:p>
          <a:p>
            <a:pPr algn="just"/>
            <a:r>
              <a:rPr lang="hr-HR" sz="2200" dirty="0"/>
              <a:t>Nekretnine koje su komercijalne (hoteli, apartmani, vile…) se procjenjuju prema vrsti građevinskog zemljišta za tu namjenu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25</a:t>
            </a:fld>
            <a:endParaRPr lang="hr-HR" altLang="sr-Latn-R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Zaključak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</p:spTree>
    <p:extLst>
      <p:ext uri="{BB962C8B-B14F-4D97-AF65-F5344CB8AC3E}">
        <p14:creationId xmlns:p14="http://schemas.microsoft.com/office/powerpoint/2010/main" val="351579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26</a:t>
            </a:fld>
            <a:endParaRPr lang="hr-HR" altLang="sr-Latn-R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85293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Zahvaljujemo na pažnji!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</p:spTree>
    <p:extLst>
      <p:ext uri="{BB962C8B-B14F-4D97-AF65-F5344CB8AC3E}">
        <p14:creationId xmlns:p14="http://schemas.microsoft.com/office/powerpoint/2010/main" val="376880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9DE799-DA9D-44F6-BE07-3F637AC10E48}" type="slidenum">
              <a:rPr kumimoji="0" lang="hr-HR" altLang="sr-Latn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sr-Latn-R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dr.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Dean Čizmar,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Tehničko veleučilište u Zagrebu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Tomislav Perković, dipl.ing.arh, MRICS 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Dani  Hrvatske komore inženjera  građevinarstva</a:t>
            </a: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hr-HR" alt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Opatija, 2019.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DA5231-C892-4BD1-899B-A62393216151}"/>
              </a:ext>
            </a:extLst>
          </p:cNvPr>
          <p:cNvSpPr/>
          <p:nvPr/>
        </p:nvSpPr>
        <p:spPr>
          <a:xfrm>
            <a:off x="323528" y="1288504"/>
            <a:ext cx="83816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ea typeface="Calibri" panose="020F0502020204030204" pitchFamily="34" charset="0"/>
              </a:rPr>
              <a:t>UVOD</a:t>
            </a:r>
          </a:p>
          <a:p>
            <a:endParaRPr lang="hr-HR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/>
            <a:r>
              <a:rPr lang="hr-HR" sz="2200" dirty="0">
                <a:solidFill>
                  <a:schemeClr val="bg1"/>
                </a:solidFill>
                <a:ea typeface="Calibri" panose="020F0502020204030204" pitchFamily="34" charset="0"/>
              </a:rPr>
              <a:t>Na predmetu procjene zemljišta za izgradnju golf terena sa pratećim objektima i sadržajima („Larun golf resort”) dati će se primjer izračuna tržišne vrijednosti kako je utvrdio Perković (ožujak, 2017.) i Visoko procjeniteljsko povjerenstvo (VPP, listopad, 2018.) u skladu </a:t>
            </a:r>
            <a:r>
              <a:rPr lang="hr-HR" sz="2200" dirty="0">
                <a:solidFill>
                  <a:schemeClr val="bg1"/>
                </a:solidFill>
              </a:rPr>
              <a:t>sa dokumentom „Smjernice za procjenu golfskih igrališta” (VPP, 2018).</a:t>
            </a:r>
          </a:p>
          <a:p>
            <a:endParaRPr lang="hr-HR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hr-HR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hr-HR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10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Lokacija i opis nekretnine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610"/>
          <a:stretch>
            <a:fillRect/>
          </a:stretch>
        </p:blipFill>
        <p:spPr bwMode="auto">
          <a:xfrm>
            <a:off x="251520" y="1427515"/>
            <a:ext cx="3480801" cy="336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45" y="1427515"/>
            <a:ext cx="5092939" cy="37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6B803E-B2C7-4183-A2BA-D694A95006C7}"/>
              </a:ext>
            </a:extLst>
          </p:cNvPr>
          <p:cNvSpPr/>
          <p:nvPr/>
        </p:nvSpPr>
        <p:spPr>
          <a:xfrm>
            <a:off x="276632" y="5374957"/>
            <a:ext cx="860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rgbClr val="000000"/>
                </a:solidFill>
              </a:rPr>
              <a:t>Zemljište se nalazi u Istri, neposredno južno od naselja Vabriga i sjeverno od naselja Červar - Porat, te oko 6 km sjeverno od grada Poreča. 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4744"/>
            <a:ext cx="393480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84" y="1124744"/>
            <a:ext cx="49434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dirty="0"/>
              <a:t>Lokacija i opis nekretnine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533B7C-1A49-4C38-BE21-4829BEA73BD3}"/>
              </a:ext>
            </a:extLst>
          </p:cNvPr>
          <p:cNvSpPr/>
          <p:nvPr/>
        </p:nvSpPr>
        <p:spPr>
          <a:xfrm>
            <a:off x="323528" y="510899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rgbClr val="000000"/>
                </a:solidFill>
              </a:rPr>
              <a:t>U naravi je riječ o 42 katastarske čestice (u potpunosti ili u udjelu u vlasništvu RH) koje su u naravi neuređeno zemljište najvećim dijelom obraslo u vrlo gusto i neprohodno raslinje, travnate livade i šumske dijelove a koje će činiti budući obuhvat kompleksa golf igrališta sa popratnim smještajnim i pomoćnim sadržajima.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991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3074" name="Picture 2" descr="IMG_20180808_111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1270"/>
            <a:ext cx="2743200" cy="35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0180808_1116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003753"/>
            <a:ext cx="4464496" cy="321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Lokacija i opis nekretnine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46E318-8A06-4CE0-9B72-80578A84B72C}"/>
              </a:ext>
            </a:extLst>
          </p:cNvPr>
          <p:cNvSpPr/>
          <p:nvPr/>
        </p:nvSpPr>
        <p:spPr>
          <a:xfrm>
            <a:off x="188640" y="4725144"/>
            <a:ext cx="8766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rgbClr val="000000"/>
                </a:solidFill>
              </a:rPr>
              <a:t>Čestice su u naravi većim dijelom neuređena i neodržavana zemljišta upisana kao livade, šume, pašnjaci i oranice a koji u naravi predstavljaju zemljište obraslo u gusto raslinje, šume i livade. </a:t>
            </a:r>
          </a:p>
          <a:p>
            <a:pPr algn="just"/>
            <a:r>
              <a:rPr lang="hr-HR" dirty="0">
                <a:solidFill>
                  <a:srgbClr val="000000"/>
                </a:solidFill>
              </a:rPr>
              <a:t>Cijeli obuhvat je predviđen na površini od oko 1.280.000 m². </a:t>
            </a:r>
          </a:p>
          <a:p>
            <a:pPr algn="just"/>
            <a:r>
              <a:rPr lang="hr-HR" dirty="0"/>
              <a:t>Površina zemljišta koja je bila predmetom procjene je na 716.640 </a:t>
            </a:r>
            <a:r>
              <a:rPr lang="hr-HR" dirty="0">
                <a:solidFill>
                  <a:srgbClr val="000000"/>
                </a:solidFill>
              </a:rPr>
              <a:t>m². </a:t>
            </a:r>
          </a:p>
        </p:txBody>
      </p:sp>
    </p:spTree>
    <p:extLst>
      <p:ext uri="{BB962C8B-B14F-4D97-AF65-F5344CB8AC3E}">
        <p14:creationId xmlns:p14="http://schemas.microsoft.com/office/powerpoint/2010/main" val="256980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4098" name="Picture 2" descr="IMG_20180808_11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0" y="1241343"/>
            <a:ext cx="4800360" cy="36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20180808_112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72" y="1241343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Lokacija i opis nekretnine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FD590-0906-46EE-A755-C4135DE8CF81}"/>
              </a:ext>
            </a:extLst>
          </p:cNvPr>
          <p:cNvSpPr/>
          <p:nvPr/>
        </p:nvSpPr>
        <p:spPr>
          <a:xfrm>
            <a:off x="341738" y="5301208"/>
            <a:ext cx="8550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rgbClr val="000000"/>
                </a:solidFill>
              </a:rPr>
              <a:t>Do predmetnog obuhvata je moguće doći osobnim vozilom županijskom prometnicom koja povezuje naselja Vabrigu i Tar sa Porečom, dok se unutar obuhvata, po česticama, može pristupiti poljskim putevima.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37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Prostorno planska dokumentacija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ea typeface="Calibri" panose="020F0502020204030204" pitchFamily="34" charset="0"/>
              </a:rPr>
              <a:t>Prostorni plan Istarske županije</a:t>
            </a:r>
          </a:p>
          <a:p>
            <a:endParaRPr lang="hr-HR" sz="22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Prostorni plan uređenja općine Tar - </a:t>
            </a:r>
            <a:r>
              <a:rPr lang="hr-HR" sz="2200" dirty="0" err="1"/>
              <a:t>Vabriga</a:t>
            </a:r>
            <a:r>
              <a:rPr lang="hr-HR" sz="2200" dirty="0"/>
              <a:t> - </a:t>
            </a:r>
            <a:r>
              <a:rPr lang="hr-HR" sz="2200" dirty="0" err="1"/>
              <a:t>Torre</a:t>
            </a:r>
            <a:r>
              <a:rPr lang="hr-HR" sz="2200" dirty="0"/>
              <a:t> –</a:t>
            </a:r>
            <a:r>
              <a:rPr lang="hr-HR" sz="2200" dirty="0" err="1"/>
              <a:t>Abrega</a:t>
            </a:r>
            <a:endParaRPr lang="hr-HR" sz="2200" dirty="0"/>
          </a:p>
          <a:p>
            <a:r>
              <a:rPr lang="hr-HR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Urbanistički planu uređenja „građevinskog područja golf igrališta </a:t>
            </a:r>
            <a:r>
              <a:rPr lang="hr-HR" sz="2200" dirty="0" err="1"/>
              <a:t>Larun</a:t>
            </a:r>
            <a:endParaRPr lang="hr-HR" sz="2200" dirty="0"/>
          </a:p>
          <a:p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ea typeface="Calibri" panose="020F0502020204030204" pitchFamily="34" charset="0"/>
              </a:rPr>
              <a:t>Dobivena lokacijska dozvola MGIPU</a:t>
            </a:r>
          </a:p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063"/>
          <a:stretch/>
        </p:blipFill>
        <p:spPr>
          <a:xfrm>
            <a:off x="426118" y="4293096"/>
            <a:ext cx="5721375" cy="18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4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Dean Čizmar, Tomislav Perković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/>
              <a:t>Prostorno planska dokumentacija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32" y="1268760"/>
            <a:ext cx="8381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ea typeface="Calibri" panose="020F0502020204030204" pitchFamily="34" charset="0"/>
              </a:rPr>
              <a:t> </a:t>
            </a:r>
            <a:endParaRPr lang="en-US" sz="2200" dirty="0"/>
          </a:p>
        </p:txBody>
      </p:sp>
      <p:pic>
        <p:nvPicPr>
          <p:cNvPr id="5122" name="Slika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2586"/>
            <a:ext cx="6434735" cy="52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Slika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1"/>
          <a:stretch>
            <a:fillRect/>
          </a:stretch>
        </p:blipFill>
        <p:spPr bwMode="auto">
          <a:xfrm>
            <a:off x="6588224" y="1022586"/>
            <a:ext cx="2428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1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1333</Words>
  <Application>Microsoft Office PowerPoint</Application>
  <PresentationFormat>On-screen Show (4:3)</PresentationFormat>
  <Paragraphs>208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Verdana</vt:lpstr>
      <vt:lpstr>Office Theme</vt:lpstr>
      <vt:lpstr>Procjena „Larun golf resort”</vt:lpstr>
      <vt:lpstr> SADRŽAJ   Uvod Lokacija i opis nekretnine Prostorno planska dokumentacija Procjena  Zaključak</vt:lpstr>
      <vt:lpstr>PowerPoint Presentation</vt:lpstr>
      <vt:lpstr>Lokacija i opis nekretnine</vt:lpstr>
      <vt:lpstr>PowerPoint Presentation</vt:lpstr>
      <vt:lpstr>Lokacija i opis nekretnine</vt:lpstr>
      <vt:lpstr>Lokacija i opis nekretnine</vt:lpstr>
      <vt:lpstr>Prostorno planska dokumentacija</vt:lpstr>
      <vt:lpstr>Prostorno planska dokumentacija</vt:lpstr>
      <vt:lpstr>Prostorno planska dokumentacija </vt:lpstr>
      <vt:lpstr>Prostorno planska dokumentacija</vt:lpstr>
      <vt:lpstr>Prostorno planska dokumentacija</vt:lpstr>
      <vt:lpstr>Prostorno planska dokumentacija</vt:lpstr>
      <vt:lpstr>Procjena - Perković</vt:lpstr>
      <vt:lpstr>Procjena - Perković</vt:lpstr>
      <vt:lpstr>Procjena - VPP</vt:lpstr>
      <vt:lpstr>Procjena - VPP</vt:lpstr>
      <vt:lpstr>Procjena - VPP</vt:lpstr>
      <vt:lpstr>Procjena - VPP</vt:lpstr>
      <vt:lpstr>Procjena - VPP</vt:lpstr>
      <vt:lpstr>Procjena - VPP</vt:lpstr>
      <vt:lpstr>Procjena - VPP</vt:lpstr>
      <vt:lpstr>Procjena – Perković (ožujak 2017.)</vt:lpstr>
      <vt:lpstr>Procjena – komisija VPPa  (listopad 2018)</vt:lpstr>
      <vt:lpstr>Zaključak</vt:lpstr>
      <vt:lpstr>Zahvaljujemo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Dean</cp:lastModifiedBy>
  <cp:revision>124</cp:revision>
  <dcterms:created xsi:type="dcterms:W3CDTF">2010-03-22T21:50:27Z</dcterms:created>
  <dcterms:modified xsi:type="dcterms:W3CDTF">2019-05-28T16:25:48Z</dcterms:modified>
</cp:coreProperties>
</file>