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61"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8C"/>
    <a:srgbClr val="0B28A1"/>
    <a:srgbClr val="0C2AAC"/>
    <a:srgbClr val="112A71"/>
    <a:srgbClr val="122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036" autoAdjust="0"/>
  </p:normalViewPr>
  <p:slideViewPr>
    <p:cSldViewPr>
      <p:cViewPr varScale="1">
        <p:scale>
          <a:sx n="89" d="100"/>
          <a:sy n="89" d="100"/>
        </p:scale>
        <p:origin x="55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06BF5-D2A2-4774-B827-1F98CACD4514}" type="doc">
      <dgm:prSet loTypeId="urn:microsoft.com/office/officeart/2005/8/layout/arrow2" loCatId="process" qsTypeId="urn:microsoft.com/office/officeart/2005/8/quickstyle/3d4" qsCatId="3D" csTypeId="urn:microsoft.com/office/officeart/2005/8/colors/accent1_2" csCatId="accent1" phldr="1"/>
      <dgm:spPr/>
    </dgm:pt>
    <dgm:pt modelId="{CB1654E5-BC98-4B93-B04D-E634881622BA}">
      <dgm:prSet phldrT="[Text]"/>
      <dgm:spPr/>
      <dgm:t>
        <a:bodyPr/>
        <a:lstStyle/>
        <a:p>
          <a:r>
            <a:rPr lang="hr-HR" b="1" dirty="0" smtClean="0"/>
            <a:t>ODVRAČAJUĆI</a:t>
          </a:r>
          <a:endParaRPr lang="hr-HR" b="1" dirty="0"/>
        </a:p>
      </dgm:t>
    </dgm:pt>
    <dgm:pt modelId="{08A44BE0-A5E4-4E6A-9A73-A9880D4D2D9C}" type="parTrans" cxnId="{4F6F366D-07C6-4372-BAF1-7456DE66BF5D}">
      <dgm:prSet/>
      <dgm:spPr/>
      <dgm:t>
        <a:bodyPr/>
        <a:lstStyle/>
        <a:p>
          <a:endParaRPr lang="hr-HR"/>
        </a:p>
      </dgm:t>
    </dgm:pt>
    <dgm:pt modelId="{DFFA6ACD-9786-4163-A22F-78560ADD29AD}" type="sibTrans" cxnId="{4F6F366D-07C6-4372-BAF1-7456DE66BF5D}">
      <dgm:prSet/>
      <dgm:spPr/>
      <dgm:t>
        <a:bodyPr/>
        <a:lstStyle/>
        <a:p>
          <a:endParaRPr lang="hr-HR"/>
        </a:p>
      </dgm:t>
    </dgm:pt>
    <dgm:pt modelId="{2BF68C0E-FDA8-4886-A776-CBE388DF9FD1}">
      <dgm:prSet phldrT="[Text]"/>
      <dgm:spPr/>
      <dgm:t>
        <a:bodyPr/>
        <a:lstStyle/>
        <a:p>
          <a:r>
            <a:rPr lang="hr-HR" b="1" dirty="0" smtClean="0"/>
            <a:t>KORIGIRAJUĆI</a:t>
          </a:r>
          <a:endParaRPr lang="hr-HR" b="1" dirty="0"/>
        </a:p>
      </dgm:t>
    </dgm:pt>
    <dgm:pt modelId="{4F011C07-5A96-4182-80D9-EF49E8B49921}" type="parTrans" cxnId="{DDD9BE4F-095B-4842-842C-1E3074A7C297}">
      <dgm:prSet/>
      <dgm:spPr/>
      <dgm:t>
        <a:bodyPr/>
        <a:lstStyle/>
        <a:p>
          <a:endParaRPr lang="hr-HR"/>
        </a:p>
      </dgm:t>
    </dgm:pt>
    <dgm:pt modelId="{D9B4428C-B0B6-49EA-A649-05024E574211}" type="sibTrans" cxnId="{DDD9BE4F-095B-4842-842C-1E3074A7C297}">
      <dgm:prSet/>
      <dgm:spPr/>
      <dgm:t>
        <a:bodyPr/>
        <a:lstStyle/>
        <a:p>
          <a:endParaRPr lang="hr-HR"/>
        </a:p>
      </dgm:t>
    </dgm:pt>
    <dgm:pt modelId="{1FFC215A-B69D-4713-9933-4DF4C098DB87}">
      <dgm:prSet phldrT="[Text]"/>
      <dgm:spPr/>
      <dgm:t>
        <a:bodyPr/>
        <a:lstStyle/>
        <a:p>
          <a:r>
            <a:rPr lang="hr-HR" b="1" dirty="0" smtClean="0"/>
            <a:t>POVEČANA PRAVNA SIGURNOST</a:t>
          </a:r>
          <a:endParaRPr lang="hr-HR" b="1" dirty="0"/>
        </a:p>
      </dgm:t>
    </dgm:pt>
    <dgm:pt modelId="{68A37E98-BB67-4B69-9B8E-B5BB26EE1B54}" type="parTrans" cxnId="{D57670AC-67AD-4EBD-9634-399FC2C2D585}">
      <dgm:prSet/>
      <dgm:spPr/>
      <dgm:t>
        <a:bodyPr/>
        <a:lstStyle/>
        <a:p>
          <a:endParaRPr lang="hr-HR"/>
        </a:p>
      </dgm:t>
    </dgm:pt>
    <dgm:pt modelId="{85378FD1-8BA5-4180-ABFF-6E0B55DEB137}" type="sibTrans" cxnId="{D57670AC-67AD-4EBD-9634-399FC2C2D585}">
      <dgm:prSet/>
      <dgm:spPr/>
      <dgm:t>
        <a:bodyPr/>
        <a:lstStyle/>
        <a:p>
          <a:endParaRPr lang="hr-HR"/>
        </a:p>
      </dgm:t>
    </dgm:pt>
    <dgm:pt modelId="{F49A8E8F-6853-4908-B49F-2F6EEFCC3073}" type="pres">
      <dgm:prSet presAssocID="{A9806BF5-D2A2-4774-B827-1F98CACD4514}" presName="arrowDiagram" presStyleCnt="0">
        <dgm:presLayoutVars>
          <dgm:chMax val="5"/>
          <dgm:dir/>
          <dgm:resizeHandles val="exact"/>
        </dgm:presLayoutVars>
      </dgm:prSet>
      <dgm:spPr/>
    </dgm:pt>
    <dgm:pt modelId="{1AFF49DA-D7E2-483C-82A5-CA660758CB89}" type="pres">
      <dgm:prSet presAssocID="{A9806BF5-D2A2-4774-B827-1F98CACD4514}" presName="arrow" presStyleLbl="bgShp" presStyleIdx="0" presStyleCnt="1"/>
      <dgm:spPr/>
    </dgm:pt>
    <dgm:pt modelId="{7A02EC78-2729-476E-B1CB-3DA1E6728063}" type="pres">
      <dgm:prSet presAssocID="{A9806BF5-D2A2-4774-B827-1F98CACD4514}" presName="arrowDiagram3" presStyleCnt="0"/>
      <dgm:spPr/>
    </dgm:pt>
    <dgm:pt modelId="{ACA53526-40DF-4FCB-96CE-00FE1B524CA7}" type="pres">
      <dgm:prSet presAssocID="{CB1654E5-BC98-4B93-B04D-E634881622BA}" presName="bullet3a" presStyleLbl="node1" presStyleIdx="0" presStyleCnt="3"/>
      <dgm:spPr/>
    </dgm:pt>
    <dgm:pt modelId="{F7746FB7-513D-4A49-9376-D107C293D489}" type="pres">
      <dgm:prSet presAssocID="{CB1654E5-BC98-4B93-B04D-E634881622BA}" presName="textBox3a" presStyleLbl="revTx" presStyleIdx="0" presStyleCnt="3">
        <dgm:presLayoutVars>
          <dgm:bulletEnabled val="1"/>
        </dgm:presLayoutVars>
      </dgm:prSet>
      <dgm:spPr/>
      <dgm:t>
        <a:bodyPr/>
        <a:lstStyle/>
        <a:p>
          <a:endParaRPr lang="hr-HR"/>
        </a:p>
      </dgm:t>
    </dgm:pt>
    <dgm:pt modelId="{6197CE92-E3BD-4BA4-AC74-F2C5EE48E24F}" type="pres">
      <dgm:prSet presAssocID="{2BF68C0E-FDA8-4886-A776-CBE388DF9FD1}" presName="bullet3b" presStyleLbl="node1" presStyleIdx="1" presStyleCnt="3"/>
      <dgm:spPr/>
    </dgm:pt>
    <dgm:pt modelId="{BA734F64-0D38-4D14-A637-234DA442AE6E}" type="pres">
      <dgm:prSet presAssocID="{2BF68C0E-FDA8-4886-A776-CBE388DF9FD1}" presName="textBox3b" presStyleLbl="revTx" presStyleIdx="1" presStyleCnt="3">
        <dgm:presLayoutVars>
          <dgm:bulletEnabled val="1"/>
        </dgm:presLayoutVars>
      </dgm:prSet>
      <dgm:spPr/>
      <dgm:t>
        <a:bodyPr/>
        <a:lstStyle/>
        <a:p>
          <a:endParaRPr lang="hr-HR"/>
        </a:p>
      </dgm:t>
    </dgm:pt>
    <dgm:pt modelId="{9B05144B-053D-442D-970B-FAD337E36D89}" type="pres">
      <dgm:prSet presAssocID="{1FFC215A-B69D-4713-9933-4DF4C098DB87}" presName="bullet3c" presStyleLbl="node1" presStyleIdx="2" presStyleCnt="3"/>
      <dgm:spPr/>
    </dgm:pt>
    <dgm:pt modelId="{947D7B0C-FF83-496A-B4E9-76E1DDDB9BCE}" type="pres">
      <dgm:prSet presAssocID="{1FFC215A-B69D-4713-9933-4DF4C098DB87}" presName="textBox3c" presStyleLbl="revTx" presStyleIdx="2" presStyleCnt="3">
        <dgm:presLayoutVars>
          <dgm:bulletEnabled val="1"/>
        </dgm:presLayoutVars>
      </dgm:prSet>
      <dgm:spPr/>
      <dgm:t>
        <a:bodyPr/>
        <a:lstStyle/>
        <a:p>
          <a:endParaRPr lang="hr-HR"/>
        </a:p>
      </dgm:t>
    </dgm:pt>
  </dgm:ptLst>
  <dgm:cxnLst>
    <dgm:cxn modelId="{97FD307A-6530-4C8A-86E2-4DE9D569BD6B}" type="presOf" srcId="{1FFC215A-B69D-4713-9933-4DF4C098DB87}" destId="{947D7B0C-FF83-496A-B4E9-76E1DDDB9BCE}" srcOrd="0" destOrd="0" presId="urn:microsoft.com/office/officeart/2005/8/layout/arrow2"/>
    <dgm:cxn modelId="{D594DA09-D1B3-4272-85B6-1D9D7049CE7D}" type="presOf" srcId="{CB1654E5-BC98-4B93-B04D-E634881622BA}" destId="{F7746FB7-513D-4A49-9376-D107C293D489}" srcOrd="0" destOrd="0" presId="urn:microsoft.com/office/officeart/2005/8/layout/arrow2"/>
    <dgm:cxn modelId="{D57670AC-67AD-4EBD-9634-399FC2C2D585}" srcId="{A9806BF5-D2A2-4774-B827-1F98CACD4514}" destId="{1FFC215A-B69D-4713-9933-4DF4C098DB87}" srcOrd="2" destOrd="0" parTransId="{68A37E98-BB67-4B69-9B8E-B5BB26EE1B54}" sibTransId="{85378FD1-8BA5-4180-ABFF-6E0B55DEB137}"/>
    <dgm:cxn modelId="{DDD9BE4F-095B-4842-842C-1E3074A7C297}" srcId="{A9806BF5-D2A2-4774-B827-1F98CACD4514}" destId="{2BF68C0E-FDA8-4886-A776-CBE388DF9FD1}" srcOrd="1" destOrd="0" parTransId="{4F011C07-5A96-4182-80D9-EF49E8B49921}" sibTransId="{D9B4428C-B0B6-49EA-A649-05024E574211}"/>
    <dgm:cxn modelId="{E0223E2A-21C4-432E-B9B9-757D77E370DF}" type="presOf" srcId="{2BF68C0E-FDA8-4886-A776-CBE388DF9FD1}" destId="{BA734F64-0D38-4D14-A637-234DA442AE6E}" srcOrd="0" destOrd="0" presId="urn:microsoft.com/office/officeart/2005/8/layout/arrow2"/>
    <dgm:cxn modelId="{4F6F366D-07C6-4372-BAF1-7456DE66BF5D}" srcId="{A9806BF5-D2A2-4774-B827-1F98CACD4514}" destId="{CB1654E5-BC98-4B93-B04D-E634881622BA}" srcOrd="0" destOrd="0" parTransId="{08A44BE0-A5E4-4E6A-9A73-A9880D4D2D9C}" sibTransId="{DFFA6ACD-9786-4163-A22F-78560ADD29AD}"/>
    <dgm:cxn modelId="{D8B24BB6-2B9A-4E1D-897C-28E3B7AC7D2F}" type="presOf" srcId="{A9806BF5-D2A2-4774-B827-1F98CACD4514}" destId="{F49A8E8F-6853-4908-B49F-2F6EEFCC3073}" srcOrd="0" destOrd="0" presId="urn:microsoft.com/office/officeart/2005/8/layout/arrow2"/>
    <dgm:cxn modelId="{0D43D62B-0D92-4F91-8A4A-E8C839CDBF7B}" type="presParOf" srcId="{F49A8E8F-6853-4908-B49F-2F6EEFCC3073}" destId="{1AFF49DA-D7E2-483C-82A5-CA660758CB89}" srcOrd="0" destOrd="0" presId="urn:microsoft.com/office/officeart/2005/8/layout/arrow2"/>
    <dgm:cxn modelId="{9AAB10B1-ED8B-4F9B-8C42-E8C23B4CF209}" type="presParOf" srcId="{F49A8E8F-6853-4908-B49F-2F6EEFCC3073}" destId="{7A02EC78-2729-476E-B1CB-3DA1E6728063}" srcOrd="1" destOrd="0" presId="urn:microsoft.com/office/officeart/2005/8/layout/arrow2"/>
    <dgm:cxn modelId="{9FBF0BFA-E3A7-492E-8F67-374B80046DF2}" type="presParOf" srcId="{7A02EC78-2729-476E-B1CB-3DA1E6728063}" destId="{ACA53526-40DF-4FCB-96CE-00FE1B524CA7}" srcOrd="0" destOrd="0" presId="urn:microsoft.com/office/officeart/2005/8/layout/arrow2"/>
    <dgm:cxn modelId="{411A7272-1C0D-496D-AD00-A485415CCD54}" type="presParOf" srcId="{7A02EC78-2729-476E-B1CB-3DA1E6728063}" destId="{F7746FB7-513D-4A49-9376-D107C293D489}" srcOrd="1" destOrd="0" presId="urn:microsoft.com/office/officeart/2005/8/layout/arrow2"/>
    <dgm:cxn modelId="{B884EDC8-27DD-4669-9344-0A193B16DF54}" type="presParOf" srcId="{7A02EC78-2729-476E-B1CB-3DA1E6728063}" destId="{6197CE92-E3BD-4BA4-AC74-F2C5EE48E24F}" srcOrd="2" destOrd="0" presId="urn:microsoft.com/office/officeart/2005/8/layout/arrow2"/>
    <dgm:cxn modelId="{E9F93B64-1E26-4518-BFF3-675EA7C3C62F}" type="presParOf" srcId="{7A02EC78-2729-476E-B1CB-3DA1E6728063}" destId="{BA734F64-0D38-4D14-A637-234DA442AE6E}" srcOrd="3" destOrd="0" presId="urn:microsoft.com/office/officeart/2005/8/layout/arrow2"/>
    <dgm:cxn modelId="{ABDBEAF8-D34F-4FCC-9473-42633F0FADAF}" type="presParOf" srcId="{7A02EC78-2729-476E-B1CB-3DA1E6728063}" destId="{9B05144B-053D-442D-970B-FAD337E36D89}" srcOrd="4" destOrd="0" presId="urn:microsoft.com/office/officeart/2005/8/layout/arrow2"/>
    <dgm:cxn modelId="{6C7499EA-21F8-47B5-BA27-FFB722DA598A}" type="presParOf" srcId="{7A02EC78-2729-476E-B1CB-3DA1E6728063}" destId="{947D7B0C-FF83-496A-B4E9-76E1DDDB9BC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F49DA-D7E2-483C-82A5-CA660758CB89}">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CA53526-40DF-4FCB-96CE-00FE1B524CA7}">
      <dsp:nvSpPr>
        <dsp:cNvPr id="0" name=""/>
        <dsp:cNvSpPr/>
      </dsp:nvSpPr>
      <dsp:spPr>
        <a:xfrm>
          <a:off x="774192" y="2756661"/>
          <a:ext cx="158496" cy="15849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7746FB7-513D-4A49-9376-D107C293D489}">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755650">
            <a:lnSpc>
              <a:spcPct val="90000"/>
            </a:lnSpc>
            <a:spcBef>
              <a:spcPct val="0"/>
            </a:spcBef>
            <a:spcAft>
              <a:spcPct val="35000"/>
            </a:spcAft>
          </a:pPr>
          <a:r>
            <a:rPr lang="hr-HR" sz="1700" b="1" kern="1200" dirty="0" smtClean="0"/>
            <a:t>ODVRAČAJUĆI</a:t>
          </a:r>
          <a:endParaRPr lang="hr-HR" sz="1700" b="1" kern="1200" dirty="0"/>
        </a:p>
      </dsp:txBody>
      <dsp:txXfrm>
        <a:off x="853440" y="2835910"/>
        <a:ext cx="1420368" cy="1101090"/>
      </dsp:txXfrm>
    </dsp:sp>
    <dsp:sp modelId="{6197CE92-E3BD-4BA4-AC74-F2C5EE48E24F}">
      <dsp:nvSpPr>
        <dsp:cNvPr id="0" name=""/>
        <dsp:cNvSpPr/>
      </dsp:nvSpPr>
      <dsp:spPr>
        <a:xfrm>
          <a:off x="2173224" y="1721103"/>
          <a:ext cx="286512" cy="28651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A734F64-0D38-4D14-A637-234DA442AE6E}">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755650">
            <a:lnSpc>
              <a:spcPct val="90000"/>
            </a:lnSpc>
            <a:spcBef>
              <a:spcPct val="0"/>
            </a:spcBef>
            <a:spcAft>
              <a:spcPct val="35000"/>
            </a:spcAft>
          </a:pPr>
          <a:r>
            <a:rPr lang="hr-HR" sz="1700" b="1" kern="1200" dirty="0" smtClean="0"/>
            <a:t>KORIGIRAJUĆI</a:t>
          </a:r>
          <a:endParaRPr lang="hr-HR" sz="1700" b="1" kern="1200" dirty="0"/>
        </a:p>
      </dsp:txBody>
      <dsp:txXfrm>
        <a:off x="2316480" y="1864359"/>
        <a:ext cx="1463040" cy="2072640"/>
      </dsp:txXfrm>
    </dsp:sp>
    <dsp:sp modelId="{9B05144B-053D-442D-970B-FAD337E36D89}">
      <dsp:nvSpPr>
        <dsp:cNvPr id="0" name=""/>
        <dsp:cNvSpPr/>
      </dsp:nvSpPr>
      <dsp:spPr>
        <a:xfrm>
          <a:off x="3855720" y="1090929"/>
          <a:ext cx="396240" cy="39624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47D7B0C-FF83-496A-B4E9-76E1DDDB9BCE}">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755650">
            <a:lnSpc>
              <a:spcPct val="90000"/>
            </a:lnSpc>
            <a:spcBef>
              <a:spcPct val="0"/>
            </a:spcBef>
            <a:spcAft>
              <a:spcPct val="35000"/>
            </a:spcAft>
          </a:pPr>
          <a:r>
            <a:rPr lang="hr-HR" sz="1700" b="1" kern="1200" dirty="0" smtClean="0"/>
            <a:t>POVEČANA PRAVNA SIGURNOST</a:t>
          </a:r>
          <a:endParaRPr lang="hr-HR" sz="1700" b="1" kern="1200" dirty="0"/>
        </a:p>
      </dsp:txBody>
      <dsp:txXfrm>
        <a:off x="4053840" y="1289049"/>
        <a:ext cx="1463040"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B4CC671-EDDB-4CEF-B406-A152F8F02B95}" type="datetimeFigureOut">
              <a:rPr lang="sr-Latn-CS"/>
              <a:pPr>
                <a:defRPr/>
              </a:pPr>
              <a:t>14.6.2019.</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0DFA91-BBD8-4A40-8679-52B83F5E2828}" type="slidenum">
              <a:rPr lang="hr-HR" altLang="sr-Latn-RS"/>
              <a:pPr>
                <a:defRPr/>
              </a:pPr>
              <a:t>‹#›</a:t>
            </a:fld>
            <a:endParaRPr lang="hr-HR" altLang="sr-Latn-RS"/>
          </a:p>
        </p:txBody>
      </p:sp>
    </p:spTree>
    <p:extLst>
      <p:ext uri="{BB962C8B-B14F-4D97-AF65-F5344CB8AC3E}">
        <p14:creationId xmlns:p14="http://schemas.microsoft.com/office/powerpoint/2010/main" val="4073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8F97882-A59F-479F-A386-7D5B1B513A03}" type="datetimeFigureOut">
              <a:rPr lang="sr-Latn-CS"/>
              <a:pPr>
                <a:defRPr/>
              </a:pPr>
              <a:t>14.6.2019.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032C6C-E4E8-4DA8-A996-ACD8E1833339}" type="slidenum">
              <a:rPr lang="hr-HR" altLang="sr-Latn-RS"/>
              <a:pPr>
                <a:defRPr/>
              </a:pPr>
              <a:t>‹#›</a:t>
            </a:fld>
            <a:endParaRPr lang="hr-HR" altLang="sr-Latn-RS"/>
          </a:p>
        </p:txBody>
      </p:sp>
    </p:spTree>
    <p:extLst>
      <p:ext uri="{BB962C8B-B14F-4D97-AF65-F5344CB8AC3E}">
        <p14:creationId xmlns:p14="http://schemas.microsoft.com/office/powerpoint/2010/main" val="397569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212A0-EF72-4E55-94C9-A86CBE6E2D52}" type="slidenum">
              <a:rPr lang="hr-HR" altLang="sr-Latn-RS">
                <a:latin typeface="Arial" panose="020B0604020202020204" pitchFamily="34" charset="0"/>
              </a:rPr>
              <a:pPr algn="r" eaLnBrk="1" hangingPunct="1">
                <a:spcBef>
                  <a:spcPct val="0"/>
                </a:spcBef>
              </a:pPr>
              <a:t>1</a:t>
            </a:fld>
            <a:endParaRPr lang="hr-HR" altLang="sr-Latn-RS">
              <a:latin typeface="Arial" panose="020B0604020202020204" pitchFamily="34" charset="0"/>
            </a:endParaRPr>
          </a:p>
        </p:txBody>
      </p:sp>
    </p:spTree>
    <p:extLst>
      <p:ext uri="{BB962C8B-B14F-4D97-AF65-F5344CB8AC3E}">
        <p14:creationId xmlns:p14="http://schemas.microsoft.com/office/powerpoint/2010/main" val="303118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10</a:t>
            </a:fld>
            <a:endParaRPr lang="hr-HR"/>
          </a:p>
        </p:txBody>
      </p:sp>
    </p:spTree>
    <p:extLst>
      <p:ext uri="{BB962C8B-B14F-4D97-AF65-F5344CB8AC3E}">
        <p14:creationId xmlns:p14="http://schemas.microsoft.com/office/powerpoint/2010/main" val="288110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11</a:t>
            </a:fld>
            <a:endParaRPr lang="hr-HR"/>
          </a:p>
        </p:txBody>
      </p:sp>
    </p:spTree>
    <p:extLst>
      <p:ext uri="{BB962C8B-B14F-4D97-AF65-F5344CB8AC3E}">
        <p14:creationId xmlns:p14="http://schemas.microsoft.com/office/powerpoint/2010/main" val="420177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12</a:t>
            </a:fld>
            <a:endParaRPr lang="hr-HR"/>
          </a:p>
        </p:txBody>
      </p:sp>
    </p:spTree>
    <p:extLst>
      <p:ext uri="{BB962C8B-B14F-4D97-AF65-F5344CB8AC3E}">
        <p14:creationId xmlns:p14="http://schemas.microsoft.com/office/powerpoint/2010/main" val="3221948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13</a:t>
            </a:fld>
            <a:endParaRPr lang="hr-HR"/>
          </a:p>
        </p:txBody>
      </p:sp>
    </p:spTree>
    <p:extLst>
      <p:ext uri="{BB962C8B-B14F-4D97-AF65-F5344CB8AC3E}">
        <p14:creationId xmlns:p14="http://schemas.microsoft.com/office/powerpoint/2010/main" val="2873665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14</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4616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15</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3630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16</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2341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17</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628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18</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3527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19</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504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2</a:t>
            </a:fld>
            <a:endParaRPr lang="hr-HR"/>
          </a:p>
        </p:txBody>
      </p:sp>
    </p:spTree>
    <p:extLst>
      <p:ext uri="{BB962C8B-B14F-4D97-AF65-F5344CB8AC3E}">
        <p14:creationId xmlns:p14="http://schemas.microsoft.com/office/powerpoint/2010/main" val="40538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20</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9479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21</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031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22</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50288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latin typeface="Times New Roman" panose="02020603050405020304" pitchFamily="18" charset="0"/>
              </a:rPr>
              <a:pPr/>
              <a:t>23</a:t>
            </a:fld>
            <a:endParaRPr lang="hr-HR" altLang="sr-Latn-RS">
              <a:latin typeface="Times New Roman" panose="02020603050405020304" pitchFamily="18" charset="0"/>
            </a:endParaRPr>
          </a:p>
        </p:txBody>
      </p:sp>
    </p:spTree>
    <p:extLst>
      <p:ext uri="{BB962C8B-B14F-4D97-AF65-F5344CB8AC3E}">
        <p14:creationId xmlns:p14="http://schemas.microsoft.com/office/powerpoint/2010/main" val="283094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186">
              <a:defRPr>
                <a:solidFill>
                  <a:schemeClr val="tx1"/>
                </a:solidFill>
                <a:latin typeface="Tahoma" panose="020B0604030504040204" pitchFamily="34" charset="0"/>
              </a:defRPr>
            </a:lvl1pPr>
            <a:lvl2pPr marL="752237" indent="-289322" defTabSz="916186">
              <a:defRPr>
                <a:solidFill>
                  <a:schemeClr val="tx1"/>
                </a:solidFill>
                <a:latin typeface="Tahoma" panose="020B0604030504040204" pitchFamily="34" charset="0"/>
              </a:defRPr>
            </a:lvl2pPr>
            <a:lvl3pPr marL="1157288" indent="-231458" defTabSz="916186">
              <a:defRPr>
                <a:solidFill>
                  <a:schemeClr val="tx1"/>
                </a:solidFill>
                <a:latin typeface="Tahoma" panose="020B0604030504040204" pitchFamily="34" charset="0"/>
              </a:defRPr>
            </a:lvl3pPr>
            <a:lvl4pPr marL="1620203" indent="-231458" defTabSz="916186">
              <a:defRPr>
                <a:solidFill>
                  <a:schemeClr val="tx1"/>
                </a:solidFill>
                <a:latin typeface="Tahoma" panose="020B0604030504040204" pitchFamily="34" charset="0"/>
              </a:defRPr>
            </a:lvl4pPr>
            <a:lvl5pPr marL="2083118" indent="-231458" defTabSz="916186">
              <a:defRPr>
                <a:solidFill>
                  <a:schemeClr val="tx1"/>
                </a:solidFill>
                <a:latin typeface="Tahoma" panose="020B0604030504040204" pitchFamily="34" charset="0"/>
              </a:defRPr>
            </a:lvl5pPr>
            <a:lvl6pPr marL="2546033" indent="-231458" defTabSz="916186" eaLnBrk="0" fontAlgn="base" hangingPunct="0">
              <a:spcBef>
                <a:spcPct val="0"/>
              </a:spcBef>
              <a:spcAft>
                <a:spcPct val="0"/>
              </a:spcAft>
              <a:defRPr>
                <a:solidFill>
                  <a:schemeClr val="tx1"/>
                </a:solidFill>
                <a:latin typeface="Tahoma" panose="020B0604030504040204" pitchFamily="34" charset="0"/>
              </a:defRPr>
            </a:lvl6pPr>
            <a:lvl7pPr marL="3008948" indent="-231458" defTabSz="916186" eaLnBrk="0" fontAlgn="base" hangingPunct="0">
              <a:spcBef>
                <a:spcPct val="0"/>
              </a:spcBef>
              <a:spcAft>
                <a:spcPct val="0"/>
              </a:spcAft>
              <a:defRPr>
                <a:solidFill>
                  <a:schemeClr val="tx1"/>
                </a:solidFill>
                <a:latin typeface="Tahoma" panose="020B0604030504040204" pitchFamily="34" charset="0"/>
              </a:defRPr>
            </a:lvl7pPr>
            <a:lvl8pPr marL="3471863" indent="-231458" defTabSz="916186" eaLnBrk="0" fontAlgn="base" hangingPunct="0">
              <a:spcBef>
                <a:spcPct val="0"/>
              </a:spcBef>
              <a:spcAft>
                <a:spcPct val="0"/>
              </a:spcAft>
              <a:defRPr>
                <a:solidFill>
                  <a:schemeClr val="tx1"/>
                </a:solidFill>
                <a:latin typeface="Tahoma" panose="020B0604030504040204" pitchFamily="34" charset="0"/>
              </a:defRPr>
            </a:lvl8pPr>
            <a:lvl9pPr marL="3934778" indent="-231458" defTabSz="916186" eaLnBrk="0" fontAlgn="base" hangingPunct="0">
              <a:spcBef>
                <a:spcPct val="0"/>
              </a:spcBef>
              <a:spcAft>
                <a:spcPct val="0"/>
              </a:spcAft>
              <a:defRPr>
                <a:solidFill>
                  <a:schemeClr val="tx1"/>
                </a:solidFill>
                <a:latin typeface="Tahoma" panose="020B0604030504040204" pitchFamily="34" charset="0"/>
              </a:defRPr>
            </a:lvl9pPr>
          </a:lstStyle>
          <a:p>
            <a:fld id="{7E2AE264-C7A9-4134-8893-DAA39958BB7D}" type="slidenum">
              <a:rPr lang="hr-HR" altLang="sr-Latn-RS">
                <a:solidFill>
                  <a:srgbClr val="000000"/>
                </a:solidFill>
                <a:latin typeface="Times New Roman" panose="02020603050405020304" pitchFamily="18" charset="0"/>
              </a:rPr>
              <a:pPr/>
              <a:t>24</a:t>
            </a:fld>
            <a:endParaRPr lang="hr-HR" altLang="sr-Latn-R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2216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25</a:t>
            </a:fld>
            <a:endParaRPr lang="hr-HR"/>
          </a:p>
        </p:txBody>
      </p:sp>
    </p:spTree>
    <p:extLst>
      <p:ext uri="{BB962C8B-B14F-4D97-AF65-F5344CB8AC3E}">
        <p14:creationId xmlns:p14="http://schemas.microsoft.com/office/powerpoint/2010/main" val="132639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26</a:t>
            </a:fld>
            <a:endParaRPr lang="hr-HR"/>
          </a:p>
        </p:txBody>
      </p:sp>
    </p:spTree>
    <p:extLst>
      <p:ext uri="{BB962C8B-B14F-4D97-AF65-F5344CB8AC3E}">
        <p14:creationId xmlns:p14="http://schemas.microsoft.com/office/powerpoint/2010/main" val="364403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27</a:t>
            </a:fld>
            <a:endParaRPr lang="hr-HR"/>
          </a:p>
        </p:txBody>
      </p:sp>
    </p:spTree>
    <p:extLst>
      <p:ext uri="{BB962C8B-B14F-4D97-AF65-F5344CB8AC3E}">
        <p14:creationId xmlns:p14="http://schemas.microsoft.com/office/powerpoint/2010/main" val="396359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3</a:t>
            </a:fld>
            <a:endParaRPr lang="hr-HR"/>
          </a:p>
        </p:txBody>
      </p:sp>
    </p:spTree>
    <p:extLst>
      <p:ext uri="{BB962C8B-B14F-4D97-AF65-F5344CB8AC3E}">
        <p14:creationId xmlns:p14="http://schemas.microsoft.com/office/powerpoint/2010/main" val="372204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4</a:t>
            </a:fld>
            <a:endParaRPr lang="hr-HR"/>
          </a:p>
        </p:txBody>
      </p:sp>
    </p:spTree>
    <p:extLst>
      <p:ext uri="{BB962C8B-B14F-4D97-AF65-F5344CB8AC3E}">
        <p14:creationId xmlns:p14="http://schemas.microsoft.com/office/powerpoint/2010/main" val="348890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5</a:t>
            </a:fld>
            <a:endParaRPr lang="hr-HR"/>
          </a:p>
        </p:txBody>
      </p:sp>
    </p:spTree>
    <p:extLst>
      <p:ext uri="{BB962C8B-B14F-4D97-AF65-F5344CB8AC3E}">
        <p14:creationId xmlns:p14="http://schemas.microsoft.com/office/powerpoint/2010/main" val="99193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6</a:t>
            </a:fld>
            <a:endParaRPr lang="hr-HR"/>
          </a:p>
        </p:txBody>
      </p:sp>
    </p:spTree>
    <p:extLst>
      <p:ext uri="{BB962C8B-B14F-4D97-AF65-F5344CB8AC3E}">
        <p14:creationId xmlns:p14="http://schemas.microsoft.com/office/powerpoint/2010/main" val="322322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7</a:t>
            </a:fld>
            <a:endParaRPr lang="hr-HR"/>
          </a:p>
        </p:txBody>
      </p:sp>
    </p:spTree>
    <p:extLst>
      <p:ext uri="{BB962C8B-B14F-4D97-AF65-F5344CB8AC3E}">
        <p14:creationId xmlns:p14="http://schemas.microsoft.com/office/powerpoint/2010/main" val="367675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8</a:t>
            </a:fld>
            <a:endParaRPr lang="hr-HR"/>
          </a:p>
        </p:txBody>
      </p:sp>
    </p:spTree>
    <p:extLst>
      <p:ext uri="{BB962C8B-B14F-4D97-AF65-F5344CB8AC3E}">
        <p14:creationId xmlns:p14="http://schemas.microsoft.com/office/powerpoint/2010/main" val="208262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3D9DDA34-6AE3-4916-8140-DD7635C88AB2}" type="slidenum">
              <a:rPr lang="hr-HR" smtClean="0"/>
              <a:t>9</a:t>
            </a:fld>
            <a:endParaRPr lang="hr-HR"/>
          </a:p>
        </p:txBody>
      </p:sp>
    </p:spTree>
    <p:extLst>
      <p:ext uri="{BB962C8B-B14F-4D97-AF65-F5344CB8AC3E}">
        <p14:creationId xmlns:p14="http://schemas.microsoft.com/office/powerpoint/2010/main" val="286528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Rectangle 11"/>
          <p:cNvSpPr>
            <a:spLocks noGrp="1" noChangeArrowheads="1"/>
          </p:cNvSpPr>
          <p:nvPr>
            <p:ph type="dt" sz="half" idx="10"/>
          </p:nvPr>
        </p:nvSpPr>
        <p:spPr>
          <a:ln/>
        </p:spPr>
        <p:txBody>
          <a:bodyPr/>
          <a:lstStyle>
            <a:lvl1pPr>
              <a:defRPr/>
            </a:lvl1pPr>
          </a:lstStyle>
          <a:p>
            <a:pPr>
              <a:defRPr/>
            </a:pPr>
            <a:r>
              <a:rPr lang="sr-Latn-RS" altLang="sr-Latn-RS" smtClean="0"/>
              <a:t>Mr. sc. Željko Uhlir</a:t>
            </a:r>
            <a:endParaRPr lang="hr-HR" altLang="sr-Latn-RS"/>
          </a:p>
        </p:txBody>
      </p:sp>
      <p:sp>
        <p:nvSpPr>
          <p:cNvPr id="5" name="Rectangle 13"/>
          <p:cNvSpPr>
            <a:spLocks noGrp="1" noChangeArrowheads="1"/>
          </p:cNvSpPr>
          <p:nvPr>
            <p:ph type="sldNum" sz="quarter" idx="11"/>
          </p:nvPr>
        </p:nvSpPr>
        <p:spPr>
          <a:ln/>
        </p:spPr>
        <p:txBody>
          <a:bodyPr/>
          <a:lstStyle>
            <a:lvl1pPr>
              <a:defRPr/>
            </a:lvl1pPr>
          </a:lstStyle>
          <a:p>
            <a:pPr>
              <a:defRPr/>
            </a:pPr>
            <a:fld id="{DF59B5C4-5052-48BC-B74C-450AB8A92364}" type="slidenum">
              <a:rPr lang="hr-HR" altLang="sr-Latn-RS"/>
              <a:pPr>
                <a:defRPr/>
              </a:pPr>
              <a:t>‹#›</a:t>
            </a:fld>
            <a:endParaRPr lang="hr-HR" altLang="sr-Latn-RS"/>
          </a:p>
        </p:txBody>
      </p:sp>
    </p:spTree>
    <p:extLst>
      <p:ext uri="{BB962C8B-B14F-4D97-AF65-F5344CB8AC3E}">
        <p14:creationId xmlns:p14="http://schemas.microsoft.com/office/powerpoint/2010/main" val="41173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00125"/>
            <a:ext cx="9144000" cy="10795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1143000" y="142875"/>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sr-Latn-RS" sz="1400" b="1"/>
              <a:t>HRVATSKA KOMORA INŽENJERA GRAĐEVINARSTVA</a:t>
            </a:r>
            <a:endParaRPr lang="hr-HR" altLang="sr-Latn-RS" sz="1400"/>
          </a:p>
        </p:txBody>
      </p:sp>
      <p:sp>
        <p:nvSpPr>
          <p:cNvPr id="7" name="Rectangle 5"/>
          <p:cNvSpPr>
            <a:spLocks noChangeArrowheads="1"/>
          </p:cNvSpPr>
          <p:nvPr userDrawn="1"/>
        </p:nvSpPr>
        <p:spPr bwMode="auto">
          <a:xfrm>
            <a:off x="1143000" y="457200"/>
            <a:ext cx="7715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defRPr/>
            </a:pPr>
            <a:r>
              <a:rPr lang="hr-HR" altLang="sr-Latn-RS" sz="1200" b="1">
                <a:solidFill>
                  <a:srgbClr val="7F7F7F"/>
                </a:solidFill>
                <a:cs typeface="Times New Roman" pitchFamily="18" charset="0"/>
              </a:rPr>
              <a:t>DANI OVLAŠTENIH INŽENJERA GRAĐEVINARSTVA</a:t>
            </a:r>
            <a:endParaRPr lang="hr-HR" altLang="sr-Latn-RS" sz="1200">
              <a:solidFill>
                <a:srgbClr val="7F7F7F"/>
              </a:solidFill>
            </a:endParaRPr>
          </a:p>
          <a:p>
            <a:pPr algn="ctr">
              <a:spcAft>
                <a:spcPts val="600"/>
              </a:spcAft>
              <a:defRPr/>
            </a:pPr>
            <a:r>
              <a:rPr lang="hr-HR" altLang="sr-Latn-RS" sz="1200">
                <a:cs typeface="Times New Roman" pitchFamily="18" charset="0"/>
              </a:rPr>
              <a:t>Opatija, 2010.</a:t>
            </a:r>
            <a:endParaRPr lang="hr-HR" altLang="sr-Latn-R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8" name="Date Placeholder 3"/>
          <p:cNvSpPr>
            <a:spLocks noGrp="1"/>
          </p:cNvSpPr>
          <p:nvPr>
            <p:ph type="dt" sz="half" idx="10"/>
          </p:nvPr>
        </p:nvSpPr>
        <p:spPr>
          <a:xfrm>
            <a:off x="457200" y="6356350"/>
            <a:ext cx="2133600" cy="365125"/>
          </a:xfrm>
        </p:spPr>
        <p:txBody>
          <a:bodyPr/>
          <a:lstStyle>
            <a:lvl1pPr fontAlgn="auto">
              <a:spcBef>
                <a:spcPts val="0"/>
              </a:spcBef>
              <a:spcAft>
                <a:spcPts val="0"/>
              </a:spcAft>
              <a:defRPr sz="1800">
                <a:latin typeface="+mn-lt"/>
                <a:cs typeface="+mn-cs"/>
              </a:defRPr>
            </a:lvl1pPr>
          </a:lstStyle>
          <a:p>
            <a:pPr>
              <a:defRPr/>
            </a:pPr>
            <a:r>
              <a:rPr lang="sr-Latn-RS" smtClean="0"/>
              <a:t>Mr. sc. Željko Uhlir</a:t>
            </a:r>
            <a:endParaRPr lang="hr-HR"/>
          </a:p>
        </p:txBody>
      </p:sp>
      <p:sp>
        <p:nvSpPr>
          <p:cNvPr id="9"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endParaRPr lang="hr-HR" altLang="sr-Latn-RS"/>
          </a:p>
        </p:txBody>
      </p:sp>
      <p:sp>
        <p:nvSpPr>
          <p:cNvPr id="10" name="Slide Number Placeholder 5"/>
          <p:cNvSpPr>
            <a:spLocks noGrp="1"/>
          </p:cNvSpPr>
          <p:nvPr>
            <p:ph type="sldNum" sz="quarter" idx="12"/>
          </p:nvPr>
        </p:nvSpPr>
        <p:spPr>
          <a:xfrm>
            <a:off x="6553200" y="6356350"/>
            <a:ext cx="2133600" cy="365125"/>
          </a:xfrm>
        </p:spPr>
        <p:txBody>
          <a:bodyPr/>
          <a:lstStyle>
            <a:lvl1pPr algn="l">
              <a:defRPr sz="1800" smtClean="0">
                <a:latin typeface="Calibri" panose="020F0502020204030204" pitchFamily="34" charset="0"/>
              </a:defRPr>
            </a:lvl1pPr>
          </a:lstStyle>
          <a:p>
            <a:pPr>
              <a:defRPr/>
            </a:pPr>
            <a:fld id="{540EEC7C-AA2A-4A1B-B288-589E9A700F40}" type="slidenum">
              <a:rPr lang="hr-HR" altLang="sr-Latn-RS"/>
              <a:pPr>
                <a:defRPr/>
              </a:pPr>
              <a:t>‹#›</a:t>
            </a:fld>
            <a:endParaRPr lang="hr-HR" altLang="sr-Latn-RS"/>
          </a:p>
        </p:txBody>
      </p:sp>
    </p:spTree>
    <p:extLst>
      <p:ext uri="{BB962C8B-B14F-4D97-AF65-F5344CB8AC3E}">
        <p14:creationId xmlns:p14="http://schemas.microsoft.com/office/powerpoint/2010/main" val="19512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sr-Latn-RS" altLang="sr-Latn-RS" smtClean="0"/>
              <a:t>Mr. sc. Željko Uhlir</a:t>
            </a:r>
            <a:endParaRPr lang="hr-HR" altLang="sr-Latn-RS"/>
          </a:p>
        </p:txBody>
      </p:sp>
      <p:sp>
        <p:nvSpPr>
          <p:cNvPr id="3" name="Rectangle 13"/>
          <p:cNvSpPr>
            <a:spLocks noGrp="1" noChangeArrowheads="1"/>
          </p:cNvSpPr>
          <p:nvPr>
            <p:ph type="sldNum" sz="quarter" idx="11"/>
          </p:nvPr>
        </p:nvSpPr>
        <p:spPr>
          <a:ln/>
        </p:spPr>
        <p:txBody>
          <a:bodyPr/>
          <a:lstStyle>
            <a:lvl1pPr>
              <a:defRPr/>
            </a:lvl1pPr>
          </a:lstStyle>
          <a:p>
            <a:pPr>
              <a:defRPr/>
            </a:pPr>
            <a:fld id="{27742FF3-B87A-45D6-9A3E-D782A254165A}" type="slidenum">
              <a:rPr lang="hr-HR" altLang="sr-Latn-RS"/>
              <a:pPr>
                <a:defRPr/>
              </a:pPr>
              <a:t>‹#›</a:t>
            </a:fld>
            <a:endParaRPr lang="hr-HR" altLang="sr-Latn-RS"/>
          </a:p>
        </p:txBody>
      </p:sp>
    </p:spTree>
    <p:extLst>
      <p:ext uri="{BB962C8B-B14F-4D97-AF65-F5344CB8AC3E}">
        <p14:creationId xmlns:p14="http://schemas.microsoft.com/office/powerpoint/2010/main" val="9644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a:xfrm>
            <a:off x="457200" y="1600200"/>
            <a:ext cx="8229600" cy="4525963"/>
          </a:xfrm>
          <a:prstGeom prst="rect">
            <a:avLst/>
          </a:prstGeo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11"/>
          <p:cNvSpPr>
            <a:spLocks noGrp="1" noChangeArrowheads="1"/>
          </p:cNvSpPr>
          <p:nvPr>
            <p:ph type="dt" sz="half" idx="10"/>
          </p:nvPr>
        </p:nvSpPr>
        <p:spPr>
          <a:ln/>
        </p:spPr>
        <p:txBody>
          <a:bodyPr/>
          <a:lstStyle>
            <a:lvl1pPr>
              <a:defRPr/>
            </a:lvl1pPr>
          </a:lstStyle>
          <a:p>
            <a:pPr>
              <a:defRPr/>
            </a:pPr>
            <a:r>
              <a:rPr lang="sr-Latn-RS" altLang="sr-Latn-RS" smtClean="0"/>
              <a:t>Mr. sc. Željko Uhlir</a:t>
            </a:r>
            <a:endParaRPr lang="hr-HR" altLang="sr-Latn-RS"/>
          </a:p>
        </p:txBody>
      </p:sp>
      <p:sp>
        <p:nvSpPr>
          <p:cNvPr id="5" name="Rectangle 13"/>
          <p:cNvSpPr>
            <a:spLocks noGrp="1" noChangeArrowheads="1"/>
          </p:cNvSpPr>
          <p:nvPr>
            <p:ph type="sldNum" sz="quarter" idx="11"/>
          </p:nvPr>
        </p:nvSpPr>
        <p:spPr>
          <a:ln/>
        </p:spPr>
        <p:txBody>
          <a:bodyPr/>
          <a:lstStyle>
            <a:lvl1pPr>
              <a:defRPr/>
            </a:lvl1pPr>
          </a:lstStyle>
          <a:p>
            <a:pPr>
              <a:defRPr/>
            </a:pPr>
            <a:fld id="{CA97B197-5111-4B02-8047-EF5F65D3E305}" type="slidenum">
              <a:rPr lang="hr-HR" altLang="sr-Latn-RS"/>
              <a:pPr>
                <a:defRPr/>
              </a:pPr>
              <a:t>‹#›</a:t>
            </a:fld>
            <a:endParaRPr lang="hr-HR" altLang="sr-Latn-RS"/>
          </a:p>
        </p:txBody>
      </p:sp>
    </p:spTree>
    <p:extLst>
      <p:ext uri="{BB962C8B-B14F-4D97-AF65-F5344CB8AC3E}">
        <p14:creationId xmlns:p14="http://schemas.microsoft.com/office/powerpoint/2010/main" val="2696357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9" descr="image00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56550" y="6337300"/>
            <a:ext cx="6111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308725"/>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Rectangle 11"/>
          <p:cNvSpPr>
            <a:spLocks noGrp="1" noChangeArrowheads="1"/>
          </p:cNvSpPr>
          <p:nvPr>
            <p:ph type="dt" sz="half" idx="2"/>
          </p:nvPr>
        </p:nvSpPr>
        <p:spPr bwMode="auto">
          <a:xfrm>
            <a:off x="107950" y="6381750"/>
            <a:ext cx="597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Arial" charset="0"/>
              </a:defRPr>
            </a:lvl1pPr>
          </a:lstStyle>
          <a:p>
            <a:pPr>
              <a:defRPr/>
            </a:pPr>
            <a:r>
              <a:rPr lang="sr-Latn-RS" altLang="sr-Latn-RS" smtClean="0"/>
              <a:t>Mr. sc. Željko Uhlir</a:t>
            </a:r>
            <a:endParaRPr lang="hr-HR" altLang="sr-Latn-RS" dirty="0"/>
          </a:p>
        </p:txBody>
      </p:sp>
      <p:sp>
        <p:nvSpPr>
          <p:cNvPr id="1029" name="Rectangle 12"/>
          <p:cNvSpPr>
            <a:spLocks noChangeArrowheads="1"/>
          </p:cNvSpPr>
          <p:nvPr/>
        </p:nvSpPr>
        <p:spPr bwMode="auto">
          <a:xfrm>
            <a:off x="6011863" y="6381750"/>
            <a:ext cx="1944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hr-HR" altLang="sr-Latn-RS" sz="1400" dirty="0"/>
              <a:t>HKIG – Opatija 2019.</a:t>
            </a:r>
          </a:p>
        </p:txBody>
      </p:sp>
      <p:sp>
        <p:nvSpPr>
          <p:cNvPr id="1037" name="Rectangle 13"/>
          <p:cNvSpPr>
            <a:spLocks noGrp="1" noChangeArrowheads="1"/>
          </p:cNvSpPr>
          <p:nvPr>
            <p:ph type="sldNum" sz="quarter" idx="4"/>
          </p:nvPr>
        </p:nvSpPr>
        <p:spPr bwMode="auto">
          <a:xfrm>
            <a:off x="8026400" y="6381750"/>
            <a:ext cx="1117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smtClean="0">
                <a:latin typeface="Verdana" panose="020B0604030504040204" pitchFamily="34" charset="0"/>
              </a:defRPr>
            </a:lvl1pPr>
          </a:lstStyle>
          <a:p>
            <a:pPr>
              <a:defRPr/>
            </a:pPr>
            <a:fld id="{79AD9910-7AB1-46C5-8FA7-ED2DDB5247A5}"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nekretnine.mgipu.h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gipu.h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zervirano mjesto datuma 1"/>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r-Latn-RS" altLang="sr-Latn-RS" smtClean="0">
                <a:latin typeface="Arial Narrow" panose="020B0606020202030204" pitchFamily="34" charset="0"/>
              </a:rPr>
              <a:t>Mr. sc. Željko Uhlir</a:t>
            </a:r>
            <a:endParaRPr lang="hr-HR" altLang="sr-Latn-RS">
              <a:latin typeface="Arial Narrow" panose="020B0606020202030204" pitchFamily="34" charset="0"/>
            </a:endParaRPr>
          </a:p>
        </p:txBody>
      </p:sp>
      <p:sp>
        <p:nvSpPr>
          <p:cNvPr id="5123" name="Rezervirano mjesto broja slajda 2"/>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E799-DA9D-44F6-BE07-3F637AC10E48}" type="slidenum">
              <a:rPr lang="hr-HR" altLang="sr-Latn-RS">
                <a:latin typeface="Verdana" panose="020B0604030504040204" pitchFamily="34" charset="0"/>
              </a:rPr>
              <a:pPr/>
              <a:t>1</a:t>
            </a:fld>
            <a:endParaRPr lang="hr-HR" altLang="sr-Latn-RS">
              <a:latin typeface="Verdana" panose="020B0604030504040204" pitchFamily="34" charset="0"/>
            </a:endParaRPr>
          </a:p>
        </p:txBody>
      </p:sp>
      <p:sp>
        <p:nvSpPr>
          <p:cNvPr id="9" name="Rectangle 8"/>
          <p:cNvSpPr/>
          <p:nvPr/>
        </p:nvSpPr>
        <p:spPr>
          <a:xfrm>
            <a:off x="0" y="908050"/>
            <a:ext cx="9144000" cy="5949950"/>
          </a:xfrm>
          <a:prstGeom prst="rect">
            <a:avLst/>
          </a:prstGeom>
          <a:solidFill>
            <a:srgbClr val="112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5125" name="Title 5"/>
          <p:cNvSpPr>
            <a:spLocks noGrp="1"/>
          </p:cNvSpPr>
          <p:nvPr>
            <p:ph type="ctrTitle" idx="4294967295"/>
          </p:nvPr>
        </p:nvSpPr>
        <p:spPr bwMode="auto">
          <a:xfrm>
            <a:off x="0" y="2071688"/>
            <a:ext cx="91440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pl-PL" altLang="sr-Latn-RS" sz="4000" dirty="0">
                <a:solidFill>
                  <a:schemeClr val="bg1"/>
                </a:solidFill>
                <a:latin typeface="Times New Roman" panose="02020603050405020304" pitchFamily="18" charset="0"/>
                <a:cs typeface="Times New Roman" panose="02020603050405020304" pitchFamily="18" charset="0"/>
              </a:rPr>
              <a:t>RAZVITAK SUSTAVA ZA PROCJENU VRIJEDNOSTI NEKRETNINA </a:t>
            </a:r>
            <a:br>
              <a:rPr lang="pl-PL" altLang="sr-Latn-RS" sz="4000" dirty="0">
                <a:solidFill>
                  <a:schemeClr val="bg1"/>
                </a:solidFill>
                <a:latin typeface="Times New Roman" panose="02020603050405020304" pitchFamily="18" charset="0"/>
                <a:cs typeface="Times New Roman" panose="02020603050405020304" pitchFamily="18" charset="0"/>
              </a:rPr>
            </a:br>
            <a:r>
              <a:rPr lang="pl-PL" altLang="sr-Latn-RS" sz="4000" dirty="0">
                <a:solidFill>
                  <a:schemeClr val="bg1"/>
                </a:solidFill>
                <a:latin typeface="Times New Roman" panose="02020603050405020304" pitchFamily="18" charset="0"/>
                <a:cs typeface="Times New Roman" panose="02020603050405020304" pitchFamily="18" charset="0"/>
              </a:rPr>
              <a:t>I </a:t>
            </a:r>
            <a:br>
              <a:rPr lang="pl-PL" altLang="sr-Latn-RS" sz="4000" dirty="0">
                <a:solidFill>
                  <a:schemeClr val="bg1"/>
                </a:solidFill>
                <a:latin typeface="Times New Roman" panose="02020603050405020304" pitchFamily="18" charset="0"/>
                <a:cs typeface="Times New Roman" panose="02020603050405020304" pitchFamily="18" charset="0"/>
              </a:rPr>
            </a:br>
            <a:r>
              <a:rPr lang="pl-PL" altLang="sr-Latn-RS" sz="4000" dirty="0">
                <a:solidFill>
                  <a:schemeClr val="bg1"/>
                </a:solidFill>
                <a:latin typeface="Times New Roman" panose="02020603050405020304" pitchFamily="18" charset="0"/>
                <a:cs typeface="Times New Roman" panose="02020603050405020304" pitchFamily="18" charset="0"/>
              </a:rPr>
              <a:t> NADZOR NAD PROVEDBOM ZAKONA</a:t>
            </a:r>
            <a:endParaRPr lang="hr-HR" altLang="sr-Latn-RS" sz="4000" dirty="0">
              <a:solidFill>
                <a:schemeClr val="bg1"/>
              </a:solidFill>
              <a:latin typeface="Times New Roman" panose="02020603050405020304" pitchFamily="18" charset="0"/>
              <a:cs typeface="Times New Roman" panose="02020603050405020304" pitchFamily="18" charset="0"/>
            </a:endParaRPr>
          </a:p>
        </p:txBody>
      </p:sp>
      <p:sp>
        <p:nvSpPr>
          <p:cNvPr id="5126" name="Subtitle 6"/>
          <p:cNvSpPr>
            <a:spLocks noGrp="1"/>
          </p:cNvSpPr>
          <p:nvPr>
            <p:ph type="subTitle" idx="4294967295"/>
          </p:nvPr>
        </p:nvSpPr>
        <p:spPr bwMode="auto">
          <a:xfrm>
            <a:off x="214312" y="5572125"/>
            <a:ext cx="846214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hr-HR" altLang="sr-Latn-RS" sz="1800" dirty="0">
                <a:solidFill>
                  <a:schemeClr val="bg1"/>
                </a:solidFill>
                <a:latin typeface="Times New Roman" panose="02020603050405020304" pitchFamily="18" charset="0"/>
                <a:cs typeface="Times New Roman" panose="02020603050405020304" pitchFamily="18" charset="0"/>
              </a:rPr>
              <a:t>Mr. sc. Željko Uhlir, državni </a:t>
            </a:r>
            <a:r>
              <a:rPr lang="hr-HR" altLang="sr-Latn-RS" sz="1800" dirty="0" smtClean="0">
                <a:solidFill>
                  <a:schemeClr val="bg1"/>
                </a:solidFill>
                <a:latin typeface="Times New Roman" panose="02020603050405020304" pitchFamily="18" charset="0"/>
                <a:cs typeface="Times New Roman" panose="02020603050405020304" pitchFamily="18" charset="0"/>
              </a:rPr>
              <a:t>tajnik, Ministarstvo graditeljstva i prostornoga uređenja</a:t>
            </a:r>
            <a:endParaRPr lang="hr-HR" altLang="sr-Latn-RS" sz="1800" dirty="0">
              <a:solidFill>
                <a:schemeClr val="bg1"/>
              </a:solidFill>
              <a:latin typeface="Times New Roman" panose="02020603050405020304" pitchFamily="18" charset="0"/>
              <a:cs typeface="Times New Roman" panose="02020603050405020304" pitchFamily="18" charset="0"/>
            </a:endParaRPr>
          </a:p>
        </p:txBody>
      </p:sp>
      <p:sp>
        <p:nvSpPr>
          <p:cNvPr id="5127" name="TextBox 3"/>
          <p:cNvSpPr txBox="1">
            <a:spLocks noChangeArrowheads="1"/>
          </p:cNvSpPr>
          <p:nvPr/>
        </p:nvSpPr>
        <p:spPr bwMode="auto">
          <a:xfrm>
            <a:off x="0" y="0"/>
            <a:ext cx="9144000" cy="855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r-HR" altLang="sr-Latn-RS" b="1" dirty="0">
                <a:latin typeface="Times New Roman" panose="02020603050405020304" pitchFamily="18" charset="0"/>
                <a:cs typeface="Times New Roman" panose="02020603050405020304" pitchFamily="18" charset="0"/>
              </a:rPr>
              <a:t>		HRVATSKA  KOMORA  INŽENJERA  GRAĐEVINARSTVA</a:t>
            </a:r>
          </a:p>
          <a:p>
            <a:pPr eaLnBrk="1" hangingPunct="1"/>
            <a:endParaRPr lang="hr-HR" altLang="sr-Latn-RS" sz="600" b="1" dirty="0">
              <a:latin typeface="Times New Roman" panose="02020603050405020304" pitchFamily="18" charset="0"/>
              <a:cs typeface="Times New Roman" panose="02020603050405020304" pitchFamily="18" charset="0"/>
            </a:endParaRPr>
          </a:p>
          <a:p>
            <a:pPr eaLnBrk="1" hangingPunct="1"/>
            <a:r>
              <a:rPr lang="hr-HR" altLang="sr-Latn-RS" b="1" dirty="0">
                <a:latin typeface="Times New Roman" panose="02020603050405020304" pitchFamily="18" charset="0"/>
                <a:cs typeface="Times New Roman" panose="02020603050405020304" pitchFamily="18" charset="0"/>
              </a:rPr>
              <a:t>		Dani  Hrvatske komore inženjera  građevinarstva</a:t>
            </a:r>
            <a:r>
              <a:rPr lang="hr-HR" altLang="sr-Latn-RS" dirty="0">
                <a:latin typeface="Times New Roman" panose="02020603050405020304" pitchFamily="18" charset="0"/>
                <a:cs typeface="Times New Roman" panose="02020603050405020304" pitchFamily="18" charset="0"/>
              </a:rPr>
              <a:t>         </a:t>
            </a:r>
            <a:r>
              <a:rPr lang="hr-HR" altLang="sr-Latn-RS" b="1" dirty="0">
                <a:latin typeface="Times New Roman" panose="02020603050405020304" pitchFamily="18" charset="0"/>
                <a:cs typeface="Times New Roman" panose="02020603050405020304" pitchFamily="18" charset="0"/>
              </a:rPr>
              <a:t>Opatija, 2019.</a:t>
            </a:r>
          </a:p>
          <a:p>
            <a:pPr eaLnBrk="1" hangingPunct="1"/>
            <a:endParaRPr lang="hr-HR" altLang="sr-Latn-RS" sz="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542925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29" name="Subtitle 6"/>
          <p:cNvSpPr txBox="1">
            <a:spLocks/>
          </p:cNvSpPr>
          <p:nvPr/>
        </p:nvSpPr>
        <p:spPr bwMode="auto">
          <a:xfrm>
            <a:off x="0" y="4596607"/>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hr-HR" altLang="sr-Latn-RS" sz="2800" b="1" dirty="0" smtClean="0">
                <a:solidFill>
                  <a:schemeClr val="bg1"/>
                </a:solidFill>
                <a:latin typeface="Times New Roman" panose="02020603050405020304" pitchFamily="18" charset="0"/>
                <a:cs typeface="Times New Roman" panose="02020603050405020304" pitchFamily="18" charset="0"/>
              </a:rPr>
              <a:t>Mr. sc. Željko Uhlir</a:t>
            </a:r>
            <a:endParaRPr lang="hr-HR" altLang="sr-Latn-RS" sz="2800" b="1" dirty="0">
              <a:solidFill>
                <a:schemeClr val="bg1"/>
              </a:solidFill>
              <a:latin typeface="Times New Roman" panose="02020603050405020304" pitchFamily="18" charset="0"/>
              <a:cs typeface="Times New Roman" panose="02020603050405020304" pitchFamily="18" charset="0"/>
            </a:endParaRPr>
          </a:p>
        </p:txBody>
      </p:sp>
      <p:pic>
        <p:nvPicPr>
          <p:cNvPr id="51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620688"/>
            <a:ext cx="8784976" cy="897147"/>
          </a:xfrm>
        </p:spPr>
        <p:txBody>
          <a:bodyPr>
            <a:noAutofit/>
          </a:bodyPr>
          <a:lstStyle/>
          <a:p>
            <a:pPr algn="l"/>
            <a:r>
              <a:rPr lang="hr-HR" sz="2000" b="1" dirty="0" smtClean="0">
                <a:latin typeface="Arial" panose="020B0604020202020204" pitchFamily="34" charset="0"/>
                <a:cs typeface="Arial" panose="020B0604020202020204" pitchFamily="34" charset="0"/>
              </a:rPr>
              <a:t>Prikaz radnog ekrana u eNekretninama</a:t>
            </a:r>
            <a:br>
              <a:rPr lang="hr-HR" sz="2000" b="1" dirty="0" smtClean="0">
                <a:latin typeface="Arial" panose="020B0604020202020204" pitchFamily="34" charset="0"/>
                <a:cs typeface="Arial" panose="020B0604020202020204" pitchFamily="34" charset="0"/>
              </a:rPr>
            </a:br>
            <a:r>
              <a:rPr lang="hr-HR" sz="2000" b="1" dirty="0" smtClean="0">
                <a:latin typeface="Arial" panose="020B0604020202020204" pitchFamily="34" charset="0"/>
                <a:cs typeface="Arial" panose="020B0604020202020204" pitchFamily="34" charset="0"/>
              </a:rPr>
              <a:t>	</a:t>
            </a:r>
            <a:r>
              <a:rPr lang="hr-HR" sz="2000" dirty="0" smtClean="0">
                <a:latin typeface="Arial" panose="020B0604020202020204" pitchFamily="34" charset="0"/>
                <a:cs typeface="Arial" panose="020B0604020202020204" pitchFamily="34" charset="0"/>
              </a:rPr>
              <a:t>- od objave provedeno preko 30 nadogradnji aplikacije </a:t>
            </a:r>
            <a:br>
              <a:rPr lang="hr-HR" sz="2000" dirty="0" smtClean="0">
                <a:latin typeface="Arial" panose="020B0604020202020204" pitchFamily="34" charset="0"/>
                <a:cs typeface="Arial" panose="020B0604020202020204" pitchFamily="34" charset="0"/>
              </a:rPr>
            </a:br>
            <a:r>
              <a:rPr lang="hr-HR" sz="2000" dirty="0" smtClean="0">
                <a:latin typeface="Arial" panose="020B0604020202020204" pitchFamily="34" charset="0"/>
                <a:cs typeface="Arial" panose="020B0604020202020204" pitchFamily="34" charset="0"/>
              </a:rPr>
              <a:t>	- implementirani cjenovni blokovi za cijelu </a:t>
            </a:r>
            <a:r>
              <a:rPr lang="hr-HR" sz="2000" dirty="0">
                <a:latin typeface="Arial" panose="020B0604020202020204" pitchFamily="34" charset="0"/>
                <a:cs typeface="Arial" panose="020B0604020202020204" pitchFamily="34" charset="0"/>
              </a:rPr>
              <a:t>RH </a:t>
            </a:r>
            <a:r>
              <a:rPr lang="hr-HR" sz="2000" dirty="0" smtClean="0">
                <a:latin typeface="Arial" panose="020B0604020202020204" pitchFamily="34" charset="0"/>
                <a:cs typeface="Arial" panose="020B0604020202020204" pitchFamily="34" charset="0"/>
              </a:rPr>
              <a:t>(ukupno16.934 CB)</a:t>
            </a:r>
            <a:endParaRPr lang="hr-HR"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16"/>
            <a:ext cx="9144000" cy="4187618"/>
          </a:xfrm>
          <a:prstGeom prst="rect">
            <a:avLst/>
          </a:prstGeom>
        </p:spPr>
      </p:pic>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10</a:t>
            </a:fld>
            <a:endParaRPr lang="hr-HR" altLang="sr-Latn-RS"/>
          </a:p>
        </p:txBody>
      </p:sp>
    </p:spTree>
    <p:extLst>
      <p:ext uri="{BB962C8B-B14F-4D97-AF65-F5344CB8AC3E}">
        <p14:creationId xmlns:p14="http://schemas.microsoft.com/office/powerpoint/2010/main" val="9467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627090"/>
            <a:ext cx="8293327" cy="418500"/>
          </a:xfrm>
        </p:spPr>
        <p:txBody>
          <a:bodyPr>
            <a:noAutofit/>
          </a:bodyPr>
          <a:lstStyle/>
          <a:p>
            <a:pPr algn="l"/>
            <a:r>
              <a:rPr lang="hr-HR" sz="2000" b="1" dirty="0" smtClean="0">
                <a:latin typeface="Arial" panose="020B0604020202020204" pitchFamily="34" charset="0"/>
                <a:cs typeface="Arial" panose="020B0604020202020204" pitchFamily="34" charset="0"/>
              </a:rPr>
              <a:t>Prikaz radnog ekrana u eNekretninama</a:t>
            </a:r>
            <a:endParaRPr lang="hr-HR" sz="2000" b="1" dirty="0">
              <a:latin typeface="Arial" panose="020B0604020202020204" pitchFamily="34" charset="0"/>
              <a:cs typeface="Arial" panose="020B0604020202020204" pitchFamily="34" charset="0"/>
            </a:endParaRPr>
          </a:p>
        </p:txBody>
      </p:sp>
      <p:sp>
        <p:nvSpPr>
          <p:cNvPr id="4" name="Rectangle 3"/>
          <p:cNvSpPr/>
          <p:nvPr/>
        </p:nvSpPr>
        <p:spPr>
          <a:xfrm>
            <a:off x="3108875" y="1164888"/>
            <a:ext cx="2926250" cy="369332"/>
          </a:xfrm>
          <a:prstGeom prst="rect">
            <a:avLst/>
          </a:prstGeom>
        </p:spPr>
        <p:txBody>
          <a:bodyPr wrap="none">
            <a:spAutoFit/>
          </a:bodyPr>
          <a:lstStyle/>
          <a:p>
            <a:r>
              <a:rPr lang="hr-HR" dirty="0">
                <a:hlinkClick r:id="rId3"/>
              </a:rPr>
              <a:t>https://nekretnine.mgipu.hr/</a:t>
            </a:r>
            <a:endParaRPr lang="hr-H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2816"/>
            <a:ext cx="9144000" cy="4185432"/>
          </a:xfrm>
          <a:prstGeom prst="rect">
            <a:avLst/>
          </a:prstGeom>
        </p:spPr>
      </p:pic>
      <p:sp>
        <p:nvSpPr>
          <p:cNvPr id="3" name="Date Placeholder 2"/>
          <p:cNvSpPr>
            <a:spLocks noGrp="1"/>
          </p:cNvSpPr>
          <p:nvPr>
            <p:ph type="dt" sz="half" idx="10"/>
          </p:nvPr>
        </p:nvSpPr>
        <p:spPr/>
        <p:txBody>
          <a:bodyPr/>
          <a:lstStyle/>
          <a:p>
            <a:pPr>
              <a:defRPr/>
            </a:pPr>
            <a:r>
              <a:rPr lang="sr-Latn-RS" altLang="sr-Latn-RS" smtClean="0"/>
              <a:t>Mr. sc. Željko Uhlir</a:t>
            </a:r>
            <a:endParaRPr lang="hr-HR" altLang="sr-Latn-RS"/>
          </a:p>
        </p:txBody>
      </p:sp>
      <p:sp>
        <p:nvSpPr>
          <p:cNvPr id="6" name="Slide Number Placeholder 5"/>
          <p:cNvSpPr>
            <a:spLocks noGrp="1"/>
          </p:cNvSpPr>
          <p:nvPr>
            <p:ph type="sldNum" sz="quarter" idx="11"/>
          </p:nvPr>
        </p:nvSpPr>
        <p:spPr/>
        <p:txBody>
          <a:bodyPr/>
          <a:lstStyle/>
          <a:p>
            <a:pPr>
              <a:defRPr/>
            </a:pPr>
            <a:fld id="{CA97B197-5111-4B02-8047-EF5F65D3E305}" type="slidenum">
              <a:rPr lang="hr-HR" altLang="sr-Latn-RS" smtClean="0"/>
              <a:pPr>
                <a:defRPr/>
              </a:pPr>
              <a:t>11</a:t>
            </a:fld>
            <a:endParaRPr lang="hr-HR" altLang="sr-Latn-RS"/>
          </a:p>
        </p:txBody>
      </p:sp>
    </p:spTree>
    <p:extLst>
      <p:ext uri="{BB962C8B-B14F-4D97-AF65-F5344CB8AC3E}">
        <p14:creationId xmlns:p14="http://schemas.microsoft.com/office/powerpoint/2010/main" val="389494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15616" y="5805264"/>
            <a:ext cx="908383" cy="286537"/>
          </a:xfrm>
          <a:prstGeom prst="rect">
            <a:avLst/>
          </a:prstGeom>
        </p:spPr>
      </p:pic>
      <p:sp>
        <p:nvSpPr>
          <p:cNvPr id="9" name="Rectangle 8"/>
          <p:cNvSpPr/>
          <p:nvPr/>
        </p:nvSpPr>
        <p:spPr>
          <a:xfrm>
            <a:off x="323528" y="548680"/>
            <a:ext cx="6899602" cy="646331"/>
          </a:xfrm>
          <a:prstGeom prst="rect">
            <a:avLst/>
          </a:prstGeom>
        </p:spPr>
        <p:txBody>
          <a:bodyPr wrap="square">
            <a:spAutoFit/>
          </a:bodyPr>
          <a:lstStyle/>
          <a:p>
            <a:r>
              <a:rPr lang="pl-PL" b="1" dirty="0">
                <a:latin typeface="Arial" panose="020B0604020202020204" pitchFamily="34" charset="0"/>
                <a:cs typeface="Arial" panose="020B0604020202020204" pitchFamily="34" charset="0"/>
              </a:rPr>
              <a:t>Iz Ministarstva financija, Porezne uprave do </a:t>
            </a:r>
            <a:r>
              <a:rPr lang="pl-PL" b="1" dirty="0" smtClean="0">
                <a:latin typeface="Arial" panose="020B0604020202020204" pitchFamily="34" charset="0"/>
                <a:cs typeface="Arial" panose="020B0604020202020204" pitchFamily="34" charset="0"/>
              </a:rPr>
              <a:t>lipnja 2019. god. preneseno je </a:t>
            </a:r>
            <a:r>
              <a:rPr lang="pl-PL" b="1" dirty="0">
                <a:latin typeface="Arial" panose="020B0604020202020204" pitchFamily="34" charset="0"/>
                <a:cs typeface="Arial" panose="020B0604020202020204" pitchFamily="34" charset="0"/>
              </a:rPr>
              <a:t>podaka za </a:t>
            </a:r>
            <a:r>
              <a:rPr lang="pl-PL" b="1" dirty="0" smtClean="0">
                <a:latin typeface="Arial" panose="020B0604020202020204" pitchFamily="34" charset="0"/>
                <a:cs typeface="Arial" panose="020B0604020202020204" pitchFamily="34" charset="0"/>
              </a:rPr>
              <a:t>600.000 </a:t>
            </a:r>
            <a:r>
              <a:rPr lang="pl-PL" b="1" dirty="0">
                <a:latin typeface="Arial" panose="020B0604020202020204" pitchFamily="34" charset="0"/>
                <a:cs typeface="Arial" panose="020B0604020202020204" pitchFamily="34" charset="0"/>
              </a:rPr>
              <a:t>transakcija nekretnina </a:t>
            </a:r>
          </a:p>
        </p:txBody>
      </p:sp>
      <p:pic>
        <p:nvPicPr>
          <p:cNvPr id="2" name="Picture 1"/>
          <p:cNvPicPr>
            <a:picLocks noChangeAspect="1"/>
          </p:cNvPicPr>
          <p:nvPr/>
        </p:nvPicPr>
        <p:blipFill>
          <a:blip r:embed="rId4"/>
          <a:stretch>
            <a:fillRect/>
          </a:stretch>
        </p:blipFill>
        <p:spPr>
          <a:xfrm>
            <a:off x="1187624" y="1484784"/>
            <a:ext cx="6606303" cy="4279416"/>
          </a:xfrm>
          <a:prstGeom prst="rect">
            <a:avLst/>
          </a:prstGeom>
          <a:ln>
            <a:solidFill>
              <a:schemeClr val="tx1"/>
            </a:solidFill>
          </a:ln>
          <a:effectLst>
            <a:outerShdw blurRad="50800" dist="38100" dir="2700000" algn="tl" rotWithShape="0">
              <a:prstClr val="black">
                <a:alpha val="40000"/>
              </a:prstClr>
            </a:outerShdw>
          </a:effectLst>
        </p:spPr>
      </p:pic>
      <p:sp>
        <p:nvSpPr>
          <p:cNvPr id="3" name="Date Placeholder 2"/>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12</a:t>
            </a:fld>
            <a:endParaRPr lang="hr-HR" altLang="sr-Latn-RS"/>
          </a:p>
        </p:txBody>
      </p:sp>
    </p:spTree>
    <p:extLst>
      <p:ext uri="{BB962C8B-B14F-4D97-AF65-F5344CB8AC3E}">
        <p14:creationId xmlns:p14="http://schemas.microsoft.com/office/powerpoint/2010/main" val="255698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4704"/>
            <a:ext cx="7886700" cy="603761"/>
          </a:xfrm>
        </p:spPr>
        <p:txBody>
          <a:bodyPr>
            <a:noAutofit/>
          </a:bodyPr>
          <a:lstStyle/>
          <a:p>
            <a:pPr algn="l"/>
            <a:r>
              <a:rPr lang="hr-HR" sz="3200" u="sng" dirty="0">
                <a:latin typeface="Arial" panose="020B0604020202020204" pitchFamily="34" charset="0"/>
                <a:cs typeface="Arial" panose="020B0604020202020204" pitchFamily="34" charset="0"/>
              </a:rPr>
              <a:t>4. </a:t>
            </a:r>
            <a:r>
              <a:rPr lang="hr-HR" sz="3200" u="sng" dirty="0" smtClean="0">
                <a:latin typeface="Arial" panose="020B0604020202020204" pitchFamily="34" charset="0"/>
                <a:cs typeface="Arial" panose="020B0604020202020204" pitchFamily="34" charset="0"/>
              </a:rPr>
              <a:t>Nadzor na provedbom zakona</a:t>
            </a:r>
            <a:endParaRPr lang="hr-HR" sz="32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985963"/>
            <a:ext cx="7886700" cy="4351338"/>
          </a:xfrm>
        </p:spPr>
        <p:txBody>
          <a:bodyPr>
            <a:normAutofit/>
          </a:bodyPr>
          <a:lstStyle/>
          <a:p>
            <a:pPr marL="0" indent="0" algn="just">
              <a:buNone/>
            </a:pPr>
            <a:r>
              <a:rPr lang="hr-HR" sz="1800" dirty="0" smtClean="0">
                <a:latin typeface="Arial" panose="020B0604020202020204" pitchFamily="34" charset="0"/>
                <a:cs typeface="Arial" panose="020B0604020202020204" pitchFamily="34" charset="0"/>
              </a:rPr>
              <a:t>Nadzor nad provedbom ZPVN-a provodi se temeljem članka 60. i služi osim osiguranja provedbe zakonskih odredbi i kao edukativni proces u primjeni propisa.</a:t>
            </a:r>
          </a:p>
          <a:p>
            <a:pPr marL="0" indent="0" algn="ctr">
              <a:buNone/>
            </a:pPr>
            <a:endParaRPr lang="hr-HR" sz="1800" b="1" dirty="0">
              <a:latin typeface="Times New Roman" panose="02020603050405020304" pitchFamily="18" charset="0"/>
              <a:cs typeface="Times New Roman" panose="02020603050405020304" pitchFamily="18" charset="0"/>
            </a:endParaRPr>
          </a:p>
          <a:p>
            <a:pPr marL="0" indent="0" algn="ctr">
              <a:buNone/>
            </a:pPr>
            <a:r>
              <a:rPr lang="hr-HR" sz="1800" b="1" dirty="0" smtClean="0">
                <a:latin typeface="Times New Roman" panose="02020603050405020304" pitchFamily="18" charset="0"/>
                <a:cs typeface="Times New Roman" panose="02020603050405020304" pitchFamily="18" charset="0"/>
              </a:rPr>
              <a:t>Članak </a:t>
            </a:r>
            <a:r>
              <a:rPr lang="hr-HR" sz="1800" b="1" dirty="0">
                <a:latin typeface="Times New Roman" panose="02020603050405020304" pitchFamily="18" charset="0"/>
                <a:cs typeface="Times New Roman" panose="02020603050405020304" pitchFamily="18" charset="0"/>
              </a:rPr>
              <a:t>60.</a:t>
            </a:r>
          </a:p>
          <a:p>
            <a:pPr marL="0" indent="0" algn="just">
              <a:buNone/>
            </a:pPr>
            <a:r>
              <a:rPr lang="hr-HR" sz="1800" i="1" dirty="0">
                <a:latin typeface="Times New Roman" panose="02020603050405020304" pitchFamily="18" charset="0"/>
                <a:cs typeface="Times New Roman" panose="02020603050405020304" pitchFamily="18" charset="0"/>
              </a:rPr>
              <a:t>(1) Nadzor nad provedbom ovoga Zakona i propisa donesenih na temelju ovoga Zakona te zakonitost rada upravnih tijela, povjerenstava i procjenitelja s tim u vezi provodi Ministarstvo.</a:t>
            </a:r>
          </a:p>
          <a:p>
            <a:pPr marL="0" indent="0" algn="just">
              <a:buNone/>
            </a:pPr>
            <a:r>
              <a:rPr lang="hr-HR" sz="1800" i="1" dirty="0">
                <a:latin typeface="Times New Roman" panose="02020603050405020304" pitchFamily="18" charset="0"/>
                <a:cs typeface="Times New Roman" panose="02020603050405020304" pitchFamily="18" charset="0"/>
              </a:rPr>
              <a:t>(2) Nadzor iz stavka 1. ovoga članka koji se odnosi na opće akte provodi se u skladu s planom nadzora koji posebnom odlukom donosi ministar te na traženje ovlaštenih tijela.</a:t>
            </a:r>
          </a:p>
        </p:txBody>
      </p:sp>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13</a:t>
            </a:fld>
            <a:endParaRPr lang="hr-HR" altLang="sr-Latn-RS"/>
          </a:p>
        </p:txBody>
      </p:sp>
    </p:spTree>
    <p:extLst>
      <p:ext uri="{BB962C8B-B14F-4D97-AF65-F5344CB8AC3E}">
        <p14:creationId xmlns:p14="http://schemas.microsoft.com/office/powerpoint/2010/main" val="25407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836762" y="1518250"/>
            <a:ext cx="7522234" cy="5018548"/>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indent="-400050" eaLnBrk="1" fontAlgn="auto" hangingPunct="1">
              <a:spcAft>
                <a:spcPts val="0"/>
              </a:spcAft>
              <a:buFont typeface="+mj-lt"/>
              <a:buAutoNum type="alphaUcPeriod"/>
              <a:defRPr/>
            </a:pPr>
            <a:r>
              <a:rPr lang="pl-PL" sz="1800" u="sng" dirty="0" smtClean="0">
                <a:latin typeface="Arial" panose="020B0604020202020204" pitchFamily="34" charset="0"/>
                <a:cs typeface="Arial" panose="020B0604020202020204" pitchFamily="34" charset="0"/>
              </a:rPr>
              <a:t>Da li elaborat sadrži sve propisane elemente?</a:t>
            </a:r>
            <a:br>
              <a:rPr lang="pl-PL" sz="1800" u="sng" dirty="0" smtClean="0">
                <a:latin typeface="Arial" panose="020B0604020202020204" pitchFamily="34" charset="0"/>
                <a:cs typeface="Arial" panose="020B0604020202020204" pitchFamily="34" charset="0"/>
              </a:rPr>
            </a:br>
            <a:r>
              <a:rPr lang="pl-PL" sz="1800" b="1" dirty="0" smtClean="0">
                <a:latin typeface="Arial" panose="020B0604020202020204" pitchFamily="34" charset="0"/>
                <a:cs typeface="Arial" panose="020B0604020202020204" pitchFamily="34" charset="0"/>
              </a:rPr>
              <a:t>Elementi procjembenog elaborata su: </a:t>
            </a:r>
            <a:r>
              <a:rPr lang="pl-PL" sz="1800" dirty="0" smtClean="0">
                <a:latin typeface="Arial" panose="020B0604020202020204" pitchFamily="34" charset="0"/>
                <a:cs typeface="Arial" panose="020B0604020202020204" pitchFamily="34" charset="0"/>
              </a:rPr>
              <a:t>zadatak, svrha, osnovica, metoda i postupak, podatci, zaključak i uporaba dokumenta (čl. 67. st.1., Pravilnik)</a:t>
            </a:r>
            <a:br>
              <a:rPr lang="pl-PL" sz="1800" dirty="0" smtClean="0">
                <a:latin typeface="Arial" panose="020B0604020202020204" pitchFamily="34" charset="0"/>
                <a:cs typeface="Arial" panose="020B0604020202020204" pitchFamily="34" charset="0"/>
              </a:rPr>
            </a:br>
            <a:endParaRPr lang="pl-PL" sz="1800" dirty="0" smtClean="0">
              <a:latin typeface="Arial" panose="020B0604020202020204" pitchFamily="34" charset="0"/>
              <a:cs typeface="Arial" panose="020B0604020202020204" pitchFamily="34" charset="0"/>
            </a:endParaRPr>
          </a:p>
          <a:p>
            <a:pPr marL="400050" indent="-400050" fontAlgn="auto">
              <a:spcAft>
                <a:spcPts val="0"/>
              </a:spcAft>
              <a:buFont typeface="+mj-lt"/>
              <a:buAutoNum type="alphaUcPeriod"/>
              <a:defRPr/>
            </a:pPr>
            <a:r>
              <a:rPr lang="pl-PL" sz="1800" u="sng" dirty="0">
                <a:latin typeface="Arial" panose="020B0604020202020204" pitchFamily="34" charset="0"/>
                <a:cs typeface="Arial" panose="020B0604020202020204" pitchFamily="34" charset="0"/>
              </a:rPr>
              <a:t>Prema čemu usporediti potreban sadržaj procjembenog  elaborata?</a:t>
            </a:r>
            <a:br>
              <a:rPr lang="pl-PL" sz="1800" u="sng" dirty="0">
                <a:latin typeface="Arial" panose="020B0604020202020204" pitchFamily="34" charset="0"/>
                <a:cs typeface="Arial" panose="020B0604020202020204" pitchFamily="34" charset="0"/>
              </a:rPr>
            </a:br>
            <a:r>
              <a:rPr lang="pl-PL" sz="1800" b="1" dirty="0">
                <a:latin typeface="Arial" panose="020B0604020202020204" pitchFamily="34" charset="0"/>
                <a:cs typeface="Arial" panose="020B0604020202020204" pitchFamily="34" charset="0"/>
              </a:rPr>
              <a:t>Propisano u čl. 68. Pravilnka i Uputama </a:t>
            </a:r>
            <a:r>
              <a:rPr lang="pl-PL" sz="1800" b="1" dirty="0" smtClean="0">
                <a:latin typeface="Arial" panose="020B0604020202020204" pitchFamily="34" charset="0"/>
                <a:cs typeface="Arial" panose="020B0604020202020204" pitchFamily="34" charset="0"/>
              </a:rPr>
              <a:t>VPP-a</a:t>
            </a:r>
            <a:r>
              <a:rPr lang="pl-PL" sz="1800" dirty="0" smtClean="0">
                <a:latin typeface="Arial" panose="020B0604020202020204" pitchFamily="34" charset="0"/>
                <a:cs typeface="Arial" panose="020B0604020202020204" pitchFamily="34" charset="0"/>
              </a:rPr>
              <a:t/>
            </a:r>
            <a:br>
              <a:rPr lang="pl-PL" sz="1800" dirty="0" smtClean="0">
                <a:latin typeface="Arial" panose="020B0604020202020204" pitchFamily="34" charset="0"/>
                <a:cs typeface="Arial" panose="020B0604020202020204" pitchFamily="34" charset="0"/>
              </a:rPr>
            </a:br>
            <a:endParaRPr lang="pl-PL" sz="1800" dirty="0" smtClean="0">
              <a:latin typeface="Arial" panose="020B0604020202020204" pitchFamily="34" charset="0"/>
              <a:cs typeface="Arial" panose="020B0604020202020204" pitchFamily="34" charset="0"/>
            </a:endParaRPr>
          </a:p>
          <a:p>
            <a:pPr marL="400050" indent="-400050" eaLnBrk="1" fontAlgn="auto" hangingPunct="1">
              <a:spcAft>
                <a:spcPts val="0"/>
              </a:spcAft>
              <a:buFont typeface="+mj-lt"/>
              <a:buAutoNum type="alphaUcPeriod"/>
              <a:defRPr/>
            </a:pPr>
            <a:r>
              <a:rPr lang="hr-HR" sz="1800" u="sng" dirty="0" smtClean="0">
                <a:latin typeface="Arial" panose="020B0604020202020204" pitchFamily="34" charset="0"/>
                <a:cs typeface="Arial" panose="020B0604020202020204" pitchFamily="34" charset="0"/>
              </a:rPr>
              <a:t>Kako su propisani elementi prikazani?</a:t>
            </a:r>
            <a:br>
              <a:rPr lang="hr-HR" sz="1800" u="sng" dirty="0" smtClean="0">
                <a:latin typeface="Arial" panose="020B0604020202020204" pitchFamily="34" charset="0"/>
                <a:cs typeface="Arial" panose="020B0604020202020204" pitchFamily="34" charset="0"/>
              </a:rPr>
            </a:br>
            <a:r>
              <a:rPr lang="hr-HR" sz="1800" dirty="0" smtClean="0">
                <a:latin typeface="Arial" panose="020B0604020202020204" pitchFamily="34" charset="0"/>
                <a:cs typeface="Arial" panose="020B0604020202020204" pitchFamily="34" charset="0"/>
              </a:rPr>
              <a:t>Procjena vrijednosti nekretnine mora biti izrađena pažnjom dobrog stručnjaka, uzimajući u obzir sve raspoložive dokaze kako bi rezultat bio </a:t>
            </a:r>
            <a:r>
              <a:rPr lang="hr-HR" sz="1800" b="1" dirty="0" smtClean="0">
                <a:latin typeface="Arial" panose="020B0604020202020204" pitchFamily="34" charset="0"/>
                <a:cs typeface="Arial" panose="020B0604020202020204" pitchFamily="34" charset="0"/>
              </a:rPr>
              <a:t>održiv nakon provjere </a:t>
            </a:r>
            <a:r>
              <a:rPr lang="hr-HR" sz="1800" dirty="0" smtClean="0">
                <a:latin typeface="Arial" panose="020B0604020202020204" pitchFamily="34" charset="0"/>
                <a:cs typeface="Arial" panose="020B0604020202020204" pitchFamily="34" charset="0"/>
              </a:rPr>
              <a:t>(čl. 22. st.1., ZPVN)</a:t>
            </a:r>
            <a:br>
              <a:rPr lang="hr-HR" sz="1800" dirty="0" smtClean="0">
                <a:latin typeface="Arial" panose="020B0604020202020204" pitchFamily="34" charset="0"/>
                <a:cs typeface="Arial" panose="020B0604020202020204" pitchFamily="34" charset="0"/>
              </a:rPr>
            </a:br>
            <a:endParaRPr lang="hr-HR" sz="1200" dirty="0" smtClean="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None/>
              <a:defRPr/>
            </a:pPr>
            <a:r>
              <a:rPr lang="hr-HR" sz="1800" dirty="0" smtClean="0">
                <a:latin typeface="Arial" panose="020B0604020202020204" pitchFamily="34" charset="0"/>
                <a:cs typeface="Arial" panose="020B0604020202020204" pitchFamily="34" charset="0"/>
              </a:rPr>
              <a:t>      	</a:t>
            </a:r>
            <a:r>
              <a:rPr lang="hr-HR" sz="1600" u="sng" dirty="0" smtClean="0">
                <a:latin typeface="Arial" panose="020B0604020202020204" pitchFamily="34" charset="0"/>
                <a:cs typeface="Arial" panose="020B0604020202020204" pitchFamily="34" charset="0"/>
              </a:rPr>
              <a:t>Navedeno znači: </a:t>
            </a:r>
            <a:br>
              <a:rPr lang="hr-HR" sz="1600" u="sng" dirty="0" smtClean="0">
                <a:latin typeface="Arial" panose="020B0604020202020204" pitchFamily="34" charset="0"/>
                <a:cs typeface="Arial" panose="020B0604020202020204" pitchFamily="34" charset="0"/>
              </a:rPr>
            </a:br>
            <a:r>
              <a:rPr lang="hr-HR" sz="1600" dirty="0" smtClean="0">
                <a:latin typeface="Arial" panose="020B0604020202020204" pitchFamily="34" charset="0"/>
                <a:cs typeface="Arial" panose="020B0604020202020204" pitchFamily="34" charset="0"/>
              </a:rPr>
              <a:t>	a) svaki navod treba biti točan, provjeren</a:t>
            </a:r>
            <a:r>
              <a:rPr lang="hr-HR" sz="1600" dirty="0">
                <a:latin typeface="Arial" panose="020B0604020202020204" pitchFamily="34" charset="0"/>
                <a:cs typeface="Arial" panose="020B0604020202020204" pitchFamily="34" charset="0"/>
              </a:rPr>
              <a:t> </a:t>
            </a:r>
            <a:r>
              <a:rPr lang="hr-HR" sz="1600" dirty="0" smtClean="0">
                <a:latin typeface="Arial" panose="020B0604020202020204" pitchFamily="34" charset="0"/>
                <a:cs typeface="Arial" panose="020B0604020202020204" pitchFamily="34" charset="0"/>
              </a:rPr>
              <a:t>i argumentiran</a:t>
            </a:r>
            <a:br>
              <a:rPr lang="hr-HR" sz="1600" dirty="0" smtClean="0">
                <a:latin typeface="Arial" panose="020B0604020202020204" pitchFamily="34" charset="0"/>
                <a:cs typeface="Arial" panose="020B0604020202020204" pitchFamily="34" charset="0"/>
              </a:rPr>
            </a:br>
            <a:r>
              <a:rPr lang="hr-HR" sz="1600" dirty="0" smtClean="0">
                <a:latin typeface="Arial" panose="020B0604020202020204" pitchFamily="34" charset="0"/>
                <a:cs typeface="Arial" panose="020B0604020202020204" pitchFamily="34" charset="0"/>
              </a:rPr>
              <a:t>	b) prikaz treba biti prema načelima izrade tehničke</a:t>
            </a:r>
          </a:p>
          <a:p>
            <a:pPr marL="0" indent="0" eaLnBrk="1" fontAlgn="auto" hangingPunct="1">
              <a:lnSpc>
                <a:spcPct val="100000"/>
              </a:lnSpc>
              <a:spcBef>
                <a:spcPts val="0"/>
              </a:spcBef>
              <a:spcAft>
                <a:spcPts val="0"/>
              </a:spcAft>
              <a:buNone/>
              <a:defRPr/>
            </a:pPr>
            <a:r>
              <a:rPr lang="hr-HR" sz="1600" dirty="0" smtClean="0">
                <a:latin typeface="Arial" panose="020B0604020202020204" pitchFamily="34" charset="0"/>
                <a:cs typeface="Arial" panose="020B0604020202020204" pitchFamily="34" charset="0"/>
              </a:rPr>
              <a:t>               dokumentacije: pregledan, nedvosmislen i potpun  </a:t>
            </a:r>
            <a:br>
              <a:rPr lang="hr-HR" sz="1600" dirty="0" smtClean="0">
                <a:latin typeface="Arial" panose="020B0604020202020204" pitchFamily="34" charset="0"/>
                <a:cs typeface="Arial" panose="020B0604020202020204" pitchFamily="34" charset="0"/>
              </a:rPr>
            </a:br>
            <a:endParaRPr lang="hr-HR" sz="1600" dirty="0" smtClean="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pl-PL" dirty="0" smtClean="0">
              <a:solidFill>
                <a:srgbClr val="002060"/>
              </a:solidFill>
            </a:endParaRPr>
          </a:p>
          <a:p>
            <a:pPr eaLnBrk="1" fontAlgn="auto" hangingPunct="1">
              <a:spcAft>
                <a:spcPts val="0"/>
              </a:spcAft>
              <a:buFont typeface="Wingdings" panose="05000000000000000000" pitchFamily="2" charset="2"/>
              <a:buChar char="§"/>
              <a:defRPr/>
            </a:pPr>
            <a:endParaRPr lang="pl-PL" sz="1800" dirty="0">
              <a:solidFill>
                <a:srgbClr val="002060"/>
              </a:solidFill>
            </a:endParaRPr>
          </a:p>
          <a:p>
            <a:pPr marL="0" indent="0" eaLnBrk="1" fontAlgn="auto" hangingPunct="1">
              <a:spcAft>
                <a:spcPts val="0"/>
              </a:spcAft>
              <a:buFont typeface="Arial" panose="020B0604020202020204" pitchFamily="34" charset="0"/>
              <a:buNone/>
              <a:defRPr/>
            </a:pPr>
            <a:endParaRPr lang="pl-PL" sz="2000" dirty="0">
              <a:solidFill>
                <a:srgbClr val="002060"/>
              </a:solidFill>
            </a:endParaRPr>
          </a:p>
          <a:p>
            <a:pPr eaLnBrk="1" fontAlgn="auto" hangingPunct="1">
              <a:spcAft>
                <a:spcPts val="0"/>
              </a:spcAft>
              <a:buFont typeface="Wingdings" panose="05000000000000000000" pitchFamily="2" charset="2"/>
              <a:buChar char="§"/>
              <a:defRPr/>
            </a:pPr>
            <a:endParaRPr lang="hr-HR" sz="2000" dirty="0" smtClean="0">
              <a:solidFill>
                <a:srgbClr val="002060"/>
              </a:solidFill>
            </a:endParaRPr>
          </a:p>
          <a:p>
            <a:pPr marL="0" indent="0">
              <a:buFont typeface="Arial" panose="020B0604020202020204" pitchFamily="34" charset="0"/>
              <a:buNone/>
            </a:pPr>
            <a:endParaRPr lang="pl-PL" sz="2000" dirty="0" smtClean="0">
              <a:solidFill>
                <a:srgbClr val="002060"/>
              </a:solidFill>
            </a:endParaRPr>
          </a:p>
        </p:txBody>
      </p:sp>
      <p:sp>
        <p:nvSpPr>
          <p:cNvPr id="16" name="Rectangle 15"/>
          <p:cNvSpPr/>
          <p:nvPr/>
        </p:nvSpPr>
        <p:spPr>
          <a:xfrm>
            <a:off x="552091" y="828786"/>
            <a:ext cx="7218872" cy="584775"/>
          </a:xfrm>
          <a:prstGeom prst="rect">
            <a:avLst/>
          </a:prstGeom>
        </p:spPr>
        <p:txBody>
          <a:bodyPr wrap="square">
            <a:spAutoFit/>
          </a:bodyPr>
          <a:lstStyle/>
          <a:p>
            <a:pPr>
              <a:defRPr/>
            </a:pPr>
            <a:r>
              <a:rPr lang="hr-HR" sz="3200" u="sng" dirty="0" smtClean="0">
                <a:latin typeface="Arial" panose="020B0604020202020204" pitchFamily="34" charset="0"/>
                <a:cs typeface="Arial" panose="020B0604020202020204" pitchFamily="34" charset="0"/>
              </a:rPr>
              <a:t>5. </a:t>
            </a:r>
            <a:r>
              <a:rPr lang="hr-HR" sz="3200" u="sng" dirty="0">
                <a:latin typeface="Arial" panose="020B0604020202020204" pitchFamily="34" charset="0"/>
                <a:cs typeface="Arial" panose="020B0604020202020204" pitchFamily="34" charset="0"/>
              </a:rPr>
              <a:t>Najčešće pogreške u </a:t>
            </a:r>
            <a:r>
              <a:rPr lang="hr-HR" sz="3200" u="sng" dirty="0" smtClean="0">
                <a:latin typeface="Arial" panose="020B0604020202020204" pitchFamily="34" charset="0"/>
                <a:cs typeface="Arial" panose="020B0604020202020204" pitchFamily="34" charset="0"/>
              </a:rPr>
              <a:t>elaboratima</a:t>
            </a:r>
            <a:endParaRPr lang="hr-HR" sz="3200" u="sng"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14</a:t>
            </a:fld>
            <a:endParaRPr lang="hr-HR" altLang="sr-Latn-RS"/>
          </a:p>
        </p:txBody>
      </p:sp>
    </p:spTree>
    <p:extLst>
      <p:ext uri="{BB962C8B-B14F-4D97-AF65-F5344CB8AC3E}">
        <p14:creationId xmlns:p14="http://schemas.microsoft.com/office/powerpoint/2010/main" val="109495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841953" y="1475117"/>
            <a:ext cx="7450857" cy="4307316"/>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r>
              <a:rPr lang="hr-HR" sz="1800" i="1" dirty="0" smtClean="0">
                <a:solidFill>
                  <a:srgbClr val="000000"/>
                </a:solidFill>
                <a:latin typeface="Times New Roman" panose="02020603050405020304" pitchFamily="18" charset="0"/>
                <a:ea typeface="Times New Roman" panose="02020603050405020304" pitchFamily="18" charset="0"/>
              </a:rPr>
              <a:t>Svaki </a:t>
            </a:r>
            <a:r>
              <a:rPr lang="hr-HR" sz="1800" i="1" dirty="0">
                <a:solidFill>
                  <a:srgbClr val="000000"/>
                </a:solidFill>
                <a:latin typeface="Times New Roman" panose="02020603050405020304" pitchFamily="18" charset="0"/>
                <a:ea typeface="Times New Roman" panose="02020603050405020304" pitchFamily="18" charset="0"/>
              </a:rPr>
              <a:t>odabir parametara korištenih u procjeni vrijednosti nekretnina obvezno se obrazlaže u procjembenom </a:t>
            </a:r>
            <a:r>
              <a:rPr lang="hr-HR" sz="1800" i="1" dirty="0" smtClean="0">
                <a:solidFill>
                  <a:srgbClr val="000000"/>
                </a:solidFill>
                <a:latin typeface="Times New Roman" panose="02020603050405020304" pitchFamily="18" charset="0"/>
                <a:ea typeface="Times New Roman" panose="02020603050405020304" pitchFamily="18" charset="0"/>
              </a:rPr>
              <a:t>elaboratu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(čl. 5. st. 5., ZPVN)</a:t>
            </a:r>
          </a:p>
          <a:p>
            <a:pPr algn="just">
              <a:buFont typeface="Wingdings" panose="05000000000000000000" pitchFamily="2" charset="2"/>
              <a:buChar char="§"/>
            </a:pPr>
            <a:r>
              <a:rPr lang="hr-HR" sz="1800" i="1" dirty="0">
                <a:solidFill>
                  <a:srgbClr val="000000"/>
                </a:solidFill>
                <a:latin typeface="Times New Roman" panose="02020603050405020304" pitchFamily="18" charset="0"/>
                <a:ea typeface="Times New Roman" panose="02020603050405020304" pitchFamily="18" charset="0"/>
              </a:rPr>
              <a:t>Procjenitelj je dužan procjembeni elaborat izraditi točno i u skladu s propisima i pravilima </a:t>
            </a:r>
            <a:r>
              <a:rPr lang="hr-HR" sz="1800" i="1" dirty="0" smtClean="0">
                <a:solidFill>
                  <a:srgbClr val="000000"/>
                </a:solidFill>
                <a:latin typeface="Times New Roman" panose="02020603050405020304" pitchFamily="18" charset="0"/>
                <a:ea typeface="Times New Roman" panose="02020603050405020304" pitchFamily="18" charset="0"/>
              </a:rPr>
              <a:t>struke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(čl.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ZPVN</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hr-HR" sz="1800" b="1" i="1" dirty="0">
                <a:solidFill>
                  <a:srgbClr val="FF0000"/>
                </a:solidFill>
                <a:latin typeface="Times New Roman" panose="02020603050405020304" pitchFamily="18" charset="0"/>
                <a:ea typeface="Times New Roman" panose="02020603050405020304" pitchFamily="18" charset="0"/>
              </a:rPr>
              <a:t>Procjena vrijednosti nekretnine mora biti izrađena pažnjom dobrog stručnjaka, uzimajući u obzir sve raspoložive dokaze kako bi rezultat bio održiv nakon </a:t>
            </a:r>
            <a:r>
              <a:rPr lang="hr-HR" sz="1800" b="1" i="1" dirty="0" smtClean="0">
                <a:solidFill>
                  <a:srgbClr val="FF0000"/>
                </a:solidFill>
                <a:latin typeface="Times New Roman" panose="02020603050405020304" pitchFamily="18" charset="0"/>
                <a:ea typeface="Times New Roman" panose="02020603050405020304" pitchFamily="18" charset="0"/>
              </a:rPr>
              <a:t>provjere</a:t>
            </a:r>
            <a:r>
              <a:rPr lang="hr-HR" sz="1800" i="1" dirty="0">
                <a:solidFill>
                  <a:srgbClr val="FF0000"/>
                </a:solidFill>
                <a:latin typeface="Times New Roman" panose="02020603050405020304" pitchFamily="18" charset="0"/>
                <a:ea typeface="Times New Roman" panose="02020603050405020304" pitchFamily="18" charset="0"/>
              </a:rPr>
              <a:t>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(čl. 22. st.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ZPVN</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hr-HR" sz="1800" i="1" dirty="0" smtClean="0">
                <a:solidFill>
                  <a:srgbClr val="000000"/>
                </a:solidFill>
                <a:latin typeface="Times New Roman" panose="02020603050405020304" pitchFamily="18" charset="0"/>
                <a:ea typeface="Times New Roman" panose="02020603050405020304" pitchFamily="18" charset="0"/>
              </a:rPr>
              <a:t>Podatci </a:t>
            </a:r>
            <a:r>
              <a:rPr lang="hr-HR" sz="1800" i="1" dirty="0">
                <a:solidFill>
                  <a:srgbClr val="000000"/>
                </a:solidFill>
                <a:latin typeface="Times New Roman" panose="02020603050405020304" pitchFamily="18" charset="0"/>
                <a:ea typeface="Times New Roman" panose="02020603050405020304" pitchFamily="18" charset="0"/>
              </a:rPr>
              <a:t>korišteni za izradu procjene vrijednosti nekretnine, osim osobnih podataka prema posebnom zakonu kojim se uređuje zaštita osobnih podataka, trebaju biti javno dostupni, uz precizno navođenje njihova izvora ili se izvor podataka treba priložiti procjembenom </a:t>
            </a:r>
            <a:r>
              <a:rPr lang="hr-HR" sz="1800" i="1" dirty="0" smtClean="0">
                <a:solidFill>
                  <a:srgbClr val="000000"/>
                </a:solidFill>
                <a:latin typeface="Times New Roman" panose="02020603050405020304" pitchFamily="18" charset="0"/>
                <a:ea typeface="Times New Roman" panose="02020603050405020304" pitchFamily="18" charset="0"/>
              </a:rPr>
              <a:t>elaboratu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(čl.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22.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 </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ZPVN</a:t>
            </a:r>
            <a:r>
              <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hr-HR"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Prilagodba s koeficijentima samo iz provjerenih izvora (znanstveni, državni i sl.) ili računski izvedeni iz tržišnih podataka (čl. 25. i 27., Pravilnik)</a:t>
            </a:r>
          </a:p>
          <a:p>
            <a:pPr marL="0" indent="0">
              <a:buNone/>
            </a:pPr>
            <a:endPar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hr-HR"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hr-HR" sz="1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hr-HR" sz="18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
              <a:defRPr/>
            </a:pPr>
            <a:endParaRPr lang="pl-PL" sz="1800" u="sng" dirty="0">
              <a:latin typeface="Arial" panose="020B0604020202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pl-PL" dirty="0" smtClean="0">
              <a:solidFill>
                <a:srgbClr val="002060"/>
              </a:solidFill>
            </a:endParaRPr>
          </a:p>
          <a:p>
            <a:pPr eaLnBrk="1" fontAlgn="auto" hangingPunct="1">
              <a:spcAft>
                <a:spcPts val="0"/>
              </a:spcAft>
              <a:buFont typeface="Wingdings" panose="05000000000000000000" pitchFamily="2" charset="2"/>
              <a:buChar char="§"/>
              <a:defRPr/>
            </a:pPr>
            <a:endParaRPr lang="pl-PL" sz="1800" dirty="0">
              <a:solidFill>
                <a:srgbClr val="002060"/>
              </a:solidFill>
            </a:endParaRPr>
          </a:p>
          <a:p>
            <a:pPr marL="0" indent="0" eaLnBrk="1" fontAlgn="auto" hangingPunct="1">
              <a:spcAft>
                <a:spcPts val="0"/>
              </a:spcAft>
              <a:buFont typeface="Arial" panose="020B0604020202020204" pitchFamily="34" charset="0"/>
              <a:buNone/>
              <a:defRPr/>
            </a:pPr>
            <a:endParaRPr lang="pl-PL" sz="2000" dirty="0">
              <a:solidFill>
                <a:srgbClr val="002060"/>
              </a:solidFill>
            </a:endParaRPr>
          </a:p>
          <a:p>
            <a:pPr eaLnBrk="1" fontAlgn="auto" hangingPunct="1">
              <a:spcAft>
                <a:spcPts val="0"/>
              </a:spcAft>
              <a:buFont typeface="Wingdings" panose="05000000000000000000" pitchFamily="2" charset="2"/>
              <a:buChar char="§"/>
              <a:defRPr/>
            </a:pPr>
            <a:endParaRPr lang="hr-HR" sz="2000" dirty="0" smtClean="0">
              <a:solidFill>
                <a:srgbClr val="002060"/>
              </a:solidFill>
            </a:endParaRPr>
          </a:p>
          <a:p>
            <a:pPr marL="0" indent="0">
              <a:buFont typeface="Arial" panose="020B0604020202020204" pitchFamily="34" charset="0"/>
              <a:buNone/>
            </a:pPr>
            <a:endParaRPr lang="pl-PL" sz="2000" dirty="0" smtClean="0">
              <a:solidFill>
                <a:srgbClr val="002060"/>
              </a:solidFill>
            </a:endParaRPr>
          </a:p>
        </p:txBody>
      </p:sp>
      <p:sp>
        <p:nvSpPr>
          <p:cNvPr id="3" name="Rectangle 2"/>
          <p:cNvSpPr/>
          <p:nvPr/>
        </p:nvSpPr>
        <p:spPr>
          <a:xfrm>
            <a:off x="448572" y="758813"/>
            <a:ext cx="8066776" cy="400110"/>
          </a:xfrm>
          <a:prstGeom prst="rect">
            <a:avLst/>
          </a:prstGeom>
        </p:spPr>
        <p:txBody>
          <a:bodyPr wrap="square">
            <a:spAutoFit/>
          </a:bodyPr>
          <a:lstStyle/>
          <a:p>
            <a:pPr>
              <a:defRPr/>
            </a:pPr>
            <a:r>
              <a:rPr lang="pl-PL" sz="2000" b="1" u="sng" dirty="0" smtClean="0">
                <a:latin typeface="Arial" panose="020B0604020202020204" pitchFamily="34" charset="0"/>
                <a:cs typeface="Arial" panose="020B0604020202020204" pitchFamily="34" charset="0"/>
              </a:rPr>
              <a:t>Izvodi iz ZPVN-a i Pravilnika:</a:t>
            </a:r>
            <a:endParaRPr lang="pl-PL"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15</a:t>
            </a:fld>
            <a:endParaRPr lang="hr-HR" altLang="sr-Latn-RS"/>
          </a:p>
        </p:txBody>
      </p:sp>
    </p:spTree>
    <p:extLst>
      <p:ext uri="{BB962C8B-B14F-4D97-AF65-F5344CB8AC3E}">
        <p14:creationId xmlns:p14="http://schemas.microsoft.com/office/powerpoint/2010/main" val="398050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43835" y="2794451"/>
            <a:ext cx="6168298" cy="3384376"/>
          </a:xfrm>
          <a:prstGeom prst="rect">
            <a:avLst/>
          </a:prstGeom>
          <a:ln>
            <a:solidFill>
              <a:schemeClr val="tx1"/>
            </a:solidFill>
          </a:ln>
        </p:spPr>
      </p:pic>
      <p:sp>
        <p:nvSpPr>
          <p:cNvPr id="4" name="Rectangle 3"/>
          <p:cNvSpPr/>
          <p:nvPr/>
        </p:nvSpPr>
        <p:spPr>
          <a:xfrm>
            <a:off x="448571" y="188640"/>
            <a:ext cx="8066776" cy="400110"/>
          </a:xfrm>
          <a:prstGeom prst="rect">
            <a:avLst/>
          </a:prstGeom>
        </p:spPr>
        <p:txBody>
          <a:bodyPr wrap="square">
            <a:spAutoFit/>
          </a:bodyPr>
          <a:lstStyle/>
          <a:p>
            <a:pPr>
              <a:defRPr/>
            </a:pPr>
            <a:r>
              <a:rPr lang="pl-PL" sz="2000" b="1" u="sng" dirty="0" smtClean="0">
                <a:latin typeface="Arial" panose="020B0604020202020204" pitchFamily="34" charset="0"/>
                <a:cs typeface="Arial" panose="020B0604020202020204" pitchFamily="34" charset="0"/>
              </a:rPr>
              <a:t>Čemu služe etički kodeksi?</a:t>
            </a:r>
            <a:endParaRPr lang="pl-PL" sz="2000" b="1" dirty="0">
              <a:latin typeface="Arial" panose="020B0604020202020204" pitchFamily="34" charset="0"/>
              <a:cs typeface="Arial" panose="020B0604020202020204" pitchFamily="34" charset="0"/>
            </a:endParaRPr>
          </a:p>
        </p:txBody>
      </p:sp>
      <p:sp>
        <p:nvSpPr>
          <p:cNvPr id="5" name="Rectangle 4"/>
          <p:cNvSpPr/>
          <p:nvPr/>
        </p:nvSpPr>
        <p:spPr>
          <a:xfrm>
            <a:off x="448571" y="643438"/>
            <a:ext cx="7944929" cy="646331"/>
          </a:xfrm>
          <a:prstGeom prst="rect">
            <a:avLst/>
          </a:prstGeom>
        </p:spPr>
        <p:txBody>
          <a:bodyPr wrap="square">
            <a:spAutoFit/>
          </a:bodyPr>
          <a:lstStyle/>
          <a:p>
            <a:pPr>
              <a:defRPr/>
            </a:pPr>
            <a:r>
              <a:rPr lang="pl-PL" dirty="0">
                <a:latin typeface="Arial" panose="020B0604020202020204" pitchFamily="34" charset="0"/>
                <a:cs typeface="Arial" panose="020B0604020202020204" pitchFamily="34" charset="0"/>
              </a:rPr>
              <a:t>Putem njih se nastoji procjenitelje usmjeriti da se ponašaju profesionalno ili drugim riječima, ispravno.</a:t>
            </a: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6" name="Slide Number Placeholder 5"/>
          <p:cNvSpPr>
            <a:spLocks noGrp="1"/>
          </p:cNvSpPr>
          <p:nvPr>
            <p:ph type="sldNum" sz="quarter" idx="11"/>
          </p:nvPr>
        </p:nvSpPr>
        <p:spPr/>
        <p:txBody>
          <a:bodyPr/>
          <a:lstStyle/>
          <a:p>
            <a:pPr>
              <a:defRPr/>
            </a:pPr>
            <a:fld id="{CA97B197-5111-4B02-8047-EF5F65D3E305}" type="slidenum">
              <a:rPr lang="hr-HR" altLang="sr-Latn-RS" smtClean="0"/>
              <a:pPr>
                <a:defRPr/>
              </a:pPr>
              <a:t>16</a:t>
            </a:fld>
            <a:endParaRPr lang="hr-HR" altLang="sr-Latn-RS"/>
          </a:p>
        </p:txBody>
      </p:sp>
      <p:sp>
        <p:nvSpPr>
          <p:cNvPr id="7" name="Rectangle 6"/>
          <p:cNvSpPr/>
          <p:nvPr/>
        </p:nvSpPr>
        <p:spPr>
          <a:xfrm>
            <a:off x="448571" y="1391200"/>
            <a:ext cx="7867845" cy="1200329"/>
          </a:xfrm>
          <a:prstGeom prst="rect">
            <a:avLst/>
          </a:prstGeom>
        </p:spPr>
        <p:txBody>
          <a:bodyPr wrap="square">
            <a:spAutoFit/>
          </a:bodyPr>
          <a:lstStyle/>
          <a:p>
            <a:pPr algn="just"/>
            <a:r>
              <a:rPr lang="en-US" i="1" dirty="0"/>
              <a:t>Real estate is integral to whole societies and economies, it shapes and influences the world we live in and represents a significant proportion of all global wealth. For this reason, professionals have a duty to uphold the highest standards throughout the </a:t>
            </a:r>
            <a:r>
              <a:rPr lang="en-US" i="1" dirty="0" smtClean="0"/>
              <a:t>world</a:t>
            </a:r>
            <a:r>
              <a:rPr lang="hr-HR" i="1" dirty="0" smtClean="0"/>
              <a:t>. (IES)</a:t>
            </a:r>
            <a:endParaRPr lang="hr-HR" i="1" dirty="0"/>
          </a:p>
        </p:txBody>
      </p:sp>
    </p:spTree>
    <p:extLst>
      <p:ext uri="{BB962C8B-B14F-4D97-AF65-F5344CB8AC3E}">
        <p14:creationId xmlns:p14="http://schemas.microsoft.com/office/powerpoint/2010/main" val="415820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572" y="764704"/>
            <a:ext cx="8066776" cy="2400657"/>
          </a:xfrm>
          <a:prstGeom prst="rect">
            <a:avLst/>
          </a:prstGeom>
        </p:spPr>
        <p:txBody>
          <a:bodyPr wrap="square">
            <a:spAutoFit/>
          </a:bodyPr>
          <a:lstStyle/>
          <a:p>
            <a:pPr>
              <a:spcAft>
                <a:spcPts val="600"/>
              </a:spcAft>
              <a:defRPr/>
            </a:pPr>
            <a:r>
              <a:rPr lang="pl-PL" sz="2000" b="1" u="sng" dirty="0" smtClean="0">
                <a:latin typeface="Arial" panose="020B0604020202020204" pitchFamily="34" charset="0"/>
                <a:cs typeface="Arial" panose="020B0604020202020204" pitchFamily="34" charset="0"/>
              </a:rPr>
              <a:t>Što IES propisuje</a:t>
            </a:r>
            <a:r>
              <a:rPr lang="pl-PL" sz="2000" b="1" u="sng" dirty="0" smtClean="0">
                <a:latin typeface="Arial" panose="020B0604020202020204" pitchFamily="34" charset="0"/>
                <a:cs typeface="Arial" panose="020B0604020202020204" pitchFamily="34" charset="0"/>
              </a:rPr>
              <a:t>?</a:t>
            </a:r>
          </a:p>
          <a:p>
            <a:pPr>
              <a:spcAft>
                <a:spcPts val="600"/>
              </a:spcAft>
              <a:defRPr/>
            </a:pPr>
            <a:endParaRPr lang="pl-PL" sz="2000" b="1" u="sng" dirty="0" smtClean="0">
              <a:latin typeface="Arial" panose="020B0604020202020204" pitchFamily="34" charset="0"/>
              <a:cs typeface="Arial" panose="020B0604020202020204" pitchFamily="34" charset="0"/>
            </a:endParaRPr>
          </a:p>
          <a:p>
            <a:pPr marL="285750" indent="-285750">
              <a:spcAft>
                <a:spcPts val="600"/>
              </a:spcAft>
              <a:buFontTx/>
              <a:buChar char="-"/>
              <a:defRPr/>
            </a:pPr>
            <a:r>
              <a:rPr lang="pl-PL" dirty="0" smtClean="0">
                <a:latin typeface="Arial" panose="020B0604020202020204" pitchFamily="34" charset="0"/>
                <a:cs typeface="Arial" panose="020B0604020202020204" pitchFamily="34" charset="0"/>
              </a:rPr>
              <a:t>navedeni </a:t>
            </a:r>
            <a:r>
              <a:rPr lang="pl-PL" dirty="0" smtClean="0">
                <a:latin typeface="Arial" panose="020B0604020202020204" pitchFamily="34" charset="0"/>
                <a:cs typeface="Arial" panose="020B0604020202020204" pitchFamily="34" charset="0"/>
              </a:rPr>
              <a:t>opći etički standard sadrži najopćenitije norme kojih bi se profesionalci trebali pridržavati</a:t>
            </a:r>
          </a:p>
          <a:p>
            <a:pPr marL="285750" indent="-285750">
              <a:spcAft>
                <a:spcPts val="600"/>
              </a:spcAft>
              <a:buFontTx/>
              <a:buChar char="-"/>
              <a:defRPr/>
            </a:pPr>
            <a:r>
              <a:rPr lang="pl-PL" dirty="0" smtClean="0">
                <a:latin typeface="Arial" panose="020B0604020202020204" pitchFamily="34" charset="0"/>
                <a:cs typeface="Arial" panose="020B0604020202020204" pitchFamily="34" charset="0"/>
              </a:rPr>
              <a:t>etički standard na viskokoj međunarodnoj razini donesen je kako bi se povećala razina profesionalnosti u radu</a:t>
            </a:r>
          </a:p>
          <a:p>
            <a:pPr marL="285750" indent="-285750">
              <a:spcAft>
                <a:spcPts val="600"/>
              </a:spcAft>
              <a:buFontTx/>
              <a:buChar char="-"/>
              <a:defRPr/>
            </a:pPr>
            <a:r>
              <a:rPr lang="pl-PL" dirty="0" smtClean="0">
                <a:latin typeface="Arial" panose="020B0604020202020204" pitchFamily="34" charset="0"/>
                <a:cs typeface="Arial" panose="020B0604020202020204" pitchFamily="34" charset="0"/>
              </a:rPr>
              <a:t>povećanje razine profesionalnosti je od javnog interesa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25" y="3574629"/>
            <a:ext cx="7925071" cy="2268746"/>
          </a:xfrm>
          <a:prstGeom prst="rect">
            <a:avLst/>
          </a:prstGeom>
          <a:ln>
            <a:solidFill>
              <a:schemeClr val="tx1"/>
            </a:solidFill>
          </a:ln>
        </p:spPr>
      </p:pic>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17</a:t>
            </a:fld>
            <a:endParaRPr lang="hr-HR" altLang="sr-Latn-RS"/>
          </a:p>
        </p:txBody>
      </p:sp>
    </p:spTree>
    <p:extLst>
      <p:ext uri="{BB962C8B-B14F-4D97-AF65-F5344CB8AC3E}">
        <p14:creationId xmlns:p14="http://schemas.microsoft.com/office/powerpoint/2010/main" val="86897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573" y="1122732"/>
            <a:ext cx="8066776" cy="369332"/>
          </a:xfrm>
          <a:prstGeom prst="rect">
            <a:avLst/>
          </a:prstGeom>
        </p:spPr>
        <p:txBody>
          <a:bodyPr wrap="square">
            <a:spAutoFit/>
          </a:bodyPr>
          <a:lstStyle/>
          <a:p>
            <a:pPr>
              <a:defRPr/>
            </a:pPr>
            <a:r>
              <a:rPr lang="pl-PL" b="1" u="sng" dirty="0" smtClean="0">
                <a:latin typeface="Arial" panose="020B0604020202020204" pitchFamily="34" charset="0"/>
                <a:cs typeface="Arial" panose="020B0604020202020204" pitchFamily="34" charset="0"/>
              </a:rPr>
              <a:t>Etički principi kojih bi se procjenitelji trebali pridržavati - IES</a:t>
            </a:r>
            <a:endParaRPr lang="pl-PL"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60" y="2027208"/>
            <a:ext cx="7890263" cy="3554083"/>
          </a:xfrm>
          <a:prstGeom prst="rect">
            <a:avLst/>
          </a:prstGeom>
          <a:ln>
            <a:solidFill>
              <a:schemeClr val="tx1"/>
            </a:solidFill>
          </a:ln>
        </p:spPr>
      </p:pic>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18</a:t>
            </a:fld>
            <a:endParaRPr lang="hr-HR" altLang="sr-Latn-RS"/>
          </a:p>
        </p:txBody>
      </p:sp>
    </p:spTree>
    <p:extLst>
      <p:ext uri="{BB962C8B-B14F-4D97-AF65-F5344CB8AC3E}">
        <p14:creationId xmlns:p14="http://schemas.microsoft.com/office/powerpoint/2010/main" val="356280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573" y="1122732"/>
            <a:ext cx="8066776" cy="369332"/>
          </a:xfrm>
          <a:prstGeom prst="rect">
            <a:avLst/>
          </a:prstGeom>
        </p:spPr>
        <p:txBody>
          <a:bodyPr wrap="square">
            <a:spAutoFit/>
          </a:bodyPr>
          <a:lstStyle/>
          <a:p>
            <a:pPr>
              <a:defRPr/>
            </a:pPr>
            <a:r>
              <a:rPr lang="pl-PL" b="1" u="sng" dirty="0">
                <a:latin typeface="Arial" panose="020B0604020202020204" pitchFamily="34" charset="0"/>
                <a:cs typeface="Arial" panose="020B0604020202020204" pitchFamily="34" charset="0"/>
              </a:rPr>
              <a:t>Etički principi kojih bi se procjenitelji trebali </a:t>
            </a:r>
            <a:r>
              <a:rPr lang="pl-PL" b="1" u="sng" dirty="0" smtClean="0">
                <a:latin typeface="Arial" panose="020B0604020202020204" pitchFamily="34" charset="0"/>
                <a:cs typeface="Arial" panose="020B0604020202020204" pitchFamily="34" charset="0"/>
              </a:rPr>
              <a:t>pridržavati - IES</a:t>
            </a:r>
            <a:endParaRPr lang="pl-PL"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17" y="1893569"/>
            <a:ext cx="7895436" cy="4032777"/>
          </a:xfrm>
          <a:prstGeom prst="rect">
            <a:avLst/>
          </a:prstGeom>
          <a:ln>
            <a:solidFill>
              <a:schemeClr val="tx1"/>
            </a:solidFill>
          </a:ln>
        </p:spPr>
      </p:pic>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19</a:t>
            </a:fld>
            <a:endParaRPr lang="hr-HR" altLang="sr-Latn-RS"/>
          </a:p>
        </p:txBody>
      </p:sp>
    </p:spTree>
    <p:extLst>
      <p:ext uri="{BB962C8B-B14F-4D97-AF65-F5344CB8AC3E}">
        <p14:creationId xmlns:p14="http://schemas.microsoft.com/office/powerpoint/2010/main" val="49790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6928"/>
            <a:ext cx="7886700" cy="603761"/>
          </a:xfrm>
        </p:spPr>
        <p:txBody>
          <a:bodyPr>
            <a:noAutofit/>
          </a:bodyPr>
          <a:lstStyle/>
          <a:p>
            <a:pPr algn="l"/>
            <a:r>
              <a:rPr lang="hr-HR" sz="3200" u="sng" dirty="0" smtClean="0">
                <a:latin typeface="Arial" panose="020B0604020202020204" pitchFamily="34" charset="0"/>
                <a:cs typeface="Arial" panose="020B0604020202020204" pitchFamily="34" charset="0"/>
              </a:rPr>
              <a:t>Sadržaj:</a:t>
            </a:r>
            <a:endParaRPr lang="hr-HR" sz="32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985963"/>
            <a:ext cx="7886700" cy="4351338"/>
          </a:xfrm>
        </p:spPr>
        <p:txBody>
          <a:bodyPr>
            <a:normAutofit/>
          </a:bodyPr>
          <a:lstStyle/>
          <a:p>
            <a:pPr marL="800100" lvl="1" indent="-342900">
              <a:buFont typeface="+mj-lt"/>
              <a:buAutoNum type="arabicPeriod"/>
            </a:pPr>
            <a:r>
              <a:rPr lang="hr-HR" sz="2000" b="1" dirty="0" smtClean="0">
                <a:latin typeface="Arial" panose="020B0604020202020204" pitchFamily="34" charset="0"/>
                <a:cs typeface="Arial" panose="020B0604020202020204" pitchFamily="34" charset="0"/>
              </a:rPr>
              <a:t>Uvod</a:t>
            </a:r>
          </a:p>
          <a:p>
            <a:pPr marL="800100" lvl="1" indent="-342900">
              <a:buFont typeface="+mj-lt"/>
              <a:buAutoNum type="arabicPeriod"/>
            </a:pPr>
            <a:r>
              <a:rPr lang="pl-PL" sz="2000" b="1" dirty="0">
                <a:latin typeface="Arial" panose="020B0604020202020204" pitchFamily="34" charset="0"/>
                <a:cs typeface="Arial" panose="020B0604020202020204" pitchFamily="34" charset="0"/>
              </a:rPr>
              <a:t>Zašto je bio nužan Zakon</a:t>
            </a:r>
            <a:r>
              <a:rPr lang="pl-PL" sz="2000" b="1" dirty="0" smtClean="0">
                <a:latin typeface="Arial" panose="020B0604020202020204" pitchFamily="34" charset="0"/>
                <a:cs typeface="Arial" panose="020B0604020202020204" pitchFamily="34" charset="0"/>
              </a:rPr>
              <a:t>?</a:t>
            </a:r>
          </a:p>
          <a:p>
            <a:pPr marL="800100" lvl="1" indent="-342900">
              <a:buFont typeface="+mj-lt"/>
              <a:buAutoNum type="arabicPeriod"/>
            </a:pPr>
            <a:r>
              <a:rPr lang="pl-PL" sz="2000" b="1" dirty="0" smtClean="0">
                <a:latin typeface="Arial" panose="020B0604020202020204" pitchFamily="34" charset="0"/>
                <a:cs typeface="Arial" panose="020B0604020202020204" pitchFamily="34" charset="0"/>
              </a:rPr>
              <a:t>Nadogradnja sustava</a:t>
            </a:r>
            <a:endParaRPr lang="pl-PL" sz="2000" b="1" dirty="0">
              <a:latin typeface="Arial" panose="020B0604020202020204" pitchFamily="34" charset="0"/>
              <a:cs typeface="Arial" panose="020B0604020202020204" pitchFamily="34" charset="0"/>
            </a:endParaRPr>
          </a:p>
          <a:p>
            <a:pPr marL="800100" lvl="1" indent="-342900">
              <a:buFont typeface="+mj-lt"/>
              <a:buAutoNum type="arabicPeriod"/>
            </a:pPr>
            <a:r>
              <a:rPr lang="hr-HR" sz="2000" b="1" dirty="0" smtClean="0">
                <a:latin typeface="Arial" panose="020B0604020202020204" pitchFamily="34" charset="0"/>
                <a:cs typeface="Arial" panose="020B0604020202020204" pitchFamily="34" charset="0"/>
              </a:rPr>
              <a:t>Nadzor nad provedbom zakona</a:t>
            </a:r>
          </a:p>
          <a:p>
            <a:pPr marL="800100" lvl="1" indent="-342900">
              <a:buFont typeface="+mj-lt"/>
              <a:buAutoNum type="arabicPeriod"/>
            </a:pPr>
            <a:r>
              <a:rPr lang="hr-HR" sz="2000" b="1" dirty="0" smtClean="0">
                <a:latin typeface="Arial" panose="020B0604020202020204" pitchFamily="34" charset="0"/>
                <a:cs typeface="Arial" panose="020B0604020202020204" pitchFamily="34" charset="0"/>
              </a:rPr>
              <a:t>Najčešće pogreške u procjembenim elaboratima</a:t>
            </a:r>
          </a:p>
          <a:p>
            <a:pPr marL="800100" lvl="1" indent="-342900">
              <a:buFont typeface="+mj-lt"/>
              <a:buAutoNum type="arabicPeriod"/>
            </a:pPr>
            <a:r>
              <a:rPr lang="hr-HR" sz="2000" b="1" dirty="0" smtClean="0">
                <a:latin typeface="Arial" panose="020B0604020202020204" pitchFamily="34" charset="0"/>
                <a:cs typeface="Arial" panose="020B0604020202020204" pitchFamily="34" charset="0"/>
              </a:rPr>
              <a:t>Zaključno</a:t>
            </a:r>
          </a:p>
          <a:p>
            <a:pPr marL="342900" indent="-342900">
              <a:buFont typeface="+mj-lt"/>
              <a:buAutoNum type="arabicPeriod"/>
            </a:pPr>
            <a:endParaRPr lang="hr-HR" sz="1800" dirty="0" smtClean="0">
              <a:latin typeface="Arial" panose="020B0604020202020204" pitchFamily="34" charset="0"/>
              <a:cs typeface="Arial" panose="020B0604020202020204" pitchFamily="34" charset="0"/>
            </a:endParaRPr>
          </a:p>
          <a:p>
            <a:pPr marL="342900" indent="-342900">
              <a:buFont typeface="+mj-lt"/>
              <a:buAutoNum type="arabicPeriod"/>
            </a:pPr>
            <a:endParaRPr lang="hr-HR" sz="1800" dirty="0" smtClean="0">
              <a:latin typeface="Arial" panose="020B0604020202020204" pitchFamily="34" charset="0"/>
              <a:cs typeface="Arial" panose="020B0604020202020204" pitchFamily="34" charset="0"/>
            </a:endParaRPr>
          </a:p>
          <a:p>
            <a:pPr marL="0" indent="0">
              <a:buNone/>
            </a:pPr>
            <a:endParaRPr lang="hr-HR"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2</a:t>
            </a:fld>
            <a:endParaRPr lang="hr-HR" altLang="sr-Latn-RS"/>
          </a:p>
        </p:txBody>
      </p:sp>
    </p:spTree>
    <p:extLst>
      <p:ext uri="{BB962C8B-B14F-4D97-AF65-F5344CB8AC3E}">
        <p14:creationId xmlns:p14="http://schemas.microsoft.com/office/powerpoint/2010/main" val="18368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22536" y="816772"/>
            <a:ext cx="3521464" cy="3521464"/>
          </a:xfrm>
          <a:prstGeom prst="rect">
            <a:avLst/>
          </a:prstGeom>
          <a:ln>
            <a:noFill/>
          </a:ln>
          <a:effectLst>
            <a:softEdge rad="112500"/>
          </a:effectLst>
        </p:spPr>
      </p:pic>
      <p:sp>
        <p:nvSpPr>
          <p:cNvPr id="7" name="Rectangle 6"/>
          <p:cNvSpPr/>
          <p:nvPr/>
        </p:nvSpPr>
        <p:spPr>
          <a:xfrm>
            <a:off x="426593" y="1340768"/>
            <a:ext cx="5173963" cy="2308324"/>
          </a:xfrm>
          <a:prstGeom prst="rect">
            <a:avLst/>
          </a:prstGeom>
        </p:spPr>
        <p:txBody>
          <a:bodyPr wrap="square">
            <a:spAutoFit/>
          </a:bodyPr>
          <a:lstStyle/>
          <a:p>
            <a:pPr marL="285750" indent="-285750">
              <a:buFont typeface="Wingdings" panose="05000000000000000000" pitchFamily="2" charset="2"/>
              <a:buChar char="§"/>
              <a:defRPr/>
            </a:pPr>
            <a:r>
              <a:rPr lang="pl-PL" dirty="0" smtClean="0">
                <a:latin typeface="Arial" panose="020B0604020202020204" pitchFamily="34" charset="0"/>
                <a:cs typeface="Arial" panose="020B0604020202020204" pitchFamily="34" charset="0"/>
              </a:rPr>
              <a:t>Što je ispravno, a što neispravno ponašanje?</a:t>
            </a:r>
          </a:p>
          <a:p>
            <a:pPr marL="285750" indent="-285750">
              <a:buFont typeface="Wingdings" panose="05000000000000000000" pitchFamily="2" charset="2"/>
              <a:buChar char="§"/>
              <a:defRPr/>
            </a:pPr>
            <a:endParaRPr lang="pl-PL"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pl-PL" dirty="0" smtClean="0">
                <a:latin typeface="Arial" panose="020B0604020202020204" pitchFamily="34" charset="0"/>
                <a:cs typeface="Arial" panose="020B0604020202020204" pitchFamily="34" charset="0"/>
              </a:rPr>
              <a:t>Gdje je granica?</a:t>
            </a:r>
          </a:p>
          <a:p>
            <a:pPr marL="285750" indent="-285750">
              <a:buFont typeface="Wingdings" panose="05000000000000000000" pitchFamily="2" charset="2"/>
              <a:buChar char="§"/>
              <a:defRPr/>
            </a:pPr>
            <a:endParaRPr lang="pl-PL"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pl-PL" dirty="0" smtClean="0">
                <a:latin typeface="Arial" panose="020B0604020202020204" pitchFamily="34" charset="0"/>
                <a:cs typeface="Arial" panose="020B0604020202020204" pitchFamily="34" charset="0"/>
              </a:rPr>
              <a:t>Da li etika odgovara na pitanja koja ne regulira zakon?</a:t>
            </a:r>
          </a:p>
          <a:p>
            <a:pPr marL="285750" indent="-285750">
              <a:buFont typeface="Wingdings" panose="05000000000000000000" pitchFamily="2" charset="2"/>
              <a:buChar char="§"/>
              <a:defRPr/>
            </a:pPr>
            <a:endParaRPr lang="pl-P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lang="pl-PL" dirty="0" smtClean="0">
                <a:latin typeface="Arial" panose="020B0604020202020204" pitchFamily="34" charset="0"/>
                <a:cs typeface="Arial" panose="020B0604020202020204" pitchFamily="34" charset="0"/>
              </a:rPr>
              <a:t>Da li se može raditi etično, a protivno zakonu?</a:t>
            </a:r>
          </a:p>
        </p:txBody>
      </p:sp>
      <p:sp>
        <p:nvSpPr>
          <p:cNvPr id="10" name="Rectangle 9"/>
          <p:cNvSpPr/>
          <p:nvPr/>
        </p:nvSpPr>
        <p:spPr>
          <a:xfrm>
            <a:off x="1043608" y="5157192"/>
            <a:ext cx="7414674" cy="400110"/>
          </a:xfrm>
          <a:prstGeom prst="rect">
            <a:avLst/>
          </a:prstGeom>
        </p:spPr>
        <p:txBody>
          <a:bodyPr wrap="square">
            <a:spAutoFit/>
          </a:bodyPr>
          <a:lstStyle/>
          <a:p>
            <a:pPr>
              <a:defRPr/>
            </a:pPr>
            <a:r>
              <a:rPr lang="pl-PL" sz="2000" b="1" dirty="0" smtClean="0">
                <a:solidFill>
                  <a:srgbClr val="FF0000"/>
                </a:solidFill>
                <a:latin typeface="Arial" panose="020B0604020202020204" pitchFamily="34" charset="0"/>
                <a:cs typeface="Arial" panose="020B0604020202020204" pitchFamily="34" charset="0"/>
              </a:rPr>
              <a:t>Etično ponašanje razlikuje profesionalca od drugih osoba.</a:t>
            </a:r>
            <a:endParaRPr lang="pl-PL" sz="2000" b="1" dirty="0">
              <a:solidFill>
                <a:srgbClr val="FF0000"/>
              </a:solidFill>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20</a:t>
            </a:fld>
            <a:endParaRPr lang="hr-HR" altLang="sr-Latn-RS"/>
          </a:p>
        </p:txBody>
      </p:sp>
      <p:sp>
        <p:nvSpPr>
          <p:cNvPr id="8" name="Rectangle 7"/>
          <p:cNvSpPr/>
          <p:nvPr/>
        </p:nvSpPr>
        <p:spPr>
          <a:xfrm>
            <a:off x="422592" y="743878"/>
            <a:ext cx="4941495" cy="369332"/>
          </a:xfrm>
          <a:prstGeom prst="rect">
            <a:avLst/>
          </a:prstGeom>
        </p:spPr>
        <p:txBody>
          <a:bodyPr wrap="square">
            <a:spAutoFit/>
          </a:bodyPr>
          <a:lstStyle/>
          <a:p>
            <a:pPr>
              <a:defRPr/>
            </a:pPr>
            <a:r>
              <a:rPr lang="pl-PL" b="1" u="sng" dirty="0" smtClean="0">
                <a:latin typeface="Arial" panose="020B0604020202020204" pitchFamily="34" charset="0"/>
                <a:cs typeface="Arial" panose="020B0604020202020204" pitchFamily="34" charset="0"/>
              </a:rPr>
              <a:t>Etičke dileme</a:t>
            </a:r>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27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515" y="1484784"/>
            <a:ext cx="5582005" cy="4639915"/>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Connector 8"/>
          <p:cNvCxnSpPr/>
          <p:nvPr/>
        </p:nvCxnSpPr>
        <p:spPr>
          <a:xfrm>
            <a:off x="1732053" y="1421126"/>
            <a:ext cx="5767019" cy="4767230"/>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1698746" y="1421126"/>
            <a:ext cx="5796063" cy="4767229"/>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14770" y="332656"/>
            <a:ext cx="8543496" cy="923330"/>
          </a:xfrm>
          <a:prstGeom prst="rect">
            <a:avLst/>
          </a:prstGeom>
        </p:spPr>
        <p:txBody>
          <a:bodyPr wrap="square">
            <a:spAutoFit/>
          </a:bodyPr>
          <a:lstStyle/>
          <a:p>
            <a:pPr algn="just" eaLnBrk="1" fontAlgn="auto" hangingPunct="1">
              <a:spcBef>
                <a:spcPts val="0"/>
              </a:spcBef>
              <a:spcAft>
                <a:spcPts val="0"/>
              </a:spcAft>
              <a:defRPr/>
            </a:pPr>
            <a:r>
              <a:rPr lang="pl-PL" dirty="0">
                <a:solidFill>
                  <a:prstClr val="black"/>
                </a:solidFill>
              </a:rPr>
              <a:t>Primjer dosadašnje pogrešne prakse, prema kojoj je procjenitelj na temelju iskustva (subjektivno) određivao čimbenike prilagodbe za tršišnu vrijednost nekretnine, što </a:t>
            </a:r>
            <a:r>
              <a:rPr lang="pl-PL" b="1" dirty="0">
                <a:solidFill>
                  <a:prstClr val="black"/>
                </a:solidFill>
              </a:rPr>
              <a:t>nije dozvoljeno prema </a:t>
            </a:r>
            <a:r>
              <a:rPr lang="pl-PL" b="1" dirty="0" smtClean="0">
                <a:solidFill>
                  <a:prstClr val="black"/>
                </a:solidFill>
              </a:rPr>
              <a:t>ZPVN-u</a:t>
            </a:r>
            <a:r>
              <a:rPr lang="pl-PL" dirty="0">
                <a:solidFill>
                  <a:prstClr val="black"/>
                </a:solidFill>
              </a:rPr>
              <a:t>.</a:t>
            </a: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21</a:t>
            </a:fld>
            <a:endParaRPr lang="hr-HR" altLang="sr-Latn-RS"/>
          </a:p>
        </p:txBody>
      </p:sp>
    </p:spTree>
    <p:extLst>
      <p:ext uri="{BB962C8B-B14F-4D97-AF65-F5344CB8AC3E}">
        <p14:creationId xmlns:p14="http://schemas.microsoft.com/office/powerpoint/2010/main" val="416773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853" y="126485"/>
            <a:ext cx="4916293" cy="6592875"/>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Connector 8"/>
          <p:cNvCxnSpPr/>
          <p:nvPr/>
        </p:nvCxnSpPr>
        <p:spPr>
          <a:xfrm>
            <a:off x="2113853" y="126485"/>
            <a:ext cx="4916293" cy="6592875"/>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113854" y="126485"/>
            <a:ext cx="4916292" cy="6592875"/>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07504" y="1151596"/>
            <a:ext cx="1678440" cy="2585323"/>
          </a:xfrm>
          <a:prstGeom prst="rect">
            <a:avLst/>
          </a:prstGeom>
          <a:ln>
            <a:solidFill>
              <a:schemeClr val="tx1"/>
            </a:solidFill>
          </a:ln>
        </p:spPr>
        <p:txBody>
          <a:bodyPr wrap="square">
            <a:spAutoFit/>
          </a:bodyPr>
          <a:lstStyle/>
          <a:p>
            <a:pPr algn="ctr" eaLnBrk="1" fontAlgn="auto" hangingPunct="1">
              <a:spcAft>
                <a:spcPts val="0"/>
              </a:spcAft>
              <a:defRPr/>
            </a:pPr>
            <a:r>
              <a:rPr lang="pl-PL" b="1" dirty="0">
                <a:cs typeface="Arial" panose="020B0604020202020204" pitchFamily="34" charset="0"/>
              </a:rPr>
              <a:t>Primjer </a:t>
            </a:r>
            <a:r>
              <a:rPr lang="pl-PL" b="1" dirty="0" smtClean="0">
                <a:cs typeface="Arial" panose="020B0604020202020204" pitchFamily="34" charset="0"/>
              </a:rPr>
              <a:t>namještanja procjene </a:t>
            </a:r>
          </a:p>
          <a:p>
            <a:pPr algn="ctr" eaLnBrk="1" fontAlgn="auto" hangingPunct="1">
              <a:spcAft>
                <a:spcPts val="0"/>
              </a:spcAft>
              <a:defRPr/>
            </a:pPr>
            <a:r>
              <a:rPr lang="pl-PL" b="1" dirty="0" smtClean="0">
                <a:cs typeface="Arial" panose="020B0604020202020204" pitchFamily="34" charset="0"/>
              </a:rPr>
              <a:t>ili </a:t>
            </a:r>
          </a:p>
          <a:p>
            <a:pPr algn="ctr" eaLnBrk="1" fontAlgn="auto" hangingPunct="1">
              <a:spcAft>
                <a:spcPts val="0"/>
              </a:spcAft>
              <a:defRPr/>
            </a:pPr>
            <a:r>
              <a:rPr lang="pl-PL" b="1" dirty="0" smtClean="0">
                <a:cs typeface="Arial" panose="020B0604020202020204" pitchFamily="34" charset="0"/>
              </a:rPr>
              <a:t>kako od 2.2 mil. kn doći do vrijednosti od 6.0 mil. kn</a:t>
            </a:r>
            <a:endParaRPr lang="pl-PL" b="1" dirty="0">
              <a:cs typeface="Arial" panose="020B0604020202020204" pitchFamily="34" charset="0"/>
            </a:endParaRPr>
          </a:p>
        </p:txBody>
      </p:sp>
      <p:sp>
        <p:nvSpPr>
          <p:cNvPr id="2" name="Oval 1"/>
          <p:cNvSpPr/>
          <p:nvPr/>
        </p:nvSpPr>
        <p:spPr>
          <a:xfrm>
            <a:off x="2380890" y="1354348"/>
            <a:ext cx="905774" cy="4658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5742317" y="1679276"/>
            <a:ext cx="905774" cy="4658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22</a:t>
            </a:fld>
            <a:endParaRPr lang="hr-HR" altLang="sr-Latn-RS"/>
          </a:p>
        </p:txBody>
      </p:sp>
    </p:spTree>
    <p:extLst>
      <p:ext uri="{BB962C8B-B14F-4D97-AF65-F5344CB8AC3E}">
        <p14:creationId xmlns:p14="http://schemas.microsoft.com/office/powerpoint/2010/main" val="34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par>
                                <p:cTn id="18" presetID="22" presetClass="entr" presetSubtype="1"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395536" y="548680"/>
            <a:ext cx="8208912" cy="4941490"/>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spcAft>
                <a:spcPts val="0"/>
              </a:spcAft>
              <a:buNone/>
              <a:defRPr/>
            </a:pPr>
            <a:r>
              <a:rPr lang="pl-PL" sz="1800" dirty="0" smtClean="0">
                <a:latin typeface="Arial" panose="020B0604020202020204" pitchFamily="34" charset="0"/>
                <a:cs typeface="Arial" panose="020B0604020202020204" pitchFamily="34" charset="0"/>
              </a:rPr>
              <a:t>Isječak iz procjene s izmišljenim koeficijentima korekcije za poredbene nekretnine – postupak koji je zabranjen jer </a:t>
            </a:r>
            <a:r>
              <a:rPr lang="pl-PL" sz="1800" b="1" dirty="0" smtClean="0">
                <a:latin typeface="Arial" panose="020B0604020202020204" pitchFamily="34" charset="0"/>
                <a:cs typeface="Arial" panose="020B0604020202020204" pitchFamily="34" charset="0"/>
              </a:rPr>
              <a:t>predstavlja namještanje procjene</a:t>
            </a:r>
            <a:r>
              <a:rPr lang="pl-PL" sz="1800" dirty="0" smtClean="0">
                <a:latin typeface="Arial" panose="020B0604020202020204" pitchFamily="34" charset="0"/>
                <a:cs typeface="Arial" panose="020B0604020202020204" pitchFamily="34" charset="0"/>
              </a:rPr>
              <a:t>.</a:t>
            </a:r>
            <a:r>
              <a:rPr lang="pl-PL" sz="1800" dirty="0" smtClean="0">
                <a:solidFill>
                  <a:srgbClr val="002060"/>
                </a:solidFill>
              </a:rPr>
              <a:t>	</a:t>
            </a:r>
          </a:p>
          <a:p>
            <a:pPr marL="0" indent="0" eaLnBrk="1" fontAlgn="auto" hangingPunct="1">
              <a:spcAft>
                <a:spcPts val="0"/>
              </a:spcAft>
              <a:buNone/>
              <a:defRPr/>
            </a:pPr>
            <a:endParaRPr lang="pl-PL" sz="1800" dirty="0">
              <a:solidFill>
                <a:srgbClr val="002060"/>
              </a:solidFill>
            </a:endParaRPr>
          </a:p>
          <a:p>
            <a:pPr marL="0" indent="0" eaLnBrk="1" fontAlgn="auto" hangingPunct="1">
              <a:spcAft>
                <a:spcPts val="0"/>
              </a:spcAft>
              <a:buNone/>
              <a:defRPr/>
            </a:pPr>
            <a:endParaRPr lang="pl-PL" sz="2000" dirty="0">
              <a:solidFill>
                <a:srgbClr val="002060"/>
              </a:solidFill>
            </a:endParaRPr>
          </a:p>
          <a:p>
            <a:pPr eaLnBrk="1" fontAlgn="auto" hangingPunct="1">
              <a:spcAft>
                <a:spcPts val="0"/>
              </a:spcAft>
              <a:buFont typeface="Wingdings" panose="05000000000000000000" pitchFamily="2" charset="2"/>
              <a:buChar char="§"/>
              <a:defRPr/>
            </a:pPr>
            <a:endParaRPr lang="hr-HR" sz="2000" dirty="0" smtClean="0">
              <a:solidFill>
                <a:srgbClr val="002060"/>
              </a:solidFill>
            </a:endParaRPr>
          </a:p>
          <a:p>
            <a:pPr marL="0" indent="0">
              <a:buFont typeface="Arial" panose="020B0604020202020204" pitchFamily="34" charset="0"/>
              <a:buNone/>
            </a:pPr>
            <a:endParaRPr lang="pl-PL" sz="2000" dirty="0" smtClean="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846" y="1423498"/>
            <a:ext cx="5099136" cy="5295862"/>
          </a:xfrm>
          <a:prstGeom prst="rect">
            <a:avLst/>
          </a:prstGeom>
          <a:ln>
            <a:solidFill>
              <a:schemeClr val="tx1"/>
            </a:solidFill>
          </a:ln>
          <a:effectLst>
            <a:outerShdw blurRad="50800" dist="38100" dir="2700000" algn="tl" rotWithShape="0">
              <a:prstClr val="black">
                <a:alpha val="40000"/>
              </a:prstClr>
            </a:outerShdw>
          </a:effectLst>
        </p:spPr>
      </p:pic>
      <p:sp>
        <p:nvSpPr>
          <p:cNvPr id="11" name="Left Brace 10"/>
          <p:cNvSpPr/>
          <p:nvPr/>
        </p:nvSpPr>
        <p:spPr>
          <a:xfrm>
            <a:off x="1584651" y="3825044"/>
            <a:ext cx="394134" cy="2337631"/>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12" name="Rectangle 11"/>
          <p:cNvSpPr/>
          <p:nvPr/>
        </p:nvSpPr>
        <p:spPr>
          <a:xfrm>
            <a:off x="130322" y="4622464"/>
            <a:ext cx="129614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latin typeface="Arial" panose="020B0604020202020204" pitchFamily="34" charset="0"/>
                <a:cs typeface="Arial" panose="020B0604020202020204" pitchFamily="34" charset="0"/>
              </a:rPr>
              <a:t>Izmišljeni koeficijenti</a:t>
            </a:r>
            <a:endParaRPr lang="hr-HR" sz="1600" dirty="0">
              <a:latin typeface="Arial" panose="020B0604020202020204" pitchFamily="34" charset="0"/>
              <a:cs typeface="Arial" panose="020B0604020202020204" pitchFamily="34" charset="0"/>
            </a:endParaRPr>
          </a:p>
        </p:txBody>
      </p:sp>
      <p:sp>
        <p:nvSpPr>
          <p:cNvPr id="13" name="Rectangle 12"/>
          <p:cNvSpPr/>
          <p:nvPr/>
        </p:nvSpPr>
        <p:spPr>
          <a:xfrm>
            <a:off x="37289" y="2242620"/>
            <a:ext cx="1813227" cy="1440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latin typeface="Arial" panose="020B0604020202020204" pitchFamily="34" charset="0"/>
                <a:cs typeface="Arial" panose="020B0604020202020204" pitchFamily="34" charset="0"/>
              </a:rPr>
              <a:t>Ispravno </a:t>
            </a:r>
            <a:r>
              <a:rPr lang="hr-HR" sz="1600" dirty="0">
                <a:latin typeface="Arial" panose="020B0604020202020204" pitchFamily="34" charset="0"/>
                <a:cs typeface="Arial" panose="020B0604020202020204" pitchFamily="34" charset="0"/>
              </a:rPr>
              <a:t>međuvremensko </a:t>
            </a:r>
            <a:r>
              <a:rPr lang="hr-HR" sz="1600" dirty="0" smtClean="0">
                <a:latin typeface="Arial" panose="020B0604020202020204" pitchFamily="34" charset="0"/>
                <a:cs typeface="Arial" panose="020B0604020202020204" pitchFamily="34" charset="0"/>
              </a:rPr>
              <a:t>usklađenje</a:t>
            </a:r>
          </a:p>
          <a:p>
            <a:pPr algn="ctr"/>
            <a:r>
              <a:rPr lang="hr-HR" sz="1600" dirty="0">
                <a:latin typeface="Arial" panose="020B0604020202020204" pitchFamily="34" charset="0"/>
                <a:cs typeface="Arial" panose="020B0604020202020204" pitchFamily="34" charset="0"/>
              </a:rPr>
              <a:t>p</a:t>
            </a:r>
            <a:r>
              <a:rPr lang="hr-HR" sz="1600" dirty="0" smtClean="0">
                <a:latin typeface="Arial" panose="020B0604020202020204" pitchFamily="34" charset="0"/>
                <a:cs typeface="Arial" panose="020B0604020202020204" pitchFamily="34" charset="0"/>
              </a:rPr>
              <a:t>rema indeksima DZS</a:t>
            </a:r>
            <a:endParaRPr lang="hr-HR" sz="1600"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1850516" y="2962700"/>
            <a:ext cx="494239" cy="4698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310527" y="3753878"/>
            <a:ext cx="4795124" cy="2529226"/>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343151" y="3825044"/>
            <a:ext cx="4772024" cy="2424244"/>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23</a:t>
            </a:fld>
            <a:endParaRPr lang="hr-HR" altLang="sr-Latn-RS"/>
          </a:p>
        </p:txBody>
      </p:sp>
    </p:spTree>
    <p:extLst>
      <p:ext uri="{BB962C8B-B14F-4D97-AF65-F5344CB8AC3E}">
        <p14:creationId xmlns:p14="http://schemas.microsoft.com/office/powerpoint/2010/main" val="22808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20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20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20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par>
                                <p:cTn id="22" presetID="22" presetClass="entr" presetSubtype="1" fill="hold"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75" y="448675"/>
            <a:ext cx="6316980" cy="6210300"/>
          </a:xfrm>
          <a:prstGeom prst="rect">
            <a:avLst/>
          </a:prstGeom>
          <a:ln>
            <a:solidFill>
              <a:schemeClr val="tx1"/>
            </a:solidFill>
          </a:ln>
          <a:effectLst>
            <a:outerShdw blurRad="50800" dist="38100" dir="2700000" algn="tl" rotWithShape="0">
              <a:prstClr val="black">
                <a:alpha val="40000"/>
              </a:prstClr>
            </a:outerShdw>
          </a:effectLst>
        </p:spPr>
      </p:pic>
      <p:cxnSp>
        <p:nvCxnSpPr>
          <p:cNvPr id="11" name="Straight Connector 10"/>
          <p:cNvCxnSpPr/>
          <p:nvPr/>
        </p:nvCxnSpPr>
        <p:spPr>
          <a:xfrm flipH="1">
            <a:off x="741872" y="2587925"/>
            <a:ext cx="5762445" cy="3766310"/>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41872" y="2587925"/>
            <a:ext cx="5693434" cy="383012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sp>
        <p:nvSpPr>
          <p:cNvPr id="12" name="Right Brace 11"/>
          <p:cNvSpPr/>
          <p:nvPr/>
        </p:nvSpPr>
        <p:spPr>
          <a:xfrm>
            <a:off x="6670986" y="2665304"/>
            <a:ext cx="319178" cy="88852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14" name="Right Brace 13"/>
          <p:cNvSpPr/>
          <p:nvPr/>
        </p:nvSpPr>
        <p:spPr>
          <a:xfrm>
            <a:off x="6670986" y="4750022"/>
            <a:ext cx="319178" cy="1219457"/>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15" name="Rectangle 14"/>
          <p:cNvSpPr/>
          <p:nvPr/>
        </p:nvSpPr>
        <p:spPr>
          <a:xfrm>
            <a:off x="7072221" y="4963706"/>
            <a:ext cx="129614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latin typeface="Arial" panose="020B0604020202020204" pitchFamily="34" charset="0"/>
                <a:cs typeface="Arial" panose="020B0604020202020204" pitchFamily="34" charset="0"/>
              </a:rPr>
              <a:t>Izmišljeni koeficijenti</a:t>
            </a:r>
            <a:endParaRPr lang="hr-HR" sz="1600" dirty="0">
              <a:latin typeface="Arial" panose="020B0604020202020204" pitchFamily="34" charset="0"/>
              <a:cs typeface="Arial" panose="020B0604020202020204" pitchFamily="34" charset="0"/>
            </a:endParaRPr>
          </a:p>
        </p:txBody>
      </p:sp>
      <p:sp>
        <p:nvSpPr>
          <p:cNvPr id="16" name="Rectangle 15"/>
          <p:cNvSpPr/>
          <p:nvPr/>
        </p:nvSpPr>
        <p:spPr>
          <a:xfrm>
            <a:off x="7072221" y="2094430"/>
            <a:ext cx="1296146" cy="130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latin typeface="Arial" panose="020B0604020202020204" pitchFamily="34" charset="0"/>
                <a:cs typeface="Arial" panose="020B0604020202020204" pitchFamily="34" charset="0"/>
              </a:rPr>
              <a:t>Pogrešna primjena indeksa razvijenosti</a:t>
            </a:r>
            <a:endParaRPr lang="hr-HR" sz="1600" dirty="0">
              <a:latin typeface="Arial" panose="020B0604020202020204" pitchFamily="34" charset="0"/>
              <a:cs typeface="Arial" panose="020B0604020202020204" pitchFamily="34" charset="0"/>
            </a:endParaRPr>
          </a:p>
        </p:txBody>
      </p:sp>
      <p:sp>
        <p:nvSpPr>
          <p:cNvPr id="20" name="Right Brace 19"/>
          <p:cNvSpPr/>
          <p:nvPr/>
        </p:nvSpPr>
        <p:spPr>
          <a:xfrm>
            <a:off x="6670986" y="3783862"/>
            <a:ext cx="319178" cy="89165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hr-HR"/>
          </a:p>
        </p:txBody>
      </p:sp>
      <p:sp>
        <p:nvSpPr>
          <p:cNvPr id="21" name="Rectangle 20"/>
          <p:cNvSpPr/>
          <p:nvPr/>
        </p:nvSpPr>
        <p:spPr>
          <a:xfrm>
            <a:off x="7095225" y="3833645"/>
            <a:ext cx="168646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latin typeface="Arial" panose="020B0604020202020204" pitchFamily="34" charset="0"/>
                <a:cs typeface="Arial" panose="020B0604020202020204" pitchFamily="34" charset="0"/>
              </a:rPr>
              <a:t>Ispravno međuvremensko izjednačenje</a:t>
            </a:r>
            <a:endParaRPr lang="hr-HR"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24</a:t>
            </a:fld>
            <a:endParaRPr lang="hr-HR" altLang="sr-Latn-RS"/>
          </a:p>
        </p:txBody>
      </p:sp>
      <p:sp>
        <p:nvSpPr>
          <p:cNvPr id="13" name="Rectangle 12"/>
          <p:cNvSpPr/>
          <p:nvPr/>
        </p:nvSpPr>
        <p:spPr>
          <a:xfrm>
            <a:off x="6721090" y="171118"/>
            <a:ext cx="1998408" cy="1754326"/>
          </a:xfrm>
          <a:prstGeom prst="rect">
            <a:avLst/>
          </a:prstGeom>
          <a:ln>
            <a:solidFill>
              <a:schemeClr val="tx1"/>
            </a:solidFill>
          </a:ln>
        </p:spPr>
        <p:txBody>
          <a:bodyPr wrap="square">
            <a:spAutoFit/>
          </a:bodyPr>
          <a:lstStyle/>
          <a:p>
            <a:pPr algn="ctr" eaLnBrk="1" fontAlgn="auto" hangingPunct="1">
              <a:spcAft>
                <a:spcPts val="0"/>
              </a:spcAft>
              <a:defRPr/>
            </a:pPr>
            <a:r>
              <a:rPr lang="pl-PL" b="1" dirty="0" smtClean="0">
                <a:cs typeface="Arial" panose="020B0604020202020204" pitchFamily="34" charset="0"/>
              </a:rPr>
              <a:t>Primjer u kojem procjenitelj sam izmišlja postupak rada bez argumentacije</a:t>
            </a:r>
            <a:endParaRPr lang="pl-PL" b="1" dirty="0">
              <a:cs typeface="Arial" panose="020B0604020202020204" pitchFamily="34" charset="0"/>
            </a:endParaRPr>
          </a:p>
        </p:txBody>
      </p:sp>
    </p:spTree>
    <p:extLst>
      <p:ext uri="{BB962C8B-B14F-4D97-AF65-F5344CB8AC3E}">
        <p14:creationId xmlns:p14="http://schemas.microsoft.com/office/powerpoint/2010/main" val="391407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20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20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20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20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1000"/>
                                        <p:tgtEl>
                                          <p:spTgt spid="9"/>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noGrp="1"/>
          </p:cNvSpPr>
          <p:nvPr>
            <p:ph idx="1"/>
          </p:nvPr>
        </p:nvSpPr>
        <p:spPr>
          <a:xfrm>
            <a:off x="628650" y="1126179"/>
            <a:ext cx="7886700" cy="5228056"/>
          </a:xfrm>
          <a:prstGeom prst="rect">
            <a:avLst/>
          </a:prstGeom>
        </p:spPr>
        <p:txBody>
          <a:bodyPr vert="horz" lIns="91440" tIns="45720" rIns="91440" bIns="45720" rtlCol="0">
            <a:normAutofit fontScale="92500" lnSpcReduction="10000"/>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defRPr/>
            </a:pPr>
            <a:r>
              <a:rPr lang="hr-HR" sz="1800" b="1" dirty="0">
                <a:latin typeface="Times New Roman" panose="02020603050405020304" pitchFamily="18" charset="0"/>
                <a:cs typeface="Times New Roman" panose="02020603050405020304" pitchFamily="18" charset="0"/>
              </a:rPr>
              <a:t>Koeficijenti za prilagodbu</a:t>
            </a:r>
          </a:p>
          <a:p>
            <a:pPr marL="0" indent="0" algn="ctr" fontAlgn="auto">
              <a:spcAft>
                <a:spcPts val="0"/>
              </a:spcAft>
              <a:buNone/>
              <a:defRPr/>
            </a:pPr>
            <a:r>
              <a:rPr lang="hr-HR" sz="1800" b="1" dirty="0">
                <a:latin typeface="Times New Roman" panose="02020603050405020304" pitchFamily="18" charset="0"/>
                <a:cs typeface="Times New Roman" panose="02020603050405020304" pitchFamily="18" charset="0"/>
              </a:rPr>
              <a:t>Članak 25.</a:t>
            </a:r>
          </a:p>
          <a:p>
            <a:pPr marL="0" indent="0" algn="just" fontAlgn="auto">
              <a:spcAft>
                <a:spcPts val="0"/>
              </a:spcAft>
              <a:buNone/>
              <a:defRPr/>
            </a:pPr>
            <a:r>
              <a:rPr lang="hr-HR" sz="1900" i="1" dirty="0">
                <a:latin typeface="Times New Roman" panose="02020603050405020304" pitchFamily="18" charset="0"/>
                <a:cs typeface="Times New Roman" panose="02020603050405020304" pitchFamily="18" charset="0"/>
              </a:rPr>
              <a:t>Koeficijenti za prilagodbu u smislu ovog Pravilnika smatraju se osobito:</a:t>
            </a:r>
          </a:p>
          <a:p>
            <a:pPr marL="0" indent="0" algn="just" fontAlgn="auto">
              <a:spcAft>
                <a:spcPts val="0"/>
              </a:spcAft>
              <a:buNone/>
              <a:defRPr/>
            </a:pPr>
            <a:r>
              <a:rPr lang="hr-HR" sz="1900" i="1" dirty="0">
                <a:latin typeface="Times New Roman" panose="02020603050405020304" pitchFamily="18" charset="0"/>
                <a:cs typeface="Times New Roman" panose="02020603050405020304" pitchFamily="18" charset="0"/>
              </a:rPr>
              <a:t>1. koeficijenti za prilagodbu troškovne vrijednosti koji </a:t>
            </a:r>
            <a:r>
              <a:rPr lang="hr-HR" sz="1900" b="1" i="1" dirty="0">
                <a:latin typeface="Times New Roman" panose="02020603050405020304" pitchFamily="18" charset="0"/>
                <a:cs typeface="Times New Roman" panose="02020603050405020304" pitchFamily="18" charset="0"/>
              </a:rPr>
              <a:t>se izvode </a:t>
            </a:r>
            <a:r>
              <a:rPr lang="hr-HR" sz="1900" i="1" dirty="0">
                <a:latin typeface="Times New Roman" panose="02020603050405020304" pitchFamily="18" charset="0"/>
                <a:cs typeface="Times New Roman" panose="02020603050405020304" pitchFamily="18" charset="0"/>
              </a:rPr>
              <a:t>iz odnosa prikladnih kupoprodajnih cijena s odgovarajućim troškovnim vrijednostima, primjerice samostojećih obiteljskih kuća i obiteljskih kuća u nizu</a:t>
            </a:r>
          </a:p>
          <a:p>
            <a:pPr marL="0" indent="0" algn="just" fontAlgn="auto">
              <a:spcAft>
                <a:spcPts val="0"/>
              </a:spcAft>
              <a:buNone/>
              <a:defRPr/>
            </a:pPr>
            <a:r>
              <a:rPr lang="hr-HR" sz="1900" i="1" dirty="0">
                <a:latin typeface="Times New Roman" panose="02020603050405020304" pitchFamily="18" charset="0"/>
                <a:cs typeface="Times New Roman" panose="02020603050405020304" pitchFamily="18" charset="0"/>
              </a:rPr>
              <a:t>2. koeficijenti za prilagodbu financijsko-matematičke vrijednosti prava građenja ili katastarskih čestica opterećenih pravom građenja koji </a:t>
            </a:r>
            <a:r>
              <a:rPr lang="hr-HR" sz="1900" b="1" i="1" dirty="0">
                <a:latin typeface="Times New Roman" panose="02020603050405020304" pitchFamily="18" charset="0"/>
                <a:cs typeface="Times New Roman" panose="02020603050405020304" pitchFamily="18" charset="0"/>
              </a:rPr>
              <a:t>se izvode </a:t>
            </a:r>
            <a:r>
              <a:rPr lang="hr-HR" sz="1900" i="1" dirty="0">
                <a:latin typeface="Times New Roman" panose="02020603050405020304" pitchFamily="18" charset="0"/>
                <a:cs typeface="Times New Roman" panose="02020603050405020304" pitchFamily="18" charset="0"/>
              </a:rPr>
              <a:t>iz odnosa prikladnih kupoprodajnih cijena s odgovarajućim pravima građenja ili katastarskim česticama opterećenim pravom građenja.</a:t>
            </a:r>
          </a:p>
          <a:p>
            <a:pPr marL="0" indent="0" algn="ctr" fontAlgn="auto">
              <a:spcAft>
                <a:spcPts val="0"/>
              </a:spcAft>
              <a:buNone/>
              <a:defRPr/>
            </a:pPr>
            <a:endParaRPr lang="hr-HR" sz="1800" b="1" dirty="0" smtClean="0">
              <a:latin typeface="Arial" panose="020B0604020202020204" pitchFamily="34" charset="0"/>
              <a:cs typeface="Arial" panose="020B0604020202020204" pitchFamily="34" charset="0"/>
            </a:endParaRPr>
          </a:p>
          <a:p>
            <a:pPr marL="0" indent="0" algn="ctr" fontAlgn="auto">
              <a:spcAft>
                <a:spcPts val="0"/>
              </a:spcAft>
              <a:buNone/>
              <a:defRPr/>
            </a:pPr>
            <a:r>
              <a:rPr lang="hr-HR" sz="1900" b="1" dirty="0" smtClean="0">
                <a:latin typeface="Times New Roman" panose="02020603050405020304" pitchFamily="18" charset="0"/>
                <a:cs typeface="Times New Roman" panose="02020603050405020304" pitchFamily="18" charset="0"/>
              </a:rPr>
              <a:t>Koeficijenti </a:t>
            </a:r>
            <a:r>
              <a:rPr lang="hr-HR" sz="1900" b="1" dirty="0">
                <a:latin typeface="Times New Roman" panose="02020603050405020304" pitchFamily="18" charset="0"/>
                <a:cs typeface="Times New Roman" panose="02020603050405020304" pitchFamily="18" charset="0"/>
              </a:rPr>
              <a:t>za preračunavanje</a:t>
            </a:r>
          </a:p>
          <a:p>
            <a:pPr marL="0" indent="0" algn="ctr" fontAlgn="auto">
              <a:spcAft>
                <a:spcPts val="0"/>
              </a:spcAft>
              <a:buNone/>
              <a:defRPr/>
            </a:pPr>
            <a:r>
              <a:rPr lang="hr-HR" sz="1900" b="1" dirty="0">
                <a:latin typeface="Times New Roman" panose="02020603050405020304" pitchFamily="18" charset="0"/>
                <a:cs typeface="Times New Roman" panose="02020603050405020304" pitchFamily="18" charset="0"/>
              </a:rPr>
              <a:t>Članak 27.</a:t>
            </a:r>
          </a:p>
          <a:p>
            <a:pPr marL="0" indent="0" algn="just" fontAlgn="auto">
              <a:spcAft>
                <a:spcPts val="0"/>
              </a:spcAft>
              <a:buNone/>
              <a:defRPr/>
            </a:pPr>
            <a:r>
              <a:rPr lang="hr-HR" sz="1900" i="1" dirty="0">
                <a:latin typeface="Times New Roman" panose="02020603050405020304" pitchFamily="18" charset="0"/>
                <a:cs typeface="Times New Roman" panose="02020603050405020304" pitchFamily="18" charset="0"/>
              </a:rPr>
              <a:t>(1) Koeficijenti za preračunavanje koji </a:t>
            </a:r>
            <a:r>
              <a:rPr lang="hr-HR" sz="1900" b="1" i="1" dirty="0">
                <a:latin typeface="Times New Roman" panose="02020603050405020304" pitchFamily="18" charset="0"/>
                <a:cs typeface="Times New Roman" panose="02020603050405020304" pitchFamily="18" charset="0"/>
              </a:rPr>
              <a:t>su propisani </a:t>
            </a:r>
            <a:r>
              <a:rPr lang="hr-HR" sz="1900" i="1" dirty="0">
                <a:latin typeface="Times New Roman" panose="02020603050405020304" pitchFamily="18" charset="0"/>
                <a:cs typeface="Times New Roman" panose="02020603050405020304" pitchFamily="18" charset="0"/>
              </a:rPr>
              <a:t>u prilogu ovoga Pravilnika su: koeficijenti različite mjere građevinskog korištenja, koeficijenti za preračunavanje arondacijskih površina, koeficijenti za preračunavanje služnosti puta, koeficijenti za preračunavanje služnosti vodova.</a:t>
            </a:r>
          </a:p>
          <a:p>
            <a:pPr marL="0" indent="0" algn="just" fontAlgn="auto">
              <a:spcAft>
                <a:spcPts val="0"/>
              </a:spcAft>
              <a:buNone/>
              <a:defRPr/>
            </a:pPr>
            <a:r>
              <a:rPr lang="hr-HR" sz="1900" i="1" dirty="0">
                <a:latin typeface="Times New Roman" panose="02020603050405020304" pitchFamily="18" charset="0"/>
                <a:cs typeface="Times New Roman" panose="02020603050405020304" pitchFamily="18" charset="0"/>
              </a:rPr>
              <a:t>(2) Za potrebe procjene vrijednosti nekretnina </a:t>
            </a:r>
            <a:r>
              <a:rPr lang="hr-HR" sz="1900" b="1" i="1" dirty="0">
                <a:latin typeface="Times New Roman" panose="02020603050405020304" pitchFamily="18" charset="0"/>
                <a:cs typeface="Times New Roman" panose="02020603050405020304" pitchFamily="18" charset="0"/>
              </a:rPr>
              <a:t>mogu se izvesti </a:t>
            </a:r>
            <a:r>
              <a:rPr lang="hr-HR" sz="1900" i="1" dirty="0">
                <a:latin typeface="Times New Roman" panose="02020603050405020304" pitchFamily="18" charset="0"/>
                <a:cs typeface="Times New Roman" panose="02020603050405020304" pitchFamily="18" charset="0"/>
              </a:rPr>
              <a:t>i drugi koeficijenti za preračunavanje razlika u vrijednosti drugih obilježja istovrsnih nekretnina.</a:t>
            </a:r>
          </a:p>
          <a:p>
            <a:pPr marL="0" indent="0" eaLnBrk="1" fontAlgn="auto" hangingPunct="1">
              <a:spcAft>
                <a:spcPts val="0"/>
              </a:spcAft>
              <a:buFont typeface="Arial" panose="020B0604020202020204" pitchFamily="34" charset="0"/>
              <a:buNone/>
              <a:defRPr/>
            </a:pPr>
            <a:endParaRPr lang="hr-HR" sz="1800" dirty="0" smtClean="0">
              <a:solidFill>
                <a:srgbClr val="002060"/>
              </a:solidFill>
            </a:endParaRPr>
          </a:p>
          <a:p>
            <a:pPr marL="0" indent="0" eaLnBrk="1" fontAlgn="auto" hangingPunct="1">
              <a:spcAft>
                <a:spcPts val="0"/>
              </a:spcAft>
              <a:buFont typeface="Arial" panose="020B0604020202020204" pitchFamily="34" charset="0"/>
              <a:buNone/>
              <a:defRPr/>
            </a:pPr>
            <a:endParaRPr lang="hr-HR" sz="1800" i="1" dirty="0" smtClean="0">
              <a:solidFill>
                <a:srgbClr val="FF0000"/>
              </a:solidFill>
            </a:endParaRPr>
          </a:p>
        </p:txBody>
      </p:sp>
      <p:sp>
        <p:nvSpPr>
          <p:cNvPr id="5" name="Rectangle 4"/>
          <p:cNvSpPr/>
          <p:nvPr/>
        </p:nvSpPr>
        <p:spPr>
          <a:xfrm>
            <a:off x="251520" y="548680"/>
            <a:ext cx="2582895" cy="400110"/>
          </a:xfrm>
          <a:prstGeom prst="rect">
            <a:avLst/>
          </a:prstGeom>
        </p:spPr>
        <p:txBody>
          <a:bodyPr wrap="square">
            <a:spAutoFit/>
          </a:bodyPr>
          <a:lstStyle/>
          <a:p>
            <a:pPr eaLnBrk="1" fontAlgn="auto" hangingPunct="1">
              <a:spcAft>
                <a:spcPts val="0"/>
              </a:spcAft>
              <a:defRPr/>
            </a:pPr>
            <a:r>
              <a:rPr lang="pl-PL" sz="2000" b="1" u="sng" dirty="0" smtClean="0">
                <a:latin typeface="Arial" panose="020B0604020202020204" pitchFamily="34" charset="0"/>
                <a:cs typeface="Arial" panose="020B0604020202020204" pitchFamily="34" charset="0"/>
              </a:rPr>
              <a:t>Izvod iz Pravilnika:</a:t>
            </a:r>
            <a:endParaRPr lang="pl-PL" sz="2000" b="1" u="sng"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25</a:t>
            </a:fld>
            <a:endParaRPr lang="hr-HR" altLang="sr-Latn-RS"/>
          </a:p>
        </p:txBody>
      </p:sp>
    </p:spTree>
    <p:extLst>
      <p:ext uri="{BB962C8B-B14F-4D97-AF65-F5344CB8AC3E}">
        <p14:creationId xmlns:p14="http://schemas.microsoft.com/office/powerpoint/2010/main" val="220008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2748" y="3922286"/>
            <a:ext cx="8195094" cy="369332"/>
          </a:xfrm>
          <a:prstGeom prst="rect">
            <a:avLst/>
          </a:prstGeom>
        </p:spPr>
        <p:txBody>
          <a:bodyPr wrap="square">
            <a:spAutoFit/>
          </a:bodyPr>
          <a:lstStyle/>
          <a:p>
            <a:pPr algn="ctr" eaLnBrk="1" fontAlgn="auto" hangingPunct="1">
              <a:spcAft>
                <a:spcPts val="0"/>
              </a:spcAft>
              <a:defRPr/>
            </a:pPr>
            <a:r>
              <a:rPr lang="pl-PL" b="1" dirty="0" smtClean="0">
                <a:latin typeface="Arial" panose="020B0604020202020204" pitchFamily="34" charset="0"/>
                <a:cs typeface="Arial" panose="020B0604020202020204" pitchFamily="34" charset="0"/>
              </a:rPr>
              <a:t>Pitanje:  Da li zgrada na slici predstavlja vrijednost ili trošak? </a:t>
            </a:r>
            <a:endParaRPr lang="pl-PL" b="1" dirty="0">
              <a:latin typeface="Arial" panose="020B0604020202020204" pitchFamily="34" charset="0"/>
              <a:cs typeface="Arial" panose="020B0604020202020204" pitchFamily="34" charset="0"/>
            </a:endParaRPr>
          </a:p>
        </p:txBody>
      </p:sp>
      <p:sp>
        <p:nvSpPr>
          <p:cNvPr id="9" name="Rectangle 8"/>
          <p:cNvSpPr/>
          <p:nvPr/>
        </p:nvSpPr>
        <p:spPr>
          <a:xfrm>
            <a:off x="452748" y="4337643"/>
            <a:ext cx="8195094" cy="369332"/>
          </a:xfrm>
          <a:prstGeom prst="rect">
            <a:avLst/>
          </a:prstGeom>
        </p:spPr>
        <p:txBody>
          <a:bodyPr wrap="square">
            <a:spAutoFit/>
          </a:bodyPr>
          <a:lstStyle/>
          <a:p>
            <a:pPr algn="ctr" eaLnBrk="1" fontAlgn="auto" hangingPunct="1">
              <a:spcAft>
                <a:spcPts val="0"/>
              </a:spcAft>
              <a:defRPr/>
            </a:pPr>
            <a:r>
              <a:rPr lang="pl-PL" b="1" dirty="0" smtClean="0">
                <a:latin typeface="Arial" panose="020B0604020202020204" pitchFamily="34" charset="0"/>
                <a:cs typeface="Arial" panose="020B0604020202020204" pitchFamily="34" charset="0"/>
              </a:rPr>
              <a:t>Pitanje:  Koji faktor korištenja (FK) odabrati za takvu zgradu? </a:t>
            </a:r>
            <a:endParaRPr lang="pl-PL" b="1" dirty="0">
              <a:latin typeface="Arial" panose="020B0604020202020204" pitchFamily="34" charset="0"/>
              <a:cs typeface="Arial" panose="020B0604020202020204" pitchFamily="34" charset="0"/>
            </a:endParaRPr>
          </a:p>
        </p:txBody>
      </p:sp>
      <p:sp>
        <p:nvSpPr>
          <p:cNvPr id="10" name="Rectangle 9"/>
          <p:cNvSpPr/>
          <p:nvPr/>
        </p:nvSpPr>
        <p:spPr>
          <a:xfrm>
            <a:off x="332116" y="4786736"/>
            <a:ext cx="8479766" cy="923330"/>
          </a:xfrm>
          <a:prstGeom prst="rect">
            <a:avLst/>
          </a:prstGeom>
        </p:spPr>
        <p:txBody>
          <a:bodyPr wrap="square">
            <a:spAutoFit/>
          </a:bodyPr>
          <a:lstStyle/>
          <a:p>
            <a:pPr algn="just" eaLnBrk="1" fontAlgn="auto" hangingPunct="1">
              <a:spcAft>
                <a:spcPts val="0"/>
              </a:spcAft>
              <a:defRPr/>
            </a:pPr>
            <a:r>
              <a:rPr lang="pl-PL" sz="1600" b="1" dirty="0" smtClean="0">
                <a:latin typeface="Arial" panose="020B0604020202020204" pitchFamily="34" charset="0"/>
                <a:cs typeface="Arial" panose="020B0604020202020204" pitchFamily="34" charset="0"/>
              </a:rPr>
              <a:t>Pravilnik, prilog 10.: </a:t>
            </a:r>
            <a:r>
              <a:rPr lang="pl-PL" i="1" dirty="0" smtClean="0">
                <a:latin typeface="Times New Roman" panose="02020603050405020304" pitchFamily="18" charset="0"/>
                <a:cs typeface="Times New Roman" panose="02020603050405020304" pitchFamily="18" charset="0"/>
              </a:rPr>
              <a:t>Zgradu koja se ocjenjuje treba na dan vrednovanja, barem još za kraće vrijeme, koristiti u skladu s njenom namjenom ili takvo korištenje treba biti moguće. FK5 se ne odnosi na zgrade koje se ne mogu koristiti ili koje su spremne za rušenje.</a:t>
            </a:r>
            <a:endParaRPr lang="pl-PL" i="1" dirty="0">
              <a:latin typeface="Times New Roman" panose="02020603050405020304" pitchFamily="18" charset="0"/>
              <a:cs typeface="Times New Roman" panose="02020603050405020304" pitchFamily="18" charset="0"/>
            </a:endParaRPr>
          </a:p>
        </p:txBody>
      </p:sp>
      <p:sp>
        <p:nvSpPr>
          <p:cNvPr id="11" name="Rectangle 10"/>
          <p:cNvSpPr/>
          <p:nvPr/>
        </p:nvSpPr>
        <p:spPr>
          <a:xfrm>
            <a:off x="1337093" y="5835852"/>
            <a:ext cx="6469812" cy="369332"/>
          </a:xfrm>
          <a:prstGeom prst="rect">
            <a:avLst/>
          </a:prstGeom>
          <a:solidFill>
            <a:srgbClr val="FFFF00"/>
          </a:solidFill>
        </p:spPr>
        <p:txBody>
          <a:bodyPr wrap="square">
            <a:spAutoFit/>
          </a:bodyPr>
          <a:lstStyle/>
          <a:p>
            <a:pPr eaLnBrk="1" fontAlgn="auto" hangingPunct="1">
              <a:spcAft>
                <a:spcPts val="0"/>
              </a:spcAft>
              <a:defRPr/>
            </a:pPr>
            <a:r>
              <a:rPr lang="pl-PL" b="1" dirty="0" smtClean="0">
                <a:solidFill>
                  <a:srgbClr val="FF0000"/>
                </a:solidFill>
                <a:latin typeface="Arial" panose="020B0604020202020204" pitchFamily="34" charset="0"/>
                <a:cs typeface="Arial" panose="020B0604020202020204" pitchFamily="34" charset="0"/>
              </a:rPr>
              <a:t>Procjenitelj je takvu zgradu procijenio s FK4,5 i 1.9 mil. kn</a:t>
            </a:r>
            <a:endParaRPr lang="pl-PL"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185378" y="425626"/>
            <a:ext cx="6773243" cy="3450635"/>
          </a:xfrm>
          <a:prstGeom prst="rect">
            <a:avLst/>
          </a:prstGeom>
        </p:spPr>
      </p:pic>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26</a:t>
            </a:fld>
            <a:endParaRPr lang="hr-HR" altLang="sr-Latn-RS"/>
          </a:p>
        </p:txBody>
      </p:sp>
    </p:spTree>
    <p:extLst>
      <p:ext uri="{BB962C8B-B14F-4D97-AF65-F5344CB8AC3E}">
        <p14:creationId xmlns:p14="http://schemas.microsoft.com/office/powerpoint/2010/main" val="317747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4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idx="1"/>
          </p:nvPr>
        </p:nvSpPr>
        <p:spPr>
          <a:xfrm>
            <a:off x="628649" y="1621765"/>
            <a:ext cx="7886700" cy="4113663"/>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defRPr/>
            </a:pPr>
            <a:r>
              <a:rPr lang="pl-PL" sz="2400" b="1" dirty="0">
                <a:latin typeface="Arial" panose="020B0604020202020204" pitchFamily="34" charset="0"/>
                <a:cs typeface="Arial" panose="020B0604020202020204" pitchFamily="34" charset="0"/>
              </a:rPr>
              <a:t>U 2018</a:t>
            </a:r>
            <a:r>
              <a:rPr lang="pl-PL" sz="2400" b="1" dirty="0" smtClean="0">
                <a:latin typeface="Arial" panose="020B0604020202020204" pitchFamily="34" charset="0"/>
                <a:cs typeface="Arial" panose="020B0604020202020204" pitchFamily="34" charset="0"/>
              </a:rPr>
              <a:t>. godini </a:t>
            </a:r>
            <a:r>
              <a:rPr lang="pl-PL" sz="2400" b="1" dirty="0">
                <a:latin typeface="Arial" panose="020B0604020202020204" pitchFamily="34" charset="0"/>
                <a:cs typeface="Arial" panose="020B0604020202020204" pitchFamily="34" charset="0"/>
              </a:rPr>
              <a:t>VPP je </a:t>
            </a:r>
            <a:r>
              <a:rPr lang="pl-PL" sz="2400" b="1" dirty="0" smtClean="0">
                <a:latin typeface="Arial" panose="020B0604020202020204" pitchFamily="34" charset="0"/>
                <a:cs typeface="Arial" panose="020B0604020202020204" pitchFamily="34" charset="0"/>
              </a:rPr>
              <a:t>direktnom </a:t>
            </a:r>
            <a:r>
              <a:rPr lang="pl-PL" sz="2400" b="1" dirty="0">
                <a:latin typeface="Arial" panose="020B0604020202020204" pitchFamily="34" charset="0"/>
                <a:cs typeface="Arial" panose="020B0604020202020204" pitchFamily="34" charset="0"/>
              </a:rPr>
              <a:t>provjerom i izradom novih elaborata korigirao vrijednosti procjena </a:t>
            </a:r>
            <a:r>
              <a:rPr lang="pl-PL" sz="2400" b="1" dirty="0" smtClean="0">
                <a:latin typeface="Arial" panose="020B0604020202020204" pitchFamily="34" charset="0"/>
                <a:cs typeface="Arial" panose="020B0604020202020204" pitchFamily="34" charset="0"/>
              </a:rPr>
              <a:t>za</a:t>
            </a:r>
          </a:p>
          <a:p>
            <a:pPr marL="0" indent="0" algn="ctr" fontAlgn="auto">
              <a:spcAft>
                <a:spcPts val="0"/>
              </a:spcAft>
              <a:buNone/>
              <a:defRPr/>
            </a:pPr>
            <a:r>
              <a:rPr lang="pl-PL" sz="2400" b="1" dirty="0" smtClean="0">
                <a:latin typeface="Arial" panose="020B0604020202020204" pitchFamily="34" charset="0"/>
                <a:cs typeface="Arial" panose="020B0604020202020204" pitchFamily="34" charset="0"/>
              </a:rPr>
              <a:t> </a:t>
            </a:r>
            <a:r>
              <a:rPr lang="pl-PL" sz="2400" b="1" dirty="0">
                <a:solidFill>
                  <a:srgbClr val="FF0000"/>
                </a:solidFill>
                <a:latin typeface="Arial" panose="020B0604020202020204" pitchFamily="34" charset="0"/>
                <a:cs typeface="Arial" panose="020B0604020202020204" pitchFamily="34" charset="0"/>
              </a:rPr>
              <a:t>1.810.347.681,57  </a:t>
            </a:r>
            <a:r>
              <a:rPr lang="pl-PL" sz="2400" b="1" dirty="0" smtClean="0">
                <a:solidFill>
                  <a:srgbClr val="FF0000"/>
                </a:solidFill>
                <a:latin typeface="Arial" panose="020B0604020202020204" pitchFamily="34" charset="0"/>
                <a:cs typeface="Arial" panose="020B0604020202020204" pitchFamily="34" charset="0"/>
              </a:rPr>
              <a:t>kn</a:t>
            </a:r>
          </a:p>
          <a:p>
            <a:pPr marL="0" indent="0" algn="just" fontAlgn="auto">
              <a:spcAft>
                <a:spcPts val="0"/>
              </a:spcAft>
              <a:buNone/>
              <a:defRPr/>
            </a:pPr>
            <a:endParaRPr lang="pl-PL" sz="1800" dirty="0">
              <a:latin typeface="Arial" panose="020B0604020202020204" pitchFamily="34" charset="0"/>
              <a:cs typeface="Arial" panose="020B0604020202020204" pitchFamily="34" charset="0"/>
            </a:endParaRPr>
          </a:p>
        </p:txBody>
      </p:sp>
      <p:graphicFrame>
        <p:nvGraphicFramePr>
          <p:cNvPr id="4" name="Diagram 3"/>
          <p:cNvGraphicFramePr/>
          <p:nvPr>
            <p:extLst/>
          </p:nvPr>
        </p:nvGraphicFramePr>
        <p:xfrm>
          <a:off x="1295400" y="28796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26279" y="3336895"/>
            <a:ext cx="2191109" cy="400110"/>
          </a:xfrm>
          <a:prstGeom prst="rect">
            <a:avLst/>
          </a:prstGeom>
          <a:noFill/>
        </p:spPr>
        <p:txBody>
          <a:bodyPr wrap="square" rtlCol="0">
            <a:spAutoFit/>
          </a:bodyPr>
          <a:lstStyle/>
          <a:p>
            <a:r>
              <a:rPr lang="hr-HR" sz="2000" b="1" dirty="0" smtClean="0">
                <a:latin typeface="Arial" panose="020B0604020202020204" pitchFamily="34" charset="0"/>
                <a:cs typeface="Arial" panose="020B0604020202020204" pitchFamily="34" charset="0"/>
              </a:rPr>
              <a:t>UČINAK ZPVN-a</a:t>
            </a:r>
            <a:endParaRPr lang="hr-HR" sz="2000" b="1"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696770" y="734711"/>
            <a:ext cx="7886700" cy="603761"/>
          </a:xfrm>
        </p:spPr>
        <p:txBody>
          <a:bodyPr>
            <a:noAutofit/>
          </a:bodyPr>
          <a:lstStyle/>
          <a:p>
            <a:pPr algn="l"/>
            <a:r>
              <a:rPr lang="hr-HR" sz="3600" u="sng" dirty="0" smtClean="0">
                <a:latin typeface="Arial" panose="020B0604020202020204" pitchFamily="34" charset="0"/>
                <a:cs typeface="Arial" panose="020B0604020202020204" pitchFamily="34" charset="0"/>
              </a:rPr>
              <a:t>6. Zaključno</a:t>
            </a:r>
            <a:endParaRPr lang="hr-HR" sz="3600" u="sng" dirty="0">
              <a:latin typeface="Arial" panose="020B0604020202020204" pitchFamily="34" charset="0"/>
              <a:cs typeface="Arial" panose="020B0604020202020204" pitchFamily="34" charset="0"/>
            </a:endParaRPr>
          </a:p>
        </p:txBody>
      </p:sp>
      <p:sp>
        <p:nvSpPr>
          <p:cNvPr id="11" name="Rectangle 10"/>
          <p:cNvSpPr/>
          <p:nvPr/>
        </p:nvSpPr>
        <p:spPr>
          <a:xfrm>
            <a:off x="3923928" y="5731010"/>
            <a:ext cx="5220072" cy="461665"/>
          </a:xfrm>
          <a:prstGeom prst="rect">
            <a:avLst/>
          </a:prstGeom>
        </p:spPr>
        <p:txBody>
          <a:bodyPr wrap="square">
            <a:spAutoFit/>
          </a:bodyPr>
          <a:lstStyle/>
          <a:p>
            <a:r>
              <a:rPr lang="hr-HR" sz="2400" b="1" dirty="0">
                <a:latin typeface="Segoe Print" panose="02000600000000000000" pitchFamily="2" charset="0"/>
              </a:rPr>
              <a:t>Zahvaljujem na </a:t>
            </a:r>
            <a:r>
              <a:rPr lang="hr-HR" sz="2400" b="1" dirty="0" smtClean="0">
                <a:latin typeface="Segoe Print" panose="02000600000000000000" pitchFamily="2" charset="0"/>
              </a:rPr>
              <a:t>pažnji, pitanja…</a:t>
            </a:r>
            <a:endParaRPr lang="hr-HR" sz="2400" dirty="0"/>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27</a:t>
            </a:fld>
            <a:endParaRPr lang="hr-HR" altLang="sr-Latn-RS"/>
          </a:p>
        </p:txBody>
      </p:sp>
    </p:spTree>
    <p:extLst>
      <p:ext uri="{BB962C8B-B14F-4D97-AF65-F5344CB8AC3E}">
        <p14:creationId xmlns:p14="http://schemas.microsoft.com/office/powerpoint/2010/main" val="28025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0"/>
                                        <p:tgtEl>
                                          <p:spTgt spid="8">
                                            <p:txEl>
                                              <p:pRg st="1" end="1"/>
                                            </p:txEl>
                                          </p:spTgt>
                                        </p:tgtEl>
                                      </p:cBhvr>
                                    </p:animEffect>
                                    <p:anim calcmode="lin" valueType="num">
                                      <p:cBhvr>
                                        <p:cTn id="8" dur="5000" fill="hold"/>
                                        <p:tgtEl>
                                          <p:spTgt spid="8">
                                            <p:txEl>
                                              <p:pRg st="1" end="1"/>
                                            </p:txEl>
                                          </p:spTgt>
                                        </p:tgtEl>
                                        <p:attrNameLst>
                                          <p:attrName>style.rotation</p:attrName>
                                        </p:attrNameLst>
                                      </p:cBhvr>
                                      <p:tavLst>
                                        <p:tav tm="0">
                                          <p:val>
                                            <p:fltVal val="720"/>
                                          </p:val>
                                        </p:tav>
                                        <p:tav tm="100000">
                                          <p:val>
                                            <p:fltVal val="0"/>
                                          </p:val>
                                        </p:tav>
                                      </p:tavLst>
                                    </p:anim>
                                    <p:anim calcmode="lin" valueType="num">
                                      <p:cBhvr>
                                        <p:cTn id="9" dur="5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0" dur="5000" fill="hold"/>
                                        <p:tgtEl>
                                          <p:spTgt spid="8">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5000"/>
                            </p:stCondLst>
                            <p:childTnLst>
                              <p:par>
                                <p:cTn id="20" presetID="22" presetClass="entr" presetSubtype="8" fill="hold" grpId="0" nodeType="afterEffect">
                                  <p:stCondLst>
                                    <p:cond delay="10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6928"/>
            <a:ext cx="7886700" cy="603761"/>
          </a:xfrm>
        </p:spPr>
        <p:txBody>
          <a:bodyPr>
            <a:noAutofit/>
          </a:bodyPr>
          <a:lstStyle/>
          <a:p>
            <a:pPr algn="l"/>
            <a:r>
              <a:rPr lang="hr-HR" sz="3200" u="sng" dirty="0" smtClean="0">
                <a:latin typeface="Arial" panose="020B0604020202020204" pitchFamily="34" charset="0"/>
                <a:cs typeface="Arial" panose="020B0604020202020204" pitchFamily="34" charset="0"/>
              </a:rPr>
              <a:t>1. Uvod</a:t>
            </a:r>
            <a:endParaRPr lang="hr-HR" sz="32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1" y="1993272"/>
            <a:ext cx="7886700" cy="4351338"/>
          </a:xfrm>
        </p:spPr>
        <p:txBody>
          <a:bodyPr>
            <a:normAutofit/>
          </a:bodyPr>
          <a:lstStyle/>
          <a:p>
            <a:pPr marL="0" indent="0">
              <a:buNone/>
            </a:pPr>
            <a:r>
              <a:rPr lang="hr-HR" sz="1800" dirty="0" smtClean="0">
                <a:latin typeface="Arial" panose="020B0604020202020204" pitchFamily="34" charset="0"/>
                <a:cs typeface="Arial" panose="020B0604020202020204" pitchFamily="34" charset="0"/>
              </a:rPr>
              <a:t>Pravni </a:t>
            </a:r>
            <a:r>
              <a:rPr lang="hr-HR" sz="1800" dirty="0">
                <a:latin typeface="Arial" panose="020B0604020202020204" pitchFamily="34" charset="0"/>
                <a:cs typeface="Arial" panose="020B0604020202020204" pitchFamily="34" charset="0"/>
              </a:rPr>
              <a:t>okvir za uspostavu sustava vrednovanja nekretnina u RH uspostavljen je kroz propise:</a:t>
            </a:r>
          </a:p>
          <a:p>
            <a:pPr>
              <a:buFont typeface="Wingdings" panose="05000000000000000000" pitchFamily="2" charset="2"/>
              <a:buChar char="§"/>
            </a:pPr>
            <a:r>
              <a:rPr lang="hr-HR" sz="1800" b="1" dirty="0">
                <a:latin typeface="Arial" panose="020B0604020202020204" pitchFamily="34" charset="0"/>
                <a:cs typeface="Arial" panose="020B0604020202020204" pitchFamily="34" charset="0"/>
              </a:rPr>
              <a:t>Zakon o procjeni vrijednosti nekretnina </a:t>
            </a:r>
            <a:r>
              <a:rPr lang="hr-HR" sz="1800" dirty="0">
                <a:latin typeface="Arial" panose="020B0604020202020204" pitchFamily="34" charset="0"/>
                <a:cs typeface="Arial" panose="020B0604020202020204" pitchFamily="34" charset="0"/>
              </a:rPr>
              <a:t>(NN 78/15) </a:t>
            </a:r>
            <a:r>
              <a:rPr lang="hr-HR" sz="1800" dirty="0" smtClean="0">
                <a:latin typeface="Arial" panose="020B0604020202020204" pitchFamily="34" charset="0"/>
                <a:cs typeface="Arial" panose="020B0604020202020204" pitchFamily="34" charset="0"/>
              </a:rPr>
              <a:t>(dalje: ZPVN), </a:t>
            </a:r>
            <a:endParaRPr lang="hr-HR"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hr-HR" sz="1800" b="1" dirty="0">
                <a:latin typeface="Arial" panose="020B0604020202020204" pitchFamily="34" charset="0"/>
                <a:cs typeface="Arial" panose="020B0604020202020204" pitchFamily="34" charset="0"/>
              </a:rPr>
              <a:t>Pravilnik o metodama procjene vrijednosti nekretnina </a:t>
            </a:r>
            <a:br>
              <a:rPr lang="hr-HR" sz="1800" b="1" dirty="0">
                <a:latin typeface="Arial" panose="020B0604020202020204" pitchFamily="34" charset="0"/>
                <a:cs typeface="Arial" panose="020B0604020202020204" pitchFamily="34" charset="0"/>
              </a:rPr>
            </a:br>
            <a:r>
              <a:rPr lang="hr-HR" sz="1800" dirty="0" smtClean="0">
                <a:latin typeface="Arial" panose="020B0604020202020204" pitchFamily="34" charset="0"/>
                <a:cs typeface="Arial" panose="020B0604020202020204" pitchFamily="34" charset="0"/>
              </a:rPr>
              <a:t>(</a:t>
            </a:r>
            <a:r>
              <a:rPr lang="hr-HR" sz="1800" dirty="0">
                <a:latin typeface="Arial" panose="020B0604020202020204" pitchFamily="34" charset="0"/>
                <a:cs typeface="Arial" panose="020B0604020202020204" pitchFamily="34" charset="0"/>
              </a:rPr>
              <a:t>NN 105/15</a:t>
            </a:r>
            <a:r>
              <a:rPr lang="hr-HR" sz="1800" dirty="0" smtClean="0">
                <a:latin typeface="Arial" panose="020B0604020202020204" pitchFamily="34" charset="0"/>
                <a:cs typeface="Arial" panose="020B0604020202020204" pitchFamily="34" charset="0"/>
              </a:rPr>
              <a:t>) (dalje: Pravilnik), </a:t>
            </a:r>
            <a:endParaRPr lang="hr-HR"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hr-HR" sz="1800" b="1" dirty="0" smtClean="0">
                <a:latin typeface="Arial" panose="020B0604020202020204" pitchFamily="34" charset="0"/>
                <a:cs typeface="Arial" panose="020B0604020202020204" pitchFamily="34" charset="0"/>
              </a:rPr>
              <a:t>Pravilnik </a:t>
            </a:r>
            <a:r>
              <a:rPr lang="hr-HR" sz="1800" b="1" dirty="0">
                <a:latin typeface="Arial" panose="020B0604020202020204" pitchFamily="34" charset="0"/>
                <a:cs typeface="Arial" panose="020B0604020202020204" pitchFamily="34" charset="0"/>
              </a:rPr>
              <a:t>o informacijskom sustavu tržišta nekretnina </a:t>
            </a:r>
            <a:r>
              <a:rPr lang="hr-HR" sz="1800" b="1" dirty="0" smtClean="0">
                <a:latin typeface="Arial" panose="020B0604020202020204" pitchFamily="34" charset="0"/>
                <a:cs typeface="Arial" panose="020B0604020202020204" pitchFamily="34" charset="0"/>
              </a:rPr>
              <a:t/>
            </a:r>
            <a:br>
              <a:rPr lang="hr-HR" sz="1800" b="1" dirty="0" smtClean="0">
                <a:latin typeface="Arial" panose="020B0604020202020204" pitchFamily="34" charset="0"/>
                <a:cs typeface="Arial" panose="020B0604020202020204" pitchFamily="34" charset="0"/>
              </a:rPr>
            </a:br>
            <a:r>
              <a:rPr lang="hr-HR" sz="1800" dirty="0" smtClean="0">
                <a:latin typeface="Arial" panose="020B0604020202020204" pitchFamily="34" charset="0"/>
                <a:cs typeface="Arial" panose="020B0604020202020204" pitchFamily="34" charset="0"/>
              </a:rPr>
              <a:t>(</a:t>
            </a:r>
            <a:r>
              <a:rPr lang="hr-HR" sz="1800" dirty="0">
                <a:latin typeface="Arial" panose="020B0604020202020204" pitchFamily="34" charset="0"/>
                <a:cs typeface="Arial" panose="020B0604020202020204" pitchFamily="34" charset="0"/>
              </a:rPr>
              <a:t>NN 114/15, 122/15).  </a:t>
            </a:r>
          </a:p>
          <a:p>
            <a:pPr marL="0" indent="0">
              <a:buNone/>
            </a:pPr>
            <a:endParaRPr lang="hr-HR" sz="1800" dirty="0">
              <a:latin typeface="Arial" panose="020B0604020202020204" pitchFamily="34" charset="0"/>
              <a:cs typeface="Arial" panose="020B0604020202020204" pitchFamily="34" charset="0"/>
            </a:endParaRPr>
          </a:p>
          <a:p>
            <a:pPr marL="0" indent="0">
              <a:buNone/>
            </a:pPr>
            <a:r>
              <a:rPr lang="hr-HR" sz="1800" dirty="0">
                <a:latin typeface="Arial" panose="020B0604020202020204" pitchFamily="34" charset="0"/>
                <a:cs typeface="Arial" panose="020B0604020202020204" pitchFamily="34" charset="0"/>
              </a:rPr>
              <a:t>Zakonom je </a:t>
            </a:r>
            <a:r>
              <a:rPr lang="hr-HR" sz="1800" dirty="0" smtClean="0">
                <a:latin typeface="Arial" panose="020B0604020202020204" pitchFamily="34" charset="0"/>
                <a:cs typeface="Arial" panose="020B0604020202020204" pitchFamily="34" charset="0"/>
              </a:rPr>
              <a:t>po prvi puta u RH regulirano</a:t>
            </a:r>
            <a:r>
              <a:rPr lang="hr-HR" sz="1800" dirty="0">
                <a:latin typeface="Arial" panose="020B0604020202020204" pitchFamily="34" charset="0"/>
                <a:cs typeface="Arial" panose="020B0604020202020204" pitchFamily="34" charset="0"/>
              </a:rPr>
              <a:t>: </a:t>
            </a:r>
            <a:r>
              <a:rPr lang="hr-HR" sz="1800" b="1" dirty="0">
                <a:latin typeface="Arial" panose="020B0604020202020204" pitchFamily="34" charset="0"/>
                <a:cs typeface="Arial" panose="020B0604020202020204" pitchFamily="34" charset="0"/>
              </a:rPr>
              <a:t>tko, kako i na temelju čega </a:t>
            </a:r>
            <a:r>
              <a:rPr lang="hr-HR" sz="1800" dirty="0" smtClean="0">
                <a:latin typeface="Arial" panose="020B0604020202020204" pitchFamily="34" charset="0"/>
                <a:cs typeface="Arial" panose="020B0604020202020204" pitchFamily="34" charset="0"/>
              </a:rPr>
              <a:t>može odrediti tržišnu vrijednost nekretnina.</a:t>
            </a:r>
          </a:p>
          <a:p>
            <a:pPr marL="0" indent="0">
              <a:buNone/>
            </a:pPr>
            <a:endParaRPr lang="hr-HR"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3</a:t>
            </a:fld>
            <a:endParaRPr lang="hr-HR" altLang="sr-Latn-RS"/>
          </a:p>
        </p:txBody>
      </p:sp>
    </p:spTree>
    <p:extLst>
      <p:ext uri="{BB962C8B-B14F-4D97-AF65-F5344CB8AC3E}">
        <p14:creationId xmlns:p14="http://schemas.microsoft.com/office/powerpoint/2010/main" val="20800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886700" cy="603761"/>
          </a:xfrm>
        </p:spPr>
        <p:txBody>
          <a:bodyPr>
            <a:noAutofit/>
          </a:bodyPr>
          <a:lstStyle/>
          <a:p>
            <a:pPr algn="l"/>
            <a:r>
              <a:rPr lang="hr-HR" sz="3600" u="sng" dirty="0" smtClean="0">
                <a:latin typeface="Arial" panose="020B0604020202020204" pitchFamily="34" charset="0"/>
                <a:cs typeface="Arial" panose="020B0604020202020204" pitchFamily="34" charset="0"/>
              </a:rPr>
              <a:t>2. Zašto je bio nužan Zakon?</a:t>
            </a:r>
            <a:endParaRPr lang="hr-HR" sz="3600"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70087"/>
            <a:ext cx="8109908" cy="4484148"/>
          </a:xfrm>
        </p:spPr>
        <p:txBody>
          <a:bodyPr>
            <a:normAutofit/>
          </a:bodyPr>
          <a:lstStyle/>
          <a:p>
            <a:pPr>
              <a:lnSpc>
                <a:spcPct val="100000"/>
              </a:lnSpc>
              <a:spcBef>
                <a:spcPts val="0"/>
              </a:spcBef>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Dugogodišnji nedostatak propisa koji bi regulirali procjene vrijednosti nekretnina na tržišnoj osnovici – nepostojanje pravila postupanja</a:t>
            </a:r>
          </a:p>
          <a:p>
            <a:pPr marL="0" indent="0">
              <a:lnSpc>
                <a:spcPct val="100000"/>
              </a:lnSpc>
              <a:spcBef>
                <a:spcPts val="0"/>
              </a:spcBef>
              <a:buNone/>
            </a:pPr>
            <a:r>
              <a:rPr lang="hr-HR" sz="1800" dirty="0" smtClean="0">
                <a:latin typeface="Arial" panose="020B0604020202020204" pitchFamily="34" charset="0"/>
                <a:cs typeface="Arial" panose="020B0604020202020204" pitchFamily="34" charset="0"/>
              </a:rPr>
              <a:t>   </a:t>
            </a:r>
            <a:r>
              <a:rPr lang="hr-HR" sz="1400" dirty="0" smtClean="0">
                <a:latin typeface="Arial" panose="020B0604020202020204" pitchFamily="34" charset="0"/>
                <a:cs typeface="Arial" panose="020B0604020202020204" pitchFamily="34" charset="0"/>
              </a:rPr>
              <a:t>(posljednji propis: </a:t>
            </a:r>
            <a:r>
              <a:rPr lang="hr-HR" sz="1400" i="1" dirty="0" smtClean="0">
                <a:solidFill>
                  <a:srgbClr val="FF0000"/>
                </a:solidFill>
                <a:latin typeface="Arial" panose="020B0604020202020204" pitchFamily="34" charset="0"/>
                <a:cs typeface="Arial" panose="020B0604020202020204" pitchFamily="34" charset="0"/>
              </a:rPr>
              <a:t>Pravilnik za procjenu nekretnina</a:t>
            </a:r>
            <a:r>
              <a:rPr lang="hr-HR" sz="1400" dirty="0" smtClean="0">
                <a:solidFill>
                  <a:srgbClr val="FF0000"/>
                </a:solidFill>
                <a:latin typeface="Arial" panose="020B0604020202020204" pitchFamily="34" charset="0"/>
                <a:cs typeface="Arial" panose="020B0604020202020204" pitchFamily="34" charset="0"/>
              </a:rPr>
              <a:t> – Općine Grada Zagreba, ing. V. Verner, 1936.</a:t>
            </a:r>
            <a:r>
              <a:rPr lang="hr-HR" sz="1400"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Potpuni izostanak stručnih i znanstvenih radova</a:t>
            </a:r>
          </a:p>
          <a:p>
            <a:pPr>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Potpuni izostanak formalne edukacije</a:t>
            </a:r>
          </a:p>
          <a:p>
            <a:pPr>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Neujednačena sudska praksa s </a:t>
            </a:r>
            <a:r>
              <a:rPr lang="hr-HR" sz="1800" i="1" dirty="0" smtClean="0">
                <a:latin typeface="Arial" panose="020B0604020202020204" pitchFamily="34" charset="0"/>
                <a:cs typeface="Arial" panose="020B0604020202020204" pitchFamily="34" charset="0"/>
              </a:rPr>
              <a:t>ad hoc </a:t>
            </a:r>
            <a:r>
              <a:rPr lang="hr-HR" sz="1800" dirty="0" smtClean="0">
                <a:latin typeface="Arial" panose="020B0604020202020204" pitchFamily="34" charset="0"/>
                <a:cs typeface="Arial" panose="020B0604020202020204" pitchFamily="34" charset="0"/>
              </a:rPr>
              <a:t>rješenjima bez stručne podloge</a:t>
            </a:r>
          </a:p>
          <a:p>
            <a:pPr>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Zakoni koji su se koristili pojmom „</a:t>
            </a:r>
            <a:r>
              <a:rPr lang="hr-HR" sz="1800" i="1" dirty="0" smtClean="0">
                <a:latin typeface="Arial" panose="020B0604020202020204" pitchFamily="34" charset="0"/>
                <a:cs typeface="Arial" panose="020B0604020202020204" pitchFamily="34" charset="0"/>
              </a:rPr>
              <a:t>tržišna vrijednost nekretnine</a:t>
            </a:r>
            <a:r>
              <a:rPr lang="hr-HR" sz="1800" dirty="0" smtClean="0">
                <a:latin typeface="Arial" panose="020B0604020202020204" pitchFamily="34" charset="0"/>
                <a:cs typeface="Arial" panose="020B0604020202020204" pitchFamily="34" charset="0"/>
              </a:rPr>
              <a:t>” bez definicije</a:t>
            </a:r>
          </a:p>
          <a:p>
            <a:pPr>
              <a:buFont typeface="Wingdings" panose="05000000000000000000" pitchFamily="2" charset="2"/>
              <a:buChar char="§"/>
            </a:pPr>
            <a:r>
              <a:rPr lang="hr-HR" sz="1800" dirty="0" smtClean="0">
                <a:latin typeface="Arial" panose="020B0604020202020204" pitchFamily="34" charset="0"/>
                <a:cs typeface="Arial" panose="020B0604020202020204" pitchFamily="34" charset="0"/>
              </a:rPr>
              <a:t>Tijekom vremena otklon od međunarodno priznatih metoda i postupaka</a:t>
            </a:r>
          </a:p>
          <a:p>
            <a:pPr marL="0" indent="0">
              <a:buNone/>
            </a:pPr>
            <a:endParaRPr lang="hr-HR" sz="1800" dirty="0" smtClean="0">
              <a:latin typeface="Arial" panose="020B0604020202020204" pitchFamily="34" charset="0"/>
              <a:cs typeface="Arial" panose="020B0604020202020204" pitchFamily="34" charset="0"/>
            </a:endParaRPr>
          </a:p>
          <a:p>
            <a:pPr marL="0" indent="0" algn="ctr">
              <a:buNone/>
            </a:pPr>
            <a:r>
              <a:rPr lang="hr-HR" b="1" dirty="0" smtClean="0">
                <a:latin typeface="Arial" panose="020B0604020202020204" pitchFamily="34" charset="0"/>
                <a:cs typeface="Arial" panose="020B0604020202020204" pitchFamily="34" charset="0"/>
              </a:rPr>
              <a:t>Rezultat = pravna nesigurnost i investicijska odbojnost</a:t>
            </a:r>
            <a:endParaRPr lang="hr-HR"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r>
              <a:rPr lang="sr-Latn-RS" altLang="sr-Latn-RS" smtClean="0"/>
              <a:t>Mr. sc. Željko Uhlir</a:t>
            </a:r>
            <a:endParaRPr lang="hr-HR" altLang="sr-Latn-RS"/>
          </a:p>
        </p:txBody>
      </p:sp>
      <p:sp>
        <p:nvSpPr>
          <p:cNvPr id="5" name="Slide Number Placeholder 4"/>
          <p:cNvSpPr>
            <a:spLocks noGrp="1"/>
          </p:cNvSpPr>
          <p:nvPr>
            <p:ph type="sldNum" sz="quarter" idx="11"/>
          </p:nvPr>
        </p:nvSpPr>
        <p:spPr/>
        <p:txBody>
          <a:bodyPr/>
          <a:lstStyle/>
          <a:p>
            <a:pPr>
              <a:defRPr/>
            </a:pPr>
            <a:fld id="{CA97B197-5111-4B02-8047-EF5F65D3E305}" type="slidenum">
              <a:rPr lang="hr-HR" altLang="sr-Latn-RS" smtClean="0"/>
              <a:pPr>
                <a:defRPr/>
              </a:pPr>
              <a:t>4</a:t>
            </a:fld>
            <a:endParaRPr lang="hr-HR" altLang="sr-Latn-RS"/>
          </a:p>
        </p:txBody>
      </p:sp>
    </p:spTree>
    <p:extLst>
      <p:ext uri="{BB962C8B-B14F-4D97-AF65-F5344CB8AC3E}">
        <p14:creationId xmlns:p14="http://schemas.microsoft.com/office/powerpoint/2010/main" val="333649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288701" y="1495577"/>
            <a:ext cx="6473565" cy="461665"/>
          </a:xfrm>
          <a:prstGeom prst="rect">
            <a:avLst/>
          </a:prstGeom>
          <a:noFill/>
          <a:ln>
            <a:noFill/>
          </a:ln>
          <a:effectLst>
            <a:outerShdw blurRad="50800" dist="38100" dir="2700000" algn="tl" rotWithShape="0">
              <a:prstClr val="black">
                <a:alpha val="40000"/>
              </a:prstClr>
            </a:outerShdw>
          </a:effectLst>
        </p:spPr>
        <p:txBody>
          <a:bodyPr wrap="square">
            <a:spAutoFit/>
          </a:bodyPr>
          <a:lstStyle/>
          <a:p>
            <a:r>
              <a:rPr lang="hr-HR" sz="2400" dirty="0" smtClean="0">
                <a:solidFill>
                  <a:schemeClr val="bg1"/>
                </a:solidFill>
                <a:latin typeface="Times New Roman" panose="02020603050405020304" pitchFamily="18" charset="0"/>
                <a:ea typeface="Calibri" panose="020F0502020204030204" pitchFamily="34" charset="0"/>
              </a:rPr>
              <a:t> </a:t>
            </a:r>
            <a:endParaRPr lang="hr-HR" sz="2400" dirty="0">
              <a:solidFill>
                <a:schemeClr val="bg1"/>
              </a:solidFill>
            </a:endParaRPr>
          </a:p>
        </p:txBody>
      </p:sp>
      <p:sp>
        <p:nvSpPr>
          <p:cNvPr id="4" name="Rectangle 3"/>
          <p:cNvSpPr/>
          <p:nvPr/>
        </p:nvSpPr>
        <p:spPr>
          <a:xfrm>
            <a:off x="1483743" y="1495577"/>
            <a:ext cx="6278523" cy="3785652"/>
          </a:xfrm>
          <a:prstGeom prst="rect">
            <a:avLst/>
          </a:prstGeom>
        </p:spPr>
        <p:txBody>
          <a:bodyPr wrap="square">
            <a:spAutoFit/>
          </a:bodyPr>
          <a:lstStyle/>
          <a:p>
            <a:pPr lvl="0" algn="just"/>
            <a:r>
              <a:rPr lang="hr-HR" sz="2400" i="1" dirty="0" smtClean="0">
                <a:solidFill>
                  <a:prstClr val="white"/>
                </a:solidFill>
                <a:latin typeface="Times New Roman" panose="02020603050405020304" pitchFamily="18" charset="0"/>
                <a:ea typeface="Calibri" panose="020F0502020204030204" pitchFamily="34" charset="0"/>
              </a:rPr>
              <a:t>„Kod </a:t>
            </a:r>
            <a:r>
              <a:rPr lang="hr-HR" sz="2400" i="1" dirty="0">
                <a:solidFill>
                  <a:prstClr val="white"/>
                </a:solidFill>
                <a:latin typeface="Times New Roman" panose="02020603050405020304" pitchFamily="18" charset="0"/>
                <a:ea typeface="Calibri" panose="020F0502020204030204" pitchFamily="34" charset="0"/>
              </a:rPr>
              <a:t>nas se nažalost procjene, naročito u lajičkim krugovima, shvaćaju kao nešto nesigurno, neodredjeno i vezano uz mišljenje i uvjerenje procjenitelja. No to je posvema krivo! </a:t>
            </a:r>
            <a:endParaRPr lang="hr-HR" sz="2400" i="1" dirty="0" smtClean="0">
              <a:solidFill>
                <a:prstClr val="white"/>
              </a:solidFill>
              <a:latin typeface="Times New Roman" panose="02020603050405020304" pitchFamily="18" charset="0"/>
              <a:ea typeface="Calibri" panose="020F0502020204030204" pitchFamily="34" charset="0"/>
            </a:endParaRPr>
          </a:p>
          <a:p>
            <a:pPr lvl="0" algn="just"/>
            <a:r>
              <a:rPr lang="hr-HR" sz="2400" i="1" dirty="0" smtClean="0">
                <a:solidFill>
                  <a:prstClr val="white"/>
                </a:solidFill>
                <a:latin typeface="Times New Roman" panose="02020603050405020304" pitchFamily="18" charset="0"/>
                <a:ea typeface="Calibri" panose="020F0502020204030204" pitchFamily="34" charset="0"/>
              </a:rPr>
              <a:t>Procjene </a:t>
            </a:r>
            <a:r>
              <a:rPr lang="hr-HR" sz="2400" i="1" dirty="0">
                <a:solidFill>
                  <a:prstClr val="white"/>
                </a:solidFill>
                <a:latin typeface="Times New Roman" panose="02020603050405020304" pitchFamily="18" charset="0"/>
                <a:ea typeface="Calibri" panose="020F0502020204030204" pitchFamily="34" charset="0"/>
              </a:rPr>
              <a:t>su kao i svaka druga grana tehničke nauke, realan predmet, s određenim definicijama vrijednosti, sa utvrđenim metodama rada i s razmjerno malim dozvoljenim pogreškama</a:t>
            </a:r>
            <a:r>
              <a:rPr lang="hr-HR" sz="2400" i="1" dirty="0" smtClean="0">
                <a:solidFill>
                  <a:prstClr val="white"/>
                </a:solidFill>
                <a:latin typeface="Times New Roman" panose="02020603050405020304" pitchFamily="18" charset="0"/>
                <a:ea typeface="Calibri" panose="020F0502020204030204" pitchFamily="34" charset="0"/>
              </a:rPr>
              <a:t>.”</a:t>
            </a:r>
            <a:endParaRPr lang="hr-HR" sz="2400" i="1" dirty="0">
              <a:solidFill>
                <a:prstClr val="white"/>
              </a:solidFill>
              <a:latin typeface="Times New Roman" panose="02020603050405020304" pitchFamily="18" charset="0"/>
              <a:ea typeface="Calibri" panose="020F0502020204030204" pitchFamily="34" charset="0"/>
            </a:endParaRPr>
          </a:p>
          <a:p>
            <a:pPr lvl="0" algn="r"/>
            <a:endParaRPr lang="hr-HR" sz="2400" dirty="0" smtClean="0">
              <a:solidFill>
                <a:prstClr val="white"/>
              </a:solidFill>
              <a:latin typeface="Times New Roman" panose="02020603050405020304" pitchFamily="18" charset="0"/>
              <a:ea typeface="Calibri" panose="020F0502020204030204" pitchFamily="34" charset="0"/>
            </a:endParaRPr>
          </a:p>
          <a:p>
            <a:pPr lvl="0" algn="r"/>
            <a:r>
              <a:rPr lang="hr-HR" sz="2400" dirty="0" smtClean="0">
                <a:solidFill>
                  <a:prstClr val="white"/>
                </a:solidFill>
                <a:latin typeface="Times New Roman" panose="02020603050405020304" pitchFamily="18" charset="0"/>
                <a:ea typeface="Calibri" panose="020F0502020204030204" pitchFamily="34" charset="0"/>
              </a:rPr>
              <a:t>V</a:t>
            </a:r>
            <a:r>
              <a:rPr lang="hr-HR" sz="2400" dirty="0">
                <a:solidFill>
                  <a:prstClr val="white"/>
                </a:solidFill>
                <a:latin typeface="Times New Roman" panose="02020603050405020304" pitchFamily="18" charset="0"/>
                <a:ea typeface="Calibri" panose="020F0502020204030204" pitchFamily="34" charset="0"/>
              </a:rPr>
              <a:t>. Verner (1936.)</a:t>
            </a:r>
            <a:endParaRPr lang="hr-HR" dirty="0"/>
          </a:p>
        </p:txBody>
      </p:sp>
      <p:sp>
        <p:nvSpPr>
          <p:cNvPr id="5" name="Date Placeholder 4"/>
          <p:cNvSpPr>
            <a:spLocks noGrp="1"/>
          </p:cNvSpPr>
          <p:nvPr>
            <p:ph type="dt" sz="half" idx="10"/>
          </p:nvPr>
        </p:nvSpPr>
        <p:spPr/>
        <p:txBody>
          <a:bodyPr/>
          <a:lstStyle/>
          <a:p>
            <a:pPr>
              <a:defRPr/>
            </a:pPr>
            <a:r>
              <a:rPr lang="sr-Latn-RS" altLang="sr-Latn-RS" smtClean="0"/>
              <a:t>Mr. sc. Željko Uhlir</a:t>
            </a:r>
            <a:endParaRPr lang="hr-HR" altLang="sr-Latn-RS"/>
          </a:p>
        </p:txBody>
      </p:sp>
      <p:sp>
        <p:nvSpPr>
          <p:cNvPr id="6" name="Slide Number Placeholder 5"/>
          <p:cNvSpPr>
            <a:spLocks noGrp="1"/>
          </p:cNvSpPr>
          <p:nvPr>
            <p:ph type="sldNum" sz="quarter" idx="11"/>
          </p:nvPr>
        </p:nvSpPr>
        <p:spPr/>
        <p:txBody>
          <a:bodyPr/>
          <a:lstStyle/>
          <a:p>
            <a:pPr>
              <a:defRPr/>
            </a:pPr>
            <a:fld id="{CA97B197-5111-4B02-8047-EF5F65D3E305}" type="slidenum">
              <a:rPr lang="hr-HR" altLang="sr-Latn-RS" smtClean="0"/>
              <a:pPr>
                <a:defRPr/>
              </a:pPr>
              <a:t>5</a:t>
            </a:fld>
            <a:endParaRPr lang="hr-HR" altLang="sr-Latn-RS"/>
          </a:p>
        </p:txBody>
      </p:sp>
    </p:spTree>
    <p:extLst>
      <p:ext uri="{BB962C8B-B14F-4D97-AF65-F5344CB8AC3E}">
        <p14:creationId xmlns:p14="http://schemas.microsoft.com/office/powerpoint/2010/main" val="301945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noGrp="1"/>
          </p:cNvSpPr>
          <p:nvPr>
            <p:ph idx="1"/>
          </p:nvPr>
        </p:nvSpPr>
        <p:spPr>
          <a:xfrm>
            <a:off x="628650" y="1570008"/>
            <a:ext cx="7886700" cy="4605367"/>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spcAft>
                <a:spcPts val="600"/>
              </a:spcAft>
              <a:buNone/>
            </a:pPr>
            <a:r>
              <a:rPr lang="pl-PL" sz="2000" dirty="0" smtClean="0">
                <a:latin typeface="Arial" panose="020B0604020202020204" pitchFamily="34" charset="0"/>
                <a:cs typeface="Arial" panose="020B0604020202020204" pitchFamily="34" charset="0"/>
              </a:rPr>
              <a:t>Osim što je ZPVN propisao </a:t>
            </a:r>
            <a:r>
              <a:rPr lang="hr-HR" sz="2000" b="1" dirty="0">
                <a:latin typeface="Arial" panose="020B0604020202020204" pitchFamily="34" charset="0"/>
                <a:cs typeface="Arial" panose="020B0604020202020204" pitchFamily="34" charset="0"/>
              </a:rPr>
              <a:t>tko, kako i na temelju čega </a:t>
            </a:r>
            <a:r>
              <a:rPr lang="hr-HR" sz="2000" dirty="0">
                <a:latin typeface="Arial" panose="020B0604020202020204" pitchFamily="34" charset="0"/>
                <a:cs typeface="Arial" panose="020B0604020202020204" pitchFamily="34" charset="0"/>
              </a:rPr>
              <a:t>može odrediti tržišnu vrijednost nekretnina u </a:t>
            </a:r>
            <a:r>
              <a:rPr lang="hr-HR" sz="2000" dirty="0" smtClean="0">
                <a:latin typeface="Arial" panose="020B0604020202020204" pitchFamily="34" charset="0"/>
                <a:cs typeface="Arial" panose="020B0604020202020204" pitchFamily="34" charset="0"/>
              </a:rPr>
              <a:t>RH, uspostavljen je sustav nadzora nad provedbom zakona:</a:t>
            </a:r>
          </a:p>
          <a:p>
            <a:pPr marL="457200" indent="-457200">
              <a:lnSpc>
                <a:spcPct val="100000"/>
              </a:lnSpc>
              <a:spcBef>
                <a:spcPts val="0"/>
              </a:spcBef>
              <a:spcAft>
                <a:spcPts val="600"/>
              </a:spcAft>
              <a:buAutoNum type="arabicPeriod"/>
            </a:pPr>
            <a:r>
              <a:rPr lang="hr-HR" sz="2000" dirty="0" smtClean="0">
                <a:solidFill>
                  <a:srgbClr val="FF0000"/>
                </a:solidFill>
                <a:latin typeface="Arial" panose="020B0604020202020204" pitchFamily="34" charset="0"/>
                <a:cs typeface="Arial" panose="020B0604020202020204" pitchFamily="34" charset="0"/>
              </a:rPr>
              <a:t>upravnim nadzorom MGIPU i zakonskim stegovnim odredbama</a:t>
            </a:r>
          </a:p>
          <a:p>
            <a:pPr marL="457200" indent="-457200">
              <a:lnSpc>
                <a:spcPct val="100000"/>
              </a:lnSpc>
              <a:spcBef>
                <a:spcPts val="0"/>
              </a:spcBef>
              <a:spcAft>
                <a:spcPts val="600"/>
              </a:spcAft>
              <a:buAutoNum type="arabicPeriod"/>
            </a:pPr>
            <a:r>
              <a:rPr lang="hr-HR" sz="2000" i="0" dirty="0" smtClean="0">
                <a:solidFill>
                  <a:srgbClr val="FF0000"/>
                </a:solidFill>
                <a:latin typeface="Arial" panose="020B0604020202020204" pitchFamily="34" charset="0"/>
                <a:cs typeface="Arial" panose="020B0604020202020204" pitchFamily="34" charset="0"/>
              </a:rPr>
              <a:t>osnivanjem </a:t>
            </a:r>
            <a:r>
              <a:rPr lang="hr-HR" sz="2000" i="1" dirty="0" smtClean="0">
                <a:solidFill>
                  <a:srgbClr val="FF0000"/>
                </a:solidFill>
                <a:latin typeface="Arial" panose="020B0604020202020204" pitchFamily="34" charset="0"/>
                <a:cs typeface="Arial" panose="020B0604020202020204" pitchFamily="34" charset="0"/>
              </a:rPr>
              <a:t>Procjeniteljskih povjerenstava </a:t>
            </a:r>
            <a:r>
              <a:rPr lang="hr-HR" sz="2000" i="0" dirty="0" smtClean="0">
                <a:solidFill>
                  <a:srgbClr val="FF0000"/>
                </a:solidFill>
                <a:latin typeface="Arial" panose="020B0604020202020204" pitchFamily="34" charset="0"/>
                <a:cs typeface="Arial" panose="020B0604020202020204" pitchFamily="34" charset="0"/>
              </a:rPr>
              <a:t>u velikim gradovima</a:t>
            </a:r>
          </a:p>
          <a:p>
            <a:pPr marL="457200" indent="-457200">
              <a:lnSpc>
                <a:spcPct val="100000"/>
              </a:lnSpc>
              <a:spcBef>
                <a:spcPts val="0"/>
              </a:spcBef>
              <a:spcAft>
                <a:spcPts val="600"/>
              </a:spcAft>
              <a:buAutoNum type="arabicPeriod"/>
            </a:pPr>
            <a:r>
              <a:rPr lang="hr-HR" sz="2000" dirty="0" smtClean="0">
                <a:solidFill>
                  <a:srgbClr val="FF0000"/>
                </a:solidFill>
                <a:latin typeface="Arial" panose="020B0604020202020204" pitchFamily="34" charset="0"/>
                <a:cs typeface="Arial" panose="020B0604020202020204" pitchFamily="34" charset="0"/>
              </a:rPr>
              <a:t>osnivanjem </a:t>
            </a:r>
            <a:r>
              <a:rPr lang="hr-HR" sz="2000" i="1" dirty="0" smtClean="0">
                <a:solidFill>
                  <a:srgbClr val="FF0000"/>
                </a:solidFill>
                <a:latin typeface="Arial" panose="020B0604020202020204" pitchFamily="34" charset="0"/>
                <a:cs typeface="Arial" panose="020B0604020202020204" pitchFamily="34" charset="0"/>
              </a:rPr>
              <a:t>Visokog procjeniteljskog povjerenstva </a:t>
            </a:r>
            <a:r>
              <a:rPr lang="hr-HR" sz="2000" dirty="0" smtClean="0">
                <a:solidFill>
                  <a:srgbClr val="FF0000"/>
                </a:solidFill>
                <a:latin typeface="Arial" panose="020B0604020202020204" pitchFamily="34" charset="0"/>
                <a:cs typeface="Arial" panose="020B0604020202020204" pitchFamily="34" charset="0"/>
              </a:rPr>
              <a:t>pri MGIPU</a:t>
            </a:r>
            <a:endParaRPr lang="pl-PL" sz="2000" i="0" dirty="0">
              <a:solidFill>
                <a:srgbClr val="FF0000"/>
              </a:solidFill>
              <a:latin typeface="Arial" panose="020B0604020202020204" pitchFamily="34" charset="0"/>
              <a:cs typeface="Arial" panose="020B0604020202020204" pitchFamily="34" charset="0"/>
            </a:endParaRPr>
          </a:p>
          <a:p>
            <a:pPr marL="0" indent="0" fontAlgn="auto">
              <a:spcAft>
                <a:spcPts val="0"/>
              </a:spcAft>
              <a:buNone/>
              <a:defRPr/>
            </a:pPr>
            <a:endParaRPr lang="pl-PL" sz="2000" dirty="0"/>
          </a:p>
          <a:p>
            <a:pPr marL="0" indent="0" eaLnBrk="1" fontAlgn="auto" hangingPunct="1">
              <a:spcAft>
                <a:spcPts val="0"/>
              </a:spcAft>
              <a:buNone/>
              <a:defRPr/>
            </a:pPr>
            <a:endParaRPr lang="pl-PL" sz="2000" dirty="0"/>
          </a:p>
          <a:p>
            <a:pPr marL="0" indent="0" algn="ctr" eaLnBrk="1" fontAlgn="auto" hangingPunct="1">
              <a:spcAft>
                <a:spcPts val="0"/>
              </a:spcAft>
              <a:buNone/>
              <a:defRPr/>
            </a:pPr>
            <a:r>
              <a:rPr lang="pl-PL" sz="2000" dirty="0" smtClean="0">
                <a:latin typeface="Arial" panose="020B0604020202020204" pitchFamily="34" charset="0"/>
                <a:cs typeface="Arial" panose="020B0604020202020204" pitchFamily="34" charset="0"/>
              </a:rPr>
              <a:t>MGIPU kontinuirano usavršava sustav i s VPP kontinuirano izdaje smjernice za rad koje se javno objavljuju na: </a:t>
            </a:r>
          </a:p>
          <a:p>
            <a:pPr marL="0" indent="0" algn="ctr" eaLnBrk="1" fontAlgn="auto" hangingPunct="1">
              <a:spcAft>
                <a:spcPts val="0"/>
              </a:spcAft>
              <a:buNone/>
              <a:defRPr/>
            </a:pPr>
            <a:r>
              <a:rPr lang="pl-PL" sz="2000" dirty="0" smtClean="0">
                <a:latin typeface="Arial" panose="020B0604020202020204" pitchFamily="34" charset="0"/>
                <a:cs typeface="Arial" panose="020B0604020202020204" pitchFamily="34" charset="0"/>
                <a:hlinkClick r:id="rId3"/>
              </a:rPr>
              <a:t>www.mgipu.hr</a:t>
            </a:r>
            <a:r>
              <a:rPr lang="pl-PL" sz="2000" dirty="0" smtClean="0">
                <a:latin typeface="Arial" panose="020B0604020202020204" pitchFamily="34" charset="0"/>
                <a:cs typeface="Arial" panose="020B0604020202020204" pitchFamily="34" charset="0"/>
              </a:rPr>
              <a:t> </a:t>
            </a:r>
          </a:p>
          <a:p>
            <a:pPr marL="0" indent="0" eaLnBrk="1" fontAlgn="auto" hangingPunct="1">
              <a:spcAft>
                <a:spcPts val="0"/>
              </a:spcAft>
              <a:buNone/>
              <a:defRPr/>
            </a:pPr>
            <a:endParaRPr lang="pl-PL" sz="1800" dirty="0">
              <a:solidFill>
                <a:srgbClr val="002060"/>
              </a:solidFill>
            </a:endParaRPr>
          </a:p>
          <a:p>
            <a:pPr marL="0" indent="0" eaLnBrk="1" fontAlgn="auto" hangingPunct="1">
              <a:spcAft>
                <a:spcPts val="0"/>
              </a:spcAft>
              <a:buNone/>
              <a:defRPr/>
            </a:pPr>
            <a:endParaRPr lang="pl-PL" sz="2000" dirty="0">
              <a:solidFill>
                <a:srgbClr val="002060"/>
              </a:solidFill>
            </a:endParaRPr>
          </a:p>
          <a:p>
            <a:pPr eaLnBrk="1" fontAlgn="auto" hangingPunct="1">
              <a:spcAft>
                <a:spcPts val="0"/>
              </a:spcAft>
              <a:buFont typeface="Wingdings" panose="05000000000000000000" pitchFamily="2" charset="2"/>
              <a:buChar char="§"/>
              <a:defRPr/>
            </a:pPr>
            <a:endParaRPr lang="hr-HR" sz="2000" dirty="0" smtClean="0">
              <a:solidFill>
                <a:srgbClr val="002060"/>
              </a:solidFill>
            </a:endParaRPr>
          </a:p>
          <a:p>
            <a:pPr marL="0" indent="0">
              <a:buFont typeface="Arial" panose="020B0604020202020204" pitchFamily="34" charset="0"/>
              <a:buNone/>
            </a:pPr>
            <a:endParaRPr lang="pl-PL" sz="2000" dirty="0" smtClean="0">
              <a:solidFill>
                <a:srgbClr val="002060"/>
              </a:solidFill>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6</a:t>
            </a:fld>
            <a:endParaRPr lang="hr-HR" altLang="sr-Latn-RS"/>
          </a:p>
        </p:txBody>
      </p:sp>
      <p:sp>
        <p:nvSpPr>
          <p:cNvPr id="5" name="Title 1"/>
          <p:cNvSpPr>
            <a:spLocks noGrp="1"/>
          </p:cNvSpPr>
          <p:nvPr>
            <p:ph type="title"/>
          </p:nvPr>
        </p:nvSpPr>
        <p:spPr>
          <a:xfrm>
            <a:off x="628650" y="692696"/>
            <a:ext cx="8170293" cy="603761"/>
          </a:xfrm>
        </p:spPr>
        <p:txBody>
          <a:bodyPr>
            <a:noAutofit/>
          </a:bodyPr>
          <a:lstStyle/>
          <a:p>
            <a:pPr algn="l"/>
            <a:r>
              <a:rPr lang="hr-HR" altLang="sr-Latn-RS" sz="3200" u="sng" dirty="0" smtClean="0">
                <a:latin typeface="Arial" panose="020B0604020202020204" pitchFamily="34" charset="0"/>
                <a:cs typeface="Arial" panose="020B0604020202020204" pitchFamily="34" charset="0"/>
              </a:rPr>
              <a:t>Sustav nadzora </a:t>
            </a:r>
            <a:endParaRPr lang="hr-HR" altLang="sr-Latn-RS"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94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0794" y="2199736"/>
            <a:ext cx="7954633" cy="1466490"/>
          </a:xfrm>
          <a:prstGeom prst="rect">
            <a:avLst/>
          </a:prstGeom>
          <a:solidFill>
            <a:srgbClr val="BFE5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598997" y="966158"/>
            <a:ext cx="8170293" cy="603761"/>
          </a:xfrm>
        </p:spPr>
        <p:txBody>
          <a:bodyPr>
            <a:noAutofit/>
          </a:bodyPr>
          <a:lstStyle/>
          <a:p>
            <a:pPr algn="l"/>
            <a:r>
              <a:rPr lang="hr-HR" altLang="sr-Latn-RS" sz="3200" u="sng" dirty="0" smtClean="0">
                <a:latin typeface="Arial" panose="020B0604020202020204" pitchFamily="34" charset="0"/>
                <a:cs typeface="Arial" panose="020B0604020202020204" pitchFamily="34" charset="0"/>
              </a:rPr>
              <a:t>Definicija </a:t>
            </a:r>
            <a:r>
              <a:rPr lang="hr-HR" altLang="sr-Latn-RS" sz="3200" u="sng" dirty="0">
                <a:latin typeface="Arial" panose="020B0604020202020204" pitchFamily="34" charset="0"/>
                <a:cs typeface="Arial" panose="020B0604020202020204" pitchFamily="34" charset="0"/>
              </a:rPr>
              <a:t>tržišne vrijednosti nekretnine</a:t>
            </a:r>
          </a:p>
        </p:txBody>
      </p:sp>
      <p:sp>
        <p:nvSpPr>
          <p:cNvPr id="10" name="Content Placeholder 3"/>
          <p:cNvSpPr txBox="1">
            <a:spLocks noGrp="1"/>
          </p:cNvSpPr>
          <p:nvPr>
            <p:ph idx="1"/>
          </p:nvPr>
        </p:nvSpPr>
        <p:spPr>
          <a:xfrm>
            <a:off x="740794" y="2248439"/>
            <a:ext cx="7886700" cy="3980911"/>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spcAft>
                <a:spcPts val="0"/>
              </a:spcAft>
              <a:buFont typeface="Wingdings" panose="05000000000000000000" pitchFamily="2" charset="2"/>
              <a:buChar char="§"/>
              <a:defRPr/>
            </a:pPr>
            <a:r>
              <a:rPr lang="pl-PL" sz="1800" b="1" dirty="0" smtClean="0">
                <a:latin typeface="Arial" panose="020B0604020202020204" pitchFamily="34" charset="0"/>
                <a:cs typeface="Arial" panose="020B0604020202020204" pitchFamily="34" charset="0"/>
              </a:rPr>
              <a:t>Tržišna </a:t>
            </a:r>
            <a:r>
              <a:rPr lang="pl-PL" sz="1800" b="1" dirty="0">
                <a:latin typeface="Arial" panose="020B0604020202020204" pitchFamily="34" charset="0"/>
                <a:cs typeface="Arial" panose="020B0604020202020204" pitchFamily="34" charset="0"/>
              </a:rPr>
              <a:t>vrijednost nekretnine </a:t>
            </a:r>
            <a:r>
              <a:rPr lang="pl-PL" sz="1800" dirty="0">
                <a:latin typeface="Arial" panose="020B0604020202020204" pitchFamily="34" charset="0"/>
                <a:cs typeface="Arial" panose="020B0604020202020204" pitchFamily="34" charset="0"/>
              </a:rPr>
              <a:t>je procijenjeni iznos za koji bi nekretnina mogla biti razmijenjena na dan vrednovanja, između voljnog kupca i voljnog prodavatelja, u transakciji po tržišnim uvjetima nakon prikladnog oglašavanja, pri čemu je svaka stranka postupila upućeno, razborito i bez prisile (</a:t>
            </a:r>
            <a:r>
              <a:rPr lang="pl-PL" sz="1800" dirty="0" smtClean="0">
                <a:latin typeface="Arial" panose="020B0604020202020204" pitchFamily="34" charset="0"/>
                <a:cs typeface="Arial" panose="020B0604020202020204" pitchFamily="34" charset="0"/>
              </a:rPr>
              <a:t>čl.4. st.1 t.41. ZPVN) </a:t>
            </a:r>
          </a:p>
          <a:p>
            <a:pPr marL="0" indent="0" algn="just" eaLnBrk="1" fontAlgn="auto" hangingPunct="1">
              <a:spcAft>
                <a:spcPts val="0"/>
              </a:spcAft>
              <a:buNone/>
              <a:defRPr/>
            </a:pPr>
            <a:endParaRPr lang="pl-PL" sz="1800" dirty="0" smtClean="0">
              <a:solidFill>
                <a:srgbClr val="002060"/>
              </a:solidFill>
            </a:endParaRPr>
          </a:p>
          <a:p>
            <a:pPr algn="just" eaLnBrk="1" fontAlgn="auto" hangingPunct="1">
              <a:spcAft>
                <a:spcPts val="0"/>
              </a:spcAft>
              <a:buFont typeface="Wingdings" panose="05000000000000000000" pitchFamily="2" charset="2"/>
              <a:buChar char="§"/>
              <a:defRPr/>
            </a:pPr>
            <a:r>
              <a:rPr lang="pl-PL" sz="1800" dirty="0" smtClean="0">
                <a:latin typeface="Arial" panose="020B0604020202020204" pitchFamily="34" charset="0"/>
                <a:cs typeface="Arial" panose="020B0604020202020204" pitchFamily="34" charset="0"/>
              </a:rPr>
              <a:t>Definicija pojma </a:t>
            </a:r>
            <a:r>
              <a:rPr lang="pl-PL" sz="1800" dirty="0">
                <a:latin typeface="Arial" panose="020B0604020202020204" pitchFamily="34" charset="0"/>
                <a:cs typeface="Arial" panose="020B0604020202020204" pitchFamily="34" charset="0"/>
              </a:rPr>
              <a:t>tržišne vrijednosti nekretnina </a:t>
            </a:r>
            <a:r>
              <a:rPr lang="pl-PL" sz="1800" dirty="0" smtClean="0">
                <a:latin typeface="Arial" panose="020B0604020202020204" pitchFamily="34" charset="0"/>
                <a:cs typeface="Arial" panose="020B0604020202020204" pitchFamily="34" charset="0"/>
              </a:rPr>
              <a:t>preuzeta je iz čl. </a:t>
            </a:r>
            <a:r>
              <a:rPr lang="pl-PL" sz="1800" dirty="0">
                <a:latin typeface="Arial" panose="020B0604020202020204" pitchFamily="34" charset="0"/>
                <a:cs typeface="Arial" panose="020B0604020202020204" pitchFamily="34" charset="0"/>
              </a:rPr>
              <a:t>4. </a:t>
            </a:r>
            <a:r>
              <a:rPr lang="pl-PL" sz="1800" dirty="0" smtClean="0">
                <a:latin typeface="Arial" panose="020B0604020202020204" pitchFamily="34" charset="0"/>
                <a:cs typeface="Arial" panose="020B0604020202020204" pitchFamily="34" charset="0"/>
              </a:rPr>
              <a:t>t. </a:t>
            </a:r>
            <a:r>
              <a:rPr lang="pl-PL" sz="1800" dirty="0">
                <a:latin typeface="Arial" panose="020B0604020202020204" pitchFamily="34" charset="0"/>
                <a:cs typeface="Arial" panose="020B0604020202020204" pitchFamily="34" charset="0"/>
              </a:rPr>
              <a:t>76. </a:t>
            </a:r>
            <a:r>
              <a:rPr lang="pl-PL" sz="1800" b="1" i="1" dirty="0" smtClean="0">
                <a:latin typeface="Arial" panose="020B0604020202020204" pitchFamily="34" charset="0"/>
                <a:cs typeface="Arial" panose="020B0604020202020204" pitchFamily="34" charset="0"/>
              </a:rPr>
              <a:t>Uredbe </a:t>
            </a:r>
            <a:r>
              <a:rPr lang="pl-PL" sz="1800" b="1" i="1" dirty="0">
                <a:latin typeface="Arial" panose="020B0604020202020204" pitchFamily="34" charset="0"/>
                <a:cs typeface="Arial" panose="020B0604020202020204" pitchFamily="34" charset="0"/>
              </a:rPr>
              <a:t>(EU) br. 575/2013 </a:t>
            </a:r>
            <a:r>
              <a:rPr lang="pl-PL" sz="1800" i="1" dirty="0">
                <a:latin typeface="Arial" panose="020B0604020202020204" pitchFamily="34" charset="0"/>
                <a:cs typeface="Arial" panose="020B0604020202020204" pitchFamily="34" charset="0"/>
              </a:rPr>
              <a:t>od 26. lipnja 2013. o bonitetnim zahtjevima za kreditne institucije i investicijska društva i o izmjeni Uredbe (EU) br. 648/2012</a:t>
            </a:r>
            <a:r>
              <a:rPr lang="pl-PL" sz="1800" i="1" dirty="0" smtClean="0">
                <a:latin typeface="Arial" panose="020B0604020202020204" pitchFamily="34" charset="0"/>
                <a:cs typeface="Arial" panose="020B0604020202020204" pitchFamily="34" charset="0"/>
              </a:rPr>
              <a:t>.</a:t>
            </a:r>
          </a:p>
        </p:txBody>
      </p:sp>
      <p:sp>
        <p:nvSpPr>
          <p:cNvPr id="3" name="Date Placeholder 2"/>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7</a:t>
            </a:fld>
            <a:endParaRPr lang="hr-HR" altLang="sr-Latn-RS"/>
          </a:p>
        </p:txBody>
      </p:sp>
    </p:spTree>
    <p:extLst>
      <p:ext uri="{BB962C8B-B14F-4D97-AF65-F5344CB8AC3E}">
        <p14:creationId xmlns:p14="http://schemas.microsoft.com/office/powerpoint/2010/main" val="100255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2134" y="1792890"/>
            <a:ext cx="7886699" cy="930839"/>
          </a:xfrm>
          <a:prstGeom prst="rect">
            <a:avLst/>
          </a:prstGeom>
          <a:solidFill>
            <a:srgbClr val="BFE5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582134" y="692696"/>
            <a:ext cx="7886700" cy="603761"/>
          </a:xfrm>
        </p:spPr>
        <p:txBody>
          <a:bodyPr>
            <a:noAutofit/>
          </a:bodyPr>
          <a:lstStyle/>
          <a:p>
            <a:pPr algn="l"/>
            <a:r>
              <a:rPr lang="hr-HR" altLang="sr-Latn-RS" sz="3200" u="sng" dirty="0" smtClean="0">
                <a:latin typeface="Arial" panose="020B0604020202020204" pitchFamily="34" charset="0"/>
                <a:cs typeface="Arial" panose="020B0604020202020204" pitchFamily="34" charset="0"/>
              </a:rPr>
              <a:t>Načelo održivosti nakon provjere</a:t>
            </a:r>
            <a:endParaRPr lang="hr-HR" altLang="sr-Latn-RS" sz="3200" u="sng" dirty="0">
              <a:latin typeface="Arial" panose="020B0604020202020204" pitchFamily="34" charset="0"/>
              <a:cs typeface="Arial" panose="020B0604020202020204" pitchFamily="34" charset="0"/>
            </a:endParaRPr>
          </a:p>
        </p:txBody>
      </p:sp>
      <p:sp>
        <p:nvSpPr>
          <p:cNvPr id="9" name="Content Placeholder 3"/>
          <p:cNvSpPr txBox="1">
            <a:spLocks noGrp="1"/>
          </p:cNvSpPr>
          <p:nvPr>
            <p:ph idx="1"/>
          </p:nvPr>
        </p:nvSpPr>
        <p:spPr>
          <a:xfrm>
            <a:off x="1028700" y="1820173"/>
            <a:ext cx="7200900" cy="4856671"/>
          </a:xfrm>
          <a:prstGeom prst="rect">
            <a:avLst/>
          </a:prstGeom>
        </p:spPr>
        <p:txBody>
          <a:bodyPr vert="horz" lIns="91440" tIns="45720" rIns="91440" bIns="45720" rtlCol="0">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spcAft>
                <a:spcPts val="0"/>
              </a:spcAft>
              <a:buFont typeface="Wingdings" panose="05000000000000000000" pitchFamily="2" charset="2"/>
              <a:buChar char="§"/>
              <a:defRPr/>
            </a:pPr>
            <a:r>
              <a:rPr lang="hr-HR" sz="1800" dirty="0">
                <a:latin typeface="Arial" panose="020B0604020202020204" pitchFamily="34" charset="0"/>
                <a:cs typeface="Arial" panose="020B0604020202020204" pitchFamily="34" charset="0"/>
              </a:rPr>
              <a:t>P</a:t>
            </a:r>
            <a:r>
              <a:rPr lang="hr-HR" sz="1800" dirty="0" smtClean="0">
                <a:latin typeface="Arial" panose="020B0604020202020204" pitchFamily="34" charset="0"/>
                <a:cs typeface="Arial" panose="020B0604020202020204" pitchFamily="34" charset="0"/>
              </a:rPr>
              <a:t>rocjena vrijednosti nekretnine mora biti izrađena pažnjom dobrog stručnjaka, uzimajući u obzir sve raspoložive dokaze kako bi rezultat bio </a:t>
            </a:r>
            <a:r>
              <a:rPr lang="hr-HR" sz="1800" b="1" dirty="0" smtClean="0">
                <a:latin typeface="Arial" panose="020B0604020202020204" pitchFamily="34" charset="0"/>
                <a:cs typeface="Arial" panose="020B0604020202020204" pitchFamily="34" charset="0"/>
              </a:rPr>
              <a:t>održiv nakon provjere </a:t>
            </a:r>
            <a:r>
              <a:rPr lang="hr-HR" sz="1800" dirty="0" smtClean="0">
                <a:latin typeface="Arial" panose="020B0604020202020204" pitchFamily="34" charset="0"/>
                <a:cs typeface="Arial" panose="020B0604020202020204" pitchFamily="34" charset="0"/>
              </a:rPr>
              <a:t>(čl.22. st.1. ZPVN)</a:t>
            </a:r>
          </a:p>
          <a:p>
            <a:pPr eaLnBrk="1" fontAlgn="auto" hangingPunct="1">
              <a:spcAft>
                <a:spcPts val="0"/>
              </a:spcAft>
              <a:buFont typeface="Wingdings" panose="05000000000000000000" pitchFamily="2" charset="2"/>
              <a:buChar char="§"/>
              <a:defRPr/>
            </a:pPr>
            <a:endParaRPr lang="pl-PL" sz="1800" dirty="0" smtClean="0">
              <a:solidFill>
                <a:srgbClr val="002060"/>
              </a:solidFill>
            </a:endParaRPr>
          </a:p>
          <a:p>
            <a:pPr eaLnBrk="1" fontAlgn="auto" hangingPunct="1">
              <a:spcAft>
                <a:spcPts val="0"/>
              </a:spcAft>
              <a:buFont typeface="Wingdings" panose="05000000000000000000" pitchFamily="2" charset="2"/>
              <a:buChar char="§"/>
              <a:defRPr/>
            </a:pPr>
            <a:endParaRPr lang="pl-PL" sz="1800" dirty="0">
              <a:solidFill>
                <a:srgbClr val="002060"/>
              </a:solidFill>
            </a:endParaRPr>
          </a:p>
          <a:p>
            <a:pPr eaLnBrk="1" fontAlgn="auto" hangingPunct="1">
              <a:spcAft>
                <a:spcPts val="0"/>
              </a:spcAft>
              <a:buFont typeface="Wingdings" panose="05000000000000000000" pitchFamily="2" charset="2"/>
              <a:buChar char="§"/>
              <a:defRPr/>
            </a:pPr>
            <a:endParaRPr lang="pl-PL" sz="1800" dirty="0" smtClean="0">
              <a:solidFill>
                <a:srgbClr val="002060"/>
              </a:solidFill>
            </a:endParaRPr>
          </a:p>
          <a:p>
            <a:pPr marL="0" indent="0" eaLnBrk="1" fontAlgn="auto" hangingPunct="1">
              <a:spcAft>
                <a:spcPts val="0"/>
              </a:spcAft>
              <a:buNone/>
              <a:defRPr/>
            </a:pPr>
            <a:endParaRPr lang="pl-PL" sz="1800" dirty="0" smtClean="0">
              <a:solidFill>
                <a:srgbClr val="002060"/>
              </a:solidFill>
            </a:endParaRPr>
          </a:p>
          <a:p>
            <a:pPr algn="just" eaLnBrk="1" fontAlgn="auto" hangingPunct="1">
              <a:spcAft>
                <a:spcPts val="0"/>
              </a:spcAft>
              <a:buFont typeface="Wingdings" panose="05000000000000000000" pitchFamily="2" charset="2"/>
              <a:buChar char="§"/>
              <a:defRPr/>
            </a:pPr>
            <a:r>
              <a:rPr lang="pl-PL" sz="1800" b="1" dirty="0" smtClean="0">
                <a:latin typeface="Arial" panose="020B0604020202020204" pitchFamily="34" charset="0"/>
                <a:cs typeface="Arial" panose="020B0604020202020204" pitchFamily="34" charset="0"/>
              </a:rPr>
              <a:t>Podatci korišteni za izradu procjene vrijednosti nekretnine</a:t>
            </a:r>
            <a:r>
              <a:rPr lang="pl-PL" sz="1800" dirty="0" smtClean="0">
                <a:latin typeface="Arial" panose="020B0604020202020204" pitchFamily="34" charset="0"/>
                <a:cs typeface="Arial" panose="020B0604020202020204" pitchFamily="34" charset="0"/>
              </a:rPr>
              <a:t>, osim osobnih podataka prema posebnom zakonu kojim se uređuje zaštita osobnih podataka, trebaju biti javno dostupni, uz precizno navođenje njihova izvora ili se izvor podataka treba priložiti procjembenom elaboratu (čl.22. st.2., ZPVN)</a:t>
            </a:r>
          </a:p>
          <a:p>
            <a:pPr eaLnBrk="1" fontAlgn="auto" hangingPunct="1">
              <a:spcAft>
                <a:spcPts val="0"/>
              </a:spcAft>
              <a:buFont typeface="Wingdings" panose="05000000000000000000" pitchFamily="2" charset="2"/>
              <a:buChar char="§"/>
              <a:defRPr/>
            </a:pPr>
            <a:r>
              <a:rPr lang="pl-PL" sz="1800" b="1" dirty="0" smtClean="0">
                <a:latin typeface="Arial" panose="020B0604020202020204" pitchFamily="34" charset="0"/>
                <a:cs typeface="Arial" panose="020B0604020202020204" pitchFamily="34" charset="0"/>
              </a:rPr>
              <a:t>Prilagodba s koeficijentima samo iz provjerenih izvora (znanstveni, državni i sl.) ili računski izvedeni iz tržišnih podataka (čl. 25. i 27., Pravilnik)</a:t>
            </a:r>
            <a:endParaRPr lang="pl-PL" sz="2000" dirty="0">
              <a:latin typeface="Arial" panose="020B0604020202020204" pitchFamily="34" charset="0"/>
              <a:cs typeface="Arial" panose="020B0604020202020204" pitchFamily="34" charset="0"/>
            </a:endParaRPr>
          </a:p>
        </p:txBody>
      </p:sp>
      <p:sp>
        <p:nvSpPr>
          <p:cNvPr id="11" name="Line Callout 2 10"/>
          <p:cNvSpPr/>
          <p:nvPr/>
        </p:nvSpPr>
        <p:spPr>
          <a:xfrm>
            <a:off x="2919095" y="2852936"/>
            <a:ext cx="5549738" cy="1182862"/>
          </a:xfrm>
          <a:prstGeom prst="borderCallout2">
            <a:avLst>
              <a:gd name="adj1" fmla="val 18750"/>
              <a:gd name="adj2" fmla="val 171"/>
              <a:gd name="adj3" fmla="val 18750"/>
              <a:gd name="adj4" fmla="val -11346"/>
              <a:gd name="adj5" fmla="val -12816"/>
              <a:gd name="adj6" fmla="val -113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defRPr/>
            </a:pPr>
            <a:r>
              <a:rPr lang="en-US" altLang="sr-Latn-RS" i="1" dirty="0">
                <a:latin typeface="Times New Roman" panose="02020603050405020304" pitchFamily="18" charset="0"/>
                <a:cs typeface="Times New Roman" panose="02020603050405020304" pitchFamily="18" charset="0"/>
              </a:rPr>
              <a:t>A valuation must be professionally prepared with the property appraised and all</a:t>
            </a:r>
            <a:r>
              <a:rPr lang="hr-HR" altLang="sr-Latn-RS" i="1" dirty="0">
                <a:latin typeface="Times New Roman" panose="02020603050405020304" pitchFamily="18" charset="0"/>
                <a:cs typeface="Times New Roman" panose="02020603050405020304" pitchFamily="18" charset="0"/>
              </a:rPr>
              <a:t> </a:t>
            </a:r>
            <a:r>
              <a:rPr lang="en-US" altLang="sr-Latn-RS" i="1" dirty="0">
                <a:latin typeface="Times New Roman" panose="02020603050405020304" pitchFamily="18" charset="0"/>
                <a:cs typeface="Times New Roman" panose="02020603050405020304" pitchFamily="18" charset="0"/>
              </a:rPr>
              <a:t>available evidence considered </a:t>
            </a:r>
            <a:r>
              <a:rPr lang="en-US" altLang="sr-Latn-RS" b="1" i="1" dirty="0">
                <a:latin typeface="Times New Roman" panose="02020603050405020304" pitchFamily="18" charset="0"/>
                <a:cs typeface="Times New Roman" panose="02020603050405020304" pitchFamily="18" charset="0"/>
              </a:rPr>
              <a:t>so that the result can be sustained under challenge</a:t>
            </a:r>
            <a:r>
              <a:rPr lang="hr-HR" altLang="sr-Latn-RS" i="1" dirty="0">
                <a:latin typeface="Times New Roman" panose="02020603050405020304" pitchFamily="18" charset="0"/>
                <a:cs typeface="Times New Roman" panose="02020603050405020304" pitchFamily="18" charset="0"/>
              </a:rPr>
              <a:t> </a:t>
            </a:r>
            <a:r>
              <a:rPr lang="hr-HR" altLang="sr-Latn-RS" dirty="0" smtClean="0">
                <a:latin typeface="Times New Roman" panose="02020603050405020304" pitchFamily="18" charset="0"/>
                <a:cs typeface="Times New Roman" panose="02020603050405020304" pitchFamily="18" charset="0"/>
              </a:rPr>
              <a:t>(TEGoVA - EVS4</a:t>
            </a:r>
            <a:r>
              <a:rPr lang="hr-HR" altLang="sr-Latn-RS" dirty="0">
                <a:latin typeface="Times New Roman" panose="02020603050405020304" pitchFamily="18" charset="0"/>
                <a:cs typeface="Times New Roman" panose="02020603050405020304" pitchFamily="18" charset="0"/>
              </a:rPr>
              <a:t>)</a:t>
            </a:r>
            <a:endParaRPr lang="en-US" altLang="sr-Latn-RS"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pPr>
              <a:defRPr/>
            </a:pPr>
            <a:r>
              <a:rPr lang="sr-Latn-RS" altLang="sr-Latn-RS" smtClean="0"/>
              <a:t>Mr. sc. Željko Uhlir</a:t>
            </a:r>
            <a:endParaRPr lang="hr-HR" altLang="sr-Latn-RS"/>
          </a:p>
        </p:txBody>
      </p:sp>
      <p:sp>
        <p:nvSpPr>
          <p:cNvPr id="4" name="Slide Number Placeholder 3"/>
          <p:cNvSpPr>
            <a:spLocks noGrp="1"/>
          </p:cNvSpPr>
          <p:nvPr>
            <p:ph type="sldNum" sz="quarter" idx="11"/>
          </p:nvPr>
        </p:nvSpPr>
        <p:spPr/>
        <p:txBody>
          <a:bodyPr/>
          <a:lstStyle/>
          <a:p>
            <a:pPr>
              <a:defRPr/>
            </a:pPr>
            <a:fld id="{CA97B197-5111-4B02-8047-EF5F65D3E305}" type="slidenum">
              <a:rPr lang="hr-HR" altLang="sr-Latn-RS" smtClean="0"/>
              <a:pPr>
                <a:defRPr/>
              </a:pPr>
              <a:t>8</a:t>
            </a:fld>
            <a:endParaRPr lang="hr-HR" altLang="sr-Latn-RS"/>
          </a:p>
        </p:txBody>
      </p:sp>
    </p:spTree>
    <p:extLst>
      <p:ext uri="{BB962C8B-B14F-4D97-AF65-F5344CB8AC3E}">
        <p14:creationId xmlns:p14="http://schemas.microsoft.com/office/powerpoint/2010/main" val="3485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8" y="1196752"/>
            <a:ext cx="5920740" cy="5212080"/>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172" y="3588159"/>
            <a:ext cx="6019800" cy="1074420"/>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p:cNvSpPr/>
          <p:nvPr/>
        </p:nvSpPr>
        <p:spPr>
          <a:xfrm>
            <a:off x="5535044" y="2034544"/>
            <a:ext cx="3245928" cy="1142999"/>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b="1" dirty="0" smtClean="0">
                <a:ln w="0"/>
                <a:solidFill>
                  <a:schemeClr val="tx1"/>
                </a:solidFill>
                <a:effectLst>
                  <a:outerShdw blurRad="38100" dist="19050" dir="2700000" algn="tl" rotWithShape="0">
                    <a:schemeClr val="dk1">
                      <a:alpha val="40000"/>
                    </a:schemeClr>
                  </a:outerShdw>
                </a:effectLst>
              </a:rPr>
              <a:t>Nadogranje u pripremi:</a:t>
            </a:r>
          </a:p>
          <a:p>
            <a:pPr marL="285750" indent="-285750">
              <a:buFontTx/>
              <a:buChar char="-"/>
            </a:pPr>
            <a:r>
              <a:rPr lang="hr-HR" b="1" dirty="0" smtClean="0">
                <a:ln w="0"/>
                <a:solidFill>
                  <a:schemeClr val="tx1"/>
                </a:solidFill>
                <a:effectLst>
                  <a:outerShdw blurRad="38100" dist="19050" dir="2700000" algn="tl" rotWithShape="0">
                    <a:schemeClr val="dk1">
                      <a:alpha val="40000"/>
                    </a:schemeClr>
                  </a:outerShdw>
                </a:effectLst>
              </a:rPr>
              <a:t>tretman PDV-a </a:t>
            </a:r>
            <a:endParaRPr lang="hr-HR" b="1" dirty="0" smtClean="0"/>
          </a:p>
          <a:p>
            <a:pPr marL="285750" indent="-285750">
              <a:buFontTx/>
              <a:buChar char="-"/>
            </a:pPr>
            <a:r>
              <a:rPr lang="hr-HR" b="1" dirty="0" smtClean="0">
                <a:ln w="0"/>
                <a:solidFill>
                  <a:schemeClr val="tx1"/>
                </a:solidFill>
                <a:effectLst>
                  <a:outerShdw blurRad="38100" dist="19050" dir="2700000" algn="tl" rotWithShape="0">
                    <a:schemeClr val="dk1">
                      <a:alpha val="40000"/>
                    </a:schemeClr>
                  </a:outerShdw>
                </a:effectLst>
              </a:rPr>
              <a:t>približne vrijednosti CB</a:t>
            </a:r>
          </a:p>
        </p:txBody>
      </p:sp>
      <p:sp>
        <p:nvSpPr>
          <p:cNvPr id="11" name="Title 1"/>
          <p:cNvSpPr>
            <a:spLocks noGrp="1"/>
          </p:cNvSpPr>
          <p:nvPr>
            <p:ph type="title"/>
          </p:nvPr>
        </p:nvSpPr>
        <p:spPr>
          <a:xfrm>
            <a:off x="429812" y="400406"/>
            <a:ext cx="8170293" cy="603761"/>
          </a:xfrm>
        </p:spPr>
        <p:txBody>
          <a:bodyPr>
            <a:noAutofit/>
          </a:bodyPr>
          <a:lstStyle/>
          <a:p>
            <a:pPr algn="l"/>
            <a:r>
              <a:rPr lang="hr-HR" altLang="sr-Latn-RS" sz="3200" u="sng" dirty="0" smtClean="0">
                <a:latin typeface="Arial" panose="020B0604020202020204" pitchFamily="34" charset="0"/>
                <a:cs typeface="Arial" panose="020B0604020202020204" pitchFamily="34" charset="0"/>
              </a:rPr>
              <a:t>3. Nadogradnja sustava</a:t>
            </a:r>
            <a:endParaRPr lang="hr-HR" altLang="sr-Latn-RS" sz="3200" u="sng"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r>
              <a:rPr lang="sr-Latn-RS" altLang="sr-Latn-RS" smtClean="0"/>
              <a:t>Mr. sc. Željko Uhlir</a:t>
            </a:r>
            <a:endParaRPr lang="hr-HR" altLang="sr-Latn-RS"/>
          </a:p>
        </p:txBody>
      </p:sp>
      <p:sp>
        <p:nvSpPr>
          <p:cNvPr id="3" name="Slide Number Placeholder 2"/>
          <p:cNvSpPr>
            <a:spLocks noGrp="1"/>
          </p:cNvSpPr>
          <p:nvPr>
            <p:ph type="sldNum" sz="quarter" idx="11"/>
          </p:nvPr>
        </p:nvSpPr>
        <p:spPr/>
        <p:txBody>
          <a:bodyPr/>
          <a:lstStyle/>
          <a:p>
            <a:pPr>
              <a:defRPr/>
            </a:pPr>
            <a:fld id="{CA97B197-5111-4B02-8047-EF5F65D3E305}" type="slidenum">
              <a:rPr lang="hr-HR" altLang="sr-Latn-RS" smtClean="0"/>
              <a:pPr>
                <a:defRPr/>
              </a:pPr>
              <a:t>9</a:t>
            </a:fld>
            <a:endParaRPr lang="hr-HR" altLang="sr-Latn-RS"/>
          </a:p>
        </p:txBody>
      </p:sp>
    </p:spTree>
    <p:extLst>
      <p:ext uri="{BB962C8B-B14F-4D97-AF65-F5344CB8AC3E}">
        <p14:creationId xmlns:p14="http://schemas.microsoft.com/office/powerpoint/2010/main" val="7653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TotalTime>
  <Words>1646</Words>
  <Application>Microsoft Office PowerPoint</Application>
  <PresentationFormat>On-screen Show (4:3)</PresentationFormat>
  <Paragraphs>234</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Segoe Print</vt:lpstr>
      <vt:lpstr>Times New Roman</vt:lpstr>
      <vt:lpstr>Verdana</vt:lpstr>
      <vt:lpstr>Wingdings</vt:lpstr>
      <vt:lpstr>Office Theme</vt:lpstr>
      <vt:lpstr>RAZVITAK SUSTAVA ZA PROCJENU VRIJEDNOSTI NEKRETNINA  I   NADZOR NAD PROVEDBOM ZAKONA</vt:lpstr>
      <vt:lpstr>Sadržaj:</vt:lpstr>
      <vt:lpstr>1. Uvod</vt:lpstr>
      <vt:lpstr>2. Zašto je bio nužan Zakon?</vt:lpstr>
      <vt:lpstr>PowerPoint Presentation</vt:lpstr>
      <vt:lpstr>Sustav nadzora </vt:lpstr>
      <vt:lpstr>Definicija tržišne vrijednosti nekretnine</vt:lpstr>
      <vt:lpstr>Načelo održivosti nakon provjere</vt:lpstr>
      <vt:lpstr>3. Nadogradnja sustava</vt:lpstr>
      <vt:lpstr>Prikaz radnog ekrana u eNekretninama  - od objave provedeno preko 30 nadogradnji aplikacije   - implementirani cjenovni blokovi za cijelu RH (ukupno16.934 CB)</vt:lpstr>
      <vt:lpstr>Prikaz radnog ekrana u eNekretninama</vt:lpstr>
      <vt:lpstr>PowerPoint Presentation</vt:lpstr>
      <vt:lpstr>4. Nadzor na provedbom zakona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Zaključno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Berislav Rupčić</dc:creator>
  <cp:lastModifiedBy>Zeljko Uh</cp:lastModifiedBy>
  <cp:revision>66</cp:revision>
  <dcterms:created xsi:type="dcterms:W3CDTF">2010-03-22T21:50:27Z</dcterms:created>
  <dcterms:modified xsi:type="dcterms:W3CDTF">2019-06-14T21:09:38Z</dcterms:modified>
</cp:coreProperties>
</file>