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9"/>
  </p:notesMasterIdLst>
  <p:handoutMasterIdLst>
    <p:handoutMasterId r:id="rId50"/>
  </p:handoutMasterIdLst>
  <p:sldIdLst>
    <p:sldId id="261" r:id="rId2"/>
    <p:sldId id="263" r:id="rId3"/>
    <p:sldId id="265" r:id="rId4"/>
    <p:sldId id="264" r:id="rId5"/>
    <p:sldId id="266" r:id="rId6"/>
    <p:sldId id="269" r:id="rId7"/>
    <p:sldId id="268" r:id="rId8"/>
    <p:sldId id="270" r:id="rId9"/>
    <p:sldId id="271" r:id="rId10"/>
    <p:sldId id="272" r:id="rId11"/>
    <p:sldId id="273" r:id="rId12"/>
    <p:sldId id="274" r:id="rId13"/>
    <p:sldId id="275" r:id="rId14"/>
    <p:sldId id="276" r:id="rId15"/>
    <p:sldId id="277" r:id="rId16"/>
    <p:sldId id="279" r:id="rId17"/>
    <p:sldId id="280" r:id="rId18"/>
    <p:sldId id="285" r:id="rId19"/>
    <p:sldId id="283" r:id="rId20"/>
    <p:sldId id="284" r:id="rId21"/>
    <p:sldId id="286" r:id="rId22"/>
    <p:sldId id="299" r:id="rId23"/>
    <p:sldId id="300" r:id="rId24"/>
    <p:sldId id="287" r:id="rId25"/>
    <p:sldId id="289" r:id="rId26"/>
    <p:sldId id="291" r:id="rId27"/>
    <p:sldId id="293" r:id="rId28"/>
    <p:sldId id="292" r:id="rId29"/>
    <p:sldId id="290" r:id="rId30"/>
    <p:sldId id="294" r:id="rId31"/>
    <p:sldId id="295" r:id="rId32"/>
    <p:sldId id="296" r:id="rId33"/>
    <p:sldId id="298" r:id="rId34"/>
    <p:sldId id="302" r:id="rId35"/>
    <p:sldId id="303" r:id="rId36"/>
    <p:sldId id="304" r:id="rId37"/>
    <p:sldId id="297" r:id="rId38"/>
    <p:sldId id="305" r:id="rId39"/>
    <p:sldId id="306" r:id="rId40"/>
    <p:sldId id="307" r:id="rId41"/>
    <p:sldId id="308" r:id="rId42"/>
    <p:sldId id="309" r:id="rId43"/>
    <p:sldId id="310" r:id="rId44"/>
    <p:sldId id="311" r:id="rId45"/>
    <p:sldId id="312" r:id="rId46"/>
    <p:sldId id="315" r:id="rId47"/>
    <p:sldId id="314" r:id="rId48"/>
  </p:sldIdLst>
  <p:sldSz cx="9144000" cy="6858000" type="screen4x3"/>
  <p:notesSz cx="6858000" cy="9144000"/>
  <p:defaultTextStyle>
    <a:defPPr>
      <a:defRPr lang="sr-Latn-C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238C"/>
    <a:srgbClr val="0C2AAC"/>
    <a:srgbClr val="0B28A1"/>
    <a:srgbClr val="112A71"/>
    <a:srgbClr val="122E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rednji stil 2 - Isticanj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1771" autoAdjust="0"/>
  </p:normalViewPr>
  <p:slideViewPr>
    <p:cSldViewPr>
      <p:cViewPr varScale="1">
        <p:scale>
          <a:sx n="107" d="100"/>
          <a:sy n="107" d="100"/>
        </p:scale>
        <p:origin x="-173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91" d="100"/>
          <a:sy n="91" d="100"/>
        </p:scale>
        <p:origin x="3756"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hr-H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CB4CC671-EDDB-4CEF-B406-A152F8F02B95}" type="datetimeFigureOut">
              <a:rPr lang="sr-Latn-CS"/>
              <a:pPr>
                <a:defRPr/>
              </a:pPr>
              <a:t>13.6.2019</a:t>
            </a:fld>
            <a:endParaRPr lang="hr-H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hr-H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0B0DFA91-BBD8-4A40-8679-52B83F5E2828}" type="slidenum">
              <a:rPr lang="hr-HR" altLang="sr-Latn-RS"/>
              <a:pPr>
                <a:defRPr/>
              </a:pPr>
              <a:t>‹#›</a:t>
            </a:fld>
            <a:endParaRPr lang="hr-HR" altLang="sr-Latn-RS"/>
          </a:p>
        </p:txBody>
      </p:sp>
    </p:spTree>
    <p:extLst>
      <p:ext uri="{BB962C8B-B14F-4D97-AF65-F5344CB8AC3E}">
        <p14:creationId xmlns:p14="http://schemas.microsoft.com/office/powerpoint/2010/main" val="407348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hr-H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78F97882-A59F-479F-A386-7D5B1B513A03}" type="datetimeFigureOut">
              <a:rPr lang="sr-Latn-CS"/>
              <a:pPr>
                <a:defRPr/>
              </a:pPr>
              <a:t>13.6.2019</a:t>
            </a:fld>
            <a:endParaRPr lang="hr-H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hr-HR"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hr-HR"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hr-H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32032C6C-E4E8-4DA8-A996-ACD8E1833339}" type="slidenum">
              <a:rPr lang="hr-HR" altLang="sr-Latn-RS"/>
              <a:pPr>
                <a:defRPr/>
              </a:pPr>
              <a:t>‹#›</a:t>
            </a:fld>
            <a:endParaRPr lang="hr-HR" altLang="sr-Latn-RS"/>
          </a:p>
        </p:txBody>
      </p:sp>
    </p:spTree>
    <p:extLst>
      <p:ext uri="{BB962C8B-B14F-4D97-AF65-F5344CB8AC3E}">
        <p14:creationId xmlns:p14="http://schemas.microsoft.com/office/powerpoint/2010/main" val="39756966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r-HR" altLang="sr-Latn-RS"/>
          </a:p>
        </p:txBody>
      </p:sp>
      <p:sp>
        <p:nvSpPr>
          <p:cNvPr id="614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96212A0-EF72-4E55-94C9-A86CBE6E2D52}" type="slidenum">
              <a:rPr lang="hr-HR" altLang="sr-Latn-RS">
                <a:latin typeface="Arial" panose="020B0604020202020204" pitchFamily="34" charset="0"/>
              </a:rPr>
              <a:pPr algn="r" eaLnBrk="1" hangingPunct="1">
                <a:spcBef>
                  <a:spcPct val="0"/>
                </a:spcBef>
              </a:pPr>
              <a:t>1</a:t>
            </a:fld>
            <a:endParaRPr lang="hr-HR" altLang="sr-Latn-RS">
              <a:latin typeface="Arial" panose="020B0604020202020204" pitchFamily="34" charset="0"/>
            </a:endParaRPr>
          </a:p>
        </p:txBody>
      </p:sp>
    </p:spTree>
    <p:extLst>
      <p:ext uri="{BB962C8B-B14F-4D97-AF65-F5344CB8AC3E}">
        <p14:creationId xmlns:p14="http://schemas.microsoft.com/office/powerpoint/2010/main" val="3031180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r-HR" altLang="sr-Latn-RS" dirty="0" smtClean="0"/>
              <a:t>Valne prognoze su napravljene</a:t>
            </a:r>
            <a:r>
              <a:rPr lang="hr-HR" altLang="sr-Latn-RS" baseline="0" dirty="0" smtClean="0"/>
              <a:t> za povratne periode od 2 i 100 godina</a:t>
            </a:r>
          </a:p>
          <a:p>
            <a:pPr marL="0" marR="0" indent="0" algn="l" defTabSz="914400" rtl="0" eaLnBrk="0" fontAlgn="base" latinLnBrk="0" hangingPunct="0">
              <a:lnSpc>
                <a:spcPct val="100000"/>
              </a:lnSpc>
              <a:spcBef>
                <a:spcPct val="30000"/>
              </a:spcBef>
              <a:spcAft>
                <a:spcPct val="0"/>
              </a:spcAft>
              <a:buClrTx/>
              <a:buSzTx/>
              <a:buFontTx/>
              <a:buNone/>
              <a:tabLst/>
              <a:defRPr/>
            </a:pPr>
            <a:r>
              <a:rPr lang="hr-HR" sz="1200" kern="1200" dirty="0" smtClean="0">
                <a:solidFill>
                  <a:schemeClr val="tx1"/>
                </a:solidFill>
                <a:effectLst/>
                <a:latin typeface="+mn-lt"/>
                <a:ea typeface="+mn-ea"/>
                <a:cs typeface="+mn-cs"/>
              </a:rPr>
              <a:t>Za izradu studije korišten je numerički model </a:t>
            </a:r>
            <a:r>
              <a:rPr lang="hr-HR" sz="1200" i="1" kern="1200" dirty="0" smtClean="0">
                <a:solidFill>
                  <a:schemeClr val="tx1"/>
                </a:solidFill>
                <a:effectLst/>
                <a:latin typeface="+mn-lt"/>
                <a:ea typeface="+mn-ea"/>
                <a:cs typeface="+mn-cs"/>
              </a:rPr>
              <a:t>SWAN </a:t>
            </a:r>
            <a:endParaRPr lang="hr-HR" sz="1200" kern="1200" dirty="0" smtClean="0">
              <a:solidFill>
                <a:schemeClr val="tx1"/>
              </a:solidFill>
              <a:effectLst/>
              <a:latin typeface="+mn-lt"/>
              <a:ea typeface="+mn-ea"/>
              <a:cs typeface="+mn-cs"/>
            </a:endParaRPr>
          </a:p>
          <a:p>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10</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err="1" smtClean="0">
                <a:solidFill>
                  <a:schemeClr val="tx1"/>
                </a:solidFill>
                <a:effectLst/>
                <a:latin typeface="+mn-lt"/>
                <a:ea typeface="+mn-ea"/>
                <a:cs typeface="+mn-cs"/>
              </a:rPr>
              <a:t>Analize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dalje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ukazuju</a:t>
            </a:r>
            <a:r>
              <a:rPr lang="en-GB" sz="1200" kern="1200" dirty="0" smtClean="0">
                <a:solidFill>
                  <a:schemeClr val="tx1"/>
                </a:solidFill>
                <a:effectLst/>
                <a:latin typeface="+mn-lt"/>
                <a:ea typeface="+mn-ea"/>
                <a:cs typeface="+mn-cs"/>
              </a:rPr>
              <a:t> da bi </a:t>
            </a:r>
            <a:r>
              <a:rPr lang="en-GB" sz="1200" kern="1200" dirty="0" err="1" smtClean="0">
                <a:solidFill>
                  <a:schemeClr val="tx1"/>
                </a:solidFill>
                <a:effectLst/>
                <a:latin typeface="+mn-lt"/>
                <a:ea typeface="+mn-ea"/>
                <a:cs typeface="+mn-cs"/>
              </a:rPr>
              <a:t>bilo</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nepovoljna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izgradnja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masivnog</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gata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jer</a:t>
            </a:r>
            <a:r>
              <a:rPr lang="en-GB" sz="1200" kern="1200" dirty="0" smtClean="0">
                <a:solidFill>
                  <a:schemeClr val="tx1"/>
                </a:solidFill>
                <a:effectLst/>
                <a:latin typeface="+mn-lt"/>
                <a:ea typeface="+mn-ea"/>
                <a:cs typeface="+mn-cs"/>
              </a:rPr>
              <a:t> bi </a:t>
            </a:r>
            <a:r>
              <a:rPr lang="en-GB" sz="1200" kern="1200" dirty="0" err="1" smtClean="0">
                <a:solidFill>
                  <a:schemeClr val="tx1"/>
                </a:solidFill>
                <a:effectLst/>
                <a:latin typeface="+mn-lt"/>
                <a:ea typeface="+mn-ea"/>
                <a:cs typeface="+mn-cs"/>
              </a:rPr>
              <a:t>uslijed</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višestrukih</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refleksija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valova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došlo</a:t>
            </a:r>
            <a:r>
              <a:rPr lang="en-GB" sz="1200" kern="1200" dirty="0" smtClean="0">
                <a:solidFill>
                  <a:schemeClr val="tx1"/>
                </a:solidFill>
                <a:effectLst/>
                <a:latin typeface="+mn-lt"/>
                <a:ea typeface="+mn-ea"/>
                <a:cs typeface="+mn-cs"/>
              </a:rPr>
              <a:t> do </a:t>
            </a:r>
            <a:r>
              <a:rPr lang="en-GB" sz="1200" kern="1200" dirty="0" err="1" smtClean="0">
                <a:solidFill>
                  <a:schemeClr val="tx1"/>
                </a:solidFill>
                <a:effectLst/>
                <a:latin typeface="+mn-lt"/>
                <a:ea typeface="+mn-ea"/>
                <a:cs typeface="+mn-cs"/>
              </a:rPr>
              <a:t>znatnog</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povećavanja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valova</a:t>
            </a:r>
            <a:r>
              <a:rPr lang="en-GB" sz="1200" kern="1200" dirty="0" smtClean="0">
                <a:solidFill>
                  <a:schemeClr val="tx1"/>
                </a:solidFill>
                <a:effectLst/>
                <a:latin typeface="+mn-lt"/>
                <a:ea typeface="+mn-ea"/>
                <a:cs typeface="+mn-cs"/>
              </a:rPr>
              <a:t>, s </a:t>
            </a:r>
            <a:r>
              <a:rPr lang="en-GB" sz="1200" kern="1200" dirty="0" err="1" smtClean="0">
                <a:solidFill>
                  <a:schemeClr val="tx1"/>
                </a:solidFill>
                <a:effectLst/>
                <a:latin typeface="+mn-lt"/>
                <a:ea typeface="+mn-ea"/>
                <a:cs typeface="+mn-cs"/>
              </a:rPr>
              <a:t>posljedicama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sigurnost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konstrukcija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funkcionalnost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vezova</a:t>
            </a:r>
            <a:r>
              <a:rPr lang="en-GB" sz="1200" kern="1200" dirty="0" smtClean="0">
                <a:solidFill>
                  <a:schemeClr val="tx1"/>
                </a:solidFill>
                <a:effectLst/>
                <a:latin typeface="+mn-lt"/>
                <a:ea typeface="+mn-ea"/>
                <a:cs typeface="+mn-cs"/>
              </a:rPr>
              <a:t>. </a:t>
            </a:r>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11</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12</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13</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14</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15</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r-HR" altLang="sr-Latn-RS" dirty="0" smtClean="0"/>
              <a:t>i</a:t>
            </a:r>
            <a:r>
              <a:rPr lang="hr-HR" altLang="sr-Latn-RS" baseline="0" dirty="0" smtClean="0"/>
              <a:t> kako je već rečeno na mjestu srušenog masivnog gata</a:t>
            </a:r>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16</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r-HR" altLang="sr-Latn-RS" dirty="0" smtClean="0"/>
              <a:t>i</a:t>
            </a:r>
            <a:r>
              <a:rPr lang="hr-HR" altLang="sr-Latn-RS" baseline="0" dirty="0" smtClean="0"/>
              <a:t> kako je već rečeno na mjestu srušenog masivnog gata</a:t>
            </a:r>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17</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r-HR" altLang="sr-Latn-RS" dirty="0" smtClean="0"/>
              <a:t>i</a:t>
            </a:r>
            <a:r>
              <a:rPr lang="hr-HR" altLang="sr-Latn-RS" baseline="0" dirty="0" smtClean="0"/>
              <a:t> kako je već rečeno na mjestu srušenog masivnog gata</a:t>
            </a:r>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18</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19</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r-HR" sz="1200" kern="1200" dirty="0" smtClean="0">
                <a:solidFill>
                  <a:schemeClr val="tx1"/>
                </a:solidFill>
                <a:effectLst/>
                <a:latin typeface="+mn-lt"/>
                <a:ea typeface="+mn-ea"/>
                <a:cs typeface="+mn-cs"/>
              </a:rPr>
              <a:t>Otok Susak je jedan od kvarnerskih otoka, smješten na strateškom dijelu vanjske granice Jadranskog mora Republike Hrvatske. Južni Rt Margarina na otoku Susak jedna je od najisturenijih temeljnih točaka hrvatske morske granice od koje se mjeri,  prema otvorenom moru teritorijalni pojas, a prema obali unutarnje morske vode.</a:t>
            </a:r>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2</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20</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r-HR" sz="1200" kern="1200" dirty="0" smtClean="0">
                <a:solidFill>
                  <a:schemeClr val="tx1"/>
                </a:solidFill>
                <a:effectLst/>
                <a:latin typeface="+mn-lt"/>
                <a:ea typeface="+mn-ea"/>
                <a:cs typeface="+mn-cs"/>
              </a:rPr>
              <a:t>Za potrebe dokaza nosivosti određene su vrijednosti prema prikupljenim podacima o tlu i uz korištenje obrazaca iz odabrane literature. Otpor na djelovanje sila horizontalnog pravca postiže se bočnim otporom tla koji je usvojen u skladu s rezultatima istražnih radova. Bočni modul tla uzduž plašta pilota usvojen je s veličinom K,x i K,y = 25000 kN/m</a:t>
            </a:r>
            <a:r>
              <a:rPr lang="hr-HR" sz="1200" kern="1200" baseline="30000" dirty="0" smtClean="0">
                <a:solidFill>
                  <a:schemeClr val="tx1"/>
                </a:solidFill>
                <a:effectLst/>
                <a:latin typeface="+mn-lt"/>
                <a:ea typeface="+mn-ea"/>
                <a:cs typeface="+mn-cs"/>
              </a:rPr>
              <a:t>3</a:t>
            </a:r>
            <a:r>
              <a:rPr lang="hr-HR" sz="1200" kern="1200" dirty="0" smtClean="0">
                <a:solidFill>
                  <a:schemeClr val="tx1"/>
                </a:solidFill>
                <a:effectLst/>
                <a:latin typeface="+mn-lt"/>
                <a:ea typeface="+mn-ea"/>
                <a:cs typeface="+mn-cs"/>
              </a:rPr>
              <a:t> (na dužini 3 m') za gornje slojeve sastavljene od manje zbijenog pijeska, odnosno K,x i K,y = 45000 kN/m</a:t>
            </a:r>
            <a:r>
              <a:rPr lang="hr-HR" sz="1200" kern="1200" baseline="30000" dirty="0" smtClean="0">
                <a:solidFill>
                  <a:schemeClr val="tx1"/>
                </a:solidFill>
                <a:effectLst/>
                <a:latin typeface="+mn-lt"/>
                <a:ea typeface="+mn-ea"/>
                <a:cs typeface="+mn-cs"/>
              </a:rPr>
              <a:t>3</a:t>
            </a:r>
            <a:r>
              <a:rPr lang="hr-HR" sz="1200" kern="1200" dirty="0" smtClean="0">
                <a:solidFill>
                  <a:schemeClr val="tx1"/>
                </a:solidFill>
                <a:effectLst/>
                <a:latin typeface="+mn-lt"/>
                <a:ea typeface="+mn-ea"/>
                <a:cs typeface="+mn-cs"/>
              </a:rPr>
              <a:t> (također na dužini 3 m') za donje, jače zbijene slojeve pijeska što je značajno na strani veće sigurnosti. </a:t>
            </a:r>
          </a:p>
          <a:p>
            <a:r>
              <a:rPr lang="hr-HR" altLang="sr-Latn-RS" dirty="0" smtClean="0"/>
              <a:t>zadnjih 6 m je promjera</a:t>
            </a:r>
            <a:r>
              <a:rPr lang="hr-HR" altLang="sr-Latn-RS" baseline="0" dirty="0" smtClean="0"/>
              <a:t> 1200 mm a prije toga u </a:t>
            </a:r>
            <a:r>
              <a:rPr lang="hr-HR" altLang="sr-Latn-RS" baseline="0" dirty="0" err="1" smtClean="0"/>
              <a:t>kosuljici</a:t>
            </a:r>
            <a:r>
              <a:rPr lang="hr-HR" altLang="sr-Latn-RS" baseline="0" dirty="0" smtClean="0"/>
              <a:t> i 1000 mm</a:t>
            </a:r>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21</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r-HR" sz="1200" kern="1200" dirty="0" smtClean="0">
                <a:solidFill>
                  <a:schemeClr val="tx1"/>
                </a:solidFill>
                <a:effectLst/>
                <a:latin typeface="+mn-lt"/>
                <a:ea typeface="+mn-ea"/>
                <a:cs typeface="+mn-cs"/>
              </a:rPr>
              <a:t>Za potrebe dokaza nosivosti određene su vrijednosti prema prikupljenim podacima o tlu i uz korištenje obrazaca iz odabrane literature. Otpor na djelovanje sila horizontalnog pravca postiže se bočnim otporom tla koji je usvojen u skladu s rezultatima istražnih radova. Bočni modul tla uzduž plašta pilota usvojen je s veličinom K,x i K,y = 25000 kN/m</a:t>
            </a:r>
            <a:r>
              <a:rPr lang="hr-HR" sz="1200" kern="1200" baseline="30000" dirty="0" smtClean="0">
                <a:solidFill>
                  <a:schemeClr val="tx1"/>
                </a:solidFill>
                <a:effectLst/>
                <a:latin typeface="+mn-lt"/>
                <a:ea typeface="+mn-ea"/>
                <a:cs typeface="+mn-cs"/>
              </a:rPr>
              <a:t>3</a:t>
            </a:r>
            <a:r>
              <a:rPr lang="hr-HR" sz="1200" kern="1200" dirty="0" smtClean="0">
                <a:solidFill>
                  <a:schemeClr val="tx1"/>
                </a:solidFill>
                <a:effectLst/>
                <a:latin typeface="+mn-lt"/>
                <a:ea typeface="+mn-ea"/>
                <a:cs typeface="+mn-cs"/>
              </a:rPr>
              <a:t> (na dužini 3 m') za gornje slojeve sastavljene od manje zbijenog pijeska, odnosno K,x i K,y = 45000 kN/m</a:t>
            </a:r>
            <a:r>
              <a:rPr lang="hr-HR" sz="1200" kern="1200" baseline="30000" dirty="0" smtClean="0">
                <a:solidFill>
                  <a:schemeClr val="tx1"/>
                </a:solidFill>
                <a:effectLst/>
                <a:latin typeface="+mn-lt"/>
                <a:ea typeface="+mn-ea"/>
                <a:cs typeface="+mn-cs"/>
              </a:rPr>
              <a:t>3</a:t>
            </a:r>
            <a:r>
              <a:rPr lang="hr-HR" sz="1200" kern="1200" dirty="0" smtClean="0">
                <a:solidFill>
                  <a:schemeClr val="tx1"/>
                </a:solidFill>
                <a:effectLst/>
                <a:latin typeface="+mn-lt"/>
                <a:ea typeface="+mn-ea"/>
                <a:cs typeface="+mn-cs"/>
              </a:rPr>
              <a:t> (također na dužini 3 m') za donje, jače zbijene slojeve pijeska što je značajno na strani veće sigurnosti. </a:t>
            </a:r>
          </a:p>
          <a:p>
            <a:r>
              <a:rPr lang="hr-HR" altLang="sr-Latn-RS" dirty="0" smtClean="0"/>
              <a:t>zadnjih 6 m je promjera</a:t>
            </a:r>
            <a:r>
              <a:rPr lang="hr-HR" altLang="sr-Latn-RS" baseline="0" dirty="0" smtClean="0"/>
              <a:t> 1200 mm a prije toga u </a:t>
            </a:r>
            <a:r>
              <a:rPr lang="hr-HR" altLang="sr-Latn-RS" baseline="0" dirty="0" err="1" smtClean="0"/>
              <a:t>kosuljici</a:t>
            </a:r>
            <a:r>
              <a:rPr lang="hr-HR" altLang="sr-Latn-RS" baseline="0" dirty="0" smtClean="0"/>
              <a:t> i 1000 mm</a:t>
            </a:r>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22</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r-HR" sz="1200" kern="1200" dirty="0" smtClean="0">
                <a:solidFill>
                  <a:schemeClr val="tx1"/>
                </a:solidFill>
                <a:effectLst/>
                <a:latin typeface="+mn-lt"/>
                <a:ea typeface="+mn-ea"/>
                <a:cs typeface="+mn-cs"/>
              </a:rPr>
              <a:t>Za potrebe dokaza nosivosti određene su vrijednosti prema prikupljenim podacima o tlu i uz korištenje obrazaca iz odabrane literature. Otpor na djelovanje sila horizontalnog pravca postiže se bočnim otporom tla koji je usvojen u skladu s rezultatima istražnih radova. Bočni modul tla uzduž plašta pilota usvojen je s veličinom K,x i K,y = 25000 kN/m</a:t>
            </a:r>
            <a:r>
              <a:rPr lang="hr-HR" sz="1200" kern="1200" baseline="30000" dirty="0" smtClean="0">
                <a:solidFill>
                  <a:schemeClr val="tx1"/>
                </a:solidFill>
                <a:effectLst/>
                <a:latin typeface="+mn-lt"/>
                <a:ea typeface="+mn-ea"/>
                <a:cs typeface="+mn-cs"/>
              </a:rPr>
              <a:t>3</a:t>
            </a:r>
            <a:r>
              <a:rPr lang="hr-HR" sz="1200" kern="1200" dirty="0" smtClean="0">
                <a:solidFill>
                  <a:schemeClr val="tx1"/>
                </a:solidFill>
                <a:effectLst/>
                <a:latin typeface="+mn-lt"/>
                <a:ea typeface="+mn-ea"/>
                <a:cs typeface="+mn-cs"/>
              </a:rPr>
              <a:t> (na dužini 3 m') za gornje slojeve sastavljene od manje zbijenog pijeska, odnosno K,x i K,y = 45000 kN/m</a:t>
            </a:r>
            <a:r>
              <a:rPr lang="hr-HR" sz="1200" kern="1200" baseline="30000" dirty="0" smtClean="0">
                <a:solidFill>
                  <a:schemeClr val="tx1"/>
                </a:solidFill>
                <a:effectLst/>
                <a:latin typeface="+mn-lt"/>
                <a:ea typeface="+mn-ea"/>
                <a:cs typeface="+mn-cs"/>
              </a:rPr>
              <a:t>3</a:t>
            </a:r>
            <a:r>
              <a:rPr lang="hr-HR" sz="1200" kern="1200" dirty="0" smtClean="0">
                <a:solidFill>
                  <a:schemeClr val="tx1"/>
                </a:solidFill>
                <a:effectLst/>
                <a:latin typeface="+mn-lt"/>
                <a:ea typeface="+mn-ea"/>
                <a:cs typeface="+mn-cs"/>
              </a:rPr>
              <a:t> (također na dužini 3 m') za donje, jače zbijene slojeve pijeska što je značajno na strani veće sigurnosti. </a:t>
            </a:r>
          </a:p>
          <a:p>
            <a:r>
              <a:rPr lang="hr-HR" altLang="sr-Latn-RS" dirty="0" smtClean="0"/>
              <a:t>zadnjih 6 m je promjera</a:t>
            </a:r>
            <a:r>
              <a:rPr lang="hr-HR" altLang="sr-Latn-RS" baseline="0" dirty="0" smtClean="0"/>
              <a:t> 1200 mm a prije toga u </a:t>
            </a:r>
            <a:r>
              <a:rPr lang="hr-HR" altLang="sr-Latn-RS" baseline="0" dirty="0" err="1" smtClean="0"/>
              <a:t>kosuljici</a:t>
            </a:r>
            <a:r>
              <a:rPr lang="hr-HR" altLang="sr-Latn-RS" baseline="0" dirty="0" smtClean="0"/>
              <a:t> i 1000 mm</a:t>
            </a:r>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23</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r-HR" altLang="sr-Latn-RS" dirty="0" smtClean="0"/>
              <a:t>Slabo graduirani sitnozrno</a:t>
            </a:r>
            <a:r>
              <a:rPr lang="hr-HR" altLang="sr-Latn-RS" baseline="0" dirty="0" smtClean="0"/>
              <a:t> do </a:t>
            </a:r>
            <a:r>
              <a:rPr lang="hr-HR" altLang="sr-Latn-RS" baseline="0" dirty="0" err="1" smtClean="0"/>
              <a:t>prašinasti</a:t>
            </a:r>
            <a:r>
              <a:rPr lang="hr-HR" altLang="sr-Latn-RS" baseline="0" dirty="0" smtClean="0"/>
              <a:t> pijesci</a:t>
            </a:r>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24</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r-HR" altLang="sr-Latn-RS" dirty="0" smtClean="0"/>
              <a:t>Slabo graduirani sitnozrno</a:t>
            </a:r>
            <a:r>
              <a:rPr lang="hr-HR" altLang="sr-Latn-RS" baseline="0" dirty="0" smtClean="0"/>
              <a:t> do </a:t>
            </a:r>
            <a:r>
              <a:rPr lang="hr-HR" altLang="sr-Latn-RS" baseline="0" dirty="0" err="1" smtClean="0"/>
              <a:t>prašinasti</a:t>
            </a:r>
            <a:r>
              <a:rPr lang="hr-HR" altLang="sr-Latn-RS" baseline="0" dirty="0" smtClean="0"/>
              <a:t> pijesci</a:t>
            </a:r>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25</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26</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27</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28</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r-HR" sz="1200" dirty="0" smtClean="0">
                <a:latin typeface="Calibri" pitchFamily="34" charset="0"/>
              </a:rPr>
              <a:t>(simulacija opterećenja pilota tijekom eksploatacije pristana)</a:t>
            </a:r>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29</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3</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r-HR" sz="1200" kern="1200" dirty="0" smtClean="0">
                <a:solidFill>
                  <a:schemeClr val="tx1"/>
                </a:solidFill>
                <a:effectLst/>
                <a:latin typeface="+mn-lt"/>
                <a:ea typeface="+mn-ea"/>
                <a:cs typeface="+mn-cs"/>
              </a:rPr>
              <a:t>Veličina pomaka i njihov prirast u ovisnosti o promjeni opterećenja ukazuju da nije došlo do sloma pilota ili temeljnog tla, ali da se prilikom probnog opterećenja došlo relativno blizu stanju sloma tla. </a:t>
            </a:r>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30</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spcAft>
                <a:spcPts val="380"/>
              </a:spcAft>
            </a:pPr>
            <a:r>
              <a:rPr lang="hr-HR" sz="1200" dirty="0" smtClean="0">
                <a:latin typeface="Calibri" pitchFamily="34" charset="0"/>
              </a:rPr>
              <a:t>2 dana je trajalo</a:t>
            </a: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31</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spcAft>
                <a:spcPts val="380"/>
              </a:spcAft>
            </a:pPr>
            <a:r>
              <a:rPr lang="hr-HR" sz="1200" dirty="0" smtClean="0">
                <a:latin typeface="Calibri" pitchFamily="34" charset="0"/>
              </a:rPr>
              <a:t>Maksimalna vertikalna sila kojom se opteretila grupa pilota (zanemarujući vlastitu težinu pilota i naglavne ploče) iznosila je nešto više od 3000 kN (simulacija vlastite težine pristana i uporabnog opterećenja tijekom eksploatacije pristana)</a:t>
            </a: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32</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spcAft>
                <a:spcPts val="380"/>
              </a:spcAft>
            </a:pPr>
            <a:endParaRPr lang="hr-HR" sz="1200" dirty="0" smtClean="0">
              <a:latin typeface="Calibri" pitchFamily="34" charset="0"/>
            </a:endParaRP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33</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spcAft>
                <a:spcPts val="380"/>
              </a:spcAft>
            </a:pPr>
            <a:endParaRPr lang="hr-HR" sz="1200" dirty="0" smtClean="0">
              <a:latin typeface="Calibri" pitchFamily="34" charset="0"/>
            </a:endParaRP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34</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spcAft>
                <a:spcPts val="380"/>
              </a:spcAft>
            </a:pPr>
            <a:endParaRPr lang="hr-HR" sz="1200" dirty="0" smtClean="0">
              <a:latin typeface="Calibri" pitchFamily="34" charset="0"/>
            </a:endParaRP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35</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spcAft>
                <a:spcPts val="380"/>
              </a:spcAft>
            </a:pPr>
            <a:endParaRPr lang="hr-HR" sz="1200" dirty="0" smtClean="0">
              <a:latin typeface="Calibri" pitchFamily="34" charset="0"/>
            </a:endParaRP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36</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spcAft>
                <a:spcPts val="380"/>
              </a:spcAft>
            </a:pPr>
            <a:r>
              <a:rPr lang="hr-HR" sz="1200" dirty="0" smtClean="0">
                <a:latin typeface="Calibri" pitchFamily="34" charset="0"/>
              </a:rPr>
              <a:t>Maksimalna vertikalna sila kojom se opteretila grupa pilota (zanemarujući vlastitu težinu pilota i naglavne ploče) iznosila je nešto više od 3000 kN (simulacija vlastite težine pristana i uporabnog opterećenja tijekom eksploatacije pristana)</a:t>
            </a:r>
          </a:p>
          <a:p>
            <a:pPr>
              <a:spcBef>
                <a:spcPts val="0"/>
              </a:spcBef>
              <a:spcAft>
                <a:spcPts val="380"/>
              </a:spcAft>
            </a:pPr>
            <a:r>
              <a:rPr lang="hr-HR" sz="1200" kern="1200" smtClean="0">
                <a:solidFill>
                  <a:schemeClr val="tx1"/>
                </a:solidFill>
                <a:effectLst/>
                <a:latin typeface="+mn-lt"/>
                <a:ea typeface="+mn-ea"/>
                <a:cs typeface="+mn-cs"/>
              </a:rPr>
              <a:t>Veličina pomaka ukazuje da je temeljna podloga dovoljne nosivosti da preuzme projektom predviđena opterećenja.</a:t>
            </a:r>
            <a:endParaRPr lang="hr-HR" sz="1200" dirty="0" smtClean="0">
              <a:latin typeface="Calibri" pitchFamily="34" charset="0"/>
            </a:endParaRP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37</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r-HR" altLang="sr-Latn-RS" dirty="0" smtClean="0"/>
              <a:t>nosači su širine 100 odnosno</a:t>
            </a:r>
            <a:r>
              <a:rPr lang="hr-HR" altLang="sr-Latn-RS" baseline="0" dirty="0" smtClean="0"/>
              <a:t> 120 cm i visine 40 cm, a debljina ploče za </a:t>
            </a:r>
            <a:r>
              <a:rPr lang="hr-HR" altLang="sr-Latn-RS" baseline="0" dirty="0" err="1" smtClean="0"/>
              <a:t>monolitizaciju</a:t>
            </a:r>
            <a:r>
              <a:rPr lang="hr-HR" altLang="sr-Latn-RS" baseline="0" dirty="0" smtClean="0"/>
              <a:t>  30 cm</a:t>
            </a:r>
          </a:p>
          <a:p>
            <a:pPr marL="0" marR="0" indent="0" algn="l" defTabSz="914400" rtl="0" eaLnBrk="0" fontAlgn="base" latinLnBrk="0" hangingPunct="0">
              <a:lnSpc>
                <a:spcPct val="100000"/>
              </a:lnSpc>
              <a:spcBef>
                <a:spcPct val="30000"/>
              </a:spcBef>
              <a:spcAft>
                <a:spcPct val="0"/>
              </a:spcAft>
              <a:buClrTx/>
              <a:buSzTx/>
              <a:buFontTx/>
              <a:buNone/>
              <a:tabLst/>
              <a:defRPr/>
            </a:pPr>
            <a:r>
              <a:rPr lang="hr-HR" sz="1200" kern="1200" dirty="0" smtClean="0">
                <a:solidFill>
                  <a:schemeClr val="tx1"/>
                </a:solidFill>
                <a:effectLst/>
                <a:latin typeface="+mn-lt"/>
                <a:ea typeface="+mn-ea"/>
                <a:cs typeface="+mn-cs"/>
              </a:rPr>
              <a:t>Iz estetskih razloga na bočnim stranicama gata ispod kamenih obložnica predviđeno je postavljanje armirano-betonskog vijenca, poprečnog presjeka 25x90 cm s rebrom poprečnog presjeka 30/20 cm radi oslanjanja na </a:t>
            </a:r>
            <a:r>
              <a:rPr lang="hr-HR" sz="1200" kern="1200" dirty="0" err="1" smtClean="0">
                <a:solidFill>
                  <a:schemeClr val="tx1"/>
                </a:solidFill>
                <a:effectLst/>
                <a:latin typeface="+mn-lt"/>
                <a:ea typeface="+mn-ea"/>
                <a:cs typeface="+mn-cs"/>
              </a:rPr>
              <a:t>naglavnice</a:t>
            </a:r>
            <a:r>
              <a:rPr lang="hr-HR" sz="1200" kern="1200" dirty="0" smtClean="0">
                <a:solidFill>
                  <a:schemeClr val="tx1"/>
                </a:solidFill>
                <a:effectLst/>
                <a:latin typeface="+mn-lt"/>
                <a:ea typeface="+mn-ea"/>
                <a:cs typeface="+mn-cs"/>
              </a:rPr>
              <a:t>.</a:t>
            </a:r>
          </a:p>
          <a:p>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38</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r-HR" altLang="sr-Latn-RS" dirty="0" smtClean="0"/>
              <a:t>nosači su širine 100 odnosno</a:t>
            </a:r>
            <a:r>
              <a:rPr lang="hr-HR" altLang="sr-Latn-RS" baseline="0" dirty="0" smtClean="0"/>
              <a:t> 120 cm i visine 40 cm, a debljina ploče za </a:t>
            </a:r>
            <a:r>
              <a:rPr lang="hr-HR" altLang="sr-Latn-RS" baseline="0" dirty="0" err="1" smtClean="0"/>
              <a:t>monolitizaciju</a:t>
            </a:r>
            <a:r>
              <a:rPr lang="hr-HR" altLang="sr-Latn-RS" baseline="0" dirty="0" smtClean="0"/>
              <a:t>  30 cm</a:t>
            </a:r>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39</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4</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r-HR" altLang="sr-Latn-RS" dirty="0" smtClean="0"/>
              <a:t>nosači su širine 100 odnosno</a:t>
            </a:r>
            <a:r>
              <a:rPr lang="hr-HR" altLang="sr-Latn-RS" baseline="0" dirty="0" smtClean="0"/>
              <a:t> 120 cm i visine 40 cm, a debljina ploče za </a:t>
            </a:r>
            <a:r>
              <a:rPr lang="hr-HR" altLang="sr-Latn-RS" baseline="0" dirty="0" err="1" smtClean="0"/>
              <a:t>monolitizaciju</a:t>
            </a:r>
            <a:r>
              <a:rPr lang="hr-HR" altLang="sr-Latn-RS" baseline="0" dirty="0" smtClean="0"/>
              <a:t>  30 cm</a:t>
            </a:r>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40</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r-HR" sz="1200" kern="1200" dirty="0" smtClean="0">
                <a:solidFill>
                  <a:schemeClr val="tx1"/>
                </a:solidFill>
                <a:effectLst/>
                <a:latin typeface="+mn-lt"/>
                <a:ea typeface="+mn-ea"/>
                <a:cs typeface="+mn-cs"/>
              </a:rPr>
              <a:t>Dilatacijske reške izradit će se na spojevima dijelova "1" i "2" gata. U  skladu s ukazanom potrebom dilatacijsku napravu treba ugraditi i na spoju dijela „2“ gata s obalom. Dužine dilatacijskih naprava je po 10,0 m'.</a:t>
            </a:r>
          </a:p>
          <a:p>
            <a:r>
              <a:rPr lang="hr-HR" sz="1200" kern="1200" dirty="0" smtClean="0">
                <a:solidFill>
                  <a:schemeClr val="tx1"/>
                </a:solidFill>
                <a:effectLst/>
                <a:latin typeface="+mn-lt"/>
                <a:ea typeface="+mn-ea"/>
                <a:cs typeface="+mn-cs"/>
              </a:rPr>
              <a:t>Ovim napravama omogućit će se uredno </a:t>
            </a:r>
            <a:r>
              <a:rPr lang="hr-HR" sz="1200" kern="1200" dirty="0" err="1" smtClean="0">
                <a:solidFill>
                  <a:schemeClr val="tx1"/>
                </a:solidFill>
                <a:effectLst/>
                <a:latin typeface="+mn-lt"/>
                <a:ea typeface="+mn-ea"/>
                <a:cs typeface="+mn-cs"/>
              </a:rPr>
              <a:t>dilatiranje</a:t>
            </a:r>
            <a:r>
              <a:rPr lang="hr-HR" sz="1200" kern="1200" dirty="0" smtClean="0">
                <a:solidFill>
                  <a:schemeClr val="tx1"/>
                </a:solidFill>
                <a:effectLst/>
                <a:latin typeface="+mn-lt"/>
                <a:ea typeface="+mn-ea"/>
                <a:cs typeface="+mn-cs"/>
              </a:rPr>
              <a:t> u uzdužnom pravcu pružanja gata, koje je posljedica promjene temperature, relaksacije izvedenih pilota i skupljanja betona (proračunske vrijednosti do 10 mm') do časa stvrdnjavanja betona kolnika.</a:t>
            </a:r>
          </a:p>
          <a:p>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41</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r-HR" sz="1200" kern="1200" dirty="0" smtClean="0">
                <a:solidFill>
                  <a:schemeClr val="tx1"/>
                </a:solidFill>
                <a:effectLst/>
                <a:latin typeface="+mn-lt"/>
                <a:ea typeface="+mn-ea"/>
                <a:cs typeface="+mn-cs"/>
              </a:rPr>
              <a:t>Dimenzioniranje ploče rampe provedeno je za opterećenje motornim vozilom ukupne mase 30 tona</a:t>
            </a:r>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42</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r-HR" sz="1200" kern="1200" dirty="0" smtClean="0">
                <a:solidFill>
                  <a:schemeClr val="tx1"/>
                </a:solidFill>
                <a:effectLst/>
                <a:latin typeface="+mn-lt"/>
                <a:ea typeface="+mn-ea"/>
                <a:cs typeface="+mn-cs"/>
              </a:rPr>
              <a:t>U </a:t>
            </a:r>
            <a:r>
              <a:rPr lang="hr-HR" sz="1200" kern="1200" dirty="0" err="1" smtClean="0">
                <a:solidFill>
                  <a:schemeClr val="tx1"/>
                </a:solidFill>
                <a:effectLst/>
                <a:latin typeface="+mn-lt"/>
                <a:ea typeface="+mn-ea"/>
                <a:cs typeface="+mn-cs"/>
              </a:rPr>
              <a:t>rasponskoj</a:t>
            </a:r>
            <a:r>
              <a:rPr lang="hr-HR" sz="1200" kern="1200" dirty="0" smtClean="0">
                <a:solidFill>
                  <a:schemeClr val="tx1"/>
                </a:solidFill>
                <a:effectLst/>
                <a:latin typeface="+mn-lt"/>
                <a:ea typeface="+mn-ea"/>
                <a:cs typeface="+mn-cs"/>
              </a:rPr>
              <a:t> će se konstrukciji ostaviti vertikalni otvori da se omogući </a:t>
            </a:r>
            <a:r>
              <a:rPr lang="hr-HR" sz="1200" kern="1200" dirty="0" err="1" smtClean="0">
                <a:solidFill>
                  <a:schemeClr val="tx1"/>
                </a:solidFill>
                <a:effectLst/>
                <a:latin typeface="+mn-lt"/>
                <a:ea typeface="+mn-ea"/>
                <a:cs typeface="+mn-cs"/>
              </a:rPr>
              <a:t>odzračivanje</a:t>
            </a:r>
            <a:r>
              <a:rPr lang="hr-HR" sz="1200" kern="1200" dirty="0" smtClean="0">
                <a:solidFill>
                  <a:schemeClr val="tx1"/>
                </a:solidFill>
                <a:effectLst/>
                <a:latin typeface="+mn-lt"/>
                <a:ea typeface="+mn-ea"/>
                <a:cs typeface="+mn-cs"/>
              </a:rPr>
              <a:t> pri podizanju vala te spriječi pneumatski šok.</a:t>
            </a:r>
          </a:p>
          <a:p>
            <a:r>
              <a:rPr lang="hr-HR" altLang="sr-Latn-RS" sz="1200" kern="1200" dirty="0" smtClean="0">
                <a:solidFill>
                  <a:schemeClr val="tx1"/>
                </a:solidFill>
                <a:effectLst/>
                <a:latin typeface="+mn-lt"/>
                <a:ea typeface="+mn-ea"/>
                <a:cs typeface="+mn-cs"/>
              </a:rPr>
              <a:t>širine 1-3 cm i po cijeloj visini presjeka</a:t>
            </a:r>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43</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r-HR" sz="1200" kern="1200" dirty="0" smtClean="0">
                <a:solidFill>
                  <a:schemeClr val="tx1"/>
                </a:solidFill>
                <a:effectLst/>
                <a:latin typeface="+mn-lt"/>
                <a:ea typeface="+mn-ea"/>
                <a:cs typeface="+mn-cs"/>
              </a:rPr>
              <a:t>Uzorak da dubini 8 do 9 m </a:t>
            </a:r>
            <a:r>
              <a:rPr lang="hr-HR" sz="1200" kern="1200" dirty="0" err="1" smtClean="0">
                <a:solidFill>
                  <a:schemeClr val="tx1"/>
                </a:solidFill>
                <a:effectLst/>
                <a:latin typeface="+mn-lt"/>
                <a:ea typeface="+mn-ea"/>
                <a:cs typeface="+mn-cs"/>
              </a:rPr>
              <a:t>m</a:t>
            </a:r>
            <a:r>
              <a:rPr lang="hr-HR" sz="1200" kern="1200" dirty="0" smtClean="0">
                <a:solidFill>
                  <a:schemeClr val="tx1"/>
                </a:solidFill>
                <a:effectLst/>
                <a:latin typeface="+mn-lt"/>
                <a:ea typeface="+mn-ea"/>
                <a:cs typeface="+mn-cs"/>
              </a:rPr>
              <a:t> sastoji se od blokova, veličine do 30 cm podrijetlom iz </a:t>
            </a:r>
            <a:r>
              <a:rPr lang="hr-HR" sz="1200" kern="1200" dirty="0" err="1" smtClean="0">
                <a:solidFill>
                  <a:schemeClr val="tx1"/>
                </a:solidFill>
                <a:effectLst/>
                <a:latin typeface="+mn-lt"/>
                <a:ea typeface="+mn-ea"/>
                <a:cs typeface="+mn-cs"/>
              </a:rPr>
              <a:t>magmatskih</a:t>
            </a:r>
            <a:r>
              <a:rPr lang="hr-HR" sz="1200" kern="1200" dirty="0" smtClean="0">
                <a:solidFill>
                  <a:schemeClr val="tx1"/>
                </a:solidFill>
                <a:effectLst/>
                <a:latin typeface="+mn-lt"/>
                <a:ea typeface="+mn-ea"/>
                <a:cs typeface="+mn-cs"/>
              </a:rPr>
              <a:t> stijena (vjerojatno efuzivni tip, odnosno skrutnuta lava) i zaobljenog krupnog šljunka vapnenačkog </a:t>
            </a:r>
            <a:r>
              <a:rPr lang="hr-HR" sz="1200" kern="1200" dirty="0" err="1" smtClean="0">
                <a:solidFill>
                  <a:schemeClr val="tx1"/>
                </a:solidFill>
                <a:effectLst/>
                <a:latin typeface="+mn-lt"/>
                <a:ea typeface="+mn-ea"/>
                <a:cs typeface="+mn-cs"/>
              </a:rPr>
              <a:t>podijetla</a:t>
            </a:r>
            <a:r>
              <a:rPr lang="hr-HR" sz="1200" kern="1200" dirty="0" smtClean="0">
                <a:solidFill>
                  <a:schemeClr val="tx1"/>
                </a:solidFill>
                <a:effectLst/>
                <a:latin typeface="+mn-lt"/>
                <a:ea typeface="+mn-ea"/>
                <a:cs typeface="+mn-cs"/>
              </a:rPr>
              <a:t> veličine do 6 cm</a:t>
            </a:r>
          </a:p>
          <a:p>
            <a:r>
              <a:rPr lang="hr-HR" sz="1200" kern="1200" dirty="0" smtClean="0">
                <a:solidFill>
                  <a:schemeClr val="tx1"/>
                </a:solidFill>
                <a:effectLst/>
                <a:latin typeface="+mn-lt"/>
                <a:ea typeface="+mn-ea"/>
                <a:cs typeface="+mn-cs"/>
              </a:rPr>
              <a:t>blokovi efuzivnog tipa </a:t>
            </a:r>
            <a:r>
              <a:rPr lang="hr-HR" sz="1200" kern="1200" dirty="0" err="1" smtClean="0">
                <a:solidFill>
                  <a:schemeClr val="tx1"/>
                </a:solidFill>
                <a:effectLst/>
                <a:latin typeface="+mn-lt"/>
                <a:ea typeface="+mn-ea"/>
                <a:cs typeface="+mn-cs"/>
              </a:rPr>
              <a:t>magmatskih</a:t>
            </a:r>
            <a:r>
              <a:rPr lang="hr-HR" sz="1200" kern="1200" dirty="0" smtClean="0">
                <a:solidFill>
                  <a:schemeClr val="tx1"/>
                </a:solidFill>
                <a:effectLst/>
                <a:latin typeface="+mn-lt"/>
                <a:ea typeface="+mn-ea"/>
                <a:cs typeface="+mn-cs"/>
              </a:rPr>
              <a:t> stijena, kakvih nema na području Istre i Kvarnera, pomiješani sa zrnima šljunka vapnenačkog podrijetla, što upućuju da se radi o materijalu antropogenog podrijetla. Naime, u antičkom razdoblju često je korišten krupni kamen za stabilizaciju brodova, a bivao je bačen u more nakon ukrcaja većeg tereta. Na temelju tog nalaza može se zaključiti da je u području  luke otoka Suska, od antičkih vremena do danas, sedimentacija bila izrazito velika. Tome u prilog je postojanje dubokih jaruga usječenih u les koje se pružaju prema području današnje luke. Kroz njih su transportirane velike količine pjeskovito-</a:t>
            </a:r>
            <a:r>
              <a:rPr lang="hr-HR" sz="1200" kern="1200" dirty="0" err="1" smtClean="0">
                <a:solidFill>
                  <a:schemeClr val="tx1"/>
                </a:solidFill>
                <a:effectLst/>
                <a:latin typeface="+mn-lt"/>
                <a:ea typeface="+mn-ea"/>
                <a:cs typeface="+mn-cs"/>
              </a:rPr>
              <a:t>prašinastih</a:t>
            </a:r>
            <a:r>
              <a:rPr lang="hr-HR" sz="1200" kern="1200" dirty="0" smtClean="0">
                <a:solidFill>
                  <a:schemeClr val="tx1"/>
                </a:solidFill>
                <a:effectLst/>
                <a:latin typeface="+mn-lt"/>
                <a:ea typeface="+mn-ea"/>
                <a:cs typeface="+mn-cs"/>
              </a:rPr>
              <a:t> sedimenata, pri čemu su sitnije čestice bile odnesene morskim strujama, a čestice pijeska su se većim dijelom taložile u uvali uz današnje naselje</a:t>
            </a:r>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44</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45</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46</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47</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5</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err="1" smtClean="0">
                <a:solidFill>
                  <a:schemeClr val="tx1"/>
                </a:solidFill>
                <a:effectLst/>
                <a:latin typeface="+mn-lt"/>
                <a:ea typeface="+mn-ea"/>
                <a:cs typeface="+mn-cs"/>
              </a:rPr>
              <a:t>Za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izradu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prognoze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vjetrovne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klime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korišteni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meteorološki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podatci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zabilježeni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najbližoj</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meteorološkoj</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postaji</a:t>
            </a:r>
            <a:r>
              <a:rPr lang="en-GB" sz="1200" kern="1200" dirty="0" smtClean="0">
                <a:solidFill>
                  <a:schemeClr val="tx1"/>
                </a:solidFill>
                <a:effectLst/>
                <a:latin typeface="+mn-lt"/>
                <a:ea typeface="+mn-ea"/>
                <a:cs typeface="+mn-cs"/>
              </a:rPr>
              <a:t> Mali </a:t>
            </a:r>
            <a:r>
              <a:rPr lang="en-GB" sz="1200" kern="1200" dirty="0" err="1" smtClean="0">
                <a:solidFill>
                  <a:schemeClr val="tx1"/>
                </a:solidFill>
                <a:effectLst/>
                <a:latin typeface="+mn-lt"/>
                <a:ea typeface="+mn-ea"/>
                <a:cs typeface="+mn-cs"/>
              </a:rPr>
              <a:t>Lošinj</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klimatološka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meteorološka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postaja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automatska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anemografska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postaja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Obzirom</a:t>
            </a:r>
            <a:r>
              <a:rPr lang="en-GB" sz="1200" kern="1200" dirty="0" smtClean="0">
                <a:solidFill>
                  <a:schemeClr val="tx1"/>
                </a:solidFill>
                <a:effectLst/>
                <a:latin typeface="+mn-lt"/>
                <a:ea typeface="+mn-ea"/>
                <a:cs typeface="+mn-cs"/>
              </a:rPr>
              <a:t> da je </a:t>
            </a:r>
            <a:r>
              <a:rPr lang="en-GB" sz="1200" kern="1200" dirty="0" err="1" smtClean="0">
                <a:solidFill>
                  <a:schemeClr val="tx1"/>
                </a:solidFill>
                <a:effectLst/>
                <a:latin typeface="+mn-lt"/>
                <a:ea typeface="+mn-ea"/>
                <a:cs typeface="+mn-cs"/>
              </a:rPr>
              <a:t>taj</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anemograf</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zaštićen</a:t>
            </a:r>
            <a:r>
              <a:rPr lang="en-GB" sz="1200" kern="1200" dirty="0" smtClean="0">
                <a:solidFill>
                  <a:schemeClr val="tx1"/>
                </a:solidFill>
                <a:effectLst/>
                <a:latin typeface="+mn-lt"/>
                <a:ea typeface="+mn-ea"/>
                <a:cs typeface="+mn-cs"/>
              </a:rPr>
              <a:t> od </a:t>
            </a:r>
            <a:r>
              <a:rPr lang="en-GB" sz="1200" kern="1200" dirty="0" err="1" smtClean="0">
                <a:solidFill>
                  <a:schemeClr val="tx1"/>
                </a:solidFill>
                <a:effectLst/>
                <a:latin typeface="+mn-lt"/>
                <a:ea typeface="+mn-ea"/>
                <a:cs typeface="+mn-cs"/>
              </a:rPr>
              <a:t>vjetrova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iz</a:t>
            </a:r>
            <a:r>
              <a:rPr lang="en-GB" sz="1200" kern="1200" dirty="0" smtClean="0">
                <a:solidFill>
                  <a:schemeClr val="tx1"/>
                </a:solidFill>
                <a:effectLst/>
                <a:latin typeface="+mn-lt"/>
                <a:ea typeface="+mn-ea"/>
                <a:cs typeface="+mn-cs"/>
              </a:rPr>
              <a:t> II. </a:t>
            </a:r>
            <a:r>
              <a:rPr lang="en-GB" sz="1200" kern="1200" dirty="0" err="1" smtClean="0">
                <a:solidFill>
                  <a:schemeClr val="tx1"/>
                </a:solidFill>
                <a:effectLst/>
                <a:latin typeface="+mn-lt"/>
                <a:ea typeface="+mn-ea"/>
                <a:cs typeface="+mn-cs"/>
              </a:rPr>
              <a:t>sektora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daje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za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smjerove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preniske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vrijednosti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brzina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vjetra</a:t>
            </a:r>
            <a:r>
              <a:rPr lang="en-GB" sz="1200" kern="1200" dirty="0" smtClean="0">
                <a:solidFill>
                  <a:schemeClr val="tx1"/>
                </a:solidFill>
                <a:effectLst/>
                <a:latin typeface="+mn-lt"/>
                <a:ea typeface="+mn-ea"/>
                <a:cs typeface="+mn-cs"/>
              </a:rPr>
              <a:t> u </a:t>
            </a:r>
            <a:r>
              <a:rPr lang="en-GB" sz="1200" kern="1200" dirty="0" err="1" smtClean="0">
                <a:solidFill>
                  <a:schemeClr val="tx1"/>
                </a:solidFill>
                <a:effectLst/>
                <a:latin typeface="+mn-lt"/>
                <a:ea typeface="+mn-ea"/>
                <a:cs typeface="+mn-cs"/>
              </a:rPr>
              <a:t>odnosu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realne</a:t>
            </a:r>
            <a:r>
              <a:rPr lang="en-GB" sz="1200" kern="1200" dirty="0" smtClean="0">
                <a:solidFill>
                  <a:schemeClr val="tx1"/>
                </a:solidFill>
                <a:effectLst/>
                <a:latin typeface="+mn-lt"/>
                <a:ea typeface="+mn-ea"/>
                <a:cs typeface="+mn-cs"/>
              </a:rPr>
              <a:t>, u </a:t>
            </a:r>
            <a:r>
              <a:rPr lang="en-GB" sz="1200" kern="1200" dirty="0" err="1" smtClean="0">
                <a:solidFill>
                  <a:schemeClr val="tx1"/>
                </a:solidFill>
                <a:effectLst/>
                <a:latin typeface="+mn-lt"/>
                <a:ea typeface="+mn-ea"/>
                <a:cs typeface="+mn-cs"/>
              </a:rPr>
              <a:t>studiji</a:t>
            </a:r>
            <a:r>
              <a:rPr lang="en-GB" sz="1200" kern="1200" dirty="0" smtClean="0">
                <a:solidFill>
                  <a:schemeClr val="tx1"/>
                </a:solidFill>
                <a:effectLst/>
                <a:latin typeface="+mn-lt"/>
                <a:ea typeface="+mn-ea"/>
                <a:cs typeface="+mn-cs"/>
              </a:rPr>
              <a:t> se </a:t>
            </a:r>
            <a:r>
              <a:rPr lang="en-GB" sz="1200" kern="1200" dirty="0" err="1" smtClean="0">
                <a:solidFill>
                  <a:schemeClr val="tx1"/>
                </a:solidFill>
                <a:effectLst/>
                <a:latin typeface="+mn-lt"/>
                <a:ea typeface="+mn-ea"/>
                <a:cs typeface="+mn-cs"/>
              </a:rPr>
              <a:t>koriste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podatci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za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Crikvenicu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Rab</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klimatološka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meteorološka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postaja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automatska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anemografska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postaja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te</a:t>
            </a:r>
            <a:r>
              <a:rPr lang="en-GB" sz="1200" kern="1200" dirty="0" smtClean="0">
                <a:solidFill>
                  <a:schemeClr val="tx1"/>
                </a:solidFill>
                <a:effectLst/>
                <a:latin typeface="+mn-lt"/>
                <a:ea typeface="+mn-ea"/>
                <a:cs typeface="+mn-cs"/>
              </a:rPr>
              <a:t> s </a:t>
            </a:r>
            <a:r>
              <a:rPr lang="en-GB" sz="1200" kern="1200" dirty="0" err="1" smtClean="0">
                <a:solidFill>
                  <a:schemeClr val="tx1"/>
                </a:solidFill>
                <a:effectLst/>
                <a:latin typeface="+mn-lt"/>
                <a:ea typeface="+mn-ea"/>
                <a:cs typeface="+mn-cs"/>
              </a:rPr>
              <a:t>anemografske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postaje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Povile</a:t>
            </a:r>
            <a:r>
              <a:rPr lang="en-GB" sz="1200" kern="1200" dirty="0" smtClean="0">
                <a:solidFill>
                  <a:schemeClr val="tx1"/>
                </a:solidFill>
                <a:effectLst/>
                <a:latin typeface="+mn-lt"/>
                <a:ea typeface="+mn-ea"/>
                <a:cs typeface="+mn-cs"/>
              </a:rPr>
              <a:t>.</a:t>
            </a:r>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6</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r-HR" altLang="sr-Latn-RS" dirty="0" smtClean="0"/>
              <a:t>Valne prognoze su napravljene</a:t>
            </a:r>
            <a:r>
              <a:rPr lang="hr-HR" altLang="sr-Latn-RS" baseline="0" dirty="0" smtClean="0"/>
              <a:t> za povratne periode od 2 i 100 godina</a:t>
            </a:r>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7</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r-HR" altLang="sr-Latn-RS" dirty="0" smtClean="0"/>
              <a:t>Valne prognoze su napravljene</a:t>
            </a:r>
            <a:r>
              <a:rPr lang="hr-HR" altLang="sr-Latn-RS" baseline="0" dirty="0" smtClean="0"/>
              <a:t> za povratne periode od 2 i 100 godina</a:t>
            </a:r>
          </a:p>
          <a:p>
            <a:pPr marL="0" marR="0" indent="0" algn="l" defTabSz="914400" rtl="0" eaLnBrk="0" fontAlgn="base" latinLnBrk="0" hangingPunct="0">
              <a:lnSpc>
                <a:spcPct val="100000"/>
              </a:lnSpc>
              <a:spcBef>
                <a:spcPct val="30000"/>
              </a:spcBef>
              <a:spcAft>
                <a:spcPct val="0"/>
              </a:spcAft>
              <a:buClrTx/>
              <a:buSzTx/>
              <a:buFontTx/>
              <a:buNone/>
              <a:tabLst/>
              <a:defRPr/>
            </a:pPr>
            <a:r>
              <a:rPr lang="hr-HR" sz="1200" kern="1200" dirty="0" smtClean="0">
                <a:solidFill>
                  <a:schemeClr val="tx1"/>
                </a:solidFill>
                <a:effectLst/>
                <a:latin typeface="+mn-lt"/>
                <a:ea typeface="+mn-ea"/>
                <a:cs typeface="+mn-cs"/>
              </a:rPr>
              <a:t>Za izradu studije korišten je numerički model </a:t>
            </a:r>
            <a:r>
              <a:rPr lang="hr-HR" sz="1200" i="1" kern="1200" dirty="0" smtClean="0">
                <a:solidFill>
                  <a:schemeClr val="tx1"/>
                </a:solidFill>
                <a:effectLst/>
                <a:latin typeface="+mn-lt"/>
                <a:ea typeface="+mn-ea"/>
                <a:cs typeface="+mn-cs"/>
              </a:rPr>
              <a:t>SWAN </a:t>
            </a:r>
            <a:endParaRPr lang="hr-HR" sz="1200" kern="1200" dirty="0" smtClean="0">
              <a:solidFill>
                <a:schemeClr val="tx1"/>
              </a:solidFill>
              <a:effectLst/>
              <a:latin typeface="+mn-lt"/>
              <a:ea typeface="+mn-ea"/>
              <a:cs typeface="+mn-cs"/>
            </a:endParaRPr>
          </a:p>
          <a:p>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8</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r-HR" altLang="sr-Latn-RS" dirty="0" smtClean="0"/>
              <a:t>Valne prognoze su napravljene</a:t>
            </a:r>
            <a:r>
              <a:rPr lang="hr-HR" altLang="sr-Latn-RS" baseline="0" dirty="0" smtClean="0"/>
              <a:t> za povratne periode od 2 i 100 godina</a:t>
            </a:r>
          </a:p>
          <a:p>
            <a:pPr marL="0" marR="0" indent="0" algn="l" defTabSz="914400" rtl="0" eaLnBrk="0" fontAlgn="base" latinLnBrk="0" hangingPunct="0">
              <a:lnSpc>
                <a:spcPct val="100000"/>
              </a:lnSpc>
              <a:spcBef>
                <a:spcPct val="30000"/>
              </a:spcBef>
              <a:spcAft>
                <a:spcPct val="0"/>
              </a:spcAft>
              <a:buClrTx/>
              <a:buSzTx/>
              <a:buFontTx/>
              <a:buNone/>
              <a:tabLst/>
              <a:defRPr/>
            </a:pPr>
            <a:r>
              <a:rPr lang="hr-HR" sz="1200" kern="1200" dirty="0" smtClean="0">
                <a:solidFill>
                  <a:schemeClr val="tx1"/>
                </a:solidFill>
                <a:effectLst/>
                <a:latin typeface="+mn-lt"/>
                <a:ea typeface="+mn-ea"/>
                <a:cs typeface="+mn-cs"/>
              </a:rPr>
              <a:t>Za izradu studije korišten je numerički model </a:t>
            </a:r>
            <a:r>
              <a:rPr lang="hr-HR" sz="1200" i="1" kern="1200" dirty="0" smtClean="0">
                <a:solidFill>
                  <a:schemeClr val="tx1"/>
                </a:solidFill>
                <a:effectLst/>
                <a:latin typeface="+mn-lt"/>
                <a:ea typeface="+mn-ea"/>
                <a:cs typeface="+mn-cs"/>
              </a:rPr>
              <a:t>SWAN </a:t>
            </a:r>
            <a:endParaRPr lang="hr-HR" sz="1200" kern="1200" dirty="0" smtClean="0">
              <a:solidFill>
                <a:schemeClr val="tx1"/>
              </a:solidFill>
              <a:effectLst/>
              <a:latin typeface="+mn-lt"/>
              <a:ea typeface="+mn-ea"/>
              <a:cs typeface="+mn-cs"/>
            </a:endParaRPr>
          </a:p>
          <a:p>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9</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hr-HR"/>
          </a:p>
        </p:txBody>
      </p:sp>
      <p:sp>
        <p:nvSpPr>
          <p:cNvPr id="4" name="Rectangle 11"/>
          <p:cNvSpPr>
            <a:spLocks noGrp="1" noChangeArrowheads="1"/>
          </p:cNvSpPr>
          <p:nvPr>
            <p:ph type="dt" sz="half" idx="10"/>
          </p:nvPr>
        </p:nvSpPr>
        <p:spPr>
          <a:ln/>
        </p:spPr>
        <p:txBody>
          <a:bodyPr/>
          <a:lstStyle>
            <a:lvl1pPr>
              <a:defRPr/>
            </a:lvl1pPr>
          </a:lstStyle>
          <a:p>
            <a:pPr>
              <a:defRPr/>
            </a:pPr>
            <a:r>
              <a:rPr lang="hr-HR" altLang="sr-Latn-RS"/>
              <a:t>Ime i prezime predavača</a:t>
            </a:r>
          </a:p>
        </p:txBody>
      </p:sp>
      <p:sp>
        <p:nvSpPr>
          <p:cNvPr id="5" name="Rectangle 13"/>
          <p:cNvSpPr>
            <a:spLocks noGrp="1" noChangeArrowheads="1"/>
          </p:cNvSpPr>
          <p:nvPr>
            <p:ph type="sldNum" sz="quarter" idx="11"/>
          </p:nvPr>
        </p:nvSpPr>
        <p:spPr>
          <a:ln/>
        </p:spPr>
        <p:txBody>
          <a:bodyPr/>
          <a:lstStyle>
            <a:lvl1pPr>
              <a:defRPr/>
            </a:lvl1pPr>
          </a:lstStyle>
          <a:p>
            <a:pPr>
              <a:defRPr/>
            </a:pPr>
            <a:fld id="{DF59B5C4-5052-48BC-B74C-450AB8A92364}" type="slidenum">
              <a:rPr lang="hr-HR" altLang="sr-Latn-RS"/>
              <a:pPr>
                <a:defRPr/>
              </a:pPr>
              <a:t>‹#›</a:t>
            </a:fld>
            <a:endParaRPr lang="hr-HR" altLang="sr-Latn-RS"/>
          </a:p>
        </p:txBody>
      </p:sp>
    </p:spTree>
    <p:extLst>
      <p:ext uri="{BB962C8B-B14F-4D97-AF65-F5344CB8AC3E}">
        <p14:creationId xmlns:p14="http://schemas.microsoft.com/office/powerpoint/2010/main" val="4117395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2875" y="142875"/>
            <a:ext cx="9318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p:cNvPicPr>
            <a:picLocks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1000125"/>
            <a:ext cx="9144000" cy="107950"/>
          </a:xfrm>
          <a:prstGeom prst="rect">
            <a:avLst/>
          </a:prstGeom>
          <a:solidFill>
            <a:schemeClr val="bg2">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ectangle 8"/>
          <p:cNvSpPr>
            <a:spLocks noChangeArrowheads="1"/>
          </p:cNvSpPr>
          <p:nvPr userDrawn="1"/>
        </p:nvSpPr>
        <p:spPr bwMode="auto">
          <a:xfrm>
            <a:off x="1143000" y="142875"/>
            <a:ext cx="7715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GB" altLang="sr-Latn-RS" sz="1400" b="1"/>
              <a:t>HRVATSKA KOMORA INŽENJERA GRAĐEVINARSTVA</a:t>
            </a:r>
            <a:endParaRPr lang="hr-HR" altLang="sr-Latn-RS" sz="1400"/>
          </a:p>
        </p:txBody>
      </p:sp>
      <p:sp>
        <p:nvSpPr>
          <p:cNvPr id="7" name="Rectangle 5"/>
          <p:cNvSpPr>
            <a:spLocks noChangeArrowheads="1"/>
          </p:cNvSpPr>
          <p:nvPr userDrawn="1"/>
        </p:nvSpPr>
        <p:spPr bwMode="auto">
          <a:xfrm>
            <a:off x="1143000" y="457200"/>
            <a:ext cx="771525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Aft>
                <a:spcPts val="600"/>
              </a:spcAft>
              <a:defRPr/>
            </a:pPr>
            <a:r>
              <a:rPr lang="hr-HR" altLang="sr-Latn-RS" sz="1200" b="1">
                <a:solidFill>
                  <a:srgbClr val="7F7F7F"/>
                </a:solidFill>
                <a:cs typeface="Times New Roman" pitchFamily="18" charset="0"/>
              </a:rPr>
              <a:t>DANI OVLAŠTENIH INŽENJERA GRAĐEVINARSTVA</a:t>
            </a:r>
            <a:endParaRPr lang="hr-HR" altLang="sr-Latn-RS" sz="1200">
              <a:solidFill>
                <a:srgbClr val="7F7F7F"/>
              </a:solidFill>
            </a:endParaRPr>
          </a:p>
          <a:p>
            <a:pPr algn="ctr">
              <a:spcAft>
                <a:spcPts val="600"/>
              </a:spcAft>
              <a:defRPr/>
            </a:pPr>
            <a:r>
              <a:rPr lang="hr-HR" altLang="sr-Latn-RS" sz="1200">
                <a:cs typeface="Times New Roman" pitchFamily="18" charset="0"/>
              </a:rPr>
              <a:t>Opatija, 2010.</a:t>
            </a:r>
            <a:endParaRPr lang="hr-HR" altLang="sr-Latn-RS"/>
          </a:p>
        </p:txBody>
      </p:sp>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8" name="Date Placeholder 3"/>
          <p:cNvSpPr>
            <a:spLocks noGrp="1"/>
          </p:cNvSpPr>
          <p:nvPr>
            <p:ph type="dt" sz="half" idx="10"/>
          </p:nvPr>
        </p:nvSpPr>
        <p:spPr>
          <a:xfrm>
            <a:off x="457200" y="6356350"/>
            <a:ext cx="2133600" cy="365125"/>
          </a:xfrm>
        </p:spPr>
        <p:txBody>
          <a:bodyPr/>
          <a:lstStyle>
            <a:lvl1pPr fontAlgn="auto">
              <a:spcBef>
                <a:spcPts val="0"/>
              </a:spcBef>
              <a:spcAft>
                <a:spcPts val="0"/>
              </a:spcAft>
              <a:defRPr sz="1800">
                <a:latin typeface="+mn-lt"/>
                <a:cs typeface="+mn-cs"/>
              </a:defRPr>
            </a:lvl1pPr>
          </a:lstStyle>
          <a:p>
            <a:pPr>
              <a:defRPr/>
            </a:pPr>
            <a:endParaRPr lang="hr-HR"/>
          </a:p>
        </p:txBody>
      </p:sp>
      <p:sp>
        <p:nvSpPr>
          <p:cNvPr id="9"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itchFamily="34" charset="0"/>
                <a:cs typeface="Arial" charset="0"/>
              </a:defRPr>
            </a:lvl1pPr>
          </a:lstStyle>
          <a:p>
            <a:pPr>
              <a:defRPr/>
            </a:pPr>
            <a:endParaRPr lang="hr-HR" altLang="sr-Latn-RS"/>
          </a:p>
        </p:txBody>
      </p:sp>
      <p:sp>
        <p:nvSpPr>
          <p:cNvPr id="10" name="Slide Number Placeholder 5"/>
          <p:cNvSpPr>
            <a:spLocks noGrp="1"/>
          </p:cNvSpPr>
          <p:nvPr>
            <p:ph type="sldNum" sz="quarter" idx="12"/>
          </p:nvPr>
        </p:nvSpPr>
        <p:spPr>
          <a:xfrm>
            <a:off x="6553200" y="6356350"/>
            <a:ext cx="2133600" cy="365125"/>
          </a:xfrm>
        </p:spPr>
        <p:txBody>
          <a:bodyPr/>
          <a:lstStyle>
            <a:lvl1pPr algn="l">
              <a:defRPr sz="1800" smtClean="0">
                <a:latin typeface="Calibri" panose="020F0502020204030204" pitchFamily="34" charset="0"/>
              </a:defRPr>
            </a:lvl1pPr>
          </a:lstStyle>
          <a:p>
            <a:pPr>
              <a:defRPr/>
            </a:pPr>
            <a:fld id="{540EEC7C-AA2A-4A1B-B288-589E9A700F40}" type="slidenum">
              <a:rPr lang="hr-HR" altLang="sr-Latn-RS"/>
              <a:pPr>
                <a:defRPr/>
              </a:pPr>
              <a:t>‹#›</a:t>
            </a:fld>
            <a:endParaRPr lang="hr-HR" altLang="sr-Latn-RS"/>
          </a:p>
        </p:txBody>
      </p:sp>
    </p:spTree>
    <p:extLst>
      <p:ext uri="{BB962C8B-B14F-4D97-AF65-F5344CB8AC3E}">
        <p14:creationId xmlns:p14="http://schemas.microsoft.com/office/powerpoint/2010/main" val="1951211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r>
              <a:rPr lang="hr-HR" altLang="sr-Latn-RS"/>
              <a:t>Ime i prezime predavača</a:t>
            </a:r>
          </a:p>
        </p:txBody>
      </p:sp>
      <p:sp>
        <p:nvSpPr>
          <p:cNvPr id="3" name="Rectangle 13"/>
          <p:cNvSpPr>
            <a:spLocks noGrp="1" noChangeArrowheads="1"/>
          </p:cNvSpPr>
          <p:nvPr>
            <p:ph type="sldNum" sz="quarter" idx="11"/>
          </p:nvPr>
        </p:nvSpPr>
        <p:spPr>
          <a:ln/>
        </p:spPr>
        <p:txBody>
          <a:bodyPr/>
          <a:lstStyle>
            <a:lvl1pPr>
              <a:defRPr/>
            </a:lvl1pPr>
          </a:lstStyle>
          <a:p>
            <a:pPr>
              <a:defRPr/>
            </a:pPr>
            <a:fld id="{27742FF3-B87A-45D6-9A3E-D782A254165A}" type="slidenum">
              <a:rPr lang="hr-HR" altLang="sr-Latn-RS"/>
              <a:pPr>
                <a:defRPr/>
              </a:pPr>
              <a:t>‹#›</a:t>
            </a:fld>
            <a:endParaRPr lang="hr-HR" altLang="sr-Latn-RS"/>
          </a:p>
        </p:txBody>
      </p:sp>
    </p:spTree>
    <p:extLst>
      <p:ext uri="{BB962C8B-B14F-4D97-AF65-F5344CB8AC3E}">
        <p14:creationId xmlns:p14="http://schemas.microsoft.com/office/powerpoint/2010/main" val="964408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1143000"/>
          </a:xfrm>
          <a:prstGeom prst="rect">
            <a:avLst/>
          </a:prstGeom>
        </p:spPr>
        <p:txBody>
          <a:bodyPr/>
          <a:lstStyle/>
          <a:p>
            <a:r>
              <a:rPr lang="hr-HR"/>
              <a:t>Uredite stil naslova matrice</a:t>
            </a:r>
          </a:p>
        </p:txBody>
      </p:sp>
      <p:sp>
        <p:nvSpPr>
          <p:cNvPr id="3" name="Rezervirano mjesto sadržaja 2"/>
          <p:cNvSpPr>
            <a:spLocks noGrp="1"/>
          </p:cNvSpPr>
          <p:nvPr>
            <p:ph idx="1"/>
          </p:nvPr>
        </p:nvSpPr>
        <p:spPr>
          <a:xfrm>
            <a:off x="457200" y="1600200"/>
            <a:ext cx="8229600" cy="4525963"/>
          </a:xfrm>
          <a:prstGeom prst="rect">
            <a:avLst/>
          </a:prstGeo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ctangle 11"/>
          <p:cNvSpPr>
            <a:spLocks noGrp="1" noChangeArrowheads="1"/>
          </p:cNvSpPr>
          <p:nvPr>
            <p:ph type="dt" sz="half" idx="10"/>
          </p:nvPr>
        </p:nvSpPr>
        <p:spPr>
          <a:ln/>
        </p:spPr>
        <p:txBody>
          <a:bodyPr/>
          <a:lstStyle>
            <a:lvl1pPr>
              <a:defRPr/>
            </a:lvl1pPr>
          </a:lstStyle>
          <a:p>
            <a:pPr>
              <a:defRPr/>
            </a:pPr>
            <a:r>
              <a:rPr lang="hr-HR" altLang="sr-Latn-RS"/>
              <a:t>Ime i prezime predavača</a:t>
            </a:r>
          </a:p>
        </p:txBody>
      </p:sp>
      <p:sp>
        <p:nvSpPr>
          <p:cNvPr id="5" name="Rectangle 13"/>
          <p:cNvSpPr>
            <a:spLocks noGrp="1" noChangeArrowheads="1"/>
          </p:cNvSpPr>
          <p:nvPr>
            <p:ph type="sldNum" sz="quarter" idx="11"/>
          </p:nvPr>
        </p:nvSpPr>
        <p:spPr>
          <a:ln/>
        </p:spPr>
        <p:txBody>
          <a:bodyPr/>
          <a:lstStyle>
            <a:lvl1pPr>
              <a:defRPr/>
            </a:lvl1pPr>
          </a:lstStyle>
          <a:p>
            <a:pPr>
              <a:defRPr/>
            </a:pPr>
            <a:fld id="{CA97B197-5111-4B02-8047-EF5F65D3E305}" type="slidenum">
              <a:rPr lang="hr-HR" altLang="sr-Latn-RS"/>
              <a:pPr>
                <a:defRPr/>
              </a:pPr>
              <a:t>‹#›</a:t>
            </a:fld>
            <a:endParaRPr lang="hr-HR" altLang="sr-Latn-RS"/>
          </a:p>
        </p:txBody>
      </p:sp>
    </p:spTree>
    <p:extLst>
      <p:ext uri="{BB962C8B-B14F-4D97-AF65-F5344CB8AC3E}">
        <p14:creationId xmlns:p14="http://schemas.microsoft.com/office/powerpoint/2010/main" val="26963576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26" name="Picture 9" descr="image001"/>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956550" y="6337300"/>
            <a:ext cx="6111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0" y="6308725"/>
            <a:ext cx="914400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35" name="Rectangle 11"/>
          <p:cNvSpPr>
            <a:spLocks noGrp="1" noChangeArrowheads="1"/>
          </p:cNvSpPr>
          <p:nvPr>
            <p:ph type="dt" sz="half" idx="2"/>
          </p:nvPr>
        </p:nvSpPr>
        <p:spPr bwMode="auto">
          <a:xfrm>
            <a:off x="107950" y="6381750"/>
            <a:ext cx="597693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Narrow" pitchFamily="34" charset="0"/>
                <a:cs typeface="Arial" charset="0"/>
              </a:defRPr>
            </a:lvl1pPr>
          </a:lstStyle>
          <a:p>
            <a:pPr>
              <a:defRPr/>
            </a:pPr>
            <a:r>
              <a:rPr lang="hr-HR" altLang="sr-Latn-RS" dirty="0"/>
              <a:t>Ime i prezime predavača</a:t>
            </a:r>
          </a:p>
        </p:txBody>
      </p:sp>
      <p:sp>
        <p:nvSpPr>
          <p:cNvPr id="1029" name="Rectangle 12"/>
          <p:cNvSpPr>
            <a:spLocks noChangeArrowheads="1"/>
          </p:cNvSpPr>
          <p:nvPr/>
        </p:nvSpPr>
        <p:spPr bwMode="auto">
          <a:xfrm>
            <a:off x="6011863" y="6381750"/>
            <a:ext cx="19446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defRPr/>
            </a:pPr>
            <a:r>
              <a:rPr lang="hr-HR" altLang="sr-Latn-RS" sz="1400" dirty="0"/>
              <a:t>HKIG – Opatija 2019.</a:t>
            </a:r>
          </a:p>
        </p:txBody>
      </p:sp>
      <p:sp>
        <p:nvSpPr>
          <p:cNvPr id="1037" name="Rectangle 13"/>
          <p:cNvSpPr>
            <a:spLocks noGrp="1" noChangeArrowheads="1"/>
          </p:cNvSpPr>
          <p:nvPr>
            <p:ph type="sldNum" sz="quarter" idx="4"/>
          </p:nvPr>
        </p:nvSpPr>
        <p:spPr bwMode="auto">
          <a:xfrm>
            <a:off x="8026400" y="6381750"/>
            <a:ext cx="1117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2000" smtClean="0">
                <a:latin typeface="Verdana" panose="020B0604030504040204" pitchFamily="34" charset="0"/>
              </a:defRPr>
            </a:lvl1pPr>
          </a:lstStyle>
          <a:p>
            <a:pPr>
              <a:defRPr/>
            </a:pPr>
            <a:fld id="{79AD9910-7AB1-46C5-8FA7-ED2DDB5247A5}" type="slidenum">
              <a:rPr lang="hr-HR" altLang="sr-Latn-RS"/>
              <a:pPr>
                <a:defRPr/>
              </a:pPr>
              <a:t>‹#›</a:t>
            </a:fld>
            <a:endParaRPr lang="hr-HR" altLang="sr-Latn-RS"/>
          </a:p>
        </p:txBody>
      </p:sp>
    </p:spTree>
  </p:cSld>
  <p:clrMap bg1="lt1" tx1="dk1" bg2="lt2" tx2="dk2" accent1="accent1" accent2="accent2" accent3="accent3" accent4="accent4" accent5="accent5" accent6="accent6" hlink="hlink" folHlink="folHlink"/>
  <p:sldLayoutIdLst>
    <p:sldLayoutId id="2147483774" r:id="rId1"/>
    <p:sldLayoutId id="2147483777" r:id="rId2"/>
    <p:sldLayoutId id="2147483775" r:id="rId3"/>
    <p:sldLayoutId id="2147483776" r:id="rId4"/>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zervirano mjesto datuma 1"/>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a:latin typeface="Arial Narrow" panose="020B0606020202030204" pitchFamily="34" charset="0"/>
              </a:rPr>
              <a:t>Ime i prezime predavača</a:t>
            </a:r>
          </a:p>
        </p:txBody>
      </p:sp>
      <p:sp>
        <p:nvSpPr>
          <p:cNvPr id="5123" name="Rezervirano mjesto broja slajda 2"/>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09DE799-DA9D-44F6-BE07-3F637AC10E48}" type="slidenum">
              <a:rPr lang="hr-HR" altLang="sr-Latn-RS">
                <a:latin typeface="Verdana" panose="020B0604030504040204" pitchFamily="34" charset="0"/>
              </a:rPr>
              <a:pPr/>
              <a:t>1</a:t>
            </a:fld>
            <a:endParaRPr lang="hr-HR" altLang="sr-Latn-RS">
              <a:latin typeface="Verdana" panose="020B0604030504040204" pitchFamily="34" charset="0"/>
            </a:endParaRPr>
          </a:p>
        </p:txBody>
      </p:sp>
      <p:sp>
        <p:nvSpPr>
          <p:cNvPr id="9" name="Rectangle 8"/>
          <p:cNvSpPr/>
          <p:nvPr/>
        </p:nvSpPr>
        <p:spPr>
          <a:xfrm>
            <a:off x="0" y="908050"/>
            <a:ext cx="9144000" cy="5949950"/>
          </a:xfrm>
          <a:prstGeom prst="rect">
            <a:avLst/>
          </a:prstGeom>
          <a:solidFill>
            <a:srgbClr val="112A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hr-HR"/>
          </a:p>
        </p:txBody>
      </p:sp>
      <p:sp>
        <p:nvSpPr>
          <p:cNvPr id="5125" name="Title 5"/>
          <p:cNvSpPr>
            <a:spLocks noGrp="1"/>
          </p:cNvSpPr>
          <p:nvPr>
            <p:ph type="ctrTitle" idx="4294967295"/>
          </p:nvPr>
        </p:nvSpPr>
        <p:spPr bwMode="auto">
          <a:xfrm>
            <a:off x="0" y="2071688"/>
            <a:ext cx="9144000" cy="1470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hr-HR" altLang="sr-Latn-RS" sz="4000" dirty="0" smtClean="0">
                <a:solidFill>
                  <a:schemeClr val="bg1"/>
                </a:solidFill>
                <a:latin typeface="Times New Roman" panose="02020603050405020304" pitchFamily="18" charset="0"/>
                <a:cs typeface="Times New Roman" panose="02020603050405020304" pitchFamily="18" charset="0"/>
              </a:rPr>
              <a:t>Temeljenje pristana na otoku Susku</a:t>
            </a:r>
            <a:endParaRPr lang="hr-HR" altLang="sr-Latn-RS" sz="4000" dirty="0">
              <a:solidFill>
                <a:schemeClr val="bg1"/>
              </a:solidFill>
              <a:latin typeface="Times New Roman" panose="02020603050405020304" pitchFamily="18" charset="0"/>
              <a:cs typeface="Times New Roman" panose="02020603050405020304" pitchFamily="18" charset="0"/>
            </a:endParaRPr>
          </a:p>
        </p:txBody>
      </p:sp>
      <p:sp>
        <p:nvSpPr>
          <p:cNvPr id="5126" name="Subtitle 6"/>
          <p:cNvSpPr>
            <a:spLocks noGrp="1"/>
          </p:cNvSpPr>
          <p:nvPr>
            <p:ph type="subTitle" idx="4294967295"/>
          </p:nvPr>
        </p:nvSpPr>
        <p:spPr bwMode="auto">
          <a:xfrm>
            <a:off x="179512" y="5517232"/>
            <a:ext cx="8462144"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Arial" panose="020B0604020202020204" pitchFamily="34" charset="0"/>
              <a:buNone/>
            </a:pPr>
            <a:r>
              <a:rPr lang="hr-HR" altLang="sr-Latn-RS" sz="1700" dirty="0" smtClean="0">
                <a:solidFill>
                  <a:schemeClr val="bg1"/>
                </a:solidFill>
                <a:latin typeface="Times New Roman" panose="02020603050405020304" pitchFamily="18" charset="0"/>
                <a:cs typeface="Times New Roman" panose="02020603050405020304" pitchFamily="18" charset="0"/>
              </a:rPr>
              <a:t>Ivan Žigo, mag.ing.aedif., MareCon d.o.o., Rijeka</a:t>
            </a:r>
          </a:p>
          <a:p>
            <a:pPr marL="0" indent="0">
              <a:buNone/>
            </a:pPr>
            <a:r>
              <a:rPr lang="hr-HR" altLang="sr-Latn-RS" sz="1700" dirty="0" err="1" smtClean="0">
                <a:solidFill>
                  <a:schemeClr val="bg1"/>
                </a:solidFill>
                <a:latin typeface="Times New Roman" panose="02020603050405020304" pitchFamily="18" charset="0"/>
                <a:cs typeface="Times New Roman" panose="02020603050405020304" pitchFamily="18" charset="0"/>
              </a:rPr>
              <a:t>mr.sc</a:t>
            </a:r>
            <a:r>
              <a:rPr lang="hr-HR" altLang="sr-Latn-RS" sz="1700" dirty="0" smtClean="0">
                <a:solidFill>
                  <a:schemeClr val="bg1"/>
                </a:solidFill>
                <a:latin typeface="Times New Roman" panose="02020603050405020304" pitchFamily="18" charset="0"/>
                <a:cs typeface="Times New Roman" panose="02020603050405020304" pitchFamily="18" charset="0"/>
              </a:rPr>
              <a:t>. Dinko </a:t>
            </a:r>
            <a:r>
              <a:rPr lang="hr-HR" altLang="sr-Latn-RS" sz="1700" dirty="0" err="1" smtClean="0">
                <a:solidFill>
                  <a:schemeClr val="bg1"/>
                </a:solidFill>
                <a:latin typeface="Times New Roman" panose="02020603050405020304" pitchFamily="18" charset="0"/>
                <a:cs typeface="Times New Roman" panose="02020603050405020304" pitchFamily="18" charset="0"/>
              </a:rPr>
              <a:t>Hrešić</a:t>
            </a:r>
            <a:r>
              <a:rPr lang="hr-HR" altLang="sr-Latn-RS" sz="1700" dirty="0" smtClean="0">
                <a:solidFill>
                  <a:schemeClr val="bg1"/>
                </a:solidFill>
                <a:latin typeface="Times New Roman" panose="02020603050405020304" pitchFamily="18" charset="0"/>
                <a:cs typeface="Times New Roman" panose="02020603050405020304" pitchFamily="18" charset="0"/>
              </a:rPr>
              <a:t>, dipl.ing.građ., MareCon </a:t>
            </a:r>
            <a:r>
              <a:rPr lang="hr-HR" altLang="sr-Latn-RS" sz="1700" dirty="0">
                <a:solidFill>
                  <a:schemeClr val="bg1"/>
                </a:solidFill>
                <a:latin typeface="Times New Roman" panose="02020603050405020304" pitchFamily="18" charset="0"/>
                <a:cs typeface="Times New Roman" panose="02020603050405020304" pitchFamily="18" charset="0"/>
              </a:rPr>
              <a:t>d.o.o., </a:t>
            </a:r>
            <a:r>
              <a:rPr lang="hr-HR" altLang="sr-Latn-RS" sz="1700" dirty="0" smtClean="0">
                <a:solidFill>
                  <a:schemeClr val="bg1"/>
                </a:solidFill>
                <a:latin typeface="Times New Roman" panose="02020603050405020304" pitchFamily="18" charset="0"/>
                <a:cs typeface="Times New Roman" panose="02020603050405020304" pitchFamily="18" charset="0"/>
              </a:rPr>
              <a:t>Rijeka</a:t>
            </a:r>
          </a:p>
          <a:p>
            <a:pPr marL="0" indent="0">
              <a:buNone/>
            </a:pPr>
            <a:r>
              <a:rPr lang="hr-HR" altLang="sr-Latn-RS" sz="1700" dirty="0" smtClean="0">
                <a:solidFill>
                  <a:schemeClr val="bg1"/>
                </a:solidFill>
                <a:latin typeface="Times New Roman" panose="02020603050405020304" pitchFamily="18" charset="0"/>
                <a:cs typeface="Times New Roman" panose="02020603050405020304" pitchFamily="18" charset="0"/>
              </a:rPr>
              <a:t>Marin </a:t>
            </a:r>
            <a:r>
              <a:rPr lang="hr-HR" altLang="sr-Latn-RS" sz="1700" dirty="0" err="1" smtClean="0">
                <a:solidFill>
                  <a:schemeClr val="bg1"/>
                </a:solidFill>
                <a:latin typeface="Times New Roman" panose="02020603050405020304" pitchFamily="18" charset="0"/>
                <a:cs typeface="Times New Roman" panose="02020603050405020304" pitchFamily="18" charset="0"/>
              </a:rPr>
              <a:t>Grbac</a:t>
            </a:r>
            <a:r>
              <a:rPr lang="hr-HR" altLang="sr-Latn-RS" sz="1700" dirty="0" smtClean="0">
                <a:solidFill>
                  <a:schemeClr val="bg1"/>
                </a:solidFill>
                <a:latin typeface="Times New Roman" panose="02020603050405020304" pitchFamily="18" charset="0"/>
                <a:cs typeface="Times New Roman" panose="02020603050405020304" pitchFamily="18" charset="0"/>
              </a:rPr>
              <a:t>, mag.ing.aedif., Građevinski fakultet Sveučilišta u Rijeci, Rijeka</a:t>
            </a:r>
          </a:p>
          <a:p>
            <a:pPr marL="0" indent="0">
              <a:buNone/>
            </a:pPr>
            <a:r>
              <a:rPr lang="hr-HR" altLang="sr-Latn-RS" sz="1700" dirty="0" smtClean="0">
                <a:solidFill>
                  <a:schemeClr val="bg1"/>
                </a:solidFill>
                <a:latin typeface="Times New Roman" panose="02020603050405020304" pitchFamily="18" charset="0"/>
                <a:cs typeface="Times New Roman" panose="02020603050405020304" pitchFamily="18" charset="0"/>
              </a:rPr>
              <a:t>Doc.dr.sc. Vedran </a:t>
            </a:r>
            <a:r>
              <a:rPr lang="hr-HR" altLang="sr-Latn-RS" sz="1700" dirty="0" err="1" smtClean="0">
                <a:solidFill>
                  <a:schemeClr val="bg1"/>
                </a:solidFill>
                <a:latin typeface="Times New Roman" panose="02020603050405020304" pitchFamily="18" charset="0"/>
                <a:cs typeface="Times New Roman" panose="02020603050405020304" pitchFamily="18" charset="0"/>
              </a:rPr>
              <a:t>Jagodnik</a:t>
            </a:r>
            <a:r>
              <a:rPr lang="hr-HR" altLang="sr-Latn-RS" sz="1700" dirty="0" smtClean="0">
                <a:solidFill>
                  <a:schemeClr val="bg1"/>
                </a:solidFill>
                <a:latin typeface="Times New Roman" panose="02020603050405020304" pitchFamily="18" charset="0"/>
                <a:cs typeface="Times New Roman" panose="02020603050405020304" pitchFamily="18" charset="0"/>
              </a:rPr>
              <a:t>, </a:t>
            </a:r>
            <a:r>
              <a:rPr lang="hr-HR" altLang="sr-Latn-RS" sz="1700" dirty="0">
                <a:solidFill>
                  <a:schemeClr val="bg1"/>
                </a:solidFill>
                <a:latin typeface="Times New Roman" panose="02020603050405020304" pitchFamily="18" charset="0"/>
                <a:cs typeface="Times New Roman" panose="02020603050405020304" pitchFamily="18" charset="0"/>
              </a:rPr>
              <a:t>mag.ing.aedif., Građevinski fakultet Sveučilišta u Rijeci, Rijeka</a:t>
            </a:r>
          </a:p>
          <a:p>
            <a:pPr marL="0" indent="0">
              <a:buFont typeface="Arial" panose="020B0604020202020204" pitchFamily="34" charset="0"/>
              <a:buNone/>
            </a:pPr>
            <a:endParaRPr lang="hr-HR" altLang="sr-Latn-RS" sz="1700" dirty="0">
              <a:solidFill>
                <a:schemeClr val="bg1"/>
              </a:solidFill>
              <a:latin typeface="Times New Roman" panose="02020603050405020304" pitchFamily="18" charset="0"/>
              <a:cs typeface="Times New Roman" panose="02020603050405020304" pitchFamily="18" charset="0"/>
            </a:endParaRPr>
          </a:p>
        </p:txBody>
      </p:sp>
      <p:sp>
        <p:nvSpPr>
          <p:cNvPr id="5127" name="TextBox 3"/>
          <p:cNvSpPr txBox="1">
            <a:spLocks noChangeArrowheads="1"/>
          </p:cNvSpPr>
          <p:nvPr/>
        </p:nvSpPr>
        <p:spPr bwMode="auto">
          <a:xfrm>
            <a:off x="0" y="0"/>
            <a:ext cx="9144000" cy="8556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hr-HR" altLang="sr-Latn-RS" b="1" dirty="0">
                <a:latin typeface="Times New Roman" panose="02020603050405020304" pitchFamily="18" charset="0"/>
                <a:cs typeface="Times New Roman" panose="02020603050405020304" pitchFamily="18" charset="0"/>
              </a:rPr>
              <a:t>		HRVATSKA  KOMORA  INŽENJERA  GRAĐEVINARSTVA</a:t>
            </a:r>
          </a:p>
          <a:p>
            <a:pPr eaLnBrk="1" hangingPunct="1"/>
            <a:endParaRPr lang="hr-HR" altLang="sr-Latn-RS" sz="600" b="1" dirty="0">
              <a:latin typeface="Times New Roman" panose="02020603050405020304" pitchFamily="18" charset="0"/>
              <a:cs typeface="Times New Roman" panose="02020603050405020304" pitchFamily="18" charset="0"/>
            </a:endParaRPr>
          </a:p>
          <a:p>
            <a:pPr eaLnBrk="1" hangingPunct="1"/>
            <a:r>
              <a:rPr lang="hr-HR" altLang="sr-Latn-RS" b="1" dirty="0">
                <a:latin typeface="Times New Roman" panose="02020603050405020304" pitchFamily="18" charset="0"/>
                <a:cs typeface="Times New Roman" panose="02020603050405020304" pitchFamily="18" charset="0"/>
              </a:rPr>
              <a:t>		Dani  Hrvatske komore inženjera  građevinarstva</a:t>
            </a:r>
            <a:r>
              <a:rPr lang="hr-HR" altLang="sr-Latn-RS" dirty="0">
                <a:latin typeface="Times New Roman" panose="02020603050405020304" pitchFamily="18" charset="0"/>
                <a:cs typeface="Times New Roman" panose="02020603050405020304" pitchFamily="18" charset="0"/>
              </a:rPr>
              <a:t>         </a:t>
            </a:r>
            <a:r>
              <a:rPr lang="hr-HR" altLang="sr-Latn-RS" b="1" dirty="0">
                <a:latin typeface="Times New Roman" panose="02020603050405020304" pitchFamily="18" charset="0"/>
                <a:cs typeface="Times New Roman" panose="02020603050405020304" pitchFamily="18" charset="0"/>
              </a:rPr>
              <a:t>Opatija, 2019.</a:t>
            </a:r>
          </a:p>
          <a:p>
            <a:pPr eaLnBrk="1" hangingPunct="1"/>
            <a:endParaRPr lang="hr-HR" altLang="sr-Latn-RS" sz="800" dirty="0">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a:off x="0" y="5429250"/>
            <a:ext cx="914400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129" name="Subtitle 6"/>
          <p:cNvSpPr txBox="1">
            <a:spLocks/>
          </p:cNvSpPr>
          <p:nvPr/>
        </p:nvSpPr>
        <p:spPr bwMode="auto">
          <a:xfrm>
            <a:off x="0" y="385762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hr-HR" altLang="sr-Latn-RS" sz="2800" b="1" dirty="0" smtClean="0">
                <a:solidFill>
                  <a:schemeClr val="bg1"/>
                </a:solidFill>
                <a:latin typeface="Times New Roman" panose="02020603050405020304" pitchFamily="18" charset="0"/>
                <a:cs typeface="Times New Roman" panose="02020603050405020304" pitchFamily="18" charset="0"/>
              </a:rPr>
              <a:t>Ivan Žigo, Dinko </a:t>
            </a:r>
            <a:r>
              <a:rPr lang="hr-HR" altLang="sr-Latn-RS" sz="2800" b="1" dirty="0" err="1" smtClean="0">
                <a:solidFill>
                  <a:schemeClr val="bg1"/>
                </a:solidFill>
                <a:latin typeface="Times New Roman" panose="02020603050405020304" pitchFamily="18" charset="0"/>
                <a:cs typeface="Times New Roman" panose="02020603050405020304" pitchFamily="18" charset="0"/>
              </a:rPr>
              <a:t>Hrešić</a:t>
            </a:r>
            <a:r>
              <a:rPr lang="hr-HR" altLang="sr-Latn-RS" sz="2800" b="1" dirty="0" smtClean="0">
                <a:solidFill>
                  <a:schemeClr val="bg1"/>
                </a:solidFill>
                <a:latin typeface="Times New Roman" panose="02020603050405020304" pitchFamily="18" charset="0"/>
                <a:cs typeface="Times New Roman" panose="02020603050405020304" pitchFamily="18" charset="0"/>
              </a:rPr>
              <a:t>, Marin </a:t>
            </a:r>
            <a:r>
              <a:rPr lang="hr-HR" altLang="sr-Latn-RS" sz="2800" b="1" dirty="0" err="1" smtClean="0">
                <a:solidFill>
                  <a:schemeClr val="bg1"/>
                </a:solidFill>
                <a:latin typeface="Times New Roman" panose="02020603050405020304" pitchFamily="18" charset="0"/>
                <a:cs typeface="Times New Roman" panose="02020603050405020304" pitchFamily="18" charset="0"/>
              </a:rPr>
              <a:t>Grbac</a:t>
            </a:r>
            <a:r>
              <a:rPr lang="hr-HR" altLang="sr-Latn-RS" sz="2800" b="1" dirty="0" smtClean="0">
                <a:solidFill>
                  <a:schemeClr val="bg1"/>
                </a:solidFill>
                <a:latin typeface="Times New Roman" panose="02020603050405020304" pitchFamily="18" charset="0"/>
                <a:cs typeface="Times New Roman" panose="02020603050405020304" pitchFamily="18" charset="0"/>
              </a:rPr>
              <a:t>, Vedran </a:t>
            </a:r>
            <a:r>
              <a:rPr lang="hr-HR" altLang="sr-Latn-RS" sz="2800" b="1" dirty="0" err="1" smtClean="0">
                <a:solidFill>
                  <a:schemeClr val="bg1"/>
                </a:solidFill>
                <a:latin typeface="Times New Roman" panose="02020603050405020304" pitchFamily="18" charset="0"/>
                <a:cs typeface="Times New Roman" panose="02020603050405020304" pitchFamily="18" charset="0"/>
              </a:rPr>
              <a:t>Jagodnik</a:t>
            </a:r>
            <a:endParaRPr lang="hr-HR" altLang="sr-Latn-RS" sz="2800" b="1" dirty="0" smtClean="0">
              <a:solidFill>
                <a:schemeClr val="bg1"/>
              </a:solidFill>
              <a:latin typeface="Times New Roman" panose="02020603050405020304" pitchFamily="18" charset="0"/>
              <a:cs typeface="Times New Roman" panose="02020603050405020304" pitchFamily="18" charset="0"/>
            </a:endParaRPr>
          </a:p>
        </p:txBody>
      </p:sp>
      <p:pic>
        <p:nvPicPr>
          <p:cNvPr id="513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75" y="142875"/>
            <a:ext cx="9318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10</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err="1" smtClean="0">
                <a:solidFill>
                  <a:schemeClr val="tx1"/>
                </a:solidFill>
              </a:rPr>
              <a:t>Vjetrovalna</a:t>
            </a:r>
            <a:r>
              <a:rPr lang="hr-HR" sz="2400" b="1" dirty="0" smtClean="0">
                <a:solidFill>
                  <a:schemeClr val="tx1"/>
                </a:solidFill>
              </a:rPr>
              <a:t> analiza</a:t>
            </a:r>
            <a:endParaRPr lang="hr-HR" sz="2400" b="1" dirty="0">
              <a:solidFill>
                <a:schemeClr val="tx1"/>
              </a:solidFill>
            </a:endParaRPr>
          </a:p>
        </p:txBody>
      </p:sp>
      <p:sp>
        <p:nvSpPr>
          <p:cNvPr id="8" name="Content Placeholder 3"/>
          <p:cNvSpPr>
            <a:spLocks noGrp="1"/>
          </p:cNvSpPr>
          <p:nvPr>
            <p:ph idx="4294967295"/>
          </p:nvPr>
        </p:nvSpPr>
        <p:spPr>
          <a:xfrm>
            <a:off x="179512" y="692696"/>
            <a:ext cx="8583488" cy="5631904"/>
          </a:xfrm>
          <a:prstGeom prst="rect">
            <a:avLst/>
          </a:prstGeom>
        </p:spPr>
        <p:txBody>
          <a:bodyPr>
            <a:normAutofit/>
          </a:bodyPr>
          <a:lstStyle/>
          <a:p>
            <a:pPr>
              <a:spcBef>
                <a:spcPts val="0"/>
              </a:spcBef>
              <a:spcAft>
                <a:spcPts val="380"/>
              </a:spcAft>
            </a:pPr>
            <a:r>
              <a:rPr lang="hr-HR" sz="1600" dirty="0" smtClean="0">
                <a:latin typeface="Calibri" pitchFamily="34" charset="0"/>
              </a:rPr>
              <a:t>Korišteni su meteorološki podaci zabilježeni na najbližoj meteorološkoj postaji u Malom Lošinju, ali su korišteni i podaci za Crikvenicu, Rab i Povile</a:t>
            </a:r>
          </a:p>
          <a:p>
            <a:pPr>
              <a:spcBef>
                <a:spcPts val="0"/>
              </a:spcBef>
              <a:spcAft>
                <a:spcPts val="380"/>
              </a:spcAft>
            </a:pPr>
            <a:r>
              <a:rPr lang="hr-HR" sz="1600" dirty="0" smtClean="0">
                <a:latin typeface="Calibri" pitchFamily="34" charset="0"/>
              </a:rPr>
              <a:t>3 mjerodavna smjera vjetra za koje je napravljena valna prognoza: NE, E i SE</a:t>
            </a: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sp>
        <p:nvSpPr>
          <p:cNvPr id="11" name="TekstniOkvir 10"/>
          <p:cNvSpPr txBox="1"/>
          <p:nvPr/>
        </p:nvSpPr>
        <p:spPr>
          <a:xfrm>
            <a:off x="5876528" y="3738518"/>
            <a:ext cx="2727920" cy="830997"/>
          </a:xfrm>
          <a:prstGeom prst="rect">
            <a:avLst/>
          </a:prstGeom>
          <a:noFill/>
        </p:spPr>
        <p:txBody>
          <a:bodyPr wrap="square" rtlCol="0">
            <a:spAutoFit/>
          </a:bodyPr>
          <a:lstStyle/>
          <a:p>
            <a:pPr algn="ctr"/>
            <a:r>
              <a:rPr lang="hr-HR" sz="1600" dirty="0" smtClean="0">
                <a:solidFill>
                  <a:prstClr val="black"/>
                </a:solidFill>
                <a:latin typeface="Calibri" pitchFamily="34" charset="0"/>
              </a:rPr>
              <a:t>funkcionalnost lučkog bazena,</a:t>
            </a:r>
          </a:p>
          <a:p>
            <a:pPr algn="ctr"/>
            <a:r>
              <a:rPr lang="hr-HR" sz="1600" dirty="0" smtClean="0">
                <a:solidFill>
                  <a:prstClr val="black"/>
                </a:solidFill>
                <a:latin typeface="Calibri" pitchFamily="34" charset="0"/>
              </a:rPr>
              <a:t>stabilnost i mehanička otpornost pristana</a:t>
            </a:r>
            <a:endParaRPr lang="hr-HR" sz="1600" dirty="0">
              <a:solidFill>
                <a:prstClr val="black"/>
              </a:solidFill>
              <a:latin typeface="Calibri" pitchFamily="34" charset="0"/>
            </a:endParaRPr>
          </a:p>
        </p:txBody>
      </p:sp>
      <p:sp>
        <p:nvSpPr>
          <p:cNvPr id="2" name="Strelica dolje 1"/>
          <p:cNvSpPr/>
          <p:nvPr/>
        </p:nvSpPr>
        <p:spPr>
          <a:xfrm>
            <a:off x="7179909" y="3331731"/>
            <a:ext cx="121158" cy="31329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390" t="6709" r="16797" b="9013"/>
          <a:stretch/>
        </p:blipFill>
        <p:spPr bwMode="auto">
          <a:xfrm>
            <a:off x="776460" y="1636782"/>
            <a:ext cx="5027826" cy="46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kstniOkvir 9"/>
          <p:cNvSpPr txBox="1"/>
          <p:nvPr/>
        </p:nvSpPr>
        <p:spPr>
          <a:xfrm>
            <a:off x="6088360" y="2869202"/>
            <a:ext cx="2304256" cy="338554"/>
          </a:xfrm>
          <a:prstGeom prst="rect">
            <a:avLst/>
          </a:prstGeom>
          <a:noFill/>
        </p:spPr>
        <p:txBody>
          <a:bodyPr wrap="square" rtlCol="0">
            <a:spAutoFit/>
          </a:bodyPr>
          <a:lstStyle/>
          <a:p>
            <a:pPr algn="ctr"/>
            <a:r>
              <a:rPr lang="hr-HR" sz="1600" dirty="0" smtClean="0">
                <a:solidFill>
                  <a:prstClr val="black"/>
                </a:solidFill>
                <a:latin typeface="Calibri" pitchFamily="34" charset="0"/>
              </a:rPr>
              <a:t>SE (jugo)     </a:t>
            </a:r>
            <a:r>
              <a:rPr lang="hr-HR" sz="1600" dirty="0">
                <a:solidFill>
                  <a:prstClr val="black"/>
                </a:solidFill>
                <a:latin typeface="Calibri" pitchFamily="34" charset="0"/>
              </a:rPr>
              <a:t>H</a:t>
            </a:r>
            <a:r>
              <a:rPr lang="hr-HR" sz="1600" baseline="-25000" dirty="0">
                <a:solidFill>
                  <a:prstClr val="black"/>
                </a:solidFill>
                <a:latin typeface="Calibri" pitchFamily="34" charset="0"/>
              </a:rPr>
              <a:t>S</a:t>
            </a:r>
            <a:r>
              <a:rPr lang="hr-HR" sz="1600" baseline="30000" dirty="0">
                <a:solidFill>
                  <a:prstClr val="black"/>
                </a:solidFill>
                <a:latin typeface="Calibri" pitchFamily="34" charset="0"/>
              </a:rPr>
              <a:t>100</a:t>
            </a:r>
            <a:r>
              <a:rPr lang="hr-HR" sz="1600" dirty="0">
                <a:solidFill>
                  <a:prstClr val="black"/>
                </a:solidFill>
                <a:latin typeface="Calibri" pitchFamily="34" charset="0"/>
              </a:rPr>
              <a:t> = </a:t>
            </a:r>
            <a:r>
              <a:rPr lang="hr-HR" sz="1600" dirty="0" smtClean="0">
                <a:solidFill>
                  <a:prstClr val="black"/>
                </a:solidFill>
                <a:latin typeface="Calibri" pitchFamily="34" charset="0"/>
              </a:rPr>
              <a:t>2,2 </a:t>
            </a:r>
            <a:r>
              <a:rPr lang="hr-HR" sz="1600" dirty="0">
                <a:solidFill>
                  <a:prstClr val="black"/>
                </a:solidFill>
                <a:latin typeface="Calibri" pitchFamily="34" charset="0"/>
              </a:rPr>
              <a:t>m</a:t>
            </a:r>
          </a:p>
        </p:txBody>
      </p:sp>
    </p:spTree>
    <p:extLst>
      <p:ext uri="{BB962C8B-B14F-4D97-AF65-F5344CB8AC3E}">
        <p14:creationId xmlns:p14="http://schemas.microsoft.com/office/powerpoint/2010/main" val="71332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11</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err="1" smtClean="0">
                <a:solidFill>
                  <a:schemeClr val="tx1"/>
                </a:solidFill>
              </a:rPr>
              <a:t>Vjetrovalna</a:t>
            </a:r>
            <a:r>
              <a:rPr lang="hr-HR" sz="2400" b="1" dirty="0" smtClean="0">
                <a:solidFill>
                  <a:schemeClr val="tx1"/>
                </a:solidFill>
              </a:rPr>
              <a:t> analiza</a:t>
            </a:r>
            <a:endParaRPr lang="hr-HR" sz="2400" b="1" dirty="0">
              <a:solidFill>
                <a:schemeClr val="tx1"/>
              </a:solidFill>
            </a:endParaRPr>
          </a:p>
        </p:txBody>
      </p:sp>
      <p:sp>
        <p:nvSpPr>
          <p:cNvPr id="8" name="Content Placeholder 3"/>
          <p:cNvSpPr>
            <a:spLocks noGrp="1"/>
          </p:cNvSpPr>
          <p:nvPr>
            <p:ph idx="4294967295"/>
          </p:nvPr>
        </p:nvSpPr>
        <p:spPr>
          <a:xfrm>
            <a:off x="179512" y="692696"/>
            <a:ext cx="8583488" cy="5631904"/>
          </a:xfrm>
          <a:prstGeom prst="rect">
            <a:avLst/>
          </a:prstGeom>
        </p:spPr>
        <p:txBody>
          <a:bodyPr>
            <a:normAutofit/>
          </a:bodyPr>
          <a:lstStyle/>
          <a:p>
            <a:pPr>
              <a:spcBef>
                <a:spcPts val="0"/>
              </a:spcBef>
              <a:spcAft>
                <a:spcPts val="380"/>
              </a:spcAft>
            </a:pPr>
            <a:r>
              <a:rPr lang="hr-HR" sz="1600" dirty="0" smtClean="0">
                <a:latin typeface="Calibri" pitchFamily="34" charset="0"/>
              </a:rPr>
              <a:t>Korišteni su meteorološki podaci zabilježeni na najbližoj meteorološkoj postaji u Malom Lošinju, ali su korišteni i podaci za Crikvenicu, Rab i Povile</a:t>
            </a:r>
          </a:p>
          <a:p>
            <a:pPr>
              <a:spcBef>
                <a:spcPts val="0"/>
              </a:spcBef>
              <a:spcAft>
                <a:spcPts val="380"/>
              </a:spcAft>
            </a:pPr>
            <a:r>
              <a:rPr lang="hr-HR" sz="1600" dirty="0" smtClean="0">
                <a:latin typeface="Calibri" pitchFamily="34" charset="0"/>
              </a:rPr>
              <a:t>3 mjerodavna smjera vjetra za koje je napravljena valna prognoza: NE, E i SE</a:t>
            </a:r>
          </a:p>
          <a:p>
            <a:pPr>
              <a:spcBef>
                <a:spcPts val="0"/>
              </a:spcBef>
              <a:spcAft>
                <a:spcPts val="380"/>
              </a:spcAft>
            </a:pPr>
            <a:r>
              <a:rPr lang="hr-HR" sz="1600" dirty="0" smtClean="0">
                <a:latin typeface="Calibri" pitchFamily="34" charset="0"/>
              </a:rPr>
              <a:t>Zaključci:</a:t>
            </a:r>
          </a:p>
          <a:p>
            <a:pPr lvl="1">
              <a:spcBef>
                <a:spcPts val="0"/>
              </a:spcBef>
              <a:spcAft>
                <a:spcPts val="380"/>
              </a:spcAft>
            </a:pPr>
            <a:r>
              <a:rPr lang="hr-HR" sz="1600" dirty="0" smtClean="0">
                <a:latin typeface="Calibri" pitchFamily="34" charset="0"/>
              </a:rPr>
              <a:t>urušeni gat dokaz je snage valova</a:t>
            </a:r>
          </a:p>
          <a:p>
            <a:pPr lvl="1">
              <a:spcBef>
                <a:spcPts val="0"/>
              </a:spcBef>
              <a:spcAft>
                <a:spcPts val="380"/>
              </a:spcAft>
            </a:pPr>
            <a:r>
              <a:rPr lang="hr-HR" sz="1600" dirty="0" smtClean="0">
                <a:latin typeface="Calibri" pitchFamily="34" charset="0"/>
              </a:rPr>
              <a:t>najveći valovi dolaze iz smjera juga (SE)</a:t>
            </a:r>
          </a:p>
          <a:p>
            <a:pPr lvl="1">
              <a:spcBef>
                <a:spcPts val="0"/>
              </a:spcBef>
              <a:spcAft>
                <a:spcPts val="380"/>
              </a:spcAft>
            </a:pPr>
            <a:r>
              <a:rPr lang="hr-HR" sz="1600" dirty="0" smtClean="0">
                <a:latin typeface="Calibri" pitchFamily="34" charset="0"/>
              </a:rPr>
              <a:t>iz sva 3 smjera vjetra valovi u dodatni lučki akvatorij propagiraju nesmetano</a:t>
            </a:r>
          </a:p>
          <a:p>
            <a:pPr lvl="1">
              <a:spcBef>
                <a:spcPts val="0"/>
              </a:spcBef>
              <a:spcAft>
                <a:spcPts val="380"/>
              </a:spcAft>
            </a:pPr>
            <a:r>
              <a:rPr lang="hr-HR" sz="1600" dirty="0" smtClean="0">
                <a:latin typeface="Calibri" pitchFamily="34" charset="0"/>
              </a:rPr>
              <a:t>svi vezovi unutar dodatnog lučkog akvatorija su nezaštićeni</a:t>
            </a:r>
          </a:p>
          <a:p>
            <a:pPr lvl="1">
              <a:spcBef>
                <a:spcPts val="0"/>
              </a:spcBef>
              <a:spcAft>
                <a:spcPts val="380"/>
              </a:spcAft>
            </a:pPr>
            <a:r>
              <a:rPr lang="hr-HR" sz="1600" dirty="0" smtClean="0">
                <a:latin typeface="Calibri" pitchFamily="34" charset="0"/>
              </a:rPr>
              <a:t>izgradnja masivnog pristana je nepovoljna zbog višestrukih refleksija</a:t>
            </a:r>
          </a:p>
          <a:p>
            <a:pPr lvl="1">
              <a:spcBef>
                <a:spcPts val="0"/>
              </a:spcBef>
              <a:spcAft>
                <a:spcPts val="380"/>
              </a:spcAft>
            </a:pPr>
            <a:r>
              <a:rPr lang="hr-HR" sz="1600" dirty="0" smtClean="0">
                <a:latin typeface="Calibri" pitchFamily="34" charset="0"/>
              </a:rPr>
              <a:t>pristan je potrebno projektirati kao propusnu konstrukciju </a:t>
            </a: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pic>
        <p:nvPicPr>
          <p:cNvPr id="3" name="Picture 2" descr="H:\Susak\Susak\SUS+SRA00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1551" r="6592" b="17454"/>
          <a:stretch/>
        </p:blipFill>
        <p:spPr bwMode="auto">
          <a:xfrm>
            <a:off x="262369" y="3645024"/>
            <a:ext cx="8583766" cy="25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635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12</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err="1" smtClean="0">
                <a:solidFill>
                  <a:schemeClr val="tx1"/>
                </a:solidFill>
              </a:rPr>
              <a:t>Inženjerskogeološki</a:t>
            </a:r>
            <a:r>
              <a:rPr lang="hr-HR" sz="2400" b="1" dirty="0" smtClean="0">
                <a:solidFill>
                  <a:schemeClr val="tx1"/>
                </a:solidFill>
              </a:rPr>
              <a:t> pregled lokacije</a:t>
            </a:r>
            <a:endParaRPr lang="hr-HR" sz="2400" b="1" dirty="0">
              <a:solidFill>
                <a:schemeClr val="tx1"/>
              </a:solidFill>
            </a:endParaRPr>
          </a:p>
        </p:txBody>
      </p:sp>
      <p:sp>
        <p:nvSpPr>
          <p:cNvPr id="8" name="Content Placeholder 3"/>
          <p:cNvSpPr>
            <a:spLocks noGrp="1"/>
          </p:cNvSpPr>
          <p:nvPr>
            <p:ph idx="4294967295"/>
          </p:nvPr>
        </p:nvSpPr>
        <p:spPr>
          <a:xfrm>
            <a:off x="179512" y="692696"/>
            <a:ext cx="8583488" cy="5631904"/>
          </a:xfrm>
          <a:prstGeom prst="rect">
            <a:avLst/>
          </a:prstGeom>
        </p:spPr>
        <p:txBody>
          <a:bodyPr>
            <a:normAutofit/>
          </a:bodyPr>
          <a:lstStyle/>
          <a:p>
            <a:pPr>
              <a:spcBef>
                <a:spcPts val="0"/>
              </a:spcBef>
              <a:spcAft>
                <a:spcPts val="380"/>
              </a:spcAft>
            </a:pPr>
            <a:r>
              <a:rPr lang="hr-HR" sz="1600" dirty="0" smtClean="0">
                <a:latin typeface="Calibri" pitchFamily="34" charset="0"/>
              </a:rPr>
              <a:t>Područje otoka </a:t>
            </a:r>
            <a:r>
              <a:rPr lang="hr-HR" sz="1600" dirty="0">
                <a:latin typeface="Calibri" pitchFamily="34" charset="0"/>
              </a:rPr>
              <a:t>S</a:t>
            </a:r>
            <a:r>
              <a:rPr lang="hr-HR" sz="1600" dirty="0" smtClean="0">
                <a:latin typeface="Calibri" pitchFamily="34" charset="0"/>
              </a:rPr>
              <a:t>usak pripada tektonskoj jedinici Unije-Susak</a:t>
            </a:r>
          </a:p>
          <a:p>
            <a:pPr>
              <a:spcBef>
                <a:spcPts val="0"/>
              </a:spcBef>
              <a:spcAft>
                <a:spcPts val="380"/>
              </a:spcAft>
            </a:pPr>
            <a:r>
              <a:rPr lang="hr-HR" sz="1600" dirty="0" smtClean="0">
                <a:latin typeface="Calibri" pitchFamily="34" charset="0"/>
              </a:rPr>
              <a:t>Otok Susak gotovo u cijelosti izgrađuju vapnenci i dolomiti, karbonatne stijene </a:t>
            </a:r>
            <a:r>
              <a:rPr lang="hr-HR" sz="1600" dirty="0" err="1" smtClean="0">
                <a:latin typeface="Calibri" pitchFamily="34" charset="0"/>
              </a:rPr>
              <a:t>gornjokredne</a:t>
            </a:r>
            <a:r>
              <a:rPr lang="hr-HR" sz="1600" dirty="0" smtClean="0">
                <a:latin typeface="Calibri" pitchFamily="34" charset="0"/>
              </a:rPr>
              <a:t> starosti te naslage sitnozrnog pijeska – lesa, kvartarne starosti, nastale eolskom sedimentacijom</a:t>
            </a: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pic>
        <p:nvPicPr>
          <p:cNvPr id="6146" name="Picture 2" descr="geologij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5430" y="2420888"/>
            <a:ext cx="2981325"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geologija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5144" y="2708126"/>
            <a:ext cx="8001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geologija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5144" y="3257401"/>
            <a:ext cx="2743200"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descr="geologija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5144" y="3832076"/>
            <a:ext cx="27432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kstniOkvir 9"/>
          <p:cNvSpPr txBox="1"/>
          <p:nvPr/>
        </p:nvSpPr>
        <p:spPr>
          <a:xfrm>
            <a:off x="2597274" y="4725144"/>
            <a:ext cx="3846934" cy="338554"/>
          </a:xfrm>
          <a:prstGeom prst="rect">
            <a:avLst/>
          </a:prstGeom>
          <a:noFill/>
        </p:spPr>
        <p:txBody>
          <a:bodyPr wrap="square" rtlCol="0">
            <a:spAutoFit/>
          </a:bodyPr>
          <a:lstStyle/>
          <a:p>
            <a:pPr algn="ctr"/>
            <a:r>
              <a:rPr lang="hr-HR" sz="1600" dirty="0">
                <a:solidFill>
                  <a:prstClr val="black"/>
                </a:solidFill>
                <a:latin typeface="Calibri" pitchFamily="34" charset="0"/>
              </a:rPr>
              <a:t>i</a:t>
            </a:r>
            <a:r>
              <a:rPr lang="hr-HR" sz="1600" dirty="0" smtClean="0">
                <a:solidFill>
                  <a:prstClr val="black"/>
                </a:solidFill>
                <a:latin typeface="Calibri" pitchFamily="34" charset="0"/>
              </a:rPr>
              <a:t>zvadak iz Osnovne geološke karte, list Lošinj</a:t>
            </a:r>
            <a:endParaRPr lang="hr-HR" sz="1600" dirty="0">
              <a:solidFill>
                <a:prstClr val="black"/>
              </a:solidFill>
              <a:latin typeface="Calibri" pitchFamily="34" charset="0"/>
            </a:endParaRPr>
          </a:p>
        </p:txBody>
      </p:sp>
    </p:spTree>
    <p:extLst>
      <p:ext uri="{BB962C8B-B14F-4D97-AF65-F5344CB8AC3E}">
        <p14:creationId xmlns:p14="http://schemas.microsoft.com/office/powerpoint/2010/main" val="193550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4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13</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err="1">
                <a:solidFill>
                  <a:schemeClr val="tx1"/>
                </a:solidFill>
              </a:rPr>
              <a:t>Inženjerskogeološki</a:t>
            </a:r>
            <a:r>
              <a:rPr lang="hr-HR" sz="2400" b="1" dirty="0">
                <a:solidFill>
                  <a:schemeClr val="tx1"/>
                </a:solidFill>
              </a:rPr>
              <a:t> pregled lokacije</a:t>
            </a:r>
          </a:p>
        </p:txBody>
      </p:sp>
      <p:sp>
        <p:nvSpPr>
          <p:cNvPr id="8" name="Content Placeholder 3"/>
          <p:cNvSpPr>
            <a:spLocks noGrp="1"/>
          </p:cNvSpPr>
          <p:nvPr>
            <p:ph idx="4294967295"/>
          </p:nvPr>
        </p:nvSpPr>
        <p:spPr>
          <a:xfrm>
            <a:off x="179512" y="692696"/>
            <a:ext cx="8583488" cy="5631904"/>
          </a:xfrm>
          <a:prstGeom prst="rect">
            <a:avLst/>
          </a:prstGeom>
        </p:spPr>
        <p:txBody>
          <a:bodyPr>
            <a:normAutofit/>
          </a:bodyPr>
          <a:lstStyle/>
          <a:p>
            <a:pPr>
              <a:spcBef>
                <a:spcPts val="0"/>
              </a:spcBef>
              <a:spcAft>
                <a:spcPts val="380"/>
              </a:spcAft>
            </a:pPr>
            <a:r>
              <a:rPr lang="hr-HR" sz="1600" dirty="0" smtClean="0">
                <a:latin typeface="Calibri" pitchFamily="34" charset="0"/>
              </a:rPr>
              <a:t>Područje otoka </a:t>
            </a:r>
            <a:r>
              <a:rPr lang="hr-HR" sz="1600" dirty="0">
                <a:latin typeface="Calibri" pitchFamily="34" charset="0"/>
              </a:rPr>
              <a:t>S</a:t>
            </a:r>
            <a:r>
              <a:rPr lang="hr-HR" sz="1600" dirty="0" smtClean="0">
                <a:latin typeface="Calibri" pitchFamily="34" charset="0"/>
              </a:rPr>
              <a:t>usak pripada tektonskoj jedinici Unije-Susak</a:t>
            </a:r>
          </a:p>
          <a:p>
            <a:pPr>
              <a:spcBef>
                <a:spcPts val="0"/>
              </a:spcBef>
              <a:spcAft>
                <a:spcPts val="380"/>
              </a:spcAft>
            </a:pPr>
            <a:r>
              <a:rPr lang="hr-HR" sz="1600" dirty="0" smtClean="0">
                <a:latin typeface="Calibri" pitchFamily="34" charset="0"/>
              </a:rPr>
              <a:t>Otok Susak gotovo u cijelosti izgrađuju vapnenci i dolomiti, karbonatne stijene </a:t>
            </a:r>
            <a:r>
              <a:rPr lang="hr-HR" sz="1600" dirty="0" err="1" smtClean="0">
                <a:latin typeface="Calibri" pitchFamily="34" charset="0"/>
              </a:rPr>
              <a:t>gornjokredne</a:t>
            </a:r>
            <a:r>
              <a:rPr lang="hr-HR" sz="1600" dirty="0" smtClean="0">
                <a:latin typeface="Calibri" pitchFamily="34" charset="0"/>
              </a:rPr>
              <a:t> starosti te naslage sitnozrnog pijeska – lesa, kvartarne starosti, nastale eolskom sedimentacijom</a:t>
            </a:r>
          </a:p>
          <a:p>
            <a:pPr>
              <a:spcBef>
                <a:spcPts val="0"/>
              </a:spcBef>
              <a:spcAft>
                <a:spcPts val="380"/>
              </a:spcAft>
            </a:pPr>
            <a:r>
              <a:rPr lang="hr-HR" sz="1600" dirty="0" smtClean="0">
                <a:latin typeface="Calibri" pitchFamily="34" charset="0"/>
              </a:rPr>
              <a:t>Za les (prapor) su karakteristični vertikalni lomovi, a na otoku su vidljivi potpuno vertikalni zidovi lesa visoki i desetak metara</a:t>
            </a: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pic>
        <p:nvPicPr>
          <p:cNvPr id="8194" name="Picture 2" descr="E:\Ivan Zigo\2016 projekti\Susak - pristan IzP\FOTO\Ivan godisnji\WP_20150606_11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305"/>
          <a:stretch/>
        </p:blipFill>
        <p:spPr bwMode="auto">
          <a:xfrm>
            <a:off x="667756" y="2117229"/>
            <a:ext cx="7772992" cy="39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5082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14</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smtClean="0">
                <a:solidFill>
                  <a:schemeClr val="tx1"/>
                </a:solidFill>
              </a:rPr>
              <a:t>Geomehanički istražni radovi</a:t>
            </a:r>
            <a:endParaRPr lang="hr-HR" sz="2400" b="1" dirty="0">
              <a:solidFill>
                <a:schemeClr val="tx1"/>
              </a:solidFill>
            </a:endParaRPr>
          </a:p>
        </p:txBody>
      </p:sp>
      <p:sp>
        <p:nvSpPr>
          <p:cNvPr id="8" name="Content Placeholder 3"/>
          <p:cNvSpPr>
            <a:spLocks noGrp="1"/>
          </p:cNvSpPr>
          <p:nvPr>
            <p:ph idx="4294967295"/>
          </p:nvPr>
        </p:nvSpPr>
        <p:spPr>
          <a:xfrm>
            <a:off x="179512" y="692696"/>
            <a:ext cx="4374740" cy="5631904"/>
          </a:xfrm>
          <a:prstGeom prst="rect">
            <a:avLst/>
          </a:prstGeom>
        </p:spPr>
        <p:txBody>
          <a:bodyPr>
            <a:normAutofit/>
          </a:bodyPr>
          <a:lstStyle/>
          <a:p>
            <a:pPr>
              <a:spcBef>
                <a:spcPts val="0"/>
              </a:spcBef>
              <a:spcAft>
                <a:spcPts val="380"/>
              </a:spcAft>
            </a:pPr>
            <a:r>
              <a:rPr lang="hr-HR" sz="1600" dirty="0" smtClean="0">
                <a:latin typeface="Calibri" pitchFamily="34" charset="0"/>
              </a:rPr>
              <a:t>Na predmetnoj lokaciji izvedene su 4 istražne bušotine s dubinom bušenja od oko 15 m</a:t>
            </a:r>
          </a:p>
          <a:p>
            <a:pPr>
              <a:spcBef>
                <a:spcPts val="0"/>
              </a:spcBef>
              <a:spcAft>
                <a:spcPts val="380"/>
              </a:spcAft>
            </a:pPr>
            <a:r>
              <a:rPr lang="hr-HR" sz="1600" dirty="0">
                <a:latin typeface="Calibri" pitchFamily="34" charset="0"/>
              </a:rPr>
              <a:t>Tijekom bušenja vršeni su standardni penetracijski pokusi (SPT) te su uzeti uzorci tla za laboratorijsku analizu</a:t>
            </a:r>
          </a:p>
          <a:p>
            <a:pPr>
              <a:spcBef>
                <a:spcPts val="0"/>
              </a:spcBef>
              <a:spcAft>
                <a:spcPts val="380"/>
              </a:spcAft>
            </a:pPr>
            <a:endParaRPr lang="hr-HR" sz="1600" dirty="0" smtClean="0">
              <a:latin typeface="Calibri" pitchFamily="34" charset="0"/>
            </a:endParaRPr>
          </a:p>
          <a:p>
            <a:pPr marL="0" indent="0">
              <a:spcBef>
                <a:spcPts val="0"/>
              </a:spcBef>
              <a:spcAft>
                <a:spcPts val="380"/>
              </a:spcAft>
              <a:buNone/>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4940"/>
          <a:stretch/>
        </p:blipFill>
        <p:spPr bwMode="auto">
          <a:xfrm>
            <a:off x="991291" y="2133296"/>
            <a:ext cx="3652717" cy="39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3563" b="14812"/>
          <a:stretch/>
        </p:blipFill>
        <p:spPr bwMode="auto">
          <a:xfrm>
            <a:off x="4644008" y="2133296"/>
            <a:ext cx="3178602" cy="39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 3"/>
          <p:cNvSpPr>
            <a:spLocks noChangeArrowheads="1"/>
          </p:cNvSpPr>
          <p:nvPr/>
        </p:nvSpPr>
        <p:spPr bwMode="auto">
          <a:xfrm>
            <a:off x="3762771" y="4068672"/>
            <a:ext cx="442789" cy="432048"/>
          </a:xfrm>
          <a:prstGeom prst="ellipse">
            <a:avLst/>
          </a:prstGeom>
          <a:noFill/>
          <a:ln w="38100">
            <a:solidFill>
              <a:srgbClr val="FF0000"/>
            </a:solidFill>
            <a:round/>
            <a:headEnd/>
            <a:tailEnd/>
          </a:ln>
        </p:spPr>
        <p:txBody>
          <a:bodyPr vert="horz" wrap="square" lIns="91440" tIns="45720" rIns="91440" bIns="45720" numCol="1" anchor="t" anchorCtr="0" compatLnSpc="1">
            <a:prstTxWarp prst="textNoShape">
              <a:avLst/>
            </a:prstTxWarp>
          </a:bodyPr>
          <a:lstStyle/>
          <a:p>
            <a:endParaRPr lang="hr-HR">
              <a:solidFill>
                <a:prstClr val="black"/>
              </a:solidFill>
            </a:endParaRPr>
          </a:p>
        </p:txBody>
      </p:sp>
      <p:sp>
        <p:nvSpPr>
          <p:cNvPr id="10" name="Oval 3"/>
          <p:cNvSpPr>
            <a:spLocks noChangeArrowheads="1"/>
          </p:cNvSpPr>
          <p:nvPr/>
        </p:nvSpPr>
        <p:spPr bwMode="auto">
          <a:xfrm>
            <a:off x="4903330" y="4699967"/>
            <a:ext cx="442789" cy="432048"/>
          </a:xfrm>
          <a:prstGeom prst="ellipse">
            <a:avLst/>
          </a:prstGeom>
          <a:noFill/>
          <a:ln w="38100">
            <a:solidFill>
              <a:srgbClr val="FF0000"/>
            </a:solidFill>
            <a:round/>
            <a:headEnd/>
            <a:tailEnd/>
          </a:ln>
        </p:spPr>
        <p:txBody>
          <a:bodyPr vert="horz" wrap="square" lIns="91440" tIns="45720" rIns="91440" bIns="45720" numCol="1" anchor="t" anchorCtr="0" compatLnSpc="1">
            <a:prstTxWarp prst="textNoShape">
              <a:avLst/>
            </a:prstTxWarp>
          </a:bodyPr>
          <a:lstStyle/>
          <a:p>
            <a:endParaRPr lang="hr-HR">
              <a:solidFill>
                <a:prstClr val="black"/>
              </a:solidFill>
            </a:endParaRPr>
          </a:p>
        </p:txBody>
      </p:sp>
      <p:sp>
        <p:nvSpPr>
          <p:cNvPr id="11" name="Oval 3"/>
          <p:cNvSpPr>
            <a:spLocks noChangeArrowheads="1"/>
          </p:cNvSpPr>
          <p:nvPr/>
        </p:nvSpPr>
        <p:spPr bwMode="auto">
          <a:xfrm>
            <a:off x="3771627" y="5132015"/>
            <a:ext cx="442789" cy="432048"/>
          </a:xfrm>
          <a:prstGeom prst="ellipse">
            <a:avLst/>
          </a:prstGeom>
          <a:noFill/>
          <a:ln w="38100">
            <a:solidFill>
              <a:srgbClr val="FF0000"/>
            </a:solidFill>
            <a:round/>
            <a:headEnd/>
            <a:tailEnd/>
          </a:ln>
        </p:spPr>
        <p:txBody>
          <a:bodyPr vert="horz" wrap="square" lIns="91440" tIns="45720" rIns="91440" bIns="45720" numCol="1" anchor="t" anchorCtr="0" compatLnSpc="1">
            <a:prstTxWarp prst="textNoShape">
              <a:avLst/>
            </a:prstTxWarp>
          </a:bodyPr>
          <a:lstStyle/>
          <a:p>
            <a:endParaRPr lang="hr-HR">
              <a:solidFill>
                <a:prstClr val="black"/>
              </a:solidFill>
            </a:endParaRPr>
          </a:p>
        </p:txBody>
      </p:sp>
      <p:sp>
        <p:nvSpPr>
          <p:cNvPr id="12" name="Oval 3"/>
          <p:cNvSpPr>
            <a:spLocks noChangeArrowheads="1"/>
          </p:cNvSpPr>
          <p:nvPr/>
        </p:nvSpPr>
        <p:spPr bwMode="auto">
          <a:xfrm>
            <a:off x="4644008" y="3845752"/>
            <a:ext cx="442789" cy="432048"/>
          </a:xfrm>
          <a:prstGeom prst="ellipse">
            <a:avLst/>
          </a:prstGeom>
          <a:noFill/>
          <a:ln w="38100">
            <a:solidFill>
              <a:srgbClr val="FF0000"/>
            </a:solidFill>
            <a:round/>
            <a:headEnd/>
            <a:tailEnd/>
          </a:ln>
        </p:spPr>
        <p:txBody>
          <a:bodyPr vert="horz" wrap="square" lIns="91440" tIns="45720" rIns="91440" bIns="45720" numCol="1" anchor="t" anchorCtr="0" compatLnSpc="1">
            <a:prstTxWarp prst="textNoShape">
              <a:avLst/>
            </a:prstTxWarp>
          </a:bodyPr>
          <a:lstStyle/>
          <a:p>
            <a:endParaRPr lang="hr-HR">
              <a:solidFill>
                <a:prstClr val="black"/>
              </a:solidFill>
            </a:endParaRPr>
          </a:p>
        </p:txBody>
      </p:sp>
    </p:spTree>
    <p:extLst>
      <p:ext uri="{BB962C8B-B14F-4D97-AF65-F5344CB8AC3E}">
        <p14:creationId xmlns:p14="http://schemas.microsoft.com/office/powerpoint/2010/main" val="172009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15</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smtClean="0">
                <a:solidFill>
                  <a:schemeClr val="tx1"/>
                </a:solidFill>
              </a:rPr>
              <a:t>Geomehanički istražni radovi</a:t>
            </a:r>
            <a:endParaRPr lang="hr-HR" sz="2400" b="1" dirty="0">
              <a:solidFill>
                <a:schemeClr val="tx1"/>
              </a:solidFill>
            </a:endParaRPr>
          </a:p>
        </p:txBody>
      </p:sp>
      <p:sp>
        <p:nvSpPr>
          <p:cNvPr id="8" name="Content Placeholder 3"/>
          <p:cNvSpPr>
            <a:spLocks noGrp="1"/>
          </p:cNvSpPr>
          <p:nvPr>
            <p:ph idx="4294967295"/>
          </p:nvPr>
        </p:nvSpPr>
        <p:spPr>
          <a:xfrm>
            <a:off x="179512" y="692696"/>
            <a:ext cx="4374740" cy="5631904"/>
          </a:xfrm>
          <a:prstGeom prst="rect">
            <a:avLst/>
          </a:prstGeom>
        </p:spPr>
        <p:txBody>
          <a:bodyPr>
            <a:normAutofit/>
          </a:bodyPr>
          <a:lstStyle/>
          <a:p>
            <a:pPr>
              <a:spcBef>
                <a:spcPts val="0"/>
              </a:spcBef>
              <a:spcAft>
                <a:spcPts val="380"/>
              </a:spcAft>
            </a:pPr>
            <a:r>
              <a:rPr lang="hr-HR" sz="1600" dirty="0" smtClean="0">
                <a:latin typeface="Calibri" pitchFamily="34" charset="0"/>
              </a:rPr>
              <a:t>Na predmetnoj lokaciji izvedene su 4 istražne bušotine s dubinom bušenja od oko 15 m</a:t>
            </a:r>
          </a:p>
          <a:p>
            <a:pPr>
              <a:spcBef>
                <a:spcPts val="0"/>
              </a:spcBef>
              <a:spcAft>
                <a:spcPts val="380"/>
              </a:spcAft>
            </a:pPr>
            <a:r>
              <a:rPr lang="hr-HR" sz="1600" dirty="0" smtClean="0">
                <a:latin typeface="Calibri" pitchFamily="34" charset="0"/>
              </a:rPr>
              <a:t>Tijekom bušenja vršeni su standardni penetracijski pokusi (SPT) te su uzeti uzorci tla za laboratorijsku analizu</a:t>
            </a:r>
          </a:p>
          <a:p>
            <a:pPr>
              <a:spcBef>
                <a:spcPts val="0"/>
              </a:spcBef>
              <a:spcAft>
                <a:spcPts val="380"/>
              </a:spcAft>
            </a:pPr>
            <a:r>
              <a:rPr lang="hr-HR" sz="1600" dirty="0" smtClean="0">
                <a:latin typeface="Calibri" pitchFamily="34" charset="0"/>
              </a:rPr>
              <a:t>U svim bušotinama identificiran je les, a prilikom bušenja nije se naišlo na karbonatnu podlogu</a:t>
            </a:r>
          </a:p>
          <a:p>
            <a:pPr>
              <a:spcBef>
                <a:spcPts val="0"/>
              </a:spcBef>
              <a:spcAft>
                <a:spcPts val="380"/>
              </a:spcAft>
            </a:pPr>
            <a:r>
              <a:rPr lang="hr-HR" sz="1600" dirty="0" smtClean="0">
                <a:latin typeface="Calibri" pitchFamily="34" charset="0"/>
              </a:rPr>
              <a:t>Rezultati </a:t>
            </a:r>
            <a:r>
              <a:rPr lang="hr-HR" sz="1600" dirty="0" err="1" smtClean="0">
                <a:latin typeface="Calibri" pitchFamily="34" charset="0"/>
              </a:rPr>
              <a:t>SPTa</a:t>
            </a:r>
            <a:r>
              <a:rPr lang="hr-HR" sz="1600" dirty="0" smtClean="0">
                <a:latin typeface="Calibri" pitchFamily="34" charset="0"/>
              </a:rPr>
              <a:t> iznosili su između 37 i 59 udaraca što ukazuje na dobro do vrlo dobro zbijeni materijal</a:t>
            </a:r>
          </a:p>
          <a:p>
            <a:pPr>
              <a:spcBef>
                <a:spcPts val="0"/>
              </a:spcBef>
              <a:spcAft>
                <a:spcPts val="380"/>
              </a:spcAft>
            </a:pPr>
            <a:r>
              <a:rPr lang="hr-HR" sz="1600" dirty="0" err="1" smtClean="0">
                <a:latin typeface="Calibri" pitchFamily="34" charset="0"/>
              </a:rPr>
              <a:t>Granulometrijskom</a:t>
            </a:r>
            <a:r>
              <a:rPr lang="hr-HR" sz="1600" dirty="0" smtClean="0">
                <a:latin typeface="Calibri" pitchFamily="34" charset="0"/>
              </a:rPr>
              <a:t> analizom utvrđeno je da je les vrlo </a:t>
            </a:r>
            <a:r>
              <a:rPr lang="hr-HR" sz="1600" dirty="0" err="1" smtClean="0">
                <a:latin typeface="Calibri" pitchFamily="34" charset="0"/>
              </a:rPr>
              <a:t>prašinasti</a:t>
            </a:r>
            <a:r>
              <a:rPr lang="hr-HR" sz="1600" dirty="0" smtClean="0">
                <a:latin typeface="Calibri" pitchFamily="34" charset="0"/>
              </a:rPr>
              <a:t> i slabo graduirani pijesak</a:t>
            </a: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765304"/>
            <a:ext cx="4200000" cy="54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43928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16</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smtClean="0">
                <a:solidFill>
                  <a:schemeClr val="tx1"/>
                </a:solidFill>
              </a:rPr>
              <a:t>Dispozicija, funkcija i konstrukcija pristana</a:t>
            </a:r>
            <a:endParaRPr lang="hr-HR" sz="2400" b="1" dirty="0">
              <a:solidFill>
                <a:schemeClr val="tx1"/>
              </a:solidFill>
            </a:endParaRPr>
          </a:p>
        </p:txBody>
      </p:sp>
      <p:sp>
        <p:nvSpPr>
          <p:cNvPr id="8" name="Content Placeholder 3"/>
          <p:cNvSpPr>
            <a:spLocks noGrp="1"/>
          </p:cNvSpPr>
          <p:nvPr>
            <p:ph idx="4294967295"/>
          </p:nvPr>
        </p:nvSpPr>
        <p:spPr>
          <a:xfrm>
            <a:off x="179512" y="692696"/>
            <a:ext cx="8583488" cy="5631904"/>
          </a:xfrm>
          <a:prstGeom prst="rect">
            <a:avLst/>
          </a:prstGeom>
        </p:spPr>
        <p:txBody>
          <a:bodyPr>
            <a:normAutofit/>
          </a:bodyPr>
          <a:lstStyle/>
          <a:p>
            <a:pPr>
              <a:spcBef>
                <a:spcPts val="0"/>
              </a:spcBef>
              <a:spcAft>
                <a:spcPts val="380"/>
              </a:spcAft>
            </a:pPr>
            <a:r>
              <a:rPr lang="hr-HR" sz="1600" dirty="0" smtClean="0">
                <a:latin typeface="Calibri" pitchFamily="34" charset="0"/>
              </a:rPr>
              <a:t>Tlocrtnog „L” oblika ukupne dužine od oko 150 m i promjenjive širine 6 - 16 m</a:t>
            </a: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9391" b="13363"/>
          <a:stretch/>
        </p:blipFill>
        <p:spPr bwMode="auto">
          <a:xfrm>
            <a:off x="414252" y="1260773"/>
            <a:ext cx="8280000" cy="4581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785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17</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smtClean="0">
                <a:solidFill>
                  <a:schemeClr val="tx1"/>
                </a:solidFill>
              </a:rPr>
              <a:t>Dispozicija, funkcija i konstrukcija pristana</a:t>
            </a:r>
            <a:endParaRPr lang="hr-HR" sz="2400" b="1" dirty="0">
              <a:solidFill>
                <a:schemeClr val="tx1"/>
              </a:solidFill>
            </a:endParaRPr>
          </a:p>
        </p:txBody>
      </p:sp>
      <p:sp>
        <p:nvSpPr>
          <p:cNvPr id="8" name="Content Placeholder 3"/>
          <p:cNvSpPr>
            <a:spLocks noGrp="1"/>
          </p:cNvSpPr>
          <p:nvPr>
            <p:ph idx="4294967295"/>
          </p:nvPr>
        </p:nvSpPr>
        <p:spPr>
          <a:xfrm>
            <a:off x="179512" y="692696"/>
            <a:ext cx="8583488" cy="5631904"/>
          </a:xfrm>
          <a:prstGeom prst="rect">
            <a:avLst/>
          </a:prstGeom>
        </p:spPr>
        <p:txBody>
          <a:bodyPr>
            <a:normAutofit/>
          </a:bodyPr>
          <a:lstStyle/>
          <a:p>
            <a:pPr>
              <a:spcBef>
                <a:spcPts val="0"/>
              </a:spcBef>
              <a:spcAft>
                <a:spcPts val="380"/>
              </a:spcAft>
            </a:pPr>
            <a:r>
              <a:rPr lang="hr-HR" sz="1600" dirty="0" smtClean="0">
                <a:latin typeface="Calibri" pitchFamily="34" charset="0"/>
              </a:rPr>
              <a:t>Tlocrtnog „L” oblika ukupne dužine od oko 150 m i promjenjive širine 6 - 16 m</a:t>
            </a:r>
          </a:p>
          <a:p>
            <a:pPr>
              <a:spcBef>
                <a:spcPts val="0"/>
              </a:spcBef>
              <a:spcAft>
                <a:spcPts val="380"/>
              </a:spcAft>
            </a:pPr>
            <a:r>
              <a:rPr lang="hr-HR" sz="1600" dirty="0" smtClean="0">
                <a:latin typeface="Calibri" pitchFamily="34" charset="0"/>
              </a:rPr>
              <a:t>Za potrebe pristajanja trajekta, katamarana i manjih turističkih plovila</a:t>
            </a: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pic>
        <p:nvPicPr>
          <p:cNvPr id="1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486"/>
          <a:stretch/>
        </p:blipFill>
        <p:spPr bwMode="auto">
          <a:xfrm>
            <a:off x="414252" y="1484784"/>
            <a:ext cx="8280000" cy="4411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descr="specifikacija plovil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6569" y="4581128"/>
            <a:ext cx="2779887" cy="1296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87247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18</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smtClean="0">
                <a:solidFill>
                  <a:schemeClr val="tx1"/>
                </a:solidFill>
              </a:rPr>
              <a:t>Dispozicija, funkcija i konstrukcija pristana</a:t>
            </a:r>
            <a:endParaRPr lang="hr-HR" sz="2400" b="1" dirty="0">
              <a:solidFill>
                <a:schemeClr val="tx1"/>
              </a:solidFill>
            </a:endParaRPr>
          </a:p>
        </p:txBody>
      </p:sp>
      <p:sp>
        <p:nvSpPr>
          <p:cNvPr id="8" name="Content Placeholder 3"/>
          <p:cNvSpPr>
            <a:spLocks noGrp="1"/>
          </p:cNvSpPr>
          <p:nvPr>
            <p:ph idx="4294967295"/>
          </p:nvPr>
        </p:nvSpPr>
        <p:spPr>
          <a:xfrm>
            <a:off x="179512" y="692696"/>
            <a:ext cx="8583488" cy="5631904"/>
          </a:xfrm>
          <a:prstGeom prst="rect">
            <a:avLst/>
          </a:prstGeom>
        </p:spPr>
        <p:txBody>
          <a:bodyPr>
            <a:normAutofit/>
          </a:bodyPr>
          <a:lstStyle/>
          <a:p>
            <a:pPr>
              <a:spcBef>
                <a:spcPts val="0"/>
              </a:spcBef>
              <a:spcAft>
                <a:spcPts val="380"/>
              </a:spcAft>
            </a:pPr>
            <a:r>
              <a:rPr lang="hr-HR" sz="1600" dirty="0" smtClean="0">
                <a:latin typeface="Calibri" pitchFamily="34" charset="0"/>
              </a:rPr>
              <a:t>Tlocrtnog „L” oblika ukupne dužine od oko 150 m i promjenjive širine 6 - 16 m</a:t>
            </a:r>
          </a:p>
          <a:p>
            <a:pPr>
              <a:spcBef>
                <a:spcPts val="0"/>
              </a:spcBef>
              <a:spcAft>
                <a:spcPts val="380"/>
              </a:spcAft>
            </a:pPr>
            <a:r>
              <a:rPr lang="hr-HR" sz="1600" dirty="0" smtClean="0">
                <a:latin typeface="Calibri" pitchFamily="34" charset="0"/>
              </a:rPr>
              <a:t>Za potrebe pristajanja trajekta, katamarana i manjih turističkih plovila</a:t>
            </a:r>
          </a:p>
          <a:p>
            <a:pPr>
              <a:spcBef>
                <a:spcPts val="0"/>
              </a:spcBef>
              <a:spcAft>
                <a:spcPts val="380"/>
              </a:spcAft>
            </a:pPr>
            <a:r>
              <a:rPr lang="hr-HR" sz="1600" dirty="0" smtClean="0">
                <a:latin typeface="Calibri" pitchFamily="34" charset="0"/>
              </a:rPr>
              <a:t>Produbljenje akvatorija za potrebe pristajanja referentnih plovila</a:t>
            </a: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487" b="4620"/>
          <a:stretch/>
        </p:blipFill>
        <p:spPr bwMode="auto">
          <a:xfrm>
            <a:off x="539552" y="1628800"/>
            <a:ext cx="8280000" cy="458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77115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19</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smtClean="0">
                <a:solidFill>
                  <a:schemeClr val="tx1"/>
                </a:solidFill>
              </a:rPr>
              <a:t>Dispozicija, funkcija i konstrukcija pristana</a:t>
            </a:r>
            <a:endParaRPr lang="hr-HR" sz="2400" b="1" dirty="0">
              <a:solidFill>
                <a:schemeClr val="tx1"/>
              </a:solidFill>
            </a:endParaRPr>
          </a:p>
        </p:txBody>
      </p:sp>
      <p:sp>
        <p:nvSpPr>
          <p:cNvPr id="8" name="Content Placeholder 3"/>
          <p:cNvSpPr>
            <a:spLocks noGrp="1"/>
          </p:cNvSpPr>
          <p:nvPr>
            <p:ph idx="4294967295"/>
          </p:nvPr>
        </p:nvSpPr>
        <p:spPr>
          <a:xfrm>
            <a:off x="179512" y="692696"/>
            <a:ext cx="8583488" cy="5631904"/>
          </a:xfrm>
          <a:prstGeom prst="rect">
            <a:avLst/>
          </a:prstGeom>
        </p:spPr>
        <p:txBody>
          <a:bodyPr>
            <a:normAutofit/>
          </a:bodyPr>
          <a:lstStyle/>
          <a:p>
            <a:pPr>
              <a:spcBef>
                <a:spcPts val="0"/>
              </a:spcBef>
              <a:spcAft>
                <a:spcPts val="380"/>
              </a:spcAft>
            </a:pPr>
            <a:r>
              <a:rPr lang="hr-HR" sz="1600" dirty="0" smtClean="0">
                <a:latin typeface="Calibri" pitchFamily="34" charset="0"/>
              </a:rPr>
              <a:t>Tlocrtnog „L” oblika ukupne dužine od oko 150 m i promjenjive širine 6 - 16 m</a:t>
            </a:r>
          </a:p>
          <a:p>
            <a:pPr>
              <a:spcBef>
                <a:spcPts val="0"/>
              </a:spcBef>
              <a:spcAft>
                <a:spcPts val="380"/>
              </a:spcAft>
            </a:pPr>
            <a:r>
              <a:rPr lang="hr-HR" sz="1600" dirty="0" smtClean="0">
                <a:latin typeface="Calibri" pitchFamily="34" charset="0"/>
              </a:rPr>
              <a:t>Za potrebe pristajanja trajekta, katamarana i manjih turističkih plovila</a:t>
            </a:r>
          </a:p>
          <a:p>
            <a:pPr>
              <a:spcBef>
                <a:spcPts val="0"/>
              </a:spcBef>
              <a:spcAft>
                <a:spcPts val="380"/>
              </a:spcAft>
            </a:pPr>
            <a:r>
              <a:rPr lang="hr-HR" sz="1600" dirty="0" smtClean="0">
                <a:latin typeface="Calibri" pitchFamily="34" charset="0"/>
              </a:rPr>
              <a:t>Produbljenje </a:t>
            </a:r>
            <a:r>
              <a:rPr lang="hr-HR" sz="1600" dirty="0">
                <a:latin typeface="Calibri" pitchFamily="34" charset="0"/>
              </a:rPr>
              <a:t>akvatorija za potrebe pristajanja referentnih </a:t>
            </a:r>
            <a:r>
              <a:rPr lang="hr-HR" sz="1600" dirty="0" smtClean="0">
                <a:latin typeface="Calibri" pitchFamily="34" charset="0"/>
              </a:rPr>
              <a:t>plovila</a:t>
            </a:r>
          </a:p>
          <a:p>
            <a:pPr>
              <a:spcBef>
                <a:spcPts val="0"/>
              </a:spcBef>
              <a:spcAft>
                <a:spcPts val="380"/>
              </a:spcAft>
            </a:pPr>
            <a:r>
              <a:rPr lang="hr-HR" sz="1600" dirty="0">
                <a:latin typeface="Calibri" pitchFamily="34" charset="0"/>
              </a:rPr>
              <a:t>Duboko temeljena raščlanjena, propusna konstrukcija </a:t>
            </a:r>
            <a:r>
              <a:rPr lang="hr-HR" sz="1600" dirty="0" smtClean="0">
                <a:latin typeface="Calibri" pitchFamily="34" charset="0"/>
              </a:rPr>
              <a:t> </a:t>
            </a:r>
          </a:p>
          <a:p>
            <a:pPr>
              <a:spcBef>
                <a:spcPts val="0"/>
              </a:spcBef>
              <a:spcAft>
                <a:spcPts val="380"/>
              </a:spcAft>
            </a:pPr>
            <a:r>
              <a:rPr lang="hr-HR" sz="1600" dirty="0" smtClean="0">
                <a:latin typeface="Calibri" pitchFamily="34" charset="0"/>
              </a:rPr>
              <a:t>Nema zaštitnu funkciju (nije lukobran)</a:t>
            </a:r>
            <a:endParaRPr lang="hr-HR" sz="1600" dirty="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47" r="837"/>
          <a:stretch/>
        </p:blipFill>
        <p:spPr bwMode="auto">
          <a:xfrm>
            <a:off x="342900" y="2708920"/>
            <a:ext cx="8477250" cy="1818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7972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2</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smtClean="0">
                <a:solidFill>
                  <a:schemeClr val="tx1"/>
                </a:solidFill>
              </a:rPr>
              <a:t>Uvod</a:t>
            </a:r>
            <a:endParaRPr lang="hr-HR" sz="2400" b="1" dirty="0">
              <a:solidFill>
                <a:schemeClr val="tx1"/>
              </a:solidFill>
            </a:endParaRPr>
          </a:p>
        </p:txBody>
      </p:sp>
      <p:sp>
        <p:nvSpPr>
          <p:cNvPr id="8" name="Content Placeholder 3"/>
          <p:cNvSpPr>
            <a:spLocks noGrp="1"/>
          </p:cNvSpPr>
          <p:nvPr>
            <p:ph idx="4294967295"/>
          </p:nvPr>
        </p:nvSpPr>
        <p:spPr>
          <a:xfrm>
            <a:off x="179512" y="692696"/>
            <a:ext cx="8583488" cy="5631904"/>
          </a:xfrm>
          <a:prstGeom prst="rect">
            <a:avLst/>
          </a:prstGeom>
        </p:spPr>
        <p:txBody>
          <a:bodyPr>
            <a:normAutofit/>
          </a:bodyPr>
          <a:lstStyle/>
          <a:p>
            <a:pPr>
              <a:spcBef>
                <a:spcPts val="0"/>
              </a:spcBef>
              <a:spcAft>
                <a:spcPts val="380"/>
              </a:spcAft>
            </a:pPr>
            <a:r>
              <a:rPr lang="hr-HR" sz="1600" dirty="0">
                <a:latin typeface="Calibri" pitchFamily="34" charset="0"/>
              </a:rPr>
              <a:t>Otok Susak jedan je od kvarnerskih otoka koji se nalazi u lošinjskom arhipelagu</a:t>
            </a: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252" y="1124744"/>
            <a:ext cx="7560000" cy="4992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Oval 3"/>
          <p:cNvSpPr>
            <a:spLocks noChangeArrowheads="1"/>
          </p:cNvSpPr>
          <p:nvPr/>
        </p:nvSpPr>
        <p:spPr bwMode="auto">
          <a:xfrm>
            <a:off x="3563888" y="5373216"/>
            <a:ext cx="504056" cy="445114"/>
          </a:xfrm>
          <a:prstGeom prst="ellipse">
            <a:avLst/>
          </a:prstGeom>
          <a:noFill/>
          <a:ln w="38100">
            <a:solidFill>
              <a:srgbClr val="FF0000"/>
            </a:solidFill>
            <a:round/>
            <a:headEnd/>
            <a:tailEnd/>
          </a:ln>
        </p:spPr>
        <p:txBody>
          <a:bodyPr vert="horz" wrap="square" lIns="91440" tIns="45720" rIns="91440" bIns="45720" numCol="1" anchor="t" anchorCtr="0" compatLnSpc="1">
            <a:prstTxWarp prst="textNoShape">
              <a:avLst/>
            </a:prstTxWarp>
          </a:bodyPr>
          <a:lstStyle/>
          <a:p>
            <a:endParaRPr lang="hr-HR">
              <a:solidFill>
                <a:prstClr val="black"/>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20</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smtClean="0">
                <a:solidFill>
                  <a:schemeClr val="tx1"/>
                </a:solidFill>
              </a:rPr>
              <a:t>Temeljenje pristana</a:t>
            </a:r>
            <a:endParaRPr lang="hr-HR" sz="2400" b="1" dirty="0">
              <a:solidFill>
                <a:schemeClr val="tx1"/>
              </a:solidFill>
            </a:endParaRPr>
          </a:p>
        </p:txBody>
      </p:sp>
      <p:sp>
        <p:nvSpPr>
          <p:cNvPr id="8" name="Content Placeholder 3"/>
          <p:cNvSpPr>
            <a:spLocks noGrp="1"/>
          </p:cNvSpPr>
          <p:nvPr>
            <p:ph idx="4294967295"/>
          </p:nvPr>
        </p:nvSpPr>
        <p:spPr>
          <a:xfrm>
            <a:off x="179512" y="692696"/>
            <a:ext cx="8583488" cy="5631904"/>
          </a:xfrm>
          <a:prstGeom prst="rect">
            <a:avLst/>
          </a:prstGeom>
        </p:spPr>
        <p:txBody>
          <a:bodyPr>
            <a:normAutofit/>
          </a:bodyPr>
          <a:lstStyle/>
          <a:p>
            <a:pPr>
              <a:spcBef>
                <a:spcPts val="0"/>
              </a:spcBef>
              <a:spcAft>
                <a:spcPts val="380"/>
              </a:spcAft>
            </a:pPr>
            <a:r>
              <a:rPr lang="hr-HR" sz="1600" dirty="0" smtClean="0">
                <a:latin typeface="Calibri" pitchFamily="34" charset="0"/>
              </a:rPr>
              <a:t>Projektom je predviđeno temeljenje pristana na ukupno 38 bušenih armirano-betonskih pilota tipa „</a:t>
            </a:r>
            <a:r>
              <a:rPr lang="hr-HR" sz="1600" dirty="0" err="1" smtClean="0">
                <a:latin typeface="Calibri" pitchFamily="34" charset="0"/>
              </a:rPr>
              <a:t>Benotto</a:t>
            </a:r>
            <a:r>
              <a:rPr lang="hr-HR" sz="1600" dirty="0" smtClean="0">
                <a:latin typeface="Calibri" pitchFamily="34" charset="0"/>
              </a:rPr>
              <a:t>” nazivnog promjera 1000 mm</a:t>
            </a:r>
          </a:p>
          <a:p>
            <a:pPr>
              <a:spcBef>
                <a:spcPts val="0"/>
              </a:spcBef>
              <a:spcAft>
                <a:spcPts val="380"/>
              </a:spcAft>
            </a:pPr>
            <a:r>
              <a:rPr lang="hr-HR" sz="1600" dirty="0">
                <a:latin typeface="Calibri" pitchFamily="34" charset="0"/>
              </a:rPr>
              <a:t>Projektna maksimalna dubina temeljenja na koti -10,5 m</a:t>
            </a:r>
          </a:p>
          <a:p>
            <a:pPr marL="0" indent="0">
              <a:spcBef>
                <a:spcPts val="0"/>
              </a:spcBef>
              <a:spcAft>
                <a:spcPts val="380"/>
              </a:spcAft>
              <a:buNone/>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marL="0" indent="0">
              <a:spcBef>
                <a:spcPts val="0"/>
              </a:spcBef>
              <a:spcAft>
                <a:spcPts val="380"/>
              </a:spcAft>
              <a:buNone/>
            </a:pPr>
            <a:endParaRPr lang="hr-HR" sz="1600" dirty="0" smtClean="0">
              <a:latin typeface="Calibri" pitchFamily="34" charset="0"/>
            </a:endParaRP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marL="0" indent="0">
              <a:buClr>
                <a:schemeClr val="tx2"/>
              </a:buClr>
              <a:buNone/>
            </a:pPr>
            <a:endParaRPr lang="hr-HR" sz="2400" dirty="0"/>
          </a:p>
        </p:txBody>
      </p:sp>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956" b="1691"/>
          <a:stretch/>
        </p:blipFill>
        <p:spPr bwMode="auto">
          <a:xfrm>
            <a:off x="2531130" y="1772816"/>
            <a:ext cx="3734996" cy="43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val 3"/>
          <p:cNvSpPr>
            <a:spLocks noChangeArrowheads="1"/>
          </p:cNvSpPr>
          <p:nvPr/>
        </p:nvSpPr>
        <p:spPr bwMode="auto">
          <a:xfrm>
            <a:off x="2411760" y="1628800"/>
            <a:ext cx="1440160" cy="3744416"/>
          </a:xfrm>
          <a:prstGeom prst="ellipse">
            <a:avLst/>
          </a:prstGeom>
          <a:noFill/>
          <a:ln w="38100">
            <a:solidFill>
              <a:srgbClr val="FF0000"/>
            </a:solidFill>
            <a:round/>
            <a:headEnd/>
            <a:tailEnd/>
          </a:ln>
        </p:spPr>
        <p:txBody>
          <a:bodyPr vert="horz" wrap="square" lIns="91440" tIns="45720" rIns="91440" bIns="45720" numCol="1" anchor="t" anchorCtr="0" compatLnSpc="1">
            <a:prstTxWarp prst="textNoShape">
              <a:avLst/>
            </a:prstTxWarp>
          </a:bodyPr>
          <a:lstStyle/>
          <a:p>
            <a:endParaRPr lang="hr-HR">
              <a:solidFill>
                <a:prstClr val="black"/>
              </a:solidFill>
            </a:endParaRPr>
          </a:p>
        </p:txBody>
      </p:sp>
      <p:sp>
        <p:nvSpPr>
          <p:cNvPr id="11" name="TekstniOkvir 10"/>
          <p:cNvSpPr txBox="1"/>
          <p:nvPr/>
        </p:nvSpPr>
        <p:spPr>
          <a:xfrm>
            <a:off x="1547664" y="3331731"/>
            <a:ext cx="720080" cy="338554"/>
          </a:xfrm>
          <a:prstGeom prst="rect">
            <a:avLst/>
          </a:prstGeom>
          <a:noFill/>
        </p:spPr>
        <p:txBody>
          <a:bodyPr wrap="square" rtlCol="0">
            <a:spAutoFit/>
          </a:bodyPr>
          <a:lstStyle/>
          <a:p>
            <a:pPr algn="ctr"/>
            <a:r>
              <a:rPr lang="hr-HR" sz="1600" b="1" dirty="0" smtClean="0">
                <a:solidFill>
                  <a:srgbClr val="FF0000"/>
                </a:solidFill>
                <a:latin typeface="Calibri" pitchFamily="34" charset="0"/>
              </a:rPr>
              <a:t>-9,0 m</a:t>
            </a:r>
            <a:endParaRPr lang="hr-HR" sz="1600" b="1" dirty="0">
              <a:solidFill>
                <a:srgbClr val="FF0000"/>
              </a:solidFill>
              <a:latin typeface="Calibri" pitchFamily="34" charset="0"/>
            </a:endParaRPr>
          </a:p>
        </p:txBody>
      </p:sp>
      <p:sp>
        <p:nvSpPr>
          <p:cNvPr id="12" name="Oval 3"/>
          <p:cNvSpPr>
            <a:spLocks noChangeArrowheads="1"/>
          </p:cNvSpPr>
          <p:nvPr/>
        </p:nvSpPr>
        <p:spPr bwMode="auto">
          <a:xfrm>
            <a:off x="3491880" y="5301208"/>
            <a:ext cx="3024336" cy="936104"/>
          </a:xfrm>
          <a:prstGeom prst="ellipse">
            <a:avLst/>
          </a:prstGeom>
          <a:noFill/>
          <a:ln w="38100">
            <a:solidFill>
              <a:srgbClr val="00B050"/>
            </a:solidFill>
            <a:round/>
            <a:headEnd/>
            <a:tailEnd/>
          </a:ln>
        </p:spPr>
        <p:txBody>
          <a:bodyPr vert="horz" wrap="square" lIns="91440" tIns="45720" rIns="91440" bIns="45720" numCol="1" anchor="t" anchorCtr="0" compatLnSpc="1">
            <a:prstTxWarp prst="textNoShape">
              <a:avLst/>
            </a:prstTxWarp>
          </a:bodyPr>
          <a:lstStyle/>
          <a:p>
            <a:endParaRPr lang="hr-HR">
              <a:solidFill>
                <a:prstClr val="black"/>
              </a:solidFill>
            </a:endParaRPr>
          </a:p>
        </p:txBody>
      </p:sp>
      <p:sp>
        <p:nvSpPr>
          <p:cNvPr id="13" name="TekstniOkvir 12"/>
          <p:cNvSpPr txBox="1"/>
          <p:nvPr/>
        </p:nvSpPr>
        <p:spPr>
          <a:xfrm>
            <a:off x="6588224" y="5563979"/>
            <a:ext cx="936104" cy="338554"/>
          </a:xfrm>
          <a:prstGeom prst="rect">
            <a:avLst/>
          </a:prstGeom>
          <a:noFill/>
        </p:spPr>
        <p:txBody>
          <a:bodyPr wrap="square" rtlCol="0">
            <a:spAutoFit/>
          </a:bodyPr>
          <a:lstStyle/>
          <a:p>
            <a:pPr algn="ctr"/>
            <a:r>
              <a:rPr lang="hr-HR" sz="1600" b="1" dirty="0" smtClean="0">
                <a:solidFill>
                  <a:srgbClr val="00B050"/>
                </a:solidFill>
                <a:latin typeface="Calibri" pitchFamily="34" charset="0"/>
              </a:rPr>
              <a:t>-10,5 m</a:t>
            </a:r>
            <a:endParaRPr lang="hr-HR" sz="1600" b="1" dirty="0">
              <a:solidFill>
                <a:srgbClr val="00B050"/>
              </a:solidFill>
              <a:latin typeface="Calibri" pitchFamily="34" charset="0"/>
            </a:endParaRPr>
          </a:p>
        </p:txBody>
      </p:sp>
      <p:sp>
        <p:nvSpPr>
          <p:cNvPr id="14" name="Oval 3"/>
          <p:cNvSpPr>
            <a:spLocks noChangeArrowheads="1"/>
          </p:cNvSpPr>
          <p:nvPr/>
        </p:nvSpPr>
        <p:spPr bwMode="auto">
          <a:xfrm>
            <a:off x="2627784" y="5157192"/>
            <a:ext cx="1008112" cy="935624"/>
          </a:xfrm>
          <a:prstGeom prst="ellipse">
            <a:avLst/>
          </a:prstGeom>
          <a:noFill/>
          <a:ln w="38100">
            <a:solidFill>
              <a:srgbClr val="0B28A1"/>
            </a:solidFill>
            <a:round/>
            <a:headEnd/>
            <a:tailEnd/>
          </a:ln>
        </p:spPr>
        <p:txBody>
          <a:bodyPr vert="horz" wrap="square" lIns="91440" tIns="45720" rIns="91440" bIns="45720" numCol="1" anchor="t" anchorCtr="0" compatLnSpc="1">
            <a:prstTxWarp prst="textNoShape">
              <a:avLst/>
            </a:prstTxWarp>
          </a:bodyPr>
          <a:lstStyle/>
          <a:p>
            <a:endParaRPr lang="hr-HR">
              <a:solidFill>
                <a:prstClr val="black"/>
              </a:solidFill>
            </a:endParaRPr>
          </a:p>
        </p:txBody>
      </p:sp>
      <p:sp>
        <p:nvSpPr>
          <p:cNvPr id="15" name="Oval 3"/>
          <p:cNvSpPr>
            <a:spLocks noChangeArrowheads="1"/>
          </p:cNvSpPr>
          <p:nvPr/>
        </p:nvSpPr>
        <p:spPr bwMode="auto">
          <a:xfrm>
            <a:off x="3635896" y="5085184"/>
            <a:ext cx="2520280" cy="288033"/>
          </a:xfrm>
          <a:prstGeom prst="ellipse">
            <a:avLst/>
          </a:prstGeom>
          <a:noFill/>
          <a:ln w="38100">
            <a:solidFill>
              <a:srgbClr val="0B28A1"/>
            </a:solidFill>
            <a:round/>
            <a:headEnd/>
            <a:tailEnd/>
          </a:ln>
        </p:spPr>
        <p:txBody>
          <a:bodyPr vert="horz" wrap="square" lIns="91440" tIns="45720" rIns="91440" bIns="45720" numCol="1" anchor="t" anchorCtr="0" compatLnSpc="1">
            <a:prstTxWarp prst="textNoShape">
              <a:avLst/>
            </a:prstTxWarp>
          </a:bodyPr>
          <a:lstStyle/>
          <a:p>
            <a:endParaRPr lang="hr-HR">
              <a:solidFill>
                <a:prstClr val="black"/>
              </a:solidFill>
            </a:endParaRPr>
          </a:p>
        </p:txBody>
      </p:sp>
      <p:sp>
        <p:nvSpPr>
          <p:cNvPr id="16" name="TekstniOkvir 15"/>
          <p:cNvSpPr txBox="1"/>
          <p:nvPr/>
        </p:nvSpPr>
        <p:spPr>
          <a:xfrm>
            <a:off x="1547664" y="5431208"/>
            <a:ext cx="864096" cy="338554"/>
          </a:xfrm>
          <a:prstGeom prst="rect">
            <a:avLst/>
          </a:prstGeom>
          <a:noFill/>
        </p:spPr>
        <p:txBody>
          <a:bodyPr wrap="square" rtlCol="0">
            <a:spAutoFit/>
          </a:bodyPr>
          <a:lstStyle/>
          <a:p>
            <a:pPr algn="ctr"/>
            <a:r>
              <a:rPr lang="hr-HR" sz="1600" b="1" dirty="0" smtClean="0">
                <a:solidFill>
                  <a:srgbClr val="0A238C"/>
                </a:solidFill>
                <a:latin typeface="Calibri" pitchFamily="34" charset="0"/>
              </a:rPr>
              <a:t>-10,0 m</a:t>
            </a:r>
            <a:endParaRPr lang="hr-HR" sz="1600" b="1" dirty="0">
              <a:solidFill>
                <a:srgbClr val="0A238C"/>
              </a:solidFill>
              <a:latin typeface="Calibri" pitchFamily="34" charset="0"/>
            </a:endParaRPr>
          </a:p>
        </p:txBody>
      </p:sp>
      <p:sp>
        <p:nvSpPr>
          <p:cNvPr id="18" name="TekstniOkvir 17"/>
          <p:cNvSpPr txBox="1"/>
          <p:nvPr/>
        </p:nvSpPr>
        <p:spPr>
          <a:xfrm>
            <a:off x="4463988" y="4653136"/>
            <a:ext cx="864096" cy="338554"/>
          </a:xfrm>
          <a:prstGeom prst="rect">
            <a:avLst/>
          </a:prstGeom>
          <a:noFill/>
        </p:spPr>
        <p:txBody>
          <a:bodyPr wrap="square" rtlCol="0">
            <a:spAutoFit/>
          </a:bodyPr>
          <a:lstStyle/>
          <a:p>
            <a:pPr algn="ctr"/>
            <a:r>
              <a:rPr lang="hr-HR" sz="1600" b="1" dirty="0" smtClean="0">
                <a:solidFill>
                  <a:srgbClr val="0A238C"/>
                </a:solidFill>
                <a:latin typeface="Calibri" pitchFamily="34" charset="0"/>
              </a:rPr>
              <a:t>-10,0 m</a:t>
            </a:r>
            <a:endParaRPr lang="hr-HR" sz="1600" b="1" dirty="0">
              <a:solidFill>
                <a:srgbClr val="0A238C"/>
              </a:solidFill>
              <a:latin typeface="Calibri" pitchFamily="34" charset="0"/>
            </a:endParaRPr>
          </a:p>
        </p:txBody>
      </p:sp>
    </p:spTree>
    <p:extLst>
      <p:ext uri="{BB962C8B-B14F-4D97-AF65-F5344CB8AC3E}">
        <p14:creationId xmlns:p14="http://schemas.microsoft.com/office/powerpoint/2010/main" val="230745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p:bldP spid="14" grpId="0" animBg="1"/>
      <p:bldP spid="15" grpId="0" animBg="1"/>
      <p:bldP spid="16"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21</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smtClean="0">
                <a:solidFill>
                  <a:schemeClr val="tx1"/>
                </a:solidFill>
              </a:rPr>
              <a:t>Temeljenje pristana</a:t>
            </a:r>
            <a:endParaRPr lang="hr-HR" sz="2400" b="1" dirty="0">
              <a:solidFill>
                <a:schemeClr val="tx1"/>
              </a:solidFill>
            </a:endParaRPr>
          </a:p>
        </p:txBody>
      </p:sp>
      <p:sp>
        <p:nvSpPr>
          <p:cNvPr id="8" name="Content Placeholder 3"/>
          <p:cNvSpPr>
            <a:spLocks noGrp="1"/>
          </p:cNvSpPr>
          <p:nvPr>
            <p:ph idx="4294967295"/>
          </p:nvPr>
        </p:nvSpPr>
        <p:spPr>
          <a:xfrm>
            <a:off x="179512" y="692696"/>
            <a:ext cx="8583488" cy="5631904"/>
          </a:xfrm>
          <a:prstGeom prst="rect">
            <a:avLst/>
          </a:prstGeom>
        </p:spPr>
        <p:txBody>
          <a:bodyPr>
            <a:normAutofit/>
          </a:bodyPr>
          <a:lstStyle/>
          <a:p>
            <a:pPr>
              <a:spcBef>
                <a:spcPts val="0"/>
              </a:spcBef>
              <a:spcAft>
                <a:spcPts val="380"/>
              </a:spcAft>
            </a:pPr>
            <a:r>
              <a:rPr lang="hr-HR" sz="1600" dirty="0" smtClean="0">
                <a:latin typeface="Calibri" pitchFamily="34" charset="0"/>
              </a:rPr>
              <a:t>Projektom je predviđeno temeljenje pristana na ukupno 38 bušenih armirano-betonskih pilota tipa „</a:t>
            </a:r>
            <a:r>
              <a:rPr lang="hr-HR" sz="1600" dirty="0" err="1" smtClean="0">
                <a:latin typeface="Calibri" pitchFamily="34" charset="0"/>
              </a:rPr>
              <a:t>Benotto</a:t>
            </a:r>
            <a:r>
              <a:rPr lang="hr-HR" sz="1600" dirty="0" smtClean="0">
                <a:latin typeface="Calibri" pitchFamily="34" charset="0"/>
              </a:rPr>
              <a:t>” nazivnog promjera 1000 mm</a:t>
            </a:r>
          </a:p>
          <a:p>
            <a:pPr>
              <a:spcBef>
                <a:spcPts val="0"/>
              </a:spcBef>
              <a:spcAft>
                <a:spcPts val="380"/>
              </a:spcAft>
            </a:pPr>
            <a:r>
              <a:rPr lang="hr-HR" sz="1600" dirty="0" smtClean="0">
                <a:latin typeface="Calibri" pitchFamily="34" charset="0"/>
              </a:rPr>
              <a:t>Projektna maksimalna dubina temeljenja na koti -10,5 m</a:t>
            </a:r>
          </a:p>
          <a:p>
            <a:pPr>
              <a:spcBef>
                <a:spcPts val="0"/>
              </a:spcBef>
              <a:spcAft>
                <a:spcPts val="380"/>
              </a:spcAft>
            </a:pPr>
            <a:r>
              <a:rPr lang="hr-HR" sz="1600" dirty="0" smtClean="0">
                <a:latin typeface="Calibri" pitchFamily="34" charset="0"/>
              </a:rPr>
              <a:t>Lebdeći piloti</a:t>
            </a: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412"/>
          <a:stretch/>
        </p:blipFill>
        <p:spPr bwMode="auto">
          <a:xfrm>
            <a:off x="3289089" y="1556792"/>
            <a:ext cx="4163231" cy="46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kstniOkvir 8"/>
          <p:cNvSpPr txBox="1"/>
          <p:nvPr/>
        </p:nvSpPr>
        <p:spPr>
          <a:xfrm>
            <a:off x="2267744" y="4351504"/>
            <a:ext cx="1656184" cy="338554"/>
          </a:xfrm>
          <a:prstGeom prst="rect">
            <a:avLst/>
          </a:prstGeom>
          <a:solidFill>
            <a:schemeClr val="bg1"/>
          </a:solidFill>
        </p:spPr>
        <p:txBody>
          <a:bodyPr wrap="square" rtlCol="0">
            <a:spAutoFit/>
          </a:bodyPr>
          <a:lstStyle/>
          <a:p>
            <a:pPr algn="ctr"/>
            <a:r>
              <a:rPr lang="hr-HR" sz="1600" b="1" dirty="0" smtClean="0">
                <a:solidFill>
                  <a:srgbClr val="FF0000"/>
                </a:solidFill>
                <a:latin typeface="Calibri" pitchFamily="34" charset="0"/>
              </a:rPr>
              <a:t>k = 25 MN/m</a:t>
            </a:r>
            <a:r>
              <a:rPr lang="hr-HR" sz="1600" b="1" baseline="30000" dirty="0" smtClean="0">
                <a:solidFill>
                  <a:srgbClr val="FF0000"/>
                </a:solidFill>
                <a:latin typeface="Calibri" pitchFamily="34" charset="0"/>
              </a:rPr>
              <a:t>3</a:t>
            </a:r>
            <a:endParaRPr lang="hr-HR" sz="1600" b="1" dirty="0">
              <a:solidFill>
                <a:srgbClr val="FF0000"/>
              </a:solidFill>
              <a:latin typeface="Calibri" pitchFamily="34" charset="0"/>
            </a:endParaRPr>
          </a:p>
        </p:txBody>
      </p:sp>
      <p:sp>
        <p:nvSpPr>
          <p:cNvPr id="10" name="TekstniOkvir 9"/>
          <p:cNvSpPr txBox="1"/>
          <p:nvPr/>
        </p:nvSpPr>
        <p:spPr>
          <a:xfrm>
            <a:off x="2267744" y="5319375"/>
            <a:ext cx="1656184" cy="338554"/>
          </a:xfrm>
          <a:prstGeom prst="rect">
            <a:avLst/>
          </a:prstGeom>
          <a:solidFill>
            <a:schemeClr val="bg1"/>
          </a:solidFill>
        </p:spPr>
        <p:txBody>
          <a:bodyPr wrap="square" rtlCol="0">
            <a:spAutoFit/>
          </a:bodyPr>
          <a:lstStyle/>
          <a:p>
            <a:pPr algn="ctr"/>
            <a:r>
              <a:rPr lang="hr-HR" sz="1600" b="1" dirty="0" smtClean="0">
                <a:solidFill>
                  <a:srgbClr val="FF0000"/>
                </a:solidFill>
                <a:latin typeface="Calibri" pitchFamily="34" charset="0"/>
              </a:rPr>
              <a:t>k = 45 MN/m</a:t>
            </a:r>
            <a:r>
              <a:rPr lang="hr-HR" sz="1600" b="1" baseline="30000" dirty="0" smtClean="0">
                <a:solidFill>
                  <a:srgbClr val="FF0000"/>
                </a:solidFill>
                <a:latin typeface="Calibri" pitchFamily="34" charset="0"/>
              </a:rPr>
              <a:t>3</a:t>
            </a:r>
            <a:endParaRPr lang="hr-HR" sz="1600" b="1" dirty="0">
              <a:solidFill>
                <a:srgbClr val="FF0000"/>
              </a:solidFill>
              <a:latin typeface="Calibri" pitchFamily="34" charset="0"/>
            </a:endParaRPr>
          </a:p>
        </p:txBody>
      </p:sp>
      <p:sp>
        <p:nvSpPr>
          <p:cNvPr id="2" name="Lijeva vitičasta zagrada 1"/>
          <p:cNvSpPr/>
          <p:nvPr/>
        </p:nvSpPr>
        <p:spPr>
          <a:xfrm>
            <a:off x="4067944" y="4033222"/>
            <a:ext cx="504056" cy="979954"/>
          </a:xfrm>
          <a:prstGeom prst="leftBrace">
            <a:avLst>
              <a:gd name="adj1" fmla="val 6801"/>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hr-HR"/>
          </a:p>
        </p:txBody>
      </p:sp>
      <p:sp>
        <p:nvSpPr>
          <p:cNvPr id="11" name="Lijeva vitičasta zagrada 10"/>
          <p:cNvSpPr/>
          <p:nvPr/>
        </p:nvSpPr>
        <p:spPr>
          <a:xfrm>
            <a:off x="4067944" y="5013176"/>
            <a:ext cx="504056" cy="979954"/>
          </a:xfrm>
          <a:prstGeom prst="leftBrace">
            <a:avLst>
              <a:gd name="adj1" fmla="val 6801"/>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hr-HR"/>
          </a:p>
        </p:txBody>
      </p:sp>
    </p:spTree>
    <p:extLst>
      <p:ext uri="{BB962C8B-B14F-4D97-AF65-F5344CB8AC3E}">
        <p14:creationId xmlns:p14="http://schemas.microsoft.com/office/powerpoint/2010/main" val="541581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22</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smtClean="0">
                <a:solidFill>
                  <a:schemeClr val="tx1"/>
                </a:solidFill>
              </a:rPr>
              <a:t>Temeljenje pristana</a:t>
            </a:r>
            <a:endParaRPr lang="hr-HR" sz="2400" b="1" dirty="0">
              <a:solidFill>
                <a:schemeClr val="tx1"/>
              </a:solidFill>
            </a:endParaRPr>
          </a:p>
        </p:txBody>
      </p:sp>
      <p:sp>
        <p:nvSpPr>
          <p:cNvPr id="8" name="Content Placeholder 3"/>
          <p:cNvSpPr>
            <a:spLocks noGrp="1"/>
          </p:cNvSpPr>
          <p:nvPr>
            <p:ph idx="4294967295"/>
          </p:nvPr>
        </p:nvSpPr>
        <p:spPr>
          <a:xfrm>
            <a:off x="179512" y="692696"/>
            <a:ext cx="8583488" cy="5631904"/>
          </a:xfrm>
          <a:prstGeom prst="rect">
            <a:avLst/>
          </a:prstGeom>
        </p:spPr>
        <p:txBody>
          <a:bodyPr>
            <a:normAutofit/>
          </a:bodyPr>
          <a:lstStyle/>
          <a:p>
            <a:pPr>
              <a:spcBef>
                <a:spcPts val="0"/>
              </a:spcBef>
              <a:spcAft>
                <a:spcPts val="380"/>
              </a:spcAft>
            </a:pPr>
            <a:r>
              <a:rPr lang="hr-HR" sz="1600" dirty="0" smtClean="0">
                <a:latin typeface="Calibri" pitchFamily="34" charset="0"/>
              </a:rPr>
              <a:t>Projektom je predviđeno temeljenje pristana na ukupno 38 bušenih armirano-betonskih pilota tipa „</a:t>
            </a:r>
            <a:r>
              <a:rPr lang="hr-HR" sz="1600" dirty="0" err="1" smtClean="0">
                <a:latin typeface="Calibri" pitchFamily="34" charset="0"/>
              </a:rPr>
              <a:t>Benotto</a:t>
            </a:r>
            <a:r>
              <a:rPr lang="hr-HR" sz="1600" dirty="0" smtClean="0">
                <a:latin typeface="Calibri" pitchFamily="34" charset="0"/>
              </a:rPr>
              <a:t>” nazivnog promjera 1000 mm</a:t>
            </a:r>
          </a:p>
          <a:p>
            <a:pPr>
              <a:spcBef>
                <a:spcPts val="0"/>
              </a:spcBef>
              <a:spcAft>
                <a:spcPts val="380"/>
              </a:spcAft>
            </a:pPr>
            <a:r>
              <a:rPr lang="hr-HR" sz="1600" dirty="0" smtClean="0">
                <a:latin typeface="Calibri" pitchFamily="34" charset="0"/>
              </a:rPr>
              <a:t>Projektna maksimalna dubina temeljenja na koti -10,5 m</a:t>
            </a:r>
          </a:p>
          <a:p>
            <a:pPr>
              <a:spcBef>
                <a:spcPts val="0"/>
              </a:spcBef>
              <a:spcAft>
                <a:spcPts val="380"/>
              </a:spcAft>
            </a:pPr>
            <a:r>
              <a:rPr lang="hr-HR" sz="1600" dirty="0" smtClean="0">
                <a:latin typeface="Calibri" pitchFamily="34" charset="0"/>
              </a:rPr>
              <a:t>Lebdeći piloti</a:t>
            </a: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pic>
        <p:nvPicPr>
          <p:cNvPr id="1026" name="Picture 2" descr="C:\Users\Ivan\Desktop\Slik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936" y="2062320"/>
            <a:ext cx="8644128" cy="3742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5326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23</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smtClean="0">
                <a:solidFill>
                  <a:schemeClr val="tx1"/>
                </a:solidFill>
              </a:rPr>
              <a:t>Temeljenje pristana</a:t>
            </a:r>
            <a:endParaRPr lang="hr-HR" sz="2400" b="1" dirty="0">
              <a:solidFill>
                <a:schemeClr val="tx1"/>
              </a:solidFill>
            </a:endParaRPr>
          </a:p>
        </p:txBody>
      </p:sp>
      <p:sp>
        <p:nvSpPr>
          <p:cNvPr id="8" name="Content Placeholder 3"/>
          <p:cNvSpPr>
            <a:spLocks noGrp="1"/>
          </p:cNvSpPr>
          <p:nvPr>
            <p:ph idx="4294967295"/>
          </p:nvPr>
        </p:nvSpPr>
        <p:spPr>
          <a:xfrm>
            <a:off x="179512" y="692696"/>
            <a:ext cx="8583488" cy="5631904"/>
          </a:xfrm>
          <a:prstGeom prst="rect">
            <a:avLst/>
          </a:prstGeom>
        </p:spPr>
        <p:txBody>
          <a:bodyPr>
            <a:normAutofit/>
          </a:bodyPr>
          <a:lstStyle/>
          <a:p>
            <a:pPr>
              <a:spcBef>
                <a:spcPts val="0"/>
              </a:spcBef>
              <a:spcAft>
                <a:spcPts val="380"/>
              </a:spcAft>
            </a:pPr>
            <a:r>
              <a:rPr lang="hr-HR" sz="1600" dirty="0" smtClean="0">
                <a:latin typeface="Calibri" pitchFamily="34" charset="0"/>
              </a:rPr>
              <a:t>Projektom je predviđeno temeljenje pristana na ukupno 38 bušenih armirano-betonskih pilota tipa „</a:t>
            </a:r>
            <a:r>
              <a:rPr lang="hr-HR" sz="1600" dirty="0" err="1" smtClean="0">
                <a:latin typeface="Calibri" pitchFamily="34" charset="0"/>
              </a:rPr>
              <a:t>Benotto</a:t>
            </a:r>
            <a:r>
              <a:rPr lang="hr-HR" sz="1600" dirty="0" smtClean="0">
                <a:latin typeface="Calibri" pitchFamily="34" charset="0"/>
              </a:rPr>
              <a:t>” nazivnog promjera 1000 mm</a:t>
            </a:r>
          </a:p>
          <a:p>
            <a:pPr>
              <a:spcBef>
                <a:spcPts val="0"/>
              </a:spcBef>
              <a:spcAft>
                <a:spcPts val="380"/>
              </a:spcAft>
            </a:pPr>
            <a:r>
              <a:rPr lang="hr-HR" sz="1600" dirty="0" smtClean="0">
                <a:latin typeface="Calibri" pitchFamily="34" charset="0"/>
              </a:rPr>
              <a:t>Projektna maksimalna dubina temeljenja na koti -10,5 m</a:t>
            </a:r>
          </a:p>
          <a:p>
            <a:pPr>
              <a:spcBef>
                <a:spcPts val="0"/>
              </a:spcBef>
              <a:spcAft>
                <a:spcPts val="380"/>
              </a:spcAft>
            </a:pPr>
            <a:r>
              <a:rPr lang="hr-HR" sz="1600" dirty="0" smtClean="0">
                <a:latin typeface="Calibri" pitchFamily="34" charset="0"/>
              </a:rPr>
              <a:t>Lebdeći piloti</a:t>
            </a: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pic>
        <p:nvPicPr>
          <p:cNvPr id="9" name="Picture 2" descr="E:\Ivan Zigo\2016 projekti\Susak - pristan IzP\FOTO\2017_11_22\20171122_10443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944" b="22569"/>
          <a:stretch/>
        </p:blipFill>
        <p:spPr bwMode="auto">
          <a:xfrm>
            <a:off x="252480" y="2276872"/>
            <a:ext cx="8640000" cy="365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8474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24</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smtClean="0">
                <a:solidFill>
                  <a:schemeClr val="tx1"/>
                </a:solidFill>
              </a:rPr>
              <a:t>Izvedba pilota</a:t>
            </a:r>
            <a:endParaRPr lang="hr-HR" sz="2400" b="1" dirty="0">
              <a:solidFill>
                <a:schemeClr val="tx1"/>
              </a:solidFill>
            </a:endParaRPr>
          </a:p>
        </p:txBody>
      </p:sp>
      <p:sp>
        <p:nvSpPr>
          <p:cNvPr id="8" name="Content Placeholder 3"/>
          <p:cNvSpPr>
            <a:spLocks noGrp="1"/>
          </p:cNvSpPr>
          <p:nvPr>
            <p:ph idx="4294967295"/>
          </p:nvPr>
        </p:nvSpPr>
        <p:spPr>
          <a:xfrm>
            <a:off x="179512" y="692696"/>
            <a:ext cx="8583488" cy="5631904"/>
          </a:xfrm>
          <a:prstGeom prst="rect">
            <a:avLst/>
          </a:prstGeom>
        </p:spPr>
        <p:txBody>
          <a:bodyPr>
            <a:normAutofit/>
          </a:bodyPr>
          <a:lstStyle/>
          <a:p>
            <a:pPr>
              <a:spcBef>
                <a:spcPts val="0"/>
              </a:spcBef>
              <a:spcAft>
                <a:spcPts val="380"/>
              </a:spcAft>
            </a:pPr>
            <a:r>
              <a:rPr lang="hr-HR" sz="1600" dirty="0" smtClean="0">
                <a:latin typeface="Calibri" pitchFamily="34" charset="0"/>
              </a:rPr>
              <a:t>Prilikom izvedbe prvih nekoliko pilota temeljno tlo se ponašalo suprotno projektnim očekivanjima </a:t>
            </a:r>
            <a:r>
              <a:rPr lang="hr-HR" sz="1600" dirty="0">
                <a:latin typeface="Calibri" pitchFamily="34" charset="0"/>
              </a:rPr>
              <a:t>(vrlo lako bušenje za izvedbu pilota, hidraulički slom u dnu bušotine)</a:t>
            </a:r>
            <a:endParaRPr lang="hr-HR" sz="1600" dirty="0" smtClean="0">
              <a:latin typeface="Calibri" pitchFamily="34" charset="0"/>
            </a:endParaRPr>
          </a:p>
          <a:p>
            <a:pPr>
              <a:spcBef>
                <a:spcPts val="0"/>
              </a:spcBef>
              <a:spcAft>
                <a:spcPts val="380"/>
              </a:spcAft>
            </a:pPr>
            <a:r>
              <a:rPr lang="hr-HR" sz="1600" dirty="0" smtClean="0">
                <a:latin typeface="Calibri" pitchFamily="34" charset="0"/>
              </a:rPr>
              <a:t>Provedena dodatna ispitivanja tla 	  slabo graduirani sitnozrni do </a:t>
            </a:r>
            <a:r>
              <a:rPr lang="hr-HR" sz="1600" dirty="0" err="1">
                <a:latin typeface="Calibri" pitchFamily="34" charset="0"/>
              </a:rPr>
              <a:t>prašinasti</a:t>
            </a:r>
            <a:r>
              <a:rPr lang="hr-HR" sz="1600" dirty="0">
                <a:latin typeface="Calibri" pitchFamily="34" charset="0"/>
              </a:rPr>
              <a:t> </a:t>
            </a:r>
            <a:r>
              <a:rPr lang="hr-HR" sz="1600" dirty="0" smtClean="0">
                <a:latin typeface="Calibri" pitchFamily="34" charset="0"/>
              </a:rPr>
              <a:t>pijesci </a:t>
            </a:r>
          </a:p>
          <a:p>
            <a:pPr marL="0" indent="0">
              <a:spcBef>
                <a:spcPts val="0"/>
              </a:spcBef>
              <a:spcAft>
                <a:spcPts val="380"/>
              </a:spcAft>
              <a:buNone/>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252" y="1844824"/>
            <a:ext cx="7200000" cy="4020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trelica dolje 12"/>
          <p:cNvSpPr/>
          <p:nvPr/>
        </p:nvSpPr>
        <p:spPr>
          <a:xfrm rot="-5400000">
            <a:off x="3634694" y="1267558"/>
            <a:ext cx="121158" cy="31329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216866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25</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smtClean="0">
                <a:solidFill>
                  <a:schemeClr val="tx1"/>
                </a:solidFill>
              </a:rPr>
              <a:t>Izvedba pilota</a:t>
            </a:r>
            <a:endParaRPr lang="hr-HR" sz="2400" b="1" dirty="0">
              <a:solidFill>
                <a:schemeClr val="tx1"/>
              </a:solidFill>
            </a:endParaRPr>
          </a:p>
        </p:txBody>
      </p:sp>
      <p:sp>
        <p:nvSpPr>
          <p:cNvPr id="8" name="Content Placeholder 3"/>
          <p:cNvSpPr>
            <a:spLocks noGrp="1"/>
          </p:cNvSpPr>
          <p:nvPr>
            <p:ph idx="4294967295"/>
          </p:nvPr>
        </p:nvSpPr>
        <p:spPr>
          <a:xfrm>
            <a:off x="179512" y="692696"/>
            <a:ext cx="8583488" cy="5631904"/>
          </a:xfrm>
          <a:prstGeom prst="rect">
            <a:avLst/>
          </a:prstGeom>
        </p:spPr>
        <p:txBody>
          <a:bodyPr>
            <a:normAutofit/>
          </a:bodyPr>
          <a:lstStyle/>
          <a:p>
            <a:pPr>
              <a:spcBef>
                <a:spcPts val="0"/>
              </a:spcBef>
              <a:spcAft>
                <a:spcPts val="380"/>
              </a:spcAft>
            </a:pPr>
            <a:r>
              <a:rPr lang="hr-HR" sz="1600" dirty="0" smtClean="0">
                <a:latin typeface="Calibri" pitchFamily="34" charset="0"/>
              </a:rPr>
              <a:t>Prilikom izvedbe prvih nekoliko pilota temeljno tlo se ponašalo suprotno projektnim očekivanjima (vrlo lako bušenje za izvedbu pilota, hidraulički slom u dnu bušotine)</a:t>
            </a:r>
          </a:p>
          <a:p>
            <a:pPr>
              <a:spcBef>
                <a:spcPts val="0"/>
              </a:spcBef>
              <a:spcAft>
                <a:spcPts val="380"/>
              </a:spcAft>
            </a:pPr>
            <a:r>
              <a:rPr lang="hr-HR" sz="1600" dirty="0" smtClean="0">
                <a:latin typeface="Calibri" pitchFamily="34" charset="0"/>
              </a:rPr>
              <a:t>Provedena dodatna ispitivanja tla 	  slabo graduirani sitnozrni do </a:t>
            </a:r>
            <a:r>
              <a:rPr lang="hr-HR" sz="1600" dirty="0" err="1">
                <a:latin typeface="Calibri" pitchFamily="34" charset="0"/>
              </a:rPr>
              <a:t>prašinasti</a:t>
            </a:r>
            <a:r>
              <a:rPr lang="hr-HR" sz="1600" dirty="0">
                <a:latin typeface="Calibri" pitchFamily="34" charset="0"/>
              </a:rPr>
              <a:t> </a:t>
            </a:r>
            <a:r>
              <a:rPr lang="hr-HR" sz="1600" dirty="0" smtClean="0">
                <a:latin typeface="Calibri" pitchFamily="34" charset="0"/>
              </a:rPr>
              <a:t>pijesci </a:t>
            </a:r>
          </a:p>
          <a:p>
            <a:pPr>
              <a:spcBef>
                <a:spcPts val="0"/>
              </a:spcBef>
              <a:spcAft>
                <a:spcPts val="380"/>
              </a:spcAft>
            </a:pPr>
            <a:r>
              <a:rPr lang="hr-HR" sz="1600" dirty="0" smtClean="0">
                <a:latin typeface="Calibri" pitchFamily="34" charset="0"/>
              </a:rPr>
              <a:t>Drugo mišljenje geologa na temelju uzetih uzoraka tla i </a:t>
            </a:r>
            <a:r>
              <a:rPr lang="hr-HR" sz="1600" dirty="0" err="1" smtClean="0">
                <a:latin typeface="Calibri" pitchFamily="34" charset="0"/>
              </a:rPr>
              <a:t>granulometrijske</a:t>
            </a:r>
            <a:r>
              <a:rPr lang="hr-HR" sz="1600" dirty="0" smtClean="0">
                <a:latin typeface="Calibri" pitchFamily="34" charset="0"/>
              </a:rPr>
              <a:t> analize:</a:t>
            </a:r>
          </a:p>
          <a:p>
            <a:pPr lvl="1">
              <a:spcBef>
                <a:spcPts val="0"/>
              </a:spcBef>
              <a:spcAft>
                <a:spcPts val="380"/>
              </a:spcAft>
            </a:pPr>
            <a:r>
              <a:rPr lang="hr-HR" sz="1600" dirty="0" smtClean="0">
                <a:latin typeface="Calibri" pitchFamily="34" charset="0"/>
              </a:rPr>
              <a:t>temeljno tlo u genetskom smislu nije les nego je izgrađeno od marinskih sedimenata nastalih erozijom naslaga lesa na otoku</a:t>
            </a:r>
          </a:p>
          <a:p>
            <a:pPr lvl="1">
              <a:spcBef>
                <a:spcPts val="0"/>
              </a:spcBef>
              <a:spcAft>
                <a:spcPts val="380"/>
              </a:spcAft>
            </a:pPr>
            <a:r>
              <a:rPr lang="hr-HR" sz="1600" dirty="0" smtClean="0">
                <a:latin typeface="Calibri" pitchFamily="34" charset="0"/>
              </a:rPr>
              <a:t>sedimenti na većoj dubini (približno od kote -8,0 m i dublje) sadrže gotovo 50% čestica praha i gline              sedimentacija u uvjetima smanjene energije vode</a:t>
            </a:r>
          </a:p>
          <a:p>
            <a:pPr lvl="1">
              <a:spcBef>
                <a:spcPts val="0"/>
              </a:spcBef>
              <a:spcAft>
                <a:spcPts val="380"/>
              </a:spcAft>
            </a:pPr>
            <a:r>
              <a:rPr lang="hr-HR" sz="1600" dirty="0">
                <a:latin typeface="Calibri" pitchFamily="34" charset="0"/>
              </a:rPr>
              <a:t>sedimenti </a:t>
            </a:r>
            <a:r>
              <a:rPr lang="hr-HR" sz="1600" dirty="0" smtClean="0">
                <a:latin typeface="Calibri" pitchFamily="34" charset="0"/>
              </a:rPr>
              <a:t>na manjoj </a:t>
            </a:r>
            <a:r>
              <a:rPr lang="hr-HR" sz="1600" dirty="0">
                <a:latin typeface="Calibri" pitchFamily="34" charset="0"/>
              </a:rPr>
              <a:t>dubini </a:t>
            </a:r>
            <a:r>
              <a:rPr lang="hr-HR" sz="1600" dirty="0" smtClean="0">
                <a:latin typeface="Calibri" pitchFamily="34" charset="0"/>
              </a:rPr>
              <a:t>(pliće od kote -8,0 m) sastoje se od </a:t>
            </a:r>
            <a:r>
              <a:rPr lang="hr-HR" sz="1600" dirty="0" err="1" smtClean="0">
                <a:latin typeface="Calibri" pitchFamily="34" charset="0"/>
              </a:rPr>
              <a:t>sitnozrnastog</a:t>
            </a:r>
            <a:r>
              <a:rPr lang="hr-HR" sz="1600" dirty="0" smtClean="0">
                <a:latin typeface="Calibri" pitchFamily="34" charset="0"/>
              </a:rPr>
              <a:t> pijeska s malo udjela čestica gline i praha	sedimentacija </a:t>
            </a:r>
            <a:r>
              <a:rPr lang="hr-HR" sz="1600" dirty="0">
                <a:latin typeface="Calibri" pitchFamily="34" charset="0"/>
              </a:rPr>
              <a:t>u uvjetima </a:t>
            </a:r>
            <a:r>
              <a:rPr lang="hr-HR" sz="1600" dirty="0" smtClean="0">
                <a:latin typeface="Calibri" pitchFamily="34" charset="0"/>
              </a:rPr>
              <a:t>povećane </a:t>
            </a:r>
            <a:r>
              <a:rPr lang="hr-HR" sz="1600" dirty="0">
                <a:latin typeface="Calibri" pitchFamily="34" charset="0"/>
              </a:rPr>
              <a:t>energije vode</a:t>
            </a:r>
          </a:p>
          <a:p>
            <a:pPr lvl="1">
              <a:spcBef>
                <a:spcPts val="0"/>
              </a:spcBef>
              <a:spcAft>
                <a:spcPts val="380"/>
              </a:spcAft>
            </a:pPr>
            <a:endParaRPr lang="hr-HR" sz="1600" dirty="0" smtClean="0">
              <a:latin typeface="Calibri" pitchFamily="34" charset="0"/>
            </a:endParaRPr>
          </a:p>
          <a:p>
            <a:pPr lvl="1">
              <a:spcBef>
                <a:spcPts val="0"/>
              </a:spcBef>
              <a:spcAft>
                <a:spcPts val="380"/>
              </a:spcAft>
            </a:pPr>
            <a:endParaRPr lang="hr-HR" sz="1600" dirty="0">
              <a:latin typeface="Calibri" pitchFamily="34" charset="0"/>
            </a:endParaRPr>
          </a:p>
          <a:p>
            <a:pPr lvl="1">
              <a:spcBef>
                <a:spcPts val="0"/>
              </a:spcBef>
              <a:spcAft>
                <a:spcPts val="380"/>
              </a:spcAft>
            </a:pPr>
            <a:endParaRPr lang="hr-HR" sz="1600" dirty="0" smtClean="0">
              <a:latin typeface="Calibri" pitchFamily="34" charset="0"/>
            </a:endParaRPr>
          </a:p>
          <a:p>
            <a:pPr marL="457200" lvl="1" indent="0">
              <a:spcBef>
                <a:spcPts val="0"/>
              </a:spcBef>
              <a:spcAft>
                <a:spcPts val="380"/>
              </a:spcAft>
              <a:buNone/>
            </a:pPr>
            <a:endParaRPr lang="hr-HR" sz="1600" dirty="0" smtClean="0">
              <a:latin typeface="Calibri" pitchFamily="34" charset="0"/>
            </a:endParaRPr>
          </a:p>
          <a:p>
            <a:pPr marL="0" indent="0">
              <a:spcBef>
                <a:spcPts val="0"/>
              </a:spcBef>
              <a:spcAft>
                <a:spcPts val="380"/>
              </a:spcAft>
              <a:buNone/>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sp>
        <p:nvSpPr>
          <p:cNvPr id="13" name="Strelica dolje 12"/>
          <p:cNvSpPr/>
          <p:nvPr/>
        </p:nvSpPr>
        <p:spPr>
          <a:xfrm rot="-5400000">
            <a:off x="3634694" y="1267558"/>
            <a:ext cx="121158" cy="31329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0" name="Strelica dolje 9"/>
          <p:cNvSpPr/>
          <p:nvPr/>
        </p:nvSpPr>
        <p:spPr>
          <a:xfrm rot="-5400000">
            <a:off x="1787748" y="2635710"/>
            <a:ext cx="121158" cy="31329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1" name="Strelica dolje 10"/>
          <p:cNvSpPr/>
          <p:nvPr/>
        </p:nvSpPr>
        <p:spPr>
          <a:xfrm rot="-5400000">
            <a:off x="3490678" y="3188917"/>
            <a:ext cx="121158" cy="31329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2" name="TekstniOkvir 11"/>
          <p:cNvSpPr txBox="1"/>
          <p:nvPr/>
        </p:nvSpPr>
        <p:spPr>
          <a:xfrm>
            <a:off x="2322004" y="4365103"/>
            <a:ext cx="4464495" cy="584775"/>
          </a:xfrm>
          <a:prstGeom prst="rect">
            <a:avLst/>
          </a:prstGeom>
          <a:noFill/>
        </p:spPr>
        <p:txBody>
          <a:bodyPr wrap="square" rtlCol="0">
            <a:spAutoFit/>
          </a:bodyPr>
          <a:lstStyle/>
          <a:p>
            <a:pPr algn="ctr"/>
            <a:r>
              <a:rPr lang="hr-HR" sz="1600" dirty="0" smtClean="0">
                <a:latin typeface="Calibri" pitchFamily="34" charset="0"/>
              </a:rPr>
              <a:t>geotehničke značajke temeljnog tla slabije od projektom predviđenih na temelju istražnih radova</a:t>
            </a:r>
            <a:endParaRPr lang="hr-HR" sz="1600" dirty="0">
              <a:latin typeface="Calibri" pitchFamily="34" charset="0"/>
            </a:endParaRPr>
          </a:p>
        </p:txBody>
      </p:sp>
      <p:sp>
        <p:nvSpPr>
          <p:cNvPr id="14" name="Lijeva vitičasta zagrada 13"/>
          <p:cNvSpPr/>
          <p:nvPr/>
        </p:nvSpPr>
        <p:spPr>
          <a:xfrm rot="16200000">
            <a:off x="4103951" y="-135396"/>
            <a:ext cx="864095" cy="7992888"/>
          </a:xfrm>
          <a:prstGeom prst="leftBrace">
            <a:avLst>
              <a:gd name="adj1" fmla="val 6801"/>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hr-HR"/>
          </a:p>
        </p:txBody>
      </p:sp>
      <p:sp>
        <p:nvSpPr>
          <p:cNvPr id="15" name="Strelica dolje 14"/>
          <p:cNvSpPr/>
          <p:nvPr/>
        </p:nvSpPr>
        <p:spPr>
          <a:xfrm>
            <a:off x="4475419" y="5013175"/>
            <a:ext cx="121158" cy="31329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6" name="TekstniOkvir 15"/>
          <p:cNvSpPr txBox="1"/>
          <p:nvPr/>
        </p:nvSpPr>
        <p:spPr>
          <a:xfrm>
            <a:off x="1253917" y="5446954"/>
            <a:ext cx="6564161" cy="584775"/>
          </a:xfrm>
          <a:prstGeom prst="rect">
            <a:avLst/>
          </a:prstGeom>
          <a:noFill/>
        </p:spPr>
        <p:txBody>
          <a:bodyPr wrap="square" rtlCol="0">
            <a:spAutoFit/>
          </a:bodyPr>
          <a:lstStyle/>
          <a:p>
            <a:pPr algn="ctr"/>
            <a:r>
              <a:rPr lang="hr-HR" sz="1600" dirty="0" smtClean="0">
                <a:latin typeface="Calibri" pitchFamily="34" charset="0"/>
              </a:rPr>
              <a:t>pilote izvesti za 1 m dublje od predviđenog u </a:t>
            </a:r>
            <a:r>
              <a:rPr lang="hr-HR" sz="1600" dirty="0" smtClean="0">
                <a:latin typeface="Calibri" pitchFamily="34" charset="0"/>
              </a:rPr>
              <a:t>projektu, dodati ukupno 4 nova pilota </a:t>
            </a:r>
            <a:r>
              <a:rPr lang="hr-HR" sz="1600" dirty="0" smtClean="0">
                <a:latin typeface="Calibri" pitchFamily="34" charset="0"/>
              </a:rPr>
              <a:t>te provesti probno ispitivanje pilota na horizontalnu i vertikalnu silu</a:t>
            </a:r>
            <a:endParaRPr lang="hr-HR" sz="1600" dirty="0">
              <a:latin typeface="Calibri" pitchFamily="34" charset="0"/>
            </a:endParaRPr>
          </a:p>
        </p:txBody>
      </p:sp>
    </p:spTree>
    <p:extLst>
      <p:ext uri="{BB962C8B-B14F-4D97-AF65-F5344CB8AC3E}">
        <p14:creationId xmlns:p14="http://schemas.microsoft.com/office/powerpoint/2010/main" val="244827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4" grpId="0" animBg="1"/>
      <p:bldP spid="15" grpId="0" animBg="1"/>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26</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smtClean="0">
                <a:solidFill>
                  <a:schemeClr val="tx1"/>
                </a:solidFill>
              </a:rPr>
              <a:t>Probno ispitivanje pilota</a:t>
            </a:r>
            <a:endParaRPr lang="hr-HR" sz="2400" b="1" dirty="0">
              <a:solidFill>
                <a:schemeClr val="tx1"/>
              </a:solidFill>
            </a:endParaRPr>
          </a:p>
        </p:txBody>
      </p:sp>
      <p:sp>
        <p:nvSpPr>
          <p:cNvPr id="8" name="Content Placeholder 3"/>
          <p:cNvSpPr>
            <a:spLocks noGrp="1"/>
          </p:cNvSpPr>
          <p:nvPr>
            <p:ph idx="4294967295"/>
          </p:nvPr>
        </p:nvSpPr>
        <p:spPr>
          <a:xfrm>
            <a:off x="179512" y="692696"/>
            <a:ext cx="8583488" cy="5631904"/>
          </a:xfrm>
          <a:prstGeom prst="rect">
            <a:avLst/>
          </a:prstGeom>
        </p:spPr>
        <p:txBody>
          <a:bodyPr>
            <a:normAutofit/>
          </a:bodyPr>
          <a:lstStyle/>
          <a:p>
            <a:pPr marL="0" indent="0">
              <a:spcBef>
                <a:spcPts val="0"/>
              </a:spcBef>
              <a:spcAft>
                <a:spcPts val="380"/>
              </a:spcAft>
              <a:buNone/>
            </a:pPr>
            <a:r>
              <a:rPr lang="hr-HR" sz="1800" b="1" dirty="0" smtClean="0">
                <a:latin typeface="Calibri" pitchFamily="34" charset="0"/>
              </a:rPr>
              <a:t>Probno ispitivanje pilota na horizontalnu silu</a:t>
            </a:r>
          </a:p>
          <a:p>
            <a:pPr>
              <a:spcBef>
                <a:spcPts val="0"/>
              </a:spcBef>
              <a:spcAft>
                <a:spcPts val="380"/>
              </a:spcAft>
            </a:pPr>
            <a:r>
              <a:rPr lang="hr-HR" sz="1600" dirty="0" smtClean="0">
                <a:latin typeface="Calibri" pitchFamily="34" charset="0"/>
              </a:rPr>
              <a:t>Ispitivanje je provedeno međusobnim privlačenjem glava dvaju pilota pomoću hidrauličkog klipa</a:t>
            </a:r>
          </a:p>
          <a:p>
            <a:pPr>
              <a:spcBef>
                <a:spcPts val="0"/>
              </a:spcBef>
              <a:spcAft>
                <a:spcPts val="380"/>
              </a:spcAft>
            </a:pPr>
            <a:endParaRPr lang="hr-HR" sz="1600" dirty="0" smtClean="0">
              <a:latin typeface="Calibri" pitchFamily="34" charset="0"/>
            </a:endParaRPr>
          </a:p>
          <a:p>
            <a:pPr lvl="1">
              <a:spcBef>
                <a:spcPts val="0"/>
              </a:spcBef>
              <a:spcAft>
                <a:spcPts val="380"/>
              </a:spcAft>
            </a:pPr>
            <a:endParaRPr lang="hr-HR" sz="1600" dirty="0" smtClean="0">
              <a:latin typeface="Calibri" pitchFamily="34" charset="0"/>
            </a:endParaRPr>
          </a:p>
          <a:p>
            <a:pPr lvl="1">
              <a:spcBef>
                <a:spcPts val="0"/>
              </a:spcBef>
              <a:spcAft>
                <a:spcPts val="380"/>
              </a:spcAft>
            </a:pPr>
            <a:endParaRPr lang="hr-HR" sz="1600" dirty="0">
              <a:latin typeface="Calibri" pitchFamily="34" charset="0"/>
            </a:endParaRPr>
          </a:p>
          <a:p>
            <a:pPr lvl="1">
              <a:spcBef>
                <a:spcPts val="0"/>
              </a:spcBef>
              <a:spcAft>
                <a:spcPts val="380"/>
              </a:spcAft>
            </a:pPr>
            <a:endParaRPr lang="hr-HR" sz="1600" dirty="0" smtClean="0">
              <a:latin typeface="Calibri" pitchFamily="34" charset="0"/>
            </a:endParaRPr>
          </a:p>
          <a:p>
            <a:pPr marL="457200" lvl="1" indent="0">
              <a:spcBef>
                <a:spcPts val="0"/>
              </a:spcBef>
              <a:spcAft>
                <a:spcPts val="380"/>
              </a:spcAft>
              <a:buNone/>
            </a:pPr>
            <a:endParaRPr lang="hr-HR" sz="1600" dirty="0" smtClean="0">
              <a:latin typeface="Calibri" pitchFamily="34" charset="0"/>
            </a:endParaRPr>
          </a:p>
          <a:p>
            <a:pPr marL="0" indent="0">
              <a:spcBef>
                <a:spcPts val="0"/>
              </a:spcBef>
              <a:spcAft>
                <a:spcPts val="380"/>
              </a:spcAft>
              <a:buNone/>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216" y="1375794"/>
            <a:ext cx="3774071" cy="48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465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27</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smtClean="0">
                <a:solidFill>
                  <a:schemeClr val="tx1"/>
                </a:solidFill>
              </a:rPr>
              <a:t>Probno ispitivanje pilota</a:t>
            </a:r>
            <a:endParaRPr lang="hr-HR" sz="2400" b="1" dirty="0">
              <a:solidFill>
                <a:schemeClr val="tx1"/>
              </a:solidFill>
            </a:endParaRPr>
          </a:p>
        </p:txBody>
      </p:sp>
      <p:sp>
        <p:nvSpPr>
          <p:cNvPr id="8" name="Content Placeholder 3"/>
          <p:cNvSpPr>
            <a:spLocks noGrp="1"/>
          </p:cNvSpPr>
          <p:nvPr>
            <p:ph idx="4294967295"/>
          </p:nvPr>
        </p:nvSpPr>
        <p:spPr>
          <a:xfrm>
            <a:off x="179512" y="692696"/>
            <a:ext cx="8583488" cy="5631904"/>
          </a:xfrm>
          <a:prstGeom prst="rect">
            <a:avLst/>
          </a:prstGeom>
        </p:spPr>
        <p:txBody>
          <a:bodyPr>
            <a:normAutofit/>
          </a:bodyPr>
          <a:lstStyle/>
          <a:p>
            <a:pPr marL="0" indent="0">
              <a:spcBef>
                <a:spcPts val="0"/>
              </a:spcBef>
              <a:spcAft>
                <a:spcPts val="380"/>
              </a:spcAft>
              <a:buNone/>
            </a:pPr>
            <a:r>
              <a:rPr lang="hr-HR" sz="1800" b="1" dirty="0" smtClean="0">
                <a:latin typeface="Calibri" pitchFamily="34" charset="0"/>
              </a:rPr>
              <a:t>Probno ispitivanje pilota na horizontalnu silu</a:t>
            </a:r>
          </a:p>
          <a:p>
            <a:pPr>
              <a:spcBef>
                <a:spcPts val="0"/>
              </a:spcBef>
              <a:spcAft>
                <a:spcPts val="380"/>
              </a:spcAft>
            </a:pPr>
            <a:r>
              <a:rPr lang="hr-HR" sz="1600" dirty="0" smtClean="0">
                <a:latin typeface="Calibri" pitchFamily="34" charset="0"/>
              </a:rPr>
              <a:t>Ispitivanje je provedeno međusobnim privlačenjem glava dvaju pilota pomoću hidrauličkog klipa</a:t>
            </a:r>
          </a:p>
          <a:p>
            <a:pPr>
              <a:spcBef>
                <a:spcPts val="0"/>
              </a:spcBef>
              <a:spcAft>
                <a:spcPts val="380"/>
              </a:spcAft>
            </a:pPr>
            <a:endParaRPr lang="hr-HR" sz="1600" dirty="0" smtClean="0">
              <a:latin typeface="Calibri" pitchFamily="34" charset="0"/>
            </a:endParaRPr>
          </a:p>
          <a:p>
            <a:pPr lvl="1">
              <a:spcBef>
                <a:spcPts val="0"/>
              </a:spcBef>
              <a:spcAft>
                <a:spcPts val="380"/>
              </a:spcAft>
            </a:pPr>
            <a:endParaRPr lang="hr-HR" sz="1600" dirty="0" smtClean="0">
              <a:latin typeface="Calibri" pitchFamily="34" charset="0"/>
            </a:endParaRPr>
          </a:p>
          <a:p>
            <a:pPr lvl="1">
              <a:spcBef>
                <a:spcPts val="0"/>
              </a:spcBef>
              <a:spcAft>
                <a:spcPts val="380"/>
              </a:spcAft>
            </a:pPr>
            <a:endParaRPr lang="hr-HR" sz="1600" dirty="0">
              <a:latin typeface="Calibri" pitchFamily="34" charset="0"/>
            </a:endParaRPr>
          </a:p>
          <a:p>
            <a:pPr lvl="1">
              <a:spcBef>
                <a:spcPts val="0"/>
              </a:spcBef>
              <a:spcAft>
                <a:spcPts val="380"/>
              </a:spcAft>
            </a:pPr>
            <a:endParaRPr lang="hr-HR" sz="1600" dirty="0" smtClean="0">
              <a:latin typeface="Calibri" pitchFamily="34" charset="0"/>
            </a:endParaRPr>
          </a:p>
          <a:p>
            <a:pPr marL="457200" lvl="1" indent="0">
              <a:spcBef>
                <a:spcPts val="0"/>
              </a:spcBef>
              <a:spcAft>
                <a:spcPts val="380"/>
              </a:spcAft>
              <a:buNone/>
            </a:pPr>
            <a:endParaRPr lang="hr-HR" sz="1600" dirty="0" smtClean="0">
              <a:latin typeface="Calibri" pitchFamily="34" charset="0"/>
            </a:endParaRPr>
          </a:p>
          <a:p>
            <a:pPr marL="0" indent="0">
              <a:spcBef>
                <a:spcPts val="0"/>
              </a:spcBef>
              <a:spcAft>
                <a:spcPts val="380"/>
              </a:spcAft>
              <a:buNone/>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pic>
        <p:nvPicPr>
          <p:cNvPr id="16389" name="Picture 5" descr="H:\Susak\Susak - pristan IzP\FOTO\2017_07_05 horizontalno ispitivanje\20170705_1327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736304"/>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9" name="Oval 3"/>
          <p:cNvSpPr>
            <a:spLocks noChangeArrowheads="1"/>
          </p:cNvSpPr>
          <p:nvPr/>
        </p:nvSpPr>
        <p:spPr bwMode="auto">
          <a:xfrm rot="1046789">
            <a:off x="1671074" y="3823317"/>
            <a:ext cx="3460167" cy="1069624"/>
          </a:xfrm>
          <a:prstGeom prst="ellipse">
            <a:avLst/>
          </a:prstGeom>
          <a:noFill/>
          <a:ln w="38100">
            <a:solidFill>
              <a:srgbClr val="FF0000"/>
            </a:solidFill>
            <a:round/>
            <a:headEnd/>
            <a:tailEnd/>
          </a:ln>
        </p:spPr>
        <p:txBody>
          <a:bodyPr vert="horz" wrap="square" lIns="91440" tIns="45720" rIns="91440" bIns="45720" numCol="1" anchor="t" anchorCtr="0" compatLnSpc="1">
            <a:prstTxWarp prst="textNoShape">
              <a:avLst/>
            </a:prstTxWarp>
          </a:bodyPr>
          <a:lstStyle/>
          <a:p>
            <a:endParaRPr lang="hr-HR">
              <a:solidFill>
                <a:prstClr val="black"/>
              </a:solidFill>
            </a:endParaRPr>
          </a:p>
        </p:txBody>
      </p:sp>
      <p:sp>
        <p:nvSpPr>
          <p:cNvPr id="10" name="TekstniOkvir 9"/>
          <p:cNvSpPr txBox="1"/>
          <p:nvPr/>
        </p:nvSpPr>
        <p:spPr>
          <a:xfrm rot="748003">
            <a:off x="2795464" y="3240360"/>
            <a:ext cx="1584176" cy="338554"/>
          </a:xfrm>
          <a:prstGeom prst="rect">
            <a:avLst/>
          </a:prstGeom>
          <a:noFill/>
        </p:spPr>
        <p:txBody>
          <a:bodyPr wrap="square" rtlCol="0">
            <a:spAutoFit/>
          </a:bodyPr>
          <a:lstStyle/>
          <a:p>
            <a:pPr algn="ctr"/>
            <a:r>
              <a:rPr lang="hr-HR" sz="1600" b="1" dirty="0" smtClean="0">
                <a:solidFill>
                  <a:srgbClr val="FF0000"/>
                </a:solidFill>
                <a:latin typeface="Calibri" pitchFamily="34" charset="0"/>
              </a:rPr>
              <a:t>hidraulički klip</a:t>
            </a:r>
            <a:endParaRPr lang="hr-HR" sz="1600" b="1" dirty="0">
              <a:solidFill>
                <a:srgbClr val="FF0000"/>
              </a:solidFill>
              <a:latin typeface="Calibri" pitchFamily="34" charset="0"/>
            </a:endParaRPr>
          </a:p>
        </p:txBody>
      </p:sp>
      <p:sp>
        <p:nvSpPr>
          <p:cNvPr id="11" name="Oval 3"/>
          <p:cNvSpPr>
            <a:spLocks noChangeArrowheads="1"/>
          </p:cNvSpPr>
          <p:nvPr/>
        </p:nvSpPr>
        <p:spPr bwMode="auto">
          <a:xfrm rot="1046789">
            <a:off x="4878088" y="4741486"/>
            <a:ext cx="1933277" cy="1069624"/>
          </a:xfrm>
          <a:prstGeom prst="ellipse">
            <a:avLst/>
          </a:prstGeom>
          <a:noFill/>
          <a:ln w="38100">
            <a:solidFill>
              <a:srgbClr val="FF0000"/>
            </a:solidFill>
            <a:round/>
            <a:headEnd/>
            <a:tailEnd/>
          </a:ln>
        </p:spPr>
        <p:txBody>
          <a:bodyPr vert="horz" wrap="square" lIns="91440" tIns="45720" rIns="91440" bIns="45720" numCol="1" anchor="t" anchorCtr="0" compatLnSpc="1">
            <a:prstTxWarp prst="textNoShape">
              <a:avLst/>
            </a:prstTxWarp>
          </a:bodyPr>
          <a:lstStyle/>
          <a:p>
            <a:endParaRPr lang="hr-HR">
              <a:solidFill>
                <a:prstClr val="black"/>
              </a:solidFill>
            </a:endParaRPr>
          </a:p>
        </p:txBody>
      </p:sp>
      <p:sp>
        <p:nvSpPr>
          <p:cNvPr id="12" name="TekstniOkvir 11"/>
          <p:cNvSpPr txBox="1"/>
          <p:nvPr/>
        </p:nvSpPr>
        <p:spPr>
          <a:xfrm rot="748003">
            <a:off x="5052639" y="4281527"/>
            <a:ext cx="1584176" cy="338554"/>
          </a:xfrm>
          <a:prstGeom prst="rect">
            <a:avLst/>
          </a:prstGeom>
          <a:noFill/>
        </p:spPr>
        <p:txBody>
          <a:bodyPr wrap="square" rtlCol="0">
            <a:spAutoFit/>
          </a:bodyPr>
          <a:lstStyle/>
          <a:p>
            <a:pPr algn="ctr"/>
            <a:r>
              <a:rPr lang="hr-HR" sz="1600" b="1" dirty="0" smtClean="0">
                <a:solidFill>
                  <a:srgbClr val="FF0000"/>
                </a:solidFill>
                <a:latin typeface="Calibri" pitchFamily="34" charset="0"/>
              </a:rPr>
              <a:t>dinamometar</a:t>
            </a:r>
            <a:endParaRPr lang="hr-HR" sz="1600" b="1" dirty="0">
              <a:solidFill>
                <a:srgbClr val="FF0000"/>
              </a:solidFill>
              <a:latin typeface="Calibri" pitchFamily="34" charset="0"/>
            </a:endParaRPr>
          </a:p>
        </p:txBody>
      </p:sp>
      <p:pic>
        <p:nvPicPr>
          <p:cNvPr id="17411" name="Picture 3" descr="H:\Susak\Susak - pristan IzP\FOTO\2017_07_05 horizontalno ispitivanje\DSCN036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9549"/>
          <a:stretch/>
        </p:blipFill>
        <p:spPr bwMode="auto">
          <a:xfrm>
            <a:off x="5127242" y="1472856"/>
            <a:ext cx="3600000" cy="217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99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4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28</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smtClean="0">
                <a:solidFill>
                  <a:schemeClr val="tx1"/>
                </a:solidFill>
              </a:rPr>
              <a:t>Probno ispitivanje pilota</a:t>
            </a:r>
            <a:endParaRPr lang="hr-HR" sz="2400" b="1" dirty="0">
              <a:solidFill>
                <a:schemeClr val="tx1"/>
              </a:solidFill>
            </a:endParaRPr>
          </a:p>
        </p:txBody>
      </p:sp>
      <p:sp>
        <p:nvSpPr>
          <p:cNvPr id="8" name="Content Placeholder 3"/>
          <p:cNvSpPr>
            <a:spLocks noGrp="1"/>
          </p:cNvSpPr>
          <p:nvPr>
            <p:ph idx="4294967295"/>
          </p:nvPr>
        </p:nvSpPr>
        <p:spPr>
          <a:xfrm>
            <a:off x="179512" y="692696"/>
            <a:ext cx="8583488" cy="5631904"/>
          </a:xfrm>
          <a:prstGeom prst="rect">
            <a:avLst/>
          </a:prstGeom>
        </p:spPr>
        <p:txBody>
          <a:bodyPr>
            <a:normAutofit/>
          </a:bodyPr>
          <a:lstStyle/>
          <a:p>
            <a:pPr marL="0" indent="0">
              <a:spcBef>
                <a:spcPts val="0"/>
              </a:spcBef>
              <a:spcAft>
                <a:spcPts val="380"/>
              </a:spcAft>
              <a:buNone/>
            </a:pPr>
            <a:r>
              <a:rPr lang="hr-HR" sz="1800" b="1" dirty="0" smtClean="0">
                <a:latin typeface="Calibri" pitchFamily="34" charset="0"/>
              </a:rPr>
              <a:t>Probno ispitivanje pilota na horizontalnu silu</a:t>
            </a:r>
          </a:p>
          <a:p>
            <a:pPr>
              <a:spcBef>
                <a:spcPts val="0"/>
              </a:spcBef>
              <a:spcAft>
                <a:spcPts val="380"/>
              </a:spcAft>
            </a:pPr>
            <a:r>
              <a:rPr lang="hr-HR" sz="1600" dirty="0" smtClean="0">
                <a:latin typeface="Calibri" pitchFamily="34" charset="0"/>
              </a:rPr>
              <a:t>Ispitivanje je provedeno međusobnim privlačenjem glava dvaju pilota pomoću hidrauličkog klipa</a:t>
            </a:r>
          </a:p>
          <a:p>
            <a:pPr>
              <a:spcBef>
                <a:spcPts val="0"/>
              </a:spcBef>
              <a:spcAft>
                <a:spcPts val="380"/>
              </a:spcAft>
            </a:pPr>
            <a:endParaRPr lang="hr-HR" sz="1600" dirty="0" smtClean="0">
              <a:latin typeface="Calibri" pitchFamily="34" charset="0"/>
            </a:endParaRPr>
          </a:p>
          <a:p>
            <a:pPr lvl="1">
              <a:spcBef>
                <a:spcPts val="0"/>
              </a:spcBef>
              <a:spcAft>
                <a:spcPts val="380"/>
              </a:spcAft>
            </a:pPr>
            <a:endParaRPr lang="hr-HR" sz="1600" dirty="0" smtClean="0">
              <a:latin typeface="Calibri" pitchFamily="34" charset="0"/>
            </a:endParaRPr>
          </a:p>
          <a:p>
            <a:pPr lvl="1">
              <a:spcBef>
                <a:spcPts val="0"/>
              </a:spcBef>
              <a:spcAft>
                <a:spcPts val="380"/>
              </a:spcAft>
            </a:pPr>
            <a:endParaRPr lang="hr-HR" sz="1600" dirty="0">
              <a:latin typeface="Calibri" pitchFamily="34" charset="0"/>
            </a:endParaRPr>
          </a:p>
          <a:p>
            <a:pPr lvl="1">
              <a:spcBef>
                <a:spcPts val="0"/>
              </a:spcBef>
              <a:spcAft>
                <a:spcPts val="380"/>
              </a:spcAft>
            </a:pPr>
            <a:endParaRPr lang="hr-HR" sz="1600" dirty="0" smtClean="0">
              <a:latin typeface="Calibri" pitchFamily="34" charset="0"/>
            </a:endParaRPr>
          </a:p>
          <a:p>
            <a:pPr marL="457200" lvl="1" indent="0">
              <a:spcBef>
                <a:spcPts val="0"/>
              </a:spcBef>
              <a:spcAft>
                <a:spcPts val="380"/>
              </a:spcAft>
              <a:buNone/>
            </a:pPr>
            <a:endParaRPr lang="hr-HR" sz="1600" dirty="0" smtClean="0">
              <a:latin typeface="Calibri" pitchFamily="34" charset="0"/>
            </a:endParaRPr>
          </a:p>
          <a:p>
            <a:pPr marL="0" indent="0">
              <a:spcBef>
                <a:spcPts val="0"/>
              </a:spcBef>
              <a:spcAft>
                <a:spcPts val="380"/>
              </a:spcAft>
              <a:buNone/>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pic>
        <p:nvPicPr>
          <p:cNvPr id="16388" name="Picture 4" descr="H:\Susak\Susak - pristan IzP\FOTO\2017_07_05 horizontalno ispitivanje\20170705_1217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252" y="1543703"/>
            <a:ext cx="8280000" cy="46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0623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29</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smtClean="0">
                <a:solidFill>
                  <a:schemeClr val="tx1"/>
                </a:solidFill>
              </a:rPr>
              <a:t>Probno ispitivanje pilota</a:t>
            </a:r>
            <a:endParaRPr lang="hr-HR" sz="2400" b="1" dirty="0">
              <a:solidFill>
                <a:schemeClr val="tx1"/>
              </a:solidFill>
            </a:endParaRPr>
          </a:p>
        </p:txBody>
      </p:sp>
      <p:sp>
        <p:nvSpPr>
          <p:cNvPr id="8" name="Content Placeholder 3"/>
          <p:cNvSpPr>
            <a:spLocks noGrp="1"/>
          </p:cNvSpPr>
          <p:nvPr>
            <p:ph idx="4294967295"/>
          </p:nvPr>
        </p:nvSpPr>
        <p:spPr>
          <a:xfrm>
            <a:off x="179512" y="692696"/>
            <a:ext cx="8676504" cy="5631904"/>
          </a:xfrm>
          <a:prstGeom prst="rect">
            <a:avLst/>
          </a:prstGeom>
        </p:spPr>
        <p:txBody>
          <a:bodyPr>
            <a:normAutofit/>
          </a:bodyPr>
          <a:lstStyle/>
          <a:p>
            <a:pPr marL="0" indent="0">
              <a:spcBef>
                <a:spcPts val="0"/>
              </a:spcBef>
              <a:spcAft>
                <a:spcPts val="380"/>
              </a:spcAft>
              <a:buNone/>
            </a:pPr>
            <a:r>
              <a:rPr lang="hr-HR" sz="1800" b="1" dirty="0" smtClean="0">
                <a:latin typeface="Calibri" pitchFamily="34" charset="0"/>
              </a:rPr>
              <a:t>Probno ispitivanje pilota na horizontalnu silu</a:t>
            </a:r>
          </a:p>
          <a:p>
            <a:pPr>
              <a:spcBef>
                <a:spcPts val="0"/>
              </a:spcBef>
              <a:spcAft>
                <a:spcPts val="380"/>
              </a:spcAft>
            </a:pPr>
            <a:r>
              <a:rPr lang="hr-HR" sz="1600" dirty="0" smtClean="0">
                <a:latin typeface="Calibri" pitchFamily="34" charset="0"/>
              </a:rPr>
              <a:t>Ispitivanje je provedeno međusobnim privlačenjem glava dvaju pilota pomoću hidrauličkog klipa</a:t>
            </a:r>
          </a:p>
          <a:p>
            <a:pPr>
              <a:spcBef>
                <a:spcPts val="0"/>
              </a:spcBef>
              <a:spcAft>
                <a:spcPts val="380"/>
              </a:spcAft>
            </a:pPr>
            <a:r>
              <a:rPr lang="hr-HR" sz="1600" dirty="0" smtClean="0">
                <a:latin typeface="Calibri" pitchFamily="34" charset="0"/>
              </a:rPr>
              <a:t>19 faza opterećenja i dva ciklusa opterećenja i rasterećenja</a:t>
            </a:r>
          </a:p>
          <a:p>
            <a:pPr>
              <a:spcBef>
                <a:spcPts val="0"/>
              </a:spcBef>
              <a:spcAft>
                <a:spcPts val="380"/>
              </a:spcAft>
            </a:pPr>
            <a:r>
              <a:rPr lang="hr-HR" sz="1600" dirty="0" smtClean="0">
                <a:latin typeface="Calibri" pitchFamily="34" charset="0"/>
              </a:rPr>
              <a:t>Maksimalna horizontalna sila 16 t </a:t>
            </a:r>
          </a:p>
          <a:p>
            <a:pPr>
              <a:spcBef>
                <a:spcPts val="0"/>
              </a:spcBef>
              <a:spcAft>
                <a:spcPts val="380"/>
              </a:spcAft>
            </a:pPr>
            <a:r>
              <a:rPr lang="hr-HR" sz="1600" dirty="0" smtClean="0">
                <a:latin typeface="Calibri" pitchFamily="34" charset="0"/>
              </a:rPr>
              <a:t>Maksimalni </a:t>
            </a:r>
            <a:r>
              <a:rPr lang="hr-HR" sz="1600" dirty="0" smtClean="0">
                <a:latin typeface="Calibri" pitchFamily="34" charset="0"/>
              </a:rPr>
              <a:t>horizontalni relativni </a:t>
            </a:r>
            <a:r>
              <a:rPr lang="hr-HR" sz="1600" dirty="0" smtClean="0">
                <a:latin typeface="Calibri" pitchFamily="34" charset="0"/>
              </a:rPr>
              <a:t>pomaci glava pilota 20,4 mm (pilot P5) i 48,8 mm (pilot P8)</a:t>
            </a:r>
          </a:p>
          <a:p>
            <a:pPr>
              <a:spcBef>
                <a:spcPts val="0"/>
              </a:spcBef>
              <a:spcAft>
                <a:spcPts val="380"/>
              </a:spcAft>
            </a:pPr>
            <a:r>
              <a:rPr lang="hr-HR" sz="1600" dirty="0" smtClean="0">
                <a:latin typeface="Calibri" pitchFamily="34" charset="0"/>
              </a:rPr>
              <a:t>Rezidualni </a:t>
            </a:r>
            <a:r>
              <a:rPr lang="hr-HR" sz="1600" dirty="0" smtClean="0">
                <a:latin typeface="Calibri" pitchFamily="34" charset="0"/>
              </a:rPr>
              <a:t>horizontalni pomaci </a:t>
            </a:r>
            <a:r>
              <a:rPr lang="hr-HR" sz="1600" dirty="0" smtClean="0">
                <a:latin typeface="Calibri" pitchFamily="34" charset="0"/>
              </a:rPr>
              <a:t>nakon potpunog rasterećenja 8,2 mm (pilot P5) i 21,8 mm (pilot P8)</a:t>
            </a:r>
          </a:p>
          <a:p>
            <a:pPr>
              <a:spcBef>
                <a:spcPts val="0"/>
              </a:spcBef>
              <a:spcAft>
                <a:spcPts val="380"/>
              </a:spcAft>
            </a:pPr>
            <a:endParaRPr lang="hr-HR" sz="1600" dirty="0" smtClean="0">
              <a:latin typeface="Calibri" pitchFamily="34" charset="0"/>
            </a:endParaRPr>
          </a:p>
          <a:p>
            <a:pPr lvl="1">
              <a:spcBef>
                <a:spcPts val="0"/>
              </a:spcBef>
              <a:spcAft>
                <a:spcPts val="380"/>
              </a:spcAft>
            </a:pPr>
            <a:endParaRPr lang="hr-HR" sz="1600" dirty="0" smtClean="0">
              <a:latin typeface="Calibri" pitchFamily="34" charset="0"/>
            </a:endParaRPr>
          </a:p>
          <a:p>
            <a:pPr lvl="1">
              <a:spcBef>
                <a:spcPts val="0"/>
              </a:spcBef>
              <a:spcAft>
                <a:spcPts val="380"/>
              </a:spcAft>
            </a:pPr>
            <a:endParaRPr lang="hr-HR" sz="1600" dirty="0">
              <a:latin typeface="Calibri" pitchFamily="34" charset="0"/>
            </a:endParaRPr>
          </a:p>
          <a:p>
            <a:pPr lvl="1">
              <a:spcBef>
                <a:spcPts val="0"/>
              </a:spcBef>
              <a:spcAft>
                <a:spcPts val="380"/>
              </a:spcAft>
            </a:pPr>
            <a:endParaRPr lang="hr-HR" sz="1600" dirty="0" smtClean="0">
              <a:latin typeface="Calibri" pitchFamily="34" charset="0"/>
            </a:endParaRPr>
          </a:p>
          <a:p>
            <a:pPr marL="457200" lvl="1" indent="0">
              <a:spcBef>
                <a:spcPts val="0"/>
              </a:spcBef>
              <a:spcAft>
                <a:spcPts val="380"/>
              </a:spcAft>
              <a:buNone/>
            </a:pPr>
            <a:endParaRPr lang="hr-HR" sz="1600" dirty="0" smtClean="0">
              <a:latin typeface="Calibri" pitchFamily="34" charset="0"/>
            </a:endParaRPr>
          </a:p>
          <a:p>
            <a:pPr marL="0" indent="0">
              <a:spcBef>
                <a:spcPts val="0"/>
              </a:spcBef>
              <a:spcAft>
                <a:spcPts val="380"/>
              </a:spcAft>
              <a:buNone/>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pic>
        <p:nvPicPr>
          <p:cNvPr id="194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2852937"/>
            <a:ext cx="4140000" cy="3044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2852937"/>
            <a:ext cx="4140000" cy="3044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98480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3</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smtClean="0">
                <a:solidFill>
                  <a:schemeClr val="tx1"/>
                </a:solidFill>
              </a:rPr>
              <a:t>Uvod</a:t>
            </a:r>
            <a:endParaRPr lang="hr-HR" sz="2400" b="1" dirty="0">
              <a:solidFill>
                <a:schemeClr val="tx1"/>
              </a:solidFill>
            </a:endParaRPr>
          </a:p>
        </p:txBody>
      </p:sp>
      <p:sp>
        <p:nvSpPr>
          <p:cNvPr id="8" name="Content Placeholder 3"/>
          <p:cNvSpPr>
            <a:spLocks noGrp="1"/>
          </p:cNvSpPr>
          <p:nvPr>
            <p:ph idx="4294967295"/>
          </p:nvPr>
        </p:nvSpPr>
        <p:spPr>
          <a:xfrm>
            <a:off x="179512" y="692696"/>
            <a:ext cx="8583488" cy="5631904"/>
          </a:xfrm>
          <a:prstGeom prst="rect">
            <a:avLst/>
          </a:prstGeom>
        </p:spPr>
        <p:txBody>
          <a:bodyPr>
            <a:normAutofit/>
          </a:bodyPr>
          <a:lstStyle/>
          <a:p>
            <a:pPr>
              <a:spcBef>
                <a:spcPts val="0"/>
              </a:spcBef>
              <a:spcAft>
                <a:spcPts val="380"/>
              </a:spcAft>
            </a:pPr>
            <a:r>
              <a:rPr lang="hr-HR" sz="1600" dirty="0">
                <a:latin typeface="Calibri" pitchFamily="34" charset="0"/>
              </a:rPr>
              <a:t>Otok Susak jedan je od kvarnerskih otoka koji se nalazi u lošinjskom arhipelagu</a:t>
            </a:r>
          </a:p>
          <a:p>
            <a:pPr>
              <a:spcBef>
                <a:spcPts val="0"/>
              </a:spcBef>
              <a:spcAft>
                <a:spcPts val="380"/>
              </a:spcAft>
            </a:pPr>
            <a:r>
              <a:rPr lang="hr-HR" sz="1600" dirty="0" smtClean="0">
                <a:latin typeface="Calibri" pitchFamily="34" charset="0"/>
              </a:rPr>
              <a:t>13 km zapadno od grada Mali Lošinj</a:t>
            </a: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604" r="4148" b="12945"/>
          <a:stretch/>
        </p:blipFill>
        <p:spPr bwMode="auto">
          <a:xfrm>
            <a:off x="759519" y="1482849"/>
            <a:ext cx="7589465" cy="4719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Ravni poveznik sa strelicom 3"/>
          <p:cNvCxnSpPr/>
          <p:nvPr/>
        </p:nvCxnSpPr>
        <p:spPr>
          <a:xfrm flipV="1">
            <a:off x="1835696" y="3843199"/>
            <a:ext cx="4392488" cy="899795"/>
          </a:xfrm>
          <a:prstGeom prst="straightConnector1">
            <a:avLst/>
          </a:prstGeom>
          <a:ln w="2857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19389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30</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smtClean="0">
                <a:solidFill>
                  <a:schemeClr val="tx1"/>
                </a:solidFill>
              </a:rPr>
              <a:t>Probno ispitivanje pilota</a:t>
            </a:r>
            <a:endParaRPr lang="hr-HR" sz="2400" b="1" dirty="0">
              <a:solidFill>
                <a:schemeClr val="tx1"/>
              </a:solidFill>
            </a:endParaRPr>
          </a:p>
        </p:txBody>
      </p:sp>
      <p:sp>
        <p:nvSpPr>
          <p:cNvPr id="8" name="Content Placeholder 3"/>
          <p:cNvSpPr>
            <a:spLocks noGrp="1"/>
          </p:cNvSpPr>
          <p:nvPr>
            <p:ph idx="4294967295"/>
          </p:nvPr>
        </p:nvSpPr>
        <p:spPr>
          <a:xfrm>
            <a:off x="179512" y="692696"/>
            <a:ext cx="8784976" cy="5631904"/>
          </a:xfrm>
          <a:prstGeom prst="rect">
            <a:avLst/>
          </a:prstGeom>
        </p:spPr>
        <p:txBody>
          <a:bodyPr>
            <a:normAutofit/>
          </a:bodyPr>
          <a:lstStyle/>
          <a:p>
            <a:pPr marL="0" indent="0">
              <a:spcBef>
                <a:spcPts val="0"/>
              </a:spcBef>
              <a:spcAft>
                <a:spcPts val="380"/>
              </a:spcAft>
              <a:buNone/>
            </a:pPr>
            <a:r>
              <a:rPr lang="hr-HR" sz="1800" b="1" dirty="0" smtClean="0">
                <a:latin typeface="Calibri" pitchFamily="34" charset="0"/>
              </a:rPr>
              <a:t>Probno ispitivanje pilota na horizontalnu silu</a:t>
            </a:r>
          </a:p>
          <a:p>
            <a:pPr>
              <a:spcBef>
                <a:spcPts val="0"/>
              </a:spcBef>
              <a:spcAft>
                <a:spcPts val="380"/>
              </a:spcAft>
            </a:pPr>
            <a:r>
              <a:rPr lang="hr-HR" sz="1600" dirty="0" smtClean="0">
                <a:latin typeface="Calibri" pitchFamily="34" charset="0"/>
              </a:rPr>
              <a:t>Ispitivanje je provedeno međusobnim privlačenjem glava dvaju pilota pomoću hidrauličkog klipa</a:t>
            </a:r>
          </a:p>
          <a:p>
            <a:pPr>
              <a:spcBef>
                <a:spcPts val="0"/>
              </a:spcBef>
              <a:spcAft>
                <a:spcPts val="380"/>
              </a:spcAft>
            </a:pPr>
            <a:r>
              <a:rPr lang="hr-HR" sz="1600" dirty="0" smtClean="0">
                <a:latin typeface="Calibri" pitchFamily="34" charset="0"/>
              </a:rPr>
              <a:t>19 faza opterećenja i dva ciklusa opterećenja i rasterećenja</a:t>
            </a:r>
          </a:p>
          <a:p>
            <a:pPr>
              <a:spcBef>
                <a:spcPts val="0"/>
              </a:spcBef>
              <a:spcAft>
                <a:spcPts val="380"/>
              </a:spcAft>
            </a:pPr>
            <a:r>
              <a:rPr lang="hr-HR" sz="1600" dirty="0" smtClean="0">
                <a:latin typeface="Calibri" pitchFamily="34" charset="0"/>
              </a:rPr>
              <a:t>Maksimalna horizontalna sila 16 t</a:t>
            </a:r>
          </a:p>
          <a:p>
            <a:pPr>
              <a:spcBef>
                <a:spcPts val="0"/>
              </a:spcBef>
              <a:spcAft>
                <a:spcPts val="380"/>
              </a:spcAft>
            </a:pPr>
            <a:r>
              <a:rPr lang="hr-HR" sz="1600" dirty="0" smtClean="0">
                <a:latin typeface="Calibri" pitchFamily="34" charset="0"/>
              </a:rPr>
              <a:t>Maksimalni </a:t>
            </a:r>
            <a:r>
              <a:rPr lang="hr-HR" sz="1600" dirty="0" smtClean="0">
                <a:latin typeface="Calibri" pitchFamily="34" charset="0"/>
              </a:rPr>
              <a:t>horizontalni relativni </a:t>
            </a:r>
            <a:r>
              <a:rPr lang="hr-HR" sz="1600" dirty="0" smtClean="0">
                <a:latin typeface="Calibri" pitchFamily="34" charset="0"/>
              </a:rPr>
              <a:t>pomaci glava pilota 20,4 mm (pilot P5) i 48,8 mm (pilot P8)</a:t>
            </a:r>
          </a:p>
          <a:p>
            <a:pPr>
              <a:spcBef>
                <a:spcPts val="0"/>
              </a:spcBef>
              <a:spcAft>
                <a:spcPts val="380"/>
              </a:spcAft>
            </a:pPr>
            <a:r>
              <a:rPr lang="hr-HR" sz="1600" dirty="0" smtClean="0">
                <a:latin typeface="Calibri" pitchFamily="34" charset="0"/>
              </a:rPr>
              <a:t>Rezidualni </a:t>
            </a:r>
            <a:r>
              <a:rPr lang="hr-HR" sz="1600" dirty="0" smtClean="0">
                <a:latin typeface="Calibri" pitchFamily="34" charset="0"/>
              </a:rPr>
              <a:t>horizontalni pomaci </a:t>
            </a:r>
            <a:r>
              <a:rPr lang="hr-HR" sz="1600" dirty="0" smtClean="0">
                <a:latin typeface="Calibri" pitchFamily="34" charset="0"/>
              </a:rPr>
              <a:t>nakon potpunog rasterećenja 8,2 mm (pilot P5) i 21,8 mm (pilot P8)</a:t>
            </a:r>
          </a:p>
          <a:p>
            <a:pPr>
              <a:spcBef>
                <a:spcPts val="0"/>
              </a:spcBef>
              <a:spcAft>
                <a:spcPts val="380"/>
              </a:spcAft>
            </a:pPr>
            <a:endParaRPr lang="hr-HR" sz="1600" dirty="0" smtClean="0">
              <a:latin typeface="Calibri" pitchFamily="34" charset="0"/>
            </a:endParaRPr>
          </a:p>
          <a:p>
            <a:pPr lvl="1">
              <a:spcBef>
                <a:spcPts val="0"/>
              </a:spcBef>
              <a:spcAft>
                <a:spcPts val="380"/>
              </a:spcAft>
            </a:pPr>
            <a:endParaRPr lang="hr-HR" sz="1600" dirty="0" smtClean="0">
              <a:latin typeface="Calibri" pitchFamily="34" charset="0"/>
            </a:endParaRPr>
          </a:p>
          <a:p>
            <a:pPr lvl="1">
              <a:spcBef>
                <a:spcPts val="0"/>
              </a:spcBef>
              <a:spcAft>
                <a:spcPts val="380"/>
              </a:spcAft>
            </a:pPr>
            <a:endParaRPr lang="hr-HR" sz="1600" dirty="0">
              <a:latin typeface="Calibri" pitchFamily="34" charset="0"/>
            </a:endParaRPr>
          </a:p>
          <a:p>
            <a:pPr lvl="1">
              <a:spcBef>
                <a:spcPts val="0"/>
              </a:spcBef>
              <a:spcAft>
                <a:spcPts val="380"/>
              </a:spcAft>
            </a:pPr>
            <a:endParaRPr lang="hr-HR" sz="1600" dirty="0" smtClean="0">
              <a:latin typeface="Calibri" pitchFamily="34" charset="0"/>
            </a:endParaRPr>
          </a:p>
          <a:p>
            <a:pPr marL="457200" lvl="1" indent="0">
              <a:spcBef>
                <a:spcPts val="0"/>
              </a:spcBef>
              <a:spcAft>
                <a:spcPts val="380"/>
              </a:spcAft>
              <a:buNone/>
            </a:pPr>
            <a:endParaRPr lang="hr-HR" sz="1600" dirty="0" smtClean="0">
              <a:latin typeface="Calibri" pitchFamily="34" charset="0"/>
            </a:endParaRPr>
          </a:p>
          <a:p>
            <a:pPr marL="0" indent="0">
              <a:spcBef>
                <a:spcPts val="0"/>
              </a:spcBef>
              <a:spcAft>
                <a:spcPts val="380"/>
              </a:spcAft>
              <a:buNone/>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sp>
        <p:nvSpPr>
          <p:cNvPr id="17" name="Strelica dolje 16"/>
          <p:cNvSpPr/>
          <p:nvPr/>
        </p:nvSpPr>
        <p:spPr>
          <a:xfrm>
            <a:off x="4475419" y="2852936"/>
            <a:ext cx="121158" cy="31329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8" name="TekstniOkvir 17"/>
          <p:cNvSpPr txBox="1"/>
          <p:nvPr/>
        </p:nvSpPr>
        <p:spPr>
          <a:xfrm>
            <a:off x="1763943" y="3429000"/>
            <a:ext cx="5580618" cy="584775"/>
          </a:xfrm>
          <a:prstGeom prst="rect">
            <a:avLst/>
          </a:prstGeom>
          <a:noFill/>
        </p:spPr>
        <p:txBody>
          <a:bodyPr wrap="square" rtlCol="0">
            <a:spAutoFit/>
          </a:bodyPr>
          <a:lstStyle/>
          <a:p>
            <a:pPr algn="ctr"/>
            <a:r>
              <a:rPr lang="hr-HR" sz="1600" dirty="0">
                <a:latin typeface="Calibri" pitchFamily="34" charset="0"/>
                <a:cs typeface="+mn-cs"/>
              </a:rPr>
              <a:t>temeljna podloga dovoljne nosivosti da preuzme projektom predviđena horizontalna opterećenja</a:t>
            </a:r>
          </a:p>
        </p:txBody>
      </p:sp>
    </p:spTree>
    <p:extLst>
      <p:ext uri="{BB962C8B-B14F-4D97-AF65-F5344CB8AC3E}">
        <p14:creationId xmlns:p14="http://schemas.microsoft.com/office/powerpoint/2010/main" val="37485711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31</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smtClean="0">
                <a:solidFill>
                  <a:schemeClr val="tx1"/>
                </a:solidFill>
              </a:rPr>
              <a:t>Probno ispitivanje pilota</a:t>
            </a:r>
            <a:endParaRPr lang="hr-HR" sz="2400" b="1" dirty="0">
              <a:solidFill>
                <a:schemeClr val="tx1"/>
              </a:solidFill>
            </a:endParaRPr>
          </a:p>
        </p:txBody>
      </p:sp>
      <p:sp>
        <p:nvSpPr>
          <p:cNvPr id="8" name="Content Placeholder 3"/>
          <p:cNvSpPr>
            <a:spLocks noGrp="1"/>
          </p:cNvSpPr>
          <p:nvPr>
            <p:ph idx="4294967295"/>
          </p:nvPr>
        </p:nvSpPr>
        <p:spPr>
          <a:xfrm>
            <a:off x="179512" y="692696"/>
            <a:ext cx="8583488" cy="5631904"/>
          </a:xfrm>
          <a:prstGeom prst="rect">
            <a:avLst/>
          </a:prstGeom>
        </p:spPr>
        <p:txBody>
          <a:bodyPr>
            <a:normAutofit/>
          </a:bodyPr>
          <a:lstStyle/>
          <a:p>
            <a:pPr marL="0" indent="0">
              <a:spcBef>
                <a:spcPts val="0"/>
              </a:spcBef>
              <a:spcAft>
                <a:spcPts val="380"/>
              </a:spcAft>
              <a:buNone/>
            </a:pPr>
            <a:r>
              <a:rPr lang="hr-HR" sz="1800" b="1" dirty="0" smtClean="0">
                <a:latin typeface="Calibri" pitchFamily="34" charset="0"/>
              </a:rPr>
              <a:t>Probno ispitivanje pilota na vertikalnu silu</a:t>
            </a:r>
          </a:p>
          <a:p>
            <a:pPr>
              <a:spcBef>
                <a:spcPts val="0"/>
              </a:spcBef>
              <a:spcAft>
                <a:spcPts val="380"/>
              </a:spcAft>
            </a:pPr>
            <a:r>
              <a:rPr lang="hr-HR" sz="1600" dirty="0" smtClean="0">
                <a:latin typeface="Calibri" pitchFamily="34" charset="0"/>
              </a:rPr>
              <a:t>Ispitivanje je provedeno nad grupom pilota povezanih i ukrućenih naglavnom pločom </a:t>
            </a:r>
          </a:p>
          <a:p>
            <a:pPr>
              <a:spcBef>
                <a:spcPts val="0"/>
              </a:spcBef>
              <a:spcAft>
                <a:spcPts val="380"/>
              </a:spcAft>
            </a:pPr>
            <a:endParaRPr lang="hr-HR" sz="1600" dirty="0" smtClean="0">
              <a:latin typeface="Calibri" pitchFamily="34" charset="0"/>
            </a:endParaRPr>
          </a:p>
          <a:p>
            <a:pPr lvl="1">
              <a:spcBef>
                <a:spcPts val="0"/>
              </a:spcBef>
              <a:spcAft>
                <a:spcPts val="380"/>
              </a:spcAft>
            </a:pPr>
            <a:endParaRPr lang="hr-HR" sz="1600" dirty="0" smtClean="0">
              <a:latin typeface="Calibri" pitchFamily="34" charset="0"/>
            </a:endParaRPr>
          </a:p>
          <a:p>
            <a:pPr lvl="1">
              <a:spcBef>
                <a:spcPts val="0"/>
              </a:spcBef>
              <a:spcAft>
                <a:spcPts val="380"/>
              </a:spcAft>
            </a:pPr>
            <a:endParaRPr lang="hr-HR" sz="1600" dirty="0">
              <a:latin typeface="Calibri" pitchFamily="34" charset="0"/>
            </a:endParaRPr>
          </a:p>
          <a:p>
            <a:pPr lvl="1">
              <a:spcBef>
                <a:spcPts val="0"/>
              </a:spcBef>
              <a:spcAft>
                <a:spcPts val="380"/>
              </a:spcAft>
            </a:pPr>
            <a:endParaRPr lang="hr-HR" sz="1600" dirty="0" smtClean="0">
              <a:latin typeface="Calibri" pitchFamily="34" charset="0"/>
            </a:endParaRPr>
          </a:p>
          <a:p>
            <a:pPr marL="457200" lvl="1" indent="0">
              <a:spcBef>
                <a:spcPts val="0"/>
              </a:spcBef>
              <a:spcAft>
                <a:spcPts val="380"/>
              </a:spcAft>
              <a:buNone/>
            </a:pPr>
            <a:endParaRPr lang="hr-HR" sz="1600" dirty="0" smtClean="0">
              <a:latin typeface="Calibri" pitchFamily="34" charset="0"/>
            </a:endParaRPr>
          </a:p>
          <a:p>
            <a:pPr marL="0" indent="0">
              <a:spcBef>
                <a:spcPts val="0"/>
              </a:spcBef>
              <a:spcAft>
                <a:spcPts val="380"/>
              </a:spcAft>
              <a:buNone/>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5301" y="1427342"/>
            <a:ext cx="3637901" cy="48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878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32</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smtClean="0">
                <a:solidFill>
                  <a:schemeClr val="tx1"/>
                </a:solidFill>
              </a:rPr>
              <a:t>Probno ispitivanje pilota</a:t>
            </a:r>
            <a:endParaRPr lang="hr-HR" sz="2400" b="1" dirty="0">
              <a:solidFill>
                <a:schemeClr val="tx1"/>
              </a:solidFill>
            </a:endParaRPr>
          </a:p>
        </p:txBody>
      </p:sp>
      <p:sp>
        <p:nvSpPr>
          <p:cNvPr id="8" name="Content Placeholder 3"/>
          <p:cNvSpPr>
            <a:spLocks noGrp="1"/>
          </p:cNvSpPr>
          <p:nvPr>
            <p:ph idx="4294967295"/>
          </p:nvPr>
        </p:nvSpPr>
        <p:spPr>
          <a:xfrm>
            <a:off x="179512" y="692696"/>
            <a:ext cx="8583488" cy="5631904"/>
          </a:xfrm>
          <a:prstGeom prst="rect">
            <a:avLst/>
          </a:prstGeom>
        </p:spPr>
        <p:txBody>
          <a:bodyPr>
            <a:normAutofit/>
          </a:bodyPr>
          <a:lstStyle/>
          <a:p>
            <a:pPr marL="0" indent="0">
              <a:spcBef>
                <a:spcPts val="0"/>
              </a:spcBef>
              <a:spcAft>
                <a:spcPts val="380"/>
              </a:spcAft>
              <a:buNone/>
            </a:pPr>
            <a:r>
              <a:rPr lang="hr-HR" sz="1800" b="1" dirty="0" smtClean="0">
                <a:latin typeface="Calibri" pitchFamily="34" charset="0"/>
              </a:rPr>
              <a:t>Probno ispitivanje pilota na vertikalnu silu</a:t>
            </a:r>
          </a:p>
          <a:p>
            <a:pPr>
              <a:spcBef>
                <a:spcPts val="0"/>
              </a:spcBef>
              <a:spcAft>
                <a:spcPts val="380"/>
              </a:spcAft>
            </a:pPr>
            <a:r>
              <a:rPr lang="hr-HR" sz="1600" dirty="0" smtClean="0">
                <a:latin typeface="Calibri" pitchFamily="34" charset="0"/>
              </a:rPr>
              <a:t>Ispitivanje je provedeno nad grupom pilota povezanih i ukrućenih naglavnom pločom </a:t>
            </a:r>
          </a:p>
          <a:p>
            <a:pPr>
              <a:spcBef>
                <a:spcPts val="0"/>
              </a:spcBef>
              <a:spcAft>
                <a:spcPts val="380"/>
              </a:spcAft>
            </a:pPr>
            <a:r>
              <a:rPr lang="hr-HR" sz="1600" dirty="0" smtClean="0">
                <a:latin typeface="Calibri" pitchFamily="34" charset="0"/>
              </a:rPr>
              <a:t>10 faza opterećenja koje je nanašano pomoću 43 </a:t>
            </a:r>
            <a:r>
              <a:rPr lang="hr-HR" sz="1600" dirty="0" err="1" smtClean="0">
                <a:latin typeface="Calibri" pitchFamily="34" charset="0"/>
              </a:rPr>
              <a:t>rasponska</a:t>
            </a:r>
            <a:r>
              <a:rPr lang="hr-HR" sz="1600" dirty="0" smtClean="0">
                <a:latin typeface="Calibri" pitchFamily="34" charset="0"/>
              </a:rPr>
              <a:t> nosača</a:t>
            </a:r>
          </a:p>
          <a:p>
            <a:pPr>
              <a:spcBef>
                <a:spcPts val="0"/>
              </a:spcBef>
              <a:spcAft>
                <a:spcPts val="380"/>
              </a:spcAft>
            </a:pPr>
            <a:r>
              <a:rPr lang="hr-HR" sz="1600" dirty="0" smtClean="0">
                <a:latin typeface="Calibri" pitchFamily="34" charset="0"/>
              </a:rPr>
              <a:t>Maksimalna vertikalna sila kojom se opteretila grupa pilota iznosila je nešto više od 3000 kN </a:t>
            </a:r>
          </a:p>
          <a:p>
            <a:pPr>
              <a:spcBef>
                <a:spcPts val="0"/>
              </a:spcBef>
              <a:spcAft>
                <a:spcPts val="380"/>
              </a:spcAft>
            </a:pPr>
            <a:endParaRPr lang="hr-HR" sz="1600" dirty="0" smtClean="0">
              <a:latin typeface="Calibri" pitchFamily="34" charset="0"/>
            </a:endParaRPr>
          </a:p>
          <a:p>
            <a:pPr lvl="1">
              <a:spcBef>
                <a:spcPts val="0"/>
              </a:spcBef>
              <a:spcAft>
                <a:spcPts val="380"/>
              </a:spcAft>
            </a:pPr>
            <a:endParaRPr lang="hr-HR" sz="1600" dirty="0" smtClean="0">
              <a:latin typeface="Calibri" pitchFamily="34" charset="0"/>
            </a:endParaRPr>
          </a:p>
          <a:p>
            <a:pPr lvl="1">
              <a:spcBef>
                <a:spcPts val="0"/>
              </a:spcBef>
              <a:spcAft>
                <a:spcPts val="380"/>
              </a:spcAft>
            </a:pPr>
            <a:endParaRPr lang="hr-HR" sz="1600" dirty="0">
              <a:latin typeface="Calibri" pitchFamily="34" charset="0"/>
            </a:endParaRPr>
          </a:p>
          <a:p>
            <a:pPr lvl="1">
              <a:spcBef>
                <a:spcPts val="0"/>
              </a:spcBef>
              <a:spcAft>
                <a:spcPts val="380"/>
              </a:spcAft>
            </a:pPr>
            <a:endParaRPr lang="hr-HR" sz="1600" dirty="0" smtClean="0">
              <a:latin typeface="Calibri" pitchFamily="34" charset="0"/>
            </a:endParaRPr>
          </a:p>
          <a:p>
            <a:pPr marL="457200" lvl="1" indent="0">
              <a:spcBef>
                <a:spcPts val="0"/>
              </a:spcBef>
              <a:spcAft>
                <a:spcPts val="380"/>
              </a:spcAft>
              <a:buNone/>
            </a:pPr>
            <a:endParaRPr lang="hr-HR" sz="1600" dirty="0" smtClean="0">
              <a:latin typeface="Calibri" pitchFamily="34" charset="0"/>
            </a:endParaRPr>
          </a:p>
          <a:p>
            <a:pPr marL="0" indent="0">
              <a:spcBef>
                <a:spcPts val="0"/>
              </a:spcBef>
              <a:spcAft>
                <a:spcPts val="380"/>
              </a:spcAft>
              <a:buNone/>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pic>
        <p:nvPicPr>
          <p:cNvPr id="2150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04" t="10882" r="6548" b="16138"/>
          <a:stretch/>
        </p:blipFill>
        <p:spPr bwMode="auto">
          <a:xfrm>
            <a:off x="414252" y="2636912"/>
            <a:ext cx="8280000" cy="1991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859345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33</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smtClean="0">
                <a:solidFill>
                  <a:schemeClr val="tx1"/>
                </a:solidFill>
              </a:rPr>
              <a:t>Probno ispitivanje pilota</a:t>
            </a:r>
            <a:endParaRPr lang="hr-HR" sz="2400" b="1" dirty="0">
              <a:solidFill>
                <a:schemeClr val="tx1"/>
              </a:solidFill>
            </a:endParaRPr>
          </a:p>
        </p:txBody>
      </p:sp>
      <p:sp>
        <p:nvSpPr>
          <p:cNvPr id="8" name="Content Placeholder 3"/>
          <p:cNvSpPr>
            <a:spLocks noGrp="1"/>
          </p:cNvSpPr>
          <p:nvPr>
            <p:ph idx="4294967295"/>
          </p:nvPr>
        </p:nvSpPr>
        <p:spPr>
          <a:xfrm>
            <a:off x="179512" y="692696"/>
            <a:ext cx="8583488" cy="5631904"/>
          </a:xfrm>
          <a:prstGeom prst="rect">
            <a:avLst/>
          </a:prstGeom>
        </p:spPr>
        <p:txBody>
          <a:bodyPr>
            <a:normAutofit/>
          </a:bodyPr>
          <a:lstStyle/>
          <a:p>
            <a:pPr marL="0" indent="0">
              <a:spcBef>
                <a:spcPts val="0"/>
              </a:spcBef>
              <a:spcAft>
                <a:spcPts val="380"/>
              </a:spcAft>
              <a:buNone/>
            </a:pPr>
            <a:r>
              <a:rPr lang="hr-HR" sz="1800" b="1" dirty="0" smtClean="0">
                <a:latin typeface="Calibri" pitchFamily="34" charset="0"/>
              </a:rPr>
              <a:t>Probno ispitivanje pilota na vertikalnu silu</a:t>
            </a:r>
          </a:p>
          <a:p>
            <a:pPr>
              <a:spcBef>
                <a:spcPts val="0"/>
              </a:spcBef>
              <a:spcAft>
                <a:spcPts val="380"/>
              </a:spcAft>
            </a:pPr>
            <a:r>
              <a:rPr lang="hr-HR" sz="1600" dirty="0" smtClean="0">
                <a:latin typeface="Calibri" pitchFamily="34" charset="0"/>
              </a:rPr>
              <a:t>Ispitivanje je provedeno nad grupom pilota povezanih i ukrućenih naglavnom pločom </a:t>
            </a:r>
          </a:p>
          <a:p>
            <a:pPr>
              <a:spcBef>
                <a:spcPts val="0"/>
              </a:spcBef>
              <a:spcAft>
                <a:spcPts val="380"/>
              </a:spcAft>
            </a:pPr>
            <a:r>
              <a:rPr lang="hr-HR" sz="1600" dirty="0" smtClean="0">
                <a:latin typeface="Calibri" pitchFamily="34" charset="0"/>
              </a:rPr>
              <a:t>10 faza opterećenja koje </a:t>
            </a:r>
            <a:r>
              <a:rPr lang="hr-HR" sz="1600" dirty="0">
                <a:latin typeface="Calibri" pitchFamily="34" charset="0"/>
              </a:rPr>
              <a:t>je nanašano pomoću 43 </a:t>
            </a:r>
            <a:r>
              <a:rPr lang="hr-HR" sz="1600" dirty="0" err="1">
                <a:latin typeface="Calibri" pitchFamily="34" charset="0"/>
              </a:rPr>
              <a:t>rasponska</a:t>
            </a:r>
            <a:r>
              <a:rPr lang="hr-HR" sz="1600" dirty="0">
                <a:latin typeface="Calibri" pitchFamily="34" charset="0"/>
              </a:rPr>
              <a:t> nosača</a:t>
            </a:r>
          </a:p>
          <a:p>
            <a:pPr>
              <a:spcBef>
                <a:spcPts val="0"/>
              </a:spcBef>
              <a:spcAft>
                <a:spcPts val="380"/>
              </a:spcAft>
            </a:pPr>
            <a:r>
              <a:rPr lang="hr-HR" sz="1600" dirty="0" smtClean="0">
                <a:latin typeface="Calibri" pitchFamily="34" charset="0"/>
              </a:rPr>
              <a:t>Maksimalna vertikalna sila kojom se opteretila grupa pilota iznosila je nešto više od 3000 kN </a:t>
            </a:r>
          </a:p>
          <a:p>
            <a:pPr>
              <a:spcBef>
                <a:spcPts val="0"/>
              </a:spcBef>
              <a:spcAft>
                <a:spcPts val="380"/>
              </a:spcAft>
            </a:pPr>
            <a:endParaRPr lang="hr-HR" sz="1600" dirty="0" smtClean="0">
              <a:latin typeface="Calibri" pitchFamily="34" charset="0"/>
            </a:endParaRPr>
          </a:p>
          <a:p>
            <a:pPr lvl="1">
              <a:spcBef>
                <a:spcPts val="0"/>
              </a:spcBef>
              <a:spcAft>
                <a:spcPts val="380"/>
              </a:spcAft>
            </a:pPr>
            <a:endParaRPr lang="hr-HR" sz="1600" dirty="0" smtClean="0">
              <a:latin typeface="Calibri" pitchFamily="34" charset="0"/>
            </a:endParaRPr>
          </a:p>
          <a:p>
            <a:pPr lvl="1">
              <a:spcBef>
                <a:spcPts val="0"/>
              </a:spcBef>
              <a:spcAft>
                <a:spcPts val="380"/>
              </a:spcAft>
            </a:pPr>
            <a:endParaRPr lang="hr-HR" sz="1600" dirty="0">
              <a:latin typeface="Calibri" pitchFamily="34" charset="0"/>
            </a:endParaRPr>
          </a:p>
          <a:p>
            <a:pPr lvl="1">
              <a:spcBef>
                <a:spcPts val="0"/>
              </a:spcBef>
              <a:spcAft>
                <a:spcPts val="380"/>
              </a:spcAft>
            </a:pPr>
            <a:endParaRPr lang="hr-HR" sz="1600" dirty="0" smtClean="0">
              <a:latin typeface="Calibri" pitchFamily="34" charset="0"/>
            </a:endParaRPr>
          </a:p>
          <a:p>
            <a:pPr marL="457200" lvl="1" indent="0">
              <a:spcBef>
                <a:spcPts val="0"/>
              </a:spcBef>
              <a:spcAft>
                <a:spcPts val="380"/>
              </a:spcAft>
              <a:buNone/>
            </a:pPr>
            <a:endParaRPr lang="hr-HR" sz="1600" dirty="0" smtClean="0">
              <a:latin typeface="Calibri" pitchFamily="34" charset="0"/>
            </a:endParaRPr>
          </a:p>
          <a:p>
            <a:pPr marL="0" indent="0">
              <a:spcBef>
                <a:spcPts val="0"/>
              </a:spcBef>
              <a:spcAft>
                <a:spcPts val="380"/>
              </a:spcAft>
              <a:buNone/>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pic>
        <p:nvPicPr>
          <p:cNvPr id="22530" name="Picture 2" descr="H:\Susak\Susak - pristan IzP\FOTO\2018_03_13-14 vertikalno ispitivanje\IMG_20180313_1634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4252" y="1989312"/>
            <a:ext cx="5664000" cy="42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3653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34</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smtClean="0">
                <a:solidFill>
                  <a:schemeClr val="tx1"/>
                </a:solidFill>
              </a:rPr>
              <a:t>Probno ispitivanje pilota</a:t>
            </a:r>
            <a:endParaRPr lang="hr-HR" sz="2400" b="1" dirty="0">
              <a:solidFill>
                <a:schemeClr val="tx1"/>
              </a:solidFill>
            </a:endParaRPr>
          </a:p>
        </p:txBody>
      </p:sp>
      <p:sp>
        <p:nvSpPr>
          <p:cNvPr id="8" name="Content Placeholder 3"/>
          <p:cNvSpPr>
            <a:spLocks noGrp="1"/>
          </p:cNvSpPr>
          <p:nvPr>
            <p:ph idx="4294967295"/>
          </p:nvPr>
        </p:nvSpPr>
        <p:spPr>
          <a:xfrm>
            <a:off x="179512" y="692696"/>
            <a:ext cx="8583488" cy="5631904"/>
          </a:xfrm>
          <a:prstGeom prst="rect">
            <a:avLst/>
          </a:prstGeom>
        </p:spPr>
        <p:txBody>
          <a:bodyPr>
            <a:normAutofit/>
          </a:bodyPr>
          <a:lstStyle/>
          <a:p>
            <a:pPr marL="0" indent="0">
              <a:spcBef>
                <a:spcPts val="0"/>
              </a:spcBef>
              <a:spcAft>
                <a:spcPts val="380"/>
              </a:spcAft>
              <a:buNone/>
            </a:pPr>
            <a:r>
              <a:rPr lang="hr-HR" sz="1800" b="1" dirty="0" smtClean="0">
                <a:latin typeface="Calibri" pitchFamily="34" charset="0"/>
              </a:rPr>
              <a:t>Probno ispitivanje pilota na vertikalnu silu</a:t>
            </a:r>
          </a:p>
          <a:p>
            <a:pPr>
              <a:spcBef>
                <a:spcPts val="0"/>
              </a:spcBef>
              <a:spcAft>
                <a:spcPts val="380"/>
              </a:spcAft>
            </a:pPr>
            <a:r>
              <a:rPr lang="hr-HR" sz="1600" dirty="0" smtClean="0">
                <a:latin typeface="Calibri" pitchFamily="34" charset="0"/>
              </a:rPr>
              <a:t>Ispitivanje je provedeno nad grupom pilota povezanih i ukrućenih naglavnom pločom </a:t>
            </a:r>
          </a:p>
          <a:p>
            <a:pPr>
              <a:spcBef>
                <a:spcPts val="0"/>
              </a:spcBef>
              <a:spcAft>
                <a:spcPts val="380"/>
              </a:spcAft>
            </a:pPr>
            <a:r>
              <a:rPr lang="hr-HR" sz="1600" dirty="0" smtClean="0">
                <a:latin typeface="Calibri" pitchFamily="34" charset="0"/>
              </a:rPr>
              <a:t>10 faza opterećenja koje </a:t>
            </a:r>
            <a:r>
              <a:rPr lang="hr-HR" sz="1600" dirty="0">
                <a:latin typeface="Calibri" pitchFamily="34" charset="0"/>
              </a:rPr>
              <a:t>je nanašano pomoću 43 </a:t>
            </a:r>
            <a:r>
              <a:rPr lang="hr-HR" sz="1600" dirty="0" err="1">
                <a:latin typeface="Calibri" pitchFamily="34" charset="0"/>
              </a:rPr>
              <a:t>rasponska</a:t>
            </a:r>
            <a:r>
              <a:rPr lang="hr-HR" sz="1600" dirty="0">
                <a:latin typeface="Calibri" pitchFamily="34" charset="0"/>
              </a:rPr>
              <a:t> nosača</a:t>
            </a:r>
          </a:p>
          <a:p>
            <a:pPr>
              <a:spcBef>
                <a:spcPts val="0"/>
              </a:spcBef>
              <a:spcAft>
                <a:spcPts val="380"/>
              </a:spcAft>
            </a:pPr>
            <a:r>
              <a:rPr lang="hr-HR" sz="1600" dirty="0" smtClean="0">
                <a:latin typeface="Calibri" pitchFamily="34" charset="0"/>
              </a:rPr>
              <a:t>Maksimalna vertikalna sila kojom se opteretila grupa pilota iznosila je nešto više od 3000 kN </a:t>
            </a:r>
          </a:p>
          <a:p>
            <a:pPr>
              <a:spcBef>
                <a:spcPts val="0"/>
              </a:spcBef>
              <a:spcAft>
                <a:spcPts val="380"/>
              </a:spcAft>
            </a:pPr>
            <a:endParaRPr lang="hr-HR" sz="1600" dirty="0" smtClean="0">
              <a:latin typeface="Calibri" pitchFamily="34" charset="0"/>
            </a:endParaRPr>
          </a:p>
          <a:p>
            <a:pPr lvl="1">
              <a:spcBef>
                <a:spcPts val="0"/>
              </a:spcBef>
              <a:spcAft>
                <a:spcPts val="380"/>
              </a:spcAft>
            </a:pPr>
            <a:endParaRPr lang="hr-HR" sz="1600" dirty="0" smtClean="0">
              <a:latin typeface="Calibri" pitchFamily="34" charset="0"/>
            </a:endParaRPr>
          </a:p>
          <a:p>
            <a:pPr lvl="1">
              <a:spcBef>
                <a:spcPts val="0"/>
              </a:spcBef>
              <a:spcAft>
                <a:spcPts val="380"/>
              </a:spcAft>
            </a:pPr>
            <a:endParaRPr lang="hr-HR" sz="1600" dirty="0">
              <a:latin typeface="Calibri" pitchFamily="34" charset="0"/>
            </a:endParaRPr>
          </a:p>
          <a:p>
            <a:pPr lvl="1">
              <a:spcBef>
                <a:spcPts val="0"/>
              </a:spcBef>
              <a:spcAft>
                <a:spcPts val="380"/>
              </a:spcAft>
            </a:pPr>
            <a:endParaRPr lang="hr-HR" sz="1600" dirty="0" smtClean="0">
              <a:latin typeface="Calibri" pitchFamily="34" charset="0"/>
            </a:endParaRPr>
          </a:p>
          <a:p>
            <a:pPr marL="457200" lvl="1" indent="0">
              <a:spcBef>
                <a:spcPts val="0"/>
              </a:spcBef>
              <a:spcAft>
                <a:spcPts val="380"/>
              </a:spcAft>
              <a:buNone/>
            </a:pPr>
            <a:endParaRPr lang="hr-HR" sz="1600" dirty="0" smtClean="0">
              <a:latin typeface="Calibri" pitchFamily="34" charset="0"/>
            </a:endParaRPr>
          </a:p>
          <a:p>
            <a:pPr marL="0" indent="0">
              <a:spcBef>
                <a:spcPts val="0"/>
              </a:spcBef>
              <a:spcAft>
                <a:spcPts val="380"/>
              </a:spcAft>
              <a:buNone/>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pic>
        <p:nvPicPr>
          <p:cNvPr id="9" name="Picture 2" descr="H:\Susak\Susak - pristan IzP\FOTO\2018_03_13-14 vertikalno ispitivanje\IMG_20180314_1054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4252" y="1989312"/>
            <a:ext cx="5664000" cy="42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41101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35</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smtClean="0">
                <a:solidFill>
                  <a:schemeClr val="tx1"/>
                </a:solidFill>
              </a:rPr>
              <a:t>Probno ispitivanje pilota</a:t>
            </a:r>
            <a:endParaRPr lang="hr-HR" sz="2400" b="1" dirty="0">
              <a:solidFill>
                <a:schemeClr val="tx1"/>
              </a:solidFill>
            </a:endParaRPr>
          </a:p>
        </p:txBody>
      </p:sp>
      <p:sp>
        <p:nvSpPr>
          <p:cNvPr id="8" name="Content Placeholder 3"/>
          <p:cNvSpPr>
            <a:spLocks noGrp="1"/>
          </p:cNvSpPr>
          <p:nvPr>
            <p:ph idx="4294967295"/>
          </p:nvPr>
        </p:nvSpPr>
        <p:spPr>
          <a:xfrm>
            <a:off x="179512" y="692696"/>
            <a:ext cx="8583488" cy="5631904"/>
          </a:xfrm>
          <a:prstGeom prst="rect">
            <a:avLst/>
          </a:prstGeom>
        </p:spPr>
        <p:txBody>
          <a:bodyPr>
            <a:normAutofit/>
          </a:bodyPr>
          <a:lstStyle/>
          <a:p>
            <a:pPr marL="0" indent="0">
              <a:spcBef>
                <a:spcPts val="0"/>
              </a:spcBef>
              <a:spcAft>
                <a:spcPts val="380"/>
              </a:spcAft>
              <a:buNone/>
            </a:pPr>
            <a:r>
              <a:rPr lang="hr-HR" sz="1800" b="1" dirty="0" smtClean="0">
                <a:latin typeface="Calibri" pitchFamily="34" charset="0"/>
              </a:rPr>
              <a:t>Probno ispitivanje pilota na vertikalnu silu</a:t>
            </a:r>
          </a:p>
          <a:p>
            <a:pPr>
              <a:spcBef>
                <a:spcPts val="0"/>
              </a:spcBef>
              <a:spcAft>
                <a:spcPts val="380"/>
              </a:spcAft>
            </a:pPr>
            <a:r>
              <a:rPr lang="hr-HR" sz="1600" dirty="0" smtClean="0">
                <a:latin typeface="Calibri" pitchFamily="34" charset="0"/>
              </a:rPr>
              <a:t>Ispitivanje je provedeno nad grupom pilota povezanih i ukrućenih naglavnom pločom </a:t>
            </a:r>
          </a:p>
          <a:p>
            <a:pPr>
              <a:spcBef>
                <a:spcPts val="0"/>
              </a:spcBef>
              <a:spcAft>
                <a:spcPts val="380"/>
              </a:spcAft>
            </a:pPr>
            <a:r>
              <a:rPr lang="hr-HR" sz="1600" dirty="0" smtClean="0">
                <a:latin typeface="Calibri" pitchFamily="34" charset="0"/>
              </a:rPr>
              <a:t>10 faza opterećenja koje </a:t>
            </a:r>
            <a:r>
              <a:rPr lang="hr-HR" sz="1600" dirty="0">
                <a:latin typeface="Calibri" pitchFamily="34" charset="0"/>
              </a:rPr>
              <a:t>je nanašano pomoću 43 </a:t>
            </a:r>
            <a:r>
              <a:rPr lang="hr-HR" sz="1600" dirty="0" err="1">
                <a:latin typeface="Calibri" pitchFamily="34" charset="0"/>
              </a:rPr>
              <a:t>rasponska</a:t>
            </a:r>
            <a:r>
              <a:rPr lang="hr-HR" sz="1600" dirty="0">
                <a:latin typeface="Calibri" pitchFamily="34" charset="0"/>
              </a:rPr>
              <a:t> nosača</a:t>
            </a:r>
          </a:p>
          <a:p>
            <a:pPr>
              <a:spcBef>
                <a:spcPts val="0"/>
              </a:spcBef>
              <a:spcAft>
                <a:spcPts val="380"/>
              </a:spcAft>
            </a:pPr>
            <a:r>
              <a:rPr lang="hr-HR" sz="1600" dirty="0" smtClean="0">
                <a:latin typeface="Calibri" pitchFamily="34" charset="0"/>
              </a:rPr>
              <a:t>Maksimalna vertikalna sila kojom se opteretila grupa pilota iznosila je nešto više od 3000 kN </a:t>
            </a:r>
          </a:p>
          <a:p>
            <a:pPr>
              <a:spcBef>
                <a:spcPts val="0"/>
              </a:spcBef>
              <a:spcAft>
                <a:spcPts val="380"/>
              </a:spcAft>
            </a:pPr>
            <a:endParaRPr lang="hr-HR" sz="1600" dirty="0" smtClean="0">
              <a:latin typeface="Calibri" pitchFamily="34" charset="0"/>
            </a:endParaRPr>
          </a:p>
          <a:p>
            <a:pPr lvl="1">
              <a:spcBef>
                <a:spcPts val="0"/>
              </a:spcBef>
              <a:spcAft>
                <a:spcPts val="380"/>
              </a:spcAft>
            </a:pPr>
            <a:endParaRPr lang="hr-HR" sz="1600" dirty="0" smtClean="0">
              <a:latin typeface="Calibri" pitchFamily="34" charset="0"/>
            </a:endParaRPr>
          </a:p>
          <a:p>
            <a:pPr lvl="1">
              <a:spcBef>
                <a:spcPts val="0"/>
              </a:spcBef>
              <a:spcAft>
                <a:spcPts val="380"/>
              </a:spcAft>
            </a:pPr>
            <a:endParaRPr lang="hr-HR" sz="1600" dirty="0">
              <a:latin typeface="Calibri" pitchFamily="34" charset="0"/>
            </a:endParaRPr>
          </a:p>
          <a:p>
            <a:pPr lvl="1">
              <a:spcBef>
                <a:spcPts val="0"/>
              </a:spcBef>
              <a:spcAft>
                <a:spcPts val="380"/>
              </a:spcAft>
            </a:pPr>
            <a:endParaRPr lang="hr-HR" sz="1600" dirty="0" smtClean="0">
              <a:latin typeface="Calibri" pitchFamily="34" charset="0"/>
            </a:endParaRPr>
          </a:p>
          <a:p>
            <a:pPr marL="457200" lvl="1" indent="0">
              <a:spcBef>
                <a:spcPts val="0"/>
              </a:spcBef>
              <a:spcAft>
                <a:spcPts val="380"/>
              </a:spcAft>
              <a:buNone/>
            </a:pPr>
            <a:endParaRPr lang="hr-HR" sz="1600" dirty="0" smtClean="0">
              <a:latin typeface="Calibri" pitchFamily="34" charset="0"/>
            </a:endParaRPr>
          </a:p>
          <a:p>
            <a:pPr marL="0" indent="0">
              <a:spcBef>
                <a:spcPts val="0"/>
              </a:spcBef>
              <a:spcAft>
                <a:spcPts val="380"/>
              </a:spcAft>
              <a:buNone/>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pic>
        <p:nvPicPr>
          <p:cNvPr id="24578" name="Picture 2" descr="H:\Susak\Susak - pristan IzP\FOTO\2018_03_13-14 vertikalno ispitivanje\IMG_20180314_1359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4252" y="1989312"/>
            <a:ext cx="5664000" cy="42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1668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36</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smtClean="0">
                <a:solidFill>
                  <a:schemeClr val="tx1"/>
                </a:solidFill>
              </a:rPr>
              <a:t>Probno ispitivanje pilota</a:t>
            </a:r>
            <a:endParaRPr lang="hr-HR" sz="2400" b="1" dirty="0">
              <a:solidFill>
                <a:schemeClr val="tx1"/>
              </a:solidFill>
            </a:endParaRPr>
          </a:p>
        </p:txBody>
      </p:sp>
      <p:sp>
        <p:nvSpPr>
          <p:cNvPr id="8" name="Content Placeholder 3"/>
          <p:cNvSpPr>
            <a:spLocks noGrp="1"/>
          </p:cNvSpPr>
          <p:nvPr>
            <p:ph idx="4294967295"/>
          </p:nvPr>
        </p:nvSpPr>
        <p:spPr>
          <a:xfrm>
            <a:off x="179512" y="692696"/>
            <a:ext cx="8640960" cy="5631904"/>
          </a:xfrm>
          <a:prstGeom prst="rect">
            <a:avLst/>
          </a:prstGeom>
        </p:spPr>
        <p:txBody>
          <a:bodyPr>
            <a:normAutofit/>
          </a:bodyPr>
          <a:lstStyle/>
          <a:p>
            <a:pPr marL="0" indent="0">
              <a:spcBef>
                <a:spcPts val="0"/>
              </a:spcBef>
              <a:spcAft>
                <a:spcPts val="380"/>
              </a:spcAft>
              <a:buNone/>
            </a:pPr>
            <a:r>
              <a:rPr lang="hr-HR" sz="1800" b="1" dirty="0" smtClean="0">
                <a:latin typeface="Calibri" pitchFamily="34" charset="0"/>
              </a:rPr>
              <a:t>Probno ispitivanje pilota na vertikalnu silu</a:t>
            </a:r>
          </a:p>
          <a:p>
            <a:pPr>
              <a:spcBef>
                <a:spcPts val="0"/>
              </a:spcBef>
              <a:spcAft>
                <a:spcPts val="380"/>
              </a:spcAft>
            </a:pPr>
            <a:r>
              <a:rPr lang="hr-HR" sz="1600" dirty="0" smtClean="0">
                <a:latin typeface="Calibri" pitchFamily="34" charset="0"/>
              </a:rPr>
              <a:t>Ispitivanje je provedeno nad grupom pilota povezanih i ukrućenih naglavnom pločom </a:t>
            </a:r>
          </a:p>
          <a:p>
            <a:pPr>
              <a:spcBef>
                <a:spcPts val="0"/>
              </a:spcBef>
              <a:spcAft>
                <a:spcPts val="380"/>
              </a:spcAft>
            </a:pPr>
            <a:r>
              <a:rPr lang="hr-HR" sz="1600" dirty="0" smtClean="0">
                <a:latin typeface="Calibri" pitchFamily="34" charset="0"/>
              </a:rPr>
              <a:t>10 </a:t>
            </a:r>
            <a:r>
              <a:rPr lang="hr-HR" sz="1600" dirty="0">
                <a:latin typeface="Calibri" pitchFamily="34" charset="0"/>
              </a:rPr>
              <a:t>faza opterećenja koje je nanašano pomoću 43 </a:t>
            </a:r>
            <a:r>
              <a:rPr lang="hr-HR" sz="1600" dirty="0" err="1">
                <a:latin typeface="Calibri" pitchFamily="34" charset="0"/>
              </a:rPr>
              <a:t>rasponska</a:t>
            </a:r>
            <a:r>
              <a:rPr lang="hr-HR" sz="1600" dirty="0">
                <a:latin typeface="Calibri" pitchFamily="34" charset="0"/>
              </a:rPr>
              <a:t> nosača</a:t>
            </a:r>
          </a:p>
          <a:p>
            <a:pPr>
              <a:spcBef>
                <a:spcPts val="0"/>
              </a:spcBef>
              <a:spcAft>
                <a:spcPts val="380"/>
              </a:spcAft>
            </a:pPr>
            <a:r>
              <a:rPr lang="hr-HR" sz="1600" dirty="0" smtClean="0">
                <a:latin typeface="Calibri" pitchFamily="34" charset="0"/>
              </a:rPr>
              <a:t>Maksimalna vertikalna sila kojom se opteretila grupa pilota iznosila je nešto više od 3000 kN </a:t>
            </a:r>
          </a:p>
          <a:p>
            <a:pPr>
              <a:spcBef>
                <a:spcPts val="0"/>
              </a:spcBef>
              <a:spcAft>
                <a:spcPts val="380"/>
              </a:spcAft>
            </a:pPr>
            <a:r>
              <a:rPr lang="hr-HR" sz="1600" dirty="0" smtClean="0">
                <a:latin typeface="Calibri" pitchFamily="34" charset="0"/>
              </a:rPr>
              <a:t>Maksimalni </a:t>
            </a:r>
            <a:r>
              <a:rPr lang="hr-HR" sz="1600" dirty="0" smtClean="0">
                <a:latin typeface="Calibri" pitchFamily="34" charset="0"/>
              </a:rPr>
              <a:t>vertikalni relativni </a:t>
            </a:r>
            <a:r>
              <a:rPr lang="hr-HR" sz="1600" dirty="0" smtClean="0">
                <a:latin typeface="Calibri" pitchFamily="34" charset="0"/>
              </a:rPr>
              <a:t>pomaci  iznosili su 17 mm (iznad pilota P9) i 16 mm (iznad pilota P7)</a:t>
            </a:r>
          </a:p>
          <a:p>
            <a:pPr>
              <a:spcBef>
                <a:spcPts val="0"/>
              </a:spcBef>
              <a:spcAft>
                <a:spcPts val="380"/>
              </a:spcAft>
            </a:pPr>
            <a:r>
              <a:rPr lang="hr-HR" sz="1600" dirty="0" smtClean="0">
                <a:latin typeface="Calibri" pitchFamily="34" charset="0"/>
              </a:rPr>
              <a:t>Diferencijalno slijeganje od 1 mm zanemarivo</a:t>
            </a:r>
          </a:p>
          <a:p>
            <a:pPr>
              <a:spcBef>
                <a:spcPts val="0"/>
              </a:spcBef>
              <a:spcAft>
                <a:spcPts val="380"/>
              </a:spcAft>
            </a:pPr>
            <a:endParaRPr lang="hr-HR" sz="1600" dirty="0" smtClean="0">
              <a:latin typeface="Calibri" pitchFamily="34" charset="0"/>
            </a:endParaRPr>
          </a:p>
          <a:p>
            <a:pPr lvl="1">
              <a:spcBef>
                <a:spcPts val="0"/>
              </a:spcBef>
              <a:spcAft>
                <a:spcPts val="380"/>
              </a:spcAft>
            </a:pPr>
            <a:endParaRPr lang="hr-HR" sz="1600" dirty="0" smtClean="0">
              <a:latin typeface="Calibri" pitchFamily="34" charset="0"/>
            </a:endParaRPr>
          </a:p>
          <a:p>
            <a:pPr lvl="1">
              <a:spcBef>
                <a:spcPts val="0"/>
              </a:spcBef>
              <a:spcAft>
                <a:spcPts val="380"/>
              </a:spcAft>
            </a:pPr>
            <a:endParaRPr lang="hr-HR" sz="1600" dirty="0">
              <a:latin typeface="Calibri" pitchFamily="34" charset="0"/>
            </a:endParaRPr>
          </a:p>
          <a:p>
            <a:pPr lvl="1">
              <a:spcBef>
                <a:spcPts val="0"/>
              </a:spcBef>
              <a:spcAft>
                <a:spcPts val="380"/>
              </a:spcAft>
            </a:pPr>
            <a:endParaRPr lang="hr-HR" sz="1600" dirty="0" smtClean="0">
              <a:latin typeface="Calibri" pitchFamily="34" charset="0"/>
            </a:endParaRPr>
          </a:p>
          <a:p>
            <a:pPr marL="457200" lvl="1" indent="0">
              <a:spcBef>
                <a:spcPts val="0"/>
              </a:spcBef>
              <a:spcAft>
                <a:spcPts val="380"/>
              </a:spcAft>
              <a:buNone/>
            </a:pPr>
            <a:endParaRPr lang="hr-HR" sz="1600" dirty="0" smtClean="0">
              <a:latin typeface="Calibri" pitchFamily="34" charset="0"/>
            </a:endParaRPr>
          </a:p>
          <a:p>
            <a:pPr marL="0" indent="0">
              <a:spcBef>
                <a:spcPts val="0"/>
              </a:spcBef>
              <a:spcAft>
                <a:spcPts val="380"/>
              </a:spcAft>
              <a:buNone/>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3635" y="2637312"/>
            <a:ext cx="6001233"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71470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37</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smtClean="0">
                <a:solidFill>
                  <a:schemeClr val="tx1"/>
                </a:solidFill>
              </a:rPr>
              <a:t>Probno ispitivanje pilota</a:t>
            </a:r>
            <a:endParaRPr lang="hr-HR" sz="2400" b="1" dirty="0">
              <a:solidFill>
                <a:schemeClr val="tx1"/>
              </a:solidFill>
            </a:endParaRPr>
          </a:p>
        </p:txBody>
      </p:sp>
      <p:sp>
        <p:nvSpPr>
          <p:cNvPr id="8" name="Content Placeholder 3"/>
          <p:cNvSpPr>
            <a:spLocks noGrp="1"/>
          </p:cNvSpPr>
          <p:nvPr>
            <p:ph idx="4294967295"/>
          </p:nvPr>
        </p:nvSpPr>
        <p:spPr>
          <a:xfrm>
            <a:off x="179512" y="692696"/>
            <a:ext cx="8640960" cy="5631904"/>
          </a:xfrm>
          <a:prstGeom prst="rect">
            <a:avLst/>
          </a:prstGeom>
        </p:spPr>
        <p:txBody>
          <a:bodyPr>
            <a:normAutofit/>
          </a:bodyPr>
          <a:lstStyle/>
          <a:p>
            <a:pPr marL="0" indent="0">
              <a:spcBef>
                <a:spcPts val="0"/>
              </a:spcBef>
              <a:spcAft>
                <a:spcPts val="380"/>
              </a:spcAft>
              <a:buNone/>
            </a:pPr>
            <a:r>
              <a:rPr lang="hr-HR" sz="1800" b="1" dirty="0" smtClean="0">
                <a:latin typeface="Calibri" pitchFamily="34" charset="0"/>
              </a:rPr>
              <a:t>Probno ispitivanje pilota na vertikalnu silu</a:t>
            </a:r>
          </a:p>
          <a:p>
            <a:pPr>
              <a:spcBef>
                <a:spcPts val="0"/>
              </a:spcBef>
              <a:spcAft>
                <a:spcPts val="380"/>
              </a:spcAft>
            </a:pPr>
            <a:r>
              <a:rPr lang="hr-HR" sz="1600" dirty="0" smtClean="0">
                <a:latin typeface="Calibri" pitchFamily="34" charset="0"/>
              </a:rPr>
              <a:t>Ispitivanje je provedeno nad grupom pilota povezanih i ukrućenih naglavnom pločom </a:t>
            </a:r>
          </a:p>
          <a:p>
            <a:pPr>
              <a:spcBef>
                <a:spcPts val="0"/>
              </a:spcBef>
              <a:spcAft>
                <a:spcPts val="380"/>
              </a:spcAft>
            </a:pPr>
            <a:r>
              <a:rPr lang="hr-HR" sz="1600" dirty="0" smtClean="0">
                <a:latin typeface="Calibri" pitchFamily="34" charset="0"/>
              </a:rPr>
              <a:t>10 </a:t>
            </a:r>
            <a:r>
              <a:rPr lang="hr-HR" sz="1600" dirty="0">
                <a:latin typeface="Calibri" pitchFamily="34" charset="0"/>
              </a:rPr>
              <a:t>faza opterećenja koje je nanašano pomoću 43 </a:t>
            </a:r>
            <a:r>
              <a:rPr lang="hr-HR" sz="1600" dirty="0" err="1">
                <a:latin typeface="Calibri" pitchFamily="34" charset="0"/>
              </a:rPr>
              <a:t>rasponska</a:t>
            </a:r>
            <a:r>
              <a:rPr lang="hr-HR" sz="1600" dirty="0">
                <a:latin typeface="Calibri" pitchFamily="34" charset="0"/>
              </a:rPr>
              <a:t> nosača</a:t>
            </a:r>
          </a:p>
          <a:p>
            <a:pPr>
              <a:spcBef>
                <a:spcPts val="0"/>
              </a:spcBef>
              <a:spcAft>
                <a:spcPts val="380"/>
              </a:spcAft>
            </a:pPr>
            <a:r>
              <a:rPr lang="hr-HR" sz="1600" dirty="0" smtClean="0">
                <a:latin typeface="Calibri" pitchFamily="34" charset="0"/>
              </a:rPr>
              <a:t>Maksimalna vertikalna sila kojom se opteretila grupa pilota iznosila je nešto više od 3000 kN </a:t>
            </a:r>
          </a:p>
          <a:p>
            <a:pPr>
              <a:spcBef>
                <a:spcPts val="0"/>
              </a:spcBef>
              <a:spcAft>
                <a:spcPts val="380"/>
              </a:spcAft>
            </a:pPr>
            <a:r>
              <a:rPr lang="hr-HR" sz="1600" dirty="0" smtClean="0">
                <a:latin typeface="Calibri" pitchFamily="34" charset="0"/>
              </a:rPr>
              <a:t>Maksimalni </a:t>
            </a:r>
            <a:r>
              <a:rPr lang="hr-HR" sz="1600" dirty="0" smtClean="0">
                <a:latin typeface="Calibri" pitchFamily="34" charset="0"/>
              </a:rPr>
              <a:t>vertikalni relativni </a:t>
            </a:r>
            <a:r>
              <a:rPr lang="hr-HR" sz="1600" dirty="0" smtClean="0">
                <a:latin typeface="Calibri" pitchFamily="34" charset="0"/>
              </a:rPr>
              <a:t>pomaci  iznosili su 17 mm (iznad pilota P9) i 16 mm (iznad pilota P7)</a:t>
            </a:r>
          </a:p>
          <a:p>
            <a:pPr>
              <a:spcBef>
                <a:spcPts val="0"/>
              </a:spcBef>
              <a:spcAft>
                <a:spcPts val="380"/>
              </a:spcAft>
            </a:pPr>
            <a:r>
              <a:rPr lang="hr-HR" sz="1600" dirty="0" smtClean="0">
                <a:latin typeface="Calibri" pitchFamily="34" charset="0"/>
              </a:rPr>
              <a:t>Diferencijalno slijeganje od 1 mm zanemarivo</a:t>
            </a:r>
          </a:p>
          <a:p>
            <a:pPr>
              <a:spcBef>
                <a:spcPts val="0"/>
              </a:spcBef>
              <a:spcAft>
                <a:spcPts val="380"/>
              </a:spcAft>
            </a:pPr>
            <a:endParaRPr lang="hr-HR" sz="1600" dirty="0" smtClean="0">
              <a:latin typeface="Calibri" pitchFamily="34" charset="0"/>
            </a:endParaRPr>
          </a:p>
          <a:p>
            <a:pPr lvl="1">
              <a:spcBef>
                <a:spcPts val="0"/>
              </a:spcBef>
              <a:spcAft>
                <a:spcPts val="380"/>
              </a:spcAft>
            </a:pPr>
            <a:endParaRPr lang="hr-HR" sz="1600" dirty="0" smtClean="0">
              <a:latin typeface="Calibri" pitchFamily="34" charset="0"/>
            </a:endParaRPr>
          </a:p>
          <a:p>
            <a:pPr lvl="1">
              <a:spcBef>
                <a:spcPts val="0"/>
              </a:spcBef>
              <a:spcAft>
                <a:spcPts val="380"/>
              </a:spcAft>
            </a:pPr>
            <a:endParaRPr lang="hr-HR" sz="1600" dirty="0">
              <a:latin typeface="Calibri" pitchFamily="34" charset="0"/>
            </a:endParaRPr>
          </a:p>
          <a:p>
            <a:pPr lvl="1">
              <a:spcBef>
                <a:spcPts val="0"/>
              </a:spcBef>
              <a:spcAft>
                <a:spcPts val="380"/>
              </a:spcAft>
            </a:pPr>
            <a:endParaRPr lang="hr-HR" sz="1600" dirty="0" smtClean="0">
              <a:latin typeface="Calibri" pitchFamily="34" charset="0"/>
            </a:endParaRPr>
          </a:p>
          <a:p>
            <a:pPr marL="457200" lvl="1" indent="0">
              <a:spcBef>
                <a:spcPts val="0"/>
              </a:spcBef>
              <a:spcAft>
                <a:spcPts val="380"/>
              </a:spcAft>
              <a:buNone/>
            </a:pPr>
            <a:endParaRPr lang="hr-HR" sz="1600" dirty="0" smtClean="0">
              <a:latin typeface="Calibri" pitchFamily="34" charset="0"/>
            </a:endParaRPr>
          </a:p>
          <a:p>
            <a:pPr marL="0" indent="0">
              <a:spcBef>
                <a:spcPts val="0"/>
              </a:spcBef>
              <a:spcAft>
                <a:spcPts val="380"/>
              </a:spcAft>
              <a:buNone/>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sp>
        <p:nvSpPr>
          <p:cNvPr id="17" name="Strelica dolje 16"/>
          <p:cNvSpPr/>
          <p:nvPr/>
        </p:nvSpPr>
        <p:spPr>
          <a:xfrm>
            <a:off x="4475419" y="2708920"/>
            <a:ext cx="121158" cy="31329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8" name="TekstniOkvir 17"/>
          <p:cNvSpPr txBox="1"/>
          <p:nvPr/>
        </p:nvSpPr>
        <p:spPr>
          <a:xfrm>
            <a:off x="1763943" y="3284984"/>
            <a:ext cx="5580618" cy="584775"/>
          </a:xfrm>
          <a:prstGeom prst="rect">
            <a:avLst/>
          </a:prstGeom>
          <a:noFill/>
        </p:spPr>
        <p:txBody>
          <a:bodyPr wrap="square" rtlCol="0">
            <a:spAutoFit/>
          </a:bodyPr>
          <a:lstStyle/>
          <a:p>
            <a:pPr algn="ctr"/>
            <a:r>
              <a:rPr lang="hr-HR" sz="1600" dirty="0">
                <a:latin typeface="Calibri" pitchFamily="34" charset="0"/>
                <a:cs typeface="+mn-cs"/>
              </a:rPr>
              <a:t>temeljna podloga dovoljne nosivosti da preuzme projektom predviđena </a:t>
            </a:r>
            <a:r>
              <a:rPr lang="hr-HR" sz="1600" dirty="0" smtClean="0">
                <a:latin typeface="Calibri" pitchFamily="34" charset="0"/>
                <a:cs typeface="+mn-cs"/>
              </a:rPr>
              <a:t>vertikalna </a:t>
            </a:r>
            <a:r>
              <a:rPr lang="hr-HR" sz="1600" dirty="0">
                <a:latin typeface="Calibri" pitchFamily="34" charset="0"/>
                <a:cs typeface="+mn-cs"/>
              </a:rPr>
              <a:t>opterećenja</a:t>
            </a:r>
          </a:p>
        </p:txBody>
      </p:sp>
    </p:spTree>
    <p:extLst>
      <p:ext uri="{BB962C8B-B14F-4D97-AF65-F5344CB8AC3E}">
        <p14:creationId xmlns:p14="http://schemas.microsoft.com/office/powerpoint/2010/main" val="42350580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38</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err="1" smtClean="0">
                <a:solidFill>
                  <a:schemeClr val="tx1"/>
                </a:solidFill>
              </a:rPr>
              <a:t>Rasponska</a:t>
            </a:r>
            <a:r>
              <a:rPr lang="hr-HR" sz="2400" b="1" dirty="0" smtClean="0">
                <a:solidFill>
                  <a:schemeClr val="tx1"/>
                </a:solidFill>
              </a:rPr>
              <a:t> konstrukcija</a:t>
            </a:r>
            <a:endParaRPr lang="hr-HR" sz="2400" b="1" dirty="0">
              <a:solidFill>
                <a:schemeClr val="tx1"/>
              </a:solidFill>
            </a:endParaRPr>
          </a:p>
        </p:txBody>
      </p:sp>
      <p:sp>
        <p:nvSpPr>
          <p:cNvPr id="8" name="Content Placeholder 3"/>
          <p:cNvSpPr>
            <a:spLocks noGrp="1"/>
          </p:cNvSpPr>
          <p:nvPr>
            <p:ph idx="4294967295"/>
          </p:nvPr>
        </p:nvSpPr>
        <p:spPr>
          <a:xfrm>
            <a:off x="179512" y="692696"/>
            <a:ext cx="8583488" cy="5631904"/>
          </a:xfrm>
          <a:prstGeom prst="rect">
            <a:avLst/>
          </a:prstGeom>
        </p:spPr>
        <p:txBody>
          <a:bodyPr>
            <a:normAutofit/>
          </a:bodyPr>
          <a:lstStyle/>
          <a:p>
            <a:pPr>
              <a:spcBef>
                <a:spcPts val="0"/>
              </a:spcBef>
              <a:spcAft>
                <a:spcPts val="380"/>
              </a:spcAft>
            </a:pPr>
            <a:r>
              <a:rPr lang="hr-HR" sz="1600" dirty="0" err="1" smtClean="0">
                <a:latin typeface="Calibri" pitchFamily="34" charset="0"/>
              </a:rPr>
              <a:t>Predgotovljeni</a:t>
            </a:r>
            <a:r>
              <a:rPr lang="hr-HR" sz="1600" dirty="0" smtClean="0">
                <a:latin typeface="Calibri" pitchFamily="34" charset="0"/>
              </a:rPr>
              <a:t> </a:t>
            </a:r>
            <a:r>
              <a:rPr lang="hr-HR" sz="1600" dirty="0" err="1" smtClean="0">
                <a:latin typeface="Calibri" pitchFamily="34" charset="0"/>
              </a:rPr>
              <a:t>prednapeti</a:t>
            </a:r>
            <a:r>
              <a:rPr lang="hr-HR" sz="1600" dirty="0" smtClean="0">
                <a:latin typeface="Calibri" pitchFamily="34" charset="0"/>
              </a:rPr>
              <a:t> armirano-betonski nosači međusobno povezani </a:t>
            </a:r>
            <a:r>
              <a:rPr lang="hr-HR" sz="1600" i="1" dirty="0" err="1" smtClean="0">
                <a:latin typeface="Calibri" pitchFamily="34" charset="0"/>
              </a:rPr>
              <a:t>in</a:t>
            </a:r>
            <a:r>
              <a:rPr lang="hr-HR" sz="1600" i="1" dirty="0" smtClean="0">
                <a:latin typeface="Calibri" pitchFamily="34" charset="0"/>
              </a:rPr>
              <a:t> situ </a:t>
            </a:r>
            <a:r>
              <a:rPr lang="hr-HR" sz="1600" dirty="0" smtClean="0">
                <a:latin typeface="Calibri" pitchFamily="34" charset="0"/>
              </a:rPr>
              <a:t>armirano-betonskom pločom</a:t>
            </a:r>
          </a:p>
          <a:p>
            <a:pPr>
              <a:spcBef>
                <a:spcPts val="0"/>
              </a:spcBef>
              <a:spcAft>
                <a:spcPts val="380"/>
              </a:spcAft>
            </a:pPr>
            <a:r>
              <a:rPr lang="hr-HR" sz="1600" dirty="0" smtClean="0">
                <a:latin typeface="Calibri" pitchFamily="34" charset="0"/>
              </a:rPr>
              <a:t>Na bočnim stranicama pristana armirano-betonski vijenci  </a:t>
            </a:r>
          </a:p>
          <a:p>
            <a:pPr marL="0" indent="0">
              <a:spcBef>
                <a:spcPts val="0"/>
              </a:spcBef>
              <a:spcAft>
                <a:spcPts val="380"/>
              </a:spcAft>
              <a:buNone/>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252" y="1912971"/>
            <a:ext cx="7200000" cy="3244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287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6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39</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err="1" smtClean="0">
                <a:solidFill>
                  <a:schemeClr val="tx1"/>
                </a:solidFill>
              </a:rPr>
              <a:t>Rasponska</a:t>
            </a:r>
            <a:r>
              <a:rPr lang="hr-HR" sz="2400" b="1" dirty="0" smtClean="0">
                <a:solidFill>
                  <a:schemeClr val="tx1"/>
                </a:solidFill>
              </a:rPr>
              <a:t> konstrukcija</a:t>
            </a:r>
            <a:endParaRPr lang="hr-HR" sz="2400" b="1" dirty="0">
              <a:solidFill>
                <a:schemeClr val="tx1"/>
              </a:solidFill>
            </a:endParaRPr>
          </a:p>
        </p:txBody>
      </p:sp>
      <p:sp>
        <p:nvSpPr>
          <p:cNvPr id="8" name="Content Placeholder 3"/>
          <p:cNvSpPr>
            <a:spLocks noGrp="1"/>
          </p:cNvSpPr>
          <p:nvPr>
            <p:ph idx="4294967295"/>
          </p:nvPr>
        </p:nvSpPr>
        <p:spPr>
          <a:xfrm>
            <a:off x="179512" y="692696"/>
            <a:ext cx="8583488" cy="5631904"/>
          </a:xfrm>
          <a:prstGeom prst="rect">
            <a:avLst/>
          </a:prstGeom>
        </p:spPr>
        <p:txBody>
          <a:bodyPr>
            <a:normAutofit/>
          </a:bodyPr>
          <a:lstStyle/>
          <a:p>
            <a:pPr>
              <a:spcBef>
                <a:spcPts val="0"/>
              </a:spcBef>
              <a:spcAft>
                <a:spcPts val="380"/>
              </a:spcAft>
            </a:pPr>
            <a:r>
              <a:rPr lang="hr-HR" sz="1600" dirty="0" err="1" smtClean="0">
                <a:latin typeface="Calibri" pitchFamily="34" charset="0"/>
              </a:rPr>
              <a:t>Predgotovljeni</a:t>
            </a:r>
            <a:r>
              <a:rPr lang="hr-HR" sz="1600" dirty="0" smtClean="0">
                <a:latin typeface="Calibri" pitchFamily="34" charset="0"/>
              </a:rPr>
              <a:t> </a:t>
            </a:r>
            <a:r>
              <a:rPr lang="hr-HR" sz="1600" dirty="0" err="1" smtClean="0">
                <a:latin typeface="Calibri" pitchFamily="34" charset="0"/>
              </a:rPr>
              <a:t>prednapeti</a:t>
            </a:r>
            <a:r>
              <a:rPr lang="hr-HR" sz="1600" dirty="0" smtClean="0">
                <a:latin typeface="Calibri" pitchFamily="34" charset="0"/>
              </a:rPr>
              <a:t> armirano-betonski nosači međusobno povezani </a:t>
            </a:r>
            <a:r>
              <a:rPr lang="hr-HR" sz="1600" i="1" dirty="0" err="1" smtClean="0">
                <a:latin typeface="Calibri" pitchFamily="34" charset="0"/>
              </a:rPr>
              <a:t>in</a:t>
            </a:r>
            <a:r>
              <a:rPr lang="hr-HR" sz="1600" i="1" dirty="0" smtClean="0">
                <a:latin typeface="Calibri" pitchFamily="34" charset="0"/>
              </a:rPr>
              <a:t> situ </a:t>
            </a:r>
            <a:r>
              <a:rPr lang="hr-HR" sz="1600" dirty="0" smtClean="0">
                <a:latin typeface="Calibri" pitchFamily="34" charset="0"/>
              </a:rPr>
              <a:t>armirano-betonskom pločom</a:t>
            </a:r>
          </a:p>
          <a:p>
            <a:pPr>
              <a:spcBef>
                <a:spcPts val="0"/>
              </a:spcBef>
              <a:spcAft>
                <a:spcPts val="380"/>
              </a:spcAft>
            </a:pPr>
            <a:r>
              <a:rPr lang="hr-HR" sz="1600" dirty="0">
                <a:latin typeface="Calibri" pitchFamily="34" charset="0"/>
              </a:rPr>
              <a:t>Na bočnim stranicama pristana armirano-betonski vijenci  </a:t>
            </a:r>
          </a:p>
          <a:p>
            <a:pPr>
              <a:spcBef>
                <a:spcPts val="0"/>
              </a:spcBef>
              <a:spcAft>
                <a:spcPts val="380"/>
              </a:spcAft>
            </a:pPr>
            <a:endParaRPr lang="hr-HR" sz="1600" dirty="0" smtClean="0">
              <a:latin typeface="Calibri" pitchFamily="34" charset="0"/>
            </a:endParaRPr>
          </a:p>
          <a:p>
            <a:pPr marL="0" indent="0">
              <a:spcBef>
                <a:spcPts val="0"/>
              </a:spcBef>
              <a:spcAft>
                <a:spcPts val="380"/>
              </a:spcAft>
              <a:buNone/>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pic>
        <p:nvPicPr>
          <p:cNvPr id="9" name="Picture 2" descr="E:\Ivan Zigo\2016 projekti\Susak - pristan IzP\FOTO\2018_03_26\viber image4.jpg"/>
          <p:cNvPicPr>
            <a:picLocks noChangeAspect="1" noChangeArrowheads="1"/>
          </p:cNvPicPr>
          <p:nvPr/>
        </p:nvPicPr>
        <p:blipFill rotWithShape="1">
          <a:blip r:embed="rId3">
            <a:extLst>
              <a:ext uri="{28A0092B-C50C-407E-A947-70E740481C1C}">
                <a14:useLocalDpi xmlns:a14="http://schemas.microsoft.com/office/drawing/2010/main" val="0"/>
              </a:ext>
            </a:extLst>
          </a:blip>
          <a:srcRect t="3677" b="6311"/>
          <a:stretch/>
        </p:blipFill>
        <p:spPr bwMode="auto">
          <a:xfrm>
            <a:off x="954252" y="1799747"/>
            <a:ext cx="7200000" cy="3645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246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4</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smtClean="0">
                <a:solidFill>
                  <a:schemeClr val="tx1"/>
                </a:solidFill>
              </a:rPr>
              <a:t>Uvod</a:t>
            </a:r>
            <a:endParaRPr lang="hr-HR" sz="2400" b="1" dirty="0">
              <a:solidFill>
                <a:schemeClr val="tx1"/>
              </a:solidFill>
            </a:endParaRPr>
          </a:p>
        </p:txBody>
      </p:sp>
      <p:sp>
        <p:nvSpPr>
          <p:cNvPr id="8" name="Content Placeholder 3"/>
          <p:cNvSpPr>
            <a:spLocks noGrp="1"/>
          </p:cNvSpPr>
          <p:nvPr>
            <p:ph idx="4294967295"/>
          </p:nvPr>
        </p:nvSpPr>
        <p:spPr>
          <a:xfrm>
            <a:off x="179512" y="692696"/>
            <a:ext cx="8583488" cy="5631904"/>
          </a:xfrm>
          <a:prstGeom prst="rect">
            <a:avLst/>
          </a:prstGeom>
        </p:spPr>
        <p:txBody>
          <a:bodyPr>
            <a:normAutofit/>
          </a:bodyPr>
          <a:lstStyle/>
          <a:p>
            <a:pPr>
              <a:spcBef>
                <a:spcPts val="0"/>
              </a:spcBef>
              <a:spcAft>
                <a:spcPts val="380"/>
              </a:spcAft>
            </a:pPr>
            <a:r>
              <a:rPr lang="hr-HR" sz="1600" dirty="0" smtClean="0">
                <a:latin typeface="Calibri" pitchFamily="34" charset="0"/>
              </a:rPr>
              <a:t>Otok Susak jedan je od kvarnerskih otoka koji se nalazi u lošinjskom arhipelagu</a:t>
            </a:r>
          </a:p>
          <a:p>
            <a:pPr>
              <a:spcBef>
                <a:spcPts val="0"/>
              </a:spcBef>
              <a:spcAft>
                <a:spcPts val="380"/>
              </a:spcAft>
            </a:pPr>
            <a:r>
              <a:rPr lang="hr-HR" sz="1600" dirty="0" smtClean="0">
                <a:latin typeface="Calibri" pitchFamily="34" charset="0"/>
              </a:rPr>
              <a:t>13 km zapadno od grada Mali Lošinj</a:t>
            </a:r>
          </a:p>
          <a:p>
            <a:pPr>
              <a:spcBef>
                <a:spcPts val="0"/>
              </a:spcBef>
              <a:spcAft>
                <a:spcPts val="380"/>
              </a:spcAft>
            </a:pPr>
            <a:r>
              <a:rPr lang="hr-HR" sz="1600" dirty="0" smtClean="0">
                <a:latin typeface="Calibri" pitchFamily="34" charset="0"/>
              </a:rPr>
              <a:t>Luka se nalazi na sjeveroistočnoj strani otoka u zapadnom dijelu uvale </a:t>
            </a:r>
            <a:r>
              <a:rPr lang="hr-HR" sz="1600" dirty="0" err="1" smtClean="0">
                <a:latin typeface="Calibri" pitchFamily="34" charset="0"/>
              </a:rPr>
              <a:t>Dragoča</a:t>
            </a:r>
            <a:endParaRPr lang="hr-HR" sz="1600" dirty="0" smtClean="0">
              <a:latin typeface="Calibri" pitchFamily="34" charset="0"/>
            </a:endParaRP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4252" y="1772816"/>
            <a:ext cx="6120000" cy="4285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Oval 3"/>
          <p:cNvSpPr>
            <a:spLocks noChangeArrowheads="1"/>
          </p:cNvSpPr>
          <p:nvPr/>
        </p:nvSpPr>
        <p:spPr bwMode="auto">
          <a:xfrm>
            <a:off x="3582144" y="3212976"/>
            <a:ext cx="972108" cy="773584"/>
          </a:xfrm>
          <a:prstGeom prst="ellipse">
            <a:avLst/>
          </a:prstGeom>
          <a:noFill/>
          <a:ln w="38100">
            <a:solidFill>
              <a:srgbClr val="FF0000"/>
            </a:solidFill>
            <a:round/>
            <a:headEnd/>
            <a:tailEnd/>
          </a:ln>
        </p:spPr>
        <p:txBody>
          <a:bodyPr vert="horz" wrap="square" lIns="91440" tIns="45720" rIns="91440" bIns="45720" numCol="1" anchor="t" anchorCtr="0" compatLnSpc="1">
            <a:prstTxWarp prst="textNoShape">
              <a:avLst/>
            </a:prstTxWarp>
          </a:bodyPr>
          <a:lstStyle/>
          <a:p>
            <a:endParaRPr lang="hr-HR">
              <a:solidFill>
                <a:prstClr val="black"/>
              </a:solidFill>
            </a:endParaRPr>
          </a:p>
        </p:txBody>
      </p:sp>
    </p:spTree>
    <p:extLst>
      <p:ext uri="{BB962C8B-B14F-4D97-AF65-F5344CB8AC3E}">
        <p14:creationId xmlns:p14="http://schemas.microsoft.com/office/powerpoint/2010/main" val="30077991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40</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err="1" smtClean="0">
                <a:solidFill>
                  <a:schemeClr val="tx1"/>
                </a:solidFill>
              </a:rPr>
              <a:t>Rasponska</a:t>
            </a:r>
            <a:r>
              <a:rPr lang="hr-HR" sz="2400" b="1" dirty="0" smtClean="0">
                <a:solidFill>
                  <a:schemeClr val="tx1"/>
                </a:solidFill>
              </a:rPr>
              <a:t> konstrukcija</a:t>
            </a:r>
            <a:endParaRPr lang="hr-HR" sz="2400" b="1" dirty="0">
              <a:solidFill>
                <a:schemeClr val="tx1"/>
              </a:solidFill>
            </a:endParaRPr>
          </a:p>
        </p:txBody>
      </p:sp>
      <p:sp>
        <p:nvSpPr>
          <p:cNvPr id="8" name="Content Placeholder 3"/>
          <p:cNvSpPr>
            <a:spLocks noGrp="1"/>
          </p:cNvSpPr>
          <p:nvPr>
            <p:ph idx="4294967295"/>
          </p:nvPr>
        </p:nvSpPr>
        <p:spPr>
          <a:xfrm>
            <a:off x="179512" y="692696"/>
            <a:ext cx="8583488" cy="5631904"/>
          </a:xfrm>
          <a:prstGeom prst="rect">
            <a:avLst/>
          </a:prstGeom>
        </p:spPr>
        <p:txBody>
          <a:bodyPr>
            <a:normAutofit/>
          </a:bodyPr>
          <a:lstStyle/>
          <a:p>
            <a:pPr>
              <a:spcBef>
                <a:spcPts val="0"/>
              </a:spcBef>
              <a:spcAft>
                <a:spcPts val="380"/>
              </a:spcAft>
            </a:pPr>
            <a:r>
              <a:rPr lang="hr-HR" sz="1600" dirty="0" err="1" smtClean="0">
                <a:latin typeface="Calibri" pitchFamily="34" charset="0"/>
              </a:rPr>
              <a:t>Predgotovljeni</a:t>
            </a:r>
            <a:r>
              <a:rPr lang="hr-HR" sz="1600" dirty="0" smtClean="0">
                <a:latin typeface="Calibri" pitchFamily="34" charset="0"/>
              </a:rPr>
              <a:t> </a:t>
            </a:r>
            <a:r>
              <a:rPr lang="hr-HR" sz="1600" dirty="0" err="1" smtClean="0">
                <a:latin typeface="Calibri" pitchFamily="34" charset="0"/>
              </a:rPr>
              <a:t>prednapeti</a:t>
            </a:r>
            <a:r>
              <a:rPr lang="hr-HR" sz="1600" dirty="0" smtClean="0">
                <a:latin typeface="Calibri" pitchFamily="34" charset="0"/>
              </a:rPr>
              <a:t> armirano-betonski nosači međusobno povezani </a:t>
            </a:r>
            <a:r>
              <a:rPr lang="hr-HR" sz="1600" i="1" dirty="0" err="1" smtClean="0">
                <a:latin typeface="Calibri" pitchFamily="34" charset="0"/>
              </a:rPr>
              <a:t>in</a:t>
            </a:r>
            <a:r>
              <a:rPr lang="hr-HR" sz="1600" i="1" dirty="0" smtClean="0">
                <a:latin typeface="Calibri" pitchFamily="34" charset="0"/>
              </a:rPr>
              <a:t> situ </a:t>
            </a:r>
            <a:r>
              <a:rPr lang="hr-HR" sz="1600" dirty="0" smtClean="0">
                <a:latin typeface="Calibri" pitchFamily="34" charset="0"/>
              </a:rPr>
              <a:t>armirano-betonskom pločom</a:t>
            </a:r>
          </a:p>
          <a:p>
            <a:pPr>
              <a:spcBef>
                <a:spcPts val="0"/>
              </a:spcBef>
              <a:spcAft>
                <a:spcPts val="380"/>
              </a:spcAft>
            </a:pPr>
            <a:r>
              <a:rPr lang="hr-HR" sz="1600" dirty="0" smtClean="0">
                <a:latin typeface="Calibri" pitchFamily="34" charset="0"/>
              </a:rPr>
              <a:t>Na </a:t>
            </a:r>
            <a:r>
              <a:rPr lang="hr-HR" sz="1600" dirty="0">
                <a:latin typeface="Calibri" pitchFamily="34" charset="0"/>
              </a:rPr>
              <a:t>bočnim stranicama pristana armirano-betonski vijenci  </a:t>
            </a:r>
          </a:p>
          <a:p>
            <a:pPr marL="0" indent="0">
              <a:spcBef>
                <a:spcPts val="0"/>
              </a:spcBef>
              <a:spcAft>
                <a:spcPts val="380"/>
              </a:spcAft>
              <a:buNone/>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pic>
        <p:nvPicPr>
          <p:cNvPr id="10" name="Picture 2" descr="E:\Ivan Zigo\2016 projekti\Susak - pristan IzP\FOTO\2018_04_17\IMG-6a68dcc94786dd4909d1485b994198a6-V.jpg"/>
          <p:cNvPicPr>
            <a:picLocks noChangeAspect="1" noChangeArrowheads="1"/>
          </p:cNvPicPr>
          <p:nvPr/>
        </p:nvPicPr>
        <p:blipFill rotWithShape="1">
          <a:blip r:embed="rId3">
            <a:extLst>
              <a:ext uri="{28A0092B-C50C-407E-A947-70E740481C1C}">
                <a14:useLocalDpi xmlns:a14="http://schemas.microsoft.com/office/drawing/2010/main" val="0"/>
              </a:ext>
            </a:extLst>
          </a:blip>
          <a:srcRect t="40694"/>
          <a:stretch/>
        </p:blipFill>
        <p:spPr bwMode="auto">
          <a:xfrm>
            <a:off x="414252" y="1834357"/>
            <a:ext cx="8280000" cy="3682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9185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41</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smtClean="0">
                <a:solidFill>
                  <a:schemeClr val="tx1"/>
                </a:solidFill>
              </a:rPr>
              <a:t>Detalji i zanimljivosti</a:t>
            </a:r>
            <a:endParaRPr lang="hr-HR" sz="2400" b="1" dirty="0">
              <a:solidFill>
                <a:schemeClr val="tx1"/>
              </a:solidFill>
            </a:endParaRPr>
          </a:p>
        </p:txBody>
      </p:sp>
      <p:sp>
        <p:nvSpPr>
          <p:cNvPr id="8" name="Content Placeholder 3"/>
          <p:cNvSpPr>
            <a:spLocks noGrp="1"/>
          </p:cNvSpPr>
          <p:nvPr>
            <p:ph idx="4294967295"/>
          </p:nvPr>
        </p:nvSpPr>
        <p:spPr>
          <a:xfrm>
            <a:off x="179512" y="692696"/>
            <a:ext cx="8583488" cy="5631904"/>
          </a:xfrm>
          <a:prstGeom prst="rect">
            <a:avLst/>
          </a:prstGeom>
        </p:spPr>
        <p:txBody>
          <a:bodyPr>
            <a:normAutofit/>
          </a:bodyPr>
          <a:lstStyle/>
          <a:p>
            <a:pPr>
              <a:spcBef>
                <a:spcPts val="0"/>
              </a:spcBef>
              <a:spcAft>
                <a:spcPts val="380"/>
              </a:spcAft>
            </a:pPr>
            <a:r>
              <a:rPr lang="hr-HR" sz="1600" dirty="0" smtClean="0">
                <a:latin typeface="Calibri" pitchFamily="34" charset="0"/>
              </a:rPr>
              <a:t>Dilatacijske reške širine 5 cm </a:t>
            </a:r>
          </a:p>
          <a:p>
            <a:pPr marL="0" indent="0">
              <a:spcBef>
                <a:spcPts val="0"/>
              </a:spcBef>
              <a:spcAft>
                <a:spcPts val="380"/>
              </a:spcAft>
              <a:buNone/>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pic>
        <p:nvPicPr>
          <p:cNvPr id="27650" name="Picture 2" descr="H:\Susak\Susak - pristan IzP\FOTO\2018_05_30\20180530_1407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745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42</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smtClean="0">
                <a:solidFill>
                  <a:schemeClr val="tx1"/>
                </a:solidFill>
              </a:rPr>
              <a:t>Detalji i zanimljivosti</a:t>
            </a:r>
            <a:endParaRPr lang="hr-HR" sz="2400" b="1" dirty="0">
              <a:solidFill>
                <a:schemeClr val="tx1"/>
              </a:solidFill>
            </a:endParaRPr>
          </a:p>
        </p:txBody>
      </p:sp>
      <p:sp>
        <p:nvSpPr>
          <p:cNvPr id="8" name="Content Placeholder 3"/>
          <p:cNvSpPr>
            <a:spLocks noGrp="1"/>
          </p:cNvSpPr>
          <p:nvPr>
            <p:ph idx="4294967295"/>
          </p:nvPr>
        </p:nvSpPr>
        <p:spPr>
          <a:xfrm>
            <a:off x="179512" y="692696"/>
            <a:ext cx="8583488" cy="5631904"/>
          </a:xfrm>
          <a:prstGeom prst="rect">
            <a:avLst/>
          </a:prstGeom>
        </p:spPr>
        <p:txBody>
          <a:bodyPr>
            <a:normAutofit/>
          </a:bodyPr>
          <a:lstStyle/>
          <a:p>
            <a:pPr>
              <a:spcBef>
                <a:spcPts val="0"/>
              </a:spcBef>
              <a:spcAft>
                <a:spcPts val="380"/>
              </a:spcAft>
            </a:pPr>
            <a:r>
              <a:rPr lang="hr-HR" sz="1600" dirty="0" smtClean="0">
                <a:latin typeface="Calibri" pitchFamily="34" charset="0"/>
              </a:rPr>
              <a:t>Dilatacijske reške širine 5 cm</a:t>
            </a:r>
          </a:p>
          <a:p>
            <a:pPr>
              <a:spcBef>
                <a:spcPts val="0"/>
              </a:spcBef>
              <a:spcAft>
                <a:spcPts val="380"/>
              </a:spcAft>
            </a:pPr>
            <a:r>
              <a:rPr lang="hr-HR" sz="1600" dirty="0" smtClean="0">
                <a:latin typeface="Calibri" pitchFamily="34" charset="0"/>
              </a:rPr>
              <a:t>Rampa za pristajanje trajekta</a:t>
            </a:r>
          </a:p>
          <a:p>
            <a:pPr marL="0" indent="0">
              <a:spcBef>
                <a:spcPts val="0"/>
              </a:spcBef>
              <a:spcAft>
                <a:spcPts val="380"/>
              </a:spcAft>
              <a:buNone/>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pic>
        <p:nvPicPr>
          <p:cNvPr id="28674" name="Picture 2" descr="H:\Susak\Susak - pristan IzP\FOTO\2018_05_16\IMG-20180516-WA00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4252" y="1413296"/>
            <a:ext cx="6240000" cy="46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1652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43</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smtClean="0">
                <a:solidFill>
                  <a:schemeClr val="tx1"/>
                </a:solidFill>
              </a:rPr>
              <a:t>Detalji i zanimljivosti</a:t>
            </a:r>
            <a:endParaRPr lang="hr-HR" sz="2400" b="1" dirty="0">
              <a:solidFill>
                <a:schemeClr val="tx1"/>
              </a:solidFill>
            </a:endParaRPr>
          </a:p>
        </p:txBody>
      </p:sp>
      <p:sp>
        <p:nvSpPr>
          <p:cNvPr id="8" name="Content Placeholder 3"/>
          <p:cNvSpPr>
            <a:spLocks noGrp="1"/>
          </p:cNvSpPr>
          <p:nvPr>
            <p:ph idx="4294967295"/>
          </p:nvPr>
        </p:nvSpPr>
        <p:spPr>
          <a:xfrm>
            <a:off x="179512" y="692696"/>
            <a:ext cx="8583488" cy="5631904"/>
          </a:xfrm>
          <a:prstGeom prst="rect">
            <a:avLst/>
          </a:prstGeom>
        </p:spPr>
        <p:txBody>
          <a:bodyPr>
            <a:normAutofit/>
          </a:bodyPr>
          <a:lstStyle/>
          <a:p>
            <a:pPr>
              <a:spcBef>
                <a:spcPts val="0"/>
              </a:spcBef>
              <a:spcAft>
                <a:spcPts val="380"/>
              </a:spcAft>
            </a:pPr>
            <a:r>
              <a:rPr lang="hr-HR" sz="1600" dirty="0" smtClean="0">
                <a:latin typeface="Calibri" pitchFamily="34" charset="0"/>
              </a:rPr>
              <a:t>Dilatacijske reške širine 5 cm</a:t>
            </a:r>
          </a:p>
          <a:p>
            <a:pPr>
              <a:spcBef>
                <a:spcPts val="0"/>
              </a:spcBef>
              <a:spcAft>
                <a:spcPts val="380"/>
              </a:spcAft>
            </a:pPr>
            <a:r>
              <a:rPr lang="hr-HR" sz="1600" dirty="0" smtClean="0">
                <a:latin typeface="Calibri" pitchFamily="34" charset="0"/>
              </a:rPr>
              <a:t>Rampa za pristajanje trajekta</a:t>
            </a:r>
          </a:p>
          <a:p>
            <a:pPr>
              <a:spcBef>
                <a:spcPts val="0"/>
              </a:spcBef>
              <a:spcAft>
                <a:spcPts val="380"/>
              </a:spcAft>
            </a:pPr>
            <a:r>
              <a:rPr lang="hr-HR" sz="1600" dirty="0" smtClean="0">
                <a:latin typeface="Calibri" pitchFamily="34" charset="0"/>
              </a:rPr>
              <a:t>Otvori za </a:t>
            </a:r>
            <a:r>
              <a:rPr lang="hr-HR" sz="1600" dirty="0" err="1" smtClean="0">
                <a:latin typeface="Calibri" pitchFamily="34" charset="0"/>
              </a:rPr>
              <a:t>odzraku</a:t>
            </a: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pic>
        <p:nvPicPr>
          <p:cNvPr id="29698" name="Picture 2" descr="H:\Susak\Susak - pristan IzP\FOTO\2019_04_26\IMG_20190426_10030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230"/>
          <a:stretch/>
        </p:blipFill>
        <p:spPr bwMode="auto">
          <a:xfrm>
            <a:off x="1434252" y="1751162"/>
            <a:ext cx="6240000" cy="4341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3726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44</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smtClean="0">
                <a:solidFill>
                  <a:schemeClr val="tx1"/>
                </a:solidFill>
              </a:rPr>
              <a:t>Detalji i zanimljivosti</a:t>
            </a:r>
            <a:endParaRPr lang="hr-HR" sz="2400" b="1" dirty="0">
              <a:solidFill>
                <a:schemeClr val="tx1"/>
              </a:solidFill>
            </a:endParaRPr>
          </a:p>
        </p:txBody>
      </p:sp>
      <p:sp>
        <p:nvSpPr>
          <p:cNvPr id="8" name="Content Placeholder 3"/>
          <p:cNvSpPr>
            <a:spLocks noGrp="1"/>
          </p:cNvSpPr>
          <p:nvPr>
            <p:ph idx="4294967295"/>
          </p:nvPr>
        </p:nvSpPr>
        <p:spPr>
          <a:xfrm>
            <a:off x="179512" y="692696"/>
            <a:ext cx="8583488" cy="5631904"/>
          </a:xfrm>
          <a:prstGeom prst="rect">
            <a:avLst/>
          </a:prstGeom>
        </p:spPr>
        <p:txBody>
          <a:bodyPr>
            <a:normAutofit/>
          </a:bodyPr>
          <a:lstStyle/>
          <a:p>
            <a:pPr>
              <a:spcBef>
                <a:spcPts val="0"/>
              </a:spcBef>
              <a:spcAft>
                <a:spcPts val="380"/>
              </a:spcAft>
            </a:pPr>
            <a:r>
              <a:rPr lang="hr-HR" sz="1600" dirty="0" smtClean="0">
                <a:latin typeface="Calibri" pitchFamily="34" charset="0"/>
              </a:rPr>
              <a:t>Dilatacijske reške širine 5 cm</a:t>
            </a:r>
          </a:p>
          <a:p>
            <a:pPr>
              <a:spcBef>
                <a:spcPts val="0"/>
              </a:spcBef>
              <a:spcAft>
                <a:spcPts val="380"/>
              </a:spcAft>
            </a:pPr>
            <a:r>
              <a:rPr lang="hr-HR" sz="1600" dirty="0" smtClean="0">
                <a:latin typeface="Calibri" pitchFamily="34" charset="0"/>
              </a:rPr>
              <a:t>Rampa za pristajanje trajekta</a:t>
            </a:r>
          </a:p>
          <a:p>
            <a:pPr>
              <a:spcBef>
                <a:spcPts val="0"/>
              </a:spcBef>
              <a:spcAft>
                <a:spcPts val="380"/>
              </a:spcAft>
            </a:pPr>
            <a:r>
              <a:rPr lang="hr-HR" sz="1600" dirty="0" smtClean="0">
                <a:latin typeface="Calibri" pitchFamily="34" charset="0"/>
              </a:rPr>
              <a:t>Otvori za </a:t>
            </a:r>
            <a:r>
              <a:rPr lang="hr-HR" sz="1600" dirty="0" err="1" smtClean="0">
                <a:latin typeface="Calibri" pitchFamily="34" charset="0"/>
              </a:rPr>
              <a:t>odzraku</a:t>
            </a:r>
            <a:endParaRPr lang="hr-HR" sz="1600" dirty="0" smtClean="0">
              <a:latin typeface="Calibri" pitchFamily="34" charset="0"/>
            </a:endParaRPr>
          </a:p>
          <a:p>
            <a:pPr>
              <a:spcBef>
                <a:spcPts val="0"/>
              </a:spcBef>
              <a:spcAft>
                <a:spcPts val="380"/>
              </a:spcAft>
            </a:pPr>
            <a:r>
              <a:rPr lang="hr-HR" sz="1600" dirty="0" smtClean="0">
                <a:latin typeface="Calibri" pitchFamily="34" charset="0"/>
              </a:rPr>
              <a:t>Prilikom bušenja za izvedbu pilota naišlo se na manje blokove </a:t>
            </a:r>
            <a:r>
              <a:rPr lang="hr-HR" sz="1600" dirty="0" err="1" smtClean="0">
                <a:latin typeface="Calibri" pitchFamily="34" charset="0"/>
              </a:rPr>
              <a:t>magmatskih</a:t>
            </a:r>
            <a:r>
              <a:rPr lang="hr-HR" sz="1600" dirty="0" smtClean="0">
                <a:latin typeface="Calibri" pitchFamily="34" charset="0"/>
              </a:rPr>
              <a:t> stijena</a:t>
            </a: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pic>
        <p:nvPicPr>
          <p:cNvPr id="30722" name="Picture 2" descr="Susak-blokov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1760" y="1989312"/>
            <a:ext cx="3882581" cy="42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96543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45</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smtClean="0">
                <a:solidFill>
                  <a:schemeClr val="tx1"/>
                </a:solidFill>
              </a:rPr>
              <a:t>Detalji i zanimljivosti</a:t>
            </a:r>
            <a:endParaRPr lang="hr-HR" sz="2400" b="1" dirty="0">
              <a:solidFill>
                <a:schemeClr val="tx1"/>
              </a:solidFill>
            </a:endParaRPr>
          </a:p>
        </p:txBody>
      </p:sp>
      <p:sp>
        <p:nvSpPr>
          <p:cNvPr id="8" name="Content Placeholder 3"/>
          <p:cNvSpPr>
            <a:spLocks noGrp="1"/>
          </p:cNvSpPr>
          <p:nvPr>
            <p:ph idx="4294967295"/>
          </p:nvPr>
        </p:nvSpPr>
        <p:spPr>
          <a:xfrm>
            <a:off x="179512" y="692696"/>
            <a:ext cx="8583488" cy="5631904"/>
          </a:xfrm>
          <a:prstGeom prst="rect">
            <a:avLst/>
          </a:prstGeom>
        </p:spPr>
        <p:txBody>
          <a:bodyPr>
            <a:normAutofit/>
          </a:bodyPr>
          <a:lstStyle/>
          <a:p>
            <a:pPr>
              <a:spcBef>
                <a:spcPts val="0"/>
              </a:spcBef>
              <a:spcAft>
                <a:spcPts val="380"/>
              </a:spcAft>
            </a:pPr>
            <a:r>
              <a:rPr lang="hr-HR" sz="1600" dirty="0" smtClean="0">
                <a:latin typeface="Calibri" pitchFamily="34" charset="0"/>
              </a:rPr>
              <a:t>Dilatacijske reške širine 5 cm</a:t>
            </a:r>
          </a:p>
          <a:p>
            <a:pPr>
              <a:spcBef>
                <a:spcPts val="0"/>
              </a:spcBef>
              <a:spcAft>
                <a:spcPts val="380"/>
              </a:spcAft>
            </a:pPr>
            <a:r>
              <a:rPr lang="hr-HR" sz="1600" dirty="0" smtClean="0">
                <a:latin typeface="Calibri" pitchFamily="34" charset="0"/>
              </a:rPr>
              <a:t>Rampa za pristajanje trajekta</a:t>
            </a:r>
          </a:p>
          <a:p>
            <a:pPr>
              <a:spcBef>
                <a:spcPts val="0"/>
              </a:spcBef>
              <a:spcAft>
                <a:spcPts val="380"/>
              </a:spcAft>
            </a:pPr>
            <a:r>
              <a:rPr lang="hr-HR" sz="1600" dirty="0" smtClean="0">
                <a:latin typeface="Calibri" pitchFamily="34" charset="0"/>
              </a:rPr>
              <a:t>Otvori za </a:t>
            </a:r>
            <a:r>
              <a:rPr lang="hr-HR" sz="1600" dirty="0" err="1" smtClean="0">
                <a:latin typeface="Calibri" pitchFamily="34" charset="0"/>
              </a:rPr>
              <a:t>odzraku</a:t>
            </a:r>
            <a:endParaRPr lang="hr-HR" sz="1600" dirty="0" smtClean="0">
              <a:latin typeface="Calibri" pitchFamily="34" charset="0"/>
            </a:endParaRPr>
          </a:p>
          <a:p>
            <a:pPr>
              <a:spcBef>
                <a:spcPts val="0"/>
              </a:spcBef>
              <a:spcAft>
                <a:spcPts val="380"/>
              </a:spcAft>
            </a:pPr>
            <a:r>
              <a:rPr lang="hr-HR" sz="1600" dirty="0" smtClean="0">
                <a:latin typeface="Calibri" pitchFamily="34" charset="0"/>
              </a:rPr>
              <a:t>Prilikom bušenja za izvedbu pilota naišlo se na manje blokove </a:t>
            </a:r>
            <a:r>
              <a:rPr lang="hr-HR" sz="1600" dirty="0" err="1" smtClean="0">
                <a:latin typeface="Calibri" pitchFamily="34" charset="0"/>
              </a:rPr>
              <a:t>magmatskih</a:t>
            </a:r>
            <a:r>
              <a:rPr lang="hr-HR" sz="1600" dirty="0" smtClean="0">
                <a:latin typeface="Calibri" pitchFamily="34" charset="0"/>
              </a:rPr>
              <a:t> stijena</a:t>
            </a:r>
          </a:p>
          <a:p>
            <a:pPr>
              <a:spcBef>
                <a:spcPts val="0"/>
              </a:spcBef>
              <a:spcAft>
                <a:spcPts val="380"/>
              </a:spcAft>
            </a:pPr>
            <a:r>
              <a:rPr lang="hr-HR" sz="1600" dirty="0" smtClean="0">
                <a:latin typeface="Calibri" pitchFamily="34" charset="0"/>
              </a:rPr>
              <a:t>Trošak izgradnje pristana: 13.450.000,00 HRK</a:t>
            </a: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pic>
        <p:nvPicPr>
          <p:cNvPr id="31746" name="Picture 2" descr="C:\Users\Ivan\Downloads\IMG_20190510_11282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263" b="17435"/>
          <a:stretch/>
        </p:blipFill>
        <p:spPr bwMode="auto">
          <a:xfrm>
            <a:off x="414252" y="2224324"/>
            <a:ext cx="8280000" cy="3931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8984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46</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smtClean="0">
                <a:solidFill>
                  <a:schemeClr val="tx1"/>
                </a:solidFill>
              </a:rPr>
              <a:t>Detalji i zanimljivosti</a:t>
            </a:r>
            <a:endParaRPr lang="hr-HR" sz="2400" b="1" dirty="0">
              <a:solidFill>
                <a:schemeClr val="tx1"/>
              </a:solidFill>
            </a:endParaRPr>
          </a:p>
        </p:txBody>
      </p:sp>
      <p:sp>
        <p:nvSpPr>
          <p:cNvPr id="8" name="Content Placeholder 3"/>
          <p:cNvSpPr>
            <a:spLocks noGrp="1"/>
          </p:cNvSpPr>
          <p:nvPr>
            <p:ph idx="4294967295"/>
          </p:nvPr>
        </p:nvSpPr>
        <p:spPr>
          <a:xfrm>
            <a:off x="179512" y="692696"/>
            <a:ext cx="8583488" cy="5631904"/>
          </a:xfrm>
          <a:prstGeom prst="rect">
            <a:avLst/>
          </a:prstGeom>
        </p:spPr>
        <p:txBody>
          <a:bodyPr>
            <a:normAutofit/>
          </a:bodyPr>
          <a:lstStyle/>
          <a:p>
            <a:pPr>
              <a:spcBef>
                <a:spcPts val="0"/>
              </a:spcBef>
              <a:spcAft>
                <a:spcPts val="380"/>
              </a:spcAft>
            </a:pPr>
            <a:r>
              <a:rPr lang="hr-HR" sz="1600" dirty="0" smtClean="0">
                <a:latin typeface="Calibri" pitchFamily="34" charset="0"/>
              </a:rPr>
              <a:t>Dilatacijske reške širine 5 cm</a:t>
            </a:r>
          </a:p>
          <a:p>
            <a:pPr>
              <a:spcBef>
                <a:spcPts val="0"/>
              </a:spcBef>
              <a:spcAft>
                <a:spcPts val="380"/>
              </a:spcAft>
            </a:pPr>
            <a:r>
              <a:rPr lang="hr-HR" sz="1600" dirty="0" smtClean="0">
                <a:latin typeface="Calibri" pitchFamily="34" charset="0"/>
              </a:rPr>
              <a:t>Rampa za pristajanje trajekta</a:t>
            </a:r>
          </a:p>
          <a:p>
            <a:pPr>
              <a:spcBef>
                <a:spcPts val="0"/>
              </a:spcBef>
              <a:spcAft>
                <a:spcPts val="380"/>
              </a:spcAft>
            </a:pPr>
            <a:r>
              <a:rPr lang="hr-HR" sz="1600" dirty="0" smtClean="0">
                <a:latin typeface="Calibri" pitchFamily="34" charset="0"/>
              </a:rPr>
              <a:t>Otvori za </a:t>
            </a:r>
            <a:r>
              <a:rPr lang="hr-HR" sz="1600" dirty="0" err="1" smtClean="0">
                <a:latin typeface="Calibri" pitchFamily="34" charset="0"/>
              </a:rPr>
              <a:t>odzraku</a:t>
            </a:r>
            <a:endParaRPr lang="hr-HR" sz="1600" dirty="0" smtClean="0">
              <a:latin typeface="Calibri" pitchFamily="34" charset="0"/>
            </a:endParaRPr>
          </a:p>
          <a:p>
            <a:pPr>
              <a:spcBef>
                <a:spcPts val="0"/>
              </a:spcBef>
              <a:spcAft>
                <a:spcPts val="380"/>
              </a:spcAft>
            </a:pPr>
            <a:r>
              <a:rPr lang="hr-HR" sz="1600" dirty="0" smtClean="0">
                <a:latin typeface="Calibri" pitchFamily="34" charset="0"/>
              </a:rPr>
              <a:t>Prilikom bušenja za izvedbu pilota naišlo se na manje blokove </a:t>
            </a:r>
            <a:r>
              <a:rPr lang="hr-HR" sz="1600" dirty="0" err="1" smtClean="0">
                <a:latin typeface="Calibri" pitchFamily="34" charset="0"/>
              </a:rPr>
              <a:t>magmatskih</a:t>
            </a:r>
            <a:r>
              <a:rPr lang="hr-HR" sz="1600" dirty="0" smtClean="0">
                <a:latin typeface="Calibri" pitchFamily="34" charset="0"/>
              </a:rPr>
              <a:t> stijena</a:t>
            </a:r>
          </a:p>
          <a:p>
            <a:pPr>
              <a:spcBef>
                <a:spcPts val="0"/>
              </a:spcBef>
              <a:spcAft>
                <a:spcPts val="380"/>
              </a:spcAft>
            </a:pPr>
            <a:r>
              <a:rPr lang="hr-HR" sz="1600" dirty="0" smtClean="0">
                <a:latin typeface="Calibri" pitchFamily="34" charset="0"/>
              </a:rPr>
              <a:t>Trošak izgradnje pristana: 13.450.000,00 HRK</a:t>
            </a:r>
          </a:p>
          <a:p>
            <a:pPr>
              <a:spcBef>
                <a:spcPts val="0"/>
              </a:spcBef>
              <a:spcAft>
                <a:spcPts val="380"/>
              </a:spcAft>
            </a:pPr>
            <a:r>
              <a:rPr lang="hr-HR" sz="1600" dirty="0" smtClean="0">
                <a:latin typeface="Calibri" pitchFamily="34" charset="0"/>
              </a:rPr>
              <a:t>Sudionici u gradnji:</a:t>
            </a:r>
          </a:p>
          <a:p>
            <a:pPr lvl="1">
              <a:spcBef>
                <a:spcPts val="0"/>
              </a:spcBef>
              <a:spcAft>
                <a:spcPts val="800"/>
              </a:spcAft>
            </a:pPr>
            <a:r>
              <a:rPr lang="hr-HR" sz="1600" dirty="0" smtClean="0">
                <a:latin typeface="Calibri" pitchFamily="34" charset="0"/>
              </a:rPr>
              <a:t>Investitor:			Županijska lučka uprava Mali </a:t>
            </a:r>
            <a:r>
              <a:rPr lang="hr-HR" sz="1600" dirty="0">
                <a:latin typeface="Calibri" pitchFamily="34" charset="0"/>
              </a:rPr>
              <a:t>L</a:t>
            </a:r>
            <a:r>
              <a:rPr lang="hr-HR" sz="1600" dirty="0" smtClean="0">
                <a:latin typeface="Calibri" pitchFamily="34" charset="0"/>
              </a:rPr>
              <a:t>ošinj</a:t>
            </a:r>
          </a:p>
          <a:p>
            <a:pPr lvl="1">
              <a:spcBef>
                <a:spcPts val="0"/>
              </a:spcBef>
              <a:spcAft>
                <a:spcPts val="800"/>
              </a:spcAft>
            </a:pPr>
            <a:r>
              <a:rPr lang="hr-HR" sz="1600" dirty="0" smtClean="0">
                <a:latin typeface="Calibri" pitchFamily="34" charset="0"/>
              </a:rPr>
              <a:t>Glavni projektant:		</a:t>
            </a:r>
            <a:r>
              <a:rPr lang="hr-HR" sz="1600" dirty="0" err="1" smtClean="0">
                <a:latin typeface="Calibri" pitchFamily="34" charset="0"/>
              </a:rPr>
              <a:t>mr.sc</a:t>
            </a:r>
            <a:r>
              <a:rPr lang="hr-HR" sz="1600" dirty="0" smtClean="0">
                <a:latin typeface="Calibri" pitchFamily="34" charset="0"/>
              </a:rPr>
              <a:t>. Dinko </a:t>
            </a:r>
            <a:r>
              <a:rPr lang="hr-HR" sz="1600" dirty="0" err="1" smtClean="0">
                <a:latin typeface="Calibri" pitchFamily="34" charset="0"/>
              </a:rPr>
              <a:t>Hrešić</a:t>
            </a:r>
            <a:r>
              <a:rPr lang="hr-HR" sz="1600" dirty="0" smtClean="0">
                <a:latin typeface="Calibri" pitchFamily="34" charset="0"/>
              </a:rPr>
              <a:t> dipl.ing.građ. (MareCon d.o.o., Rijeka)</a:t>
            </a:r>
          </a:p>
          <a:p>
            <a:pPr lvl="1">
              <a:spcBef>
                <a:spcPts val="0"/>
              </a:spcBef>
              <a:spcAft>
                <a:spcPts val="800"/>
              </a:spcAft>
            </a:pPr>
            <a:r>
              <a:rPr lang="hr-HR" sz="1600" dirty="0" smtClean="0">
                <a:latin typeface="Calibri" pitchFamily="34" charset="0"/>
              </a:rPr>
              <a:t>Projektant pomorskih građevina: 	</a:t>
            </a:r>
            <a:r>
              <a:rPr lang="hr-HR" sz="1600" dirty="0" err="1">
                <a:latin typeface="Calibri" pitchFamily="34" charset="0"/>
              </a:rPr>
              <a:t>mr.sc</a:t>
            </a:r>
            <a:r>
              <a:rPr lang="hr-HR" sz="1600" dirty="0">
                <a:latin typeface="Calibri" pitchFamily="34" charset="0"/>
              </a:rPr>
              <a:t>. Dinko </a:t>
            </a:r>
            <a:r>
              <a:rPr lang="hr-HR" sz="1600" dirty="0" err="1">
                <a:latin typeface="Calibri" pitchFamily="34" charset="0"/>
              </a:rPr>
              <a:t>Hrešić</a:t>
            </a:r>
            <a:r>
              <a:rPr lang="hr-HR" sz="1600" dirty="0">
                <a:latin typeface="Calibri" pitchFamily="34" charset="0"/>
              </a:rPr>
              <a:t> dipl.ing.građ. (MareCon d.o.o., Rijeka</a:t>
            </a:r>
            <a:r>
              <a:rPr lang="hr-HR" sz="1600" dirty="0" smtClean="0">
                <a:latin typeface="Calibri" pitchFamily="34" charset="0"/>
              </a:rPr>
              <a:t>)</a:t>
            </a:r>
          </a:p>
          <a:p>
            <a:pPr lvl="1">
              <a:spcBef>
                <a:spcPts val="0"/>
              </a:spcBef>
              <a:spcAft>
                <a:spcPts val="800"/>
              </a:spcAft>
            </a:pPr>
            <a:r>
              <a:rPr lang="hr-HR" sz="1600" dirty="0" err="1" smtClean="0">
                <a:latin typeface="Calibri" pitchFamily="34" charset="0"/>
              </a:rPr>
              <a:t>Revident</a:t>
            </a:r>
            <a:r>
              <a:rPr lang="hr-HR" sz="1600" dirty="0" smtClean="0">
                <a:latin typeface="Calibri" pitchFamily="34" charset="0"/>
              </a:rPr>
              <a:t>: 			Marko Martinčić dipl.ing.građ. (KON – 2K5 d.o.o., Pula)</a:t>
            </a:r>
          </a:p>
          <a:p>
            <a:pPr lvl="1">
              <a:spcBef>
                <a:spcPts val="0"/>
              </a:spcBef>
              <a:spcAft>
                <a:spcPts val="380"/>
              </a:spcAft>
            </a:pPr>
            <a:r>
              <a:rPr lang="hr-HR" sz="1600" dirty="0" smtClean="0">
                <a:latin typeface="Calibri" pitchFamily="34" charset="0"/>
              </a:rPr>
              <a:t>Izvođači radova:		Sun </a:t>
            </a:r>
            <a:r>
              <a:rPr lang="hr-HR" sz="1600" dirty="0" err="1" smtClean="0">
                <a:latin typeface="Calibri" pitchFamily="34" charset="0"/>
              </a:rPr>
              <a:t>Adria</a:t>
            </a:r>
            <a:r>
              <a:rPr lang="hr-HR" sz="1600" dirty="0" smtClean="0">
                <a:latin typeface="Calibri" pitchFamily="34" charset="0"/>
              </a:rPr>
              <a:t> d.o.o., Rijeka</a:t>
            </a:r>
          </a:p>
          <a:p>
            <a:pPr marL="457200" lvl="1" indent="0">
              <a:spcBef>
                <a:spcPts val="0"/>
              </a:spcBef>
              <a:spcAft>
                <a:spcPts val="380"/>
              </a:spcAft>
              <a:buNone/>
            </a:pPr>
            <a:r>
              <a:rPr lang="hr-HR" sz="1600" dirty="0">
                <a:latin typeface="Calibri" pitchFamily="34" charset="0"/>
              </a:rPr>
              <a:t>	</a:t>
            </a:r>
            <a:r>
              <a:rPr lang="hr-HR" sz="1600" dirty="0" smtClean="0">
                <a:latin typeface="Calibri" pitchFamily="34" charset="0"/>
              </a:rPr>
              <a:t>			BSK </a:t>
            </a:r>
            <a:r>
              <a:rPr lang="hr-HR" sz="1600" dirty="0" err="1">
                <a:latin typeface="Calibri" pitchFamily="34" charset="0"/>
              </a:rPr>
              <a:t>c</a:t>
            </a:r>
            <a:r>
              <a:rPr lang="hr-HR" sz="1600" dirty="0" err="1" smtClean="0">
                <a:latin typeface="Calibri" pitchFamily="34" charset="0"/>
              </a:rPr>
              <a:t>ommerce</a:t>
            </a:r>
            <a:r>
              <a:rPr lang="hr-HR" sz="1600" dirty="0" smtClean="0">
                <a:latin typeface="Calibri" pitchFamily="34" charset="0"/>
              </a:rPr>
              <a:t> d.o.o., Rijeka</a:t>
            </a:r>
          </a:p>
          <a:p>
            <a:pPr marL="457200" lvl="1" indent="0">
              <a:spcBef>
                <a:spcPts val="0"/>
              </a:spcBef>
              <a:spcAft>
                <a:spcPts val="800"/>
              </a:spcAft>
              <a:buNone/>
            </a:pPr>
            <a:r>
              <a:rPr lang="hr-HR" sz="1600" dirty="0">
                <a:latin typeface="Calibri" pitchFamily="34" charset="0"/>
              </a:rPr>
              <a:t>	</a:t>
            </a:r>
            <a:r>
              <a:rPr lang="hr-HR" sz="1600" dirty="0" smtClean="0">
                <a:latin typeface="Calibri" pitchFamily="34" charset="0"/>
              </a:rPr>
              <a:t>			Vodogradnja Rijeka d.o.o., </a:t>
            </a:r>
            <a:r>
              <a:rPr lang="hr-HR" sz="1600" dirty="0" err="1" smtClean="0">
                <a:latin typeface="Calibri" pitchFamily="34" charset="0"/>
              </a:rPr>
              <a:t>Kukuljanovo</a:t>
            </a:r>
            <a:endParaRPr lang="hr-HR" sz="1200" dirty="0" smtClean="0">
              <a:latin typeface="Calibri" pitchFamily="34" charset="0"/>
            </a:endParaRPr>
          </a:p>
          <a:p>
            <a:pPr lvl="1">
              <a:spcBef>
                <a:spcPts val="0"/>
              </a:spcBef>
              <a:spcAft>
                <a:spcPts val="800"/>
              </a:spcAft>
            </a:pPr>
            <a:r>
              <a:rPr lang="hr-HR" sz="1600" dirty="0" smtClean="0">
                <a:latin typeface="Calibri" pitchFamily="34" charset="0"/>
              </a:rPr>
              <a:t>Glavni nadzorni inženjer: 	Edi </a:t>
            </a:r>
            <a:r>
              <a:rPr lang="hr-HR" sz="1600" dirty="0" err="1" smtClean="0">
                <a:latin typeface="Calibri" pitchFamily="34" charset="0"/>
              </a:rPr>
              <a:t>Zupičić</a:t>
            </a:r>
            <a:r>
              <a:rPr lang="hr-HR" sz="1600" dirty="0" smtClean="0">
                <a:latin typeface="Calibri" pitchFamily="34" charset="0"/>
              </a:rPr>
              <a:t> dipl.ing.građ. (IG d.o.o., Labin)</a:t>
            </a:r>
          </a:p>
          <a:p>
            <a:pPr lvl="1">
              <a:spcBef>
                <a:spcPts val="0"/>
              </a:spcBef>
              <a:spcAft>
                <a:spcPts val="800"/>
              </a:spcAft>
            </a:pPr>
            <a:r>
              <a:rPr lang="hr-HR" sz="1600" dirty="0" smtClean="0">
                <a:latin typeface="Calibri" pitchFamily="34" charset="0"/>
              </a:rPr>
              <a:t>Geotehnički nadzorni inženjer:	Ivan Žigo mag.ing.aedif. (MareCon d.o.o., Rijeka)</a:t>
            </a:r>
          </a:p>
          <a:p>
            <a:pPr lvl="1">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spTree>
    <p:extLst>
      <p:ext uri="{BB962C8B-B14F-4D97-AF65-F5344CB8AC3E}">
        <p14:creationId xmlns:p14="http://schemas.microsoft.com/office/powerpoint/2010/main" val="36652791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47</a:t>
            </a:fld>
            <a:endParaRPr lang="hr-HR" altLang="sr-Latn-RS">
              <a:latin typeface="Verdana" panose="020B0604030504040204" pitchFamily="34" charset="0"/>
            </a:endParaRPr>
          </a:p>
        </p:txBody>
      </p:sp>
      <p:sp>
        <p:nvSpPr>
          <p:cNvPr id="8" name="Content Placeholder 3"/>
          <p:cNvSpPr>
            <a:spLocks noGrp="1"/>
          </p:cNvSpPr>
          <p:nvPr>
            <p:ph idx="4294967295"/>
          </p:nvPr>
        </p:nvSpPr>
        <p:spPr>
          <a:xfrm>
            <a:off x="179512" y="692696"/>
            <a:ext cx="8583488" cy="5631904"/>
          </a:xfrm>
          <a:prstGeom prst="rect">
            <a:avLst/>
          </a:prstGeom>
        </p:spPr>
        <p:txBody>
          <a:bodyPr>
            <a:normAutofit/>
          </a:bodyPr>
          <a:lstStyle/>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988" t="3600"/>
          <a:stretch/>
        </p:blipFill>
        <p:spPr bwMode="auto">
          <a:xfrm>
            <a:off x="1017916" y="260648"/>
            <a:ext cx="7010467" cy="59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kstniOkvir 9"/>
          <p:cNvSpPr txBox="1"/>
          <p:nvPr/>
        </p:nvSpPr>
        <p:spPr>
          <a:xfrm rot="18660000">
            <a:off x="3869501" y="2898592"/>
            <a:ext cx="2812082" cy="461665"/>
          </a:xfrm>
          <a:prstGeom prst="rect">
            <a:avLst/>
          </a:prstGeom>
          <a:solidFill>
            <a:schemeClr val="bg1"/>
          </a:solidFill>
        </p:spPr>
        <p:txBody>
          <a:bodyPr wrap="square" rtlCol="0">
            <a:spAutoFit/>
          </a:bodyPr>
          <a:lstStyle/>
          <a:p>
            <a:pPr algn="ctr"/>
            <a:r>
              <a:rPr lang="hr-HR" sz="2400" b="1" dirty="0" smtClean="0">
                <a:solidFill>
                  <a:srgbClr val="FF0000"/>
                </a:solidFill>
                <a:latin typeface="Calibri" pitchFamily="34" charset="0"/>
                <a:cs typeface="+mn-cs"/>
              </a:rPr>
              <a:t>TO BE CONTINUED…</a:t>
            </a:r>
            <a:endParaRPr lang="hr-HR" sz="2400" b="1" dirty="0">
              <a:solidFill>
                <a:srgbClr val="FF0000"/>
              </a:solidFill>
              <a:latin typeface="Calibri" pitchFamily="34" charset="0"/>
              <a:cs typeface="+mn-cs"/>
            </a:endParaRPr>
          </a:p>
        </p:txBody>
      </p:sp>
    </p:spTree>
    <p:extLst>
      <p:ext uri="{BB962C8B-B14F-4D97-AF65-F5344CB8AC3E}">
        <p14:creationId xmlns:p14="http://schemas.microsoft.com/office/powerpoint/2010/main" val="36948728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5</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smtClean="0">
                <a:solidFill>
                  <a:schemeClr val="tx1"/>
                </a:solidFill>
              </a:rPr>
              <a:t>Uvod</a:t>
            </a:r>
            <a:endParaRPr lang="hr-HR" sz="2400" b="1" dirty="0">
              <a:solidFill>
                <a:schemeClr val="tx1"/>
              </a:solidFill>
            </a:endParaRPr>
          </a:p>
        </p:txBody>
      </p:sp>
      <p:sp>
        <p:nvSpPr>
          <p:cNvPr id="8" name="Content Placeholder 3"/>
          <p:cNvSpPr>
            <a:spLocks noGrp="1"/>
          </p:cNvSpPr>
          <p:nvPr>
            <p:ph idx="4294967295"/>
          </p:nvPr>
        </p:nvSpPr>
        <p:spPr>
          <a:xfrm>
            <a:off x="179512" y="692696"/>
            <a:ext cx="8583488" cy="5631904"/>
          </a:xfrm>
          <a:prstGeom prst="rect">
            <a:avLst/>
          </a:prstGeom>
        </p:spPr>
        <p:txBody>
          <a:bodyPr>
            <a:normAutofit/>
          </a:bodyPr>
          <a:lstStyle/>
          <a:p>
            <a:pPr>
              <a:spcBef>
                <a:spcPts val="0"/>
              </a:spcBef>
              <a:spcAft>
                <a:spcPts val="380"/>
              </a:spcAft>
            </a:pPr>
            <a:r>
              <a:rPr lang="hr-HR" sz="1600" dirty="0" smtClean="0">
                <a:latin typeface="Calibri" pitchFamily="34" charset="0"/>
              </a:rPr>
              <a:t>Otok Susak jedan je od kvarnerskih otoka koji se nalazi u lošinjskom arhipelagu</a:t>
            </a:r>
          </a:p>
          <a:p>
            <a:pPr>
              <a:spcBef>
                <a:spcPts val="0"/>
              </a:spcBef>
              <a:spcAft>
                <a:spcPts val="380"/>
              </a:spcAft>
            </a:pPr>
            <a:r>
              <a:rPr lang="hr-HR" sz="1600" dirty="0" smtClean="0">
                <a:latin typeface="Calibri" pitchFamily="34" charset="0"/>
              </a:rPr>
              <a:t>13 km zapadno od grada Mali Lošinj</a:t>
            </a:r>
          </a:p>
          <a:p>
            <a:pPr>
              <a:spcBef>
                <a:spcPts val="0"/>
              </a:spcBef>
              <a:spcAft>
                <a:spcPts val="380"/>
              </a:spcAft>
            </a:pPr>
            <a:r>
              <a:rPr lang="hr-HR" sz="1600" dirty="0" smtClean="0">
                <a:latin typeface="Calibri" pitchFamily="34" charset="0"/>
              </a:rPr>
              <a:t>Luka se nalazi na sjeveroistočnoj strani otoka u zapadnom dijelu uvale </a:t>
            </a:r>
            <a:r>
              <a:rPr lang="hr-HR" sz="1600" dirty="0" err="1" smtClean="0">
                <a:latin typeface="Calibri" pitchFamily="34" charset="0"/>
              </a:rPr>
              <a:t>Dragoča</a:t>
            </a:r>
            <a:endParaRPr lang="hr-HR" sz="1600" dirty="0" smtClean="0">
              <a:latin typeface="Calibri" pitchFamily="34" charset="0"/>
            </a:endParaRPr>
          </a:p>
          <a:p>
            <a:pPr>
              <a:spcBef>
                <a:spcPts val="0"/>
              </a:spcBef>
              <a:spcAft>
                <a:spcPts val="380"/>
              </a:spcAft>
            </a:pPr>
            <a:r>
              <a:rPr lang="hr-HR" sz="1600" dirty="0" smtClean="0">
                <a:latin typeface="Calibri" pitchFamily="34" charset="0"/>
              </a:rPr>
              <a:t>Projektnim zadatkom i idejnim rješenjem predviđeno je na mjestu srušenog masivnog gata izgraditi novi gat (pristan) tlocrtnog „L” oblika </a:t>
            </a: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pic>
        <p:nvPicPr>
          <p:cNvPr id="2050" name="Picture 2" descr="H:\Susak\Susak\SUS+SRA00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45"/>
          <a:stretch/>
        </p:blipFill>
        <p:spPr bwMode="auto">
          <a:xfrm>
            <a:off x="1494252" y="2204864"/>
            <a:ext cx="6120000" cy="3997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610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6</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err="1" smtClean="0">
                <a:solidFill>
                  <a:schemeClr val="tx1"/>
                </a:solidFill>
              </a:rPr>
              <a:t>Vjetrovalna</a:t>
            </a:r>
            <a:r>
              <a:rPr lang="hr-HR" sz="2400" b="1" dirty="0" smtClean="0">
                <a:solidFill>
                  <a:schemeClr val="tx1"/>
                </a:solidFill>
              </a:rPr>
              <a:t> analiza</a:t>
            </a:r>
            <a:endParaRPr lang="hr-HR" sz="2400" b="1" dirty="0">
              <a:solidFill>
                <a:schemeClr val="tx1"/>
              </a:solidFill>
            </a:endParaRPr>
          </a:p>
        </p:txBody>
      </p:sp>
      <p:sp>
        <p:nvSpPr>
          <p:cNvPr id="8" name="Content Placeholder 3"/>
          <p:cNvSpPr>
            <a:spLocks noGrp="1"/>
          </p:cNvSpPr>
          <p:nvPr>
            <p:ph idx="4294967295"/>
          </p:nvPr>
        </p:nvSpPr>
        <p:spPr>
          <a:xfrm>
            <a:off x="179512" y="692696"/>
            <a:ext cx="8583488" cy="5631904"/>
          </a:xfrm>
          <a:prstGeom prst="rect">
            <a:avLst/>
          </a:prstGeom>
        </p:spPr>
        <p:txBody>
          <a:bodyPr>
            <a:normAutofit/>
          </a:bodyPr>
          <a:lstStyle/>
          <a:p>
            <a:pPr>
              <a:spcBef>
                <a:spcPts val="0"/>
              </a:spcBef>
              <a:spcAft>
                <a:spcPts val="380"/>
              </a:spcAft>
            </a:pPr>
            <a:r>
              <a:rPr lang="hr-HR" sz="1600" dirty="0" smtClean="0">
                <a:latin typeface="Calibri" pitchFamily="34" charset="0"/>
              </a:rPr>
              <a:t>Korišteni su meteorološki podaci zabilježeni na najbližoj meteorološkoj postaji u Malom Lošinju, ali su korišteni i podaci za Crikvenicu, Rab i Povile</a:t>
            </a: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pic>
        <p:nvPicPr>
          <p:cNvPr id="3074" name="Picture 2" descr="Grotica VV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592" y="1340768"/>
            <a:ext cx="57531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Tablica 11"/>
          <p:cNvGraphicFramePr>
            <a:graphicFrameLocks noGrp="1"/>
          </p:cNvGraphicFramePr>
          <p:nvPr>
            <p:extLst>
              <p:ext uri="{D42A27DB-BD31-4B8C-83A1-F6EECF244321}">
                <p14:modId xmlns:p14="http://schemas.microsoft.com/office/powerpoint/2010/main" val="114191302"/>
              </p:ext>
            </p:extLst>
          </p:nvPr>
        </p:nvGraphicFramePr>
        <p:xfrm>
          <a:off x="985578" y="4797152"/>
          <a:ext cx="5616624" cy="1440160"/>
        </p:xfrm>
        <a:graphic>
          <a:graphicData uri="http://schemas.openxmlformats.org/drawingml/2006/table">
            <a:tbl>
              <a:tblPr/>
              <a:tblGrid>
                <a:gridCol w="1044504"/>
                <a:gridCol w="1143030"/>
                <a:gridCol w="1143030"/>
                <a:gridCol w="1143030"/>
                <a:gridCol w="1143030"/>
              </a:tblGrid>
              <a:tr h="540060">
                <a:tc>
                  <a:txBody>
                    <a:bodyPr/>
                    <a:lstStyle/>
                    <a:p>
                      <a:pPr algn="ctr">
                        <a:spcAft>
                          <a:spcPts val="0"/>
                        </a:spcAft>
                      </a:pPr>
                      <a:r>
                        <a:rPr lang="hr-HR" sz="1100" b="1" dirty="0">
                          <a:effectLst/>
                          <a:latin typeface="Arial"/>
                          <a:ea typeface="Times New Roman"/>
                        </a:rPr>
                        <a:t>Povratni periodi</a:t>
                      </a:r>
                      <a:endParaRPr lang="hr-HR" sz="1200" dirty="0">
                        <a:effectLst/>
                        <a:latin typeface="Times New Roman"/>
                        <a:ea typeface="Times New Roman"/>
                      </a:endParaRPr>
                    </a:p>
                    <a:p>
                      <a:pPr algn="ctr">
                        <a:spcAft>
                          <a:spcPts val="0"/>
                        </a:spcAft>
                      </a:pPr>
                      <a:r>
                        <a:rPr lang="hr-HR" sz="1100" b="1" dirty="0" smtClean="0">
                          <a:effectLst/>
                          <a:latin typeface="Arial"/>
                          <a:ea typeface="Times New Roman"/>
                        </a:rPr>
                        <a:t>(godine</a:t>
                      </a:r>
                      <a:r>
                        <a:rPr lang="hr-HR" sz="1100" b="1" dirty="0">
                          <a:effectLst/>
                          <a:latin typeface="Arial"/>
                          <a:ea typeface="Times New Roman"/>
                        </a:rPr>
                        <a:t>)</a:t>
                      </a:r>
                      <a:endParaRPr lang="hr-HR" sz="12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r-HR" sz="1100" b="1" dirty="0">
                          <a:effectLst/>
                          <a:latin typeface="Arial"/>
                          <a:ea typeface="Times New Roman"/>
                        </a:rPr>
                        <a:t>NE kvadrant</a:t>
                      </a:r>
                      <a:endParaRPr lang="hr-HR" sz="1200" dirty="0">
                        <a:effectLst/>
                        <a:latin typeface="Times New Roman"/>
                        <a:ea typeface="Times New Roman"/>
                      </a:endParaRPr>
                    </a:p>
                    <a:p>
                      <a:pPr algn="ctr">
                        <a:spcAft>
                          <a:spcPts val="0"/>
                        </a:spcAft>
                      </a:pPr>
                      <a:r>
                        <a:rPr lang="hr-HR" sz="1100" b="1" dirty="0">
                          <a:effectLst/>
                          <a:latin typeface="Arial"/>
                          <a:ea typeface="Times New Roman"/>
                        </a:rPr>
                        <a:t>bura</a:t>
                      </a:r>
                      <a:endParaRPr lang="hr-HR" sz="12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r-HR" sz="1100" b="1">
                          <a:effectLst/>
                          <a:latin typeface="Arial"/>
                          <a:ea typeface="Times New Roman"/>
                        </a:rPr>
                        <a:t>SE kvadrant</a:t>
                      </a:r>
                      <a:endParaRPr lang="hr-HR" sz="1200">
                        <a:effectLst/>
                        <a:latin typeface="Times New Roman"/>
                        <a:ea typeface="Times New Roman"/>
                      </a:endParaRPr>
                    </a:p>
                    <a:p>
                      <a:pPr algn="ctr">
                        <a:spcAft>
                          <a:spcPts val="0"/>
                        </a:spcAft>
                      </a:pPr>
                      <a:r>
                        <a:rPr lang="hr-HR" sz="1100" b="1">
                          <a:effectLst/>
                          <a:latin typeface="Arial"/>
                          <a:ea typeface="Times New Roman"/>
                        </a:rPr>
                        <a:t>jugo</a:t>
                      </a:r>
                      <a:endParaRPr lang="hr-HR"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r-HR" sz="1100" b="1" dirty="0">
                          <a:effectLst/>
                          <a:latin typeface="Arial"/>
                          <a:ea typeface="Times New Roman"/>
                        </a:rPr>
                        <a:t>W-NW</a:t>
                      </a:r>
                      <a:endParaRPr lang="hr-HR" sz="1200" dirty="0">
                        <a:effectLst/>
                        <a:latin typeface="Times New Roman"/>
                        <a:ea typeface="Times New Roman"/>
                      </a:endParaRPr>
                    </a:p>
                    <a:p>
                      <a:pPr algn="ctr">
                        <a:spcAft>
                          <a:spcPts val="0"/>
                        </a:spcAft>
                      </a:pPr>
                      <a:r>
                        <a:rPr lang="hr-HR" sz="1100" b="1" dirty="0" err="1">
                          <a:effectLst/>
                          <a:latin typeface="Arial"/>
                          <a:ea typeface="Times New Roman"/>
                        </a:rPr>
                        <a:t>potenat</a:t>
                      </a:r>
                      <a:r>
                        <a:rPr lang="hr-HR" sz="1100" b="1" dirty="0">
                          <a:effectLst/>
                          <a:latin typeface="Arial"/>
                          <a:ea typeface="Times New Roman"/>
                        </a:rPr>
                        <a:t>-</a:t>
                      </a:r>
                      <a:endParaRPr lang="hr-HR" sz="1200" dirty="0">
                        <a:effectLst/>
                        <a:latin typeface="Times New Roman"/>
                        <a:ea typeface="Times New Roman"/>
                      </a:endParaRPr>
                    </a:p>
                    <a:p>
                      <a:pPr algn="ctr">
                        <a:spcAft>
                          <a:spcPts val="0"/>
                        </a:spcAft>
                      </a:pPr>
                      <a:r>
                        <a:rPr lang="hr-HR" sz="1100" b="1" dirty="0">
                          <a:effectLst/>
                          <a:latin typeface="Arial"/>
                          <a:ea typeface="Times New Roman"/>
                        </a:rPr>
                        <a:t>maestral</a:t>
                      </a:r>
                      <a:endParaRPr lang="hr-HR" sz="12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r-HR" sz="1100" b="1">
                          <a:effectLst/>
                          <a:latin typeface="Arial"/>
                          <a:ea typeface="Times New Roman"/>
                        </a:rPr>
                        <a:t>SW kvadrant</a:t>
                      </a:r>
                      <a:endParaRPr lang="hr-HR" sz="1200">
                        <a:effectLst/>
                        <a:latin typeface="Times New Roman"/>
                        <a:ea typeface="Times New Roman"/>
                      </a:endParaRPr>
                    </a:p>
                    <a:p>
                      <a:pPr algn="ctr">
                        <a:spcAft>
                          <a:spcPts val="0"/>
                        </a:spcAft>
                      </a:pPr>
                      <a:r>
                        <a:rPr lang="hr-HR" sz="1100" b="1">
                          <a:effectLst/>
                          <a:latin typeface="Arial"/>
                          <a:ea typeface="Times New Roman"/>
                        </a:rPr>
                        <a:t>lebić</a:t>
                      </a:r>
                      <a:endParaRPr lang="hr-HR"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20">
                <a:tc>
                  <a:txBody>
                    <a:bodyPr/>
                    <a:lstStyle/>
                    <a:p>
                      <a:pPr algn="ctr">
                        <a:spcAft>
                          <a:spcPts val="0"/>
                        </a:spcAft>
                      </a:pPr>
                      <a:r>
                        <a:rPr lang="hr-HR" sz="1100">
                          <a:effectLst/>
                          <a:latin typeface="Arial"/>
                          <a:ea typeface="Times New Roman"/>
                        </a:rPr>
                        <a:t>2</a:t>
                      </a:r>
                      <a:endParaRPr lang="hr-HR"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r-HR" sz="1100" dirty="0">
                          <a:effectLst/>
                          <a:latin typeface="Arial"/>
                          <a:ea typeface="Times New Roman"/>
                        </a:rPr>
                        <a:t>14,5 m/s</a:t>
                      </a:r>
                      <a:endParaRPr lang="hr-HR" sz="12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r-HR" sz="1100">
                          <a:effectLst/>
                          <a:latin typeface="Arial"/>
                          <a:ea typeface="Times New Roman"/>
                        </a:rPr>
                        <a:t>13,9 m/s</a:t>
                      </a:r>
                      <a:endParaRPr lang="hr-HR"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r-HR" sz="1100">
                          <a:effectLst/>
                          <a:latin typeface="Arial"/>
                          <a:ea typeface="Times New Roman"/>
                        </a:rPr>
                        <a:t>10,8 m/s</a:t>
                      </a:r>
                      <a:endParaRPr lang="hr-HR"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r-HR" sz="1100">
                          <a:effectLst/>
                          <a:latin typeface="Arial"/>
                          <a:ea typeface="Times New Roman"/>
                        </a:rPr>
                        <a:t>12,3 m/s</a:t>
                      </a:r>
                      <a:endParaRPr lang="hr-HR"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20">
                <a:tc>
                  <a:txBody>
                    <a:bodyPr/>
                    <a:lstStyle/>
                    <a:p>
                      <a:pPr algn="ctr">
                        <a:spcAft>
                          <a:spcPts val="0"/>
                        </a:spcAft>
                      </a:pPr>
                      <a:r>
                        <a:rPr lang="hr-HR" sz="1100">
                          <a:effectLst/>
                          <a:latin typeface="Arial"/>
                          <a:ea typeface="Times New Roman"/>
                        </a:rPr>
                        <a:t>5</a:t>
                      </a:r>
                      <a:endParaRPr lang="hr-HR"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r-HR" sz="1100">
                          <a:effectLst/>
                          <a:latin typeface="Arial"/>
                          <a:ea typeface="Times New Roman"/>
                        </a:rPr>
                        <a:t>17,0 m/s</a:t>
                      </a:r>
                      <a:endParaRPr lang="hr-HR"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r-HR" sz="1100">
                          <a:effectLst/>
                          <a:latin typeface="Arial"/>
                          <a:ea typeface="Times New Roman"/>
                        </a:rPr>
                        <a:t>16,5 m/s</a:t>
                      </a:r>
                      <a:endParaRPr lang="hr-HR"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r-HR" sz="1100">
                          <a:effectLst/>
                          <a:latin typeface="Arial"/>
                          <a:ea typeface="Times New Roman"/>
                        </a:rPr>
                        <a:t>12,5 m/s</a:t>
                      </a:r>
                      <a:endParaRPr lang="hr-HR"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r-HR" sz="1100" dirty="0">
                          <a:effectLst/>
                          <a:latin typeface="Arial"/>
                          <a:ea typeface="Times New Roman"/>
                        </a:rPr>
                        <a:t>14,5 m/s</a:t>
                      </a:r>
                      <a:endParaRPr lang="hr-HR" sz="12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20">
                <a:tc>
                  <a:txBody>
                    <a:bodyPr/>
                    <a:lstStyle/>
                    <a:p>
                      <a:pPr algn="ctr">
                        <a:spcAft>
                          <a:spcPts val="0"/>
                        </a:spcAft>
                      </a:pPr>
                      <a:r>
                        <a:rPr lang="hr-HR" sz="1100">
                          <a:effectLst/>
                          <a:latin typeface="Arial"/>
                          <a:ea typeface="Times New Roman"/>
                        </a:rPr>
                        <a:t>10</a:t>
                      </a:r>
                      <a:endParaRPr lang="hr-HR"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r-HR" sz="1100">
                          <a:effectLst/>
                          <a:latin typeface="Arial"/>
                          <a:ea typeface="Times New Roman"/>
                        </a:rPr>
                        <a:t>18,0 m/s</a:t>
                      </a:r>
                      <a:endParaRPr lang="hr-HR"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r-HR" sz="1100">
                          <a:effectLst/>
                          <a:latin typeface="Arial"/>
                          <a:ea typeface="Times New Roman"/>
                        </a:rPr>
                        <a:t>18,3 m/s</a:t>
                      </a:r>
                      <a:endParaRPr lang="hr-HR"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r-HR" sz="1100">
                          <a:effectLst/>
                          <a:latin typeface="Arial"/>
                          <a:ea typeface="Times New Roman"/>
                        </a:rPr>
                        <a:t>13,6 m/s</a:t>
                      </a:r>
                      <a:endParaRPr lang="hr-HR"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r-HR" sz="1100">
                          <a:effectLst/>
                          <a:latin typeface="Arial"/>
                          <a:ea typeface="Times New Roman"/>
                        </a:rPr>
                        <a:t>15,5 m/s</a:t>
                      </a:r>
                      <a:endParaRPr lang="hr-HR"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20">
                <a:tc>
                  <a:txBody>
                    <a:bodyPr/>
                    <a:lstStyle/>
                    <a:p>
                      <a:pPr algn="ctr">
                        <a:spcAft>
                          <a:spcPts val="0"/>
                        </a:spcAft>
                      </a:pPr>
                      <a:r>
                        <a:rPr lang="hr-HR" sz="1100">
                          <a:effectLst/>
                          <a:latin typeface="Arial"/>
                          <a:ea typeface="Times New Roman"/>
                        </a:rPr>
                        <a:t>50</a:t>
                      </a:r>
                      <a:endParaRPr lang="hr-HR"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r-HR" sz="1100">
                          <a:effectLst/>
                          <a:latin typeface="Arial"/>
                          <a:ea typeface="Times New Roman"/>
                        </a:rPr>
                        <a:t>21,0 m/s</a:t>
                      </a:r>
                      <a:endParaRPr lang="hr-HR"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r-HR" sz="1100">
                          <a:effectLst/>
                          <a:latin typeface="Arial"/>
                          <a:ea typeface="Times New Roman"/>
                        </a:rPr>
                        <a:t>25,0 m/s</a:t>
                      </a:r>
                      <a:endParaRPr lang="hr-HR"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r-HR" sz="1100">
                          <a:effectLst/>
                          <a:latin typeface="Arial"/>
                          <a:ea typeface="Times New Roman"/>
                        </a:rPr>
                        <a:t>18,0 m/s</a:t>
                      </a:r>
                      <a:endParaRPr lang="hr-HR"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r-HR" sz="1100">
                          <a:effectLst/>
                          <a:latin typeface="Arial"/>
                          <a:ea typeface="Times New Roman"/>
                        </a:rPr>
                        <a:t>18,0 m/s</a:t>
                      </a:r>
                      <a:endParaRPr lang="hr-HR"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0020">
                <a:tc>
                  <a:txBody>
                    <a:bodyPr/>
                    <a:lstStyle/>
                    <a:p>
                      <a:pPr algn="ctr">
                        <a:spcAft>
                          <a:spcPts val="0"/>
                        </a:spcAft>
                      </a:pPr>
                      <a:r>
                        <a:rPr lang="hr-HR" sz="1100">
                          <a:effectLst/>
                          <a:latin typeface="Arial"/>
                          <a:ea typeface="Times New Roman"/>
                        </a:rPr>
                        <a:t>100</a:t>
                      </a:r>
                      <a:endParaRPr lang="hr-HR"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r-HR" sz="1100">
                          <a:effectLst/>
                          <a:latin typeface="Arial"/>
                          <a:ea typeface="Times New Roman"/>
                        </a:rPr>
                        <a:t>22,0 m/s</a:t>
                      </a:r>
                      <a:endParaRPr lang="hr-HR"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r-HR" sz="1100">
                          <a:effectLst/>
                          <a:latin typeface="Arial"/>
                          <a:ea typeface="Times New Roman"/>
                        </a:rPr>
                        <a:t>26,0 m/s</a:t>
                      </a:r>
                      <a:endParaRPr lang="hr-HR"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r-HR" sz="1100">
                          <a:effectLst/>
                          <a:latin typeface="Arial"/>
                          <a:ea typeface="Times New Roman"/>
                        </a:rPr>
                        <a:t>20,0 m/s</a:t>
                      </a:r>
                      <a:endParaRPr lang="hr-HR" sz="120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hr-HR" sz="1100" dirty="0">
                          <a:effectLst/>
                          <a:latin typeface="Arial"/>
                          <a:ea typeface="Times New Roman"/>
                        </a:rPr>
                        <a:t>21,0 m/s</a:t>
                      </a:r>
                      <a:endParaRPr lang="hr-HR" sz="1200" dirty="0">
                        <a:effectLst/>
                        <a:latin typeface="Times New Roman"/>
                        <a:ea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3" name="TekstniOkvir 12"/>
          <p:cNvSpPr txBox="1"/>
          <p:nvPr/>
        </p:nvSpPr>
        <p:spPr>
          <a:xfrm>
            <a:off x="6890692" y="5301208"/>
            <a:ext cx="1958652" cy="584775"/>
          </a:xfrm>
          <a:prstGeom prst="rect">
            <a:avLst/>
          </a:prstGeom>
          <a:noFill/>
        </p:spPr>
        <p:txBody>
          <a:bodyPr wrap="square" rtlCol="0">
            <a:spAutoFit/>
          </a:bodyPr>
          <a:lstStyle/>
          <a:p>
            <a:pPr algn="ctr"/>
            <a:r>
              <a:rPr lang="hr-HR" sz="1600" dirty="0" smtClean="0">
                <a:latin typeface="Calibri" panose="020F0502020204030204" pitchFamily="34" charset="0"/>
              </a:rPr>
              <a:t>Maksimalne satne brzine </a:t>
            </a:r>
            <a:r>
              <a:rPr lang="hr-HR" sz="1600" dirty="0">
                <a:latin typeface="Calibri" panose="020F0502020204030204" pitchFamily="34" charset="0"/>
              </a:rPr>
              <a:t>vjetra za Susak</a:t>
            </a:r>
          </a:p>
        </p:txBody>
      </p:sp>
      <p:sp>
        <p:nvSpPr>
          <p:cNvPr id="14" name="TekstniOkvir 13"/>
          <p:cNvSpPr txBox="1"/>
          <p:nvPr/>
        </p:nvSpPr>
        <p:spPr>
          <a:xfrm>
            <a:off x="6890692" y="2729542"/>
            <a:ext cx="2016224" cy="584775"/>
          </a:xfrm>
          <a:prstGeom prst="rect">
            <a:avLst/>
          </a:prstGeom>
          <a:noFill/>
        </p:spPr>
        <p:txBody>
          <a:bodyPr wrap="square" rtlCol="0">
            <a:spAutoFit/>
          </a:bodyPr>
          <a:lstStyle/>
          <a:p>
            <a:pPr algn="ctr"/>
            <a:r>
              <a:rPr lang="hr-HR" sz="1600" dirty="0" smtClean="0">
                <a:latin typeface="Calibri" panose="020F0502020204030204" pitchFamily="34" charset="0"/>
              </a:rPr>
              <a:t>Godišnja ruža brzine vjetrova za Mali Lošinj</a:t>
            </a:r>
            <a:endParaRPr lang="hr-HR" sz="1600" dirty="0">
              <a:latin typeface="Calibri" panose="020F0502020204030204" pitchFamily="34" charset="0"/>
            </a:endParaRPr>
          </a:p>
        </p:txBody>
      </p:sp>
    </p:spTree>
    <p:extLst>
      <p:ext uri="{BB962C8B-B14F-4D97-AF65-F5344CB8AC3E}">
        <p14:creationId xmlns:p14="http://schemas.microsoft.com/office/powerpoint/2010/main" val="8389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7</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err="1" smtClean="0">
                <a:solidFill>
                  <a:schemeClr val="tx1"/>
                </a:solidFill>
              </a:rPr>
              <a:t>Vjetrovalna</a:t>
            </a:r>
            <a:r>
              <a:rPr lang="hr-HR" sz="2400" b="1" dirty="0" smtClean="0">
                <a:solidFill>
                  <a:schemeClr val="tx1"/>
                </a:solidFill>
              </a:rPr>
              <a:t> analiza</a:t>
            </a:r>
            <a:endParaRPr lang="hr-HR" sz="2400" b="1" dirty="0">
              <a:solidFill>
                <a:schemeClr val="tx1"/>
              </a:solidFill>
            </a:endParaRPr>
          </a:p>
        </p:txBody>
      </p:sp>
      <p:sp>
        <p:nvSpPr>
          <p:cNvPr id="8" name="Content Placeholder 3"/>
          <p:cNvSpPr>
            <a:spLocks noGrp="1"/>
          </p:cNvSpPr>
          <p:nvPr>
            <p:ph idx="4294967295"/>
          </p:nvPr>
        </p:nvSpPr>
        <p:spPr>
          <a:xfrm>
            <a:off x="179512" y="692696"/>
            <a:ext cx="8583488" cy="5631904"/>
          </a:xfrm>
          <a:prstGeom prst="rect">
            <a:avLst/>
          </a:prstGeom>
        </p:spPr>
        <p:txBody>
          <a:bodyPr>
            <a:normAutofit/>
          </a:bodyPr>
          <a:lstStyle/>
          <a:p>
            <a:pPr>
              <a:spcBef>
                <a:spcPts val="0"/>
              </a:spcBef>
              <a:spcAft>
                <a:spcPts val="380"/>
              </a:spcAft>
            </a:pPr>
            <a:r>
              <a:rPr lang="hr-HR" sz="1600" dirty="0" smtClean="0">
                <a:latin typeface="Calibri" pitchFamily="34" charset="0"/>
              </a:rPr>
              <a:t>Korišteni su meteorološki podaci zabilježeni na najbližoj meteorološkoj postaji u Malom Lošinju, ali su korišteni i podaci za Crikvenicu, Rab i Povile</a:t>
            </a:r>
          </a:p>
          <a:p>
            <a:pPr>
              <a:spcBef>
                <a:spcPts val="0"/>
              </a:spcBef>
              <a:spcAft>
                <a:spcPts val="380"/>
              </a:spcAft>
            </a:pPr>
            <a:r>
              <a:rPr lang="hr-HR" sz="1600" dirty="0" smtClean="0">
                <a:latin typeface="Calibri" pitchFamily="34" charset="0"/>
              </a:rPr>
              <a:t>3 mjerodavna smjera vjetra za koje je napravljena valna prognoza: NE, E i SE</a:t>
            </a: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pic>
        <p:nvPicPr>
          <p:cNvPr id="4097" name="Picture 1" descr="smjer vjet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4252" y="1889000"/>
            <a:ext cx="6120000" cy="398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42870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8</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err="1" smtClean="0">
                <a:solidFill>
                  <a:schemeClr val="tx1"/>
                </a:solidFill>
              </a:rPr>
              <a:t>Vjetrovalna</a:t>
            </a:r>
            <a:r>
              <a:rPr lang="hr-HR" sz="2400" b="1" dirty="0" smtClean="0">
                <a:solidFill>
                  <a:schemeClr val="tx1"/>
                </a:solidFill>
              </a:rPr>
              <a:t> analiza</a:t>
            </a:r>
            <a:endParaRPr lang="hr-HR" sz="2400" b="1" dirty="0">
              <a:solidFill>
                <a:schemeClr val="tx1"/>
              </a:solidFill>
            </a:endParaRPr>
          </a:p>
        </p:txBody>
      </p:sp>
      <p:sp>
        <p:nvSpPr>
          <p:cNvPr id="8" name="Content Placeholder 3"/>
          <p:cNvSpPr>
            <a:spLocks noGrp="1"/>
          </p:cNvSpPr>
          <p:nvPr>
            <p:ph idx="4294967295"/>
          </p:nvPr>
        </p:nvSpPr>
        <p:spPr>
          <a:xfrm>
            <a:off x="179512" y="692696"/>
            <a:ext cx="8583488" cy="5631904"/>
          </a:xfrm>
          <a:prstGeom prst="rect">
            <a:avLst/>
          </a:prstGeom>
        </p:spPr>
        <p:txBody>
          <a:bodyPr>
            <a:normAutofit/>
          </a:bodyPr>
          <a:lstStyle/>
          <a:p>
            <a:pPr>
              <a:spcBef>
                <a:spcPts val="0"/>
              </a:spcBef>
              <a:spcAft>
                <a:spcPts val="380"/>
              </a:spcAft>
            </a:pPr>
            <a:r>
              <a:rPr lang="hr-HR" sz="1600" dirty="0" smtClean="0">
                <a:latin typeface="Calibri" pitchFamily="34" charset="0"/>
              </a:rPr>
              <a:t>Korišteni su meteorološki podaci zabilježeni na najbližoj meteorološkoj postaji u Malom Lošinju, ali su korišteni i podaci za Crikvenicu, Rab i Povile</a:t>
            </a:r>
          </a:p>
          <a:p>
            <a:pPr>
              <a:spcBef>
                <a:spcPts val="0"/>
              </a:spcBef>
              <a:spcAft>
                <a:spcPts val="380"/>
              </a:spcAft>
            </a:pPr>
            <a:r>
              <a:rPr lang="hr-HR" sz="1600" dirty="0" smtClean="0">
                <a:latin typeface="Calibri" pitchFamily="34" charset="0"/>
              </a:rPr>
              <a:t>3 mjerodavna smjera vjetra za koje je napravljena valna prognoza: NE, E i SE</a:t>
            </a: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pic>
        <p:nvPicPr>
          <p:cNvPr id="9"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5304" t="7309" r="24905" b="9186"/>
          <a:stretch/>
        </p:blipFill>
        <p:spPr bwMode="auto">
          <a:xfrm>
            <a:off x="1619672" y="1629312"/>
            <a:ext cx="3851727" cy="46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kstniOkvir 9"/>
          <p:cNvSpPr txBox="1"/>
          <p:nvPr/>
        </p:nvSpPr>
        <p:spPr>
          <a:xfrm>
            <a:off x="6088360" y="2869202"/>
            <a:ext cx="2304256" cy="338554"/>
          </a:xfrm>
          <a:prstGeom prst="rect">
            <a:avLst/>
          </a:prstGeom>
          <a:noFill/>
        </p:spPr>
        <p:txBody>
          <a:bodyPr wrap="square" rtlCol="0">
            <a:spAutoFit/>
          </a:bodyPr>
          <a:lstStyle/>
          <a:p>
            <a:pPr algn="ctr"/>
            <a:r>
              <a:rPr lang="hr-HR" sz="1600" dirty="0">
                <a:solidFill>
                  <a:prstClr val="black"/>
                </a:solidFill>
                <a:latin typeface="Calibri" pitchFamily="34" charset="0"/>
              </a:rPr>
              <a:t>NE (bura)     H</a:t>
            </a:r>
            <a:r>
              <a:rPr lang="hr-HR" sz="1600" baseline="-25000" dirty="0">
                <a:solidFill>
                  <a:prstClr val="black"/>
                </a:solidFill>
                <a:latin typeface="Calibri" pitchFamily="34" charset="0"/>
              </a:rPr>
              <a:t>S</a:t>
            </a:r>
            <a:r>
              <a:rPr lang="hr-HR" sz="1600" baseline="30000" dirty="0">
                <a:solidFill>
                  <a:prstClr val="black"/>
                </a:solidFill>
                <a:latin typeface="Calibri" pitchFamily="34" charset="0"/>
              </a:rPr>
              <a:t>100</a:t>
            </a:r>
            <a:r>
              <a:rPr lang="hr-HR" sz="1600" dirty="0">
                <a:solidFill>
                  <a:prstClr val="black"/>
                </a:solidFill>
                <a:latin typeface="Calibri" pitchFamily="34" charset="0"/>
              </a:rPr>
              <a:t> = 1,5 m</a:t>
            </a:r>
          </a:p>
        </p:txBody>
      </p:sp>
      <p:sp>
        <p:nvSpPr>
          <p:cNvPr id="11" name="TekstniOkvir 10"/>
          <p:cNvSpPr txBox="1"/>
          <p:nvPr/>
        </p:nvSpPr>
        <p:spPr>
          <a:xfrm>
            <a:off x="5876528" y="3738518"/>
            <a:ext cx="2727920" cy="338554"/>
          </a:xfrm>
          <a:prstGeom prst="rect">
            <a:avLst/>
          </a:prstGeom>
          <a:noFill/>
        </p:spPr>
        <p:txBody>
          <a:bodyPr wrap="square" rtlCol="0">
            <a:spAutoFit/>
          </a:bodyPr>
          <a:lstStyle/>
          <a:p>
            <a:pPr algn="ctr"/>
            <a:r>
              <a:rPr lang="hr-HR" sz="1600" dirty="0" smtClean="0">
                <a:solidFill>
                  <a:prstClr val="black"/>
                </a:solidFill>
                <a:latin typeface="Calibri" pitchFamily="34" charset="0"/>
              </a:rPr>
              <a:t>funkcionalnost lučkog bazena</a:t>
            </a:r>
            <a:endParaRPr lang="hr-HR" sz="1600" dirty="0">
              <a:solidFill>
                <a:prstClr val="black"/>
              </a:solidFill>
              <a:latin typeface="Calibri" pitchFamily="34" charset="0"/>
            </a:endParaRPr>
          </a:p>
        </p:txBody>
      </p:sp>
      <p:sp>
        <p:nvSpPr>
          <p:cNvPr id="2" name="Strelica dolje 1"/>
          <p:cNvSpPr/>
          <p:nvPr/>
        </p:nvSpPr>
        <p:spPr>
          <a:xfrm>
            <a:off x="7179909" y="3331731"/>
            <a:ext cx="121158" cy="31329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Tree>
    <p:extLst>
      <p:ext uri="{BB962C8B-B14F-4D97-AF65-F5344CB8AC3E}">
        <p14:creationId xmlns:p14="http://schemas.microsoft.com/office/powerpoint/2010/main" val="140141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3239914"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Ivan Žigo, Dinko </a:t>
            </a:r>
            <a:r>
              <a:rPr lang="hr-HR" altLang="sr-Latn-RS" dirty="0" err="1" smtClean="0">
                <a:latin typeface="Arial Narrow" panose="020B0606020202030204" pitchFamily="34" charset="0"/>
              </a:rPr>
              <a:t>Hrešić</a:t>
            </a:r>
            <a:r>
              <a:rPr lang="hr-HR" altLang="sr-Latn-RS" dirty="0" smtClean="0">
                <a:latin typeface="Arial Narrow" panose="020B0606020202030204" pitchFamily="34" charset="0"/>
              </a:rPr>
              <a:t>, Marin </a:t>
            </a:r>
            <a:r>
              <a:rPr lang="hr-HR" altLang="sr-Latn-RS" dirty="0" err="1" smtClean="0">
                <a:latin typeface="Arial Narrow" panose="020B0606020202030204" pitchFamily="34" charset="0"/>
              </a:rPr>
              <a:t>Grbac</a:t>
            </a:r>
            <a:r>
              <a:rPr lang="hr-HR" altLang="sr-Latn-RS" dirty="0" smtClean="0">
                <a:latin typeface="Arial Narrow" panose="020B0606020202030204" pitchFamily="34" charset="0"/>
              </a:rPr>
              <a:t>, Vedran </a:t>
            </a:r>
            <a:r>
              <a:rPr lang="hr-HR" altLang="sr-Latn-RS" dirty="0" err="1" smtClean="0">
                <a:latin typeface="Arial Narrow" panose="020B0606020202030204" pitchFamily="34" charset="0"/>
              </a:rPr>
              <a:t>Jagodnik</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9</a:t>
            </a:fld>
            <a:endParaRPr lang="hr-HR" altLang="sr-Latn-RS">
              <a:latin typeface="Verdana" panose="020B0604030504040204" pitchFamily="34" charset="0"/>
            </a:endParaRPr>
          </a:p>
        </p:txBody>
      </p:sp>
      <p:sp>
        <p:nvSpPr>
          <p:cNvPr id="7" name="Title 1"/>
          <p:cNvSpPr txBox="1">
            <a:spLocks/>
          </p:cNvSpPr>
          <p:nvPr/>
        </p:nvSpPr>
        <p:spPr>
          <a:xfrm>
            <a:off x="0" y="-5837"/>
            <a:ext cx="9108504" cy="764704"/>
          </a:xfrm>
          <a:prstGeom prst="rect">
            <a:avLst/>
          </a:prstGeom>
          <a:noFill/>
          <a:ln>
            <a:noFill/>
          </a:ln>
        </p:spPr>
        <p:txBody>
          <a:bodyPr vert="horz" lIns="0" rIns="0" bIns="0"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lnSpc>
                <a:spcPct val="150000"/>
              </a:lnSpc>
            </a:pPr>
            <a:r>
              <a:rPr lang="hr-HR" sz="2400" b="1" dirty="0" err="1" smtClean="0">
                <a:solidFill>
                  <a:schemeClr val="tx1"/>
                </a:solidFill>
              </a:rPr>
              <a:t>Vjetrovalna</a:t>
            </a:r>
            <a:r>
              <a:rPr lang="hr-HR" sz="2400" b="1" dirty="0" smtClean="0">
                <a:solidFill>
                  <a:schemeClr val="tx1"/>
                </a:solidFill>
              </a:rPr>
              <a:t> analiza</a:t>
            </a:r>
            <a:endParaRPr lang="hr-HR" sz="2400" b="1" dirty="0">
              <a:solidFill>
                <a:schemeClr val="tx1"/>
              </a:solidFill>
            </a:endParaRPr>
          </a:p>
        </p:txBody>
      </p:sp>
      <p:sp>
        <p:nvSpPr>
          <p:cNvPr id="8" name="Content Placeholder 3"/>
          <p:cNvSpPr>
            <a:spLocks noGrp="1"/>
          </p:cNvSpPr>
          <p:nvPr>
            <p:ph idx="4294967295"/>
          </p:nvPr>
        </p:nvSpPr>
        <p:spPr>
          <a:xfrm>
            <a:off x="179512" y="692696"/>
            <a:ext cx="8583488" cy="5631904"/>
          </a:xfrm>
          <a:prstGeom prst="rect">
            <a:avLst/>
          </a:prstGeom>
        </p:spPr>
        <p:txBody>
          <a:bodyPr>
            <a:normAutofit/>
          </a:bodyPr>
          <a:lstStyle/>
          <a:p>
            <a:pPr>
              <a:spcBef>
                <a:spcPts val="0"/>
              </a:spcBef>
              <a:spcAft>
                <a:spcPts val="380"/>
              </a:spcAft>
            </a:pPr>
            <a:r>
              <a:rPr lang="hr-HR" sz="1600" dirty="0" smtClean="0">
                <a:latin typeface="Calibri" pitchFamily="34" charset="0"/>
              </a:rPr>
              <a:t>Korišteni su meteorološki podaci zabilježeni na najbližoj meteorološkoj postaji u Malom Lošinju, ali su korišteni i podaci za Crikvenicu, Rab i Povile</a:t>
            </a:r>
          </a:p>
          <a:p>
            <a:pPr>
              <a:spcBef>
                <a:spcPts val="0"/>
              </a:spcBef>
              <a:spcAft>
                <a:spcPts val="380"/>
              </a:spcAft>
            </a:pPr>
            <a:r>
              <a:rPr lang="hr-HR" sz="1600" dirty="0" smtClean="0">
                <a:latin typeface="Calibri" pitchFamily="34" charset="0"/>
              </a:rPr>
              <a:t>3 mjerodavna smjera vjetra za koje je napravljena valna prognoza: NE, E i SE</a:t>
            </a: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smtClean="0">
              <a:latin typeface="Calibri" pitchFamily="34" charset="0"/>
            </a:endParaRPr>
          </a:p>
          <a:p>
            <a:pPr>
              <a:spcBef>
                <a:spcPts val="0"/>
              </a:spcBef>
              <a:spcAft>
                <a:spcPts val="380"/>
              </a:spcAft>
            </a:pPr>
            <a:endParaRPr lang="hr-HR" sz="1600" dirty="0">
              <a:latin typeface="Calibri" pitchFamily="34" charset="0"/>
            </a:endParaRPr>
          </a:p>
          <a:p>
            <a:pPr>
              <a:spcBef>
                <a:spcPts val="0"/>
              </a:spcBef>
              <a:buClr>
                <a:schemeClr val="tx2"/>
              </a:buClr>
              <a:buNone/>
            </a:pPr>
            <a:endParaRPr lang="hr-HR" sz="1800" dirty="0" smtClean="0">
              <a:latin typeface="Calibri" pitchFamily="34" charset="0"/>
            </a:endParaRPr>
          </a:p>
          <a:p>
            <a:pPr>
              <a:buClr>
                <a:schemeClr val="tx2"/>
              </a:buClr>
            </a:pPr>
            <a:endParaRPr lang="hr-HR" sz="1800" dirty="0" smtClean="0">
              <a:latin typeface="Calibri" pitchFamily="34" charset="0"/>
            </a:endParaRPr>
          </a:p>
          <a:p>
            <a:pPr>
              <a:buClr>
                <a:schemeClr val="tx2"/>
              </a:buClr>
            </a:pPr>
            <a:endParaRPr lang="hr-HR" sz="2400" dirty="0"/>
          </a:p>
        </p:txBody>
      </p:sp>
      <p:sp>
        <p:nvSpPr>
          <p:cNvPr id="10" name="TekstniOkvir 9"/>
          <p:cNvSpPr txBox="1"/>
          <p:nvPr/>
        </p:nvSpPr>
        <p:spPr>
          <a:xfrm>
            <a:off x="6088360" y="2869202"/>
            <a:ext cx="2304256" cy="338554"/>
          </a:xfrm>
          <a:prstGeom prst="rect">
            <a:avLst/>
          </a:prstGeom>
          <a:noFill/>
        </p:spPr>
        <p:txBody>
          <a:bodyPr wrap="square" rtlCol="0">
            <a:spAutoFit/>
          </a:bodyPr>
          <a:lstStyle/>
          <a:p>
            <a:pPr algn="ctr"/>
            <a:r>
              <a:rPr lang="hr-HR" sz="1600" dirty="0" smtClean="0">
                <a:solidFill>
                  <a:prstClr val="black"/>
                </a:solidFill>
                <a:latin typeface="Calibri" pitchFamily="34" charset="0"/>
              </a:rPr>
              <a:t>E (levant)     </a:t>
            </a:r>
            <a:r>
              <a:rPr lang="hr-HR" sz="1600" dirty="0">
                <a:solidFill>
                  <a:prstClr val="black"/>
                </a:solidFill>
                <a:latin typeface="Calibri" pitchFamily="34" charset="0"/>
              </a:rPr>
              <a:t>H</a:t>
            </a:r>
            <a:r>
              <a:rPr lang="hr-HR" sz="1600" baseline="-25000" dirty="0">
                <a:solidFill>
                  <a:prstClr val="black"/>
                </a:solidFill>
                <a:latin typeface="Calibri" pitchFamily="34" charset="0"/>
              </a:rPr>
              <a:t>S</a:t>
            </a:r>
            <a:r>
              <a:rPr lang="hr-HR" sz="1600" baseline="30000" dirty="0">
                <a:solidFill>
                  <a:prstClr val="black"/>
                </a:solidFill>
                <a:latin typeface="Calibri" pitchFamily="34" charset="0"/>
              </a:rPr>
              <a:t>100</a:t>
            </a:r>
            <a:r>
              <a:rPr lang="hr-HR" sz="1600" dirty="0">
                <a:solidFill>
                  <a:prstClr val="black"/>
                </a:solidFill>
                <a:latin typeface="Calibri" pitchFamily="34" charset="0"/>
              </a:rPr>
              <a:t> = </a:t>
            </a:r>
            <a:r>
              <a:rPr lang="hr-HR" sz="1600" dirty="0" smtClean="0">
                <a:solidFill>
                  <a:prstClr val="black"/>
                </a:solidFill>
                <a:latin typeface="Calibri" pitchFamily="34" charset="0"/>
              </a:rPr>
              <a:t>1,2 </a:t>
            </a:r>
            <a:r>
              <a:rPr lang="hr-HR" sz="1600" dirty="0">
                <a:solidFill>
                  <a:prstClr val="black"/>
                </a:solidFill>
                <a:latin typeface="Calibri" pitchFamily="34" charset="0"/>
              </a:rPr>
              <a:t>m</a:t>
            </a:r>
          </a:p>
        </p:txBody>
      </p:sp>
      <p:sp>
        <p:nvSpPr>
          <p:cNvPr id="11" name="TekstniOkvir 10"/>
          <p:cNvSpPr txBox="1"/>
          <p:nvPr/>
        </p:nvSpPr>
        <p:spPr>
          <a:xfrm>
            <a:off x="5876528" y="3738518"/>
            <a:ext cx="2727920" cy="338554"/>
          </a:xfrm>
          <a:prstGeom prst="rect">
            <a:avLst/>
          </a:prstGeom>
          <a:noFill/>
        </p:spPr>
        <p:txBody>
          <a:bodyPr wrap="square" rtlCol="0">
            <a:spAutoFit/>
          </a:bodyPr>
          <a:lstStyle/>
          <a:p>
            <a:pPr algn="ctr"/>
            <a:r>
              <a:rPr lang="hr-HR" sz="1600" dirty="0" smtClean="0">
                <a:solidFill>
                  <a:prstClr val="black"/>
                </a:solidFill>
                <a:latin typeface="Calibri" pitchFamily="34" charset="0"/>
              </a:rPr>
              <a:t>funkcionalnost lučkog bazena</a:t>
            </a:r>
            <a:endParaRPr lang="hr-HR" sz="1600" dirty="0">
              <a:solidFill>
                <a:prstClr val="black"/>
              </a:solidFill>
              <a:latin typeface="Calibri" pitchFamily="34" charset="0"/>
            </a:endParaRPr>
          </a:p>
        </p:txBody>
      </p:sp>
      <p:sp>
        <p:nvSpPr>
          <p:cNvPr id="2" name="Strelica dolje 1"/>
          <p:cNvSpPr/>
          <p:nvPr/>
        </p:nvSpPr>
        <p:spPr>
          <a:xfrm>
            <a:off x="7179909" y="3331731"/>
            <a:ext cx="121158" cy="31329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2" name="Picture 22"/>
          <p:cNvPicPr>
            <a:picLocks noChangeAspect="1" noChangeArrowheads="1"/>
          </p:cNvPicPr>
          <p:nvPr/>
        </p:nvPicPr>
        <p:blipFill rotWithShape="1">
          <a:blip r:embed="rId3">
            <a:extLst>
              <a:ext uri="{28A0092B-C50C-407E-A947-70E740481C1C}">
                <a14:useLocalDpi xmlns:a14="http://schemas.microsoft.com/office/drawing/2010/main" val="0"/>
              </a:ext>
            </a:extLst>
          </a:blip>
          <a:srcRect l="24100" t="6989" r="22771" b="8869"/>
          <a:stretch/>
        </p:blipFill>
        <p:spPr bwMode="auto">
          <a:xfrm>
            <a:off x="1547664" y="1628800"/>
            <a:ext cx="4050088" cy="46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931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1123</TotalTime>
  <Words>3718</Words>
  <Application>Microsoft Office PowerPoint</Application>
  <PresentationFormat>Prikaz na zaslonu (4:3)</PresentationFormat>
  <Paragraphs>774</Paragraphs>
  <Slides>47</Slides>
  <Notes>47</Notes>
  <HiddenSlides>0</HiddenSlides>
  <MMClips>0</MMClips>
  <ScaleCrop>false</ScaleCrop>
  <HeadingPairs>
    <vt:vector size="4" baseType="variant">
      <vt:variant>
        <vt:lpstr>Tema</vt:lpstr>
      </vt:variant>
      <vt:variant>
        <vt:i4>1</vt:i4>
      </vt:variant>
      <vt:variant>
        <vt:lpstr>Naslovi slajdova</vt:lpstr>
      </vt:variant>
      <vt:variant>
        <vt:i4>47</vt:i4>
      </vt:variant>
    </vt:vector>
  </HeadingPairs>
  <TitlesOfParts>
    <vt:vector size="48" baseType="lpstr">
      <vt:lpstr>Office Theme</vt:lpstr>
      <vt:lpstr>Temeljenje pristana na otoku Susku</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Berislav Rupčić</dc:creator>
  <cp:lastModifiedBy>Ivan</cp:lastModifiedBy>
  <cp:revision>120</cp:revision>
  <dcterms:created xsi:type="dcterms:W3CDTF">2010-03-22T21:50:27Z</dcterms:created>
  <dcterms:modified xsi:type="dcterms:W3CDTF">2019-06-13T14:11:24Z</dcterms:modified>
</cp:coreProperties>
</file>