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2" r:id="rId1"/>
    <p:sldMasterId id="2147483670" r:id="rId2"/>
  </p:sldMasterIdLst>
  <p:notesMasterIdLst>
    <p:notesMasterId r:id="rId48"/>
  </p:notesMasterIdLst>
  <p:handoutMasterIdLst>
    <p:handoutMasterId r:id="rId49"/>
  </p:handoutMasterIdLst>
  <p:sldIdLst>
    <p:sldId id="351" r:id="rId3"/>
    <p:sldId id="257" r:id="rId4"/>
    <p:sldId id="259" r:id="rId5"/>
    <p:sldId id="258" r:id="rId6"/>
    <p:sldId id="266" r:id="rId7"/>
    <p:sldId id="260" r:id="rId8"/>
    <p:sldId id="278" r:id="rId9"/>
    <p:sldId id="326" r:id="rId10"/>
    <p:sldId id="263" r:id="rId11"/>
    <p:sldId id="272" r:id="rId12"/>
    <p:sldId id="264" r:id="rId13"/>
    <p:sldId id="273" r:id="rId14"/>
    <p:sldId id="274" r:id="rId15"/>
    <p:sldId id="282" r:id="rId16"/>
    <p:sldId id="338" r:id="rId17"/>
    <p:sldId id="339" r:id="rId18"/>
    <p:sldId id="340" r:id="rId19"/>
    <p:sldId id="341" r:id="rId20"/>
    <p:sldId id="342" r:id="rId21"/>
    <p:sldId id="343" r:id="rId22"/>
    <p:sldId id="337" r:id="rId23"/>
    <p:sldId id="344" r:id="rId24"/>
    <p:sldId id="283" r:id="rId25"/>
    <p:sldId id="290" r:id="rId26"/>
    <p:sldId id="356" r:id="rId27"/>
    <p:sldId id="284" r:id="rId28"/>
    <p:sldId id="285" r:id="rId29"/>
    <p:sldId id="286" r:id="rId30"/>
    <p:sldId id="287" r:id="rId31"/>
    <p:sldId id="346" r:id="rId32"/>
    <p:sldId id="291" r:id="rId33"/>
    <p:sldId id="292" r:id="rId34"/>
    <p:sldId id="353" r:id="rId35"/>
    <p:sldId id="345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275" r:id="rId47"/>
  </p:sldIdLst>
  <p:sldSz cx="12192000" cy="6858000"/>
  <p:notesSz cx="6858000" cy="9144000"/>
  <p:defaultTextStyle>
    <a:defPPr>
      <a:defRPr lang="sr-Latn-C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7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96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image" Target="../media/image5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2051AD7-072C-4498-86B2-0A75A91F79B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68F6E6-2B2F-4F20-A64B-E62A9130CB5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hr-HR"/>
              <a:t>Pero ŠIŠA, dipl.ing.građ.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F2A5C-E0C9-4CF9-9305-8AF265D033A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B068BD-5CCB-4EBF-AA84-BE4D818BE84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B5FD47-420B-4CDA-BFEC-3774B6A1F4B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090597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hr-HR"/>
              <a:t>Pero ŠIŠA, dipl.ing.građ.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033C8C-2E88-46BC-8075-9172D717E2E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468421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r-HR" altLang="sr-Latn-RS"/>
          </a:p>
        </p:txBody>
      </p:sp>
      <p:sp>
        <p:nvSpPr>
          <p:cNvPr id="61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6212A0-EF72-4E55-94C9-A86CBE6E2D52}" type="slidenum">
              <a:rPr kumimoji="0" lang="hr-HR" altLang="sr-Latn-R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hr-HR" altLang="sr-Latn-R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984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C24496E4-F7C5-47D2-8FF2-E6266F8E56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ECC896D-002A-4ABD-B74E-443E88793301}" type="slidenum">
              <a:rPr lang="hr-HR" altLang="sr-Latn-RS" sz="1200" smtClean="0"/>
              <a:pPr/>
              <a:t>3</a:t>
            </a:fld>
            <a:endParaRPr lang="hr-HR" altLang="sr-Latn-RS" sz="1200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6618D9D3-7E10-47E4-8572-7FC3AB539E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C5C0908A-6D23-4DB1-ADFD-B7D5F484E0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r-Latn-RS" altLang="sr-Latn-R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r-Latn-RS"/>
              <a:t>Pero ŠIŠA, dipl.ing.građ.</a:t>
            </a:r>
            <a:endParaRPr lang="hr-HR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D23A57-D1B5-4179-A7D4-EC892B0C181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29671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r-Latn-RS"/>
              <a:t>Pero ŠIŠA, dipl.ing.građ.</a:t>
            </a:r>
            <a:endParaRPr lang="hr-HR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D23A57-D1B5-4179-A7D4-EC892B0C181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31984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r-Latn-RS"/>
              <a:t>Pero ŠIŠA, dipl.ing.građ.</a:t>
            </a:r>
            <a:endParaRPr lang="hr-HR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D23A57-D1B5-4179-A7D4-EC892B0C181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56610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F08C9-4EE4-488E-A012-8CB9E7850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B74ACB-AD91-4406-BBF6-A3432A4C34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955D91-A1A8-4400-A85C-6605B3EB43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7C16FB-3F28-42C9-8A74-4EB83B17F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Pero ŠIŠA, dipl.ing.građ.</a:t>
            </a:r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859DE3-A7AD-4F01-B96B-2D3E19CC3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3C2DF4-E979-4D11-9B98-CE647BBB7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23A57-D1B5-4179-A7D4-EC892B0C181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989713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7C31B-E0DC-4066-8A61-C5BCE1335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486" y="96841"/>
            <a:ext cx="9544049" cy="14128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A6D14B-7FAF-42DC-B5E3-D37F1ECAD744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265768" y="1981200"/>
            <a:ext cx="5005917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C86364-3EEC-453E-B05D-72D01783A0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74886" y="1981200"/>
            <a:ext cx="5005916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20258542"/>
      </p:ext>
    </p:extLst>
  </p:cSld>
  <p:clrMapOvr>
    <a:masterClrMapping/>
  </p:clrMapOvr>
  <p:transition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ED5CD-86EB-467D-9D8B-30D625809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486" y="96841"/>
            <a:ext cx="9544049" cy="14128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0A9487-E018-4299-8FBD-26995ACDB1F4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265768" y="1981200"/>
            <a:ext cx="5005917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5E6456-244C-4890-B81E-E843C624CA9D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474886" y="1981200"/>
            <a:ext cx="5005916" cy="1981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3B588FA-A7AD-488E-B8B0-2F7E354DC6B0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474886" y="4114800"/>
            <a:ext cx="5005916" cy="1981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9197133"/>
      </p:ext>
    </p:extLst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1" y="142876"/>
            <a:ext cx="1242484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0125"/>
            <a:ext cx="12192000" cy="10795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1524000" y="142876"/>
            <a:ext cx="10287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GB" altLang="sr-Latn-RS" sz="1400" b="1"/>
              <a:t>HRVATSKA KOMORA INŽENJERA GRAĐEVINARSTVA</a:t>
            </a:r>
            <a:endParaRPr lang="hr-HR" altLang="sr-Latn-RS" sz="1400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524000" y="457201"/>
            <a:ext cx="10287000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  <a:defRPr/>
            </a:pPr>
            <a:r>
              <a:rPr lang="hr-HR" altLang="sr-Latn-RS" sz="1200" b="1">
                <a:solidFill>
                  <a:srgbClr val="7F7F7F"/>
                </a:solidFill>
                <a:cs typeface="Times New Roman" pitchFamily="18" charset="0"/>
              </a:rPr>
              <a:t>DANI OVLAŠTENIH INŽENJERA GRAĐEVINARSTVA</a:t>
            </a:r>
            <a:endParaRPr lang="hr-HR" altLang="sr-Latn-RS" sz="1200">
              <a:solidFill>
                <a:srgbClr val="7F7F7F"/>
              </a:solidFill>
            </a:endParaRPr>
          </a:p>
          <a:p>
            <a:pPr algn="ctr">
              <a:spcAft>
                <a:spcPts val="600"/>
              </a:spcAft>
              <a:defRPr/>
            </a:pPr>
            <a:r>
              <a:rPr lang="hr-HR" altLang="sr-Latn-RS" sz="1200">
                <a:cs typeface="Times New Roman" pitchFamily="18" charset="0"/>
              </a:rPr>
              <a:t>Opatija, 2010.</a:t>
            </a:r>
            <a:endParaRPr lang="hr-HR" altLang="sr-Latn-RS" sz="180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cs typeface="+mn-cs"/>
              </a:defRPr>
            </a:lvl1pPr>
          </a:lstStyle>
          <a:p>
            <a:r>
              <a:rPr lang="sr-Latn-RS"/>
              <a:t>Pero ŠIŠA, dipl.ing.građ.</a:t>
            </a:r>
            <a:endParaRPr lang="hr-HR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34" charset="0"/>
                <a:cs typeface="Arial" charset="0"/>
              </a:defRPr>
            </a:lvl1pPr>
          </a:lstStyle>
          <a:p>
            <a:endParaRPr lang="hr-HR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>
            <a:lvl1pPr algn="l">
              <a:defRPr sz="1800" smtClean="0">
                <a:latin typeface="Calibri" panose="020F0502020204030204" pitchFamily="34" charset="0"/>
              </a:defRPr>
            </a:lvl1pPr>
          </a:lstStyle>
          <a:p>
            <a:fld id="{9DD23A57-D1B5-4179-A7D4-EC892B0C181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695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r-Latn-RS"/>
              <a:t>Pero ŠIŠA, dipl.ing.građ.</a:t>
            </a:r>
            <a:endParaRPr lang="hr-HR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D23A57-D1B5-4179-A7D4-EC892B0C181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75210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r-Latn-RS"/>
              <a:t>Pero ŠIŠA, dipl.ing.građ.</a:t>
            </a:r>
            <a:endParaRPr lang="hr-HR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D23A57-D1B5-4179-A7D4-EC892B0C181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32472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F08C9-4EE4-488E-A012-8CB9E7850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B74ACB-AD91-4406-BBF6-A3432A4C34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955D91-A1A8-4400-A85C-6605B3EB43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7C16FB-3F28-42C9-8A74-4EB83B17F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Pero ŠIŠA, dipl.ing.građ.</a:t>
            </a:r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859DE3-A7AD-4F01-B96B-2D3E19CC3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3C2DF4-E979-4D11-9B98-CE647BBB7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23A57-D1B5-4179-A7D4-EC892B0C181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45208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7C31B-E0DC-4066-8A61-C5BCE1335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485" y="96839"/>
            <a:ext cx="9544049" cy="14128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A6D14B-7FAF-42DC-B5E3-D37F1ECAD744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265767" y="1981200"/>
            <a:ext cx="5005917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C86364-3EEC-453E-B05D-72D01783A0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74885" y="1981200"/>
            <a:ext cx="5005916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05256219"/>
      </p:ext>
    </p:extLst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ED5CD-86EB-467D-9D8B-30D625809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485" y="96839"/>
            <a:ext cx="9544049" cy="14128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0A9487-E018-4299-8FBD-26995ACDB1F4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265767" y="1981200"/>
            <a:ext cx="5005917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5E6456-244C-4890-B81E-E843C624CA9D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474885" y="1981200"/>
            <a:ext cx="5005916" cy="1981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3B588FA-A7AD-488E-B8B0-2F7E354DC6B0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474885" y="4114800"/>
            <a:ext cx="5005916" cy="1981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05287650"/>
      </p:ext>
    </p:extLst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r-Latn-RS"/>
              <a:t>Pero ŠIŠA, dipl.ing.građ.</a:t>
            </a:r>
            <a:endParaRPr lang="hr-HR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D23A57-D1B5-4179-A7D4-EC892B0C181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42855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2" y="142876"/>
            <a:ext cx="1242484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0125"/>
            <a:ext cx="12192000" cy="10795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1524000" y="142876"/>
            <a:ext cx="1028700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GB" altLang="sr-Latn-RS" sz="1050" b="1"/>
              <a:t>HRVATSKA KOMORA INŽENJERA GRAĐEVINARSTVA</a:t>
            </a:r>
            <a:endParaRPr lang="hr-HR" altLang="sr-Latn-RS" sz="1050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524000" y="509556"/>
            <a:ext cx="10287000" cy="433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Aft>
                <a:spcPts val="450"/>
              </a:spcAft>
              <a:defRPr/>
            </a:pPr>
            <a:r>
              <a:rPr lang="hr-HR" altLang="sr-Latn-RS" sz="900" b="1">
                <a:solidFill>
                  <a:srgbClr val="7F7F7F"/>
                </a:solidFill>
                <a:cs typeface="Times New Roman" pitchFamily="18" charset="0"/>
              </a:rPr>
              <a:t>DANI OVLAŠTENIH INŽENJERA GRAĐEVINARSTVA</a:t>
            </a:r>
            <a:endParaRPr lang="hr-HR" altLang="sr-Latn-RS" sz="900">
              <a:solidFill>
                <a:srgbClr val="7F7F7F"/>
              </a:solidFill>
            </a:endParaRPr>
          </a:p>
          <a:p>
            <a:pPr algn="ctr">
              <a:spcAft>
                <a:spcPts val="450"/>
              </a:spcAft>
              <a:defRPr/>
            </a:pPr>
            <a:r>
              <a:rPr lang="hr-HR" altLang="sr-Latn-RS" sz="900">
                <a:cs typeface="Times New Roman" pitchFamily="18" charset="0"/>
              </a:rPr>
              <a:t>Opatija, 2010.</a:t>
            </a:r>
            <a:endParaRPr lang="hr-HR" altLang="sr-Latn-RS" sz="135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350">
                <a:latin typeface="+mn-lt"/>
                <a:cs typeface="+mn-cs"/>
              </a:defRPr>
            </a:lvl1pPr>
          </a:lstStyle>
          <a:p>
            <a:r>
              <a:rPr lang="sr-Latn-RS"/>
              <a:t>Pero ŠIŠA, dipl.ing.građ.</a:t>
            </a:r>
            <a:endParaRPr lang="hr-HR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34" charset="0"/>
                <a:cs typeface="Arial" charset="0"/>
              </a:defRPr>
            </a:lvl1pPr>
          </a:lstStyle>
          <a:p>
            <a:endParaRPr lang="hr-HR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</p:spPr>
        <p:txBody>
          <a:bodyPr/>
          <a:lstStyle>
            <a:lvl1pPr algn="l">
              <a:defRPr sz="1350" smtClean="0">
                <a:latin typeface="Calibri" panose="020F0502020204030204" pitchFamily="34" charset="0"/>
              </a:defRPr>
            </a:lvl1pPr>
          </a:lstStyle>
          <a:p>
            <a:fld id="{9DD23A57-D1B5-4179-A7D4-EC892B0C181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24775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image00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8734" y="6337300"/>
            <a:ext cx="814917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0" y="6308725"/>
            <a:ext cx="1219200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3933" y="6381750"/>
            <a:ext cx="7969251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 Narrow" pitchFamily="34" charset="0"/>
                <a:cs typeface="Arial" charset="0"/>
              </a:defRPr>
            </a:lvl1pPr>
          </a:lstStyle>
          <a:p>
            <a:r>
              <a:rPr lang="sr-Latn-RS"/>
              <a:t>Pero ŠIŠA, dipl.ing.građ.</a:t>
            </a:r>
            <a:endParaRPr lang="hr-HR"/>
          </a:p>
        </p:txBody>
      </p:sp>
      <p:sp>
        <p:nvSpPr>
          <p:cNvPr id="1029" name="Rectangle 12"/>
          <p:cNvSpPr>
            <a:spLocks noChangeArrowheads="1"/>
          </p:cNvSpPr>
          <p:nvPr/>
        </p:nvSpPr>
        <p:spPr bwMode="auto">
          <a:xfrm>
            <a:off x="8015818" y="6381750"/>
            <a:ext cx="2592916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hr-HR" altLang="sr-Latn-RS" sz="1400" dirty="0"/>
              <a:t>HKIG – Opatija 2019.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701867" y="6381750"/>
            <a:ext cx="149013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000" smtClean="0">
                <a:latin typeface="Verdana" panose="020B0604030504040204" pitchFamily="34" charset="0"/>
              </a:defRPr>
            </a:lvl1pPr>
          </a:lstStyle>
          <a:p>
            <a:fld id="{9DD23A57-D1B5-4179-A7D4-EC892B0C181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0125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</p:sldLayoutIdLst>
  <p:hf hdr="0" ft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image00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8735" y="6337300"/>
            <a:ext cx="814917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0" y="6308725"/>
            <a:ext cx="1219200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3933" y="6381750"/>
            <a:ext cx="7969251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latin typeface="Arial Narrow" pitchFamily="34" charset="0"/>
                <a:cs typeface="Arial" charset="0"/>
              </a:defRPr>
            </a:lvl1pPr>
          </a:lstStyle>
          <a:p>
            <a:r>
              <a:rPr lang="sr-Latn-RS"/>
              <a:t>Pero ŠIŠA, dipl.ing.građ.</a:t>
            </a:r>
            <a:endParaRPr lang="hr-HR"/>
          </a:p>
        </p:txBody>
      </p:sp>
      <p:sp>
        <p:nvSpPr>
          <p:cNvPr id="1029" name="Rectangle 12"/>
          <p:cNvSpPr>
            <a:spLocks noChangeArrowheads="1"/>
          </p:cNvSpPr>
          <p:nvPr/>
        </p:nvSpPr>
        <p:spPr bwMode="auto">
          <a:xfrm>
            <a:off x="8015818" y="6381750"/>
            <a:ext cx="2592916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hr-HR" altLang="sr-Latn-RS" sz="1050" dirty="0"/>
              <a:t>HKIG – Opatija 2019.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701868" y="6381750"/>
            <a:ext cx="149013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500" smtClean="0">
                <a:latin typeface="Verdana" panose="020B0604030504040204" pitchFamily="34" charset="0"/>
              </a:defRPr>
            </a:lvl1pPr>
          </a:lstStyle>
          <a:p>
            <a:fld id="{9DD23A57-D1B5-4179-A7D4-EC892B0C181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7224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</p:sldLayoutIdLst>
  <p:hf hdr="0" ft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GPLEPE~1\AppData\Local\Temp\SNAGHTML55be9e.PNG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GPLEPE~1\AppData\Local\Temp\SNAGHTML8189da.PNG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4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7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2.mp4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4.w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6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55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57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58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Title 5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hr-HR" altLang="sr-Latn-R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ZAŠTITA GRAĐEVINSKE JAME DNEVNE BOLNICE KB SV. DUH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667000" y="4929189"/>
            <a:ext cx="6858000" cy="119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9" name="Subtitle 6"/>
          <p:cNvSpPr txBox="1">
            <a:spLocks/>
          </p:cNvSpPr>
          <p:nvPr/>
        </p:nvSpPr>
        <p:spPr bwMode="auto">
          <a:xfrm>
            <a:off x="2667000" y="3750469"/>
            <a:ext cx="6858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>
              <a:spcBef>
                <a:spcPct val="20000"/>
              </a:spcBef>
            </a:pPr>
            <a:r>
              <a:rPr lang="hr-HR" altLang="sr-Latn-RS" sz="21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Pero Šiša</a:t>
            </a: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DAEED0A6-0B5E-4FB0-8894-A75E5446943A}"/>
              </a:ext>
            </a:extLst>
          </p:cNvPr>
          <p:cNvSpPr txBox="1">
            <a:spLocks/>
          </p:cNvSpPr>
          <p:nvPr/>
        </p:nvSpPr>
        <p:spPr bwMode="auto">
          <a:xfrm>
            <a:off x="2667000" y="2411018"/>
            <a:ext cx="6858000" cy="110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685800"/>
            <a:r>
              <a:rPr lang="hr-HR" altLang="sr-Latn-RS" sz="3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ZAŠTITA GRAĐEVINSKE JAME DNEVNE BOLNICE KB SV. DUH</a:t>
            </a:r>
          </a:p>
        </p:txBody>
      </p:sp>
      <p:sp>
        <p:nvSpPr>
          <p:cNvPr id="12" name="Subtitle 6">
            <a:extLst>
              <a:ext uri="{FF2B5EF4-FFF2-40B4-BE49-F238E27FC236}">
                <a16:creationId xmlns:a16="http://schemas.microsoft.com/office/drawing/2014/main" id="{7B67C3AC-AE58-4237-8BEA-D82F007D367F}"/>
              </a:ext>
            </a:extLst>
          </p:cNvPr>
          <p:cNvSpPr txBox="1">
            <a:spLocks/>
          </p:cNvSpPr>
          <p:nvPr/>
        </p:nvSpPr>
        <p:spPr bwMode="auto">
          <a:xfrm>
            <a:off x="2827736" y="5036344"/>
            <a:ext cx="5732859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buNone/>
            </a:pPr>
            <a:r>
              <a:rPr lang="hr-HR" altLang="sr-Latn-RS" sz="135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Pero ŠIŠA, dipl. ing. građ., Geotehnički studio d.o.o.</a:t>
            </a:r>
          </a:p>
          <a:p>
            <a:pPr marL="0" indent="0" defTabSz="685800">
              <a:buNone/>
            </a:pPr>
            <a:r>
              <a:rPr lang="hr-HR" altLang="sr-Latn-RS" sz="135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Gordan PLEPELIĆ, dipl. ing. građ., Geotehnički studio d.o.o.</a:t>
            </a:r>
          </a:p>
          <a:p>
            <a:pPr marL="0" indent="0" defTabSz="685800">
              <a:buNone/>
            </a:pPr>
            <a:r>
              <a:rPr lang="hr-HR" altLang="sr-Latn-RS" sz="135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Krešimir GRUBEŠA, dipl. ing. građ., Vamaco M.V. d.o.o.</a:t>
            </a:r>
          </a:p>
          <a:p>
            <a:pPr marL="0" indent="0" defTabSz="685800">
              <a:buNone/>
            </a:pPr>
            <a:endParaRPr lang="hr-HR" altLang="sr-Latn-RS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685800">
              <a:buNone/>
            </a:pPr>
            <a:endParaRPr lang="hr-HR" altLang="sr-Latn-RS" sz="135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7C8E627-ECA1-4DD2-8610-726632A06927}"/>
              </a:ext>
            </a:extLst>
          </p:cNvPr>
          <p:cNvSpPr/>
          <p:nvPr/>
        </p:nvSpPr>
        <p:spPr>
          <a:xfrm>
            <a:off x="1524000" y="908050"/>
            <a:ext cx="9144000" cy="5949950"/>
          </a:xfrm>
          <a:prstGeom prst="rect">
            <a:avLst/>
          </a:prstGeom>
          <a:solidFill>
            <a:srgbClr val="112A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r-HR" sz="20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TextBox 3">
            <a:extLst>
              <a:ext uri="{FF2B5EF4-FFF2-40B4-BE49-F238E27FC236}">
                <a16:creationId xmlns:a16="http://schemas.microsoft.com/office/drawing/2014/main" id="{C28B4770-9C20-4BAE-AAF2-475E2E99D3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0"/>
            <a:ext cx="9144000" cy="107721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r-HR" altLang="sr-Latn-R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hr-HR" altLang="sr-Latn-R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HRVATSKA  KOMORA  INŽENJERA  GRAĐEVINARSTVA</a:t>
            </a:r>
          </a:p>
          <a:p>
            <a:pPr eaLnBrk="1" hangingPunct="1"/>
            <a:endParaRPr lang="hr-HR" altLang="sr-Latn-RS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hr-HR" altLang="sr-Latn-R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Dani  Hrvatske komore inženjera  građevinarstva</a:t>
            </a:r>
            <a:r>
              <a:rPr lang="hr-HR" altLang="sr-Latn-R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hr-HR" altLang="sr-Latn-R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Opatija, 2019.</a:t>
            </a:r>
          </a:p>
          <a:p>
            <a:pPr eaLnBrk="1" hangingPunct="1"/>
            <a:endParaRPr lang="hr-HR" altLang="sr-Latn-RS" sz="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CF04C416-B994-45A9-9A5E-5066CFDE7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6" y="142876"/>
            <a:ext cx="93186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20BCE0A-F2CA-4653-BB30-8781038ACD3B}"/>
              </a:ext>
            </a:extLst>
          </p:cNvPr>
          <p:cNvCxnSpPr>
            <a:cxnSpLocks/>
          </p:cNvCxnSpPr>
          <p:nvPr/>
        </p:nvCxnSpPr>
        <p:spPr>
          <a:xfrm>
            <a:off x="1524000" y="5429250"/>
            <a:ext cx="914400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le 5">
            <a:extLst>
              <a:ext uri="{FF2B5EF4-FFF2-40B4-BE49-F238E27FC236}">
                <a16:creationId xmlns:a16="http://schemas.microsoft.com/office/drawing/2014/main" id="{6FBD1CDB-BBAB-4CB5-84E2-2718C4D87EDF}"/>
              </a:ext>
            </a:extLst>
          </p:cNvPr>
          <p:cNvSpPr txBox="1">
            <a:spLocks/>
          </p:cNvSpPr>
          <p:nvPr/>
        </p:nvSpPr>
        <p:spPr bwMode="auto">
          <a:xfrm>
            <a:off x="1524000" y="2071689"/>
            <a:ext cx="9144000" cy="147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685800"/>
            <a:r>
              <a:rPr lang="hr-HR" altLang="sr-Latn-RS" sz="4000" dirty="0">
                <a:solidFill>
                  <a:prstClr val="white"/>
                </a:solidFill>
                <a:latin typeface="+mn-lt"/>
                <a:cs typeface="Times New Roman" panose="02020603050405020304" pitchFamily="18" charset="0"/>
              </a:rPr>
              <a:t>ZAŠTITA GRAĐEVINSKE JAME DNEVNE BOLNICE KB SV. DUH</a:t>
            </a:r>
          </a:p>
        </p:txBody>
      </p:sp>
      <p:sp>
        <p:nvSpPr>
          <p:cNvPr id="24" name="Subtitle 6">
            <a:extLst>
              <a:ext uri="{FF2B5EF4-FFF2-40B4-BE49-F238E27FC236}">
                <a16:creationId xmlns:a16="http://schemas.microsoft.com/office/drawing/2014/main" id="{F094981A-D544-4ECE-A117-2417FF21EE9D}"/>
              </a:ext>
            </a:extLst>
          </p:cNvPr>
          <p:cNvSpPr txBox="1">
            <a:spLocks/>
          </p:cNvSpPr>
          <p:nvPr/>
        </p:nvSpPr>
        <p:spPr bwMode="auto">
          <a:xfrm>
            <a:off x="1524000" y="3857625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>
              <a:spcBef>
                <a:spcPct val="20000"/>
              </a:spcBef>
            </a:pPr>
            <a:endParaRPr lang="hr-HR" altLang="sr-Latn-R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Subtitle 6">
            <a:extLst>
              <a:ext uri="{FF2B5EF4-FFF2-40B4-BE49-F238E27FC236}">
                <a16:creationId xmlns:a16="http://schemas.microsoft.com/office/drawing/2014/main" id="{68580DDA-55E1-48F6-9FCC-67420D6C121B}"/>
              </a:ext>
            </a:extLst>
          </p:cNvPr>
          <p:cNvSpPr txBox="1">
            <a:spLocks/>
          </p:cNvSpPr>
          <p:nvPr/>
        </p:nvSpPr>
        <p:spPr bwMode="auto">
          <a:xfrm>
            <a:off x="1738313" y="5572125"/>
            <a:ext cx="7643812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57175" indent="-25717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buNone/>
            </a:pPr>
            <a:r>
              <a:rPr lang="hr-HR" altLang="sr-Latn-RS" sz="1800" dirty="0">
                <a:solidFill>
                  <a:prstClr val="white"/>
                </a:solidFill>
                <a:cs typeface="Times New Roman" panose="02020603050405020304" pitchFamily="18" charset="0"/>
              </a:rPr>
              <a:t>Pero ŠIŠA, dipl. ing. </a:t>
            </a:r>
            <a:r>
              <a:rPr lang="hr-HR" altLang="sr-Latn-RS" sz="1800" dirty="0" err="1">
                <a:solidFill>
                  <a:prstClr val="white"/>
                </a:solidFill>
                <a:cs typeface="Times New Roman" panose="02020603050405020304" pitchFamily="18" charset="0"/>
              </a:rPr>
              <a:t>građ</a:t>
            </a:r>
            <a:r>
              <a:rPr lang="hr-HR" altLang="sr-Latn-RS" sz="1800" dirty="0">
                <a:solidFill>
                  <a:prstClr val="white"/>
                </a:solidFill>
                <a:cs typeface="Times New Roman" panose="02020603050405020304" pitchFamily="18" charset="0"/>
              </a:rPr>
              <a:t>., Geotehnički studio d.o.o.</a:t>
            </a:r>
          </a:p>
          <a:p>
            <a:pPr marL="0" indent="0" defTabSz="685800">
              <a:buNone/>
            </a:pPr>
            <a:r>
              <a:rPr lang="hr-HR" altLang="sr-Latn-RS" sz="1800" dirty="0">
                <a:solidFill>
                  <a:prstClr val="white"/>
                </a:solidFill>
                <a:cs typeface="Times New Roman" panose="02020603050405020304" pitchFamily="18" charset="0"/>
              </a:rPr>
              <a:t>Gordan PLEPELIĆ, dipl. ing. </a:t>
            </a:r>
            <a:r>
              <a:rPr lang="hr-HR" altLang="sr-Latn-RS" sz="1800" dirty="0" err="1">
                <a:solidFill>
                  <a:prstClr val="white"/>
                </a:solidFill>
                <a:cs typeface="Times New Roman" panose="02020603050405020304" pitchFamily="18" charset="0"/>
              </a:rPr>
              <a:t>građ</a:t>
            </a:r>
            <a:r>
              <a:rPr lang="hr-HR" altLang="sr-Latn-RS" sz="1800" dirty="0">
                <a:solidFill>
                  <a:prstClr val="white"/>
                </a:solidFill>
                <a:cs typeface="Times New Roman" panose="02020603050405020304" pitchFamily="18" charset="0"/>
              </a:rPr>
              <a:t>., Geotehnički studio d.o.o.</a:t>
            </a:r>
          </a:p>
          <a:p>
            <a:pPr marL="0" indent="0" defTabSz="685800">
              <a:buNone/>
            </a:pPr>
            <a:r>
              <a:rPr lang="hr-HR" altLang="sr-Latn-RS" sz="1800" dirty="0">
                <a:solidFill>
                  <a:prstClr val="white"/>
                </a:solidFill>
                <a:cs typeface="Times New Roman" panose="02020603050405020304" pitchFamily="18" charset="0"/>
              </a:rPr>
              <a:t>Krešimir GRUBEŠA, dipl. ing. </a:t>
            </a:r>
            <a:r>
              <a:rPr lang="hr-HR" altLang="sr-Latn-RS" sz="1800" dirty="0" err="1">
                <a:solidFill>
                  <a:prstClr val="white"/>
                </a:solidFill>
                <a:cs typeface="Times New Roman" panose="02020603050405020304" pitchFamily="18" charset="0"/>
              </a:rPr>
              <a:t>građ</a:t>
            </a:r>
            <a:r>
              <a:rPr lang="hr-HR" altLang="sr-Latn-RS" sz="1800" dirty="0">
                <a:solidFill>
                  <a:prstClr val="white"/>
                </a:solidFill>
                <a:cs typeface="Times New Roman" panose="02020603050405020304" pitchFamily="18" charset="0"/>
              </a:rPr>
              <a:t>., </a:t>
            </a:r>
            <a:r>
              <a:rPr lang="hr-HR" altLang="sr-Latn-RS" sz="1800" dirty="0" err="1">
                <a:solidFill>
                  <a:prstClr val="white"/>
                </a:solidFill>
                <a:cs typeface="Times New Roman" panose="02020603050405020304" pitchFamily="18" charset="0"/>
              </a:rPr>
              <a:t>Vamaco</a:t>
            </a:r>
            <a:r>
              <a:rPr lang="hr-HR" altLang="sr-Latn-RS" sz="1800" dirty="0">
                <a:solidFill>
                  <a:prstClr val="white"/>
                </a:solidFill>
                <a:cs typeface="Times New Roman" panose="02020603050405020304" pitchFamily="18" charset="0"/>
              </a:rPr>
              <a:t> M.V. d.o.o.</a:t>
            </a:r>
          </a:p>
        </p:txBody>
      </p:sp>
    </p:spTree>
    <p:extLst>
      <p:ext uri="{BB962C8B-B14F-4D97-AF65-F5344CB8AC3E}">
        <p14:creationId xmlns:p14="http://schemas.microsoft.com/office/powerpoint/2010/main" val="11465140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417D1F9-A106-4F72-952C-3749D0443493}"/>
              </a:ext>
            </a:extLst>
          </p:cNvPr>
          <p:cNvSpPr txBox="1">
            <a:spLocks/>
          </p:cNvSpPr>
          <p:nvPr/>
        </p:nvSpPr>
        <p:spPr bwMode="auto">
          <a:xfrm>
            <a:off x="609600" y="1148947"/>
            <a:ext cx="8572500" cy="181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47675" indent="-447675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66700" indent="-2667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¡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93813" indent="-403225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81163" indent="-385763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0100" indent="-38735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73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845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417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89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>
              <a:buClrTx/>
              <a:buSzPct val="100000"/>
              <a:buFont typeface="Courier New" panose="02070309020205020404" pitchFamily="49" charset="0"/>
              <a:buChar char="o"/>
            </a:pPr>
            <a:r>
              <a:rPr lang="hr-HR" altLang="sr-Latn-RS" sz="2400" dirty="0">
                <a:latin typeface="Calibri" panose="020F0502020204030204" pitchFamily="34" charset="0"/>
              </a:rPr>
              <a:t>parametri čvrstoće u dreniranim uvjetima</a:t>
            </a:r>
          </a:p>
          <a:p>
            <a:pPr lvl="1" eaLnBrk="1" hangingPunct="1">
              <a:buClrTx/>
              <a:buSzPct val="100000"/>
              <a:buFont typeface="Courier New" panose="02070309020205020404" pitchFamily="49" charset="0"/>
              <a:buChar char="o"/>
            </a:pPr>
            <a:r>
              <a:rPr lang="hr-HR" altLang="sr-Latn-RS" sz="2400" dirty="0">
                <a:latin typeface="Calibri" panose="020F0502020204030204" pitchFamily="34" charset="0"/>
              </a:rPr>
              <a:t>parcijalni koeficijenti djelovanja i otpornosti – PP3 prema EC 7</a:t>
            </a:r>
          </a:p>
          <a:p>
            <a:pPr lvl="1" eaLnBrk="1" hangingPunct="1">
              <a:buClrTx/>
              <a:buSzPct val="100000"/>
              <a:buFont typeface="Courier New" panose="02070309020205020404" pitchFamily="49" charset="0"/>
              <a:buChar char="o"/>
            </a:pPr>
            <a:r>
              <a:rPr lang="hr-HR" altLang="sr-Latn-RS" sz="2400" dirty="0">
                <a:latin typeface="Calibri" panose="020F0502020204030204" pitchFamily="34" charset="0"/>
              </a:rPr>
              <a:t>proračun proveden u </a:t>
            </a:r>
            <a:r>
              <a:rPr lang="hr-HR" altLang="sr-Latn-RS" sz="2400" dirty="0" err="1">
                <a:latin typeface="Calibri" panose="020F0502020204030204" pitchFamily="34" charset="0"/>
              </a:rPr>
              <a:t>Plaxisu</a:t>
            </a:r>
            <a:r>
              <a:rPr lang="hr-HR" altLang="sr-Latn-RS" sz="2400" dirty="0">
                <a:latin typeface="Calibri" panose="020F0502020204030204" pitchFamily="34" charset="0"/>
              </a:rPr>
              <a:t> 2D</a:t>
            </a:r>
          </a:p>
          <a:p>
            <a:pPr lvl="1" eaLnBrk="1" hangingPunct="1">
              <a:buClrTx/>
              <a:buSzPct val="100000"/>
              <a:buFont typeface="Courier New" panose="02070309020205020404" pitchFamily="49" charset="0"/>
              <a:buChar char="o"/>
            </a:pPr>
            <a:r>
              <a:rPr lang="hr-HR" altLang="sr-Latn-RS" sz="2400" dirty="0">
                <a:latin typeface="Calibri" panose="020F0502020204030204" pitchFamily="34" charset="0"/>
              </a:rPr>
              <a:t>posmična otpornost materijala – </a:t>
            </a:r>
            <a:r>
              <a:rPr lang="hr-HR" altLang="sr-Latn-RS" sz="2400" dirty="0" err="1">
                <a:latin typeface="Calibri" panose="020F0502020204030204" pitchFamily="34" charset="0"/>
              </a:rPr>
              <a:t>postgrouting</a:t>
            </a:r>
            <a:r>
              <a:rPr lang="hr-HR" altLang="sr-Latn-RS" sz="2400" dirty="0">
                <a:latin typeface="Calibri" panose="020F0502020204030204" pitchFamily="34" charset="0"/>
              </a:rPr>
              <a:t> ”</a:t>
            </a:r>
            <a:r>
              <a:rPr lang="hr-HR" altLang="sr-Latn-RS" sz="2400" dirty="0" err="1">
                <a:latin typeface="Calibri" panose="020F0502020204030204" pitchFamily="34" charset="0"/>
              </a:rPr>
              <a:t>Smoltczyk</a:t>
            </a:r>
            <a:r>
              <a:rPr lang="hr-HR" altLang="sr-Latn-RS" sz="2400" dirty="0">
                <a:latin typeface="Calibri" panose="020F0502020204030204" pitchFamily="34" charset="0"/>
              </a:rPr>
              <a:t>”</a:t>
            </a:r>
          </a:p>
        </p:txBody>
      </p:sp>
      <p:pic>
        <p:nvPicPr>
          <p:cNvPr id="31775" name="Picture 1" descr="Tsr - slika 4.jpg">
            <a:extLst>
              <a:ext uri="{FF2B5EF4-FFF2-40B4-BE49-F238E27FC236}">
                <a16:creationId xmlns:a16="http://schemas.microsoft.com/office/drawing/2014/main" id="{13A13859-1E17-4C1C-AEE9-316F65F14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38"/>
          <a:stretch>
            <a:fillRect/>
          </a:stretch>
        </p:blipFill>
        <p:spPr bwMode="auto">
          <a:xfrm>
            <a:off x="5029847" y="3040951"/>
            <a:ext cx="4968875" cy="293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D80F5ED9-CEB8-4DD5-A216-D28A45001C4B}"/>
              </a:ext>
            </a:extLst>
          </p:cNvPr>
          <p:cNvSpPr txBox="1">
            <a:spLocks/>
          </p:cNvSpPr>
          <p:nvPr/>
        </p:nvSpPr>
        <p:spPr bwMode="auto">
          <a:xfrm>
            <a:off x="609600" y="2963459"/>
            <a:ext cx="4187825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47675" indent="-447675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66700" indent="-2667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¡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93813" indent="-403225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81163" indent="-385763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0100" indent="-38735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73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845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417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89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>
              <a:buClrTx/>
              <a:buSzPct val="100000"/>
              <a:buFont typeface="Courier New" panose="02070309020205020404" pitchFamily="49" charset="0"/>
              <a:buChar char="o"/>
            </a:pPr>
            <a:r>
              <a:rPr lang="hr-HR" altLang="sr-Latn-RS" sz="2400" dirty="0" err="1">
                <a:latin typeface="Calibri" panose="020F0502020204030204" pitchFamily="34" charset="0"/>
              </a:rPr>
              <a:t>Hardening</a:t>
            </a:r>
            <a:r>
              <a:rPr lang="hr-HR" altLang="sr-Latn-RS" sz="2400" dirty="0">
                <a:latin typeface="Calibri" panose="020F0502020204030204" pitchFamily="34" charset="0"/>
              </a:rPr>
              <a:t> </a:t>
            </a:r>
            <a:r>
              <a:rPr lang="hr-HR" altLang="sr-Latn-RS" sz="2400" dirty="0" err="1">
                <a:latin typeface="Calibri" panose="020F0502020204030204" pitchFamily="34" charset="0"/>
              </a:rPr>
              <a:t>soil</a:t>
            </a:r>
            <a:r>
              <a:rPr lang="hr-HR" altLang="sr-Latn-RS" sz="2400" dirty="0">
                <a:latin typeface="Calibri" panose="020F0502020204030204" pitchFamily="34" charset="0"/>
              </a:rPr>
              <a:t> model</a:t>
            </a:r>
          </a:p>
          <a:p>
            <a:pPr lvl="1" eaLnBrk="1" hangingPunct="1">
              <a:buClrTx/>
              <a:buSzPct val="100000"/>
              <a:buFont typeface="Courier New" panose="02070309020205020404" pitchFamily="49" charset="0"/>
              <a:buChar char="o"/>
            </a:pPr>
            <a:r>
              <a:rPr lang="hr-HR" altLang="sr-Latn-RS" sz="2400" dirty="0">
                <a:latin typeface="Calibri" panose="020F0502020204030204" pitchFamily="34" charset="0"/>
              </a:rPr>
              <a:t>analizirane sve faze iskopa</a:t>
            </a:r>
          </a:p>
          <a:p>
            <a:pPr lvl="1" eaLnBrk="1" hangingPunct="1">
              <a:buClrTx/>
              <a:buSzPct val="100000"/>
              <a:buFont typeface="Courier New" panose="02070309020205020404" pitchFamily="49" charset="0"/>
              <a:buChar char="o"/>
            </a:pPr>
            <a:r>
              <a:rPr lang="el-GR" altLang="sr-Latn-RS" sz="2400" dirty="0">
                <a:latin typeface="Calibri" panose="020F0502020204030204" pitchFamily="34" charset="0"/>
              </a:rPr>
              <a:t>φ</a:t>
            </a:r>
            <a:r>
              <a:rPr lang="hr-HR" altLang="sr-Latn-RS" sz="2400" dirty="0">
                <a:latin typeface="Calibri" panose="020F0502020204030204" pitchFamily="34" charset="0"/>
              </a:rPr>
              <a:t> – c analiza stabilnosti</a:t>
            </a:r>
          </a:p>
          <a:p>
            <a:pPr lvl="1" eaLnBrk="1" hangingPunct="1">
              <a:buClrTx/>
              <a:buSzPct val="100000"/>
              <a:buFont typeface="Courier New" panose="02070309020205020404" pitchFamily="49" charset="0"/>
              <a:buChar char="o"/>
            </a:pPr>
            <a:endParaRPr lang="hr-HR" altLang="sr-Latn-RS" sz="2400" dirty="0">
              <a:latin typeface="Calibri" panose="020F0502020204030204" pitchFamily="34" charset="0"/>
            </a:endParaRPr>
          </a:p>
          <a:p>
            <a:pPr lvl="1" eaLnBrk="1" hangingPunct="1">
              <a:buClrTx/>
              <a:buSzPct val="100000"/>
              <a:buFont typeface="Courier New" panose="02070309020205020404" pitchFamily="49" charset="0"/>
              <a:buChar char="o"/>
            </a:pPr>
            <a:endParaRPr lang="hr-HR" altLang="sr-Latn-RS" sz="2400" dirty="0">
              <a:latin typeface="Calibri" panose="020F0502020204030204" pitchFamily="34" charset="0"/>
            </a:endParaRPr>
          </a:p>
          <a:p>
            <a:pPr lvl="1" eaLnBrk="1" hangingPunct="1">
              <a:buClrTx/>
              <a:buSzPct val="100000"/>
              <a:buFont typeface="Courier New" panose="02070309020205020404" pitchFamily="49" charset="0"/>
              <a:buChar char="o"/>
            </a:pPr>
            <a:endParaRPr lang="hr-HR" altLang="sr-Latn-RS" sz="2400" dirty="0">
              <a:latin typeface="Calibri" panose="020F0502020204030204" pitchFamily="34" charset="0"/>
            </a:endParaRPr>
          </a:p>
          <a:p>
            <a:pPr lvl="1" eaLnBrk="1" hangingPunct="1">
              <a:buClrTx/>
              <a:buSzPct val="100000"/>
              <a:buFont typeface="Courier New" panose="02070309020205020404" pitchFamily="49" charset="0"/>
              <a:buChar char="o"/>
            </a:pPr>
            <a:endParaRPr lang="hr-HR" altLang="sr-Latn-RS" sz="2400" dirty="0">
              <a:latin typeface="Calibri" panose="020F0502020204030204" pitchFamily="34" charset="0"/>
            </a:endParaRPr>
          </a:p>
          <a:p>
            <a:pPr lvl="1" eaLnBrk="1" hangingPunct="1">
              <a:buClrTx/>
              <a:buSzPct val="100000"/>
              <a:buFont typeface="Courier New" panose="02070309020205020404" pitchFamily="49" charset="0"/>
              <a:buChar char="o"/>
            </a:pPr>
            <a:endParaRPr lang="hr-HR" altLang="sr-Latn-RS" sz="2400" dirty="0">
              <a:latin typeface="Calibri" panose="020F0502020204030204" pitchFamily="34" charset="0"/>
            </a:endParaRPr>
          </a:p>
          <a:p>
            <a:pPr lvl="1" eaLnBrk="1" hangingPunct="1">
              <a:buClrTx/>
              <a:buSzPct val="100000"/>
              <a:buFont typeface="Courier New" panose="02070309020205020404" pitchFamily="49" charset="0"/>
              <a:buChar char="o"/>
            </a:pPr>
            <a:endParaRPr lang="hr-HR" altLang="sr-Latn-RS" sz="2400" dirty="0">
              <a:latin typeface="Calibri" panose="020F0502020204030204" pitchFamily="34" charset="0"/>
            </a:endParaRPr>
          </a:p>
        </p:txBody>
      </p:sp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A7479668-9532-44E3-A1E1-DCD39768BF9C}"/>
              </a:ext>
            </a:extLst>
          </p:cNvPr>
          <p:cNvSpPr txBox="1">
            <a:spLocks/>
          </p:cNvSpPr>
          <p:nvPr/>
        </p:nvSpPr>
        <p:spPr>
          <a:xfrm>
            <a:off x="107950" y="6381750"/>
            <a:ext cx="5976938" cy="476250"/>
          </a:xfrm>
          <a:prstGeom prst="rect">
            <a:avLst/>
          </a:prstGeom>
        </p:spPr>
        <p:txBody>
          <a:bodyPr/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r-Latn-RS" sz="1200" dirty="0"/>
              <a:t>Pero ŠIŠA, </a:t>
            </a:r>
            <a:r>
              <a:rPr lang="sr-Latn-RS" sz="1200" dirty="0" err="1"/>
              <a:t>dipl.ing.građ</a:t>
            </a:r>
            <a:r>
              <a:rPr lang="sr-Latn-RS" sz="1200" dirty="0"/>
              <a:t>.</a:t>
            </a:r>
            <a:endParaRPr lang="hr-HR" sz="1200" dirty="0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E9DE4441-F0D7-4AE3-B14D-DB1457E3C42B}"/>
              </a:ext>
            </a:extLst>
          </p:cNvPr>
          <p:cNvSpPr txBox="1">
            <a:spLocks noChangeArrowheads="1"/>
          </p:cNvSpPr>
          <p:nvPr/>
        </p:nvSpPr>
        <p:spPr>
          <a:xfrm>
            <a:off x="609600" y="274638"/>
            <a:ext cx="10972800" cy="539023"/>
          </a:xfr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hr-HR" altLang="sr-Latn-RS" sz="2400" b="1" dirty="0">
                <a:latin typeface="Calibri" panose="020F0502020204030204" pitchFamily="34" charset="0"/>
              </a:rPr>
              <a:t>3. STATIČKI PRORAČUN</a:t>
            </a:r>
            <a:endParaRPr lang="hr-HR" altLang="sr-Latn-RS" sz="2400" b="1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1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14">
            <a:extLst>
              <a:ext uri="{FF2B5EF4-FFF2-40B4-BE49-F238E27FC236}">
                <a16:creationId xmlns:a16="http://schemas.microsoft.com/office/drawing/2014/main" id="{FDA003CD-4BB5-4B34-AC1E-4A026B0E1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3976" y="1309658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r-Latn-RS" altLang="sr-Latn-RS"/>
          </a:p>
        </p:txBody>
      </p:sp>
      <p:pic>
        <p:nvPicPr>
          <p:cNvPr id="21517" name="Picture 88">
            <a:extLst>
              <a:ext uri="{FF2B5EF4-FFF2-40B4-BE49-F238E27FC236}">
                <a16:creationId xmlns:a16="http://schemas.microsoft.com/office/drawing/2014/main" id="{06BF6F70-DC4E-43CE-A3E6-8B1756F50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5" r="1180" b="2928"/>
          <a:stretch>
            <a:fillRect/>
          </a:stretch>
        </p:blipFill>
        <p:spPr bwMode="auto">
          <a:xfrm>
            <a:off x="741336" y="1052511"/>
            <a:ext cx="6084888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9" name="Picture 109">
            <a:extLst>
              <a:ext uri="{FF2B5EF4-FFF2-40B4-BE49-F238E27FC236}">
                <a16:creationId xmlns:a16="http://schemas.microsoft.com/office/drawing/2014/main" id="{9989A3C6-5512-494E-9A27-438C1DCF2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6" r="48653" b="5945"/>
          <a:stretch>
            <a:fillRect/>
          </a:stretch>
        </p:blipFill>
        <p:spPr bwMode="auto">
          <a:xfrm>
            <a:off x="6842152" y="1052510"/>
            <a:ext cx="4608512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7B675C1A-F27E-48A1-8517-7C384F308438}"/>
              </a:ext>
            </a:extLst>
          </p:cNvPr>
          <p:cNvSpPr txBox="1">
            <a:spLocks/>
          </p:cNvSpPr>
          <p:nvPr/>
        </p:nvSpPr>
        <p:spPr>
          <a:xfrm>
            <a:off x="107950" y="6381750"/>
            <a:ext cx="5976938" cy="476250"/>
          </a:xfrm>
          <a:prstGeom prst="rect">
            <a:avLst/>
          </a:prstGeom>
        </p:spPr>
        <p:txBody>
          <a:bodyPr/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r-Latn-RS" sz="1200" dirty="0"/>
              <a:t>Pero ŠIŠA, </a:t>
            </a:r>
            <a:r>
              <a:rPr lang="sr-Latn-RS" sz="1200" dirty="0" err="1"/>
              <a:t>dipl.ing.građ</a:t>
            </a:r>
            <a:r>
              <a:rPr lang="sr-Latn-RS" sz="1200" dirty="0"/>
              <a:t>.</a:t>
            </a:r>
            <a:endParaRPr lang="hr-HR" sz="1200" dirty="0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EA225DDF-E048-462A-A2FD-D48DAA520C7F}"/>
              </a:ext>
            </a:extLst>
          </p:cNvPr>
          <p:cNvSpPr txBox="1">
            <a:spLocks noChangeArrowheads="1"/>
          </p:cNvSpPr>
          <p:nvPr/>
        </p:nvSpPr>
        <p:spPr>
          <a:xfrm>
            <a:off x="609600" y="274638"/>
            <a:ext cx="10972800" cy="539023"/>
          </a:xfr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hr-HR" altLang="sr-Latn-RS" sz="2400" b="1" dirty="0">
                <a:latin typeface="Calibri" panose="020F0502020204030204" pitchFamily="34" charset="0"/>
              </a:rPr>
              <a:t>3. STATIČKI PRORAČUN</a:t>
            </a:r>
            <a:endParaRPr lang="hr-HR" altLang="sr-Latn-RS" sz="2400" b="1" dirty="0"/>
          </a:p>
        </p:txBody>
      </p:sp>
    </p:spTree>
    <p:extLst>
      <p:ext uri="{BB962C8B-B14F-4D97-AF65-F5344CB8AC3E}">
        <p14:creationId xmlns:p14="http://schemas.microsoft.com/office/powerpoint/2010/main" val="383273495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1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1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09" name="Picture 1">
            <a:extLst>
              <a:ext uri="{FF2B5EF4-FFF2-40B4-BE49-F238E27FC236}">
                <a16:creationId xmlns:a16="http://schemas.microsoft.com/office/drawing/2014/main" id="{7589D843-CDF6-454B-B56C-B0B5F90C4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706" y="1692275"/>
            <a:ext cx="2870200" cy="347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0" name="Picture 1">
            <a:extLst>
              <a:ext uri="{FF2B5EF4-FFF2-40B4-BE49-F238E27FC236}">
                <a16:creationId xmlns:a16="http://schemas.microsoft.com/office/drawing/2014/main" id="{ABFA383E-6CE5-4DAF-A02B-13CF37080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0" r="11407"/>
          <a:stretch>
            <a:fillRect/>
          </a:stretch>
        </p:blipFill>
        <p:spPr bwMode="auto">
          <a:xfrm>
            <a:off x="1717218" y="1692275"/>
            <a:ext cx="5170488" cy="347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ate Placeholder 1">
            <a:extLst>
              <a:ext uri="{FF2B5EF4-FFF2-40B4-BE49-F238E27FC236}">
                <a16:creationId xmlns:a16="http://schemas.microsoft.com/office/drawing/2014/main" id="{86775C04-39E6-4427-8191-9ADCDBC1FED8}"/>
              </a:ext>
            </a:extLst>
          </p:cNvPr>
          <p:cNvSpPr txBox="1">
            <a:spLocks/>
          </p:cNvSpPr>
          <p:nvPr/>
        </p:nvSpPr>
        <p:spPr>
          <a:xfrm>
            <a:off x="107950" y="6381750"/>
            <a:ext cx="5976938" cy="476250"/>
          </a:xfrm>
          <a:prstGeom prst="rect">
            <a:avLst/>
          </a:prstGeom>
        </p:spPr>
        <p:txBody>
          <a:bodyPr/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sr-Latn-RS" sz="1200" dirty="0"/>
              <a:t>Pero ŠIŠA, </a:t>
            </a:r>
            <a:r>
              <a:rPr lang="sr-Latn-RS" sz="1200" dirty="0" err="1"/>
              <a:t>dipl.ing.građ</a:t>
            </a:r>
            <a:r>
              <a:rPr lang="sr-Latn-RS" sz="1200" dirty="0"/>
              <a:t>.</a:t>
            </a:r>
            <a:endParaRPr lang="hr-HR" sz="1200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6879FBDB-14A5-41ED-ACD2-2B149A485CB0}"/>
              </a:ext>
            </a:extLst>
          </p:cNvPr>
          <p:cNvSpPr txBox="1">
            <a:spLocks noChangeArrowheads="1"/>
          </p:cNvSpPr>
          <p:nvPr/>
        </p:nvSpPr>
        <p:spPr>
          <a:xfrm>
            <a:off x="609600" y="274638"/>
            <a:ext cx="10972800" cy="539023"/>
          </a:xfr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hr-HR" altLang="sr-Latn-RS" sz="2400" b="1" dirty="0">
                <a:latin typeface="Calibri" panose="020F0502020204030204" pitchFamily="34" charset="0"/>
              </a:rPr>
              <a:t>3. STATIČKI PRORAČUN</a:t>
            </a:r>
            <a:endParaRPr lang="hr-HR" altLang="sr-Latn-RS" sz="2400" b="1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3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38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38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38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3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5">
            <a:extLst>
              <a:ext uri="{FF2B5EF4-FFF2-40B4-BE49-F238E27FC236}">
                <a16:creationId xmlns:a16="http://schemas.microsoft.com/office/drawing/2014/main" id="{E2324B09-878C-45B1-A2ED-A74DD07B68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2343120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r-Latn-RS" altLang="sr-Latn-RS"/>
          </a:p>
        </p:txBody>
      </p:sp>
      <p:pic>
        <p:nvPicPr>
          <p:cNvPr id="34824" name="Picture 8" descr="SNAGHTML13dd0ad">
            <a:extLst>
              <a:ext uri="{FF2B5EF4-FFF2-40B4-BE49-F238E27FC236}">
                <a16:creationId xmlns:a16="http://schemas.microsoft.com/office/drawing/2014/main" id="{8731DA6F-B0D0-4374-B6F0-5B326BB35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337" y="1431131"/>
            <a:ext cx="8569325" cy="399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8E581C-9700-45FF-8B0C-4FCAE49E8B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DD23A57-D1B5-4179-A7D4-EC892B0C1817}" type="slidenum">
              <a:rPr lang="hr-HR" smtClean="0"/>
              <a:t>13</a:t>
            </a:fld>
            <a:endParaRPr lang="hr-HR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382C11A-5BA7-490C-8A8F-D297D4EE8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 dirty="0">
                <a:latin typeface="+mn-lt"/>
              </a:rPr>
              <a:t>Pero ŠIŠA, </a:t>
            </a:r>
            <a:r>
              <a:rPr lang="sr-Latn-RS" dirty="0" err="1">
                <a:latin typeface="+mn-lt"/>
              </a:rPr>
              <a:t>dipl.ing.građ</a:t>
            </a:r>
            <a:r>
              <a:rPr lang="sr-Latn-RS" dirty="0">
                <a:latin typeface="+mn-lt"/>
              </a:rPr>
              <a:t>.</a:t>
            </a:r>
            <a:endParaRPr lang="hr-HR" dirty="0">
              <a:latin typeface="+mn-lt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71F76389-E5AF-4496-B0EB-4547BBFD9208}"/>
              </a:ext>
            </a:extLst>
          </p:cNvPr>
          <p:cNvSpPr txBox="1">
            <a:spLocks noChangeArrowheads="1"/>
          </p:cNvSpPr>
          <p:nvPr/>
        </p:nvSpPr>
        <p:spPr>
          <a:xfrm>
            <a:off x="609600" y="274638"/>
            <a:ext cx="10972800" cy="539023"/>
          </a:xfr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hr-HR" altLang="sr-Latn-RS" sz="2400" b="1" dirty="0">
                <a:latin typeface="Calibri" panose="020F0502020204030204" pitchFamily="34" charset="0"/>
              </a:rPr>
              <a:t>3. STATIČKI PRORAČUN</a:t>
            </a:r>
            <a:endParaRPr lang="hr-HR" altLang="sr-Latn-R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611" name="Picture 27">
            <a:extLst>
              <a:ext uri="{FF2B5EF4-FFF2-40B4-BE49-F238E27FC236}">
                <a16:creationId xmlns:a16="http://schemas.microsoft.com/office/drawing/2014/main" id="{3AB82F75-87DA-41D1-832C-FAF923E79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245" y="1792665"/>
            <a:ext cx="5645150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22F214A-8216-428B-8FA4-E5E71528F6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146606"/>
            <a:ext cx="8597900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ts val="600"/>
              </a:spcBef>
            </a:pPr>
            <a:r>
              <a:rPr lang="hr-HR" altLang="sr-Latn-RS" dirty="0">
                <a:latin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hr-HR" altLang="sr-Latn-RS" baseline="-25000" dirty="0">
                <a:latin typeface="Calibri" panose="020F0502020204030204" pitchFamily="34" charset="0"/>
                <a:cs typeface="Times New Roman" panose="02020603050405020304" pitchFamily="18" charset="0"/>
              </a:rPr>
              <a:t>SD</a:t>
            </a:r>
            <a:r>
              <a:rPr lang="hr-HR" altLang="sr-Latn-RS" dirty="0">
                <a:latin typeface="Calibri" panose="020F0502020204030204" pitchFamily="34" charset="0"/>
                <a:cs typeface="Times New Roman" panose="02020603050405020304" pitchFamily="18" charset="0"/>
              </a:rPr>
              <a:t> = </a:t>
            </a:r>
            <a:r>
              <a:rPr lang="hr-HR" altLang="sr-Latn-RS" dirty="0" err="1">
                <a:latin typeface="Calibri" panose="020F0502020204030204" pitchFamily="34" charset="0"/>
                <a:cs typeface="Times New Roman" panose="02020603050405020304" pitchFamily="18" charset="0"/>
              </a:rPr>
              <a:t>max</a:t>
            </a:r>
            <a:r>
              <a:rPr lang="hr-HR" altLang="sr-Latn-RS" dirty="0">
                <a:latin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hr-HR" altLang="sr-Latn-RS" dirty="0" err="1">
                <a:latin typeface="Calibri" panose="020F0502020204030204" pitchFamily="34" charset="0"/>
                <a:cs typeface="Times New Roman" panose="02020603050405020304" pitchFamily="18" charset="0"/>
              </a:rPr>
              <a:t>M’</a:t>
            </a:r>
            <a:r>
              <a:rPr lang="hr-HR" altLang="sr-Latn-RS" baseline="-250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max</a:t>
            </a:r>
            <a:r>
              <a:rPr lang="hr-HR" altLang="sr-Latn-RS" baseline="-250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altLang="sr-Latn-RS" dirty="0">
                <a:latin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hr-HR" altLang="sr-Latn-RS" baseline="-250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altLang="sr-Latn-RS" dirty="0" err="1">
                <a:latin typeface="Symbol" panose="05050102010706020507" pitchFamily="18" charset="2"/>
                <a:cs typeface="Times New Roman" panose="02020603050405020304" pitchFamily="18" charset="0"/>
              </a:rPr>
              <a:t>g</a:t>
            </a:r>
            <a:r>
              <a:rPr lang="hr-HR" altLang="sr-Latn-RS" baseline="-250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hr-HR" altLang="sr-Latn-RS" baseline="-250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altLang="sr-Latn-RS" dirty="0">
                <a:latin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hr-HR" altLang="sr-Latn-RS" baseline="-250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altLang="sr-Latn-RS" dirty="0" err="1">
                <a:latin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hr-HR" altLang="sr-Latn-RS" baseline="-250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hr-HR" altLang="sr-Latn-RS" dirty="0">
                <a:latin typeface="Calibri" panose="020F0502020204030204" pitchFamily="34" charset="0"/>
                <a:cs typeface="Times New Roman" panose="02020603050405020304" pitchFamily="18" charset="0"/>
              </a:rPr>
              <a:t>;	</a:t>
            </a:r>
            <a:r>
              <a:rPr lang="hr-HR" altLang="sr-Latn-RS" dirty="0" err="1">
                <a:latin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hr-HR" altLang="sr-Latn-RS" baseline="-250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fi</a:t>
            </a:r>
            <a:r>
              <a:rPr lang="hr-HR" altLang="sr-Latn-RS" baseline="-25000" dirty="0">
                <a:latin typeface="Calibri" panose="020F0502020204030204" pitchFamily="34" charset="0"/>
                <a:cs typeface="Times New Roman" panose="02020603050405020304" pitchFamily="18" charset="0"/>
              </a:rPr>
              <a:t>-c </a:t>
            </a:r>
            <a:r>
              <a:rPr lang="hr-HR" altLang="sr-Latn-RS" dirty="0">
                <a:latin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hr-HR" altLang="sr-Latn-RS" baseline="-250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altLang="sr-Latn-RS" dirty="0" err="1">
                <a:latin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hr-HR" altLang="sr-Latn-RS" baseline="-250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hr-HR" altLang="sr-Latn-RS" dirty="0">
                <a:latin typeface="Calibri" panose="020F0502020204030204" pitchFamily="34" charset="0"/>
                <a:cs typeface="Times New Roman" panose="02020603050405020304" pitchFamily="18" charset="0"/>
              </a:rPr>
              <a:t>) 	T</a:t>
            </a:r>
            <a:r>
              <a:rPr lang="hr-HR" altLang="sr-Latn-RS" baseline="-25000" dirty="0">
                <a:latin typeface="Calibri" panose="020F0502020204030204" pitchFamily="34" charset="0"/>
                <a:cs typeface="Times New Roman" panose="02020603050405020304" pitchFamily="18" charset="0"/>
              </a:rPr>
              <a:t>SD</a:t>
            </a:r>
            <a:r>
              <a:rPr lang="hr-HR" altLang="sr-Latn-RS" dirty="0">
                <a:latin typeface="Calibri" panose="020F0502020204030204" pitchFamily="34" charset="0"/>
                <a:cs typeface="Times New Roman" panose="02020603050405020304" pitchFamily="18" charset="0"/>
              </a:rPr>
              <a:t> = </a:t>
            </a:r>
            <a:r>
              <a:rPr lang="hr-HR" altLang="sr-Latn-RS" dirty="0" err="1">
                <a:latin typeface="Calibri" panose="020F0502020204030204" pitchFamily="34" charset="0"/>
                <a:cs typeface="Times New Roman" panose="02020603050405020304" pitchFamily="18" charset="0"/>
              </a:rPr>
              <a:t>max</a:t>
            </a:r>
            <a:r>
              <a:rPr lang="hr-HR" altLang="sr-Latn-RS" dirty="0">
                <a:latin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hr-HR" altLang="sr-Latn-RS" dirty="0" err="1">
                <a:latin typeface="Calibri" panose="020F0502020204030204" pitchFamily="34" charset="0"/>
                <a:cs typeface="Times New Roman" panose="02020603050405020304" pitchFamily="18" charset="0"/>
              </a:rPr>
              <a:t>T’</a:t>
            </a:r>
            <a:r>
              <a:rPr lang="hr-HR" altLang="sr-Latn-RS" baseline="-250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max</a:t>
            </a:r>
            <a:r>
              <a:rPr lang="hr-HR" altLang="sr-Latn-RS" baseline="-250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altLang="sr-Latn-RS" dirty="0">
                <a:latin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hr-HR" altLang="sr-Latn-RS" baseline="-250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altLang="sr-Latn-RS" dirty="0" err="1">
                <a:latin typeface="Symbol" panose="05050102010706020507" pitchFamily="18" charset="2"/>
                <a:cs typeface="Times New Roman" panose="02020603050405020304" pitchFamily="18" charset="0"/>
              </a:rPr>
              <a:t>g</a:t>
            </a:r>
            <a:r>
              <a:rPr lang="hr-HR" altLang="sr-Latn-RS" baseline="-250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hr-HR" altLang="sr-Latn-RS" baseline="-250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altLang="sr-Latn-RS" dirty="0">
                <a:latin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hr-HR" altLang="sr-Latn-RS" baseline="-250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altLang="sr-Latn-RS" dirty="0" err="1">
                <a:latin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hr-HR" altLang="sr-Latn-RS" baseline="-250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hr-HR" altLang="sr-Latn-RS" dirty="0">
                <a:latin typeface="Calibri" panose="020F0502020204030204" pitchFamily="34" charset="0"/>
                <a:cs typeface="Times New Roman" panose="02020603050405020304" pitchFamily="18" charset="0"/>
              </a:rPr>
              <a:t>;	</a:t>
            </a:r>
            <a:r>
              <a:rPr lang="hr-HR" altLang="sr-Latn-RS" dirty="0" err="1">
                <a:latin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hr-HR" altLang="sr-Latn-RS" baseline="-250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fi</a:t>
            </a:r>
            <a:r>
              <a:rPr lang="hr-HR" altLang="sr-Latn-RS" baseline="-25000" dirty="0">
                <a:latin typeface="Calibri" panose="020F0502020204030204" pitchFamily="34" charset="0"/>
                <a:cs typeface="Times New Roman" panose="02020603050405020304" pitchFamily="18" charset="0"/>
              </a:rPr>
              <a:t>-c </a:t>
            </a:r>
            <a:r>
              <a:rPr lang="hr-HR" altLang="sr-Latn-RS" dirty="0">
                <a:latin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hr-HR" altLang="sr-Latn-RS" baseline="-250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altLang="sr-Latn-RS" dirty="0" err="1">
                <a:latin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hr-HR" altLang="sr-Latn-RS" baseline="-250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hr-HR" altLang="sr-Latn-RS" dirty="0">
                <a:latin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algn="just">
              <a:spcBef>
                <a:spcPts val="600"/>
              </a:spcBef>
            </a:pPr>
            <a:endParaRPr lang="hr-HR" altLang="sr-Latn-RS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Date Placeholder 1">
            <a:extLst>
              <a:ext uri="{FF2B5EF4-FFF2-40B4-BE49-F238E27FC236}">
                <a16:creationId xmlns:a16="http://schemas.microsoft.com/office/drawing/2014/main" id="{CEB40D7B-4A17-4382-9206-0DC48A4ACCB7}"/>
              </a:ext>
            </a:extLst>
          </p:cNvPr>
          <p:cNvSpPr txBox="1">
            <a:spLocks/>
          </p:cNvSpPr>
          <p:nvPr/>
        </p:nvSpPr>
        <p:spPr>
          <a:xfrm>
            <a:off x="107950" y="6381750"/>
            <a:ext cx="5976938" cy="476250"/>
          </a:xfrm>
          <a:prstGeom prst="rect">
            <a:avLst/>
          </a:prstGeom>
        </p:spPr>
        <p:txBody>
          <a:bodyPr/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r-Latn-RS" sz="1200" dirty="0"/>
              <a:t>Pero ŠIŠA, </a:t>
            </a:r>
            <a:r>
              <a:rPr lang="sr-Latn-RS" sz="1200" dirty="0" err="1"/>
              <a:t>dipl.ing.građ</a:t>
            </a:r>
            <a:r>
              <a:rPr lang="sr-Latn-RS" sz="1200" dirty="0"/>
              <a:t>.</a:t>
            </a:r>
            <a:endParaRPr lang="hr-HR" sz="1200" dirty="0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3B16F7A1-FC92-4818-B7A1-10426E6DEFAA}"/>
              </a:ext>
            </a:extLst>
          </p:cNvPr>
          <p:cNvSpPr txBox="1">
            <a:spLocks noChangeArrowheads="1"/>
          </p:cNvSpPr>
          <p:nvPr/>
        </p:nvSpPr>
        <p:spPr>
          <a:xfrm>
            <a:off x="609600" y="274638"/>
            <a:ext cx="10972800" cy="539023"/>
          </a:xfr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hr-HR" altLang="sr-Latn-RS" sz="2400" b="1" dirty="0">
                <a:latin typeface="Calibri" panose="020F0502020204030204" pitchFamily="34" charset="0"/>
              </a:rPr>
              <a:t>3. STATIČKI PRORAČUN</a:t>
            </a:r>
            <a:endParaRPr lang="hr-HR" altLang="sr-Latn-RS" sz="2400" b="1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676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676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676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67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8D0F45-4587-4410-8B4E-822F0B8E2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"/>
          <a:stretch>
            <a:fillRect/>
          </a:stretch>
        </p:blipFill>
        <p:spPr bwMode="auto">
          <a:xfrm>
            <a:off x="1613693" y="817973"/>
            <a:ext cx="8964613" cy="495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10" name="Group 25609">
            <a:extLst>
              <a:ext uri="{FF2B5EF4-FFF2-40B4-BE49-F238E27FC236}">
                <a16:creationId xmlns:a16="http://schemas.microsoft.com/office/drawing/2014/main" id="{9042BD60-A808-4264-B344-CDF4F02DC300}"/>
              </a:ext>
            </a:extLst>
          </p:cNvPr>
          <p:cNvGrpSpPr>
            <a:grpSpLocks/>
          </p:cNvGrpSpPr>
          <p:nvPr/>
        </p:nvGrpSpPr>
        <p:grpSpPr bwMode="auto">
          <a:xfrm>
            <a:off x="1914524" y="1363661"/>
            <a:ext cx="5864225" cy="2851150"/>
            <a:chOff x="405995" y="2240559"/>
            <a:chExt cx="5865035" cy="2851198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9EE8909-ECAB-43FA-ADE6-BA4D0D62D969}"/>
                </a:ext>
              </a:extLst>
            </p:cNvPr>
            <p:cNvSpPr/>
            <p:nvPr/>
          </p:nvSpPr>
          <p:spPr>
            <a:xfrm>
              <a:off x="669556" y="2653316"/>
              <a:ext cx="1051070" cy="2208249"/>
            </a:xfrm>
            <a:custGeom>
              <a:avLst/>
              <a:gdLst>
                <a:gd name="connsiteX0" fmla="*/ 1050925 w 1050925"/>
                <a:gd name="connsiteY0" fmla="*/ 89891 h 2207616"/>
                <a:gd name="connsiteX1" fmla="*/ 876300 w 1050925"/>
                <a:gd name="connsiteY1" fmla="*/ 16866 h 2207616"/>
                <a:gd name="connsiteX2" fmla="*/ 701675 w 1050925"/>
                <a:gd name="connsiteY2" fmla="*/ 991 h 2207616"/>
                <a:gd name="connsiteX3" fmla="*/ 536575 w 1050925"/>
                <a:gd name="connsiteY3" fmla="*/ 35916 h 2207616"/>
                <a:gd name="connsiteX4" fmla="*/ 384175 w 1050925"/>
                <a:gd name="connsiteY4" fmla="*/ 93066 h 2207616"/>
                <a:gd name="connsiteX5" fmla="*/ 247650 w 1050925"/>
                <a:gd name="connsiteY5" fmla="*/ 181966 h 2207616"/>
                <a:gd name="connsiteX6" fmla="*/ 158750 w 1050925"/>
                <a:gd name="connsiteY6" fmla="*/ 254991 h 2207616"/>
                <a:gd name="connsiteX7" fmla="*/ 92075 w 1050925"/>
                <a:gd name="connsiteY7" fmla="*/ 362941 h 2207616"/>
                <a:gd name="connsiteX8" fmla="*/ 38100 w 1050925"/>
                <a:gd name="connsiteY8" fmla="*/ 477241 h 2207616"/>
                <a:gd name="connsiteX9" fmla="*/ 9525 w 1050925"/>
                <a:gd name="connsiteY9" fmla="*/ 578841 h 2207616"/>
                <a:gd name="connsiteX10" fmla="*/ 6350 w 1050925"/>
                <a:gd name="connsiteY10" fmla="*/ 788391 h 2207616"/>
                <a:gd name="connsiteX11" fmla="*/ 0 w 1050925"/>
                <a:gd name="connsiteY11" fmla="*/ 1245591 h 2207616"/>
                <a:gd name="connsiteX12" fmla="*/ 6350 w 1050925"/>
                <a:gd name="connsiteY12" fmla="*/ 1471016 h 2207616"/>
                <a:gd name="connsiteX13" fmla="*/ 28575 w 1050925"/>
                <a:gd name="connsiteY13" fmla="*/ 1674216 h 2207616"/>
                <a:gd name="connsiteX14" fmla="*/ 63500 w 1050925"/>
                <a:gd name="connsiteY14" fmla="*/ 1801216 h 2207616"/>
                <a:gd name="connsiteX15" fmla="*/ 155575 w 1050925"/>
                <a:gd name="connsiteY15" fmla="*/ 1931391 h 2207616"/>
                <a:gd name="connsiteX16" fmla="*/ 228600 w 1050925"/>
                <a:gd name="connsiteY16" fmla="*/ 2026641 h 2207616"/>
                <a:gd name="connsiteX17" fmla="*/ 342900 w 1050925"/>
                <a:gd name="connsiteY17" fmla="*/ 2099666 h 2207616"/>
                <a:gd name="connsiteX18" fmla="*/ 469900 w 1050925"/>
                <a:gd name="connsiteY18" fmla="*/ 2179041 h 2207616"/>
                <a:gd name="connsiteX19" fmla="*/ 615950 w 1050925"/>
                <a:gd name="connsiteY19" fmla="*/ 2194916 h 2207616"/>
                <a:gd name="connsiteX20" fmla="*/ 768350 w 1050925"/>
                <a:gd name="connsiteY20" fmla="*/ 2207616 h 2207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50925" h="2207616">
                  <a:moveTo>
                    <a:pt x="1050925" y="89891"/>
                  </a:moveTo>
                  <a:cubicBezTo>
                    <a:pt x="992716" y="60787"/>
                    <a:pt x="934508" y="31683"/>
                    <a:pt x="876300" y="16866"/>
                  </a:cubicBezTo>
                  <a:cubicBezTo>
                    <a:pt x="818092" y="2049"/>
                    <a:pt x="758296" y="-2184"/>
                    <a:pt x="701675" y="991"/>
                  </a:cubicBezTo>
                  <a:cubicBezTo>
                    <a:pt x="645054" y="4166"/>
                    <a:pt x="589492" y="20570"/>
                    <a:pt x="536575" y="35916"/>
                  </a:cubicBezTo>
                  <a:cubicBezTo>
                    <a:pt x="483658" y="51262"/>
                    <a:pt x="432329" y="68724"/>
                    <a:pt x="384175" y="93066"/>
                  </a:cubicBezTo>
                  <a:cubicBezTo>
                    <a:pt x="336021" y="117408"/>
                    <a:pt x="285221" y="154978"/>
                    <a:pt x="247650" y="181966"/>
                  </a:cubicBezTo>
                  <a:cubicBezTo>
                    <a:pt x="210079" y="208954"/>
                    <a:pt x="184679" y="224829"/>
                    <a:pt x="158750" y="254991"/>
                  </a:cubicBezTo>
                  <a:cubicBezTo>
                    <a:pt x="132821" y="285153"/>
                    <a:pt x="112183" y="325899"/>
                    <a:pt x="92075" y="362941"/>
                  </a:cubicBezTo>
                  <a:cubicBezTo>
                    <a:pt x="71967" y="399983"/>
                    <a:pt x="51858" y="441258"/>
                    <a:pt x="38100" y="477241"/>
                  </a:cubicBezTo>
                  <a:cubicBezTo>
                    <a:pt x="24342" y="513224"/>
                    <a:pt x="14817" y="526983"/>
                    <a:pt x="9525" y="578841"/>
                  </a:cubicBezTo>
                  <a:cubicBezTo>
                    <a:pt x="4233" y="630699"/>
                    <a:pt x="7937" y="677266"/>
                    <a:pt x="6350" y="788391"/>
                  </a:cubicBezTo>
                  <a:cubicBezTo>
                    <a:pt x="4762" y="899516"/>
                    <a:pt x="0" y="1131820"/>
                    <a:pt x="0" y="1245591"/>
                  </a:cubicBezTo>
                  <a:cubicBezTo>
                    <a:pt x="0" y="1359362"/>
                    <a:pt x="1587" y="1399579"/>
                    <a:pt x="6350" y="1471016"/>
                  </a:cubicBezTo>
                  <a:cubicBezTo>
                    <a:pt x="11112" y="1542454"/>
                    <a:pt x="19050" y="1619183"/>
                    <a:pt x="28575" y="1674216"/>
                  </a:cubicBezTo>
                  <a:cubicBezTo>
                    <a:pt x="38100" y="1729249"/>
                    <a:pt x="42333" y="1758354"/>
                    <a:pt x="63500" y="1801216"/>
                  </a:cubicBezTo>
                  <a:cubicBezTo>
                    <a:pt x="84667" y="1844079"/>
                    <a:pt x="128058" y="1893820"/>
                    <a:pt x="155575" y="1931391"/>
                  </a:cubicBezTo>
                  <a:cubicBezTo>
                    <a:pt x="183092" y="1968962"/>
                    <a:pt x="197379" y="1998595"/>
                    <a:pt x="228600" y="2026641"/>
                  </a:cubicBezTo>
                  <a:cubicBezTo>
                    <a:pt x="259821" y="2054687"/>
                    <a:pt x="342900" y="2099666"/>
                    <a:pt x="342900" y="2099666"/>
                  </a:cubicBezTo>
                  <a:cubicBezTo>
                    <a:pt x="383117" y="2125066"/>
                    <a:pt x="424392" y="2163166"/>
                    <a:pt x="469900" y="2179041"/>
                  </a:cubicBezTo>
                  <a:cubicBezTo>
                    <a:pt x="515408" y="2194916"/>
                    <a:pt x="566208" y="2190154"/>
                    <a:pt x="615950" y="2194916"/>
                  </a:cubicBezTo>
                  <a:cubicBezTo>
                    <a:pt x="665692" y="2199678"/>
                    <a:pt x="717021" y="2203647"/>
                    <a:pt x="768350" y="2207616"/>
                  </a:cubicBezTo>
                </a:path>
              </a:pathLst>
            </a:cu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r-HR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77AFC4B-19E4-48E5-B4AC-2163743663AF}"/>
                </a:ext>
              </a:extLst>
            </p:cNvPr>
            <p:cNvSpPr/>
            <p:nvPr/>
          </p:nvSpPr>
          <p:spPr>
            <a:xfrm>
              <a:off x="1726977" y="2740629"/>
              <a:ext cx="1521035" cy="3175"/>
            </a:xfrm>
            <a:custGeom>
              <a:avLst/>
              <a:gdLst>
                <a:gd name="connsiteX0" fmla="*/ 1520825 w 1520825"/>
                <a:gd name="connsiteY0" fmla="*/ 0 h 3175"/>
                <a:gd name="connsiteX1" fmla="*/ 0 w 1520825"/>
                <a:gd name="connsiteY1" fmla="*/ 3175 h 3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20825" h="3175">
                  <a:moveTo>
                    <a:pt x="1520825" y="0"/>
                  </a:moveTo>
                  <a:lnTo>
                    <a:pt x="0" y="3175"/>
                  </a:lnTo>
                </a:path>
              </a:pathLst>
            </a:cu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r-HR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7B03AB2-A013-476C-8043-7F0FF6B85F22}"/>
                </a:ext>
              </a:extLst>
            </p:cNvPr>
            <p:cNvSpPr/>
            <p:nvPr/>
          </p:nvSpPr>
          <p:spPr>
            <a:xfrm>
              <a:off x="5086591" y="2597752"/>
              <a:ext cx="762105" cy="311155"/>
            </a:xfrm>
            <a:custGeom>
              <a:avLst/>
              <a:gdLst>
                <a:gd name="connsiteX0" fmla="*/ 0 w 762000"/>
                <a:gd name="connsiteY0" fmla="*/ 0 h 311150"/>
                <a:gd name="connsiteX1" fmla="*/ 762000 w 762000"/>
                <a:gd name="connsiteY1" fmla="*/ 311150 h 31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2000" h="311150">
                  <a:moveTo>
                    <a:pt x="0" y="0"/>
                  </a:moveTo>
                  <a:lnTo>
                    <a:pt x="762000" y="311150"/>
                  </a:lnTo>
                </a:path>
              </a:pathLst>
            </a:cu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r-HR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F34C1E6D-A95A-42DC-8290-82EA97EC18CF}"/>
                </a:ext>
              </a:extLst>
            </p:cNvPr>
            <p:cNvSpPr/>
            <p:nvPr/>
          </p:nvSpPr>
          <p:spPr>
            <a:xfrm>
              <a:off x="5839170" y="2905732"/>
              <a:ext cx="3175" cy="717562"/>
            </a:xfrm>
            <a:custGeom>
              <a:avLst/>
              <a:gdLst>
                <a:gd name="connsiteX0" fmla="*/ 3175 w 3175"/>
                <a:gd name="connsiteY0" fmla="*/ 0 h 717550"/>
                <a:gd name="connsiteX1" fmla="*/ 0 w 3175"/>
                <a:gd name="connsiteY1" fmla="*/ 717550 h 71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75" h="717550">
                  <a:moveTo>
                    <a:pt x="3175" y="0"/>
                  </a:moveTo>
                  <a:cubicBezTo>
                    <a:pt x="2117" y="239183"/>
                    <a:pt x="1058" y="478366"/>
                    <a:pt x="0" y="717550"/>
                  </a:cubicBezTo>
                </a:path>
              </a:pathLst>
            </a:cu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r-HR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C07B139-D752-4E75-82D0-683CC74EAC65}"/>
                </a:ext>
              </a:extLst>
            </p:cNvPr>
            <p:cNvSpPr/>
            <p:nvPr/>
          </p:nvSpPr>
          <p:spPr>
            <a:xfrm>
              <a:off x="5772486" y="3620119"/>
              <a:ext cx="73035" cy="9525"/>
            </a:xfrm>
            <a:custGeom>
              <a:avLst/>
              <a:gdLst>
                <a:gd name="connsiteX0" fmla="*/ 73025 w 73025"/>
                <a:gd name="connsiteY0" fmla="*/ 0 h 9525"/>
                <a:gd name="connsiteX1" fmla="*/ 0 w 73025"/>
                <a:gd name="connsiteY1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025" h="9525">
                  <a:moveTo>
                    <a:pt x="73025" y="0"/>
                  </a:moveTo>
                  <a:lnTo>
                    <a:pt x="0" y="9525"/>
                  </a:lnTo>
                </a:path>
              </a:pathLst>
            </a:cu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r-HR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319D84-E395-4B28-8369-042608ED6CD2}"/>
                </a:ext>
              </a:extLst>
            </p:cNvPr>
            <p:cNvSpPr/>
            <p:nvPr/>
          </p:nvSpPr>
          <p:spPr>
            <a:xfrm>
              <a:off x="5766135" y="3623294"/>
              <a:ext cx="3175" cy="247654"/>
            </a:xfrm>
            <a:custGeom>
              <a:avLst/>
              <a:gdLst>
                <a:gd name="connsiteX0" fmla="*/ 3175 w 3175"/>
                <a:gd name="connsiteY0" fmla="*/ 0 h 247650"/>
                <a:gd name="connsiteX1" fmla="*/ 0 w 3175"/>
                <a:gd name="connsiteY1" fmla="*/ 247650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75" h="247650">
                  <a:moveTo>
                    <a:pt x="3175" y="0"/>
                  </a:moveTo>
                  <a:cubicBezTo>
                    <a:pt x="2117" y="82550"/>
                    <a:pt x="1058" y="165100"/>
                    <a:pt x="0" y="247650"/>
                  </a:cubicBezTo>
                </a:path>
              </a:pathLst>
            </a:cu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r-HR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5C1D086-8BB4-4115-A64E-E010A1D744C6}"/>
                </a:ext>
              </a:extLst>
            </p:cNvPr>
            <p:cNvSpPr/>
            <p:nvPr/>
          </p:nvSpPr>
          <p:spPr>
            <a:xfrm>
              <a:off x="3241662" y="2480275"/>
              <a:ext cx="3175" cy="263529"/>
            </a:xfrm>
            <a:custGeom>
              <a:avLst/>
              <a:gdLst>
                <a:gd name="connsiteX0" fmla="*/ 0 w 3175"/>
                <a:gd name="connsiteY0" fmla="*/ 263525 h 263525"/>
                <a:gd name="connsiteX1" fmla="*/ 3175 w 3175"/>
                <a:gd name="connsiteY1" fmla="*/ 0 h 26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75" h="263525">
                  <a:moveTo>
                    <a:pt x="0" y="263525"/>
                  </a:moveTo>
                  <a:cubicBezTo>
                    <a:pt x="1058" y="175683"/>
                    <a:pt x="2116" y="87841"/>
                    <a:pt x="3175" y="0"/>
                  </a:cubicBezTo>
                </a:path>
              </a:pathLst>
            </a:cu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r-HR"/>
            </a:p>
          </p:txBody>
        </p:sp>
        <p:sp>
          <p:nvSpPr>
            <p:cNvPr id="41" name="TextBox 7">
              <a:extLst>
                <a:ext uri="{FF2B5EF4-FFF2-40B4-BE49-F238E27FC236}">
                  <a16:creationId xmlns:a16="http://schemas.microsoft.com/office/drawing/2014/main" id="{B258E2BE-FD49-4F52-BE0C-7B5855AF6C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7288" y="2240559"/>
              <a:ext cx="28933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hr-HR" altLang="sr-Latn-RS" sz="2400" dirty="0">
                  <a:solidFill>
                    <a:srgbClr val="C00000"/>
                  </a:solidFill>
                  <a:highlight>
                    <a:srgbClr val="C0C0C0"/>
                  </a:highlight>
                  <a:latin typeface="Calibri" panose="020F0502020204030204" pitchFamily="34" charset="0"/>
                </a:rPr>
                <a:t>1</a:t>
              </a:r>
            </a:p>
          </p:txBody>
        </p:sp>
        <p:sp>
          <p:nvSpPr>
            <p:cNvPr id="42" name="TextBox 7">
              <a:extLst>
                <a:ext uri="{FF2B5EF4-FFF2-40B4-BE49-F238E27FC236}">
                  <a16:creationId xmlns:a16="http://schemas.microsoft.com/office/drawing/2014/main" id="{056E7114-28A1-4359-88B4-942E8AF1C2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5995" y="2528242"/>
              <a:ext cx="28933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hr-HR" altLang="sr-Latn-RS" sz="2400" dirty="0">
                  <a:solidFill>
                    <a:srgbClr val="C00000"/>
                  </a:solidFill>
                  <a:highlight>
                    <a:srgbClr val="C0C0C0"/>
                  </a:highlight>
                  <a:latin typeface="Calibri" panose="020F0502020204030204" pitchFamily="34" charset="0"/>
                </a:rPr>
                <a:t>1</a:t>
              </a:r>
            </a:p>
          </p:txBody>
        </p:sp>
        <p:sp>
          <p:nvSpPr>
            <p:cNvPr id="43" name="TextBox 7">
              <a:extLst>
                <a:ext uri="{FF2B5EF4-FFF2-40B4-BE49-F238E27FC236}">
                  <a16:creationId xmlns:a16="http://schemas.microsoft.com/office/drawing/2014/main" id="{45714D3A-1096-4E5B-8C38-7EB052968A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8910" y="4630092"/>
              <a:ext cx="28933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hr-HR" altLang="sr-Latn-RS" sz="2400" dirty="0">
                  <a:solidFill>
                    <a:srgbClr val="C00000"/>
                  </a:solidFill>
                  <a:highlight>
                    <a:srgbClr val="C0C0C0"/>
                  </a:highlight>
                  <a:latin typeface="Calibri" panose="020F0502020204030204" pitchFamily="34" charset="0"/>
                </a:rPr>
                <a:t>1</a:t>
              </a:r>
            </a:p>
          </p:txBody>
        </p:sp>
        <p:sp>
          <p:nvSpPr>
            <p:cNvPr id="44" name="TextBox 7">
              <a:extLst>
                <a:ext uri="{FF2B5EF4-FFF2-40B4-BE49-F238E27FC236}">
                  <a16:creationId xmlns:a16="http://schemas.microsoft.com/office/drawing/2014/main" id="{D145C77A-35E1-4F2C-A469-48C13DB282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81700" y="2994967"/>
              <a:ext cx="28933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hr-HR" altLang="sr-Latn-RS" sz="2400" dirty="0">
                  <a:solidFill>
                    <a:srgbClr val="C00000"/>
                  </a:solidFill>
                  <a:highlight>
                    <a:srgbClr val="C0C0C0"/>
                  </a:highlight>
                  <a:latin typeface="Calibri" panose="020F0502020204030204" pitchFamily="34" charset="0"/>
                </a:rPr>
                <a:t>1</a:t>
              </a:r>
            </a:p>
          </p:txBody>
        </p:sp>
      </p:grpSp>
      <p:grpSp>
        <p:nvGrpSpPr>
          <p:cNvPr id="25611" name="Group 25610">
            <a:extLst>
              <a:ext uri="{FF2B5EF4-FFF2-40B4-BE49-F238E27FC236}">
                <a16:creationId xmlns:a16="http://schemas.microsoft.com/office/drawing/2014/main" id="{871C8B5F-E520-4EEF-88F8-69A069E093F2}"/>
              </a:ext>
            </a:extLst>
          </p:cNvPr>
          <p:cNvGrpSpPr>
            <a:grpSpLocks/>
          </p:cNvGrpSpPr>
          <p:nvPr/>
        </p:nvGrpSpPr>
        <p:grpSpPr bwMode="auto">
          <a:xfrm>
            <a:off x="2932801" y="3981661"/>
            <a:ext cx="584200" cy="706438"/>
            <a:chOff x="1441450" y="4860925"/>
            <a:chExt cx="584869" cy="707082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A16564C-FDF3-4B1D-BDF5-9D3D71F90340}"/>
                </a:ext>
              </a:extLst>
            </p:cNvPr>
            <p:cNvSpPr/>
            <p:nvPr/>
          </p:nvSpPr>
          <p:spPr>
            <a:xfrm>
              <a:off x="1441450" y="4860925"/>
              <a:ext cx="6357" cy="273299"/>
            </a:xfrm>
            <a:custGeom>
              <a:avLst/>
              <a:gdLst>
                <a:gd name="connsiteX0" fmla="*/ 0 w 6350"/>
                <a:gd name="connsiteY0" fmla="*/ 0 h 273050"/>
                <a:gd name="connsiteX1" fmla="*/ 6350 w 6350"/>
                <a:gd name="connsiteY1" fmla="*/ 273050 h 27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50" h="273050">
                  <a:moveTo>
                    <a:pt x="0" y="0"/>
                  </a:moveTo>
                  <a:lnTo>
                    <a:pt x="6350" y="273050"/>
                  </a:lnTo>
                </a:path>
              </a:pathLst>
            </a:custGeom>
            <a:noFill/>
            <a:ln w="28575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r-HR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B84490D-FAF3-42B5-9F53-7558F0E84BB2}"/>
                </a:ext>
              </a:extLst>
            </p:cNvPr>
            <p:cNvSpPr/>
            <p:nvPr/>
          </p:nvSpPr>
          <p:spPr>
            <a:xfrm>
              <a:off x="1450986" y="5127868"/>
              <a:ext cx="575333" cy="46080"/>
            </a:xfrm>
            <a:custGeom>
              <a:avLst/>
              <a:gdLst>
                <a:gd name="connsiteX0" fmla="*/ 0 w 406400"/>
                <a:gd name="connsiteY0" fmla="*/ 0 h 0"/>
                <a:gd name="connsiteX1" fmla="*/ 406400 w 40640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6400">
                  <a:moveTo>
                    <a:pt x="0" y="0"/>
                  </a:moveTo>
                  <a:lnTo>
                    <a:pt x="406400" y="0"/>
                  </a:lnTo>
                </a:path>
              </a:pathLst>
            </a:custGeom>
            <a:noFill/>
            <a:ln w="28575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r-HR"/>
            </a:p>
          </p:txBody>
        </p:sp>
        <p:sp>
          <p:nvSpPr>
            <p:cNvPr id="45" name="TextBox 7">
              <a:extLst>
                <a:ext uri="{FF2B5EF4-FFF2-40B4-BE49-F238E27FC236}">
                  <a16:creationId xmlns:a16="http://schemas.microsoft.com/office/drawing/2014/main" id="{7FC82153-DE45-4666-94D5-D206914202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66660" y="5106342"/>
              <a:ext cx="28933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hr-HR" altLang="sr-Latn-RS" sz="2400" dirty="0">
                  <a:solidFill>
                    <a:srgbClr val="92D050"/>
                  </a:solidFill>
                  <a:highlight>
                    <a:srgbClr val="C0C0C0"/>
                  </a:highlight>
                  <a:latin typeface="Calibri" panose="020F0502020204030204" pitchFamily="34" charset="0"/>
                </a:rPr>
                <a:t>2</a:t>
              </a:r>
            </a:p>
          </p:txBody>
        </p:sp>
      </p:grpSp>
      <p:grpSp>
        <p:nvGrpSpPr>
          <p:cNvPr id="25613" name="Group 25612">
            <a:extLst>
              <a:ext uri="{FF2B5EF4-FFF2-40B4-BE49-F238E27FC236}">
                <a16:creationId xmlns:a16="http://schemas.microsoft.com/office/drawing/2014/main" id="{1A25A6E3-C6CA-4ED1-863F-DE49863D7A4F}"/>
              </a:ext>
            </a:extLst>
          </p:cNvPr>
          <p:cNvGrpSpPr>
            <a:grpSpLocks/>
          </p:cNvGrpSpPr>
          <p:nvPr/>
        </p:nvGrpSpPr>
        <p:grpSpPr bwMode="auto">
          <a:xfrm>
            <a:off x="3540750" y="3000586"/>
            <a:ext cx="3740150" cy="1254125"/>
            <a:chOff x="2032000" y="3876675"/>
            <a:chExt cx="3740150" cy="1254125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71A1FA7-3D55-4BCE-9C58-9BBB1F63796D}"/>
                </a:ext>
              </a:extLst>
            </p:cNvPr>
            <p:cNvSpPr/>
            <p:nvPr/>
          </p:nvSpPr>
          <p:spPr>
            <a:xfrm>
              <a:off x="2032000" y="5124450"/>
              <a:ext cx="3727450" cy="6350"/>
            </a:xfrm>
            <a:custGeom>
              <a:avLst/>
              <a:gdLst>
                <a:gd name="connsiteX0" fmla="*/ 0 w 3727450"/>
                <a:gd name="connsiteY0" fmla="*/ 0 h 6350"/>
                <a:gd name="connsiteX1" fmla="*/ 3727450 w 3727450"/>
                <a:gd name="connsiteY1" fmla="*/ 6350 h 6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727450" h="6350">
                  <a:moveTo>
                    <a:pt x="0" y="0"/>
                  </a:moveTo>
                  <a:lnTo>
                    <a:pt x="3727450" y="6350"/>
                  </a:lnTo>
                </a:path>
              </a:pathLst>
            </a:cu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r-HR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DD93A45-0BB8-4238-B77B-58BF381F19BE}"/>
                </a:ext>
              </a:extLst>
            </p:cNvPr>
            <p:cNvSpPr/>
            <p:nvPr/>
          </p:nvSpPr>
          <p:spPr>
            <a:xfrm>
              <a:off x="5765800" y="3876675"/>
              <a:ext cx="6350" cy="1254125"/>
            </a:xfrm>
            <a:custGeom>
              <a:avLst/>
              <a:gdLst>
                <a:gd name="connsiteX0" fmla="*/ 0 w 6350"/>
                <a:gd name="connsiteY0" fmla="*/ 0 h 1254125"/>
                <a:gd name="connsiteX1" fmla="*/ 6350 w 6350"/>
                <a:gd name="connsiteY1" fmla="*/ 1254125 h 1254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50" h="1254125">
                  <a:moveTo>
                    <a:pt x="0" y="0"/>
                  </a:moveTo>
                  <a:cubicBezTo>
                    <a:pt x="2117" y="418042"/>
                    <a:pt x="4233" y="836083"/>
                    <a:pt x="6350" y="1254125"/>
                  </a:cubicBezTo>
                </a:path>
              </a:pathLst>
            </a:cu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r-HR"/>
            </a:p>
          </p:txBody>
        </p:sp>
        <p:sp>
          <p:nvSpPr>
            <p:cNvPr id="46" name="TextBox 7">
              <a:extLst>
                <a:ext uri="{FF2B5EF4-FFF2-40B4-BE49-F238E27FC236}">
                  <a16:creationId xmlns:a16="http://schemas.microsoft.com/office/drawing/2014/main" id="{98BE711E-3245-4B6F-AEAF-4E066D92F0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97250" y="4625329"/>
              <a:ext cx="28933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hr-HR" altLang="sr-Latn-RS" sz="2400" dirty="0">
                  <a:solidFill>
                    <a:srgbClr val="FFFF00"/>
                  </a:solidFill>
                  <a:highlight>
                    <a:srgbClr val="C0C0C0"/>
                  </a:highlight>
                  <a:latin typeface="Calibri" panose="020F0502020204030204" pitchFamily="34" charset="0"/>
                </a:rPr>
                <a:t>3</a:t>
              </a:r>
            </a:p>
          </p:txBody>
        </p:sp>
        <p:sp>
          <p:nvSpPr>
            <p:cNvPr id="25609" name="Rectangle 25608">
              <a:extLst>
                <a:ext uri="{FF2B5EF4-FFF2-40B4-BE49-F238E27FC236}">
                  <a16:creationId xmlns:a16="http://schemas.microsoft.com/office/drawing/2014/main" id="{05582E94-1257-4AF5-A38E-D1B259C0B1BD}"/>
                </a:ext>
              </a:extLst>
            </p:cNvPr>
            <p:cNvSpPr/>
            <p:nvPr/>
          </p:nvSpPr>
          <p:spPr>
            <a:xfrm>
              <a:off x="5359400" y="4188529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hr-HR" altLang="sr-Latn-RS" dirty="0">
                  <a:solidFill>
                    <a:srgbClr val="FFFF00"/>
                  </a:solidFill>
                  <a:highlight>
                    <a:srgbClr val="C0C0C0"/>
                  </a:highlight>
                  <a:latin typeface="Calibri" panose="020F0502020204030204" pitchFamily="34" charset="0"/>
                </a:rPr>
                <a:t>3</a:t>
              </a:r>
            </a:p>
          </p:txBody>
        </p:sp>
      </p:grpSp>
      <p:grpSp>
        <p:nvGrpSpPr>
          <p:cNvPr id="25614" name="Group 25613">
            <a:extLst>
              <a:ext uri="{FF2B5EF4-FFF2-40B4-BE49-F238E27FC236}">
                <a16:creationId xmlns:a16="http://schemas.microsoft.com/office/drawing/2014/main" id="{0651A938-7987-4EE3-A345-7B4A32E52421}"/>
              </a:ext>
            </a:extLst>
          </p:cNvPr>
          <p:cNvGrpSpPr>
            <a:grpSpLocks/>
          </p:cNvGrpSpPr>
          <p:nvPr/>
        </p:nvGrpSpPr>
        <p:grpSpPr bwMode="auto">
          <a:xfrm>
            <a:off x="4029075" y="3497106"/>
            <a:ext cx="5848350" cy="1552575"/>
            <a:chOff x="2539363" y="4371975"/>
            <a:chExt cx="5848987" cy="1552575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344FF05C-EE37-427A-82E2-8B7CDBFFF92F}"/>
                </a:ext>
              </a:extLst>
            </p:cNvPr>
            <p:cNvSpPr/>
            <p:nvPr/>
          </p:nvSpPr>
          <p:spPr>
            <a:xfrm>
              <a:off x="2942632" y="5140325"/>
              <a:ext cx="6351" cy="492125"/>
            </a:xfrm>
            <a:custGeom>
              <a:avLst/>
              <a:gdLst>
                <a:gd name="connsiteX0" fmla="*/ 0 w 6350"/>
                <a:gd name="connsiteY0" fmla="*/ 0 h 492125"/>
                <a:gd name="connsiteX1" fmla="*/ 6350 w 6350"/>
                <a:gd name="connsiteY1" fmla="*/ 492125 h 492125"/>
                <a:gd name="connsiteX2" fmla="*/ 6350 w 6350"/>
                <a:gd name="connsiteY2" fmla="*/ 492125 h 49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50" h="492125">
                  <a:moveTo>
                    <a:pt x="0" y="0"/>
                  </a:moveTo>
                  <a:lnTo>
                    <a:pt x="6350" y="492125"/>
                  </a:lnTo>
                  <a:lnTo>
                    <a:pt x="6350" y="492125"/>
                  </a:lnTo>
                </a:path>
              </a:pathLst>
            </a:custGeom>
            <a:noFill/>
            <a:ln w="28575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r-HR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F3ED8E5-907D-41BB-88B0-D6C1736CF8E8}"/>
                </a:ext>
              </a:extLst>
            </p:cNvPr>
            <p:cNvSpPr/>
            <p:nvPr/>
          </p:nvSpPr>
          <p:spPr>
            <a:xfrm>
              <a:off x="3231588" y="5143500"/>
              <a:ext cx="15877" cy="781050"/>
            </a:xfrm>
            <a:custGeom>
              <a:avLst/>
              <a:gdLst>
                <a:gd name="connsiteX0" fmla="*/ 0 w 15875"/>
                <a:gd name="connsiteY0" fmla="*/ 0 h 781050"/>
                <a:gd name="connsiteX1" fmla="*/ 15875 w 15875"/>
                <a:gd name="connsiteY1" fmla="*/ 781050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875" h="781050">
                  <a:moveTo>
                    <a:pt x="0" y="0"/>
                  </a:moveTo>
                  <a:lnTo>
                    <a:pt x="15875" y="781050"/>
                  </a:lnTo>
                </a:path>
              </a:pathLst>
            </a:custGeom>
            <a:noFill/>
            <a:ln w="28575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r-HR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8A57F40-1774-4C37-9B31-C61ECED57CEB}"/>
                </a:ext>
              </a:extLst>
            </p:cNvPr>
            <p:cNvSpPr/>
            <p:nvPr/>
          </p:nvSpPr>
          <p:spPr>
            <a:xfrm>
              <a:off x="3253816" y="5924550"/>
              <a:ext cx="136540" cy="0"/>
            </a:xfrm>
            <a:custGeom>
              <a:avLst/>
              <a:gdLst>
                <a:gd name="connsiteX0" fmla="*/ 136525 w 136525"/>
                <a:gd name="connsiteY0" fmla="*/ 0 h 0"/>
                <a:gd name="connsiteX1" fmla="*/ 0 w 13652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6525">
                  <a:moveTo>
                    <a:pt x="136525" y="0"/>
                  </a:move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r-HR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55B22DD-8CCE-4BC3-93F7-46997DE69BB3}"/>
                </a:ext>
              </a:extLst>
            </p:cNvPr>
            <p:cNvSpPr/>
            <p:nvPr/>
          </p:nvSpPr>
          <p:spPr>
            <a:xfrm>
              <a:off x="7191245" y="4381500"/>
              <a:ext cx="628718" cy="3175"/>
            </a:xfrm>
            <a:custGeom>
              <a:avLst/>
              <a:gdLst>
                <a:gd name="connsiteX0" fmla="*/ 0 w 628650"/>
                <a:gd name="connsiteY0" fmla="*/ 3175 h 3175"/>
                <a:gd name="connsiteX1" fmla="*/ 628650 w 628650"/>
                <a:gd name="connsiteY1" fmla="*/ 0 h 3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28650" h="3175">
                  <a:moveTo>
                    <a:pt x="0" y="3175"/>
                  </a:moveTo>
                  <a:lnTo>
                    <a:pt x="628650" y="0"/>
                  </a:lnTo>
                </a:path>
              </a:pathLst>
            </a:custGeom>
            <a:noFill/>
            <a:ln w="28575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r-HR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F063F59-619C-4645-A1B7-619125AA33BD}"/>
                </a:ext>
              </a:extLst>
            </p:cNvPr>
            <p:cNvSpPr/>
            <p:nvPr/>
          </p:nvSpPr>
          <p:spPr>
            <a:xfrm>
              <a:off x="7826314" y="4371975"/>
              <a:ext cx="311184" cy="238125"/>
            </a:xfrm>
            <a:custGeom>
              <a:avLst/>
              <a:gdLst>
                <a:gd name="connsiteX0" fmla="*/ 0 w 311150"/>
                <a:gd name="connsiteY0" fmla="*/ 0 h 238125"/>
                <a:gd name="connsiteX1" fmla="*/ 311150 w 311150"/>
                <a:gd name="connsiteY1" fmla="*/ 238125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1150" h="238125">
                  <a:moveTo>
                    <a:pt x="0" y="0"/>
                  </a:moveTo>
                  <a:lnTo>
                    <a:pt x="311150" y="238125"/>
                  </a:lnTo>
                </a:path>
              </a:pathLst>
            </a:custGeom>
            <a:noFill/>
            <a:ln w="28575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r-HR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158FB301-7C7E-44C1-9DBA-789B51DEA89C}"/>
                </a:ext>
              </a:extLst>
            </p:cNvPr>
            <p:cNvSpPr/>
            <p:nvPr/>
          </p:nvSpPr>
          <p:spPr>
            <a:xfrm>
              <a:off x="8134322" y="4613275"/>
              <a:ext cx="254028" cy="323850"/>
            </a:xfrm>
            <a:custGeom>
              <a:avLst/>
              <a:gdLst>
                <a:gd name="connsiteX0" fmla="*/ 0 w 254000"/>
                <a:gd name="connsiteY0" fmla="*/ 0 h 323850"/>
                <a:gd name="connsiteX1" fmla="*/ 254000 w 254000"/>
                <a:gd name="connsiteY1" fmla="*/ 323850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4000" h="323850">
                  <a:moveTo>
                    <a:pt x="0" y="0"/>
                  </a:moveTo>
                  <a:lnTo>
                    <a:pt x="254000" y="323850"/>
                  </a:lnTo>
                </a:path>
              </a:pathLst>
            </a:custGeom>
            <a:noFill/>
            <a:ln w="28575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r-HR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46F38685-DEB1-44CD-8EC7-4B0EFEDC4C80}"/>
                </a:ext>
              </a:extLst>
            </p:cNvPr>
            <p:cNvSpPr/>
            <p:nvPr/>
          </p:nvSpPr>
          <p:spPr>
            <a:xfrm>
              <a:off x="7536860" y="4425274"/>
              <a:ext cx="30171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hr-HR" altLang="sr-Latn-RS" dirty="0">
                  <a:solidFill>
                    <a:srgbClr val="FF6600"/>
                  </a:solidFill>
                  <a:highlight>
                    <a:srgbClr val="C0C0C0"/>
                  </a:highlight>
                  <a:latin typeface="Calibri" panose="020F0502020204030204" pitchFamily="34" charset="0"/>
                </a:rPr>
                <a:t>4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4F37576F-4D20-4DDB-AD49-CF6C2FF5765C}"/>
                </a:ext>
              </a:extLst>
            </p:cNvPr>
            <p:cNvSpPr/>
            <p:nvPr/>
          </p:nvSpPr>
          <p:spPr>
            <a:xfrm>
              <a:off x="3254375" y="5318709"/>
              <a:ext cx="30171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hr-HR" altLang="sr-Latn-RS" dirty="0">
                  <a:solidFill>
                    <a:srgbClr val="FF6600"/>
                  </a:solidFill>
                  <a:highlight>
                    <a:srgbClr val="C0C0C0"/>
                  </a:highlight>
                  <a:latin typeface="Calibri" panose="020F0502020204030204" pitchFamily="34" charset="0"/>
                </a:rPr>
                <a:t>4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219F868-BF2D-4D35-8BD6-9961A8689BC6}"/>
                </a:ext>
              </a:extLst>
            </p:cNvPr>
            <p:cNvSpPr/>
            <p:nvPr/>
          </p:nvSpPr>
          <p:spPr>
            <a:xfrm>
              <a:off x="2539363" y="5168869"/>
              <a:ext cx="30171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hr-HR" altLang="sr-Latn-RS" dirty="0">
                  <a:solidFill>
                    <a:srgbClr val="FF6600"/>
                  </a:solidFill>
                  <a:highlight>
                    <a:srgbClr val="C0C0C0"/>
                  </a:highlight>
                  <a:latin typeface="Calibri" panose="020F0502020204030204" pitchFamily="34" charset="0"/>
                </a:rPr>
                <a:t>4</a:t>
              </a:r>
            </a:p>
          </p:txBody>
        </p:sp>
      </p:grpSp>
      <p:grpSp>
        <p:nvGrpSpPr>
          <p:cNvPr id="25615" name="Group 25614">
            <a:extLst>
              <a:ext uri="{FF2B5EF4-FFF2-40B4-BE49-F238E27FC236}">
                <a16:creationId xmlns:a16="http://schemas.microsoft.com/office/drawing/2014/main" id="{803295C2-30D1-44A2-BB1C-5923DFA3109C}"/>
              </a:ext>
            </a:extLst>
          </p:cNvPr>
          <p:cNvGrpSpPr>
            <a:grpSpLocks/>
          </p:cNvGrpSpPr>
          <p:nvPr/>
        </p:nvGrpSpPr>
        <p:grpSpPr bwMode="auto">
          <a:xfrm>
            <a:off x="4092093" y="5272643"/>
            <a:ext cx="387350" cy="369332"/>
            <a:chOff x="2581183" y="6139065"/>
            <a:chExt cx="387442" cy="369387"/>
          </a:xfrm>
        </p:grpSpPr>
        <p:sp>
          <p:nvSpPr>
            <p:cNvPr id="25606" name="Freeform: Shape 25605">
              <a:extLst>
                <a:ext uri="{FF2B5EF4-FFF2-40B4-BE49-F238E27FC236}">
                  <a16:creationId xmlns:a16="http://schemas.microsoft.com/office/drawing/2014/main" id="{B32122DB-167C-4B89-826C-E01EE89D9DA4}"/>
                </a:ext>
              </a:extLst>
            </p:cNvPr>
            <p:cNvSpPr/>
            <p:nvPr/>
          </p:nvSpPr>
          <p:spPr>
            <a:xfrm>
              <a:off x="2968625" y="6226390"/>
              <a:ext cx="0" cy="187353"/>
            </a:xfrm>
            <a:custGeom>
              <a:avLst/>
              <a:gdLst>
                <a:gd name="connsiteX0" fmla="*/ 0 w 0"/>
                <a:gd name="connsiteY0" fmla="*/ 0 h 187325"/>
                <a:gd name="connsiteX1" fmla="*/ 0 w 0"/>
                <a:gd name="connsiteY1" fmla="*/ 187325 h 18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7325">
                  <a:moveTo>
                    <a:pt x="0" y="0"/>
                  </a:moveTo>
                  <a:lnTo>
                    <a:pt x="0" y="187325"/>
                  </a:lnTo>
                </a:path>
              </a:pathLst>
            </a:custGeom>
            <a:noFill/>
            <a:ln w="28575">
              <a:solidFill>
                <a:srgbClr val="CC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r-HR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CB81352F-553F-498B-B254-3559653D5985}"/>
                </a:ext>
              </a:extLst>
            </p:cNvPr>
            <p:cNvSpPr/>
            <p:nvPr/>
          </p:nvSpPr>
          <p:spPr>
            <a:xfrm>
              <a:off x="2581183" y="6139065"/>
              <a:ext cx="301758" cy="3693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hr-HR" altLang="sr-Latn-RS" dirty="0">
                  <a:solidFill>
                    <a:srgbClr val="CC00CC"/>
                  </a:solidFill>
                  <a:highlight>
                    <a:srgbClr val="C0C0C0"/>
                  </a:highlight>
                  <a:latin typeface="Calibri" panose="020F0502020204030204" pitchFamily="34" charset="0"/>
                </a:rPr>
                <a:t>5</a:t>
              </a:r>
            </a:p>
          </p:txBody>
        </p:sp>
      </p:grpSp>
      <p:grpSp>
        <p:nvGrpSpPr>
          <p:cNvPr id="25616" name="Group 25615">
            <a:extLst>
              <a:ext uri="{FF2B5EF4-FFF2-40B4-BE49-F238E27FC236}">
                <a16:creationId xmlns:a16="http://schemas.microsoft.com/office/drawing/2014/main" id="{A5A5CD51-DCAA-488F-92BD-293CDC07EC7C}"/>
              </a:ext>
            </a:extLst>
          </p:cNvPr>
          <p:cNvGrpSpPr>
            <a:grpSpLocks/>
          </p:cNvGrpSpPr>
          <p:nvPr/>
        </p:nvGrpSpPr>
        <p:grpSpPr bwMode="auto">
          <a:xfrm>
            <a:off x="4547392" y="1603373"/>
            <a:ext cx="2400300" cy="609600"/>
            <a:chOff x="3028950" y="2482850"/>
            <a:chExt cx="2400300" cy="609600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D45A79F-B7AF-4A55-9D08-52B05F041CC7}"/>
                </a:ext>
              </a:extLst>
            </p:cNvPr>
            <p:cNvSpPr/>
            <p:nvPr/>
          </p:nvSpPr>
          <p:spPr>
            <a:xfrm>
              <a:off x="3254375" y="2482850"/>
              <a:ext cx="1552575" cy="6350"/>
            </a:xfrm>
            <a:custGeom>
              <a:avLst/>
              <a:gdLst>
                <a:gd name="connsiteX0" fmla="*/ 0 w 1552575"/>
                <a:gd name="connsiteY0" fmla="*/ 0 h 6350"/>
                <a:gd name="connsiteX1" fmla="*/ 1552575 w 1552575"/>
                <a:gd name="connsiteY1" fmla="*/ 6350 h 6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52575" h="6350">
                  <a:moveTo>
                    <a:pt x="0" y="0"/>
                  </a:moveTo>
                  <a:lnTo>
                    <a:pt x="1552575" y="6350"/>
                  </a:lnTo>
                </a:path>
              </a:pathLst>
            </a:custGeom>
            <a:noFill/>
            <a:ln w="285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r-HR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D7959ED-A10B-4299-A7E0-A836F4F753BF}"/>
                </a:ext>
              </a:extLst>
            </p:cNvPr>
            <p:cNvSpPr/>
            <p:nvPr/>
          </p:nvSpPr>
          <p:spPr>
            <a:xfrm>
              <a:off x="4810125" y="2492375"/>
              <a:ext cx="282575" cy="107950"/>
            </a:xfrm>
            <a:custGeom>
              <a:avLst/>
              <a:gdLst>
                <a:gd name="connsiteX0" fmla="*/ 282575 w 282575"/>
                <a:gd name="connsiteY0" fmla="*/ 107950 h 107950"/>
                <a:gd name="connsiteX1" fmla="*/ 0 w 282575"/>
                <a:gd name="connsiteY1" fmla="*/ 0 h 107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2575" h="107950">
                  <a:moveTo>
                    <a:pt x="282575" y="107950"/>
                  </a:moveTo>
                  <a:lnTo>
                    <a:pt x="0" y="0"/>
                  </a:lnTo>
                </a:path>
              </a:pathLst>
            </a:custGeom>
            <a:noFill/>
            <a:ln w="285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r-HR"/>
            </a:p>
          </p:txBody>
        </p:sp>
        <p:sp>
          <p:nvSpPr>
            <p:cNvPr id="25600" name="Freeform: Shape 25599">
              <a:extLst>
                <a:ext uri="{FF2B5EF4-FFF2-40B4-BE49-F238E27FC236}">
                  <a16:creationId xmlns:a16="http://schemas.microsoft.com/office/drawing/2014/main" id="{F043F2E4-4128-4DD8-A1C4-7E729FF7A4A5}"/>
                </a:ext>
              </a:extLst>
            </p:cNvPr>
            <p:cNvSpPr/>
            <p:nvPr/>
          </p:nvSpPr>
          <p:spPr>
            <a:xfrm>
              <a:off x="3028950" y="2759075"/>
              <a:ext cx="9525" cy="333375"/>
            </a:xfrm>
            <a:custGeom>
              <a:avLst/>
              <a:gdLst>
                <a:gd name="connsiteX0" fmla="*/ 0 w 9525"/>
                <a:gd name="connsiteY0" fmla="*/ 0 h 333375"/>
                <a:gd name="connsiteX1" fmla="*/ 9525 w 9525"/>
                <a:gd name="connsiteY1" fmla="*/ 333375 h 33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333375">
                  <a:moveTo>
                    <a:pt x="0" y="0"/>
                  </a:moveTo>
                  <a:lnTo>
                    <a:pt x="9525" y="333375"/>
                  </a:lnTo>
                </a:path>
              </a:pathLst>
            </a:custGeom>
            <a:noFill/>
            <a:ln w="285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r-HR"/>
            </a:p>
          </p:txBody>
        </p:sp>
        <p:sp>
          <p:nvSpPr>
            <p:cNvPr id="25601" name="Freeform: Shape 25600">
              <a:extLst>
                <a:ext uri="{FF2B5EF4-FFF2-40B4-BE49-F238E27FC236}">
                  <a16:creationId xmlns:a16="http://schemas.microsoft.com/office/drawing/2014/main" id="{184553CB-437E-4BA4-BE2D-5138A5A473AA}"/>
                </a:ext>
              </a:extLst>
            </p:cNvPr>
            <p:cNvSpPr/>
            <p:nvPr/>
          </p:nvSpPr>
          <p:spPr>
            <a:xfrm>
              <a:off x="3054350" y="3082925"/>
              <a:ext cx="2238375" cy="3175"/>
            </a:xfrm>
            <a:custGeom>
              <a:avLst/>
              <a:gdLst>
                <a:gd name="connsiteX0" fmla="*/ 0 w 2238375"/>
                <a:gd name="connsiteY0" fmla="*/ 3175 h 3175"/>
                <a:gd name="connsiteX1" fmla="*/ 2238375 w 2238375"/>
                <a:gd name="connsiteY1" fmla="*/ 0 h 3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38375" h="3175">
                  <a:moveTo>
                    <a:pt x="0" y="3175"/>
                  </a:moveTo>
                  <a:lnTo>
                    <a:pt x="2238375" y="0"/>
                  </a:lnTo>
                </a:path>
              </a:pathLst>
            </a:custGeom>
            <a:noFill/>
            <a:ln w="285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r-HR"/>
            </a:p>
          </p:txBody>
        </p:sp>
        <p:sp>
          <p:nvSpPr>
            <p:cNvPr id="25603" name="Freeform: Shape 25602">
              <a:extLst>
                <a:ext uri="{FF2B5EF4-FFF2-40B4-BE49-F238E27FC236}">
                  <a16:creationId xmlns:a16="http://schemas.microsoft.com/office/drawing/2014/main" id="{DB89103F-5BD8-491D-B46D-B0754818DF4B}"/>
                </a:ext>
              </a:extLst>
            </p:cNvPr>
            <p:cNvSpPr/>
            <p:nvPr/>
          </p:nvSpPr>
          <p:spPr>
            <a:xfrm>
              <a:off x="5289550" y="2759075"/>
              <a:ext cx="139700" cy="320675"/>
            </a:xfrm>
            <a:custGeom>
              <a:avLst/>
              <a:gdLst>
                <a:gd name="connsiteX0" fmla="*/ 0 w 139700"/>
                <a:gd name="connsiteY0" fmla="*/ 320675 h 320675"/>
                <a:gd name="connsiteX1" fmla="*/ 139700 w 139700"/>
                <a:gd name="connsiteY1" fmla="*/ 0 h 320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9700" h="320675">
                  <a:moveTo>
                    <a:pt x="0" y="320675"/>
                  </a:moveTo>
                  <a:lnTo>
                    <a:pt x="139700" y="0"/>
                  </a:lnTo>
                </a:path>
              </a:pathLst>
            </a:custGeom>
            <a:noFill/>
            <a:ln w="285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r-HR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46796B85-F2FB-48D1-96E2-C656AF5AE879}"/>
                </a:ext>
              </a:extLst>
            </p:cNvPr>
            <p:cNvSpPr/>
            <p:nvPr/>
          </p:nvSpPr>
          <p:spPr>
            <a:xfrm>
              <a:off x="4041466" y="2668850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hr-HR" altLang="sr-Latn-RS" dirty="0">
                  <a:solidFill>
                    <a:srgbClr val="FFC000"/>
                  </a:solidFill>
                  <a:highlight>
                    <a:srgbClr val="C0C0C0"/>
                  </a:highlight>
                  <a:latin typeface="Calibri" panose="020F0502020204030204" pitchFamily="34" charset="0"/>
                </a:rPr>
                <a:t>6</a:t>
              </a:r>
            </a:p>
          </p:txBody>
        </p:sp>
      </p:grpSp>
      <p:grpSp>
        <p:nvGrpSpPr>
          <p:cNvPr id="25617" name="Group 25616">
            <a:extLst>
              <a:ext uri="{FF2B5EF4-FFF2-40B4-BE49-F238E27FC236}">
                <a16:creationId xmlns:a16="http://schemas.microsoft.com/office/drawing/2014/main" id="{C19116F7-401D-41BE-9A4F-D0A412C6285B}"/>
              </a:ext>
            </a:extLst>
          </p:cNvPr>
          <p:cNvGrpSpPr>
            <a:grpSpLocks/>
          </p:cNvGrpSpPr>
          <p:nvPr/>
        </p:nvGrpSpPr>
        <p:grpSpPr bwMode="auto">
          <a:xfrm>
            <a:off x="4879263" y="4947461"/>
            <a:ext cx="359883" cy="369332"/>
            <a:chOff x="3390900" y="5799077"/>
            <a:chExt cx="359476" cy="369387"/>
          </a:xfrm>
        </p:grpSpPr>
        <p:sp>
          <p:nvSpPr>
            <p:cNvPr id="25604" name="Freeform: Shape 25603">
              <a:extLst>
                <a:ext uri="{FF2B5EF4-FFF2-40B4-BE49-F238E27FC236}">
                  <a16:creationId xmlns:a16="http://schemas.microsoft.com/office/drawing/2014/main" id="{C1511D5F-289B-461B-84A0-4C6471B689B9}"/>
                </a:ext>
              </a:extLst>
            </p:cNvPr>
            <p:cNvSpPr/>
            <p:nvPr/>
          </p:nvSpPr>
          <p:spPr>
            <a:xfrm>
              <a:off x="3390900" y="5927683"/>
              <a:ext cx="6343" cy="187353"/>
            </a:xfrm>
            <a:custGeom>
              <a:avLst/>
              <a:gdLst>
                <a:gd name="connsiteX0" fmla="*/ 0 w 6350"/>
                <a:gd name="connsiteY0" fmla="*/ 0 h 187325"/>
                <a:gd name="connsiteX1" fmla="*/ 6350 w 6350"/>
                <a:gd name="connsiteY1" fmla="*/ 187325 h 18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50" h="187325">
                  <a:moveTo>
                    <a:pt x="0" y="0"/>
                  </a:moveTo>
                  <a:cubicBezTo>
                    <a:pt x="264" y="77523"/>
                    <a:pt x="529" y="155046"/>
                    <a:pt x="6350" y="187325"/>
                  </a:cubicBezTo>
                </a:path>
              </a:pathLst>
            </a:cu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r-HR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D7BF0142-127F-4910-AD61-88734EE87DFE}"/>
                </a:ext>
              </a:extLst>
            </p:cNvPr>
            <p:cNvSpPr/>
            <p:nvPr/>
          </p:nvSpPr>
          <p:spPr>
            <a:xfrm>
              <a:off x="3449031" y="5799077"/>
              <a:ext cx="301345" cy="3693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hr-HR" altLang="sr-Latn-RS" dirty="0">
                  <a:solidFill>
                    <a:srgbClr val="7030A0"/>
                  </a:solidFill>
                  <a:highlight>
                    <a:srgbClr val="C0C0C0"/>
                  </a:highlight>
                  <a:latin typeface="Calibri" panose="020F0502020204030204" pitchFamily="34" charset="0"/>
                </a:rPr>
                <a:t>7</a:t>
              </a:r>
            </a:p>
          </p:txBody>
        </p:sp>
      </p:grpSp>
      <p:grpSp>
        <p:nvGrpSpPr>
          <p:cNvPr id="25619" name="Group 25618">
            <a:extLst>
              <a:ext uri="{FF2B5EF4-FFF2-40B4-BE49-F238E27FC236}">
                <a16:creationId xmlns:a16="http://schemas.microsoft.com/office/drawing/2014/main" id="{4BB7DE0B-B69C-44BC-9FEB-CFA554C34A45}"/>
              </a:ext>
            </a:extLst>
          </p:cNvPr>
          <p:cNvGrpSpPr>
            <a:grpSpLocks/>
          </p:cNvGrpSpPr>
          <p:nvPr/>
        </p:nvGrpSpPr>
        <p:grpSpPr bwMode="auto">
          <a:xfrm>
            <a:off x="4056528" y="4768326"/>
            <a:ext cx="1195180" cy="940784"/>
            <a:chOff x="2555776" y="5641975"/>
            <a:chExt cx="1194860" cy="940813"/>
          </a:xfrm>
        </p:grpSpPr>
        <p:sp>
          <p:nvSpPr>
            <p:cNvPr id="25605" name="Freeform: Shape 25604">
              <a:extLst>
                <a:ext uri="{FF2B5EF4-FFF2-40B4-BE49-F238E27FC236}">
                  <a16:creationId xmlns:a16="http://schemas.microsoft.com/office/drawing/2014/main" id="{F7E911EE-E562-499C-AF41-16CE3E6A5C28}"/>
                </a:ext>
              </a:extLst>
            </p:cNvPr>
            <p:cNvSpPr/>
            <p:nvPr/>
          </p:nvSpPr>
          <p:spPr>
            <a:xfrm>
              <a:off x="2949371" y="5641975"/>
              <a:ext cx="19045" cy="584218"/>
            </a:xfrm>
            <a:custGeom>
              <a:avLst/>
              <a:gdLst>
                <a:gd name="connsiteX0" fmla="*/ 0 w 19050"/>
                <a:gd name="connsiteY0" fmla="*/ 0 h 584200"/>
                <a:gd name="connsiteX1" fmla="*/ 19050 w 19050"/>
                <a:gd name="connsiteY1" fmla="*/ 584200 h 58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584200">
                  <a:moveTo>
                    <a:pt x="0" y="0"/>
                  </a:moveTo>
                  <a:lnTo>
                    <a:pt x="19050" y="584200"/>
                  </a:lnTo>
                </a:path>
              </a:pathLst>
            </a:custGeom>
            <a:noFill/>
            <a:ln w="285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r-HR"/>
            </a:p>
          </p:txBody>
        </p:sp>
        <p:sp>
          <p:nvSpPr>
            <p:cNvPr id="25607" name="Freeform: Shape 25606">
              <a:extLst>
                <a:ext uri="{FF2B5EF4-FFF2-40B4-BE49-F238E27FC236}">
                  <a16:creationId xmlns:a16="http://schemas.microsoft.com/office/drawing/2014/main" id="{01B40371-133A-48A4-B365-55E51F6503C5}"/>
                </a:ext>
              </a:extLst>
            </p:cNvPr>
            <p:cNvSpPr/>
            <p:nvPr/>
          </p:nvSpPr>
          <p:spPr>
            <a:xfrm>
              <a:off x="3390578" y="6118240"/>
              <a:ext cx="12697" cy="282584"/>
            </a:xfrm>
            <a:custGeom>
              <a:avLst/>
              <a:gdLst>
                <a:gd name="connsiteX0" fmla="*/ 0 w 12700"/>
                <a:gd name="connsiteY0" fmla="*/ 0 h 282575"/>
                <a:gd name="connsiteX1" fmla="*/ 12700 w 12700"/>
                <a:gd name="connsiteY1" fmla="*/ 282575 h 282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700" h="282575">
                  <a:moveTo>
                    <a:pt x="0" y="0"/>
                  </a:moveTo>
                  <a:lnTo>
                    <a:pt x="12700" y="282575"/>
                  </a:lnTo>
                </a:path>
              </a:pathLst>
            </a:custGeom>
            <a:noFill/>
            <a:ln w="285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r-HR"/>
            </a:p>
          </p:txBody>
        </p:sp>
        <p:sp>
          <p:nvSpPr>
            <p:cNvPr id="25608" name="Freeform: Shape 25607">
              <a:extLst>
                <a:ext uri="{FF2B5EF4-FFF2-40B4-BE49-F238E27FC236}">
                  <a16:creationId xmlns:a16="http://schemas.microsoft.com/office/drawing/2014/main" id="{690840B5-B150-4BA9-ABBB-1B4C42BADCA7}"/>
                </a:ext>
              </a:extLst>
            </p:cNvPr>
            <p:cNvSpPr/>
            <p:nvPr/>
          </p:nvSpPr>
          <p:spPr>
            <a:xfrm>
              <a:off x="2987461" y="6394473"/>
              <a:ext cx="403117" cy="12700"/>
            </a:xfrm>
            <a:custGeom>
              <a:avLst/>
              <a:gdLst>
                <a:gd name="connsiteX0" fmla="*/ 403225 w 403225"/>
                <a:gd name="connsiteY0" fmla="*/ 0 h 12700"/>
                <a:gd name="connsiteX1" fmla="*/ 0 w 403225"/>
                <a:gd name="connsiteY1" fmla="*/ 12700 h 12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3225" h="12700">
                  <a:moveTo>
                    <a:pt x="403225" y="0"/>
                  </a:moveTo>
                  <a:lnTo>
                    <a:pt x="0" y="12700"/>
                  </a:lnTo>
                </a:path>
              </a:pathLst>
            </a:custGeom>
            <a:noFill/>
            <a:ln w="285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r-HR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6E96C51A-590C-4477-9938-CD42F3FADD43}"/>
                </a:ext>
              </a:extLst>
            </p:cNvPr>
            <p:cNvSpPr/>
            <p:nvPr/>
          </p:nvSpPr>
          <p:spPr>
            <a:xfrm>
              <a:off x="2555776" y="5711765"/>
              <a:ext cx="301605" cy="3693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hr-HR" altLang="sr-Latn-RS" dirty="0">
                  <a:solidFill>
                    <a:srgbClr val="00FFFF"/>
                  </a:solidFill>
                  <a:highlight>
                    <a:srgbClr val="C0C0C0"/>
                  </a:highlight>
                  <a:latin typeface="Calibri" panose="020F0502020204030204" pitchFamily="34" charset="0"/>
                </a:rPr>
                <a:t>8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F321E73C-DA23-40C2-A80C-5199132D8098}"/>
                </a:ext>
              </a:extLst>
            </p:cNvPr>
            <p:cNvSpPr/>
            <p:nvPr/>
          </p:nvSpPr>
          <p:spPr>
            <a:xfrm>
              <a:off x="3449031" y="6213445"/>
              <a:ext cx="301605" cy="3693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hr-HR" altLang="sr-Latn-RS" dirty="0">
                  <a:solidFill>
                    <a:srgbClr val="00FFFF"/>
                  </a:solidFill>
                  <a:highlight>
                    <a:srgbClr val="C0C0C0"/>
                  </a:highlight>
                  <a:latin typeface="Calibri" panose="020F0502020204030204" pitchFamily="34" charset="0"/>
                </a:rPr>
                <a:t>8</a:t>
              </a:r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D7FD4-A483-4597-A7F5-E39ADF59D5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DD23A57-D1B5-4179-A7D4-EC892B0C1817}" type="slidenum">
              <a:rPr lang="hr-HR" smtClean="0"/>
              <a:t>15</a:t>
            </a:fld>
            <a:endParaRPr lang="hr-H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8D0217-3C98-4FE8-84E2-7E2B729CE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 dirty="0">
                <a:latin typeface="+mn-lt"/>
              </a:rPr>
              <a:t>Pero ŠIŠA, </a:t>
            </a:r>
            <a:r>
              <a:rPr lang="sr-Latn-RS" dirty="0" err="1">
                <a:latin typeface="+mn-lt"/>
              </a:rPr>
              <a:t>dipl.ing.građ</a:t>
            </a:r>
            <a:r>
              <a:rPr lang="sr-Latn-RS" dirty="0">
                <a:latin typeface="+mn-lt"/>
              </a:rPr>
              <a:t>.</a:t>
            </a:r>
            <a:endParaRPr lang="hr-HR" dirty="0">
              <a:latin typeface="+mn-lt"/>
            </a:endParaRPr>
          </a:p>
        </p:txBody>
      </p:sp>
      <p:sp>
        <p:nvSpPr>
          <p:cNvPr id="58" name="Rectangle 2">
            <a:extLst>
              <a:ext uri="{FF2B5EF4-FFF2-40B4-BE49-F238E27FC236}">
                <a16:creationId xmlns:a16="http://schemas.microsoft.com/office/drawing/2014/main" id="{F2384A52-D144-4291-AFB3-6AE765F7CD84}"/>
              </a:ext>
            </a:extLst>
          </p:cNvPr>
          <p:cNvSpPr txBox="1">
            <a:spLocks noChangeArrowheads="1"/>
          </p:cNvSpPr>
          <p:nvPr/>
        </p:nvSpPr>
        <p:spPr>
          <a:xfrm>
            <a:off x="609600" y="274638"/>
            <a:ext cx="10972800" cy="539023"/>
          </a:xfr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hr-HR" altLang="sr-Latn-RS" sz="2400" b="1" dirty="0">
                <a:latin typeface="Calibri" panose="020F0502020204030204" pitchFamily="34" charset="0"/>
              </a:rPr>
              <a:t>4. TIPOVI ZAŠTITE</a:t>
            </a:r>
            <a:endParaRPr lang="hr-HR" altLang="sr-Latn-R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5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56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56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5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56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56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56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5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56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56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56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5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5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5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56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5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256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256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56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25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56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56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56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25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56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56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56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5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77" name="Picture 53" descr="C:\Users\GPLEPE~1\AppData\Local\Temp\SNAGHTML55be9e.PNG">
            <a:extLst>
              <a:ext uri="{FF2B5EF4-FFF2-40B4-BE49-F238E27FC236}">
                <a16:creationId xmlns:a16="http://schemas.microsoft.com/office/drawing/2014/main" id="{ED316FE4-97A2-4365-86E1-ABEFC5FE4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9"/>
          <a:stretch>
            <a:fillRect/>
          </a:stretch>
        </p:blipFill>
        <p:spPr bwMode="auto">
          <a:xfrm>
            <a:off x="6378818" y="1279526"/>
            <a:ext cx="4754562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DC5E87A-19C0-4090-B8E5-D5B72CE1B6F5}"/>
              </a:ext>
            </a:extLst>
          </p:cNvPr>
          <p:cNvSpPr txBox="1">
            <a:spLocks/>
          </p:cNvSpPr>
          <p:nvPr/>
        </p:nvSpPr>
        <p:spPr bwMode="auto">
          <a:xfrm>
            <a:off x="609600" y="1279526"/>
            <a:ext cx="5769218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47675" indent="-44767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89000" indent="-439738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¡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93813" indent="-4032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1163" indent="-38576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¡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0100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None/>
              <a:defRPr/>
            </a:pPr>
            <a:r>
              <a:rPr lang="hr-HR" sz="2400" b="1" dirty="0">
                <a:latin typeface="Calibri" panose="020F0502020204030204" pitchFamily="34" charset="0"/>
              </a:rPr>
              <a:t>TIP - 1</a:t>
            </a:r>
          </a:p>
          <a:p>
            <a:pPr eaLnBrk="1" hangingPunct="1">
              <a:buClrTx/>
              <a:buFont typeface="Courier New" panose="02070309020205020404" pitchFamily="49" charset="0"/>
              <a:buChar char="o"/>
              <a:defRPr/>
            </a:pPr>
            <a:r>
              <a:rPr lang="hr-HR" sz="2400" dirty="0">
                <a:latin typeface="Calibri" panose="020F0502020204030204" pitchFamily="34" charset="0"/>
              </a:rPr>
              <a:t>AB piloti promjera </a:t>
            </a:r>
            <a:r>
              <a:rPr lang="hr-HR" sz="2400" dirty="0">
                <a:latin typeface="Calibri" panose="020F0502020204030204" pitchFamily="34" charset="0"/>
                <a:sym typeface="Symbol" panose="05050102010706020507" pitchFamily="18" charset="2"/>
              </a:rPr>
              <a:t></a:t>
            </a:r>
            <a:r>
              <a:rPr lang="hr-HR" sz="2400" dirty="0">
                <a:latin typeface="Calibri" panose="020F0502020204030204" pitchFamily="34" charset="0"/>
              </a:rPr>
              <a:t>80cm na razmaku 1,4m, duljine 16 do 24,5m</a:t>
            </a:r>
          </a:p>
          <a:p>
            <a:pPr eaLnBrk="1" hangingPunct="1">
              <a:buClrTx/>
              <a:buFont typeface="Courier New" panose="02070309020205020404" pitchFamily="49" charset="0"/>
              <a:buChar char="o"/>
              <a:defRPr/>
            </a:pPr>
            <a:r>
              <a:rPr lang="hr-HR" sz="2400" dirty="0">
                <a:latin typeface="Calibri" panose="020F0502020204030204" pitchFamily="34" charset="0"/>
              </a:rPr>
              <a:t>3 do 5 redova geotehničkih sidara duljine 16 do 23m na razmaku 1,4 do 2,8m</a:t>
            </a:r>
            <a:endParaRPr lang="hr-HR" sz="2400" baseline="30000" dirty="0">
              <a:latin typeface="Calibri" panose="020F0502020204030204" pitchFamily="34" charset="0"/>
            </a:endParaRPr>
          </a:p>
          <a:p>
            <a:pPr eaLnBrk="1" hangingPunct="1">
              <a:buClrTx/>
              <a:buFont typeface="Courier New" panose="02070309020205020404" pitchFamily="49" charset="0"/>
              <a:buChar char="o"/>
              <a:defRPr/>
            </a:pPr>
            <a:endParaRPr lang="hr-HR" sz="2400" dirty="0">
              <a:latin typeface="Calibri" panose="020F0502020204030204" pitchFamily="34" charset="0"/>
            </a:endParaRPr>
          </a:p>
        </p:txBody>
      </p:sp>
      <p:sp>
        <p:nvSpPr>
          <p:cNvPr id="5" name="Date Placeholder 1">
            <a:extLst>
              <a:ext uri="{FF2B5EF4-FFF2-40B4-BE49-F238E27FC236}">
                <a16:creationId xmlns:a16="http://schemas.microsoft.com/office/drawing/2014/main" id="{AE30BCEC-6EC1-4092-ADDD-3DC40DC9F135}"/>
              </a:ext>
            </a:extLst>
          </p:cNvPr>
          <p:cNvSpPr txBox="1">
            <a:spLocks/>
          </p:cNvSpPr>
          <p:nvPr/>
        </p:nvSpPr>
        <p:spPr>
          <a:xfrm>
            <a:off x="107950" y="6381750"/>
            <a:ext cx="5976938" cy="476250"/>
          </a:xfrm>
          <a:prstGeom prst="rect">
            <a:avLst/>
          </a:prstGeom>
        </p:spPr>
        <p:txBody>
          <a:bodyPr/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r-Latn-RS" sz="1200" dirty="0"/>
              <a:t>Pero ŠIŠA, </a:t>
            </a:r>
            <a:r>
              <a:rPr lang="sr-Latn-RS" sz="1200" dirty="0" err="1"/>
              <a:t>dipl.ing.građ</a:t>
            </a:r>
            <a:r>
              <a:rPr lang="sr-Latn-RS" sz="1200" dirty="0"/>
              <a:t>.</a:t>
            </a:r>
            <a:endParaRPr lang="hr-HR" sz="1200" dirty="0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916C3958-8D2F-45F2-859D-5A3983F3A21A}"/>
              </a:ext>
            </a:extLst>
          </p:cNvPr>
          <p:cNvSpPr txBox="1">
            <a:spLocks noChangeArrowheads="1"/>
          </p:cNvSpPr>
          <p:nvPr/>
        </p:nvSpPr>
        <p:spPr>
          <a:xfrm>
            <a:off x="609600" y="274638"/>
            <a:ext cx="10972800" cy="539023"/>
          </a:xfr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hr-HR" altLang="sr-Latn-RS" sz="2400" b="1" dirty="0">
                <a:latin typeface="Calibri" panose="020F0502020204030204" pitchFamily="34" charset="0"/>
              </a:rPr>
              <a:t>4. TIPOVI ZAŠTITE</a:t>
            </a:r>
            <a:endParaRPr lang="hr-HR" altLang="sr-Latn-RS" sz="2400" b="1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6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7E2E32C-63C5-414C-AA5A-177174A1B84D}"/>
              </a:ext>
            </a:extLst>
          </p:cNvPr>
          <p:cNvSpPr txBox="1">
            <a:spLocks/>
          </p:cNvSpPr>
          <p:nvPr/>
        </p:nvSpPr>
        <p:spPr bwMode="auto">
          <a:xfrm>
            <a:off x="609600" y="1371600"/>
            <a:ext cx="5000786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47675" indent="-44767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89000" indent="-439738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¡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93813" indent="-4032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1163" indent="-38576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¡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0100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None/>
              <a:defRPr/>
            </a:pPr>
            <a:r>
              <a:rPr lang="hr-HR" sz="2400" b="1" dirty="0">
                <a:latin typeface="Calibri" panose="020F0502020204030204" pitchFamily="34" charset="0"/>
              </a:rPr>
              <a:t>TIP - 2</a:t>
            </a:r>
          </a:p>
          <a:p>
            <a:pPr eaLnBrk="1" hangingPunct="1">
              <a:buClrTx/>
              <a:buFont typeface="Courier New" panose="02070309020205020404" pitchFamily="49" charset="0"/>
              <a:buChar char="o"/>
              <a:defRPr/>
            </a:pPr>
            <a:r>
              <a:rPr lang="hr-HR" sz="2400" dirty="0">
                <a:latin typeface="Calibri" panose="020F0502020204030204" pitchFamily="34" charset="0"/>
              </a:rPr>
              <a:t>AB piloti promjera </a:t>
            </a:r>
            <a:r>
              <a:rPr lang="hr-HR" sz="2400" dirty="0">
                <a:latin typeface="Calibri" panose="020F0502020204030204" pitchFamily="34" charset="0"/>
                <a:sym typeface="Symbol" panose="05050102010706020507" pitchFamily="18" charset="2"/>
              </a:rPr>
              <a:t></a:t>
            </a:r>
            <a:r>
              <a:rPr lang="hr-HR" sz="2400" dirty="0">
                <a:latin typeface="Calibri" panose="020F0502020204030204" pitchFamily="34" charset="0"/>
              </a:rPr>
              <a:t>40cm na razmaku 0,8m, duljine 12,5 i 13,5m</a:t>
            </a:r>
          </a:p>
          <a:p>
            <a:pPr eaLnBrk="1" hangingPunct="1">
              <a:buClrTx/>
              <a:buFont typeface="Courier New" panose="02070309020205020404" pitchFamily="49" charset="0"/>
              <a:buChar char="o"/>
              <a:defRPr/>
            </a:pPr>
            <a:r>
              <a:rPr lang="hr-HR" sz="2400" dirty="0">
                <a:latin typeface="Calibri" panose="020F0502020204030204" pitchFamily="34" charset="0"/>
              </a:rPr>
              <a:t>3 reda geotehničkih sidara duljine 15 do 17m na razmaku 1,6 do 3,2m</a:t>
            </a:r>
            <a:endParaRPr lang="hr-HR" sz="2400" baseline="30000" dirty="0">
              <a:latin typeface="Calibri" panose="020F0502020204030204" pitchFamily="34" charset="0"/>
            </a:endParaRPr>
          </a:p>
          <a:p>
            <a:pPr eaLnBrk="1" hangingPunct="1">
              <a:buClrTx/>
              <a:buFont typeface="Courier New" panose="02070309020205020404" pitchFamily="49" charset="0"/>
              <a:buChar char="o"/>
              <a:defRPr/>
            </a:pPr>
            <a:endParaRPr lang="hr-HR" sz="2400" dirty="0">
              <a:latin typeface="Calibri" panose="020F0502020204030204" pitchFamily="34" charset="0"/>
            </a:endParaRPr>
          </a:p>
        </p:txBody>
      </p:sp>
      <p:pic>
        <p:nvPicPr>
          <p:cNvPr id="27672" name="Picture 1">
            <a:extLst>
              <a:ext uri="{FF2B5EF4-FFF2-40B4-BE49-F238E27FC236}">
                <a16:creationId xmlns:a16="http://schemas.microsoft.com/office/drawing/2014/main" id="{9BD514CE-A188-4B7B-BFA1-196D8A8A9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788" y="1371600"/>
            <a:ext cx="5535612" cy="418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ate Placeholder 1">
            <a:extLst>
              <a:ext uri="{FF2B5EF4-FFF2-40B4-BE49-F238E27FC236}">
                <a16:creationId xmlns:a16="http://schemas.microsoft.com/office/drawing/2014/main" id="{69F373D7-AEDB-4A35-BEDD-C598695197A5}"/>
              </a:ext>
            </a:extLst>
          </p:cNvPr>
          <p:cNvSpPr txBox="1">
            <a:spLocks/>
          </p:cNvSpPr>
          <p:nvPr/>
        </p:nvSpPr>
        <p:spPr>
          <a:xfrm>
            <a:off x="107950" y="6381750"/>
            <a:ext cx="5976938" cy="476250"/>
          </a:xfrm>
          <a:prstGeom prst="rect">
            <a:avLst/>
          </a:prstGeom>
        </p:spPr>
        <p:txBody>
          <a:bodyPr/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r-Latn-RS" sz="1200" dirty="0"/>
              <a:t>Pero ŠIŠA, </a:t>
            </a:r>
            <a:r>
              <a:rPr lang="sr-Latn-RS" sz="1200" dirty="0" err="1"/>
              <a:t>dipl.ing.građ</a:t>
            </a:r>
            <a:r>
              <a:rPr lang="sr-Latn-RS" sz="1200" dirty="0"/>
              <a:t>.</a:t>
            </a:r>
            <a:endParaRPr lang="hr-HR" sz="1200" dirty="0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19BCD789-DCCF-4039-940B-F328AFF535C2}"/>
              </a:ext>
            </a:extLst>
          </p:cNvPr>
          <p:cNvSpPr txBox="1">
            <a:spLocks noChangeArrowheads="1"/>
          </p:cNvSpPr>
          <p:nvPr/>
        </p:nvSpPr>
        <p:spPr>
          <a:xfrm>
            <a:off x="609600" y="274638"/>
            <a:ext cx="10972800" cy="539023"/>
          </a:xfr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hr-HR" altLang="sr-Latn-RS" sz="2400" b="1" dirty="0">
                <a:latin typeface="Calibri" panose="020F0502020204030204" pitchFamily="34" charset="0"/>
              </a:rPr>
              <a:t>4. TIPOVI ZAŠTITE</a:t>
            </a:r>
            <a:endParaRPr lang="hr-HR" altLang="sr-Latn-RS" sz="2400" b="1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7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8B76086-4559-4F32-A809-E1D802B71A40}"/>
              </a:ext>
            </a:extLst>
          </p:cNvPr>
          <p:cNvSpPr txBox="1">
            <a:spLocks/>
          </p:cNvSpPr>
          <p:nvPr/>
        </p:nvSpPr>
        <p:spPr bwMode="auto">
          <a:xfrm>
            <a:off x="666805" y="1311679"/>
            <a:ext cx="4904836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47675" indent="-44767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89000" indent="-439738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¡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93813" indent="-4032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1163" indent="-38576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¡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0100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None/>
              <a:defRPr/>
            </a:pPr>
            <a:r>
              <a:rPr lang="hr-HR" sz="2400" b="1" dirty="0">
                <a:latin typeface="Calibri" panose="020F0502020204030204" pitchFamily="34" charset="0"/>
              </a:rPr>
              <a:t>TIP - 3</a:t>
            </a:r>
          </a:p>
          <a:p>
            <a:pPr eaLnBrk="1" hangingPunct="1">
              <a:buClrTx/>
              <a:buFont typeface="Courier New" panose="02070309020205020404" pitchFamily="49" charset="0"/>
              <a:buChar char="o"/>
              <a:defRPr/>
            </a:pPr>
            <a:r>
              <a:rPr lang="hr-HR" sz="2400" dirty="0">
                <a:latin typeface="Calibri" panose="020F0502020204030204" pitchFamily="34" charset="0"/>
              </a:rPr>
              <a:t>AB piloti promjera </a:t>
            </a:r>
            <a:r>
              <a:rPr lang="hr-HR" sz="2400" dirty="0">
                <a:latin typeface="Calibri" panose="020F0502020204030204" pitchFamily="34" charset="0"/>
                <a:sym typeface="Symbol" panose="05050102010706020507" pitchFamily="18" charset="2"/>
              </a:rPr>
              <a:t></a:t>
            </a:r>
            <a:r>
              <a:rPr lang="hr-HR" sz="2400" dirty="0">
                <a:latin typeface="Calibri" panose="020F0502020204030204" pitchFamily="34" charset="0"/>
              </a:rPr>
              <a:t>40cm na razmaku 0,8m, duljine 12,5m</a:t>
            </a:r>
          </a:p>
          <a:p>
            <a:pPr eaLnBrk="1" hangingPunct="1">
              <a:buClrTx/>
              <a:buFont typeface="Courier New" panose="02070309020205020404" pitchFamily="49" charset="0"/>
              <a:buChar char="o"/>
              <a:defRPr/>
            </a:pPr>
            <a:r>
              <a:rPr lang="hr-HR" sz="2400" dirty="0">
                <a:latin typeface="Calibri" panose="020F0502020204030204" pitchFamily="34" charset="0"/>
              </a:rPr>
              <a:t>2 reda geotehničkih sidara duljine 14 i 15m na razmaku 1,6m</a:t>
            </a:r>
            <a:endParaRPr lang="hr-HR" sz="2400" baseline="30000" dirty="0">
              <a:latin typeface="Calibri" panose="020F0502020204030204" pitchFamily="34" charset="0"/>
            </a:endParaRPr>
          </a:p>
          <a:p>
            <a:pPr eaLnBrk="1" hangingPunct="1">
              <a:buClrTx/>
              <a:buFont typeface="Courier New" panose="02070309020205020404" pitchFamily="49" charset="0"/>
              <a:buChar char="o"/>
              <a:defRPr/>
            </a:pPr>
            <a:endParaRPr lang="hr-HR" sz="2400" dirty="0">
              <a:latin typeface="Calibri" panose="020F0502020204030204" pitchFamily="34" charset="0"/>
            </a:endParaRPr>
          </a:p>
        </p:txBody>
      </p:sp>
      <p:pic>
        <p:nvPicPr>
          <p:cNvPr id="28683" name="Picture 1">
            <a:extLst>
              <a:ext uri="{FF2B5EF4-FFF2-40B4-BE49-F238E27FC236}">
                <a16:creationId xmlns:a16="http://schemas.microsoft.com/office/drawing/2014/main" id="{273BF406-EA88-4A59-9654-0190980E2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1311679"/>
            <a:ext cx="5324475" cy="444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ate Placeholder 1">
            <a:extLst>
              <a:ext uri="{FF2B5EF4-FFF2-40B4-BE49-F238E27FC236}">
                <a16:creationId xmlns:a16="http://schemas.microsoft.com/office/drawing/2014/main" id="{307FA858-48E8-4617-8344-B562D93A27EC}"/>
              </a:ext>
            </a:extLst>
          </p:cNvPr>
          <p:cNvSpPr txBox="1">
            <a:spLocks/>
          </p:cNvSpPr>
          <p:nvPr/>
        </p:nvSpPr>
        <p:spPr>
          <a:xfrm>
            <a:off x="107950" y="6381750"/>
            <a:ext cx="5976938" cy="476250"/>
          </a:xfrm>
          <a:prstGeom prst="rect">
            <a:avLst/>
          </a:prstGeom>
        </p:spPr>
        <p:txBody>
          <a:bodyPr/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r-Latn-RS" sz="1200" dirty="0"/>
              <a:t>Pero ŠIŠA, </a:t>
            </a:r>
            <a:r>
              <a:rPr lang="sr-Latn-RS" sz="1200" dirty="0" err="1"/>
              <a:t>dipl.ing.građ</a:t>
            </a:r>
            <a:r>
              <a:rPr lang="sr-Latn-RS" sz="1200" dirty="0"/>
              <a:t>.</a:t>
            </a:r>
            <a:endParaRPr lang="hr-HR" sz="1200" dirty="0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73BB0193-3ED3-4BCC-83E3-B7AC5FAFCE45}"/>
              </a:ext>
            </a:extLst>
          </p:cNvPr>
          <p:cNvSpPr txBox="1">
            <a:spLocks noChangeArrowheads="1"/>
          </p:cNvSpPr>
          <p:nvPr/>
        </p:nvSpPr>
        <p:spPr>
          <a:xfrm>
            <a:off x="609600" y="274638"/>
            <a:ext cx="10972800" cy="539023"/>
          </a:xfr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hr-HR" altLang="sr-Latn-RS" sz="2400" b="1" dirty="0">
                <a:latin typeface="Calibri" panose="020F0502020204030204" pitchFamily="34" charset="0"/>
              </a:rPr>
              <a:t>4. TIPOVI ZAŠTITE</a:t>
            </a:r>
            <a:endParaRPr lang="hr-HR" altLang="sr-Latn-RS" sz="2400" b="1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8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A0B1A7B-B56D-437F-8B1A-C155B4CF5002}"/>
              </a:ext>
            </a:extLst>
          </p:cNvPr>
          <p:cNvSpPr txBox="1">
            <a:spLocks/>
          </p:cNvSpPr>
          <p:nvPr/>
        </p:nvSpPr>
        <p:spPr bwMode="auto">
          <a:xfrm>
            <a:off x="609600" y="1540305"/>
            <a:ext cx="4768312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47675" indent="-44767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89000" indent="-439738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¡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93813" indent="-4032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1163" indent="-38576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¡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0100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None/>
              <a:defRPr/>
            </a:pPr>
            <a:r>
              <a:rPr lang="hr-HR" sz="2400" b="1" dirty="0">
                <a:latin typeface="Calibri" panose="020F0502020204030204" pitchFamily="34" charset="0"/>
              </a:rPr>
              <a:t>TIP - 4</a:t>
            </a:r>
          </a:p>
          <a:p>
            <a:pPr eaLnBrk="1" hangingPunct="1">
              <a:buClrTx/>
              <a:buFont typeface="Courier New" panose="02070309020205020404" pitchFamily="49" charset="0"/>
              <a:buChar char="o"/>
              <a:defRPr/>
            </a:pPr>
            <a:r>
              <a:rPr lang="hr-HR" sz="2400" dirty="0">
                <a:latin typeface="Calibri" panose="020F0502020204030204" pitchFamily="34" charset="0"/>
              </a:rPr>
              <a:t>AB piloti promjera </a:t>
            </a:r>
            <a:r>
              <a:rPr lang="hr-HR" sz="2400" dirty="0">
                <a:latin typeface="Calibri" panose="020F0502020204030204" pitchFamily="34" charset="0"/>
                <a:sym typeface="Symbol" panose="05050102010706020507" pitchFamily="18" charset="2"/>
              </a:rPr>
              <a:t></a:t>
            </a:r>
            <a:r>
              <a:rPr lang="hr-HR" sz="2400" dirty="0">
                <a:latin typeface="Calibri" panose="020F0502020204030204" pitchFamily="34" charset="0"/>
              </a:rPr>
              <a:t>20cm na razmaku 0,8m, duljine 7 do 9m</a:t>
            </a:r>
          </a:p>
          <a:p>
            <a:pPr eaLnBrk="1" hangingPunct="1">
              <a:buClrTx/>
              <a:buFont typeface="Courier New" panose="02070309020205020404" pitchFamily="49" charset="0"/>
              <a:buChar char="o"/>
              <a:defRPr/>
            </a:pPr>
            <a:r>
              <a:rPr lang="hr-HR" sz="2400" dirty="0">
                <a:latin typeface="Calibri" panose="020F0502020204030204" pitchFamily="34" charset="0"/>
              </a:rPr>
              <a:t>1 red geotehničkih sidara duljine 10m na razmaku 1,6 i 2,4m</a:t>
            </a:r>
            <a:endParaRPr lang="hr-HR" sz="2400" baseline="30000" dirty="0">
              <a:latin typeface="Calibri" panose="020F0502020204030204" pitchFamily="34" charset="0"/>
            </a:endParaRPr>
          </a:p>
          <a:p>
            <a:pPr eaLnBrk="1" hangingPunct="1">
              <a:buClrTx/>
              <a:buFont typeface="Courier New" panose="02070309020205020404" pitchFamily="49" charset="0"/>
              <a:buChar char="o"/>
              <a:defRPr/>
            </a:pPr>
            <a:endParaRPr lang="hr-HR" sz="2400" dirty="0">
              <a:latin typeface="Calibri" panose="020F0502020204030204" pitchFamily="34" charset="0"/>
            </a:endParaRPr>
          </a:p>
        </p:txBody>
      </p:sp>
      <p:pic>
        <p:nvPicPr>
          <p:cNvPr id="30726" name="Picture 1">
            <a:extLst>
              <a:ext uri="{FF2B5EF4-FFF2-40B4-BE49-F238E27FC236}">
                <a16:creationId xmlns:a16="http://schemas.microsoft.com/office/drawing/2014/main" id="{BD8A2AC1-73DA-42CD-A7FF-2041C1FE4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324" y="1540305"/>
            <a:ext cx="5332412" cy="455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07E45F-CF57-4CA3-86A7-1761E755F0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DD23A57-D1B5-4179-A7D4-EC892B0C1817}" type="slidenum">
              <a:rPr lang="hr-HR" smtClean="0"/>
              <a:t>19</a:t>
            </a:fld>
            <a:endParaRPr lang="hr-HR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59315A0-78A2-457A-8812-564811768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 dirty="0">
                <a:latin typeface="+mn-lt"/>
              </a:rPr>
              <a:t>Pero ŠIŠA, </a:t>
            </a:r>
            <a:r>
              <a:rPr lang="sr-Latn-RS" dirty="0" err="1">
                <a:latin typeface="+mn-lt"/>
              </a:rPr>
              <a:t>dipl.ing.građ</a:t>
            </a:r>
            <a:r>
              <a:rPr lang="sr-Latn-RS" dirty="0">
                <a:latin typeface="+mn-lt"/>
              </a:rPr>
              <a:t>.</a:t>
            </a:r>
            <a:endParaRPr lang="hr-HR" dirty="0">
              <a:latin typeface="+mn-lt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E9B6062B-509D-4B37-813B-BA8DE119BD36}"/>
              </a:ext>
            </a:extLst>
          </p:cNvPr>
          <p:cNvSpPr txBox="1">
            <a:spLocks noChangeArrowheads="1"/>
          </p:cNvSpPr>
          <p:nvPr/>
        </p:nvSpPr>
        <p:spPr>
          <a:xfrm>
            <a:off x="609600" y="274638"/>
            <a:ext cx="10972800" cy="539023"/>
          </a:xfr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hr-HR" altLang="sr-Latn-RS" sz="2400" b="1" dirty="0">
                <a:latin typeface="Calibri" panose="020F0502020204030204" pitchFamily="34" charset="0"/>
              </a:rPr>
              <a:t>4. TIPOVI ZAŠTITE</a:t>
            </a:r>
            <a:endParaRPr lang="hr-HR" altLang="sr-Latn-R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3A183117-2926-4F49-A11A-5CCD069682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10972800" cy="616515"/>
          </a:xfrm>
        </p:spPr>
        <p:txBody>
          <a:bodyPr/>
          <a:lstStyle/>
          <a:p>
            <a:pPr algn="l" eaLnBrk="1" hangingPunct="1"/>
            <a:r>
              <a:rPr lang="hr-HR" altLang="sr-Latn-RS" sz="2400" b="1" dirty="0">
                <a:latin typeface="Calibri" panose="020F0502020204030204" pitchFamily="34" charset="0"/>
              </a:rPr>
              <a:t>SADRŽAJ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332FBD94-1323-423E-A16F-6754CBC49DB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599" y="995041"/>
            <a:ext cx="11254353" cy="515003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E80606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09600" indent="-609600">
              <a:buClr>
                <a:srgbClr val="0000FF"/>
              </a:buClr>
              <a:buNone/>
            </a:pPr>
            <a:endParaRPr lang="hr-HR" altLang="sr-Latn-RS" sz="2000" dirty="0"/>
          </a:p>
          <a:p>
            <a:pPr marL="609600" indent="-609600">
              <a:buClr>
                <a:schemeClr val="tx1"/>
              </a:buClr>
              <a:buFont typeface="Wingdings" panose="05000000000000000000" pitchFamily="2" charset="2"/>
              <a:buAutoNum type="arabicPeriod"/>
            </a:pPr>
            <a:r>
              <a:rPr lang="hr-HR" altLang="sr-Latn-RS" sz="2400" b="1" dirty="0">
                <a:latin typeface="Calibri" panose="020F0502020204030204" pitchFamily="34" charset="0"/>
              </a:rPr>
              <a:t>OPĆENITO</a:t>
            </a:r>
          </a:p>
          <a:p>
            <a:pPr marL="609600" indent="-609600">
              <a:buClr>
                <a:schemeClr val="tx1"/>
              </a:buClr>
              <a:buFont typeface="Wingdings" panose="05000000000000000000" pitchFamily="2" charset="2"/>
              <a:buAutoNum type="arabicPeriod"/>
            </a:pPr>
            <a:r>
              <a:rPr lang="hr-HR" altLang="sr-Latn-RS" sz="2400" b="1" dirty="0">
                <a:latin typeface="Calibri" panose="020F0502020204030204" pitchFamily="34" charset="0"/>
              </a:rPr>
              <a:t>GEOTEHNIČKI ISTRAŽNI RADOVI</a:t>
            </a:r>
          </a:p>
          <a:p>
            <a:pPr marL="609600" indent="-609600">
              <a:buClr>
                <a:schemeClr val="tx1"/>
              </a:buClr>
              <a:buFont typeface="Wingdings" panose="05000000000000000000" pitchFamily="2" charset="2"/>
              <a:buAutoNum type="arabicPeriod"/>
            </a:pPr>
            <a:r>
              <a:rPr lang="hr-HR" altLang="sr-Latn-RS" sz="2400" b="1" dirty="0">
                <a:latin typeface="Calibri" panose="020F0502020204030204" pitchFamily="34" charset="0"/>
              </a:rPr>
              <a:t>STATIČKI PRORAČUN</a:t>
            </a:r>
          </a:p>
          <a:p>
            <a:pPr marL="609600" indent="-609600">
              <a:buClr>
                <a:schemeClr val="tx1"/>
              </a:buClr>
              <a:buFont typeface="Wingdings" panose="05000000000000000000" pitchFamily="2" charset="2"/>
              <a:buAutoNum type="arabicPeriod"/>
            </a:pPr>
            <a:r>
              <a:rPr lang="hr-HR" altLang="sr-Latn-RS" sz="2400" b="1" dirty="0">
                <a:latin typeface="Calibri" panose="020F0502020204030204" pitchFamily="34" charset="0"/>
              </a:rPr>
              <a:t>TIPOVI ZAŠTITE</a:t>
            </a:r>
          </a:p>
          <a:p>
            <a:pPr marL="609600" indent="-609600">
              <a:buClr>
                <a:schemeClr val="tx1"/>
              </a:buClr>
              <a:buFont typeface="Wingdings" panose="05000000000000000000" pitchFamily="2" charset="2"/>
              <a:buAutoNum type="arabicPeriod"/>
            </a:pPr>
            <a:r>
              <a:rPr lang="hr-HR" altLang="sr-Latn-RS" sz="2400" b="1" dirty="0">
                <a:latin typeface="Calibri" panose="020F0502020204030204" pitchFamily="34" charset="0"/>
              </a:rPr>
              <a:t>MONITORING</a:t>
            </a:r>
          </a:p>
          <a:p>
            <a:pPr marL="609600" indent="-609600">
              <a:buClr>
                <a:schemeClr val="tx1"/>
              </a:buClr>
              <a:buFont typeface="Wingdings" panose="05000000000000000000" pitchFamily="2" charset="2"/>
              <a:buAutoNum type="arabicPeriod"/>
            </a:pPr>
            <a:r>
              <a:rPr lang="hr-HR" altLang="sr-Latn-RS" sz="2400" b="1" dirty="0">
                <a:latin typeface="Calibri" panose="020F0502020204030204" pitchFamily="34" charset="0"/>
              </a:rPr>
              <a:t>GRADILIŠTE / PROJEKTANTSKI NADZOR</a:t>
            </a:r>
          </a:p>
          <a:p>
            <a:pPr marL="609600" indent="-609600">
              <a:buClr>
                <a:schemeClr val="tx1"/>
              </a:buClr>
              <a:buFont typeface="Wingdings" panose="05000000000000000000" pitchFamily="2" charset="2"/>
              <a:buAutoNum type="arabicPeriod"/>
            </a:pPr>
            <a:r>
              <a:rPr lang="hr-HR" altLang="sr-Latn-RS" sz="2400" b="1" dirty="0">
                <a:latin typeface="Calibri" panose="020F0502020204030204" pitchFamily="34" charset="0"/>
              </a:rPr>
              <a:t>ZAKLJUČNO</a:t>
            </a:r>
          </a:p>
          <a:p>
            <a:pPr marL="609600" indent="-609600">
              <a:buClr>
                <a:schemeClr val="tx1"/>
              </a:buClr>
              <a:buNone/>
            </a:pPr>
            <a:endParaRPr lang="hr-HR" altLang="sr-Latn-RS" sz="2400" b="1" i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B43E8F-3FCD-4F64-87EE-D5B41AE098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DD23A57-D1B5-4179-A7D4-EC892B0C1817}" type="slidenum">
              <a:rPr lang="hr-HR" smtClean="0"/>
              <a:t>2</a:t>
            </a:fld>
            <a:endParaRPr lang="hr-HR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657936-5703-4567-872F-11F59225D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 dirty="0">
                <a:latin typeface="+mn-lt"/>
              </a:rPr>
              <a:t>Pero ŠIŠA, </a:t>
            </a:r>
            <a:r>
              <a:rPr lang="sr-Latn-RS" dirty="0" err="1">
                <a:latin typeface="+mn-lt"/>
              </a:rPr>
              <a:t>dipl.ing.građ</a:t>
            </a:r>
            <a:r>
              <a:rPr lang="sr-Latn-RS" dirty="0">
                <a:latin typeface="+mn-lt"/>
              </a:rPr>
              <a:t>.</a:t>
            </a:r>
            <a:endParaRPr lang="hr-HR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9219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8B62909-98EA-4C05-AE52-7D7A94F8BBB3}"/>
              </a:ext>
            </a:extLst>
          </p:cNvPr>
          <p:cNvSpPr txBox="1">
            <a:spLocks/>
          </p:cNvSpPr>
          <p:nvPr/>
        </p:nvSpPr>
        <p:spPr bwMode="auto">
          <a:xfrm>
            <a:off x="609600" y="1540305"/>
            <a:ext cx="5078278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47675" indent="-44767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89000" indent="-439738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¡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93813" indent="-4032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1163" indent="-38576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¡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0100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None/>
              <a:defRPr/>
            </a:pPr>
            <a:r>
              <a:rPr lang="hr-HR" sz="2400" b="1" dirty="0">
                <a:latin typeface="Calibri" panose="020F0502020204030204" pitchFamily="34" charset="0"/>
              </a:rPr>
              <a:t>TIP - 5</a:t>
            </a:r>
          </a:p>
          <a:p>
            <a:pPr eaLnBrk="1" hangingPunct="1">
              <a:buClrTx/>
              <a:buFont typeface="Courier New" panose="02070309020205020404" pitchFamily="49" charset="0"/>
              <a:buChar char="o"/>
              <a:defRPr/>
            </a:pPr>
            <a:r>
              <a:rPr lang="hr-HR" sz="2400" dirty="0">
                <a:latin typeface="Calibri" panose="020F0502020204030204" pitchFamily="34" charset="0"/>
              </a:rPr>
              <a:t>AB konzolni piloti promjera </a:t>
            </a:r>
            <a:r>
              <a:rPr lang="hr-HR" sz="2400" dirty="0">
                <a:latin typeface="Calibri" panose="020F0502020204030204" pitchFamily="34" charset="0"/>
                <a:sym typeface="Symbol" panose="05050102010706020507" pitchFamily="18" charset="2"/>
              </a:rPr>
              <a:t></a:t>
            </a:r>
            <a:r>
              <a:rPr lang="hr-HR" sz="2400" dirty="0">
                <a:latin typeface="Calibri" panose="020F0502020204030204" pitchFamily="34" charset="0"/>
              </a:rPr>
              <a:t>20cm na razmaku 0,8m, duljine 5m</a:t>
            </a:r>
          </a:p>
          <a:p>
            <a:pPr eaLnBrk="1" hangingPunct="1">
              <a:buClrTx/>
              <a:buFont typeface="Courier New" panose="02070309020205020404" pitchFamily="49" charset="0"/>
              <a:buChar char="o"/>
              <a:defRPr/>
            </a:pPr>
            <a:endParaRPr lang="hr-HR" sz="2400" dirty="0">
              <a:latin typeface="Calibri" panose="020F0502020204030204" pitchFamily="34" charset="0"/>
            </a:endParaRPr>
          </a:p>
        </p:txBody>
      </p:sp>
      <p:pic>
        <p:nvPicPr>
          <p:cNvPr id="165892" name="Picture 1">
            <a:extLst>
              <a:ext uri="{FF2B5EF4-FFF2-40B4-BE49-F238E27FC236}">
                <a16:creationId xmlns:a16="http://schemas.microsoft.com/office/drawing/2014/main" id="{7CD08138-20DA-499D-B9F6-90F81C876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873" y="1555803"/>
            <a:ext cx="3538537" cy="402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5281BF-EE6A-493E-835B-814ADC30A9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DD23A57-D1B5-4179-A7D4-EC892B0C1817}" type="slidenum">
              <a:rPr lang="hr-HR" smtClean="0"/>
              <a:t>20</a:t>
            </a:fld>
            <a:endParaRPr lang="hr-HR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A3A949E-4CC7-437E-B953-E4B9E9D3B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 dirty="0">
                <a:latin typeface="+mn-lt"/>
              </a:rPr>
              <a:t>Pero ŠIŠA, </a:t>
            </a:r>
            <a:r>
              <a:rPr lang="sr-Latn-RS" dirty="0" err="1">
                <a:latin typeface="+mn-lt"/>
              </a:rPr>
              <a:t>dipl.ing.građ</a:t>
            </a:r>
            <a:r>
              <a:rPr lang="sr-Latn-RS" dirty="0">
                <a:latin typeface="+mn-lt"/>
              </a:rPr>
              <a:t>.</a:t>
            </a:r>
            <a:endParaRPr lang="hr-HR" dirty="0">
              <a:latin typeface="+mn-lt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132669B5-82FC-4291-A99A-429A74EE2334}"/>
              </a:ext>
            </a:extLst>
          </p:cNvPr>
          <p:cNvSpPr txBox="1">
            <a:spLocks noChangeArrowheads="1"/>
          </p:cNvSpPr>
          <p:nvPr/>
        </p:nvSpPr>
        <p:spPr>
          <a:xfrm>
            <a:off x="609600" y="274638"/>
            <a:ext cx="10972800" cy="539023"/>
          </a:xfr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hr-HR" altLang="sr-Latn-RS" sz="2400" b="1" dirty="0">
                <a:latin typeface="Calibri" panose="020F0502020204030204" pitchFamily="34" charset="0"/>
              </a:rPr>
              <a:t>4. TIPOVI ZAŠTITE</a:t>
            </a:r>
            <a:endParaRPr lang="hr-HR" altLang="sr-Latn-R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65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AF088DA-B2F4-45FD-87B1-CC3676087361}"/>
              </a:ext>
            </a:extLst>
          </p:cNvPr>
          <p:cNvSpPr txBox="1">
            <a:spLocks/>
          </p:cNvSpPr>
          <p:nvPr/>
        </p:nvSpPr>
        <p:spPr bwMode="auto">
          <a:xfrm>
            <a:off x="609600" y="1493649"/>
            <a:ext cx="469082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47675" indent="-44767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89000" indent="-439738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¡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93813" indent="-4032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1163" indent="-38576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¡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0100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None/>
              <a:defRPr/>
            </a:pPr>
            <a:r>
              <a:rPr lang="hr-HR" sz="2400" b="1" dirty="0">
                <a:latin typeface="Calibri" panose="020F0502020204030204" pitchFamily="34" charset="0"/>
              </a:rPr>
              <a:t>TIP - 6</a:t>
            </a:r>
          </a:p>
          <a:p>
            <a:pPr eaLnBrk="1" hangingPunct="1">
              <a:buClrTx/>
              <a:buFont typeface="Courier New" panose="02070309020205020404" pitchFamily="49" charset="0"/>
              <a:buChar char="o"/>
              <a:defRPr/>
            </a:pPr>
            <a:r>
              <a:rPr lang="hr-HR" sz="2400" dirty="0">
                <a:latin typeface="Calibri" panose="020F0502020204030204" pitchFamily="34" charset="0"/>
              </a:rPr>
              <a:t>AB piloti promjera </a:t>
            </a:r>
            <a:r>
              <a:rPr lang="hr-HR" sz="2400" dirty="0">
                <a:latin typeface="Calibri" panose="020F0502020204030204" pitchFamily="34" charset="0"/>
                <a:sym typeface="Symbol" panose="05050102010706020507" pitchFamily="18" charset="2"/>
              </a:rPr>
              <a:t></a:t>
            </a:r>
            <a:r>
              <a:rPr lang="hr-HR" sz="2400" dirty="0">
                <a:latin typeface="Calibri" panose="020F0502020204030204" pitchFamily="34" charset="0"/>
              </a:rPr>
              <a:t>100cm na razmaku 1,4m, duljine 25m</a:t>
            </a:r>
          </a:p>
          <a:p>
            <a:pPr eaLnBrk="1" hangingPunct="1">
              <a:buClrTx/>
              <a:buFont typeface="Courier New" panose="02070309020205020404" pitchFamily="49" charset="0"/>
              <a:buChar char="o"/>
              <a:defRPr/>
            </a:pPr>
            <a:r>
              <a:rPr lang="hr-HR" sz="2400" dirty="0">
                <a:latin typeface="Calibri" panose="020F0502020204030204" pitchFamily="34" charset="0"/>
              </a:rPr>
              <a:t>geotehnička sidra duljine 10 do 18 i 15m na razmaku 1,4m</a:t>
            </a:r>
          </a:p>
          <a:p>
            <a:pPr eaLnBrk="1" hangingPunct="1">
              <a:buClrTx/>
              <a:buFont typeface="Courier New" panose="02070309020205020404" pitchFamily="49" charset="0"/>
              <a:buChar char="o"/>
              <a:defRPr/>
            </a:pPr>
            <a:r>
              <a:rPr lang="hr-HR" sz="2400" dirty="0">
                <a:latin typeface="Calibri" panose="020F0502020204030204" pitchFamily="34" charset="0"/>
              </a:rPr>
              <a:t>3 reda čeličnih razupora</a:t>
            </a:r>
          </a:p>
          <a:p>
            <a:pPr eaLnBrk="1" hangingPunct="1">
              <a:buClrTx/>
              <a:buFont typeface="Courier New" panose="02070309020205020404" pitchFamily="49" charset="0"/>
              <a:buChar char="o"/>
              <a:defRPr/>
            </a:pPr>
            <a:endParaRPr lang="hr-HR" sz="2400" dirty="0">
              <a:latin typeface="Calibri" panose="020F0502020204030204" pitchFamily="34" charset="0"/>
            </a:endParaRPr>
          </a:p>
          <a:p>
            <a:pPr eaLnBrk="1" hangingPunct="1">
              <a:buClrTx/>
              <a:buFont typeface="Courier New" panose="02070309020205020404" pitchFamily="49" charset="0"/>
              <a:buChar char="o"/>
              <a:defRPr/>
            </a:pPr>
            <a:endParaRPr lang="hr-HR" sz="2400" dirty="0">
              <a:latin typeface="Calibri" panose="020F0502020204030204" pitchFamily="34" charset="0"/>
            </a:endParaRPr>
          </a:p>
        </p:txBody>
      </p:sp>
      <p:pic>
        <p:nvPicPr>
          <p:cNvPr id="166919" name="Picture 7" descr="C:\Users\GPLEPE~1\AppData\Local\Temp\SNAGHTML8189da.PNG">
            <a:extLst>
              <a:ext uri="{FF2B5EF4-FFF2-40B4-BE49-F238E27FC236}">
                <a16:creationId xmlns:a16="http://schemas.microsoft.com/office/drawing/2014/main" id="{A796D658-C68F-4125-BC0C-F8D853646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157" y="1495425"/>
            <a:ext cx="4800600" cy="488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586D63-1780-4099-B23E-F288913F55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DD23A57-D1B5-4179-A7D4-EC892B0C1817}" type="slidenum">
              <a:rPr lang="hr-HR" smtClean="0"/>
              <a:t>21</a:t>
            </a:fld>
            <a:endParaRPr lang="hr-HR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0E9BA06-A555-44E2-86F3-008E2A7BF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 dirty="0">
                <a:latin typeface="+mn-lt"/>
              </a:rPr>
              <a:t>Pero ŠIŠA, </a:t>
            </a:r>
            <a:r>
              <a:rPr lang="sr-Latn-RS" dirty="0" err="1">
                <a:latin typeface="+mn-lt"/>
              </a:rPr>
              <a:t>dipl.ing.građ</a:t>
            </a:r>
            <a:r>
              <a:rPr lang="sr-Latn-RS" dirty="0">
                <a:latin typeface="+mn-lt"/>
              </a:rPr>
              <a:t>.</a:t>
            </a:r>
            <a:endParaRPr lang="hr-HR" dirty="0">
              <a:latin typeface="+mn-lt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C5F02653-09BF-472E-A2D0-34712B6C38E1}"/>
              </a:ext>
            </a:extLst>
          </p:cNvPr>
          <p:cNvSpPr txBox="1">
            <a:spLocks noChangeArrowheads="1"/>
          </p:cNvSpPr>
          <p:nvPr/>
        </p:nvSpPr>
        <p:spPr>
          <a:xfrm>
            <a:off x="609600" y="274638"/>
            <a:ext cx="10972800" cy="539023"/>
          </a:xfr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hr-HR" altLang="sr-Latn-RS" sz="2400" b="1" dirty="0">
                <a:latin typeface="Calibri" panose="020F0502020204030204" pitchFamily="34" charset="0"/>
              </a:rPr>
              <a:t>4. TIPOVI ZAŠTITE</a:t>
            </a:r>
            <a:endParaRPr lang="hr-HR" altLang="sr-Latn-R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669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669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669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66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6E8F907-60F7-4DDF-97E0-73F1ECCCE4B4}"/>
              </a:ext>
            </a:extLst>
          </p:cNvPr>
          <p:cNvSpPr txBox="1">
            <a:spLocks/>
          </p:cNvSpPr>
          <p:nvPr/>
        </p:nvSpPr>
        <p:spPr bwMode="auto">
          <a:xfrm>
            <a:off x="609600" y="1364887"/>
            <a:ext cx="5341408" cy="446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47675" indent="-44767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89000" indent="-439738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¡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93813" indent="-4032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1163" indent="-38576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¡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0100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None/>
              <a:defRPr/>
            </a:pPr>
            <a:r>
              <a:rPr lang="hr-HR" sz="2400" b="1" dirty="0">
                <a:latin typeface="Calibri" panose="020F0502020204030204" pitchFamily="34" charset="0"/>
              </a:rPr>
              <a:t>TIP - 7</a:t>
            </a:r>
          </a:p>
          <a:p>
            <a:pPr eaLnBrk="1" hangingPunct="1">
              <a:buClrTx/>
              <a:buFont typeface="Courier New" panose="02070309020205020404" pitchFamily="49" charset="0"/>
              <a:buChar char="o"/>
              <a:defRPr/>
            </a:pPr>
            <a:r>
              <a:rPr lang="hr-HR" sz="2400" dirty="0">
                <a:latin typeface="Calibri" panose="020F0502020204030204" pitchFamily="34" charset="0"/>
              </a:rPr>
              <a:t>AB kosi piloti promjera </a:t>
            </a:r>
            <a:r>
              <a:rPr lang="hr-HR" sz="2400" dirty="0">
                <a:latin typeface="Calibri" panose="020F0502020204030204" pitchFamily="34" charset="0"/>
                <a:sym typeface="Symbol" panose="05050102010706020507" pitchFamily="18" charset="2"/>
              </a:rPr>
              <a:t></a:t>
            </a:r>
            <a:r>
              <a:rPr lang="hr-HR" sz="2400" dirty="0">
                <a:latin typeface="Calibri" panose="020F0502020204030204" pitchFamily="34" charset="0"/>
              </a:rPr>
              <a:t>20cm na razmaku 0,6m, duljine 9m</a:t>
            </a:r>
          </a:p>
          <a:p>
            <a:pPr eaLnBrk="1" hangingPunct="1">
              <a:buClrTx/>
              <a:buFont typeface="Courier New" panose="02070309020205020404" pitchFamily="49" charset="0"/>
              <a:buChar char="o"/>
              <a:defRPr/>
            </a:pPr>
            <a:r>
              <a:rPr lang="hr-HR" sz="2400" dirty="0">
                <a:latin typeface="Calibri" panose="020F0502020204030204" pitchFamily="34" charset="0"/>
              </a:rPr>
              <a:t>1 red geotehničkih sidara duljine 10m na razmaku 1,2m</a:t>
            </a:r>
          </a:p>
          <a:p>
            <a:pPr marL="0" indent="0">
              <a:buClrTx/>
              <a:buNone/>
              <a:defRPr/>
            </a:pPr>
            <a:r>
              <a:rPr lang="hr-HR" sz="2400" b="1" dirty="0">
                <a:latin typeface="Calibri" panose="020F0502020204030204" pitchFamily="34" charset="0"/>
              </a:rPr>
              <a:t>TIP - 8</a:t>
            </a:r>
          </a:p>
          <a:p>
            <a:pPr eaLnBrk="1" hangingPunct="1">
              <a:buClrTx/>
              <a:buFont typeface="Courier New" panose="02070309020205020404" pitchFamily="49" charset="0"/>
              <a:buChar char="o"/>
              <a:defRPr/>
            </a:pPr>
            <a:r>
              <a:rPr lang="hr-HR" sz="2400" dirty="0">
                <a:latin typeface="Calibri" panose="020F0502020204030204" pitchFamily="34" charset="0"/>
              </a:rPr>
              <a:t>kampadno podbetoniravanje temelja</a:t>
            </a:r>
          </a:p>
          <a:p>
            <a:pPr marL="0" indent="0">
              <a:buClrTx/>
              <a:buNone/>
              <a:defRPr/>
            </a:pPr>
            <a:endParaRPr lang="hr-HR" sz="2400" dirty="0">
              <a:latin typeface="Calibri" panose="020F0502020204030204" pitchFamily="34" charset="0"/>
            </a:endParaRPr>
          </a:p>
          <a:p>
            <a:pPr eaLnBrk="1" hangingPunct="1">
              <a:buClrTx/>
              <a:buFont typeface="Courier New" panose="02070309020205020404" pitchFamily="49" charset="0"/>
              <a:buChar char="o"/>
              <a:defRPr/>
            </a:pPr>
            <a:endParaRPr lang="hr-HR" sz="2400" dirty="0">
              <a:latin typeface="Calibri" panose="020F0502020204030204" pitchFamily="34" charset="0"/>
            </a:endParaRPr>
          </a:p>
          <a:p>
            <a:pPr eaLnBrk="1" hangingPunct="1">
              <a:buClrTx/>
              <a:buFont typeface="Courier New" panose="02070309020205020404" pitchFamily="49" charset="0"/>
              <a:buChar char="o"/>
              <a:defRPr/>
            </a:pPr>
            <a:endParaRPr lang="hr-HR" sz="2400" dirty="0">
              <a:latin typeface="Calibri" panose="020F0502020204030204" pitchFamily="34" charset="0"/>
            </a:endParaRPr>
          </a:p>
        </p:txBody>
      </p:sp>
      <p:pic>
        <p:nvPicPr>
          <p:cNvPr id="167942" name="Picture 1">
            <a:extLst>
              <a:ext uri="{FF2B5EF4-FFF2-40B4-BE49-F238E27FC236}">
                <a16:creationId xmlns:a16="http://schemas.microsoft.com/office/drawing/2014/main" id="{31AEF370-380F-420C-9CAB-F371B4448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475" y="1364887"/>
            <a:ext cx="5495925" cy="327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2B7C8A-6CDC-483D-9951-6A3F75CCCE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DD23A57-D1B5-4179-A7D4-EC892B0C1817}" type="slidenum">
              <a:rPr lang="hr-HR" smtClean="0"/>
              <a:t>22</a:t>
            </a:fld>
            <a:endParaRPr lang="hr-HR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991D293-8CC5-427E-B51A-AF3D429B1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 dirty="0">
                <a:latin typeface="+mn-lt"/>
              </a:rPr>
              <a:t>Pero ŠIŠA, </a:t>
            </a:r>
            <a:r>
              <a:rPr lang="sr-Latn-RS" dirty="0" err="1">
                <a:latin typeface="+mn-lt"/>
              </a:rPr>
              <a:t>dipl.ing.građ</a:t>
            </a:r>
            <a:r>
              <a:rPr lang="sr-Latn-RS" dirty="0">
                <a:latin typeface="+mn-lt"/>
              </a:rPr>
              <a:t>.</a:t>
            </a:r>
            <a:endParaRPr lang="hr-HR" dirty="0">
              <a:latin typeface="+mn-lt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EF7D4DAA-0124-4A84-BE98-66DAA0671399}"/>
              </a:ext>
            </a:extLst>
          </p:cNvPr>
          <p:cNvSpPr txBox="1">
            <a:spLocks noChangeArrowheads="1"/>
          </p:cNvSpPr>
          <p:nvPr/>
        </p:nvSpPr>
        <p:spPr>
          <a:xfrm>
            <a:off x="609600" y="274638"/>
            <a:ext cx="10972800" cy="539023"/>
          </a:xfr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hr-HR" altLang="sr-Latn-RS" sz="2400" b="1" dirty="0">
                <a:latin typeface="Calibri" panose="020F0502020204030204" pitchFamily="34" charset="0"/>
              </a:rPr>
              <a:t>4. TIPOVI ZAŠTITE</a:t>
            </a:r>
            <a:endParaRPr lang="hr-HR" altLang="sr-Latn-R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679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679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679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67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E3C2AE0-445A-4DDC-8AC8-886D63BFC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749" y="1185862"/>
            <a:ext cx="6659563" cy="494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C9A77E2-C575-4975-9604-AFDCDC54AA6C}"/>
              </a:ext>
            </a:extLst>
          </p:cNvPr>
          <p:cNvGrpSpPr>
            <a:grpSpLocks/>
          </p:cNvGrpSpPr>
          <p:nvPr/>
        </p:nvGrpSpPr>
        <p:grpSpPr bwMode="auto">
          <a:xfrm>
            <a:off x="5621165" y="1497283"/>
            <a:ext cx="5400675" cy="3281362"/>
            <a:chOff x="2915816" y="2163489"/>
            <a:chExt cx="5400600" cy="3281735"/>
          </a:xfrm>
        </p:grpSpPr>
        <p:sp>
          <p:nvSpPr>
            <p:cNvPr id="7" name="Multiplication Sign 6">
              <a:extLst>
                <a:ext uri="{FF2B5EF4-FFF2-40B4-BE49-F238E27FC236}">
                  <a16:creationId xmlns:a16="http://schemas.microsoft.com/office/drawing/2014/main" id="{4B5A0CCC-953A-4D2E-A3DF-0BD0B8157387}"/>
                </a:ext>
              </a:extLst>
            </p:cNvPr>
            <p:cNvSpPr/>
            <p:nvPr/>
          </p:nvSpPr>
          <p:spPr>
            <a:xfrm>
              <a:off x="7811598" y="2781096"/>
              <a:ext cx="300033" cy="287371"/>
            </a:xfrm>
            <a:prstGeom prst="mathMultiply">
              <a:avLst/>
            </a:prstGeom>
            <a:solidFill>
              <a:srgbClr val="C0000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hr-HR"/>
            </a:p>
          </p:txBody>
        </p:sp>
        <p:sp>
          <p:nvSpPr>
            <p:cNvPr id="30741" name="TextBox 7">
              <a:extLst>
                <a:ext uri="{FF2B5EF4-FFF2-40B4-BE49-F238E27FC236}">
                  <a16:creationId xmlns:a16="http://schemas.microsoft.com/office/drawing/2014/main" id="{B7631923-B071-4A86-8E05-9C3CA9E202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55976" y="2420888"/>
              <a:ext cx="57606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hr-HR" altLang="sr-Latn-RS" sz="2400">
                  <a:solidFill>
                    <a:srgbClr val="C00000"/>
                  </a:solidFill>
                  <a:latin typeface="Calibri" panose="020F0502020204030204" pitchFamily="34" charset="0"/>
                </a:rPr>
                <a:t>I-2</a:t>
              </a:r>
            </a:p>
          </p:txBody>
        </p:sp>
        <p:sp>
          <p:nvSpPr>
            <p:cNvPr id="12" name="Multiplication Sign 11">
              <a:extLst>
                <a:ext uri="{FF2B5EF4-FFF2-40B4-BE49-F238E27FC236}">
                  <a16:creationId xmlns:a16="http://schemas.microsoft.com/office/drawing/2014/main" id="{CA71D00B-13EB-48CA-BC84-04FC72F0641D}"/>
                </a:ext>
              </a:extLst>
            </p:cNvPr>
            <p:cNvSpPr/>
            <p:nvPr/>
          </p:nvSpPr>
          <p:spPr>
            <a:xfrm>
              <a:off x="4428682" y="2738229"/>
              <a:ext cx="298446" cy="288958"/>
            </a:xfrm>
            <a:prstGeom prst="mathMultiply">
              <a:avLst/>
            </a:prstGeom>
            <a:solidFill>
              <a:srgbClr val="C0000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hr-HR"/>
            </a:p>
          </p:txBody>
        </p:sp>
        <p:sp>
          <p:nvSpPr>
            <p:cNvPr id="30743" name="TextBox 12">
              <a:extLst>
                <a:ext uri="{FF2B5EF4-FFF2-40B4-BE49-F238E27FC236}">
                  <a16:creationId xmlns:a16="http://schemas.microsoft.com/office/drawing/2014/main" id="{CB11CF3A-6519-4888-95B0-E7571BF1CB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40352" y="2469952"/>
              <a:ext cx="57606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hr-HR" altLang="sr-Latn-RS" sz="2400">
                  <a:solidFill>
                    <a:srgbClr val="C00000"/>
                  </a:solidFill>
                  <a:latin typeface="Calibri" panose="020F0502020204030204" pitchFamily="34" charset="0"/>
                </a:rPr>
                <a:t>I-1</a:t>
              </a:r>
            </a:p>
          </p:txBody>
        </p:sp>
        <p:sp>
          <p:nvSpPr>
            <p:cNvPr id="14" name="Multiplication Sign 13">
              <a:extLst>
                <a:ext uri="{FF2B5EF4-FFF2-40B4-BE49-F238E27FC236}">
                  <a16:creationId xmlns:a16="http://schemas.microsoft.com/office/drawing/2014/main" id="{6522E791-8B3B-44BB-BE32-BDA09AC7799A}"/>
                </a:ext>
              </a:extLst>
            </p:cNvPr>
            <p:cNvSpPr/>
            <p:nvPr/>
          </p:nvSpPr>
          <p:spPr>
            <a:xfrm>
              <a:off x="6325719" y="2481025"/>
              <a:ext cx="298446" cy="287370"/>
            </a:xfrm>
            <a:prstGeom prst="mathMultiply">
              <a:avLst/>
            </a:prstGeom>
            <a:solidFill>
              <a:srgbClr val="C0000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hr-HR"/>
            </a:p>
          </p:txBody>
        </p:sp>
        <p:sp>
          <p:nvSpPr>
            <p:cNvPr id="30745" name="TextBox 14">
              <a:extLst>
                <a:ext uri="{FF2B5EF4-FFF2-40B4-BE49-F238E27FC236}">
                  <a16:creationId xmlns:a16="http://schemas.microsoft.com/office/drawing/2014/main" id="{E90FD721-F1AE-404D-BB7E-A793AC50FA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34943" y="2163489"/>
              <a:ext cx="57606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hr-HR" altLang="sr-Latn-RS" sz="2400" dirty="0">
                  <a:solidFill>
                    <a:srgbClr val="C00000"/>
                  </a:solidFill>
                  <a:latin typeface="Calibri" panose="020F0502020204030204" pitchFamily="34" charset="0"/>
                </a:rPr>
                <a:t>I-3</a:t>
              </a:r>
            </a:p>
          </p:txBody>
        </p:sp>
        <p:sp>
          <p:nvSpPr>
            <p:cNvPr id="16" name="Multiplication Sign 15">
              <a:extLst>
                <a:ext uri="{FF2B5EF4-FFF2-40B4-BE49-F238E27FC236}">
                  <a16:creationId xmlns:a16="http://schemas.microsoft.com/office/drawing/2014/main" id="{C1338CCB-2A68-4177-9A92-4F2D51B28D57}"/>
                </a:ext>
              </a:extLst>
            </p:cNvPr>
            <p:cNvSpPr/>
            <p:nvPr/>
          </p:nvSpPr>
          <p:spPr>
            <a:xfrm>
              <a:off x="7235343" y="2557234"/>
              <a:ext cx="298446" cy="287370"/>
            </a:xfrm>
            <a:prstGeom prst="mathMultiply">
              <a:avLst/>
            </a:prstGeom>
            <a:solidFill>
              <a:srgbClr val="C0000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hr-HR"/>
            </a:p>
          </p:txBody>
        </p:sp>
        <p:sp>
          <p:nvSpPr>
            <p:cNvPr id="30747" name="TextBox 17">
              <a:extLst>
                <a:ext uri="{FF2B5EF4-FFF2-40B4-BE49-F238E27FC236}">
                  <a16:creationId xmlns:a16="http://schemas.microsoft.com/office/drawing/2014/main" id="{395068B5-CC54-46CD-BA10-A86BBBDB5F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59141" y="2220974"/>
              <a:ext cx="57606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hr-HR" altLang="sr-Latn-RS" sz="2400">
                  <a:solidFill>
                    <a:srgbClr val="C00000"/>
                  </a:solidFill>
                  <a:latin typeface="Calibri" panose="020F0502020204030204" pitchFamily="34" charset="0"/>
                </a:rPr>
                <a:t>I-4</a:t>
              </a:r>
            </a:p>
          </p:txBody>
        </p:sp>
        <p:sp>
          <p:nvSpPr>
            <p:cNvPr id="19" name="Multiplication Sign 18">
              <a:extLst>
                <a:ext uri="{FF2B5EF4-FFF2-40B4-BE49-F238E27FC236}">
                  <a16:creationId xmlns:a16="http://schemas.microsoft.com/office/drawing/2014/main" id="{B271F08C-0903-4532-839F-13FC10D6A26F}"/>
                </a:ext>
              </a:extLst>
            </p:cNvPr>
            <p:cNvSpPr/>
            <p:nvPr/>
          </p:nvSpPr>
          <p:spPr>
            <a:xfrm>
              <a:off x="2915816" y="3428870"/>
              <a:ext cx="298446" cy="287371"/>
            </a:xfrm>
            <a:prstGeom prst="mathMultiply">
              <a:avLst/>
            </a:prstGeom>
            <a:solidFill>
              <a:srgbClr val="C0000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hr-HR"/>
            </a:p>
          </p:txBody>
        </p:sp>
        <p:sp>
          <p:nvSpPr>
            <p:cNvPr id="30749" name="TextBox 19">
              <a:extLst>
                <a:ext uri="{FF2B5EF4-FFF2-40B4-BE49-F238E27FC236}">
                  <a16:creationId xmlns:a16="http://schemas.microsoft.com/office/drawing/2014/main" id="{908BE3CE-9025-47FE-83E2-DB6E997964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80829" y="3284984"/>
              <a:ext cx="57606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hr-HR" altLang="sr-Latn-RS" sz="2400" dirty="0">
                  <a:solidFill>
                    <a:srgbClr val="C00000"/>
                  </a:solidFill>
                  <a:latin typeface="Calibri" panose="020F0502020204030204" pitchFamily="34" charset="0"/>
                </a:rPr>
                <a:t>I-5</a:t>
              </a:r>
            </a:p>
          </p:txBody>
        </p:sp>
        <p:sp>
          <p:nvSpPr>
            <p:cNvPr id="21" name="Multiplication Sign 20">
              <a:extLst>
                <a:ext uri="{FF2B5EF4-FFF2-40B4-BE49-F238E27FC236}">
                  <a16:creationId xmlns:a16="http://schemas.microsoft.com/office/drawing/2014/main" id="{2B6CF4B7-D54B-4A3E-BCD8-F7F3CECE13A7}"/>
                </a:ext>
              </a:extLst>
            </p:cNvPr>
            <p:cNvSpPr/>
            <p:nvPr/>
          </p:nvSpPr>
          <p:spPr>
            <a:xfrm>
              <a:off x="6020923" y="5157854"/>
              <a:ext cx="300033" cy="287370"/>
            </a:xfrm>
            <a:prstGeom prst="mathMultiply">
              <a:avLst/>
            </a:prstGeom>
            <a:solidFill>
              <a:srgbClr val="C0000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hr-HR"/>
            </a:p>
          </p:txBody>
        </p:sp>
        <p:sp>
          <p:nvSpPr>
            <p:cNvPr id="30751" name="TextBox 21">
              <a:extLst>
                <a:ext uri="{FF2B5EF4-FFF2-40B4-BE49-F238E27FC236}">
                  <a16:creationId xmlns:a16="http://schemas.microsoft.com/office/drawing/2014/main" id="{D262CCAE-2B47-419B-82A9-F44C3E130A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98902" y="4806070"/>
              <a:ext cx="57606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hr-HR" altLang="sr-Latn-RS" sz="2400">
                  <a:solidFill>
                    <a:srgbClr val="C00000"/>
                  </a:solidFill>
                  <a:latin typeface="Calibri" panose="020F0502020204030204" pitchFamily="34" charset="0"/>
                </a:rPr>
                <a:t>I-6</a:t>
              </a:r>
            </a:p>
          </p:txBody>
        </p:sp>
        <p:sp>
          <p:nvSpPr>
            <p:cNvPr id="23" name="Multiplication Sign 22">
              <a:extLst>
                <a:ext uri="{FF2B5EF4-FFF2-40B4-BE49-F238E27FC236}">
                  <a16:creationId xmlns:a16="http://schemas.microsoft.com/office/drawing/2014/main" id="{523CBADA-7139-482B-8756-E819B4191365}"/>
                </a:ext>
              </a:extLst>
            </p:cNvPr>
            <p:cNvSpPr/>
            <p:nvPr/>
          </p:nvSpPr>
          <p:spPr>
            <a:xfrm>
              <a:off x="7086120" y="5132451"/>
              <a:ext cx="298446" cy="287370"/>
            </a:xfrm>
            <a:prstGeom prst="mathMultiply">
              <a:avLst/>
            </a:prstGeom>
            <a:solidFill>
              <a:srgbClr val="C0000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hr-HR"/>
            </a:p>
          </p:txBody>
        </p:sp>
        <p:sp>
          <p:nvSpPr>
            <p:cNvPr id="30753" name="TextBox 23">
              <a:extLst>
                <a:ext uri="{FF2B5EF4-FFF2-40B4-BE49-F238E27FC236}">
                  <a16:creationId xmlns:a16="http://schemas.microsoft.com/office/drawing/2014/main" id="{F2E26F33-AE3F-42DD-9AC5-71ECDC1D19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20272" y="4813735"/>
              <a:ext cx="57606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hr-HR" altLang="sr-Latn-RS" sz="2400">
                  <a:solidFill>
                    <a:srgbClr val="C00000"/>
                  </a:solidFill>
                  <a:latin typeface="Calibri" panose="020F0502020204030204" pitchFamily="34" charset="0"/>
                </a:rPr>
                <a:t>I-7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058580A-7DB5-4662-8B7F-07BB079A1CC3}"/>
              </a:ext>
            </a:extLst>
          </p:cNvPr>
          <p:cNvGrpSpPr>
            <a:grpSpLocks/>
          </p:cNvGrpSpPr>
          <p:nvPr/>
        </p:nvGrpSpPr>
        <p:grpSpPr bwMode="auto">
          <a:xfrm>
            <a:off x="7319790" y="2292205"/>
            <a:ext cx="3721100" cy="814388"/>
            <a:chOff x="4603328" y="2924944"/>
            <a:chExt cx="3722252" cy="813891"/>
          </a:xfrm>
        </p:grpSpPr>
        <p:sp>
          <p:nvSpPr>
            <p:cNvPr id="9" name="Arrow: Up 8">
              <a:extLst>
                <a:ext uri="{FF2B5EF4-FFF2-40B4-BE49-F238E27FC236}">
                  <a16:creationId xmlns:a16="http://schemas.microsoft.com/office/drawing/2014/main" id="{ABCF2938-BF62-494B-8BFD-B047E8E9DB31}"/>
                </a:ext>
              </a:extLst>
            </p:cNvPr>
            <p:cNvSpPr/>
            <p:nvPr/>
          </p:nvSpPr>
          <p:spPr>
            <a:xfrm>
              <a:off x="4924102" y="2924944"/>
              <a:ext cx="144508" cy="353797"/>
            </a:xfrm>
            <a:prstGeom prst="upArrow">
              <a:avLst/>
            </a:prstGeom>
            <a:solidFill>
              <a:srgbClr val="C0000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hr-HR"/>
            </a:p>
          </p:txBody>
        </p:sp>
        <p:sp>
          <p:nvSpPr>
            <p:cNvPr id="30737" name="TextBox 25">
              <a:extLst>
                <a:ext uri="{FF2B5EF4-FFF2-40B4-BE49-F238E27FC236}">
                  <a16:creationId xmlns:a16="http://schemas.microsoft.com/office/drawing/2014/main" id="{7CB95342-91E3-4F50-8A9C-AD74DB1E0D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03328" y="3140968"/>
              <a:ext cx="72784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hr-HR" altLang="sr-Latn-RS" sz="2400" dirty="0">
                  <a:solidFill>
                    <a:srgbClr val="C00000"/>
                  </a:solidFill>
                  <a:latin typeface="Calibri" panose="020F0502020204030204" pitchFamily="34" charset="0"/>
                </a:rPr>
                <a:t>M-1</a:t>
              </a:r>
            </a:p>
          </p:txBody>
        </p:sp>
        <p:sp>
          <p:nvSpPr>
            <p:cNvPr id="27" name="Arrow: Up 26">
              <a:extLst>
                <a:ext uri="{FF2B5EF4-FFF2-40B4-BE49-F238E27FC236}">
                  <a16:creationId xmlns:a16="http://schemas.microsoft.com/office/drawing/2014/main" id="{034C392A-C583-4030-8A56-87C1331BC0B4}"/>
                </a:ext>
              </a:extLst>
            </p:cNvPr>
            <p:cNvSpPr/>
            <p:nvPr/>
          </p:nvSpPr>
          <p:spPr>
            <a:xfrm>
              <a:off x="7888883" y="3020136"/>
              <a:ext cx="144507" cy="353797"/>
            </a:xfrm>
            <a:prstGeom prst="upArrow">
              <a:avLst/>
            </a:prstGeom>
            <a:solidFill>
              <a:srgbClr val="C0000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hr-HR"/>
            </a:p>
          </p:txBody>
        </p:sp>
        <p:sp>
          <p:nvSpPr>
            <p:cNvPr id="30739" name="TextBox 27">
              <a:extLst>
                <a:ext uri="{FF2B5EF4-FFF2-40B4-BE49-F238E27FC236}">
                  <a16:creationId xmlns:a16="http://schemas.microsoft.com/office/drawing/2014/main" id="{D32EB78B-8049-4787-9D6E-CE234AED53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97736" y="3277170"/>
              <a:ext cx="72784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hr-HR" altLang="sr-Latn-RS" sz="2400">
                  <a:solidFill>
                    <a:srgbClr val="C00000"/>
                  </a:solidFill>
                  <a:latin typeface="Calibri" panose="020F0502020204030204" pitchFamily="34" charset="0"/>
                </a:rPr>
                <a:t>M-2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586DC24-3F4F-4E04-95C0-B8CDA158C21F}"/>
              </a:ext>
            </a:extLst>
          </p:cNvPr>
          <p:cNvGrpSpPr>
            <a:grpSpLocks/>
          </p:cNvGrpSpPr>
          <p:nvPr/>
        </p:nvGrpSpPr>
        <p:grpSpPr bwMode="auto">
          <a:xfrm>
            <a:off x="7134633" y="4722700"/>
            <a:ext cx="3525838" cy="1281112"/>
            <a:chOff x="4422787" y="5301208"/>
            <a:chExt cx="3526219" cy="1279861"/>
          </a:xfrm>
        </p:grpSpPr>
        <p:sp>
          <p:nvSpPr>
            <p:cNvPr id="10" name="Minus Sign 9">
              <a:extLst>
                <a:ext uri="{FF2B5EF4-FFF2-40B4-BE49-F238E27FC236}">
                  <a16:creationId xmlns:a16="http://schemas.microsoft.com/office/drawing/2014/main" id="{9C2491F6-6199-4DA8-8E8A-F4F83A599B73}"/>
                </a:ext>
              </a:extLst>
            </p:cNvPr>
            <p:cNvSpPr/>
            <p:nvPr/>
          </p:nvSpPr>
          <p:spPr>
            <a:xfrm>
              <a:off x="7163108" y="5342443"/>
              <a:ext cx="442961" cy="261681"/>
            </a:xfrm>
            <a:prstGeom prst="mathMinus">
              <a:avLst/>
            </a:prstGeom>
            <a:solidFill>
              <a:srgbClr val="C0000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hr-HR"/>
            </a:p>
          </p:txBody>
        </p:sp>
        <p:sp>
          <p:nvSpPr>
            <p:cNvPr id="30729" name="TextBox 29">
              <a:extLst>
                <a:ext uri="{FF2B5EF4-FFF2-40B4-BE49-F238E27FC236}">
                  <a16:creationId xmlns:a16="http://schemas.microsoft.com/office/drawing/2014/main" id="{0F4C0928-3587-49EB-A8E6-4B55FB5510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54398" y="5476937"/>
              <a:ext cx="59460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hr-HR" altLang="sr-Latn-RS" sz="2400">
                  <a:solidFill>
                    <a:srgbClr val="C00000"/>
                  </a:solidFill>
                  <a:latin typeface="Calibri" panose="020F0502020204030204" pitchFamily="34" charset="0"/>
                </a:rPr>
                <a:t>K-4</a:t>
              </a:r>
            </a:p>
          </p:txBody>
        </p:sp>
        <p:sp>
          <p:nvSpPr>
            <p:cNvPr id="30730" name="TextBox 30">
              <a:extLst>
                <a:ext uri="{FF2B5EF4-FFF2-40B4-BE49-F238E27FC236}">
                  <a16:creationId xmlns:a16="http://schemas.microsoft.com/office/drawing/2014/main" id="{42176AA3-D77C-4ADA-83A0-3BA4503609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46196" y="5364698"/>
              <a:ext cx="59460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hr-HR" altLang="sr-Latn-RS" sz="2400" dirty="0">
                  <a:solidFill>
                    <a:srgbClr val="C00000"/>
                  </a:solidFill>
                  <a:latin typeface="Calibri" panose="020F0502020204030204" pitchFamily="34" charset="0"/>
                </a:rPr>
                <a:t>K-3</a:t>
              </a:r>
            </a:p>
          </p:txBody>
        </p:sp>
        <p:sp>
          <p:nvSpPr>
            <p:cNvPr id="33" name="Minus Sign 32">
              <a:extLst>
                <a:ext uri="{FF2B5EF4-FFF2-40B4-BE49-F238E27FC236}">
                  <a16:creationId xmlns:a16="http://schemas.microsoft.com/office/drawing/2014/main" id="{11A653F4-2326-4CEB-A5C0-3D4F9808C8CF}"/>
                </a:ext>
              </a:extLst>
            </p:cNvPr>
            <p:cNvSpPr/>
            <p:nvPr/>
          </p:nvSpPr>
          <p:spPr>
            <a:xfrm>
              <a:off x="5937426" y="5301208"/>
              <a:ext cx="442961" cy="263268"/>
            </a:xfrm>
            <a:prstGeom prst="mathMinus">
              <a:avLst/>
            </a:prstGeom>
            <a:solidFill>
              <a:srgbClr val="C0000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hr-HR"/>
            </a:p>
          </p:txBody>
        </p:sp>
        <p:sp>
          <p:nvSpPr>
            <p:cNvPr id="30732" name="TextBox 33">
              <a:extLst>
                <a:ext uri="{FF2B5EF4-FFF2-40B4-BE49-F238E27FC236}">
                  <a16:creationId xmlns:a16="http://schemas.microsoft.com/office/drawing/2014/main" id="{8A834501-B944-489F-B304-87153F706B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46038" y="6119404"/>
              <a:ext cx="59460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hr-HR" altLang="sr-Latn-RS" sz="2400">
                  <a:solidFill>
                    <a:srgbClr val="C00000"/>
                  </a:solidFill>
                  <a:latin typeface="Calibri" panose="020F0502020204030204" pitchFamily="34" charset="0"/>
                </a:rPr>
                <a:t>K-2</a:t>
              </a:r>
            </a:p>
          </p:txBody>
        </p:sp>
        <p:sp>
          <p:nvSpPr>
            <p:cNvPr id="35" name="Minus Sign 34">
              <a:extLst>
                <a:ext uri="{FF2B5EF4-FFF2-40B4-BE49-F238E27FC236}">
                  <a16:creationId xmlns:a16="http://schemas.microsoft.com/office/drawing/2014/main" id="{D095686A-75EF-4431-B6FC-4B08DE9A7A2C}"/>
                </a:ext>
              </a:extLst>
            </p:cNvPr>
            <p:cNvSpPr/>
            <p:nvPr/>
          </p:nvSpPr>
          <p:spPr>
            <a:xfrm rot="5400000">
              <a:off x="5624894" y="6205057"/>
              <a:ext cx="442480" cy="261966"/>
            </a:xfrm>
            <a:prstGeom prst="mathMinus">
              <a:avLst/>
            </a:prstGeom>
            <a:solidFill>
              <a:srgbClr val="C0000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hr-HR"/>
            </a:p>
          </p:txBody>
        </p:sp>
        <p:sp>
          <p:nvSpPr>
            <p:cNvPr id="36" name="Minus Sign 35">
              <a:extLst>
                <a:ext uri="{FF2B5EF4-FFF2-40B4-BE49-F238E27FC236}">
                  <a16:creationId xmlns:a16="http://schemas.microsoft.com/office/drawing/2014/main" id="{7C3AD7D1-3747-4518-82D4-EB1CCD245AF1}"/>
                </a:ext>
              </a:extLst>
            </p:cNvPr>
            <p:cNvSpPr/>
            <p:nvPr/>
          </p:nvSpPr>
          <p:spPr>
            <a:xfrm>
              <a:off x="4422787" y="5612054"/>
              <a:ext cx="442961" cy="261681"/>
            </a:xfrm>
            <a:prstGeom prst="mathMinus">
              <a:avLst/>
            </a:prstGeom>
            <a:solidFill>
              <a:srgbClr val="C0000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hr-HR"/>
            </a:p>
          </p:txBody>
        </p:sp>
        <p:sp>
          <p:nvSpPr>
            <p:cNvPr id="30735" name="TextBox 36">
              <a:extLst>
                <a:ext uri="{FF2B5EF4-FFF2-40B4-BE49-F238E27FC236}">
                  <a16:creationId xmlns:a16="http://schemas.microsoft.com/office/drawing/2014/main" id="{B7751756-103A-4F38-80B5-3F3BCD9921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60946" y="5697553"/>
              <a:ext cx="59460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hr-HR" altLang="sr-Latn-RS" sz="2400">
                  <a:solidFill>
                    <a:srgbClr val="C00000"/>
                  </a:solidFill>
                  <a:latin typeface="Calibri" panose="020F0502020204030204" pitchFamily="34" charset="0"/>
                </a:rPr>
                <a:t>K-1</a:t>
              </a:r>
            </a:p>
          </p:txBody>
        </p:sp>
      </p:grp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730D14EC-6AB6-429F-B0A0-38BC43C9393A}"/>
              </a:ext>
            </a:extLst>
          </p:cNvPr>
          <p:cNvSpPr txBox="1">
            <a:spLocks/>
          </p:cNvSpPr>
          <p:nvPr/>
        </p:nvSpPr>
        <p:spPr bwMode="auto">
          <a:xfrm>
            <a:off x="600075" y="1150144"/>
            <a:ext cx="3781427" cy="484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47675" indent="-447675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66700" indent="-2667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¡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93813" indent="-403225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81163" indent="-385763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0100" indent="-38735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73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845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417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89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>
              <a:buClrTx/>
              <a:buSzPct val="100000"/>
              <a:buFont typeface="Courier New" panose="02070309020205020404" pitchFamily="49" charset="0"/>
              <a:buChar char="o"/>
            </a:pPr>
            <a:r>
              <a:rPr lang="hr-HR" altLang="sr-Latn-RS" sz="2400" dirty="0" err="1">
                <a:latin typeface="Calibri" panose="020F0502020204030204" pitchFamily="34" charset="0"/>
              </a:rPr>
              <a:t>inklinometarske</a:t>
            </a:r>
            <a:r>
              <a:rPr lang="hr-HR" altLang="sr-Latn-RS" sz="2400" dirty="0">
                <a:latin typeface="Calibri" panose="020F0502020204030204" pitchFamily="34" charset="0"/>
              </a:rPr>
              <a:t> instalacije</a:t>
            </a:r>
          </a:p>
          <a:p>
            <a:pPr lvl="1" eaLnBrk="1" hangingPunct="1">
              <a:buClrTx/>
              <a:buSzPct val="100000"/>
              <a:buFont typeface="Courier New" panose="02070309020205020404" pitchFamily="49" charset="0"/>
              <a:buChar char="o"/>
            </a:pPr>
            <a:r>
              <a:rPr lang="hr-HR" altLang="sr-Latn-RS" sz="2400" dirty="0">
                <a:latin typeface="Calibri" panose="020F0502020204030204" pitchFamily="34" charset="0"/>
              </a:rPr>
              <a:t>geodetski reperi</a:t>
            </a:r>
          </a:p>
          <a:p>
            <a:pPr lvl="1" eaLnBrk="1" hangingPunct="1">
              <a:buClrTx/>
              <a:buSzPct val="100000"/>
              <a:buFont typeface="Courier New" panose="02070309020205020404" pitchFamily="49" charset="0"/>
              <a:buChar char="o"/>
            </a:pPr>
            <a:r>
              <a:rPr lang="hr-HR" altLang="sr-Latn-RS" sz="2400" dirty="0">
                <a:latin typeface="Calibri" panose="020F0502020204030204" pitchFamily="34" charset="0"/>
              </a:rPr>
              <a:t>mjerači sile u sidrima</a:t>
            </a:r>
          </a:p>
          <a:p>
            <a:pPr lvl="1" eaLnBrk="1" hangingPunct="1">
              <a:buClrTx/>
              <a:buSzPct val="100000"/>
              <a:buFont typeface="Courier New" panose="02070309020205020404" pitchFamily="49" charset="0"/>
              <a:buChar char="o"/>
            </a:pPr>
            <a:r>
              <a:rPr lang="hr-HR" altLang="sr-Latn-RS" sz="2400" dirty="0" err="1">
                <a:latin typeface="Calibri" panose="020F0502020204030204" pitchFamily="34" charset="0"/>
              </a:rPr>
              <a:t>klinometri</a:t>
            </a:r>
            <a:endParaRPr lang="hr-HR" altLang="sr-Latn-RS" sz="2400" dirty="0">
              <a:latin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9003D5-BA45-44D2-9352-BC7B9ED35F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DD23A57-D1B5-4179-A7D4-EC892B0C1817}" type="slidenum">
              <a:rPr lang="hr-HR" smtClean="0"/>
              <a:t>23</a:t>
            </a:fld>
            <a:endParaRPr lang="hr-H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69583A-179E-44E9-BEC5-C73C3BDB4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 dirty="0">
                <a:latin typeface="+mn-lt"/>
              </a:rPr>
              <a:t>Pero ŠIŠA, </a:t>
            </a:r>
            <a:r>
              <a:rPr lang="sr-Latn-RS" dirty="0" err="1">
                <a:latin typeface="+mn-lt"/>
              </a:rPr>
              <a:t>dipl.ing.građ</a:t>
            </a:r>
            <a:r>
              <a:rPr lang="sr-Latn-RS" dirty="0">
                <a:latin typeface="+mn-lt"/>
              </a:rPr>
              <a:t>.</a:t>
            </a:r>
            <a:endParaRPr lang="hr-HR" dirty="0">
              <a:latin typeface="+mn-lt"/>
            </a:endParaRPr>
          </a:p>
        </p:txBody>
      </p:sp>
      <p:sp>
        <p:nvSpPr>
          <p:cNvPr id="39" name="Rectangle 2">
            <a:extLst>
              <a:ext uri="{FF2B5EF4-FFF2-40B4-BE49-F238E27FC236}">
                <a16:creationId xmlns:a16="http://schemas.microsoft.com/office/drawing/2014/main" id="{0741FF3E-5517-4824-A855-A71135776AF7}"/>
              </a:ext>
            </a:extLst>
          </p:cNvPr>
          <p:cNvSpPr txBox="1">
            <a:spLocks noChangeArrowheads="1"/>
          </p:cNvSpPr>
          <p:nvPr/>
        </p:nvSpPr>
        <p:spPr>
          <a:xfrm>
            <a:off x="609600" y="274638"/>
            <a:ext cx="10972800" cy="539023"/>
          </a:xfr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hr-HR" altLang="sr-Latn-RS" sz="2400" b="1" dirty="0">
                <a:latin typeface="Calibri" panose="020F0502020204030204" pitchFamily="34" charset="0"/>
              </a:rPr>
              <a:t>5. MONITORING</a:t>
            </a:r>
            <a:endParaRPr lang="hr-HR" altLang="sr-Latn-R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AF8ED8CA-0C3D-4740-8CFE-DE697DCBA9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hr-HR" altLang="sr-Latn-RS" sz="2400" b="1" dirty="0">
              <a:latin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EBCFFC-D80B-4545-AECC-D2B7945AD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27" y="813661"/>
            <a:ext cx="2165350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0E3D3691-60F4-4E85-982F-A245FA16FEC9}"/>
              </a:ext>
            </a:extLst>
          </p:cNvPr>
          <p:cNvSpPr/>
          <p:nvPr/>
        </p:nvSpPr>
        <p:spPr>
          <a:xfrm flipV="1">
            <a:off x="1258914" y="4376639"/>
            <a:ext cx="1846963" cy="45719"/>
          </a:xfrm>
          <a:custGeom>
            <a:avLst/>
            <a:gdLst>
              <a:gd name="connsiteX0" fmla="*/ 0 w 2038350"/>
              <a:gd name="connsiteY0" fmla="*/ 0 h 0"/>
              <a:gd name="connsiteX1" fmla="*/ 2038350 w 2038350"/>
              <a:gd name="connsiteY1" fmla="*/ 0 h 0"/>
              <a:gd name="connsiteX2" fmla="*/ 2038350 w 203835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38350">
                <a:moveTo>
                  <a:pt x="0" y="0"/>
                </a:moveTo>
                <a:lnTo>
                  <a:pt x="2038350" y="0"/>
                </a:lnTo>
                <a:lnTo>
                  <a:pt x="2038350" y="0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706224-504A-41FB-9EB5-A07D3B192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23A57-D1B5-4179-A7D4-EC892B0C1817}" type="slidenum">
              <a:rPr lang="hr-HR" smtClean="0"/>
              <a:t>24</a:t>
            </a:fld>
            <a:endParaRPr lang="hr-HR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CB90E4E-8F8B-4E36-BF0C-41DD21F77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 dirty="0">
                <a:latin typeface="+mn-lt"/>
              </a:rPr>
              <a:t>Pero ŠIŠA, </a:t>
            </a:r>
            <a:r>
              <a:rPr lang="sr-Latn-RS" dirty="0" err="1">
                <a:latin typeface="+mn-lt"/>
              </a:rPr>
              <a:t>dipl.ing.građ</a:t>
            </a:r>
            <a:r>
              <a:rPr lang="sr-Latn-RS" dirty="0">
                <a:latin typeface="+mn-lt"/>
              </a:rPr>
              <a:t>.</a:t>
            </a:r>
            <a:endParaRPr lang="hr-HR" dirty="0">
              <a:latin typeface="+mn-lt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33C9A819-F665-467B-A41A-B1E01C2B1DD9}"/>
              </a:ext>
            </a:extLst>
          </p:cNvPr>
          <p:cNvSpPr txBox="1">
            <a:spLocks noChangeArrowheads="1"/>
          </p:cNvSpPr>
          <p:nvPr/>
        </p:nvSpPr>
        <p:spPr>
          <a:xfrm>
            <a:off x="609600" y="274638"/>
            <a:ext cx="10972800" cy="539023"/>
          </a:xfr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hr-HR" altLang="sr-Latn-RS" sz="2400" b="1" dirty="0">
                <a:latin typeface="Calibri" panose="020F0502020204030204" pitchFamily="34" charset="0"/>
              </a:rPr>
              <a:t>5. MONITORING</a:t>
            </a:r>
            <a:endParaRPr lang="hr-HR" altLang="sr-Latn-RS" sz="24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9D1A8D-80CB-4923-8DBC-4A809C1825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6804" y="813661"/>
            <a:ext cx="3045804" cy="5300662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B3171EB-CCA9-4B8C-B999-0374457A078B}"/>
              </a:ext>
            </a:extLst>
          </p:cNvPr>
          <p:cNvSpPr txBox="1">
            <a:spLocks/>
          </p:cNvSpPr>
          <p:nvPr/>
        </p:nvSpPr>
        <p:spPr bwMode="auto">
          <a:xfrm>
            <a:off x="6933798" y="4985646"/>
            <a:ext cx="5120456" cy="1128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47675" indent="-447675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66700" indent="-2667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¡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93813" indent="-403225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81163" indent="-385763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0100" indent="-38735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73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845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417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89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indent="0" eaLnBrk="1" hangingPunct="1">
              <a:buClrTx/>
              <a:buSzPct val="100000"/>
              <a:buNone/>
            </a:pPr>
            <a:r>
              <a:rPr lang="hr-HR" altLang="sr-Latn-RS" sz="1600" i="1" dirty="0">
                <a:latin typeface="Calibri" panose="020F0502020204030204" pitchFamily="34" charset="0"/>
              </a:rPr>
              <a:t>Data base for </a:t>
            </a:r>
            <a:r>
              <a:rPr lang="hr-HR" altLang="sr-Latn-RS" sz="1600" i="1" dirty="0" err="1">
                <a:latin typeface="Calibri" panose="020F0502020204030204" pitchFamily="34" charset="0"/>
              </a:rPr>
              <a:t>retaining</a:t>
            </a:r>
            <a:r>
              <a:rPr lang="hr-HR" altLang="sr-Latn-RS" sz="1600" i="1" dirty="0">
                <a:latin typeface="Calibri" panose="020F0502020204030204" pitchFamily="34" charset="0"/>
              </a:rPr>
              <a:t> </a:t>
            </a:r>
            <a:r>
              <a:rPr lang="hr-HR" altLang="sr-Latn-RS" sz="1600" i="1" dirty="0" err="1">
                <a:latin typeface="Calibri" panose="020F0502020204030204" pitchFamily="34" charset="0"/>
              </a:rPr>
              <a:t>wall</a:t>
            </a:r>
            <a:r>
              <a:rPr lang="hr-HR" altLang="sr-Latn-RS" sz="1600" i="1" dirty="0">
                <a:latin typeface="Calibri" panose="020F0502020204030204" pitchFamily="34" charset="0"/>
              </a:rPr>
              <a:t> </a:t>
            </a:r>
            <a:r>
              <a:rPr lang="hr-HR" altLang="sr-Latn-RS" sz="1600" i="1" dirty="0" err="1">
                <a:latin typeface="Calibri" panose="020F0502020204030204" pitchFamily="34" charset="0"/>
              </a:rPr>
              <a:t>and</a:t>
            </a:r>
            <a:r>
              <a:rPr lang="hr-HR" altLang="sr-Latn-RS" sz="1600" i="1" dirty="0">
                <a:latin typeface="Calibri" panose="020F0502020204030204" pitchFamily="34" charset="0"/>
              </a:rPr>
              <a:t> </a:t>
            </a:r>
            <a:r>
              <a:rPr lang="hr-HR" altLang="sr-Latn-RS" sz="1600" i="1" dirty="0" err="1">
                <a:latin typeface="Calibri" panose="020F0502020204030204" pitchFamily="34" charset="0"/>
              </a:rPr>
              <a:t>ground</a:t>
            </a:r>
            <a:r>
              <a:rPr lang="hr-HR" altLang="sr-Latn-RS" sz="1600" i="1" dirty="0">
                <a:latin typeface="Calibri" panose="020F0502020204030204" pitchFamily="34" charset="0"/>
              </a:rPr>
              <a:t> </a:t>
            </a:r>
            <a:r>
              <a:rPr lang="hr-HR" altLang="sr-Latn-RS" sz="1600" i="1" dirty="0" err="1">
                <a:latin typeface="Calibri" panose="020F0502020204030204" pitchFamily="34" charset="0"/>
              </a:rPr>
              <a:t>movements</a:t>
            </a:r>
            <a:r>
              <a:rPr lang="hr-HR" altLang="sr-Latn-RS" sz="1600" i="1" dirty="0">
                <a:latin typeface="Calibri" panose="020F0502020204030204" pitchFamily="34" charset="0"/>
              </a:rPr>
              <a:t> </a:t>
            </a:r>
            <a:r>
              <a:rPr lang="hr-HR" altLang="sr-Latn-RS" sz="1600" i="1" dirty="0" err="1">
                <a:latin typeface="Calibri" panose="020F0502020204030204" pitchFamily="34" charset="0"/>
              </a:rPr>
              <a:t>due</a:t>
            </a:r>
            <a:r>
              <a:rPr lang="hr-HR" altLang="sr-Latn-RS" sz="1600" i="1" dirty="0">
                <a:latin typeface="Calibri" panose="020F0502020204030204" pitchFamily="34" charset="0"/>
              </a:rPr>
              <a:t> to </a:t>
            </a:r>
            <a:r>
              <a:rPr lang="hr-HR" altLang="sr-Latn-RS" sz="1600" i="1" dirty="0" err="1">
                <a:latin typeface="Calibri" panose="020F0502020204030204" pitchFamily="34" charset="0"/>
              </a:rPr>
              <a:t>deep</a:t>
            </a:r>
            <a:r>
              <a:rPr lang="hr-HR" altLang="sr-Latn-RS" sz="1600" i="1" dirty="0">
                <a:latin typeface="Calibri" panose="020F0502020204030204" pitchFamily="34" charset="0"/>
              </a:rPr>
              <a:t> </a:t>
            </a:r>
            <a:r>
              <a:rPr lang="hr-HR" altLang="sr-Latn-RS" sz="1600" i="1" dirty="0" err="1">
                <a:latin typeface="Calibri" panose="020F0502020204030204" pitchFamily="34" charset="0"/>
              </a:rPr>
              <a:t>excavations</a:t>
            </a:r>
            <a:r>
              <a:rPr lang="hr-HR" altLang="sr-Latn-RS" sz="1600" i="1" dirty="0">
                <a:latin typeface="Calibri" panose="020F0502020204030204" pitchFamily="34" charset="0"/>
              </a:rPr>
              <a:t>, </a:t>
            </a:r>
            <a:r>
              <a:rPr lang="hr-HR" altLang="sr-Latn-RS" sz="1600" i="1" dirty="0" err="1">
                <a:latin typeface="Calibri" panose="020F0502020204030204" pitchFamily="34" charset="0"/>
              </a:rPr>
              <a:t>By</a:t>
            </a:r>
            <a:r>
              <a:rPr lang="hr-HR" altLang="sr-Latn-RS" sz="1600" i="1" dirty="0">
                <a:latin typeface="Calibri" panose="020F0502020204030204" pitchFamily="34" charset="0"/>
              </a:rPr>
              <a:t> Michael </a:t>
            </a:r>
            <a:r>
              <a:rPr lang="hr-HR" altLang="sr-Latn-RS" sz="1600" i="1" dirty="0" err="1">
                <a:latin typeface="Calibri" panose="020F0502020204030204" pitchFamily="34" charset="0"/>
              </a:rPr>
              <a:t>Long</a:t>
            </a:r>
            <a:endParaRPr lang="hr-HR" altLang="sr-Latn-RS" sz="1600" i="1" dirty="0">
              <a:latin typeface="Calibri" panose="020F0502020204030204" pitchFamily="34" charset="0"/>
            </a:endParaRPr>
          </a:p>
          <a:p>
            <a:pPr marL="0" lvl="1" indent="0" eaLnBrk="1" hangingPunct="1">
              <a:buClrTx/>
              <a:buSzPct val="100000"/>
              <a:buNone/>
            </a:pPr>
            <a:r>
              <a:rPr lang="hr-HR" altLang="sr-Latn-RS" sz="1600" i="1" dirty="0">
                <a:latin typeface="Calibri" panose="020F0502020204030204" pitchFamily="34" charset="0"/>
              </a:rPr>
              <a:t>Journal </a:t>
            </a:r>
            <a:r>
              <a:rPr lang="hr-HR" altLang="sr-Latn-RS" sz="1600" i="1" dirty="0" err="1">
                <a:latin typeface="Calibri" panose="020F0502020204030204" pitchFamily="34" charset="0"/>
              </a:rPr>
              <a:t>of</a:t>
            </a:r>
            <a:r>
              <a:rPr lang="hr-HR" altLang="sr-Latn-RS" sz="1600" i="1" dirty="0">
                <a:latin typeface="Calibri" panose="020F0502020204030204" pitchFamily="34" charset="0"/>
              </a:rPr>
              <a:t> </a:t>
            </a:r>
            <a:r>
              <a:rPr lang="hr-HR" altLang="sr-Latn-RS" sz="1600" i="1" dirty="0" err="1">
                <a:latin typeface="Calibri" panose="020F0502020204030204" pitchFamily="34" charset="0"/>
              </a:rPr>
              <a:t>geotehnical</a:t>
            </a:r>
            <a:r>
              <a:rPr lang="hr-HR" altLang="sr-Latn-RS" sz="1600" i="1" dirty="0">
                <a:latin typeface="Calibri" panose="020F0502020204030204" pitchFamily="34" charset="0"/>
              </a:rPr>
              <a:t> </a:t>
            </a:r>
            <a:r>
              <a:rPr lang="hr-HR" altLang="sr-Latn-RS" sz="1600" i="1" dirty="0" err="1">
                <a:latin typeface="Calibri" panose="020F0502020204030204" pitchFamily="34" charset="0"/>
              </a:rPr>
              <a:t>and</a:t>
            </a:r>
            <a:r>
              <a:rPr lang="hr-HR" altLang="sr-Latn-RS" sz="1600" i="1" dirty="0">
                <a:latin typeface="Calibri" panose="020F0502020204030204" pitchFamily="34" charset="0"/>
              </a:rPr>
              <a:t> </a:t>
            </a:r>
            <a:r>
              <a:rPr lang="hr-HR" altLang="sr-Latn-RS" sz="1600" i="1" dirty="0" err="1">
                <a:latin typeface="Calibri" panose="020F0502020204030204" pitchFamily="34" charset="0"/>
              </a:rPr>
              <a:t>geoenvironmental</a:t>
            </a:r>
            <a:r>
              <a:rPr lang="hr-HR" altLang="sr-Latn-RS" sz="1600" i="1" dirty="0">
                <a:latin typeface="Calibri" panose="020F0502020204030204" pitchFamily="34" charset="0"/>
              </a:rPr>
              <a:t> </a:t>
            </a:r>
            <a:r>
              <a:rPr lang="hr-HR" altLang="sr-Latn-RS" sz="1600" i="1" dirty="0" err="1">
                <a:latin typeface="Calibri" panose="020F0502020204030204" pitchFamily="34" charset="0"/>
              </a:rPr>
              <a:t>engineering</a:t>
            </a:r>
            <a:r>
              <a:rPr lang="hr-HR" altLang="sr-Latn-RS" sz="1600" i="1" dirty="0">
                <a:latin typeface="Calibri" panose="020F0502020204030204" pitchFamily="34" charset="0"/>
              </a:rPr>
              <a:t>, </a:t>
            </a:r>
            <a:r>
              <a:rPr lang="hr-HR" altLang="sr-Latn-RS" sz="1600" i="1" dirty="0" err="1">
                <a:latin typeface="Calibri" panose="020F0502020204030204" pitchFamily="34" charset="0"/>
              </a:rPr>
              <a:t>march</a:t>
            </a:r>
            <a:r>
              <a:rPr lang="hr-HR" altLang="sr-Latn-RS" sz="1600" i="1" dirty="0">
                <a:latin typeface="Calibri" panose="020F0502020204030204" pitchFamily="34" charset="0"/>
              </a:rPr>
              <a:t> 2001.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7D797-72FF-4D68-BC83-A1591C77C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217700-2C9B-4860-8E3C-E3FEE424E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 dirty="0">
                <a:latin typeface="+mn-lt"/>
              </a:rPr>
              <a:t>Pero ŠIŠA, </a:t>
            </a:r>
            <a:r>
              <a:rPr lang="sr-Latn-RS" dirty="0" err="1">
                <a:latin typeface="+mn-lt"/>
              </a:rPr>
              <a:t>dipl.ing.građ</a:t>
            </a:r>
            <a:r>
              <a:rPr lang="sr-Latn-RS" dirty="0">
                <a:latin typeface="+mn-lt"/>
              </a:rPr>
              <a:t>.</a:t>
            </a:r>
            <a:endParaRPr lang="hr-HR" dirty="0"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D12E04-0B87-49C8-A533-69ACFA371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23A57-D1B5-4179-A7D4-EC892B0C1817}" type="slidenum">
              <a:rPr lang="hr-HR" smtClean="0"/>
              <a:t>25</a:t>
            </a:fld>
            <a:endParaRPr lang="hr-HR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D011A21F-8F28-46F6-8576-3FFC27B50825}"/>
              </a:ext>
            </a:extLst>
          </p:cNvPr>
          <p:cNvSpPr txBox="1">
            <a:spLocks noChangeArrowheads="1"/>
          </p:cNvSpPr>
          <p:nvPr/>
        </p:nvSpPr>
        <p:spPr>
          <a:xfrm>
            <a:off x="609600" y="274638"/>
            <a:ext cx="10972800" cy="539023"/>
          </a:xfr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hr-HR" altLang="sr-Latn-RS" sz="2400" b="1" dirty="0">
                <a:latin typeface="Calibri" panose="020F0502020204030204" pitchFamily="34" charset="0"/>
              </a:rPr>
              <a:t>5. MONITORING</a:t>
            </a:r>
            <a:endParaRPr lang="hr-HR" altLang="sr-Latn-RS" sz="2400" b="1" dirty="0"/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7940E820-4D87-4DDC-8A4F-CFBA6ECFDB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471490"/>
            <a:ext cx="6223630" cy="39150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C8E0F6-E494-450A-B9EF-6854E0A55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7256" y="2057281"/>
            <a:ext cx="4572396" cy="274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75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58258B6-2FEB-467B-A1BA-F160E121A58D}"/>
              </a:ext>
            </a:extLst>
          </p:cNvPr>
          <p:cNvSpPr txBox="1">
            <a:spLocks/>
          </p:cNvSpPr>
          <p:nvPr/>
        </p:nvSpPr>
        <p:spPr bwMode="auto">
          <a:xfrm>
            <a:off x="609600" y="1505408"/>
            <a:ext cx="10972800" cy="453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47675" indent="-44767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89000" indent="-439738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¡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93813" indent="-4032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1163" indent="-38576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¡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0100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lvl="1" indent="-266700">
              <a:buClrTx/>
              <a:buSzPct val="100000"/>
              <a:buFont typeface="Courier New" panose="02070309020205020404" pitchFamily="49" charset="0"/>
              <a:buChar char="o"/>
              <a:defRPr/>
            </a:pPr>
            <a:r>
              <a:rPr lang="hr-HR" sz="2400" dirty="0">
                <a:latin typeface="Calibri" panose="020F0502020204030204" pitchFamily="34" charset="0"/>
              </a:rPr>
              <a:t>nadzor Interkonzalting d.o.o.</a:t>
            </a:r>
          </a:p>
          <a:p>
            <a:pPr marL="266700" lvl="1" indent="-266700">
              <a:buClrTx/>
              <a:buSzPct val="100000"/>
              <a:buFont typeface="Courier New" panose="02070309020205020404" pitchFamily="49" charset="0"/>
              <a:buChar char="o"/>
              <a:defRPr/>
            </a:pPr>
            <a:r>
              <a:rPr lang="hr-HR" sz="2400" dirty="0">
                <a:latin typeface="Calibri" panose="020F0502020204030204" pitchFamily="34" charset="0"/>
              </a:rPr>
              <a:t>voditelj projekta Ekonerg d.o.o. i PDM savjetovanje d.o.o.</a:t>
            </a:r>
          </a:p>
          <a:p>
            <a:pPr marL="266700" lvl="1" indent="-266700">
              <a:buClrTx/>
              <a:buSzPct val="100000"/>
              <a:buFont typeface="Courier New" panose="02070309020205020404" pitchFamily="49" charset="0"/>
              <a:buChar char="o"/>
              <a:defRPr/>
            </a:pPr>
            <a:r>
              <a:rPr lang="hr-HR" sz="2400" dirty="0">
                <a:latin typeface="Calibri" panose="020F0502020204030204" pitchFamily="34" charset="0"/>
              </a:rPr>
              <a:t>glavni izvođač – Tehnika d.d.</a:t>
            </a:r>
          </a:p>
          <a:p>
            <a:pPr marL="266700" lvl="1" indent="-266700">
              <a:buClrTx/>
              <a:buSzPct val="100000"/>
              <a:buFont typeface="Courier New" panose="02070309020205020404" pitchFamily="49" charset="0"/>
              <a:buChar char="o"/>
              <a:defRPr/>
            </a:pPr>
            <a:r>
              <a:rPr lang="hr-HR" sz="2400" dirty="0">
                <a:latin typeface="Calibri" panose="020F0502020204030204" pitchFamily="34" charset="0"/>
              </a:rPr>
              <a:t>izvođač pilota velikog promjera – Geo Invest d.o.o.</a:t>
            </a:r>
          </a:p>
          <a:p>
            <a:pPr marL="266700" lvl="1" indent="-266700">
              <a:buClrTx/>
              <a:buSzPct val="100000"/>
              <a:buFont typeface="Courier New" panose="02070309020205020404" pitchFamily="49" charset="0"/>
              <a:buChar char="o"/>
              <a:defRPr/>
            </a:pPr>
            <a:r>
              <a:rPr lang="hr-HR" sz="2400" dirty="0">
                <a:latin typeface="Calibri" panose="020F0502020204030204" pitchFamily="34" charset="0"/>
              </a:rPr>
              <a:t>izvođač pilota malog promjera i geotehničkih sidara – Geotehnika konsolidacija d.o.o.</a:t>
            </a:r>
          </a:p>
          <a:p>
            <a:pPr marL="266700" lvl="1" indent="-266700">
              <a:buClrTx/>
              <a:buSzPct val="100000"/>
              <a:buFont typeface="Courier New" panose="02070309020205020404" pitchFamily="49" charset="0"/>
              <a:buChar char="o"/>
              <a:defRPr/>
            </a:pPr>
            <a:r>
              <a:rPr lang="hr-HR" sz="2400" dirty="0">
                <a:latin typeface="Calibri" panose="020F0502020204030204" pitchFamily="34" charset="0"/>
              </a:rPr>
              <a:t>monitoring Geo test d.o.o.</a:t>
            </a:r>
          </a:p>
          <a:p>
            <a:pPr marL="266700" lvl="1" indent="-266700">
              <a:buClrTx/>
              <a:buSzPct val="100000"/>
              <a:buFont typeface="Courier New" panose="02070309020205020404" pitchFamily="49" charset="0"/>
              <a:buChar char="o"/>
              <a:defRPr/>
            </a:pPr>
            <a:r>
              <a:rPr lang="hr-HR" sz="2400" dirty="0">
                <a:latin typeface="Calibri" panose="020F0502020204030204" pitchFamily="34" charset="0"/>
              </a:rPr>
              <a:t>jako bitna dobra komunikacija gradilište → projektant</a:t>
            </a:r>
          </a:p>
          <a:p>
            <a:pPr marL="0" lvl="1" indent="0">
              <a:buClrTx/>
              <a:buSzPct val="100000"/>
              <a:buNone/>
              <a:defRPr/>
            </a:pPr>
            <a:endParaRPr lang="hr-HR" sz="2400" dirty="0">
              <a:latin typeface="Calibri" panose="020F0502020204030204" pitchFamily="34" charset="0"/>
            </a:endParaRPr>
          </a:p>
          <a:p>
            <a:pPr marL="0" lvl="1" indent="0">
              <a:buClrTx/>
              <a:buSzPct val="100000"/>
              <a:buNone/>
              <a:defRPr/>
            </a:pPr>
            <a:endParaRPr lang="hr-HR" sz="2400" dirty="0">
              <a:latin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DD1172-952D-4568-BE6A-1008907E3B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DD23A57-D1B5-4179-A7D4-EC892B0C1817}" type="slidenum">
              <a:rPr lang="hr-HR" smtClean="0"/>
              <a:t>26</a:t>
            </a:fld>
            <a:endParaRPr lang="hr-H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04839B-3A51-43EE-8758-5E2139513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 dirty="0">
                <a:latin typeface="+mn-lt"/>
              </a:rPr>
              <a:t>Pero ŠIŠA, </a:t>
            </a:r>
            <a:r>
              <a:rPr lang="sr-Latn-RS" dirty="0" err="1">
                <a:latin typeface="+mn-lt"/>
              </a:rPr>
              <a:t>dipl.ing.građ</a:t>
            </a:r>
            <a:r>
              <a:rPr lang="sr-Latn-RS" dirty="0">
                <a:latin typeface="+mn-lt"/>
              </a:rPr>
              <a:t>.</a:t>
            </a:r>
            <a:endParaRPr lang="hr-HR" dirty="0">
              <a:latin typeface="+mn-lt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D1BEE695-DD0F-47C8-841F-1CD0A8E6E05C}"/>
              </a:ext>
            </a:extLst>
          </p:cNvPr>
          <p:cNvSpPr txBox="1">
            <a:spLocks noChangeArrowheads="1"/>
          </p:cNvSpPr>
          <p:nvPr/>
        </p:nvSpPr>
        <p:spPr>
          <a:xfrm>
            <a:off x="609600" y="274638"/>
            <a:ext cx="10972800" cy="539023"/>
          </a:xfr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hr-HR" altLang="sr-Latn-RS" sz="2400" b="1" dirty="0">
                <a:latin typeface="Calibri" panose="020F0502020204030204" pitchFamily="34" charset="0"/>
              </a:rPr>
              <a:t>6. GRADILIŠTE / PROJEKTANTSKI NADZOR</a:t>
            </a:r>
            <a:endParaRPr lang="hr-HR" altLang="sr-Latn-R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747526-5F3F-4EF7-96F2-3AA19FB4E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907" y="922336"/>
            <a:ext cx="2819400" cy="501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9360C8-49B2-4EEC-93F6-ACDBA4411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516" y="1794668"/>
            <a:ext cx="5810250" cy="326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00B186-B75F-4518-B906-0664BFB778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DD23A57-D1B5-4179-A7D4-EC892B0C1817}" type="slidenum">
              <a:rPr lang="hr-HR" smtClean="0"/>
              <a:t>27</a:t>
            </a:fld>
            <a:endParaRPr lang="hr-HR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503742DB-1C4D-4492-A066-C9BE968E2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 dirty="0">
                <a:latin typeface="+mn-lt"/>
              </a:rPr>
              <a:t>Pero ŠIŠA, </a:t>
            </a:r>
            <a:r>
              <a:rPr lang="sr-Latn-RS" dirty="0" err="1">
                <a:latin typeface="+mn-lt"/>
              </a:rPr>
              <a:t>dipl.ing.građ</a:t>
            </a:r>
            <a:r>
              <a:rPr lang="sr-Latn-RS" dirty="0">
                <a:latin typeface="+mn-lt"/>
              </a:rPr>
              <a:t>.</a:t>
            </a:r>
            <a:endParaRPr lang="hr-HR" dirty="0">
              <a:latin typeface="+mn-lt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080C352E-2573-41A8-B845-C02744D06453}"/>
              </a:ext>
            </a:extLst>
          </p:cNvPr>
          <p:cNvSpPr txBox="1">
            <a:spLocks noChangeArrowheads="1"/>
          </p:cNvSpPr>
          <p:nvPr/>
        </p:nvSpPr>
        <p:spPr>
          <a:xfrm>
            <a:off x="609600" y="274638"/>
            <a:ext cx="10972800" cy="539023"/>
          </a:xfr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hr-HR" altLang="sr-Latn-RS" sz="2400" b="1" dirty="0">
                <a:latin typeface="Calibri" panose="020F0502020204030204" pitchFamily="34" charset="0"/>
              </a:rPr>
              <a:t>6. GRADILIŠTE / PROJEKTANTSKI NADZOR</a:t>
            </a:r>
            <a:endParaRPr lang="hr-HR" altLang="sr-Latn-R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297B19-22F7-44CD-A0D8-40FEC3EFE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603" y="1185513"/>
            <a:ext cx="5940425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9AF2D2-FB68-4FBC-91FC-8BDE6A39E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815" y="2669798"/>
            <a:ext cx="5940425" cy="334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198153-742F-4473-A21F-63D5302DDF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DD23A57-D1B5-4179-A7D4-EC892B0C1817}" type="slidenum">
              <a:rPr lang="hr-HR" smtClean="0"/>
              <a:t>28</a:t>
            </a:fld>
            <a:endParaRPr lang="hr-HR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DFEDDBE-ABD0-4AB4-9927-9D1B2CD8C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 dirty="0">
                <a:latin typeface="+mn-lt"/>
              </a:rPr>
              <a:t>Pero ŠIŠA, </a:t>
            </a:r>
            <a:r>
              <a:rPr lang="sr-Latn-RS" dirty="0" err="1">
                <a:latin typeface="+mn-lt"/>
              </a:rPr>
              <a:t>dipl.ing.građ</a:t>
            </a:r>
            <a:r>
              <a:rPr lang="sr-Latn-RS" dirty="0">
                <a:latin typeface="+mn-lt"/>
              </a:rPr>
              <a:t>.</a:t>
            </a:r>
            <a:endParaRPr lang="hr-HR" dirty="0">
              <a:latin typeface="+mn-lt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478187EA-FC38-4BE8-A018-9760F2A38FD7}"/>
              </a:ext>
            </a:extLst>
          </p:cNvPr>
          <p:cNvSpPr txBox="1">
            <a:spLocks noChangeArrowheads="1"/>
          </p:cNvSpPr>
          <p:nvPr/>
        </p:nvSpPr>
        <p:spPr>
          <a:xfrm>
            <a:off x="609600" y="274638"/>
            <a:ext cx="10972800" cy="539023"/>
          </a:xfr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hr-HR" altLang="sr-Latn-RS" sz="2400" b="1" dirty="0">
                <a:latin typeface="Calibri" panose="020F0502020204030204" pitchFamily="34" charset="0"/>
              </a:rPr>
              <a:t>6. GRADILIŠTE / PROJEKTANTSKI NADZOR</a:t>
            </a:r>
            <a:endParaRPr lang="hr-HR" altLang="sr-Latn-R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5FFECF-7477-4D7A-8C7A-A5E00CFFDA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DD23A57-D1B5-4179-A7D4-EC892B0C1817}" type="slidenum">
              <a:rPr lang="hr-HR" smtClean="0"/>
              <a:t>29</a:t>
            </a:fld>
            <a:endParaRPr lang="hr-H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38399C-5C84-4FBA-A2E9-6A8F2989E3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31"/>
          <a:stretch/>
        </p:blipFill>
        <p:spPr bwMode="auto">
          <a:xfrm>
            <a:off x="609600" y="924504"/>
            <a:ext cx="8815827" cy="2673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8C3DDC4-8B9B-489A-9032-3D9F91937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 dirty="0">
                <a:latin typeface="+mn-lt"/>
              </a:rPr>
              <a:t>Pero ŠIŠA, </a:t>
            </a:r>
            <a:r>
              <a:rPr lang="sr-Latn-RS" dirty="0" err="1">
                <a:latin typeface="+mn-lt"/>
              </a:rPr>
              <a:t>dipl.ing.građ</a:t>
            </a:r>
            <a:r>
              <a:rPr lang="sr-Latn-RS" dirty="0">
                <a:latin typeface="+mn-lt"/>
              </a:rPr>
              <a:t>.</a:t>
            </a:r>
            <a:endParaRPr lang="hr-HR" dirty="0">
              <a:latin typeface="+mn-lt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AC4528D2-405A-4FF3-BE2C-5FB4E023CA93}"/>
              </a:ext>
            </a:extLst>
          </p:cNvPr>
          <p:cNvSpPr txBox="1">
            <a:spLocks noChangeArrowheads="1"/>
          </p:cNvSpPr>
          <p:nvPr/>
        </p:nvSpPr>
        <p:spPr>
          <a:xfrm>
            <a:off x="609600" y="274638"/>
            <a:ext cx="10972800" cy="539023"/>
          </a:xfr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hr-HR" altLang="sr-Latn-RS" sz="2400" b="1" dirty="0">
                <a:latin typeface="Calibri" panose="020F0502020204030204" pitchFamily="34" charset="0"/>
              </a:rPr>
              <a:t>6. GRADILIŠTE / PROJEKTANTSKI NADZOR</a:t>
            </a:r>
            <a:endParaRPr lang="hr-HR" altLang="sr-Latn-RS" sz="24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2967DB2-97DF-46E1-B884-27CC67748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225" y="3708548"/>
            <a:ext cx="8893175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441A6939-6776-4214-BBF1-6606AB147D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10972800" cy="577769"/>
          </a:xfrm>
        </p:spPr>
        <p:txBody>
          <a:bodyPr/>
          <a:lstStyle/>
          <a:p>
            <a:pPr algn="l" eaLnBrk="1" hangingPunct="1"/>
            <a:r>
              <a:rPr lang="hr-HR" altLang="sr-Latn-RS" sz="2400" b="1" dirty="0">
                <a:latin typeface="Calibri" panose="020F0502020204030204" pitchFamily="34" charset="0"/>
              </a:rPr>
              <a:t>1. OPĆENITO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EE9D74-B022-4B1E-9727-FF3241161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14372"/>
            <a:ext cx="5857875" cy="520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06741D-D058-4F9D-BF87-15F6AF965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078" y="998633"/>
            <a:ext cx="5907087" cy="520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5515777-87F1-4718-8BD6-19D30E779E2B}"/>
              </a:ext>
            </a:extLst>
          </p:cNvPr>
          <p:cNvSpPr/>
          <p:nvPr/>
        </p:nvSpPr>
        <p:spPr>
          <a:xfrm rot="17364060">
            <a:off x="2047427" y="3104482"/>
            <a:ext cx="910708" cy="9921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452189-2763-4CBB-8935-123543545B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DD23A57-D1B5-4179-A7D4-EC892B0C1817}" type="slidenum">
              <a:rPr lang="hr-HR" smtClean="0"/>
              <a:t>3</a:t>
            </a:fld>
            <a:endParaRPr lang="hr-HR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4246035-0AE6-44E2-9751-84D849F4A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 dirty="0">
                <a:latin typeface="+mn-lt"/>
              </a:rPr>
              <a:t>Pero ŠIŠA, </a:t>
            </a:r>
            <a:r>
              <a:rPr lang="sr-Latn-RS" dirty="0" err="1">
                <a:latin typeface="+mn-lt"/>
              </a:rPr>
              <a:t>dipl.ing.građ</a:t>
            </a:r>
            <a:r>
              <a:rPr lang="sr-Latn-RS" dirty="0">
                <a:latin typeface="+mn-lt"/>
              </a:rPr>
              <a:t>.</a:t>
            </a:r>
            <a:endParaRPr lang="hr-HR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C47FA2-71D2-4A1B-966E-86357C56EB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820" y="1400479"/>
            <a:ext cx="7812360" cy="439445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1293AC-1774-4D8C-A022-BBD3CC2DB1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DD23A57-D1B5-4179-A7D4-EC892B0C1817}" type="slidenum">
              <a:rPr lang="hr-HR" smtClean="0"/>
              <a:t>30</a:t>
            </a:fld>
            <a:endParaRPr lang="hr-H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F0E33A-BB8C-41FE-89FF-99E1F1301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Pero ŠIŠA, dipl.ing.građ.</a:t>
            </a:r>
            <a:endParaRPr lang="hr-HR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D7E237FE-FF19-4BA8-AF12-C301D4C3515A}"/>
              </a:ext>
            </a:extLst>
          </p:cNvPr>
          <p:cNvSpPr txBox="1">
            <a:spLocks noChangeArrowheads="1"/>
          </p:cNvSpPr>
          <p:nvPr/>
        </p:nvSpPr>
        <p:spPr>
          <a:xfrm>
            <a:off x="609600" y="274638"/>
            <a:ext cx="10972800" cy="539023"/>
          </a:xfr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hr-HR" altLang="sr-Latn-RS" sz="2400" b="1" dirty="0">
                <a:latin typeface="Calibri" panose="020F0502020204030204" pitchFamily="34" charset="0"/>
              </a:rPr>
              <a:t>6. GRADILIŠTE / PROJEKTANTSKI NADZOR</a:t>
            </a:r>
            <a:endParaRPr lang="hr-HR" altLang="sr-Latn-RS" sz="2400" b="1" dirty="0"/>
          </a:p>
        </p:txBody>
      </p:sp>
    </p:spTree>
    <p:extLst>
      <p:ext uri="{BB962C8B-B14F-4D97-AF65-F5344CB8AC3E}">
        <p14:creationId xmlns:p14="http://schemas.microsoft.com/office/powerpoint/2010/main" val="2132982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56260B8-3568-41E5-BA57-AEE28B852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39" y="1152525"/>
            <a:ext cx="5053013" cy="378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3A352D2-E01A-4D9F-B41A-FDFA7A009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349" y="1489936"/>
            <a:ext cx="6335712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A95DC84-F994-4EA7-A78F-0FC38B6C85F5}"/>
              </a:ext>
            </a:extLst>
          </p:cNvPr>
          <p:cNvSpPr/>
          <p:nvPr/>
        </p:nvSpPr>
        <p:spPr>
          <a:xfrm>
            <a:off x="5456065" y="3136449"/>
            <a:ext cx="360040" cy="6480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989909D-6691-4E0B-A67D-3AE0860354EF}"/>
              </a:ext>
            </a:extLst>
          </p:cNvPr>
          <p:cNvSpPr/>
          <p:nvPr/>
        </p:nvSpPr>
        <p:spPr>
          <a:xfrm>
            <a:off x="8942335" y="3345073"/>
            <a:ext cx="360040" cy="6480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" name="Arrow: Up 2">
            <a:extLst>
              <a:ext uri="{FF2B5EF4-FFF2-40B4-BE49-F238E27FC236}">
                <a16:creationId xmlns:a16="http://schemas.microsoft.com/office/drawing/2014/main" id="{D18D432D-7EE2-46B9-B356-5603A97B4D33}"/>
              </a:ext>
            </a:extLst>
          </p:cNvPr>
          <p:cNvSpPr/>
          <p:nvPr/>
        </p:nvSpPr>
        <p:spPr>
          <a:xfrm rot="2201730">
            <a:off x="6843507" y="1929684"/>
            <a:ext cx="215459" cy="647678"/>
          </a:xfrm>
          <a:prstGeom prst="upArrow">
            <a:avLst/>
          </a:prstGeom>
          <a:solidFill>
            <a:srgbClr val="C00000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Arrow: Up 8">
            <a:extLst>
              <a:ext uri="{FF2B5EF4-FFF2-40B4-BE49-F238E27FC236}">
                <a16:creationId xmlns:a16="http://schemas.microsoft.com/office/drawing/2014/main" id="{DB10D024-9540-4513-A5B1-5CB9AC212CED}"/>
              </a:ext>
            </a:extLst>
          </p:cNvPr>
          <p:cNvSpPr/>
          <p:nvPr/>
        </p:nvSpPr>
        <p:spPr>
          <a:xfrm rot="2201730">
            <a:off x="6843507" y="4710006"/>
            <a:ext cx="215459" cy="647678"/>
          </a:xfrm>
          <a:prstGeom prst="upArrow">
            <a:avLst/>
          </a:prstGeom>
          <a:solidFill>
            <a:srgbClr val="C00000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34989B-43F8-4B19-9F1D-74507D3F22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DD23A57-D1B5-4179-A7D4-EC892B0C1817}" type="slidenum">
              <a:rPr lang="hr-HR" smtClean="0"/>
              <a:t>31</a:t>
            </a:fld>
            <a:endParaRPr lang="hr-HR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71E0EC3F-3986-441B-82DD-D3C61C67B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 dirty="0">
                <a:latin typeface="+mn-lt"/>
              </a:rPr>
              <a:t>Pero ŠIŠA, </a:t>
            </a:r>
            <a:r>
              <a:rPr lang="sr-Latn-RS" dirty="0" err="1">
                <a:latin typeface="+mn-lt"/>
              </a:rPr>
              <a:t>dipl.ing.građ</a:t>
            </a:r>
            <a:r>
              <a:rPr lang="sr-Latn-RS" dirty="0">
                <a:latin typeface="+mn-lt"/>
              </a:rPr>
              <a:t>.</a:t>
            </a:r>
            <a:endParaRPr lang="hr-HR" dirty="0">
              <a:latin typeface="+mn-lt"/>
            </a:endParaRP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EEC9545A-09B7-43B0-A3B8-738E741D76B1}"/>
              </a:ext>
            </a:extLst>
          </p:cNvPr>
          <p:cNvSpPr txBox="1">
            <a:spLocks noChangeArrowheads="1"/>
          </p:cNvSpPr>
          <p:nvPr/>
        </p:nvSpPr>
        <p:spPr>
          <a:xfrm>
            <a:off x="609600" y="274638"/>
            <a:ext cx="10972800" cy="539023"/>
          </a:xfr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hr-HR" altLang="sr-Latn-RS" sz="2400" b="1" dirty="0">
                <a:latin typeface="Calibri" panose="020F0502020204030204" pitchFamily="34" charset="0"/>
              </a:rPr>
              <a:t>6. GRADILIŠTE / PROJEKTANTSKI NADZOR</a:t>
            </a:r>
            <a:endParaRPr lang="hr-HR" altLang="sr-Latn-R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3" grpId="0" animBg="1"/>
      <p:bldP spid="9" grpId="0" animBg="1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B688E0D-3759-499A-A251-436F48C4E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39799"/>
            <a:ext cx="6335713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8C6424-70B8-455E-9C15-BD9137D1F0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DD23A57-D1B5-4179-A7D4-EC892B0C1817}" type="slidenum">
              <a:rPr lang="hr-HR" smtClean="0"/>
              <a:t>32</a:t>
            </a:fld>
            <a:endParaRPr lang="hr-HR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9ACFA13-93C1-4E30-A4AD-676D5B044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 dirty="0">
                <a:latin typeface="+mn-lt"/>
              </a:rPr>
              <a:t>Pero ŠIŠA, </a:t>
            </a:r>
            <a:r>
              <a:rPr lang="sr-Latn-RS" dirty="0" err="1">
                <a:latin typeface="+mn-lt"/>
              </a:rPr>
              <a:t>dipl.ing.građ</a:t>
            </a:r>
            <a:r>
              <a:rPr lang="sr-Latn-RS" dirty="0">
                <a:latin typeface="+mn-lt"/>
              </a:rPr>
              <a:t>.</a:t>
            </a:r>
            <a:endParaRPr lang="hr-HR" dirty="0">
              <a:latin typeface="+mn-lt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C69531F2-B722-4ED6-9E46-2054555D7DC5}"/>
              </a:ext>
            </a:extLst>
          </p:cNvPr>
          <p:cNvSpPr txBox="1">
            <a:spLocks noChangeArrowheads="1"/>
          </p:cNvSpPr>
          <p:nvPr/>
        </p:nvSpPr>
        <p:spPr>
          <a:xfrm>
            <a:off x="609600" y="274638"/>
            <a:ext cx="10972800" cy="539023"/>
          </a:xfr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hr-HR" altLang="sr-Latn-RS" sz="2400" b="1" dirty="0">
                <a:latin typeface="Calibri" panose="020F0502020204030204" pitchFamily="34" charset="0"/>
              </a:rPr>
              <a:t>6. GRADILIŠTE / PROJEKTANTSKI NADZOR</a:t>
            </a:r>
            <a:endParaRPr lang="hr-HR" altLang="sr-Latn-RS" sz="24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B99AF0-AB06-4711-8E8D-5E0C641E7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179637"/>
            <a:ext cx="68580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22237B-8684-494E-B16C-A40B66287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519" y="823024"/>
            <a:ext cx="6108700" cy="471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81B257-8EAC-442B-B575-DAB725E8A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25" y="919162"/>
            <a:ext cx="6276975" cy="501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CF89BD-4B92-47F8-B229-D7D6CA04B4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DD23A57-D1B5-4179-A7D4-EC892B0C1817}" type="slidenum">
              <a:rPr lang="hr-HR" smtClean="0"/>
              <a:t>33</a:t>
            </a:fld>
            <a:endParaRPr lang="hr-HR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5600C96-7382-4F47-A034-67F9461B2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 dirty="0">
                <a:latin typeface="+mn-lt"/>
              </a:rPr>
              <a:t>Pero ŠIŠA, </a:t>
            </a:r>
            <a:r>
              <a:rPr lang="sr-Latn-RS" dirty="0" err="1">
                <a:latin typeface="+mn-lt"/>
              </a:rPr>
              <a:t>dipl.ing.građ</a:t>
            </a:r>
            <a:r>
              <a:rPr lang="sr-Latn-RS" dirty="0">
                <a:latin typeface="+mn-lt"/>
              </a:rPr>
              <a:t>.</a:t>
            </a:r>
            <a:endParaRPr lang="hr-HR" dirty="0">
              <a:latin typeface="+mn-lt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CB0A6F45-CB9B-47CF-B6E9-F37E4951D379}"/>
              </a:ext>
            </a:extLst>
          </p:cNvPr>
          <p:cNvSpPr txBox="1">
            <a:spLocks noChangeArrowheads="1"/>
          </p:cNvSpPr>
          <p:nvPr/>
        </p:nvSpPr>
        <p:spPr>
          <a:xfrm>
            <a:off x="609600" y="274638"/>
            <a:ext cx="10972800" cy="539023"/>
          </a:xfr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hr-HR" altLang="sr-Latn-RS" sz="2400" b="1" dirty="0">
                <a:latin typeface="Calibri" panose="020F0502020204030204" pitchFamily="34" charset="0"/>
              </a:rPr>
              <a:t>6. GRADILIŠTE / PROJEKTANTSKI NADZOR</a:t>
            </a:r>
            <a:endParaRPr lang="hr-HR" altLang="sr-Latn-RS" sz="2400" b="1" dirty="0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2780586B-04D4-4C7F-92B7-2002D5EE06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42" y="1168651"/>
            <a:ext cx="2097617" cy="471963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873A143-8F90-465B-A0A3-FEA0F5A4FA11}"/>
              </a:ext>
            </a:extLst>
          </p:cNvPr>
          <p:cNvCxnSpPr/>
          <p:nvPr/>
        </p:nvCxnSpPr>
        <p:spPr>
          <a:xfrm flipH="1">
            <a:off x="513374" y="2584940"/>
            <a:ext cx="448863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5267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07B9D0-4B21-419C-8FBA-E0F9CFDF96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DD23A57-D1B5-4179-A7D4-EC892B0C1817}" type="slidenum">
              <a:rPr lang="hr-HR" smtClean="0"/>
              <a:t>34</a:t>
            </a:fld>
            <a:endParaRPr lang="hr-HR"/>
          </a:p>
        </p:txBody>
      </p:sp>
      <p:pic>
        <p:nvPicPr>
          <p:cNvPr id="2" name="VID-20180530-WA0003.mp4">
            <a:hlinkClick r:id="" action="ppaction://media"/>
            <a:extLst>
              <a:ext uri="{FF2B5EF4-FFF2-40B4-BE49-F238E27FC236}">
                <a16:creationId xmlns:a16="http://schemas.microsoft.com/office/drawing/2014/main" id="{4A3CAD9F-F39F-491B-B632-B226E865FA62}"/>
              </a:ext>
            </a:extLst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57421" y="1597360"/>
            <a:ext cx="4884373" cy="3663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VID-20180530-WA0005">
            <a:hlinkClick r:id="" action="ppaction://media"/>
            <a:extLst>
              <a:ext uri="{FF2B5EF4-FFF2-40B4-BE49-F238E27FC236}">
                <a16:creationId xmlns:a16="http://schemas.microsoft.com/office/drawing/2014/main" id="{C06F39AC-6449-451A-9EAE-E61A6125961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 rot="5400000">
            <a:off x="5861770" y="2085797"/>
            <a:ext cx="4884374" cy="2686406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07F07CAD-5E95-4014-85D7-1D3B2C02D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 dirty="0">
                <a:latin typeface="+mn-lt"/>
              </a:rPr>
              <a:t>Pero ŠIŠA, </a:t>
            </a:r>
            <a:r>
              <a:rPr lang="sr-Latn-RS" dirty="0" err="1">
                <a:latin typeface="+mn-lt"/>
              </a:rPr>
              <a:t>dipl.ing.građ</a:t>
            </a:r>
            <a:r>
              <a:rPr lang="sr-Latn-RS" dirty="0">
                <a:latin typeface="+mn-lt"/>
              </a:rPr>
              <a:t>.</a:t>
            </a:r>
            <a:endParaRPr lang="hr-HR" dirty="0">
              <a:latin typeface="+mn-lt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813C784F-84AA-4F53-91C2-C7CA647CC808}"/>
              </a:ext>
            </a:extLst>
          </p:cNvPr>
          <p:cNvSpPr txBox="1">
            <a:spLocks noChangeArrowheads="1"/>
          </p:cNvSpPr>
          <p:nvPr/>
        </p:nvSpPr>
        <p:spPr>
          <a:xfrm>
            <a:off x="609600" y="274638"/>
            <a:ext cx="10972800" cy="539023"/>
          </a:xfr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hr-HR" altLang="sr-Latn-RS" sz="2400" b="1" dirty="0">
                <a:latin typeface="Calibri" panose="020F0502020204030204" pitchFamily="34" charset="0"/>
              </a:rPr>
              <a:t>6. GRADILIŠTE / PROJEKTANTSKI NADZOR</a:t>
            </a:r>
            <a:endParaRPr lang="hr-HR" altLang="sr-Latn-R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84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E3477F-0896-4D20-ADDB-BF6F11652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362" y="1157718"/>
            <a:ext cx="8677275" cy="487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BAAD81C-0B04-44E8-9CCB-9E701DB9F3DE}"/>
              </a:ext>
            </a:extLst>
          </p:cNvPr>
          <p:cNvSpPr/>
          <p:nvPr/>
        </p:nvSpPr>
        <p:spPr>
          <a:xfrm>
            <a:off x="1848488" y="2914338"/>
            <a:ext cx="6264696" cy="11521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D66B01-1E60-471C-B1FA-B23E27C57F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DD23A57-D1B5-4179-A7D4-EC892B0C1817}" type="slidenum">
              <a:rPr lang="hr-HR" smtClean="0"/>
              <a:t>35</a:t>
            </a:fld>
            <a:endParaRPr lang="hr-HR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87E623F-35A7-4507-A1E3-E38B1607B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 dirty="0">
                <a:latin typeface="+mn-lt"/>
              </a:rPr>
              <a:t>Pero ŠIŠA, </a:t>
            </a:r>
            <a:r>
              <a:rPr lang="sr-Latn-RS" dirty="0" err="1">
                <a:latin typeface="+mn-lt"/>
              </a:rPr>
              <a:t>dipl.ing.građ</a:t>
            </a:r>
            <a:r>
              <a:rPr lang="sr-Latn-RS" dirty="0">
                <a:latin typeface="+mn-lt"/>
              </a:rPr>
              <a:t>.</a:t>
            </a:r>
            <a:endParaRPr lang="hr-HR" dirty="0">
              <a:latin typeface="+mn-lt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1F066D02-A59D-4013-AC19-3B63ABB6B9B8}"/>
              </a:ext>
            </a:extLst>
          </p:cNvPr>
          <p:cNvSpPr txBox="1">
            <a:spLocks noChangeArrowheads="1"/>
          </p:cNvSpPr>
          <p:nvPr/>
        </p:nvSpPr>
        <p:spPr>
          <a:xfrm>
            <a:off x="609600" y="274638"/>
            <a:ext cx="10972800" cy="539023"/>
          </a:xfr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hr-HR" altLang="sr-Latn-RS" sz="2400" b="1" dirty="0">
                <a:latin typeface="Calibri" panose="020F0502020204030204" pitchFamily="34" charset="0"/>
              </a:rPr>
              <a:t>6. GRADILIŠTE / PROJEKTANTSKI NADZOR</a:t>
            </a:r>
            <a:endParaRPr lang="hr-HR" altLang="sr-Latn-R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AD2AE0-2B85-4EA8-A09D-6F98E3C6D1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DD23A57-D1B5-4179-A7D4-EC892B0C1817}" type="slidenum">
              <a:rPr lang="hr-HR" smtClean="0"/>
              <a:t>36</a:t>
            </a:fld>
            <a:endParaRPr lang="hr-H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32B4E2-987A-41EC-A4FA-F1E0BCA8C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89" y="1210899"/>
            <a:ext cx="5407025" cy="477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00E8DC-0C4C-452E-95BA-FF94CEAA6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892" y="1210899"/>
            <a:ext cx="3487738" cy="520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5802FB-D8DE-4ADF-BCA4-A92AAE5AC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 dirty="0">
                <a:latin typeface="+mn-lt"/>
              </a:rPr>
              <a:t>Pero ŠIŠA, </a:t>
            </a:r>
            <a:r>
              <a:rPr lang="sr-Latn-RS" dirty="0" err="1">
                <a:latin typeface="+mn-lt"/>
              </a:rPr>
              <a:t>dipl.ing.građ</a:t>
            </a:r>
            <a:r>
              <a:rPr lang="sr-Latn-RS" dirty="0">
                <a:latin typeface="+mn-lt"/>
              </a:rPr>
              <a:t>.</a:t>
            </a:r>
            <a:endParaRPr lang="hr-HR" dirty="0">
              <a:latin typeface="+mn-lt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E51E2224-08CF-4E3F-AAEE-88E1FF339A1B}"/>
              </a:ext>
            </a:extLst>
          </p:cNvPr>
          <p:cNvSpPr txBox="1">
            <a:spLocks noChangeArrowheads="1"/>
          </p:cNvSpPr>
          <p:nvPr/>
        </p:nvSpPr>
        <p:spPr>
          <a:xfrm>
            <a:off x="609600" y="274638"/>
            <a:ext cx="10972800" cy="539023"/>
          </a:xfr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hr-HR" altLang="sr-Latn-RS" sz="2400" b="1" dirty="0">
                <a:latin typeface="Calibri" panose="020F0502020204030204" pitchFamily="34" charset="0"/>
              </a:rPr>
              <a:t>6. GRADILIŠTE / PROJEKTANTSKI NADZOR</a:t>
            </a:r>
            <a:endParaRPr lang="hr-HR" altLang="sr-Latn-R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03ACB8F-EFD3-48C1-A353-0FF5B7A845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89" b="32261"/>
          <a:stretch/>
        </p:blipFill>
        <p:spPr bwMode="auto">
          <a:xfrm>
            <a:off x="1910656" y="1545118"/>
            <a:ext cx="8370688" cy="41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8123441-BBEC-47C2-8671-14CF45241EC3}"/>
              </a:ext>
            </a:extLst>
          </p:cNvPr>
          <p:cNvSpPr/>
          <p:nvPr/>
        </p:nvSpPr>
        <p:spPr>
          <a:xfrm>
            <a:off x="4274818" y="3429000"/>
            <a:ext cx="4176464" cy="14401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8DD84E-FAC4-4A01-99F3-0959F6D1A9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DD23A57-D1B5-4179-A7D4-EC892B0C1817}" type="slidenum">
              <a:rPr lang="hr-HR" smtClean="0"/>
              <a:t>37</a:t>
            </a:fld>
            <a:endParaRPr lang="hr-HR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9F76EE6-A70C-4407-A645-2BC43B376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 dirty="0">
                <a:latin typeface="+mn-lt"/>
              </a:rPr>
              <a:t>Pero ŠIŠA, </a:t>
            </a:r>
            <a:r>
              <a:rPr lang="sr-Latn-RS" dirty="0" err="1">
                <a:latin typeface="+mn-lt"/>
              </a:rPr>
              <a:t>dipl.ing.građ</a:t>
            </a:r>
            <a:r>
              <a:rPr lang="sr-Latn-RS" dirty="0">
                <a:latin typeface="+mn-lt"/>
              </a:rPr>
              <a:t>.</a:t>
            </a:r>
            <a:endParaRPr lang="hr-HR" dirty="0">
              <a:latin typeface="+mn-lt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02A54E3B-E3D8-4536-972F-97B4A6384531}"/>
              </a:ext>
            </a:extLst>
          </p:cNvPr>
          <p:cNvSpPr txBox="1">
            <a:spLocks noChangeArrowheads="1"/>
          </p:cNvSpPr>
          <p:nvPr/>
        </p:nvSpPr>
        <p:spPr>
          <a:xfrm>
            <a:off x="609600" y="274638"/>
            <a:ext cx="10972800" cy="539023"/>
          </a:xfr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hr-HR" altLang="sr-Latn-RS" sz="2400" b="1" dirty="0">
                <a:latin typeface="Calibri" panose="020F0502020204030204" pitchFamily="34" charset="0"/>
              </a:rPr>
              <a:t>6. GRADILIŠTE / PROJEKTANTSKI NADZOR</a:t>
            </a:r>
            <a:endParaRPr lang="hr-HR" altLang="sr-Latn-R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5">
            <a:extLst>
              <a:ext uri="{FF2B5EF4-FFF2-40B4-BE49-F238E27FC236}">
                <a16:creationId xmlns:a16="http://schemas.microsoft.com/office/drawing/2014/main" id="{E81A02D1-D141-4EF1-83B4-1EEB7B3BFE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5" y="1789113"/>
            <a:ext cx="8597900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ts val="600"/>
              </a:spcBef>
            </a:pPr>
            <a:endParaRPr lang="hr-HR" altLang="sr-Latn-RS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</a:pPr>
            <a:endParaRPr lang="hr-HR" altLang="sr-Latn-RS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469B499-FE43-4D96-B3F3-3A21994D6CFF}"/>
              </a:ext>
            </a:extLst>
          </p:cNvPr>
          <p:cNvSpPr txBox="1">
            <a:spLocks/>
          </p:cNvSpPr>
          <p:nvPr/>
        </p:nvSpPr>
        <p:spPr bwMode="auto">
          <a:xfrm>
            <a:off x="609599" y="943406"/>
            <a:ext cx="10972799" cy="78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47675" indent="-44767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89000" indent="-439738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¡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93813" indent="-4032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1163" indent="-38576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¡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0100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lvl="1" indent="-266700">
              <a:buClrTx/>
              <a:buSzPct val="100000"/>
              <a:buFont typeface="Courier New" panose="02070309020205020404" pitchFamily="49" charset="0"/>
              <a:buChar char="o"/>
              <a:defRPr/>
            </a:pPr>
            <a:r>
              <a:rPr lang="hr-HR" sz="2400" dirty="0">
                <a:latin typeface="Calibri" panose="020F0502020204030204" pitchFamily="34" charset="0"/>
              </a:rPr>
              <a:t>dva primjera vezana na važeću regulativu i izgradnju u urbanim sredinama</a:t>
            </a:r>
          </a:p>
          <a:p>
            <a:pPr marL="0" lvl="1" indent="0">
              <a:buClrTx/>
              <a:buSzPct val="100000"/>
              <a:buNone/>
              <a:defRPr/>
            </a:pPr>
            <a:endParaRPr lang="hr-HR" sz="2400" dirty="0">
              <a:latin typeface="Calibri" panose="020F0502020204030204" pitchFamily="34" charset="0"/>
            </a:endParaRPr>
          </a:p>
          <a:p>
            <a:pPr marL="0" lvl="1" indent="0">
              <a:buClrTx/>
              <a:buSzPct val="100000"/>
              <a:buNone/>
              <a:defRPr/>
            </a:pPr>
            <a:endParaRPr lang="hr-HR" sz="2400" dirty="0">
              <a:latin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06B094-2229-4F0E-82C8-7F6AA96DE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7" r="9544"/>
          <a:stretch>
            <a:fillRect/>
          </a:stretch>
        </p:blipFill>
        <p:spPr bwMode="auto">
          <a:xfrm>
            <a:off x="5428100" y="1729218"/>
            <a:ext cx="5040313" cy="409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EDE0A8-2E3E-4FAB-9E78-85E37CDBD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211" y="1729218"/>
            <a:ext cx="4649787" cy="409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4ECBF2-7442-4379-8E35-007839F834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DD23A57-D1B5-4179-A7D4-EC892B0C1817}" type="slidenum">
              <a:rPr lang="hr-HR" smtClean="0"/>
              <a:t>38</a:t>
            </a:fld>
            <a:endParaRPr lang="hr-HR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8210C57-A312-4C52-B7A3-C5EF00D8B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 dirty="0">
                <a:latin typeface="+mn-lt"/>
              </a:rPr>
              <a:t>Pero ŠIŠA, </a:t>
            </a:r>
            <a:r>
              <a:rPr lang="sr-Latn-RS" dirty="0" err="1">
                <a:latin typeface="+mn-lt"/>
              </a:rPr>
              <a:t>dipl.ing.građ</a:t>
            </a:r>
            <a:r>
              <a:rPr lang="sr-Latn-RS" dirty="0">
                <a:latin typeface="+mn-lt"/>
              </a:rPr>
              <a:t>.</a:t>
            </a:r>
            <a:endParaRPr lang="hr-HR" dirty="0">
              <a:latin typeface="+mn-lt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CA57BABB-87BF-4235-A90E-E5C5FF46C79C}"/>
              </a:ext>
            </a:extLst>
          </p:cNvPr>
          <p:cNvSpPr txBox="1">
            <a:spLocks noChangeArrowheads="1"/>
          </p:cNvSpPr>
          <p:nvPr/>
        </p:nvSpPr>
        <p:spPr>
          <a:xfrm>
            <a:off x="609600" y="274638"/>
            <a:ext cx="10972800" cy="539023"/>
          </a:xfr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hr-HR" altLang="sr-Latn-RS" sz="2400" b="1" dirty="0">
                <a:latin typeface="Calibri" panose="020F0502020204030204" pitchFamily="34" charset="0"/>
              </a:rPr>
              <a:t>7. ZAKLJUČNO</a:t>
            </a:r>
            <a:endParaRPr lang="hr-HR" altLang="sr-Latn-R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3EA9BA96-DB00-4DF7-A3F9-A61F94CEBF4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0280978"/>
              </p:ext>
            </p:extLst>
          </p:nvPr>
        </p:nvGraphicFramePr>
        <p:xfrm>
          <a:off x="1847850" y="944562"/>
          <a:ext cx="8496300" cy="4968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AutoCAD Drawing" r:id="rId3" imgW="15354300" imgH="8982075" progId="AutoCAD.Drawing.19">
                  <p:embed/>
                </p:oleObj>
              </mc:Choice>
              <mc:Fallback>
                <p:oleObj name="AutoCAD Drawing" r:id="rId3" imgW="15354300" imgH="8982075" progId="AutoCAD.Drawing.19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3EA9BA96-DB00-4DF7-A3F9-A61F94CEBF4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7850" y="944562"/>
                        <a:ext cx="8496300" cy="4968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2">
            <a:extLst>
              <a:ext uri="{FF2B5EF4-FFF2-40B4-BE49-F238E27FC236}">
                <a16:creationId xmlns:a16="http://schemas.microsoft.com/office/drawing/2014/main" id="{7902334F-85E2-4656-9C29-1E077C5C5D68}"/>
              </a:ext>
            </a:extLst>
          </p:cNvPr>
          <p:cNvSpPr txBox="1">
            <a:spLocks noChangeArrowheads="1"/>
          </p:cNvSpPr>
          <p:nvPr/>
        </p:nvSpPr>
        <p:spPr>
          <a:xfrm>
            <a:off x="609600" y="274638"/>
            <a:ext cx="10972800" cy="539023"/>
          </a:xfr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hr-HR" altLang="sr-Latn-RS" sz="2400" b="1" dirty="0">
                <a:latin typeface="Calibri" panose="020F0502020204030204" pitchFamily="34" charset="0"/>
              </a:rPr>
              <a:t>7. ZAKLJUČNO</a:t>
            </a:r>
            <a:endParaRPr lang="hr-HR" altLang="sr-Latn-RS" sz="2400" b="1" dirty="0"/>
          </a:p>
        </p:txBody>
      </p:sp>
      <p:sp>
        <p:nvSpPr>
          <p:cNvPr id="8" name="Date Placeholder 5">
            <a:extLst>
              <a:ext uri="{FF2B5EF4-FFF2-40B4-BE49-F238E27FC236}">
                <a16:creationId xmlns:a16="http://schemas.microsoft.com/office/drawing/2014/main" id="{5E60A413-D4E3-4DDF-BD23-AE62981C0234}"/>
              </a:ext>
            </a:extLst>
          </p:cNvPr>
          <p:cNvSpPr txBox="1">
            <a:spLocks/>
          </p:cNvSpPr>
          <p:nvPr/>
        </p:nvSpPr>
        <p:spPr>
          <a:xfrm>
            <a:off x="143933" y="6381750"/>
            <a:ext cx="7969251" cy="476250"/>
          </a:xfrm>
          <a:prstGeom prst="rect">
            <a:avLst/>
          </a:prstGeom>
        </p:spPr>
        <p:txBody>
          <a:bodyPr/>
          <a:lstStyle>
            <a:defPPr>
              <a:defRPr lang="sr-Latn-C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sr-Latn-RS" sz="1200" dirty="0">
                <a:latin typeface="+mn-lt"/>
              </a:rPr>
              <a:t>Pero ŠIŠA, </a:t>
            </a:r>
            <a:r>
              <a:rPr lang="sr-Latn-RS" sz="1200" dirty="0" err="1">
                <a:latin typeface="+mn-lt"/>
              </a:rPr>
              <a:t>dipl.ing.građ</a:t>
            </a:r>
            <a:r>
              <a:rPr lang="sr-Latn-RS" sz="1200" dirty="0">
                <a:latin typeface="+mn-lt"/>
              </a:rPr>
              <a:t>.</a:t>
            </a:r>
            <a:endParaRPr lang="hr-HR" sz="1200" dirty="0">
              <a:latin typeface="+mn-lt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1E0209DD-DA89-4B25-8A83-997D3E79F1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10972800" cy="552449"/>
          </a:xfrm>
        </p:spPr>
        <p:txBody>
          <a:bodyPr/>
          <a:lstStyle/>
          <a:p>
            <a:pPr algn="l" eaLnBrk="1" hangingPunct="1"/>
            <a:r>
              <a:rPr lang="hr-HR" altLang="sr-Latn-RS" sz="2400" b="1" dirty="0">
                <a:latin typeface="Calibri" panose="020F0502020204030204" pitchFamily="34" charset="0"/>
              </a:rPr>
              <a:t>1. OPĆENITO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FD4220-D871-4F5E-9899-B31F1104B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DD23A57-D1B5-4179-A7D4-EC892B0C1817}" type="slidenum">
              <a:rPr lang="hr-HR" smtClean="0"/>
              <a:t>4</a:t>
            </a:fld>
            <a:endParaRPr lang="hr-HR"/>
          </a:p>
        </p:txBody>
      </p:sp>
      <p:sp>
        <p:nvSpPr>
          <p:cNvPr id="11267" name="Rectangle 32">
            <a:extLst>
              <a:ext uri="{FF2B5EF4-FFF2-40B4-BE49-F238E27FC236}">
                <a16:creationId xmlns:a16="http://schemas.microsoft.com/office/drawing/2014/main" id="{8AAEE8F7-8B1B-40E0-B534-8E5DAA9E63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1876395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r-Latn-RS" altLang="sr-Latn-R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D1108C4-1A87-4642-9BBD-D71188E27A1F}"/>
              </a:ext>
            </a:extLst>
          </p:cNvPr>
          <p:cNvSpPr txBox="1">
            <a:spLocks noChangeArrowheads="1"/>
          </p:cNvSpPr>
          <p:nvPr/>
        </p:nvSpPr>
        <p:spPr>
          <a:xfrm>
            <a:off x="609600" y="1071456"/>
            <a:ext cx="11277600" cy="41148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hr-HR" altLang="sr-Latn-RS" sz="2400" dirty="0">
                <a:latin typeface="Calibri" panose="020F0502020204030204" pitchFamily="34" charset="0"/>
              </a:rPr>
              <a:t>površina građevinske jame – cca 4.500m</a:t>
            </a:r>
            <a:r>
              <a:rPr lang="hr-HR" altLang="sr-Latn-RS" sz="2400" baseline="30000" dirty="0">
                <a:latin typeface="Calibri" panose="020F0502020204030204" pitchFamily="34" charset="0"/>
              </a:rPr>
              <a:t>2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hr-HR" altLang="sr-Latn-RS" sz="2400" dirty="0" err="1">
                <a:latin typeface="Calibri" panose="020F0502020204030204" pitchFamily="34" charset="0"/>
              </a:rPr>
              <a:t>katnost</a:t>
            </a:r>
            <a:r>
              <a:rPr lang="hr-HR" altLang="sr-Latn-RS" sz="2400" dirty="0">
                <a:latin typeface="Calibri" panose="020F0502020204030204" pitchFamily="34" charset="0"/>
              </a:rPr>
              <a:t> 4 podzemne + 3 </a:t>
            </a:r>
            <a:r>
              <a:rPr lang="hr-HR" altLang="sr-Latn-RS" sz="2400" dirty="0" err="1">
                <a:latin typeface="Calibri" panose="020F0502020204030204" pitchFamily="34" charset="0"/>
              </a:rPr>
              <a:t>nadzemene</a:t>
            </a:r>
            <a:r>
              <a:rPr lang="hr-HR" altLang="sr-Latn-RS" sz="2400" dirty="0">
                <a:latin typeface="Calibri" panose="020F0502020204030204" pitchFamily="34" charset="0"/>
              </a:rPr>
              <a:t> etaže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hr-HR" altLang="sr-Latn-RS" sz="2400" dirty="0">
                <a:latin typeface="Calibri" panose="020F0502020204030204" pitchFamily="34" charset="0"/>
              </a:rPr>
              <a:t>količina iskopa – cca 70.000m</a:t>
            </a:r>
            <a:r>
              <a:rPr lang="hr-HR" altLang="sr-Latn-RS" sz="2400" baseline="30000" dirty="0">
                <a:latin typeface="Calibri" panose="020F0502020204030204" pitchFamily="34" charset="0"/>
              </a:rPr>
              <a:t>3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hr-HR" altLang="sr-Latn-RS" sz="2400" dirty="0">
                <a:latin typeface="Calibri" panose="020F0502020204030204" pitchFamily="34" charset="0"/>
              </a:rPr>
              <a:t>najveća dubina građevinske jame – 18m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hr-HR" altLang="sr-Latn-RS" sz="2400" dirty="0">
                <a:latin typeface="Calibri" panose="020F0502020204030204" pitchFamily="34" charset="0"/>
              </a:rPr>
              <a:t>projektirano osam tipova zaštite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hr-HR" altLang="sr-Latn-RS" sz="2400" dirty="0">
                <a:latin typeface="Calibri" panose="020F0502020204030204" pitchFamily="34" charset="0"/>
              </a:rPr>
              <a:t>piloti promjera od </a:t>
            </a:r>
            <a:r>
              <a:rPr lang="el-GR" altLang="sr-Latn-RS" sz="2400" dirty="0">
                <a:latin typeface="Calibri" panose="020F0502020204030204" pitchFamily="34" charset="0"/>
              </a:rPr>
              <a:t>φ</a:t>
            </a:r>
            <a:r>
              <a:rPr lang="hr-HR" altLang="sr-Latn-RS" sz="2400" dirty="0">
                <a:latin typeface="Calibri" panose="020F0502020204030204" pitchFamily="34" charset="0"/>
              </a:rPr>
              <a:t>200 do 1.000mm, ukupne duljine 4.180m,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hr-HR" altLang="sr-Latn-RS" sz="2400" dirty="0">
                <a:latin typeface="Calibri" panose="020F0502020204030204" pitchFamily="34" charset="0"/>
              </a:rPr>
              <a:t>geotehnička sidra maksimalne duljine 25m, ukupne duljine 11.380m</a:t>
            </a:r>
          </a:p>
          <a:p>
            <a:pPr>
              <a:buFont typeface="Courier New" panose="02070309020205020404" pitchFamily="49" charset="0"/>
              <a:buChar char="o"/>
            </a:pPr>
            <a:endParaRPr lang="hr-HR" altLang="sr-Latn-RS" sz="2400" dirty="0">
              <a:latin typeface="Calibri" panose="020F0502020204030204" pitchFamily="34" charset="0"/>
            </a:endParaRP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88942B7A-D822-4960-B69F-A37F5D2DE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 dirty="0">
                <a:latin typeface="+mn-lt"/>
              </a:rPr>
              <a:t>Pero ŠIŠA, </a:t>
            </a:r>
            <a:r>
              <a:rPr lang="sr-Latn-RS" dirty="0" err="1">
                <a:latin typeface="+mn-lt"/>
              </a:rPr>
              <a:t>dipl.ing.građ</a:t>
            </a:r>
            <a:r>
              <a:rPr lang="sr-Latn-RS" dirty="0">
                <a:latin typeface="+mn-lt"/>
              </a:rPr>
              <a:t>.</a:t>
            </a:r>
            <a:endParaRPr lang="hr-HR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  <p:bldP spid="12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5A0E6181-78B9-4410-A6E2-7E1663FFE9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1163579"/>
              </p:ext>
            </p:extLst>
          </p:nvPr>
        </p:nvGraphicFramePr>
        <p:xfrm>
          <a:off x="609600" y="1402596"/>
          <a:ext cx="8740775" cy="511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0" name="AutoCAD Drawing" r:id="rId3" imgW="15354300" imgH="8982075" progId="AutoCAD.Drawing.19">
                  <p:embed/>
                </p:oleObj>
              </mc:Choice>
              <mc:Fallback>
                <p:oleObj name="AutoCAD Drawing" r:id="rId3" imgW="15354300" imgH="8982075" progId="AutoCAD.Drawing.19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5A0E6181-78B9-4410-A6E2-7E1663FFE93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402596"/>
                        <a:ext cx="8740775" cy="5111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37A3D55D-88C9-4691-AB64-352B45470C7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1097346"/>
              </p:ext>
            </p:extLst>
          </p:nvPr>
        </p:nvGraphicFramePr>
        <p:xfrm>
          <a:off x="7389194" y="359152"/>
          <a:ext cx="3805238" cy="2225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1" name="AutoCAD Drawing" r:id="rId5" imgW="15354300" imgH="8982075" progId="AutoCAD.Drawing.19">
                  <p:embed/>
                </p:oleObj>
              </mc:Choice>
              <mc:Fallback>
                <p:oleObj name="AutoCAD Drawing" r:id="rId5" imgW="15354300" imgH="8982075" progId="AutoCAD.Drawing.19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37A3D55D-88C9-4691-AB64-352B45470C7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9194" y="359152"/>
                        <a:ext cx="3805238" cy="2225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5F367-0B5A-4E44-ADCC-F7E63B3CEE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DD23A57-D1B5-4179-A7D4-EC892B0C1817}" type="slidenum">
              <a:rPr lang="hr-HR" smtClean="0"/>
              <a:t>40</a:t>
            </a:fld>
            <a:endParaRPr lang="hr-HR"/>
          </a:p>
        </p:txBody>
      </p:sp>
      <p:sp>
        <p:nvSpPr>
          <p:cNvPr id="9" name="Date Placeholder 5">
            <a:extLst>
              <a:ext uri="{FF2B5EF4-FFF2-40B4-BE49-F238E27FC236}">
                <a16:creationId xmlns:a16="http://schemas.microsoft.com/office/drawing/2014/main" id="{F53CC5A2-BC12-4D94-AD22-D701A76A0A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3933" y="6381750"/>
            <a:ext cx="7969251" cy="476250"/>
          </a:xfrm>
        </p:spPr>
        <p:txBody>
          <a:bodyPr/>
          <a:lstStyle/>
          <a:p>
            <a:r>
              <a:rPr lang="sr-Latn-RS" dirty="0">
                <a:latin typeface="+mn-lt"/>
              </a:rPr>
              <a:t>Pero ŠIŠA, </a:t>
            </a:r>
            <a:r>
              <a:rPr lang="sr-Latn-RS" dirty="0" err="1">
                <a:latin typeface="+mn-lt"/>
              </a:rPr>
              <a:t>dipl.ing.građ</a:t>
            </a:r>
            <a:r>
              <a:rPr lang="sr-Latn-RS" dirty="0">
                <a:latin typeface="+mn-lt"/>
              </a:rPr>
              <a:t>.</a:t>
            </a:r>
            <a:endParaRPr lang="hr-HR" dirty="0">
              <a:latin typeface="+mn-lt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931FCCA8-C445-468F-8629-741D2BD078F2}"/>
              </a:ext>
            </a:extLst>
          </p:cNvPr>
          <p:cNvSpPr txBox="1">
            <a:spLocks noChangeArrowheads="1"/>
          </p:cNvSpPr>
          <p:nvPr/>
        </p:nvSpPr>
        <p:spPr>
          <a:xfrm>
            <a:off x="609600" y="274638"/>
            <a:ext cx="10972800" cy="539023"/>
          </a:xfr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hr-HR" altLang="sr-Latn-RS" sz="2400" b="1" dirty="0">
                <a:latin typeface="Calibri" panose="020F0502020204030204" pitchFamily="34" charset="0"/>
              </a:rPr>
              <a:t>7. ZAKLJUČNO</a:t>
            </a:r>
            <a:endParaRPr lang="hr-HR" altLang="sr-Latn-R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9760F7C0-9893-4B05-80F8-A89D522936E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0407830"/>
              </p:ext>
            </p:extLst>
          </p:nvPr>
        </p:nvGraphicFramePr>
        <p:xfrm>
          <a:off x="1774825" y="901700"/>
          <a:ext cx="8642350" cy="505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3" name="AutoCAD Drawing" r:id="rId3" imgW="15354300" imgH="8982075" progId="AutoCAD.Drawing.19">
                  <p:embed/>
                </p:oleObj>
              </mc:Choice>
              <mc:Fallback>
                <p:oleObj name="AutoCAD Drawing" r:id="rId3" imgW="15354300" imgH="8982075" progId="AutoCAD.Drawing.19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9760F7C0-9893-4B05-80F8-A89D522936E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4825" y="901700"/>
                        <a:ext cx="8642350" cy="505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89CE5C-58AA-455D-B4D3-9A1210A62D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DD23A57-D1B5-4179-A7D4-EC892B0C1817}" type="slidenum">
              <a:rPr lang="hr-HR" smtClean="0"/>
              <a:t>41</a:t>
            </a:fld>
            <a:endParaRPr lang="hr-HR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5D9C765B-B5D8-4035-8012-BBAA8B9D4C9C}"/>
              </a:ext>
            </a:extLst>
          </p:cNvPr>
          <p:cNvSpPr txBox="1">
            <a:spLocks noChangeArrowheads="1"/>
          </p:cNvSpPr>
          <p:nvPr/>
        </p:nvSpPr>
        <p:spPr>
          <a:xfrm>
            <a:off x="609600" y="274638"/>
            <a:ext cx="10972800" cy="539023"/>
          </a:xfr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hr-HR" altLang="sr-Latn-RS" sz="2400" b="1" dirty="0">
                <a:latin typeface="Calibri" panose="020F0502020204030204" pitchFamily="34" charset="0"/>
              </a:rPr>
              <a:t>7. ZAKLJUČNO</a:t>
            </a:r>
            <a:endParaRPr lang="hr-HR" altLang="sr-Latn-RS" sz="2400" b="1" dirty="0"/>
          </a:p>
        </p:txBody>
      </p:sp>
      <p:sp>
        <p:nvSpPr>
          <p:cNvPr id="9" name="Date Placeholder 5">
            <a:extLst>
              <a:ext uri="{FF2B5EF4-FFF2-40B4-BE49-F238E27FC236}">
                <a16:creationId xmlns:a16="http://schemas.microsoft.com/office/drawing/2014/main" id="{AB3EB048-ABCF-4DC3-9322-EE030F5BA4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3933" y="6381750"/>
            <a:ext cx="7969251" cy="476250"/>
          </a:xfrm>
        </p:spPr>
        <p:txBody>
          <a:bodyPr/>
          <a:lstStyle/>
          <a:p>
            <a:r>
              <a:rPr lang="sr-Latn-RS" dirty="0">
                <a:latin typeface="+mn-lt"/>
              </a:rPr>
              <a:t>Pero ŠIŠA, </a:t>
            </a:r>
            <a:r>
              <a:rPr lang="sr-Latn-RS" dirty="0" err="1">
                <a:latin typeface="+mn-lt"/>
              </a:rPr>
              <a:t>dipl.ing.građ</a:t>
            </a:r>
            <a:r>
              <a:rPr lang="sr-Latn-RS" dirty="0">
                <a:latin typeface="+mn-lt"/>
              </a:rPr>
              <a:t>.</a:t>
            </a:r>
            <a:endParaRPr lang="hr-HR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CA7776E1-4F15-4BA9-B2B4-4C3057D7657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1283671"/>
              </p:ext>
            </p:extLst>
          </p:nvPr>
        </p:nvGraphicFramePr>
        <p:xfrm>
          <a:off x="1774825" y="902493"/>
          <a:ext cx="8642350" cy="5053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7" name="AutoCAD Drawing" r:id="rId3" imgW="15354300" imgH="8982075" progId="AutoCAD.Drawing.19">
                  <p:embed/>
                </p:oleObj>
              </mc:Choice>
              <mc:Fallback>
                <p:oleObj name="AutoCAD Drawing" r:id="rId3" imgW="15354300" imgH="8982075" progId="AutoCAD.Drawing.19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CA7776E1-4F15-4BA9-B2B4-4C3057D7657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4825" y="902493"/>
                        <a:ext cx="8642350" cy="5053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666A2F-11D1-42A8-827F-0069CF6B33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DD23A57-D1B5-4179-A7D4-EC892B0C1817}" type="slidenum">
              <a:rPr lang="hr-HR" smtClean="0"/>
              <a:t>42</a:t>
            </a:fld>
            <a:endParaRPr lang="hr-HR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C0EBF29B-3D6E-452B-98A6-D669A9175861}"/>
              </a:ext>
            </a:extLst>
          </p:cNvPr>
          <p:cNvSpPr txBox="1">
            <a:spLocks noChangeArrowheads="1"/>
          </p:cNvSpPr>
          <p:nvPr/>
        </p:nvSpPr>
        <p:spPr>
          <a:xfrm>
            <a:off x="609600" y="274638"/>
            <a:ext cx="10972800" cy="539023"/>
          </a:xfr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hr-HR" altLang="sr-Latn-RS" sz="2400" b="1" dirty="0">
                <a:latin typeface="Calibri" panose="020F0502020204030204" pitchFamily="34" charset="0"/>
              </a:rPr>
              <a:t>7. ZAKLJUČNO</a:t>
            </a:r>
            <a:endParaRPr lang="hr-HR" altLang="sr-Latn-RS" sz="2400" b="1" dirty="0"/>
          </a:p>
        </p:txBody>
      </p:sp>
      <p:sp>
        <p:nvSpPr>
          <p:cNvPr id="9" name="Date Placeholder 5">
            <a:extLst>
              <a:ext uri="{FF2B5EF4-FFF2-40B4-BE49-F238E27FC236}">
                <a16:creationId xmlns:a16="http://schemas.microsoft.com/office/drawing/2014/main" id="{5B24E134-80C3-4ED6-AE51-666DC707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3933" y="6381750"/>
            <a:ext cx="7969251" cy="476250"/>
          </a:xfrm>
        </p:spPr>
        <p:txBody>
          <a:bodyPr/>
          <a:lstStyle/>
          <a:p>
            <a:r>
              <a:rPr lang="sr-Latn-RS" dirty="0">
                <a:latin typeface="+mn-lt"/>
              </a:rPr>
              <a:t>Pero ŠIŠA, </a:t>
            </a:r>
            <a:r>
              <a:rPr lang="sr-Latn-RS" dirty="0" err="1">
                <a:latin typeface="+mn-lt"/>
              </a:rPr>
              <a:t>dipl.ing.građ</a:t>
            </a:r>
            <a:r>
              <a:rPr lang="sr-Latn-RS" dirty="0">
                <a:latin typeface="+mn-lt"/>
              </a:rPr>
              <a:t>.</a:t>
            </a:r>
            <a:endParaRPr lang="hr-HR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4B26495-47C9-4E46-904D-B4C30D20A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437" y="813661"/>
            <a:ext cx="8747125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EAD652-3A5F-40A7-BFF6-A25A2B2B5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392" y="1731101"/>
            <a:ext cx="7669213" cy="431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FA1D73-2616-4EAC-B25F-0BEBCC0DA0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DD23A57-D1B5-4179-A7D4-EC892B0C1817}" type="slidenum">
              <a:rPr lang="hr-HR" smtClean="0"/>
              <a:t>43</a:t>
            </a:fld>
            <a:endParaRPr lang="hr-HR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41FAA7D9-240E-4C33-BE76-1D3C39F142FB}"/>
              </a:ext>
            </a:extLst>
          </p:cNvPr>
          <p:cNvSpPr txBox="1">
            <a:spLocks noChangeArrowheads="1"/>
          </p:cNvSpPr>
          <p:nvPr/>
        </p:nvSpPr>
        <p:spPr>
          <a:xfrm>
            <a:off x="609600" y="274638"/>
            <a:ext cx="10972800" cy="539023"/>
          </a:xfr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hr-HR" altLang="sr-Latn-RS" sz="2400" b="1" dirty="0">
                <a:latin typeface="Calibri" panose="020F0502020204030204" pitchFamily="34" charset="0"/>
              </a:rPr>
              <a:t>7. ZAKLJUČNO</a:t>
            </a:r>
            <a:endParaRPr lang="hr-HR" altLang="sr-Latn-RS" sz="2400" b="1" dirty="0"/>
          </a:p>
        </p:txBody>
      </p:sp>
      <p:sp>
        <p:nvSpPr>
          <p:cNvPr id="11" name="Date Placeholder 5">
            <a:extLst>
              <a:ext uri="{FF2B5EF4-FFF2-40B4-BE49-F238E27FC236}">
                <a16:creationId xmlns:a16="http://schemas.microsoft.com/office/drawing/2014/main" id="{A8EE0A84-339F-4F06-AFA0-11F39597CF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3933" y="6381750"/>
            <a:ext cx="7969251" cy="476250"/>
          </a:xfrm>
        </p:spPr>
        <p:txBody>
          <a:bodyPr/>
          <a:lstStyle/>
          <a:p>
            <a:r>
              <a:rPr lang="sr-Latn-RS" dirty="0">
                <a:latin typeface="+mn-lt"/>
              </a:rPr>
              <a:t>Pero ŠIŠA, </a:t>
            </a:r>
            <a:r>
              <a:rPr lang="sr-Latn-RS" dirty="0" err="1">
                <a:latin typeface="+mn-lt"/>
              </a:rPr>
              <a:t>dipl.ing.građ</a:t>
            </a:r>
            <a:r>
              <a:rPr lang="sr-Latn-RS" dirty="0">
                <a:latin typeface="+mn-lt"/>
              </a:rPr>
              <a:t>.</a:t>
            </a:r>
            <a:endParaRPr lang="hr-HR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578D36F-0FDB-4C03-A63B-601F4164CA21}"/>
              </a:ext>
            </a:extLst>
          </p:cNvPr>
          <p:cNvSpPr txBox="1">
            <a:spLocks/>
          </p:cNvSpPr>
          <p:nvPr/>
        </p:nvSpPr>
        <p:spPr bwMode="auto">
          <a:xfrm>
            <a:off x="609600" y="1334928"/>
            <a:ext cx="11200108" cy="345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47675" indent="-44767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89000" indent="-439738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¡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93813" indent="-4032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1163" indent="-38576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¡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0100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lvl="1" indent="-266700">
              <a:buClrTx/>
              <a:buSzPct val="100000"/>
              <a:buFont typeface="Courier New" panose="02070309020205020404" pitchFamily="49" charset="0"/>
              <a:buChar char="o"/>
              <a:defRPr/>
            </a:pPr>
            <a:r>
              <a:rPr lang="hr-HR" sz="2400" dirty="0">
                <a:latin typeface="Calibri" panose="020F0502020204030204" pitchFamily="34" charset="0"/>
              </a:rPr>
              <a:t>aktivno sudjelovanje projektanta tijekom izvedbe projektirane građevine</a:t>
            </a:r>
          </a:p>
          <a:p>
            <a:pPr marL="266700" lvl="1" indent="-266700">
              <a:buClrTx/>
              <a:buSzPct val="100000"/>
              <a:buFont typeface="Courier New" panose="02070309020205020404" pitchFamily="49" charset="0"/>
              <a:buChar char="o"/>
              <a:defRPr/>
            </a:pPr>
            <a:r>
              <a:rPr lang="hr-HR" sz="2400" dirty="0">
                <a:latin typeface="Calibri" panose="020F0502020204030204" pitchFamily="34" charset="0"/>
              </a:rPr>
              <a:t>aktualnim Zakonom o poslovima i djelatnostima prostornog uređenja i gradnje (NN 118/18) u članku 55. govori ….</a:t>
            </a:r>
            <a:r>
              <a:rPr lang="hr-HR" sz="2400" i="1" dirty="0">
                <a:latin typeface="Calibri" panose="020F0502020204030204" pitchFamily="34" charset="0"/>
              </a:rPr>
              <a:t>Poslove projektantskog nadzora obavlja projektant arhitektonske, građevinske, strojarske i/ili elektrotehničke struke koji je izradio glavni projekt po kojem se gradi građevina….</a:t>
            </a:r>
          </a:p>
          <a:p>
            <a:pPr marL="266700" lvl="1" indent="-266700">
              <a:buClrTx/>
              <a:buSzPct val="100000"/>
              <a:buFont typeface="Courier New" panose="02070309020205020404" pitchFamily="49" charset="0"/>
              <a:buChar char="o"/>
              <a:defRPr/>
            </a:pPr>
            <a:r>
              <a:rPr lang="hr-HR" sz="2400" dirty="0">
                <a:latin typeface="Calibri" panose="020F0502020204030204" pitchFamily="34" charset="0"/>
              </a:rPr>
              <a:t>projektantu geotehničkih konstrukcija jako je bitna povratna informacija sa gradilišta (monitoring, zapisi i sl.) obzirom da se ipak radi o interakciji konstrukcije sa tlom koje je uglavnom pojednostavljeno u geostatičkom modelima</a:t>
            </a:r>
          </a:p>
          <a:p>
            <a:pPr marL="266700" lvl="1" indent="-266700">
              <a:buClrTx/>
              <a:buSzPct val="100000"/>
              <a:buFont typeface="Courier New" panose="02070309020205020404" pitchFamily="49" charset="0"/>
              <a:buChar char="o"/>
              <a:defRPr/>
            </a:pPr>
            <a:endParaRPr lang="hr-HR" sz="2400" dirty="0">
              <a:latin typeface="Calibri" panose="020F0502020204030204" pitchFamily="34" charset="0"/>
            </a:endParaRPr>
          </a:p>
          <a:p>
            <a:pPr marL="0" lvl="1" indent="0">
              <a:buClrTx/>
              <a:buSzPct val="100000"/>
              <a:buNone/>
              <a:defRPr/>
            </a:pPr>
            <a:endParaRPr lang="hr-HR" sz="2400" dirty="0">
              <a:latin typeface="Calibri" panose="020F0502020204030204" pitchFamily="34" charset="0"/>
            </a:endParaRPr>
          </a:p>
          <a:p>
            <a:pPr marL="0" lvl="1" indent="0">
              <a:buClrTx/>
              <a:buSzPct val="100000"/>
              <a:buNone/>
              <a:defRPr/>
            </a:pPr>
            <a:endParaRPr lang="hr-HR" sz="2400" dirty="0">
              <a:latin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56751F-B851-41A1-A0AC-AB43F6C901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DD23A57-D1B5-4179-A7D4-EC892B0C1817}" type="slidenum">
              <a:rPr lang="hr-HR" smtClean="0"/>
              <a:t>44</a:t>
            </a:fld>
            <a:endParaRPr lang="hr-HR"/>
          </a:p>
        </p:txBody>
      </p:sp>
      <p:sp>
        <p:nvSpPr>
          <p:cNvPr id="9" name="Date Placeholder 5">
            <a:extLst>
              <a:ext uri="{FF2B5EF4-FFF2-40B4-BE49-F238E27FC236}">
                <a16:creationId xmlns:a16="http://schemas.microsoft.com/office/drawing/2014/main" id="{767C5007-EF00-487E-8652-B9990392C4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3933" y="6381750"/>
            <a:ext cx="7969251" cy="476250"/>
          </a:xfrm>
        </p:spPr>
        <p:txBody>
          <a:bodyPr/>
          <a:lstStyle/>
          <a:p>
            <a:r>
              <a:rPr lang="sr-Latn-RS" dirty="0">
                <a:latin typeface="+mn-lt"/>
              </a:rPr>
              <a:t>Pero ŠIŠA, </a:t>
            </a:r>
            <a:r>
              <a:rPr lang="sr-Latn-RS" dirty="0" err="1">
                <a:latin typeface="+mn-lt"/>
              </a:rPr>
              <a:t>dipl.ing.građ</a:t>
            </a:r>
            <a:r>
              <a:rPr lang="sr-Latn-RS" dirty="0">
                <a:latin typeface="+mn-lt"/>
              </a:rPr>
              <a:t>.</a:t>
            </a:r>
            <a:endParaRPr lang="hr-HR" dirty="0">
              <a:latin typeface="+mn-lt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6CB1B07E-8D6D-4E9A-AA1B-354965CE3B20}"/>
              </a:ext>
            </a:extLst>
          </p:cNvPr>
          <p:cNvSpPr txBox="1">
            <a:spLocks noChangeArrowheads="1"/>
          </p:cNvSpPr>
          <p:nvPr/>
        </p:nvSpPr>
        <p:spPr>
          <a:xfrm>
            <a:off x="609600" y="274638"/>
            <a:ext cx="10972800" cy="539023"/>
          </a:xfr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hr-HR" altLang="sr-Latn-RS" sz="2400" b="1" dirty="0">
                <a:latin typeface="Calibri" panose="020F0502020204030204" pitchFamily="34" charset="0"/>
              </a:rPr>
              <a:t>7. ZAKLJUČNO</a:t>
            </a:r>
            <a:endParaRPr lang="hr-HR" altLang="sr-Latn-R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>
            <a:extLst>
              <a:ext uri="{FF2B5EF4-FFF2-40B4-BE49-F238E27FC236}">
                <a16:creationId xmlns:a16="http://schemas.microsoft.com/office/drawing/2014/main" id="{BBA04F1B-7007-42A1-996D-6BAD8348DD3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340768" y="1985168"/>
            <a:ext cx="7510463" cy="2887663"/>
          </a:xfrm>
        </p:spPr>
        <p:txBody>
          <a:bodyPr/>
          <a:lstStyle/>
          <a:p>
            <a:pPr eaLnBrk="1" hangingPunct="1">
              <a:buClr>
                <a:schemeClr val="tx1"/>
              </a:buClr>
              <a:buSzTx/>
              <a:buFontTx/>
              <a:buNone/>
            </a:pPr>
            <a:endParaRPr lang="hr-HR" altLang="sr-Latn-RS" sz="2400" dirty="0"/>
          </a:p>
          <a:p>
            <a:pPr eaLnBrk="1" hangingPunct="1">
              <a:buClr>
                <a:schemeClr val="tx1"/>
              </a:buClr>
              <a:buSzTx/>
              <a:buFontTx/>
              <a:buNone/>
            </a:pPr>
            <a:endParaRPr lang="hr-HR" altLang="sr-Latn-RS" sz="2400" dirty="0">
              <a:latin typeface="Calibri" panose="020F0502020204030204" pitchFamily="34" charset="0"/>
            </a:endParaRPr>
          </a:p>
          <a:p>
            <a:pPr algn="ctr" eaLnBrk="1" hangingPunct="1">
              <a:buClr>
                <a:schemeClr val="tx1"/>
              </a:buClr>
              <a:buSzTx/>
              <a:buFontTx/>
              <a:buNone/>
            </a:pPr>
            <a:r>
              <a:rPr lang="hr-HR" altLang="sr-Latn-RS" sz="4800" b="1" dirty="0">
                <a:latin typeface="Calibri" panose="020F0502020204030204" pitchFamily="34" charset="0"/>
              </a:rPr>
              <a:t>HVALA NA PAŽNJI!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A557A0-29E6-46FE-93FA-E2D07B99C1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DD23A57-D1B5-4179-A7D4-EC892B0C1817}" type="slidenum">
              <a:rPr lang="hr-HR" smtClean="0"/>
              <a:t>45</a:t>
            </a:fld>
            <a:endParaRPr lang="hr-HR"/>
          </a:p>
        </p:txBody>
      </p:sp>
      <p:sp>
        <p:nvSpPr>
          <p:cNvPr id="5" name="Date Placeholder 5">
            <a:extLst>
              <a:ext uri="{FF2B5EF4-FFF2-40B4-BE49-F238E27FC236}">
                <a16:creationId xmlns:a16="http://schemas.microsoft.com/office/drawing/2014/main" id="{B39E5BDD-03A3-4A24-8BB8-5E9D3EDEA2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3933" y="6381750"/>
            <a:ext cx="7969251" cy="476250"/>
          </a:xfrm>
        </p:spPr>
        <p:txBody>
          <a:bodyPr/>
          <a:lstStyle/>
          <a:p>
            <a:r>
              <a:rPr lang="sr-Latn-RS" dirty="0">
                <a:latin typeface="+mn-lt"/>
              </a:rPr>
              <a:t>Pero ŠIŠA, </a:t>
            </a:r>
            <a:r>
              <a:rPr lang="sr-Latn-RS" dirty="0" err="1">
                <a:latin typeface="+mn-lt"/>
              </a:rPr>
              <a:t>dipl.ing.građ</a:t>
            </a:r>
            <a:r>
              <a:rPr lang="sr-Latn-RS" dirty="0">
                <a:latin typeface="+mn-lt"/>
              </a:rPr>
              <a:t>.</a:t>
            </a:r>
            <a:endParaRPr lang="hr-HR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92E55D6F-0FF1-4C39-A8E5-CE640A640D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10972800" cy="570020"/>
          </a:xfrm>
        </p:spPr>
        <p:txBody>
          <a:bodyPr/>
          <a:lstStyle/>
          <a:p>
            <a:pPr algn="l" eaLnBrk="1" hangingPunct="1"/>
            <a:r>
              <a:rPr lang="hr-HR" altLang="sr-Latn-RS" sz="2400" b="1" dirty="0">
                <a:latin typeface="Calibri" panose="020F0502020204030204" pitchFamily="34" charset="0"/>
              </a:rPr>
              <a:t>2. GEOTEHNIČKI ISTRAŽNI RADOVI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1A86093-0808-4944-B438-3E8F7EFA41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40644"/>
            <a:ext cx="4954292" cy="4176712"/>
          </a:xfrm>
        </p:spPr>
        <p:txBody>
          <a:bodyPr/>
          <a:lstStyle/>
          <a:p>
            <a:pPr eaLnBrk="1" hangingPunct="1">
              <a:buClrTx/>
              <a:buFont typeface="Courier New" panose="02070309020205020404" pitchFamily="49" charset="0"/>
              <a:buChar char="o"/>
              <a:defRPr/>
            </a:pPr>
            <a:r>
              <a:rPr lang="hr-HR" sz="2400" dirty="0">
                <a:latin typeface="Calibri" panose="020F0502020204030204" pitchFamily="34" charset="0"/>
              </a:rPr>
              <a:t>geotehnički istražni radovi provedeni su 2008.g.</a:t>
            </a:r>
            <a:endParaRPr lang="hr-HR" sz="2400" baseline="30000" dirty="0">
              <a:latin typeface="Calibri" panose="020F0502020204030204" pitchFamily="34" charset="0"/>
            </a:endParaRPr>
          </a:p>
          <a:p>
            <a:pPr eaLnBrk="1" hangingPunct="1">
              <a:buClrTx/>
              <a:buFont typeface="Courier New" panose="02070309020205020404" pitchFamily="49" charset="0"/>
              <a:buChar char="o"/>
              <a:defRPr/>
            </a:pPr>
            <a:r>
              <a:rPr lang="hr-HR" sz="2400" dirty="0">
                <a:latin typeface="Calibri" panose="020F0502020204030204" pitchFamily="34" charset="0"/>
              </a:rPr>
              <a:t>provedena je kategorizacija terena prema stupnju stabilnosti padine (obaveza prema </a:t>
            </a:r>
            <a:r>
              <a:rPr lang="hr-HR" sz="2400" i="1" dirty="0">
                <a:latin typeface="Calibri" panose="020F0502020204030204" pitchFamily="34" charset="0"/>
              </a:rPr>
              <a:t>Službeni glasnik grada Zagreba, godina XLVI, broj 8, od 17. svibnja 2001. godine</a:t>
            </a:r>
            <a:r>
              <a:rPr lang="hr-HR" sz="2400" dirty="0">
                <a:latin typeface="Calibri" panose="020F0502020204030204" pitchFamily="34" charset="0"/>
              </a:rPr>
              <a:t>)</a:t>
            </a:r>
          </a:p>
          <a:p>
            <a:pPr marL="0" indent="0">
              <a:buNone/>
              <a:defRPr/>
            </a:pPr>
            <a:endParaRPr lang="hr-HR" sz="2400" dirty="0">
              <a:latin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C53CDF-6203-4855-8F27-94832AD9A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40644"/>
            <a:ext cx="428625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CF8285-0E73-45F6-AFD5-C7BAC3AEA5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DD23A57-D1B5-4179-A7D4-EC892B0C1817}" type="slidenum">
              <a:rPr lang="hr-HR" smtClean="0"/>
              <a:t>5</a:t>
            </a:fld>
            <a:endParaRPr lang="hr-HR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4D522A46-1EE9-4253-877F-0537D6802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 dirty="0">
                <a:latin typeface="+mn-lt"/>
              </a:rPr>
              <a:t>Pero ŠIŠA, </a:t>
            </a:r>
            <a:r>
              <a:rPr lang="sr-Latn-RS" dirty="0" err="1">
                <a:latin typeface="+mn-lt"/>
              </a:rPr>
              <a:t>dipl.ing.građ</a:t>
            </a:r>
            <a:r>
              <a:rPr lang="sr-Latn-RS" dirty="0">
                <a:latin typeface="+mn-lt"/>
              </a:rPr>
              <a:t>.</a:t>
            </a:r>
            <a:endParaRPr lang="hr-HR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/>
      <p:bldP spid="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1B134753-F21C-431C-865F-A17DADEE56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10972800" cy="552449"/>
          </a:xfrm>
        </p:spPr>
        <p:txBody>
          <a:bodyPr/>
          <a:lstStyle/>
          <a:p>
            <a:pPr algn="l" eaLnBrk="1" hangingPunct="1"/>
            <a:r>
              <a:rPr lang="hr-HR" altLang="sr-Latn-RS" sz="2400" b="1" dirty="0">
                <a:latin typeface="Calibri" panose="020F0502020204030204" pitchFamily="34" charset="0"/>
              </a:rPr>
              <a:t>2. GEOTEHNIČKI ISTRAŽNI RADOVI</a:t>
            </a:r>
            <a:endParaRPr lang="hr-HR" altLang="sr-Latn-RS" sz="2400" b="1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A6921DA-141F-4B5A-94E1-F6AC022EAC85}"/>
              </a:ext>
            </a:extLst>
          </p:cNvPr>
          <p:cNvSpPr txBox="1">
            <a:spLocks/>
          </p:cNvSpPr>
          <p:nvPr/>
        </p:nvSpPr>
        <p:spPr bwMode="auto">
          <a:xfrm>
            <a:off x="609599" y="1179944"/>
            <a:ext cx="501332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47675" indent="-447675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89000" indent="-439738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¡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93813" indent="-403225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81163" indent="-385763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0100" indent="-38735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73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845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417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89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Tx/>
              <a:buFont typeface="Courier New" panose="02070309020205020404" pitchFamily="49" charset="0"/>
              <a:buChar char="o"/>
            </a:pPr>
            <a:r>
              <a:rPr lang="hr-HR" altLang="sr-Latn-RS" sz="2400" dirty="0">
                <a:latin typeface="Calibri" panose="020F0502020204030204" pitchFamily="34" charset="0"/>
              </a:rPr>
              <a:t>izvedeno je 10 geomehaničkih istražnih bušotina dubina 15 do 25m, ukupne dubine bušenja 205m</a:t>
            </a:r>
          </a:p>
          <a:p>
            <a:pPr eaLnBrk="1" hangingPunct="1">
              <a:buClrTx/>
              <a:buFont typeface="Courier New" panose="02070309020205020404" pitchFamily="49" charset="0"/>
              <a:buChar char="o"/>
            </a:pPr>
            <a:r>
              <a:rPr lang="hr-HR" altLang="sr-Latn-RS" sz="2400" dirty="0">
                <a:latin typeface="Calibri" panose="020F0502020204030204" pitchFamily="34" charset="0"/>
              </a:rPr>
              <a:t>u tri bušotine ugrađene su piezometarske instalacije</a:t>
            </a:r>
            <a:endParaRPr lang="hr-HR" altLang="sr-Latn-RS" sz="2400" baseline="30000" dirty="0">
              <a:latin typeface="Calibri" panose="020F0502020204030204" pitchFamily="34" charset="0"/>
            </a:endParaRPr>
          </a:p>
          <a:p>
            <a:pPr eaLnBrk="1" hangingPunct="1">
              <a:buClrTx/>
              <a:buFont typeface="Courier New" panose="02070309020205020404" pitchFamily="49" charset="0"/>
              <a:buChar char="o"/>
            </a:pPr>
            <a:endParaRPr lang="hr-HR" altLang="sr-Latn-RS" sz="2400" dirty="0">
              <a:latin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FD00D86-09F1-4895-9460-F60762C028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22"/>
          <a:stretch/>
        </p:blipFill>
        <p:spPr bwMode="auto">
          <a:xfrm>
            <a:off x="5897107" y="1179944"/>
            <a:ext cx="5862320" cy="4569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700EEB-9E17-42E8-B9A6-D0FCC92F18B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DD23A57-D1B5-4179-A7D4-EC892B0C1817}" type="slidenum">
              <a:rPr lang="hr-HR" smtClean="0"/>
              <a:t>6</a:t>
            </a:fld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99AF54-B35D-406B-A495-5CF6F52BC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 dirty="0">
                <a:latin typeface="+mn-lt"/>
              </a:rPr>
              <a:t>Pero ŠIŠA, </a:t>
            </a:r>
            <a:r>
              <a:rPr lang="sr-Latn-RS" dirty="0" err="1">
                <a:latin typeface="+mn-lt"/>
              </a:rPr>
              <a:t>dipl.ing.građ</a:t>
            </a:r>
            <a:r>
              <a:rPr lang="sr-Latn-RS" dirty="0">
                <a:latin typeface="+mn-lt"/>
              </a:rPr>
              <a:t>.</a:t>
            </a:r>
            <a:endParaRPr lang="hr-HR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Rectangle 4">
            <a:extLst>
              <a:ext uri="{FF2B5EF4-FFF2-40B4-BE49-F238E27FC236}">
                <a16:creationId xmlns:a16="http://schemas.microsoft.com/office/drawing/2014/main" id="{FDA03553-BDBE-46A3-97B0-8FEFEA0F76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10972800" cy="552449"/>
          </a:xfrm>
        </p:spPr>
        <p:txBody>
          <a:bodyPr/>
          <a:lstStyle/>
          <a:p>
            <a:pPr algn="l" eaLnBrk="1" hangingPunct="1"/>
            <a:r>
              <a:rPr lang="hr-HR" altLang="sr-Latn-RS" sz="2400" b="1" dirty="0">
                <a:latin typeface="Calibri" panose="020F0502020204030204" pitchFamily="34" charset="0"/>
              </a:rPr>
              <a:t>2. GEOTEHNIČKI ISTRAŽNI RADOVI</a:t>
            </a:r>
            <a:endParaRPr lang="hr-HR" altLang="sr-Latn-RS" sz="2400" b="1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12DAA67-1B3B-4AEA-BAFC-B95814C5F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93964"/>
            <a:ext cx="11370590" cy="4114800"/>
          </a:xfrm>
        </p:spPr>
        <p:txBody>
          <a:bodyPr/>
          <a:lstStyle/>
          <a:p>
            <a:pPr eaLnBrk="1" hangingPunct="1">
              <a:buClrTx/>
              <a:buFont typeface="Courier New" panose="02070309020205020404" pitchFamily="49" charset="0"/>
              <a:buChar char="o"/>
              <a:defRPr/>
            </a:pPr>
            <a:r>
              <a:rPr lang="hr-HR" sz="2400" dirty="0">
                <a:latin typeface="Calibri" panose="020F0502020204030204" pitchFamily="34" charset="0"/>
              </a:rPr>
              <a:t>uslojenost tla je podijeljena na generalno dva IG člana: </a:t>
            </a:r>
          </a:p>
          <a:p>
            <a:pPr marL="898525" lvl="1" indent="-457200">
              <a:buSzPct val="100000"/>
              <a:defRPr/>
            </a:pPr>
            <a:r>
              <a:rPr lang="hr-HR" sz="2400" dirty="0">
                <a:latin typeface="Calibri" panose="020F0502020204030204" pitchFamily="34" charset="0"/>
              </a:rPr>
              <a:t>kvartarni pokrivač (Q</a:t>
            </a:r>
            <a:r>
              <a:rPr lang="hr-HR" sz="2400" baseline="-25000" dirty="0">
                <a:latin typeface="Calibri" panose="020F0502020204030204" pitchFamily="34" charset="0"/>
              </a:rPr>
              <a:t>1</a:t>
            </a:r>
            <a:r>
              <a:rPr lang="hr-HR" sz="2400" dirty="0">
                <a:latin typeface="Calibri" panose="020F0502020204030204" pitchFamily="34" charset="0"/>
              </a:rPr>
              <a:t>) –  kompleksni IG član s dominanto glinovito-prašinastim naslagama u koje su uloženi nepravilni slojevi, proslojci ili leće pjeskovito-</a:t>
            </a:r>
            <a:r>
              <a:rPr lang="hr-HR" sz="2400" dirty="0" err="1">
                <a:latin typeface="Calibri" panose="020F0502020204030204" pitchFamily="34" charset="0"/>
              </a:rPr>
              <a:t>prašinastih</a:t>
            </a:r>
            <a:r>
              <a:rPr lang="hr-HR" sz="2400" dirty="0">
                <a:latin typeface="Calibri" panose="020F0502020204030204" pitchFamily="34" charset="0"/>
              </a:rPr>
              <a:t> šljunaka i </a:t>
            </a:r>
            <a:r>
              <a:rPr lang="hr-HR" sz="2400" dirty="0" err="1">
                <a:latin typeface="Calibri" panose="020F0502020204030204" pitchFamily="34" charset="0"/>
              </a:rPr>
              <a:t>zaglinjenih</a:t>
            </a:r>
            <a:r>
              <a:rPr lang="hr-HR" sz="2400" dirty="0">
                <a:latin typeface="Calibri" panose="020F0502020204030204" pitchFamily="34" charset="0"/>
              </a:rPr>
              <a:t> šljunaka</a:t>
            </a:r>
          </a:p>
          <a:p>
            <a:pPr marL="441325" lvl="1" indent="0">
              <a:buSzPct val="100000"/>
              <a:buNone/>
              <a:defRPr/>
            </a:pPr>
            <a:r>
              <a:rPr lang="hr-HR" dirty="0">
                <a:latin typeface="Calibri" panose="020F0502020204030204" pitchFamily="34" charset="0"/>
              </a:rPr>
              <a:t>	</a:t>
            </a:r>
            <a:r>
              <a:rPr lang="hr-HR" sz="2400" dirty="0">
                <a:latin typeface="Calibri" panose="020F0502020204030204" pitchFamily="34" charset="0"/>
              </a:rPr>
              <a:t>registrirane gline niske posmične čvrstoće</a:t>
            </a:r>
          </a:p>
        </p:txBody>
      </p:sp>
      <p:pic>
        <p:nvPicPr>
          <p:cNvPr id="38922" name="Picture 10" descr="DSC03709">
            <a:extLst>
              <a:ext uri="{FF2B5EF4-FFF2-40B4-BE49-F238E27FC236}">
                <a16:creationId xmlns:a16="http://schemas.microsoft.com/office/drawing/2014/main" id="{74509769-AEC6-4D93-AC92-E37EF6A998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73" b="8743"/>
          <a:stretch/>
        </p:blipFill>
        <p:spPr bwMode="auto">
          <a:xfrm>
            <a:off x="3578389" y="3244822"/>
            <a:ext cx="5035221" cy="2619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8B2C3D-BDC3-4C94-8DA8-14FF1D18ABA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DD23A57-D1B5-4179-A7D4-EC892B0C1817}" type="slidenum">
              <a:rPr lang="hr-HR" smtClean="0"/>
              <a:t>7</a:t>
            </a:fld>
            <a:endParaRPr lang="hr-HR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EE6FFE-278A-4C4A-BD12-F41BA6D7A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 dirty="0">
                <a:latin typeface="+mn-lt"/>
              </a:rPr>
              <a:t>Pero ŠIŠA, </a:t>
            </a:r>
            <a:r>
              <a:rPr lang="sr-Latn-RS" dirty="0" err="1">
                <a:latin typeface="+mn-lt"/>
              </a:rPr>
              <a:t>dipl.ing.građ</a:t>
            </a:r>
            <a:r>
              <a:rPr lang="sr-Latn-RS" dirty="0">
                <a:latin typeface="+mn-lt"/>
              </a:rPr>
              <a:t>.</a:t>
            </a:r>
            <a:endParaRPr lang="hr-HR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000"/>
                                        <p:tgtEl>
                                          <p:spTgt spid="38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6" grpId="0"/>
      <p:bldP spid="1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>
            <a:extLst>
              <a:ext uri="{FF2B5EF4-FFF2-40B4-BE49-F238E27FC236}">
                <a16:creationId xmlns:a16="http://schemas.microsoft.com/office/drawing/2014/main" id="{E7674841-0D67-442D-ABEC-777E8722CC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10972800" cy="539023"/>
          </a:xfrm>
        </p:spPr>
        <p:txBody>
          <a:bodyPr/>
          <a:lstStyle/>
          <a:p>
            <a:pPr algn="l" eaLnBrk="1" hangingPunct="1"/>
            <a:r>
              <a:rPr lang="hr-HR" altLang="sr-Latn-RS" sz="2400" b="1" dirty="0">
                <a:latin typeface="Calibri" panose="020F0502020204030204" pitchFamily="34" charset="0"/>
              </a:rPr>
              <a:t>2. GEOTEHNIČKI ISTRAŽNI RADOVI</a:t>
            </a:r>
            <a:endParaRPr lang="hr-HR" altLang="sr-Latn-RS" sz="2400" b="1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E7B0E20-2E95-4E23-9657-455AF6608B0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599" y="1048209"/>
            <a:ext cx="10882393" cy="865187"/>
          </a:xfrm>
        </p:spPr>
        <p:txBody>
          <a:bodyPr/>
          <a:lstStyle/>
          <a:p>
            <a:pPr marL="446088" lvl="1" indent="-355600">
              <a:buSzPct val="100000"/>
            </a:pPr>
            <a:r>
              <a:rPr lang="hr-HR" altLang="sr-Latn-RS" sz="2400" dirty="0">
                <a:latin typeface="Calibri" panose="020F0502020204030204" pitchFamily="34" charset="0"/>
              </a:rPr>
              <a:t>gornji </a:t>
            </a:r>
            <a:r>
              <a:rPr lang="hr-HR" altLang="sr-Latn-RS" sz="2400" dirty="0" err="1">
                <a:latin typeface="Calibri" panose="020F0502020204030204" pitchFamily="34" charset="0"/>
              </a:rPr>
              <a:t>pont</a:t>
            </a:r>
            <a:r>
              <a:rPr lang="hr-HR" altLang="sr-Latn-RS" sz="2400" dirty="0">
                <a:latin typeface="Calibri" panose="020F0502020204030204" pitchFamily="34" charset="0"/>
              </a:rPr>
              <a:t> (M</a:t>
            </a:r>
            <a:r>
              <a:rPr lang="hr-HR" altLang="sr-Latn-RS" sz="2400" baseline="-25000" dirty="0">
                <a:latin typeface="Calibri" panose="020F0502020204030204" pitchFamily="34" charset="0"/>
              </a:rPr>
              <a:t>7</a:t>
            </a:r>
            <a:r>
              <a:rPr lang="hr-HR" altLang="sr-Latn-RS" sz="2400" baseline="30000" dirty="0">
                <a:latin typeface="Calibri" panose="020F0502020204030204" pitchFamily="34" charset="0"/>
              </a:rPr>
              <a:t>2</a:t>
            </a:r>
            <a:r>
              <a:rPr lang="hr-HR" altLang="sr-Latn-RS" sz="2400" dirty="0">
                <a:latin typeface="Calibri" panose="020F0502020204030204" pitchFamily="34" charset="0"/>
              </a:rPr>
              <a:t>) - prahovi do gline većinom visoke plastičnosti (MH, CH, CH/MH), rjeđe srednje plastičnosti (CI, CI/MI)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B455D3A-D1C9-4119-AF6A-1A618CC62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6" t="19450" r="16974" b="17880"/>
          <a:stretch>
            <a:fillRect/>
          </a:stretch>
        </p:blipFill>
        <p:spPr bwMode="auto">
          <a:xfrm>
            <a:off x="1664345" y="1913396"/>
            <a:ext cx="8859003" cy="4354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21296B-E5B6-41C5-AC81-BBB0D7B32B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701867" y="6381750"/>
            <a:ext cx="1490133" cy="476250"/>
          </a:xfrm>
        </p:spPr>
        <p:txBody>
          <a:bodyPr/>
          <a:lstStyle/>
          <a:p>
            <a:fld id="{9DD23A57-D1B5-4179-A7D4-EC892B0C1817}" type="slidenum">
              <a:rPr lang="hr-HR" smtClean="0"/>
              <a:t>8</a:t>
            </a:fld>
            <a:endParaRPr lang="hr-HR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348F34-4EF0-47F9-A63C-668B91A01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 dirty="0">
                <a:latin typeface="+mn-lt"/>
              </a:rPr>
              <a:t>Pero ŠIŠA, </a:t>
            </a:r>
            <a:r>
              <a:rPr lang="sr-Latn-RS" dirty="0" err="1">
                <a:latin typeface="+mn-lt"/>
              </a:rPr>
              <a:t>dipl.ing.građ</a:t>
            </a:r>
            <a:r>
              <a:rPr lang="sr-Latn-RS" dirty="0">
                <a:latin typeface="+mn-lt"/>
              </a:rPr>
              <a:t>.</a:t>
            </a:r>
            <a:endParaRPr lang="hr-HR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0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0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0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0" grpId="0"/>
      <p:bldP spid="10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9">
            <a:extLst>
              <a:ext uri="{FF2B5EF4-FFF2-40B4-BE49-F238E27FC236}">
                <a16:creationId xmlns:a16="http://schemas.microsoft.com/office/drawing/2014/main" id="{6F664EB0-1C75-48DA-90B9-0FEDD6308F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200055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r-Latn-RS" altLang="sr-Latn-R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25E0A68-3874-4355-8B3F-EBC2577CB397}"/>
              </a:ext>
            </a:extLst>
          </p:cNvPr>
          <p:cNvSpPr txBox="1">
            <a:spLocks/>
          </p:cNvSpPr>
          <p:nvPr/>
        </p:nvSpPr>
        <p:spPr bwMode="auto">
          <a:xfrm>
            <a:off x="609600" y="4740409"/>
            <a:ext cx="11046875" cy="152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47675" indent="-447675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46088" indent="-446088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¡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93813" indent="-403225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81163" indent="-385763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0100" indent="-38735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73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845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417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89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>
              <a:buClrTx/>
              <a:buSzPct val="70000"/>
              <a:buFont typeface="Courier New" panose="02070309020205020404" pitchFamily="49" charset="0"/>
              <a:buChar char="o"/>
            </a:pPr>
            <a:r>
              <a:rPr lang="hr-HR" altLang="sr-Latn-RS" sz="2400" dirty="0">
                <a:latin typeface="Calibri" panose="020F0502020204030204" pitchFamily="34" charset="0"/>
              </a:rPr>
              <a:t>podzemna voda registrirana u samo dvije bušotine </a:t>
            </a:r>
          </a:p>
          <a:p>
            <a:pPr lvl="1" eaLnBrk="1" hangingPunct="1">
              <a:buClrTx/>
              <a:buSzPct val="70000"/>
              <a:buFont typeface="Courier New" panose="02070309020205020404" pitchFamily="49" charset="0"/>
              <a:buChar char="o"/>
            </a:pPr>
            <a:r>
              <a:rPr lang="hr-HR" altLang="sr-Latn-RS" sz="2400" dirty="0">
                <a:latin typeface="Calibri" panose="020F0502020204030204" pitchFamily="34" charset="0"/>
              </a:rPr>
              <a:t>ovisno o razdoblju godine i količini oborina, nivo podzemne vode oscilira, a vezano za to se mijenja i </a:t>
            </a:r>
            <a:r>
              <a:rPr lang="hr-HR" altLang="sr-Latn-RS" sz="2400" dirty="0" err="1">
                <a:latin typeface="Calibri" panose="020F0502020204030204" pitchFamily="34" charset="0"/>
              </a:rPr>
              <a:t>hidrodinamičko</a:t>
            </a:r>
            <a:r>
              <a:rPr lang="hr-HR" altLang="sr-Latn-RS" sz="2400" dirty="0">
                <a:latin typeface="Calibri" panose="020F0502020204030204" pitchFamily="34" charset="0"/>
              </a:rPr>
              <a:t> stanje u tlu. </a:t>
            </a:r>
          </a:p>
        </p:txBody>
      </p:sp>
      <p:pic>
        <p:nvPicPr>
          <p:cNvPr id="20497" name="Picture 17" descr="DSC03645">
            <a:extLst>
              <a:ext uri="{FF2B5EF4-FFF2-40B4-BE49-F238E27FC236}">
                <a16:creationId xmlns:a16="http://schemas.microsoft.com/office/drawing/2014/main" id="{11FDFFE1-C3D6-41F9-90C5-95D4B160D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04057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8" name="Picture 18" descr="DSC03651">
            <a:extLst>
              <a:ext uri="{FF2B5EF4-FFF2-40B4-BE49-F238E27FC236}">
                <a16:creationId xmlns:a16="http://schemas.microsoft.com/office/drawing/2014/main" id="{4C5A7DB8-797C-4098-9931-0B433F1E2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004057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9" name="Picture 19" descr="DSC03654">
            <a:extLst>
              <a:ext uri="{FF2B5EF4-FFF2-40B4-BE49-F238E27FC236}">
                <a16:creationId xmlns:a16="http://schemas.microsoft.com/office/drawing/2014/main" id="{9819F68F-68E1-4F35-B8F7-3E2F5621F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475" y="1004057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B4C82778-E1B7-4B15-BD4D-35B3A65FC4F3}"/>
              </a:ext>
            </a:extLst>
          </p:cNvPr>
          <p:cNvSpPr txBox="1">
            <a:spLocks/>
          </p:cNvSpPr>
          <p:nvPr/>
        </p:nvSpPr>
        <p:spPr>
          <a:xfrm>
            <a:off x="107950" y="6381750"/>
            <a:ext cx="5976938" cy="476250"/>
          </a:xfrm>
          <a:prstGeom prst="rect">
            <a:avLst/>
          </a:prstGeom>
        </p:spPr>
        <p:txBody>
          <a:bodyPr/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r-Latn-RS" sz="1200" dirty="0"/>
              <a:t>Pero ŠIŠA, </a:t>
            </a:r>
            <a:r>
              <a:rPr lang="sr-Latn-RS" sz="1200" dirty="0" err="1"/>
              <a:t>dipl.ing.građ</a:t>
            </a:r>
            <a:r>
              <a:rPr lang="sr-Latn-RS" sz="1200" dirty="0"/>
              <a:t>.</a:t>
            </a:r>
            <a:endParaRPr lang="hr-HR" sz="1200" dirty="0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22330396-82EB-47D3-B9D6-C910D664CEF9}"/>
              </a:ext>
            </a:extLst>
          </p:cNvPr>
          <p:cNvSpPr txBox="1">
            <a:spLocks noChangeArrowheads="1"/>
          </p:cNvSpPr>
          <p:nvPr/>
        </p:nvSpPr>
        <p:spPr>
          <a:xfrm>
            <a:off x="609600" y="274638"/>
            <a:ext cx="10972800" cy="539023"/>
          </a:xfr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hr-HR" altLang="sr-Latn-RS" sz="2400" b="1" dirty="0">
                <a:latin typeface="Calibri" panose="020F0502020204030204" pitchFamily="34" charset="0"/>
              </a:rPr>
              <a:t>2. GEOTEHNIČKI ISTRAŽNI RADOVI</a:t>
            </a:r>
            <a:endParaRPr lang="hr-HR" altLang="sr-Latn-RS" sz="2400" b="1" dirty="0"/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9BF4DB7F-DC1F-4509-AC4A-5B83B98AF521}"/>
              </a:ext>
            </a:extLst>
          </p:cNvPr>
          <p:cNvSpPr txBox="1">
            <a:spLocks/>
          </p:cNvSpPr>
          <p:nvPr/>
        </p:nvSpPr>
        <p:spPr>
          <a:xfrm>
            <a:off x="10701867" y="6381750"/>
            <a:ext cx="1490133" cy="476250"/>
          </a:xfrm>
          <a:prstGeom prst="rect">
            <a:avLst/>
          </a:prstGeom>
        </p:spPr>
        <p:txBody>
          <a:bodyPr/>
          <a:lstStyle>
            <a:defPPr>
              <a:defRPr lang="sr-Latn-C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fld id="{9DD23A57-D1B5-4179-A7D4-EC892B0C1817}" type="slidenum">
              <a:rPr lang="hr-HR" smtClean="0"/>
              <a:pPr/>
              <a:t>9</a:t>
            </a:fld>
            <a:endParaRPr lang="hr-HR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4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4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4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4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/>
    </p:bldLst>
  </p:timing>
</p:sld>
</file>

<file path=ppt/theme/theme1.xml><?xml version="1.0" encoding="utf-8"?>
<a:theme xmlns:a="http://schemas.openxmlformats.org/drawingml/2006/main" name="per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ero" id="{B8EB42E6-4546-4B77-AF1C-8BA888056DA3}" vid="{3D872097-61A0-465E-AB6F-83AE8CBF07B7}"/>
    </a:ext>
  </a:extLst>
</a:theme>
</file>

<file path=ppt/theme/theme2.xml><?xml version="1.0" encoding="utf-8"?>
<a:theme xmlns:a="http://schemas.openxmlformats.org/drawingml/2006/main" name="1_per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ero" id="{B8EB42E6-4546-4B77-AF1C-8BA888056DA3}" vid="{3D872097-61A0-465E-AB6F-83AE8CBF07B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pero</Template>
  <TotalTime>285</TotalTime>
  <Words>1462</Words>
  <Application>Microsoft Office PowerPoint</Application>
  <PresentationFormat>Widescreen</PresentationFormat>
  <Paragraphs>248</Paragraphs>
  <Slides>45</Slides>
  <Notes>2</Notes>
  <HiddenSlides>0</HiddenSlides>
  <MMClips>2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6" baseType="lpstr">
      <vt:lpstr>Arial</vt:lpstr>
      <vt:lpstr>Arial Narrow</vt:lpstr>
      <vt:lpstr>Calibri</vt:lpstr>
      <vt:lpstr>Courier New</vt:lpstr>
      <vt:lpstr>Symbol</vt:lpstr>
      <vt:lpstr>Times New Roman</vt:lpstr>
      <vt:lpstr>Verdana</vt:lpstr>
      <vt:lpstr>Wingdings</vt:lpstr>
      <vt:lpstr>pero</vt:lpstr>
      <vt:lpstr>1_pero</vt:lpstr>
      <vt:lpstr>AutoCAD Drawing</vt:lpstr>
      <vt:lpstr>ZAŠTITA GRAĐEVINSKE JAME DNEVNE BOLNICE KB SV. DUH</vt:lpstr>
      <vt:lpstr>SADRŽAJ</vt:lpstr>
      <vt:lpstr>1. OPĆENITO</vt:lpstr>
      <vt:lpstr>1. OPĆENITO</vt:lpstr>
      <vt:lpstr>2. GEOTEHNIČKI ISTRAŽNI RADOVI</vt:lpstr>
      <vt:lpstr>2. GEOTEHNIČKI ISTRAŽNI RADOVI</vt:lpstr>
      <vt:lpstr>2. GEOTEHNIČKI ISTRAŽNI RADOVI</vt:lpstr>
      <vt:lpstr>2. GEOTEHNIČKI ISTRAŽNI RADOVI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Pero Šiša / Geotehnicki Studio d.o.o.</dc:creator>
  <cp:lastModifiedBy>Pero Šiša / Geotehnicki Studio d.o.o.</cp:lastModifiedBy>
  <cp:revision>29</cp:revision>
  <dcterms:created xsi:type="dcterms:W3CDTF">2019-05-30T10:21:07Z</dcterms:created>
  <dcterms:modified xsi:type="dcterms:W3CDTF">2019-06-04T12:32:25Z</dcterms:modified>
</cp:coreProperties>
</file>