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1" r:id="rId2"/>
    <p:sldId id="269" r:id="rId3"/>
    <p:sldId id="270" r:id="rId4"/>
    <p:sldId id="278" r:id="rId5"/>
    <p:sldId id="273" r:id="rId6"/>
    <p:sldId id="274" r:id="rId7"/>
    <p:sldId id="282" r:id="rId8"/>
    <p:sldId id="279" r:id="rId9"/>
    <p:sldId id="275" r:id="rId10"/>
    <p:sldId id="276" r:id="rId11"/>
    <p:sldId id="283" r:id="rId12"/>
    <p:sldId id="280" r:id="rId13"/>
    <p:sldId id="285" r:id="rId14"/>
    <p:sldId id="287" r:id="rId15"/>
    <p:sldId id="288" r:id="rId16"/>
    <p:sldId id="277" r:id="rId17"/>
    <p:sldId id="281" r:id="rId18"/>
  </p:sldIdLst>
  <p:sldSz cx="9144000" cy="6858000" type="screen4x3"/>
  <p:notesSz cx="6797675" cy="9926638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38C"/>
    <a:srgbClr val="0B28A1"/>
    <a:srgbClr val="0C2AAC"/>
    <a:srgbClr val="112A71"/>
    <a:srgbClr val="122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0115" autoAdjust="0"/>
  </p:normalViewPr>
  <p:slideViewPr>
    <p:cSldViewPr>
      <p:cViewPr varScale="1">
        <p:scale>
          <a:sx n="101" d="100"/>
          <a:sy n="101" d="100"/>
        </p:scale>
        <p:origin x="-11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56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B4CC671-EDDB-4CEF-B406-A152F8F02B95}" type="datetimeFigureOut">
              <a:rPr lang="sr-Latn-CS"/>
              <a:pPr>
                <a:defRPr/>
              </a:pPr>
              <a:t>6.6.2019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0DFA91-BBD8-4A40-8679-52B83F5E282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734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F97882-A59F-479F-A386-7D5B1B513A03}" type="datetimeFigureOut">
              <a:rPr lang="sr-Latn-CS"/>
              <a:pPr>
                <a:defRPr/>
              </a:pPr>
              <a:t>6.6.2019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2032C6C-E4E8-4DA8-A996-ACD8E183333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75696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 dirty="0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6212A0-EF72-4E55-94C9-A86CBE6E2D52}" type="slidenum">
              <a:rPr lang="hr-HR" altLang="sr-Latn-R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180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CD7907-D77C-4B4B-A75C-403F27DA2AC0}" type="slidenum">
              <a:rPr lang="hr-HR" altLang="sr-Latn-R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9B5C4-5052-48BC-B74C-450AB8A9236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739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9144000" cy="10795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143000" y="142875"/>
            <a:ext cx="7715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sr-Latn-RS" sz="1400" b="1"/>
              <a:t>HRVATSKA KOMORA INŽENJERA GRAĐEVINARSTVA</a:t>
            </a:r>
            <a:endParaRPr lang="hr-HR" altLang="sr-Latn-RS" sz="140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143000" y="457200"/>
            <a:ext cx="77152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hr-HR" altLang="sr-Latn-RS" sz="1200" b="1">
                <a:solidFill>
                  <a:srgbClr val="7F7F7F"/>
                </a:solidFill>
                <a:cs typeface="Times New Roman" pitchFamily="18" charset="0"/>
              </a:rPr>
              <a:t>DANI OVLAŠTENIH INŽENJERA GRAĐEVINARSTVA</a:t>
            </a:r>
            <a:endParaRPr lang="hr-HR" altLang="sr-Latn-RS" sz="1200">
              <a:solidFill>
                <a:srgbClr val="7F7F7F"/>
              </a:solidFill>
            </a:endParaRPr>
          </a:p>
          <a:p>
            <a:pPr algn="ctr">
              <a:spcAft>
                <a:spcPts val="600"/>
              </a:spcAft>
              <a:defRPr/>
            </a:pPr>
            <a:r>
              <a:rPr lang="hr-HR" altLang="sr-Latn-RS" sz="1200">
                <a:cs typeface="Times New Roman" pitchFamily="18" charset="0"/>
              </a:rPr>
              <a:t>Opatija, 2010.</a:t>
            </a:r>
            <a:endParaRPr lang="hr-HR" altLang="sr-Latn-R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algn="l">
              <a:defRPr sz="18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0EEC7C-AA2A-4A1B-B288-589E9A700F4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5121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42FF3-B87A-45D6-9A3E-D782A254165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6440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B197-5111-4B02-8047-EF5F65D3E30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9635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mage001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6337300"/>
            <a:ext cx="6111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08725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381750"/>
            <a:ext cx="59769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hr-HR" altLang="sr-Latn-RS" dirty="0"/>
              <a:t>Ime i prezime predavača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6011863" y="6381750"/>
            <a:ext cx="19446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hr-HR" altLang="sr-Latn-RS" sz="1400" dirty="0"/>
              <a:t>HKIG – Opatija 2019.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6400" y="6381750"/>
            <a:ext cx="1117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9AD9910-7AB1-46C5-8FA7-ED2DDB5247A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7" r:id="rId2"/>
    <p:sldLayoutId id="2147483775" r:id="rId3"/>
    <p:sldLayoutId id="2147483776" r:id="rId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zervirano mjesto datuma 1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>
                <a:latin typeface="Arial Narrow" panose="020B0606020202030204" pitchFamily="34" charset="0"/>
              </a:rPr>
              <a:t>Ime i prezime predavača</a:t>
            </a:r>
          </a:p>
        </p:txBody>
      </p:sp>
      <p:sp>
        <p:nvSpPr>
          <p:cNvPr id="5123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9DE799-DA9D-44F6-BE07-3F637AC10E48}" type="slidenum">
              <a:rPr lang="hr-HR" altLang="sr-Latn-RS">
                <a:latin typeface="Verdana" panose="020B0604030504040204" pitchFamily="34" charset="0"/>
              </a:rPr>
              <a:pPr/>
              <a:t>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5125" name="Title 5"/>
          <p:cNvSpPr>
            <a:spLocks noGrp="1"/>
          </p:cNvSpPr>
          <p:nvPr>
            <p:ph type="ctrTitle" idx="4294967295"/>
          </p:nvPr>
        </p:nvSpPr>
        <p:spPr bwMode="auto">
          <a:xfrm>
            <a:off x="0" y="2071688"/>
            <a:ext cx="91440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hr-HR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Rasprava o problemima inženjerskog </a:t>
            </a:r>
            <a:r>
              <a:rPr lang="hr-HR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modeliranja</a:t>
            </a:r>
            <a:endParaRPr lang="hr-HR" altLang="sr-Latn-R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Subtitle 6"/>
          <p:cNvSpPr>
            <a:spLocks noGrp="1"/>
          </p:cNvSpPr>
          <p:nvPr>
            <p:ph type="subTitle" idx="4294967295"/>
          </p:nvPr>
        </p:nvSpPr>
        <p:spPr bwMode="auto">
          <a:xfrm>
            <a:off x="214313" y="5572125"/>
            <a:ext cx="7643812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hr-HR" altLang="sr-Latn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Miljenko Srkoč, dipl.ing.građ., SMAGRA d.o.o., </a:t>
            </a:r>
            <a:r>
              <a:rPr lang="hr-HR" altLang="sr-Latn-R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Zagreb</a:t>
            </a:r>
          </a:p>
          <a:p>
            <a:pPr marL="0" indent="0">
              <a:buNone/>
            </a:pPr>
            <a:r>
              <a:rPr lang="hr-HR" altLang="sr-Latn-R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sc. Josip </a:t>
            </a:r>
            <a:r>
              <a:rPr lang="hr-HR" altLang="sr-Latn-R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Galić </a:t>
            </a:r>
            <a:r>
              <a:rPr lang="hr-HR" altLang="sr-Latn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dipl.ing.građ., </a:t>
            </a:r>
            <a:r>
              <a:rPr lang="hr-H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Sveučilište u Zagrebu, Arhitektonski fakultet</a:t>
            </a:r>
            <a:endParaRPr lang="hr-HR" alt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8556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HRVATSKA  KOMORA  INŽENJERA  GRAĐEVINARSTVA</a:t>
            </a:r>
          </a:p>
          <a:p>
            <a:pPr eaLnBrk="1" hangingPunct="1"/>
            <a:endParaRPr lang="hr-HR" altLang="sr-Latn-R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Dani  Hrvatske komore inženjera  građevinarstva</a:t>
            </a: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Opatija, 2019.</a:t>
            </a:r>
          </a:p>
          <a:p>
            <a:pPr eaLnBrk="1" hangingPunct="1"/>
            <a:endParaRPr lang="hr-HR" altLang="sr-Latn-R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429250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Subtitle 6"/>
          <p:cNvSpPr txBox="1">
            <a:spLocks/>
          </p:cNvSpPr>
          <p:nvPr/>
        </p:nvSpPr>
        <p:spPr bwMode="auto">
          <a:xfrm>
            <a:off x="0" y="385762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hr-HR" altLang="sr-Latn-R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Miljenko Srkoč i Josip Galić</a:t>
            </a:r>
            <a:endParaRPr lang="hr-HR" altLang="sr-Latn-R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70" name="Rezervirano mjesto datum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         Miljenko Srkoč i Josip Galić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10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28652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997748" y="714375"/>
            <a:ext cx="6858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Slika </a:t>
            </a:r>
            <a:r>
              <a:rPr lang="hr-H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Pomaci krova zgrade u seizmičkoj analizi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" t="11821" r="2376" b="12302"/>
          <a:stretch/>
        </p:blipFill>
        <p:spPr>
          <a:xfrm>
            <a:off x="2243578" y="1196752"/>
            <a:ext cx="4411614" cy="494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138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70" name="Rezervirano mjesto datum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         Miljenko Srkoč i Josip Galić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28652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1000125" y="714375"/>
            <a:ext cx="6858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Torzija zgrade  u 1. i 2. tonu</a:t>
            </a:r>
            <a:endParaRPr lang="hr-HR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0125" y="1556792"/>
            <a:ext cx="6858000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Analiza torzije modela zgrade najbolje se vidi na prikazu pomaka krova zgrade u svakom tonu što se nedovoljno koristi u praksi.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 slučaju pomaka 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prema 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slici 1 torzijski dio pomaka je manji od translatornog te je dovoljna analiza konstrukcije  prostornim modelom koji je uzeo u obzir ekscentričnost masa. Programi prikazuju centar masa i krutosti u svakoj etaži. 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slučajevima s većim tozijskim karakteristikama pomaka očigledno imamo torziju za koju je preporuka intervencija u rasporedu krutosti. Nekada se može malo  pomaknuti jezgru, oslabiti otvorima prekrute pune zidove, ili puni ekscentrični ab zabatni zid oslabiti ispunom opekom od ploče do ploče. </a:t>
            </a:r>
            <a:endParaRPr lang="hr-HR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70" name="Rezervirano mjesto datum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         Miljenko Srkoč i Josip Galić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28652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1000125" y="714375"/>
            <a:ext cx="6858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Proračun zidova jezgri</a:t>
            </a:r>
            <a:endParaRPr lang="hr-HR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0125" y="1643050"/>
            <a:ext cx="6858000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 konstrukcijama visokih zgrada ab liftovne i stubišne jezgre glavni su elementi za preuzimanje horizontalnih djelovanja. Zato je izuzetno važno de se složeni presjeci jezgri sa sudjeovanjem zidova koji su okomiti na smjer djelovanja opterećenja ispravno dimenzioniraju.  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Programi u najširoj upotrebi imaju neke postavke za sudjelujuće zone koje se ne mogu jednako primjenjivati za sve jezgre (debeli i tanki zidovi, visoke i niske jezgre). Dimenzioniranje je potrebno provjeravati (Galić Opatija 2009.) posebnim dokazima.     </a:t>
            </a:r>
          </a:p>
          <a:p>
            <a:pPr algn="just">
              <a:spcAft>
                <a:spcPts val="1200"/>
              </a:spcAft>
              <a:defRPr/>
            </a:pPr>
            <a:endParaRPr lang="hr-HR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70" name="Rezervirano mjesto datum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         Miljenko Srkoč i Josip Galić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13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28652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1000125" y="714375"/>
            <a:ext cx="6858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Seizmička nosivost stupova i zidova</a:t>
            </a:r>
            <a:endParaRPr lang="hr-HR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0125" y="1643050"/>
            <a:ext cx="6858000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Ranije smo u propisima tlačnu nosivost uspoređivali sa silama iz osnovne kombinacije opterećenja (g+p). Tako smo dobili veće minimalne dimenzije presjeka u ovisnosti o kvaliteti betona.  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Danas je u EN 1998 propisano uspoređivanje s potresnim kombinacijama. Za sve presjeke s tlačnim silama potresa većim od 50% sila od (g+p) ovo rješenje zahtjeva povećanje dimenzija. Na primjer za zid visoke zgrade na dva stupa u podrumu  mjerodavan je potres.  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Ovo rješenje omogućuje smanjivanje dimenzija stupova kod većine konstrukcija. </a:t>
            </a:r>
            <a:endParaRPr lang="hr-HR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70" name="Rezervirano mjesto datum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         Miljenko Srkoč i Josip Galić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14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28652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1071538" y="714356"/>
            <a:ext cx="68580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Seizmičke analize sa raspucavanjem elemenata EN 1998-1 točka 4.3.1. (7)</a:t>
            </a:r>
          </a:p>
          <a:p>
            <a:pPr algn="ctr">
              <a:defRPr/>
            </a:pPr>
            <a:endParaRPr lang="hr-HR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0125" y="1643050"/>
            <a:ext cx="6858000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defRPr/>
            </a:pPr>
            <a:endParaRPr lang="hr-HR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hr-HR" sz="2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Ako se ne provodi točniji proračun raspucalih elemenata smije se uzeti da je elastična krutost pri savijanju i </a:t>
            </a:r>
            <a:r>
              <a:rPr lang="hr-HR" sz="2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posmiku</a:t>
            </a:r>
            <a:r>
              <a:rPr lang="hr-HR" sz="2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betonskih </a:t>
            </a:r>
            <a:r>
              <a:rPr lang="hr-HR" sz="2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zidanih elemenata jednaka polovini odgovarajuće krutosti neraspucalih elemenata.” 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Ovo je rješenje obvezno nastalo kao pojednostavljenje proračuna na žalost bez uputa o primjeni na 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dijelove 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konstrukcija, dakle primjenjuje se na sve elemente. Igra s krutošću utječe na periode i na konačne sile od 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potresa, 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 treba biti oprezan sa smanjivanjem krutosti dijelova konstrukcija što se može provesti samo specijalističkim programima s plastifikacijom čvora grede i stupa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r-HR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70" name="Rezervirano mjesto datum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         Miljenko Srkoč i Josip Galić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15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28652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1071538" y="714356"/>
            <a:ext cx="68580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RASPRAVA </a:t>
            </a:r>
          </a:p>
          <a:p>
            <a:pPr algn="ctr">
              <a:defRPr/>
            </a:pPr>
            <a:endParaRPr lang="hr-HR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0125" y="1643050"/>
            <a:ext cx="6858000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hr-HR" sz="2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Predlaže se rasprava o pojedinim pitanjima s učešćem konstruktora koji eventualno mogu preuzeti na sebe pojedinu temu s pripremom prezentacije za sljedeći skup u Zagrebu ili Opatiji.     </a:t>
            </a:r>
            <a:r>
              <a:rPr lang="hr-HR" sz="2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r-HR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*</a:t>
            </a:r>
            <a:endParaRPr lang="en-GB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70" name="Rezervirano mjesto datum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         Miljenko Srkoč i Josip Galić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16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28652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1000125" y="188640"/>
            <a:ext cx="6858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LITERATURA</a:t>
            </a:r>
            <a:endParaRPr lang="hr-HR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5"/>
          <p:cNvSpPr txBox="1"/>
          <p:nvPr/>
        </p:nvSpPr>
        <p:spPr>
          <a:xfrm>
            <a:off x="285720" y="692696"/>
            <a:ext cx="8501122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1200"/>
              </a:spcAft>
              <a:buFontTx/>
              <a:buAutoNum type="arabicPeriod"/>
              <a:defRPr/>
            </a:pP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Beg D. i </a:t>
            </a:r>
            <a:r>
              <a:rPr lang="hr-HR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Pogačnik</a:t>
            </a: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A.: </a:t>
            </a:r>
            <a:r>
              <a:rPr lang="hr-HR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Priročnik</a:t>
            </a:r>
            <a:r>
              <a:rPr lang="hr-HR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za projektiranje gradbenih </a:t>
            </a:r>
            <a:r>
              <a:rPr lang="hr-HR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konstrukcij</a:t>
            </a:r>
            <a:r>
              <a:rPr lang="hr-HR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po </a:t>
            </a:r>
            <a:r>
              <a:rPr lang="hr-HR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Evrokod</a:t>
            </a:r>
            <a:r>
              <a:rPr lang="hr-HR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standardih</a:t>
            </a: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Slovenija, Ljubljana, </a:t>
            </a: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IZS 2009</a:t>
            </a: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spcAft>
                <a:spcPts val="1200"/>
              </a:spcAft>
              <a:buFontTx/>
              <a:buAutoNum type="arabicPeriod"/>
              <a:defRPr/>
            </a:pP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Dvornik J., Lazarević D. i </a:t>
            </a:r>
            <a:r>
              <a:rPr lang="hr-HR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Bićanić</a:t>
            </a: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N.: </a:t>
            </a:r>
            <a:r>
              <a:rPr lang="hr-HR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hr-HR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načelima i postupcima proračuna građevinskih konstrukcija</a:t>
            </a: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Građevinski fakultet u Zagrebu, 2019.</a:t>
            </a:r>
            <a:endParaRPr lang="hr-H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spcAft>
                <a:spcPts val="1200"/>
              </a:spcAft>
              <a:buFontTx/>
              <a:buAutoNum type="arabicPeriod"/>
              <a:defRPr/>
            </a:pPr>
            <a:r>
              <a:rPr lang="hr-HR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Fajfar</a:t>
            </a: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P. i drugi: </a:t>
            </a:r>
            <a:r>
              <a:rPr lang="hr-HR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Eurocode 8: </a:t>
            </a:r>
            <a:r>
              <a:rPr lang="hr-HR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r-HR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Seismic</a:t>
            </a:r>
            <a:r>
              <a:rPr lang="hr-HR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hr-HR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hr-HR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Buildings</a:t>
            </a:r>
            <a:r>
              <a:rPr lang="hr-HR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Worked</a:t>
            </a:r>
            <a:r>
              <a:rPr lang="hr-HR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hr-HR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Europen</a:t>
            </a: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Commission</a:t>
            </a: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Joint</a:t>
            </a: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Center</a:t>
            </a: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Italy</a:t>
            </a: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2012.</a:t>
            </a:r>
          </a:p>
          <a:p>
            <a:pPr marL="457200" indent="-457200" algn="just">
              <a:spcAft>
                <a:spcPts val="1200"/>
              </a:spcAft>
              <a:buFontTx/>
              <a:buAutoNum type="arabicPeriod"/>
              <a:defRPr/>
            </a:pP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Fingerloos, F.: </a:t>
            </a:r>
            <a:r>
              <a:rPr lang="hr-HR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German </a:t>
            </a:r>
            <a:r>
              <a:rPr lang="hr-HR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Proposals</a:t>
            </a:r>
            <a:r>
              <a:rPr lang="hr-HR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hr-HR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simplification</a:t>
            </a:r>
            <a:r>
              <a:rPr lang="hr-HR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hr-HR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Eurocode 2, CEN/TC 250/SC 2 N 824</a:t>
            </a: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Madrid, 07. </a:t>
            </a:r>
            <a:r>
              <a:rPr lang="hr-HR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October</a:t>
            </a: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2010.</a:t>
            </a:r>
          </a:p>
          <a:p>
            <a:pPr marL="457200" indent="-457200" algn="just">
              <a:spcAft>
                <a:spcPts val="1200"/>
              </a:spcAft>
              <a:buFontTx/>
              <a:buAutoNum type="arabicPeriod"/>
              <a:defRPr/>
            </a:pPr>
            <a:r>
              <a:rPr lang="hr-HR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Fischinger</a:t>
            </a: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i drugi: </a:t>
            </a:r>
            <a:r>
              <a:rPr lang="hr-HR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eismic</a:t>
            </a:r>
            <a:r>
              <a:rPr 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desing</a:t>
            </a:r>
            <a:r>
              <a:rPr 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r-HR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RC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structural walls </a:t>
            </a:r>
            <a:r>
              <a:rPr 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hr-HR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urocode</a:t>
            </a:r>
            <a:r>
              <a:rPr 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8 - </a:t>
            </a:r>
            <a:r>
              <a:rPr lang="hr-HR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roatian</a:t>
            </a:r>
            <a:r>
              <a:rPr 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r-HR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lovenian</a:t>
            </a:r>
            <a:r>
              <a:rPr 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perspective</a:t>
            </a: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2005.</a:t>
            </a:r>
          </a:p>
          <a:p>
            <a:pPr marL="457200" indent="-457200" algn="just">
              <a:spcAft>
                <a:spcPts val="1200"/>
              </a:spcAft>
              <a:buFontTx/>
              <a:buAutoNum type="arabicPeriod"/>
              <a:defRPr/>
            </a:pP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Galić J.: </a:t>
            </a:r>
            <a:r>
              <a:rPr lang="hr-HR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Određivanje horizontalne i vertikalne armature u armiranobetonskim zidovima</a:t>
            </a: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Dani ovlaštenih inženjera građevinarstva, Opatija, 2009.</a:t>
            </a:r>
            <a:endParaRPr lang="hr-H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spcAft>
                <a:spcPts val="1200"/>
              </a:spcAft>
              <a:buFontTx/>
              <a:buAutoNum type="arabicPeriod"/>
              <a:defRPr/>
            </a:pPr>
            <a:r>
              <a:rPr lang="hr-HR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Joint</a:t>
            </a: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Centre </a:t>
            </a:r>
            <a:r>
              <a:rPr lang="hr-HR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Commission</a:t>
            </a: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r-HR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Eurocode </a:t>
            </a:r>
            <a:r>
              <a:rPr lang="hr-HR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8: </a:t>
            </a:r>
            <a:r>
              <a:rPr lang="hr-HR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Seismic</a:t>
            </a:r>
            <a:r>
              <a:rPr lang="hr-HR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hr-HR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hr-HR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Buildings</a:t>
            </a:r>
            <a:r>
              <a:rPr lang="hr-HR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Worked</a:t>
            </a:r>
            <a:r>
              <a:rPr lang="hr-HR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Lisbon</a:t>
            </a: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10-11 </a:t>
            </a:r>
            <a:r>
              <a:rPr lang="hr-HR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February</a:t>
            </a: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2011.</a:t>
            </a:r>
          </a:p>
          <a:p>
            <a:pPr marL="457200" indent="-457200" algn="just">
              <a:spcAft>
                <a:spcPts val="1200"/>
              </a:spcAft>
              <a:buAutoNum type="arabicPeriod"/>
              <a:defRPr/>
            </a:pP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Srkoč</a:t>
            </a: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M.: </a:t>
            </a:r>
            <a:r>
              <a:rPr lang="hr-HR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Projekti betonskih konstrukcija – problemi i perspektive</a:t>
            </a: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Dani HKIG, Opatija, 14. - 16. lipnja 2018</a:t>
            </a: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9230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70" name="Rezervirano mjesto datum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         Miljenko Srkoč i Josip Galić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17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28652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1000125" y="332656"/>
            <a:ext cx="6858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PRILOZI</a:t>
            </a:r>
            <a:endParaRPr lang="hr-HR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5"/>
          <p:cNvSpPr txBox="1"/>
          <p:nvPr/>
        </p:nvSpPr>
        <p:spPr>
          <a:xfrm>
            <a:off x="285720" y="789031"/>
            <a:ext cx="8501122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1200"/>
              </a:spcAft>
              <a:buFont typeface="+mj-lt"/>
              <a:buAutoNum type="alphaUcPeriod"/>
              <a:defRPr/>
            </a:pPr>
            <a:r>
              <a:rPr lang="hr-HR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Fajfar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P. i drugi: </a:t>
            </a:r>
            <a:r>
              <a:rPr lang="hr-HR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Eurocode 8: „</a:t>
            </a:r>
            <a:r>
              <a:rPr lang="hr-HR" sz="22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Seismic</a:t>
            </a:r>
            <a:r>
              <a:rPr lang="hr-HR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2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hr-HR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2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hr-HR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2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Buildings</a:t>
            </a:r>
            <a:r>
              <a:rPr lang="hr-HR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2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Worked</a:t>
            </a:r>
            <a:r>
              <a:rPr lang="hr-HR" sz="2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2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hr-HR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Europen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Commission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Joint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Center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Italy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2012.   </a:t>
            </a: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hr-H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hr-H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eurocodes.jrc.ec.europa.eu/doc/WS_335/report/EC8_Seismic_Design_of_Buildings-Worked_examples.pdf</a:t>
            </a:r>
          </a:p>
          <a:p>
            <a:pPr marL="457200" indent="-457200" algn="just">
              <a:spcAft>
                <a:spcPts val="1200"/>
              </a:spcAft>
              <a:buFontTx/>
              <a:buAutoNum type="alphaUcPeriod"/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Fingerloos, F.: </a:t>
            </a:r>
            <a:r>
              <a:rPr lang="hr-HR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German Proposals for simplification of Eurocode 2, CEN/TC 250/SC 2 N 824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Madrid, 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07. </a:t>
            </a:r>
            <a:r>
              <a:rPr lang="hr-HR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October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2010.</a:t>
            </a:r>
          </a:p>
          <a:p>
            <a:pPr marL="457200" indent="-457200" algn="just">
              <a:spcAft>
                <a:spcPts val="1200"/>
              </a:spcAft>
              <a:buFontTx/>
              <a:buAutoNum type="alphaUcPeriod"/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Fresl K. i Krasnica M. (recenzenti): </a:t>
            </a:r>
            <a:r>
              <a:rPr lang="hr-HR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Prikaz knjige „O načelima i postupcima proračuna građevinskih konstrukcija”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Zagreb, 2019.</a:t>
            </a:r>
          </a:p>
        </p:txBody>
      </p:sp>
    </p:spTree>
    <p:extLst>
      <p:ext uri="{BB962C8B-B14F-4D97-AF65-F5344CB8AC3E}">
        <p14:creationId xmlns:p14="http://schemas.microsoft.com/office/powerpoint/2010/main" val="1784215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en-GB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70" name="Rezervirano mjesto datum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         Miljenko Srkoč i Josip Galić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28652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1000125" y="714375"/>
            <a:ext cx="6858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UVOD</a:t>
            </a:r>
            <a:endParaRPr lang="hr-HR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0125" y="1785938"/>
            <a:ext cx="6858000" cy="32316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Problematika modeliranja konstrukcija stalno je obrađivana na seminarima u Opatiji.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Problemi inženjerskog modeliranja nastaju od:</a:t>
            </a:r>
          </a:p>
          <a:p>
            <a:pPr marL="457200" indent="-457200" algn="just">
              <a:spcAft>
                <a:spcPts val="1200"/>
              </a:spcAft>
              <a:buAutoNum type="arabicPeriod"/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Nedovršenosti komercijalnih programa na tržištu</a:t>
            </a:r>
          </a:p>
          <a:p>
            <a:pPr marL="457200" indent="-457200" algn="just">
              <a:spcAft>
                <a:spcPts val="1200"/>
              </a:spcAft>
              <a:buAutoNum type="arabicPeriod"/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Nejasnih odredbi u normama i propisima</a:t>
            </a:r>
          </a:p>
          <a:p>
            <a:pPr marL="457200" indent="-457200" algn="just">
              <a:spcAft>
                <a:spcPts val="1200"/>
              </a:spcAft>
              <a:buAutoNum type="arabicPeriod"/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Nedostatka priručnika u HR s riješenim primjerima</a:t>
            </a:r>
          </a:p>
          <a:p>
            <a:pPr marL="457200" indent="-457200" algn="just">
              <a:spcAft>
                <a:spcPts val="1200"/>
              </a:spcAft>
              <a:buAutoNum type="arabicPeriod"/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Nedovoljnog poznavanja ispravnog modeliranja</a:t>
            </a:r>
            <a:endParaRPr lang="hr-HR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70" name="Rezervirano mjesto datum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         Miljenko Srkoč i Josip Galić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3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28652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1000125" y="714375"/>
            <a:ext cx="6858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r-HR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0125" y="1032986"/>
            <a:ext cx="6858000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Mada su programi za proračun konstrukcija značajno poboljšani u posljednjih 10-tak godina još uvijek se neke dijelove konstrukcija ne može sigurno riješiti bez posebnih provjera. Vrlo korisne napomene o problemima ispravnog modeliranja mogu se naći u upravo dovršenoj knjizi grupe autora Dvornik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Lazarević, </a:t>
            </a:r>
            <a:r>
              <a:rPr lang="hr-HR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Bićanić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(2).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Zanimljivo je da znatan broj mlađih inženjera misli da se sve može riješiti jednim globalnim modelom iako je tada veličina prosječnog konačnog elementa od 0,5-1,0 m što je preslabo za visokostjene nosače s otvorima, a faze građenja daju veće sile u otvorima oslabljenim dijelovima konstrukcije.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 Hrvatskoj su u najširoj upotrebi prgrami TOWER, SCIA i SOFISTIC svaki sa svojim prednostima i manama.</a:t>
            </a:r>
            <a:endParaRPr lang="hr-HR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1026368" y="323945"/>
            <a:ext cx="6858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PROGRAMI </a:t>
            </a:r>
            <a:endParaRPr lang="hr-HR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70" name="Rezervirano mjesto datum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         Miljenko Srkoč i Josip Galić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4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28652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1000125" y="714375"/>
            <a:ext cx="6858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r-HR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0125" y="836712"/>
            <a:ext cx="6858000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defRPr/>
            </a:pPr>
            <a:endParaRPr lang="hr-HR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Priručnici u Hrvatskoj u području konstrukcija većinom obrađuju dimenzioniranja karakterističnih jednostavnih presjeka elemenata konstrukcija. Znanstveno područje građevinarstva je dobro pokriveno.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Zanimljivo je da je Slovenija koja je manja od Hrvatske uspjela izraditi svoj priručnik (1).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Znanstvenici koji su sudjelovali u pripremi EC8 izradili su još 2012 priručnik “Seismic Design of Buildings </a:t>
            </a:r>
            <a:r>
              <a:rPr lang="hr-HR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Worked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(3) koji se može pogledati u prilogu ove prezentacije. Na žalost u ovoj knjizi odabrani primjeri ne daju odgovore na pitanja  koja se u ovom radu postavljaju.</a:t>
            </a:r>
            <a:endParaRPr lang="hr-HR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1026368" y="323945"/>
            <a:ext cx="6858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PRIRUČNICI </a:t>
            </a:r>
            <a:endParaRPr lang="hr-HR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70" name="Rezervirano mjesto datum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         Miljenko Srkoč i Josip Galić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5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28652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1000125" y="714375"/>
            <a:ext cx="6858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EUROKOD</a:t>
            </a:r>
            <a:endParaRPr lang="hr-HR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0125" y="1484784"/>
            <a:ext cx="6858000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EC norme stvorene su u CEN-u već 1994.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Nakon dosta nesnalaženja i dugih perioda s prednormama uvedene su u HR 2004 EN 1998-1 za zgrade.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Originalne europske norme ne mogu se mijenjati. U nadležnosti država su samo lokalne karte i NAD dodaci.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Sadašnje norme nisu “user frendly” i prekomplicirane su u upotrebi i o tome postoje prigovori europskih inženjerskih organizacija. Radovi Fishingera i dr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5), kao 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Fingerloosa (4) 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ističu </a:t>
            </a: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predominantni utjecaj akademske zajednice kao razlog za ovakav EC. 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Jedan od glavnih razloga za početak izrade potpuno nove generacije europskih normi je navedeni prigovor. </a:t>
            </a:r>
            <a:endParaRPr lang="hr-HR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70" name="Rezervirano mjesto datum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         Miljenko Srkoč i Josip Galić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6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28652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1000125" y="714375"/>
            <a:ext cx="6858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EUROKOD nova generacija</a:t>
            </a:r>
            <a:endParaRPr lang="hr-HR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0125" y="1484784"/>
            <a:ext cx="6858000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Nadamo se da će u novoj generaciji europskih normi  sudjelovati više inženjera iz prakse kao što dobro opisao dr. Frank Fingerloos još 2010. u radu “Njemački prijedlozi za pojednostavljenje EC2” (4). Stavovi njemačkog društva za beton i tehnologiju građenja mogu se odnositi na sve eurokodove. Njegova završna misao je citiranje Kanta (1724-1804):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hr-HR" sz="2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Iskustvo bez teorije je slijepo, ali teorija bez iskustva je samo intelektualna igra”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Sudionike ovog seminara upućujemo na poseban seminar u subotu “Eurokodovi – trendovi u normizaciji” koji vodi Ivica Džeba.</a:t>
            </a:r>
            <a:endParaRPr lang="hr-HR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70" name="Rezervirano mjesto datum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         Miljenko Srkoč i Josip Galić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7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-27384"/>
            <a:ext cx="9144000" cy="628652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1000125" y="714375"/>
            <a:ext cx="6858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PROBLEMI s novim  EC u RH</a:t>
            </a:r>
            <a:endParaRPr lang="hr-HR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0125" y="1484784"/>
            <a:ext cx="6858000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 izradi prijevoda, tumačenja EC i izrade NAD-ova važećih EC iz područja konstrukcija sudjelovalo je oko 50 vrhunskih stručnjaka više godina. Država preko nadležnog ministarstva nije razumjela da se isplati ulagati u izradu vlastitih normi, pa se sada očekuje da će eventualno Komora pomoći u toj zadaći. HZN sam čak naplaćuje članstvo svima koji bez naknade rade na normama iako naši članovi iz ureda  nisu predstavnici nikakve industrije koja će imati koristi od normi.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 očekivanju rješenja (Pismo Džeba-Srkoč predsjednici HKGI) već je u HZN-u izgubljeni elan za daljnji rad i upitno je da li će se naći dovoljno novih članova za potrebne aktivnosti.</a:t>
            </a:r>
            <a:endParaRPr lang="hr-HR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70" name="Rezervirano mjesto datum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         Miljenko Srkoč i Josip Galić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8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28652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1000125" y="714375"/>
            <a:ext cx="6858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PITANJA  PROJEKTANATA</a:t>
            </a:r>
            <a:endParaRPr lang="hr-HR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0125" y="1727517"/>
            <a:ext cx="6858000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Da, postoje teme na koje nisu dati jasni odgovori u našim propisima poznato je iz razgovora revidenata i projektanata. Ovdje se navode primjeri nekih pitanja koje je postavila moja odlična suradnica Emina Ahmetović koja danas  ne radi u mojem uredu.</a:t>
            </a:r>
          </a:p>
          <a:p>
            <a:pPr algn="just">
              <a:spcAft>
                <a:spcPts val="1200"/>
              </a:spcAft>
              <a:defRPr/>
            </a:pPr>
            <a:endParaRPr lang="hr-HR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70" name="Rezervirano mjesto datum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         Miljenko Srkoč i Josip Galić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7171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9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28652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1000125" y="714375"/>
            <a:ext cx="6858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Torzija zgrade  u 1. i 2. tonu</a:t>
            </a:r>
            <a:endParaRPr lang="hr-HR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0125" y="1643050"/>
            <a:ext cx="68580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 praksi se danas projektiraju zgrade koje na prvi pogled imaju dovoljno zidova, ali je raspored krutosti zidova takav da se pojavljuje torzija. U slučajevima kada torzija nije čista nego je kombinirana s translacijom (Slika 1)  da li je potrebno primjeniti odredbe o povećanju slučajne ekscentričnosti i da li je to dopušteno.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Torzija u prvom tonu je opasna i potrebna su konstruktivna rješenja za njeno izbjegavanje, primjer Cibona neboder u Zagrebu koji je zbog torzije dobio fasadne okvire.</a:t>
            </a:r>
            <a:endParaRPr lang="hr-HR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1366</TotalTime>
  <Words>1618</Words>
  <Application>Microsoft Office PowerPoint</Application>
  <PresentationFormat>Prikaz na zaslonu (4:3)</PresentationFormat>
  <Paragraphs>128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Office Theme</vt:lpstr>
      <vt:lpstr>Rasprava o problemima inženjerskog modeliranja</vt:lpstr>
      <vt:lpstr>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*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Berislav Rupčić</dc:creator>
  <cp:lastModifiedBy>korisnik</cp:lastModifiedBy>
  <cp:revision>168</cp:revision>
  <cp:lastPrinted>2019-05-27T08:46:43Z</cp:lastPrinted>
  <dcterms:created xsi:type="dcterms:W3CDTF">2010-03-22T21:50:27Z</dcterms:created>
  <dcterms:modified xsi:type="dcterms:W3CDTF">2019-06-06T09:15:31Z</dcterms:modified>
</cp:coreProperties>
</file>