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3" r:id="rId2"/>
    <p:sldId id="294" r:id="rId3"/>
    <p:sldId id="295" r:id="rId4"/>
    <p:sldId id="257" r:id="rId5"/>
    <p:sldId id="258" r:id="rId6"/>
    <p:sldId id="259" r:id="rId7"/>
    <p:sldId id="260" r:id="rId8"/>
    <p:sldId id="296" r:id="rId9"/>
    <p:sldId id="277" r:id="rId10"/>
    <p:sldId id="297" r:id="rId11"/>
    <p:sldId id="298" r:id="rId12"/>
    <p:sldId id="299" r:id="rId13"/>
    <p:sldId id="278" r:id="rId14"/>
    <p:sldId id="301" r:id="rId15"/>
    <p:sldId id="300" r:id="rId16"/>
    <p:sldId id="264" r:id="rId17"/>
    <p:sldId id="266" r:id="rId18"/>
    <p:sldId id="302" r:id="rId19"/>
    <p:sldId id="267" r:id="rId20"/>
    <p:sldId id="281" r:id="rId21"/>
    <p:sldId id="303" r:id="rId22"/>
    <p:sldId id="282" r:id="rId23"/>
    <p:sldId id="304" r:id="rId24"/>
    <p:sldId id="305" r:id="rId25"/>
    <p:sldId id="306" r:id="rId26"/>
    <p:sldId id="307" r:id="rId27"/>
    <p:sldId id="284" r:id="rId28"/>
    <p:sldId id="285" r:id="rId29"/>
    <p:sldId id="308" r:id="rId30"/>
    <p:sldId id="310" r:id="rId31"/>
    <p:sldId id="287" r:id="rId32"/>
    <p:sldId id="272" r:id="rId33"/>
    <p:sldId id="286" r:id="rId34"/>
    <p:sldId id="273" r:id="rId35"/>
    <p:sldId id="288" r:id="rId36"/>
    <p:sldId id="311" r:id="rId37"/>
    <p:sldId id="274" r:id="rId38"/>
    <p:sldId id="290" r:id="rId39"/>
    <p:sldId id="291" r:id="rId40"/>
    <p:sldId id="275" r:id="rId41"/>
    <p:sldId id="292" r:id="rId42"/>
    <p:sldId id="276" r:id="rId43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rednji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F1AB2-1976-4502-BF36-3FF5EA218861}" styleName="Srednji stil 4 - Isticanj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utnik s dijagonalno zaobljenim kutom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Naslov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9" name="Podnaslov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hr-HR" smtClean="0"/>
              <a:t>Uredite stil podnaslova matrice</a:t>
            </a:r>
            <a:endParaRPr kumimoji="0" lang="en-US"/>
          </a:p>
        </p:txBody>
      </p:sp>
      <p:sp>
        <p:nvSpPr>
          <p:cNvPr id="10" name="Rezervirano mjesto datuma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48CB31EF-AFDF-4013-923D-862EE82000AA}" type="datetimeFigureOut">
              <a:rPr lang="hr-HR" smtClean="0"/>
              <a:t>13.6.2019.</a:t>
            </a:fld>
            <a:endParaRPr lang="hr-HR"/>
          </a:p>
        </p:txBody>
      </p:sp>
      <p:sp>
        <p:nvSpPr>
          <p:cNvPr id="11" name="Rezervirano mjesto broja slajda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C653BCB2-0F26-457F-B6A3-14687FB34BF2}" type="slidenum">
              <a:rPr lang="hr-HR" smtClean="0"/>
              <a:t>‹#›</a:t>
            </a:fld>
            <a:endParaRPr lang="hr-HR"/>
          </a:p>
        </p:txBody>
      </p:sp>
      <p:sp>
        <p:nvSpPr>
          <p:cNvPr id="12" name="Rezervirano mjesto podnožja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CB31EF-AFDF-4013-923D-862EE82000AA}" type="datetimeFigureOut">
              <a:rPr lang="hr-HR" smtClean="0"/>
              <a:t>13.6.2019.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53BCB2-0F26-457F-B6A3-14687FB34BF2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CB31EF-AFDF-4013-923D-862EE82000AA}" type="datetimeFigureOut">
              <a:rPr lang="hr-HR" smtClean="0"/>
              <a:t>13.6.2019.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53BCB2-0F26-457F-B6A3-14687FB34BF2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utnik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CB31EF-AFDF-4013-923D-862EE82000AA}" type="datetimeFigureOut">
              <a:rPr lang="hr-HR" smtClean="0"/>
              <a:t>13.6.2019.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53BCB2-0F26-457F-B6A3-14687FB34BF2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odjeljk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utnik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hr-HR" smtClean="0"/>
              <a:t>Uredite stilove teksta matrice</a:t>
            </a:r>
          </a:p>
        </p:txBody>
      </p:sp>
      <p:sp>
        <p:nvSpPr>
          <p:cNvPr id="8" name="Rezervirano mjesto datuma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48CB31EF-AFDF-4013-923D-862EE82000AA}" type="datetimeFigureOut">
              <a:rPr lang="hr-HR" smtClean="0"/>
              <a:t>13.6.2019.</a:t>
            </a:fld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C653BCB2-0F26-457F-B6A3-14687FB34BF2}" type="slidenum">
              <a:rPr lang="hr-HR" smtClean="0"/>
              <a:t>‹#›</a:t>
            </a:fld>
            <a:endParaRPr lang="hr-HR"/>
          </a:p>
        </p:txBody>
      </p:sp>
      <p:sp>
        <p:nvSpPr>
          <p:cNvPr id="10" name="Rezervirano mjesto podnožja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hr-H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CB31EF-AFDF-4013-923D-862EE82000AA}" type="datetimeFigureOut">
              <a:rPr lang="hr-HR" smtClean="0"/>
              <a:t>13.6.2019.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C653BCB2-0F26-457F-B6A3-14687FB34BF2}" type="slidenum">
              <a:rPr lang="hr-HR" smtClean="0"/>
              <a:t>‹#›</a:t>
            </a:fld>
            <a:endParaRPr lang="hr-HR"/>
          </a:p>
        </p:txBody>
      </p:sp>
      <p:sp>
        <p:nvSpPr>
          <p:cNvPr id="10" name="Pravokutnik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kutnik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Pravokutnik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r-HR" smtClean="0"/>
              <a:t>Uredite stilove teksta matrice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r-HR" smtClean="0"/>
              <a:t>Uredite stilove teksta matrice</a:t>
            </a:r>
          </a:p>
        </p:txBody>
      </p:sp>
      <p:sp>
        <p:nvSpPr>
          <p:cNvPr id="5" name="Rezervirano mjesto sadržaja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CB31EF-AFDF-4013-923D-862EE82000AA}" type="datetimeFigureOut">
              <a:rPr lang="hr-HR" smtClean="0"/>
              <a:t>13.6.2019.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C653BCB2-0F26-457F-B6A3-14687FB34BF2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CB31EF-AFDF-4013-923D-862EE82000AA}" type="datetimeFigureOut">
              <a:rPr lang="hr-HR" smtClean="0"/>
              <a:t>13.6.2019.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53BCB2-0F26-457F-B6A3-14687FB34BF2}" type="slidenum">
              <a:rPr lang="hr-HR" smtClean="0"/>
              <a:t>‹#›</a:t>
            </a:fld>
            <a:endParaRPr lang="hr-HR"/>
          </a:p>
        </p:txBody>
      </p:sp>
      <p:sp>
        <p:nvSpPr>
          <p:cNvPr id="7" name="Pravokutnik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8CB31EF-AFDF-4013-923D-862EE82000AA}" type="datetimeFigureOut">
              <a:rPr lang="hr-HR" smtClean="0"/>
              <a:t>13.6.2019.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53BCB2-0F26-457F-B6A3-14687FB34BF2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avokutnik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9" name="Rezervirano mjesto datuma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48CB31EF-AFDF-4013-923D-862EE82000AA}" type="datetimeFigureOut">
              <a:rPr lang="hr-HR" smtClean="0"/>
              <a:t>13.6.2019.</a:t>
            </a:fld>
            <a:endParaRPr lang="hr-HR"/>
          </a:p>
        </p:txBody>
      </p:sp>
      <p:sp>
        <p:nvSpPr>
          <p:cNvPr id="10" name="Rezervirano mjesto broja slajda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C653BCB2-0F26-457F-B6A3-14687FB34BF2}" type="slidenum">
              <a:rPr lang="hr-HR" smtClean="0"/>
              <a:t>‹#›</a:t>
            </a:fld>
            <a:endParaRPr lang="hr-HR"/>
          </a:p>
        </p:txBody>
      </p:sp>
      <p:sp>
        <p:nvSpPr>
          <p:cNvPr id="11" name="Rezervirano mjesto podnožja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hr-H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hr-HR" smtClean="0"/>
              <a:t>Uredite stilove teksta matrice</a:t>
            </a:r>
          </a:p>
        </p:txBody>
      </p:sp>
      <p:sp>
        <p:nvSpPr>
          <p:cNvPr id="13" name="Rezervirano mjesto slike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hr-HR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Kliknite ikonu da biste dodali  sliku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zervirano mjesto datuma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48CB31EF-AFDF-4013-923D-862EE82000AA}" type="datetimeFigureOut">
              <a:rPr lang="hr-HR" smtClean="0"/>
              <a:t>13.6.2019.</a:t>
            </a:fld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C653BCB2-0F26-457F-B6A3-14687FB34BF2}" type="slidenum">
              <a:rPr lang="hr-HR" smtClean="0"/>
              <a:t>‹#›</a:t>
            </a:fld>
            <a:endParaRPr lang="hr-HR"/>
          </a:p>
        </p:txBody>
      </p:sp>
      <p:sp>
        <p:nvSpPr>
          <p:cNvPr id="10" name="Rezervirano mjesto podnožja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utnik s dijagonalno zaobljenim kutom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hr-HR"/>
          </a:p>
        </p:txBody>
      </p:sp>
      <p:sp>
        <p:nvSpPr>
          <p:cNvPr id="14" name="Rezervirano mjesto datuma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48CB31EF-AFDF-4013-923D-862EE82000AA}" type="datetimeFigureOut">
              <a:rPr lang="hr-HR" smtClean="0"/>
              <a:t>13.6.2019.</a:t>
            </a:fld>
            <a:endParaRPr lang="hr-HR"/>
          </a:p>
        </p:txBody>
      </p:sp>
      <p:sp>
        <p:nvSpPr>
          <p:cNvPr id="23" name="Rezervirano mjesto broja slajda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C653BCB2-0F26-457F-B6A3-14687FB34BF2}" type="slidenum">
              <a:rPr lang="hr-HR" smtClean="0"/>
              <a:t>‹#›</a:t>
            </a:fld>
            <a:endParaRPr lang="hr-HR"/>
          </a:p>
        </p:txBody>
      </p:sp>
      <p:sp>
        <p:nvSpPr>
          <p:cNvPr id="22" name="Rezervirano mjesto naslova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13" name="Rezervirano mjesto teksta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hr-HR" smtClean="0"/>
              <a:t>Uredite stilove teksta matrice</a:t>
            </a:r>
          </a:p>
          <a:p>
            <a:pPr lvl="1" eaLnBrk="1" latinLnBrk="0" hangingPunct="1"/>
            <a:r>
              <a:rPr kumimoji="0" lang="hr-HR" smtClean="0"/>
              <a:t>Druga razina</a:t>
            </a:r>
          </a:p>
          <a:p>
            <a:pPr lvl="2" eaLnBrk="1" latinLnBrk="0" hangingPunct="1"/>
            <a:r>
              <a:rPr kumimoji="0" lang="hr-HR" smtClean="0"/>
              <a:t>Treća razina</a:t>
            </a:r>
          </a:p>
          <a:p>
            <a:pPr lvl="3" eaLnBrk="1" latinLnBrk="0" hangingPunct="1"/>
            <a:r>
              <a:rPr kumimoji="0" lang="hr-HR" smtClean="0"/>
              <a:t>Četvrta razina</a:t>
            </a:r>
          </a:p>
          <a:p>
            <a:pPr lvl="4" eaLnBrk="1" latinLnBrk="0" hangingPunct="1"/>
            <a:r>
              <a:rPr kumimoji="0" lang="hr-HR" smtClean="0"/>
              <a:t>Peta razina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9552" y="1628800"/>
            <a:ext cx="8229600" cy="3168352"/>
          </a:xfrm>
        </p:spPr>
        <p:txBody>
          <a:bodyPr>
            <a:normAutofit/>
          </a:bodyPr>
          <a:lstStyle/>
          <a:p>
            <a:pPr algn="ctr"/>
            <a:r>
              <a:rPr lang="hr-HR" sz="4000" b="1" dirty="0">
                <a:latin typeface="Arial" panose="020B0604020202020204" pitchFamily="34" charset="0"/>
                <a:cs typeface="Arial" panose="020B0604020202020204" pitchFamily="34" charset="0"/>
              </a:rPr>
              <a:t>REKONSTRUKCIJA KOLOSIJEKA I ZAMJENA MOSTA GRADUSA NA ŽELJEZNIČKOJ PRUZI ZAGREB GK – SISAK - NOVSKA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121089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8798661" cy="5945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560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sz="4100" dirty="0">
                <a:solidFill>
                  <a:srgbClr val="EAEBDE">
                    <a:tint val="100000"/>
                    <a:shade val="90000"/>
                    <a:satMod val="250000"/>
                    <a:alpha val="10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Demontaža postojeće konstrukcije mosta i ugradnja provizorija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28800"/>
            <a:ext cx="4258816" cy="4543400"/>
          </a:xfrm>
        </p:spPr>
        <p:txBody>
          <a:bodyPr>
            <a:normAutofit fontScale="77500" lnSpcReduction="20000"/>
          </a:bodyPr>
          <a:lstStyle/>
          <a:p>
            <a:r>
              <a:rPr lang="hr-HR" dirty="0" smtClean="0"/>
              <a:t>Za ugradnju 21 </a:t>
            </a:r>
            <a:r>
              <a:rPr lang="hr-HR" dirty="0" err="1" smtClean="0"/>
              <a:t>metarnog</a:t>
            </a:r>
            <a:r>
              <a:rPr lang="hr-HR" dirty="0" smtClean="0"/>
              <a:t> provizornog mosta korišten je 36 satni zatvor pruge</a:t>
            </a:r>
          </a:p>
          <a:p>
            <a:r>
              <a:rPr lang="hr-HR" dirty="0" smtClean="0"/>
              <a:t>Pod zatvorom pruge izvedeni su radovi na: </a:t>
            </a:r>
          </a:p>
          <a:p>
            <a:pPr lvl="1"/>
            <a:r>
              <a:rPr lang="hr-HR" dirty="0" smtClean="0"/>
              <a:t>Demontaži KM-a</a:t>
            </a:r>
          </a:p>
          <a:p>
            <a:pPr lvl="1"/>
            <a:r>
              <a:rPr lang="hr-HR" dirty="0" smtClean="0"/>
              <a:t>Demontaži kolosijeka</a:t>
            </a:r>
          </a:p>
          <a:p>
            <a:pPr lvl="1"/>
            <a:r>
              <a:rPr lang="hr-HR" dirty="0" smtClean="0"/>
              <a:t>Demontaži starog mosta</a:t>
            </a:r>
          </a:p>
          <a:p>
            <a:pPr lvl="1"/>
            <a:r>
              <a:rPr lang="hr-HR" dirty="0" smtClean="0"/>
              <a:t>Uklanjanju većeg dijela starog upornjaka</a:t>
            </a:r>
          </a:p>
          <a:p>
            <a:pPr lvl="1"/>
            <a:r>
              <a:rPr lang="hr-HR" dirty="0" smtClean="0"/>
              <a:t>Pripremi temelja za provizorni most</a:t>
            </a:r>
          </a:p>
          <a:p>
            <a:pPr lvl="1"/>
            <a:r>
              <a:rPr lang="hr-HR" dirty="0" smtClean="0"/>
              <a:t>Ugradnja provizorija</a:t>
            </a:r>
          </a:p>
          <a:p>
            <a:pPr lvl="1"/>
            <a:r>
              <a:rPr lang="hr-HR" dirty="0" smtClean="0"/>
              <a:t>Montaži kolosijeka</a:t>
            </a:r>
          </a:p>
          <a:p>
            <a:pPr lvl="1"/>
            <a:r>
              <a:rPr lang="hr-HR" dirty="0" smtClean="0"/>
              <a:t>Montaži Km-a</a:t>
            </a:r>
            <a:endParaRPr lang="hr-HR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437935"/>
            <a:ext cx="4038600" cy="2942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660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vi-VN" sz="4100" dirty="0">
                <a:solidFill>
                  <a:srgbClr val="EAEBDE">
                    <a:tint val="100000"/>
                    <a:shade val="90000"/>
                    <a:satMod val="250000"/>
                    <a:alpha val="100000"/>
                  </a:srgbClr>
                </a:solidFill>
                <a:latin typeface="Times New Roman"/>
              </a:rPr>
              <a:t>Pregrađivanje vodotoka i rušenje prvog upornjaka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hr-HR" dirty="0" smtClean="0"/>
              <a:t>Pregrađivanje potoka i usmjeravanje vode u cijevi</a:t>
            </a:r>
          </a:p>
          <a:p>
            <a:r>
              <a:rPr lang="hr-HR" dirty="0" smtClean="0"/>
              <a:t>Uklanjanje preostalog dijela starog upornjaka</a:t>
            </a:r>
          </a:p>
          <a:p>
            <a:r>
              <a:rPr lang="hr-HR" dirty="0" smtClean="0"/>
              <a:t>Iskop do temeljnog tla</a:t>
            </a:r>
          </a:p>
          <a:p>
            <a:r>
              <a:rPr lang="hr-HR" dirty="0" smtClean="0"/>
              <a:t>Izrada </a:t>
            </a:r>
            <a:r>
              <a:rPr lang="hr-HR" dirty="0" err="1" smtClean="0"/>
              <a:t>upojnog</a:t>
            </a:r>
            <a:r>
              <a:rPr lang="hr-HR" dirty="0" smtClean="0"/>
              <a:t> bunara </a:t>
            </a:r>
          </a:p>
          <a:p>
            <a:r>
              <a:rPr lang="hr-HR" dirty="0" smtClean="0"/>
              <a:t>Osiguranje građevinske jame</a:t>
            </a:r>
            <a:endParaRPr lang="hr-HR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757686"/>
            <a:ext cx="4038600" cy="4303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855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sadržaja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Picture 3" descr="C:\Users\zpercin\Desktop\DR\SLIKE - Gradusa\Nova mapa\PHOTO-2019-05-30-20-23-37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40668"/>
            <a:ext cx="7812360" cy="585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493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7920880" cy="6155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3659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/>
              <a:t>Izrada i zatrpavanje prvog novog upornjaka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hr-HR" dirty="0" smtClean="0"/>
              <a:t>Podložni beton </a:t>
            </a:r>
          </a:p>
          <a:p>
            <a:r>
              <a:rPr lang="hr-HR" dirty="0" smtClean="0"/>
              <a:t>Armiranje i betoniranje </a:t>
            </a:r>
            <a:r>
              <a:rPr lang="hr-HR" dirty="0" err="1" smtClean="0"/>
              <a:t>upornajka</a:t>
            </a:r>
            <a:endParaRPr lang="hr-HR" dirty="0" smtClean="0"/>
          </a:p>
          <a:p>
            <a:r>
              <a:rPr lang="hr-HR" dirty="0" err="1" smtClean="0"/>
              <a:t>Hidroizolacija</a:t>
            </a:r>
            <a:endParaRPr lang="hr-HR" dirty="0" smtClean="0"/>
          </a:p>
          <a:p>
            <a:r>
              <a:rPr lang="hr-HR" dirty="0" smtClean="0"/>
              <a:t>Zatrpavanje</a:t>
            </a:r>
          </a:p>
          <a:p>
            <a:endParaRPr lang="hr-HR" dirty="0" smtClean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924" y="1693726"/>
            <a:ext cx="5203876" cy="389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754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vi-VN" dirty="0"/>
              <a:t/>
            </a:r>
            <a:br>
              <a:rPr lang="vi-VN" dirty="0"/>
            </a:br>
            <a:r>
              <a:rPr lang="vi-VN" dirty="0" smtClean="0"/>
              <a:t/>
            </a:r>
            <a:br>
              <a:rPr lang="vi-VN" dirty="0" smtClean="0"/>
            </a:b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2050" name="Picture 2" descr="C:\Users\zpercin\Desktop\DR\SLIKE - Gradusa\IMG-20181023-WA00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280920" cy="621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36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 fontScale="90000"/>
          </a:bodyPr>
          <a:lstStyle/>
          <a:p>
            <a:r>
              <a:rPr lang="hr-H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Premještanje provizorija u novi položaj</a:t>
            </a:r>
            <a:r>
              <a:rPr lang="hr-HR" dirty="0" smtClean="0"/>
              <a:t/>
            </a:r>
            <a:br>
              <a:rPr lang="hr-HR" dirty="0" smtClean="0"/>
            </a:br>
            <a:endParaRPr lang="hr-HR" dirty="0"/>
          </a:p>
        </p:txBody>
      </p:sp>
      <p:sp>
        <p:nvSpPr>
          <p:cNvPr id="4" name="Rezervirano mjesto sadržaja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r-HR" dirty="0" smtClean="0"/>
              <a:t>Radovi na premještanju </a:t>
            </a:r>
            <a:r>
              <a:rPr lang="hr-HR" dirty="0" smtClean="0"/>
              <a:t>se izvodilo </a:t>
            </a:r>
            <a:r>
              <a:rPr lang="hr-HR" dirty="0" smtClean="0"/>
              <a:t>pod zatvorom pruge od 33 sata</a:t>
            </a:r>
          </a:p>
          <a:p>
            <a:r>
              <a:rPr lang="hr-HR" dirty="0" smtClean="0"/>
              <a:t>Pod zatvorom pruge su izvedeni radovi:</a:t>
            </a:r>
          </a:p>
          <a:p>
            <a:pPr lvl="1"/>
            <a:r>
              <a:rPr lang="hr-HR" dirty="0" smtClean="0"/>
              <a:t>Demontaža KM-a</a:t>
            </a:r>
          </a:p>
          <a:p>
            <a:pPr lvl="1"/>
            <a:r>
              <a:rPr lang="hr-HR" dirty="0" smtClean="0"/>
              <a:t>Demontaža kolosijeka</a:t>
            </a:r>
          </a:p>
          <a:p>
            <a:pPr lvl="1"/>
            <a:r>
              <a:rPr lang="hr-HR" dirty="0" smtClean="0"/>
              <a:t>Vađene provizornog mosta i odlaganje na </a:t>
            </a:r>
            <a:r>
              <a:rPr lang="hr-HR" dirty="0" err="1" smtClean="0"/>
              <a:t>starnu</a:t>
            </a:r>
            <a:endParaRPr lang="hr-HR" dirty="0" smtClean="0"/>
          </a:p>
          <a:p>
            <a:pPr lvl="1"/>
            <a:r>
              <a:rPr lang="hr-HR" dirty="0" smtClean="0"/>
              <a:t>Rušenje starog upornjaka</a:t>
            </a:r>
          </a:p>
          <a:p>
            <a:pPr lvl="1"/>
            <a:r>
              <a:rPr lang="hr-HR" dirty="0" smtClean="0"/>
              <a:t>Iskop i polaganje montažnih temelja za provizorij</a:t>
            </a:r>
          </a:p>
          <a:p>
            <a:pPr lvl="1"/>
            <a:r>
              <a:rPr lang="hr-HR" dirty="0" smtClean="0"/>
              <a:t>Montaža provizorija</a:t>
            </a:r>
          </a:p>
          <a:p>
            <a:pPr lvl="1"/>
            <a:r>
              <a:rPr lang="hr-HR" dirty="0" smtClean="0"/>
              <a:t>Montaža </a:t>
            </a:r>
            <a:r>
              <a:rPr lang="hr-HR" dirty="0" err="1" smtClean="0"/>
              <a:t>kolisijeka</a:t>
            </a:r>
            <a:r>
              <a:rPr lang="hr-HR" dirty="0" smtClean="0"/>
              <a:t> i KM-a</a:t>
            </a:r>
          </a:p>
          <a:p>
            <a:pPr lvl="1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19320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7982717" cy="5990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484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9218" name="Picture 2" descr="C:\Users\zpercin\Desktop\DR\SLIKE - Gradusa\IMG_05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8320925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003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 smtClean="0"/>
              <a:t>Uvod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r-H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 sklopu kapitalnog remonta pruge Greda – Sisak –Sunja </a:t>
            </a:r>
            <a:r>
              <a:rPr lang="hr-H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izvedeni </a:t>
            </a:r>
            <a:r>
              <a:rPr lang="hr-H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 radovi na rekonstrukciji mosta </a:t>
            </a:r>
            <a:r>
              <a:rPr lang="hr-H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Gradusa</a:t>
            </a:r>
            <a:endParaRPr lang="hr-H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r-H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Ovaj remont pruge je nastavak radova na obnovi dionice od GK Zagreb preko Siska do kolodvora Novske</a:t>
            </a:r>
          </a:p>
          <a:p>
            <a:r>
              <a:rPr lang="hr-H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Kada radovi na remontu budu gotovi (ljeto 2020.god.) od navedene dionice ostat će samo </a:t>
            </a:r>
            <a:r>
              <a:rPr lang="hr-H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poddionca</a:t>
            </a:r>
            <a:r>
              <a:rPr lang="hr-H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Sunja – Novska koja bi morala biti gotova prije početka radova na rekonstrukciji postojećeg i izgradnji novog drugog kolosijeka Dugo Selo - Novska</a:t>
            </a:r>
            <a:endParaRPr lang="hr-H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25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2" descr="C:\Users\zpercin\Desktop\DR\SLIKE - Gradusa\IMG_056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64704"/>
            <a:ext cx="7635693" cy="572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581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Izrada i zatrpavanje drugog novog upornjaka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hr-HR" dirty="0" smtClean="0"/>
              <a:t>Iskop i osiguranje </a:t>
            </a:r>
            <a:r>
              <a:rPr lang="hr-HR" dirty="0" err="1" smtClean="0"/>
              <a:t>građ</a:t>
            </a:r>
            <a:r>
              <a:rPr lang="hr-HR" dirty="0" smtClean="0"/>
              <a:t>. jame</a:t>
            </a:r>
          </a:p>
          <a:p>
            <a:r>
              <a:rPr lang="hr-HR" dirty="0" smtClean="0"/>
              <a:t>Preusmjeravanje vode kroz cijevi</a:t>
            </a:r>
          </a:p>
          <a:p>
            <a:r>
              <a:rPr lang="hr-HR" dirty="0" smtClean="0"/>
              <a:t>Izrada podložnog betona</a:t>
            </a:r>
            <a:endParaRPr lang="hr-HR" dirty="0"/>
          </a:p>
          <a:p>
            <a:r>
              <a:rPr lang="hr-HR" dirty="0"/>
              <a:t>Armiranje i betoniranje </a:t>
            </a:r>
            <a:r>
              <a:rPr lang="hr-HR" dirty="0" err="1"/>
              <a:t>upornajka</a:t>
            </a:r>
            <a:endParaRPr lang="hr-HR" dirty="0"/>
          </a:p>
          <a:p>
            <a:r>
              <a:rPr lang="hr-HR" dirty="0" err="1"/>
              <a:t>Hidroizolacija</a:t>
            </a:r>
            <a:endParaRPr lang="hr-HR" dirty="0"/>
          </a:p>
          <a:p>
            <a:r>
              <a:rPr lang="hr-HR" dirty="0"/>
              <a:t>Zatrpavanje</a:t>
            </a:r>
          </a:p>
          <a:p>
            <a:endParaRPr lang="hr-HR" dirty="0"/>
          </a:p>
        </p:txBody>
      </p:sp>
      <p:pic>
        <p:nvPicPr>
          <p:cNvPr id="5" name="Picture 2" descr="C:\Users\zpercin\Desktop\DR\SLIKE - Gradusa\9c97d748-e248-400a-9e34-eceb62b3dc0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973" y="1844824"/>
            <a:ext cx="4992555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25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2" descr="C:\Users\zpercin\Desktop\DR\SLIKE - Gradusa\IMG_05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2696"/>
            <a:ext cx="7923724" cy="594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8303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943216"/>
          </a:xfrm>
        </p:spPr>
        <p:txBody>
          <a:bodyPr/>
          <a:lstStyle/>
          <a:p>
            <a:pPr algn="l"/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Skele i </a:t>
            </a:r>
            <a:r>
              <a:rPr lang="hr-H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navlačne</a:t>
            </a: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staze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hr-HR" dirty="0" smtClean="0"/>
              <a:t>Radi svoje težine i dimenzija nova </a:t>
            </a:r>
            <a:r>
              <a:rPr lang="hr-HR" dirty="0" err="1" smtClean="0"/>
              <a:t>a.b</a:t>
            </a:r>
            <a:r>
              <a:rPr lang="hr-HR" dirty="0" smtClean="0"/>
              <a:t>. ploča je izvedena na teškoj cijevnoj skeli uz nove upornjake</a:t>
            </a:r>
          </a:p>
          <a:p>
            <a:r>
              <a:rPr lang="hr-HR" dirty="0" smtClean="0"/>
              <a:t>Skela je temeljena na dvije ploče koje su kasnije morale biti uklonjene radi uređenja vodotoka</a:t>
            </a:r>
          </a:p>
          <a:p>
            <a:r>
              <a:rPr lang="hr-HR" dirty="0" smtClean="0"/>
              <a:t>Jedna od ideja je bila da se temelji za tešku skelu ukopaju ispod zone zahvata korita, međutim radi močvarnog trena se od ideje odustalo</a:t>
            </a:r>
            <a:endParaRPr lang="hr-HR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94327"/>
            <a:ext cx="4038600" cy="3029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015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182209" cy="6141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110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328857" cy="6245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042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pl-PL" dirty="0"/>
              <a:t>Izrada nove a.b. konstrukcije na skeli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hr-HR" dirty="0" smtClean="0"/>
              <a:t>U ovoj fazi izvedeni su radovi na:</a:t>
            </a:r>
          </a:p>
          <a:p>
            <a:pPr lvl="1"/>
            <a:r>
              <a:rPr lang="hr-HR" dirty="0" smtClean="0"/>
              <a:t>Armiranju</a:t>
            </a:r>
          </a:p>
          <a:p>
            <a:pPr lvl="1"/>
            <a:r>
              <a:rPr lang="hr-HR" dirty="0" smtClean="0"/>
              <a:t>Betoniranju</a:t>
            </a:r>
          </a:p>
          <a:p>
            <a:pPr lvl="1"/>
            <a:r>
              <a:rPr lang="hr-HR" dirty="0" err="1" smtClean="0"/>
              <a:t>Hidroizolacija</a:t>
            </a:r>
            <a:r>
              <a:rPr lang="hr-HR" dirty="0" smtClean="0"/>
              <a:t> </a:t>
            </a:r>
            <a:r>
              <a:rPr lang="hr-HR" dirty="0" err="1" smtClean="0"/>
              <a:t>a.b</a:t>
            </a:r>
            <a:r>
              <a:rPr lang="hr-HR" dirty="0" smtClean="0"/>
              <a:t>. ploče</a:t>
            </a:r>
            <a:endParaRPr lang="hr-HR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94744"/>
            <a:ext cx="4038600" cy="3028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652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2" descr="C:\Users\zpercin\Desktop\DR\SLIKE - Gradusa\IMG-20190208-WA000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067741" cy="605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303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2" descr="C:\Users\zpercin\Desktop\DR\SLIKE - Gradusa\IMG-20190221-WA000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496944" cy="637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65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/>
              <a:t>Demontaža provizorija i ugradnja nove konstrukcije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690864" cy="4526280"/>
          </a:xfrm>
        </p:spPr>
        <p:txBody>
          <a:bodyPr/>
          <a:lstStyle/>
          <a:p>
            <a:r>
              <a:rPr lang="hr-HR" dirty="0" smtClean="0"/>
              <a:t>Za ugradnju nove ploče korišten je zatvor pruge od 34 sata</a:t>
            </a:r>
          </a:p>
          <a:p>
            <a:r>
              <a:rPr lang="hr-HR" dirty="0" smtClean="0"/>
              <a:t>Radovi se planiraju na način da spuštanje ploče na </a:t>
            </a:r>
            <a:r>
              <a:rPr lang="hr-HR" dirty="0" err="1" smtClean="0"/>
              <a:t>neoprenske</a:t>
            </a:r>
            <a:r>
              <a:rPr lang="hr-HR" dirty="0" smtClean="0"/>
              <a:t> ležajeve bude u vidnom dijelu dana, za što je predviđena aktivnost od 3 sata</a:t>
            </a:r>
            <a:endParaRPr lang="hr-HR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268760"/>
            <a:ext cx="2952328" cy="527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240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 sada na dionici od GK Zagreb do Sunje zamijenjena su dva mosta iste konstrukcije kao most </a:t>
            </a:r>
            <a:r>
              <a:rPr lang="hr-H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Gradusa</a:t>
            </a:r>
            <a:r>
              <a:rPr lang="hr-H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(most Buna i most </a:t>
            </a:r>
            <a:r>
              <a:rPr lang="hr-H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Graberje</a:t>
            </a:r>
            <a:r>
              <a:rPr lang="hr-H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hr-H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r-H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Svi oni imali su rešetkastu čeličnu </a:t>
            </a:r>
            <a:r>
              <a:rPr lang="hr-H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rasponsku</a:t>
            </a:r>
            <a:r>
              <a:rPr lang="hr-H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konstrukciju, koja je sada zamijenjena sa  </a:t>
            </a:r>
            <a:r>
              <a:rPr lang="hr-H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a.b</a:t>
            </a:r>
            <a:r>
              <a:rPr lang="hr-H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hr-H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rasponskom</a:t>
            </a:r>
            <a:r>
              <a:rPr lang="hr-H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konstrukcijom u obliku korita</a:t>
            </a:r>
          </a:p>
          <a:p>
            <a:r>
              <a:rPr lang="hr-H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Ovaj tip konstrukcije se koristi radi lakšeg održavanja gornjeg ustroja pruge</a:t>
            </a:r>
            <a:endParaRPr lang="hr-H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30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375264"/>
          </a:xfrm>
        </p:spPr>
        <p:txBody>
          <a:bodyPr>
            <a:normAutofit fontScale="90000"/>
          </a:bodyPr>
          <a:lstStyle/>
          <a:p>
            <a:pPr algn="l"/>
            <a:r>
              <a:rPr lang="hr-H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r-H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Dinamika </a:t>
            </a:r>
            <a:r>
              <a:rPr lang="hr-H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ugradnja mosta</a:t>
            </a:r>
            <a:r>
              <a:rPr lang="hr-HR" sz="3600" dirty="0"/>
              <a:t>:</a:t>
            </a:r>
            <a:br>
              <a:rPr lang="hr-HR" sz="3600" dirty="0"/>
            </a:br>
            <a:endParaRPr lang="hr-HR" sz="36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402832" cy="4526280"/>
          </a:xfrm>
        </p:spPr>
        <p:txBody>
          <a:bodyPr>
            <a:normAutofit/>
          </a:bodyPr>
          <a:lstStyle/>
          <a:p>
            <a:pPr lvl="1"/>
            <a:r>
              <a:rPr lang="hr-HR" dirty="0" smtClean="0"/>
              <a:t>Demontaža KM-a</a:t>
            </a:r>
          </a:p>
          <a:p>
            <a:pPr lvl="1"/>
            <a:r>
              <a:rPr lang="hr-HR" dirty="0" smtClean="0"/>
              <a:t>Demontaža kolosijeka</a:t>
            </a:r>
          </a:p>
          <a:p>
            <a:pPr lvl="1"/>
            <a:r>
              <a:rPr lang="hr-HR" dirty="0" smtClean="0"/>
              <a:t>Demontaža provizorija</a:t>
            </a:r>
          </a:p>
          <a:p>
            <a:pPr lvl="1"/>
            <a:r>
              <a:rPr lang="hr-HR" dirty="0" smtClean="0"/>
              <a:t>Bočno naguravanje ploče</a:t>
            </a:r>
          </a:p>
          <a:p>
            <a:pPr lvl="1"/>
            <a:r>
              <a:rPr lang="hr-HR" dirty="0" smtClean="0"/>
              <a:t>Spuštanje ploče na ležajeve</a:t>
            </a:r>
          </a:p>
          <a:p>
            <a:pPr lvl="1"/>
            <a:r>
              <a:rPr lang="hr-HR" dirty="0" smtClean="0"/>
              <a:t>Zatrpavanje dijela </a:t>
            </a:r>
            <a:r>
              <a:rPr lang="hr-HR" dirty="0" err="1" smtClean="0"/>
              <a:t>upornajka</a:t>
            </a:r>
            <a:endParaRPr lang="hr-HR" dirty="0" smtClean="0"/>
          </a:p>
          <a:p>
            <a:pPr lvl="1"/>
            <a:r>
              <a:rPr lang="hr-HR" dirty="0" smtClean="0"/>
              <a:t>Izrada kolosijeka</a:t>
            </a:r>
          </a:p>
          <a:p>
            <a:pPr lvl="1"/>
            <a:r>
              <a:rPr lang="hr-HR" dirty="0" smtClean="0"/>
              <a:t>Montaža KM-a</a:t>
            </a:r>
          </a:p>
          <a:p>
            <a:pPr marL="411480" lvl="1" indent="0">
              <a:buNone/>
            </a:pPr>
            <a:endParaRPr lang="hr-HR" dirty="0"/>
          </a:p>
          <a:p>
            <a:pPr marL="411480" lvl="1" indent="0">
              <a:buNone/>
            </a:pPr>
            <a:endParaRPr lang="hr-HR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95275"/>
            <a:ext cx="4038600" cy="302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827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2" descr="C:\Users\zpercin\Desktop\DR\SLIKE - Gradusa\IMG_056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7779709" cy="5834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67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/>
            </a:r>
            <a:br>
              <a:rPr lang="hr-HR" dirty="0" smtClean="0"/>
            </a:b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10243" name="Picture 3" descr="C:\Users\zpercin\Desktop\DR\SLIKE - Gradusa\IMG_05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6175"/>
            <a:ext cx="7784651" cy="583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890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2" descr="C:\Users\zpercin\Desktop\DR\SLIKE - Gradusa\IMG_05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8576952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976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5124" name="Picture 4" descr="C:\Users\zpercin\Desktop\DR\SLIKE - Gradusa\IMG_05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18" y="364379"/>
            <a:ext cx="7992888" cy="599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42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2" descr="C:\Users\zpercin\Desktop\DR\SLIKE - Gradusa\IMG_056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7872874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927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vi-VN" dirty="0"/>
              <a:t>Uređenje korita vodotoka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r-HR" dirty="0" smtClean="0"/>
              <a:t>Nakon što je ugrađena </a:t>
            </a:r>
            <a:r>
              <a:rPr lang="hr-HR" dirty="0" err="1" smtClean="0"/>
              <a:t>rasponska</a:t>
            </a:r>
            <a:r>
              <a:rPr lang="hr-HR" dirty="0" smtClean="0"/>
              <a:t> konstrukcija i uklonjena teška cijevna skela, započeti su radovi na uređenju korita</a:t>
            </a:r>
          </a:p>
          <a:p>
            <a:r>
              <a:rPr lang="hr-HR" dirty="0" smtClean="0"/>
              <a:t>Korito je obloženo heksagonskim betonskim pločama u dužini 30 metara</a:t>
            </a:r>
          </a:p>
          <a:p>
            <a:r>
              <a:rPr lang="hr-HR" dirty="0" smtClean="0"/>
              <a:t>Stalna prisutnost vode usporavala je izvođenje radova</a:t>
            </a:r>
            <a:endParaRPr lang="hr-HR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92547"/>
            <a:ext cx="4038600" cy="303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753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/>
            </a:r>
            <a:br>
              <a:rPr lang="hr-HR" dirty="0" smtClean="0"/>
            </a:br>
            <a:endParaRPr lang="hr-HR" dirty="0"/>
          </a:p>
        </p:txBody>
      </p:sp>
      <p:pic>
        <p:nvPicPr>
          <p:cNvPr id="7" name="Picture 2" descr="C:\Users\zpercin\Desktop\DR\SLIKE - Gradusa\IMG-20190417-WA00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58017"/>
            <a:ext cx="4592361" cy="6119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zpercin\Desktop\DR\SLIKE - Gradusa\IMG-20190412-WA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3456384" cy="614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24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2" descr="C:\Users\zpercin\Desktop\DR\SLIKE - Gradusa\IMG-20190430-WA0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424936" cy="632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11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2" descr="C:\Users\zpercin\Desktop\DR\SLIKE - Gradusa\Nova mapa\PHOTO-2019-05-30-20-55-5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0" t="20550"/>
          <a:stretch/>
        </p:blipFill>
        <p:spPr bwMode="auto">
          <a:xfrm>
            <a:off x="1691680" y="285438"/>
            <a:ext cx="5184576" cy="6439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258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hr-HR" b="1" dirty="0" smtClean="0">
                <a:latin typeface="Arial" panose="020B0604020202020204" pitchFamily="34" charset="0"/>
                <a:cs typeface="Arial" panose="020B0604020202020204" pitchFamily="34" charset="0"/>
              </a:rPr>
              <a:t>Most </a:t>
            </a:r>
            <a:r>
              <a:rPr lang="hr-HR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Gradusa</a:t>
            </a:r>
            <a:r>
              <a:rPr lang="hr-HR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r-H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vi-VN" dirty="0" smtClean="0"/>
              <a:t>Most «Gradusa» se nalazi u km 353+932 željezničke pruge M502 Zagreb Gk - Sisak - Novska, preko istoimenog potoka.</a:t>
            </a:r>
            <a:endParaRPr lang="hr-HR" dirty="0" smtClean="0"/>
          </a:p>
          <a:p>
            <a:pPr algn="just"/>
            <a:r>
              <a:rPr lang="vi-VN" dirty="0" smtClean="0"/>
              <a:t>Postojeći most je čelična zakovana konstrukcija raspona 9,70m s otvorenim kolnikom</a:t>
            </a:r>
            <a:r>
              <a:rPr lang="hr-HR" dirty="0" smtClean="0"/>
              <a:t>.</a:t>
            </a:r>
            <a:r>
              <a:rPr lang="vi-VN" dirty="0" smtClean="0"/>
              <a:t> </a:t>
            </a:r>
            <a:endParaRPr lang="hr-HR" dirty="0" smtClean="0"/>
          </a:p>
          <a:p>
            <a:pPr algn="just"/>
            <a:r>
              <a:rPr lang="vi-VN" dirty="0" smtClean="0"/>
              <a:t>Radi svoje dotrajalosti i kasnije lakšeg održavanja</a:t>
            </a:r>
            <a:r>
              <a:rPr lang="hr-HR" dirty="0" smtClean="0"/>
              <a:t>,</a:t>
            </a:r>
            <a:r>
              <a:rPr lang="vi-VN" dirty="0" smtClean="0"/>
              <a:t> postojeću čelično zakovanu konstrukciju je</a:t>
            </a:r>
            <a:r>
              <a:rPr lang="hr-HR" dirty="0" smtClean="0"/>
              <a:t> </a:t>
            </a:r>
            <a:r>
              <a:rPr lang="vi-VN" dirty="0" smtClean="0"/>
              <a:t>predviđeno ukloniti i zamijenjen sa potpuno novom armirano betonskom konstrukcijom. 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23707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vi-VN" dirty="0" smtClean="0"/>
              <a:t/>
            </a:r>
            <a:br>
              <a:rPr lang="vi-VN" dirty="0" smtClean="0"/>
            </a:b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3075" name="Picture 3" descr="C:\Users\zpercin\Desktop\DR\SLIKE - Gradusa\IMG-20190524-WA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998" y="620688"/>
            <a:ext cx="4299942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zpercin\Desktop\DR\SLIKE - Gradusa\IMG-20190524-WA00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83" y="620688"/>
            <a:ext cx="4305672" cy="574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926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2" descr="C:\Users\zpercin\Desktop\DR\SLIKE - Gradusa\IMG-20190513-WA00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88640"/>
            <a:ext cx="4896544" cy="652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492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n-NO" dirty="0" smtClean="0"/>
              <a:t/>
            </a:r>
            <a:br>
              <a:rPr lang="nn-NO" dirty="0" smtClean="0"/>
            </a:b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hr-HR" sz="6600" dirty="0" smtClean="0"/>
              <a:t>Hvala na pažnji</a:t>
            </a:r>
          </a:p>
          <a:p>
            <a:pPr marL="0" indent="0" algn="ctr">
              <a:buNone/>
            </a:pPr>
            <a:endParaRPr lang="hr-HR" dirty="0"/>
          </a:p>
          <a:p>
            <a:pPr marL="0" indent="0" algn="ctr">
              <a:buNone/>
            </a:pPr>
            <a:endParaRPr lang="hr-HR" dirty="0" smtClean="0"/>
          </a:p>
          <a:p>
            <a:pPr marL="0" indent="0" algn="ctr">
              <a:buNone/>
            </a:pPr>
            <a:endParaRPr lang="hr-HR" dirty="0"/>
          </a:p>
          <a:p>
            <a:pPr marL="0" indent="0" algn="ctr">
              <a:buNone/>
            </a:pPr>
            <a:endParaRPr lang="hr-HR" dirty="0" smtClean="0"/>
          </a:p>
          <a:p>
            <a:pPr marL="0" indent="0" algn="ctr">
              <a:buNone/>
            </a:pPr>
            <a:r>
              <a:rPr lang="hr-HR" dirty="0" smtClean="0"/>
              <a:t>			       </a:t>
            </a:r>
            <a:r>
              <a:rPr lang="hr-HR" sz="2000" dirty="0" smtClean="0"/>
              <a:t>Zvonko Perčin, dipl.ing.građ.</a:t>
            </a:r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53337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b="1" dirty="0" smtClean="0">
                <a:latin typeface="Arial" panose="020B0604020202020204" pitchFamily="34" charset="0"/>
                <a:cs typeface="Arial" panose="020B0604020202020204" pitchFamily="34" charset="0"/>
              </a:rPr>
              <a:t>Novi most</a:t>
            </a:r>
            <a:endParaRPr lang="hr-H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hr-HR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Otvor novog mosta će biti malo veći nego što je kod postojećeg, L= </a:t>
            </a:r>
            <a:r>
              <a:rPr lang="hr-HR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hr-HR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,00m, dok će svijetla visina ostati ista. </a:t>
            </a:r>
          </a:p>
          <a:p>
            <a:pPr algn="just"/>
            <a:r>
              <a:rPr lang="hr-HR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Ukupna duljina mosta mjereno preko upornjaka iznosi 17,00m, a širina 7,60m.</a:t>
            </a:r>
          </a:p>
          <a:p>
            <a:pPr algn="just"/>
            <a:r>
              <a:rPr lang="hr-HR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Korito potoka ispod mosta biti će obloženo betonskim </a:t>
            </a:r>
            <a:r>
              <a:rPr lang="hr-HR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opločnicima</a:t>
            </a:r>
            <a:endParaRPr lang="hr-HR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26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vi-VN" dirty="0"/>
              <a:t>Dinamika izvođenja radova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vi-VN" dirty="0" smtClean="0"/>
              <a:t>Svi radovi izv</a:t>
            </a:r>
            <a:r>
              <a:rPr lang="hr-H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edeni su</a:t>
            </a: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smtClean="0"/>
              <a:t>pod 21-metarskim tipskim željezničkim provizorijem uz stalan željeznički promet. </a:t>
            </a:r>
            <a:endParaRPr lang="hr-HR" dirty="0" smtClean="0"/>
          </a:p>
          <a:p>
            <a:pPr algn="just"/>
            <a:r>
              <a:rPr lang="vi-VN" dirty="0" smtClean="0"/>
              <a:t>Za vrijeme izvođenja radova na mostu izvodili su se radovi i na kapitalnom remontu pruge Greda – Sisak – Sunja, što je dodatno usporavalo radove.</a:t>
            </a:r>
            <a:endParaRPr lang="hr-HR" dirty="0" smtClean="0"/>
          </a:p>
          <a:p>
            <a:pPr algn="just"/>
            <a:r>
              <a:rPr lang="hr-H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Veliki problem kod izvođenja je predstavljala voda iz potoka </a:t>
            </a:r>
            <a:r>
              <a:rPr lang="hr-H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Gradusa</a:t>
            </a:r>
            <a:r>
              <a:rPr lang="hr-H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 činjenica da je cijelo područje močvara</a:t>
            </a:r>
            <a:endParaRPr lang="hr-H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4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hr-H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Dinamika radova</a:t>
            </a:r>
            <a:endParaRPr lang="hr-HR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Rezervirano mjesto sadržaja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6735158"/>
              </p:ext>
            </p:extLst>
          </p:nvPr>
        </p:nvGraphicFramePr>
        <p:xfrm>
          <a:off x="539552" y="1484784"/>
          <a:ext cx="8208912" cy="4039344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792415"/>
                <a:gridCol w="7416497"/>
              </a:tblGrid>
              <a:tr h="304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2000" dirty="0">
                          <a:effectLst/>
                        </a:rPr>
                        <a:t>1.</a:t>
                      </a:r>
                      <a:endParaRPr lang="hr-HR" sz="20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9025" marR="5902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2000" b="0" dirty="0">
                          <a:effectLst/>
                        </a:rPr>
                        <a:t>Pripremni radovi, uređenje gradilišta</a:t>
                      </a:r>
                      <a:endParaRPr lang="hr-HR" sz="2000" b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9025" marR="59025" marT="0" marB="0" anchor="ctr"/>
                </a:tc>
              </a:tr>
              <a:tr h="2970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2000" dirty="0">
                          <a:effectLst/>
                        </a:rPr>
                        <a:t>2.</a:t>
                      </a:r>
                      <a:endParaRPr lang="hr-HR" sz="20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9025" marR="5902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2000" dirty="0">
                          <a:effectLst/>
                        </a:rPr>
                        <a:t>Demontaža postojeće konstrukcije mosta i ugradnja provizorija</a:t>
                      </a:r>
                      <a:endParaRPr lang="hr-HR" sz="20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9025" marR="59025" marT="0" marB="0" anchor="ctr"/>
                </a:tc>
              </a:tr>
              <a:tr h="2970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2000">
                          <a:effectLst/>
                        </a:rPr>
                        <a:t>3.</a:t>
                      </a:r>
                      <a:endParaRPr lang="hr-HR" sz="20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9025" marR="5902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2000" dirty="0">
                          <a:effectLst/>
                        </a:rPr>
                        <a:t>Pregrađivanje vodotoka i rušenje prvog upornjaka</a:t>
                      </a:r>
                      <a:endParaRPr lang="hr-HR" sz="20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9025" marR="59025" marT="0" marB="0" anchor="ctr"/>
                </a:tc>
              </a:tr>
              <a:tr h="3817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2000">
                          <a:effectLst/>
                        </a:rPr>
                        <a:t>4.</a:t>
                      </a:r>
                      <a:endParaRPr lang="hr-HR" sz="20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9025" marR="5902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2000" dirty="0">
                          <a:effectLst/>
                        </a:rPr>
                        <a:t>Izrada i zatrpavanje prvog novog upornjaka</a:t>
                      </a:r>
                      <a:endParaRPr lang="hr-HR" sz="20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9025" marR="59025" marT="0" marB="0" anchor="ctr"/>
                </a:tc>
              </a:tr>
              <a:tr h="2970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2000" dirty="0" smtClean="0">
                          <a:effectLst/>
                        </a:rPr>
                        <a:t>5.</a:t>
                      </a:r>
                      <a:endParaRPr lang="hr-HR" sz="20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9025" marR="5902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2000" dirty="0">
                          <a:effectLst/>
                        </a:rPr>
                        <a:t>Premještanje provizorija u novi položaj</a:t>
                      </a:r>
                      <a:endParaRPr lang="hr-HR" sz="20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9025" marR="59025" marT="0" marB="0" anchor="ctr"/>
                </a:tc>
              </a:tr>
              <a:tr h="2970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2000" dirty="0" smtClean="0">
                          <a:effectLst/>
                        </a:rPr>
                        <a:t>6.</a:t>
                      </a:r>
                      <a:endParaRPr lang="hr-HR" sz="20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9025" marR="5902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2000" dirty="0">
                          <a:effectLst/>
                        </a:rPr>
                        <a:t>Rušenje drugog starog upornjaka</a:t>
                      </a:r>
                      <a:endParaRPr lang="hr-HR" sz="20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9025" marR="59025" marT="0" marB="0" anchor="ctr"/>
                </a:tc>
              </a:tr>
              <a:tr h="2970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2000" dirty="0" smtClean="0">
                          <a:effectLst/>
                        </a:rPr>
                        <a:t>7.</a:t>
                      </a:r>
                      <a:endParaRPr lang="hr-HR" sz="20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9025" marR="5902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2000" dirty="0">
                          <a:effectLst/>
                        </a:rPr>
                        <a:t>Izrada i zatrpavanje drugog novog upornjaka</a:t>
                      </a:r>
                      <a:endParaRPr lang="hr-HR" sz="20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9025" marR="59025" marT="0" marB="0" anchor="ctr"/>
                </a:tc>
              </a:tr>
              <a:tr h="2970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2000" dirty="0" smtClean="0">
                          <a:effectLst/>
                        </a:rPr>
                        <a:t>8.</a:t>
                      </a:r>
                      <a:endParaRPr lang="hr-HR" sz="20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9025" marR="5902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2000" dirty="0">
                          <a:effectLst/>
                        </a:rPr>
                        <a:t>Skele i </a:t>
                      </a:r>
                      <a:r>
                        <a:rPr lang="hr-HR" sz="2000" dirty="0" err="1">
                          <a:effectLst/>
                        </a:rPr>
                        <a:t>navlačne</a:t>
                      </a:r>
                      <a:r>
                        <a:rPr lang="hr-HR" sz="2000" dirty="0">
                          <a:effectLst/>
                        </a:rPr>
                        <a:t> staze</a:t>
                      </a:r>
                      <a:endParaRPr lang="hr-HR" sz="20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9025" marR="59025" marT="0" marB="0" anchor="ctr"/>
                </a:tc>
              </a:tr>
              <a:tr h="2970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2000" dirty="0" smtClean="0">
                          <a:effectLst/>
                        </a:rPr>
                        <a:t>9.</a:t>
                      </a:r>
                      <a:endParaRPr lang="hr-HR" sz="20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9025" marR="5902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2000" dirty="0">
                          <a:effectLst/>
                        </a:rPr>
                        <a:t>Izrada nove </a:t>
                      </a:r>
                      <a:r>
                        <a:rPr lang="hr-HR" sz="2000" dirty="0" err="1">
                          <a:effectLst/>
                        </a:rPr>
                        <a:t>a.b</a:t>
                      </a:r>
                      <a:r>
                        <a:rPr lang="hr-HR" sz="2000" dirty="0">
                          <a:effectLst/>
                        </a:rPr>
                        <a:t>. konstrukcije na skeli</a:t>
                      </a:r>
                      <a:endParaRPr lang="hr-HR" sz="20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9025" marR="59025" marT="0" marB="0" anchor="ctr"/>
                </a:tc>
              </a:tr>
              <a:tr h="2970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2000" dirty="0" smtClean="0">
                          <a:effectLst/>
                        </a:rPr>
                        <a:t>10.</a:t>
                      </a:r>
                      <a:endParaRPr lang="hr-HR" sz="20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9025" marR="5902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2000" dirty="0">
                          <a:effectLst/>
                        </a:rPr>
                        <a:t>Demontaža provizorija i ugradnja nove konstrukcije</a:t>
                      </a:r>
                      <a:endParaRPr lang="hr-HR" sz="20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9025" marR="59025" marT="0" marB="0" anchor="ctr"/>
                </a:tc>
              </a:tr>
              <a:tr h="2970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2000" dirty="0" smtClean="0">
                          <a:effectLst/>
                        </a:rPr>
                        <a:t>11.</a:t>
                      </a:r>
                      <a:endParaRPr lang="hr-HR" sz="20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9025" marR="5902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2000" dirty="0">
                          <a:effectLst/>
                        </a:rPr>
                        <a:t>Uređenje korita vodotoka</a:t>
                      </a:r>
                      <a:endParaRPr lang="hr-HR" sz="20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9025" marR="59025" marT="0" marB="0" anchor="ctr"/>
                </a:tc>
              </a:tr>
              <a:tr h="2970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2000" dirty="0" smtClean="0">
                          <a:effectLst/>
                        </a:rPr>
                        <a:t>12.</a:t>
                      </a:r>
                      <a:endParaRPr lang="hr-HR" sz="20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9025" marR="5902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2000" dirty="0">
                          <a:effectLst/>
                        </a:rPr>
                        <a:t>Raspremanje gradilišta i uređenje okoliša</a:t>
                      </a:r>
                      <a:endParaRPr lang="hr-HR" sz="20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9025" marR="59025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677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z="4100" dirty="0">
                <a:solidFill>
                  <a:srgbClr val="EAEBDE">
                    <a:tint val="100000"/>
                    <a:shade val="90000"/>
                    <a:satMod val="250000"/>
                    <a:alpha val="100000"/>
                  </a:srgbClr>
                </a:solidFill>
                <a:latin typeface="Times New Roman"/>
              </a:rPr>
              <a:t>Pripremni radovi, uređenje gradilišta</a:t>
            </a:r>
            <a:endParaRPr lang="hr-HR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sadržaja 4"/>
          <p:cNvSpPr>
            <a:spLocks noGrp="1"/>
          </p:cNvSpPr>
          <p:nvPr>
            <p:ph sz="quarter" idx="2"/>
          </p:nvPr>
        </p:nvSpPr>
        <p:spPr>
          <a:xfrm>
            <a:off x="467544" y="1340768"/>
            <a:ext cx="4040188" cy="4747171"/>
          </a:xfrm>
        </p:spPr>
        <p:txBody>
          <a:bodyPr/>
          <a:lstStyle/>
          <a:p>
            <a:r>
              <a:rPr lang="hr-HR" dirty="0" smtClean="0"/>
              <a:t>Krčenje terena</a:t>
            </a:r>
          </a:p>
          <a:p>
            <a:r>
              <a:rPr lang="hr-HR" dirty="0" smtClean="0"/>
              <a:t>Izrada pristupnih </a:t>
            </a:r>
            <a:r>
              <a:rPr lang="hr-HR" dirty="0" err="1" smtClean="0"/>
              <a:t>puteva</a:t>
            </a:r>
            <a:r>
              <a:rPr lang="hr-HR" dirty="0" smtClean="0"/>
              <a:t> i platoa za </a:t>
            </a:r>
            <a:r>
              <a:rPr lang="hr-HR" dirty="0" err="1" smtClean="0"/>
              <a:t>cestovu</a:t>
            </a:r>
            <a:r>
              <a:rPr lang="hr-HR" dirty="0" smtClean="0"/>
              <a:t> dizalicu</a:t>
            </a:r>
          </a:p>
          <a:p>
            <a:r>
              <a:rPr lang="hr-HR" dirty="0" smtClean="0"/>
              <a:t>Doprema kontejnera za smiješaj opreme i materijala</a:t>
            </a:r>
          </a:p>
          <a:p>
            <a:r>
              <a:rPr lang="hr-HR" dirty="0" err="1" smtClean="0"/>
              <a:t>Izmiještanej</a:t>
            </a:r>
            <a:r>
              <a:rPr lang="hr-HR" dirty="0" smtClean="0"/>
              <a:t> SS i TK kablova</a:t>
            </a:r>
          </a:p>
          <a:p>
            <a:endParaRPr lang="hr-HR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751" y="2362200"/>
            <a:ext cx="2956322" cy="394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861048"/>
            <a:ext cx="3554460" cy="248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162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Rezervirano mjesto sadržaja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5" name="Picture 5" descr="C:\Users\zpercin\Desktop\DR\SLIKE - Gradusa\IMG_20180622_08012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48"/>
          <a:stretch/>
        </p:blipFill>
        <p:spPr bwMode="auto">
          <a:xfrm>
            <a:off x="395536" y="908720"/>
            <a:ext cx="8452047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243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jevaonica">
  <a:themeElements>
    <a:clrScheme name="Ljevaonica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Ljevaonica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Ljevaonica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705</TotalTime>
  <Words>788</Words>
  <Application>Microsoft Office PowerPoint</Application>
  <PresentationFormat>Prikaz na zaslonu (4:3)</PresentationFormat>
  <Paragraphs>125</Paragraphs>
  <Slides>42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42</vt:i4>
      </vt:variant>
    </vt:vector>
  </HeadingPairs>
  <TitlesOfParts>
    <vt:vector size="43" baseType="lpstr">
      <vt:lpstr>Ljevaonica</vt:lpstr>
      <vt:lpstr>REKONSTRUKCIJA KOLOSIJEKA I ZAMJENA MOSTA GRADUSA NA ŽELJEZNIČKOJ PRUZI ZAGREB GK – SISAK - NOVSKA</vt:lpstr>
      <vt:lpstr>Uvod</vt:lpstr>
      <vt:lpstr>PowerPointova prezentacija</vt:lpstr>
      <vt:lpstr>Most Gradusa </vt:lpstr>
      <vt:lpstr>Novi most</vt:lpstr>
      <vt:lpstr>Dinamika izvođenja radova</vt:lpstr>
      <vt:lpstr>Dinamika radova</vt:lpstr>
      <vt:lpstr>Pripremni radovi, uređenje gradilišta</vt:lpstr>
      <vt:lpstr>PowerPointova prezentacija</vt:lpstr>
      <vt:lpstr>PowerPointova prezentacija</vt:lpstr>
      <vt:lpstr>Demontaža postojeće konstrukcije mosta i ugradnja provizorija</vt:lpstr>
      <vt:lpstr>Pregrađivanje vodotoka i rušenje prvog upornjaka</vt:lpstr>
      <vt:lpstr>PowerPointova prezentacija</vt:lpstr>
      <vt:lpstr>PowerPointova prezentacija</vt:lpstr>
      <vt:lpstr>Izrada i zatrpavanje prvog novog upornjaka</vt:lpstr>
      <vt:lpstr>  </vt:lpstr>
      <vt:lpstr>Premještanje provizorija u novi položaj </vt:lpstr>
      <vt:lpstr>PowerPointova prezentacija</vt:lpstr>
      <vt:lpstr>PowerPointova prezentacija</vt:lpstr>
      <vt:lpstr>PowerPointova prezentacija</vt:lpstr>
      <vt:lpstr>Izrada i zatrpavanje drugog novog upornjaka</vt:lpstr>
      <vt:lpstr>PowerPointova prezentacija</vt:lpstr>
      <vt:lpstr>Skele i navlačne staze</vt:lpstr>
      <vt:lpstr>PowerPointova prezentacija</vt:lpstr>
      <vt:lpstr>PowerPointova prezentacija</vt:lpstr>
      <vt:lpstr>Izrada nove a.b. konstrukcije na skeli</vt:lpstr>
      <vt:lpstr>PowerPointova prezentacija</vt:lpstr>
      <vt:lpstr>PowerPointova prezentacija</vt:lpstr>
      <vt:lpstr>Demontaža provizorija i ugradnja nove konstrukcije</vt:lpstr>
      <vt:lpstr>  Dinamika ugradnja mosta: </vt:lpstr>
      <vt:lpstr>PowerPointova prezentacija</vt:lpstr>
      <vt:lpstr> </vt:lpstr>
      <vt:lpstr>PowerPointova prezentacija</vt:lpstr>
      <vt:lpstr>PowerPointova prezentacija</vt:lpstr>
      <vt:lpstr>PowerPointova prezentacija</vt:lpstr>
      <vt:lpstr>Uređenje korita vodotoka</vt:lpstr>
      <vt:lpstr> </vt:lpstr>
      <vt:lpstr>PowerPointova prezentacija</vt:lpstr>
      <vt:lpstr>PowerPointova prezentacija</vt:lpstr>
      <vt:lpstr> </vt:lpstr>
      <vt:lpstr>PowerPointova prezentacija</vt:lpstr>
      <vt:lpstr>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REKONSTRUKCIJA KOLOSIJEKA I ZAMJENA MOSTA GRADUSA NA ŽELJEZNIČKOJ PRUZI ZAGREB GK – SISAK - NOVSKA</dc:title>
  <dc:creator>Zvonko Perčin</dc:creator>
  <cp:lastModifiedBy>Zvonko Perčin</cp:lastModifiedBy>
  <cp:revision>35</cp:revision>
  <dcterms:created xsi:type="dcterms:W3CDTF">2019-05-28T14:44:25Z</dcterms:created>
  <dcterms:modified xsi:type="dcterms:W3CDTF">2019-06-13T15:02:18Z</dcterms:modified>
</cp:coreProperties>
</file>