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61" r:id="rId2"/>
    <p:sldId id="271" r:id="rId3"/>
    <p:sldId id="308" r:id="rId4"/>
    <p:sldId id="309" r:id="rId5"/>
    <p:sldId id="268" r:id="rId6"/>
    <p:sldId id="263" r:id="rId7"/>
    <p:sldId id="269" r:id="rId8"/>
    <p:sldId id="265" r:id="rId9"/>
    <p:sldId id="266" r:id="rId10"/>
    <p:sldId id="267" r:id="rId11"/>
    <p:sldId id="270" r:id="rId12"/>
    <p:sldId id="272" r:id="rId13"/>
    <p:sldId id="274" r:id="rId14"/>
    <p:sldId id="275" r:id="rId15"/>
    <p:sldId id="273" r:id="rId16"/>
    <p:sldId id="280" r:id="rId17"/>
    <p:sldId id="276" r:id="rId18"/>
    <p:sldId id="277" r:id="rId19"/>
    <p:sldId id="279" r:id="rId20"/>
    <p:sldId id="281" r:id="rId21"/>
    <p:sldId id="283" r:id="rId22"/>
    <p:sldId id="284" r:id="rId23"/>
    <p:sldId id="285" r:id="rId24"/>
    <p:sldId id="311" r:id="rId25"/>
    <p:sldId id="286" r:id="rId26"/>
    <p:sldId id="287" r:id="rId27"/>
    <p:sldId id="289" r:id="rId28"/>
    <p:sldId id="290" r:id="rId29"/>
    <p:sldId id="312" r:id="rId30"/>
    <p:sldId id="291" r:id="rId31"/>
    <p:sldId id="293" r:id="rId32"/>
    <p:sldId id="294" r:id="rId33"/>
    <p:sldId id="295" r:id="rId34"/>
    <p:sldId id="296" r:id="rId35"/>
    <p:sldId id="298" r:id="rId36"/>
    <p:sldId id="297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10" r:id="rId46"/>
    <p:sldId id="307" r:id="rId47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AAC"/>
    <a:srgbClr val="0A238C"/>
    <a:srgbClr val="0B28A1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2F1F5C-953B-4B27-8C98-059E77C1F1CC}" v="1131" dt="2019-06-06T11:00:54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0036" autoAdjust="0"/>
  </p:normalViewPr>
  <p:slideViewPr>
    <p:cSldViewPr>
      <p:cViewPr varScale="1">
        <p:scale>
          <a:sx n="74" d="100"/>
          <a:sy n="74" d="100"/>
        </p:scale>
        <p:origin x="8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geotehnicki.local\gsroot$\Users\PSisa\RADNI\8756_ZABOK_ZAPRESIC\DPH\8756_DPH_201808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273799081710668"/>
          <c:y val="9.6605575357523524E-2"/>
          <c:w val="0.71981154765271516"/>
          <c:h val="0.81266498681772348"/>
        </c:manualLayout>
      </c:layout>
      <c:scatterChart>
        <c:scatterStyle val="lineMarker"/>
        <c:varyColors val="0"/>
        <c:ser>
          <c:idx val="0"/>
          <c:order val="0"/>
          <c:tx>
            <c:strRef>
              <c:f>'DP-22 14+350'!$BI$63:$BI$64</c:f>
              <c:strCache>
                <c:ptCount val="2"/>
                <c:pt idx="0">
                  <c:v>BROJ UDARACA / NUMBER OF BLOWS N10</c:v>
                </c:pt>
              </c:strCache>
            </c:strRef>
          </c:tx>
          <c:spPr>
            <a:ln w="127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'DP-22 14+350'!$BI$65:$BI$94</c:f>
              <c:numCache>
                <c:formatCode>General</c:formatCode>
                <c:ptCount val="30"/>
                <c:pt idx="0">
                  <c:v>0.33300000000000002</c:v>
                </c:pt>
                <c:pt idx="1">
                  <c:v>0.33300000000000002</c:v>
                </c:pt>
                <c:pt idx="2">
                  <c:v>0.33300000000000002</c:v>
                </c:pt>
                <c:pt idx="3">
                  <c:v>1</c:v>
                </c:pt>
                <c:pt idx="4">
                  <c:v>3</c:v>
                </c:pt>
                <c:pt idx="5">
                  <c:v>0.5</c:v>
                </c:pt>
                <c:pt idx="6">
                  <c:v>0.5</c:v>
                </c:pt>
                <c:pt idx="7">
                  <c:v>0.33300000000000002</c:v>
                </c:pt>
                <c:pt idx="8">
                  <c:v>0.33300000000000002</c:v>
                </c:pt>
                <c:pt idx="9">
                  <c:v>0.33300000000000002</c:v>
                </c:pt>
                <c:pt idx="10">
                  <c:v>0.5</c:v>
                </c:pt>
                <c:pt idx="11">
                  <c:v>0.5</c:v>
                </c:pt>
                <c:pt idx="12">
                  <c:v>1</c:v>
                </c:pt>
                <c:pt idx="13">
                  <c:v>0.5</c:v>
                </c:pt>
                <c:pt idx="14">
                  <c:v>0.5</c:v>
                </c:pt>
                <c:pt idx="15">
                  <c:v>0.33300000000000002</c:v>
                </c:pt>
                <c:pt idx="16">
                  <c:v>0.33300000000000002</c:v>
                </c:pt>
                <c:pt idx="17">
                  <c:v>0.33300000000000002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4</c:v>
                </c:pt>
                <c:pt idx="25">
                  <c:v>21</c:v>
                </c:pt>
                <c:pt idx="26">
                  <c:v>24</c:v>
                </c:pt>
                <c:pt idx="27">
                  <c:v>41</c:v>
                </c:pt>
                <c:pt idx="28">
                  <c:v>44</c:v>
                </c:pt>
                <c:pt idx="29">
                  <c:v>77</c:v>
                </c:pt>
              </c:numCache>
            </c:numRef>
          </c:xVal>
          <c:yVal>
            <c:numRef>
              <c:f>'DP-22 14+350'!$BH$65:$BH$94</c:f>
              <c:numCache>
                <c:formatCode>General</c:formatCode>
                <c:ptCount val="3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3CA-4CBA-81B9-59ACEB251101}"/>
            </c:ext>
          </c:extLst>
        </c:ser>
        <c:ser>
          <c:idx val="1"/>
          <c:order val="1"/>
          <c:tx>
            <c:strRef>
              <c:f>'DP-22 14+350'!$BJ$63:$BJ$64</c:f>
              <c:strCache>
                <c:ptCount val="2"/>
                <c:pt idx="0">
                  <c:v>KORIGIRANI BROJ UDARACA / CORRECTED NUMBER OF BLOWS</c:v>
                </c:pt>
              </c:strCache>
            </c:strRef>
          </c:tx>
          <c:spPr>
            <a:ln w="127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'DP-22 14+350'!$BJ$65:$BJ$94</c:f>
              <c:numCache>
                <c:formatCode>0.00</c:formatCode>
                <c:ptCount val="30"/>
                <c:pt idx="0">
                  <c:v>0.30686238532110094</c:v>
                </c:pt>
                <c:pt idx="1">
                  <c:v>0.30686238532110094</c:v>
                </c:pt>
                <c:pt idx="2">
                  <c:v>0.30686238532110094</c:v>
                </c:pt>
                <c:pt idx="3">
                  <c:v>0.92150866462793068</c:v>
                </c:pt>
                <c:pt idx="4">
                  <c:v>2.7645259938837921</c:v>
                </c:pt>
                <c:pt idx="5">
                  <c:v>0.46075433231396534</c:v>
                </c:pt>
                <c:pt idx="6">
                  <c:v>0.46075433231396534</c:v>
                </c:pt>
                <c:pt idx="7">
                  <c:v>0.30686238532110094</c:v>
                </c:pt>
                <c:pt idx="8">
                  <c:v>0.30686238532110094</c:v>
                </c:pt>
                <c:pt idx="9">
                  <c:v>0.30686238532110094</c:v>
                </c:pt>
                <c:pt idx="10">
                  <c:v>0.46075433231396534</c:v>
                </c:pt>
                <c:pt idx="11">
                  <c:v>0.46075433231396534</c:v>
                </c:pt>
                <c:pt idx="12">
                  <c:v>0.92150866462793068</c:v>
                </c:pt>
                <c:pt idx="13">
                  <c:v>0.46075433231396534</c:v>
                </c:pt>
                <c:pt idx="14">
                  <c:v>0.46075433231396534</c:v>
                </c:pt>
                <c:pt idx="15">
                  <c:v>0.30686238532110094</c:v>
                </c:pt>
                <c:pt idx="16">
                  <c:v>0.30686238532110094</c:v>
                </c:pt>
                <c:pt idx="17">
                  <c:v>0.30686238532110094</c:v>
                </c:pt>
                <c:pt idx="18">
                  <c:v>0.46075433231396534</c:v>
                </c:pt>
                <c:pt idx="19">
                  <c:v>0.46075433231396534</c:v>
                </c:pt>
                <c:pt idx="20">
                  <c:v>0.46075433231396534</c:v>
                </c:pt>
                <c:pt idx="21">
                  <c:v>0.46075433231396534</c:v>
                </c:pt>
                <c:pt idx="22">
                  <c:v>0.46075433231396534</c:v>
                </c:pt>
                <c:pt idx="23">
                  <c:v>0.46075433231396534</c:v>
                </c:pt>
                <c:pt idx="24">
                  <c:v>3.6860346585117227</c:v>
                </c:pt>
                <c:pt idx="25">
                  <c:v>19.351681957186543</c:v>
                </c:pt>
                <c:pt idx="26">
                  <c:v>22.116207951070336</c:v>
                </c:pt>
                <c:pt idx="27">
                  <c:v>37.781855249745156</c:v>
                </c:pt>
                <c:pt idx="28">
                  <c:v>40.54638124362895</c:v>
                </c:pt>
                <c:pt idx="29">
                  <c:v>70.956167176350661</c:v>
                </c:pt>
              </c:numCache>
            </c:numRef>
          </c:xVal>
          <c:yVal>
            <c:numRef>
              <c:f>'DP-22 14+350'!$BH$65:$BH$94</c:f>
              <c:numCache>
                <c:formatCode>General</c:formatCode>
                <c:ptCount val="3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  <c:pt idx="10">
                  <c:v>1.1000000000000001</c:v>
                </c:pt>
                <c:pt idx="11">
                  <c:v>1.2</c:v>
                </c:pt>
                <c:pt idx="12">
                  <c:v>1.3</c:v>
                </c:pt>
                <c:pt idx="13">
                  <c:v>1.4</c:v>
                </c:pt>
                <c:pt idx="14">
                  <c:v>1.5</c:v>
                </c:pt>
                <c:pt idx="15">
                  <c:v>1.6</c:v>
                </c:pt>
                <c:pt idx="16">
                  <c:v>1.7</c:v>
                </c:pt>
                <c:pt idx="17">
                  <c:v>1.8</c:v>
                </c:pt>
                <c:pt idx="18">
                  <c:v>1.9</c:v>
                </c:pt>
                <c:pt idx="19">
                  <c:v>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2.2999999999999998</c:v>
                </c:pt>
                <c:pt idx="23">
                  <c:v>2.4</c:v>
                </c:pt>
                <c:pt idx="24">
                  <c:v>2.5</c:v>
                </c:pt>
                <c:pt idx="25">
                  <c:v>2.6</c:v>
                </c:pt>
                <c:pt idx="26">
                  <c:v>2.7</c:v>
                </c:pt>
                <c:pt idx="27">
                  <c:v>2.8</c:v>
                </c:pt>
                <c:pt idx="28">
                  <c:v>2.9</c:v>
                </c:pt>
                <c:pt idx="29">
                  <c:v>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3CA-4CBA-81B9-59ACEB251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694096"/>
        <c:axId val="100694656"/>
      </c:scatterChart>
      <c:valAx>
        <c:axId val="100694096"/>
        <c:scaling>
          <c:orientation val="minMax"/>
          <c:max val="50"/>
          <c:min val="0"/>
        </c:scaling>
        <c:delete val="0"/>
        <c:axPos val="t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800" b="1">
                    <a:solidFill>
                      <a:sysClr val="windowText" lastClr="000000"/>
                    </a:solidFill>
                  </a:rPr>
                  <a:t>broj udaraca / number of  blows N</a:t>
                </a:r>
                <a:r>
                  <a:rPr lang="hr-HR" sz="800" b="1" strike="noStrike" cap="none" baseline="-25000">
                    <a:solidFill>
                      <a:sysClr val="windowText" lastClr="000000"/>
                    </a:solidFill>
                  </a:rPr>
                  <a:t>10</a:t>
                </a:r>
                <a:r>
                  <a:rPr lang="hr-HR" sz="800" b="1">
                    <a:solidFill>
                      <a:sysClr val="windowText" lastClr="000000"/>
                    </a:solidFill>
                  </a:rPr>
                  <a:t> </a:t>
                </a:r>
              </a:p>
            </c:rich>
          </c:tx>
          <c:layout>
            <c:manualLayout>
              <c:xMode val="edge"/>
              <c:yMode val="edge"/>
              <c:x val="0.30578809757969727"/>
              <c:y val="1.8603101884991646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0694656"/>
        <c:crosses val="autoZero"/>
        <c:crossBetween val="midCat"/>
        <c:majorUnit val="5"/>
      </c:valAx>
      <c:valAx>
        <c:axId val="100694656"/>
        <c:scaling>
          <c:orientation val="maxMin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800" b="1">
                    <a:solidFill>
                      <a:sysClr val="windowText" lastClr="000000"/>
                    </a:solidFill>
                  </a:rPr>
                  <a:t>dubina / depth (m</a:t>
                </a:r>
                <a:r>
                  <a:rPr lang="hr-HR" b="1">
                    <a:solidFill>
                      <a:sysClr val="windowText" lastClr="000000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0809044831259127E-2"/>
              <c:y val="0.3987142190037427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100694096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73146787842266"/>
          <c:y val="0.91939775709854454"/>
          <c:w val="0.75718472606381193"/>
          <c:h val="7.83023246843068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13.6.2019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13.6.2019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67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4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sv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9711193"/>
              </p:ext>
            </p:extLst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 userDrawn="1"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797BC521-0E62-4D5D-9132-D041AADD0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-1" b="-1"/>
          <a:stretch/>
        </p:blipFill>
        <p:spPr>
          <a:xfrm>
            <a:off x="8595492" y="187200"/>
            <a:ext cx="405000" cy="3816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xmlns="" id="{DA100859-B97D-4887-834E-2AF3B972CD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00" y="260649"/>
            <a:ext cx="7466742" cy="778337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3200"/>
              </a:lnSpc>
              <a:defRPr sz="2400" b="0">
                <a:solidFill>
                  <a:schemeClr val="tx1"/>
                </a:solidFill>
                <a:latin typeface="DB Office" panose="020B0604020202020204" pitchFamily="34" charset="0"/>
              </a:defRPr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xmlns="" id="{93D95935-EF8B-44E8-B0A7-10010B3F44E0}"/>
              </a:ext>
            </a:extLst>
          </p:cNvPr>
          <p:cNvSpPr/>
          <p:nvPr userDrawn="1"/>
        </p:nvSpPr>
        <p:spPr bwMode="auto">
          <a:xfrm>
            <a:off x="0" y="1268760"/>
            <a:ext cx="9144000" cy="5182536"/>
          </a:xfrm>
          <a:prstGeom prst="rect">
            <a:avLst/>
          </a:prstGeom>
          <a:solidFill>
            <a:srgbClr val="F0F3F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885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DB Offic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  <p:sldLayoutId id="2147483778" r:id="rId5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56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pl-PL" altLang="sr-Latn-R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Modernizacija pruge na dionici Zaprešić - Zabok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2" y="5572125"/>
            <a:ext cx="882218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vi-VN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Danijela Kosty, dipl.ing.građ., HŽ Infrastruktura d.o.o., Zagreb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Marko Vajdić, mag.ing.aedif., DB Engineering &amp; Consulting GmbH, Zagreb</a:t>
            </a:r>
          </a:p>
          <a:p>
            <a:pPr marL="0" indent="0">
              <a:buNone/>
            </a:pPr>
            <a:r>
              <a:rPr lang="vi-VN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Pero Šiša, dipl.ing.građ., Geotehnički studio d.o.o., Zagreb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Danijela Kosty/Marko Vajdić/Pero Šiša</a:t>
            </a: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Danijela Kosty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64198"/>
            <a:ext cx="7344816" cy="599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4000" b="1" dirty="0">
                <a:solidFill>
                  <a:srgbClr val="0070C0"/>
                </a:solidFill>
              </a:rPr>
              <a:t>Dinamika izvođenja radova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97942" y="998158"/>
            <a:ext cx="8120062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3. etapa -  radovi s </a:t>
            </a:r>
            <a:r>
              <a:rPr lang="hr-HR" altLang="en-US" dirty="0">
                <a:solidFill>
                  <a:srgbClr val="0070C0"/>
                </a:solidFill>
                <a:latin typeface="Arial" charset="0"/>
              </a:rPr>
              <a:t>povremenim 7-satnim zatvorima pruge</a:t>
            </a:r>
          </a:p>
          <a:p>
            <a:pPr algn="just"/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	              -  kabliranje, nastavak izgradnje nosivih konstrukcija KM-a, kućica APB-a i 	ŽCP-a</a:t>
            </a:r>
          </a:p>
          <a:p>
            <a:pPr algn="just"/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	              -  završetak izgradnje svih objekata iz 2. etape </a:t>
            </a:r>
          </a:p>
          <a:p>
            <a:pPr algn="just"/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	              -  montaža svih dodatnih kontakata, signala, montaža elektroničkih uređaja 	u kolodvorima i na ŽCP-ima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4. etapa  - </a:t>
            </a:r>
            <a:r>
              <a:rPr lang="hr-HR" altLang="en-US" dirty="0">
                <a:solidFill>
                  <a:srgbClr val="0070C0"/>
                </a:solidFill>
                <a:latin typeface="Arial" charset="0"/>
              </a:rPr>
              <a:t>završni radovi </a:t>
            </a: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s povremenim zatvorima pruge</a:t>
            </a:r>
          </a:p>
          <a:p>
            <a:pPr algn="just"/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	               - završno zavarivanje i brušenje tračnica, definitivno reguliranje kolosijeka, 	montaža ovjesne opreme za elektrifikaciju, fina regulacija KM-a, ugradnje 	rasvjetnih stupova</a:t>
            </a:r>
          </a:p>
          <a:p>
            <a:pPr algn="just"/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	               - uspostava elektroničkog signalno-sigurnosnog uređaja (ESSU)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</a:t>
            </a: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xmlns="" id="{996E13BA-D4BD-4B5B-A96F-2C3E218D4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038" y="765175"/>
            <a:ext cx="6953250" cy="0"/>
          </a:xfrm>
          <a:prstGeom prst="line">
            <a:avLst/>
          </a:prstGeom>
          <a:noFill/>
          <a:ln w="15875">
            <a:solidFill>
              <a:srgbClr val="4F81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9AF6B0D7-7139-41E4-8BB4-6090F46244FF}"/>
              </a:ext>
            </a:extLst>
          </p:cNvPr>
          <p:cNvSpPr txBox="1"/>
          <p:nvPr/>
        </p:nvSpPr>
        <p:spPr>
          <a:xfrm>
            <a:off x="290897" y="3924998"/>
            <a:ext cx="39555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0070C0"/>
                </a:solidFill>
              </a:rPr>
              <a:t>Napredovanje radova: </a:t>
            </a:r>
          </a:p>
          <a:p>
            <a:endParaRPr lang="hr-HR" sz="1600" dirty="0"/>
          </a:p>
          <a:p>
            <a:pPr marL="285750" indent="-285750">
              <a:buFontTx/>
              <a:buChar char="-"/>
            </a:pPr>
            <a:r>
              <a:rPr lang="hr-HR" sz="1600" dirty="0"/>
              <a:t>loši vremenski uvjeti </a:t>
            </a:r>
          </a:p>
          <a:p>
            <a:pPr marL="285750" indent="-285750">
              <a:buFontTx/>
              <a:buChar char="-"/>
            </a:pPr>
            <a:r>
              <a:rPr lang="hr-HR" sz="1600" dirty="0"/>
              <a:t>nagli porasti vodotoka</a:t>
            </a:r>
          </a:p>
          <a:p>
            <a:pPr marL="285750" indent="-285750">
              <a:buFontTx/>
              <a:buChar char="-"/>
            </a:pPr>
            <a:r>
              <a:rPr lang="hr-HR" sz="1600" dirty="0"/>
              <a:t>izvedenost radova </a:t>
            </a:r>
          </a:p>
          <a:p>
            <a:endParaRPr lang="hr-HR" sz="1600" dirty="0"/>
          </a:p>
          <a:p>
            <a:pPr marL="285750" indent="-285750">
              <a:buFontTx/>
              <a:buChar char="-"/>
            </a:pPr>
            <a:endParaRPr lang="hr-HR" sz="1600" dirty="0"/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DC75536-1C0C-4F3E-82DF-43C37C332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74" y="3826689"/>
            <a:ext cx="4032000" cy="2268000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0AA05A24-FC19-4C82-B6D4-D4600DDC2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45" y="96754"/>
            <a:ext cx="23034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87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11</a:t>
            </a:fld>
            <a:endParaRPr lang="hr-HR" altLang="sr-Latn-RS"/>
          </a:p>
        </p:txBody>
      </p:sp>
      <p:sp>
        <p:nvSpPr>
          <p:cNvPr id="11" name="Titelbox">
            <a:extLst>
              <a:ext uri="{FF2B5EF4-FFF2-40B4-BE49-F238E27FC236}">
                <a16:creationId xmlns:a16="http://schemas.microsoft.com/office/drawing/2014/main" xmlns="" id="{1F70F5AE-DA5B-4C6E-A009-7B1DE0A5DB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8187" y="4733624"/>
            <a:ext cx="11611840" cy="39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lang="de-DE" sz="2400" b="1" dirty="0">
                <a:solidFill>
                  <a:schemeClr val="bg1"/>
                </a:solidFill>
              </a:defRPr>
            </a:lvl1pPr>
            <a:lvl2pPr algn="l">
              <a:defRPr sz="2000" b="1">
                <a:solidFill>
                  <a:schemeClr val="tx2"/>
                </a:solidFill>
              </a:defRPr>
            </a:lvl2pPr>
            <a:lvl3pPr algn="l">
              <a:defRPr sz="2000" b="1">
                <a:solidFill>
                  <a:schemeClr val="tx2"/>
                </a:solidFill>
              </a:defRPr>
            </a:lvl3pPr>
            <a:lvl4pPr algn="l">
              <a:defRPr sz="2000" b="1">
                <a:solidFill>
                  <a:schemeClr val="tx2"/>
                </a:solidFill>
              </a:defRPr>
            </a:lvl4pPr>
            <a:lvl5pPr algn="l">
              <a:defRPr sz="2000" b="1">
                <a:solidFill>
                  <a:schemeClr val="tx2"/>
                </a:solidFill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DB</a:t>
            </a:r>
            <a:r>
              <a:rPr lang="en-US" sz="3200" b="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Engineering &amp; Consulting GmbH</a:t>
            </a:r>
          </a:p>
        </p:txBody>
      </p:sp>
      <p:sp>
        <p:nvSpPr>
          <p:cNvPr id="12" name="Untertitelbox">
            <a:extLst>
              <a:ext uri="{FF2B5EF4-FFF2-40B4-BE49-F238E27FC236}">
                <a16:creationId xmlns:a16="http://schemas.microsoft.com/office/drawing/2014/main" xmlns="" id="{1F852056-9BCE-4C17-BC2F-1995408F8E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8187" y="5231035"/>
            <a:ext cx="8592286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lang="de-DE" sz="2400">
                <a:solidFill>
                  <a:schemeClr val="bg1"/>
                </a:solidFill>
              </a:defRPr>
            </a:lvl1pPr>
            <a:lvl2pPr marL="185738" indent="-184150" algn="l">
              <a:buClr>
                <a:srgbClr val="FF0000"/>
              </a:buClr>
              <a:buSzPct val="85000"/>
              <a:buFont typeface="Wingdings" pitchFamily="2" charset="2"/>
              <a:buChar char="n"/>
            </a:lvl2pPr>
            <a:lvl3pPr marL="358775" indent="-171450" algn="l">
              <a:buClr>
                <a:srgbClr val="FF0000"/>
              </a:buClr>
              <a:buChar char="–"/>
            </a:lvl3pPr>
            <a:lvl4pPr marL="544513" indent="-184150" algn="l">
              <a:buClr>
                <a:srgbClr val="FF0000"/>
              </a:buClr>
              <a:buFont typeface="Wingdings" pitchFamily="2" charset="2"/>
              <a:buChar char="§"/>
            </a:lvl4pPr>
            <a:lvl5pPr marL="728663" indent="-182563" algn="l">
              <a:buClr>
                <a:srgbClr val="FF0000"/>
              </a:buClr>
              <a:buChar char="–"/>
            </a:lvl5pPr>
            <a:lvl6pPr marL="118586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>
                <a:latin typeface="+mn-lt"/>
              </a:defRPr>
            </a:lvl6pPr>
            <a:lvl7pPr marL="164306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>
                <a:latin typeface="+mn-lt"/>
              </a:defRPr>
            </a:lvl7pPr>
            <a:lvl8pPr marL="210026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>
                <a:latin typeface="+mn-lt"/>
              </a:defRPr>
            </a:lvl8pPr>
            <a:lvl9pPr marL="255746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>
                <a:latin typeface="+mn-lt"/>
              </a:defRPr>
            </a:lvl9pPr>
          </a:lstStyle>
          <a:p>
            <a:r>
              <a:rPr lang="hr-HR" sz="3000" dirty="0">
                <a:solidFill>
                  <a:schemeClr val="tx1"/>
                </a:solidFill>
              </a:rPr>
              <a:t>Nadzor radova modernizacije i elektrifikacije željezničke pruge na dionici Zaprešić - Zabok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11559" y="1204865"/>
            <a:ext cx="7479343" cy="3448271"/>
            <a:chOff x="348384" y="191424"/>
            <a:chExt cx="8771951" cy="4437599"/>
          </a:xfrm>
        </p:grpSpPr>
        <p:pic>
          <p:nvPicPr>
            <p:cNvPr id="9" name="Picture 402" descr="https://upload.wikimedia.org/wikipedia/commons/thumb/5/5f/Zeljeznicki_kolodvor_Zapresic.jpg/1280px-Zeljeznicki_kolodvor_Zapresi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1846">
              <a:off x="544740" y="2251583"/>
              <a:ext cx="3174887" cy="23774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0" name="Picture 404" descr="https://upload.wikimedia.org/wikipedia/commons/thumb/9/9b/Zabok_%28Bahnhof%29.jpg/1280px-Zabok_%28Bahnhof%2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61330">
              <a:off x="3306158" y="191424"/>
              <a:ext cx="2686443" cy="20116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3" name="Picture 400" descr="Slikovni rezultat za Zapresic - Zabo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2410">
              <a:off x="348384" y="223626"/>
              <a:ext cx="3928357" cy="26057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4" name="Picture 406" descr="https://upload.wikimedia.org/wikipedia/commons/thumb/e/ee/Veliko_Trgovi%C5%A1%C4%87e_%28Bahnhof%29.jpg/1280px-Veliko_Trgovi%C5%A1%C4%87e_%28Bahnhof%2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9713">
              <a:off x="3262913" y="1874687"/>
              <a:ext cx="3052778" cy="228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5" name="Picture 39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718" y="810272"/>
              <a:ext cx="3069617" cy="27847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" y="29807"/>
            <a:ext cx="721201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352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12</a:t>
            </a:fld>
            <a:endParaRPr lang="hr-HR" altLang="sr-Latn-RS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64198"/>
            <a:ext cx="8496944" cy="940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b="1" dirty="0"/>
              <a:t>Sudionici u provedbi ovog projekta </a:t>
            </a:r>
            <a:endParaRPr lang="hr-HR" altLang="sr-Latn-RS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7" y="980728"/>
            <a:ext cx="882072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845" y="2708920"/>
            <a:ext cx="5688632" cy="341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094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13</a:t>
            </a:fld>
            <a:endParaRPr lang="hr-HR" altLang="sr-Latn-R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64198"/>
            <a:ext cx="8229600" cy="940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4000" b="1" dirty="0"/>
              <a:t>Međusobni odnosi između dionika</a:t>
            </a:r>
          </a:p>
        </p:txBody>
      </p:sp>
      <p:grpSp>
        <p:nvGrpSpPr>
          <p:cNvPr id="30" name="Group 29"/>
          <p:cNvGrpSpPr/>
          <p:nvPr/>
        </p:nvGrpSpPr>
        <p:grpSpPr>
          <a:xfrm rot="5400000">
            <a:off x="2303330" y="-935205"/>
            <a:ext cx="4576033" cy="8839942"/>
            <a:chOff x="342678" y="-768883"/>
            <a:chExt cx="4576033" cy="8839942"/>
          </a:xfrm>
        </p:grpSpPr>
        <p:sp>
          <p:nvSpPr>
            <p:cNvPr id="31" name="Text Box 166"/>
            <p:cNvSpPr txBox="1"/>
            <p:nvPr/>
          </p:nvSpPr>
          <p:spPr>
            <a:xfrm>
              <a:off x="508000" y="1143000"/>
              <a:ext cx="699135" cy="104013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vert270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Prezentiranje radova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sp>
          <p:nvSpPr>
            <p:cNvPr id="32" name="Text Box 170"/>
            <p:cNvSpPr txBox="1"/>
            <p:nvPr/>
          </p:nvSpPr>
          <p:spPr>
            <a:xfrm rot="10800000">
              <a:off x="2222102" y="2771641"/>
              <a:ext cx="1597660" cy="99060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Koordiniranje/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Kontrola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 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 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Pisane obavijesti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rot="16200000">
              <a:off x="-5336" y="-420868"/>
              <a:ext cx="1860550" cy="116452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Izvođač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Izvodi radove u skladu sa Ugovorom, te prezentira rad Inženjeru kako bi se izvršila kontrola i dobilo potrebno odobrenje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 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16200000">
              <a:off x="3223760" y="2664552"/>
              <a:ext cx="1860550" cy="1119226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Naručitelj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Vodi projekt i kontrolira realizaciju projekta, izdaje potrebne naloge/suglasnosti/odobrenja Izvođaču i Inženjeru prije bilo kakve aktivnosti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 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16200000">
              <a:off x="-84614" y="2667076"/>
              <a:ext cx="2798801" cy="1944218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Inženjer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Vrši  nadzor  nad  svim ugovorenim radovima do njihova završetka i ishođenja uporabnih dozvola: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228600" marR="0" lvl="0" indent="-22860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stalni   stručni,   tehnički,   financijski,  tehnološki   i   geodetski   nadzor  tijekom   izvođenja   radova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228600" marR="0" lvl="0" indent="-22860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povremeno  pružanje usluga nadzora stručnjaka-specijalista iz drugih područja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228600" marR="0" lvl="0" indent="-22860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hr-HR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stalni  tehnološki  nadzor  (kontrolna  ispitivanja  materijala  i  radova)  na  gradilištu  i  povremeni tehnološki nadzor u proizvodnim pogonima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 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3223760" y="-350154"/>
              <a:ext cx="1860550" cy="105727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Javnopravna tijela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Izdaju rješenja, odobrenja i suglasnosti, te po potrebi prisustvuju izvođenju radova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rot="16892585" flipV="1">
              <a:off x="1728850" y="-51778"/>
              <a:ext cx="1726750" cy="2409205"/>
            </a:xfrm>
            <a:prstGeom prst="straightConnector1">
              <a:avLst/>
            </a:prstGeom>
            <a:noFill/>
            <a:ln w="44450" cap="flat" cmpd="sng" algn="ctr">
              <a:solidFill>
                <a:srgbClr val="1F497D"/>
              </a:solidFill>
              <a:prstDash val="solid"/>
              <a:headEnd type="stealth" w="lg" len="med"/>
              <a:tailEnd type="stealth" w="lg" len="med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>
            <a:xfrm rot="16200000" flipH="1" flipV="1">
              <a:off x="3676053" y="1684722"/>
              <a:ext cx="1098588" cy="11538"/>
            </a:xfrm>
            <a:prstGeom prst="straightConnector1">
              <a:avLst/>
            </a:prstGeom>
            <a:noFill/>
            <a:ln w="44450" cap="flat" cmpd="sng" algn="ctr">
              <a:solidFill>
                <a:srgbClr val="1F497D"/>
              </a:solidFill>
              <a:prstDash val="solid"/>
              <a:headEnd type="stealth" w="lg" len="med"/>
              <a:tailEnd type="stealth" w="lg" len="med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 rot="16200000" flipV="1">
              <a:off x="2913054" y="2816941"/>
              <a:ext cx="0" cy="1161940"/>
            </a:xfrm>
            <a:prstGeom prst="straightConnector1">
              <a:avLst/>
            </a:prstGeom>
            <a:noFill/>
            <a:ln w="44450" cap="flat" cmpd="sng" algn="ctr">
              <a:solidFill>
                <a:srgbClr val="1F497D"/>
              </a:solidFill>
              <a:prstDash val="solid"/>
              <a:headEnd type="stealth" w="lg" len="med"/>
              <a:tailEnd type="stealth" w="lg" len="med"/>
            </a:ln>
            <a:effectLst/>
          </p:spPr>
        </p:cxnSp>
        <p:sp>
          <p:nvSpPr>
            <p:cNvPr id="40" name="Text Box 167"/>
            <p:cNvSpPr txBox="1"/>
            <p:nvPr/>
          </p:nvSpPr>
          <p:spPr>
            <a:xfrm>
              <a:off x="3787780" y="1261639"/>
              <a:ext cx="431797" cy="82296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vert270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Zahtjevi/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Rješenja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sp>
          <p:nvSpPr>
            <p:cNvPr id="41" name="Text Box 169"/>
            <p:cNvSpPr txBox="1"/>
            <p:nvPr/>
          </p:nvSpPr>
          <p:spPr>
            <a:xfrm rot="13596878">
              <a:off x="1552555" y="670344"/>
              <a:ext cx="1896110" cy="94170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Potrebna odobrenja i dozvole u skladu sa internom regulativom Naručitelja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sp>
          <p:nvSpPr>
            <p:cNvPr id="42" name="Text Box 58"/>
            <p:cNvSpPr txBox="1"/>
            <p:nvPr/>
          </p:nvSpPr>
          <p:spPr>
            <a:xfrm rot="16200000">
              <a:off x="-50800" y="5372100"/>
              <a:ext cx="1735455" cy="54419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>
                  <a:ln>
                    <a:noFill/>
                  </a:ln>
                  <a:solidFill>
                    <a:srgbClr val="E36C0A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Pisana 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>
                  <a:ln>
                    <a:noFill/>
                  </a:ln>
                  <a:solidFill>
                    <a:srgbClr val="E36C0A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obavijest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901700" y="5156200"/>
              <a:ext cx="0" cy="1047115"/>
            </a:xfrm>
            <a:prstGeom prst="straightConnector1">
              <a:avLst/>
            </a:prstGeom>
            <a:noFill/>
            <a:ln w="44450" cap="flat" cmpd="sng" algn="ctr">
              <a:solidFill>
                <a:srgbClr val="F79646">
                  <a:lumMod val="75000"/>
                </a:srgbClr>
              </a:solidFill>
              <a:prstDash val="solid"/>
              <a:headEnd type="stealth" w="lg" len="med"/>
              <a:tailEnd type="none" w="lg" len="med"/>
            </a:ln>
            <a:effectLst/>
          </p:spPr>
        </p:cxnSp>
        <p:sp>
          <p:nvSpPr>
            <p:cNvPr id="44" name="Rectangle 43"/>
            <p:cNvSpPr/>
            <p:nvPr/>
          </p:nvSpPr>
          <p:spPr>
            <a:xfrm rot="16200000">
              <a:off x="-71641" y="6732072"/>
              <a:ext cx="1860550" cy="817423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36C0A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Građevinska inspekcija 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E36C0A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(te po potrebi druge inspekcije)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3289301" y="6425506"/>
              <a:ext cx="1860550" cy="1263650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Projektantski nadzor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Nadzire da li se radovi izvode prema projektu. Na upit daje svoje mišljenje na projektirano riješenje ili isto po potrebi dopununjuje ili prilagođava novonastalim uvijetima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 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sp>
          <p:nvSpPr>
            <p:cNvPr id="46" name="Text Box 24"/>
            <p:cNvSpPr txBox="1"/>
            <p:nvPr/>
          </p:nvSpPr>
          <p:spPr>
            <a:xfrm>
              <a:off x="4219576" y="4825683"/>
              <a:ext cx="699135" cy="81851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vert270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Upute / odluke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sp>
          <p:nvSpPr>
            <p:cNvPr id="47" name="Text Box 25"/>
            <p:cNvSpPr txBox="1"/>
            <p:nvPr/>
          </p:nvSpPr>
          <p:spPr>
            <a:xfrm>
              <a:off x="3787775" y="4261332"/>
              <a:ext cx="431801" cy="178689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vert270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Zahtjev za pojašnjenjem i dopunom projektiranih rješenja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rot="16200000" flipH="1">
              <a:off x="3254891" y="5139174"/>
              <a:ext cx="1940910" cy="11538"/>
            </a:xfrm>
            <a:prstGeom prst="straightConnector1">
              <a:avLst/>
            </a:prstGeom>
            <a:noFill/>
            <a:ln w="44450" cap="flat" cmpd="sng" algn="ctr">
              <a:solidFill>
                <a:srgbClr val="1F497D"/>
              </a:solidFill>
              <a:prstDash val="solid"/>
              <a:headEnd type="stealth" w="lg" len="med"/>
              <a:tailEnd type="stealth" w="lg" len="med"/>
            </a:ln>
            <a:effectLst/>
          </p:spPr>
        </p:cxnSp>
        <p:sp>
          <p:nvSpPr>
            <p:cNvPr id="49" name="Rectangle 48"/>
            <p:cNvSpPr/>
            <p:nvPr/>
          </p:nvSpPr>
          <p:spPr>
            <a:xfrm rot="16200000">
              <a:off x="1941796" y="6240463"/>
              <a:ext cx="1660550" cy="54292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Projektant glavnog projekta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rot="16200000" flipH="1" flipV="1">
              <a:off x="2536258" y="4439195"/>
              <a:ext cx="1293977" cy="822350"/>
            </a:xfrm>
            <a:prstGeom prst="straightConnector1">
              <a:avLst/>
            </a:prstGeom>
            <a:noFill/>
            <a:ln w="44450" cap="flat" cmpd="sng" algn="ctr">
              <a:solidFill>
                <a:srgbClr val="1F497D"/>
              </a:solidFill>
              <a:prstDash val="solid"/>
              <a:headEnd type="stealth" w="lg" len="med"/>
              <a:tailEnd type="stealth" w="lg" len="med"/>
            </a:ln>
            <a:effectLst/>
          </p:spPr>
        </p:cxnSp>
        <p:sp>
          <p:nvSpPr>
            <p:cNvPr id="51" name="Text Box 69"/>
            <p:cNvSpPr txBox="1"/>
            <p:nvPr/>
          </p:nvSpPr>
          <p:spPr>
            <a:xfrm rot="1949606">
              <a:off x="2900764" y="4185344"/>
              <a:ext cx="699135" cy="137900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vert270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DB Office"/>
                  <a:ea typeface="Calibri"/>
                  <a:cs typeface="Times New Roman"/>
                </a:rPr>
                <a:t>Zahtjevi /  Rješenja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B Office"/>
                <a:ea typeface="Calibri"/>
                <a:cs typeface="Times New Roman"/>
              </a:endParaRP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flipH="1" flipV="1">
            <a:off x="6059302" y="1832633"/>
            <a:ext cx="1098588" cy="11538"/>
          </a:xfrm>
          <a:prstGeom prst="straightConnector1">
            <a:avLst/>
          </a:prstGeom>
          <a:noFill/>
          <a:ln w="44450" cap="flat" cmpd="sng" algn="ctr">
            <a:solidFill>
              <a:srgbClr val="1F497D"/>
            </a:solidFill>
            <a:prstDash val="solid"/>
            <a:headEnd type="stealth" w="lg" len="med"/>
            <a:tailEnd type="stealth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91207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14</a:t>
            </a:fld>
            <a:endParaRPr lang="hr-HR" altLang="sr-Latn-R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64198"/>
            <a:ext cx="8229600" cy="940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b="1" dirty="0"/>
              <a:t>Ugovorne obveze Inženjera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980728"/>
            <a:ext cx="8496944" cy="4703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Clr>
                <a:srgbClr val="FF0000"/>
              </a:buClr>
              <a:buFont typeface="Symbol"/>
              <a:buChar char=""/>
            </a:pPr>
            <a:r>
              <a:rPr lang="hr-HR" sz="2000" dirty="0">
                <a:latin typeface="DB Office"/>
                <a:ea typeface="Times New Roman"/>
                <a:cs typeface="Arial"/>
              </a:rPr>
              <a:t>praćenje i provedba ugovora sukladno FIDIC uvjetima ugovaranja</a:t>
            </a:r>
            <a:endParaRPr lang="en-US" sz="2000" dirty="0">
              <a:latin typeface="DB Office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Clr>
                <a:srgbClr val="FF0000"/>
              </a:buClr>
              <a:buFont typeface="Symbol"/>
              <a:buChar char=""/>
            </a:pPr>
            <a:r>
              <a:rPr lang="hr-HR" sz="2000" dirty="0">
                <a:latin typeface="DB Office"/>
                <a:ea typeface="Times New Roman"/>
                <a:cs typeface="Arial"/>
              </a:rPr>
              <a:t>stalni stručni, tehnički, financijski i geodetski nadzor tijekom izvođenja radova (uključujući i nadzor nad izvođenjem eventualnih nepredviđenih radova); </a:t>
            </a:r>
            <a:endParaRPr lang="en-US" sz="2000" dirty="0">
              <a:latin typeface="DB Office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Clr>
                <a:srgbClr val="FF0000"/>
              </a:buClr>
              <a:buFont typeface="Symbol"/>
              <a:buChar char=""/>
            </a:pPr>
            <a:r>
              <a:rPr lang="hr-HR" sz="2000" dirty="0">
                <a:latin typeface="DB Office"/>
                <a:ea typeface="Times New Roman"/>
                <a:cs typeface="Arial"/>
              </a:rPr>
              <a:t>povremeno pružanje usluga nadzora stručnjaka-specijalista iz drugih područja (temeljenje, hidrotehnika, statika, pravo...);</a:t>
            </a:r>
            <a:endParaRPr lang="en-US" sz="2000" dirty="0">
              <a:latin typeface="DB Office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Clr>
                <a:srgbClr val="FF0000"/>
              </a:buClr>
              <a:buFont typeface="Symbol"/>
              <a:buChar char=""/>
            </a:pPr>
            <a:r>
              <a:rPr lang="hr-HR" sz="2000" dirty="0">
                <a:latin typeface="DB Office"/>
                <a:ea typeface="Times New Roman"/>
                <a:cs typeface="Arial"/>
              </a:rPr>
              <a:t>stalni tehnološki nadzor (kontrolna ispitivanja materijala i radova) na gradilištu i povremeni tehnološki nadzor u proizvodnim pogonima;</a:t>
            </a:r>
            <a:endParaRPr lang="en-US" sz="2000" dirty="0">
              <a:latin typeface="DB Office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Clr>
                <a:srgbClr val="FF0000"/>
              </a:buClr>
              <a:buFont typeface="Symbol"/>
              <a:buChar char=""/>
            </a:pPr>
            <a:r>
              <a:rPr lang="hr-HR" sz="2000" dirty="0">
                <a:latin typeface="DB Office"/>
                <a:ea typeface="Times New Roman"/>
                <a:cs typeface="Arial"/>
              </a:rPr>
              <a:t>pružanje usluge koordinatora zaštite na radu (koordinator 2);</a:t>
            </a:r>
            <a:endParaRPr lang="en-US" sz="2000" dirty="0">
              <a:latin typeface="DB Office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Clr>
                <a:srgbClr val="FF0000"/>
              </a:buClr>
              <a:buFont typeface="Symbol"/>
              <a:buChar char=""/>
            </a:pPr>
            <a:r>
              <a:rPr lang="hr-HR" sz="2000" dirty="0">
                <a:latin typeface="DB Office"/>
                <a:ea typeface="Times New Roman"/>
                <a:cs typeface="Arial"/>
              </a:rPr>
              <a:t>usluge ostalih stručnjaka koji nisu izrijekom navedeni (npr. rad pomoćnika nadzora, i sl.) ali su potrebni za učinkovitu provedbu nadzora i praćenja dinamike radova izvođača kao i logističku i savjetodavnu podršku iz sjedišta pružatelja usluge.</a:t>
            </a:r>
            <a:endParaRPr lang="en-US" sz="2000" dirty="0">
              <a:effectLst/>
              <a:latin typeface="DB Office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887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15</a:t>
            </a:fld>
            <a:endParaRPr lang="hr-HR" altLang="sr-Latn-R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64198"/>
            <a:ext cx="8229600" cy="940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2800" b="1" dirty="0"/>
              <a:t>Organizacijska shema Inženjera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"/>
          <a:stretch/>
        </p:blipFill>
        <p:spPr bwMode="auto">
          <a:xfrm>
            <a:off x="179512" y="1196752"/>
            <a:ext cx="8712968" cy="472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849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16</a:t>
            </a:fld>
            <a:endParaRPr lang="hr-HR" altLang="sr-Latn-R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4800" y="260649"/>
            <a:ext cx="9955656" cy="504056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DB Office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B Office" panose="020B0604020202020204" pitchFamily="34" charset="0"/>
                <a:ea typeface="+mj-ea"/>
                <a:cs typeface="+mj-cs"/>
              </a:rPr>
              <a:t>Odgovornosti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B Office" panose="020B0604020202020204" pitchFamily="34" charset="0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291521"/>
              </p:ext>
            </p:extLst>
          </p:nvPr>
        </p:nvGraphicFramePr>
        <p:xfrm>
          <a:off x="35496" y="764702"/>
          <a:ext cx="9108504" cy="5532120"/>
        </p:xfrm>
        <a:graphic>
          <a:graphicData uri="http://schemas.openxmlformats.org/drawingml/2006/table">
            <a:tbl>
              <a:tblPr firstRow="1" bandRow="1"/>
              <a:tblGrid>
                <a:gridCol w="3036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6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36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6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9pPr>
                    </a:lstStyle>
                    <a:p>
                      <a:r>
                        <a:rPr lang="hr-HR" sz="18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Direktor projekta </a:t>
                      </a:r>
                      <a:endParaRPr lang="hr-HR" noProof="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C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9pPr>
                    </a:lstStyle>
                    <a:p>
                      <a:r>
                        <a:rPr lang="hr-HR" sz="18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Voditelj projekta</a:t>
                      </a:r>
                      <a:endParaRPr lang="hr-HR" noProof="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C9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DB Office"/>
                        </a:defRPr>
                      </a:lvl9pPr>
                    </a:lstStyle>
                    <a:p>
                      <a:pPr algn="ctr"/>
                      <a:r>
                        <a:rPr lang="hr-HR" sz="1800" b="1" kern="1200" noProof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Glavni nadzorni inženjer </a:t>
                      </a:r>
                      <a:endParaRPr lang="hr-HR" noProof="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C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7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9pPr>
                    </a:lstStyle>
                    <a:p>
                      <a:r>
                        <a:rPr lang="hr-HR" sz="16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Predstavlja osobu ovlaštenu od strane DB E&amp;C za njezino zastupanje</a:t>
                      </a:r>
                      <a:endParaRPr lang="hr-HR" sz="1600" b="1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C9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9pPr>
                    </a:lstStyle>
                    <a:p>
                      <a:r>
                        <a:rPr lang="hr-HR" sz="1600" b="1" noProof="0" dirty="0"/>
                        <a:t>Predstavlja voditelja</a:t>
                      </a:r>
                      <a:r>
                        <a:rPr lang="hr-HR" sz="1600" b="1" baseline="0" noProof="0" dirty="0"/>
                        <a:t> projekta i stručnjaka za FIDIC ugovore</a:t>
                      </a:r>
                      <a:endParaRPr lang="hr-HR" sz="1600" b="1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C9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9pPr>
                    </a:lstStyle>
                    <a:p>
                      <a:r>
                        <a:rPr lang="hr-HR" sz="1600" b="1" noProof="0" dirty="0"/>
                        <a:t>Predstavlja nadzornog inženjera prema</a:t>
                      </a:r>
                      <a:r>
                        <a:rPr lang="hr-HR" sz="1600" b="1" baseline="0" noProof="0" dirty="0"/>
                        <a:t> važečem zakonu o gradnji</a:t>
                      </a:r>
                      <a:endParaRPr lang="hr-HR" sz="1600" b="1" noProof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C9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466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9pPr>
                    </a:lstStyle>
                    <a:p>
                      <a:r>
                        <a:rPr lang="hr-HR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Prethodno odobrenje direktora projekta nužno je u sljedećim slučajevima:</a:t>
                      </a:r>
                    </a:p>
                    <a:p>
                      <a:pPr marL="285750" lv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hr-HR" sz="15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kod bilo kakve promjene/ izmjene/ dopune osnovnog Ugovora;</a:t>
                      </a:r>
                    </a:p>
                    <a:p>
                      <a:pPr marL="285750" lv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hr-HR" sz="15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ukoliko aktivnosti ili postupci mogu dovesti do bilo kakve promjene/ izmjene/ dopune osnovnog Ugovora;</a:t>
                      </a:r>
                    </a:p>
                    <a:p>
                      <a:pPr marL="285750" lv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hr-HR" sz="15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ustupanja ovlasti i dužnosti unutar tima Inženjera;</a:t>
                      </a:r>
                    </a:p>
                    <a:p>
                      <a:pPr marL="285750" lvl="0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hr-HR" sz="15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odobrenje dokumenata prije samog slanja Naručitelju i Izvođaču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C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9pPr>
                    </a:lstStyle>
                    <a:p>
                      <a:r>
                        <a:rPr lang="hr-HR" sz="1600" noProof="0" dirty="0"/>
                        <a:t>Voditelj projekta odgovoran je za</a:t>
                      </a:r>
                      <a:r>
                        <a:rPr lang="hr-HR" sz="1600" baseline="0" noProof="0" dirty="0"/>
                        <a:t>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hr-HR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sveukupnu integracijom procesa upravljanja projektima uključivši, ali ne ograničavajući se na: upravljanje projektom, vremenom, troškovima, kvalitetom, ljudskim resursima, komunikacijom, rizicima, dionicima na projektu, upravljanje zahtjevima;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hr-HR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odgovoran za provedbu ugovora, te praćenje i kontrolu izvršenja obveza definiranih ugovorom.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hr-HR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odobrenje dokumenata prije samog slanja Naručitelju i Izvođaču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C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DB Office"/>
                        </a:defRPr>
                      </a:lvl9pPr>
                    </a:lstStyle>
                    <a:p>
                      <a:pPr lvl="0"/>
                      <a:r>
                        <a:rPr lang="hr-H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Glavni</a:t>
                      </a:r>
                      <a:r>
                        <a:rPr lang="hr-HR" sz="16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nadzorni inženjer odgovoran je za</a:t>
                      </a:r>
                      <a:r>
                        <a:rPr lang="hr-H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provedbu Ugovora na terenu u skladu sa važećim nacionalnim zakonodavstvom i regulativom (Zakonom, o gradnji, Pravilnikom o načinu provedbe stručnog nadzora građenja, obrascu, uvjetima i načinu vođenja građevinskog dnevnika te o sadržaju završnog izvješća nadzornog inženjera, itd.);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odgovoran je za cjelovitost i međusobnu usklađenost stručnog nadzora građenja i dužan je o tome sastaviti završno izvješće;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koordinaciju nadzornog tima na terenu tijekom nadziranja građenja, te optimizaciju resursa u skladu sa potrebama projekta;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hr-HR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Pomaže Voditelju projekta u upravljanju projektom.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8C9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8" name="Grafik 10">
            <a:extLst>
              <a:ext uri="{FF2B5EF4-FFF2-40B4-BE49-F238E27FC236}">
                <a16:creationId xmlns:a16="http://schemas.microsoft.com/office/drawing/2014/main" xmlns="" id="{797BC521-0E62-4D5D-9132-D041AADD02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-1" b="-1"/>
          <a:stretch/>
        </p:blipFill>
        <p:spPr>
          <a:xfrm>
            <a:off x="8316416" y="166177"/>
            <a:ext cx="540000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hr-HR" sz="3600" b="1" dirty="0"/>
              <a:t>Tehnička i projektantska pitanja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17</a:t>
            </a:fld>
            <a:endParaRPr lang="hr-HR" altLang="sr-Latn-R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051643" y="-510427"/>
            <a:ext cx="5040716" cy="820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xmlns="" id="{797BC521-0E62-4D5D-9132-D041AADD02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-1" b="-1"/>
          <a:stretch/>
        </p:blipFill>
        <p:spPr>
          <a:xfrm>
            <a:off x="8316416" y="166177"/>
            <a:ext cx="540000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hr-HR" sz="3600" b="1" dirty="0"/>
              <a:t>Kontrola kvalitete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18</a:t>
            </a:fld>
            <a:endParaRPr lang="hr-HR" altLang="sr-Latn-R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54021" y="-1027292"/>
            <a:ext cx="4032449" cy="891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xmlns="" id="{797BC521-0E62-4D5D-9132-D041AADD02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-1" b="-1"/>
          <a:stretch/>
        </p:blipFill>
        <p:spPr>
          <a:xfrm>
            <a:off x="8316416" y="166177"/>
            <a:ext cx="540000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5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hr-HR" sz="3600" b="1" dirty="0"/>
              <a:t>Administrativni postupci </a:t>
            </a:r>
            <a:endParaRPr lang="en-US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19</a:t>
            </a:fld>
            <a:endParaRPr lang="hr-HR" altLang="sr-Latn-RS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3659310" y="-2715095"/>
            <a:ext cx="1897386" cy="87129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3203" y="2492896"/>
            <a:ext cx="8229600" cy="70609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r-HR" sz="3600" b="1" dirty="0"/>
              <a:t>Komunikacija</a:t>
            </a:r>
            <a:endParaRPr lang="en-US" sz="3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28950" y="358081"/>
            <a:ext cx="3084513" cy="865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xmlns="" id="{797BC521-0E62-4D5D-9132-D041AADD02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-1" b="-1"/>
          <a:stretch/>
        </p:blipFill>
        <p:spPr>
          <a:xfrm>
            <a:off x="8316416" y="166177"/>
            <a:ext cx="540000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Danijela Kosty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42FF3-B87A-45D6-9A3E-D782A254165A}" type="slidenum">
              <a:rPr lang="hr-HR" altLang="sr-Latn-RS" smtClean="0"/>
              <a:pPr>
                <a:defRPr/>
              </a:pPr>
              <a:t>2</a:t>
            </a:fld>
            <a:endParaRPr lang="hr-HR" altLang="sr-Latn-R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054" y="1268760"/>
            <a:ext cx="9190053" cy="486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260648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dirty="0">
                <a:solidFill>
                  <a:srgbClr val="0070C0"/>
                </a:solidFill>
              </a:rPr>
              <a:t>PROJEKT MODERNIZACIJE I ELEKTRIFIKACIJE</a:t>
            </a:r>
            <a:br>
              <a:rPr lang="hr-HR" b="1" dirty="0">
                <a:solidFill>
                  <a:srgbClr val="0070C0"/>
                </a:solidFill>
              </a:rPr>
            </a:br>
            <a:r>
              <a:rPr lang="hr-HR" b="1" dirty="0">
                <a:solidFill>
                  <a:srgbClr val="0070C0"/>
                </a:solidFill>
              </a:rPr>
              <a:t>ŽELJEZNICKE PRUGE ZAPREŠIC – ZABOK</a:t>
            </a:r>
            <a:br>
              <a:rPr lang="hr-HR" b="1" dirty="0">
                <a:solidFill>
                  <a:srgbClr val="0070C0"/>
                </a:solidFill>
              </a:rPr>
            </a:br>
            <a:r>
              <a:rPr lang="hr-HR" b="1" dirty="0">
                <a:solidFill>
                  <a:srgbClr val="0070C0"/>
                </a:solidFill>
              </a:rPr>
              <a:t>(R201 Zaprešić – Bedekovčina – Čakovec)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0467" y="0"/>
            <a:ext cx="3123494" cy="90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9251" y="901543"/>
            <a:ext cx="2864382" cy="90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871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20</a:t>
            </a:fld>
            <a:endParaRPr lang="hr-HR" altLang="sr-Latn-RS"/>
          </a:p>
        </p:txBody>
      </p:sp>
      <p:grpSp>
        <p:nvGrpSpPr>
          <p:cNvPr id="13" name="Group 12"/>
          <p:cNvGrpSpPr/>
          <p:nvPr/>
        </p:nvGrpSpPr>
        <p:grpSpPr>
          <a:xfrm>
            <a:off x="14883" y="1556792"/>
            <a:ext cx="9118451" cy="3888432"/>
            <a:chOff x="293465" y="908720"/>
            <a:chExt cx="11530340" cy="526806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3465" y="908720"/>
              <a:ext cx="11530340" cy="526806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47310" y="1988840"/>
              <a:ext cx="2617042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64461" y="1988840"/>
              <a:ext cx="2148163" cy="255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79776" y="1982766"/>
              <a:ext cx="2304256" cy="149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hr-HR" sz="3600" b="1" dirty="0"/>
              <a:t>SharePoint</a:t>
            </a:r>
            <a:endParaRPr lang="en-US" sz="3600" b="1" dirty="0"/>
          </a:p>
        </p:txBody>
      </p:sp>
      <p:pic>
        <p:nvPicPr>
          <p:cNvPr id="15" name="Grafik 10">
            <a:extLst>
              <a:ext uri="{FF2B5EF4-FFF2-40B4-BE49-F238E27FC236}">
                <a16:creationId xmlns:a16="http://schemas.microsoft.com/office/drawing/2014/main" xmlns="" id="{797BC521-0E62-4D5D-9132-D041AADD02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-1" b="-1"/>
          <a:stretch/>
        </p:blipFill>
        <p:spPr>
          <a:xfrm>
            <a:off x="8316416" y="166177"/>
            <a:ext cx="540000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29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Kolodvor Novi Dvori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422" y="1196752"/>
            <a:ext cx="7543800" cy="4955367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</p:spTree>
    <p:extLst>
      <p:ext uri="{BB962C8B-B14F-4D97-AF65-F5344CB8AC3E}">
        <p14:creationId xmlns:p14="http://schemas.microsoft.com/office/powerpoint/2010/main" val="1175028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422" y="1124744"/>
            <a:ext cx="7543800" cy="48465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b="1" dirty="0"/>
              <a:t>Kolodvor Novi Dvori</a:t>
            </a:r>
            <a:endParaRPr lang="en-US" b="1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</p:spTree>
    <p:extLst>
      <p:ext uri="{BB962C8B-B14F-4D97-AF65-F5344CB8AC3E}">
        <p14:creationId xmlns:p14="http://schemas.microsoft.com/office/powerpoint/2010/main" val="1728821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422" y="1124744"/>
            <a:ext cx="7543800" cy="485739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b="1" dirty="0"/>
              <a:t>Kolodvor Novi Dvori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9498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b="1" dirty="0"/>
              <a:t>Kolodvor </a:t>
            </a:r>
            <a:r>
              <a:rPr lang="hr-HR" b="1" dirty="0" smtClean="0"/>
              <a:t>Veliko Trgovišće</a:t>
            </a:r>
            <a:endParaRPr lang="en-US" b="1" dirty="0"/>
          </a:p>
        </p:txBody>
      </p:sp>
      <p:pic>
        <p:nvPicPr>
          <p:cNvPr id="4098" name="Picture 2" descr="C:\Users\VajdicM\OneDrive - DB Engineering &amp; Consulting GmbH\Privat\New folder\20190604_142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0666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VajdicM\OneDrive - DB Engineering &amp; Consulting GmbH\Privat\New folder\20190604_143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49" y="1268760"/>
            <a:ext cx="40666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ajdicM\OneDrive - DB Engineering &amp; Consulting GmbH\Privat\New folder\20190604_1429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40666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VajdicM\OneDrive - DB Engineering &amp; Consulting GmbH\Privat\New folder\20190604_1427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9" y="3789040"/>
            <a:ext cx="40666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589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2" y="1196752"/>
            <a:ext cx="7543800" cy="487916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b="1" dirty="0"/>
              <a:t>Kolodvor Zabok</a:t>
            </a:r>
            <a:endParaRPr lang="en-US" b="1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</p:spTree>
    <p:extLst>
      <p:ext uri="{BB962C8B-B14F-4D97-AF65-F5344CB8AC3E}">
        <p14:creationId xmlns:p14="http://schemas.microsoft.com/office/powerpoint/2010/main" val="3867321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021" y="1196752"/>
            <a:ext cx="3402378" cy="218585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b="1" dirty="0"/>
              <a:t>Kolodvor Zabok</a:t>
            </a:r>
            <a:endParaRPr lang="en-US" b="1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pic>
        <p:nvPicPr>
          <p:cNvPr id="3074" name="Picture 2" descr="C:\Users\VajdicM\OneDrive - DB Engineering &amp; Consulting GmbH\Privat\New folder\20190604_140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40" y="3514486"/>
            <a:ext cx="3887741" cy="21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ajdicM\OneDrive - DB Engineering &amp; Consulting GmbH\Privat\New folder\20190604_1411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73" y="1188557"/>
            <a:ext cx="3887741" cy="21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VajdicM\OneDrive - DB Engineering &amp; Consulting GmbH\Privat\New folder\20190604_1408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62" y="3514486"/>
            <a:ext cx="3887740" cy="218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159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Radovi na gornjem ustroju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40768"/>
            <a:ext cx="41148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2" y="1340768"/>
            <a:ext cx="5024028" cy="41148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</p:spTree>
    <p:extLst>
      <p:ext uri="{BB962C8B-B14F-4D97-AF65-F5344CB8AC3E}">
        <p14:creationId xmlns:p14="http://schemas.microsoft.com/office/powerpoint/2010/main" val="2923734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1434346"/>
            <a:ext cx="6858000" cy="48749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b="1" dirty="0"/>
              <a:t>Radovi na gornjem ustroju</a:t>
            </a:r>
            <a:endParaRPr lang="en-US" b="1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</p:spTree>
    <p:extLst>
      <p:ext uri="{BB962C8B-B14F-4D97-AF65-F5344CB8AC3E}">
        <p14:creationId xmlns:p14="http://schemas.microsoft.com/office/powerpoint/2010/main" val="1587696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b="1" dirty="0"/>
              <a:t>Radovi na gornjem ustroju</a:t>
            </a:r>
            <a:endParaRPr lang="en-US" b="1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0" y="1399024"/>
            <a:ext cx="4064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99024"/>
            <a:ext cx="4064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59128"/>
            <a:ext cx="4064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4" y="3861048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17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22788" y="870879"/>
            <a:ext cx="7373548" cy="337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hr-HR" altLang="sr-Latn-RS" sz="1600" b="1" dirty="0">
                <a:solidFill>
                  <a:srgbClr val="0070C0"/>
                </a:solidFill>
                <a:latin typeface="Arial" panose="020B0604020202020204" pitchFamily="34" charset="0"/>
              </a:rPr>
              <a:t>dvije županije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: Zagrebačka i Krapinsko-zagorska županija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ukupna duljina dionice </a:t>
            </a:r>
            <a:r>
              <a:rPr lang="hr-HR" altLang="sr-Latn-RS" sz="1600" b="1" dirty="0">
                <a:solidFill>
                  <a:srgbClr val="0070C0"/>
                </a:solidFill>
                <a:latin typeface="Arial" panose="020B0604020202020204" pitchFamily="34" charset="0"/>
              </a:rPr>
              <a:t>23,8 km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najveća dopuštena masa vlakova prema modelu opterećenja </a:t>
            </a:r>
            <a:r>
              <a:rPr lang="hr-HR" altLang="sr-Latn-RS" sz="1600" b="1" dirty="0">
                <a:solidFill>
                  <a:srgbClr val="0070C0"/>
                </a:solidFill>
                <a:latin typeface="Arial" panose="020B0604020202020204" pitchFamily="34" charset="0"/>
              </a:rPr>
              <a:t>B2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(</a:t>
            </a:r>
            <a:r>
              <a:rPr lang="hr-HR" altLang="sr-Latn-RS" sz="1600" b="1" dirty="0">
                <a:solidFill>
                  <a:srgbClr val="0070C0"/>
                </a:solidFill>
                <a:latin typeface="Arial" panose="020B0604020202020204" pitchFamily="34" charset="0"/>
              </a:rPr>
              <a:t>18,0 t/o i 6,4 t/m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zadnji remont izveden u razdoblju od </a:t>
            </a:r>
            <a:r>
              <a:rPr lang="hr-HR" altLang="sr-Latn-RS" sz="1600" b="1" dirty="0">
                <a:solidFill>
                  <a:srgbClr val="0070C0"/>
                </a:solidFill>
                <a:latin typeface="Arial" panose="020B0604020202020204" pitchFamily="34" charset="0"/>
              </a:rPr>
              <a:t>1977. do 1981. rabljenim gradivom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brzina prije početka radova: Zaprešić – Veliko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Trgovišće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hr-HR" altLang="sr-Latn-RS" sz="1600" b="1" dirty="0">
                <a:solidFill>
                  <a:srgbClr val="0070C0"/>
                </a:solidFill>
                <a:latin typeface="Arial" panose="020B0604020202020204" pitchFamily="34" charset="0"/>
              </a:rPr>
              <a:t>60 km/h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a Veliko </a:t>
            </a:r>
            <a:r>
              <a:rPr lang="hr-HR" altLang="sr-Latn-R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Trgovišće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– Zabok </a:t>
            </a:r>
            <a:r>
              <a:rPr lang="hr-HR" altLang="sr-Latn-RS" sz="1600" b="1" dirty="0">
                <a:solidFill>
                  <a:srgbClr val="0070C0"/>
                </a:solidFill>
                <a:latin typeface="Arial" panose="020B0604020202020204" pitchFamily="34" charset="0"/>
              </a:rPr>
              <a:t>40 km/h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nemoguće povećati brzinu manjim zahvatima i pojačanim održavanjem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projektni zadatak 2010., projektiranje Glavnog projekta 2013. - 2016./2017.</a:t>
            </a:r>
            <a:endParaRPr lang="hr-HR" altLang="sr-Latn-R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Danijela Kosty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9881"/>
            <a:ext cx="7035602" cy="5608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4000" b="1" dirty="0">
                <a:solidFill>
                  <a:srgbClr val="0070C0"/>
                </a:solidFill>
              </a:rPr>
              <a:t>Osnovni podaci o dionici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539552" y="620688"/>
            <a:ext cx="6953250" cy="0"/>
          </a:xfrm>
          <a:prstGeom prst="line">
            <a:avLst/>
          </a:prstGeom>
          <a:noFill/>
          <a:ln w="15875">
            <a:solidFill>
              <a:srgbClr val="4F81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kstniOkvir 5"/>
          <p:cNvSpPr txBox="1">
            <a:spLocks noChangeArrowheads="1"/>
          </p:cNvSpPr>
          <p:nvPr/>
        </p:nvSpPr>
        <p:spPr bwMode="auto">
          <a:xfrm>
            <a:off x="4427538" y="5013325"/>
            <a:ext cx="730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r-HR" altLang="sr-Latn-RS" sz="1800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76641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40768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89" y="4722019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31B0EB-3998-41E9-B726-217F469CE0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72" y="4381072"/>
            <a:ext cx="2511793" cy="190800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494AF982-5075-4D70-A430-48FF575924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0271" y="4525072"/>
            <a:ext cx="2451467" cy="1764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xmlns="" id="{B289DA1B-A153-49C7-84D2-1BA84B699F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9881"/>
            <a:ext cx="23034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7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268760"/>
            <a:ext cx="6372708" cy="477953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 b="1" dirty="0"/>
              <a:t>Radovi na donjem ustroju</a:t>
            </a:r>
            <a:endParaRPr lang="en-US" b="1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7950" y="6381750"/>
            <a:ext cx="5976938" cy="476250"/>
          </a:xfrm>
        </p:spPr>
        <p:txBody>
          <a:bodyPr/>
          <a:lstStyle/>
          <a:p>
            <a:pPr>
              <a:defRPr/>
            </a:pPr>
            <a:r>
              <a:rPr lang="hr-HR" altLang="sr-Latn-RS" dirty="0"/>
              <a:t>Marko Vajdić</a:t>
            </a:r>
          </a:p>
        </p:txBody>
      </p:sp>
    </p:spTree>
    <p:extLst>
      <p:ext uri="{BB962C8B-B14F-4D97-AF65-F5344CB8AC3E}">
        <p14:creationId xmlns:p14="http://schemas.microsoft.com/office/powerpoint/2010/main" val="1237033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31</a:t>
            </a:fld>
            <a:endParaRPr lang="hr-HR" altLang="sr-Latn-RS"/>
          </a:p>
        </p:txBody>
      </p:sp>
      <p:sp>
        <p:nvSpPr>
          <p:cNvPr id="11" name="Titelbox">
            <a:extLst>
              <a:ext uri="{FF2B5EF4-FFF2-40B4-BE49-F238E27FC236}">
                <a16:creationId xmlns:a16="http://schemas.microsoft.com/office/drawing/2014/main" xmlns="" id="{1F70F5AE-DA5B-4C6E-A009-7B1DE0A5DB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8187" y="4733624"/>
            <a:ext cx="11611840" cy="39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lang="de-DE" sz="2400" b="1" dirty="0">
                <a:solidFill>
                  <a:schemeClr val="bg1"/>
                </a:solidFill>
              </a:defRPr>
            </a:lvl1pPr>
            <a:lvl2pPr algn="l">
              <a:defRPr sz="2000" b="1">
                <a:solidFill>
                  <a:schemeClr val="tx2"/>
                </a:solidFill>
              </a:defRPr>
            </a:lvl2pPr>
            <a:lvl3pPr algn="l">
              <a:defRPr sz="2000" b="1">
                <a:solidFill>
                  <a:schemeClr val="tx2"/>
                </a:solidFill>
              </a:defRPr>
            </a:lvl3pPr>
            <a:lvl4pPr algn="l">
              <a:defRPr sz="2000" b="1">
                <a:solidFill>
                  <a:schemeClr val="tx2"/>
                </a:solidFill>
              </a:defRPr>
            </a:lvl4pPr>
            <a:lvl5pPr algn="l">
              <a:defRPr sz="2000" b="1">
                <a:solidFill>
                  <a:schemeClr val="tx2"/>
                </a:solidFill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</a:defRPr>
            </a:lvl9pPr>
          </a:lstStyle>
          <a:p>
            <a:r>
              <a:rPr lang="hr-HR" sz="3200" dirty="0">
                <a:solidFill>
                  <a:srgbClr val="FF0000"/>
                </a:solidFill>
              </a:rPr>
              <a:t>Geotehnički studio d.o.o.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Untertitelbox">
            <a:extLst>
              <a:ext uri="{FF2B5EF4-FFF2-40B4-BE49-F238E27FC236}">
                <a16:creationId xmlns:a16="http://schemas.microsoft.com/office/drawing/2014/main" xmlns="" id="{1F852056-9BCE-4C17-BC2F-1995408F8E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28187" y="5231035"/>
            <a:ext cx="8592286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lang="de-DE" sz="2400">
                <a:solidFill>
                  <a:schemeClr val="bg1"/>
                </a:solidFill>
              </a:defRPr>
            </a:lvl1pPr>
            <a:lvl2pPr marL="185738" indent="-184150" algn="l">
              <a:buClr>
                <a:srgbClr val="FF0000"/>
              </a:buClr>
              <a:buSzPct val="85000"/>
              <a:buFont typeface="Wingdings" pitchFamily="2" charset="2"/>
              <a:buChar char="n"/>
            </a:lvl2pPr>
            <a:lvl3pPr marL="358775" indent="-171450" algn="l">
              <a:buClr>
                <a:srgbClr val="FF0000"/>
              </a:buClr>
              <a:buChar char="–"/>
            </a:lvl3pPr>
            <a:lvl4pPr marL="544513" indent="-184150" algn="l">
              <a:buClr>
                <a:srgbClr val="FF0000"/>
              </a:buClr>
              <a:buFont typeface="Wingdings" pitchFamily="2" charset="2"/>
              <a:buChar char="§"/>
            </a:lvl4pPr>
            <a:lvl5pPr marL="728663" indent="-182563" algn="l">
              <a:buClr>
                <a:srgbClr val="FF0000"/>
              </a:buClr>
              <a:buChar char="–"/>
            </a:lvl5pPr>
            <a:lvl6pPr marL="118586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>
                <a:latin typeface="+mn-lt"/>
              </a:defRPr>
            </a:lvl6pPr>
            <a:lvl7pPr marL="164306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>
                <a:latin typeface="+mn-lt"/>
              </a:defRPr>
            </a:lvl7pPr>
            <a:lvl8pPr marL="210026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>
                <a:latin typeface="+mn-lt"/>
              </a:defRPr>
            </a:lvl8pPr>
            <a:lvl9pPr marL="2557463" indent="-1825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Char char="–"/>
              <a:defRPr>
                <a:latin typeface="+mn-lt"/>
              </a:defRPr>
            </a:lvl9pPr>
          </a:lstStyle>
          <a:p>
            <a:r>
              <a:rPr lang="hr-HR" sz="3000" dirty="0">
                <a:solidFill>
                  <a:schemeClr val="tx1"/>
                </a:solidFill>
              </a:rPr>
              <a:t>Nadzor radova na izvođenju geotehničkih građevina</a:t>
            </a:r>
            <a:endParaRPr lang="en-US" sz="30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11559" y="1204865"/>
            <a:ext cx="7479343" cy="3448271"/>
            <a:chOff x="348384" y="191424"/>
            <a:chExt cx="8771951" cy="4437599"/>
          </a:xfrm>
        </p:grpSpPr>
        <p:pic>
          <p:nvPicPr>
            <p:cNvPr id="9" name="Picture 402" descr="https://upload.wikimedia.org/wikipedia/commons/thumb/5/5f/Zeljeznicki_kolodvor_Zapresic.jpg/1280px-Zeljeznicki_kolodvor_Zapresi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1846">
              <a:off x="544740" y="2251583"/>
              <a:ext cx="3174887" cy="23774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0" name="Picture 404" descr="https://upload.wikimedia.org/wikipedia/commons/thumb/9/9b/Zabok_%28Bahnhof%29.jpg/1280px-Zabok_%28Bahnhof%2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61330">
              <a:off x="3306158" y="191424"/>
              <a:ext cx="2686443" cy="20116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3" name="Picture 400" descr="Slikovni rezultat za Zapresic - Zabo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2410">
              <a:off x="348384" y="223626"/>
              <a:ext cx="3928357" cy="26057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4" name="Picture 406" descr="https://upload.wikimedia.org/wikipedia/commons/thumb/e/ee/Veliko_Trgovi%C5%A1%C4%87e_%28Bahnhof%29.jpg/1280px-Veliko_Trgovi%C5%A1%C4%87e_%28Bahnhof%2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9713">
              <a:off x="3262913" y="1874687"/>
              <a:ext cx="3052778" cy="228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5" name="Picture 39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718" y="810272"/>
              <a:ext cx="3069617" cy="27847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90" y="29807"/>
            <a:ext cx="721201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811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8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C8072C3-CC31-4BF2-9FFE-CE06FB292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32</a:t>
            </a:fld>
            <a:endParaRPr lang="hr-HR" altLang="sr-Latn-R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AE8802F-DFFA-423A-9D57-34E8DF3885BA}"/>
              </a:ext>
            </a:extLst>
          </p:cNvPr>
          <p:cNvGrpSpPr/>
          <p:nvPr/>
        </p:nvGrpSpPr>
        <p:grpSpPr>
          <a:xfrm>
            <a:off x="827584" y="676139"/>
            <a:ext cx="3456384" cy="6124446"/>
            <a:chOff x="1763688" y="495428"/>
            <a:chExt cx="3456384" cy="6124446"/>
          </a:xfrm>
        </p:grpSpPr>
        <p:pic>
          <p:nvPicPr>
            <p:cNvPr id="10" name="Picture 9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xmlns="" id="{AD1E96FA-ED09-4C85-9D6B-0C0E2E494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3688" y="1844823"/>
              <a:ext cx="2951361" cy="4775051"/>
            </a:xfrm>
            <a:prstGeom prst="rect">
              <a:avLst/>
            </a:prstGeom>
          </p:spPr>
        </p:pic>
        <p:pic>
          <p:nvPicPr>
            <p:cNvPr id="12" name="Picture 11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xmlns="" id="{B457DF23-2DB2-4881-85CF-96FB39B5A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6743" y="495428"/>
              <a:ext cx="2663329" cy="1351966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A126762-C478-461B-AE38-E766C6551B7D}"/>
              </a:ext>
            </a:extLst>
          </p:cNvPr>
          <p:cNvSpPr txBox="1">
            <a:spLocks/>
          </p:cNvSpPr>
          <p:nvPr/>
        </p:nvSpPr>
        <p:spPr>
          <a:xfrm>
            <a:off x="4498579" y="1700808"/>
            <a:ext cx="4506993" cy="25202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dominantno aluvijalni nanos rijeke Krapine</a:t>
            </a:r>
          </a:p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podređeno </a:t>
            </a:r>
            <a:r>
              <a:rPr lang="hr-HR" sz="2400" b="1" dirty="0" err="1"/>
              <a:t>glinoviti</a:t>
            </a:r>
            <a:r>
              <a:rPr lang="hr-HR" sz="2400" b="1" dirty="0"/>
              <a:t> </a:t>
            </a:r>
            <a:r>
              <a:rPr lang="hr-HR" sz="2400" b="1" dirty="0" err="1"/>
              <a:t>silt</a:t>
            </a:r>
            <a:r>
              <a:rPr lang="hr-HR" sz="2400" b="1" dirty="0"/>
              <a:t> / lapor</a:t>
            </a:r>
          </a:p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visoke razine podzemne vode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135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xmlns="" id="{D413F864-3707-499A-86C4-BA718DA036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973992"/>
            <a:ext cx="5389115" cy="4248472"/>
          </a:xfrm>
          <a:prstGeom prst="rect">
            <a:avLst/>
          </a:prstGeom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xmlns="" id="{88B77E10-6D01-472C-9C40-F0ED808AE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20" y="1184325"/>
            <a:ext cx="2581980" cy="505298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457200" y="764704"/>
            <a:ext cx="4506993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stalni i povremeni vodotoci</a:t>
            </a:r>
          </a:p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mrtvaji</a:t>
            </a:r>
          </a:p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 err="1"/>
              <a:t>zamočvareni</a:t>
            </a:r>
            <a:r>
              <a:rPr lang="hr-HR" sz="2400" b="1" dirty="0"/>
              <a:t> dijelovi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7168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539552" y="1268760"/>
            <a:ext cx="8424936" cy="25202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zadržavanje postojeće trase</a:t>
            </a:r>
          </a:p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4 devijacije (8km, 9km, 11km, 13/14km) </a:t>
            </a:r>
          </a:p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temeljenje mostova (</a:t>
            </a:r>
            <a:r>
              <a:rPr lang="hr-HR" sz="2400" b="1" dirty="0" err="1"/>
              <a:t>Črnec</a:t>
            </a:r>
            <a:r>
              <a:rPr lang="hr-HR" sz="2400" b="1" dirty="0"/>
              <a:t>, </a:t>
            </a:r>
            <a:r>
              <a:rPr lang="hr-HR" sz="2400" b="1" dirty="0" err="1"/>
              <a:t>Vučerna</a:t>
            </a:r>
            <a:r>
              <a:rPr lang="hr-HR" sz="2400" b="1" dirty="0"/>
              <a:t>, </a:t>
            </a:r>
            <a:r>
              <a:rPr lang="hr-HR" sz="2400" b="1" dirty="0" err="1"/>
              <a:t>Luški</a:t>
            </a:r>
            <a:r>
              <a:rPr lang="hr-HR" sz="2400" b="1" dirty="0"/>
              <a:t> potok, </a:t>
            </a:r>
            <a:r>
              <a:rPr lang="hr-HR" sz="2400" b="1" dirty="0" err="1"/>
              <a:t>Horvacka</a:t>
            </a:r>
            <a:r>
              <a:rPr lang="hr-HR" sz="2400" b="1" dirty="0"/>
              <a:t> cestovni i željeznički,</a:t>
            </a:r>
          </a:p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kolodvori,</a:t>
            </a:r>
          </a:p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pothodnici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48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35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2" name="Picture 11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xmlns="" id="{0AE1BCF6-9453-482A-BE62-9E026A9A5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68" y="1251522"/>
            <a:ext cx="6444208" cy="3132601"/>
          </a:xfrm>
          <a:prstGeom prst="rect">
            <a:avLst/>
          </a:prstGeom>
        </p:spPr>
      </p:pic>
      <p:pic>
        <p:nvPicPr>
          <p:cNvPr id="15" name="Picture 14" descr="A rocky beach&#10;&#10;Description automatically generated">
            <a:extLst>
              <a:ext uri="{FF2B5EF4-FFF2-40B4-BE49-F238E27FC236}">
                <a16:creationId xmlns:a16="http://schemas.microsoft.com/office/drawing/2014/main" xmlns="" id="{A6D4F2CA-E882-4672-8E17-BD672AAE8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55" y="3293783"/>
            <a:ext cx="5724128" cy="27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36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dva modela</a:t>
            </a:r>
          </a:p>
          <a:p>
            <a:pPr marL="800100" lvl="1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40cm tampona + GTX + GM2</a:t>
            </a:r>
          </a:p>
          <a:p>
            <a:pPr marL="800100" lvl="1" indent="-342900" algn="l">
              <a:buFont typeface="Calibri" panose="020F0502020204030204" pitchFamily="34" charset="0"/>
              <a:buChar char="‒"/>
            </a:pPr>
            <a:r>
              <a:rPr lang="hr-HR" sz="2400" b="1" dirty="0"/>
              <a:t>40cm tampona + GTX + GM1 + GM2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6DB19E6C-2E2A-418C-AC7C-0E42B7D72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618643"/>
              </p:ext>
            </p:extLst>
          </p:nvPr>
        </p:nvGraphicFramePr>
        <p:xfrm>
          <a:off x="2263722" y="3958231"/>
          <a:ext cx="5267325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r:id="rId4" imgW="14782800" imgH="8162925" progId="AutoCAD.Drawing.18">
                  <p:embed/>
                </p:oleObj>
              </mc:Choice>
              <mc:Fallback>
                <p:oleObj r:id="rId4" imgW="14782800" imgH="8162925" progId="AutoCAD.Drawing.18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6DB19E6C-2E2A-418C-AC7C-0E42B7D72F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2134" b="22614"/>
                      <a:stretch>
                        <a:fillRect/>
                      </a:stretch>
                    </p:blipFill>
                    <p:spPr bwMode="auto">
                      <a:xfrm>
                        <a:off x="2263722" y="3958231"/>
                        <a:ext cx="5267325" cy="158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870BA116-A1E8-4054-94D8-AB8BCDE291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439189"/>
              </p:ext>
            </p:extLst>
          </p:nvPr>
        </p:nvGraphicFramePr>
        <p:xfrm>
          <a:off x="2220740" y="2254209"/>
          <a:ext cx="5267325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r:id="rId6" imgW="18211800" imgH="9124950" progId="AutoCAD.Drawing.20">
                  <p:embed/>
                </p:oleObj>
              </mc:Choice>
              <mc:Fallback>
                <p:oleObj r:id="rId6" imgW="18211800" imgH="9124950" progId="AutoCAD.Drawing.2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870BA116-A1E8-4054-94D8-AB8BCDE291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9290" b="19621"/>
                      <a:stretch>
                        <a:fillRect/>
                      </a:stretch>
                    </p:blipFill>
                    <p:spPr bwMode="auto">
                      <a:xfrm>
                        <a:off x="2220740" y="2254209"/>
                        <a:ext cx="5267325" cy="1638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693ED4E8-F452-49F7-BB46-CA1713DCB8D6}"/>
              </a:ext>
            </a:extLst>
          </p:cNvPr>
          <p:cNvSpPr/>
          <p:nvPr/>
        </p:nvSpPr>
        <p:spPr>
          <a:xfrm>
            <a:off x="2252481" y="3128279"/>
            <a:ext cx="5184058" cy="545690"/>
          </a:xfrm>
          <a:custGeom>
            <a:avLst/>
            <a:gdLst>
              <a:gd name="connsiteX0" fmla="*/ 0 w 5184058"/>
              <a:gd name="connsiteY0" fmla="*/ 36871 h 545690"/>
              <a:gd name="connsiteX1" fmla="*/ 0 w 5184058"/>
              <a:gd name="connsiteY1" fmla="*/ 36871 h 545690"/>
              <a:gd name="connsiteX2" fmla="*/ 516194 w 5184058"/>
              <a:gd name="connsiteY2" fmla="*/ 0 h 545690"/>
              <a:gd name="connsiteX3" fmla="*/ 5184058 w 5184058"/>
              <a:gd name="connsiteY3" fmla="*/ 243348 h 545690"/>
              <a:gd name="connsiteX4" fmla="*/ 5176684 w 5184058"/>
              <a:gd name="connsiteY4" fmla="*/ 545690 h 545690"/>
              <a:gd name="connsiteX5" fmla="*/ 523568 w 5184058"/>
              <a:gd name="connsiteY5" fmla="*/ 339213 h 545690"/>
              <a:gd name="connsiteX6" fmla="*/ 0 w 5184058"/>
              <a:gd name="connsiteY6" fmla="*/ 368709 h 545690"/>
              <a:gd name="connsiteX7" fmla="*/ 0 w 5184058"/>
              <a:gd name="connsiteY7" fmla="*/ 36871 h 54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4058" h="545690">
                <a:moveTo>
                  <a:pt x="0" y="36871"/>
                </a:moveTo>
                <a:lnTo>
                  <a:pt x="0" y="36871"/>
                </a:lnTo>
                <a:lnTo>
                  <a:pt x="516194" y="0"/>
                </a:lnTo>
                <a:lnTo>
                  <a:pt x="5184058" y="243348"/>
                </a:lnTo>
                <a:lnTo>
                  <a:pt x="5176684" y="545690"/>
                </a:lnTo>
                <a:lnTo>
                  <a:pt x="523568" y="339213"/>
                </a:lnTo>
                <a:lnTo>
                  <a:pt x="0" y="368709"/>
                </a:lnTo>
                <a:lnTo>
                  <a:pt x="0" y="3687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E653CC5A-91A1-4C6C-A7F8-8E858AD62951}"/>
              </a:ext>
            </a:extLst>
          </p:cNvPr>
          <p:cNvCxnSpPr>
            <a:cxnSpLocks/>
          </p:cNvCxnSpPr>
          <p:nvPr/>
        </p:nvCxnSpPr>
        <p:spPr>
          <a:xfrm flipV="1">
            <a:off x="2133235" y="2856595"/>
            <a:ext cx="0" cy="6476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8A63F9EF-39AE-4762-9B5D-871422752AC8}"/>
              </a:ext>
            </a:extLst>
          </p:cNvPr>
          <p:cNvSpPr/>
          <p:nvPr/>
        </p:nvSpPr>
        <p:spPr>
          <a:xfrm>
            <a:off x="2304007" y="4793980"/>
            <a:ext cx="5184058" cy="545690"/>
          </a:xfrm>
          <a:custGeom>
            <a:avLst/>
            <a:gdLst>
              <a:gd name="connsiteX0" fmla="*/ 0 w 5184058"/>
              <a:gd name="connsiteY0" fmla="*/ 36871 h 545690"/>
              <a:gd name="connsiteX1" fmla="*/ 0 w 5184058"/>
              <a:gd name="connsiteY1" fmla="*/ 36871 h 545690"/>
              <a:gd name="connsiteX2" fmla="*/ 516194 w 5184058"/>
              <a:gd name="connsiteY2" fmla="*/ 0 h 545690"/>
              <a:gd name="connsiteX3" fmla="*/ 5184058 w 5184058"/>
              <a:gd name="connsiteY3" fmla="*/ 243348 h 545690"/>
              <a:gd name="connsiteX4" fmla="*/ 5176684 w 5184058"/>
              <a:gd name="connsiteY4" fmla="*/ 545690 h 545690"/>
              <a:gd name="connsiteX5" fmla="*/ 523568 w 5184058"/>
              <a:gd name="connsiteY5" fmla="*/ 339213 h 545690"/>
              <a:gd name="connsiteX6" fmla="*/ 0 w 5184058"/>
              <a:gd name="connsiteY6" fmla="*/ 368709 h 545690"/>
              <a:gd name="connsiteX7" fmla="*/ 0 w 5184058"/>
              <a:gd name="connsiteY7" fmla="*/ 36871 h 54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4058" h="545690">
                <a:moveTo>
                  <a:pt x="0" y="36871"/>
                </a:moveTo>
                <a:lnTo>
                  <a:pt x="0" y="36871"/>
                </a:lnTo>
                <a:lnTo>
                  <a:pt x="516194" y="0"/>
                </a:lnTo>
                <a:lnTo>
                  <a:pt x="5184058" y="243348"/>
                </a:lnTo>
                <a:lnTo>
                  <a:pt x="5176684" y="545690"/>
                </a:lnTo>
                <a:lnTo>
                  <a:pt x="523568" y="339213"/>
                </a:lnTo>
                <a:lnTo>
                  <a:pt x="0" y="368709"/>
                </a:lnTo>
                <a:lnTo>
                  <a:pt x="0" y="3687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FEBC61D0-DC6A-482C-AFAB-C67E8C6D410B}"/>
              </a:ext>
            </a:extLst>
          </p:cNvPr>
          <p:cNvSpPr txBox="1">
            <a:spLocks/>
          </p:cNvSpPr>
          <p:nvPr/>
        </p:nvSpPr>
        <p:spPr>
          <a:xfrm>
            <a:off x="1691680" y="2946664"/>
            <a:ext cx="504056" cy="311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sz="1800" b="1" dirty="0"/>
              <a:t>70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4ECFD4C0-0AF9-42E9-B86E-D0D7CA0F0D7D}"/>
              </a:ext>
            </a:extLst>
          </p:cNvPr>
          <p:cNvCxnSpPr>
            <a:cxnSpLocks/>
          </p:cNvCxnSpPr>
          <p:nvPr/>
        </p:nvCxnSpPr>
        <p:spPr>
          <a:xfrm flipV="1">
            <a:off x="2123728" y="4509120"/>
            <a:ext cx="0" cy="6476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6F2BF9F6-5ACA-4B14-A8F8-19AA1019ECED}"/>
              </a:ext>
            </a:extLst>
          </p:cNvPr>
          <p:cNvSpPr txBox="1">
            <a:spLocks/>
          </p:cNvSpPr>
          <p:nvPr/>
        </p:nvSpPr>
        <p:spPr>
          <a:xfrm>
            <a:off x="1689670" y="4638038"/>
            <a:ext cx="504056" cy="311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hr-HR" sz="1800" b="1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45867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0" grpId="0" animBg="1"/>
      <p:bldP spid="18" grpId="0" animBg="1"/>
      <p:bldP spid="19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37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xmlns="" id="{13CAB9A8-50D3-4029-B0C6-060AE9D0B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5" y="1628800"/>
            <a:ext cx="4624121" cy="4077071"/>
          </a:xfrm>
          <a:prstGeom prst="rect">
            <a:avLst/>
          </a:prstGeom>
        </p:spPr>
      </p:pic>
      <p:pic>
        <p:nvPicPr>
          <p:cNvPr id="10" name="Picture 9" descr="A dirt path&#10;&#10;Description automatically generated">
            <a:extLst>
              <a:ext uri="{FF2B5EF4-FFF2-40B4-BE49-F238E27FC236}">
                <a16:creationId xmlns:a16="http://schemas.microsoft.com/office/drawing/2014/main" xmlns="" id="{C47A7D28-4C7A-4475-9F5A-31A5246347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69768"/>
            <a:ext cx="5297668" cy="2575256"/>
          </a:xfrm>
          <a:prstGeom prst="rect">
            <a:avLst/>
          </a:prstGeom>
        </p:spPr>
      </p:pic>
      <p:pic>
        <p:nvPicPr>
          <p:cNvPr id="14" name="Picture 13" descr="A close up of a dirt field&#10;&#10;Description automatically generated">
            <a:extLst>
              <a:ext uri="{FF2B5EF4-FFF2-40B4-BE49-F238E27FC236}">
                <a16:creationId xmlns:a16="http://schemas.microsoft.com/office/drawing/2014/main" xmlns="" id="{FBECA1C9-79AA-4223-AFB0-0721C0F637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750034"/>
            <a:ext cx="5325471" cy="258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2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38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8" name="Picture 17" descr="A large long train on a train track with trees in the background&#10;&#10;Description automatically generated">
            <a:extLst>
              <a:ext uri="{FF2B5EF4-FFF2-40B4-BE49-F238E27FC236}">
                <a16:creationId xmlns:a16="http://schemas.microsoft.com/office/drawing/2014/main" xmlns="" id="{7C0EBAF2-E51E-45AD-A107-9F223DBDC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9" y="1077605"/>
            <a:ext cx="6808402" cy="3309640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xmlns="" id="{A75049D4-AA49-4D6F-A46A-D35406D5FA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131465"/>
              </p:ext>
            </p:extLst>
          </p:nvPr>
        </p:nvGraphicFramePr>
        <p:xfrm>
          <a:off x="6156176" y="1844824"/>
          <a:ext cx="2203421" cy="4268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Picture 19" descr="A close up of a rock&#10;&#10;Description automatically generated">
            <a:extLst>
              <a:ext uri="{FF2B5EF4-FFF2-40B4-BE49-F238E27FC236}">
                <a16:creationId xmlns:a16="http://schemas.microsoft.com/office/drawing/2014/main" xmlns="" id="{0C988F9E-2BD8-4793-9C55-96D07AF647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0" y="2520564"/>
            <a:ext cx="4572000" cy="339436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7562AA6-74F8-4C13-9EFF-3B341D7623FF}"/>
              </a:ext>
            </a:extLst>
          </p:cNvPr>
          <p:cNvSpPr/>
          <p:nvPr/>
        </p:nvSpPr>
        <p:spPr>
          <a:xfrm>
            <a:off x="6372200" y="2172936"/>
            <a:ext cx="576064" cy="2325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909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19" grpId="0">
        <p:bldAsOne/>
      </p:bldGraphic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39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2" name="Picture 11" descr="A picture containing transport, weapon&#10;&#10;Description automatically generated">
            <a:extLst>
              <a:ext uri="{FF2B5EF4-FFF2-40B4-BE49-F238E27FC236}">
                <a16:creationId xmlns:a16="http://schemas.microsoft.com/office/drawing/2014/main" xmlns="" id="{A988C12E-688E-4EA0-9787-37D932D2E3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4053" y="2286455"/>
            <a:ext cx="5445217" cy="2646980"/>
          </a:xfrm>
          <a:prstGeom prst="rect">
            <a:avLst/>
          </a:prstGeom>
        </p:spPr>
      </p:pic>
      <p:pic>
        <p:nvPicPr>
          <p:cNvPr id="15" name="Picture 14" descr="A picture containing building&#10;&#10;Description automatically generated">
            <a:extLst>
              <a:ext uri="{FF2B5EF4-FFF2-40B4-BE49-F238E27FC236}">
                <a16:creationId xmlns:a16="http://schemas.microsoft.com/office/drawing/2014/main" xmlns="" id="{1BD84B5D-17E6-41A7-AF99-C48CAC3809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9286" y="2301072"/>
            <a:ext cx="5502108" cy="2674636"/>
          </a:xfrm>
          <a:prstGeom prst="rect">
            <a:avLst/>
          </a:prstGeom>
        </p:spPr>
      </p:pic>
      <p:pic>
        <p:nvPicPr>
          <p:cNvPr id="7" name="Picture 6" descr="A picture containing sky, tree, outdoor, building&#10;&#10;Description automatically generated">
            <a:extLst>
              <a:ext uri="{FF2B5EF4-FFF2-40B4-BE49-F238E27FC236}">
                <a16:creationId xmlns:a16="http://schemas.microsoft.com/office/drawing/2014/main" xmlns="" id="{56BDBFBF-F375-4246-BA36-289B975EE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9472" y="2286455"/>
            <a:ext cx="5445219" cy="264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7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Danijela Kosty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9587" y="232396"/>
            <a:ext cx="8095902" cy="5855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3400" b="1" dirty="0">
                <a:solidFill>
                  <a:srgbClr val="0070C0"/>
                </a:solidFill>
              </a:rPr>
              <a:t>Razlozi dugotrajnosti pripreme projekta 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427038" y="765175"/>
            <a:ext cx="6953250" cy="0"/>
          </a:xfrm>
          <a:prstGeom prst="line">
            <a:avLst/>
          </a:prstGeom>
          <a:noFill/>
          <a:ln w="15875">
            <a:solidFill>
              <a:srgbClr val="4F81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kstniOkvir 5"/>
          <p:cNvSpPr txBox="1">
            <a:spLocks noChangeArrowheads="1"/>
          </p:cNvSpPr>
          <p:nvPr/>
        </p:nvSpPr>
        <p:spPr bwMode="auto">
          <a:xfrm>
            <a:off x="4427538" y="5013325"/>
            <a:ext cx="730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r-HR" altLang="sr-Latn-RS" sz="180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xmlns="" id="{2147BBE4-ACA6-490C-9123-689785D1FBA1}"/>
              </a:ext>
            </a:extLst>
          </p:cNvPr>
          <p:cNvSpPr/>
          <p:nvPr/>
        </p:nvSpPr>
        <p:spPr>
          <a:xfrm>
            <a:off x="457200" y="1095401"/>
            <a:ext cx="6635080" cy="2262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altLang="sr-Latn-RS" sz="1600" dirty="0">
                <a:solidFill>
                  <a:srgbClr val="0070C0"/>
                </a:solidFill>
              </a:rPr>
              <a:t>dugotrajno rješavanje imovinskopravnih odnosa, </a:t>
            </a: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što na ovakvim linijskim objektima zahtijeva rješavanje velikog broja katastarskih čestica na više katastarskih općina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zbog neriješenih imovinskopravnih odnosa odbijeni su zahtjevi za izdavanje građevinskih dozvola 2014. godine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altLang="sr-Latn-R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nesređene zemljišne knjige i neusklađenost zakona 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6E4006F3-4ACD-4F3E-A93D-621E124F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626" y="2387601"/>
            <a:ext cx="1693862" cy="118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xmlns="" id="{74309CDD-86D7-4D8C-97AF-C6D3A3DED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3446214"/>
            <a:ext cx="6553200" cy="226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altLang="sr-Latn-RS" b="0" dirty="0">
                <a:solidFill>
                  <a:srgbClr val="0070C0"/>
                </a:solidFill>
                <a:latin typeface="Arial" pitchFamily="34" charset="0"/>
              </a:rPr>
              <a:t>nadmetanje je započelo 2. lipnja 2017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.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objavom u Elektroničkom oglasniku javne nabave. U fazi nadmetanja: </a:t>
            </a:r>
            <a:r>
              <a:rPr lang="hr-HR" altLang="sr-Latn-RS" b="0" dirty="0">
                <a:solidFill>
                  <a:srgbClr val="0070C0"/>
                </a:solidFill>
                <a:latin typeface="Arial" pitchFamily="34" charset="0"/>
              </a:rPr>
              <a:t>dvije žalbe na dokumentaciju o nabavi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te po Odluci o odabiru </a:t>
            </a:r>
            <a:r>
              <a:rPr lang="hr-HR" altLang="sr-Latn-RS" b="0" dirty="0">
                <a:solidFill>
                  <a:srgbClr val="0070C0"/>
                </a:solidFill>
                <a:latin typeface="Arial" pitchFamily="34" charset="0"/>
              </a:rPr>
              <a:t>dvije dodatne žalbe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iako DKOM odbio sve žalbe, </a:t>
            </a:r>
            <a:r>
              <a:rPr lang="hr-HR" altLang="sr-Latn-RS" dirty="0">
                <a:solidFill>
                  <a:srgbClr val="0070C0"/>
                </a:solidFill>
                <a:latin typeface="Arial" pitchFamily="34" charset="0"/>
              </a:rPr>
              <a:t>od početka postupka javne nabave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do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zaključenja ugovora o izvođenju radova prošla je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</a:t>
            </a:r>
            <a:r>
              <a:rPr lang="hr-HR" altLang="sr-Latn-RS" dirty="0">
                <a:solidFill>
                  <a:srgbClr val="0070C0"/>
                </a:solidFill>
                <a:latin typeface="Arial" pitchFamily="34" charset="0"/>
              </a:rPr>
              <a:t>puna godina dana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AF083EEC-24C4-4E90-BD27-756D73CF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8" y="4221077"/>
            <a:ext cx="1223962" cy="117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xmlns="" id="{B3C3C01A-9E73-4890-9CDF-FE5D076C3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45" y="96754"/>
            <a:ext cx="23034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66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40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0" name="Picture 9" descr="A group of people standing outside of a building&#10;&#10;Description automatically generated">
            <a:extLst>
              <a:ext uri="{FF2B5EF4-FFF2-40B4-BE49-F238E27FC236}">
                <a16:creationId xmlns:a16="http://schemas.microsoft.com/office/drawing/2014/main" xmlns="" id="{BA2DD0EF-C72B-4984-BFAC-9F726DC46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" y="908720"/>
            <a:ext cx="5460782" cy="2654547"/>
          </a:xfrm>
          <a:prstGeom prst="rect">
            <a:avLst/>
          </a:prstGeom>
        </p:spPr>
      </p:pic>
      <p:pic>
        <p:nvPicPr>
          <p:cNvPr id="20" name="Picture 19" descr="A picture containing building, ground, wall, outdoor&#10;&#10;Description automatically generated">
            <a:extLst>
              <a:ext uri="{FF2B5EF4-FFF2-40B4-BE49-F238E27FC236}">
                <a16:creationId xmlns:a16="http://schemas.microsoft.com/office/drawing/2014/main" xmlns="" id="{087ABFAC-1622-4857-AEA7-325900379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99" y="1259676"/>
            <a:ext cx="5733341" cy="2787041"/>
          </a:xfrm>
          <a:prstGeom prst="rect">
            <a:avLst/>
          </a:prstGeom>
        </p:spPr>
      </p:pic>
      <p:pic>
        <p:nvPicPr>
          <p:cNvPr id="21" name="Picture 20" descr="A house with a large rock&#10;&#10;Description automatically generated">
            <a:extLst>
              <a:ext uri="{FF2B5EF4-FFF2-40B4-BE49-F238E27FC236}">
                <a16:creationId xmlns:a16="http://schemas.microsoft.com/office/drawing/2014/main" xmlns="" id="{ACCC7A97-3813-49CD-9B8D-7E680E00B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" y="3571571"/>
            <a:ext cx="5076056" cy="2467527"/>
          </a:xfrm>
          <a:prstGeom prst="rect">
            <a:avLst/>
          </a:prstGeom>
        </p:spPr>
      </p:pic>
      <p:pic>
        <p:nvPicPr>
          <p:cNvPr id="22" name="Picture 21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xmlns="" id="{8F71327D-1581-470D-B82D-ACAF524FCF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90" y="3499815"/>
            <a:ext cx="5831150" cy="283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41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7" name="Picture 6" descr="A tractor in a pile&#10;&#10;Description automatically generated">
            <a:extLst>
              <a:ext uri="{FF2B5EF4-FFF2-40B4-BE49-F238E27FC236}">
                <a16:creationId xmlns:a16="http://schemas.microsoft.com/office/drawing/2014/main" xmlns="" id="{BD8161C7-770A-4F54-87C8-18F8EB862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8" y="908720"/>
            <a:ext cx="6349567" cy="3086595"/>
          </a:xfrm>
          <a:prstGeom prst="rect">
            <a:avLst/>
          </a:prstGeom>
        </p:spPr>
      </p:pic>
      <p:pic>
        <p:nvPicPr>
          <p:cNvPr id="12" name="Picture 11" descr="A picture containing outdoor, nature, rock, building&#10;&#10;Description automatically generated">
            <a:extLst>
              <a:ext uri="{FF2B5EF4-FFF2-40B4-BE49-F238E27FC236}">
                <a16:creationId xmlns:a16="http://schemas.microsoft.com/office/drawing/2014/main" xmlns="" id="{DDF6C89A-134D-49D0-BD1A-4457C450C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67" y="2102534"/>
            <a:ext cx="6053305" cy="2942579"/>
          </a:xfrm>
          <a:prstGeom prst="rect">
            <a:avLst/>
          </a:prstGeom>
        </p:spPr>
      </p:pic>
      <p:pic>
        <p:nvPicPr>
          <p:cNvPr id="16" name="Picture 15" descr="A house covered in snow&#10;&#10;Description automatically generated">
            <a:extLst>
              <a:ext uri="{FF2B5EF4-FFF2-40B4-BE49-F238E27FC236}">
                <a16:creationId xmlns:a16="http://schemas.microsoft.com/office/drawing/2014/main" xmlns="" id="{0269BDEA-E208-409B-A6A6-BC87096698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28" y="3457491"/>
            <a:ext cx="5976939" cy="29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8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42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3" name="Picture 12" descr="A crane truck on a dirt road&#10;&#10;Description automatically generated">
            <a:extLst>
              <a:ext uri="{FF2B5EF4-FFF2-40B4-BE49-F238E27FC236}">
                <a16:creationId xmlns:a16="http://schemas.microsoft.com/office/drawing/2014/main" xmlns="" id="{7A25C648-0825-47E6-A1E7-C35F962B1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59" y="1230886"/>
            <a:ext cx="7386482" cy="3590651"/>
          </a:xfrm>
          <a:prstGeom prst="rect">
            <a:avLst/>
          </a:prstGeom>
        </p:spPr>
      </p:pic>
      <p:pic>
        <p:nvPicPr>
          <p:cNvPr id="19" name="Picture 18" descr="A truck driving down a dirt road&#10;&#10;Description automatically generated">
            <a:extLst>
              <a:ext uri="{FF2B5EF4-FFF2-40B4-BE49-F238E27FC236}">
                <a16:creationId xmlns:a16="http://schemas.microsoft.com/office/drawing/2014/main" xmlns="" id="{3828FB88-8D82-4837-B8B9-D690E3D34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637" y="2877110"/>
            <a:ext cx="6743438" cy="327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9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43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21" name="Picture 20" descr="A path with trees on the side of a dirt road&#10;&#10;Description automatically generated">
            <a:extLst>
              <a:ext uri="{FF2B5EF4-FFF2-40B4-BE49-F238E27FC236}">
                <a16:creationId xmlns:a16="http://schemas.microsoft.com/office/drawing/2014/main" xmlns="" id="{01185565-A20D-468E-B960-B03E2BE3D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74417"/>
            <a:ext cx="6546995" cy="3182567"/>
          </a:xfrm>
          <a:prstGeom prst="rect">
            <a:avLst/>
          </a:prstGeom>
        </p:spPr>
      </p:pic>
      <p:pic>
        <p:nvPicPr>
          <p:cNvPr id="12" name="Picture 11" descr="A path with trees on the side of a dirt field&#10;&#10;Description automatically generated">
            <a:extLst>
              <a:ext uri="{FF2B5EF4-FFF2-40B4-BE49-F238E27FC236}">
                <a16:creationId xmlns:a16="http://schemas.microsoft.com/office/drawing/2014/main" xmlns="" id="{C32F5712-EDDB-48AF-84B7-EB95BAF52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315742"/>
            <a:ext cx="5760641" cy="2800311"/>
          </a:xfrm>
          <a:prstGeom prst="rect">
            <a:avLst/>
          </a:prstGeom>
        </p:spPr>
      </p:pic>
      <p:pic>
        <p:nvPicPr>
          <p:cNvPr id="13" name="Picture 12" descr="A picture containing sewing machine, indoor, appliance, sitting&#10;&#10;Description automatically generated">
            <a:extLst>
              <a:ext uri="{FF2B5EF4-FFF2-40B4-BE49-F238E27FC236}">
                <a16:creationId xmlns:a16="http://schemas.microsoft.com/office/drawing/2014/main" xmlns="" id="{7004EBB8-976D-43A0-AB9A-FA02637B2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4605" y="2444021"/>
            <a:ext cx="4941160" cy="24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5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44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4" name="Picture 13" descr="A close up of an old building&#10;&#10;Description automatically generated">
            <a:extLst>
              <a:ext uri="{FF2B5EF4-FFF2-40B4-BE49-F238E27FC236}">
                <a16:creationId xmlns:a16="http://schemas.microsoft.com/office/drawing/2014/main" xmlns="" id="{0D294D81-A692-482D-9EAD-40836FCDF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8" y="1111243"/>
            <a:ext cx="6300842" cy="3541893"/>
          </a:xfrm>
          <a:prstGeom prst="rect">
            <a:avLst/>
          </a:prstGeom>
        </p:spPr>
      </p:pic>
      <p:pic>
        <p:nvPicPr>
          <p:cNvPr id="18" name="Picture 17" descr="A picture containing tree, building, grass, outdoor&#10;&#10;Description automatically generated">
            <a:extLst>
              <a:ext uri="{FF2B5EF4-FFF2-40B4-BE49-F238E27FC236}">
                <a16:creationId xmlns:a16="http://schemas.microsoft.com/office/drawing/2014/main" xmlns="" id="{53BC2BCA-C77D-4A24-AB46-7B38DF550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56" y="2947173"/>
            <a:ext cx="5534213" cy="329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45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l"/>
            <a:r>
              <a:rPr lang="hr-HR" sz="2400" b="1" dirty="0"/>
              <a:t>Problematika</a:t>
            </a:r>
            <a:r>
              <a:rPr lang="pl-PL" sz="2400" b="1" dirty="0"/>
              <a:t> vezana za geotehničke radove</a:t>
            </a:r>
            <a:endParaRPr lang="en-US" sz="24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2" name="Picture 11" descr="A dirt path next to a building&#10;&#10;Description automatically generated">
            <a:extLst>
              <a:ext uri="{FF2B5EF4-FFF2-40B4-BE49-F238E27FC236}">
                <a16:creationId xmlns:a16="http://schemas.microsoft.com/office/drawing/2014/main" xmlns="" id="{053A88D3-8023-4840-A60A-A184CEE27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7702788" cy="3744411"/>
          </a:xfrm>
          <a:prstGeom prst="rect">
            <a:avLst/>
          </a:prstGeom>
        </p:spPr>
      </p:pic>
      <p:pic>
        <p:nvPicPr>
          <p:cNvPr id="13" name="Picture 12" descr="A large farm field&#10;&#10;Description automatically generated">
            <a:extLst>
              <a:ext uri="{FF2B5EF4-FFF2-40B4-BE49-F238E27FC236}">
                <a16:creationId xmlns:a16="http://schemas.microsoft.com/office/drawing/2014/main" xmlns="" id="{AB3AB4B2-794E-4D76-BB6F-AD359460CD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7" y="1317779"/>
            <a:ext cx="8782469" cy="49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3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/>
              <a:t>Pero Šiša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46</a:t>
            </a:fld>
            <a:endParaRPr lang="hr-HR" altLang="sr-Latn-R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05BDEF65-6E9D-460F-8F57-1B2F7678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837428"/>
            <a:ext cx="8229600" cy="634082"/>
          </a:xfrm>
        </p:spPr>
        <p:txBody>
          <a:bodyPr/>
          <a:lstStyle/>
          <a:p>
            <a:r>
              <a:rPr lang="hr-HR" sz="3600" b="1" dirty="0"/>
              <a:t>HVALA NA PAŽNJI</a:t>
            </a:r>
            <a:endParaRPr lang="en-US" sz="3600" b="1" dirty="0"/>
          </a:p>
        </p:txBody>
      </p:sp>
      <p:pic>
        <p:nvPicPr>
          <p:cNvPr id="11" name="Content Placeholder 7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4C71B35-009F-4286-81F1-C9E7F3380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236" y="274638"/>
            <a:ext cx="1553252" cy="8030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78BE596-BC69-4258-A8D8-24D2A64311DA}"/>
              </a:ext>
            </a:extLst>
          </p:cNvPr>
          <p:cNvSpPr txBox="1">
            <a:spLocks/>
          </p:cNvSpPr>
          <p:nvPr/>
        </p:nvSpPr>
        <p:spPr>
          <a:xfrm>
            <a:off x="683568" y="966160"/>
            <a:ext cx="8424936" cy="120677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hr-HR" sz="24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C16AC212-646E-4D49-A347-48D9027B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400" y="3504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6531259E-3789-4AC7-8B15-45837152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56" y="2341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2" name="Grafik 10">
            <a:extLst>
              <a:ext uri="{FF2B5EF4-FFF2-40B4-BE49-F238E27FC236}">
                <a16:creationId xmlns:a16="http://schemas.microsoft.com/office/drawing/2014/main" xmlns="" id="{15E0807F-38BA-4840-9366-22FF6072A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-1" b="-1"/>
          <a:stretch/>
        </p:blipFill>
        <p:spPr>
          <a:xfrm>
            <a:off x="6103179" y="280398"/>
            <a:ext cx="1128173" cy="797242"/>
          </a:xfrm>
          <a:prstGeom prst="rect">
            <a:avLst/>
          </a:prstGeom>
        </p:spPr>
      </p:pic>
      <p:pic>
        <p:nvPicPr>
          <p:cNvPr id="13" name="Picture 2" descr="Slikovni rezultat za HÅ½I logo">
            <a:extLst>
              <a:ext uri="{FF2B5EF4-FFF2-40B4-BE49-F238E27FC236}">
                <a16:creationId xmlns:a16="http://schemas.microsoft.com/office/drawing/2014/main" xmlns="" id="{F11CA424-46A2-4DB1-ABFB-330F46D80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3296" y="170677"/>
            <a:ext cx="1080120" cy="10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44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Danijela Kosty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64198"/>
            <a:ext cx="7173094" cy="940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4000" b="1" dirty="0">
                <a:solidFill>
                  <a:srgbClr val="0070C0"/>
                </a:solidFill>
              </a:rPr>
              <a:t>Financijski podaci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46856" y="1129076"/>
            <a:ext cx="7976369" cy="546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Ugovor o dodjeli bespovratnih sredstava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hr-HR" altLang="sr-Latn-RS" dirty="0">
                <a:solidFill>
                  <a:srgbClr val="0070C0"/>
                </a:solidFill>
                <a:latin typeface="Arial" panose="020B0604020202020204" pitchFamily="34" charset="0"/>
              </a:rPr>
              <a:t>HŽ Infrastruktura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potpisala je s </a:t>
            </a:r>
            <a:r>
              <a:rPr lang="hr-HR" altLang="sr-Latn-RS" dirty="0">
                <a:solidFill>
                  <a:srgbClr val="0070C0"/>
                </a:solidFill>
                <a:latin typeface="Arial" panose="020B0604020202020204" pitchFamily="34" charset="0"/>
              </a:rPr>
              <a:t>Ministarstvom mora, prometa i infrastrukture (PT1)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 </a:t>
            </a:r>
            <a:r>
              <a:rPr lang="hr-HR" altLang="sr-Latn-RS" dirty="0">
                <a:solidFill>
                  <a:srgbClr val="0070C0"/>
                </a:solidFill>
                <a:latin typeface="Arial" panose="020B0604020202020204" pitchFamily="34" charset="0"/>
              </a:rPr>
              <a:t>Središnjom agencijom za financiranje i ugovaranje (PT2)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hr-HR" altLang="sr-Latn-RS" dirty="0">
                <a:solidFill>
                  <a:srgbClr val="0070C0"/>
                </a:solidFill>
                <a:latin typeface="Arial" panose="020B0604020202020204" pitchFamily="34" charset="0"/>
              </a:rPr>
              <a:t>studenome 2017. godine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Ukupna vrijednost prihvatljivih troškova projekta iznosi </a:t>
            </a:r>
            <a:r>
              <a:rPr lang="hr-HR" altLang="sr-Latn-RS" dirty="0">
                <a:solidFill>
                  <a:srgbClr val="0070C0"/>
                </a:solidFill>
                <a:latin typeface="Arial" panose="020B0604020202020204" pitchFamily="34" charset="0"/>
              </a:rPr>
              <a:t>614,4 </a:t>
            </a:r>
            <a:r>
              <a:rPr lang="hr-HR" altLang="sr-Latn-RS" dirty="0" err="1">
                <a:solidFill>
                  <a:srgbClr val="0070C0"/>
                </a:solidFill>
                <a:latin typeface="Arial" panose="020B0604020202020204" pitchFamily="34" charset="0"/>
              </a:rPr>
              <a:t>mil</a:t>
            </a:r>
            <a:r>
              <a:rPr lang="hr-HR" altLang="sr-Latn-RS" dirty="0">
                <a:solidFill>
                  <a:srgbClr val="0070C0"/>
                </a:solidFill>
                <a:latin typeface="Arial" panose="020B0604020202020204" pitchFamily="34" charset="0"/>
              </a:rPr>
              <a:t>. kuna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Projekt se s </a:t>
            </a:r>
            <a:r>
              <a:rPr lang="hr-HR" altLang="sr-Latn-RS" dirty="0">
                <a:solidFill>
                  <a:srgbClr val="0070C0"/>
                </a:solidFill>
                <a:latin typeface="Arial" panose="020B0604020202020204" pitchFamily="34" charset="0"/>
              </a:rPr>
              <a:t>85 % sredstava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sufinancira putem </a:t>
            </a:r>
            <a:r>
              <a:rPr lang="hr-HR" altLang="sr-Latn-RS" dirty="0">
                <a:solidFill>
                  <a:srgbClr val="0070C0"/>
                </a:solidFill>
                <a:latin typeface="Arial" panose="020B0604020202020204" pitchFamily="34" charset="0"/>
              </a:rPr>
              <a:t>Operativnog programa Konkurentnost i kohezija 2014. – 2020.,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 preostalih 15 % bit će sufinancirano nacionalnim sredstvima.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hr-HR" altLang="sr-Latn-RS" b="0" dirty="0">
                <a:solidFill>
                  <a:srgbClr val="404040"/>
                </a:solidFill>
                <a:latin typeface="Arial" charset="0"/>
              </a:rPr>
              <a:t>Ugovor za radove HŽ Infrastruktura potpisala je 12. lipnja 2018. s tvrtkom </a:t>
            </a:r>
            <a:r>
              <a:rPr lang="hr-HR" altLang="sr-Latn-RS" dirty="0">
                <a:solidFill>
                  <a:srgbClr val="0070C0"/>
                </a:solidFill>
                <a:latin typeface="Arial" charset="0"/>
              </a:rPr>
              <a:t>SWIETELSKY d.o.o.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(530.655.163,07 kn)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hr-HR" altLang="sr-Latn-RS" b="0" dirty="0">
                <a:solidFill>
                  <a:srgbClr val="404040"/>
                </a:solidFill>
                <a:latin typeface="Arial" charset="0"/>
              </a:rPr>
              <a:t> Ugovor o nadzoru nad izvođenjem radova potpisan je 28. lipnja 2018. sa tvrtkom</a:t>
            </a:r>
            <a:r>
              <a:rPr lang="vi-VN" altLang="en-US" b="0" dirty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vi-VN" altLang="en-US" dirty="0">
                <a:solidFill>
                  <a:srgbClr val="0070C0"/>
                </a:solidFill>
                <a:latin typeface="Arial" charset="0"/>
              </a:rPr>
              <a:t>DB Engineering &amp; Consulting GmbH</a:t>
            </a:r>
            <a:r>
              <a:rPr lang="hr-HR" altLang="en-US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hr-HR" altLang="sr-Latn-RS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hr-HR" altLang="sr-Latn-RS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(13.475.811,97 kn)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hr-HR" altLang="sr-Latn-RS" b="0" dirty="0">
                <a:solidFill>
                  <a:srgbClr val="404040"/>
                </a:solidFill>
                <a:latin typeface="Arial" charset="0"/>
              </a:rPr>
              <a:t>Radovi su započeli </a:t>
            </a:r>
            <a:r>
              <a:rPr lang="hr-HR" altLang="sr-Latn-RS" dirty="0">
                <a:solidFill>
                  <a:srgbClr val="0070C0"/>
                </a:solidFill>
                <a:latin typeface="Arial" charset="0"/>
              </a:rPr>
              <a:t>u srpnju 2018</a:t>
            </a:r>
            <a:r>
              <a:rPr lang="hr-HR" altLang="sr-Latn-RS" b="0" dirty="0">
                <a:solidFill>
                  <a:srgbClr val="404040"/>
                </a:solidFill>
                <a:latin typeface="Arial" charset="0"/>
              </a:rPr>
              <a:t>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hr-HR" altLang="sr-Latn-RS" b="0" dirty="0">
                <a:solidFill>
                  <a:srgbClr val="404040"/>
                </a:solidFill>
                <a:latin typeface="Arial" charset="0"/>
              </a:rPr>
              <a:t>Rok za izvođenje radova je </a:t>
            </a:r>
            <a:r>
              <a:rPr lang="hr-HR" altLang="sr-Latn-RS" dirty="0">
                <a:solidFill>
                  <a:srgbClr val="0070C0"/>
                </a:solidFill>
                <a:latin typeface="Arial" charset="0"/>
              </a:rPr>
              <a:t>36 mjeseci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hr-HR" altLang="en-US" sz="1400" dirty="0">
              <a:solidFill>
                <a:srgbClr val="404040"/>
              </a:solidFill>
              <a:latin typeface="Arial" charset="0"/>
            </a:endParaRPr>
          </a:p>
          <a:p>
            <a:pPr algn="just"/>
            <a:r>
              <a:rPr lang="hr-HR" altLang="en-US" dirty="0">
                <a:solidFill>
                  <a:srgbClr val="003399"/>
                </a:solidFill>
              </a:rPr>
              <a:t>	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xmlns="" id="{0673ED74-CECC-4D13-A4F5-54403B9939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7388" y="836712"/>
            <a:ext cx="6953250" cy="0"/>
          </a:xfrm>
          <a:prstGeom prst="line">
            <a:avLst/>
          </a:prstGeom>
          <a:noFill/>
          <a:ln w="15875">
            <a:solidFill>
              <a:srgbClr val="4F81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xmlns="" id="{3967233A-6052-4AD8-B55B-B4E33610E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45" y="96754"/>
            <a:ext cx="23034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133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67761" y="790742"/>
            <a:ext cx="7480951" cy="521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Građevinski parametri pruge: projektirana građevinska </a:t>
            </a:r>
            <a:r>
              <a:rPr lang="pl-PL" altLang="en-US" sz="1600" dirty="0">
                <a:solidFill>
                  <a:srgbClr val="404040"/>
                </a:solidFill>
                <a:latin typeface="Arial" charset="0"/>
              </a:rPr>
              <a:t>brzina od maksimalno </a:t>
            </a:r>
            <a:r>
              <a:rPr lang="pl-PL" altLang="en-US" sz="1600" b="1" dirty="0">
                <a:solidFill>
                  <a:srgbClr val="0070C0"/>
                </a:solidFill>
                <a:latin typeface="Arial" charset="0"/>
              </a:rPr>
              <a:t>120 km/h.</a:t>
            </a:r>
            <a:endParaRPr lang="pl-PL" altLang="en-US" sz="1600" dirty="0">
              <a:solidFill>
                <a:srgbClr val="0070C0"/>
              </a:solidFill>
              <a:latin typeface="Arial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Vozna vremena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putničkih vlakova skratit će se za oko 30 posto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(sa sadašnjih 39 – 44 min na 28 min),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a brzih vlakova za oko 50 posto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(sa sadašnjih 31 min na 14 min), uključivanje u prigradski promet Grada Zagreba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Pruga će se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elektrificirati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, što pridonosi zaštiti okoliša i smanjenju buke.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nb-NO" altLang="en-US" sz="1600" dirty="0">
                <a:solidFill>
                  <a:srgbClr val="404040"/>
                </a:solidFill>
                <a:latin typeface="Arial" charset="0"/>
              </a:rPr>
              <a:t>Rekonstruirat će se </a:t>
            </a:r>
            <a:r>
              <a:rPr lang="nb-NO" altLang="en-US" sz="1600" b="1" dirty="0">
                <a:solidFill>
                  <a:srgbClr val="0070C0"/>
                </a:solidFill>
                <a:latin typeface="Arial" charset="0"/>
              </a:rPr>
              <a:t>kolodvori Novi Dvori, Luka, Veliko Trgovišće i Zabok</a:t>
            </a:r>
            <a:r>
              <a:rPr lang="nb-NO" altLang="en-US" sz="1600" dirty="0">
                <a:solidFill>
                  <a:srgbClr val="404040"/>
                </a:solidFill>
                <a:latin typeface="Arial" charset="0"/>
              </a:rPr>
              <a:t>,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 i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stajališta </a:t>
            </a:r>
            <a:r>
              <a:rPr lang="hr-HR" altLang="en-US" sz="1600" b="1" dirty="0" err="1">
                <a:solidFill>
                  <a:srgbClr val="0070C0"/>
                </a:solidFill>
                <a:latin typeface="Arial" charset="0"/>
              </a:rPr>
              <a:t>Pojatno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, </a:t>
            </a:r>
            <a:r>
              <a:rPr lang="hr-HR" altLang="en-US" sz="1600" b="1" dirty="0" err="1">
                <a:solidFill>
                  <a:srgbClr val="0070C0"/>
                </a:solidFill>
                <a:latin typeface="Arial" charset="0"/>
              </a:rPr>
              <a:t>Kupljenovo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 i </a:t>
            </a:r>
            <a:r>
              <a:rPr lang="hr-HR" altLang="en-US" sz="1600" b="1" dirty="0" err="1">
                <a:solidFill>
                  <a:srgbClr val="0070C0"/>
                </a:solidFill>
                <a:latin typeface="Arial" charset="0"/>
              </a:rPr>
              <a:t>Žeinci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 -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izgradnja novih perona, pothodnika, nadstrešnica i parkirališta te rekonstrukciju kolodvorskih zgrada.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Kolodvor Zabok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razdvojit će se na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putnički i teretni dio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, a izgradit će se nova </a:t>
            </a:r>
            <a:r>
              <a:rPr lang="pl-PL" altLang="en-US" sz="1600" dirty="0">
                <a:solidFill>
                  <a:srgbClr val="404040"/>
                </a:solidFill>
                <a:latin typeface="Arial" charset="0"/>
              </a:rPr>
              <a:t>zgrada za smještaj signalno-sigurnosnih i telekomunikacijskih uređaja te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ureda za izvršne radnike.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U kolodvorima i stajalištima bit će osiguran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sustav videonadzora te vizualnog i audio obavještavanja putnika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.</a:t>
            </a:r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Danijela Kosty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39136" cy="7651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4000" b="1" dirty="0">
                <a:solidFill>
                  <a:srgbClr val="0070C0"/>
                </a:solidFill>
              </a:rPr>
              <a:t>Ciljevi i opseg projekta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427038" y="765175"/>
            <a:ext cx="6953250" cy="0"/>
          </a:xfrm>
          <a:prstGeom prst="line">
            <a:avLst/>
          </a:prstGeom>
          <a:noFill/>
          <a:ln w="15875">
            <a:solidFill>
              <a:srgbClr val="4F81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kstniOkvir 5"/>
          <p:cNvSpPr txBox="1">
            <a:spLocks noChangeArrowheads="1"/>
          </p:cNvSpPr>
          <p:nvPr/>
        </p:nvSpPr>
        <p:spPr bwMode="auto">
          <a:xfrm>
            <a:off x="4427538" y="5013325"/>
            <a:ext cx="730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r-HR" altLang="sr-Latn-RS" sz="1800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76641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40768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389" y="4722019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xmlns="" id="{8D30C753-0296-41DD-BCF7-BC009CCF8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45" y="96754"/>
            <a:ext cx="23034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79512" y="824558"/>
            <a:ext cx="7488832" cy="5217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novi signalno-sigurnosni i telekomunikacijski uređaji te uređaji daljinskog upravljanja prometom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kako bi se osigurali preduvjeti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     za brže i sigurnije prometovanje vlakova.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Suvremenim automatskim osiguranjem i sintetičkim popođenjem bit će modernizirano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15 željezničko-cestovnih prijelaza, četiri</a:t>
            </a:r>
            <a:r>
              <a:rPr lang="hr-HR" altLang="en-US" sz="1600" b="1" dirty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će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prijelaza</a:t>
            </a:r>
            <a:r>
              <a:rPr lang="hr-HR" altLang="en-US" sz="1600" b="1" dirty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spojnim cestama biti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preusmjerena na susjedne prijelaze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,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    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jedan</a:t>
            </a:r>
            <a:r>
              <a:rPr lang="hr-HR" altLang="en-US" sz="1600" b="1" dirty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će biti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ukinut</a:t>
            </a:r>
            <a:r>
              <a:rPr lang="hr-HR" altLang="en-US" sz="1600" b="1" dirty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kako bi se uz povećanje dopuštene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     brzine prometovanja vlakova podigla propusnost i razina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     sigurnosti na križanjima pruge i cesta.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Uredit će se odnosno rekonstruirati te izgraditi potpuno nove pružne građevine kao što su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četiri nova armiranobetonska mosta 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Vučerna, Lužki potok, Črnec i Horvacka te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cestovni most</a:t>
            </a:r>
            <a:r>
              <a:rPr lang="hr-HR" altLang="en-US" sz="1600" b="1" dirty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hr-HR" altLang="en-US" sz="1600" dirty="0" err="1">
                <a:solidFill>
                  <a:srgbClr val="404040"/>
                </a:solidFill>
                <a:latin typeface="Arial" charset="0"/>
              </a:rPr>
              <a:t>Horvacka</a:t>
            </a: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hr-HR" altLang="en-US" sz="1600" dirty="0">
                <a:solidFill>
                  <a:srgbClr val="404040"/>
                </a:solidFill>
                <a:latin typeface="Arial" charset="0"/>
              </a:rPr>
              <a:t>Radi odvodnje </a:t>
            </a:r>
            <a:r>
              <a:rPr lang="hr-HR" altLang="en-US" sz="1600" b="1" dirty="0">
                <a:solidFill>
                  <a:srgbClr val="0070C0"/>
                </a:solidFill>
                <a:latin typeface="Arial" charset="0"/>
              </a:rPr>
              <a:t>uredit će se 35 propusta </a:t>
            </a:r>
            <a:r>
              <a:rPr lang="pl-PL" altLang="en-US" sz="1600" b="1" dirty="0">
                <a:solidFill>
                  <a:srgbClr val="0070C0"/>
                </a:solidFill>
                <a:latin typeface="Arial" charset="0"/>
              </a:rPr>
              <a:t>i kanali </a:t>
            </a:r>
            <a:r>
              <a:rPr lang="pl-PL" altLang="en-US" sz="1600" dirty="0">
                <a:solidFill>
                  <a:srgbClr val="404040"/>
                </a:solidFill>
                <a:latin typeface="Arial" charset="0"/>
              </a:rPr>
              <a:t>te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l-PL" altLang="en-US" sz="1600" dirty="0">
                <a:solidFill>
                  <a:srgbClr val="404040"/>
                </a:solidFill>
                <a:latin typeface="Arial" charset="0"/>
              </a:rPr>
              <a:t>     na mjestima gdje je to potrebno uporni/potporni zidovi.</a:t>
            </a:r>
            <a:endParaRPr lang="hr-HR" altLang="sr-Latn-RS" sz="1600" b="1" dirty="0">
              <a:solidFill>
                <a:srgbClr val="404040"/>
              </a:solidFill>
              <a:latin typeface="Arial" charset="0"/>
            </a:endParaRPr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Danijela Kosty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"/>
            <a:ext cx="6823588" cy="7651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4000" b="1" dirty="0">
                <a:solidFill>
                  <a:srgbClr val="0070C0"/>
                </a:solidFill>
              </a:rPr>
              <a:t>Ciljevi i opseg projekta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427038" y="765175"/>
            <a:ext cx="6953250" cy="0"/>
          </a:xfrm>
          <a:prstGeom prst="line">
            <a:avLst/>
          </a:prstGeom>
          <a:noFill/>
          <a:ln w="15875">
            <a:solidFill>
              <a:srgbClr val="4F81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kstniOkvir 5"/>
          <p:cNvSpPr txBox="1">
            <a:spLocks noChangeArrowheads="1"/>
          </p:cNvSpPr>
          <p:nvPr/>
        </p:nvSpPr>
        <p:spPr bwMode="auto">
          <a:xfrm>
            <a:off x="4427538" y="5013325"/>
            <a:ext cx="730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r-HR" altLang="sr-Latn-RS" sz="180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296988"/>
            <a:ext cx="1646237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07" y="1217276"/>
            <a:ext cx="823181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788" y="5013325"/>
            <a:ext cx="828000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14" y="3015000"/>
            <a:ext cx="826862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1AF26717-BECD-4B56-8790-6103F533E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45" y="96754"/>
            <a:ext cx="23034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722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Danijela Kosty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64199"/>
            <a:ext cx="6953250" cy="6725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4000" b="1" dirty="0">
                <a:solidFill>
                  <a:srgbClr val="0070C0"/>
                </a:solidFill>
              </a:rPr>
              <a:t>Faznost i dozvole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488" y="1486942"/>
            <a:ext cx="8098656" cy="181588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>
            <a:lvl1pPr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hr-HR" altLang="en-US" dirty="0">
                <a:solidFill>
                  <a:srgbClr val="0070C0"/>
                </a:solidFill>
              </a:rPr>
              <a:t>1. faza </a:t>
            </a:r>
            <a:r>
              <a:rPr lang="hr-HR" altLang="en-US" dirty="0">
                <a:solidFill>
                  <a:srgbClr val="003399"/>
                </a:solidFill>
              </a:rPr>
              <a:t>: </a:t>
            </a:r>
            <a:r>
              <a:rPr lang="hr-HR" altLang="en-US" b="0" dirty="0">
                <a:solidFill>
                  <a:srgbClr val="0070C0"/>
                </a:solidFill>
                <a:latin typeface="Arial" charset="0"/>
              </a:rPr>
              <a:t>I. </a:t>
            </a:r>
            <a:r>
              <a:rPr lang="hr-HR" altLang="en-US" b="0" dirty="0" err="1">
                <a:solidFill>
                  <a:srgbClr val="0070C0"/>
                </a:solidFill>
                <a:latin typeface="Arial" charset="0"/>
              </a:rPr>
              <a:t>poddionica</a:t>
            </a: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: kolodvor Zaprešić (</a:t>
            </a:r>
            <a:r>
              <a:rPr lang="hr-HR" altLang="en-US" b="0" dirty="0" err="1">
                <a:solidFill>
                  <a:srgbClr val="404040"/>
                </a:solidFill>
                <a:latin typeface="Arial" charset="0"/>
              </a:rPr>
              <a:t>isklj</a:t>
            </a: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.) - kolodvor Novi Dvori (uklj.) ; </a:t>
            </a:r>
          </a:p>
          <a:p>
            <a:pPr algn="just">
              <a:defRPr/>
            </a:pPr>
            <a:r>
              <a:rPr lang="hr-HR" altLang="en-US" dirty="0">
                <a:solidFill>
                  <a:srgbClr val="0070C0"/>
                </a:solidFill>
              </a:rPr>
              <a:t>2. faza </a:t>
            </a:r>
            <a:r>
              <a:rPr lang="hr-HR" altLang="en-US" dirty="0">
                <a:solidFill>
                  <a:srgbClr val="003399"/>
                </a:solidFill>
              </a:rPr>
              <a:t>: </a:t>
            </a:r>
            <a:r>
              <a:rPr lang="hr-HR" altLang="en-US" b="0" dirty="0">
                <a:solidFill>
                  <a:srgbClr val="0070C0"/>
                </a:solidFill>
                <a:latin typeface="Arial" charset="0"/>
              </a:rPr>
              <a:t>II </a:t>
            </a:r>
            <a:r>
              <a:rPr lang="hr-HR" altLang="en-US" b="0" dirty="0" err="1">
                <a:solidFill>
                  <a:srgbClr val="0070C0"/>
                </a:solidFill>
                <a:latin typeface="Arial" charset="0"/>
              </a:rPr>
              <a:t>poddionica</a:t>
            </a: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: kolodvor Novi Dvori (isklj.) – kolodvor Luka (uklj.); </a:t>
            </a:r>
          </a:p>
          <a:p>
            <a:pPr>
              <a:defRPr/>
            </a:pPr>
            <a:r>
              <a:rPr lang="hr-HR" altLang="en-US" dirty="0">
                <a:solidFill>
                  <a:srgbClr val="0070C0"/>
                </a:solidFill>
              </a:rPr>
              <a:t>3. faza </a:t>
            </a:r>
            <a:r>
              <a:rPr lang="hr-HR" altLang="en-US" dirty="0">
                <a:solidFill>
                  <a:srgbClr val="003399"/>
                </a:solidFill>
              </a:rPr>
              <a:t>: </a:t>
            </a:r>
            <a:r>
              <a:rPr lang="hr-HR" altLang="en-US" b="0" dirty="0">
                <a:solidFill>
                  <a:srgbClr val="0070C0"/>
                </a:solidFill>
                <a:latin typeface="Arial" charset="0"/>
              </a:rPr>
              <a:t>III </a:t>
            </a:r>
            <a:r>
              <a:rPr lang="hr-HR" altLang="en-US" b="0" dirty="0" err="1">
                <a:solidFill>
                  <a:srgbClr val="0070C0"/>
                </a:solidFill>
                <a:latin typeface="Arial" charset="0"/>
              </a:rPr>
              <a:t>poddionica</a:t>
            </a: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: kolodvor Luka (isklj.) – kolodvor  Veliko </a:t>
            </a:r>
            <a:r>
              <a:rPr lang="hr-HR" altLang="en-US" b="0" dirty="0" err="1">
                <a:solidFill>
                  <a:srgbClr val="404040"/>
                </a:solidFill>
                <a:latin typeface="Arial" charset="0"/>
              </a:rPr>
              <a:t>Trgovišće</a:t>
            </a: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 (uklj.); </a:t>
            </a:r>
          </a:p>
          <a:p>
            <a:pPr>
              <a:defRPr/>
            </a:pPr>
            <a:r>
              <a:rPr lang="hr-HR" altLang="en-US" dirty="0">
                <a:solidFill>
                  <a:srgbClr val="0070C0"/>
                </a:solidFill>
              </a:rPr>
              <a:t>4. faza </a:t>
            </a:r>
            <a:r>
              <a:rPr lang="hr-HR" altLang="en-US" dirty="0">
                <a:solidFill>
                  <a:srgbClr val="003399"/>
                </a:solidFill>
              </a:rPr>
              <a:t>: </a:t>
            </a:r>
            <a:r>
              <a:rPr lang="hr-HR" altLang="en-US" b="0" dirty="0">
                <a:solidFill>
                  <a:srgbClr val="0070C0"/>
                </a:solidFill>
                <a:latin typeface="Arial" charset="0"/>
              </a:rPr>
              <a:t>IV </a:t>
            </a:r>
            <a:r>
              <a:rPr lang="hr-HR" altLang="en-US" b="0" dirty="0" err="1">
                <a:solidFill>
                  <a:srgbClr val="0070C0"/>
                </a:solidFill>
                <a:latin typeface="Arial" charset="0"/>
              </a:rPr>
              <a:t>poddionica</a:t>
            </a: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: kolodvor Veliko Trgovišće (isklj.) – kolodvor Zabok (uklj.)</a:t>
            </a:r>
          </a:p>
          <a:p>
            <a:pPr>
              <a:defRPr/>
            </a:pPr>
            <a:r>
              <a:rPr lang="hr-HR" altLang="en-US" dirty="0">
                <a:solidFill>
                  <a:srgbClr val="0070C0"/>
                </a:solidFill>
              </a:rPr>
              <a:t>5. faza </a:t>
            </a:r>
            <a:r>
              <a:rPr lang="hr-HR" altLang="en-US" dirty="0">
                <a:solidFill>
                  <a:srgbClr val="003399"/>
                </a:solidFill>
              </a:rPr>
              <a:t>: </a:t>
            </a: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Elektrifikacija i ugradnja signalno-sigurnosnih uređaja na pruzi Zaprešić (isklj.) – Zabok 	(uklj.), osiguranje se priključuje na pruge Zabok – Đurmanec – DG, te Hum-Lug – Gornja Stubica 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23528" y="1000887"/>
            <a:ext cx="7916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600" b="1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hr-HR" altLang="sr-Latn-RS" b="0" dirty="0">
                <a:solidFill>
                  <a:srgbClr val="404040"/>
                </a:solidFill>
                <a:latin typeface="Arial" charset="0"/>
              </a:rPr>
              <a:t>zahvat se izvodi u slijedećim fazama; svaka faza - zasebna građevinska dozvola</a:t>
            </a:r>
            <a:r>
              <a:rPr lang="hr-HR" altLang="sr-Latn-RS" dirty="0">
                <a:solidFill>
                  <a:srgbClr val="003399"/>
                </a:solidFill>
              </a:rPr>
              <a:t>: 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12775" y="4769237"/>
            <a:ext cx="7918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r-HR" altLang="sr-Latn-RS" dirty="0">
                <a:solidFill>
                  <a:srgbClr val="0070C0"/>
                </a:solidFill>
              </a:rPr>
              <a:t>6.faza</a:t>
            </a:r>
            <a:r>
              <a:rPr lang="hr-HR" altLang="sr-Latn-RS" dirty="0">
                <a:solidFill>
                  <a:srgbClr val="003399"/>
                </a:solidFill>
              </a:rPr>
              <a:t>:   </a:t>
            </a:r>
            <a:r>
              <a:rPr lang="hr-HR" altLang="sr-Latn-RS" b="0" dirty="0">
                <a:solidFill>
                  <a:srgbClr val="404040"/>
                </a:solidFill>
                <a:latin typeface="Arial" charset="0"/>
              </a:rPr>
              <a:t>izgradnja objekata za zaštitu buke – </a:t>
            </a:r>
            <a:r>
              <a:rPr lang="hr-HR" altLang="sr-Latn-RS" dirty="0">
                <a:solidFill>
                  <a:srgbClr val="0070C0"/>
                </a:solidFill>
                <a:latin typeface="Arial" charset="0"/>
              </a:rPr>
              <a:t>opcionalna građevinska dozvola    	   </a:t>
            </a:r>
            <a:r>
              <a:rPr lang="hr-HR" altLang="sr-Latn-RS" b="0" dirty="0">
                <a:solidFill>
                  <a:srgbClr val="404040"/>
                </a:solidFill>
                <a:latin typeface="Arial" charset="0"/>
              </a:rPr>
              <a:t>ukoliko mjerenja buke na kritičnim mjestima određenim SUO i Elaboratom  	   zaštite od buke pokažu da je potrebna izgradnja objekata za zaštitu od buke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21940" y="3576860"/>
            <a:ext cx="7918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14366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>
              <a:tabLst>
                <a:tab pos="14366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tabLst>
                <a:tab pos="14366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tabLst>
                <a:tab pos="14366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tabLst>
                <a:tab pos="14366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66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66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66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6688" algn="l"/>
              </a:tabLst>
              <a:defRPr sz="1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hr-HR" altLang="sr-Latn-RS" b="0" dirty="0">
                <a:solidFill>
                  <a:srgbClr val="0070C0"/>
                </a:solidFill>
                <a:latin typeface="Arial" charset="0"/>
              </a:rPr>
              <a:t>prvih 5 faza </a:t>
            </a:r>
            <a:r>
              <a:rPr lang="hr-HR" altLang="sr-Latn-RS" b="0" dirty="0">
                <a:solidFill>
                  <a:srgbClr val="404040"/>
                </a:solidFill>
                <a:latin typeface="Arial" charset="0"/>
              </a:rPr>
              <a:t>- </a:t>
            </a:r>
            <a:r>
              <a:rPr lang="hr-HR" altLang="sr-Latn-RS" dirty="0">
                <a:solidFill>
                  <a:srgbClr val="0070C0"/>
                </a:solidFill>
                <a:latin typeface="Arial" charset="0"/>
              </a:rPr>
              <a:t>jedna uporabna dozvola </a:t>
            </a:r>
            <a:r>
              <a:rPr lang="hr-HR" altLang="sr-Latn-RS" b="0" dirty="0">
                <a:solidFill>
                  <a:srgbClr val="404040"/>
                </a:solidFill>
                <a:latin typeface="Arial" charset="0"/>
              </a:rPr>
              <a:t>koja će biti izdana s ograničenjem povećanja brzine ukoliko probna mjerenja buke pokažu da je potrebno izgraditi objekte za zaštitu buke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xmlns="" id="{6FA00040-8957-4B6E-B8CE-344C412971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7388" y="836712"/>
            <a:ext cx="6953250" cy="0"/>
          </a:xfrm>
          <a:prstGeom prst="line">
            <a:avLst/>
          </a:prstGeom>
          <a:noFill/>
          <a:ln w="15875">
            <a:solidFill>
              <a:srgbClr val="4F81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DAAACA2E-926C-441C-96DF-826B5E1EA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45" y="96754"/>
            <a:ext cx="23034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0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Danijela Kosty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164198"/>
            <a:ext cx="7200800" cy="6009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4000" b="1" dirty="0">
                <a:solidFill>
                  <a:srgbClr val="0070C0"/>
                </a:solidFill>
              </a:rPr>
              <a:t>Dinamika izvođenja radova</a:t>
            </a: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50825" y="836712"/>
            <a:ext cx="8785225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Trajanje radova  </a:t>
            </a:r>
            <a:r>
              <a:rPr lang="hr-HR" altLang="en-US" dirty="0">
                <a:solidFill>
                  <a:srgbClr val="0070C0"/>
                </a:solidFill>
                <a:latin typeface="Arial" charset="0"/>
              </a:rPr>
              <a:t>36 mjeseci</a:t>
            </a: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, a radovi se izvode </a:t>
            </a:r>
            <a:r>
              <a:rPr lang="hr-HR" altLang="en-US" dirty="0">
                <a:solidFill>
                  <a:srgbClr val="0070C0"/>
                </a:solidFill>
                <a:latin typeface="Arial" charset="0"/>
              </a:rPr>
              <a:t>u 4 etape</a:t>
            </a:r>
            <a:r>
              <a:rPr lang="hr-HR" altLang="en-US" b="0" dirty="0">
                <a:solidFill>
                  <a:srgbClr val="404040"/>
                </a:solidFill>
                <a:latin typeface="Arial" charset="0"/>
              </a:rPr>
              <a:t>:</a:t>
            </a:r>
          </a:p>
          <a:p>
            <a:pPr algn="just"/>
            <a:endParaRPr lang="hr-HR" altLang="en-US" sz="1400" b="0" dirty="0">
              <a:solidFill>
                <a:srgbClr val="404040"/>
              </a:solidFill>
              <a:latin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1. etapa </a:t>
            </a:r>
            <a:r>
              <a:rPr lang="hr-HR" altLang="en-US" sz="1400" dirty="0">
                <a:solidFill>
                  <a:srgbClr val="0070C0"/>
                </a:solidFill>
                <a:latin typeface="Arial" charset="0"/>
              </a:rPr>
              <a:t>- pripremni radovi </a:t>
            </a:r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– do 31.03.2019. promet se odvijao nesmetano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 	 - priprema gradilišnog prostora, dostava materijala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donji ustroj i objekti na dionicama devijacija (izgradnja željezničkog mosta 	  	   	   </a:t>
            </a:r>
            <a:r>
              <a:rPr lang="hr-HR" altLang="en-US" sz="1400" b="0" dirty="0" err="1">
                <a:solidFill>
                  <a:srgbClr val="404040"/>
                </a:solidFill>
                <a:latin typeface="Arial" charset="0"/>
              </a:rPr>
              <a:t>Vučerna</a:t>
            </a:r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 na II. poddionici, izgradnja cestovnog mosta Horvacka na IV. poddionici)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proširenje nasipa, izgradnja cesta, objekata na cesti i pristupnih puteva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izrada privremenih uređenih površina i staza za komunikaciju u kolodvoru Zabok,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  priprema terena za teretni dio kolodvora Zabok, rušenje skladišta 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rekonstrukcija svih zgrada u dijelu za smještaj SS i TK uređaja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 </a:t>
            </a:r>
            <a:r>
              <a:rPr lang="hr-HR" altLang="en-US" sz="1400" b="0" dirty="0" err="1">
                <a:solidFill>
                  <a:srgbClr val="404040"/>
                </a:solidFill>
                <a:latin typeface="Arial" charset="0"/>
              </a:rPr>
              <a:t>izmještanje</a:t>
            </a:r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 postojećih instalacija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 rekonstrukcija postrojenja za sekcioniranje s bočnim vodom PS2+1BV u Zaprešiću </a:t>
            </a:r>
          </a:p>
          <a:p>
            <a:pPr algn="just"/>
            <a:endParaRPr lang="hr-HR" altLang="en-US" sz="1400" b="0" dirty="0">
              <a:solidFill>
                <a:srgbClr val="404040"/>
              </a:solidFill>
              <a:latin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2. etapa - </a:t>
            </a:r>
            <a:r>
              <a:rPr lang="hr-HR" altLang="en-US" sz="1400" dirty="0">
                <a:solidFill>
                  <a:srgbClr val="0070C0"/>
                </a:solidFill>
                <a:latin typeface="Arial" charset="0"/>
              </a:rPr>
              <a:t>permanentni zatvor pruge </a:t>
            </a:r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– od 01.04.2019. radovi na cijeloj pružnoj dionici </a:t>
            </a:r>
            <a:r>
              <a:rPr lang="hr-HR" altLang="en-US" sz="1400" b="0" dirty="0">
                <a:solidFill>
                  <a:srgbClr val="0070C0"/>
                </a:solidFill>
                <a:latin typeface="Arial" charset="0"/>
              </a:rPr>
              <a:t>6 mjeseci </a:t>
            </a:r>
          </a:p>
          <a:p>
            <a:pPr algn="just"/>
            <a:r>
              <a:rPr lang="hr-HR" altLang="en-US" sz="1400" b="0" dirty="0">
                <a:solidFill>
                  <a:srgbClr val="0070C0"/>
                </a:solidFill>
                <a:latin typeface="Arial" charset="0"/>
              </a:rPr>
              <a:t>	 - </a:t>
            </a:r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putnici se prevoze </a:t>
            </a:r>
            <a:r>
              <a:rPr lang="hr-HR" altLang="en-US" sz="1400" b="0" dirty="0">
                <a:solidFill>
                  <a:srgbClr val="0070C0"/>
                </a:solidFill>
                <a:latin typeface="Arial" charset="0"/>
              </a:rPr>
              <a:t>supstitucijskim prijevozom </a:t>
            </a:r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- autobusima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</a:t>
            </a:r>
            <a:r>
              <a:rPr lang="hr-HR" altLang="en-US" sz="1400" b="0" dirty="0">
                <a:solidFill>
                  <a:srgbClr val="0070C0"/>
                </a:solidFill>
                <a:latin typeface="Arial" charset="0"/>
              </a:rPr>
              <a:t>svi objekti </a:t>
            </a:r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(4 pothodnika, 3 mosta, propusti)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sanacija nasipa šljunčanim stupovima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ugradnja gornjeg ustroja na dionicama rekonstrukcije, regulacija kolosijeka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radovi na donjem i gornjem ustroju, odvodnja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križanja infrastrukturnih vodova i kabela, odvodnja duž dionice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dogradnja kolosijeka i skretnica u kolodvorima i stajalištima, drenaže u kolodvorima</a:t>
            </a:r>
          </a:p>
          <a:p>
            <a:pPr algn="just"/>
            <a:r>
              <a:rPr lang="hr-HR" altLang="en-US" sz="1400" b="0" dirty="0">
                <a:solidFill>
                  <a:srgbClr val="404040"/>
                </a:solidFill>
                <a:latin typeface="Arial" charset="0"/>
              </a:rPr>
              <a:t>	 - kabliranje, izgradnja nosivih konstrukcija KM-a, kućica APB-a i ŽCP-a</a:t>
            </a: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xmlns="" id="{3D8CA373-366A-4D22-A96E-71EC769B14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038" y="765175"/>
            <a:ext cx="6953250" cy="0"/>
          </a:xfrm>
          <a:prstGeom prst="line">
            <a:avLst/>
          </a:prstGeom>
          <a:noFill/>
          <a:ln w="15875">
            <a:solidFill>
              <a:srgbClr val="4F81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0344848B-4187-4412-827E-6F789B8F2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45" y="96754"/>
            <a:ext cx="23034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19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9.;10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1.;12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9.;10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1.;12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1780</Words>
  <Application>Microsoft Office PowerPoint</Application>
  <PresentationFormat>On-screen Show (4:3)</PresentationFormat>
  <Paragraphs>302</Paragraphs>
  <Slides>46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Arial Narrow</vt:lpstr>
      <vt:lpstr>Calibri</vt:lpstr>
      <vt:lpstr>DB Office</vt:lpstr>
      <vt:lpstr>Symbol</vt:lpstr>
      <vt:lpstr>Times New Roman</vt:lpstr>
      <vt:lpstr>Verdana</vt:lpstr>
      <vt:lpstr>Wingdings</vt:lpstr>
      <vt:lpstr>Office Theme</vt:lpstr>
      <vt:lpstr>think-cell Folie</vt:lpstr>
      <vt:lpstr>AutoCAD.Drawing.18</vt:lpstr>
      <vt:lpstr>AutoCAD.Drawing.20</vt:lpstr>
      <vt:lpstr>Modernizacija pruge na dionici Zaprešić - Zabok</vt:lpstr>
      <vt:lpstr>PowerPoint Presentation</vt:lpstr>
      <vt:lpstr>Osnovni podaci o dionici</vt:lpstr>
      <vt:lpstr>Razlozi dugotrajnosti pripreme projekta </vt:lpstr>
      <vt:lpstr>Financijski podaci</vt:lpstr>
      <vt:lpstr>Ciljevi i opseg projekta</vt:lpstr>
      <vt:lpstr>Ciljevi i opseg projekta</vt:lpstr>
      <vt:lpstr>Faznost i dozvole</vt:lpstr>
      <vt:lpstr>Dinamika izvođenja radova</vt:lpstr>
      <vt:lpstr>Dinamika izvođenja radova</vt:lpstr>
      <vt:lpstr>PowerPoint Presentation</vt:lpstr>
      <vt:lpstr>Sudionici u provedbi ovog projekta </vt:lpstr>
      <vt:lpstr>Međusobni odnosi između dionika</vt:lpstr>
      <vt:lpstr>Ugovorne obveze Inženjera</vt:lpstr>
      <vt:lpstr>Organizacijska shema Inženjera</vt:lpstr>
      <vt:lpstr>PowerPoint Presentation</vt:lpstr>
      <vt:lpstr>Tehnička i projektantska pitanja</vt:lpstr>
      <vt:lpstr>Kontrola kvalitete</vt:lpstr>
      <vt:lpstr>Administrativni postupci </vt:lpstr>
      <vt:lpstr>SharePoint</vt:lpstr>
      <vt:lpstr>Kolodvor Novi Dvori</vt:lpstr>
      <vt:lpstr>Kolodvor Novi Dvori</vt:lpstr>
      <vt:lpstr>Kolodvor Novi Dvori</vt:lpstr>
      <vt:lpstr>Kolodvor Veliko Trgovišće</vt:lpstr>
      <vt:lpstr>Kolodvor Zabok</vt:lpstr>
      <vt:lpstr>Kolodvor Zabok</vt:lpstr>
      <vt:lpstr>Radovi na gornjem ustroju</vt:lpstr>
      <vt:lpstr>Radovi na gornjem ustroju</vt:lpstr>
      <vt:lpstr>Radovi na gornjem ustroju</vt:lpstr>
      <vt:lpstr>Radovi na donjem ustroju</vt:lpstr>
      <vt:lpstr>PowerPoint Presentation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Problematika vezana za geotehničke radove</vt:lpstr>
      <vt:lpstr>HVALA NA PAŽNJI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Lenovo G50-2</cp:lastModifiedBy>
  <cp:revision>102</cp:revision>
  <dcterms:created xsi:type="dcterms:W3CDTF">2010-03-22T21:50:27Z</dcterms:created>
  <dcterms:modified xsi:type="dcterms:W3CDTF">2019-06-13T15:19:51Z</dcterms:modified>
</cp:coreProperties>
</file>