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8" autoAdjust="0"/>
    <p:restoredTop sz="90036" autoAdjust="0"/>
  </p:normalViewPr>
  <p:slideViewPr>
    <p:cSldViewPr>
      <p:cViewPr varScale="1">
        <p:scale>
          <a:sx n="91" d="100"/>
          <a:sy n="91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13.6.2019.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13.6.2019.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alt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DINAMIČKO VOĐENJE PROMETA U CESTOVNIH TUNELIMA NA BAZI PRINCIPA VIŠEKRITERIJSKE ANALIZE RIZIKA</a:t>
            </a: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Rajšter, </a:t>
            </a:r>
            <a:r>
              <a:rPr lang="hr-HR" altLang="sr-Latn-R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Elea iC, Ljubljana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Rajšter, Miha Hafner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Elea iC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C9D6-2066-4F3D-B653-C17E65B7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BA" dirty="0"/>
              <a:t>Referentni tunel</a:t>
            </a:r>
          </a:p>
        </p:txBody>
      </p:sp>
      <p:pic>
        <p:nvPicPr>
          <p:cNvPr id="3" name="Picture 34">
            <a:extLst>
              <a:ext uri="{FF2B5EF4-FFF2-40B4-BE49-F238E27FC236}">
                <a16:creationId xmlns:a16="http://schemas.microsoft.com/office/drawing/2014/main" id="{DBC4B202-6B49-41B3-A88E-47B18CDCA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4" y="2320932"/>
            <a:ext cx="8289059" cy="322379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7BA792-2269-4839-BD6B-FEF9C66116A5}"/>
              </a:ext>
            </a:extLst>
          </p:cNvPr>
          <p:cNvSpPr txBox="1">
            <a:spLocks/>
          </p:cNvSpPr>
          <p:nvPr/>
        </p:nvSpPr>
        <p:spPr>
          <a:xfrm rot="16200000">
            <a:off x="-1295597" y="3166943"/>
            <a:ext cx="3334099" cy="467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b="1" dirty="0"/>
              <a:t>Promet</a:t>
            </a:r>
            <a:r>
              <a:rPr lang="en-US" sz="2400" b="1" dirty="0"/>
              <a:t> [</a:t>
            </a:r>
            <a:r>
              <a:rPr lang="sl-SI" sz="2400" b="1" dirty="0"/>
              <a:t>vozila</a:t>
            </a:r>
            <a:r>
              <a:rPr lang="en-US" sz="2400" b="1" dirty="0"/>
              <a:t>/da</a:t>
            </a:r>
            <a:r>
              <a:rPr lang="sl-SI" sz="2400" b="1" dirty="0"/>
              <a:t>n</a:t>
            </a:r>
            <a:r>
              <a:rPr lang="en-US" sz="2400" b="1" dirty="0"/>
              <a:t>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36AF7-8EA3-454B-BCED-256489443956}"/>
              </a:ext>
            </a:extLst>
          </p:cNvPr>
          <p:cNvSpPr txBox="1">
            <a:spLocks/>
          </p:cNvSpPr>
          <p:nvPr/>
        </p:nvSpPr>
        <p:spPr>
          <a:xfrm>
            <a:off x="2162112" y="5555463"/>
            <a:ext cx="6082295" cy="558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 err="1"/>
              <a:t>Vrjeme</a:t>
            </a:r>
            <a:r>
              <a:rPr lang="sl-SI" sz="2400" b="1" dirty="0"/>
              <a:t> </a:t>
            </a:r>
            <a:r>
              <a:rPr lang="en-US" sz="2400" b="1" dirty="0"/>
              <a:t>[</a:t>
            </a:r>
            <a:r>
              <a:rPr lang="sl-SI" sz="2400" b="1" dirty="0"/>
              <a:t>dana</a:t>
            </a:r>
            <a:r>
              <a:rPr lang="en-US" sz="2400" b="1" dirty="0"/>
              <a:t>] → </a:t>
            </a:r>
            <a:r>
              <a:rPr lang="sl-SI" sz="2400" b="1" dirty="0"/>
              <a:t>Vremenski period </a:t>
            </a:r>
            <a:r>
              <a:rPr lang="en-US" sz="2400" b="1" dirty="0"/>
              <a:t>[days]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A91884-19DB-4996-939A-070E59769C8B}"/>
              </a:ext>
            </a:extLst>
          </p:cNvPr>
          <p:cNvSpPr txBox="1">
            <a:spLocks/>
          </p:cNvSpPr>
          <p:nvPr/>
        </p:nvSpPr>
        <p:spPr>
          <a:xfrm>
            <a:off x="1735425" y="2320000"/>
            <a:ext cx="3014217" cy="52892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 err="1"/>
              <a:t>Prihvatljiv</a:t>
            </a:r>
            <a:r>
              <a:rPr lang="sl-SI" dirty="0"/>
              <a:t> promet za </a:t>
            </a:r>
            <a:r>
              <a:rPr lang="en-US" dirty="0"/>
              <a:t>14 </a:t>
            </a:r>
            <a:r>
              <a:rPr lang="sl-SI" dirty="0"/>
              <a:t>najviše </a:t>
            </a:r>
            <a:r>
              <a:rPr lang="sl-SI" dirty="0" err="1"/>
              <a:t>opterećenih</a:t>
            </a:r>
            <a:r>
              <a:rPr lang="sl-SI" dirty="0"/>
              <a:t> dana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AD22C4E9-B490-41F2-AAB2-30E4F6CA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13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8EECBF3-33EF-42AB-8C52-2A0BAD026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49"/>
          <a:stretch/>
        </p:blipFill>
        <p:spPr>
          <a:xfrm>
            <a:off x="1061570" y="1556792"/>
            <a:ext cx="7722754" cy="353381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AFD401-7DDD-49D4-92C5-4C01202F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 dirty="0" err="1"/>
              <a:t>Referentni</a:t>
            </a:r>
            <a:r>
              <a:rPr lang="sl-SI" dirty="0"/>
              <a:t> tunel </a:t>
            </a:r>
            <a:r>
              <a:rPr lang="en-US" dirty="0"/>
              <a:t>- </a:t>
            </a:r>
            <a:r>
              <a:rPr lang="sl-SI" dirty="0"/>
              <a:t>2016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E6D75-4E01-46BC-870D-A5192FF6D209}"/>
              </a:ext>
            </a:extLst>
          </p:cNvPr>
          <p:cNvSpPr txBox="1">
            <a:spLocks/>
          </p:cNvSpPr>
          <p:nvPr/>
        </p:nvSpPr>
        <p:spPr>
          <a:xfrm>
            <a:off x="3267428" y="5055353"/>
            <a:ext cx="3602720" cy="38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/>
              <a:t>Vremenski period </a:t>
            </a:r>
            <a:r>
              <a:rPr lang="en-US" sz="2400" b="1" dirty="0"/>
              <a:t>[</a:t>
            </a:r>
            <a:r>
              <a:rPr lang="sl-SI" sz="2400" b="1" dirty="0"/>
              <a:t>dana</a:t>
            </a:r>
            <a:r>
              <a:rPr lang="en-US" sz="2400" b="1" dirty="0"/>
              <a:t>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8BDDB8-72DA-43B7-ADFC-DD15349DB556}"/>
              </a:ext>
            </a:extLst>
          </p:cNvPr>
          <p:cNvSpPr txBox="1">
            <a:spLocks/>
          </p:cNvSpPr>
          <p:nvPr/>
        </p:nvSpPr>
        <p:spPr>
          <a:xfrm>
            <a:off x="5068788" y="1985418"/>
            <a:ext cx="2113061" cy="1502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dirty="0"/>
              <a:t>Prihvatljivo jednosmjeran rad tunela za pojedine vremenski period 201</a:t>
            </a:r>
            <a:r>
              <a:rPr lang="en-US" sz="2000" dirty="0"/>
              <a:t>6</a:t>
            </a:r>
          </a:p>
        </p:txBody>
      </p:sp>
      <p:cxnSp>
        <p:nvCxnSpPr>
          <p:cNvPr id="13" name="Raven puščični povezovalnik 3">
            <a:extLst>
              <a:ext uri="{FF2B5EF4-FFF2-40B4-BE49-F238E27FC236}">
                <a16:creationId xmlns:a16="http://schemas.microsoft.com/office/drawing/2014/main" id="{3EBA985E-D26C-4396-AE28-4596A347DC37}"/>
              </a:ext>
            </a:extLst>
          </p:cNvPr>
          <p:cNvCxnSpPr>
            <a:cxnSpLocks/>
          </p:cNvCxnSpPr>
          <p:nvPr/>
        </p:nvCxnSpPr>
        <p:spPr>
          <a:xfrm flipH="1">
            <a:off x="4667042" y="2838617"/>
            <a:ext cx="527133" cy="522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urved Left Arrow 15">
            <a:extLst>
              <a:ext uri="{FF2B5EF4-FFF2-40B4-BE49-F238E27FC236}">
                <a16:creationId xmlns:a16="http://schemas.microsoft.com/office/drawing/2014/main" id="{0A92BA26-C50A-467C-83ED-FA3D6C0AACE0}"/>
              </a:ext>
            </a:extLst>
          </p:cNvPr>
          <p:cNvSpPr/>
          <p:nvPr/>
        </p:nvSpPr>
        <p:spPr>
          <a:xfrm rot="10800000" flipV="1">
            <a:off x="2777113" y="2887619"/>
            <a:ext cx="753987" cy="1257144"/>
          </a:xfrm>
          <a:prstGeom prst="curvedLeftArrow">
            <a:avLst>
              <a:gd name="adj1" fmla="val 12090"/>
              <a:gd name="adj2" fmla="val 50000"/>
              <a:gd name="adj3" fmla="val 25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4001D8-55D3-4136-9210-FE5B78B00D5C}"/>
              </a:ext>
            </a:extLst>
          </p:cNvPr>
          <p:cNvSpPr txBox="1">
            <a:spLocks/>
          </p:cNvSpPr>
          <p:nvPr/>
        </p:nvSpPr>
        <p:spPr>
          <a:xfrm>
            <a:off x="3531100" y="3693662"/>
            <a:ext cx="2271885" cy="902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BA" sz="2000" dirty="0"/>
              <a:t>Prihvatljiv dvosmjeran rad tunela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1C3C14-7D38-4B25-B9B6-ED428F802DD7}"/>
              </a:ext>
            </a:extLst>
          </p:cNvPr>
          <p:cNvSpPr txBox="1">
            <a:spLocks/>
          </p:cNvSpPr>
          <p:nvPr/>
        </p:nvSpPr>
        <p:spPr>
          <a:xfrm>
            <a:off x="2777475" y="3169612"/>
            <a:ext cx="753625" cy="635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/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A99947-DD23-4CD9-BDF0-66E087141F78}"/>
              </a:ext>
            </a:extLst>
          </p:cNvPr>
          <p:cNvSpPr txBox="1">
            <a:spLocks/>
          </p:cNvSpPr>
          <p:nvPr/>
        </p:nvSpPr>
        <p:spPr>
          <a:xfrm rot="16200000">
            <a:off x="-814502" y="2653957"/>
            <a:ext cx="3334099" cy="467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b="1" dirty="0" err="1"/>
              <a:t>Prmet</a:t>
            </a:r>
            <a:r>
              <a:rPr lang="en-US" sz="2400" b="1" dirty="0"/>
              <a:t> [</a:t>
            </a:r>
            <a:r>
              <a:rPr lang="sl-SI" sz="2400" b="1" dirty="0"/>
              <a:t>vozila</a:t>
            </a:r>
            <a:r>
              <a:rPr lang="en-US" sz="2400" b="1" dirty="0"/>
              <a:t>/da</a:t>
            </a:r>
            <a:r>
              <a:rPr lang="sl-SI" sz="2400" b="1" dirty="0"/>
              <a:t>n</a:t>
            </a:r>
            <a:r>
              <a:rPr lang="en-US" sz="2400" b="1" dirty="0"/>
              <a:t>]</a:t>
            </a:r>
          </a:p>
        </p:txBody>
      </p:sp>
      <p:sp>
        <p:nvSpPr>
          <p:cNvPr id="18" name="Down Arrow 3">
            <a:extLst>
              <a:ext uri="{FF2B5EF4-FFF2-40B4-BE49-F238E27FC236}">
                <a16:creationId xmlns:a16="http://schemas.microsoft.com/office/drawing/2014/main" id="{E30D6B88-FE45-4892-AEE2-1AAD153BA560}"/>
              </a:ext>
            </a:extLst>
          </p:cNvPr>
          <p:cNvSpPr/>
          <p:nvPr/>
        </p:nvSpPr>
        <p:spPr>
          <a:xfrm rot="2658423">
            <a:off x="1348297" y="4319378"/>
            <a:ext cx="382987" cy="1141467"/>
          </a:xfrm>
          <a:prstGeom prst="downArrow">
            <a:avLst>
              <a:gd name="adj1" fmla="val 19638"/>
              <a:gd name="adj2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B975816-0294-448E-9ED0-8E07A86DA62B}"/>
              </a:ext>
            </a:extLst>
          </p:cNvPr>
          <p:cNvSpPr txBox="1">
            <a:spLocks/>
          </p:cNvSpPr>
          <p:nvPr/>
        </p:nvSpPr>
        <p:spPr>
          <a:xfrm>
            <a:off x="618885" y="5328928"/>
            <a:ext cx="996686" cy="42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Risk</a:t>
            </a:r>
          </a:p>
        </p:txBody>
      </p:sp>
      <p:sp>
        <p:nvSpPr>
          <p:cNvPr id="20" name="Označba mesta datuma 3">
            <a:extLst>
              <a:ext uri="{FF2B5EF4-FFF2-40B4-BE49-F238E27FC236}">
                <a16:creationId xmlns:a16="http://schemas.microsoft.com/office/drawing/2014/main" id="{305A7BBF-8524-4A3A-ADBA-7062E57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8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5" grpId="0"/>
      <p:bldP spid="15" grpId="1"/>
      <p:bldP spid="16" grpId="0"/>
      <p:bldP spid="18" grpId="0" animBg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5851001-60F3-43AB-8824-3D3DA838F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6"/>
          <a:stretch/>
        </p:blipFill>
        <p:spPr bwMode="auto">
          <a:xfrm>
            <a:off x="723233" y="1837838"/>
            <a:ext cx="8005278" cy="341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37701A-39D6-488B-B7FB-94958BBD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 dirty="0"/>
              <a:t>2</a:t>
            </a:r>
            <a:r>
              <a:rPr lang="en-US" dirty="0"/>
              <a:t> </a:t>
            </a:r>
            <a:r>
              <a:rPr lang="sl-SI" dirty="0" err="1"/>
              <a:t>Prihvatljiv</a:t>
            </a:r>
            <a:r>
              <a:rPr lang="sl-SI" dirty="0"/>
              <a:t> </a:t>
            </a:r>
            <a:r>
              <a:rPr lang="sl-SI" dirty="0" err="1"/>
              <a:t>dvosmjerni</a:t>
            </a:r>
            <a:r>
              <a:rPr lang="sl-SI" dirty="0"/>
              <a:t> rad tunela</a:t>
            </a:r>
            <a:endParaRPr lang="en-US" dirty="0"/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4B56DA48-D4EE-4D94-992B-50027369E67A}"/>
              </a:ext>
            </a:extLst>
          </p:cNvPr>
          <p:cNvCxnSpPr>
            <a:cxnSpLocks/>
          </p:cNvCxnSpPr>
          <p:nvPr/>
        </p:nvCxnSpPr>
        <p:spPr>
          <a:xfrm flipV="1">
            <a:off x="6399159" y="3625944"/>
            <a:ext cx="0" cy="1318729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740C6862-754D-4948-995C-643DAABDFB0C}"/>
              </a:ext>
            </a:extLst>
          </p:cNvPr>
          <p:cNvCxnSpPr>
            <a:cxnSpLocks/>
          </p:cNvCxnSpPr>
          <p:nvPr/>
        </p:nvCxnSpPr>
        <p:spPr>
          <a:xfrm flipH="1" flipV="1">
            <a:off x="4034073" y="3603147"/>
            <a:ext cx="2356352" cy="8753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1">
            <a:extLst>
              <a:ext uri="{FF2B5EF4-FFF2-40B4-BE49-F238E27FC236}">
                <a16:creationId xmlns:a16="http://schemas.microsoft.com/office/drawing/2014/main" id="{BF5A4695-6AC3-4A1C-9B0F-DA64DAA4EFB4}"/>
              </a:ext>
            </a:extLst>
          </p:cNvPr>
          <p:cNvCxnSpPr>
            <a:cxnSpLocks/>
          </p:cNvCxnSpPr>
          <p:nvPr/>
        </p:nvCxnSpPr>
        <p:spPr>
          <a:xfrm flipH="1" flipV="1">
            <a:off x="2850645" y="3590952"/>
            <a:ext cx="1148932" cy="1775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618D1A-FF34-4CFC-BC2C-FE5CC68E5904}"/>
              </a:ext>
            </a:extLst>
          </p:cNvPr>
          <p:cNvCxnSpPr>
            <a:cxnSpLocks/>
          </p:cNvCxnSpPr>
          <p:nvPr/>
        </p:nvCxnSpPr>
        <p:spPr>
          <a:xfrm flipH="1">
            <a:off x="1560709" y="3590952"/>
            <a:ext cx="1270553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5">
            <a:extLst>
              <a:ext uri="{FF2B5EF4-FFF2-40B4-BE49-F238E27FC236}">
                <a16:creationId xmlns:a16="http://schemas.microsoft.com/office/drawing/2014/main" id="{1462C476-3D0B-49DF-8B2E-B6FA8B0D65A3}"/>
              </a:ext>
            </a:extLst>
          </p:cNvPr>
          <p:cNvCxnSpPr>
            <a:cxnSpLocks/>
          </p:cNvCxnSpPr>
          <p:nvPr/>
        </p:nvCxnSpPr>
        <p:spPr>
          <a:xfrm>
            <a:off x="4034073" y="3606147"/>
            <a:ext cx="4335" cy="1333972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8">
            <a:extLst>
              <a:ext uri="{FF2B5EF4-FFF2-40B4-BE49-F238E27FC236}">
                <a16:creationId xmlns:a16="http://schemas.microsoft.com/office/drawing/2014/main" id="{F8D45FFB-949C-4AB4-8034-8EB13713B993}"/>
              </a:ext>
            </a:extLst>
          </p:cNvPr>
          <p:cNvCxnSpPr>
            <a:cxnSpLocks/>
          </p:cNvCxnSpPr>
          <p:nvPr/>
        </p:nvCxnSpPr>
        <p:spPr>
          <a:xfrm flipH="1">
            <a:off x="2851266" y="3609593"/>
            <a:ext cx="3" cy="1330526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9">
            <a:extLst>
              <a:ext uri="{FF2B5EF4-FFF2-40B4-BE49-F238E27FC236}">
                <a16:creationId xmlns:a16="http://schemas.microsoft.com/office/drawing/2014/main" id="{8EDF0FB6-C741-4E16-81C4-D59666C07CA5}"/>
              </a:ext>
            </a:extLst>
          </p:cNvPr>
          <p:cNvCxnSpPr>
            <a:cxnSpLocks/>
          </p:cNvCxnSpPr>
          <p:nvPr/>
        </p:nvCxnSpPr>
        <p:spPr>
          <a:xfrm>
            <a:off x="1530665" y="3590952"/>
            <a:ext cx="1212" cy="1353721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DF274C-0A07-41E1-924B-F1C54A946CDC}"/>
              </a:ext>
            </a:extLst>
          </p:cNvPr>
          <p:cNvSpPr txBox="1">
            <a:spLocks/>
          </p:cNvSpPr>
          <p:nvPr/>
        </p:nvSpPr>
        <p:spPr>
          <a:xfrm>
            <a:off x="3610335" y="5248932"/>
            <a:ext cx="3683673" cy="397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b="1" dirty="0"/>
              <a:t>Promet</a:t>
            </a:r>
            <a:r>
              <a:rPr lang="en-US" sz="2400" b="1" dirty="0"/>
              <a:t> [</a:t>
            </a:r>
            <a:r>
              <a:rPr lang="sl-SI" sz="2400" b="1" dirty="0"/>
              <a:t>vozila/dan</a:t>
            </a:r>
            <a:r>
              <a:rPr lang="en-US" sz="2400" b="1" dirty="0"/>
              <a:t>]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119F4E9-2FB0-45F0-9E01-5D2A1B9934C0}"/>
              </a:ext>
            </a:extLst>
          </p:cNvPr>
          <p:cNvSpPr txBox="1">
            <a:spLocks/>
          </p:cNvSpPr>
          <p:nvPr/>
        </p:nvSpPr>
        <p:spPr>
          <a:xfrm rot="16200000">
            <a:off x="-936791" y="3023443"/>
            <a:ext cx="3079224" cy="422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Risk [fatalities/year]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9F38486-E67C-4944-AA54-0BE4DC079608}"/>
              </a:ext>
            </a:extLst>
          </p:cNvPr>
          <p:cNvSpPr txBox="1">
            <a:spLocks/>
          </p:cNvSpPr>
          <p:nvPr/>
        </p:nvSpPr>
        <p:spPr>
          <a:xfrm rot="20530284">
            <a:off x="7152383" y="2401654"/>
            <a:ext cx="2127260" cy="59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000" dirty="0" err="1"/>
              <a:t>Jednosmjerni</a:t>
            </a:r>
            <a:r>
              <a:rPr lang="sl-SI" sz="2000" dirty="0"/>
              <a:t> rad tunela RIZIK</a:t>
            </a:r>
            <a:endParaRPr lang="en-US" sz="2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CF1EBC7-7740-40B7-BB43-3038E97804C0}"/>
              </a:ext>
            </a:extLst>
          </p:cNvPr>
          <p:cNvSpPr txBox="1">
            <a:spLocks/>
          </p:cNvSpPr>
          <p:nvPr/>
        </p:nvSpPr>
        <p:spPr>
          <a:xfrm rot="19374742">
            <a:off x="1299509" y="2108402"/>
            <a:ext cx="2696322" cy="59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BA" sz="2000" dirty="0"/>
              <a:t>Dvosmjerni rad tunela </a:t>
            </a:r>
            <a:r>
              <a:rPr lang="hr-BA" sz="2000" dirty="0" err="1"/>
              <a:t>tunnel</a:t>
            </a:r>
            <a:r>
              <a:rPr lang="hr-BA" sz="2000" dirty="0"/>
              <a:t> (80 km/h)</a:t>
            </a:r>
          </a:p>
        </p:txBody>
      </p:sp>
      <p:cxnSp>
        <p:nvCxnSpPr>
          <p:cNvPr id="22" name="Straight Arrow Connector 30">
            <a:extLst>
              <a:ext uri="{FF2B5EF4-FFF2-40B4-BE49-F238E27FC236}">
                <a16:creationId xmlns:a16="http://schemas.microsoft.com/office/drawing/2014/main" id="{1E4A2429-2B05-406C-9AFF-89C9229E1068}"/>
              </a:ext>
            </a:extLst>
          </p:cNvPr>
          <p:cNvCxnSpPr>
            <a:cxnSpLocks/>
          </p:cNvCxnSpPr>
          <p:nvPr/>
        </p:nvCxnSpPr>
        <p:spPr>
          <a:xfrm flipV="1">
            <a:off x="6853502" y="3486244"/>
            <a:ext cx="0" cy="1458429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31">
            <a:extLst>
              <a:ext uri="{FF2B5EF4-FFF2-40B4-BE49-F238E27FC236}">
                <a16:creationId xmlns:a16="http://schemas.microsoft.com/office/drawing/2014/main" id="{8E792F85-5175-4FB1-9CA5-EE5B3900D326}"/>
              </a:ext>
            </a:extLst>
          </p:cNvPr>
          <p:cNvCxnSpPr>
            <a:cxnSpLocks/>
          </p:cNvCxnSpPr>
          <p:nvPr/>
        </p:nvCxnSpPr>
        <p:spPr>
          <a:xfrm flipH="1" flipV="1">
            <a:off x="4363078" y="3461137"/>
            <a:ext cx="2453946" cy="1234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32">
            <a:extLst>
              <a:ext uri="{FF2B5EF4-FFF2-40B4-BE49-F238E27FC236}">
                <a16:creationId xmlns:a16="http://schemas.microsoft.com/office/drawing/2014/main" id="{293A282D-ADB7-4AEE-83BB-785D12EB46F1}"/>
              </a:ext>
            </a:extLst>
          </p:cNvPr>
          <p:cNvCxnSpPr>
            <a:cxnSpLocks/>
          </p:cNvCxnSpPr>
          <p:nvPr/>
        </p:nvCxnSpPr>
        <p:spPr>
          <a:xfrm flipH="1">
            <a:off x="3147266" y="3467261"/>
            <a:ext cx="1201692" cy="1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33">
            <a:extLst>
              <a:ext uri="{FF2B5EF4-FFF2-40B4-BE49-F238E27FC236}">
                <a16:creationId xmlns:a16="http://schemas.microsoft.com/office/drawing/2014/main" id="{AFD38D56-303C-4A86-8785-80F637E6185A}"/>
              </a:ext>
            </a:extLst>
          </p:cNvPr>
          <p:cNvCxnSpPr>
            <a:cxnSpLocks/>
          </p:cNvCxnSpPr>
          <p:nvPr/>
        </p:nvCxnSpPr>
        <p:spPr>
          <a:xfrm flipH="1">
            <a:off x="1736753" y="3467261"/>
            <a:ext cx="1358542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34">
            <a:extLst>
              <a:ext uri="{FF2B5EF4-FFF2-40B4-BE49-F238E27FC236}">
                <a16:creationId xmlns:a16="http://schemas.microsoft.com/office/drawing/2014/main" id="{A6E05FDE-D3F9-4AFE-A516-055AC6DF5076}"/>
              </a:ext>
            </a:extLst>
          </p:cNvPr>
          <p:cNvCxnSpPr>
            <a:cxnSpLocks/>
          </p:cNvCxnSpPr>
          <p:nvPr/>
        </p:nvCxnSpPr>
        <p:spPr>
          <a:xfrm>
            <a:off x="4363078" y="3489587"/>
            <a:ext cx="0" cy="1450532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35">
            <a:extLst>
              <a:ext uri="{FF2B5EF4-FFF2-40B4-BE49-F238E27FC236}">
                <a16:creationId xmlns:a16="http://schemas.microsoft.com/office/drawing/2014/main" id="{2D87E99B-7A7E-40FA-9970-507176FAAA86}"/>
              </a:ext>
            </a:extLst>
          </p:cNvPr>
          <p:cNvCxnSpPr>
            <a:cxnSpLocks/>
          </p:cNvCxnSpPr>
          <p:nvPr/>
        </p:nvCxnSpPr>
        <p:spPr>
          <a:xfrm flipH="1">
            <a:off x="3123660" y="3474850"/>
            <a:ext cx="3833" cy="1483511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36">
            <a:extLst>
              <a:ext uri="{FF2B5EF4-FFF2-40B4-BE49-F238E27FC236}">
                <a16:creationId xmlns:a16="http://schemas.microsoft.com/office/drawing/2014/main" id="{5AC67365-46EB-43FA-805F-6F4538150355}"/>
              </a:ext>
            </a:extLst>
          </p:cNvPr>
          <p:cNvCxnSpPr>
            <a:cxnSpLocks/>
          </p:cNvCxnSpPr>
          <p:nvPr/>
        </p:nvCxnSpPr>
        <p:spPr>
          <a:xfrm>
            <a:off x="1709220" y="3473477"/>
            <a:ext cx="0" cy="1469823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49">
            <a:extLst>
              <a:ext uri="{FF2B5EF4-FFF2-40B4-BE49-F238E27FC236}">
                <a16:creationId xmlns:a16="http://schemas.microsoft.com/office/drawing/2014/main" id="{631490BB-005A-4644-BE38-A0F70864DE0A}"/>
              </a:ext>
            </a:extLst>
          </p:cNvPr>
          <p:cNvCxnSpPr>
            <a:cxnSpLocks/>
          </p:cNvCxnSpPr>
          <p:nvPr/>
        </p:nvCxnSpPr>
        <p:spPr>
          <a:xfrm flipV="1">
            <a:off x="7336409" y="3340194"/>
            <a:ext cx="0" cy="1604479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50">
            <a:extLst>
              <a:ext uri="{FF2B5EF4-FFF2-40B4-BE49-F238E27FC236}">
                <a16:creationId xmlns:a16="http://schemas.microsoft.com/office/drawing/2014/main" id="{A40124E2-3BFA-4514-A508-B0F34E0C3FE7}"/>
              </a:ext>
            </a:extLst>
          </p:cNvPr>
          <p:cNvCxnSpPr>
            <a:cxnSpLocks/>
          </p:cNvCxnSpPr>
          <p:nvPr/>
        </p:nvCxnSpPr>
        <p:spPr>
          <a:xfrm flipH="1" flipV="1">
            <a:off x="4622725" y="3331389"/>
            <a:ext cx="2658576" cy="18532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51">
            <a:extLst>
              <a:ext uri="{FF2B5EF4-FFF2-40B4-BE49-F238E27FC236}">
                <a16:creationId xmlns:a16="http://schemas.microsoft.com/office/drawing/2014/main" id="{ACC610DB-9255-4C90-AEE4-0E92D3F26010}"/>
              </a:ext>
            </a:extLst>
          </p:cNvPr>
          <p:cNvCxnSpPr>
            <a:cxnSpLocks/>
          </p:cNvCxnSpPr>
          <p:nvPr/>
        </p:nvCxnSpPr>
        <p:spPr>
          <a:xfrm flipH="1">
            <a:off x="3375051" y="3336937"/>
            <a:ext cx="1247674" cy="1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52">
            <a:extLst>
              <a:ext uri="{FF2B5EF4-FFF2-40B4-BE49-F238E27FC236}">
                <a16:creationId xmlns:a16="http://schemas.microsoft.com/office/drawing/2014/main" id="{740EA0EE-8655-4B1A-A61A-90E5B409023B}"/>
              </a:ext>
            </a:extLst>
          </p:cNvPr>
          <p:cNvCxnSpPr>
            <a:cxnSpLocks/>
          </p:cNvCxnSpPr>
          <p:nvPr/>
        </p:nvCxnSpPr>
        <p:spPr>
          <a:xfrm flipH="1" flipV="1">
            <a:off x="1952059" y="3325188"/>
            <a:ext cx="1385842" cy="12403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53">
            <a:extLst>
              <a:ext uri="{FF2B5EF4-FFF2-40B4-BE49-F238E27FC236}">
                <a16:creationId xmlns:a16="http://schemas.microsoft.com/office/drawing/2014/main" id="{262F43A2-5B43-4BC8-B30D-B7B1AA074C32}"/>
              </a:ext>
            </a:extLst>
          </p:cNvPr>
          <p:cNvCxnSpPr>
            <a:cxnSpLocks/>
          </p:cNvCxnSpPr>
          <p:nvPr/>
        </p:nvCxnSpPr>
        <p:spPr>
          <a:xfrm>
            <a:off x="4622725" y="3361409"/>
            <a:ext cx="0" cy="157871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54">
            <a:extLst>
              <a:ext uri="{FF2B5EF4-FFF2-40B4-BE49-F238E27FC236}">
                <a16:creationId xmlns:a16="http://schemas.microsoft.com/office/drawing/2014/main" id="{85D80727-3A9C-40E9-8C92-470FB0386CDD}"/>
              </a:ext>
            </a:extLst>
          </p:cNvPr>
          <p:cNvCxnSpPr>
            <a:cxnSpLocks/>
          </p:cNvCxnSpPr>
          <p:nvPr/>
        </p:nvCxnSpPr>
        <p:spPr>
          <a:xfrm flipH="1">
            <a:off x="3363860" y="3365800"/>
            <a:ext cx="8342" cy="1574319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55">
            <a:extLst>
              <a:ext uri="{FF2B5EF4-FFF2-40B4-BE49-F238E27FC236}">
                <a16:creationId xmlns:a16="http://schemas.microsoft.com/office/drawing/2014/main" id="{479C5FB0-B77A-4620-9121-93B8928232CD}"/>
              </a:ext>
            </a:extLst>
          </p:cNvPr>
          <p:cNvCxnSpPr>
            <a:cxnSpLocks/>
          </p:cNvCxnSpPr>
          <p:nvPr/>
        </p:nvCxnSpPr>
        <p:spPr>
          <a:xfrm>
            <a:off x="1918464" y="3332690"/>
            <a:ext cx="0" cy="1607429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AE5881C-EF0C-4CC0-A898-D69AEE0DCF27}"/>
              </a:ext>
            </a:extLst>
          </p:cNvPr>
          <p:cNvSpPr txBox="1">
            <a:spLocks/>
          </p:cNvSpPr>
          <p:nvPr/>
        </p:nvSpPr>
        <p:spPr>
          <a:xfrm>
            <a:off x="6418313" y="5450581"/>
            <a:ext cx="2578240" cy="863924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hr-BA" dirty="0"/>
              <a:t>Prihvatljiv jednosmjerni rad tunela 2016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37" name="Raven puščični povezovalnik 3">
            <a:extLst>
              <a:ext uri="{FF2B5EF4-FFF2-40B4-BE49-F238E27FC236}">
                <a16:creationId xmlns:a16="http://schemas.microsoft.com/office/drawing/2014/main" id="{0106B0F6-FFEC-48EB-BAE2-39C1BC1E3C4E}"/>
              </a:ext>
            </a:extLst>
          </p:cNvPr>
          <p:cNvCxnSpPr>
            <a:cxnSpLocks/>
          </p:cNvCxnSpPr>
          <p:nvPr/>
        </p:nvCxnSpPr>
        <p:spPr>
          <a:xfrm flipH="1" flipV="1">
            <a:off x="6399159" y="4944673"/>
            <a:ext cx="589837" cy="593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31AECE9-B0CD-4534-B313-52807A6BB640}"/>
              </a:ext>
            </a:extLst>
          </p:cNvPr>
          <p:cNvSpPr txBox="1">
            <a:spLocks/>
          </p:cNvSpPr>
          <p:nvPr/>
        </p:nvSpPr>
        <p:spPr>
          <a:xfrm>
            <a:off x="861598" y="5417970"/>
            <a:ext cx="2307069" cy="847894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hr-BA" dirty="0"/>
              <a:t>Prihvatljiv dvosmjerni rad tunela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39" name="Raven puščični povezovalnik 3">
            <a:extLst>
              <a:ext uri="{FF2B5EF4-FFF2-40B4-BE49-F238E27FC236}">
                <a16:creationId xmlns:a16="http://schemas.microsoft.com/office/drawing/2014/main" id="{6EBAC61E-B03C-47F9-A5D8-3AC4E2488DC2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1918464" y="4958362"/>
            <a:ext cx="96669" cy="459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Raven puščični povezovalnik 3">
            <a:extLst>
              <a:ext uri="{FF2B5EF4-FFF2-40B4-BE49-F238E27FC236}">
                <a16:creationId xmlns:a16="http://schemas.microsoft.com/office/drawing/2014/main" id="{27BD68B5-84CB-402D-9C0F-C73409A9707B}"/>
              </a:ext>
            </a:extLst>
          </p:cNvPr>
          <p:cNvCxnSpPr>
            <a:cxnSpLocks/>
          </p:cNvCxnSpPr>
          <p:nvPr/>
        </p:nvCxnSpPr>
        <p:spPr>
          <a:xfrm flipV="1">
            <a:off x="2644980" y="4940119"/>
            <a:ext cx="718880" cy="59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Raven puščični povezovalnik 3">
            <a:extLst>
              <a:ext uri="{FF2B5EF4-FFF2-40B4-BE49-F238E27FC236}">
                <a16:creationId xmlns:a16="http://schemas.microsoft.com/office/drawing/2014/main" id="{1A317C4F-256C-4AF7-BC18-BAC2E319B342}"/>
              </a:ext>
            </a:extLst>
          </p:cNvPr>
          <p:cNvCxnSpPr>
            <a:cxnSpLocks/>
          </p:cNvCxnSpPr>
          <p:nvPr/>
        </p:nvCxnSpPr>
        <p:spPr>
          <a:xfrm flipV="1">
            <a:off x="2825673" y="4963368"/>
            <a:ext cx="1797052" cy="735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Curved Left Arrow 42">
            <a:extLst>
              <a:ext uri="{FF2B5EF4-FFF2-40B4-BE49-F238E27FC236}">
                <a16:creationId xmlns:a16="http://schemas.microsoft.com/office/drawing/2014/main" id="{94533E9A-4BD9-4AAA-95AC-669BB4BD4153}"/>
              </a:ext>
            </a:extLst>
          </p:cNvPr>
          <p:cNvSpPr/>
          <p:nvPr/>
        </p:nvSpPr>
        <p:spPr>
          <a:xfrm rot="16200000" flipV="1">
            <a:off x="3987989" y="1943665"/>
            <a:ext cx="1507975" cy="4494037"/>
          </a:xfrm>
          <a:prstGeom prst="curvedLeftArrow">
            <a:avLst>
              <a:gd name="adj1" fmla="val 12090"/>
              <a:gd name="adj2" fmla="val 50000"/>
              <a:gd name="adj3" fmla="val 25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75">
            <a:extLst>
              <a:ext uri="{FF2B5EF4-FFF2-40B4-BE49-F238E27FC236}">
                <a16:creationId xmlns:a16="http://schemas.microsoft.com/office/drawing/2014/main" id="{A953F05D-C5D8-46B1-B0C7-9358F3F1823C}"/>
              </a:ext>
            </a:extLst>
          </p:cNvPr>
          <p:cNvSpPr txBox="1"/>
          <p:nvPr/>
        </p:nvSpPr>
        <p:spPr>
          <a:xfrm>
            <a:off x="4985809" y="4185304"/>
            <a:ext cx="140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Redukcija prometa</a:t>
            </a:r>
            <a:endParaRPr lang="en-US" sz="2000" dirty="0"/>
          </a:p>
        </p:txBody>
      </p:sp>
      <p:sp>
        <p:nvSpPr>
          <p:cNvPr id="44" name="Rectangle 81">
            <a:extLst>
              <a:ext uri="{FF2B5EF4-FFF2-40B4-BE49-F238E27FC236}">
                <a16:creationId xmlns:a16="http://schemas.microsoft.com/office/drawing/2014/main" id="{86668918-1F65-4641-96B4-44C95C545C42}"/>
              </a:ext>
            </a:extLst>
          </p:cNvPr>
          <p:cNvSpPr/>
          <p:nvPr/>
        </p:nvSpPr>
        <p:spPr>
          <a:xfrm>
            <a:off x="4985747" y="4168737"/>
            <a:ext cx="1288852" cy="724453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Raven puščični povezovalnik 3">
            <a:extLst>
              <a:ext uri="{FF2B5EF4-FFF2-40B4-BE49-F238E27FC236}">
                <a16:creationId xmlns:a16="http://schemas.microsoft.com/office/drawing/2014/main" id="{671BA15F-313F-472F-9D1A-9B10FC98DA96}"/>
              </a:ext>
            </a:extLst>
          </p:cNvPr>
          <p:cNvCxnSpPr>
            <a:cxnSpLocks/>
          </p:cNvCxnSpPr>
          <p:nvPr/>
        </p:nvCxnSpPr>
        <p:spPr>
          <a:xfrm flipV="1">
            <a:off x="6052765" y="3828398"/>
            <a:ext cx="119223" cy="321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46CF494-2E11-4AA9-8060-9B9C94BD7BCF}"/>
              </a:ext>
            </a:extLst>
          </p:cNvPr>
          <p:cNvSpPr txBox="1">
            <a:spLocks/>
          </p:cNvSpPr>
          <p:nvPr/>
        </p:nvSpPr>
        <p:spPr>
          <a:xfrm rot="19662949">
            <a:off x="3532111" y="1892183"/>
            <a:ext cx="2387522" cy="59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000" dirty="0" err="1"/>
              <a:t>Dvosmjerni</a:t>
            </a:r>
            <a:r>
              <a:rPr lang="sl-SI" sz="2000" dirty="0"/>
              <a:t> rad tunela</a:t>
            </a:r>
            <a:r>
              <a:rPr lang="en-US" sz="2000" dirty="0"/>
              <a:t>(60 km/h)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2C20DCE-76CD-4AEC-B480-EF9AA070F24E}"/>
              </a:ext>
            </a:extLst>
          </p:cNvPr>
          <p:cNvSpPr txBox="1">
            <a:spLocks/>
          </p:cNvSpPr>
          <p:nvPr/>
        </p:nvSpPr>
        <p:spPr>
          <a:xfrm rot="19809337">
            <a:off x="4859004" y="1929192"/>
            <a:ext cx="2387522" cy="59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000" dirty="0" err="1"/>
              <a:t>Dvosmjerni</a:t>
            </a:r>
            <a:r>
              <a:rPr lang="sl-SI" sz="2000" dirty="0"/>
              <a:t> rad tunela </a:t>
            </a:r>
            <a:r>
              <a:rPr lang="en-US" sz="2000" dirty="0"/>
              <a:t>(40 km/h)</a:t>
            </a:r>
          </a:p>
        </p:txBody>
      </p:sp>
      <p:cxnSp>
        <p:nvCxnSpPr>
          <p:cNvPr id="49" name="Raven puščični povezovalnik 3">
            <a:extLst>
              <a:ext uri="{FF2B5EF4-FFF2-40B4-BE49-F238E27FC236}">
                <a16:creationId xmlns:a16="http://schemas.microsoft.com/office/drawing/2014/main" id="{D489004B-DFC2-489B-AC4E-8A585E74B046}"/>
              </a:ext>
            </a:extLst>
          </p:cNvPr>
          <p:cNvCxnSpPr>
            <a:cxnSpLocks/>
          </p:cNvCxnSpPr>
          <p:nvPr/>
        </p:nvCxnSpPr>
        <p:spPr>
          <a:xfrm flipH="1" flipV="1">
            <a:off x="6870373" y="4898298"/>
            <a:ext cx="365765" cy="601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aven puščični povezovalnik 3">
            <a:extLst>
              <a:ext uri="{FF2B5EF4-FFF2-40B4-BE49-F238E27FC236}">
                <a16:creationId xmlns:a16="http://schemas.microsoft.com/office/drawing/2014/main" id="{DFD06F8A-0FDC-4588-B9B6-ECE1061DFF88}"/>
              </a:ext>
            </a:extLst>
          </p:cNvPr>
          <p:cNvCxnSpPr>
            <a:cxnSpLocks/>
          </p:cNvCxnSpPr>
          <p:nvPr/>
        </p:nvCxnSpPr>
        <p:spPr>
          <a:xfrm flipH="1" flipV="1">
            <a:off x="7336313" y="4902387"/>
            <a:ext cx="114775" cy="548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značba mesta datuma 3">
            <a:extLst>
              <a:ext uri="{FF2B5EF4-FFF2-40B4-BE49-F238E27FC236}">
                <a16:creationId xmlns:a16="http://schemas.microsoft.com/office/drawing/2014/main" id="{38B6819C-A214-4F7C-A12E-3622A4BD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2" grpId="0" animBg="1"/>
      <p:bldP spid="43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B3F5EAB-4C4D-4C92-9261-C297880B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48626" cy="1325563"/>
          </a:xfrm>
        </p:spPr>
        <p:txBody>
          <a:bodyPr/>
          <a:lstStyle/>
          <a:p>
            <a:r>
              <a:rPr lang="en-US" dirty="0"/>
              <a:t>Real time traffic management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17F90EE-843F-4B65-873D-D75732C9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4" b="7323"/>
          <a:stretch/>
        </p:blipFill>
        <p:spPr>
          <a:xfrm>
            <a:off x="1409007" y="1651918"/>
            <a:ext cx="6325986" cy="414804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0C3EFD-F4DB-45F7-BA4E-BA180BDF530C}"/>
              </a:ext>
            </a:extLst>
          </p:cNvPr>
          <p:cNvSpPr txBox="1">
            <a:spLocks/>
          </p:cNvSpPr>
          <p:nvPr/>
        </p:nvSpPr>
        <p:spPr>
          <a:xfrm rot="16200000">
            <a:off x="702606" y="3102511"/>
            <a:ext cx="1065402" cy="422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b="1" dirty="0"/>
              <a:t>Promet</a:t>
            </a:r>
            <a:endParaRPr lang="en-US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67B460-DBB3-492B-B5C3-1E632851EDF5}"/>
              </a:ext>
            </a:extLst>
          </p:cNvPr>
          <p:cNvSpPr txBox="1">
            <a:spLocks/>
          </p:cNvSpPr>
          <p:nvPr/>
        </p:nvSpPr>
        <p:spPr>
          <a:xfrm>
            <a:off x="3780632" y="5751359"/>
            <a:ext cx="2735583" cy="61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600" b="1" dirty="0"/>
              <a:t>Vremenski </a:t>
            </a:r>
            <a:r>
              <a:rPr lang="en-US" sz="2600" b="1" dirty="0"/>
              <a:t> period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C861D7-D3B6-4F33-BEDB-5E99449253BB}"/>
              </a:ext>
            </a:extLst>
          </p:cNvPr>
          <p:cNvSpPr txBox="1">
            <a:spLocks/>
          </p:cNvSpPr>
          <p:nvPr/>
        </p:nvSpPr>
        <p:spPr>
          <a:xfrm>
            <a:off x="2724578" y="4830952"/>
            <a:ext cx="2361581" cy="755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l-SI" dirty="0"/>
              <a:t>„</a:t>
            </a:r>
            <a:r>
              <a:rPr lang="en-US" dirty="0"/>
              <a:t>Decision space</a:t>
            </a:r>
            <a:r>
              <a:rPr lang="sl-SI" dirty="0"/>
              <a:t>“</a:t>
            </a:r>
            <a:r>
              <a:rPr lang="en-US" dirty="0"/>
              <a:t> (</a:t>
            </a:r>
            <a:r>
              <a:rPr lang="sl-SI" dirty="0"/>
              <a:t>prom. </a:t>
            </a:r>
            <a:r>
              <a:rPr lang="hr-BA" dirty="0"/>
              <a:t>opterećenje</a:t>
            </a:r>
            <a:r>
              <a:rPr lang="sl-SI" dirty="0"/>
              <a:t> </a:t>
            </a:r>
            <a:r>
              <a:rPr lang="sl-SI" dirty="0" err="1"/>
              <a:t>pe</a:t>
            </a:r>
            <a:r>
              <a:rPr lang="en-US" dirty="0" err="1"/>
              <a:t>riod</a:t>
            </a:r>
            <a:r>
              <a:rPr lang="en-US" dirty="0"/>
              <a:t>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A5BBA3F-574B-4869-96F9-37C52D9BA9D8}"/>
              </a:ext>
            </a:extLst>
          </p:cNvPr>
          <p:cNvSpPr txBox="1">
            <a:spLocks/>
          </p:cNvSpPr>
          <p:nvPr/>
        </p:nvSpPr>
        <p:spPr>
          <a:xfrm>
            <a:off x="4572000" y="2413894"/>
            <a:ext cx="3548006" cy="708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hr-HR" dirty="0"/>
              <a:t>Jednosmjerno</a:t>
            </a:r>
            <a:r>
              <a:rPr lang="sl-SI" dirty="0"/>
              <a:t> </a:t>
            </a:r>
            <a:r>
              <a:rPr lang="en-US" dirty="0"/>
              <a:t>(2016)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A005C2-5177-4029-808E-2578E7924667}"/>
              </a:ext>
            </a:extLst>
          </p:cNvPr>
          <p:cNvSpPr txBox="1">
            <a:spLocks/>
          </p:cNvSpPr>
          <p:nvPr/>
        </p:nvSpPr>
        <p:spPr>
          <a:xfrm>
            <a:off x="4337153" y="3366120"/>
            <a:ext cx="3924792" cy="51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 err="1"/>
              <a:t>Dvosmjerno</a:t>
            </a:r>
            <a:r>
              <a:rPr lang="en-US" dirty="0"/>
              <a:t>, 40 km/h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5C67D73-D318-4510-A63A-AC119588F69E}"/>
              </a:ext>
            </a:extLst>
          </p:cNvPr>
          <p:cNvSpPr txBox="1">
            <a:spLocks/>
          </p:cNvSpPr>
          <p:nvPr/>
        </p:nvSpPr>
        <p:spPr>
          <a:xfrm>
            <a:off x="4337153" y="3748036"/>
            <a:ext cx="3924792" cy="51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 err="1"/>
              <a:t>Dvosmjerno</a:t>
            </a:r>
            <a:r>
              <a:rPr lang="en-US" dirty="0"/>
              <a:t>, 60 km/h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2B8AE6-4453-4284-BC4D-BD7418793743}"/>
              </a:ext>
            </a:extLst>
          </p:cNvPr>
          <p:cNvSpPr txBox="1">
            <a:spLocks/>
          </p:cNvSpPr>
          <p:nvPr/>
        </p:nvSpPr>
        <p:spPr>
          <a:xfrm>
            <a:off x="4337153" y="4223467"/>
            <a:ext cx="3924792" cy="51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 err="1"/>
              <a:t>Dvosmjerno</a:t>
            </a:r>
            <a:r>
              <a:rPr lang="en-US" dirty="0"/>
              <a:t>, 80 km/h</a:t>
            </a:r>
          </a:p>
        </p:txBody>
      </p:sp>
      <p:cxnSp>
        <p:nvCxnSpPr>
          <p:cNvPr id="18" name="Straight Arrow Connector 13">
            <a:extLst>
              <a:ext uri="{FF2B5EF4-FFF2-40B4-BE49-F238E27FC236}">
                <a16:creationId xmlns:a16="http://schemas.microsoft.com/office/drawing/2014/main" id="{B687C7EE-8D3E-4118-BC8D-09801376BCEF}"/>
              </a:ext>
            </a:extLst>
          </p:cNvPr>
          <p:cNvCxnSpPr>
            <a:cxnSpLocks/>
          </p:cNvCxnSpPr>
          <p:nvPr/>
        </p:nvCxnSpPr>
        <p:spPr>
          <a:xfrm flipV="1">
            <a:off x="2495090" y="1811338"/>
            <a:ext cx="0" cy="3695810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4">
            <a:extLst>
              <a:ext uri="{FF2B5EF4-FFF2-40B4-BE49-F238E27FC236}">
                <a16:creationId xmlns:a16="http://schemas.microsoft.com/office/drawing/2014/main" id="{4D7F5430-4BC8-4D1E-9990-DFCD03B6224B}"/>
              </a:ext>
            </a:extLst>
          </p:cNvPr>
          <p:cNvCxnSpPr>
            <a:cxnSpLocks/>
          </p:cNvCxnSpPr>
          <p:nvPr/>
        </p:nvCxnSpPr>
        <p:spPr>
          <a:xfrm>
            <a:off x="1968138" y="4035828"/>
            <a:ext cx="526952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422ED22-5123-4C7E-AFA9-13D085BA1B81}"/>
              </a:ext>
            </a:extLst>
          </p:cNvPr>
          <p:cNvSpPr txBox="1">
            <a:spLocks/>
          </p:cNvSpPr>
          <p:nvPr/>
        </p:nvSpPr>
        <p:spPr>
          <a:xfrm>
            <a:off x="706380" y="5808458"/>
            <a:ext cx="2643549" cy="897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/>
              <a:t>n </a:t>
            </a:r>
            <a:r>
              <a:rPr lang="sl-SI" dirty="0"/>
              <a:t>dana </a:t>
            </a:r>
            <a:r>
              <a:rPr lang="sl-SI" dirty="0" err="1"/>
              <a:t>dvosmjernog</a:t>
            </a:r>
            <a:r>
              <a:rPr lang="sl-SI" dirty="0"/>
              <a:t> rada tunela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1" name="Raven puščični povezovalnik 3">
            <a:extLst>
              <a:ext uri="{FF2B5EF4-FFF2-40B4-BE49-F238E27FC236}">
                <a16:creationId xmlns:a16="http://schemas.microsoft.com/office/drawing/2014/main" id="{4433805B-F704-4CF2-A1D8-86F5E24B2034}"/>
              </a:ext>
            </a:extLst>
          </p:cNvPr>
          <p:cNvCxnSpPr>
            <a:cxnSpLocks/>
          </p:cNvCxnSpPr>
          <p:nvPr/>
        </p:nvCxnSpPr>
        <p:spPr>
          <a:xfrm flipV="1">
            <a:off x="2350930" y="5542100"/>
            <a:ext cx="144160" cy="291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90">
            <a:extLst>
              <a:ext uri="{FF2B5EF4-FFF2-40B4-BE49-F238E27FC236}">
                <a16:creationId xmlns:a16="http://schemas.microsoft.com/office/drawing/2014/main" id="{94832F7B-EC96-40EC-8196-66C7FD1F0B30}"/>
              </a:ext>
            </a:extLst>
          </p:cNvPr>
          <p:cNvSpPr/>
          <p:nvPr/>
        </p:nvSpPr>
        <p:spPr>
          <a:xfrm>
            <a:off x="2744302" y="4814852"/>
            <a:ext cx="2332352" cy="64880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91">
            <a:extLst>
              <a:ext uri="{FF2B5EF4-FFF2-40B4-BE49-F238E27FC236}">
                <a16:creationId xmlns:a16="http://schemas.microsoft.com/office/drawing/2014/main" id="{40DA3F4F-5DA3-447F-8C11-D3606431CAF0}"/>
              </a:ext>
            </a:extLst>
          </p:cNvPr>
          <p:cNvSpPr txBox="1"/>
          <p:nvPr/>
        </p:nvSpPr>
        <p:spPr>
          <a:xfrm>
            <a:off x="2666815" y="4420982"/>
            <a:ext cx="208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 </a:t>
            </a:r>
            <a:r>
              <a:rPr lang="sl-SI" sz="2000" b="1" dirty="0">
                <a:solidFill>
                  <a:schemeClr val="accent4"/>
                </a:solidFill>
              </a:rPr>
              <a:t>3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B6DBCC5-BD79-4A61-9F37-FA083A1E4E9A}"/>
              </a:ext>
            </a:extLst>
          </p:cNvPr>
          <p:cNvSpPr txBox="1">
            <a:spLocks/>
          </p:cNvSpPr>
          <p:nvPr/>
        </p:nvSpPr>
        <p:spPr>
          <a:xfrm>
            <a:off x="-113576" y="3990044"/>
            <a:ext cx="1725257" cy="92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/>
              <a:t>Real time </a:t>
            </a:r>
            <a:r>
              <a:rPr lang="sl-SI" dirty="0"/>
              <a:t>prometna </a:t>
            </a:r>
            <a:r>
              <a:rPr lang="hr-BA" dirty="0"/>
              <a:t>opterećenja</a:t>
            </a:r>
          </a:p>
        </p:txBody>
      </p:sp>
      <p:cxnSp>
        <p:nvCxnSpPr>
          <p:cNvPr id="25" name="Raven puščični povezovalnik 3">
            <a:extLst>
              <a:ext uri="{FF2B5EF4-FFF2-40B4-BE49-F238E27FC236}">
                <a16:creationId xmlns:a16="http://schemas.microsoft.com/office/drawing/2014/main" id="{983FD65E-8EFD-49F7-8123-4125CDA84DE4}"/>
              </a:ext>
            </a:extLst>
          </p:cNvPr>
          <p:cNvCxnSpPr>
            <a:cxnSpLocks/>
          </p:cNvCxnSpPr>
          <p:nvPr/>
        </p:nvCxnSpPr>
        <p:spPr>
          <a:xfrm flipV="1">
            <a:off x="1290600" y="4035828"/>
            <a:ext cx="677537" cy="165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36">
            <a:extLst>
              <a:ext uri="{FF2B5EF4-FFF2-40B4-BE49-F238E27FC236}">
                <a16:creationId xmlns:a16="http://schemas.microsoft.com/office/drawing/2014/main" id="{811ACDAD-315F-43C1-A756-DEEDA092FE2D}"/>
              </a:ext>
            </a:extLst>
          </p:cNvPr>
          <p:cNvCxnSpPr>
            <a:cxnSpLocks/>
          </p:cNvCxnSpPr>
          <p:nvPr/>
        </p:nvCxnSpPr>
        <p:spPr>
          <a:xfrm>
            <a:off x="1968138" y="3564076"/>
            <a:ext cx="526952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Raven puščični povezovalnik 3">
            <a:extLst>
              <a:ext uri="{FF2B5EF4-FFF2-40B4-BE49-F238E27FC236}">
                <a16:creationId xmlns:a16="http://schemas.microsoft.com/office/drawing/2014/main" id="{1B385FBE-E6BA-4BE0-993F-58C87DB645EE}"/>
              </a:ext>
            </a:extLst>
          </p:cNvPr>
          <p:cNvCxnSpPr>
            <a:cxnSpLocks/>
          </p:cNvCxnSpPr>
          <p:nvPr/>
        </p:nvCxnSpPr>
        <p:spPr>
          <a:xfrm flipV="1">
            <a:off x="1290600" y="3564077"/>
            <a:ext cx="677537" cy="637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41">
            <a:extLst>
              <a:ext uri="{FF2B5EF4-FFF2-40B4-BE49-F238E27FC236}">
                <a16:creationId xmlns:a16="http://schemas.microsoft.com/office/drawing/2014/main" id="{A7625F88-2435-42F3-97E9-4015DED617AC}"/>
              </a:ext>
            </a:extLst>
          </p:cNvPr>
          <p:cNvCxnSpPr>
            <a:cxnSpLocks/>
          </p:cNvCxnSpPr>
          <p:nvPr/>
        </p:nvCxnSpPr>
        <p:spPr>
          <a:xfrm>
            <a:off x="1987863" y="4637434"/>
            <a:ext cx="526952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aven puščični povezovalnik 3">
            <a:extLst>
              <a:ext uri="{FF2B5EF4-FFF2-40B4-BE49-F238E27FC236}">
                <a16:creationId xmlns:a16="http://schemas.microsoft.com/office/drawing/2014/main" id="{47B0A8C3-D5F3-4DE0-9EBA-7D1510860300}"/>
              </a:ext>
            </a:extLst>
          </p:cNvPr>
          <p:cNvCxnSpPr>
            <a:cxnSpLocks/>
          </p:cNvCxnSpPr>
          <p:nvPr/>
        </p:nvCxnSpPr>
        <p:spPr>
          <a:xfrm>
            <a:off x="1290600" y="4201188"/>
            <a:ext cx="697262" cy="436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44">
            <a:extLst>
              <a:ext uri="{FF2B5EF4-FFF2-40B4-BE49-F238E27FC236}">
                <a16:creationId xmlns:a16="http://schemas.microsoft.com/office/drawing/2014/main" id="{1CC99148-9FDC-47E0-A177-884DCEB2BDEB}"/>
              </a:ext>
            </a:extLst>
          </p:cNvPr>
          <p:cNvCxnSpPr>
            <a:cxnSpLocks/>
          </p:cNvCxnSpPr>
          <p:nvPr/>
        </p:nvCxnSpPr>
        <p:spPr>
          <a:xfrm>
            <a:off x="1956236" y="2796268"/>
            <a:ext cx="526952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aven puščični povezovalnik 3">
            <a:extLst>
              <a:ext uri="{FF2B5EF4-FFF2-40B4-BE49-F238E27FC236}">
                <a16:creationId xmlns:a16="http://schemas.microsoft.com/office/drawing/2014/main" id="{85F17C87-D80C-4C26-895F-CC5DE3D4DE1E}"/>
              </a:ext>
            </a:extLst>
          </p:cNvPr>
          <p:cNvCxnSpPr>
            <a:cxnSpLocks/>
          </p:cNvCxnSpPr>
          <p:nvPr/>
        </p:nvCxnSpPr>
        <p:spPr>
          <a:xfrm flipV="1">
            <a:off x="1290600" y="2796269"/>
            <a:ext cx="665635" cy="1404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značba mesta datuma 3">
            <a:extLst>
              <a:ext uri="{FF2B5EF4-FFF2-40B4-BE49-F238E27FC236}">
                <a16:creationId xmlns:a16="http://schemas.microsoft.com/office/drawing/2014/main" id="{684FD3F8-AC7E-4669-B9B0-2CBBBB59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7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45B66C-153C-49E4-849E-A9C4FCD0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 dirty="0" err="1"/>
              <a:t>Zaključak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0EECB5-68FD-4BD5-B4D0-6E3C75B7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74" y="1748983"/>
            <a:ext cx="7927126" cy="4241509"/>
          </a:xfrm>
          <a:effectLst/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BA" sz="2400" dirty="0"/>
              <a:t>Optimizacija postojeće infrastrukture</a:t>
            </a:r>
          </a:p>
          <a:p>
            <a:pPr marL="514350" indent="-514350">
              <a:buFont typeface="+mj-lt"/>
              <a:buAutoNum type="arabicPeriod"/>
            </a:pPr>
            <a:endParaRPr lang="hr-BA" sz="2400" dirty="0"/>
          </a:p>
          <a:p>
            <a:pPr marL="514350" indent="-514350">
              <a:buFont typeface="+mj-lt"/>
              <a:buAutoNum type="arabicPeriod"/>
            </a:pPr>
            <a:r>
              <a:rPr lang="hr-BA" sz="2400" dirty="0"/>
              <a:t>Upotreba procjene rizika za primanje odluka o adekvatnom radu infrastrukture za vrijeme vanrednog rada tunela.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3" name="Označba mesta datuma 3">
            <a:extLst>
              <a:ext uri="{FF2B5EF4-FFF2-40B4-BE49-F238E27FC236}">
                <a16:creationId xmlns:a16="http://schemas.microsoft.com/office/drawing/2014/main" id="{A3FFF3D9-E634-4FCE-8427-9667CC24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5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8CEED7-8695-477B-962E-983C3173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 dirty="0"/>
              <a:t>Hvala!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7E537-D599-454C-A2A6-C8D1A0D87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75" y="1748983"/>
            <a:ext cx="7799309" cy="4136663"/>
          </a:xfrm>
        </p:spPr>
        <p:txBody>
          <a:bodyPr>
            <a:noAutofit/>
          </a:bodyPr>
          <a:lstStyle/>
          <a:p>
            <a:r>
              <a:rPr lang="en-GB" sz="2400" dirty="0">
                <a:effectLst/>
              </a:rPr>
              <a:t>David Rajšter</a:t>
            </a:r>
            <a:endParaRPr lang="sl-SI" sz="2400" dirty="0">
              <a:effectLst/>
            </a:endParaRPr>
          </a:p>
          <a:p>
            <a:r>
              <a:rPr lang="en-GB" sz="2400" dirty="0"/>
              <a:t>Miha Hafner</a:t>
            </a:r>
            <a:endParaRPr lang="en-GB" sz="2400" dirty="0">
              <a:effectLst/>
            </a:endParaRPr>
          </a:p>
          <a:p>
            <a:r>
              <a:rPr lang="en-GB" sz="2400" dirty="0">
                <a:effectLst/>
              </a:rPr>
              <a:t>Marko </a:t>
            </a:r>
            <a:r>
              <a:rPr lang="en-GB" sz="2400" dirty="0" err="1">
                <a:effectLst/>
              </a:rPr>
              <a:t>Žibert</a:t>
            </a:r>
            <a:endParaRPr lang="en-GB" sz="2400" dirty="0">
              <a:effectLst/>
            </a:endParaRPr>
          </a:p>
          <a:p>
            <a:pPr lvl="1"/>
            <a:endParaRPr lang="en-GB" dirty="0">
              <a:effectLst>
                <a:glow rad="596900">
                  <a:schemeClr val="bg1">
                    <a:alpha val="88000"/>
                  </a:schemeClr>
                </a:glow>
              </a:effectLst>
            </a:endParaRP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645B5E6E-9235-4D38-B271-4FF59F8A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0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>
                <a:latin typeface="Arial Narrow" panose="020B0606020202030204" pitchFamily="34" charset="0"/>
              </a:rPr>
              <a:t>David Rajšter, </a:t>
            </a:r>
            <a:r>
              <a:rPr lang="hr-HR" altLang="sr-Latn-RS" dirty="0" err="1">
                <a:latin typeface="Arial Narrow" panose="020B0606020202030204" pitchFamily="34" charset="0"/>
              </a:rPr>
              <a:t>d.i.g</a:t>
            </a:r>
            <a:r>
              <a:rPr lang="hr-HR" altLang="sr-Latn-RS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156453-D08D-4938-9B5C-06DA6BAA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1" y="1611806"/>
            <a:ext cx="8273081" cy="39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-kraka zvezda 53">
            <a:extLst>
              <a:ext uri="{FF2B5EF4-FFF2-40B4-BE49-F238E27FC236}">
                <a16:creationId xmlns:a16="http://schemas.microsoft.com/office/drawing/2014/main" id="{1DFAEDC7-449B-474B-AFD6-4DA6BA0ADE18}"/>
              </a:ext>
            </a:extLst>
          </p:cNvPr>
          <p:cNvSpPr>
            <a:spLocks/>
          </p:cNvSpPr>
          <p:nvPr/>
        </p:nvSpPr>
        <p:spPr>
          <a:xfrm>
            <a:off x="7441529" y="1994540"/>
            <a:ext cx="648072" cy="619254"/>
          </a:xfrm>
          <a:prstGeom prst="star4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833222-60C8-4057-8DC3-9CD2ACCA67F2}"/>
              </a:ext>
            </a:extLst>
          </p:cNvPr>
          <p:cNvSpPr txBox="1">
            <a:spLocks/>
          </p:cNvSpPr>
          <p:nvPr/>
        </p:nvSpPr>
        <p:spPr>
          <a:xfrm rot="20669123">
            <a:off x="3605000" y="3035992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>
                <a:solidFill>
                  <a:schemeClr val="bg1"/>
                </a:solidFill>
              </a:rPr>
              <a:t>Tunel Markovec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34BBA8-836E-497E-A157-B54C333ECCF6}"/>
              </a:ext>
            </a:extLst>
          </p:cNvPr>
          <p:cNvSpPr txBox="1">
            <a:spLocks/>
          </p:cNvSpPr>
          <p:nvPr/>
        </p:nvSpPr>
        <p:spPr>
          <a:xfrm rot="363373">
            <a:off x="3235617" y="2024422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>
                <a:solidFill>
                  <a:schemeClr val="bg1"/>
                </a:solidFill>
              </a:rPr>
              <a:t>Istrska cesta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4E8590-E632-417D-A237-ED13B0D90423}"/>
              </a:ext>
            </a:extLst>
          </p:cNvPr>
          <p:cNvSpPr txBox="1">
            <a:spLocks/>
          </p:cNvSpPr>
          <p:nvPr/>
        </p:nvSpPr>
        <p:spPr>
          <a:xfrm>
            <a:off x="7573811" y="1670231"/>
            <a:ext cx="383508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AE1A31-37EF-48DA-8C68-D221D3EEA7B9}"/>
              </a:ext>
            </a:extLst>
          </p:cNvPr>
          <p:cNvSpPr txBox="1">
            <a:spLocks/>
          </p:cNvSpPr>
          <p:nvPr/>
        </p:nvSpPr>
        <p:spPr>
          <a:xfrm>
            <a:off x="7573811" y="2613794"/>
            <a:ext cx="383508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>
                <a:solidFill>
                  <a:schemeClr val="bg1"/>
                </a:solidFill>
              </a:rPr>
              <a:t>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7946B4-57AB-4F46-A848-285862F0E4AE}"/>
              </a:ext>
            </a:extLst>
          </p:cNvPr>
          <p:cNvSpPr txBox="1">
            <a:spLocks/>
          </p:cNvSpPr>
          <p:nvPr/>
        </p:nvSpPr>
        <p:spPr>
          <a:xfrm>
            <a:off x="7058021" y="2134113"/>
            <a:ext cx="383508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>
                <a:solidFill>
                  <a:schemeClr val="bg1"/>
                </a:solidFill>
              </a:rPr>
              <a:t>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79FBAE-48CF-440C-BC1C-A14E859CE895}"/>
              </a:ext>
            </a:extLst>
          </p:cNvPr>
          <p:cNvSpPr txBox="1">
            <a:spLocks/>
          </p:cNvSpPr>
          <p:nvPr/>
        </p:nvSpPr>
        <p:spPr>
          <a:xfrm>
            <a:off x="8092828" y="2134113"/>
            <a:ext cx="383508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08F607-C9F7-400C-B048-7A8EF20D3A42}"/>
              </a:ext>
            </a:extLst>
          </p:cNvPr>
          <p:cNvSpPr txBox="1">
            <a:spLocks/>
          </p:cNvSpPr>
          <p:nvPr/>
        </p:nvSpPr>
        <p:spPr>
          <a:xfrm rot="774343">
            <a:off x="2067739" y="2862835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>
                <a:solidFill>
                  <a:schemeClr val="bg1"/>
                </a:solidFill>
              </a:rPr>
              <a:t>2. alternativa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A1F1D6-1803-4AB8-B1BA-1F266039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BA" dirty="0"/>
              <a:t>Primjer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E1E42AC-9FBB-4D0B-9205-A838ABD9D678}"/>
              </a:ext>
            </a:extLst>
          </p:cNvPr>
          <p:cNvSpPr/>
          <p:nvPr/>
        </p:nvSpPr>
        <p:spPr>
          <a:xfrm>
            <a:off x="154546" y="3768366"/>
            <a:ext cx="8989453" cy="2113701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90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Multiplication Sign 5">
            <a:extLst>
              <a:ext uri="{FF2B5EF4-FFF2-40B4-BE49-F238E27FC236}">
                <a16:creationId xmlns:a16="http://schemas.microsoft.com/office/drawing/2014/main" id="{A256E892-65BA-4291-B44C-1E7E10A58545}"/>
              </a:ext>
            </a:extLst>
          </p:cNvPr>
          <p:cNvSpPr/>
          <p:nvPr/>
        </p:nvSpPr>
        <p:spPr>
          <a:xfrm>
            <a:off x="689186" y="2051597"/>
            <a:ext cx="550936" cy="505140"/>
          </a:xfrm>
          <a:prstGeom prst="mathMultiply">
            <a:avLst>
              <a:gd name="adj1" fmla="val 882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Multiplication Sign 6">
            <a:extLst>
              <a:ext uri="{FF2B5EF4-FFF2-40B4-BE49-F238E27FC236}">
                <a16:creationId xmlns:a16="http://schemas.microsoft.com/office/drawing/2014/main" id="{E9B4C95D-CAB9-446E-8353-78B519890226}"/>
              </a:ext>
            </a:extLst>
          </p:cNvPr>
          <p:cNvSpPr/>
          <p:nvPr/>
        </p:nvSpPr>
        <p:spPr>
          <a:xfrm>
            <a:off x="1680973" y="1730594"/>
            <a:ext cx="549588" cy="505140"/>
          </a:xfrm>
          <a:prstGeom prst="mathMultiply">
            <a:avLst>
              <a:gd name="adj1" fmla="val 882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Multiplication Sign 8">
            <a:extLst>
              <a:ext uri="{FF2B5EF4-FFF2-40B4-BE49-F238E27FC236}">
                <a16:creationId xmlns:a16="http://schemas.microsoft.com/office/drawing/2014/main" id="{BFAB2DC0-2DEC-4885-9360-AF92D33F681F}"/>
              </a:ext>
            </a:extLst>
          </p:cNvPr>
          <p:cNvSpPr/>
          <p:nvPr/>
        </p:nvSpPr>
        <p:spPr>
          <a:xfrm>
            <a:off x="2968540" y="1614490"/>
            <a:ext cx="549588" cy="505140"/>
          </a:xfrm>
          <a:prstGeom prst="mathMultiply">
            <a:avLst>
              <a:gd name="adj1" fmla="val 882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Multiplication Sign 9">
            <a:extLst>
              <a:ext uri="{FF2B5EF4-FFF2-40B4-BE49-F238E27FC236}">
                <a16:creationId xmlns:a16="http://schemas.microsoft.com/office/drawing/2014/main" id="{0E87759C-DF4E-46D0-AC85-92375F64AA42}"/>
              </a:ext>
            </a:extLst>
          </p:cNvPr>
          <p:cNvSpPr/>
          <p:nvPr/>
        </p:nvSpPr>
        <p:spPr>
          <a:xfrm>
            <a:off x="5514241" y="1983164"/>
            <a:ext cx="550936" cy="505140"/>
          </a:xfrm>
          <a:prstGeom prst="mathMultiply">
            <a:avLst>
              <a:gd name="adj1" fmla="val 882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Multiplication Sign 10">
            <a:extLst>
              <a:ext uri="{FF2B5EF4-FFF2-40B4-BE49-F238E27FC236}">
                <a16:creationId xmlns:a16="http://schemas.microsoft.com/office/drawing/2014/main" id="{AA60C47B-90A3-4FBD-A662-5975A880FBF6}"/>
              </a:ext>
            </a:extLst>
          </p:cNvPr>
          <p:cNvSpPr/>
          <p:nvPr/>
        </p:nvSpPr>
        <p:spPr>
          <a:xfrm>
            <a:off x="4374478" y="1714227"/>
            <a:ext cx="549588" cy="505140"/>
          </a:xfrm>
          <a:prstGeom prst="mathMultiply">
            <a:avLst>
              <a:gd name="adj1" fmla="val 882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Multiplication Sign 11">
            <a:extLst>
              <a:ext uri="{FF2B5EF4-FFF2-40B4-BE49-F238E27FC236}">
                <a16:creationId xmlns:a16="http://schemas.microsoft.com/office/drawing/2014/main" id="{9CA692DA-F787-49FE-8E4F-7568AAB7A68F}"/>
              </a:ext>
            </a:extLst>
          </p:cNvPr>
          <p:cNvSpPr/>
          <p:nvPr/>
        </p:nvSpPr>
        <p:spPr>
          <a:xfrm>
            <a:off x="6640302" y="2684622"/>
            <a:ext cx="549588" cy="505140"/>
          </a:xfrm>
          <a:prstGeom prst="mathMultiply">
            <a:avLst>
              <a:gd name="adj1" fmla="val 882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Straight Arrow Connector 66">
            <a:extLst>
              <a:ext uri="{FF2B5EF4-FFF2-40B4-BE49-F238E27FC236}">
                <a16:creationId xmlns:a16="http://schemas.microsoft.com/office/drawing/2014/main" id="{9748E4AB-B1B1-45F5-94CA-663F8AE70FB4}"/>
              </a:ext>
            </a:extLst>
          </p:cNvPr>
          <p:cNvCxnSpPr>
            <a:cxnSpLocks/>
          </p:cNvCxnSpPr>
          <p:nvPr/>
        </p:nvCxnSpPr>
        <p:spPr>
          <a:xfrm>
            <a:off x="1026949" y="5882067"/>
            <a:ext cx="7062652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2C5C208-E1AE-4EA0-9D21-5A7FABCD55B6}"/>
              </a:ext>
            </a:extLst>
          </p:cNvPr>
          <p:cNvSpPr txBox="1">
            <a:spLocks/>
          </p:cNvSpPr>
          <p:nvPr/>
        </p:nvSpPr>
        <p:spPr>
          <a:xfrm>
            <a:off x="3413157" y="5545531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2.160m</a:t>
            </a:r>
          </a:p>
        </p:txBody>
      </p:sp>
      <p:cxnSp>
        <p:nvCxnSpPr>
          <p:cNvPr id="24" name="Straight Arrow Connector 69">
            <a:extLst>
              <a:ext uri="{FF2B5EF4-FFF2-40B4-BE49-F238E27FC236}">
                <a16:creationId xmlns:a16="http://schemas.microsoft.com/office/drawing/2014/main" id="{480091A4-30B7-42EB-8726-C7EEAD6C7104}"/>
              </a:ext>
            </a:extLst>
          </p:cNvPr>
          <p:cNvCxnSpPr>
            <a:cxnSpLocks/>
          </p:cNvCxnSpPr>
          <p:nvPr/>
        </p:nvCxnSpPr>
        <p:spPr>
          <a:xfrm>
            <a:off x="2050239" y="4396182"/>
            <a:ext cx="730959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0368727-B303-4352-BF91-614EBAB329DC}"/>
              </a:ext>
            </a:extLst>
          </p:cNvPr>
          <p:cNvSpPr txBox="1">
            <a:spLocks/>
          </p:cNvSpPr>
          <p:nvPr/>
        </p:nvSpPr>
        <p:spPr>
          <a:xfrm>
            <a:off x="1240122" y="4041220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max. 250m</a:t>
            </a:r>
          </a:p>
        </p:txBody>
      </p:sp>
      <p:pic>
        <p:nvPicPr>
          <p:cNvPr id="26" name="Picture 72">
            <a:extLst>
              <a:ext uri="{FF2B5EF4-FFF2-40B4-BE49-F238E27FC236}">
                <a16:creationId xmlns:a16="http://schemas.microsoft.com/office/drawing/2014/main" id="{93AE86FF-767E-491F-BA6C-14DF5E982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77" y="4263191"/>
            <a:ext cx="7936663" cy="140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D5BA83-2780-477C-9AB7-E2C7CD09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8EDD407-B7FE-46BB-B06F-FA927240F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3</a:t>
            </a:fld>
            <a:endParaRPr lang="hr-HR" altLang="sr-Latn-R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E9023F-E60C-4A81-AC31-56E518F6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HR" dirty="0"/>
              <a:t>Vanredno vođenje prometa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3FA2E85-7B24-4071-A867-E6F2096F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12845"/>
            <a:ext cx="8505162" cy="371813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521F1AF-9D38-4192-8933-A5FEE2D27D66}"/>
              </a:ext>
            </a:extLst>
          </p:cNvPr>
          <p:cNvSpPr txBox="1">
            <a:spLocks/>
          </p:cNvSpPr>
          <p:nvPr/>
        </p:nvSpPr>
        <p:spPr>
          <a:xfrm>
            <a:off x="3396404" y="1549045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/>
              <a:t>Desna </a:t>
            </a:r>
            <a:r>
              <a:rPr lang="sl-SI" sz="2000" dirty="0" err="1"/>
              <a:t>cijev</a:t>
            </a:r>
            <a:endParaRPr lang="en-US" sz="2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A47722B-6B2F-4E32-876D-FC0CF9672CF9}"/>
              </a:ext>
            </a:extLst>
          </p:cNvPr>
          <p:cNvSpPr txBox="1">
            <a:spLocks/>
          </p:cNvSpPr>
          <p:nvPr/>
        </p:nvSpPr>
        <p:spPr>
          <a:xfrm>
            <a:off x="3396403" y="3660874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/>
              <a:t>Desna </a:t>
            </a:r>
            <a:r>
              <a:rPr lang="sl-SI" sz="2000" dirty="0" err="1"/>
              <a:t>cjev</a:t>
            </a:r>
            <a:endParaRPr lang="en-US" sz="20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41D2E1-5872-4B5D-B0DE-4FF8DDC7C014}"/>
              </a:ext>
            </a:extLst>
          </p:cNvPr>
          <p:cNvSpPr txBox="1">
            <a:spLocks/>
          </p:cNvSpPr>
          <p:nvPr/>
        </p:nvSpPr>
        <p:spPr>
          <a:xfrm>
            <a:off x="3396402" y="3034895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/>
              <a:t>Leva </a:t>
            </a:r>
            <a:r>
              <a:rPr lang="sl-SI" sz="2000" dirty="0" err="1"/>
              <a:t>cjev</a:t>
            </a:r>
            <a:endParaRPr lang="en-US" sz="20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895CDBE-952F-4A5C-AE65-5D47F7557A5F}"/>
              </a:ext>
            </a:extLst>
          </p:cNvPr>
          <p:cNvSpPr txBox="1">
            <a:spLocks/>
          </p:cNvSpPr>
          <p:nvPr/>
        </p:nvSpPr>
        <p:spPr>
          <a:xfrm>
            <a:off x="3396402" y="5152417"/>
            <a:ext cx="2351191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/>
              <a:t>Leva </a:t>
            </a:r>
            <a:r>
              <a:rPr lang="hr-HR" sz="2000" dirty="0" err="1"/>
              <a:t>cjev</a:t>
            </a:r>
            <a:endParaRPr lang="hr-HR" sz="2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F2447F9-BE22-40EE-9433-9B77309C6F29}"/>
              </a:ext>
            </a:extLst>
          </p:cNvPr>
          <p:cNvSpPr txBox="1">
            <a:spLocks/>
          </p:cNvSpPr>
          <p:nvPr/>
        </p:nvSpPr>
        <p:spPr>
          <a:xfrm>
            <a:off x="5660571" y="3193779"/>
            <a:ext cx="2512361" cy="601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BA" sz="2000" dirty="0"/>
              <a:t>Cijev za evakuaciju + vatrogasci</a:t>
            </a:r>
          </a:p>
        </p:txBody>
      </p:sp>
      <p:cxnSp>
        <p:nvCxnSpPr>
          <p:cNvPr id="25" name="Straight Arrow Connector 10">
            <a:extLst>
              <a:ext uri="{FF2B5EF4-FFF2-40B4-BE49-F238E27FC236}">
                <a16:creationId xmlns:a16="http://schemas.microsoft.com/office/drawing/2014/main" id="{9B82019D-C873-475D-8898-7155246B12FC}"/>
              </a:ext>
            </a:extLst>
          </p:cNvPr>
          <p:cNvCxnSpPr>
            <a:cxnSpLocks/>
          </p:cNvCxnSpPr>
          <p:nvPr/>
        </p:nvCxnSpPr>
        <p:spPr>
          <a:xfrm flipH="1" flipV="1">
            <a:off x="5312230" y="2905817"/>
            <a:ext cx="543505" cy="4939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11">
            <a:extLst>
              <a:ext uri="{FF2B5EF4-FFF2-40B4-BE49-F238E27FC236}">
                <a16:creationId xmlns:a16="http://schemas.microsoft.com/office/drawing/2014/main" id="{F028FCAC-EFBA-49ED-AAD4-2FDAE52A0753}"/>
              </a:ext>
            </a:extLst>
          </p:cNvPr>
          <p:cNvCxnSpPr>
            <a:cxnSpLocks/>
          </p:cNvCxnSpPr>
          <p:nvPr/>
        </p:nvCxnSpPr>
        <p:spPr>
          <a:xfrm flipH="1">
            <a:off x="5312230" y="3688474"/>
            <a:ext cx="485437" cy="3950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0290DEE-9DC3-4B40-8286-76E8275401B6}"/>
              </a:ext>
            </a:extLst>
          </p:cNvPr>
          <p:cNvSpPr txBox="1">
            <a:spLocks/>
          </p:cNvSpPr>
          <p:nvPr/>
        </p:nvSpPr>
        <p:spPr>
          <a:xfrm>
            <a:off x="702501" y="3156641"/>
            <a:ext cx="2512361" cy="601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000" dirty="0" err="1"/>
              <a:t>Dvosmjerni</a:t>
            </a:r>
            <a:r>
              <a:rPr lang="sl-SI" sz="2000" dirty="0"/>
              <a:t> promet</a:t>
            </a:r>
            <a:endParaRPr lang="en-US" sz="2000" dirty="0"/>
          </a:p>
        </p:txBody>
      </p:sp>
      <p:cxnSp>
        <p:nvCxnSpPr>
          <p:cNvPr id="28" name="Straight Arrow Connector 16">
            <a:extLst>
              <a:ext uri="{FF2B5EF4-FFF2-40B4-BE49-F238E27FC236}">
                <a16:creationId xmlns:a16="http://schemas.microsoft.com/office/drawing/2014/main" id="{5814D031-DE28-4A27-AF11-6576008CF4E9}"/>
              </a:ext>
            </a:extLst>
          </p:cNvPr>
          <p:cNvCxnSpPr>
            <a:cxnSpLocks/>
          </p:cNvCxnSpPr>
          <p:nvPr/>
        </p:nvCxnSpPr>
        <p:spPr>
          <a:xfrm flipV="1">
            <a:off x="2647406" y="2264231"/>
            <a:ext cx="567456" cy="98197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2">
            <a:extLst>
              <a:ext uri="{FF2B5EF4-FFF2-40B4-BE49-F238E27FC236}">
                <a16:creationId xmlns:a16="http://schemas.microsoft.com/office/drawing/2014/main" id="{745FE0AC-1EEC-4BD5-99ED-CCF959E5CA18}"/>
              </a:ext>
            </a:extLst>
          </p:cNvPr>
          <p:cNvCxnSpPr>
            <a:cxnSpLocks/>
          </p:cNvCxnSpPr>
          <p:nvPr/>
        </p:nvCxnSpPr>
        <p:spPr>
          <a:xfrm>
            <a:off x="2647406" y="3758397"/>
            <a:ext cx="346971" cy="9964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CB2950-63D2-41E0-903A-A55CC350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55F7AAE-36DF-4F7E-8DAF-6B1DD0372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4</a:t>
            </a:fld>
            <a:endParaRPr lang="hr-HR" altLang="sr-Latn-R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8A2D30-AECC-4CE3-926D-33862D7F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HR" dirty="0" err="1"/>
              <a:t>Detajlna</a:t>
            </a:r>
            <a:r>
              <a:rPr lang="hr-HR" dirty="0"/>
              <a:t> analiza vanrednog stanja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EBE25160-7D05-41F6-8E71-163DE0424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63" t="19121" r="13399" b="42724"/>
          <a:stretch/>
        </p:blipFill>
        <p:spPr bwMode="auto">
          <a:xfrm>
            <a:off x="517084" y="2018160"/>
            <a:ext cx="4666088" cy="2541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1D208-8D5C-4607-BF3C-D53D4DE29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8" t="13358" r="18584" b="8011"/>
          <a:stretch/>
        </p:blipFill>
        <p:spPr bwMode="auto">
          <a:xfrm>
            <a:off x="5348494" y="1476291"/>
            <a:ext cx="2794020" cy="3905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68">
            <a:extLst>
              <a:ext uri="{FF2B5EF4-FFF2-40B4-BE49-F238E27FC236}">
                <a16:creationId xmlns:a16="http://schemas.microsoft.com/office/drawing/2014/main" id="{A4DCE528-482A-477C-885D-8EB1D9DE9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29" y="2282542"/>
            <a:ext cx="3820787" cy="216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3CF20BC-CDB3-4908-9A68-6D2B4F2AB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0" y="2182527"/>
            <a:ext cx="3849014" cy="2377439"/>
          </a:xfrm>
          <a:prstGeom prst="rect">
            <a:avLst/>
          </a:prstGeom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2225DF4-E558-4A78-BE8A-46FCEB868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64" y="2541247"/>
            <a:ext cx="8612777" cy="14956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CB2950-63D2-41E0-903A-A55CC350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55F7AAE-36DF-4F7E-8DAF-6B1DD0372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872FEB-0681-4F42-86DD-AF7E7F14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 dirty="0"/>
              <a:t>Glavni problemi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9559B7-5D1D-4C7D-9D3F-6D341BAC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04" y="1801737"/>
            <a:ext cx="8280220" cy="3380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600" dirty="0"/>
              <a:t>Korak 1: 	</a:t>
            </a:r>
            <a:r>
              <a:rPr lang="hr-HR" sz="2600" b="1" dirty="0"/>
              <a:t>Referentni tunel </a:t>
            </a:r>
            <a:r>
              <a:rPr lang="hr-HR" sz="2600" dirty="0"/>
              <a:t>(Prihvaćan nivo rizika).</a:t>
            </a:r>
          </a:p>
          <a:p>
            <a:pPr marL="0" indent="0">
              <a:buNone/>
            </a:pPr>
            <a:r>
              <a:rPr lang="hr-HR" sz="2600" dirty="0"/>
              <a:t>Korak 2: 	</a:t>
            </a:r>
            <a:r>
              <a:rPr lang="hr-HR" sz="2600" b="1" dirty="0"/>
              <a:t>Prihvatljivo vanredno dvosmjeran rad tunela</a:t>
            </a:r>
            <a:r>
              <a:rPr lang="hr-HR" sz="2600" dirty="0"/>
              <a:t>:</a:t>
            </a:r>
          </a:p>
          <a:p>
            <a:pPr marL="1828800" lvl="4" indent="0">
              <a:buNone/>
            </a:pPr>
            <a:r>
              <a:rPr lang="hr-HR" sz="2600" dirty="0"/>
              <a:t>Nepoznat period vanrednog režima </a:t>
            </a:r>
          </a:p>
          <a:p>
            <a:pPr marL="1828800" lvl="4" indent="0">
              <a:buNone/>
            </a:pPr>
            <a:r>
              <a:rPr lang="hr-HR" sz="2600" dirty="0"/>
              <a:t>Nepoznato prometno opterećenje</a:t>
            </a:r>
          </a:p>
          <a:p>
            <a:pPr marL="0" indent="0">
              <a:buNone/>
            </a:pPr>
            <a:r>
              <a:rPr lang="hr-HR" sz="2600" dirty="0"/>
              <a:t>Korak 3: 	</a:t>
            </a:r>
            <a:r>
              <a:rPr lang="hr-HR" sz="2600" b="1" dirty="0"/>
              <a:t>„</a:t>
            </a:r>
            <a:r>
              <a:rPr lang="hr-HR" sz="2600" b="1" dirty="0" err="1"/>
              <a:t>Decision</a:t>
            </a:r>
            <a:r>
              <a:rPr lang="hr-HR" sz="2600" b="1" dirty="0"/>
              <a:t> </a:t>
            </a:r>
            <a:r>
              <a:rPr lang="hr-HR" sz="2600" b="1" dirty="0" err="1"/>
              <a:t>space</a:t>
            </a:r>
            <a:r>
              <a:rPr lang="hr-HR" sz="2600" b="1" dirty="0"/>
              <a:t>”</a:t>
            </a:r>
            <a:r>
              <a:rPr lang="hr-HR" sz="2600" dirty="0"/>
              <a:t>(Real time </a:t>
            </a:r>
            <a:r>
              <a:rPr lang="hr-HR" sz="2600" dirty="0" err="1"/>
              <a:t>tunnel</a:t>
            </a:r>
            <a:r>
              <a:rPr lang="hr-HR" sz="2600" dirty="0"/>
              <a:t> </a:t>
            </a:r>
            <a:r>
              <a:rPr lang="hr-HR" sz="2600" dirty="0" err="1"/>
              <a:t>Traffic</a:t>
            </a:r>
            <a:r>
              <a:rPr lang="hr-HR" sz="2600" dirty="0"/>
              <a:t> 			Management).</a:t>
            </a:r>
          </a:p>
        </p:txBody>
      </p:sp>
    </p:spTree>
    <p:extLst>
      <p:ext uri="{BB962C8B-B14F-4D97-AF65-F5344CB8AC3E}">
        <p14:creationId xmlns:p14="http://schemas.microsoft.com/office/powerpoint/2010/main" val="169283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CB2950-63D2-41E0-903A-A55CC350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55F7AAE-36DF-4F7E-8DAF-6B1DD0372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1502C8-EC58-4D36-BED7-E041B8FC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 dirty="0"/>
              <a:t>Metodologija </a:t>
            </a:r>
            <a:r>
              <a:rPr lang="en-US" dirty="0" err="1"/>
              <a:t>TuRisMo</a:t>
            </a:r>
            <a:endParaRPr lang="en-US" dirty="0"/>
          </a:p>
        </p:txBody>
      </p:sp>
      <p:grpSp>
        <p:nvGrpSpPr>
          <p:cNvPr id="7" name="Gruppieren 26">
            <a:extLst>
              <a:ext uri="{FF2B5EF4-FFF2-40B4-BE49-F238E27FC236}">
                <a16:creationId xmlns:a16="http://schemas.microsoft.com/office/drawing/2014/main" id="{58931F5D-78FB-424D-A992-0F51EBD09DCC}"/>
              </a:ext>
            </a:extLst>
          </p:cNvPr>
          <p:cNvGrpSpPr>
            <a:grpSpLocks/>
          </p:cNvGrpSpPr>
          <p:nvPr/>
        </p:nvGrpSpPr>
        <p:grpSpPr bwMode="auto">
          <a:xfrm>
            <a:off x="398492" y="2205594"/>
            <a:ext cx="8405980" cy="3815894"/>
            <a:chOff x="401510" y="1460812"/>
            <a:chExt cx="7898941" cy="293815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CDF0D50-F772-40B5-9DC5-C7E44BC1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2342" y="1460813"/>
              <a:ext cx="2118109" cy="2938156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CA208D53-F691-425B-B615-FA92C76EC5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772" t="16885" r="48990" b="14034"/>
            <a:stretch/>
          </p:blipFill>
          <p:spPr bwMode="auto">
            <a:xfrm>
              <a:off x="401510" y="1460813"/>
              <a:ext cx="2935799" cy="2938157"/>
            </a:xfrm>
            <a:prstGeom prst="roundRect">
              <a:avLst>
                <a:gd name="adj" fmla="val 7145"/>
              </a:avLst>
            </a:prstGeom>
            <a:solidFill>
              <a:schemeClr val="accent1">
                <a:alpha val="39000"/>
              </a:schemeClr>
            </a:solidFill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27C62A-684D-403D-B63D-8421C1B66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1" t="16884" r="20139" b="5070"/>
            <a:stretch>
              <a:fillRect/>
            </a:stretch>
          </p:blipFill>
          <p:spPr bwMode="auto">
            <a:xfrm>
              <a:off x="3865014" y="1460812"/>
              <a:ext cx="1783652" cy="293815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787203A9-6953-409F-84BE-294F052B8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20" y="2736181"/>
              <a:ext cx="625041" cy="37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47" tIns="40074" rIns="80147" bIns="40074">
              <a:spAutoFit/>
            </a:bodyPr>
            <a:lstStyle/>
            <a:p>
              <a:pPr algn="ctr" eaLnBrk="0" hangingPunct="0">
                <a:defRPr/>
              </a:pPr>
              <a:r>
                <a:rPr lang="en-US" sz="2400" dirty="0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55A4F15B-E3CC-4675-AB6F-EF9924AB6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933" y="2766880"/>
              <a:ext cx="305808" cy="326020"/>
            </a:xfrm>
            <a:prstGeom prst="rightArrow">
              <a:avLst>
                <a:gd name="adj1" fmla="val 42731"/>
                <a:gd name="adj2" fmla="val 5441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80147" tIns="40074" rIns="80147" bIns="40074" anchor="ctr"/>
            <a:lstStyle/>
            <a:p>
              <a:pPr eaLnBrk="0" hangingPunct="0"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2A8EB5D1-E7C9-439F-91C0-2140DC61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6309" y="1471186"/>
              <a:ext cx="1945806" cy="488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147" tIns="40074" rIns="80147" bIns="40074">
              <a:spAutoFit/>
            </a:bodyPr>
            <a:lstStyle/>
            <a:p>
              <a:pPr algn="ctr" eaLnBrk="0" hangingPunct="0">
                <a:defRPr/>
              </a:pPr>
              <a:r>
                <a:rPr lang="hr-BA" b="1" dirty="0">
                  <a:latin typeface="+mn-lt"/>
                  <a:cs typeface="+mn-cs"/>
                </a:rPr>
                <a:t>Očekivan </a:t>
              </a:r>
              <a:r>
                <a:rPr lang="sl-SI" b="1" dirty="0">
                  <a:latin typeface="+mn-lt"/>
                  <a:cs typeface="+mn-cs"/>
                </a:rPr>
                <a:t>nivo rizika</a:t>
              </a:r>
              <a:endParaRPr lang="en-US" b="1" dirty="0">
                <a:latin typeface="+mn-lt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b="1" dirty="0">
                  <a:latin typeface="+mn-lt"/>
                  <a:cs typeface="+mn-cs"/>
                </a:rPr>
                <a:t>(fatalities/year)</a:t>
              </a:r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F08DB4D0-4E1E-48C2-8EA7-A457C0EE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10" y="1620997"/>
              <a:ext cx="1467876" cy="27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147" tIns="40074" rIns="80147" bIns="40074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1885950" algn="l"/>
                </a:tabLst>
                <a:defRPr/>
              </a:pPr>
              <a:r>
                <a:rPr lang="en-US" dirty="0">
                  <a:latin typeface="+mn-lt"/>
                  <a:cs typeface="+mn-cs"/>
                </a:rPr>
                <a:t>IN</a:t>
              </a:r>
              <a:r>
                <a:rPr lang="sl-SI" dirty="0">
                  <a:latin typeface="+mn-lt"/>
                  <a:cs typeface="+mn-cs"/>
                </a:rPr>
                <a:t>.</a:t>
              </a:r>
              <a:r>
                <a:rPr lang="en-US" dirty="0">
                  <a:latin typeface="+mn-lt"/>
                  <a:cs typeface="+mn-cs"/>
                </a:rPr>
                <a:t> EVENT</a:t>
              </a:r>
            </a:p>
          </p:txBody>
        </p:sp>
      </p:grpSp>
      <p:graphicFrame>
        <p:nvGraphicFramePr>
          <p:cNvPr id="15" name="Group 273">
            <a:extLst>
              <a:ext uri="{FF2B5EF4-FFF2-40B4-BE49-F238E27FC236}">
                <a16:creationId xmlns:a16="http://schemas.microsoft.com/office/drawing/2014/main" id="{308619CE-F959-4555-8F98-E86BBC3D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61943"/>
              </p:ext>
            </p:extLst>
          </p:nvPr>
        </p:nvGraphicFramePr>
        <p:xfrm>
          <a:off x="3807686" y="1690589"/>
          <a:ext cx="2663492" cy="360362"/>
        </p:xfrm>
        <a:graphic>
          <a:graphicData uri="http://schemas.openxmlformats.org/drawingml/2006/table">
            <a:tbl>
              <a:tblPr/>
              <a:tblGrid>
                <a:gridCol w="266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2">
                <a:tc>
                  <a:txBody>
                    <a:bodyPr/>
                    <a:lstStyle/>
                    <a:p>
                      <a:pPr marL="176213" marR="0" lvl="0" indent="-1762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hr-BA" sz="1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Posledice</a:t>
                      </a:r>
                      <a:endParaRPr kumimoji="0" lang="hr-BA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91" marR="78191" marT="41505" marB="415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273">
            <a:extLst>
              <a:ext uri="{FF2B5EF4-FFF2-40B4-BE49-F238E27FC236}">
                <a16:creationId xmlns:a16="http://schemas.microsoft.com/office/drawing/2014/main" id="{B12CBB40-CD97-4975-9DF4-CFFA9A26C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57114"/>
              </p:ext>
            </p:extLst>
          </p:nvPr>
        </p:nvGraphicFramePr>
        <p:xfrm>
          <a:off x="-9330" y="1690589"/>
          <a:ext cx="3817016" cy="360362"/>
        </p:xfrm>
        <a:graphic>
          <a:graphicData uri="http://schemas.openxmlformats.org/drawingml/2006/table">
            <a:tbl>
              <a:tblPr/>
              <a:tblGrid>
                <a:gridCol w="3817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2">
                <a:tc>
                  <a:txBody>
                    <a:bodyPr/>
                    <a:lstStyle/>
                    <a:p>
                      <a:pPr marL="176213" marR="0" lvl="0" indent="-1762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hr-HR" sz="1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Vjerovatnost</a:t>
                      </a:r>
                      <a:endParaRPr kumimoji="0" lang="hr-H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84" marR="78184" marT="41505" marB="415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Group 273">
            <a:extLst>
              <a:ext uri="{FF2B5EF4-FFF2-40B4-BE49-F238E27FC236}">
                <a16:creationId xmlns:a16="http://schemas.microsoft.com/office/drawing/2014/main" id="{9879A841-18D5-4D60-83CC-0C33B4161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25044"/>
              </p:ext>
            </p:extLst>
          </p:nvPr>
        </p:nvGraphicFramePr>
        <p:xfrm>
          <a:off x="6471178" y="1690589"/>
          <a:ext cx="2672822" cy="360362"/>
        </p:xfrm>
        <a:graphic>
          <a:graphicData uri="http://schemas.openxmlformats.org/drawingml/2006/table">
            <a:tbl>
              <a:tblPr/>
              <a:tblGrid>
                <a:gridCol w="2672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2">
                <a:tc>
                  <a:txBody>
                    <a:bodyPr/>
                    <a:lstStyle/>
                    <a:p>
                      <a:pPr marL="176213" marR="0" lvl="0" indent="-1762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RIZIK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98" marR="78198" marT="41505" marB="415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0B4B15FA-BC6F-4FC1-9D1F-6587DD3C8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704"/>
          <a:stretch/>
        </p:blipFill>
        <p:spPr>
          <a:xfrm>
            <a:off x="6682325" y="2902865"/>
            <a:ext cx="1990221" cy="1666402"/>
          </a:xfrm>
          <a:prstGeom prst="rect">
            <a:avLst/>
          </a:prstGeom>
        </p:spPr>
      </p:pic>
      <p:cxnSp>
        <p:nvCxnSpPr>
          <p:cNvPr id="19" name="Straight Arrow Connector 9">
            <a:extLst>
              <a:ext uri="{FF2B5EF4-FFF2-40B4-BE49-F238E27FC236}">
                <a16:creationId xmlns:a16="http://schemas.microsoft.com/office/drawing/2014/main" id="{3512966E-905C-45EB-9911-18CFA304154C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>
            <a:off x="1960592" y="2592598"/>
            <a:ext cx="258971" cy="5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>
            <a:extLst>
              <a:ext uri="{FF2B5EF4-FFF2-40B4-BE49-F238E27FC236}">
                <a16:creationId xmlns:a16="http://schemas.microsoft.com/office/drawing/2014/main" id="{771C1541-5E2C-4F84-A414-CDDE7A59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563" y="2419379"/>
            <a:ext cx="1435103" cy="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1885950" algn="l"/>
              </a:tabLst>
              <a:defRPr/>
            </a:pPr>
            <a:r>
              <a:rPr lang="sl-SI" dirty="0"/>
              <a:t>SCENARIJI</a:t>
            </a:r>
            <a:endParaRPr lang="en-US" dirty="0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B5D92DC-E92B-4FC4-BE47-82B3707F5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337" y="4569267"/>
            <a:ext cx="1119807" cy="4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sl-SI" dirty="0"/>
              <a:t>T1</a:t>
            </a:r>
          </a:p>
          <a:p>
            <a:pPr algn="ctr"/>
            <a:endParaRPr lang="en-US" dirty="0"/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0347FAD6-0F77-4DF2-A6F2-1E1D4E99A16B}"/>
              </a:ext>
            </a:extLst>
          </p:cNvPr>
          <p:cNvSpPr/>
          <p:nvPr/>
        </p:nvSpPr>
        <p:spPr>
          <a:xfrm>
            <a:off x="6798505" y="5076773"/>
            <a:ext cx="259075" cy="1028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2F8B2C40-8311-4CEA-9BCD-4966601E818B}"/>
              </a:ext>
            </a:extLst>
          </p:cNvPr>
          <p:cNvSpPr/>
          <p:nvPr/>
        </p:nvSpPr>
        <p:spPr>
          <a:xfrm>
            <a:off x="6798505" y="5509879"/>
            <a:ext cx="259075" cy="1028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2149F29F-AFD0-47AD-9BFF-16942EEAEE73}"/>
              </a:ext>
            </a:extLst>
          </p:cNvPr>
          <p:cNvSpPr/>
          <p:nvPr/>
        </p:nvSpPr>
        <p:spPr>
          <a:xfrm>
            <a:off x="6798505" y="5293326"/>
            <a:ext cx="259075" cy="102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45706EC7-77A0-4020-8154-6BAAE407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340" y="5033598"/>
            <a:ext cx="1711132" cy="70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dirty="0"/>
              <a:t>DG risk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dirty="0"/>
              <a:t>Fire risk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dirty="0"/>
              <a:t>Mechanical risk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6817A5AA-5EAC-4B60-9F02-099AFDA7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9" y="4569267"/>
            <a:ext cx="1119807" cy="28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en-US" dirty="0"/>
              <a:t>Ref t.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2CA93FEC-753F-40FC-8722-0557E5F915ED}"/>
              </a:ext>
            </a:extLst>
          </p:cNvPr>
          <p:cNvSpPr/>
          <p:nvPr/>
        </p:nvSpPr>
        <p:spPr>
          <a:xfrm>
            <a:off x="7141414" y="3047093"/>
            <a:ext cx="592895" cy="1492021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DCEBED63-1815-45D9-80BE-E4BC1850C98C}"/>
              </a:ext>
            </a:extLst>
          </p:cNvPr>
          <p:cNvSpPr/>
          <p:nvPr/>
        </p:nvSpPr>
        <p:spPr>
          <a:xfrm>
            <a:off x="7922455" y="3047094"/>
            <a:ext cx="592895" cy="148208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" name="Arrow: Down 2">
            <a:extLst>
              <a:ext uri="{FF2B5EF4-FFF2-40B4-BE49-F238E27FC236}">
                <a16:creationId xmlns:a16="http://schemas.microsoft.com/office/drawing/2014/main" id="{D6412DAA-5244-4C48-8C0E-216D666B2B0A}"/>
              </a:ext>
            </a:extLst>
          </p:cNvPr>
          <p:cNvSpPr/>
          <p:nvPr/>
        </p:nvSpPr>
        <p:spPr>
          <a:xfrm>
            <a:off x="7261860" y="3095430"/>
            <a:ext cx="381000" cy="11743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CB2950-63D2-41E0-903A-A55CC350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55F7AAE-36DF-4F7E-8DAF-6B1DD0372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E6A1F5-AB57-444B-B3C1-603DDFA5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err="1"/>
              <a:t>TuRisMo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692FE1D-1432-4866-B86D-4EBC5723D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63"/>
          <a:stretch/>
        </p:blipFill>
        <p:spPr>
          <a:xfrm>
            <a:off x="948896" y="1583573"/>
            <a:ext cx="7097486" cy="3128127"/>
          </a:xfrm>
          <a:prstGeom prst="rect">
            <a:avLst/>
          </a:prstGeom>
        </p:spPr>
      </p:pic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BE800E49-908C-466B-9B9B-619280A96281}"/>
              </a:ext>
            </a:extLst>
          </p:cNvPr>
          <p:cNvCxnSpPr/>
          <p:nvPr/>
        </p:nvCxnSpPr>
        <p:spPr>
          <a:xfrm flipV="1">
            <a:off x="3665970" y="1689463"/>
            <a:ext cx="0" cy="2908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E6042F2A-AD2C-4AA1-8F33-FD4BDA172CF5}"/>
              </a:ext>
            </a:extLst>
          </p:cNvPr>
          <p:cNvCxnSpPr/>
          <p:nvPr/>
        </p:nvCxnSpPr>
        <p:spPr>
          <a:xfrm flipV="1">
            <a:off x="5873592" y="1689463"/>
            <a:ext cx="0" cy="2908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660DBB-6115-4FD9-BF71-E772E1732CB2}"/>
              </a:ext>
            </a:extLst>
          </p:cNvPr>
          <p:cNvSpPr txBox="1">
            <a:spLocks/>
          </p:cNvSpPr>
          <p:nvPr/>
        </p:nvSpPr>
        <p:spPr>
          <a:xfrm>
            <a:off x="1813764" y="1812609"/>
            <a:ext cx="1477723" cy="39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/>
              <a:t>2013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B46E9A-68F8-4EBB-BDE4-D49215CB128F}"/>
              </a:ext>
            </a:extLst>
          </p:cNvPr>
          <p:cNvSpPr txBox="1">
            <a:spLocks/>
          </p:cNvSpPr>
          <p:nvPr/>
        </p:nvSpPr>
        <p:spPr>
          <a:xfrm>
            <a:off x="3989554" y="1812609"/>
            <a:ext cx="1477723" cy="39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/>
              <a:t>2023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06CAB7-4991-4498-BEAE-445548D7AA27}"/>
              </a:ext>
            </a:extLst>
          </p:cNvPr>
          <p:cNvSpPr txBox="1">
            <a:spLocks/>
          </p:cNvSpPr>
          <p:nvPr/>
        </p:nvSpPr>
        <p:spPr>
          <a:xfrm>
            <a:off x="6124946" y="1812609"/>
            <a:ext cx="1477723" cy="39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/>
              <a:t>2033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5C49BC-8183-4583-9919-6BBB374577CB}"/>
              </a:ext>
            </a:extLst>
          </p:cNvPr>
          <p:cNvSpPr txBox="1">
            <a:spLocks/>
          </p:cNvSpPr>
          <p:nvPr/>
        </p:nvSpPr>
        <p:spPr>
          <a:xfrm rot="16200000">
            <a:off x="-1314558" y="2938881"/>
            <a:ext cx="3819915" cy="767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sz="2400" b="1" dirty="0"/>
              <a:t>Risk [</a:t>
            </a:r>
            <a:r>
              <a:rPr lang="sl-SI" sz="2400" b="1" dirty="0"/>
              <a:t>mrtvih / </a:t>
            </a:r>
            <a:r>
              <a:rPr lang="sl-SI" sz="2400" b="1" dirty="0" err="1"/>
              <a:t>godinu</a:t>
            </a:r>
            <a:r>
              <a:rPr lang="en-US" sz="2400" b="1" dirty="0"/>
              <a:t>]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F06D740-1386-45F8-8636-4F0004A31902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1725230" y="5026694"/>
            <a:ext cx="1417946" cy="4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hr-BA" sz="1900" dirty="0"/>
              <a:t>Referentni</a:t>
            </a:r>
            <a:r>
              <a:rPr lang="sl-SI" sz="1900" dirty="0"/>
              <a:t> </a:t>
            </a:r>
            <a:r>
              <a:rPr lang="en-US" sz="1900" dirty="0"/>
              <a:t> t.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B716E692-46E9-4E42-9870-C374D4F96FC0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3934045" y="5044156"/>
            <a:ext cx="1417943" cy="4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sl-SI" sz="1900" dirty="0" err="1"/>
              <a:t>Referentni</a:t>
            </a:r>
            <a:r>
              <a:rPr lang="en-US" sz="1900" dirty="0"/>
              <a:t> t.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9367001D-9837-4298-8FEB-6B0E963978DD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6175570" y="5041643"/>
            <a:ext cx="1417943" cy="4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sl-SI" sz="1900" dirty="0" err="1"/>
              <a:t>Referentni</a:t>
            </a:r>
            <a:r>
              <a:rPr lang="en-US" sz="1900" dirty="0"/>
              <a:t> t.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6C00907A-4882-4541-8CB9-59A2CE0985B7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752422" y="5346716"/>
            <a:ext cx="1817884" cy="2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hr-HR" sz="1900" dirty="0"/>
              <a:t>Jednosmjerni</a:t>
            </a:r>
            <a:r>
              <a:rPr lang="en-US" sz="1900" dirty="0"/>
              <a:t> t.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931C517D-0894-4D9E-946D-5F46DABEF277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2976907" y="5361925"/>
            <a:ext cx="1817884" cy="2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sl-SI" sz="1900" dirty="0" err="1"/>
              <a:t>Jednosmjerni</a:t>
            </a:r>
            <a:r>
              <a:rPr lang="en-US" sz="1900" dirty="0"/>
              <a:t> t.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F549E86D-CABC-421C-A349-413ED19B0D43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5201392" y="5346717"/>
            <a:ext cx="1817884" cy="2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sl-SI" sz="1900" dirty="0" err="1"/>
              <a:t>Jednosmjerni</a:t>
            </a:r>
            <a:r>
              <a:rPr lang="en-US" sz="1900" dirty="0"/>
              <a:t> t.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F146DAF4-E396-4FA2-8DD3-E65A0817D022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2210335" y="5283852"/>
            <a:ext cx="1817884" cy="2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sl-SI" sz="1900" dirty="0" err="1"/>
              <a:t>Dvosmjerni</a:t>
            </a:r>
            <a:r>
              <a:rPr lang="en-US" sz="1900" dirty="0"/>
              <a:t> t.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A8A33FFB-F016-4D7A-BBC9-6212DB45D397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4416895" y="5283853"/>
            <a:ext cx="1817884" cy="2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sl-SI" sz="1900" dirty="0" err="1"/>
              <a:t>Dvosmjerni</a:t>
            </a:r>
            <a:r>
              <a:rPr lang="en-US" sz="1900" dirty="0"/>
              <a:t> t.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56347726-4ECA-4ACD-AFED-9A1A80976475}"/>
              </a:ext>
            </a:extLst>
          </p:cNvPr>
          <p:cNvSpPr txBox="1">
            <a:spLocks noChangeArrowheads="1"/>
          </p:cNvSpPr>
          <p:nvPr/>
        </p:nvSpPr>
        <p:spPr bwMode="auto">
          <a:xfrm rot="17285054">
            <a:off x="6624516" y="5215832"/>
            <a:ext cx="1817884" cy="2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>
            <a:defPPr>
              <a:defRPr lang="en-US"/>
            </a:defPPr>
            <a:lvl1pPr eaLnBrk="0" hangingPunct="0">
              <a:lnSpc>
                <a:spcPts val="1600"/>
              </a:lnSpc>
            </a:lvl1pPr>
          </a:lstStyle>
          <a:p>
            <a:pPr algn="ctr"/>
            <a:r>
              <a:rPr lang="sl-SI" sz="1900" dirty="0" err="1"/>
              <a:t>Dvosmjerni</a:t>
            </a:r>
            <a:r>
              <a:rPr lang="en-US" sz="1900" dirty="0"/>
              <a:t> t.</a:t>
            </a:r>
          </a:p>
        </p:txBody>
      </p:sp>
    </p:spTree>
    <p:extLst>
      <p:ext uri="{BB962C8B-B14F-4D97-AF65-F5344CB8AC3E}">
        <p14:creationId xmlns:p14="http://schemas.microsoft.com/office/powerpoint/2010/main" val="235208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97DCBDA-D09B-4F77-A66A-055B114E5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13193" b="13192"/>
          <a:stretch/>
        </p:blipFill>
        <p:spPr>
          <a:xfrm>
            <a:off x="731582" y="1449606"/>
            <a:ext cx="7879018" cy="4208581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2F1CE4-F0A3-48EA-884C-77D6A44DF35A}"/>
              </a:ext>
            </a:extLst>
          </p:cNvPr>
          <p:cNvSpPr txBox="1">
            <a:spLocks/>
          </p:cNvSpPr>
          <p:nvPr/>
        </p:nvSpPr>
        <p:spPr>
          <a:xfrm>
            <a:off x="33441" y="3539641"/>
            <a:ext cx="1261918" cy="627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400" b="1" dirty="0"/>
              <a:t>Prometno </a:t>
            </a:r>
            <a:r>
              <a:rPr lang="sl-SI" sz="1400" b="1" dirty="0" err="1"/>
              <a:t>optaerećenje</a:t>
            </a:r>
            <a:endParaRPr lang="en-US" sz="1400" b="1" dirty="0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D059FEB8-219A-4468-95CA-EED971E4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 dirty="0"/>
              <a:t>Teoretski </a:t>
            </a:r>
            <a:r>
              <a:rPr lang="sl-SI" dirty="0" err="1"/>
              <a:t>pristup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88C0EDA-A207-4EDC-A62A-660E82AE97C8}"/>
              </a:ext>
            </a:extLst>
          </p:cNvPr>
          <p:cNvSpPr txBox="1">
            <a:spLocks/>
          </p:cNvSpPr>
          <p:nvPr/>
        </p:nvSpPr>
        <p:spPr>
          <a:xfrm rot="20352302">
            <a:off x="5182081" y="4671476"/>
            <a:ext cx="1711655" cy="408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l-SI" dirty="0"/>
              <a:t>„</a:t>
            </a:r>
            <a:r>
              <a:rPr lang="en-US" dirty="0"/>
              <a:t>Decision space</a:t>
            </a:r>
            <a:r>
              <a:rPr lang="sl-SI" dirty="0"/>
              <a:t>“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85080EF-AEF1-4D4E-AA80-83908F8D5F7D}"/>
              </a:ext>
            </a:extLst>
          </p:cNvPr>
          <p:cNvSpPr txBox="1">
            <a:spLocks/>
          </p:cNvSpPr>
          <p:nvPr/>
        </p:nvSpPr>
        <p:spPr>
          <a:xfrm>
            <a:off x="1728295" y="5485743"/>
            <a:ext cx="2498984" cy="1007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 err="1"/>
              <a:t>Prihvatljivo</a:t>
            </a:r>
            <a:r>
              <a:rPr lang="sl-SI" dirty="0"/>
              <a:t> prometno </a:t>
            </a:r>
            <a:r>
              <a:rPr lang="sl-SI" dirty="0" err="1"/>
              <a:t>opterećenje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BBFB56A-9987-4786-A6D8-9E1EB53F702E}"/>
              </a:ext>
            </a:extLst>
          </p:cNvPr>
          <p:cNvSpPr txBox="1">
            <a:spLocks/>
          </p:cNvSpPr>
          <p:nvPr/>
        </p:nvSpPr>
        <p:spPr>
          <a:xfrm>
            <a:off x="54871" y="4585832"/>
            <a:ext cx="1658158" cy="1014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 err="1"/>
              <a:t>Prihvatljiv</a:t>
            </a:r>
            <a:r>
              <a:rPr lang="sl-SI" dirty="0"/>
              <a:t> </a:t>
            </a:r>
            <a:r>
              <a:rPr lang="sl-SI" dirty="0" err="1"/>
              <a:t>jednosmjerni</a:t>
            </a:r>
            <a:r>
              <a:rPr lang="sl-SI" dirty="0"/>
              <a:t> promet u </a:t>
            </a:r>
            <a:r>
              <a:rPr lang="sl-SI" dirty="0" err="1"/>
              <a:t>godini</a:t>
            </a:r>
            <a:r>
              <a:rPr lang="sl-SI" dirty="0"/>
              <a:t> 2016</a:t>
            </a:r>
            <a:endParaRPr lang="en-US" dirty="0"/>
          </a:p>
          <a:p>
            <a:endParaRPr lang="en-US" dirty="0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F29DFD12-E7D1-4AB9-BCF9-DF28306CFCAB}"/>
              </a:ext>
            </a:extLst>
          </p:cNvPr>
          <p:cNvSpPr/>
          <p:nvPr/>
        </p:nvSpPr>
        <p:spPr>
          <a:xfrm>
            <a:off x="1909679" y="5470375"/>
            <a:ext cx="2141610" cy="925046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0A403FEE-8904-4A58-BAD5-21C75A9BA750}"/>
              </a:ext>
            </a:extLst>
          </p:cNvPr>
          <p:cNvSpPr txBox="1"/>
          <p:nvPr/>
        </p:nvSpPr>
        <p:spPr>
          <a:xfrm>
            <a:off x="1886972" y="5104891"/>
            <a:ext cx="182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 </a:t>
            </a:r>
            <a:r>
              <a:rPr lang="sl-SI" sz="2000" b="1" dirty="0">
                <a:solidFill>
                  <a:schemeClr val="accent4"/>
                </a:solidFill>
              </a:rPr>
              <a:t>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70528F7D-DEB7-498D-B1F6-FB8082824839}"/>
              </a:ext>
            </a:extLst>
          </p:cNvPr>
          <p:cNvSpPr/>
          <p:nvPr/>
        </p:nvSpPr>
        <p:spPr>
          <a:xfrm rot="20391409">
            <a:off x="5099823" y="4651363"/>
            <a:ext cx="1822091" cy="435487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3D6280CC-95DB-47D5-8FEB-1564497580BA}"/>
              </a:ext>
            </a:extLst>
          </p:cNvPr>
          <p:cNvSpPr txBox="1"/>
          <p:nvPr/>
        </p:nvSpPr>
        <p:spPr>
          <a:xfrm>
            <a:off x="6091933" y="5770844"/>
            <a:ext cx="1142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4"/>
                </a:solidFill>
              </a:rPr>
              <a:t>Korak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sl-SI" sz="2000" b="1" dirty="0">
                <a:solidFill>
                  <a:schemeClr val="accent4"/>
                </a:solidFill>
              </a:rPr>
              <a:t>3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33" name="Raven puščični povezovalnik 3">
            <a:extLst>
              <a:ext uri="{FF2B5EF4-FFF2-40B4-BE49-F238E27FC236}">
                <a16:creationId xmlns:a16="http://schemas.microsoft.com/office/drawing/2014/main" id="{AD7CCBDA-D031-4306-B62E-2E3E1A225E2F}"/>
              </a:ext>
            </a:extLst>
          </p:cNvPr>
          <p:cNvCxnSpPr>
            <a:cxnSpLocks/>
          </p:cNvCxnSpPr>
          <p:nvPr/>
        </p:nvCxnSpPr>
        <p:spPr>
          <a:xfrm flipV="1">
            <a:off x="2590809" y="4822304"/>
            <a:ext cx="481014" cy="37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aven puščični povezovalnik 3">
            <a:extLst>
              <a:ext uri="{FF2B5EF4-FFF2-40B4-BE49-F238E27FC236}">
                <a16:creationId xmlns:a16="http://schemas.microsoft.com/office/drawing/2014/main" id="{6849EB92-F782-40B3-8859-A7498368A619}"/>
              </a:ext>
            </a:extLst>
          </p:cNvPr>
          <p:cNvCxnSpPr>
            <a:cxnSpLocks/>
          </p:cNvCxnSpPr>
          <p:nvPr/>
        </p:nvCxnSpPr>
        <p:spPr>
          <a:xfrm flipH="1" flipV="1">
            <a:off x="2386126" y="4550569"/>
            <a:ext cx="204684" cy="644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aven puščični povezovalnik 3">
            <a:extLst>
              <a:ext uri="{FF2B5EF4-FFF2-40B4-BE49-F238E27FC236}">
                <a16:creationId xmlns:a16="http://schemas.microsoft.com/office/drawing/2014/main" id="{92DF5672-8256-41D9-9B64-98EB0B51415F}"/>
              </a:ext>
            </a:extLst>
          </p:cNvPr>
          <p:cNvCxnSpPr>
            <a:cxnSpLocks/>
          </p:cNvCxnSpPr>
          <p:nvPr/>
        </p:nvCxnSpPr>
        <p:spPr>
          <a:xfrm flipH="1" flipV="1">
            <a:off x="2082085" y="4350946"/>
            <a:ext cx="509971" cy="844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aven puščični povezovalnik 3">
            <a:extLst>
              <a:ext uri="{FF2B5EF4-FFF2-40B4-BE49-F238E27FC236}">
                <a16:creationId xmlns:a16="http://schemas.microsoft.com/office/drawing/2014/main" id="{308678C2-1A4A-44E5-83BE-4C03897F98F6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857375" y="1911130"/>
            <a:ext cx="3521410" cy="2339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aven puščični povezovalnik 3">
            <a:extLst>
              <a:ext uri="{FF2B5EF4-FFF2-40B4-BE49-F238E27FC236}">
                <a16:creationId xmlns:a16="http://schemas.microsoft.com/office/drawing/2014/main" id="{87BBBDD1-345E-4B87-B717-340B40899280}"/>
              </a:ext>
            </a:extLst>
          </p:cNvPr>
          <p:cNvCxnSpPr>
            <a:cxnSpLocks/>
            <a:endCxn id="31" idx="2"/>
          </p:cNvCxnSpPr>
          <p:nvPr/>
        </p:nvCxnSpPr>
        <p:spPr>
          <a:xfrm flipH="1" flipV="1">
            <a:off x="6085853" y="5073532"/>
            <a:ext cx="372504" cy="728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28">
            <a:extLst>
              <a:ext uri="{FF2B5EF4-FFF2-40B4-BE49-F238E27FC236}">
                <a16:creationId xmlns:a16="http://schemas.microsoft.com/office/drawing/2014/main" id="{9195E5C1-8719-4D77-A4DC-6359D799F7E6}"/>
              </a:ext>
            </a:extLst>
          </p:cNvPr>
          <p:cNvCxnSpPr>
            <a:cxnSpLocks/>
          </p:cNvCxnSpPr>
          <p:nvPr/>
        </p:nvCxnSpPr>
        <p:spPr>
          <a:xfrm>
            <a:off x="7118682" y="2360794"/>
            <a:ext cx="1183099" cy="119546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2CD12B5-5ACE-4FD6-BC1C-5D742E6CE934}"/>
              </a:ext>
            </a:extLst>
          </p:cNvPr>
          <p:cNvSpPr txBox="1">
            <a:spLocks/>
          </p:cNvSpPr>
          <p:nvPr/>
        </p:nvSpPr>
        <p:spPr>
          <a:xfrm>
            <a:off x="6879504" y="4881839"/>
            <a:ext cx="1697613" cy="90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/>
              <a:t>Rizik </a:t>
            </a:r>
            <a:r>
              <a:rPr lang="sl-SI" dirty="0" err="1"/>
              <a:t>jednosmjerni</a:t>
            </a:r>
            <a:r>
              <a:rPr lang="sl-SI" dirty="0"/>
              <a:t> tunel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40" name="Straight Arrow Connector 30">
            <a:extLst>
              <a:ext uri="{FF2B5EF4-FFF2-40B4-BE49-F238E27FC236}">
                <a16:creationId xmlns:a16="http://schemas.microsoft.com/office/drawing/2014/main" id="{44710FDD-F6D2-4D66-88DB-0A1081A90BCB}"/>
              </a:ext>
            </a:extLst>
          </p:cNvPr>
          <p:cNvCxnSpPr>
            <a:cxnSpLocks/>
          </p:cNvCxnSpPr>
          <p:nvPr/>
        </p:nvCxnSpPr>
        <p:spPr>
          <a:xfrm flipH="1" flipV="1">
            <a:off x="7044107" y="4267201"/>
            <a:ext cx="419540" cy="63726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urved Left Arrow 31">
            <a:extLst>
              <a:ext uri="{FF2B5EF4-FFF2-40B4-BE49-F238E27FC236}">
                <a16:creationId xmlns:a16="http://schemas.microsoft.com/office/drawing/2014/main" id="{3D88D352-27CC-404F-9D23-8E60461D3B33}"/>
              </a:ext>
            </a:extLst>
          </p:cNvPr>
          <p:cNvSpPr/>
          <p:nvPr/>
        </p:nvSpPr>
        <p:spPr>
          <a:xfrm rot="17434292">
            <a:off x="1875001" y="3182347"/>
            <a:ext cx="1104845" cy="1740736"/>
          </a:xfrm>
          <a:prstGeom prst="curvedLeftArrow">
            <a:avLst>
              <a:gd name="adj1" fmla="val 12090"/>
              <a:gd name="adj2" fmla="val 50000"/>
              <a:gd name="adj3" fmla="val 25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C12CDE7E-6BCC-4204-94AF-B29F91402A0E}"/>
              </a:ext>
            </a:extLst>
          </p:cNvPr>
          <p:cNvSpPr txBox="1">
            <a:spLocks/>
          </p:cNvSpPr>
          <p:nvPr/>
        </p:nvSpPr>
        <p:spPr>
          <a:xfrm>
            <a:off x="-55555" y="1557586"/>
            <a:ext cx="1247982" cy="197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/>
              <a:t>80 km/h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60 km/h</a:t>
            </a:r>
          </a:p>
          <a:p>
            <a:pPr algn="ctr"/>
            <a:r>
              <a:rPr lang="en-US" dirty="0"/>
              <a:t>40 km/h</a:t>
            </a:r>
          </a:p>
          <a:p>
            <a:pPr algn="ctr"/>
            <a:endParaRPr lang="en-US" dirty="0"/>
          </a:p>
          <a:p>
            <a:pPr algn="ctr"/>
            <a:endParaRPr lang="en-US" b="1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C708B67-26F1-477F-A364-E17B540B7BF0}"/>
              </a:ext>
            </a:extLst>
          </p:cNvPr>
          <p:cNvSpPr txBox="1">
            <a:spLocks/>
          </p:cNvSpPr>
          <p:nvPr/>
        </p:nvSpPr>
        <p:spPr>
          <a:xfrm>
            <a:off x="5456916" y="1504503"/>
            <a:ext cx="1698475" cy="884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 err="1"/>
              <a:t>Referentni</a:t>
            </a:r>
            <a:r>
              <a:rPr lang="sl-SI" dirty="0"/>
              <a:t> tunel</a:t>
            </a:r>
            <a:r>
              <a:rPr lang="en-US" dirty="0"/>
              <a:t>– </a:t>
            </a:r>
            <a:r>
              <a:rPr lang="sl-SI" dirty="0" err="1"/>
              <a:t>jedan</a:t>
            </a:r>
            <a:r>
              <a:rPr lang="sl-SI" dirty="0"/>
              <a:t> za svaki period</a:t>
            </a:r>
            <a:endParaRPr lang="en-US" dirty="0"/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CEF46486-97EE-4B63-8DFF-7EC9BBD5E8DA}"/>
              </a:ext>
            </a:extLst>
          </p:cNvPr>
          <p:cNvSpPr/>
          <p:nvPr/>
        </p:nvSpPr>
        <p:spPr>
          <a:xfrm>
            <a:off x="5378785" y="1478864"/>
            <a:ext cx="1807325" cy="864532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id="{7CF87734-BF14-4A71-99A5-061E6700F365}"/>
              </a:ext>
            </a:extLst>
          </p:cNvPr>
          <p:cNvSpPr txBox="1"/>
          <p:nvPr/>
        </p:nvSpPr>
        <p:spPr>
          <a:xfrm>
            <a:off x="6275248" y="1106599"/>
            <a:ext cx="1399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4"/>
                </a:solidFill>
              </a:rPr>
              <a:t>Korak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sl-SI" sz="20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46" name="Straight Arrow Connector 43">
            <a:extLst>
              <a:ext uri="{FF2B5EF4-FFF2-40B4-BE49-F238E27FC236}">
                <a16:creationId xmlns:a16="http://schemas.microsoft.com/office/drawing/2014/main" id="{E2295AE9-BB4D-4D44-AEB1-15A89982C050}"/>
              </a:ext>
            </a:extLst>
          </p:cNvPr>
          <p:cNvCxnSpPr>
            <a:cxnSpLocks/>
          </p:cNvCxnSpPr>
          <p:nvPr/>
        </p:nvCxnSpPr>
        <p:spPr>
          <a:xfrm>
            <a:off x="6732882" y="2358431"/>
            <a:ext cx="874418" cy="1305519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7">
            <a:extLst>
              <a:ext uri="{FF2B5EF4-FFF2-40B4-BE49-F238E27FC236}">
                <a16:creationId xmlns:a16="http://schemas.microsoft.com/office/drawing/2014/main" id="{D7EB1536-D5C6-4AF2-924A-5B36557F3FE1}"/>
              </a:ext>
            </a:extLst>
          </p:cNvPr>
          <p:cNvCxnSpPr>
            <a:cxnSpLocks/>
          </p:cNvCxnSpPr>
          <p:nvPr/>
        </p:nvCxnSpPr>
        <p:spPr>
          <a:xfrm>
            <a:off x="6282447" y="2360794"/>
            <a:ext cx="280278" cy="1487306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55">
            <a:extLst>
              <a:ext uri="{FF2B5EF4-FFF2-40B4-BE49-F238E27FC236}">
                <a16:creationId xmlns:a16="http://schemas.microsoft.com/office/drawing/2014/main" id="{DB4705AB-91A1-4E67-AA1C-FC3EEDCFA2BF}"/>
              </a:ext>
            </a:extLst>
          </p:cNvPr>
          <p:cNvSpPr/>
          <p:nvPr/>
        </p:nvSpPr>
        <p:spPr>
          <a:xfrm>
            <a:off x="4132161" y="2645223"/>
            <a:ext cx="765307" cy="542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E675736-FF39-424B-A09A-8CB38B590035}"/>
              </a:ext>
            </a:extLst>
          </p:cNvPr>
          <p:cNvSpPr txBox="1">
            <a:spLocks/>
          </p:cNvSpPr>
          <p:nvPr/>
        </p:nvSpPr>
        <p:spPr>
          <a:xfrm>
            <a:off x="4171415" y="2737489"/>
            <a:ext cx="1065402" cy="4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b="1" dirty="0"/>
              <a:t>Rizik</a:t>
            </a:r>
            <a:endParaRPr lang="en-US" sz="2400" b="1" dirty="0"/>
          </a:p>
        </p:txBody>
      </p:sp>
      <p:cxnSp>
        <p:nvCxnSpPr>
          <p:cNvPr id="50" name="Raven puščični povezovalnik 3">
            <a:extLst>
              <a:ext uri="{FF2B5EF4-FFF2-40B4-BE49-F238E27FC236}">
                <a16:creationId xmlns:a16="http://schemas.microsoft.com/office/drawing/2014/main" id="{4F66D862-C56F-4E0D-A1DE-C90607044CC9}"/>
              </a:ext>
            </a:extLst>
          </p:cNvPr>
          <p:cNvCxnSpPr>
            <a:cxnSpLocks/>
          </p:cNvCxnSpPr>
          <p:nvPr/>
        </p:nvCxnSpPr>
        <p:spPr>
          <a:xfrm flipV="1">
            <a:off x="1506583" y="4261212"/>
            <a:ext cx="320559" cy="537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72C1E72D-980E-4884-BAE9-652A8FC82291}"/>
              </a:ext>
            </a:extLst>
          </p:cNvPr>
          <p:cNvSpPr txBox="1">
            <a:spLocks/>
          </p:cNvSpPr>
          <p:nvPr/>
        </p:nvSpPr>
        <p:spPr>
          <a:xfrm>
            <a:off x="8197545" y="4288798"/>
            <a:ext cx="957230" cy="61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b="1" dirty="0" err="1"/>
              <a:t>Vrjeme</a:t>
            </a:r>
            <a:endParaRPr lang="en-US" sz="2000" b="1" dirty="0"/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1DB475E1-1440-4057-8F10-AB73A68E33A9}"/>
              </a:ext>
            </a:extLst>
          </p:cNvPr>
          <p:cNvSpPr/>
          <p:nvPr/>
        </p:nvSpPr>
        <p:spPr>
          <a:xfrm>
            <a:off x="1476255" y="2130640"/>
            <a:ext cx="2114473" cy="80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26EDEF39-43C2-44D2-B249-35ADF8AE0190}"/>
              </a:ext>
            </a:extLst>
          </p:cNvPr>
          <p:cNvSpPr txBox="1">
            <a:spLocks/>
          </p:cNvSpPr>
          <p:nvPr/>
        </p:nvSpPr>
        <p:spPr>
          <a:xfrm>
            <a:off x="1343309" y="2209621"/>
            <a:ext cx="2341410" cy="729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sl-SI" dirty="0"/>
              <a:t>Rizik</a:t>
            </a:r>
          </a:p>
          <a:p>
            <a:pPr algn="ctr"/>
            <a:r>
              <a:rPr lang="sl-SI" dirty="0" err="1"/>
              <a:t>dvosmjernog</a:t>
            </a:r>
            <a:r>
              <a:rPr lang="sl-SI" dirty="0"/>
              <a:t> tunela</a:t>
            </a:r>
            <a:endParaRPr lang="en-US" dirty="0"/>
          </a:p>
        </p:txBody>
      </p:sp>
      <p:cxnSp>
        <p:nvCxnSpPr>
          <p:cNvPr id="54" name="Straight Arrow Connector 39">
            <a:extLst>
              <a:ext uri="{FF2B5EF4-FFF2-40B4-BE49-F238E27FC236}">
                <a16:creationId xmlns:a16="http://schemas.microsoft.com/office/drawing/2014/main" id="{FE0BD15A-3BC6-4C05-ABF5-BFD8CEAC8287}"/>
              </a:ext>
            </a:extLst>
          </p:cNvPr>
          <p:cNvCxnSpPr>
            <a:cxnSpLocks/>
          </p:cNvCxnSpPr>
          <p:nvPr/>
        </p:nvCxnSpPr>
        <p:spPr>
          <a:xfrm flipH="1">
            <a:off x="5796426" y="2360794"/>
            <a:ext cx="289427" cy="157303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40">
            <a:extLst>
              <a:ext uri="{FF2B5EF4-FFF2-40B4-BE49-F238E27FC236}">
                <a16:creationId xmlns:a16="http://schemas.microsoft.com/office/drawing/2014/main" id="{CF1F9B3E-AE0D-4147-A58C-171E7713C69C}"/>
              </a:ext>
            </a:extLst>
          </p:cNvPr>
          <p:cNvCxnSpPr>
            <a:cxnSpLocks/>
          </p:cNvCxnSpPr>
          <p:nvPr/>
        </p:nvCxnSpPr>
        <p:spPr>
          <a:xfrm flipH="1">
            <a:off x="5194676" y="2352304"/>
            <a:ext cx="512925" cy="1612109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41">
            <a:extLst>
              <a:ext uri="{FF2B5EF4-FFF2-40B4-BE49-F238E27FC236}">
                <a16:creationId xmlns:a16="http://schemas.microsoft.com/office/drawing/2014/main" id="{0D8E5187-4ACA-4219-8924-9E2BD022F59F}"/>
              </a:ext>
            </a:extLst>
          </p:cNvPr>
          <p:cNvCxnSpPr>
            <a:cxnSpLocks/>
          </p:cNvCxnSpPr>
          <p:nvPr/>
        </p:nvCxnSpPr>
        <p:spPr>
          <a:xfrm flipH="1">
            <a:off x="5077225" y="2352304"/>
            <a:ext cx="522386" cy="158152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44">
            <a:extLst>
              <a:ext uri="{FF2B5EF4-FFF2-40B4-BE49-F238E27FC236}">
                <a16:creationId xmlns:a16="http://schemas.microsoft.com/office/drawing/2014/main" id="{41B0DEFE-9EB8-4F0C-862E-845B7F8D1B6F}"/>
              </a:ext>
            </a:extLst>
          </p:cNvPr>
          <p:cNvCxnSpPr>
            <a:cxnSpLocks/>
          </p:cNvCxnSpPr>
          <p:nvPr/>
        </p:nvCxnSpPr>
        <p:spPr>
          <a:xfrm flipH="1">
            <a:off x="5426200" y="2343396"/>
            <a:ext cx="469503" cy="1621017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značba mesta datuma 3">
            <a:extLst>
              <a:ext uri="{FF2B5EF4-FFF2-40B4-BE49-F238E27FC236}">
                <a16:creationId xmlns:a16="http://schemas.microsoft.com/office/drawing/2014/main" id="{035EC138-14D5-41DA-B421-F8F4E05D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1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9" grpId="0"/>
      <p:bldP spid="41" grpId="0" animBg="1"/>
      <p:bldP spid="42" grpId="0"/>
      <p:bldP spid="43" grpId="0"/>
      <p:bldP spid="44" grpId="0" animBg="1"/>
      <p:bldP spid="45" grpId="0"/>
      <p:bldP spid="48" grpId="0" animBg="1"/>
      <p:bldP spid="49" grpId="0"/>
      <p:bldP spid="51" grpId="0"/>
      <p:bldP spid="52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7AA0DC2-FBEC-47C7-BF4F-5C03D73A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86855"/>
            <a:ext cx="8272963" cy="38138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F62D2C-3B27-4FB2-8E0D-E5F98EDC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 dirty="0" err="1"/>
              <a:t>Referentni</a:t>
            </a:r>
            <a:r>
              <a:rPr lang="sl-SI" dirty="0"/>
              <a:t> tunel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5DE24-7548-4EB0-BDB7-56120F0E40ED}"/>
              </a:ext>
            </a:extLst>
          </p:cNvPr>
          <p:cNvSpPr/>
          <p:nvPr/>
        </p:nvSpPr>
        <p:spPr>
          <a:xfrm>
            <a:off x="7464952" y="3131223"/>
            <a:ext cx="1503101" cy="347661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D88B6-EA5F-4BFC-8FEB-A9A9940C7D09}"/>
              </a:ext>
            </a:extLst>
          </p:cNvPr>
          <p:cNvSpPr txBox="1">
            <a:spLocks/>
          </p:cNvSpPr>
          <p:nvPr/>
        </p:nvSpPr>
        <p:spPr>
          <a:xfrm rot="16200000">
            <a:off x="-1104841" y="2973839"/>
            <a:ext cx="3334099" cy="558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b="1" dirty="0" err="1"/>
              <a:t>Prmet</a:t>
            </a:r>
            <a:r>
              <a:rPr lang="en-US" sz="2400" b="1" dirty="0"/>
              <a:t> [</a:t>
            </a:r>
            <a:r>
              <a:rPr lang="sl-SI" sz="2400" b="1" dirty="0"/>
              <a:t>vozila</a:t>
            </a:r>
            <a:r>
              <a:rPr lang="en-US" sz="2400" b="1" dirty="0"/>
              <a:t>/da</a:t>
            </a:r>
            <a:r>
              <a:rPr lang="sl-SI" sz="2400" b="1" dirty="0"/>
              <a:t>n</a:t>
            </a:r>
            <a:r>
              <a:rPr lang="en-US" sz="2400" b="1" dirty="0"/>
              <a:t>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09C45-49C7-45CC-959C-31404159BE1C}"/>
              </a:ext>
            </a:extLst>
          </p:cNvPr>
          <p:cNvSpPr txBox="1">
            <a:spLocks/>
          </p:cNvSpPr>
          <p:nvPr/>
        </p:nvSpPr>
        <p:spPr>
          <a:xfrm>
            <a:off x="3118060" y="5522310"/>
            <a:ext cx="1937856" cy="61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b="1" dirty="0"/>
              <a:t>Vreme</a:t>
            </a:r>
            <a:r>
              <a:rPr lang="en-US" sz="2400" b="1" dirty="0"/>
              <a:t> [</a:t>
            </a:r>
            <a:r>
              <a:rPr lang="sl-SI" sz="2400" b="1" dirty="0"/>
              <a:t>dana</a:t>
            </a:r>
            <a:r>
              <a:rPr lang="en-US" sz="2400" b="1" dirty="0"/>
              <a:t>]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4B896BB3-9A32-4AE4-A595-F5CC80C8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altLang="sr-Latn-RS" dirty="0"/>
              <a:t>David Rajšter, </a:t>
            </a:r>
            <a:r>
              <a:rPr lang="hr-HR" altLang="sr-Latn-RS" dirty="0" err="1"/>
              <a:t>d.i.g</a:t>
            </a:r>
            <a:r>
              <a:rPr lang="hr-HR" alt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9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534</Words>
  <Application>Microsoft Office PowerPoint</Application>
  <PresentationFormat>Diaprojekcija na zaslonu (4:3)</PresentationFormat>
  <Paragraphs>147</Paragraphs>
  <Slides>15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Verdana</vt:lpstr>
      <vt:lpstr>Office Theme</vt:lpstr>
      <vt:lpstr>DINAMIČKO VOĐENJE PROMETA U CESTOVNIH TUNELIMA NA BAZI PRINCIPA VIŠEKRITERIJSKE ANALIZE RIZIKA</vt:lpstr>
      <vt:lpstr>Primjer</vt:lpstr>
      <vt:lpstr>Vanredno vođenje prometa</vt:lpstr>
      <vt:lpstr>Detajlna analiza vanrednog stanja</vt:lpstr>
      <vt:lpstr>Glavni problemi</vt:lpstr>
      <vt:lpstr>Metodologija TuRisMo</vt:lpstr>
      <vt:lpstr>TuRisMo</vt:lpstr>
      <vt:lpstr>Teoretski pristup</vt:lpstr>
      <vt:lpstr>Referentni tunel</vt:lpstr>
      <vt:lpstr>Referentni tunel</vt:lpstr>
      <vt:lpstr>Referentni tunel - 2016</vt:lpstr>
      <vt:lpstr>2 Prihvatljiv dvosmjerni rad tunela</vt:lpstr>
      <vt:lpstr>Real time traffic management </vt:lpstr>
      <vt:lpstr>Zaključak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David Rajšter</cp:lastModifiedBy>
  <cp:revision>61</cp:revision>
  <dcterms:created xsi:type="dcterms:W3CDTF">2010-03-22T21:50:27Z</dcterms:created>
  <dcterms:modified xsi:type="dcterms:W3CDTF">2019-06-13T12:58:38Z</dcterms:modified>
</cp:coreProperties>
</file>