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1" r:id="rId2"/>
    <p:sldId id="263" r:id="rId3"/>
    <p:sldId id="264" r:id="rId4"/>
    <p:sldId id="268" r:id="rId5"/>
    <p:sldId id="266" r:id="rId6"/>
    <p:sldId id="265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9" r:id="rId28"/>
    <p:sldId id="290" r:id="rId29"/>
    <p:sldId id="291" r:id="rId30"/>
    <p:sldId id="292" r:id="rId31"/>
    <p:sldId id="293" r:id="rId32"/>
    <p:sldId id="288" r:id="rId33"/>
  </p:sldIdLst>
  <p:sldSz cx="9144000" cy="6858000" type="screen4x3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38C"/>
    <a:srgbClr val="0B28A1"/>
    <a:srgbClr val="0C2AAC"/>
    <a:srgbClr val="112A71"/>
    <a:srgbClr val="122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0036" autoAdjust="0"/>
  </p:normalViewPr>
  <p:slideViewPr>
    <p:cSldViewPr>
      <p:cViewPr varScale="1">
        <p:scale>
          <a:sx n="116" d="100"/>
          <a:sy n="116" d="100"/>
        </p:scale>
        <p:origin x="12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756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4CC671-EDDB-4CEF-B406-A152F8F02B95}" type="datetimeFigureOut">
              <a:rPr lang="sr-Latn-CS"/>
              <a:pPr>
                <a:defRPr/>
              </a:pPr>
              <a:t>12.6.2019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0DFA91-BBD8-4A40-8679-52B83F5E282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73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F97882-A59F-479F-A386-7D5B1B513A03}" type="datetimeFigureOut">
              <a:rPr lang="sr-Latn-CS"/>
              <a:pPr>
                <a:defRPr/>
              </a:pPr>
              <a:t>12.6.2019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2032C6C-E4E8-4DA8-A996-ACD8E183333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75696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180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817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120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104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680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856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726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878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61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688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305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471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0565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0326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6854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704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4121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5260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0083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6805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7684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832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6260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2160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268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680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641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191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566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393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086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040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Ime i prezime predavača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9B5C4-5052-48BC-B74C-450AB8A9236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1739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9318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9144000" cy="10795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1143000" y="142875"/>
            <a:ext cx="7715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sr-Latn-RS" sz="1400" b="1"/>
              <a:t>HRVATSKA KOMORA INŽENJERA GRAĐEVINARSTVA</a:t>
            </a:r>
            <a:endParaRPr lang="hr-HR" altLang="sr-Latn-RS" sz="140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143000" y="457200"/>
            <a:ext cx="77152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hr-HR" altLang="sr-Latn-RS" sz="1200" b="1">
                <a:solidFill>
                  <a:srgbClr val="7F7F7F"/>
                </a:solidFill>
                <a:cs typeface="Times New Roman" pitchFamily="18" charset="0"/>
              </a:rPr>
              <a:t>DANI OVLAŠTENIH INŽENJERA GRAĐEVINARSTVA</a:t>
            </a:r>
            <a:endParaRPr lang="hr-HR" altLang="sr-Latn-RS" sz="1200">
              <a:solidFill>
                <a:srgbClr val="7F7F7F"/>
              </a:solidFill>
            </a:endParaRPr>
          </a:p>
          <a:p>
            <a:pPr algn="ctr">
              <a:spcAft>
                <a:spcPts val="600"/>
              </a:spcAft>
              <a:defRPr/>
            </a:pPr>
            <a:r>
              <a:rPr lang="hr-HR" altLang="sr-Latn-RS" sz="1200">
                <a:cs typeface="Times New Roman" pitchFamily="18" charset="0"/>
              </a:rPr>
              <a:t>Opatija, 2010.</a:t>
            </a:r>
            <a:endParaRPr lang="hr-HR" altLang="sr-Latn-R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algn="l">
              <a:defRPr sz="18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0EEC7C-AA2A-4A1B-B288-589E9A700F4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5121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Ime i prezime predavača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42FF3-B87A-45D6-9A3E-D782A254165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6440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Ime i prezime predavača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B197-5111-4B02-8047-EF5F65D3E30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9635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mage001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37300"/>
            <a:ext cx="6111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308725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381750"/>
            <a:ext cx="59769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hr-HR" altLang="sr-Latn-RS" dirty="0"/>
              <a:t>Ime i prezime predavača</a:t>
            </a:r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6011863" y="6381750"/>
            <a:ext cx="19446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hr-HR" altLang="sr-Latn-RS" sz="1400" dirty="0"/>
              <a:t>HKIG – Opatija 2019.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6400" y="6381750"/>
            <a:ext cx="1117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9AD9910-7AB1-46C5-8FA7-ED2DDB5247A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7" r:id="rId2"/>
    <p:sldLayoutId id="2147483775" r:id="rId3"/>
    <p:sldLayoutId id="2147483776" r:id="rId4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>
                <a:latin typeface="Arial Narrow" panose="020B0606020202030204" pitchFamily="34" charset="0"/>
              </a:rPr>
              <a:t>Ime i prezime predavača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latin typeface="Verdana" panose="020B0604030504040204" pitchFamily="34" charset="0"/>
              </a:rPr>
              <a:pPr/>
              <a:t>1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908050"/>
            <a:ext cx="9144000" cy="594995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5125" name="Title 5"/>
          <p:cNvSpPr>
            <a:spLocks noGrp="1"/>
          </p:cNvSpPr>
          <p:nvPr>
            <p:ph type="ctrTitle" idx="4294967295"/>
          </p:nvPr>
        </p:nvSpPr>
        <p:spPr bwMode="auto">
          <a:xfrm>
            <a:off x="0" y="2071688"/>
            <a:ext cx="91440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hr-HR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 standard održavanja cesta</a:t>
            </a:r>
            <a:endParaRPr lang="hr-HR" altLang="sr-Latn-R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6" name="Subtitle 6"/>
          <p:cNvSpPr>
            <a:spLocks noGrp="1"/>
          </p:cNvSpPr>
          <p:nvPr>
            <p:ph type="subTitle" idx="4294967295"/>
          </p:nvPr>
        </p:nvSpPr>
        <p:spPr bwMode="auto">
          <a:xfrm>
            <a:off x="214313" y="5572125"/>
            <a:ext cx="764381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hr-HR" altLang="sr-Latn-R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Doc.dr.sc. Miroslav Šimun, </a:t>
            </a:r>
            <a:r>
              <a:rPr lang="hr-HR" altLang="sr-Latn-R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dipl.ing.građ</a:t>
            </a:r>
            <a:r>
              <a:rPr lang="hr-HR" altLang="sr-Latn-R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hr-HR" altLang="sr-Latn-R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Tehničko veleučilište u Zagrebu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altLang="sr-Latn-R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Mr.sc. Ivica </a:t>
            </a:r>
            <a:r>
              <a:rPr lang="hr-HR" altLang="sr-Latn-R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Jujnović</a:t>
            </a:r>
            <a:r>
              <a:rPr lang="hr-HR" altLang="sr-Latn-R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dipl.ing.prom</a:t>
            </a:r>
            <a:r>
              <a:rPr lang="hr-HR" altLang="sr-Latn-R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Ministarstvo mora, prometa i </a:t>
            </a:r>
            <a:r>
              <a:rPr lang="hr-HR" altLang="sr-Latn-R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infrasreukture</a:t>
            </a:r>
            <a:endParaRPr lang="hr-HR" altLang="sr-Latn-R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altLang="sr-Latn-R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Sandra Mihalinac, </a:t>
            </a:r>
            <a:r>
              <a:rPr lang="hr-HR" altLang="sr-Latn-R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mag.ing.aedif</a:t>
            </a:r>
            <a:r>
              <a:rPr lang="hr-HR" altLang="sr-Latn-R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hr-HR" altLang="sr-Latn-R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Tehničko veleučilište u Zagrebu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altLang="sr-Latn-R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7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8556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HRVATSKA  KOMORA  INŽENJERA  GRAĐEVINARSTVA</a:t>
            </a:r>
          </a:p>
          <a:p>
            <a:pPr eaLnBrk="1" hangingPunct="1"/>
            <a:endParaRPr lang="hr-HR" altLang="sr-Latn-RS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Dani  Hrvatske komore inženjera  građevinarstva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Opatija, 2019.</a:t>
            </a:r>
          </a:p>
          <a:p>
            <a:pPr eaLnBrk="1" hangingPunct="1"/>
            <a:endParaRPr lang="hr-HR" altLang="sr-Latn-R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429250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Subtitle 6"/>
          <p:cNvSpPr txBox="1">
            <a:spLocks/>
          </p:cNvSpPr>
          <p:nvPr/>
        </p:nvSpPr>
        <p:spPr bwMode="auto">
          <a:xfrm>
            <a:off x="0" y="3608078"/>
            <a:ext cx="9144000" cy="154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hr-HR" altLang="sr-Latn-R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Miroslav Šimun</a:t>
            </a: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hr-HR" altLang="sr-Latn-R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Ivica </a:t>
            </a:r>
            <a:r>
              <a:rPr lang="hr-HR" altLang="sr-Latn-R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Jujnović</a:t>
            </a:r>
            <a:endParaRPr lang="hr-HR" altLang="sr-Latn-R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hr-HR" altLang="sr-Latn-R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Sandra Mihalinac</a:t>
            </a: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hr-HR" altLang="sr-Latn-R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9318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 build="p"/>
      <p:bldP spid="51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Miroslav Šimun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10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5760"/>
            <a:ext cx="8229600" cy="7829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Upitnik</a:t>
            </a:r>
            <a:endParaRPr lang="hr-HR" altLang="sr-Latn-RS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592" y="883423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lvl="3" indent="-514350">
              <a:buAutoNum type="romanUcPeriod" startAt="3"/>
            </a:pPr>
            <a:r>
              <a:rPr lang="hr-HR" altLang="sr-Latn-RS" sz="2400" b="1" i="1" dirty="0" smtClean="0">
                <a:solidFill>
                  <a:srgbClr val="212121"/>
                </a:solidFill>
              </a:rPr>
              <a:t>Hitni </a:t>
            </a:r>
            <a:r>
              <a:rPr lang="hr-HR" altLang="sr-Latn-RS" sz="2400" b="1" i="1" dirty="0">
                <a:solidFill>
                  <a:srgbClr val="212121"/>
                </a:solidFill>
              </a:rPr>
              <a:t>radovi</a:t>
            </a:r>
          </a:p>
          <a:p>
            <a:pPr marL="800100" lvl="4" indent="-342900">
              <a:buFont typeface="Courier New" panose="02070309020205020404" pitchFamily="49" charset="0"/>
              <a:buChar char="o"/>
            </a:pPr>
            <a:r>
              <a:rPr lang="hr-HR" altLang="sr-Latn-RS" sz="2400" dirty="0">
                <a:solidFill>
                  <a:srgbClr val="212121"/>
                </a:solidFill>
              </a:rPr>
              <a:t>Kako se provode hitni radovi?</a:t>
            </a:r>
          </a:p>
          <a:p>
            <a:pPr marL="1257300" lvl="5" indent="-342900">
              <a:buFont typeface="Wingdings" panose="05000000000000000000" pitchFamily="2" charset="2"/>
              <a:buChar char="v"/>
            </a:pPr>
            <a:r>
              <a:rPr lang="hr-HR" altLang="sr-Latn-RS" sz="2400" dirty="0">
                <a:solidFill>
                  <a:srgbClr val="212121"/>
                </a:solidFill>
              </a:rPr>
              <a:t>Hitni radovi nisu uključena u operativne programe, već su rezultat izvanrednih događaja koji ugrožavaju sigurnost prometa ili mogu uzrokovati velike štete na cestama</a:t>
            </a:r>
            <a:endParaRPr lang="hr-HR" altLang="sr-Latn-RS" sz="2400" b="1" i="1" dirty="0">
              <a:solidFill>
                <a:srgbClr val="212121"/>
              </a:solidFill>
            </a:endParaRPr>
          </a:p>
          <a:p>
            <a:pPr marL="0" lvl="3" indent="0">
              <a:buNone/>
            </a:pPr>
            <a:r>
              <a:rPr lang="hr-HR" altLang="sr-Latn-RS" sz="2400" b="1" i="1" dirty="0" smtClean="0">
                <a:solidFill>
                  <a:srgbClr val="212121"/>
                </a:solidFill>
              </a:rPr>
              <a:t>IV</a:t>
            </a:r>
            <a:r>
              <a:rPr lang="hr-HR" altLang="sr-Latn-RS" sz="2400" b="1" i="1" dirty="0">
                <a:solidFill>
                  <a:srgbClr val="212121"/>
                </a:solidFill>
              </a:rPr>
              <a:t>. </a:t>
            </a:r>
            <a:r>
              <a:rPr lang="hr-HR" altLang="sr-Latn-RS" sz="2400" b="1" i="1" dirty="0"/>
              <a:t> </a:t>
            </a:r>
            <a:r>
              <a:rPr lang="hr-HR" altLang="sr-Latn-RS" sz="2400" b="1" i="1" dirty="0">
                <a:solidFill>
                  <a:srgbClr val="212121"/>
                </a:solidFill>
              </a:rPr>
              <a:t>Glavne aktivnosti na (javnim) cestama: </a:t>
            </a:r>
          </a:p>
          <a:p>
            <a:pPr marL="800100" lvl="4" indent="-342900">
              <a:buFont typeface="Courier New" panose="02070309020205020404" pitchFamily="49" charset="0"/>
              <a:buChar char="o"/>
            </a:pPr>
            <a:r>
              <a:rPr lang="hr-HR" altLang="sr-Latn-RS" sz="2400" dirty="0">
                <a:solidFill>
                  <a:srgbClr val="212121"/>
                </a:solidFill>
              </a:rPr>
              <a:t>Planiranje održavanja i mjere za zaštitu cesta i prometa?</a:t>
            </a:r>
          </a:p>
          <a:p>
            <a:pPr marL="800100" lvl="4" indent="-342900">
              <a:buFont typeface="Courier New" panose="02070309020205020404" pitchFamily="49" charset="0"/>
              <a:buChar char="o"/>
            </a:pPr>
            <a:r>
              <a:rPr lang="hr-HR" altLang="sr-Latn-RS" sz="2400" dirty="0">
                <a:solidFill>
                  <a:srgbClr val="212121"/>
                </a:solidFill>
              </a:rPr>
              <a:t>Vođenje karata, prikupljanje podataka i vođenje evidencije?</a:t>
            </a:r>
          </a:p>
          <a:p>
            <a:pPr marL="800100" lvl="4" indent="-342900">
              <a:buFont typeface="Courier New" panose="02070309020205020404" pitchFamily="49" charset="0"/>
              <a:buChar char="o"/>
            </a:pPr>
            <a:r>
              <a:rPr lang="hr-HR" altLang="sr-Latn-RS" sz="2400" dirty="0" smtClean="0">
                <a:solidFill>
                  <a:srgbClr val="212121"/>
                </a:solidFill>
              </a:rPr>
              <a:t>Redovno </a:t>
            </a:r>
            <a:r>
              <a:rPr lang="hr-HR" altLang="sr-Latn-RS" sz="2400" dirty="0">
                <a:solidFill>
                  <a:srgbClr val="212121"/>
                </a:solidFill>
              </a:rPr>
              <a:t>i hitno održavanje? </a:t>
            </a:r>
          </a:p>
          <a:p>
            <a:pPr marL="800100" lvl="4" indent="-342900">
              <a:buFont typeface="Courier New" panose="02070309020205020404" pitchFamily="49" charset="0"/>
              <a:buChar char="o"/>
            </a:pPr>
            <a:r>
              <a:rPr lang="hr-HR" altLang="sr-Latn-RS" sz="2400" dirty="0">
                <a:solidFill>
                  <a:srgbClr val="212121"/>
                </a:solidFill>
              </a:rPr>
              <a:t>Nadzor i kontrola kvalitete ugrađenih materijala i radova? </a:t>
            </a:r>
          </a:p>
          <a:p>
            <a:pPr marL="800100" lvl="4" indent="-342900">
              <a:buFont typeface="Courier New" panose="02070309020205020404" pitchFamily="49" charset="0"/>
              <a:buChar char="o"/>
            </a:pPr>
            <a:r>
              <a:rPr lang="hr-HR" altLang="sr-Latn-RS" sz="2400" dirty="0">
                <a:solidFill>
                  <a:srgbClr val="212121"/>
                </a:solidFill>
              </a:rPr>
              <a:t>Zaštita i očuvanje okoliša?</a:t>
            </a:r>
            <a:r>
              <a:rPr lang="hr-HR" altLang="sr-Latn-RS" sz="2400" dirty="0"/>
              <a:t> </a:t>
            </a:r>
            <a:r>
              <a:rPr lang="hr-HR" altLang="sr-Latn-RS" sz="2400" dirty="0">
                <a:solidFill>
                  <a:srgbClr val="212121"/>
                </a:solidFill>
              </a:rPr>
              <a:t> </a:t>
            </a:r>
          </a:p>
          <a:p>
            <a:pPr marL="514350" lvl="3" indent="-514350">
              <a:buFont typeface="+mj-lt"/>
              <a:buAutoNum type="romanUcPeriod"/>
            </a:pPr>
            <a:endParaRPr lang="hr-HR" altLang="sr-Latn-RS" sz="2400" dirty="0"/>
          </a:p>
        </p:txBody>
      </p:sp>
    </p:spTree>
    <p:extLst>
      <p:ext uri="{BB962C8B-B14F-4D97-AF65-F5344CB8AC3E}">
        <p14:creationId xmlns:p14="http://schemas.microsoft.com/office/powerpoint/2010/main" val="267129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Miroslav Šimun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11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Upitnik</a:t>
            </a:r>
            <a:endParaRPr lang="hr-HR" altLang="sr-Latn-RS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76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hr-HR" altLang="sr-Latn-RS" sz="2400" b="1" i="1" dirty="0" smtClean="0">
                <a:solidFill>
                  <a:schemeClr val="bg1"/>
                </a:solidFill>
              </a:rPr>
              <a:t>IV. Glavne </a:t>
            </a:r>
            <a:r>
              <a:rPr lang="hr-HR" altLang="sr-Latn-RS" sz="2400" b="1" i="1" dirty="0">
                <a:solidFill>
                  <a:schemeClr val="bg1"/>
                </a:solidFill>
              </a:rPr>
              <a:t>aktivnosti na (javnim) cestama: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hr-HR" altLang="sr-Latn-RS" dirty="0">
                <a:solidFill>
                  <a:srgbClr val="212121"/>
                </a:solidFill>
              </a:rPr>
              <a:t>Informiranje javnosti o prometu, kao i o izvanrednim okolnostima i vremenskim uvjetima?</a:t>
            </a:r>
            <a:r>
              <a:rPr lang="hr-HR" altLang="sr-Latn-RS" dirty="0"/>
              <a:t> 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b="1" i="1" dirty="0" smtClean="0"/>
              <a:t>V</a:t>
            </a:r>
            <a:r>
              <a:rPr lang="en-US" sz="2400" b="1" i="1" dirty="0"/>
              <a:t>. </a:t>
            </a:r>
            <a:r>
              <a:rPr lang="hr-HR" altLang="sr-Latn-RS" sz="2400" b="1" i="1" dirty="0">
                <a:solidFill>
                  <a:srgbClr val="212121"/>
                </a:solidFill>
              </a:rPr>
              <a:t>Standard za održavanje cesta</a:t>
            </a:r>
            <a:r>
              <a:rPr lang="hr-HR" altLang="sr-Latn-RS" sz="2400" b="1" i="1" dirty="0"/>
              <a:t> </a:t>
            </a:r>
            <a:endParaRPr lang="hr-HR" sz="24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hr-HR" altLang="sr-Latn-RS" dirty="0">
                <a:solidFill>
                  <a:srgbClr val="212121"/>
                </a:solidFill>
              </a:rPr>
              <a:t>Kako se standardi definiraju za korištenje materijala, radno vrijeme vozila, strojeve i radnu snagu za redovno održavanje?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hr-HR" altLang="sr-Latn-RS" dirty="0">
                <a:solidFill>
                  <a:srgbClr val="212121"/>
                </a:solidFill>
              </a:rPr>
              <a:t>Postoje li tehnički standardi, specifikacije, metode rada, specifikacije materijala, kao i specifični zahtjevi Naručitelja?</a:t>
            </a:r>
            <a:r>
              <a:rPr lang="hr-HR" altLang="sr-Latn-RS" dirty="0"/>
              <a:t> </a:t>
            </a:r>
          </a:p>
          <a:p>
            <a:pPr marL="514350" lvl="3" indent="-514350">
              <a:buFont typeface="+mj-lt"/>
              <a:buAutoNum type="romanUcPeriod"/>
            </a:pPr>
            <a:endParaRPr lang="hr-HR" alt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16599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Miroslav Šimun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12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-114551"/>
            <a:ext cx="8229600" cy="7352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Upitnik</a:t>
            </a:r>
            <a:endParaRPr lang="hr-HR" altLang="sr-Latn-RS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088" y="54868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hr-HR" sz="2400" b="1" i="1" dirty="0"/>
              <a:t>VI</a:t>
            </a:r>
            <a:r>
              <a:rPr lang="en-US" sz="2400" b="1" i="1" dirty="0"/>
              <a:t>. </a:t>
            </a:r>
            <a:r>
              <a:rPr lang="hr-HR" sz="2400" b="1" i="1" dirty="0"/>
              <a:t>Godišnji plan održavanja</a:t>
            </a:r>
            <a:r>
              <a:rPr lang="en-US" sz="2400" b="1" i="1" dirty="0"/>
              <a:t> </a:t>
            </a:r>
            <a:endParaRPr lang="hr-HR" sz="24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hr-HR" u="sng" dirty="0"/>
              <a:t>Što sadrži plan održavanja</a:t>
            </a:r>
            <a:r>
              <a:rPr lang="en-US" u="sng" dirty="0"/>
              <a:t>?</a:t>
            </a:r>
            <a:endParaRPr lang="hr-HR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hr-HR" dirty="0"/>
              <a:t> Primjer</a:t>
            </a:r>
            <a:r>
              <a:rPr lang="en-US" dirty="0"/>
              <a:t>:</a:t>
            </a:r>
            <a:endParaRPr lang="hr-HR" dirty="0"/>
          </a:p>
          <a:p>
            <a:pPr lvl="3">
              <a:buFont typeface="Wingdings" panose="05000000000000000000" pitchFamily="2" charset="2"/>
              <a:buChar char="ü"/>
            </a:pPr>
            <a:r>
              <a:rPr lang="hr-HR" altLang="sr-Latn-RS" sz="2400" dirty="0">
                <a:solidFill>
                  <a:srgbClr val="212121"/>
                </a:solidFill>
              </a:rPr>
              <a:t>Izvješće o uvjetima na cesti na početku planskog razdoblja?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hr-HR" altLang="sr-Latn-RS" sz="2400" dirty="0">
                <a:solidFill>
                  <a:srgbClr val="212121"/>
                </a:solidFill>
              </a:rPr>
              <a:t>Određivanje prioritetnih razina za održavanje cesta?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hr-HR" altLang="sr-Latn-RS" sz="2400" dirty="0">
                <a:solidFill>
                  <a:srgbClr val="212121"/>
                </a:solidFill>
              </a:rPr>
              <a:t>Planirana ulaganja u održavanje cesta, ovisno o uvjetima na cesti, određenoj razini prioriteta i standardu održavanja?</a:t>
            </a:r>
            <a:r>
              <a:rPr lang="hr-HR" altLang="sr-Latn-RS" sz="800" dirty="0"/>
              <a:t> </a:t>
            </a:r>
            <a:endParaRPr lang="hr-HR" altLang="sr-Latn-RS" sz="3600" dirty="0"/>
          </a:p>
          <a:p>
            <a:pPr marL="0" lvl="3" indent="0">
              <a:buNone/>
            </a:pPr>
            <a:endParaRPr lang="hr-HR" altLang="sr-Latn-R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294" y="3962400"/>
            <a:ext cx="3808126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50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Miroslav Šimun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13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Upitnik</a:t>
            </a:r>
            <a:endParaRPr lang="hr-HR" altLang="sr-Latn-RS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76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hr-HR" sz="2400" b="1" i="1" dirty="0"/>
              <a:t>VII</a:t>
            </a:r>
            <a:r>
              <a:rPr lang="en-US" sz="2400" b="1" i="1" dirty="0"/>
              <a:t>. </a:t>
            </a:r>
            <a:r>
              <a:rPr lang="hr-HR" sz="2400" b="1" i="1" dirty="0"/>
              <a:t>Proračun</a:t>
            </a:r>
            <a:endParaRPr lang="hr-HR" sz="2400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sr-Latn-RS" dirty="0"/>
              <a:t> Koliko iznosi trenutni proračun:</a:t>
            </a:r>
            <a:endParaRPr lang="hr-HR" dirty="0"/>
          </a:p>
          <a:p>
            <a:pPr lvl="3">
              <a:buFont typeface="Wingdings" panose="05000000000000000000" pitchFamily="2" charset="2"/>
              <a:buChar char="ü"/>
            </a:pPr>
            <a:r>
              <a:rPr lang="sr-Latn-RS" sz="2400" dirty="0"/>
              <a:t> za redovno održavanje u euro/km?</a:t>
            </a:r>
            <a:endParaRPr lang="hr-HR" sz="2400" dirty="0"/>
          </a:p>
          <a:p>
            <a:pPr lvl="3">
              <a:buFont typeface="Wingdings" panose="05000000000000000000" pitchFamily="2" charset="2"/>
              <a:buChar char="ü"/>
            </a:pPr>
            <a:r>
              <a:rPr lang="sr-Latn-RS" sz="2400" dirty="0"/>
              <a:t> za periodično održavanje u euro/km?</a:t>
            </a:r>
            <a:endParaRPr lang="hr-HR" sz="2400" dirty="0"/>
          </a:p>
          <a:p>
            <a:pPr lvl="3">
              <a:buFont typeface="Wingdings" panose="05000000000000000000" pitchFamily="2" charset="2"/>
              <a:buChar char="ü"/>
            </a:pPr>
            <a:r>
              <a:rPr lang="sr-Latn-RS" sz="2400" dirty="0"/>
              <a:t> postotak od investicija (građenja) u </a:t>
            </a:r>
            <a:r>
              <a:rPr lang="sr-Latn-RS" sz="2400" dirty="0" smtClean="0"/>
              <a:t>euro/km? </a:t>
            </a:r>
            <a:endParaRPr lang="hr-HR" sz="2400" dirty="0"/>
          </a:p>
          <a:p>
            <a:pPr lvl="3">
              <a:buFont typeface="Wingdings" panose="05000000000000000000" pitchFamily="2" charset="2"/>
              <a:buChar char="ü"/>
            </a:pPr>
            <a:r>
              <a:rPr lang="sr-Latn-RS" sz="2400" dirty="0"/>
              <a:t> za prikupljanje podataka o karakteristikam ceste (mjerenja i ispitivanja) u euro/km?</a:t>
            </a:r>
            <a:endParaRPr lang="hr-HR" sz="2400" dirty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b="1" i="1" dirty="0" smtClean="0"/>
              <a:t>VIII</a:t>
            </a:r>
            <a:r>
              <a:rPr lang="hr-HR" sz="2400" b="1" i="1" dirty="0"/>
              <a:t>. Koji su glavni indikatori stanja ceste - kolnika i kako su </a:t>
            </a:r>
            <a:r>
              <a:rPr lang="hr-HR" sz="2400" b="1" i="1" dirty="0" smtClean="0"/>
              <a:t>oni</a:t>
            </a:r>
          </a:p>
          <a:p>
            <a:pPr marL="0" indent="0">
              <a:buNone/>
            </a:pPr>
            <a:r>
              <a:rPr lang="hr-HR" sz="2400" b="1" i="1" dirty="0"/>
              <a:t> </a:t>
            </a:r>
            <a:r>
              <a:rPr lang="hr-HR" sz="2400" b="1" i="1" dirty="0" smtClean="0"/>
              <a:t>      klasificirani</a:t>
            </a:r>
            <a:r>
              <a:rPr lang="en-US" sz="2400" b="1" i="1" dirty="0" smtClean="0"/>
              <a:t> </a:t>
            </a:r>
            <a:r>
              <a:rPr lang="en-US" sz="2400" b="1" i="1" dirty="0"/>
              <a:t>(</a:t>
            </a:r>
            <a:r>
              <a:rPr lang="hr-HR" sz="2400" b="1" i="1" dirty="0"/>
              <a:t>tablica s brojčanim vrijednostima </a:t>
            </a:r>
            <a:r>
              <a:rPr lang="hr-HR" sz="2400" b="1" i="1" dirty="0" smtClean="0"/>
              <a:t>pojedinog  </a:t>
            </a:r>
          </a:p>
          <a:p>
            <a:pPr marL="0" indent="0">
              <a:buNone/>
            </a:pPr>
            <a:r>
              <a:rPr lang="hr-HR" sz="2400" b="1" i="1" dirty="0" smtClean="0"/>
              <a:t>       </a:t>
            </a:r>
            <a:r>
              <a:rPr lang="hr-HR" sz="2400" b="1" i="1" dirty="0"/>
              <a:t>indikatora</a:t>
            </a:r>
            <a:r>
              <a:rPr lang="en-US" sz="2400" b="1" i="1" dirty="0"/>
              <a:t>)?</a:t>
            </a:r>
            <a:r>
              <a:rPr lang="en-US" sz="2400" dirty="0"/>
              <a:t> </a:t>
            </a:r>
            <a:endParaRPr lang="hr-HR" sz="2400" dirty="0"/>
          </a:p>
          <a:p>
            <a:pPr marL="0" indent="0">
              <a:buNone/>
            </a:pPr>
            <a:endParaRPr lang="hr-HR" altLang="sr-Latn-RS" sz="2400" dirty="0"/>
          </a:p>
        </p:txBody>
      </p:sp>
    </p:spTree>
    <p:extLst>
      <p:ext uri="{BB962C8B-B14F-4D97-AF65-F5344CB8AC3E}">
        <p14:creationId xmlns:p14="http://schemas.microsoft.com/office/powerpoint/2010/main" val="290420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Miroslav Šimun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14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Upitnik</a:t>
            </a:r>
            <a:endParaRPr lang="hr-HR" altLang="sr-Latn-RS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26876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hr-HR" sz="2400" b="1" i="1" dirty="0"/>
              <a:t>IX</a:t>
            </a:r>
            <a:r>
              <a:rPr lang="en-US" sz="2400" b="1" i="1" dirty="0"/>
              <a:t>. </a:t>
            </a:r>
            <a:r>
              <a:rPr lang="hr-HR" sz="2400" b="1" i="1" dirty="0"/>
              <a:t>Educiranje i osposobljavanje osoblja</a:t>
            </a:r>
            <a:r>
              <a:rPr lang="en-US" sz="2400" b="1" i="1" dirty="0"/>
              <a:t>,</a:t>
            </a:r>
            <a:r>
              <a:rPr lang="hr-HR" sz="2400" b="1" i="1" dirty="0"/>
              <a:t> kvalifikacije</a:t>
            </a:r>
            <a:r>
              <a:rPr lang="en-US" sz="2400" b="1" i="1" dirty="0"/>
              <a:t>, </a:t>
            </a:r>
            <a:endParaRPr lang="hr-HR" sz="2400" b="1" i="1" dirty="0" smtClean="0"/>
          </a:p>
          <a:p>
            <a:pPr marL="0" indent="0">
              <a:buNone/>
            </a:pPr>
            <a:r>
              <a:rPr lang="hr-HR" sz="2400" b="1" i="1" dirty="0"/>
              <a:t> </a:t>
            </a:r>
            <a:r>
              <a:rPr lang="hr-HR" sz="2400" b="1" i="1" dirty="0" smtClean="0"/>
              <a:t>    iskustva </a:t>
            </a:r>
            <a:r>
              <a:rPr lang="hr-HR" sz="2400" b="1" i="1" dirty="0"/>
              <a:t>i sposobnosti za provođenje </a:t>
            </a:r>
            <a:r>
              <a:rPr lang="hr-HR" sz="2400" b="1" i="1" dirty="0" smtClean="0"/>
              <a:t>radova održavanja</a:t>
            </a:r>
            <a:r>
              <a:rPr lang="en-US" sz="2400" b="1" i="1" dirty="0"/>
              <a:t>?</a:t>
            </a:r>
            <a:endParaRPr lang="hr-HR" sz="2400" dirty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b="1" i="1" dirty="0" smtClean="0"/>
              <a:t>X</a:t>
            </a:r>
            <a:r>
              <a:rPr lang="hr-HR" sz="2400" b="1" i="1" dirty="0"/>
              <a:t>.</a:t>
            </a:r>
            <a:r>
              <a:rPr lang="en-US" sz="2400" b="1" i="1" dirty="0"/>
              <a:t> </a:t>
            </a:r>
            <a:r>
              <a:rPr lang="hr-HR" sz="2400" b="1" i="1" dirty="0"/>
              <a:t>Plan osiguranja kvalitete</a:t>
            </a:r>
            <a:r>
              <a:rPr lang="en-GB" sz="2400" b="1" i="1" dirty="0"/>
              <a:t>?</a:t>
            </a:r>
            <a:endParaRPr lang="hr-HR" sz="2400" dirty="0"/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b="1" i="1" dirty="0" smtClean="0"/>
              <a:t>XI</a:t>
            </a:r>
            <a:r>
              <a:rPr lang="hr-HR" sz="2400" b="1" i="1" dirty="0"/>
              <a:t>.</a:t>
            </a:r>
            <a:r>
              <a:rPr lang="en-US" sz="2400" b="1" i="1" dirty="0"/>
              <a:t> </a:t>
            </a:r>
            <a:r>
              <a:rPr lang="hr-HR" sz="2400" b="1" i="1" dirty="0"/>
              <a:t>Upravljanje prometom na gradilištu</a:t>
            </a:r>
            <a:r>
              <a:rPr lang="en-US" sz="2400" b="1" i="1" dirty="0"/>
              <a:t>?</a:t>
            </a:r>
            <a:endParaRPr lang="hr-HR" sz="2400" dirty="0"/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b="1" i="1" dirty="0" smtClean="0"/>
              <a:t>XII</a:t>
            </a:r>
            <a:r>
              <a:rPr lang="hr-HR" sz="2400" b="1" i="1" dirty="0"/>
              <a:t>.</a:t>
            </a:r>
            <a:r>
              <a:rPr lang="en-US" sz="2400" b="1" i="1" dirty="0"/>
              <a:t> </a:t>
            </a:r>
            <a:r>
              <a:rPr lang="hr-HR" sz="2400" b="1" i="1" dirty="0"/>
              <a:t>Ugovaranje i plaćanje radova održavanja</a:t>
            </a:r>
            <a:r>
              <a:rPr lang="en-US" sz="2400" b="1" i="1" dirty="0"/>
              <a:t>?</a:t>
            </a:r>
            <a:endParaRPr lang="hr-HR" sz="2400" dirty="0"/>
          </a:p>
          <a:p>
            <a:pPr marL="0" indent="0">
              <a:buNone/>
            </a:pPr>
            <a:endParaRPr lang="hr-HR" altLang="sr-Latn-R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649" y="2161633"/>
            <a:ext cx="3757351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779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Miroslav Šimun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15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Ugovaranje</a:t>
            </a:r>
            <a:endParaRPr lang="hr-HR" altLang="sr-Latn-RS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76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i="1" dirty="0"/>
              <a:t>In-house</a:t>
            </a:r>
            <a:r>
              <a:rPr lang="hr-HR" sz="2400" b="1" i="1" dirty="0"/>
              <a:t> ugovaranje i </a:t>
            </a:r>
            <a:r>
              <a:rPr lang="en-US" sz="2400" b="1" i="1" dirty="0"/>
              <a:t>outsourcing</a:t>
            </a:r>
            <a:r>
              <a:rPr lang="hr-HR" sz="2400" b="1" i="1" dirty="0"/>
              <a:t> radova i usluga održavanja cesta</a:t>
            </a:r>
            <a:endParaRPr lang="hr-HR" sz="24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hr-HR" dirty="0"/>
              <a:t>Ugovaranje održavanja s vanjskim tvrtaka na tržištu  postaje prevladavajuća metoda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hr-HR" dirty="0"/>
              <a:t>Tri su glavna načina provođenja održavanja</a:t>
            </a:r>
            <a:r>
              <a:rPr lang="en-US" dirty="0"/>
              <a:t>: </a:t>
            </a:r>
            <a:endParaRPr lang="hr-HR" dirty="0"/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2400" i="1" dirty="0"/>
              <a:t>In-house</a:t>
            </a:r>
            <a:r>
              <a:rPr lang="en-US" sz="2400" dirty="0"/>
              <a:t> </a:t>
            </a:r>
            <a:r>
              <a:rPr lang="hr-HR" sz="2400" dirty="0"/>
              <a:t>osoblje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2400" dirty="0"/>
              <a:t>Hybrid</a:t>
            </a:r>
            <a:r>
              <a:rPr lang="hr-HR" sz="2400" dirty="0"/>
              <a:t>no – kombinacija </a:t>
            </a:r>
            <a:r>
              <a:rPr lang="en-US" sz="2400" i="1" dirty="0"/>
              <a:t>in-house</a:t>
            </a:r>
            <a:r>
              <a:rPr lang="en-US" sz="2400" dirty="0"/>
              <a:t> </a:t>
            </a:r>
            <a:r>
              <a:rPr lang="hr-HR" sz="2400" dirty="0"/>
              <a:t>i </a:t>
            </a:r>
            <a:r>
              <a:rPr lang="en-US" sz="2400" i="1" dirty="0"/>
              <a:t>outsourcing</a:t>
            </a:r>
            <a:endParaRPr lang="hr-HR" sz="2400" i="1" dirty="0"/>
          </a:p>
          <a:p>
            <a:pPr lvl="3">
              <a:buFont typeface="Wingdings" panose="05000000000000000000" pitchFamily="2" charset="2"/>
              <a:buChar char="ü"/>
            </a:pPr>
            <a:r>
              <a:rPr lang="hr-HR" sz="2400" dirty="0"/>
              <a:t>Potpuni </a:t>
            </a:r>
            <a:r>
              <a:rPr lang="en-US" sz="2400" i="1" dirty="0"/>
              <a:t>outsourcing</a:t>
            </a:r>
            <a:r>
              <a:rPr lang="en-US" sz="2400" dirty="0"/>
              <a:t> </a:t>
            </a:r>
            <a:endParaRPr lang="hr-HR" sz="2400" dirty="0"/>
          </a:p>
          <a:p>
            <a:pPr marL="0" indent="0">
              <a:buNone/>
            </a:pPr>
            <a:endParaRPr lang="hr-HR" altLang="sr-Latn-RS" sz="2400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015182" y="4213860"/>
            <a:ext cx="3602355" cy="2644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152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Miroslav Šimun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16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8191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Ugovaranje</a:t>
            </a:r>
            <a:endParaRPr lang="hr-HR" altLang="sr-Latn-RS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3762" y="2204864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sz="2400" dirty="0"/>
              <a:t>Prednosti</a:t>
            </a:r>
            <a:r>
              <a:rPr lang="en-US" sz="2400" dirty="0"/>
              <a:t> outsourcing</a:t>
            </a:r>
            <a:r>
              <a:rPr lang="hr-HR" sz="2400" dirty="0"/>
              <a:t>a (</a:t>
            </a:r>
            <a:r>
              <a:rPr lang="hr-HR" sz="2400" b="1" dirty="0"/>
              <a:t>+</a:t>
            </a:r>
            <a:r>
              <a:rPr lang="hr-HR" sz="2400" dirty="0"/>
              <a:t>)</a:t>
            </a:r>
            <a:r>
              <a:rPr lang="en-US" sz="2400" dirty="0"/>
              <a:t>:</a:t>
            </a:r>
            <a:endParaRPr lang="hr-HR" sz="2400" dirty="0"/>
          </a:p>
          <a:p>
            <a:pPr marL="1130300" lvl="3" indent="-342900">
              <a:buFont typeface="Courier New" panose="02070309020205020404" pitchFamily="49" charset="0"/>
              <a:buChar char="o"/>
            </a:pPr>
            <a:r>
              <a:rPr lang="hr-HR" altLang="sr-Latn-RS" sz="2400" dirty="0" smtClean="0">
                <a:solidFill>
                  <a:srgbClr val="212121"/>
                </a:solidFill>
              </a:rPr>
              <a:t>Uštede </a:t>
            </a:r>
            <a:r>
              <a:rPr lang="hr-HR" altLang="sr-Latn-RS" sz="2400" dirty="0">
                <a:solidFill>
                  <a:srgbClr val="212121"/>
                </a:solidFill>
              </a:rPr>
              <a:t>- kontrola troškova je glavni motiv za </a:t>
            </a:r>
            <a:r>
              <a:rPr lang="en-US" altLang="sr-Latn-RS" sz="2400" dirty="0">
                <a:solidFill>
                  <a:srgbClr val="212121"/>
                </a:solidFill>
              </a:rPr>
              <a:t>outsourcing</a:t>
            </a:r>
            <a:r>
              <a:rPr lang="hr-HR" altLang="sr-Latn-RS" sz="2400" dirty="0">
                <a:solidFill>
                  <a:srgbClr val="212121"/>
                </a:solidFill>
              </a:rPr>
              <a:t> </a:t>
            </a:r>
            <a:endParaRPr lang="hr-HR" sz="2400" dirty="0"/>
          </a:p>
          <a:p>
            <a:pPr marL="1130300" lvl="3" indent="-342900">
              <a:buFont typeface="Courier New" panose="02070309020205020404" pitchFamily="49" charset="0"/>
              <a:buChar char="o"/>
            </a:pPr>
            <a:r>
              <a:rPr lang="hr-HR" altLang="sr-Latn-RS" sz="2400" dirty="0">
                <a:solidFill>
                  <a:srgbClr val="212121"/>
                </a:solidFill>
              </a:rPr>
              <a:t>Stručnost osoblja i kvaliteta rada</a:t>
            </a:r>
            <a:endParaRPr lang="hr-HR" sz="2400" dirty="0"/>
          </a:p>
          <a:p>
            <a:pPr marL="1130300" lvl="3" indent="-342900">
              <a:buFont typeface="Courier New" panose="02070309020205020404" pitchFamily="49" charset="0"/>
              <a:buChar char="o"/>
            </a:pPr>
            <a:r>
              <a:rPr lang="hr-HR" altLang="sr-Latn-RS" sz="2400" dirty="0">
                <a:solidFill>
                  <a:srgbClr val="212121"/>
                </a:solidFill>
              </a:rPr>
              <a:t>Kada klijent - upravitelj u potpunosti izvlači svoju funkciju održavanja, pitanja osoblja postaju odgovornost izvođača radova</a:t>
            </a:r>
          </a:p>
          <a:p>
            <a:pPr marL="1130300" lvl="3" indent="-342900">
              <a:buFont typeface="Courier New" panose="02070309020205020404" pitchFamily="49" charset="0"/>
              <a:buChar char="o"/>
            </a:pPr>
            <a:r>
              <a:rPr lang="hr-HR" altLang="sr-Latn-RS" sz="2400" dirty="0">
                <a:solidFill>
                  <a:srgbClr val="212121"/>
                </a:solidFill>
              </a:rPr>
              <a:t>Alati, oprema i tehnologija - vanjski izvođač ima imperativ osigurati korištenje najnovije tehnologije</a:t>
            </a:r>
          </a:p>
          <a:p>
            <a:pPr marL="1130300" lvl="3" indent="-342900">
              <a:buFont typeface="Courier New" panose="02070309020205020404" pitchFamily="49" charset="0"/>
              <a:buChar char="o"/>
            </a:pPr>
            <a:r>
              <a:rPr lang="hr-HR" altLang="sr-Latn-RS" sz="2400" dirty="0">
                <a:solidFill>
                  <a:srgbClr val="212121"/>
                </a:solidFill>
              </a:rPr>
              <a:t>Upravitelj je fokusiran na svoj </a:t>
            </a:r>
            <a:r>
              <a:rPr lang="en-US" sz="2400" i="1" dirty="0"/>
              <a:t>Core business</a:t>
            </a:r>
          </a:p>
          <a:p>
            <a:pPr marL="0" indent="0">
              <a:buNone/>
            </a:pPr>
            <a:endParaRPr lang="hr-HR" altLang="sr-Latn-R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6783"/>
          <a:stretch/>
        </p:blipFill>
        <p:spPr>
          <a:xfrm>
            <a:off x="5506780" y="0"/>
            <a:ext cx="3605026" cy="2592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033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Miroslav Šimun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17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0400" y="-99392"/>
            <a:ext cx="8229600" cy="781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Ugovaranje</a:t>
            </a:r>
            <a:endParaRPr lang="hr-HR" altLang="sr-Latn-RS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0400" y="90872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sz="2400" dirty="0"/>
              <a:t>Nedostaci</a:t>
            </a:r>
            <a:r>
              <a:rPr lang="en-US" sz="2400" dirty="0"/>
              <a:t> outsourcing</a:t>
            </a:r>
            <a:r>
              <a:rPr lang="hr-HR" sz="2400" dirty="0"/>
              <a:t>a (</a:t>
            </a:r>
            <a:r>
              <a:rPr lang="hr-HR" sz="2400" b="1" dirty="0"/>
              <a:t>-</a:t>
            </a:r>
            <a:r>
              <a:rPr lang="hr-HR" sz="2400" dirty="0"/>
              <a:t>)</a:t>
            </a:r>
            <a:r>
              <a:rPr lang="en-US" sz="2400" dirty="0"/>
              <a:t>:</a:t>
            </a:r>
            <a:endParaRPr lang="hr-HR" sz="24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hr-HR" altLang="sr-Latn-RS" dirty="0" smtClean="0">
                <a:solidFill>
                  <a:srgbClr val="212121"/>
                </a:solidFill>
              </a:rPr>
              <a:t>Gubitak </a:t>
            </a:r>
            <a:r>
              <a:rPr lang="hr-HR" altLang="sr-Latn-RS" dirty="0">
                <a:solidFill>
                  <a:srgbClr val="212121"/>
                </a:solidFill>
              </a:rPr>
              <a:t>kontrole - postoje ograničenja pri radu s izvođačima, kao što je nemogućnost izravnog upravljanja i upućivanja radne </a:t>
            </a:r>
            <a:r>
              <a:rPr lang="hr-HR" altLang="sr-Latn-RS" dirty="0" smtClean="0">
                <a:solidFill>
                  <a:srgbClr val="212121"/>
                </a:solidFill>
              </a:rPr>
              <a:t>snage</a:t>
            </a:r>
            <a:r>
              <a:rPr lang="en-US" dirty="0" smtClean="0"/>
              <a:t> </a:t>
            </a:r>
            <a:endParaRPr lang="hr-HR" dirty="0"/>
          </a:p>
          <a:p>
            <a:pPr lvl="3">
              <a:buFont typeface="Wingdings" panose="05000000000000000000" pitchFamily="2" charset="2"/>
              <a:buChar char="ü"/>
            </a:pPr>
            <a:r>
              <a:rPr lang="hr-HR" altLang="sr-Latn-RS" sz="2400" dirty="0">
                <a:solidFill>
                  <a:srgbClr val="212121"/>
                </a:solidFill>
              </a:rPr>
              <a:t>Isto tako, upravitelj i izvođač mogu imati različite pristupe, što može dovesti do sukoba</a:t>
            </a:r>
            <a:r>
              <a:rPr lang="en-US" sz="2400" dirty="0"/>
              <a:t> </a:t>
            </a:r>
            <a:endParaRPr lang="hr-HR" sz="24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hr-HR" altLang="sr-Latn-RS" dirty="0">
                <a:solidFill>
                  <a:srgbClr val="212121"/>
                </a:solidFill>
              </a:rPr>
              <a:t>Kadrovska kvaliteta - </a:t>
            </a:r>
            <a:r>
              <a:rPr lang="hr-HR" altLang="sr-Latn-RS" i="1" dirty="0">
                <a:solidFill>
                  <a:srgbClr val="212121"/>
                </a:solidFill>
              </a:rPr>
              <a:t>In</a:t>
            </a:r>
            <a:r>
              <a:rPr lang="hr-HR" altLang="sr-Latn-RS" dirty="0">
                <a:solidFill>
                  <a:srgbClr val="212121"/>
                </a:solidFill>
              </a:rPr>
              <a:t>-</a:t>
            </a:r>
            <a:r>
              <a:rPr lang="en-US" altLang="sr-Latn-RS" i="1" dirty="0">
                <a:solidFill>
                  <a:srgbClr val="212121"/>
                </a:solidFill>
              </a:rPr>
              <a:t>house</a:t>
            </a:r>
            <a:r>
              <a:rPr lang="hr-HR" altLang="sr-Latn-RS" dirty="0">
                <a:solidFill>
                  <a:srgbClr val="212121"/>
                </a:solidFill>
              </a:rPr>
              <a:t> zaposlenici imaju u pravilu duži radni staž od zaposlenika izvođača radova i bolje poznaju područje i očekivanja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hr-HR" altLang="sr-Latn-RS" dirty="0">
                <a:solidFill>
                  <a:srgbClr val="212121"/>
                </a:solidFill>
              </a:rPr>
              <a:t>Vrijeme odziva - vrijeme odgovora na probleme može se brže rukovati unutar tvrtke upravitelja, što je vrlo važno za korisnike ceste, očekujući minimalno zatvaranje ceste</a:t>
            </a:r>
            <a:endParaRPr lang="hr-HR" dirty="0"/>
          </a:p>
          <a:p>
            <a:pPr marL="0" indent="0">
              <a:buNone/>
            </a:pPr>
            <a:endParaRPr lang="hr-HR" altLang="sr-Latn-RS" sz="2400" dirty="0"/>
          </a:p>
        </p:txBody>
      </p:sp>
    </p:spTree>
    <p:extLst>
      <p:ext uri="{BB962C8B-B14F-4D97-AF65-F5344CB8AC3E}">
        <p14:creationId xmlns:p14="http://schemas.microsoft.com/office/powerpoint/2010/main" val="49539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Miroslav Šimun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18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0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Opseg održavanja</a:t>
            </a:r>
            <a:endParaRPr lang="hr-HR" altLang="sr-Latn-RS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9592" y="1124744"/>
            <a:ext cx="9324528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AutoNum type="alphaUcPeriod"/>
            </a:pPr>
            <a:r>
              <a:rPr lang="hr-HR" altLang="sr-Latn-RS" sz="2400" b="1" dirty="0">
                <a:solidFill>
                  <a:srgbClr val="212121"/>
                </a:solidFill>
              </a:rPr>
              <a:t>Nadzor i pregled ceste i objekata</a:t>
            </a:r>
            <a:r>
              <a:rPr lang="hr-HR" altLang="sr-Latn-RS" sz="800" b="1" dirty="0"/>
              <a:t> </a:t>
            </a:r>
            <a:r>
              <a:rPr lang="en-US" sz="2400" b="1" dirty="0"/>
              <a:t> </a:t>
            </a:r>
            <a:endParaRPr lang="hr-HR" sz="2400" b="1" dirty="0"/>
          </a:p>
          <a:p>
            <a:pPr marL="0" indent="0">
              <a:buNone/>
            </a:pPr>
            <a:r>
              <a:rPr lang="hr-HR" sz="2400" dirty="0" smtClean="0"/>
              <a:t>	</a:t>
            </a:r>
            <a:r>
              <a:rPr lang="en-US" sz="2400" dirty="0" smtClean="0"/>
              <a:t>A.1</a:t>
            </a:r>
            <a:r>
              <a:rPr lang="en-US" sz="2400" dirty="0"/>
              <a:t>. </a:t>
            </a:r>
            <a:r>
              <a:rPr lang="hr-HR" altLang="sr-Latn-RS" sz="2400" dirty="0">
                <a:solidFill>
                  <a:srgbClr val="212121"/>
                </a:solidFill>
              </a:rPr>
              <a:t>Praćenje prolaznosti i uporabljivosti ceste, opreme i </a:t>
            </a:r>
            <a:r>
              <a:rPr lang="hr-HR" altLang="sr-Latn-RS" sz="2400" dirty="0" smtClean="0">
                <a:solidFill>
                  <a:srgbClr val="212121"/>
                </a:solidFill>
              </a:rPr>
              <a:t>   	 	        objekata</a:t>
            </a:r>
            <a:endParaRPr lang="hr-HR" sz="2400" dirty="0"/>
          </a:p>
          <a:p>
            <a:pPr marL="0" indent="0">
              <a:buNone/>
            </a:pPr>
            <a:r>
              <a:rPr lang="hr-HR" sz="2400" dirty="0" smtClean="0"/>
              <a:t>	</a:t>
            </a:r>
            <a:r>
              <a:rPr lang="en-GB" sz="2400" dirty="0" smtClean="0"/>
              <a:t>A.2</a:t>
            </a:r>
            <a:r>
              <a:rPr lang="en-GB" sz="2400" dirty="0"/>
              <a:t>. </a:t>
            </a:r>
            <a:r>
              <a:rPr lang="hr-HR" altLang="sr-Latn-RS" sz="2400" dirty="0">
                <a:solidFill>
                  <a:srgbClr val="212121"/>
                </a:solidFill>
              </a:rPr>
              <a:t>Inspekcijski pregledi ceste, opreme i objekta</a:t>
            </a:r>
            <a:endParaRPr lang="hr-HR" sz="2400" dirty="0"/>
          </a:p>
          <a:p>
            <a:pPr marL="0" indent="0">
              <a:buNone/>
            </a:pPr>
            <a:r>
              <a:rPr lang="hr-HR" sz="2400" dirty="0" smtClean="0"/>
              <a:t>		</a:t>
            </a:r>
            <a:r>
              <a:rPr lang="en-GB" sz="2400" dirty="0" smtClean="0"/>
              <a:t>A.2.1</a:t>
            </a:r>
            <a:r>
              <a:rPr lang="en-GB" sz="2400" dirty="0"/>
              <a:t>.</a:t>
            </a:r>
            <a:r>
              <a:rPr lang="hr-HR" sz="2400" dirty="0"/>
              <a:t> Redovna p</a:t>
            </a:r>
            <a:r>
              <a:rPr lang="hr-HR" altLang="sr-Latn-RS" sz="2400" dirty="0">
                <a:solidFill>
                  <a:srgbClr val="212121"/>
                </a:solidFill>
              </a:rPr>
              <a:t>rovjera stanja ceste, opreme i 	                     	                         objekta – sezonski</a:t>
            </a:r>
          </a:p>
          <a:p>
            <a:pPr marL="0" indent="0">
              <a:buNone/>
            </a:pPr>
            <a:r>
              <a:rPr lang="hr-HR" altLang="sr-Latn-RS" sz="2400" dirty="0" smtClean="0">
                <a:solidFill>
                  <a:srgbClr val="212121"/>
                </a:solidFill>
              </a:rPr>
              <a:t>		A.2.2</a:t>
            </a:r>
            <a:r>
              <a:rPr lang="hr-HR" altLang="sr-Latn-RS" sz="2400" dirty="0">
                <a:solidFill>
                  <a:srgbClr val="212121"/>
                </a:solidFill>
              </a:rPr>
              <a:t>. Periodični pregled ceste, opreme i objekta </a:t>
            </a:r>
          </a:p>
          <a:p>
            <a:pPr marL="0" indent="0">
              <a:buNone/>
            </a:pPr>
            <a:r>
              <a:rPr lang="hr-HR" altLang="sr-Latn-RS" sz="2400" dirty="0" smtClean="0">
                <a:solidFill>
                  <a:srgbClr val="212121"/>
                </a:solidFill>
              </a:rPr>
              <a:t>		            – </a:t>
            </a:r>
            <a:r>
              <a:rPr lang="hr-HR" altLang="sr-Latn-RS" sz="2400" dirty="0">
                <a:solidFill>
                  <a:srgbClr val="212121"/>
                </a:solidFill>
              </a:rPr>
              <a:t>godišnje </a:t>
            </a:r>
          </a:p>
          <a:p>
            <a:pPr marL="0" indent="0">
              <a:buNone/>
            </a:pPr>
            <a:r>
              <a:rPr lang="hr-HR" sz="2400" dirty="0" smtClean="0">
                <a:solidFill>
                  <a:srgbClr val="212121"/>
                </a:solidFill>
              </a:rPr>
              <a:t>		</a:t>
            </a:r>
            <a:r>
              <a:rPr lang="en-GB" sz="2400" dirty="0" smtClean="0"/>
              <a:t>A.2.3</a:t>
            </a:r>
            <a:r>
              <a:rPr lang="en-GB" sz="2400" dirty="0"/>
              <a:t>. </a:t>
            </a:r>
            <a:r>
              <a:rPr lang="hr-HR" sz="2400" dirty="0">
                <a:solidFill>
                  <a:srgbClr val="212121"/>
                </a:solidFill>
              </a:rPr>
              <a:t>Glavni</a:t>
            </a:r>
            <a:r>
              <a:rPr lang="hr-HR" altLang="sr-Latn-RS" sz="2400" dirty="0">
                <a:solidFill>
                  <a:srgbClr val="212121"/>
                </a:solidFill>
              </a:rPr>
              <a:t> pregledi ceste, opreme i objekta </a:t>
            </a:r>
            <a:r>
              <a:rPr lang="hr-HR" altLang="sr-Latn-RS" sz="2400" dirty="0"/>
              <a:t>(</a:t>
            </a:r>
            <a:r>
              <a:rPr lang="hr-HR" altLang="sr-Latn-RS" sz="2400" dirty="0" smtClean="0"/>
              <a:t>4-6 </a:t>
            </a:r>
            <a:r>
              <a:rPr lang="hr-HR" altLang="sr-Latn-RS" sz="2400" dirty="0"/>
              <a:t>		           	            </a:t>
            </a:r>
            <a:r>
              <a:rPr lang="hr-HR" altLang="sr-Latn-RS" sz="2400" dirty="0" smtClean="0"/>
              <a:t>godina / usklađenost s trajanjem ugovora)</a:t>
            </a:r>
            <a:endParaRPr lang="hr-HR" sz="2400" dirty="0"/>
          </a:p>
          <a:p>
            <a:pPr marL="0" indent="0">
              <a:buNone/>
            </a:pPr>
            <a:r>
              <a:rPr lang="hr-HR" sz="2400" dirty="0" smtClean="0"/>
              <a:t>		</a:t>
            </a:r>
            <a:r>
              <a:rPr lang="en-GB" sz="2400" dirty="0" smtClean="0"/>
              <a:t>A.2.4</a:t>
            </a:r>
            <a:r>
              <a:rPr lang="en-GB" sz="2400" dirty="0"/>
              <a:t>. </a:t>
            </a:r>
            <a:r>
              <a:rPr lang="hr-HR" altLang="sr-Latn-RS" sz="2400" dirty="0">
                <a:solidFill>
                  <a:srgbClr val="212121"/>
                </a:solidFill>
              </a:rPr>
              <a:t>Izvanredni pregledi ceste, opreme i objekta </a:t>
            </a:r>
            <a:endParaRPr lang="hr-HR" sz="2400" dirty="0"/>
          </a:p>
          <a:p>
            <a:pPr marL="0" indent="0">
              <a:buNone/>
            </a:pPr>
            <a:endParaRPr lang="hr-HR" altLang="sr-Latn-R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595938" y="3544262"/>
            <a:ext cx="3909676" cy="271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339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Miroslav Šimun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19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0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Opseg održavanja</a:t>
            </a:r>
            <a:endParaRPr lang="hr-HR" altLang="sr-Latn-RS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96752"/>
            <a:ext cx="9073008" cy="51849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400" b="1" dirty="0"/>
              <a:t>B</a:t>
            </a:r>
            <a:r>
              <a:rPr lang="en-US" sz="2400" dirty="0"/>
              <a:t>. </a:t>
            </a:r>
            <a:r>
              <a:rPr lang="hr-HR" sz="2400" b="1" dirty="0"/>
              <a:t>Održavanje </a:t>
            </a:r>
            <a:r>
              <a:rPr lang="hr-HR" sz="2400" b="1" dirty="0" smtClean="0"/>
              <a:t>kolničke konstrukcije </a:t>
            </a:r>
            <a:endParaRPr lang="hr-HR" sz="2400" b="1" dirty="0"/>
          </a:p>
          <a:p>
            <a:pPr marL="0" indent="0">
              <a:buNone/>
            </a:pPr>
            <a:r>
              <a:rPr lang="hr-HR" sz="2400" dirty="0" smtClean="0"/>
              <a:t>	</a:t>
            </a:r>
            <a:r>
              <a:rPr lang="en-US" sz="2400" dirty="0" smtClean="0"/>
              <a:t>B.1</a:t>
            </a:r>
            <a:r>
              <a:rPr lang="en-US" sz="2400" dirty="0"/>
              <a:t>. </a:t>
            </a:r>
            <a:r>
              <a:rPr lang="hr-HR" sz="2400" dirty="0"/>
              <a:t>Čišćenje vozne površine kolnika </a:t>
            </a:r>
            <a:r>
              <a:rPr lang="en-US" sz="2400" dirty="0"/>
              <a:t>(</a:t>
            </a:r>
            <a:r>
              <a:rPr lang="hr-HR" sz="2400" dirty="0"/>
              <a:t>ručno ili strojno</a:t>
            </a:r>
            <a:r>
              <a:rPr lang="en-US" sz="2400" dirty="0"/>
              <a:t>)</a:t>
            </a:r>
            <a:endParaRPr lang="hr-HR" sz="2400" dirty="0"/>
          </a:p>
          <a:p>
            <a:pPr marL="0" indent="0">
              <a:buNone/>
            </a:pPr>
            <a:r>
              <a:rPr lang="hr-HR" sz="2400" dirty="0" smtClean="0"/>
              <a:t>	</a:t>
            </a:r>
            <a:r>
              <a:rPr lang="en-US" sz="2400" dirty="0" smtClean="0"/>
              <a:t>B.2</a:t>
            </a:r>
            <a:r>
              <a:rPr lang="en-US" sz="2400" dirty="0"/>
              <a:t>. </a:t>
            </a:r>
            <a:r>
              <a:rPr lang="hr-HR" sz="2400" dirty="0"/>
              <a:t>Radovi na </a:t>
            </a:r>
            <a:r>
              <a:rPr lang="hr-HR" sz="2400" dirty="0" err="1"/>
              <a:t>habajućem</a:t>
            </a:r>
            <a:r>
              <a:rPr lang="hr-HR" sz="2400" dirty="0"/>
              <a:t> asfaltnom sloju </a:t>
            </a:r>
          </a:p>
          <a:p>
            <a:pPr marL="0" indent="0">
              <a:buNone/>
            </a:pPr>
            <a:r>
              <a:rPr lang="hr-HR" sz="2400" dirty="0" smtClean="0"/>
              <a:t>	</a:t>
            </a:r>
            <a:r>
              <a:rPr lang="en-US" sz="2400" dirty="0" smtClean="0"/>
              <a:t>B.3</a:t>
            </a:r>
            <a:r>
              <a:rPr lang="en-US" sz="2400" dirty="0"/>
              <a:t>. </a:t>
            </a:r>
            <a:r>
              <a:rPr lang="hr-HR" sz="2400" dirty="0"/>
              <a:t>Radovi na </a:t>
            </a:r>
            <a:r>
              <a:rPr lang="hr-HR" sz="2400" dirty="0" err="1"/>
              <a:t>habajućem</a:t>
            </a:r>
            <a:r>
              <a:rPr lang="hr-HR" sz="2400" dirty="0"/>
              <a:t> betonskom sloju </a:t>
            </a:r>
          </a:p>
          <a:p>
            <a:pPr marL="0" indent="0">
              <a:buNone/>
            </a:pPr>
            <a:r>
              <a:rPr lang="hr-HR" sz="2400" dirty="0" smtClean="0"/>
              <a:t>	</a:t>
            </a:r>
            <a:r>
              <a:rPr lang="en-US" sz="2400" dirty="0" smtClean="0"/>
              <a:t>B.4</a:t>
            </a:r>
            <a:r>
              <a:rPr lang="en-US" sz="2400" dirty="0"/>
              <a:t>. </a:t>
            </a:r>
            <a:r>
              <a:rPr lang="hr-HR" sz="2400" dirty="0"/>
              <a:t>Radovi na veznom asfaltnom sloju </a:t>
            </a:r>
          </a:p>
          <a:p>
            <a:pPr marL="0" indent="0">
              <a:buNone/>
            </a:pPr>
            <a:r>
              <a:rPr lang="hr-HR" sz="2400" dirty="0" smtClean="0"/>
              <a:t>	</a:t>
            </a:r>
            <a:r>
              <a:rPr lang="en-US" sz="2400" dirty="0" smtClean="0"/>
              <a:t>B.5</a:t>
            </a:r>
            <a:r>
              <a:rPr lang="en-US" sz="2400" dirty="0"/>
              <a:t>. </a:t>
            </a:r>
            <a:r>
              <a:rPr lang="hr-HR" sz="2400" dirty="0"/>
              <a:t>Radovi na nosivom asfaltnom sloju </a:t>
            </a:r>
            <a:r>
              <a:rPr lang="en-US" sz="2400" dirty="0"/>
              <a:t>	</a:t>
            </a:r>
            <a:endParaRPr lang="hr-HR" sz="2400" dirty="0"/>
          </a:p>
          <a:p>
            <a:pPr marL="0" indent="0">
              <a:buNone/>
            </a:pPr>
            <a:r>
              <a:rPr lang="hr-HR" sz="2400" dirty="0" smtClean="0"/>
              <a:t>	</a:t>
            </a:r>
            <a:r>
              <a:rPr lang="en-US" sz="2400" dirty="0" smtClean="0"/>
              <a:t>B.6</a:t>
            </a:r>
            <a:r>
              <a:rPr lang="en-US" sz="2400" dirty="0"/>
              <a:t>. </a:t>
            </a:r>
            <a:r>
              <a:rPr lang="hr-HR" sz="2400" dirty="0"/>
              <a:t>Radovi na nosivom betonskom sloju </a:t>
            </a:r>
          </a:p>
          <a:p>
            <a:pPr marL="0" indent="0">
              <a:buNone/>
            </a:pPr>
            <a:r>
              <a:rPr lang="hr-HR" sz="2400" dirty="0" smtClean="0"/>
              <a:t>	</a:t>
            </a:r>
            <a:r>
              <a:rPr lang="en-US" sz="2400" dirty="0" smtClean="0"/>
              <a:t>B.7</a:t>
            </a:r>
            <a:r>
              <a:rPr lang="en-US" sz="2400" dirty="0"/>
              <a:t>. </a:t>
            </a:r>
            <a:r>
              <a:rPr lang="hr-HR" sz="2400" dirty="0"/>
              <a:t>Radovi na gornjem nosivom sloju stabiliziranom cementom </a:t>
            </a:r>
            <a:r>
              <a:rPr lang="hr-HR" sz="2400" dirty="0" smtClean="0"/>
              <a:t>	        – </a:t>
            </a:r>
            <a:r>
              <a:rPr lang="hr-HR" sz="2400" dirty="0"/>
              <a:t>CNS </a:t>
            </a:r>
          </a:p>
          <a:p>
            <a:pPr marL="0" indent="0">
              <a:buNone/>
            </a:pPr>
            <a:r>
              <a:rPr lang="hr-HR" sz="2400" dirty="0" smtClean="0"/>
              <a:t>	</a:t>
            </a:r>
            <a:r>
              <a:rPr lang="en-US" sz="2400" dirty="0" smtClean="0"/>
              <a:t>B.8</a:t>
            </a:r>
            <a:r>
              <a:rPr lang="en-US" sz="2400" dirty="0"/>
              <a:t>. </a:t>
            </a:r>
            <a:r>
              <a:rPr lang="hr-HR" sz="2400" dirty="0"/>
              <a:t>Radovi na donjem nosivom sloju mehanički zbijenim </a:t>
            </a:r>
            <a:r>
              <a:rPr lang="hr-HR" sz="2400" dirty="0" smtClean="0"/>
              <a:t>	  	        kamenim </a:t>
            </a:r>
            <a:r>
              <a:rPr lang="hr-HR" sz="2400" dirty="0"/>
              <a:t>materijalom – MNS </a:t>
            </a:r>
          </a:p>
          <a:p>
            <a:pPr marL="0" indent="0">
              <a:buNone/>
            </a:pPr>
            <a:endParaRPr lang="hr-HR" altLang="sr-Latn-RS" sz="2400" dirty="0"/>
          </a:p>
        </p:txBody>
      </p:sp>
    </p:spTree>
    <p:extLst>
      <p:ext uri="{BB962C8B-B14F-4D97-AF65-F5344CB8AC3E}">
        <p14:creationId xmlns:p14="http://schemas.microsoft.com/office/powerpoint/2010/main" val="207525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Miroslav Šimun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2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Sadržaj</a:t>
            </a:r>
            <a:endParaRPr lang="hr-HR" altLang="sr-Latn-RS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Uvod </a:t>
            </a:r>
          </a:p>
          <a:p>
            <a:r>
              <a:rPr lang="hr-HR" altLang="sr-Latn-RS" dirty="0" smtClean="0"/>
              <a:t>Upitnik</a:t>
            </a:r>
          </a:p>
          <a:p>
            <a:r>
              <a:rPr lang="hr-HR" altLang="sr-Latn-RS" dirty="0" smtClean="0"/>
              <a:t>Ugovaranje</a:t>
            </a:r>
          </a:p>
          <a:p>
            <a:r>
              <a:rPr lang="hr-HR" altLang="sr-Latn-RS" dirty="0" smtClean="0"/>
              <a:t>Opseg održavanja</a:t>
            </a:r>
          </a:p>
          <a:p>
            <a:r>
              <a:rPr lang="hr-HR" altLang="sr-Latn-RS" dirty="0" smtClean="0"/>
              <a:t>Razina održavanja – kolnika </a:t>
            </a:r>
          </a:p>
          <a:p>
            <a:endParaRPr lang="hr-HR" altLang="sr-Latn-R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57" y="1208881"/>
            <a:ext cx="4062001" cy="2654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Miroslav Šimun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20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0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Opseg održavanja</a:t>
            </a:r>
            <a:endParaRPr lang="hr-HR" altLang="sr-Latn-RS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96752"/>
            <a:ext cx="9073008" cy="51849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400" b="1" dirty="0"/>
              <a:t>C. </a:t>
            </a:r>
            <a:r>
              <a:rPr lang="hr-HR" sz="2400" b="1" dirty="0"/>
              <a:t>Ostali dijelovi ceste pored kolnika</a:t>
            </a:r>
            <a:r>
              <a:rPr lang="en-US" sz="2400" b="1" dirty="0"/>
              <a:t> </a:t>
            </a:r>
            <a:endParaRPr lang="hr-HR" sz="2400" b="1" dirty="0"/>
          </a:p>
          <a:p>
            <a:pPr marL="0" indent="0">
              <a:buNone/>
            </a:pPr>
            <a:r>
              <a:rPr lang="hr-HR" sz="2400" dirty="0" smtClean="0"/>
              <a:t>	</a:t>
            </a:r>
            <a:r>
              <a:rPr lang="en-US" sz="2400" dirty="0" smtClean="0"/>
              <a:t>C.1</a:t>
            </a:r>
            <a:r>
              <a:rPr lang="en-US" sz="2400" dirty="0"/>
              <a:t>. </a:t>
            </a:r>
            <a:r>
              <a:rPr lang="hr-HR" sz="2400" dirty="0"/>
              <a:t>Održavanje bankine i </a:t>
            </a:r>
            <a:r>
              <a:rPr lang="hr-HR" sz="2400" dirty="0" err="1"/>
              <a:t>berme</a:t>
            </a:r>
            <a:r>
              <a:rPr lang="hr-HR" sz="2400" dirty="0"/>
              <a:t> </a:t>
            </a:r>
            <a:r>
              <a:rPr lang="en-US" sz="2400" dirty="0"/>
              <a:t>(</a:t>
            </a:r>
            <a:r>
              <a:rPr lang="hr-HR" sz="2400" dirty="0"/>
              <a:t>ručno ili strojno</a:t>
            </a:r>
            <a:r>
              <a:rPr lang="en-US" sz="2400" dirty="0"/>
              <a:t>)</a:t>
            </a:r>
            <a:endParaRPr lang="hr-HR" sz="2400" dirty="0"/>
          </a:p>
          <a:p>
            <a:pPr marL="0" indent="0">
              <a:buNone/>
            </a:pPr>
            <a:r>
              <a:rPr lang="hr-HR" sz="2400" dirty="0" smtClean="0"/>
              <a:t>		</a:t>
            </a:r>
            <a:r>
              <a:rPr lang="en-US" sz="2400" dirty="0" smtClean="0"/>
              <a:t>C.1.1</a:t>
            </a:r>
            <a:r>
              <a:rPr lang="en-US" sz="2400" dirty="0"/>
              <a:t>. </a:t>
            </a:r>
            <a:r>
              <a:rPr lang="hr-HR" sz="2400" dirty="0"/>
              <a:t>Nadogradnja</a:t>
            </a:r>
            <a:r>
              <a:rPr lang="en-US" sz="2400" dirty="0"/>
              <a:t> </a:t>
            </a:r>
            <a:endParaRPr lang="hr-HR" sz="2400" dirty="0"/>
          </a:p>
          <a:p>
            <a:pPr marL="0" indent="0">
              <a:buNone/>
            </a:pPr>
            <a:r>
              <a:rPr lang="hr-HR" sz="2400" dirty="0" smtClean="0"/>
              <a:t>		</a:t>
            </a:r>
            <a:r>
              <a:rPr lang="en-US" sz="2400" dirty="0" smtClean="0"/>
              <a:t>C.1.2</a:t>
            </a:r>
            <a:r>
              <a:rPr lang="en-US" sz="2400" dirty="0"/>
              <a:t>. </a:t>
            </a:r>
            <a:r>
              <a:rPr lang="hr-HR" sz="2400" dirty="0"/>
              <a:t>Širenje</a:t>
            </a:r>
          </a:p>
          <a:p>
            <a:pPr marL="0" indent="0">
              <a:buNone/>
            </a:pPr>
            <a:r>
              <a:rPr lang="hr-HR" sz="2400" dirty="0" smtClean="0"/>
              <a:t>		</a:t>
            </a:r>
            <a:r>
              <a:rPr lang="en-US" sz="2400" dirty="0" smtClean="0"/>
              <a:t>C.1.3</a:t>
            </a:r>
            <a:r>
              <a:rPr lang="en-US" sz="2400" dirty="0"/>
              <a:t>. </a:t>
            </a:r>
            <a:r>
              <a:rPr lang="hr-HR" sz="2400" dirty="0"/>
              <a:t>Košnja trave i održavanje vegetacije</a:t>
            </a:r>
          </a:p>
          <a:p>
            <a:pPr marL="0" indent="0">
              <a:buNone/>
            </a:pPr>
            <a:r>
              <a:rPr lang="hr-HR" sz="2400" dirty="0" smtClean="0"/>
              <a:t>	</a:t>
            </a:r>
            <a:r>
              <a:rPr lang="en-GB" sz="2400" dirty="0" smtClean="0"/>
              <a:t>C.2 </a:t>
            </a:r>
            <a:r>
              <a:rPr lang="hr-HR" sz="2400" dirty="0"/>
              <a:t>Održavanje usjeka, nasipa, </a:t>
            </a:r>
            <a:r>
              <a:rPr lang="hr-HR" sz="2400" dirty="0" err="1"/>
              <a:t>pokosa</a:t>
            </a:r>
            <a:r>
              <a:rPr lang="hr-HR" sz="2400" dirty="0"/>
              <a:t> usjeka i nasipa </a:t>
            </a:r>
          </a:p>
          <a:p>
            <a:pPr marL="0" indent="0">
              <a:buNone/>
            </a:pPr>
            <a:r>
              <a:rPr lang="hr-HR" sz="2400" dirty="0" smtClean="0"/>
              <a:t>		</a:t>
            </a:r>
            <a:r>
              <a:rPr lang="en-US" sz="2400" dirty="0" smtClean="0"/>
              <a:t>C.2.1</a:t>
            </a:r>
            <a:r>
              <a:rPr lang="en-US" sz="2400" dirty="0"/>
              <a:t>. </a:t>
            </a:r>
            <a:r>
              <a:rPr lang="hr-HR" sz="2400" dirty="0"/>
              <a:t>Ručno čišćenje</a:t>
            </a:r>
          </a:p>
          <a:p>
            <a:pPr marL="0" indent="0">
              <a:buNone/>
            </a:pPr>
            <a:r>
              <a:rPr lang="hr-HR" sz="2400" dirty="0" smtClean="0"/>
              <a:t>		</a:t>
            </a:r>
            <a:r>
              <a:rPr lang="en-US" sz="2400" dirty="0" smtClean="0"/>
              <a:t>C.2.2</a:t>
            </a:r>
            <a:r>
              <a:rPr lang="en-US" sz="2400" dirty="0"/>
              <a:t>. </a:t>
            </a:r>
            <a:r>
              <a:rPr lang="hr-HR" sz="2400" dirty="0"/>
              <a:t>Uklanjanje nestabilnog materijala</a:t>
            </a:r>
          </a:p>
          <a:p>
            <a:pPr marL="0" indent="0">
              <a:buNone/>
            </a:pPr>
            <a:r>
              <a:rPr lang="hr-HR" sz="2400" dirty="0" smtClean="0"/>
              <a:t>		</a:t>
            </a:r>
            <a:r>
              <a:rPr lang="en-US" sz="2400" dirty="0" smtClean="0"/>
              <a:t>C.2.3</a:t>
            </a:r>
            <a:r>
              <a:rPr lang="en-US" sz="2400" dirty="0"/>
              <a:t>. </a:t>
            </a:r>
            <a:r>
              <a:rPr lang="hr-HR" sz="2400" dirty="0"/>
              <a:t>Obnova manjih </a:t>
            </a:r>
            <a:r>
              <a:rPr lang="hr-HR" sz="2400" dirty="0" smtClean="0"/>
              <a:t>oštećenja</a:t>
            </a:r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dirty="0" smtClean="0"/>
              <a:t>C.2.4</a:t>
            </a:r>
            <a:r>
              <a:rPr lang="en-US" sz="2400" dirty="0"/>
              <a:t>. </a:t>
            </a:r>
            <a:r>
              <a:rPr lang="hr-HR" sz="2400" dirty="0"/>
              <a:t>Nadogradnja nasipa </a:t>
            </a:r>
          </a:p>
          <a:p>
            <a:pPr marL="0" indent="0">
              <a:buNone/>
            </a:pPr>
            <a:r>
              <a:rPr lang="hr-HR" sz="2400" dirty="0" smtClean="0"/>
              <a:t>		</a:t>
            </a:r>
            <a:r>
              <a:rPr lang="en-US" sz="2400" dirty="0" smtClean="0"/>
              <a:t>C.2.5</a:t>
            </a:r>
            <a:r>
              <a:rPr lang="en-US" sz="2400" dirty="0"/>
              <a:t>. </a:t>
            </a:r>
            <a:r>
              <a:rPr lang="hr-HR" sz="2400" dirty="0"/>
              <a:t>Održavanje zelenih površina </a:t>
            </a:r>
          </a:p>
          <a:p>
            <a:pPr marL="0" indent="0">
              <a:buNone/>
            </a:pPr>
            <a:endParaRPr lang="hr-HR" altLang="sr-Latn-RS" sz="2400" dirty="0"/>
          </a:p>
        </p:txBody>
      </p:sp>
    </p:spTree>
    <p:extLst>
      <p:ext uri="{BB962C8B-B14F-4D97-AF65-F5344CB8AC3E}">
        <p14:creationId xmlns:p14="http://schemas.microsoft.com/office/powerpoint/2010/main" val="74228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1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Miroslav Šimun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21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-18752"/>
            <a:ext cx="8229600" cy="7060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Opseg održavanja</a:t>
            </a:r>
            <a:endParaRPr lang="hr-HR" altLang="sr-Latn-RS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20688"/>
            <a:ext cx="9073008" cy="51849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C. </a:t>
            </a:r>
            <a:r>
              <a:rPr lang="hr-HR" sz="2400" b="1" dirty="0">
                <a:solidFill>
                  <a:schemeClr val="bg1"/>
                </a:solidFill>
              </a:rPr>
              <a:t>Ostali dijelovi ceste pored kolnika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	C.2 </a:t>
            </a:r>
            <a:r>
              <a:rPr lang="hr-HR" sz="2400" dirty="0">
                <a:solidFill>
                  <a:schemeClr val="bg1"/>
                </a:solidFill>
              </a:rPr>
              <a:t>Održavanje usjeka, nasipa, </a:t>
            </a:r>
            <a:r>
              <a:rPr lang="hr-HR" sz="2400" dirty="0" err="1">
                <a:solidFill>
                  <a:schemeClr val="bg1"/>
                </a:solidFill>
              </a:rPr>
              <a:t>pokosa</a:t>
            </a:r>
            <a:r>
              <a:rPr lang="hr-HR" sz="2400" dirty="0">
                <a:solidFill>
                  <a:schemeClr val="bg1"/>
                </a:solidFill>
              </a:rPr>
              <a:t> usjeka i nasipa</a:t>
            </a:r>
            <a:endParaRPr lang="hr-HR" sz="20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hr-HR" altLang="sr-Latn-RS" sz="2400" dirty="0" smtClean="0">
                <a:solidFill>
                  <a:schemeClr val="bg1"/>
                </a:solidFill>
              </a:rPr>
              <a:t>		</a:t>
            </a:r>
            <a:r>
              <a:rPr lang="en-US" altLang="sr-Latn-RS" sz="2400" dirty="0" smtClean="0">
                <a:ea typeface="Calibri" panose="020F0502020204030204" pitchFamily="34" charset="0"/>
              </a:rPr>
              <a:t>C.2.6</a:t>
            </a:r>
            <a:r>
              <a:rPr lang="en-US" altLang="sr-Latn-RS" sz="2400" dirty="0">
                <a:ea typeface="Calibri" panose="020F0502020204030204" pitchFamily="34" charset="0"/>
              </a:rPr>
              <a:t>. </a:t>
            </a:r>
            <a:r>
              <a:rPr lang="hr-HR" altLang="sr-Latn-RS" sz="2400" dirty="0">
                <a:ea typeface="Calibri" panose="020F0502020204030204" pitchFamily="34" charset="0"/>
              </a:rPr>
              <a:t>Popravak zaštitne žičane ograde </a:t>
            </a:r>
            <a:endParaRPr lang="hr-HR" altLang="sr-Latn-RS" sz="800" dirty="0"/>
          </a:p>
          <a:p>
            <a:pPr marL="0" lvl="0" indent="0">
              <a:buNone/>
            </a:pPr>
            <a:r>
              <a:rPr lang="hr-HR" altLang="sr-Latn-RS" sz="2400" dirty="0" smtClean="0">
                <a:ea typeface="Calibri" panose="020F0502020204030204" pitchFamily="34" charset="0"/>
              </a:rPr>
              <a:t>		</a:t>
            </a:r>
            <a:r>
              <a:rPr lang="en-US" altLang="sr-Latn-RS" sz="2400" dirty="0" smtClean="0">
                <a:ea typeface="Calibri" panose="020F0502020204030204" pitchFamily="34" charset="0"/>
              </a:rPr>
              <a:t>C.2.7</a:t>
            </a:r>
            <a:r>
              <a:rPr lang="en-US" altLang="sr-Latn-RS" sz="2400" dirty="0">
                <a:ea typeface="Calibri" panose="020F0502020204030204" pitchFamily="34" charset="0"/>
              </a:rPr>
              <a:t>. </a:t>
            </a:r>
            <a:r>
              <a:rPr lang="hr-HR" altLang="sr-Latn-RS" sz="2400" dirty="0">
                <a:ea typeface="Calibri" panose="020F0502020204030204" pitchFamily="34" charset="0"/>
              </a:rPr>
              <a:t>Manji popravak ili zamjena žičane mreže na 			           preklopima </a:t>
            </a:r>
          </a:p>
          <a:p>
            <a:pPr marL="0" lvl="0" indent="0">
              <a:buNone/>
            </a:pPr>
            <a:r>
              <a:rPr lang="hr-HR" altLang="sr-Latn-RS" sz="2400" b="1" dirty="0" smtClean="0">
                <a:ea typeface="Verdana" panose="020B0604030504040204" pitchFamily="34" charset="0"/>
              </a:rPr>
              <a:t>		</a:t>
            </a:r>
            <a:r>
              <a:rPr lang="en-US" altLang="sr-Latn-RS" sz="2400" dirty="0" smtClean="0">
                <a:ea typeface="Calibri" panose="020F0502020204030204" pitchFamily="34" charset="0"/>
              </a:rPr>
              <a:t>C.2.8</a:t>
            </a:r>
            <a:r>
              <a:rPr lang="en-US" altLang="sr-Latn-RS" sz="2400" dirty="0">
                <a:ea typeface="Calibri" panose="020F0502020204030204" pitchFamily="34" charset="0"/>
              </a:rPr>
              <a:t>. </a:t>
            </a:r>
            <a:r>
              <a:rPr lang="hr-HR" sz="2400" dirty="0"/>
              <a:t>Košnja trave i održavanje vegetacije </a:t>
            </a:r>
            <a:endParaRPr lang="hr-HR" sz="2400" dirty="0" smtClean="0"/>
          </a:p>
          <a:p>
            <a:pPr marL="0" lvl="0" indent="0">
              <a:buNone/>
            </a:pPr>
            <a:r>
              <a:rPr lang="en-US" altLang="sr-Latn-RS" sz="2400" dirty="0">
                <a:ea typeface="Times New Roman" panose="02020603050405020304" pitchFamily="18" charset="0"/>
              </a:rPr>
              <a:t>		</a:t>
            </a:r>
            <a:r>
              <a:rPr lang="en-US" altLang="sr-Latn-RS" sz="2400" dirty="0" smtClean="0">
                <a:ea typeface="Times New Roman" panose="02020603050405020304" pitchFamily="18" charset="0"/>
              </a:rPr>
              <a:t>C.2.9</a:t>
            </a:r>
            <a:r>
              <a:rPr lang="en-US" altLang="sr-Latn-RS" sz="2400" dirty="0">
                <a:ea typeface="Times New Roman" panose="02020603050405020304" pitchFamily="18" charset="0"/>
              </a:rPr>
              <a:t>. </a:t>
            </a:r>
            <a:r>
              <a:rPr lang="hr-HR" altLang="sr-Latn-RS" sz="2400" dirty="0">
                <a:ea typeface="Times New Roman" panose="02020603050405020304" pitchFamily="18" charset="0"/>
              </a:rPr>
              <a:t>Potporni zid</a:t>
            </a:r>
            <a:endParaRPr lang="en-US" altLang="sr-Latn-RS" sz="2400" dirty="0"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hr-HR" altLang="sr-Latn-RS" sz="2400" dirty="0" smtClean="0">
                <a:ea typeface="Times New Roman" panose="02020603050405020304" pitchFamily="18" charset="0"/>
              </a:rPr>
              <a:t>		</a:t>
            </a:r>
            <a:r>
              <a:rPr lang="en-US" altLang="sr-Latn-RS" sz="2400" dirty="0" smtClean="0">
                <a:ea typeface="Times New Roman" panose="02020603050405020304" pitchFamily="18" charset="0"/>
              </a:rPr>
              <a:t>C.2.10</a:t>
            </a:r>
            <a:r>
              <a:rPr lang="en-US" altLang="sr-Latn-RS" sz="2400" dirty="0">
                <a:ea typeface="Times New Roman" panose="02020603050405020304" pitchFamily="18" charset="0"/>
              </a:rPr>
              <a:t>. </a:t>
            </a:r>
            <a:r>
              <a:rPr lang="hr-HR" altLang="sr-Latn-RS" sz="2400" dirty="0">
                <a:ea typeface="Times New Roman" panose="02020603050405020304" pitchFamily="18" charset="0"/>
              </a:rPr>
              <a:t>Armirano tlo</a:t>
            </a:r>
            <a:r>
              <a:rPr lang="sr-Latn-RS" altLang="sr-Latn-RS" sz="2400" dirty="0">
                <a:ea typeface="Times New Roman" panose="02020603050405020304" pitchFamily="18" charset="0"/>
              </a:rPr>
              <a:t> </a:t>
            </a:r>
            <a:r>
              <a:rPr lang="en-US" altLang="sr-Latn-RS" sz="2400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endParaRPr lang="hr-HR" altLang="sr-Latn-RS" sz="2400" dirty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hr-HR" altLang="sr-Latn-RS" sz="2400" dirty="0" smtClean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en-US" altLang="sr-Latn-RS" sz="2400" dirty="0" smtClean="0">
                <a:ea typeface="Calibri" panose="020F0502020204030204" pitchFamily="34" charset="0"/>
              </a:rPr>
              <a:t>C.3</a:t>
            </a:r>
            <a:r>
              <a:rPr lang="en-US" altLang="sr-Latn-RS" sz="2400" dirty="0">
                <a:ea typeface="Times New Roman" panose="02020603050405020304" pitchFamily="18" charset="0"/>
              </a:rPr>
              <a:t>. </a:t>
            </a:r>
            <a:r>
              <a:rPr lang="hr-HR" sz="2400" dirty="0"/>
              <a:t>Košnja trave i održavanje vegetacije</a:t>
            </a:r>
            <a:endParaRPr lang="hr-HR" altLang="sr-Latn-R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9780"/>
          <a:stretch/>
        </p:blipFill>
        <p:spPr>
          <a:xfrm>
            <a:off x="4798199" y="4509120"/>
            <a:ext cx="3808126" cy="2348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061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Miroslav Šimun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22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0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Opseg održavanja</a:t>
            </a:r>
            <a:endParaRPr lang="hr-HR" altLang="sr-Latn-RS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96752"/>
            <a:ext cx="9073008" cy="51849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400" b="1" dirty="0"/>
              <a:t>D. </a:t>
            </a:r>
            <a:r>
              <a:rPr lang="hr-HR" sz="2400" b="1" dirty="0" smtClean="0"/>
              <a:t>Održavanje </a:t>
            </a:r>
            <a:r>
              <a:rPr lang="hr-HR" sz="2400" b="1" dirty="0"/>
              <a:t>sustava odvodnje </a:t>
            </a:r>
            <a:r>
              <a:rPr lang="en-US" sz="2400" b="1" dirty="0"/>
              <a:t>(</a:t>
            </a:r>
            <a:r>
              <a:rPr lang="hr-HR" sz="2400" b="1" dirty="0"/>
              <a:t>čišćenje / popravci dijelova </a:t>
            </a:r>
            <a:r>
              <a:rPr lang="en-US" sz="2400" b="1" dirty="0"/>
              <a:t>/</a:t>
            </a:r>
            <a:r>
              <a:rPr lang="hr-HR" sz="2400" b="1" dirty="0"/>
              <a:t> </a:t>
            </a:r>
            <a:r>
              <a:rPr lang="hr-HR" sz="2400" b="1" dirty="0" smtClean="0"/>
              <a:t>obnova</a:t>
            </a:r>
          </a:p>
          <a:p>
            <a:pPr marL="0" indent="0">
              <a:buNone/>
            </a:pPr>
            <a:r>
              <a:rPr lang="hr-HR" sz="2400" b="1" dirty="0" smtClean="0"/>
              <a:t>     manjih </a:t>
            </a:r>
            <a:r>
              <a:rPr lang="hr-HR" sz="2400" b="1" dirty="0"/>
              <a:t>dijelova sustava</a:t>
            </a:r>
            <a:r>
              <a:rPr lang="en-US" sz="2400" b="1" dirty="0"/>
              <a:t>)</a:t>
            </a:r>
            <a:endParaRPr lang="hr-HR" sz="2400" b="1" dirty="0"/>
          </a:p>
          <a:p>
            <a:pPr marL="0" indent="0">
              <a:buNone/>
            </a:pPr>
            <a:r>
              <a:rPr lang="hr-HR" sz="2400" dirty="0" smtClean="0"/>
              <a:t>	</a:t>
            </a:r>
            <a:r>
              <a:rPr lang="en-US" sz="2400" dirty="0" smtClean="0"/>
              <a:t>D.1</a:t>
            </a:r>
            <a:r>
              <a:rPr lang="en-US" sz="2400" dirty="0"/>
              <a:t>. </a:t>
            </a:r>
            <a:r>
              <a:rPr lang="hr-HR" sz="2400" dirty="0"/>
              <a:t>Unutarnji zatvoreni sustav odvodnje</a:t>
            </a:r>
            <a:r>
              <a:rPr lang="en-US" sz="2400" dirty="0"/>
              <a:t>	 </a:t>
            </a:r>
            <a:endParaRPr lang="hr-HR" sz="2400" dirty="0"/>
          </a:p>
          <a:p>
            <a:pPr marL="0" indent="0">
              <a:buNone/>
            </a:pPr>
            <a:r>
              <a:rPr lang="hr-HR" sz="2400" dirty="0" smtClean="0"/>
              <a:t>		</a:t>
            </a:r>
            <a:r>
              <a:rPr lang="en-US" sz="2400" dirty="0" smtClean="0"/>
              <a:t>D.1.1</a:t>
            </a:r>
            <a:r>
              <a:rPr lang="en-US" sz="2400" dirty="0"/>
              <a:t>. </a:t>
            </a:r>
            <a:r>
              <a:rPr lang="hr-HR" sz="2400" dirty="0"/>
              <a:t>Dijelovi u prometnom području </a:t>
            </a:r>
            <a:r>
              <a:rPr lang="en-US" sz="2400" dirty="0"/>
              <a:t>(</a:t>
            </a:r>
            <a:r>
              <a:rPr lang="hr-HR" sz="2400" dirty="0" err="1"/>
              <a:t>rigoli</a:t>
            </a:r>
            <a:r>
              <a:rPr lang="hr-HR" sz="2400" dirty="0" smtClean="0"/>
              <a:t>, zatvoreni 		            jarci</a:t>
            </a:r>
            <a:r>
              <a:rPr lang="hr-HR" sz="2400" dirty="0"/>
              <a:t>, linijske rešetke, kolektori i </a:t>
            </a:r>
            <a:r>
              <a:rPr lang="hr-HR" sz="2400" dirty="0" smtClean="0"/>
              <a:t>drenaže</a:t>
            </a:r>
            <a:r>
              <a:rPr lang="en-US" sz="2400" dirty="0"/>
              <a:t>)</a:t>
            </a:r>
            <a:endParaRPr lang="hr-HR" sz="2400" dirty="0"/>
          </a:p>
          <a:p>
            <a:pPr marL="0" indent="0">
              <a:buNone/>
            </a:pPr>
            <a:r>
              <a:rPr lang="hr-HR" sz="2400" dirty="0" smtClean="0"/>
              <a:t>		</a:t>
            </a:r>
            <a:r>
              <a:rPr lang="en-US" sz="2400" dirty="0" smtClean="0"/>
              <a:t>D.1.2</a:t>
            </a:r>
            <a:r>
              <a:rPr lang="en-US" sz="2400" dirty="0"/>
              <a:t>. O</a:t>
            </a:r>
            <a:r>
              <a:rPr lang="hr-HR" sz="2400" dirty="0"/>
              <a:t>tvoreni kanali </a:t>
            </a:r>
            <a:r>
              <a:rPr lang="en-US" sz="2400" dirty="0"/>
              <a:t>(</a:t>
            </a:r>
            <a:r>
              <a:rPr lang="hr-HR" sz="2400" dirty="0"/>
              <a:t>zemljani, kameni i betonski) 	                      	                         odvodni i zaštitni </a:t>
            </a:r>
          </a:p>
          <a:p>
            <a:pPr marL="0" indent="0">
              <a:buNone/>
            </a:pPr>
            <a:r>
              <a:rPr lang="hr-HR" sz="2400" dirty="0" smtClean="0"/>
              <a:t>		</a:t>
            </a:r>
            <a:r>
              <a:rPr lang="en-US" sz="2400" dirty="0" smtClean="0"/>
              <a:t>D.1.3</a:t>
            </a:r>
            <a:r>
              <a:rPr lang="en-US" sz="2400" dirty="0"/>
              <a:t>. </a:t>
            </a:r>
            <a:r>
              <a:rPr lang="hr-HR" sz="2400" dirty="0"/>
              <a:t>Zaštitne građevine </a:t>
            </a:r>
            <a:r>
              <a:rPr lang="en-US" sz="2400" dirty="0"/>
              <a:t>(</a:t>
            </a:r>
            <a:r>
              <a:rPr lang="hr-HR" sz="2400" dirty="0"/>
              <a:t>separatori</a:t>
            </a:r>
            <a:r>
              <a:rPr lang="en-US" sz="2400" dirty="0"/>
              <a:t>, </a:t>
            </a:r>
            <a:r>
              <a:rPr lang="hr-HR" sz="2400" dirty="0"/>
              <a:t>lagune</a:t>
            </a:r>
            <a:r>
              <a:rPr lang="en-US" sz="2400" dirty="0"/>
              <a:t>, </a:t>
            </a:r>
            <a:r>
              <a:rPr lang="hr-HR" sz="2400" dirty="0"/>
              <a:t>			            pješčani filtri i pumpne stanice</a:t>
            </a:r>
            <a:r>
              <a:rPr lang="en-US" sz="2400" dirty="0"/>
              <a:t>)</a:t>
            </a:r>
            <a:endParaRPr lang="hr-HR" sz="2400" dirty="0"/>
          </a:p>
          <a:p>
            <a:pPr marL="0" indent="0">
              <a:buNone/>
            </a:pPr>
            <a:endParaRPr lang="hr-HR" alt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29496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Miroslav Šimun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23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0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Opseg održavanja</a:t>
            </a:r>
            <a:endParaRPr lang="hr-HR" altLang="sr-Latn-RS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96752"/>
            <a:ext cx="9073008" cy="51849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AutoNum type="alphaUcPeriod" startAt="4"/>
            </a:pPr>
            <a:r>
              <a:rPr lang="hr-HR" sz="2400" b="1" dirty="0" smtClean="0">
                <a:solidFill>
                  <a:schemeClr val="bg1"/>
                </a:solidFill>
              </a:rPr>
              <a:t>Održavanje </a:t>
            </a:r>
            <a:r>
              <a:rPr lang="hr-HR" sz="2400" b="1" dirty="0">
                <a:solidFill>
                  <a:schemeClr val="bg1"/>
                </a:solidFill>
              </a:rPr>
              <a:t>sustava odvodnje </a:t>
            </a:r>
            <a:r>
              <a:rPr lang="en-US" sz="2400" b="1" dirty="0">
                <a:solidFill>
                  <a:schemeClr val="bg1"/>
                </a:solidFill>
              </a:rPr>
              <a:t>(</a:t>
            </a:r>
            <a:r>
              <a:rPr lang="hr-HR" sz="2400" b="1" dirty="0">
                <a:solidFill>
                  <a:schemeClr val="bg1"/>
                </a:solidFill>
              </a:rPr>
              <a:t>čišćenje / popravci dijelova </a:t>
            </a:r>
            <a:r>
              <a:rPr lang="en-US" sz="2400" b="1" dirty="0">
                <a:solidFill>
                  <a:schemeClr val="bg1"/>
                </a:solidFill>
              </a:rPr>
              <a:t>/</a:t>
            </a:r>
            <a:r>
              <a:rPr lang="hr-HR" sz="2400" b="1" dirty="0">
                <a:solidFill>
                  <a:schemeClr val="bg1"/>
                </a:solidFill>
              </a:rPr>
              <a:t> obnova manjih dijelova sustava</a:t>
            </a:r>
            <a:r>
              <a:rPr lang="en-US" sz="2400" b="1" dirty="0">
                <a:solidFill>
                  <a:schemeClr val="bg1"/>
                </a:solidFill>
              </a:rPr>
              <a:t>)</a:t>
            </a:r>
            <a:endParaRPr lang="hr-HR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	D.1. </a:t>
            </a:r>
            <a:r>
              <a:rPr lang="hr-HR" sz="2400" dirty="0">
                <a:solidFill>
                  <a:schemeClr val="bg1"/>
                </a:solidFill>
              </a:rPr>
              <a:t>Unutarnji zatvoreni sustav odvodnje </a:t>
            </a:r>
            <a:r>
              <a:rPr lang="en-US" sz="2400" dirty="0"/>
              <a:t>	 </a:t>
            </a:r>
            <a:endParaRPr lang="hr-HR" sz="2400" dirty="0"/>
          </a:p>
          <a:p>
            <a:pPr marL="0" indent="0">
              <a:buNone/>
            </a:pPr>
            <a:r>
              <a:rPr lang="hr-HR" sz="2400" dirty="0" smtClean="0"/>
              <a:t>		</a:t>
            </a:r>
            <a:r>
              <a:rPr lang="en-US" sz="2400" dirty="0" smtClean="0"/>
              <a:t>D.1.4</a:t>
            </a:r>
            <a:r>
              <a:rPr lang="en-US" sz="2400" dirty="0"/>
              <a:t>. </a:t>
            </a:r>
            <a:r>
              <a:rPr lang="hr-HR" sz="2400" dirty="0"/>
              <a:t>Ostale pomoćne građevine</a:t>
            </a:r>
            <a:r>
              <a:rPr lang="en-US" sz="2400" dirty="0"/>
              <a:t> (</a:t>
            </a:r>
            <a:r>
              <a:rPr lang="hr-HR" sz="2400" dirty="0"/>
              <a:t>preljevi</a:t>
            </a:r>
            <a:r>
              <a:rPr lang="en-US" sz="2400" dirty="0"/>
              <a:t>,</a:t>
            </a:r>
            <a:r>
              <a:rPr lang="hr-HR" sz="2400" dirty="0"/>
              <a:t> otvorene 	                         drenaže</a:t>
            </a:r>
            <a:r>
              <a:rPr lang="en-US" sz="2400" dirty="0"/>
              <a:t> </a:t>
            </a:r>
            <a:r>
              <a:rPr lang="hr-HR" sz="2400" dirty="0"/>
              <a:t>i</a:t>
            </a:r>
            <a:r>
              <a:rPr lang="hr-HR" sz="2400" dirty="0" smtClean="0"/>
              <a:t> </a:t>
            </a:r>
            <a:r>
              <a:rPr lang="hr-HR" sz="2400" dirty="0"/>
              <a:t>cijevni kolektori</a:t>
            </a:r>
            <a:r>
              <a:rPr lang="en-US" sz="2400" dirty="0"/>
              <a:t>,</a:t>
            </a:r>
            <a:r>
              <a:rPr lang="hr-HR" sz="2400" dirty="0"/>
              <a:t> </a:t>
            </a:r>
            <a:r>
              <a:rPr lang="hr-HR" sz="2400" dirty="0" err="1"/>
              <a:t>upojni</a:t>
            </a:r>
            <a:r>
              <a:rPr lang="hr-HR" sz="2400" dirty="0"/>
              <a:t> bunari ili 	                         </a:t>
            </a:r>
            <a:r>
              <a:rPr lang="hr-HR" sz="2400" dirty="0" smtClean="0"/>
              <a:t>		            </a:t>
            </a:r>
            <a:r>
              <a:rPr lang="hr-HR" sz="2400" dirty="0" err="1" smtClean="0"/>
              <a:t>rasteretna</a:t>
            </a:r>
            <a:r>
              <a:rPr lang="en-US" sz="2400" dirty="0" smtClean="0"/>
              <a:t> </a:t>
            </a:r>
            <a:r>
              <a:rPr lang="hr-HR" sz="2400" dirty="0"/>
              <a:t>polja</a:t>
            </a:r>
            <a:r>
              <a:rPr lang="en-US" sz="2400" dirty="0"/>
              <a:t>)</a:t>
            </a:r>
            <a:endParaRPr lang="hr-HR" sz="2400" dirty="0"/>
          </a:p>
          <a:p>
            <a:pPr marL="0" indent="0">
              <a:buNone/>
            </a:pPr>
            <a:r>
              <a:rPr lang="hr-HR" sz="2400" dirty="0" smtClean="0"/>
              <a:t>	</a:t>
            </a:r>
            <a:r>
              <a:rPr lang="en-US" sz="2400" dirty="0" smtClean="0"/>
              <a:t>D.2</a:t>
            </a:r>
            <a:r>
              <a:rPr lang="en-US" sz="2400" dirty="0"/>
              <a:t>. </a:t>
            </a:r>
            <a:r>
              <a:rPr lang="hr-HR" sz="2400" dirty="0"/>
              <a:t>Vanjski otvoreni sustav odvodnje</a:t>
            </a:r>
            <a:r>
              <a:rPr lang="en-US" sz="2400" dirty="0"/>
              <a:t>	</a:t>
            </a:r>
            <a:endParaRPr lang="hr-HR" sz="2400" dirty="0"/>
          </a:p>
          <a:p>
            <a:pPr marL="0" indent="0">
              <a:buNone/>
            </a:pPr>
            <a:r>
              <a:rPr lang="hr-HR" sz="2400" dirty="0" smtClean="0"/>
              <a:t>		</a:t>
            </a:r>
            <a:r>
              <a:rPr lang="en-US" sz="2400" dirty="0" smtClean="0"/>
              <a:t>D.2.1</a:t>
            </a:r>
            <a:r>
              <a:rPr lang="en-US" sz="2400" dirty="0"/>
              <a:t>. </a:t>
            </a:r>
            <a:r>
              <a:rPr lang="hr-HR" sz="2400" dirty="0"/>
              <a:t>Otvoreni kanali</a:t>
            </a:r>
          </a:p>
          <a:p>
            <a:pPr marL="0" indent="0">
              <a:buNone/>
            </a:pPr>
            <a:r>
              <a:rPr lang="hr-HR" sz="2400" dirty="0" smtClean="0"/>
              <a:t>		</a:t>
            </a:r>
            <a:r>
              <a:rPr lang="en-US" sz="2400" dirty="0" smtClean="0"/>
              <a:t>D.2.2</a:t>
            </a:r>
            <a:r>
              <a:rPr lang="en-US" sz="2400" dirty="0"/>
              <a:t>. </a:t>
            </a:r>
            <a:r>
              <a:rPr lang="hr-HR" sz="2400" dirty="0" smtClean="0"/>
              <a:t>Propusti do 5 m</a:t>
            </a:r>
            <a:endParaRPr lang="hr-HR" altLang="sr-Latn-R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289" y="4254500"/>
            <a:ext cx="3757351" cy="260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910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Miroslav Šimun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24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21060"/>
            <a:ext cx="8229600" cy="7060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Opseg održavanja</a:t>
            </a:r>
            <a:endParaRPr lang="hr-HR" altLang="sr-Latn-RS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-36512" y="961951"/>
            <a:ext cx="9073008" cy="51849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sr-Latn-RS" sz="2400" b="1" dirty="0">
                <a:ea typeface="Calibri" panose="020F0502020204030204" pitchFamily="34" charset="0"/>
              </a:rPr>
              <a:t>E. </a:t>
            </a:r>
            <a:r>
              <a:rPr lang="hr-HR" altLang="sr-Latn-RS" sz="2400" b="1" dirty="0">
                <a:ea typeface="Calibri" panose="020F0502020204030204" pitchFamily="34" charset="0"/>
              </a:rPr>
              <a:t>Održavanje objekata </a:t>
            </a:r>
            <a:endParaRPr lang="en-US" altLang="sr-Latn-RS" sz="2400" b="1" dirty="0">
              <a:ea typeface="Calibri" panose="020F0502020204030204" pitchFamily="34" charset="0"/>
            </a:endParaRPr>
          </a:p>
          <a:p>
            <a:pPr marL="0" lvl="0" indent="0"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hr-HR" altLang="sr-Latn-RS" sz="2400" dirty="0" smtClean="0">
                <a:ea typeface="Calibri" panose="020F0502020204030204" pitchFamily="34" charset="0"/>
              </a:rPr>
              <a:t>	</a:t>
            </a:r>
            <a:r>
              <a:rPr lang="en-US" altLang="sr-Latn-RS" sz="2400" dirty="0" smtClean="0">
                <a:ea typeface="Calibri" panose="020F0502020204030204" pitchFamily="34" charset="0"/>
              </a:rPr>
              <a:t>E.1</a:t>
            </a:r>
            <a:r>
              <a:rPr lang="en-US" altLang="sr-Latn-RS" sz="2400" dirty="0">
                <a:ea typeface="Calibri" panose="020F0502020204030204" pitchFamily="34" charset="0"/>
              </a:rPr>
              <a:t>. </a:t>
            </a:r>
            <a:r>
              <a:rPr lang="hr-HR" altLang="sr-Latn-RS" sz="2400" dirty="0">
                <a:ea typeface="Calibri" panose="020F0502020204030204" pitchFamily="34" charset="0"/>
              </a:rPr>
              <a:t>Održavanje građevina tipa mostova </a:t>
            </a:r>
            <a:r>
              <a:rPr lang="sr-Latn-RS" altLang="sr-Latn-RS" sz="2400" dirty="0">
                <a:solidFill>
                  <a:srgbClr val="212121"/>
                </a:solidFill>
                <a:ea typeface="Times New Roman" panose="02020603050405020304" pitchFamily="18" charset="0"/>
              </a:rPr>
              <a:t>  </a:t>
            </a:r>
            <a:endParaRPr lang="hr-HR" altLang="sr-Latn-RS" sz="2400" dirty="0"/>
          </a:p>
          <a:p>
            <a:pPr marL="0" lvl="0" indent="0"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sr-Latn-RS" altLang="sr-Latn-RS" sz="2400" dirty="0" smtClean="0">
                <a:solidFill>
                  <a:srgbClr val="212121"/>
                </a:solidFill>
                <a:ea typeface="Times New Roman" panose="02020603050405020304" pitchFamily="18" charset="0"/>
              </a:rPr>
              <a:t>		E.1.1</a:t>
            </a:r>
            <a:r>
              <a:rPr lang="sr-Latn-RS" altLang="sr-Latn-RS" sz="2400" dirty="0">
                <a:solidFill>
                  <a:srgbClr val="212121"/>
                </a:solidFill>
                <a:ea typeface="Times New Roman" panose="02020603050405020304" pitchFamily="18" charset="0"/>
              </a:rPr>
              <a:t>. Mostovi i Vijadukti</a:t>
            </a:r>
            <a:endParaRPr lang="hr-HR" altLang="sr-Latn-RS" sz="2400" dirty="0"/>
          </a:p>
          <a:p>
            <a:pPr marL="0" lvl="0" indent="0"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sr-Latn-RS" altLang="sr-Latn-RS" sz="2400" dirty="0" smtClean="0">
                <a:solidFill>
                  <a:srgbClr val="212121"/>
                </a:solidFill>
                <a:ea typeface="Times New Roman" panose="02020603050405020304" pitchFamily="18" charset="0"/>
              </a:rPr>
              <a:t>		E.1.2</a:t>
            </a:r>
            <a:r>
              <a:rPr lang="sr-Latn-RS" altLang="sr-Latn-RS" sz="2400" dirty="0">
                <a:solidFill>
                  <a:srgbClr val="212121"/>
                </a:solidFill>
                <a:ea typeface="Times New Roman" panose="02020603050405020304" pitchFamily="18" charset="0"/>
              </a:rPr>
              <a:t>. Nadvožnjaci</a:t>
            </a:r>
            <a:endParaRPr lang="hr-HR" altLang="sr-Latn-RS" sz="2400" dirty="0"/>
          </a:p>
          <a:p>
            <a:pPr marL="0" lvl="0" indent="0"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sr-Latn-RS" altLang="sr-Latn-RS" sz="2400" dirty="0" smtClean="0">
                <a:solidFill>
                  <a:srgbClr val="212121"/>
                </a:solidFill>
                <a:ea typeface="Times New Roman" panose="02020603050405020304" pitchFamily="18" charset="0"/>
              </a:rPr>
              <a:t>		E.1.3</a:t>
            </a:r>
            <a:r>
              <a:rPr lang="sr-Latn-RS" altLang="sr-Latn-RS" sz="2400" dirty="0">
                <a:solidFill>
                  <a:srgbClr val="212121"/>
                </a:solidFill>
                <a:ea typeface="Times New Roman" panose="02020603050405020304" pitchFamily="18" charset="0"/>
              </a:rPr>
              <a:t>. Putni prijelazi</a:t>
            </a:r>
            <a:endParaRPr lang="hr-HR" altLang="sr-Latn-RS" sz="2400" dirty="0"/>
          </a:p>
          <a:p>
            <a:pPr marL="0" lvl="0" indent="0"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sr-Latn-RS" altLang="sr-Latn-RS" sz="2400" dirty="0" smtClean="0">
                <a:solidFill>
                  <a:srgbClr val="212121"/>
                </a:solidFill>
                <a:ea typeface="Times New Roman" panose="02020603050405020304" pitchFamily="18" charset="0"/>
              </a:rPr>
              <a:t>		E.1.4</a:t>
            </a:r>
            <a:r>
              <a:rPr lang="sr-Latn-RS" altLang="sr-Latn-RS" sz="2400" dirty="0">
                <a:solidFill>
                  <a:srgbClr val="212121"/>
                </a:solidFill>
                <a:ea typeface="Times New Roman" panose="02020603050405020304" pitchFamily="18" charset="0"/>
              </a:rPr>
              <a:t>. Pješački prijelazi  </a:t>
            </a:r>
            <a:endParaRPr lang="hr-HR" altLang="sr-Latn-RS" sz="2400" dirty="0"/>
          </a:p>
          <a:p>
            <a:pPr marL="0" lvl="0" indent="0"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sr-Latn-RS" altLang="sr-Latn-RS" sz="2400" dirty="0" smtClean="0">
                <a:solidFill>
                  <a:srgbClr val="212121"/>
                </a:solidFill>
                <a:ea typeface="Times New Roman" panose="02020603050405020304" pitchFamily="18" charset="0"/>
              </a:rPr>
              <a:t>		E.1.5</a:t>
            </a:r>
            <a:r>
              <a:rPr lang="sr-Latn-RS" altLang="sr-Latn-RS" sz="2400" dirty="0">
                <a:solidFill>
                  <a:srgbClr val="212121"/>
                </a:solidFill>
                <a:ea typeface="Times New Roman" panose="02020603050405020304" pitchFamily="18" charset="0"/>
              </a:rPr>
              <a:t>. Podvožnjaci ili putni prolazi </a:t>
            </a:r>
            <a:endParaRPr lang="hr-HR" altLang="sr-Latn-RS" sz="2400" dirty="0"/>
          </a:p>
          <a:p>
            <a:pPr marL="0" lvl="0" indent="0"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sr-Latn-RS" altLang="sr-Latn-RS" sz="2400" dirty="0" smtClean="0">
                <a:solidFill>
                  <a:srgbClr val="212121"/>
                </a:solidFill>
                <a:ea typeface="Times New Roman" panose="02020603050405020304" pitchFamily="18" charset="0"/>
              </a:rPr>
              <a:t>		E.1.6</a:t>
            </a:r>
            <a:r>
              <a:rPr lang="sr-Latn-RS" altLang="sr-Latn-RS" sz="2400" dirty="0">
                <a:solidFill>
                  <a:srgbClr val="212121"/>
                </a:solidFill>
                <a:ea typeface="Times New Roman" panose="02020603050405020304" pitchFamily="18" charset="0"/>
              </a:rPr>
              <a:t>. Pješački </a:t>
            </a:r>
            <a:r>
              <a:rPr lang="sr-Latn-RS" altLang="sr-Latn-RS" sz="2400" dirty="0" smtClean="0">
                <a:solidFill>
                  <a:srgbClr val="212121"/>
                </a:solidFill>
                <a:ea typeface="Times New Roman" panose="02020603050405020304" pitchFamily="18" charset="0"/>
              </a:rPr>
              <a:t>prolazi</a:t>
            </a:r>
            <a:endParaRPr lang="hr-HR" altLang="sr-Latn-RS" sz="2400" dirty="0" smtClean="0"/>
          </a:p>
          <a:p>
            <a:pPr marL="0" lvl="0" indent="0"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hr-HR" altLang="sr-Latn-RS" sz="2400" dirty="0">
                <a:solidFill>
                  <a:srgbClr val="212121"/>
                </a:solidFill>
                <a:ea typeface="Times New Roman" panose="02020603050405020304" pitchFamily="18" charset="0"/>
              </a:rPr>
              <a:t>	</a:t>
            </a:r>
            <a:r>
              <a:rPr lang="hr-HR" altLang="sr-Latn-RS" sz="2400" dirty="0" smtClean="0">
                <a:solidFill>
                  <a:srgbClr val="212121"/>
                </a:solidFill>
                <a:ea typeface="Times New Roman" panose="02020603050405020304" pitchFamily="18" charset="0"/>
              </a:rPr>
              <a:t>	</a:t>
            </a:r>
            <a:r>
              <a:rPr lang="sr-Latn-RS" altLang="sr-Latn-RS" sz="2400" dirty="0" smtClean="0">
                <a:solidFill>
                  <a:srgbClr val="212121"/>
                </a:solidFill>
                <a:ea typeface="Times New Roman" panose="02020603050405020304" pitchFamily="18" charset="0"/>
              </a:rPr>
              <a:t>E.1.7</a:t>
            </a:r>
            <a:r>
              <a:rPr lang="sr-Latn-RS" altLang="sr-Latn-RS" sz="2400" dirty="0">
                <a:solidFill>
                  <a:srgbClr val="212121"/>
                </a:solidFill>
                <a:ea typeface="Times New Roman" panose="02020603050405020304" pitchFamily="18" charset="0"/>
              </a:rPr>
              <a:t>. Propusti raspona većih ili jednaki 5 metara</a:t>
            </a:r>
          </a:p>
          <a:p>
            <a:pPr marL="0" lvl="0" indent="0"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hr-HR" altLang="sr-Latn-RS" sz="2400" dirty="0" smtClean="0">
                <a:ea typeface="Calibri" panose="020F0502020204030204" pitchFamily="34" charset="0"/>
              </a:rPr>
              <a:t>	E.2</a:t>
            </a:r>
            <a:r>
              <a:rPr lang="hr-HR" altLang="sr-Latn-RS" sz="2400" dirty="0">
                <a:ea typeface="Calibri" panose="020F0502020204030204" pitchFamily="34" charset="0"/>
              </a:rPr>
              <a:t>. Održavanje građevina tipa tunel</a:t>
            </a:r>
            <a:endParaRPr lang="sr-Latn-RS" altLang="sr-Latn-RS" sz="2400" dirty="0">
              <a:solidFill>
                <a:srgbClr val="212121"/>
              </a:solidFill>
              <a:ea typeface="Times New Roman" panose="02020603050405020304" pitchFamily="18" charset="0"/>
            </a:endParaRPr>
          </a:p>
          <a:p>
            <a:pPr marL="0" lvl="0" indent="0"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sr-Latn-RS" altLang="sr-Latn-RS" sz="2400" dirty="0" smtClean="0">
                <a:solidFill>
                  <a:srgbClr val="212121"/>
                </a:solidFill>
                <a:ea typeface="Times New Roman" panose="02020603050405020304" pitchFamily="18" charset="0"/>
              </a:rPr>
              <a:t>		E.2.1</a:t>
            </a:r>
            <a:r>
              <a:rPr lang="sr-Latn-RS" altLang="sr-Latn-RS" sz="2400" dirty="0">
                <a:solidFill>
                  <a:srgbClr val="212121"/>
                </a:solidFill>
                <a:ea typeface="Times New Roman" panose="02020603050405020304" pitchFamily="18" charset="0"/>
              </a:rPr>
              <a:t>. Zeleni prolazi za životinje</a:t>
            </a:r>
          </a:p>
          <a:p>
            <a:pPr marL="0" lvl="0" indent="0"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sr-Latn-RS" altLang="sr-Latn-RS" sz="2400" dirty="0" smtClean="0">
                <a:solidFill>
                  <a:srgbClr val="212121"/>
                </a:solidFill>
                <a:ea typeface="Times New Roman" panose="02020603050405020304" pitchFamily="18" charset="0"/>
              </a:rPr>
              <a:t>		E.2.2</a:t>
            </a:r>
            <a:r>
              <a:rPr lang="sr-Latn-RS" altLang="sr-Latn-RS" sz="2400" dirty="0">
                <a:solidFill>
                  <a:srgbClr val="212121"/>
                </a:solidFill>
                <a:ea typeface="Times New Roman" panose="02020603050405020304" pitchFamily="18" charset="0"/>
              </a:rPr>
              <a:t>. Tuneli</a:t>
            </a:r>
            <a:endParaRPr lang="sr-Latn-RS" altLang="sr-Latn-RS" sz="2400" dirty="0"/>
          </a:p>
          <a:p>
            <a:pPr marL="0" indent="0">
              <a:buNone/>
            </a:pPr>
            <a:endParaRPr lang="hr-HR" altLang="sr-Latn-R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631" t="5108"/>
          <a:stretch/>
        </p:blipFill>
        <p:spPr>
          <a:xfrm>
            <a:off x="5436096" y="1844824"/>
            <a:ext cx="3707904" cy="2675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47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1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1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Miroslav Šimun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25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21060"/>
            <a:ext cx="8229600" cy="7060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Opseg održavanja</a:t>
            </a:r>
            <a:endParaRPr lang="hr-HR" altLang="sr-Latn-RS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47" y="961951"/>
            <a:ext cx="9073008" cy="51849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>
              <a:buNone/>
            </a:pPr>
            <a:r>
              <a:rPr lang="hr-HR" altLang="sr-Latn-RS" sz="2400" b="1" dirty="0">
                <a:ea typeface="Calibri" panose="020F0502020204030204" pitchFamily="34" charset="0"/>
              </a:rPr>
              <a:t>F. Održavanje cestovne opreme</a:t>
            </a:r>
            <a:endParaRPr lang="sr-Latn-RS" altLang="sr-Latn-RS" sz="2400" b="1" dirty="0">
              <a:solidFill>
                <a:srgbClr val="212121"/>
              </a:solidFill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hr-HR" altLang="sr-Latn-RS" sz="2400" dirty="0" smtClean="0">
                <a:ea typeface="Calibri" panose="020F0502020204030204" pitchFamily="34" charset="0"/>
              </a:rPr>
              <a:t>	F.1</a:t>
            </a:r>
            <a:r>
              <a:rPr lang="hr-HR" altLang="sr-Latn-RS" sz="2400" dirty="0">
                <a:ea typeface="Calibri" panose="020F0502020204030204" pitchFamily="34" charset="0"/>
              </a:rPr>
              <a:t>. Zidovi - Barijere za zaštitu od buke </a:t>
            </a:r>
            <a:endParaRPr lang="sr-Latn-RS" altLang="sr-Latn-RS" sz="2400" dirty="0">
              <a:solidFill>
                <a:srgbClr val="212121"/>
              </a:solidFill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sr-Latn-RS" altLang="sr-Latn-RS" sz="2400" dirty="0" smtClean="0">
                <a:solidFill>
                  <a:srgbClr val="212121"/>
                </a:solidFill>
                <a:ea typeface="Times New Roman" panose="02020603050405020304" pitchFamily="18" charset="0"/>
              </a:rPr>
              <a:t>	F.2</a:t>
            </a:r>
            <a:r>
              <a:rPr lang="sr-Latn-RS" altLang="sr-Latn-RS" sz="2400" dirty="0">
                <a:solidFill>
                  <a:srgbClr val="212121"/>
                </a:solidFill>
                <a:ea typeface="Times New Roman" panose="02020603050405020304" pitchFamily="18" charset="0"/>
              </a:rPr>
              <a:t>. </a:t>
            </a:r>
            <a:r>
              <a:rPr lang="hr-HR" altLang="sr-Latn-RS" sz="2400" dirty="0">
                <a:ea typeface="Calibri" panose="020F0502020204030204" pitchFamily="34" charset="0"/>
              </a:rPr>
              <a:t>Zidovi - Barijere za zaštitu od vjetra </a:t>
            </a:r>
          </a:p>
          <a:p>
            <a:pPr marL="0" lvl="0" indent="0">
              <a:buNone/>
            </a:pPr>
            <a:r>
              <a:rPr lang="sr-Latn-RS" altLang="sr-Latn-RS" sz="2400" dirty="0" smtClean="0">
                <a:solidFill>
                  <a:srgbClr val="212121"/>
                </a:solidFill>
                <a:ea typeface="Times New Roman" panose="02020603050405020304" pitchFamily="18" charset="0"/>
              </a:rPr>
              <a:t>	F.3</a:t>
            </a:r>
            <a:r>
              <a:rPr lang="sr-Latn-RS" altLang="sr-Latn-RS" sz="2400" dirty="0">
                <a:solidFill>
                  <a:srgbClr val="212121"/>
                </a:solidFill>
                <a:ea typeface="Times New Roman" panose="02020603050405020304" pitchFamily="18" charset="0"/>
              </a:rPr>
              <a:t>. Sustavi zaštite od svijetla - zasljepljivanja</a:t>
            </a:r>
          </a:p>
          <a:p>
            <a:pPr marL="0" lvl="0" indent="0"/>
            <a:endParaRPr lang="sr-Latn-RS" altLang="sr-Latn-RS" sz="2400" dirty="0">
              <a:solidFill>
                <a:srgbClr val="212121"/>
              </a:solidFill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sr-Latn-RS" altLang="sr-Latn-RS" sz="2400" b="1" dirty="0">
                <a:solidFill>
                  <a:srgbClr val="212121"/>
                </a:solidFill>
                <a:ea typeface="Times New Roman" panose="02020603050405020304" pitchFamily="18" charset="0"/>
              </a:rPr>
              <a:t>G. Održavanje uređaja za upravjanje prometom </a:t>
            </a:r>
          </a:p>
          <a:p>
            <a:pPr marL="0" lvl="0" indent="0">
              <a:buNone/>
            </a:pPr>
            <a:r>
              <a:rPr lang="hr-HR" altLang="sr-Latn-RS" sz="2400" dirty="0" smtClean="0">
                <a:ea typeface="Calibri" panose="020F0502020204030204" pitchFamily="34" charset="0"/>
              </a:rPr>
              <a:t>	G.1</a:t>
            </a:r>
            <a:r>
              <a:rPr lang="hr-HR" altLang="sr-Latn-RS" sz="2400" dirty="0">
                <a:ea typeface="Calibri" panose="020F0502020204030204" pitchFamily="34" charset="0"/>
              </a:rPr>
              <a:t>. Prometni znakovi </a:t>
            </a:r>
          </a:p>
          <a:p>
            <a:pPr marL="0" lvl="0" indent="0">
              <a:buNone/>
            </a:pPr>
            <a:r>
              <a:rPr lang="hr-HR" altLang="sr-Latn-RS" sz="2400" dirty="0" smtClean="0">
                <a:ea typeface="Calibri" panose="020F0502020204030204" pitchFamily="34" charset="0"/>
              </a:rPr>
              <a:t>	</a:t>
            </a:r>
            <a:r>
              <a:rPr lang="en-GB" altLang="sr-Latn-RS" sz="2400" dirty="0" smtClean="0">
                <a:ea typeface="Calibri" panose="020F0502020204030204" pitchFamily="34" charset="0"/>
              </a:rPr>
              <a:t>G.2</a:t>
            </a:r>
            <a:r>
              <a:rPr lang="en-GB" altLang="sr-Latn-RS" sz="2400" dirty="0">
                <a:ea typeface="Calibri" panose="020F0502020204030204" pitchFamily="34" charset="0"/>
              </a:rPr>
              <a:t>. </a:t>
            </a:r>
            <a:r>
              <a:rPr lang="hr-HR" altLang="sr-Latn-RS" sz="2400" dirty="0">
                <a:ea typeface="Calibri" panose="020F0502020204030204" pitchFamily="34" charset="0"/>
              </a:rPr>
              <a:t>Prometna svjetla i svjetlosna signalizacija </a:t>
            </a:r>
            <a:endParaRPr lang="hr-HR" altLang="sr-Latn-RS" sz="2400" dirty="0" smtClean="0"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hr-HR" altLang="sr-Latn-RS" sz="2400" dirty="0">
                <a:ea typeface="Calibri" panose="020F0502020204030204" pitchFamily="34" charset="0"/>
              </a:rPr>
              <a:t>	</a:t>
            </a:r>
            <a:r>
              <a:rPr lang="en-GB" altLang="sr-Latn-RS" sz="2400" dirty="0" smtClean="0">
                <a:ea typeface="Calibri" panose="020F0502020204030204" pitchFamily="34" charset="0"/>
              </a:rPr>
              <a:t>G.3</a:t>
            </a:r>
            <a:r>
              <a:rPr lang="en-GB" altLang="sr-Latn-RS" sz="2400" dirty="0">
                <a:ea typeface="Calibri" panose="020F0502020204030204" pitchFamily="34" charset="0"/>
              </a:rPr>
              <a:t>. </a:t>
            </a:r>
            <a:r>
              <a:rPr lang="hr-HR" altLang="sr-Latn-RS" sz="2400" dirty="0">
                <a:ea typeface="Calibri" panose="020F0502020204030204" pitchFamily="34" charset="0"/>
              </a:rPr>
              <a:t>Oznake na cesti </a:t>
            </a:r>
            <a:endParaRPr lang="en-US" altLang="sr-Latn-RS" sz="2400" dirty="0">
              <a:ea typeface="Calibri" panose="020F0502020204030204" pitchFamily="34" charset="0"/>
            </a:endParaRPr>
          </a:p>
          <a:p>
            <a:pPr marL="400050" lvl="1" indent="0">
              <a:buNone/>
            </a:pPr>
            <a:r>
              <a:rPr lang="hr-HR" altLang="sr-Latn-RS" sz="2400" dirty="0" smtClean="0">
                <a:ea typeface="Calibri" panose="020F0502020204030204" pitchFamily="34" charset="0"/>
              </a:rPr>
              <a:t>	</a:t>
            </a:r>
            <a:r>
              <a:rPr lang="en-US" altLang="sr-Latn-RS" sz="2400" dirty="0" smtClean="0">
                <a:ea typeface="Calibri" panose="020F0502020204030204" pitchFamily="34" charset="0"/>
              </a:rPr>
              <a:t>G.4</a:t>
            </a:r>
            <a:r>
              <a:rPr lang="en-US" altLang="sr-Latn-RS" sz="2400" dirty="0">
                <a:ea typeface="Calibri" panose="020F0502020204030204" pitchFamily="34" charset="0"/>
              </a:rPr>
              <a:t>. </a:t>
            </a:r>
            <a:r>
              <a:rPr lang="hr-HR" altLang="sr-Latn-RS" sz="2400" dirty="0">
                <a:ea typeface="Calibri" panose="020F0502020204030204" pitchFamily="34" charset="0"/>
              </a:rPr>
              <a:t>Prometna oprema </a:t>
            </a:r>
            <a:r>
              <a:rPr lang="en-US" altLang="sr-Latn-RS" sz="2400" dirty="0">
                <a:ea typeface="Calibri" panose="020F0502020204030204" pitchFamily="34" charset="0"/>
              </a:rPr>
              <a:t>	</a:t>
            </a:r>
            <a:endParaRPr lang="hr-HR" altLang="sr-Latn-RS" sz="2400" dirty="0"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hr-HR" altLang="sr-Latn-RS" sz="2400" dirty="0" smtClean="0">
                <a:ea typeface="Calibri" panose="020F0502020204030204" pitchFamily="34" charset="0"/>
              </a:rPr>
              <a:t>	</a:t>
            </a:r>
            <a:r>
              <a:rPr lang="en-US" altLang="sr-Latn-RS" sz="2400" dirty="0" smtClean="0">
                <a:ea typeface="Calibri" panose="020F0502020204030204" pitchFamily="34" charset="0"/>
              </a:rPr>
              <a:t>G.5</a:t>
            </a:r>
            <a:r>
              <a:rPr lang="en-US" altLang="sr-Latn-RS" sz="2400" dirty="0">
                <a:ea typeface="Calibri" panose="020F0502020204030204" pitchFamily="34" charset="0"/>
              </a:rPr>
              <a:t>. </a:t>
            </a:r>
            <a:r>
              <a:rPr lang="hr-HR" altLang="sr-Latn-RS" sz="2400" dirty="0">
                <a:ea typeface="Calibri" panose="020F0502020204030204" pitchFamily="34" charset="0"/>
              </a:rPr>
              <a:t>Ostala signalizacija </a:t>
            </a:r>
            <a:r>
              <a:rPr lang="hr-HR" altLang="sr-Latn-RS" sz="2400" dirty="0"/>
              <a:t> </a:t>
            </a:r>
          </a:p>
          <a:p>
            <a:pPr marL="0" indent="0">
              <a:buNone/>
            </a:pPr>
            <a:endParaRPr lang="hr-HR" altLang="sr-Latn-RS" sz="2400" dirty="0"/>
          </a:p>
        </p:txBody>
      </p:sp>
    </p:spTree>
    <p:extLst>
      <p:ext uri="{BB962C8B-B14F-4D97-AF65-F5344CB8AC3E}">
        <p14:creationId xmlns:p14="http://schemas.microsoft.com/office/powerpoint/2010/main" val="284807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1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Miroslav Šimun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26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21060"/>
            <a:ext cx="8229600" cy="7060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Opseg održavanja</a:t>
            </a:r>
            <a:endParaRPr lang="hr-HR" altLang="sr-Latn-RS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47" y="961951"/>
            <a:ext cx="9073008" cy="51849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>
              <a:buNone/>
            </a:pPr>
            <a:r>
              <a:rPr lang="hr-HR" altLang="sr-Latn-RS" sz="2400" b="1" dirty="0">
                <a:ea typeface="Calibri" panose="020F0502020204030204" pitchFamily="34" charset="0"/>
              </a:rPr>
              <a:t>H. Održavanje električnih i ostalih instalacija i uređaja </a:t>
            </a:r>
            <a:r>
              <a:rPr lang="en-US" altLang="sr-Latn-RS" sz="2400" b="1" dirty="0">
                <a:solidFill>
                  <a:srgbClr val="FF0000"/>
                </a:solidFill>
                <a:ea typeface="Calibri" panose="020F0502020204030204" pitchFamily="34" charset="0"/>
              </a:rPr>
              <a:t>								</a:t>
            </a:r>
            <a:r>
              <a:rPr lang="hr-HR" altLang="sr-Latn-RS" sz="800" b="1" dirty="0"/>
              <a:t> </a:t>
            </a:r>
            <a:endParaRPr lang="hr-HR" altLang="sr-Latn-RS" sz="4000" b="1" dirty="0"/>
          </a:p>
          <a:p>
            <a:pPr marL="0" lvl="0" indent="0">
              <a:buNone/>
            </a:pPr>
            <a:r>
              <a:rPr lang="en-US" altLang="sr-Latn-RS" sz="2400" b="1" dirty="0">
                <a:solidFill>
                  <a:srgbClr val="000000"/>
                </a:solidFill>
                <a:ea typeface="Calibri" panose="020F0502020204030204" pitchFamily="34" charset="0"/>
              </a:rPr>
              <a:t>I. </a:t>
            </a:r>
            <a:r>
              <a:rPr lang="hr-HR" altLang="sr-Latn-RS" sz="2400" b="1" dirty="0">
                <a:solidFill>
                  <a:srgbClr val="000000"/>
                </a:solidFill>
                <a:ea typeface="Calibri" panose="020F0502020204030204" pitchFamily="34" charset="0"/>
              </a:rPr>
              <a:t>Zimska služba </a:t>
            </a:r>
            <a:r>
              <a:rPr lang="en-US" altLang="sr-Latn-RS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endParaRPr lang="hr-HR" altLang="sr-Latn-RS" sz="800" b="1" dirty="0"/>
          </a:p>
          <a:p>
            <a:pPr marL="0" lvl="0" indent="0">
              <a:buNone/>
            </a:pPr>
            <a:r>
              <a:rPr lang="hr-HR" altLang="sr-Latn-RS" sz="2400" dirty="0" smtClean="0">
                <a:ea typeface="Calibri" panose="020F0502020204030204" pitchFamily="34" charset="0"/>
              </a:rPr>
              <a:t>	</a:t>
            </a:r>
            <a:r>
              <a:rPr lang="en-US" altLang="sr-Latn-RS" sz="2400" dirty="0" smtClean="0">
                <a:ea typeface="Calibri" panose="020F0502020204030204" pitchFamily="34" charset="0"/>
              </a:rPr>
              <a:t>I.1</a:t>
            </a:r>
            <a:r>
              <a:rPr lang="en-US" altLang="sr-Latn-RS" sz="2400" dirty="0">
                <a:ea typeface="Calibri" panose="020F0502020204030204" pitchFamily="34" charset="0"/>
              </a:rPr>
              <a:t>. </a:t>
            </a:r>
            <a:r>
              <a:rPr lang="hr-HR" altLang="sr-Latn-RS" sz="2400" dirty="0">
                <a:ea typeface="Calibri" panose="020F0502020204030204" pitchFamily="34" charset="0"/>
              </a:rPr>
              <a:t>Pripremni radovi prije zimskih uvjeta i radovi nakon 	       	       zimskog razdoblja </a:t>
            </a:r>
            <a:r>
              <a:rPr lang="en-US" altLang="sr-Latn-RS" sz="2400" dirty="0">
                <a:ea typeface="Calibri" panose="020F0502020204030204" pitchFamily="34" charset="0"/>
              </a:rPr>
              <a:t>	</a:t>
            </a:r>
            <a:endParaRPr lang="hr-HR" altLang="sr-Latn-RS" sz="2400" dirty="0"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hr-HR" altLang="sr-Latn-RS" sz="2400" dirty="0" smtClean="0">
                <a:ea typeface="Calibri" panose="020F0502020204030204" pitchFamily="34" charset="0"/>
              </a:rPr>
              <a:t>	</a:t>
            </a:r>
            <a:r>
              <a:rPr lang="en-US" altLang="sr-Latn-RS" sz="2400" dirty="0" smtClean="0">
                <a:ea typeface="Calibri" panose="020F0502020204030204" pitchFamily="34" charset="0"/>
              </a:rPr>
              <a:t>I.2</a:t>
            </a:r>
            <a:r>
              <a:rPr lang="en-US" altLang="sr-Latn-RS" sz="2400" dirty="0">
                <a:ea typeface="Calibri" panose="020F0502020204030204" pitchFamily="34" charset="0"/>
              </a:rPr>
              <a:t>. </a:t>
            </a:r>
            <a:r>
              <a:rPr lang="hr-HR" altLang="sr-Latn-RS" sz="2400" dirty="0">
                <a:ea typeface="Calibri" panose="020F0502020204030204" pitchFamily="34" charset="0"/>
              </a:rPr>
              <a:t>Organizacija i priprema zimske službe</a:t>
            </a:r>
            <a:endParaRPr lang="sr-Latn-RS" altLang="sr-Latn-RS" sz="2400" dirty="0">
              <a:solidFill>
                <a:srgbClr val="212121"/>
              </a:solidFill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sr-Latn-RS" altLang="sr-Latn-RS" sz="2400" dirty="0" smtClean="0">
                <a:solidFill>
                  <a:srgbClr val="212121"/>
                </a:solidFill>
                <a:ea typeface="Times New Roman" panose="02020603050405020304" pitchFamily="18" charset="0"/>
              </a:rPr>
              <a:t>	</a:t>
            </a:r>
            <a:r>
              <a:rPr lang="en-US" altLang="sr-Latn-RS" sz="2400" dirty="0" smtClean="0">
                <a:solidFill>
                  <a:srgbClr val="212121"/>
                </a:solidFill>
                <a:ea typeface="Times New Roman" panose="02020603050405020304" pitchFamily="18" charset="0"/>
              </a:rPr>
              <a:t>I.3</a:t>
            </a:r>
            <a:r>
              <a:rPr lang="en-US" altLang="sr-Latn-RS" sz="2400" dirty="0">
                <a:solidFill>
                  <a:srgbClr val="212121"/>
                </a:solidFill>
                <a:ea typeface="Times New Roman" panose="02020603050405020304" pitchFamily="18" charset="0"/>
              </a:rPr>
              <a:t>. </a:t>
            </a:r>
            <a:r>
              <a:rPr lang="hr-HR" altLang="sr-Latn-RS" sz="2400" dirty="0">
                <a:solidFill>
                  <a:srgbClr val="212121"/>
                </a:solidFill>
                <a:ea typeface="Times New Roman" panose="02020603050405020304" pitchFamily="18" charset="0"/>
              </a:rPr>
              <a:t>Radovi u zimskom razdoblju </a:t>
            </a:r>
            <a:r>
              <a:rPr lang="sr-Latn-RS" altLang="sr-Latn-RS" sz="2400" dirty="0">
                <a:solidFill>
                  <a:srgbClr val="212121"/>
                </a:solidFill>
                <a:ea typeface="Times New Roman" panose="02020603050405020304" pitchFamily="18" charset="0"/>
              </a:rPr>
              <a:t>	</a:t>
            </a:r>
          </a:p>
          <a:p>
            <a:pPr marL="0" lvl="0" indent="0">
              <a:buNone/>
            </a:pPr>
            <a:r>
              <a:rPr lang="sr-Latn-RS" altLang="sr-Latn-RS" sz="2400" dirty="0" smtClean="0">
                <a:solidFill>
                  <a:srgbClr val="212121"/>
                </a:solidFill>
                <a:ea typeface="Times New Roman" panose="02020603050405020304" pitchFamily="18" charset="0"/>
              </a:rPr>
              <a:t>	I.4</a:t>
            </a:r>
            <a:r>
              <a:rPr lang="sr-Latn-RS" altLang="sr-Latn-RS" sz="2400" dirty="0">
                <a:solidFill>
                  <a:srgbClr val="212121"/>
                </a:solidFill>
                <a:ea typeface="Times New Roman" panose="02020603050405020304" pitchFamily="18" charset="0"/>
              </a:rPr>
              <a:t>. Materijali za sprečavanje i ublažavanje oštećenja dijelova uz 	       kolnik tijekom zimskog održavanja</a:t>
            </a:r>
            <a:endParaRPr lang="hr-HR" altLang="sr-Latn-R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144" y="4410654"/>
            <a:ext cx="3192016" cy="2384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52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Miroslav Šimun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27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21060"/>
            <a:ext cx="8229600" cy="7060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Razina održavanja - kolnika</a:t>
            </a:r>
            <a:endParaRPr lang="hr-HR" altLang="sr-Latn-RS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47" y="961951"/>
            <a:ext cx="9073008" cy="51849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hr-HR" sz="2400" b="1" i="1" dirty="0" err="1"/>
              <a:t>Hvatljivost</a:t>
            </a:r>
            <a:r>
              <a:rPr lang="hr-HR" sz="2400" b="1" i="1" dirty="0"/>
              <a:t> – Koeficijent trenja </a:t>
            </a:r>
            <a:r>
              <a:rPr lang="hr-HR" sz="2400" dirty="0" smtClean="0"/>
              <a:t>(</a:t>
            </a:r>
            <a:r>
              <a:rPr lang="hr-HR" sz="2400" dirty="0"/>
              <a:t>/</a:t>
            </a:r>
            <a:r>
              <a:rPr lang="hr-HR" sz="2400" dirty="0" smtClean="0"/>
              <a:t>):</a:t>
            </a:r>
            <a:endParaRPr lang="hr-HR" sz="2400" dirty="0"/>
          </a:p>
          <a:p>
            <a:pPr marL="0" indent="0">
              <a:buNone/>
            </a:pPr>
            <a:endParaRPr lang="hr-HR" sz="2400" i="1" dirty="0"/>
          </a:p>
          <a:p>
            <a:pPr marL="1130300" lvl="3" indent="-342900">
              <a:buFont typeface="Courier New" panose="02070309020205020404" pitchFamily="49" charset="0"/>
              <a:buChar char="o"/>
            </a:pPr>
            <a:r>
              <a:rPr lang="sr-Latn-RS" altLang="sr-Latn-RS" sz="2400" dirty="0">
                <a:solidFill>
                  <a:srgbClr val="212121"/>
                </a:solidFill>
              </a:rPr>
              <a:t>SFC (uređaj za mjerenje bočnog trenja)</a:t>
            </a:r>
          </a:p>
          <a:p>
            <a:pPr marL="1130300" lvl="3" indent="-342900">
              <a:buFont typeface="Courier New" panose="02070309020205020404" pitchFamily="49" charset="0"/>
              <a:buChar char="o"/>
            </a:pPr>
            <a:r>
              <a:rPr lang="sr-Latn-RS" altLang="sr-Latn-RS" sz="2400" dirty="0" smtClean="0">
                <a:solidFill>
                  <a:srgbClr val="212121"/>
                </a:solidFill>
              </a:rPr>
              <a:t>LFC (uređaj za mjerenje tangencionalnog trenja)</a:t>
            </a:r>
          </a:p>
          <a:p>
            <a:pPr marL="787400" lvl="3" indent="0">
              <a:buNone/>
            </a:pPr>
            <a:endParaRPr lang="hr-HR" altLang="sr-Latn-R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833062"/>
              </p:ext>
            </p:extLst>
          </p:nvPr>
        </p:nvGraphicFramePr>
        <p:xfrm>
          <a:off x="965808" y="2852936"/>
          <a:ext cx="7182485" cy="30560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4596"/>
                <a:gridCol w="2583856"/>
                <a:gridCol w="2094033"/>
              </a:tblGrid>
              <a:tr h="7812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hr-HR" sz="2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hr-HR" sz="2400" noProof="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Klasifikacija</a:t>
                      </a:r>
                      <a:endParaRPr lang="en-US" sz="24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koeficijent</a:t>
                      </a:r>
                      <a:r>
                        <a:rPr lang="hr-HR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hr-HR" sz="24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SFC (60km/h)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koeficijent</a:t>
                      </a:r>
                      <a:r>
                        <a:rPr lang="hr-HR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hr-HR" sz="24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LFC (50km/h)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  <a:tr h="3888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vrlo</a:t>
                      </a:r>
                      <a:r>
                        <a:rPr lang="hr-HR" sz="2400" kern="1200" baseline="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dobro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>
                          <a:effectLst/>
                          <a:latin typeface="+mn-lt"/>
                          <a:cs typeface="Arial" panose="020B0604020202020204" pitchFamily="34" charset="0"/>
                        </a:rPr>
                        <a:t>0,64 – 0,58</a:t>
                      </a:r>
                      <a:endParaRPr lang="hr-HR" sz="2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0,67 – 0,60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  <a:tr h="484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dobro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0,58 – 0,52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0,60 – 0,53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  <a:tr h="3888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prihvatljivo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0,52 – 0,47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>
                          <a:effectLst/>
                          <a:latin typeface="+mn-lt"/>
                          <a:cs typeface="Arial" panose="020B0604020202020204" pitchFamily="34" charset="0"/>
                        </a:rPr>
                        <a:t>0,53 – 0,46</a:t>
                      </a:r>
                      <a:endParaRPr lang="hr-HR" sz="2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  <a:tr h="3888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loše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0,47 – 0,41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0,46 – 0,38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  <a:tr h="3888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vrlo</a:t>
                      </a:r>
                      <a:r>
                        <a:rPr lang="hr-HR" sz="2400" kern="1200" baseline="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loše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0,41 – 0,35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0,38 – 0,31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17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Miroslav Šimun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28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11705"/>
            <a:ext cx="9073008" cy="51849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30300" lvl="3" indent="-342900">
              <a:buFont typeface="Arial" panose="020B0604020202020204" pitchFamily="34" charset="0"/>
              <a:buChar char="•"/>
            </a:pPr>
            <a:r>
              <a:rPr lang="hr-HR" sz="2400" b="1" i="1" dirty="0"/>
              <a:t>Tekstura – srednja dubina profila MPD </a:t>
            </a:r>
            <a:r>
              <a:rPr lang="hr-HR" sz="2400" dirty="0"/>
              <a:t>(</a:t>
            </a:r>
            <a:r>
              <a:rPr lang="hr-HR" sz="2400" b="1" dirty="0"/>
              <a:t>mm</a:t>
            </a:r>
            <a:r>
              <a:rPr lang="hr-HR" sz="2400" dirty="0"/>
              <a:t>)</a:t>
            </a:r>
            <a:r>
              <a:rPr lang="en-GB" sz="2400" dirty="0"/>
              <a:t>:</a:t>
            </a:r>
            <a:endParaRPr lang="hr-HR" sz="2400" dirty="0"/>
          </a:p>
          <a:p>
            <a:pPr marL="787400" lvl="3" indent="0">
              <a:buNone/>
            </a:pPr>
            <a:endParaRPr lang="hr-HR" altLang="sr-Latn-R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989914"/>
              </p:ext>
            </p:extLst>
          </p:nvPr>
        </p:nvGraphicFramePr>
        <p:xfrm>
          <a:off x="1017948" y="1468393"/>
          <a:ext cx="7128792" cy="33995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7034"/>
                <a:gridCol w="2407462"/>
                <a:gridCol w="2664296"/>
              </a:tblGrid>
              <a:tr h="624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hr-HR" sz="2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hr-HR" sz="2400" noProof="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Klasifikacija</a:t>
                      </a:r>
                      <a:endParaRPr lang="en-US" sz="24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MPD </a:t>
                      </a:r>
                      <a:r>
                        <a:rPr lang="en-GB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(mm) – </a:t>
                      </a:r>
                      <a:r>
                        <a:rPr lang="hr-HR" sz="2400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autoceste</a:t>
                      </a:r>
                      <a:r>
                        <a:rPr lang="hr-HR" sz="2400" kern="1200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MPD </a:t>
                      </a:r>
                      <a:r>
                        <a:rPr lang="en-GB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(mm) </a:t>
                      </a:r>
                      <a:r>
                        <a:rPr lang="hr-HR" sz="2400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–državne ceste 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  <a:tr h="502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vrlo</a:t>
                      </a:r>
                      <a:r>
                        <a:rPr lang="hr-HR" sz="2400" kern="1200" baseline="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dobro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>
                          <a:effectLst/>
                          <a:latin typeface="+mn-lt"/>
                          <a:cs typeface="Arial" panose="020B0604020202020204" pitchFamily="34" charset="0"/>
                        </a:rPr>
                        <a:t>1,25 – 1,06</a:t>
                      </a:r>
                      <a:endParaRPr lang="hr-HR" sz="2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1,01 – 0,87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  <a:tr h="538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dobro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1,06 – 0,87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>
                          <a:effectLst/>
                          <a:latin typeface="+mn-lt"/>
                          <a:cs typeface="Arial" panose="020B0604020202020204" pitchFamily="34" charset="0"/>
                        </a:rPr>
                        <a:t>0,87 – 0,72</a:t>
                      </a:r>
                      <a:endParaRPr lang="hr-HR" sz="2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  <a:tr h="502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prihvatljivo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0,87 – 0,68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0,72 – 0,58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  <a:tr h="502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loše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0,68 – 0,49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0,58 – 0,43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  <a:tr h="502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vrlo</a:t>
                      </a:r>
                      <a:r>
                        <a:rPr lang="hr-HR" sz="2400" kern="1200" baseline="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loše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>
                          <a:effectLst/>
                          <a:latin typeface="+mn-lt"/>
                          <a:cs typeface="Arial" panose="020B0604020202020204" pitchFamily="34" charset="0"/>
                        </a:rPr>
                        <a:t>0,49 - 0,30</a:t>
                      </a:r>
                      <a:endParaRPr lang="hr-HR" sz="2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0,43 – 0,29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864" y="5060474"/>
            <a:ext cx="2731279" cy="1784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1703" y="-59654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Razina održavanja - kolnika</a:t>
            </a:r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390547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Miroslav Šimun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29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39" y="836712"/>
            <a:ext cx="9073008" cy="51849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30300" lvl="3" indent="-342900">
              <a:buFont typeface="Arial" panose="020B0604020202020204" pitchFamily="34" charset="0"/>
              <a:buChar char="•"/>
            </a:pPr>
            <a:r>
              <a:rPr lang="hr-HR" sz="2400" b="1" i="1" dirty="0" smtClean="0"/>
              <a:t>Uzdužni </a:t>
            </a:r>
            <a:r>
              <a:rPr lang="hr-HR" sz="2400" b="1" i="1" dirty="0"/>
              <a:t>profil </a:t>
            </a:r>
            <a:r>
              <a:rPr lang="hr-HR" sz="2400" i="1" dirty="0"/>
              <a:t>– </a:t>
            </a:r>
            <a:r>
              <a:rPr lang="hr-HR" sz="2400" b="1" i="1" dirty="0"/>
              <a:t>neravnost IRI </a:t>
            </a:r>
            <a:r>
              <a:rPr lang="hr-HR" sz="2400" dirty="0"/>
              <a:t>(</a:t>
            </a:r>
            <a:r>
              <a:rPr lang="hr-HR" sz="2400" b="1" dirty="0"/>
              <a:t>m/km</a:t>
            </a:r>
            <a:r>
              <a:rPr lang="hr-HR" sz="2400" dirty="0"/>
              <a:t>)</a:t>
            </a:r>
            <a:r>
              <a:rPr lang="en-US" sz="2400" dirty="0"/>
              <a:t>:</a:t>
            </a:r>
            <a:r>
              <a:rPr lang="hr-HR" sz="2400" dirty="0"/>
              <a:t>  </a:t>
            </a:r>
            <a:r>
              <a:rPr lang="en-GB" sz="2400" dirty="0"/>
              <a:t> </a:t>
            </a:r>
            <a:endParaRPr lang="hr-HR" sz="2400" dirty="0"/>
          </a:p>
          <a:p>
            <a:pPr marL="787400" lvl="3" indent="0">
              <a:buNone/>
            </a:pPr>
            <a:endParaRPr lang="hr-HR" altLang="sr-Latn-R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265719"/>
              </p:ext>
            </p:extLst>
          </p:nvPr>
        </p:nvGraphicFramePr>
        <p:xfrm>
          <a:off x="873927" y="1344568"/>
          <a:ext cx="7416825" cy="34319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9697"/>
                <a:gridCol w="2314556"/>
                <a:gridCol w="2242572"/>
              </a:tblGrid>
              <a:tr h="10914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hr-HR" sz="2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hr-HR" sz="2400" noProof="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Klasifikacija</a:t>
                      </a:r>
                      <a:endParaRPr lang="en-US" sz="24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IRI</a:t>
                      </a:r>
                      <a:r>
                        <a:rPr lang="en-GB" sz="2400" kern="1200" baseline="-25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en-GB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hr-HR" sz="2400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autoceste i glavne ceste </a:t>
                      </a:r>
                      <a:r>
                        <a:rPr lang="en-GB" sz="2400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m/km)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IRI</a:t>
                      </a:r>
                      <a:r>
                        <a:rPr lang="en-GB" sz="2400" kern="1200" baseline="-25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en-GB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hr-HR" sz="2400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GB" sz="2400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2400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ostale ceste </a:t>
                      </a:r>
                      <a:r>
                        <a:rPr lang="en-GB" sz="2400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m/km)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  <a:tr h="379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vrlo</a:t>
                      </a:r>
                      <a:r>
                        <a:rPr lang="hr-HR" sz="2400" kern="1200" baseline="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dobro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>
                          <a:effectLst/>
                          <a:latin typeface="+mn-lt"/>
                          <a:cs typeface="Arial" panose="020B0604020202020204" pitchFamily="34" charset="0"/>
                        </a:rPr>
                        <a:t>&lt; 1,1</a:t>
                      </a:r>
                      <a:endParaRPr lang="hr-HR" sz="2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>
                          <a:effectLst/>
                          <a:latin typeface="+mn-lt"/>
                          <a:cs typeface="Arial" panose="020B0604020202020204" pitchFamily="34" charset="0"/>
                        </a:rPr>
                        <a:t>&lt; 1,2</a:t>
                      </a:r>
                      <a:endParaRPr lang="hr-HR" sz="2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  <a:tr h="427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dobro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1,1 do 1,9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>
                          <a:effectLst/>
                          <a:latin typeface="+mn-lt"/>
                          <a:cs typeface="Arial" panose="020B0604020202020204" pitchFamily="34" charset="0"/>
                        </a:rPr>
                        <a:t>1,2 do 2,5</a:t>
                      </a:r>
                      <a:endParaRPr lang="hr-HR" sz="2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  <a:tr h="379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prihvatljivo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1,9 do 2,6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>
                          <a:effectLst/>
                          <a:latin typeface="+mn-lt"/>
                          <a:cs typeface="Arial" panose="020B0604020202020204" pitchFamily="34" charset="0"/>
                        </a:rPr>
                        <a:t>2,5 do 3,7</a:t>
                      </a:r>
                      <a:endParaRPr lang="hr-HR" sz="2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  <a:tr h="439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loše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2,6 do 3,2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>
                          <a:effectLst/>
                          <a:latin typeface="+mn-lt"/>
                          <a:cs typeface="Arial" panose="020B0604020202020204" pitchFamily="34" charset="0"/>
                        </a:rPr>
                        <a:t>3,7 do 4,9</a:t>
                      </a:r>
                      <a:endParaRPr lang="hr-HR" sz="2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  <a:tr h="379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vrlo</a:t>
                      </a:r>
                      <a:r>
                        <a:rPr lang="hr-HR" sz="2400" kern="1200" baseline="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loše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&gt; 3,2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&gt; 4,9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931" y="4942303"/>
            <a:ext cx="2858819" cy="1880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1" y="3578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Razina održavanja - kolnika</a:t>
            </a:r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133664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Miroslav Šimun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3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Uvod</a:t>
            </a:r>
            <a:endParaRPr lang="hr-HR" altLang="sr-Latn-RS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76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i="1" dirty="0" smtClean="0"/>
              <a:t>Trans-European Motorways </a:t>
            </a:r>
            <a:r>
              <a:rPr lang="hr-HR" sz="2400" b="1" dirty="0" smtClean="0"/>
              <a:t>(</a:t>
            </a:r>
            <a:r>
              <a:rPr lang="hr-HR" sz="2400" b="1" dirty="0"/>
              <a:t>TEM) Projekt </a:t>
            </a:r>
            <a:r>
              <a:rPr lang="hr-HR" sz="2400" dirty="0"/>
              <a:t>od 1977.g.</a:t>
            </a:r>
            <a:endParaRPr lang="hr-HR" altLang="sr-Latn-RS" sz="2400" dirty="0"/>
          </a:p>
          <a:p>
            <a:pPr marL="571500" lvl="5" indent="-342900" algn="just">
              <a:buFont typeface="Courier New" panose="02070309020205020404" pitchFamily="49" charset="0"/>
              <a:buChar char="o"/>
            </a:pPr>
            <a:r>
              <a:rPr lang="hr-HR" altLang="sr-Latn-RS" sz="2400" dirty="0">
                <a:solidFill>
                  <a:srgbClr val="212121"/>
                </a:solidFill>
              </a:rPr>
              <a:t>regionalna suradnja među zemljama srednje, istočne i jugoistočne Europe</a:t>
            </a:r>
          </a:p>
          <a:p>
            <a:pPr marL="571500" lvl="5" indent="-342900" algn="just">
              <a:buFont typeface="Courier New" panose="02070309020205020404" pitchFamily="49" charset="0"/>
              <a:buChar char="o"/>
            </a:pPr>
            <a:r>
              <a:rPr lang="hr-HR" altLang="sr-Latn-RS" sz="2400" dirty="0">
                <a:solidFill>
                  <a:srgbClr val="212121"/>
                </a:solidFill>
              </a:rPr>
              <a:t>UNECE (</a:t>
            </a:r>
            <a:r>
              <a:rPr lang="en-US" sz="2400" i="1" dirty="0"/>
              <a:t>United Nations Economic </a:t>
            </a:r>
            <a:r>
              <a:rPr lang="en-GB" sz="2400" i="1" dirty="0"/>
              <a:t>Commis</a:t>
            </a:r>
            <a:r>
              <a:rPr lang="hr-HR" sz="2400" i="1" dirty="0"/>
              <a:t>s</a:t>
            </a:r>
            <a:r>
              <a:rPr lang="en-GB" sz="2400" i="1" dirty="0"/>
              <a:t>ion</a:t>
            </a:r>
            <a:r>
              <a:rPr lang="en-US" sz="2400" i="1" dirty="0"/>
              <a:t> </a:t>
            </a:r>
            <a:r>
              <a:rPr lang="hr-HR" sz="2400" i="1" dirty="0"/>
              <a:t>f</a:t>
            </a:r>
            <a:r>
              <a:rPr lang="en-US" sz="2400" i="1" dirty="0"/>
              <a:t>or Europe</a:t>
            </a:r>
            <a:r>
              <a:rPr lang="hr-HR" altLang="sr-Latn-RS" sz="2400" dirty="0">
                <a:solidFill>
                  <a:srgbClr val="212121"/>
                </a:solidFill>
              </a:rPr>
              <a:t>) je izvršna agencija</a:t>
            </a:r>
            <a:r>
              <a:rPr lang="sr-Latn-CS" altLang="sr-Latn-RS" sz="2400" dirty="0"/>
              <a:t> </a:t>
            </a:r>
          </a:p>
          <a:p>
            <a:pPr marL="914400" lvl="7" indent="-342900" algn="just">
              <a:buFont typeface="Wingdings" panose="05000000000000000000" pitchFamily="2" charset="2"/>
              <a:buChar char="Ø"/>
            </a:pPr>
            <a:r>
              <a:rPr lang="hr-HR" altLang="sr-Latn-RS" sz="2400" dirty="0">
                <a:solidFill>
                  <a:srgbClr val="212121"/>
                </a:solidFill>
              </a:rPr>
              <a:t>TEM ciljevi:</a:t>
            </a:r>
          </a:p>
          <a:p>
            <a:pPr marL="1257300" lvl="7" indent="-342900" algn="just">
              <a:buFont typeface="Wingdings" panose="05000000000000000000" pitchFamily="2" charset="2"/>
              <a:buChar char="ü"/>
            </a:pPr>
            <a:r>
              <a:rPr lang="hr-HR" altLang="sr-Latn-RS" sz="2400" dirty="0">
                <a:solidFill>
                  <a:srgbClr val="212121"/>
                </a:solidFill>
              </a:rPr>
              <a:t>olakšati cestovni promet u Europi</a:t>
            </a:r>
          </a:p>
          <a:p>
            <a:pPr marL="1257300" lvl="7" indent="-342900" algn="just">
              <a:buFont typeface="Wingdings" panose="05000000000000000000" pitchFamily="2" charset="2"/>
              <a:buChar char="ü"/>
            </a:pPr>
            <a:r>
              <a:rPr lang="hr-HR" altLang="sr-Latn-RS" sz="2400" dirty="0">
                <a:solidFill>
                  <a:srgbClr val="212121"/>
                </a:solidFill>
              </a:rPr>
              <a:t>poboljšati kvalitetu i učinkovitost prijevoza </a:t>
            </a:r>
          </a:p>
          <a:p>
            <a:pPr marL="1257300" lvl="7" indent="-342900" algn="just">
              <a:buFont typeface="Wingdings" panose="05000000000000000000" pitchFamily="2" charset="2"/>
              <a:buChar char="ü"/>
            </a:pPr>
            <a:r>
              <a:rPr lang="hr-HR" altLang="sr-Latn-RS" sz="2400" dirty="0">
                <a:solidFill>
                  <a:srgbClr val="212121"/>
                </a:solidFill>
              </a:rPr>
              <a:t>usklađivanje praznina i nejednakosti između mreža autocesta</a:t>
            </a:r>
          </a:p>
          <a:p>
            <a:pPr marL="1257300" lvl="7" indent="-342900" algn="just">
              <a:buFont typeface="Wingdings" panose="05000000000000000000" pitchFamily="2" charset="2"/>
              <a:buChar char="ü"/>
            </a:pPr>
            <a:r>
              <a:rPr lang="hr-HR" altLang="sr-Latn-RS" sz="2400" dirty="0">
                <a:solidFill>
                  <a:srgbClr val="212121"/>
                </a:solidFill>
              </a:rPr>
              <a:t>pomagati procesu integracije prometne infrastrukture</a:t>
            </a:r>
            <a:r>
              <a:rPr lang="sr-Latn-CS" altLang="sr-Latn-RS" sz="2400" dirty="0"/>
              <a:t> </a:t>
            </a:r>
          </a:p>
          <a:p>
            <a:pPr marL="0" indent="0">
              <a:buNone/>
            </a:pPr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124690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Miroslav Šimun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30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4704"/>
            <a:ext cx="9073008" cy="51849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30300" lvl="3" indent="-342900">
              <a:buFont typeface="Arial" panose="020B0604020202020204" pitchFamily="34" charset="0"/>
              <a:buChar char="•"/>
            </a:pPr>
            <a:r>
              <a:rPr lang="hr-HR" sz="2400" b="1" i="1" dirty="0" smtClean="0"/>
              <a:t>Poprečni </a:t>
            </a:r>
            <a:r>
              <a:rPr lang="hr-HR" sz="2400" b="1" i="1" dirty="0"/>
              <a:t>profil </a:t>
            </a:r>
            <a:r>
              <a:rPr lang="hr-HR" sz="2400" i="1" dirty="0"/>
              <a:t>– </a:t>
            </a:r>
            <a:r>
              <a:rPr lang="hr-HR" sz="2400" b="1" i="1" dirty="0" smtClean="0"/>
              <a:t>kolotrazi / poprečna neravnost </a:t>
            </a:r>
            <a:r>
              <a:rPr lang="hr-HR" sz="2400" dirty="0"/>
              <a:t>(</a:t>
            </a:r>
            <a:r>
              <a:rPr lang="hr-HR" sz="2400" b="1" dirty="0"/>
              <a:t>mm</a:t>
            </a:r>
            <a:r>
              <a:rPr lang="hr-HR" sz="2400" dirty="0"/>
              <a:t>)</a:t>
            </a:r>
            <a:r>
              <a:rPr lang="en-US" sz="2400" dirty="0"/>
              <a:t>:</a:t>
            </a:r>
            <a:r>
              <a:rPr lang="hr-HR" sz="2400" dirty="0"/>
              <a:t>  </a:t>
            </a:r>
            <a:r>
              <a:rPr lang="en-GB" sz="2400" dirty="0"/>
              <a:t> </a:t>
            </a:r>
            <a:endParaRPr lang="hr-HR" sz="2400" dirty="0"/>
          </a:p>
          <a:p>
            <a:pPr marL="787400" lvl="3" indent="0">
              <a:buNone/>
            </a:pPr>
            <a:endParaRPr lang="hr-HR" altLang="sr-Latn-R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775983"/>
              </p:ext>
            </p:extLst>
          </p:nvPr>
        </p:nvGraphicFramePr>
        <p:xfrm>
          <a:off x="425761" y="1267433"/>
          <a:ext cx="8221486" cy="34736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2217"/>
                <a:gridCol w="2696567"/>
                <a:gridCol w="2612702"/>
              </a:tblGrid>
              <a:tr h="894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hr-HR" sz="2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hr-HR" sz="2400" noProof="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Klasifikacija</a:t>
                      </a:r>
                      <a:endParaRPr lang="en-US" sz="24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Dubina</a:t>
                      </a:r>
                      <a:r>
                        <a:rPr lang="hr-HR" sz="2400" kern="1200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kolotraga</a:t>
                      </a:r>
                      <a:r>
                        <a:rPr lang="en-GB" sz="2400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(mm) – </a:t>
                      </a:r>
                      <a:r>
                        <a:rPr lang="hr-HR" sz="2400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autoceste i državne ceste 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Dubina</a:t>
                      </a:r>
                      <a:r>
                        <a:rPr lang="hr-HR" sz="2400" kern="1200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kolotraga</a:t>
                      </a:r>
                      <a:r>
                        <a:rPr lang="en-GB" sz="2400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GB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(mm) </a:t>
                      </a:r>
                      <a:r>
                        <a:rPr lang="en-GB" sz="2400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hr-HR" sz="2400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županijske ceste i lokalne ceste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  <a:tr h="341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vrlo</a:t>
                      </a:r>
                      <a:r>
                        <a:rPr lang="hr-HR" sz="2400" kern="1200" baseline="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dobro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&lt; 4,5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>
                          <a:effectLst/>
                          <a:latin typeface="+mn-lt"/>
                          <a:cs typeface="Arial" panose="020B0604020202020204" pitchFamily="34" charset="0"/>
                        </a:rPr>
                        <a:t>&lt; 4,9</a:t>
                      </a:r>
                      <a:endParaRPr lang="hr-HR" sz="2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  <a:tr h="407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dobro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4,5 do 9,3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>
                          <a:effectLst/>
                          <a:latin typeface="+mn-lt"/>
                          <a:cs typeface="Arial" panose="020B0604020202020204" pitchFamily="34" charset="0"/>
                        </a:rPr>
                        <a:t>4,9 do 10,5</a:t>
                      </a:r>
                      <a:endParaRPr lang="hr-HR" sz="2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  <a:tr h="446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prihvatljivo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9,3 do 14,5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>
                          <a:effectLst/>
                          <a:latin typeface="+mn-lt"/>
                          <a:cs typeface="Arial" panose="020B0604020202020204" pitchFamily="34" charset="0"/>
                        </a:rPr>
                        <a:t>10,5 do 17,2</a:t>
                      </a:r>
                      <a:endParaRPr lang="hr-HR" sz="2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  <a:tr h="451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loše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14,5 do 20,1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17,2 do 25,8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  <a:tr h="4439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vrlo</a:t>
                      </a:r>
                      <a:r>
                        <a:rPr lang="hr-HR" sz="2400" kern="1200" baseline="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loše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>
                          <a:effectLst/>
                          <a:latin typeface="+mn-lt"/>
                          <a:cs typeface="Arial" panose="020B0604020202020204" pitchFamily="34" charset="0"/>
                        </a:rPr>
                        <a:t>20,1 do 26,4</a:t>
                      </a:r>
                      <a:endParaRPr lang="hr-HR" sz="2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25,8 do 46,6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497" y="4852049"/>
            <a:ext cx="3016014" cy="2005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8634" y="135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Razina održavanja - kolnika</a:t>
            </a:r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266414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Miroslav Šimun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31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47" y="961951"/>
            <a:ext cx="9073008" cy="51849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30300" lvl="3" indent="-342900">
              <a:buFont typeface="Arial" panose="020B0604020202020204" pitchFamily="34" charset="0"/>
              <a:buChar char="•"/>
            </a:pPr>
            <a:endParaRPr lang="hr-HR" sz="2400" b="1" i="1" dirty="0" smtClean="0"/>
          </a:p>
          <a:p>
            <a:pPr marL="1130300" lvl="3" indent="-342900">
              <a:buFont typeface="Arial" panose="020B0604020202020204" pitchFamily="34" charset="0"/>
              <a:buChar char="•"/>
            </a:pPr>
            <a:r>
              <a:rPr lang="hr-HR" sz="2400" b="1" i="1" dirty="0" smtClean="0"/>
              <a:t>Pukotine </a:t>
            </a:r>
            <a:endParaRPr lang="hr-HR" sz="2400" b="1" i="1" dirty="0"/>
          </a:p>
          <a:p>
            <a:pPr marL="0" indent="0">
              <a:buNone/>
            </a:pPr>
            <a:r>
              <a:rPr lang="hr-HR" sz="2400" b="1" i="1" dirty="0" smtClean="0"/>
              <a:t>	– </a:t>
            </a:r>
            <a:r>
              <a:rPr lang="hr-HR" sz="2400" b="1" i="1" dirty="0" err="1"/>
              <a:t>raspucalost</a:t>
            </a:r>
            <a:r>
              <a:rPr lang="hr-HR" sz="2400" b="1" i="1" dirty="0"/>
              <a:t> vozne</a:t>
            </a:r>
          </a:p>
          <a:p>
            <a:pPr marL="0" indent="0">
              <a:buNone/>
            </a:pPr>
            <a:r>
              <a:rPr lang="hr-HR" sz="2400" b="1" i="1" dirty="0" smtClean="0"/>
              <a:t>	površine </a:t>
            </a:r>
            <a:r>
              <a:rPr lang="hr-HR" sz="2400" b="1" dirty="0"/>
              <a:t>(%)</a:t>
            </a:r>
            <a:r>
              <a:rPr lang="en-US" sz="2400" dirty="0"/>
              <a:t>:</a:t>
            </a:r>
            <a:r>
              <a:rPr lang="hr-HR" sz="2400" dirty="0"/>
              <a:t>  </a:t>
            </a:r>
            <a:r>
              <a:rPr lang="en-GB" sz="2400" dirty="0"/>
              <a:t> </a:t>
            </a:r>
            <a:endParaRPr lang="hr-HR" sz="2400" dirty="0"/>
          </a:p>
          <a:p>
            <a:pPr marL="787400" lvl="3" indent="0">
              <a:buNone/>
            </a:pPr>
            <a:endParaRPr lang="hr-HR" altLang="sr-Latn-R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899797"/>
              </p:ext>
            </p:extLst>
          </p:nvPr>
        </p:nvGraphicFramePr>
        <p:xfrm>
          <a:off x="3737999" y="727150"/>
          <a:ext cx="5406001" cy="29429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8429"/>
                <a:gridCol w="2927572"/>
              </a:tblGrid>
              <a:tr h="264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hr-HR" sz="2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r>
                        <a:rPr lang="hr-HR" sz="2400" noProof="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Klasifikacija – </a:t>
                      </a:r>
                      <a:r>
                        <a:rPr lang="hr-HR" sz="2400" b="1" i="1" noProof="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mrežaste</a:t>
                      </a:r>
                      <a:r>
                        <a:rPr lang="hr-HR" sz="2400" noProof="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pukotine</a:t>
                      </a:r>
                      <a:endParaRPr lang="en-US" sz="24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hr-HR" sz="2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Pukotine u voznoj površini kolnika </a:t>
                      </a:r>
                      <a:r>
                        <a:rPr lang="hr-HR" sz="2400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(%)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  <a:tr h="146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vrlo</a:t>
                      </a:r>
                      <a:r>
                        <a:rPr lang="hr-HR" sz="2400" kern="1200" baseline="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dobro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bez pukotina </a:t>
                      </a:r>
                      <a:r>
                        <a:rPr lang="en-GB" sz="2400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  <a:tr h="264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dobro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>
                          <a:effectLst/>
                          <a:latin typeface="+mn-lt"/>
                          <a:cs typeface="Arial" panose="020B0604020202020204" pitchFamily="34" charset="0"/>
                        </a:rPr>
                        <a:t>&lt; 5 %</a:t>
                      </a:r>
                      <a:endParaRPr lang="hr-HR" sz="2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  <a:tr h="264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prihvatljivo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 – 20 %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  <a:tr h="290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loše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20 – 40 %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  <a:tr h="66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vrlo</a:t>
                      </a:r>
                      <a:r>
                        <a:rPr lang="hr-HR" sz="2400" kern="1200" baseline="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loše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&gt; 40 %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677200"/>
              </p:ext>
            </p:extLst>
          </p:nvPr>
        </p:nvGraphicFramePr>
        <p:xfrm>
          <a:off x="28785" y="3717032"/>
          <a:ext cx="5664835" cy="3001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4135"/>
                <a:gridCol w="3060700"/>
              </a:tblGrid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hr-HR" sz="2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r>
                        <a:rPr lang="hr-HR" sz="2400" noProof="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Klasifikacija – </a:t>
                      </a:r>
                      <a:r>
                        <a:rPr lang="hr-HR" sz="2400" b="1" i="1" noProof="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poprečne</a:t>
                      </a:r>
                      <a:r>
                        <a:rPr lang="hr-HR" sz="2400" baseline="0" noProof="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2400" noProof="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pukotine</a:t>
                      </a:r>
                      <a:endParaRPr lang="en-US" sz="2400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Pukotine u voznoj površini kolnika </a:t>
                      </a:r>
                      <a:r>
                        <a:rPr lang="hr-HR" sz="2400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(%)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  <a:tr h="205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vrlo</a:t>
                      </a:r>
                      <a:r>
                        <a:rPr lang="hr-HR" sz="2400" kern="1200" baseline="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dobro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bez pukotina </a:t>
                      </a:r>
                      <a:r>
                        <a:rPr lang="en-GB" sz="2400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hr-HR" sz="2400" dirty="0" smtClean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dobro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>
                          <a:effectLst/>
                          <a:latin typeface="+mn-lt"/>
                          <a:cs typeface="Arial" panose="020B0604020202020204" pitchFamily="34" charset="0"/>
                        </a:rPr>
                        <a:t>&lt; 2 %</a:t>
                      </a:r>
                      <a:endParaRPr lang="hr-HR" sz="2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prihvatljivo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 – 10 %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loše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10 – 20 %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vrlo</a:t>
                      </a:r>
                      <a:r>
                        <a:rPr lang="hr-HR" sz="2400" kern="1200" baseline="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loše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&gt; 20 %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</a:tbl>
          </a:graphicData>
        </a:graphic>
      </p:graphicFrame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2251" y="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Razina održavanja - kolnika</a:t>
            </a:r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126313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uiExpand="1" build="p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Miroslav Šimun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32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21060"/>
            <a:ext cx="8229600" cy="7060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Hvala na pažnji!</a:t>
            </a:r>
            <a:endParaRPr lang="hr-HR" alt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831" y="837848"/>
            <a:ext cx="3605026" cy="5461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2569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Miroslav Šimun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4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5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79512" y="-171400"/>
            <a:ext cx="8229600" cy="60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altLang="sr-Latn-RS" dirty="0" smtClean="0"/>
              <a:t>Uvod</a:t>
            </a:r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339694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Miroslav Šimun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5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736" y="-12753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Uvod</a:t>
            </a:r>
            <a:endParaRPr lang="hr-HR" altLang="sr-Latn-RS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8301" y="210142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sz="2400" b="1" dirty="0" smtClean="0"/>
              <a:t>TEM </a:t>
            </a:r>
            <a:r>
              <a:rPr lang="hr-HR" sz="2400" b="1" dirty="0"/>
              <a:t>– Nacionalne </a:t>
            </a:r>
            <a:r>
              <a:rPr lang="hr-HR" sz="2400" b="1" dirty="0" smtClean="0"/>
              <a:t>članice</a:t>
            </a:r>
          </a:p>
          <a:p>
            <a:pPr marL="1028700" lvl="6" indent="-342900">
              <a:buFont typeface="Wingdings" panose="05000000000000000000" pitchFamily="2" charset="2"/>
              <a:buChar char="v"/>
            </a:pPr>
            <a:r>
              <a:rPr lang="hr-HR" sz="2400" i="1" dirty="0"/>
              <a:t>ARMENIJA</a:t>
            </a:r>
          </a:p>
          <a:p>
            <a:pPr marL="1028700" lvl="6" indent="-342900">
              <a:buFont typeface="Wingdings" panose="05000000000000000000" pitchFamily="2" charset="2"/>
              <a:buChar char="v"/>
            </a:pPr>
            <a:r>
              <a:rPr lang="hr-HR" sz="2400" i="1" dirty="0"/>
              <a:t>AUSTRIJA</a:t>
            </a:r>
          </a:p>
          <a:p>
            <a:pPr marL="1028700" lvl="6" indent="-342900">
              <a:buFont typeface="Wingdings" panose="05000000000000000000" pitchFamily="2" charset="2"/>
              <a:buChar char="v"/>
            </a:pPr>
            <a:r>
              <a:rPr lang="hr-HR" sz="2400" i="1" dirty="0"/>
              <a:t>BOSNIA I HERZEGOVINA</a:t>
            </a:r>
          </a:p>
          <a:p>
            <a:pPr marL="1028700" lvl="6" indent="-342900">
              <a:buFont typeface="Wingdings" panose="05000000000000000000" pitchFamily="2" charset="2"/>
              <a:buChar char="v"/>
            </a:pPr>
            <a:r>
              <a:rPr lang="hr-HR" sz="2400" i="1" dirty="0"/>
              <a:t>BUGARSKA</a:t>
            </a:r>
          </a:p>
          <a:p>
            <a:pPr marL="1028700" lvl="6" indent="-342900">
              <a:buFont typeface="Wingdings" panose="05000000000000000000" pitchFamily="2" charset="2"/>
              <a:buChar char="v"/>
            </a:pPr>
            <a:r>
              <a:rPr lang="hr-HR" sz="2400" i="1" dirty="0"/>
              <a:t>ČEŠKA</a:t>
            </a:r>
          </a:p>
          <a:p>
            <a:pPr marL="1028700" lvl="6" indent="-342900">
              <a:buFont typeface="Wingdings" panose="05000000000000000000" pitchFamily="2" charset="2"/>
              <a:buChar char="v"/>
            </a:pPr>
            <a:r>
              <a:rPr lang="hr-HR" sz="2400" i="1" dirty="0" smtClean="0"/>
              <a:t>HRVATSKA</a:t>
            </a:r>
          </a:p>
          <a:p>
            <a:pPr marL="1028700" lvl="6" indent="-342900">
              <a:buFont typeface="Wingdings" panose="05000000000000000000" pitchFamily="2" charset="2"/>
              <a:buChar char="v"/>
            </a:pPr>
            <a:r>
              <a:rPr lang="hr-HR" sz="2400" i="1" dirty="0" smtClean="0"/>
              <a:t>ITALIJA</a:t>
            </a:r>
            <a:endParaRPr lang="hr-HR" sz="2400" i="1" dirty="0"/>
          </a:p>
          <a:p>
            <a:pPr marL="1028700" lvl="6" indent="-342900">
              <a:buFont typeface="Wingdings" panose="05000000000000000000" pitchFamily="2" charset="2"/>
              <a:buChar char="v"/>
            </a:pPr>
            <a:r>
              <a:rPr lang="hr-HR" sz="2400" i="1" dirty="0"/>
              <a:t>LITVA</a:t>
            </a:r>
          </a:p>
          <a:p>
            <a:pPr marL="1028700" lvl="6" indent="-342900">
              <a:buFont typeface="Wingdings" panose="05000000000000000000" pitchFamily="2" charset="2"/>
              <a:buChar char="v"/>
            </a:pPr>
            <a:r>
              <a:rPr lang="hr-HR" sz="2400" i="1" dirty="0"/>
              <a:t>POLJSKA</a:t>
            </a:r>
          </a:p>
          <a:p>
            <a:pPr marL="1028700" lvl="6" indent="-342900">
              <a:buFont typeface="Wingdings" panose="05000000000000000000" pitchFamily="2" charset="2"/>
              <a:buChar char="v"/>
            </a:pPr>
            <a:r>
              <a:rPr lang="hr-HR" sz="2400" i="1" dirty="0"/>
              <a:t>RUMUNJSKA</a:t>
            </a:r>
          </a:p>
          <a:p>
            <a:pPr marL="1028700" lvl="6" indent="-342900">
              <a:buFont typeface="Wingdings" panose="05000000000000000000" pitchFamily="2" charset="2"/>
              <a:buChar char="v"/>
            </a:pPr>
            <a:r>
              <a:rPr lang="hr-HR" sz="2400" i="1" dirty="0"/>
              <a:t>SLOVAČKA</a:t>
            </a:r>
          </a:p>
          <a:p>
            <a:pPr marL="1028700" lvl="6" indent="-342900">
              <a:buFont typeface="Wingdings" panose="05000000000000000000" pitchFamily="2" charset="2"/>
              <a:buChar char="v"/>
            </a:pPr>
            <a:r>
              <a:rPr lang="hr-HR" sz="2400" i="1" dirty="0"/>
              <a:t>SLOVENIJA</a:t>
            </a:r>
          </a:p>
          <a:p>
            <a:pPr marL="1028700" lvl="6" indent="-342900">
              <a:buFont typeface="Wingdings" panose="05000000000000000000" pitchFamily="2" charset="2"/>
              <a:buChar char="v"/>
            </a:pPr>
            <a:r>
              <a:rPr lang="hr-HR" sz="2400" i="1" dirty="0" smtClean="0"/>
              <a:t>TURSKA</a:t>
            </a:r>
            <a:r>
              <a:rPr lang="hr-HR" sz="2400" dirty="0" smtClean="0"/>
              <a:t> </a:t>
            </a:r>
          </a:p>
          <a:p>
            <a:endParaRPr lang="hr-HR" altLang="sr-Latn-R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720" y="846125"/>
            <a:ext cx="3605026" cy="2298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174" y="3501008"/>
            <a:ext cx="3605026" cy="2527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221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1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1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1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1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Miroslav Šimun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6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Uvod</a:t>
            </a:r>
            <a:endParaRPr lang="hr-HR" altLang="sr-Latn-RS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76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/>
              <a:t>Najznačajnija </a:t>
            </a:r>
            <a:r>
              <a:rPr lang="hr-HR" sz="2400" b="1" dirty="0" smtClean="0"/>
              <a:t>aktivnost TEM projekta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400" dirty="0" smtClean="0"/>
              <a:t>razvoj koncepta europskih koridora i cestovnih mreža na europskoj razini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400" dirty="0" smtClean="0"/>
              <a:t>temeljem čega je nastala mreža Pan-Europskih koridora te </a:t>
            </a:r>
            <a:r>
              <a:rPr lang="en-US" sz="2400" dirty="0" smtClean="0"/>
              <a:t>TEN-T </a:t>
            </a:r>
            <a:r>
              <a:rPr lang="en-US" sz="2400" dirty="0"/>
              <a:t>(</a:t>
            </a:r>
            <a:r>
              <a:rPr lang="en-GB" sz="2400" i="1" dirty="0"/>
              <a:t>Trans European Network – Transport) </a:t>
            </a:r>
            <a:r>
              <a:rPr lang="hr-HR" sz="2400" dirty="0" smtClean="0"/>
              <a:t>mreža koridora na području Europske unije </a:t>
            </a:r>
          </a:p>
          <a:p>
            <a:pPr marL="457200" lvl="1" indent="0">
              <a:buNone/>
            </a:pPr>
            <a:endParaRPr lang="hr-HR" sz="2400" dirty="0" smtClean="0"/>
          </a:p>
          <a:p>
            <a:r>
              <a:rPr lang="hr-HR" sz="2400" b="1" dirty="0"/>
              <a:t>Sudjelovanjem država u TEM projektu izvan </a:t>
            </a:r>
            <a:r>
              <a:rPr lang="en-US" sz="2400" b="1" dirty="0"/>
              <a:t>EU-a</a:t>
            </a:r>
            <a:endParaRPr lang="hr-HR" sz="24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400" dirty="0"/>
              <a:t>Armenije,</a:t>
            </a:r>
            <a:r>
              <a:rPr lang="en-US" sz="2400" dirty="0"/>
              <a:t> Bosna </a:t>
            </a:r>
            <a:r>
              <a:rPr lang="en-US" sz="2400" dirty="0" err="1"/>
              <a:t>i</a:t>
            </a:r>
            <a:r>
              <a:rPr lang="en-US" sz="2400" dirty="0"/>
              <a:t> Hercegovina</a:t>
            </a:r>
            <a:r>
              <a:rPr lang="hr-HR" sz="2400" dirty="0"/>
              <a:t> te</a:t>
            </a:r>
            <a:r>
              <a:rPr lang="en-US" sz="2400" dirty="0"/>
              <a:t> </a:t>
            </a:r>
            <a:r>
              <a:rPr lang="hr-HR" sz="2400" dirty="0"/>
              <a:t>Turske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400" dirty="0"/>
              <a:t>omogućen je kontinuitet razvoja mreže cestovnih koridora prema istočnoj Europi i Aziji</a:t>
            </a:r>
            <a:endParaRPr lang="hr-HR" altLang="sr-Latn-RS" sz="2400" dirty="0"/>
          </a:p>
          <a:p>
            <a:pPr marL="457200" lvl="1" indent="0">
              <a:buNone/>
            </a:pPr>
            <a:endParaRPr lang="hr-HR" alt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56251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Miroslav Šimun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7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Upitnik</a:t>
            </a:r>
            <a:endParaRPr lang="hr-HR" altLang="sr-Latn-RS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76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sz="2400" dirty="0" smtClean="0"/>
              <a:t>Za potrebe izrade TEM smjernica o standardu održavanja cesta provedeno je istraživanje koje je uključivalo 13 TEM država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400" dirty="0" smtClean="0"/>
              <a:t>Prema članicama je upućen upitnik s nizom konkretnih pitanja vezano za provođenje sustava održavanja cesta s naglaskom na redovno održavanje</a:t>
            </a:r>
            <a:endParaRPr lang="hr-HR" altLang="sr-Latn-R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76837"/>
            <a:ext cx="3808126" cy="231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387" y="3776837"/>
            <a:ext cx="3757351" cy="231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989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Miroslav Šimun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8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Upitnik</a:t>
            </a:r>
            <a:endParaRPr lang="hr-HR" altLang="sr-Latn-RS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76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lvl="3" indent="-514350">
              <a:buFont typeface="+mj-lt"/>
              <a:buAutoNum type="romanUcPeriod"/>
            </a:pPr>
            <a:r>
              <a:rPr lang="hr-HR" altLang="sr-Latn-RS" sz="2400" b="1" i="1" dirty="0" smtClean="0">
                <a:solidFill>
                  <a:srgbClr val="212121"/>
                </a:solidFill>
              </a:rPr>
              <a:t>Opseg </a:t>
            </a:r>
            <a:r>
              <a:rPr lang="hr-HR" altLang="sr-Latn-RS" sz="2400" b="1" i="1" dirty="0">
                <a:solidFill>
                  <a:srgbClr val="212121"/>
                </a:solidFill>
              </a:rPr>
              <a:t>radova i usluga</a:t>
            </a:r>
          </a:p>
          <a:p>
            <a:pPr marL="800100" lvl="4" indent="-342900">
              <a:buFont typeface="Courier New" panose="02070309020205020404" pitchFamily="49" charset="0"/>
              <a:buChar char="o"/>
            </a:pPr>
            <a:r>
              <a:rPr lang="hr-HR" altLang="sr-Latn-RS" sz="2400" dirty="0">
                <a:solidFill>
                  <a:srgbClr val="212121"/>
                </a:solidFill>
              </a:rPr>
              <a:t>Kako se definiraju radovi i usluge redovnog održavanja i zaštite cesta?</a:t>
            </a:r>
          </a:p>
          <a:p>
            <a:pPr marL="1257300" lvl="5" indent="-342900">
              <a:buFont typeface="Wingdings" panose="05000000000000000000" pitchFamily="2" charset="2"/>
              <a:buChar char="v"/>
            </a:pPr>
            <a:r>
              <a:rPr lang="hr-HR" altLang="sr-Latn-RS" sz="2400" dirty="0" smtClean="0">
                <a:solidFill>
                  <a:srgbClr val="212121"/>
                </a:solidFill>
              </a:rPr>
              <a:t>Primjer</a:t>
            </a:r>
            <a:r>
              <a:rPr lang="hr-HR" altLang="sr-Latn-RS" sz="2400" dirty="0">
                <a:solidFill>
                  <a:srgbClr val="212121"/>
                </a:solidFill>
              </a:rPr>
              <a:t>:</a:t>
            </a:r>
          </a:p>
          <a:p>
            <a:pPr marL="1714500" lvl="6" indent="-342900">
              <a:buFont typeface="Wingdings" panose="05000000000000000000" pitchFamily="2" charset="2"/>
              <a:buChar char="ü"/>
            </a:pPr>
            <a:r>
              <a:rPr lang="hr-HR" altLang="sr-Latn-RS" sz="2400" dirty="0">
                <a:solidFill>
                  <a:srgbClr val="212121"/>
                </a:solidFill>
              </a:rPr>
              <a:t>Zakon o cestama (Zakon izdaje Vlada)?</a:t>
            </a:r>
          </a:p>
          <a:p>
            <a:pPr marL="1714500" lvl="6" indent="-342900">
              <a:buFont typeface="Wingdings" panose="05000000000000000000" pitchFamily="2" charset="2"/>
              <a:buChar char="ü"/>
            </a:pPr>
            <a:r>
              <a:rPr lang="hr-HR" altLang="sr-Latn-RS" sz="2400" dirty="0">
                <a:solidFill>
                  <a:srgbClr val="212121"/>
                </a:solidFill>
              </a:rPr>
              <a:t>Pravilnik koji slijedi Zakon o cestama? </a:t>
            </a:r>
          </a:p>
          <a:p>
            <a:pPr marL="1714500" lvl="6" indent="-342900">
              <a:buFont typeface="Wingdings" panose="05000000000000000000" pitchFamily="2" charset="2"/>
              <a:buChar char="ü"/>
            </a:pPr>
            <a:r>
              <a:rPr lang="hr-HR" altLang="sr-Latn-RS" sz="2400" dirty="0">
                <a:solidFill>
                  <a:srgbClr val="212121"/>
                </a:solidFill>
              </a:rPr>
              <a:t>Pod zakonski akti?</a:t>
            </a:r>
          </a:p>
          <a:p>
            <a:pPr marL="1714500" lvl="6" indent="-342900">
              <a:buFont typeface="Wingdings" panose="05000000000000000000" pitchFamily="2" charset="2"/>
              <a:buChar char="ü"/>
            </a:pPr>
            <a:r>
              <a:rPr lang="hr-HR" altLang="sr-Latn-RS" sz="2400" dirty="0">
                <a:solidFill>
                  <a:srgbClr val="212121"/>
                </a:solidFill>
              </a:rPr>
              <a:t>Ostali zakoni, propisi i standardi? </a:t>
            </a:r>
          </a:p>
          <a:p>
            <a:pPr marL="1714500" lvl="6" indent="-342900">
              <a:buFont typeface="Wingdings" panose="05000000000000000000" pitchFamily="2" charset="2"/>
              <a:buChar char="ü"/>
            </a:pPr>
            <a:r>
              <a:rPr lang="hr-HR" altLang="sr-Latn-RS" sz="2400" dirty="0">
                <a:solidFill>
                  <a:srgbClr val="212121"/>
                </a:solidFill>
              </a:rPr>
              <a:t>Operativni programi koje izdaju nadležna tijela?</a:t>
            </a:r>
          </a:p>
          <a:p>
            <a:pPr marL="1714500" lvl="6" indent="-342900">
              <a:buFont typeface="Wingdings" panose="05000000000000000000" pitchFamily="2" charset="2"/>
              <a:buChar char="ü"/>
            </a:pPr>
            <a:r>
              <a:rPr lang="hr-HR" altLang="sr-Latn-RS" sz="2400" dirty="0">
                <a:solidFill>
                  <a:srgbClr val="212121"/>
                </a:solidFill>
              </a:rPr>
              <a:t>Tehničke specifikacije radova i usluga održavanja?</a:t>
            </a:r>
            <a:r>
              <a:rPr lang="hr-HR" altLang="sr-Latn-RS" sz="2400" dirty="0"/>
              <a:t> </a:t>
            </a:r>
          </a:p>
          <a:p>
            <a:endParaRPr lang="hr-HR" altLang="sr-Latn-RS" sz="2400" dirty="0"/>
          </a:p>
        </p:txBody>
      </p:sp>
    </p:spTree>
    <p:extLst>
      <p:ext uri="{BB962C8B-B14F-4D97-AF65-F5344CB8AC3E}">
        <p14:creationId xmlns:p14="http://schemas.microsoft.com/office/powerpoint/2010/main" val="268812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Miroslav Šimun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9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/>
              <a:t>Upitnik</a:t>
            </a:r>
            <a:endParaRPr lang="hr-HR" altLang="sr-Latn-RS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063" y="848808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lvl="3" indent="-514350">
              <a:buAutoNum type="romanUcPeriod" startAt="2"/>
            </a:pPr>
            <a:r>
              <a:rPr lang="hr-HR" altLang="sr-Latn-RS" sz="2400" b="1" i="1" dirty="0" smtClean="0">
                <a:solidFill>
                  <a:srgbClr val="212121"/>
                </a:solidFill>
              </a:rPr>
              <a:t>Zakonodavstvo</a:t>
            </a:r>
            <a:endParaRPr lang="hr-HR" altLang="sr-Latn-RS" sz="2400" b="1" i="1" dirty="0">
              <a:solidFill>
                <a:srgbClr val="212121"/>
              </a:solidFill>
            </a:endParaRPr>
          </a:p>
          <a:p>
            <a:pPr marL="800100" lvl="4" indent="-342900">
              <a:buFont typeface="Courier New" panose="02070309020205020404" pitchFamily="49" charset="0"/>
              <a:buChar char="o"/>
            </a:pPr>
            <a:r>
              <a:rPr lang="hr-HR" altLang="sr-Latn-RS" sz="2400" dirty="0">
                <a:solidFill>
                  <a:srgbClr val="212121"/>
                </a:solidFill>
              </a:rPr>
              <a:t>Kako su radovi i usluge navedeni u zakonodavstvu?</a:t>
            </a:r>
          </a:p>
          <a:p>
            <a:pPr marL="1257300" lvl="5" indent="-342900">
              <a:buFont typeface="Wingdings" panose="05000000000000000000" pitchFamily="2" charset="2"/>
              <a:buChar char="v"/>
            </a:pPr>
            <a:r>
              <a:rPr lang="hr-HR" altLang="sr-Latn-RS" sz="2400" dirty="0">
                <a:solidFill>
                  <a:srgbClr val="212121"/>
                </a:solidFill>
              </a:rPr>
              <a:t>Posebno treba odrediti sljedeće:</a:t>
            </a:r>
          </a:p>
          <a:p>
            <a:pPr marL="1714500" lvl="6" indent="-342900">
              <a:buFont typeface="Wingdings" panose="05000000000000000000" pitchFamily="2" charset="2"/>
              <a:buChar char="ü"/>
            </a:pPr>
            <a:r>
              <a:rPr lang="hr-HR" altLang="sr-Latn-RS" sz="2400" dirty="0">
                <a:solidFill>
                  <a:srgbClr val="212121"/>
                </a:solidFill>
              </a:rPr>
              <a:t>Administrativne dužnosti</a:t>
            </a:r>
          </a:p>
          <a:p>
            <a:pPr marL="1714500" lvl="6" indent="-342900">
              <a:buFont typeface="Wingdings" panose="05000000000000000000" pitchFamily="2" charset="2"/>
              <a:buChar char="ü"/>
            </a:pPr>
            <a:r>
              <a:rPr lang="hr-HR" altLang="sr-Latn-RS" sz="2400" dirty="0">
                <a:solidFill>
                  <a:srgbClr val="212121"/>
                </a:solidFill>
              </a:rPr>
              <a:t>Ophodnje</a:t>
            </a:r>
          </a:p>
          <a:p>
            <a:pPr marL="1714500" lvl="6" indent="-342900">
              <a:buFont typeface="Wingdings" panose="05000000000000000000" pitchFamily="2" charset="2"/>
              <a:buChar char="ü"/>
            </a:pPr>
            <a:r>
              <a:rPr lang="hr-HR" altLang="sr-Latn-RS" sz="2400" dirty="0" smtClean="0">
                <a:solidFill>
                  <a:srgbClr val="212121"/>
                </a:solidFill>
              </a:rPr>
              <a:t>Redovno </a:t>
            </a:r>
            <a:r>
              <a:rPr lang="hr-HR" altLang="sr-Latn-RS" sz="2400" dirty="0">
                <a:solidFill>
                  <a:srgbClr val="212121"/>
                </a:solidFill>
              </a:rPr>
              <a:t>održavanje na cestama, mostovima i drugim cestovnim sredstvima</a:t>
            </a:r>
          </a:p>
          <a:p>
            <a:pPr marL="1714500" lvl="6" indent="-342900">
              <a:buFont typeface="Wingdings" panose="05000000000000000000" pitchFamily="2" charset="2"/>
              <a:buChar char="ü"/>
            </a:pPr>
            <a:r>
              <a:rPr lang="hr-HR" altLang="sr-Latn-RS" sz="2400" dirty="0">
                <a:solidFill>
                  <a:srgbClr val="212121"/>
                </a:solidFill>
              </a:rPr>
              <a:t>Sve potrebne mjere i radnje koje treba provesti tijekom cijele godine</a:t>
            </a:r>
          </a:p>
          <a:p>
            <a:pPr marL="1714500" lvl="6" indent="-342900">
              <a:buFont typeface="Wingdings" panose="05000000000000000000" pitchFamily="2" charset="2"/>
              <a:buChar char="ü"/>
            </a:pPr>
            <a:r>
              <a:rPr lang="hr-HR" altLang="sr-Latn-RS" sz="2400" dirty="0" smtClean="0">
                <a:solidFill>
                  <a:srgbClr val="212121"/>
                </a:solidFill>
              </a:rPr>
              <a:t>Zimska </a:t>
            </a:r>
            <a:r>
              <a:rPr lang="hr-HR" altLang="sr-Latn-RS" sz="2400" dirty="0">
                <a:solidFill>
                  <a:srgbClr val="212121"/>
                </a:solidFill>
              </a:rPr>
              <a:t>služba</a:t>
            </a:r>
            <a:endParaRPr lang="hr-HR" altLang="sr-Latn-R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674" y="4330700"/>
            <a:ext cx="3808126" cy="2527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239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Words>1389</Words>
  <Application>Microsoft Office PowerPoint</Application>
  <PresentationFormat>On-screen Show (4:3)</PresentationFormat>
  <Paragraphs>438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Arial Narrow</vt:lpstr>
      <vt:lpstr>Calibri</vt:lpstr>
      <vt:lpstr>Courier New</vt:lpstr>
      <vt:lpstr>Times New Roman</vt:lpstr>
      <vt:lpstr>Verdana</vt:lpstr>
      <vt:lpstr>Wingdings</vt:lpstr>
      <vt:lpstr>Office Theme</vt:lpstr>
      <vt:lpstr>TEM standard održavanja cesta</vt:lpstr>
      <vt:lpstr>Sadržaj</vt:lpstr>
      <vt:lpstr>Uvod</vt:lpstr>
      <vt:lpstr>PowerPoint Presentation</vt:lpstr>
      <vt:lpstr>Uvod</vt:lpstr>
      <vt:lpstr>Uvod</vt:lpstr>
      <vt:lpstr>Upitnik</vt:lpstr>
      <vt:lpstr>Upitnik</vt:lpstr>
      <vt:lpstr>Upitnik</vt:lpstr>
      <vt:lpstr>Upitnik</vt:lpstr>
      <vt:lpstr>Upitnik</vt:lpstr>
      <vt:lpstr>Upitnik</vt:lpstr>
      <vt:lpstr>Upitnik</vt:lpstr>
      <vt:lpstr>Upitnik</vt:lpstr>
      <vt:lpstr>Ugovaranje</vt:lpstr>
      <vt:lpstr>Ugovaranje</vt:lpstr>
      <vt:lpstr>Ugovaranje</vt:lpstr>
      <vt:lpstr>Opseg održavanja</vt:lpstr>
      <vt:lpstr>Opseg održavanja</vt:lpstr>
      <vt:lpstr>Opseg održavanja</vt:lpstr>
      <vt:lpstr>Opseg održavanja</vt:lpstr>
      <vt:lpstr>Opseg održavanja</vt:lpstr>
      <vt:lpstr>Opseg održavanja</vt:lpstr>
      <vt:lpstr>Opseg održavanja</vt:lpstr>
      <vt:lpstr>Opseg održavanja</vt:lpstr>
      <vt:lpstr>Opseg održavanja</vt:lpstr>
      <vt:lpstr>Razina održavanja - kolnika</vt:lpstr>
      <vt:lpstr>Razina održavanja - kolnika</vt:lpstr>
      <vt:lpstr>Razina održavanja - kolnika</vt:lpstr>
      <vt:lpstr>Razina održavanja - kolnika</vt:lpstr>
      <vt:lpstr>Razina održavanja - kolnika</vt:lpstr>
      <vt:lpstr>Hvala na pažnji!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Berislav Rupčić</dc:creator>
  <cp:lastModifiedBy>Miroslav Šimun</cp:lastModifiedBy>
  <cp:revision>90</cp:revision>
  <dcterms:created xsi:type="dcterms:W3CDTF">2010-03-22T21:50:27Z</dcterms:created>
  <dcterms:modified xsi:type="dcterms:W3CDTF">2019-06-12T15:14:48Z</dcterms:modified>
</cp:coreProperties>
</file>