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3" r:id="rId3"/>
    <p:sldId id="264" r:id="rId4"/>
    <p:sldId id="297" r:id="rId5"/>
    <p:sldId id="268" r:id="rId6"/>
    <p:sldId id="265" r:id="rId7"/>
    <p:sldId id="269" r:id="rId8"/>
    <p:sldId id="298" r:id="rId9"/>
    <p:sldId id="302" r:id="rId10"/>
    <p:sldId id="266" r:id="rId11"/>
    <p:sldId id="307" r:id="rId12"/>
    <p:sldId id="331" r:id="rId13"/>
    <p:sldId id="332" r:id="rId14"/>
    <p:sldId id="333" r:id="rId15"/>
    <p:sldId id="280" r:id="rId16"/>
    <p:sldId id="267" r:id="rId17"/>
    <p:sldId id="334" r:id="rId18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9900"/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9" autoAdjust="0"/>
    <p:restoredTop sz="87917" autoAdjust="0"/>
  </p:normalViewPr>
  <p:slideViewPr>
    <p:cSldViewPr>
      <p:cViewPr>
        <p:scale>
          <a:sx n="100" d="100"/>
          <a:sy n="100" d="100"/>
        </p:scale>
        <p:origin x="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13.6.2019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13.6.2019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Kreti lom (rupture), duktilni slom</a:t>
            </a:r>
            <a:r>
              <a:rPr lang="hr-HR" baseline="0" dirty="0" smtClean="0"/>
              <a:t> (</a:t>
            </a:r>
            <a:r>
              <a:rPr lang="hr-HR" baseline="0" dirty="0" err="1" smtClean="0"/>
              <a:t>excessive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deformation</a:t>
            </a:r>
            <a:r>
              <a:rPr lang="hr-HR" baseline="0" dirty="0" smtClean="0"/>
              <a:t>), </a:t>
            </a:r>
            <a:r>
              <a:rPr lang="hr-HR" baseline="0" dirty="0" err="1" smtClean="0"/>
              <a:t>equilibrium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loss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itd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199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32C6C-E4E8-4DA8-A996-ACD8E1833339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872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Mario Bačić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 nove generacije </a:t>
            </a:r>
            <a:r>
              <a:rPr lang="hr-HR" altLang="sr-Latn-R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Eurokoda</a:t>
            </a:r>
            <a:r>
              <a:rPr lang="hr-HR" altLang="sr-Latn-R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2" y="5572125"/>
            <a:ext cx="817411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doc.dr.sc., Mario Bačić,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mag.ing.aedif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Građevinski fakultet Sveučilišta u Zagrebu</a:t>
            </a:r>
            <a:endParaRPr lang="hr-HR" alt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 Bačić</a:t>
            </a: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548" y="6367190"/>
            <a:ext cx="5976938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26400" y="6358980"/>
            <a:ext cx="1117600" cy="476250"/>
          </a:xfrm>
        </p:spPr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10</a:t>
            </a:fld>
            <a:endParaRPr lang="hr-HR" alt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251521" y="1352111"/>
            <a:ext cx="2527300" cy="8825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1990</a:t>
            </a:r>
          </a:p>
          <a:p>
            <a:pPr algn="ctr"/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Osnove konstrukcijskog projektiranja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4080"/>
            <a:ext cx="2527301" cy="7958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Eurokod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generacija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19" y="3575669"/>
            <a:ext cx="2527302" cy="7958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1997 - 1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Osnovna pravila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19" y="4764284"/>
            <a:ext cx="2527302" cy="7958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1997 - 2</a:t>
            </a:r>
          </a:p>
          <a:p>
            <a:pPr algn="ctr"/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Istraživanje i ispitivanje temeljnog tla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0779" y="133774"/>
            <a:ext cx="2660649" cy="7958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Eurokod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generacija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0779" y="1378465"/>
            <a:ext cx="2660649" cy="8562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1990</a:t>
            </a:r>
          </a:p>
          <a:p>
            <a:pPr algn="ctr"/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Osnove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konstrukcijskog </a:t>
            </a:r>
            <a:r>
              <a:rPr lang="hr-HR" sz="1600" b="1" dirty="0" smtClean="0">
                <a:solidFill>
                  <a:srgbClr val="C00000"/>
                </a:solidFill>
                <a:latin typeface="+mj-lt"/>
              </a:rPr>
              <a:t>i geotehničkog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projektiranja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0778" y="2911990"/>
            <a:ext cx="2660650" cy="7958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1997 - 1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Osnovna pravila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0778" y="4161278"/>
            <a:ext cx="2660650" cy="7958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1997 - 2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Istraživanje temeljnog tla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0778" y="5387324"/>
            <a:ext cx="2660650" cy="7958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 1997 - 3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Geotehničke konstrukcije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9182" y="2117246"/>
            <a:ext cx="1401233" cy="749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Osnove geotehničkog projektiranja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9021" y="3054952"/>
            <a:ext cx="1387476" cy="44285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Osnovna pravila</a:t>
            </a:r>
            <a:endParaRPr lang="hr-HR" sz="15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9019" y="3877880"/>
            <a:ext cx="1401233" cy="44285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Specifična pravila</a:t>
            </a:r>
            <a:endParaRPr lang="hr-HR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19275" y="4631905"/>
            <a:ext cx="1401233" cy="44285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Dobivanje parametara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9017" y="5558644"/>
            <a:ext cx="1401233" cy="44285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Modeli proračuna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23182" y="2510690"/>
            <a:ext cx="0" cy="126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94946" y="1765037"/>
            <a:ext cx="0" cy="72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2696" y="2485037"/>
            <a:ext cx="16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23182" y="2510690"/>
            <a:ext cx="2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68696" y="3775453"/>
            <a:ext cx="158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94696" y="1767418"/>
            <a:ext cx="21600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1519" y="1132932"/>
            <a:ext cx="7309909" cy="42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10250" y="3309923"/>
            <a:ext cx="396000" cy="0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20696" y="3273465"/>
            <a:ext cx="0" cy="68400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8821" y="3960130"/>
            <a:ext cx="2340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20696" y="3273465"/>
            <a:ext cx="900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14696" y="4854031"/>
            <a:ext cx="396000" cy="0"/>
          </a:xfrm>
          <a:prstGeom prst="straightConnector1">
            <a:avLst/>
          </a:prstGeom>
          <a:ln w="95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68696" y="4854031"/>
            <a:ext cx="342000" cy="0"/>
          </a:xfrm>
          <a:prstGeom prst="straightConnector1">
            <a:avLst/>
          </a:prstGeom>
          <a:ln w="95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84778" y="5689056"/>
            <a:ext cx="216000" cy="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22778" y="4146620"/>
            <a:ext cx="16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84778" y="4146620"/>
            <a:ext cx="0" cy="154800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87296" y="4140660"/>
            <a:ext cx="3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43808" y="4320739"/>
            <a:ext cx="1588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02696" y="4320739"/>
            <a:ext cx="0" cy="150856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02696" y="5823530"/>
            <a:ext cx="10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10250" y="5834113"/>
            <a:ext cx="396000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7633411" y="2923610"/>
            <a:ext cx="144016" cy="3271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7817610" y="4023034"/>
            <a:ext cx="129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podjela u </a:t>
            </a:r>
          </a:p>
          <a:p>
            <a:pPr algn="ctr"/>
            <a:r>
              <a:rPr lang="hr-HR" sz="1600" dirty="0" smtClean="0"/>
              <a:t>3 dijela </a:t>
            </a:r>
          </a:p>
          <a:p>
            <a:pPr algn="ctr"/>
            <a:r>
              <a:rPr lang="hr-HR" sz="1600" dirty="0" smtClean="0"/>
              <a:t>(?!)</a:t>
            </a:r>
            <a:endParaRPr lang="hr-HR" sz="16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56" y="4957145"/>
            <a:ext cx="1133628" cy="11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432131"/>
            <a:ext cx="3228702" cy="27940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91680" y="4068457"/>
            <a:ext cx="9263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1050" i="1" dirty="0" smtClean="0"/>
              <a:t>DC3 – MFA</a:t>
            </a:r>
          </a:p>
          <a:p>
            <a:pPr algn="ctr"/>
            <a:r>
              <a:rPr lang="hr-HR" sz="1050" i="1" dirty="0" smtClean="0"/>
              <a:t>DC4 - RFA</a:t>
            </a:r>
            <a:endParaRPr lang="hr-HR" sz="105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generacija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86" y="1169150"/>
            <a:ext cx="8229600" cy="4525963"/>
          </a:xfrm>
        </p:spPr>
        <p:txBody>
          <a:bodyPr/>
          <a:lstStyle/>
          <a:p>
            <a:r>
              <a:rPr lang="hr-HR" sz="2800" dirty="0" smtClean="0"/>
              <a:t>Koje su promjene u EN 1990 (bitne za EN 1997)?</a:t>
            </a: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  <p:sp>
        <p:nvSpPr>
          <p:cNvPr id="9" name="Rectangle 8"/>
          <p:cNvSpPr/>
          <p:nvPr/>
        </p:nvSpPr>
        <p:spPr>
          <a:xfrm>
            <a:off x="534022" y="1627368"/>
            <a:ext cx="8199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Uvode se ‘geotehnička djelovanja’, ‘geotehnički modeli’ itd.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Omogućava se prilagodba geotehničkog projektiranja izrazima danim u EN 1990 (ne mora EN 1997 </a:t>
            </a:r>
            <a:r>
              <a:rPr lang="hr-HR" dirty="0" smtClean="0"/>
              <a:t>redefinirati </a:t>
            </a:r>
            <a:r>
              <a:rPr lang="hr-HR" dirty="0"/>
              <a:t>izraze za granična </a:t>
            </a:r>
            <a:r>
              <a:rPr lang="hr-HR" dirty="0" smtClean="0"/>
              <a:t>stanja (?)).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Zasebni </a:t>
            </a:r>
            <a:r>
              <a:rPr lang="hr-HR" dirty="0" err="1"/>
              <a:t>parcijani</a:t>
            </a:r>
            <a:r>
              <a:rPr lang="hr-HR" dirty="0"/>
              <a:t> faktori za djelovanje vode</a:t>
            </a:r>
            <a:r>
              <a:rPr lang="hr-HR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9692" y="3533006"/>
            <a:ext cx="4288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 smtClean="0"/>
              <a:t>građevine u različitim ‘razredima osjetljivosti’</a:t>
            </a:r>
            <a:endParaRPr lang="hr-HR" sz="11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23294" y="3805654"/>
            <a:ext cx="4288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i="1" dirty="0" smtClean="0"/>
              <a:t>granične vrijednosti pomaka temelja</a:t>
            </a:r>
            <a:endParaRPr lang="hr-HR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3036401"/>
            <a:ext cx="2908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i="1" dirty="0"/>
              <a:t>s</a:t>
            </a:r>
            <a:r>
              <a:rPr lang="hr-HR" sz="1100" i="1" dirty="0" smtClean="0"/>
              <a:t>inteza prema Bond, A. (2017), Berlin</a:t>
            </a:r>
            <a:endParaRPr lang="hr-HR" sz="1100" i="1" dirty="0"/>
          </a:p>
        </p:txBody>
      </p:sp>
      <p:sp>
        <p:nvSpPr>
          <p:cNvPr id="6" name="Rectangle 5"/>
          <p:cNvSpPr/>
          <p:nvPr/>
        </p:nvSpPr>
        <p:spPr>
          <a:xfrm>
            <a:off x="179512" y="5757919"/>
            <a:ext cx="309634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i="1" dirty="0"/>
              <a:t>EN 1997 gives guidance on which Design Cases to use for different geotechnical structures.</a:t>
            </a:r>
            <a:endParaRPr lang="hr-HR" sz="105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563" t="25591" r="27162" b="12201"/>
          <a:stretch/>
        </p:blipFill>
        <p:spPr>
          <a:xfrm>
            <a:off x="2365335" y="3796298"/>
            <a:ext cx="3932027" cy="2361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563" t="25465" r="27162" b="33200"/>
          <a:stretch/>
        </p:blipFill>
        <p:spPr>
          <a:xfrm>
            <a:off x="4434710" y="4041904"/>
            <a:ext cx="4686390" cy="18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generacija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86" y="1169150"/>
            <a:ext cx="8229600" cy="4525963"/>
          </a:xfrm>
        </p:spPr>
        <p:txBody>
          <a:bodyPr/>
          <a:lstStyle/>
          <a:p>
            <a:r>
              <a:rPr lang="hr-HR" sz="2800" dirty="0" smtClean="0"/>
              <a:t>Koje su promjene u EN 1997-1?</a:t>
            </a: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  <p:sp>
        <p:nvSpPr>
          <p:cNvPr id="9" name="Rectangle 8"/>
          <p:cNvSpPr/>
          <p:nvPr/>
        </p:nvSpPr>
        <p:spPr>
          <a:xfrm>
            <a:off x="723408" y="1677806"/>
            <a:ext cx="81997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Poboljšano tumačenje Geotehničkih kategorija (GC) temeljenih na Razredima posljedica (CC) i Razreda geotehničke složenosti (GCC)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Parcijalni faktori (</a:t>
            </a:r>
            <a:r>
              <a:rPr lang="hr-HR" i="1" dirty="0" smtClean="0"/>
              <a:t>i neki ostali elementi, npr. DSL</a:t>
            </a:r>
            <a:r>
              <a:rPr lang="hr-HR" dirty="0" smtClean="0"/>
              <a:t>) se ‘prepuštaju’ 1997-3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Parcijalni faktori za materijal – </a:t>
            </a:r>
            <a:r>
              <a:rPr lang="hr-HR" dirty="0" err="1" smtClean="0"/>
              <a:t>accidental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seismic</a:t>
            </a:r>
            <a:r>
              <a:rPr lang="hr-HR" dirty="0" smtClean="0"/>
              <a:t> </a:t>
            </a:r>
            <a:r>
              <a:rPr lang="hr-HR" dirty="0" err="1" smtClean="0"/>
              <a:t>values</a:t>
            </a:r>
            <a:r>
              <a:rPr lang="hr-HR" dirty="0" smtClean="0"/>
              <a:t>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Neke novosti</a:t>
            </a:r>
            <a:r>
              <a:rPr lang="hr-HR" sz="1600" dirty="0" smtClean="0"/>
              <a:t> (</a:t>
            </a:r>
            <a:r>
              <a:rPr lang="hr-HR" sz="1600" dirty="0"/>
              <a:t>primjerice Dodatak G </a:t>
            </a:r>
            <a:r>
              <a:rPr lang="hr-HR" sz="1600" dirty="0" smtClean="0"/>
              <a:t>- </a:t>
            </a:r>
            <a:r>
              <a:rPr lang="hr-HR" sz="1600" dirty="0" err="1" smtClean="0"/>
              <a:t>Qualification</a:t>
            </a:r>
            <a:r>
              <a:rPr lang="hr-HR" sz="1600" dirty="0" smtClean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professional</a:t>
            </a:r>
            <a:r>
              <a:rPr lang="hr-HR" sz="1600" dirty="0"/>
              <a:t> </a:t>
            </a:r>
            <a:r>
              <a:rPr lang="hr-HR" sz="1600" dirty="0" err="1" smtClean="0"/>
              <a:t>experience</a:t>
            </a:r>
            <a:r>
              <a:rPr lang="hr-HR" sz="1600" dirty="0" smtClean="0"/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87624" y="4036940"/>
            <a:ext cx="2903030" cy="2200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EN 1997-1:2004</a:t>
            </a:r>
          </a:p>
          <a:p>
            <a:endParaRPr lang="hr-HR" sz="1000" b="1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Općenito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Osnove geotehničkog projektiranja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Geotehnički podaci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Nadzor nad građenjem, </a:t>
            </a:r>
            <a:r>
              <a:rPr lang="hr-HR" sz="800" dirty="0" smtClean="0">
                <a:solidFill>
                  <a:schemeClr val="tx1"/>
                </a:solidFill>
              </a:rPr>
              <a:t>monitoring</a:t>
            </a:r>
            <a:r>
              <a:rPr lang="hr-HR" sz="900" dirty="0" smtClean="0">
                <a:solidFill>
                  <a:schemeClr val="tx1"/>
                </a:solidFill>
              </a:rPr>
              <a:t> i održavanje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Nasipavanje, odvodnjavanje, poboljšanje i ojačanje tla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Plitki temelji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Piloti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Sidra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Potporne konstrukcije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Hidraulički slom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Opća stabilnost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Nasipi</a:t>
            </a:r>
          </a:p>
          <a:p>
            <a:pPr marL="182563" indent="-182563"/>
            <a:r>
              <a:rPr lang="hr-HR" sz="900" dirty="0" smtClean="0">
                <a:solidFill>
                  <a:schemeClr val="tx1"/>
                </a:solidFill>
              </a:rPr>
              <a:t>Dodaci A-J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04694" y="4030150"/>
            <a:ext cx="2931602" cy="2207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EN 1997-1:202x</a:t>
            </a:r>
          </a:p>
          <a:p>
            <a:endParaRPr lang="hr-HR" sz="1000" b="1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Opseg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Normativne reference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Pojmovi, definicije i simboli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Osnove projektiranja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Materijali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Podzemna voda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Geotehničke analize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Granično stanje nosivosti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Granično stanje uporabivosti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Izvedba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Ispitivanje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Izvještavanje</a:t>
            </a:r>
          </a:p>
          <a:p>
            <a:pPr marL="182563" indent="-182563"/>
            <a:r>
              <a:rPr lang="hr-HR" sz="900" dirty="0" smtClean="0">
                <a:solidFill>
                  <a:schemeClr val="tx1"/>
                </a:solidFill>
              </a:rPr>
              <a:t>Dodaci A-G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8520" y="4329859"/>
            <a:ext cx="1691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2750 NSB komentara </a:t>
            </a:r>
          </a:p>
          <a:p>
            <a:pPr algn="ctr"/>
            <a:r>
              <a:rPr lang="hr-HR" sz="1400" dirty="0" smtClean="0"/>
              <a:t>na </a:t>
            </a:r>
            <a:r>
              <a:rPr lang="hr-HR" sz="1400" u="sng" dirty="0" smtClean="0"/>
              <a:t>radnu</a:t>
            </a:r>
            <a:r>
              <a:rPr lang="hr-HR" sz="1400" dirty="0" smtClean="0"/>
              <a:t> verziju!</a:t>
            </a:r>
          </a:p>
          <a:p>
            <a:pPr algn="ctr"/>
            <a:endParaRPr lang="hr-HR" sz="1400" dirty="0" smtClean="0"/>
          </a:p>
          <a:p>
            <a:pPr algn="ctr"/>
            <a:r>
              <a:rPr lang="hr-HR" sz="1400" dirty="0" smtClean="0"/>
              <a:t>2/3 prihvaćeno</a:t>
            </a:r>
            <a:endParaRPr lang="hr-HR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16216" y="2135987"/>
            <a:ext cx="216024" cy="129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generacija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86" y="1169150"/>
            <a:ext cx="8229600" cy="4525963"/>
          </a:xfrm>
        </p:spPr>
        <p:txBody>
          <a:bodyPr/>
          <a:lstStyle/>
          <a:p>
            <a:r>
              <a:rPr lang="hr-HR" sz="2800" dirty="0" smtClean="0"/>
              <a:t>Koje su promjene u EN 1997-2?</a:t>
            </a: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  <p:sp>
        <p:nvSpPr>
          <p:cNvPr id="9" name="Rectangle 8"/>
          <p:cNvSpPr/>
          <p:nvPr/>
        </p:nvSpPr>
        <p:spPr>
          <a:xfrm>
            <a:off x="457200" y="1677806"/>
            <a:ext cx="84659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Fokusiranje na parametre koji su potrebni za projektiranje – koji su relevantni, kako do njih doći, kolika je pouzdanost ispitivanja?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Detaljnije smjernice za količinu istražnih radova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Poveznica s zahtjevima GCC/GC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Parametri za dinamička opterećenja, parametri </a:t>
            </a:r>
            <a:r>
              <a:rPr lang="hr-HR" dirty="0" err="1" smtClean="0"/>
              <a:t>stijenskih</a:t>
            </a:r>
            <a:r>
              <a:rPr lang="hr-HR" dirty="0" smtClean="0"/>
              <a:t> masa → obuhvaćeno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Geofizička ispitivanja (?!)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58917" y="4362721"/>
            <a:ext cx="2880320" cy="1462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EN 1997-2:2004</a:t>
            </a:r>
          </a:p>
          <a:p>
            <a:endParaRPr lang="hr-HR" sz="1000" b="1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Općenito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Planiranje istraživanja temeljnoga </a:t>
            </a:r>
            <a:r>
              <a:rPr lang="hr-HR" sz="900" dirty="0" smtClean="0">
                <a:solidFill>
                  <a:schemeClr val="tx1"/>
                </a:solidFill>
              </a:rPr>
              <a:t>tla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Uzorkovanje tla i stijene i mjerenja podzemne </a:t>
            </a:r>
            <a:r>
              <a:rPr lang="hr-HR" sz="900" dirty="0" smtClean="0">
                <a:solidFill>
                  <a:schemeClr val="tx1"/>
                </a:solidFill>
              </a:rPr>
              <a:t>vode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Terenska ispitivanja tla i </a:t>
            </a:r>
            <a:r>
              <a:rPr lang="hr-HR" sz="900" dirty="0" smtClean="0">
                <a:solidFill>
                  <a:schemeClr val="tx1"/>
                </a:solidFill>
              </a:rPr>
              <a:t>stijene</a:t>
            </a:r>
          </a:p>
          <a:p>
            <a:pPr marL="182563" indent="-182563">
              <a:buAutoNum type="arabicPeriod"/>
            </a:pPr>
            <a:r>
              <a:rPr lang="it-IT" sz="900" dirty="0" err="1">
                <a:solidFill>
                  <a:schemeClr val="tx1"/>
                </a:solidFill>
              </a:rPr>
              <a:t>Laboratorijska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ispitivanja</a:t>
            </a:r>
            <a:r>
              <a:rPr lang="it-IT" sz="900" dirty="0">
                <a:solidFill>
                  <a:schemeClr val="tx1"/>
                </a:solidFill>
              </a:rPr>
              <a:t> </a:t>
            </a:r>
            <a:r>
              <a:rPr lang="it-IT" sz="900" dirty="0" err="1">
                <a:solidFill>
                  <a:schemeClr val="tx1"/>
                </a:solidFill>
              </a:rPr>
              <a:t>tla</a:t>
            </a:r>
            <a:r>
              <a:rPr lang="it-IT" sz="900" dirty="0">
                <a:solidFill>
                  <a:schemeClr val="tx1"/>
                </a:solidFill>
              </a:rPr>
              <a:t> i </a:t>
            </a:r>
            <a:r>
              <a:rPr lang="it-IT" sz="900" dirty="0" err="1" smtClean="0">
                <a:solidFill>
                  <a:schemeClr val="tx1"/>
                </a:solidFill>
              </a:rPr>
              <a:t>stijene</a:t>
            </a:r>
            <a:endParaRPr lang="hr-HR" sz="900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pt-BR" sz="900" dirty="0">
                <a:solidFill>
                  <a:schemeClr val="tx1"/>
                </a:solidFill>
              </a:rPr>
              <a:t>Izvještaj o istraživanju temeljnoga </a:t>
            </a:r>
            <a:r>
              <a:rPr lang="pt-BR" sz="900" dirty="0" smtClean="0">
                <a:solidFill>
                  <a:schemeClr val="tx1"/>
                </a:solidFill>
              </a:rPr>
              <a:t>tla</a:t>
            </a:r>
            <a:endParaRPr lang="hr-HR" sz="900" dirty="0" smtClean="0">
              <a:solidFill>
                <a:schemeClr val="tx1"/>
              </a:solidFill>
            </a:endParaRPr>
          </a:p>
          <a:p>
            <a:pPr marL="182563" indent="-182563"/>
            <a:r>
              <a:rPr lang="hr-HR" sz="900" dirty="0" smtClean="0">
                <a:solidFill>
                  <a:schemeClr val="tx1"/>
                </a:solidFill>
              </a:rPr>
              <a:t>Dodaci A-X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8934" y="3851756"/>
            <a:ext cx="2931602" cy="235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EN 1997-2:202x</a:t>
            </a:r>
          </a:p>
          <a:p>
            <a:endParaRPr lang="hr-HR" sz="1000" b="1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Opseg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Normativne reference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Pojmovi, definicije i simboli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Model temeljnog tla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Planiranje istraživanja temeljnog tla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Metode ispitivanja temeljnog tla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Fizikalne i kemijske karakteristike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Karakteristike čvrstoće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Karakteristike krutosti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Karakteristike pod dinamičkim opterećenjem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Hidraulička propusnost i </a:t>
            </a:r>
            <a:r>
              <a:rPr lang="hr-HR" sz="900" dirty="0" err="1" smtClean="0">
                <a:solidFill>
                  <a:schemeClr val="tx1"/>
                </a:solidFill>
              </a:rPr>
              <a:t>porni</a:t>
            </a:r>
            <a:r>
              <a:rPr lang="hr-HR" sz="900" dirty="0" smtClean="0">
                <a:solidFill>
                  <a:schemeClr val="tx1"/>
                </a:solidFill>
              </a:rPr>
              <a:t> tlakovi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Termalne karakteristike</a:t>
            </a:r>
          </a:p>
          <a:p>
            <a:pPr marL="182563" indent="-182563">
              <a:buAutoNum type="arabicPeriod"/>
            </a:pPr>
            <a:r>
              <a:rPr lang="pt-BR" sz="900" dirty="0">
                <a:solidFill>
                  <a:schemeClr val="tx1"/>
                </a:solidFill>
              </a:rPr>
              <a:t>Izvještaj o istraživanju temeljnoga </a:t>
            </a:r>
            <a:r>
              <a:rPr lang="pt-BR" sz="900" dirty="0" smtClean="0">
                <a:solidFill>
                  <a:schemeClr val="tx1"/>
                </a:solidFill>
              </a:rPr>
              <a:t>tla</a:t>
            </a:r>
            <a:endParaRPr lang="hr-HR" sz="900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Dodaci A-J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536" y="4797499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556 PT komentara </a:t>
            </a:r>
          </a:p>
          <a:p>
            <a:pPr algn="ctr"/>
            <a:r>
              <a:rPr lang="hr-HR" sz="1400" dirty="0" smtClean="0"/>
              <a:t>na </a:t>
            </a:r>
            <a:r>
              <a:rPr lang="hr-HR" sz="1400" u="sng" dirty="0" smtClean="0"/>
              <a:t>privremenu</a:t>
            </a:r>
            <a:r>
              <a:rPr lang="hr-HR" sz="1400" dirty="0" smtClean="0"/>
              <a:t> (internu) verziju!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19957"/>
            <a:ext cx="3059112" cy="3469677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493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generacija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86" y="1169150"/>
            <a:ext cx="8229600" cy="4525963"/>
          </a:xfrm>
        </p:spPr>
        <p:txBody>
          <a:bodyPr/>
          <a:lstStyle/>
          <a:p>
            <a:r>
              <a:rPr lang="hr-HR" sz="2800" dirty="0" smtClean="0"/>
              <a:t>Što donosi EN 1997-3?</a:t>
            </a: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  <p:sp>
        <p:nvSpPr>
          <p:cNvPr id="9" name="Rectangle 8"/>
          <p:cNvSpPr/>
          <p:nvPr/>
        </p:nvSpPr>
        <p:spPr>
          <a:xfrm>
            <a:off x="335342" y="1657672"/>
            <a:ext cx="8808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Fokusiranje na specifične geotehničke konstrukcije i zahvate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Projektni slučajevi (design </a:t>
            </a:r>
            <a:r>
              <a:rPr lang="hr-HR" dirty="0" err="1"/>
              <a:t>cases</a:t>
            </a:r>
            <a:r>
              <a:rPr lang="hr-HR" dirty="0"/>
              <a:t>), MFA &amp; </a:t>
            </a:r>
            <a:r>
              <a:rPr lang="hr-HR" dirty="0" smtClean="0"/>
              <a:t>RFA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Za svaki zahvat – definiranje GCC, obujam IR, MFA/RFA, DC, statičko/dinamičko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Modeli proračuna (</a:t>
            </a:r>
            <a:r>
              <a:rPr lang="hr-HR" dirty="0" err="1"/>
              <a:t>calculation</a:t>
            </a:r>
            <a:r>
              <a:rPr lang="hr-HR" dirty="0"/>
              <a:t> </a:t>
            </a:r>
            <a:r>
              <a:rPr lang="hr-HR" dirty="0" err="1" smtClean="0"/>
              <a:t>models</a:t>
            </a:r>
            <a:r>
              <a:rPr lang="hr-HR" dirty="0" smtClean="0"/>
              <a:t>) u dodacima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Implementacija FEM (</a:t>
            </a:r>
            <a:r>
              <a:rPr lang="hr-HR" i="1" dirty="0" smtClean="0"/>
              <a:t>pismo Norveška</a:t>
            </a:r>
            <a:r>
              <a:rPr lang="hr-HR" dirty="0" smtClean="0"/>
              <a:t>), što s FDM, DEM, BEM itd.?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27784" y="3955528"/>
            <a:ext cx="2931602" cy="2207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EN 1997-3:202x</a:t>
            </a:r>
          </a:p>
          <a:p>
            <a:endParaRPr lang="hr-HR" sz="1000" b="1" dirty="0" smtClean="0">
              <a:solidFill>
                <a:schemeClr val="tx1"/>
              </a:solidFill>
            </a:endParaRP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Opseg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Normativne reference</a:t>
            </a:r>
          </a:p>
          <a:p>
            <a:pPr marL="182563" indent="-182563">
              <a:buAutoNum type="arabicPeriod"/>
            </a:pPr>
            <a:r>
              <a:rPr lang="hr-HR" sz="900" dirty="0">
                <a:solidFill>
                  <a:schemeClr val="tx1"/>
                </a:solidFill>
              </a:rPr>
              <a:t>Pojmovi, definicije i simboli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Kosine, usjeci i nasipi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Plitki temelji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Piloti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Potporne konstrukcije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Sidra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Konstrukcije od ojačanog tla</a:t>
            </a:r>
          </a:p>
          <a:p>
            <a:pPr marL="182563" indent="-182563">
              <a:buAutoNum type="arabicPeriod"/>
            </a:pPr>
            <a:r>
              <a:rPr lang="hr-HR" sz="900" dirty="0" smtClean="0">
                <a:solidFill>
                  <a:schemeClr val="tx1"/>
                </a:solidFill>
              </a:rPr>
              <a:t>Poboljšanje temeljnog tla</a:t>
            </a:r>
          </a:p>
          <a:p>
            <a:r>
              <a:rPr lang="hr-HR" sz="900" dirty="0" smtClean="0">
                <a:solidFill>
                  <a:schemeClr val="tx1"/>
                </a:solidFill>
              </a:rPr>
              <a:t>Dodaci A-G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4657607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1223 PT komentara </a:t>
            </a:r>
          </a:p>
          <a:p>
            <a:pPr algn="ctr"/>
            <a:r>
              <a:rPr lang="hr-HR" sz="1400" dirty="0" smtClean="0"/>
              <a:t>na </a:t>
            </a:r>
            <a:r>
              <a:rPr lang="hr-HR" sz="1400" u="sng" dirty="0" smtClean="0"/>
              <a:t>privremenu</a:t>
            </a:r>
            <a:r>
              <a:rPr lang="hr-HR" sz="1400" dirty="0" smtClean="0"/>
              <a:t> (internu) verziju!</a:t>
            </a:r>
          </a:p>
        </p:txBody>
      </p:sp>
    </p:spTree>
    <p:extLst>
      <p:ext uri="{BB962C8B-B14F-4D97-AF65-F5344CB8AC3E}">
        <p14:creationId xmlns:p14="http://schemas.microsoft.com/office/powerpoint/2010/main" val="36342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Nova generacija </a:t>
            </a:r>
            <a:r>
              <a:rPr lang="hr-HR" dirty="0" err="1" smtClean="0"/>
              <a:t>Eurokoda</a:t>
            </a:r>
            <a:r>
              <a:rPr lang="hr-HR" dirty="0" smtClean="0"/>
              <a:t> 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Dodatni komentari:</a:t>
            </a:r>
          </a:p>
          <a:p>
            <a:r>
              <a:rPr lang="hr-HR" sz="2400" dirty="0" smtClean="0"/>
              <a:t>Veliki (!) opseg posla</a:t>
            </a:r>
          </a:p>
          <a:p>
            <a:r>
              <a:rPr lang="hr-HR" sz="2400" dirty="0" smtClean="0"/>
              <a:t>Uključenost praktičara (zahtjev </a:t>
            </a:r>
            <a:r>
              <a:rPr lang="hr-HR" sz="2400" dirty="0" err="1" smtClean="0"/>
              <a:t>CENa</a:t>
            </a:r>
            <a:r>
              <a:rPr lang="hr-HR" sz="2400" dirty="0" smtClean="0"/>
              <a:t>)?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Primjer: očitovanja njemačke industrije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Ide li se uistinu u smjeru pojednostavljenja (</a:t>
            </a:r>
            <a:r>
              <a:rPr lang="hr-HR" sz="2400" i="1" dirty="0" smtClean="0"/>
              <a:t>110, 130, 274 str.</a:t>
            </a:r>
            <a:r>
              <a:rPr lang="hr-HR" sz="2400" dirty="0" smtClean="0"/>
              <a:t>)?</a:t>
            </a:r>
          </a:p>
          <a:p>
            <a:r>
              <a:rPr lang="hr-HR" sz="2400" dirty="0" smtClean="0"/>
              <a:t>Kako minimalizirati ‘preklapanje’ informacija?</a:t>
            </a:r>
            <a:endParaRPr lang="hr-HR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15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362" y="2774253"/>
            <a:ext cx="2946638" cy="202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71" y="3358020"/>
            <a:ext cx="1029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i="1" dirty="0" smtClean="0"/>
              <a:t>…</a:t>
            </a:r>
            <a:r>
              <a:rPr lang="en-US" sz="1600" i="1" dirty="0" smtClean="0"/>
              <a:t>The </a:t>
            </a:r>
            <a:r>
              <a:rPr lang="en-US" sz="1600" i="1" dirty="0"/>
              <a:t>ease of use seems far away at the </a:t>
            </a:r>
            <a:r>
              <a:rPr lang="en-US" sz="1600" i="1" dirty="0" smtClean="0"/>
              <a:t>moment…</a:t>
            </a:r>
            <a:r>
              <a:rPr lang="hr-HR" sz="1600" i="1" dirty="0" smtClean="0"/>
              <a:t>.</a:t>
            </a:r>
            <a:r>
              <a:rPr lang="en-US" sz="1600" i="1" dirty="0" smtClean="0"/>
              <a:t> </a:t>
            </a:r>
            <a:endParaRPr lang="hr-HR" sz="1600" i="1" dirty="0" smtClean="0"/>
          </a:p>
          <a:p>
            <a:pPr>
              <a:lnSpc>
                <a:spcPct val="150000"/>
              </a:lnSpc>
            </a:pPr>
            <a:r>
              <a:rPr lang="hr-HR" sz="1600" i="1" dirty="0" smtClean="0"/>
              <a:t>…</a:t>
            </a:r>
            <a:r>
              <a:rPr lang="en-US" sz="1600" i="1" dirty="0" smtClean="0"/>
              <a:t>In </a:t>
            </a:r>
            <a:r>
              <a:rPr lang="en-US" sz="1600" i="1" dirty="0"/>
              <a:t>our view the EC7 should be comprehensive </a:t>
            </a:r>
            <a:r>
              <a:rPr lang="en-US" sz="1600" i="1" dirty="0" smtClean="0"/>
              <a:t>but</a:t>
            </a:r>
            <a:r>
              <a:rPr lang="hr-HR" sz="1600" i="1" dirty="0" smtClean="0"/>
              <a:t> </a:t>
            </a:r>
            <a:r>
              <a:rPr lang="en-US" sz="1600" i="1" dirty="0" smtClean="0"/>
              <a:t>with </a:t>
            </a:r>
            <a:endParaRPr lang="hr-HR" sz="1600" i="1" dirty="0" smtClean="0"/>
          </a:p>
          <a:p>
            <a:pPr>
              <a:lnSpc>
                <a:spcPct val="150000"/>
              </a:lnSpc>
            </a:pPr>
            <a:r>
              <a:rPr lang="hr-HR" sz="1600" i="1" dirty="0"/>
              <a:t> </a:t>
            </a:r>
            <a:r>
              <a:rPr lang="hr-HR" sz="1600" i="1" dirty="0" smtClean="0"/>
              <a:t>   </a:t>
            </a:r>
            <a:r>
              <a:rPr lang="en-US" sz="1600" i="1" dirty="0" smtClean="0"/>
              <a:t>clear </a:t>
            </a:r>
            <a:r>
              <a:rPr lang="en-US" sz="1600" i="1" dirty="0"/>
              <a:t>rules easy to </a:t>
            </a:r>
            <a:r>
              <a:rPr lang="en-US" sz="1600" i="1" dirty="0" smtClean="0"/>
              <a:t>follow</a:t>
            </a:r>
            <a:r>
              <a:rPr lang="hr-HR" sz="1600" i="1" dirty="0" smtClean="0"/>
              <a:t>…</a:t>
            </a:r>
            <a:endParaRPr lang="en-US" sz="1600" i="1" dirty="0"/>
          </a:p>
          <a:p>
            <a:pPr>
              <a:lnSpc>
                <a:spcPct val="150000"/>
              </a:lnSpc>
            </a:pPr>
            <a:r>
              <a:rPr lang="hr-HR" sz="1600" i="1" dirty="0" smtClean="0"/>
              <a:t>…</a:t>
            </a:r>
            <a:r>
              <a:rPr lang="en-US" sz="1600" i="1" dirty="0" smtClean="0"/>
              <a:t>The </a:t>
            </a:r>
            <a:r>
              <a:rPr lang="en-US" sz="1600" i="1" dirty="0"/>
              <a:t>geotechnical categories, e. g. on reliability, are very vague </a:t>
            </a:r>
            <a:endParaRPr lang="hr-HR" sz="1600" i="1" dirty="0" smtClean="0"/>
          </a:p>
          <a:p>
            <a:pPr>
              <a:lnSpc>
                <a:spcPct val="150000"/>
              </a:lnSpc>
            </a:pPr>
            <a:r>
              <a:rPr lang="hr-HR" sz="1600" i="1" dirty="0"/>
              <a:t> </a:t>
            </a:r>
            <a:r>
              <a:rPr lang="hr-HR" sz="1600" i="1" dirty="0" smtClean="0"/>
              <a:t>   </a:t>
            </a:r>
            <a:r>
              <a:rPr lang="en-US" sz="1600" i="1" dirty="0" smtClean="0"/>
              <a:t>and </a:t>
            </a:r>
            <a:r>
              <a:rPr lang="en-US" sz="1600" i="1" dirty="0"/>
              <a:t>not precisely </a:t>
            </a:r>
            <a:r>
              <a:rPr lang="en-US" sz="1600" i="1" dirty="0" smtClean="0"/>
              <a:t>applicable</a:t>
            </a:r>
            <a:r>
              <a:rPr lang="hr-HR" sz="1600" i="1" dirty="0" smtClean="0"/>
              <a:t>…</a:t>
            </a:r>
          </a:p>
          <a:p>
            <a:pPr>
              <a:lnSpc>
                <a:spcPct val="150000"/>
              </a:lnSpc>
            </a:pP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val="23663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Umjesto zaključka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64" y="1281375"/>
            <a:ext cx="8794724" cy="4525963"/>
          </a:xfrm>
        </p:spPr>
        <p:txBody>
          <a:bodyPr/>
          <a:lstStyle/>
          <a:p>
            <a:pPr algn="just"/>
            <a:r>
              <a:rPr lang="hr-HR" dirty="0" smtClean="0"/>
              <a:t>Pravo je vrijeme za sudjelovanje u razvoju nove generacije </a:t>
            </a:r>
            <a:r>
              <a:rPr lang="hr-HR" dirty="0" err="1" smtClean="0"/>
              <a:t>Eurokoda</a:t>
            </a:r>
            <a:r>
              <a:rPr lang="hr-HR" dirty="0" smtClean="0"/>
              <a:t> 7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/>
              <a:t>Sudjelovanje u radu </a:t>
            </a:r>
            <a:r>
              <a:rPr lang="hr-HR" b="1" dirty="0"/>
              <a:t>HZN PO7, TO548</a:t>
            </a:r>
          </a:p>
          <a:p>
            <a:pPr algn="just"/>
            <a:endParaRPr lang="hr-HR" dirty="0"/>
          </a:p>
          <a:p>
            <a:pPr algn="just"/>
            <a:r>
              <a:rPr lang="hr-HR" dirty="0" smtClean="0"/>
              <a:t>Sudjelovanje u radu </a:t>
            </a:r>
            <a:r>
              <a:rPr lang="hr-HR" b="1" dirty="0" smtClean="0"/>
              <a:t>SC7, TC250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Podsjetnik → ciljna skupina: </a:t>
            </a:r>
            <a:r>
              <a:rPr lang="hr-HR" dirty="0"/>
              <a:t>inženjeri i praktičari</a:t>
            </a:r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16</a:t>
            </a:fld>
            <a:endParaRPr lang="hr-HR" altLang="sr-Latn-RS"/>
          </a:p>
        </p:txBody>
      </p:sp>
      <p:sp>
        <p:nvSpPr>
          <p:cNvPr id="6" name="AutoShape 2" descr="Slikovni rezultat za eurocode need you"/>
          <p:cNvSpPr>
            <a:spLocks noChangeAspect="1" noChangeArrowheads="1"/>
          </p:cNvSpPr>
          <p:nvPr/>
        </p:nvSpPr>
        <p:spPr bwMode="auto">
          <a:xfrm>
            <a:off x="155575" y="-1935163"/>
            <a:ext cx="340042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424375"/>
            <a:ext cx="189229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191000" y="4697413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hr-HR" altLang="en-US">
                <a:solidFill>
                  <a:srgbClr val="7F7F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Zavod za geotehniku</a:t>
            </a:r>
          </a:p>
          <a:p>
            <a:pPr algn="r" eaLnBrk="1" hangingPunct="1"/>
            <a:r>
              <a:rPr lang="hr-HR" altLang="en-US">
                <a:solidFill>
                  <a:srgbClr val="7F7F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Građevinski fakultet, Sveučilište u Zagrebu</a:t>
            </a:r>
          </a:p>
          <a:p>
            <a:pPr algn="r" eaLnBrk="1" hangingPunct="1"/>
            <a:r>
              <a:rPr lang="hr-HR" altLang="en-US">
                <a:solidFill>
                  <a:srgbClr val="7F7F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 Andrije Kačića Miošića 26, </a:t>
            </a:r>
          </a:p>
          <a:p>
            <a:pPr algn="r" eaLnBrk="1" hangingPunct="1"/>
            <a:r>
              <a:rPr lang="hr-HR" altLang="en-US">
                <a:solidFill>
                  <a:srgbClr val="7F7F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10 000 Zagreb, Croatia</a:t>
            </a:r>
            <a:endParaRPr lang="en-US" altLang="en-US">
              <a:solidFill>
                <a:srgbClr val="7F7F7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" y="4727873"/>
            <a:ext cx="3733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doc.dr.sc. Mario 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Bačić, mag.ing.aedif.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+385 1 4639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636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mbacic@grad.hr</a:t>
            </a:r>
          </a:p>
        </p:txBody>
      </p:sp>
    </p:spTree>
    <p:extLst>
      <p:ext uri="{BB962C8B-B14F-4D97-AF65-F5344CB8AC3E}">
        <p14:creationId xmlns:p14="http://schemas.microsoft.com/office/powerpoint/2010/main" val="29373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Mario Bačić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 dirty="0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Sadržaj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437" y="1484784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err="1" smtClean="0"/>
              <a:t>Eurokod</a:t>
            </a:r>
            <a:r>
              <a:rPr lang="hr-HR" altLang="sr-Latn-RS" dirty="0" smtClean="0"/>
              <a:t> 7 – osnovne informacije</a:t>
            </a:r>
          </a:p>
          <a:p>
            <a:endParaRPr lang="hr-HR" altLang="sr-Latn-RS" dirty="0" smtClean="0"/>
          </a:p>
          <a:p>
            <a:r>
              <a:rPr lang="hr-HR" altLang="sr-Latn-RS" dirty="0" smtClean="0"/>
              <a:t>Trenutno stanje </a:t>
            </a:r>
            <a:r>
              <a:rPr lang="hr-HR" altLang="sr-Latn-RS" dirty="0" err="1" smtClean="0"/>
              <a:t>Eurokoda</a:t>
            </a:r>
            <a:r>
              <a:rPr lang="hr-HR" altLang="sr-Latn-RS" dirty="0" smtClean="0"/>
              <a:t> 7</a:t>
            </a:r>
          </a:p>
          <a:p>
            <a:pPr marL="0" indent="0">
              <a:buNone/>
            </a:pPr>
            <a:endParaRPr lang="hr-HR" altLang="sr-Latn-RS" dirty="0" smtClean="0"/>
          </a:p>
          <a:p>
            <a:r>
              <a:rPr lang="hr-HR" altLang="sr-Latn-RS" dirty="0" smtClean="0"/>
              <a:t>Nova generacija </a:t>
            </a:r>
            <a:r>
              <a:rPr lang="hr-HR" altLang="sr-Latn-RS" dirty="0" err="1" smtClean="0"/>
              <a:t>Eurokoda</a:t>
            </a:r>
            <a:r>
              <a:rPr lang="hr-HR" altLang="sr-Latn-RS" dirty="0" smtClean="0"/>
              <a:t> 7</a:t>
            </a:r>
          </a:p>
          <a:p>
            <a:pPr marL="0" indent="0">
              <a:buNone/>
            </a:pPr>
            <a:endParaRPr lang="hr-HR" altLang="sr-Latn-RS" dirty="0" smtClean="0"/>
          </a:p>
          <a:p>
            <a:r>
              <a:rPr lang="hr-HR" altLang="sr-Latn-RS" dirty="0" smtClean="0"/>
              <a:t>Zaključak</a:t>
            </a: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err="1"/>
              <a:t>Eurokod</a:t>
            </a:r>
            <a:r>
              <a:rPr lang="hr-HR" altLang="sr-Latn-RS" dirty="0"/>
              <a:t> 7 – osnovne informacije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93254" y="1574508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uzajamna veza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"/>
          <a:stretch/>
        </p:blipFill>
        <p:spPr>
          <a:xfrm>
            <a:off x="2555776" y="1268760"/>
            <a:ext cx="6298149" cy="489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178" y="2254726"/>
            <a:ext cx="217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</a:t>
            </a:r>
            <a:r>
              <a:rPr lang="hr-HR" b="1" dirty="0" smtClean="0"/>
              <a:t>stali </a:t>
            </a:r>
            <a:r>
              <a:rPr lang="hr-HR" b="1" dirty="0" err="1" smtClean="0"/>
              <a:t>Eurokodovi</a:t>
            </a:r>
            <a:endParaRPr lang="hr-HR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59632" y="2780928"/>
            <a:ext cx="0" cy="1872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19672" y="2780928"/>
            <a:ext cx="0" cy="1872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767" y="4797574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EN 1997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311344"/>
            <a:ext cx="273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prihvaćen i van Europe!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64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err="1"/>
              <a:t>Eurokod</a:t>
            </a:r>
            <a:r>
              <a:rPr lang="hr-HR" altLang="sr-Latn-RS" dirty="0"/>
              <a:t> 7 – osnovne informacije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431" y="3429000"/>
            <a:ext cx="487825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i="1" dirty="0" smtClean="0">
                <a:solidFill>
                  <a:schemeClr val="accent1"/>
                </a:solidFill>
                <a:latin typeface="Calibri-Light"/>
              </a:rPr>
              <a:t>TC189 </a:t>
            </a:r>
            <a:r>
              <a:rPr lang="hr-HR" i="1" dirty="0" err="1" smtClean="0">
                <a:solidFill>
                  <a:schemeClr val="accent1"/>
                </a:solidFill>
                <a:latin typeface="Calibri-Light"/>
              </a:rPr>
              <a:t>Geotekstili</a:t>
            </a:r>
            <a:endParaRPr lang="hr-HR" i="1" dirty="0" smtClean="0">
              <a:solidFill>
                <a:schemeClr val="accent1"/>
              </a:solidFill>
              <a:latin typeface="Calibri-Light"/>
            </a:endParaRPr>
          </a:p>
          <a:p>
            <a:pPr>
              <a:lnSpc>
                <a:spcPct val="150000"/>
              </a:lnSpc>
            </a:pPr>
            <a:r>
              <a:rPr lang="hr-HR" i="1" dirty="0" smtClean="0">
                <a:solidFill>
                  <a:schemeClr val="accent1"/>
                </a:solidFill>
                <a:latin typeface="Calibri-Light"/>
              </a:rPr>
              <a:t>TC288 Izvedba posebnih geotehničkih radova</a:t>
            </a:r>
          </a:p>
          <a:p>
            <a:pPr>
              <a:lnSpc>
                <a:spcPct val="150000"/>
              </a:lnSpc>
            </a:pPr>
            <a:r>
              <a:rPr lang="hr-HR" i="1" dirty="0" smtClean="0">
                <a:solidFill>
                  <a:schemeClr val="accent1"/>
                </a:solidFill>
                <a:latin typeface="Calibri-Light"/>
              </a:rPr>
              <a:t>TC341 Geotehnička istraživanja</a:t>
            </a:r>
          </a:p>
          <a:p>
            <a:pPr>
              <a:lnSpc>
                <a:spcPct val="150000"/>
              </a:lnSpc>
            </a:pPr>
            <a:r>
              <a:rPr lang="hr-HR" i="1" dirty="0" smtClean="0">
                <a:solidFill>
                  <a:schemeClr val="accent1"/>
                </a:solidFill>
                <a:latin typeface="Calibri-Light"/>
              </a:rPr>
              <a:t>TC396 Zemljani radovi</a:t>
            </a:r>
          </a:p>
          <a:p>
            <a:pPr>
              <a:lnSpc>
                <a:spcPct val="150000"/>
              </a:lnSpc>
            </a:pPr>
            <a:r>
              <a:rPr lang="hr-HR" i="1" dirty="0" smtClean="0">
                <a:solidFill>
                  <a:srgbClr val="2F5497"/>
                </a:solidFill>
                <a:latin typeface="Calibri-Light"/>
              </a:rPr>
              <a:t>…</a:t>
            </a:r>
          </a:p>
          <a:p>
            <a:pPr>
              <a:lnSpc>
                <a:spcPct val="150000"/>
              </a:lnSpc>
            </a:pPr>
            <a:endParaRPr lang="hr-HR" i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7950" y="1556792"/>
            <a:ext cx="924546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Committee</a:t>
            </a:r>
            <a:r>
              <a:rPr lang="hr-HR" dirty="0" smtClean="0"/>
              <a:t> TC250, </a:t>
            </a:r>
            <a:r>
              <a:rPr lang="hr-HR" dirty="0" err="1" smtClean="0"/>
              <a:t>Steering</a:t>
            </a:r>
            <a:r>
              <a:rPr lang="hr-HR" dirty="0" smtClean="0"/>
              <a:t> </a:t>
            </a:r>
            <a:r>
              <a:rPr lang="hr-HR" dirty="0" err="1" smtClean="0"/>
              <a:t>Committee</a:t>
            </a:r>
            <a:r>
              <a:rPr lang="hr-HR" dirty="0" smtClean="0"/>
              <a:t> 7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Dodatno → povezivanje s drugim CEN odborima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76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Trenutno stanje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803"/>
          <a:stretch/>
        </p:blipFill>
        <p:spPr>
          <a:xfrm>
            <a:off x="4595128" y="1126649"/>
            <a:ext cx="4348144" cy="2230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373" y="3740891"/>
            <a:ext cx="4339427" cy="2347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0" y="3755152"/>
            <a:ext cx="4299624" cy="2332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879224"/>
            <a:ext cx="26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chemeClr val="accent1"/>
                </a:solidFill>
              </a:rPr>
              <a:t>Eurokod</a:t>
            </a:r>
            <a:r>
              <a:rPr lang="hr-HR" b="1" dirty="0" smtClean="0">
                <a:solidFill>
                  <a:schemeClr val="accent1"/>
                </a:solidFill>
              </a:rPr>
              <a:t> 7 u Hrvatskoj</a:t>
            </a:r>
            <a:endParaRPr lang="hr-H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4" y="220373"/>
            <a:ext cx="8229600" cy="1143000"/>
          </a:xfrm>
        </p:spPr>
        <p:txBody>
          <a:bodyPr/>
          <a:lstStyle/>
          <a:p>
            <a:r>
              <a:rPr lang="hr-HR" dirty="0" smtClean="0"/>
              <a:t>Trenutno stanje </a:t>
            </a:r>
            <a:r>
              <a:rPr lang="hr-HR" dirty="0" err="1" smtClean="0"/>
              <a:t>Eurokoda</a:t>
            </a:r>
            <a:r>
              <a:rPr lang="hr-HR" dirty="0" smtClean="0"/>
              <a:t> 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1565"/>
            <a:ext cx="8608888" cy="4525963"/>
          </a:xfrm>
        </p:spPr>
        <p:txBody>
          <a:bodyPr/>
          <a:lstStyle/>
          <a:p>
            <a:r>
              <a:rPr lang="hr-HR" dirty="0" smtClean="0"/>
              <a:t>Problemi s razumijevanjem i tumačenjem</a:t>
            </a:r>
          </a:p>
          <a:p>
            <a:r>
              <a:rPr lang="hr-HR" dirty="0" smtClean="0"/>
              <a:t>Niz popratnih dokumenata diljem Europe</a:t>
            </a:r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83840"/>
            <a:ext cx="1640268" cy="247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1553055" cy="2266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75" y="2697972"/>
            <a:ext cx="1955452" cy="2464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80" y="3615763"/>
            <a:ext cx="1837079" cy="2604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836" y="2707279"/>
            <a:ext cx="1741916" cy="2076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0746" y="3720447"/>
            <a:ext cx="1750195" cy="24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63064" y="3926906"/>
            <a:ext cx="4248472" cy="129614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Trenutno stanje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  <p:sp>
        <p:nvSpPr>
          <p:cNvPr id="8" name="Rectangle 7"/>
          <p:cNvSpPr/>
          <p:nvPr/>
        </p:nvSpPr>
        <p:spPr>
          <a:xfrm>
            <a:off x="5076056" y="58803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200" i="1" dirty="0"/>
              <a:t>http://eurocodes.jrc.ec.europa.eu/images/MaintenanceWP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3006" y="1643073"/>
            <a:ext cx="34274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OBJAVA DIJELA EUROKODA</a:t>
            </a:r>
            <a:endParaRPr lang="hr-HR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077" y="2250477"/>
            <a:ext cx="2735858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KRATKOROČNO</a:t>
            </a:r>
          </a:p>
          <a:p>
            <a:pPr algn="ctr"/>
            <a:r>
              <a:rPr lang="hr-HR" sz="1600" dirty="0" smtClean="0"/>
              <a:t>(1 godina)</a:t>
            </a:r>
          </a:p>
          <a:p>
            <a:pPr algn="ctr"/>
            <a:endParaRPr lang="hr-HR" sz="1600" dirty="0" smtClean="0"/>
          </a:p>
          <a:p>
            <a:pPr marL="85725" indent="-85725">
              <a:buFontTx/>
              <a:buChar char="-"/>
            </a:pPr>
            <a:r>
              <a:rPr lang="hr-HR" sz="1100" dirty="0" smtClean="0"/>
              <a:t>Hitnost (zdravlje i sigurnost)</a:t>
            </a:r>
          </a:p>
          <a:p>
            <a:pPr marL="85725" indent="-85725"/>
            <a:r>
              <a:rPr lang="hr-HR" sz="1100" dirty="0" smtClean="0"/>
              <a:t>- Ispravke tehničkih i uredničkih grešaka</a:t>
            </a:r>
          </a:p>
          <a:p>
            <a:pPr marL="85725" indent="-85725"/>
            <a:endParaRPr lang="hr-HR" sz="1100" dirty="0" smtClean="0"/>
          </a:p>
          <a:p>
            <a:pPr marL="85725" indent="-85725" algn="ctr"/>
            <a:r>
              <a:rPr lang="hr-HR" sz="1100" b="1" dirty="0" smtClean="0"/>
              <a:t>KOREKCIJE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6737" y="2250477"/>
            <a:ext cx="3024336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SREDNJEROČNO</a:t>
            </a:r>
          </a:p>
          <a:p>
            <a:pPr algn="ctr"/>
            <a:r>
              <a:rPr lang="hr-HR" sz="1600" dirty="0" smtClean="0"/>
              <a:t>(5 godina)</a:t>
            </a:r>
          </a:p>
          <a:p>
            <a:pPr algn="ctr"/>
            <a:endParaRPr lang="hr-HR" sz="1600" dirty="0"/>
          </a:p>
          <a:p>
            <a:pPr marL="85725" indent="-85725">
              <a:buFontTx/>
              <a:buChar char="-"/>
            </a:pPr>
            <a:r>
              <a:rPr lang="hr-HR" sz="1100" dirty="0" smtClean="0"/>
              <a:t>Značajna tehnička i/ili urednička poboljšanja</a:t>
            </a:r>
          </a:p>
          <a:p>
            <a:pPr marL="85725" indent="-85725"/>
            <a:r>
              <a:rPr lang="hr-HR" sz="1100" dirty="0" smtClean="0"/>
              <a:t>- Zahtjevi iz industrije ili tijela javne vlasti</a:t>
            </a:r>
            <a:endParaRPr lang="hr-HR" sz="1100" dirty="0"/>
          </a:p>
          <a:p>
            <a:pPr marL="85725" indent="-85725"/>
            <a:endParaRPr lang="hr-HR" sz="1100" dirty="0"/>
          </a:p>
          <a:p>
            <a:pPr marL="85725" indent="-85725" algn="ctr"/>
            <a:r>
              <a:rPr lang="hr-HR" sz="1100" b="1" dirty="0" smtClean="0"/>
              <a:t>NOVO IZDANJE ili DODATAK</a:t>
            </a:r>
            <a:endParaRPr lang="hr-H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06497" y="4158650"/>
            <a:ext cx="38271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DUGOROČNO – DALJNJI RAZVOJ</a:t>
            </a:r>
            <a:endParaRPr lang="hr-HR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3328" y="4675879"/>
            <a:ext cx="38271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NOVA GENERACIJA EUROKODA</a:t>
            </a:r>
            <a:endParaRPr lang="hr-HR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79105" y="2250477"/>
            <a:ext cx="0" cy="15081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36875" y="2712141"/>
            <a:ext cx="188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 smtClean="0"/>
              <a:t>Period stabilnosti</a:t>
            </a:r>
          </a:p>
          <a:p>
            <a:pPr algn="ctr"/>
            <a:r>
              <a:rPr lang="hr-HR" sz="1600" i="1" dirty="0" smtClean="0"/>
              <a:t>(Period </a:t>
            </a:r>
            <a:r>
              <a:rPr lang="hr-HR" sz="1600" i="1" dirty="0" err="1" smtClean="0"/>
              <a:t>of</a:t>
            </a:r>
            <a:r>
              <a:rPr lang="hr-HR" sz="1600" i="1" dirty="0" smtClean="0"/>
              <a:t> </a:t>
            </a:r>
            <a:r>
              <a:rPr lang="hr-HR" sz="1600" i="1" dirty="0" err="1" smtClean="0"/>
              <a:t>stability</a:t>
            </a:r>
            <a:r>
              <a:rPr lang="hr-HR" sz="1600" i="1" dirty="0" smtClean="0"/>
              <a:t>)</a:t>
            </a: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val="6497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Nova generacija </a:t>
            </a:r>
            <a:r>
              <a:rPr lang="hr-HR" dirty="0" err="1" smtClean="0"/>
              <a:t>Eurokoda</a:t>
            </a:r>
            <a:r>
              <a:rPr lang="hr-HR" dirty="0" smtClean="0"/>
              <a:t> 7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475" y="6381750"/>
            <a:ext cx="5976938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34925" y="6381750"/>
            <a:ext cx="1117600" cy="476250"/>
          </a:xfrm>
        </p:spPr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  <p:sp>
        <p:nvSpPr>
          <p:cNvPr id="7" name="Rectangle 6"/>
          <p:cNvSpPr/>
          <p:nvPr/>
        </p:nvSpPr>
        <p:spPr>
          <a:xfrm>
            <a:off x="116392" y="1340768"/>
            <a:ext cx="883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Europska komisija 			     			  </a:t>
            </a:r>
            <a:r>
              <a:rPr lang="en-US" dirty="0" smtClean="0"/>
              <a:t>CEN</a:t>
            </a:r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94525" y="1525434"/>
            <a:ext cx="5040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94525" y="1202123"/>
            <a:ext cx="493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/>
              <a:t>zahtjev za revizijom i poboljšanjem </a:t>
            </a:r>
            <a:r>
              <a:rPr lang="hr-HR" sz="1400" dirty="0" err="1" smtClean="0"/>
              <a:t>Eurokoda</a:t>
            </a:r>
            <a:r>
              <a:rPr lang="hr-HR" sz="1400" dirty="0" smtClean="0"/>
              <a:t> (</a:t>
            </a:r>
            <a:r>
              <a:rPr lang="en-US" sz="1400" dirty="0"/>
              <a:t>M/515, </a:t>
            </a:r>
            <a:r>
              <a:rPr lang="en-US" sz="1400" dirty="0" smtClean="0"/>
              <a:t>2015</a:t>
            </a:r>
            <a:r>
              <a:rPr lang="hr-HR" sz="1400" dirty="0" smtClean="0"/>
              <a:t>)</a:t>
            </a:r>
            <a:endParaRPr lang="hr-HR" sz="1400" dirty="0"/>
          </a:p>
        </p:txBody>
      </p:sp>
      <p:sp>
        <p:nvSpPr>
          <p:cNvPr id="10" name="Rectangle 9"/>
          <p:cNvSpPr/>
          <p:nvPr/>
        </p:nvSpPr>
        <p:spPr>
          <a:xfrm>
            <a:off x="108789" y="1645556"/>
            <a:ext cx="9043736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uvažiti stanje </a:t>
            </a:r>
            <a:r>
              <a:rPr lang="hr-HR" dirty="0"/>
              <a:t>i potrebe tržišta </a:t>
            </a:r>
            <a:r>
              <a:rPr lang="hr-HR" dirty="0" smtClean="0"/>
              <a:t>građevinarstva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ciljna skupina: kompetentni inženjeri i praktičari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cilj:		pojednostavljenje </a:t>
            </a:r>
            <a:r>
              <a:rPr lang="hr-HR" dirty="0" err="1" smtClean="0"/>
              <a:t>Eurokoda</a:t>
            </a:r>
            <a:r>
              <a:rPr lang="hr-HR" dirty="0" smtClean="0"/>
              <a:t>, </a:t>
            </a:r>
            <a:r>
              <a:rPr lang="hr-HR" dirty="0"/>
              <a:t>bez smanjenja </a:t>
            </a:r>
            <a:r>
              <a:rPr lang="hr-HR" dirty="0" smtClean="0"/>
              <a:t>primjenjivosti;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		poboljšanja </a:t>
            </a:r>
            <a:r>
              <a:rPr lang="hr-HR" dirty="0"/>
              <a:t>praktične primjene za svakodnevne </a:t>
            </a:r>
            <a:r>
              <a:rPr lang="hr-HR" dirty="0" smtClean="0"/>
              <a:t>proračune; 			smanjenje </a:t>
            </a:r>
            <a:r>
              <a:rPr lang="hr-HR" dirty="0"/>
              <a:t>nacionalnih </a:t>
            </a:r>
            <a:r>
              <a:rPr lang="hr-HR" dirty="0" smtClean="0"/>
              <a:t>parametara; </a:t>
            </a:r>
          </a:p>
          <a:p>
            <a:pPr>
              <a:lnSpc>
                <a:spcPct val="120000"/>
              </a:lnSpc>
            </a:pPr>
            <a:r>
              <a:rPr lang="hr-HR" dirty="0"/>
              <a:t>	</a:t>
            </a:r>
            <a:r>
              <a:rPr lang="hr-HR" dirty="0" smtClean="0"/>
              <a:t>	uvažavanje rezultata znanstvenih istraživanja i </a:t>
            </a:r>
            <a:r>
              <a:rPr lang="hr-HR" dirty="0"/>
              <a:t>praktičnog </a:t>
            </a:r>
            <a:r>
              <a:rPr lang="hr-HR" dirty="0" smtClean="0"/>
              <a:t>iskustva.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776" y="4815651"/>
            <a:ext cx="2160240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Izmjena i poboljšanje:</a:t>
            </a:r>
          </a:p>
          <a:p>
            <a:pPr algn="ctr"/>
            <a:r>
              <a:rPr lang="hr-HR" sz="1400" b="1" dirty="0" smtClean="0"/>
              <a:t>1997-1 Opća pravila</a:t>
            </a:r>
            <a:endParaRPr lang="hr-HR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184776" y="4455611"/>
            <a:ext cx="2160240" cy="354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FAZA 1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0317" y="4818568"/>
            <a:ext cx="2160240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Izmjena i poboljšanje:</a:t>
            </a:r>
          </a:p>
          <a:p>
            <a:pPr algn="ctr"/>
            <a:r>
              <a:rPr lang="hr-HR" sz="1400" b="1" dirty="0" smtClean="0"/>
              <a:t>1997-2 Ispitivanje tla</a:t>
            </a:r>
            <a:endParaRPr lang="hr-HR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2390317" y="4455611"/>
            <a:ext cx="2160240" cy="354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FAZA 2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89837" y="4815651"/>
            <a:ext cx="2160240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Implementacija:</a:t>
            </a:r>
          </a:p>
          <a:p>
            <a:pPr algn="ctr"/>
            <a:r>
              <a:rPr lang="hr-HR" sz="1400" b="1" dirty="0" smtClean="0"/>
              <a:t>Mehanika stijena</a:t>
            </a:r>
          </a:p>
          <a:p>
            <a:pPr algn="ctr"/>
            <a:r>
              <a:rPr lang="hr-HR" sz="1400" b="1" dirty="0" smtClean="0"/>
              <a:t>Dinamičko projektiranje</a:t>
            </a:r>
            <a:endParaRPr lang="hr-HR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4589837" y="4455611"/>
            <a:ext cx="2160240" cy="354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FAZA 3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9357" y="4810239"/>
            <a:ext cx="2160240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horizontalna harmonizacija</a:t>
            </a:r>
          </a:p>
          <a:p>
            <a:pPr algn="ctr"/>
            <a:r>
              <a:rPr lang="hr-HR" sz="1400" dirty="0" smtClean="0"/>
              <a:t>s ostalim EC</a:t>
            </a:r>
            <a:endParaRPr lang="hr-HR" sz="1400" dirty="0"/>
          </a:p>
        </p:txBody>
      </p:sp>
      <p:sp>
        <p:nvSpPr>
          <p:cNvPr id="23" name="Rectangle 22"/>
          <p:cNvSpPr/>
          <p:nvPr/>
        </p:nvSpPr>
        <p:spPr>
          <a:xfrm>
            <a:off x="6789357" y="4455611"/>
            <a:ext cx="2160240" cy="354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FAZA 4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90317" y="5476457"/>
            <a:ext cx="2160240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Izrada:</a:t>
            </a:r>
          </a:p>
          <a:p>
            <a:pPr algn="ctr"/>
            <a:r>
              <a:rPr lang="hr-HR" sz="1400" b="1" dirty="0" smtClean="0"/>
              <a:t>1997-3 Geo. konstrukcije</a:t>
            </a:r>
            <a:endParaRPr lang="hr-HR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184776" y="4095571"/>
            <a:ext cx="8764821" cy="28803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Faze razvoja nove (druge) generacije </a:t>
            </a:r>
            <a:r>
              <a:rPr lang="hr-HR" b="1" dirty="0" err="1" smtClean="0">
                <a:solidFill>
                  <a:schemeClr val="tx1"/>
                </a:solidFill>
              </a:rPr>
              <a:t>Eurokoda</a:t>
            </a:r>
            <a:r>
              <a:rPr lang="hr-HR" b="1" dirty="0" smtClean="0">
                <a:solidFill>
                  <a:schemeClr val="tx1"/>
                </a:solidFill>
              </a:rPr>
              <a:t> 7 – Geotehničko projektiranje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26810"/>
            <a:ext cx="8229600" cy="1143000"/>
          </a:xfrm>
        </p:spPr>
        <p:txBody>
          <a:bodyPr/>
          <a:lstStyle/>
          <a:p>
            <a:r>
              <a:rPr lang="hr-HR" dirty="0"/>
              <a:t>Nova generacija </a:t>
            </a:r>
            <a:r>
              <a:rPr lang="hr-HR" dirty="0" err="1"/>
              <a:t>Eurokoda</a:t>
            </a:r>
            <a:r>
              <a:rPr lang="hr-HR" dirty="0"/>
              <a:t> 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Mario Bačić</a:t>
            </a:r>
            <a:endParaRPr lang="hr-HR" alt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  <p:sp>
        <p:nvSpPr>
          <p:cNvPr id="7" name="Rectangle 6"/>
          <p:cNvSpPr/>
          <p:nvPr/>
        </p:nvSpPr>
        <p:spPr>
          <a:xfrm>
            <a:off x="3267114" y="1016224"/>
            <a:ext cx="28083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SC7</a:t>
            </a: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GEOTEHNIČKO PROJEKTIRANJE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39" y="1826568"/>
            <a:ext cx="28083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WG1</a:t>
            </a: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Opća pravila i koordinacija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7531" y="1826568"/>
            <a:ext cx="28083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WG2</a:t>
            </a: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Ispitivanje temeljnog tla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1826568"/>
            <a:ext cx="28083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WG3</a:t>
            </a: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Geotehničke konstrukcije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9392" y="1023423"/>
            <a:ext cx="28083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Grupa za upravljanje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27784" y="2402632"/>
            <a:ext cx="0" cy="3480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11760" y="292494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5576" y="2668574"/>
            <a:ext cx="1656184" cy="512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TG1 (Zadatak 1)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Harmonizacija i jednostavnost korištenja </a:t>
            </a:r>
            <a:endParaRPr lang="hr-HR" sz="10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16776" y="3541775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04471" y="2576692"/>
            <a:ext cx="1656184" cy="389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TG1 (</a:t>
            </a:r>
            <a:r>
              <a:rPr lang="hr-HR" sz="1000" dirty="0">
                <a:solidFill>
                  <a:schemeClr val="tx1"/>
                </a:solidFill>
              </a:rPr>
              <a:t>Zadatak</a:t>
            </a:r>
            <a:r>
              <a:rPr lang="hr-HR" sz="1000" dirty="0" smtClean="0">
                <a:solidFill>
                  <a:schemeClr val="tx1"/>
                </a:solidFill>
              </a:rPr>
              <a:t> 4.5)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Kosine, usjeci i nasipi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90" y="2668573"/>
            <a:ext cx="545847" cy="512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PT1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Faza 1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293" y="3292547"/>
            <a:ext cx="545847" cy="512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PT2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Faza 1</a:t>
            </a:r>
            <a:endParaRPr lang="hr-HR" sz="1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12977" y="5266713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6793" y="5010343"/>
            <a:ext cx="1656184" cy="512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TG3 (Zadatak 6.1)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Mehanika stijena</a:t>
            </a:r>
            <a:endParaRPr lang="hr-HR" sz="1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417993" y="588354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1809" y="5627174"/>
            <a:ext cx="1656184" cy="512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TG4 (</a:t>
            </a:r>
            <a:r>
              <a:rPr lang="hr-HR" sz="1000" dirty="0">
                <a:solidFill>
                  <a:schemeClr val="tx1"/>
                </a:solidFill>
              </a:rPr>
              <a:t>Zadatak</a:t>
            </a:r>
            <a:r>
              <a:rPr lang="hr-HR" sz="1000" dirty="0" smtClean="0">
                <a:solidFill>
                  <a:schemeClr val="tx1"/>
                </a:solidFill>
              </a:rPr>
              <a:t> 6.2/6.3)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Dinamičko projektiranje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009" y="5349989"/>
            <a:ext cx="545847" cy="512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PT6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Faza 3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56548" y="3953430"/>
            <a:ext cx="1778518" cy="880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600" b="1" dirty="0" smtClean="0"/>
              <a:t>FAZA 1 U </a:t>
            </a:r>
          </a:p>
          <a:p>
            <a:pPr algn="ctr"/>
            <a:r>
              <a:rPr lang="hr-HR" sz="1600" b="1" dirty="0" smtClean="0"/>
              <a:t>ZAVRŠETKU</a:t>
            </a:r>
            <a:endParaRPr lang="en-GB" sz="1600" b="1" dirty="0"/>
          </a:p>
        </p:txBody>
      </p:sp>
      <p:pic>
        <p:nvPicPr>
          <p:cNvPr id="29" name="Picture 6" descr="stamp-effect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0" y="3928810"/>
            <a:ext cx="1844918" cy="9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4698532" y="2402632"/>
            <a:ext cx="0" cy="265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67114" y="2905854"/>
            <a:ext cx="1376894" cy="512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TG1 (Zadatak 3.1-5.)</a:t>
            </a:r>
          </a:p>
          <a:p>
            <a:pPr algn="ctr"/>
            <a:r>
              <a:rPr lang="hr-HR" sz="900" dirty="0" smtClean="0">
                <a:solidFill>
                  <a:schemeClr val="tx1"/>
                </a:solidFill>
              </a:rPr>
              <a:t>Reorganizacija i pojednostavljenje dijela 2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98532" y="2898429"/>
            <a:ext cx="1376894" cy="520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TG2 (Zadatak 3.6-7.)</a:t>
            </a:r>
          </a:p>
          <a:p>
            <a:pPr algn="ctr"/>
            <a:r>
              <a:rPr lang="hr-HR" sz="900" dirty="0" smtClean="0">
                <a:solidFill>
                  <a:schemeClr val="tx1"/>
                </a:solidFill>
              </a:rPr>
              <a:t>Dodatne metode ispitivanja</a:t>
            </a:r>
            <a:endParaRPr lang="hr-HR" sz="9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955561" y="2668573"/>
            <a:ext cx="14314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2" idx="0"/>
          </p:cNvCxnSpPr>
          <p:nvPr/>
        </p:nvCxnSpPr>
        <p:spPr>
          <a:xfrm>
            <a:off x="3955561" y="2664861"/>
            <a:ext cx="0" cy="240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92046" y="2664860"/>
            <a:ext cx="0" cy="240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98346" y="3693446"/>
            <a:ext cx="545847" cy="512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PT3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Faza 2</a:t>
            </a:r>
            <a:endParaRPr lang="hr-HR" sz="10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256701" y="2417425"/>
            <a:ext cx="0" cy="34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55576" y="3280428"/>
            <a:ext cx="1667458" cy="512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TG2 (Zadatak 2)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Opća pravila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99138" y="3048542"/>
            <a:ext cx="1656184" cy="338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TG2 (Zadatak 4.3)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Plitki temelji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99138" y="3480968"/>
            <a:ext cx="1656184" cy="38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TG3 (Zadatak 4.4)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Piloti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99138" y="3949816"/>
            <a:ext cx="1656184" cy="377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TG7 (Zadatak 4.6)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Poboljšanje tla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18388" y="4793853"/>
            <a:ext cx="1656184" cy="338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TG5 (Zadatak 5.4)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Sidra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18388" y="5218192"/>
            <a:ext cx="1656184" cy="38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TG4 (Zadatak 5.3)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Potporne konstrukcije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23721" y="5680258"/>
            <a:ext cx="1656184" cy="377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TG6 (Zadatak 5.5)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Konstrukcije od ojačanog tla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24220" y="3216433"/>
            <a:ext cx="545847" cy="512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PT4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Faza 2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24220" y="5164763"/>
            <a:ext cx="545847" cy="512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PT5</a:t>
            </a:r>
          </a:p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Faza 2</a:t>
            </a:r>
            <a:endParaRPr lang="hr-HR" sz="1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56701" y="2771538"/>
            <a:ext cx="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256701" y="3217805"/>
            <a:ext cx="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255138" y="3671008"/>
            <a:ext cx="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255138" y="4123802"/>
            <a:ext cx="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255138" y="4963116"/>
            <a:ext cx="1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61721" y="5408232"/>
            <a:ext cx="1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255138" y="5879050"/>
            <a:ext cx="1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1" idx="1"/>
          </p:cNvCxnSpPr>
          <p:nvPr/>
        </p:nvCxnSpPr>
        <p:spPr>
          <a:xfrm flipH="1" flipV="1">
            <a:off x="8074572" y="2786203"/>
            <a:ext cx="349648" cy="686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1" idx="1"/>
            <a:endCxn id="45" idx="3"/>
          </p:cNvCxnSpPr>
          <p:nvPr/>
        </p:nvCxnSpPr>
        <p:spPr>
          <a:xfrm flipH="1" flipV="1">
            <a:off x="8055322" y="3217806"/>
            <a:ext cx="368898" cy="254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1"/>
            <a:endCxn id="46" idx="3"/>
          </p:cNvCxnSpPr>
          <p:nvPr/>
        </p:nvCxnSpPr>
        <p:spPr>
          <a:xfrm flipH="1">
            <a:off x="8055322" y="3472803"/>
            <a:ext cx="368898" cy="198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1" idx="1"/>
            <a:endCxn id="47" idx="3"/>
          </p:cNvCxnSpPr>
          <p:nvPr/>
        </p:nvCxnSpPr>
        <p:spPr>
          <a:xfrm flipH="1">
            <a:off x="8055322" y="3472803"/>
            <a:ext cx="368898" cy="665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2" idx="1"/>
          </p:cNvCxnSpPr>
          <p:nvPr/>
        </p:nvCxnSpPr>
        <p:spPr>
          <a:xfrm flipH="1" flipV="1">
            <a:off x="8100592" y="4962774"/>
            <a:ext cx="323628" cy="458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2" idx="1"/>
            <a:endCxn id="50" idx="3"/>
          </p:cNvCxnSpPr>
          <p:nvPr/>
        </p:nvCxnSpPr>
        <p:spPr>
          <a:xfrm flipH="1">
            <a:off x="8079905" y="5421133"/>
            <a:ext cx="344315" cy="447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8064000" y="5421133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" idx="0"/>
          </p:cNvCxnSpPr>
          <p:nvPr/>
        </p:nvCxnSpPr>
        <p:spPr>
          <a:xfrm flipH="1" flipV="1">
            <a:off x="4006296" y="3424553"/>
            <a:ext cx="664974" cy="26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0"/>
            <a:endCxn id="34" idx="2"/>
          </p:cNvCxnSpPr>
          <p:nvPr/>
        </p:nvCxnSpPr>
        <p:spPr>
          <a:xfrm flipV="1">
            <a:off x="4671270" y="3418490"/>
            <a:ext cx="715709" cy="274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02350" y="2962165"/>
            <a:ext cx="144000" cy="4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98452" y="3565847"/>
            <a:ext cx="144000" cy="4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6" idx="3"/>
            <a:endCxn id="23" idx="1"/>
          </p:cNvCxnSpPr>
          <p:nvPr/>
        </p:nvCxnSpPr>
        <p:spPr>
          <a:xfrm flipV="1">
            <a:off x="594856" y="5266713"/>
            <a:ext cx="161937" cy="339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6" idx="3"/>
            <a:endCxn id="25" idx="1"/>
          </p:cNvCxnSpPr>
          <p:nvPr/>
        </p:nvCxnSpPr>
        <p:spPr>
          <a:xfrm>
            <a:off x="594856" y="5606359"/>
            <a:ext cx="166953" cy="277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utoShape 5"/>
          <p:cNvSpPr>
            <a:spLocks noChangeArrowheads="1"/>
          </p:cNvSpPr>
          <p:nvPr/>
        </p:nvSpPr>
        <p:spPr bwMode="auto">
          <a:xfrm>
            <a:off x="4417936" y="4372580"/>
            <a:ext cx="1778518" cy="880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600" b="1" dirty="0" smtClean="0"/>
              <a:t>FAZA 2 U </a:t>
            </a:r>
          </a:p>
          <a:p>
            <a:pPr algn="ctr"/>
            <a:r>
              <a:rPr lang="hr-HR" sz="1600" b="1" dirty="0" smtClean="0"/>
              <a:t>TIJEKU</a:t>
            </a:r>
            <a:endParaRPr lang="en-GB" sz="1600" b="1" dirty="0"/>
          </a:p>
        </p:txBody>
      </p:sp>
      <p:pic>
        <p:nvPicPr>
          <p:cNvPr id="89" name="Picture 6" descr="stamp-effect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36" y="4368059"/>
            <a:ext cx="1844918" cy="9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2681936" y="5317535"/>
            <a:ext cx="1778518" cy="8801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600" b="1" dirty="0" smtClean="0"/>
              <a:t>FAZA 3 U </a:t>
            </a:r>
          </a:p>
          <a:p>
            <a:pPr algn="ctr"/>
            <a:r>
              <a:rPr lang="hr-HR" sz="1600" b="1" dirty="0" smtClean="0"/>
              <a:t>POČETKU</a:t>
            </a:r>
            <a:endParaRPr lang="en-GB" sz="1600" b="1" dirty="0"/>
          </a:p>
        </p:txBody>
      </p:sp>
      <p:pic>
        <p:nvPicPr>
          <p:cNvPr id="90" name="Picture 6" descr="stamp-effect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04" y="5234660"/>
            <a:ext cx="1839983" cy="9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4438831" y="5624665"/>
            <a:ext cx="185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Zadnja informacija:</a:t>
            </a:r>
          </a:p>
          <a:p>
            <a:pPr algn="ctr"/>
            <a:r>
              <a:rPr lang="hr-HR" sz="1000" dirty="0" err="1" smtClean="0"/>
              <a:t>Final</a:t>
            </a:r>
            <a:r>
              <a:rPr lang="hr-HR" sz="1000" dirty="0" smtClean="0"/>
              <a:t> PT </a:t>
            </a:r>
            <a:r>
              <a:rPr lang="hr-HR" sz="1000" dirty="0" err="1" smtClean="0"/>
              <a:t>deliverables</a:t>
            </a:r>
            <a:r>
              <a:rPr lang="hr-HR" sz="1000" dirty="0" smtClean="0"/>
              <a:t> – 30.04.2021. </a:t>
            </a:r>
          </a:p>
          <a:p>
            <a:pPr algn="ctr"/>
            <a:r>
              <a:rPr lang="hr-HR" sz="1000" dirty="0" smtClean="0"/>
              <a:t>(slijedi revizija – 2 godine?)</a:t>
            </a:r>
            <a:endParaRPr lang="hr-HR" sz="10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312140" y="5308304"/>
            <a:ext cx="0" cy="289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8" idx="3"/>
          </p:cNvCxnSpPr>
          <p:nvPr/>
        </p:nvCxnSpPr>
        <p:spPr>
          <a:xfrm>
            <a:off x="2135066" y="4393511"/>
            <a:ext cx="3111882" cy="1212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" idx="2"/>
            <a:endCxn id="8" idx="0"/>
          </p:cNvCxnSpPr>
          <p:nvPr/>
        </p:nvCxnSpPr>
        <p:spPr>
          <a:xfrm flipH="1">
            <a:off x="1560195" y="1592288"/>
            <a:ext cx="3111075" cy="234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" idx="2"/>
            <a:endCxn id="10" idx="0"/>
          </p:cNvCxnSpPr>
          <p:nvPr/>
        </p:nvCxnSpPr>
        <p:spPr>
          <a:xfrm>
            <a:off x="4671270" y="1592288"/>
            <a:ext cx="2961070" cy="234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" idx="2"/>
            <a:endCxn id="9" idx="0"/>
          </p:cNvCxnSpPr>
          <p:nvPr/>
        </p:nvCxnSpPr>
        <p:spPr>
          <a:xfrm>
            <a:off x="4671270" y="1592288"/>
            <a:ext cx="417" cy="234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084000" y="1340768"/>
            <a:ext cx="14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8" grpId="0" animBg="1"/>
      <p:bldP spid="91" grpId="0" animBg="1"/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1217</Words>
  <Application>Microsoft Office PowerPoint</Application>
  <PresentationFormat>On-screen Show (4:3)</PresentationFormat>
  <Paragraphs>341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Razvoj nove generacije Eurokoda 7</vt:lpstr>
      <vt:lpstr>Sadržaj</vt:lpstr>
      <vt:lpstr>Eurokod 7 – osnovne informacije</vt:lpstr>
      <vt:lpstr>Eurokod 7 – osnovne informacije</vt:lpstr>
      <vt:lpstr>Trenutno stanje Eurokoda 7</vt:lpstr>
      <vt:lpstr>Trenutno stanje Eurokoda 7</vt:lpstr>
      <vt:lpstr>Trenutno stanje Eurokoda 7</vt:lpstr>
      <vt:lpstr>Nova generacija Eurokoda 7</vt:lpstr>
      <vt:lpstr>Nova generacija Eurokoda 7</vt:lpstr>
      <vt:lpstr>PowerPoint Presentation</vt:lpstr>
      <vt:lpstr>Nova generacija Eurokoda 7</vt:lpstr>
      <vt:lpstr>Nova generacija Eurokoda 7</vt:lpstr>
      <vt:lpstr>Nova generacija Eurokoda 7</vt:lpstr>
      <vt:lpstr>Nova generacija Eurokoda 7</vt:lpstr>
      <vt:lpstr>Nova generacija Eurokoda 7</vt:lpstr>
      <vt:lpstr>Umjesto zaključka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gf</cp:lastModifiedBy>
  <cp:revision>135</cp:revision>
  <dcterms:created xsi:type="dcterms:W3CDTF">2010-03-22T21:50:27Z</dcterms:created>
  <dcterms:modified xsi:type="dcterms:W3CDTF">2019-06-13T14:07:30Z</dcterms:modified>
</cp:coreProperties>
</file>