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284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5" r:id="rId25"/>
  </p:sldIdLst>
  <p:sldSz cx="9144000" cy="6858000" type="screen4x3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0036" autoAdjust="0"/>
  </p:normalViewPr>
  <p:slideViewPr>
    <p:cSldViewPr>
      <p:cViewPr>
        <p:scale>
          <a:sx n="125" d="100"/>
          <a:sy n="125" d="100"/>
        </p:scale>
        <p:origin x="504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56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7.5.2019.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7.5.2019.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180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693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76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37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02992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478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501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0517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017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583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992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569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452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0491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8546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894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443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94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922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009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05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810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04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759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35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Prikaz norme EN 1992-4</a:t>
            </a:r>
            <a:b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Projektiranje betonskih konstrukcija — 4. dio: Projektiranje </a:t>
            </a:r>
            <a:r>
              <a:rPr lang="hr-HR" altLang="sr-Latn-R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pričvršćivača</a:t>
            </a:r>
            <a:r>
              <a:rPr lang="hr-HR" altLang="sr-Latn-R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uporabu u betonu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Izv. prof. dr.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Damir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Varevac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dipl. ing. </a:t>
            </a:r>
            <a:r>
              <a:rPr lang="hr-HR" altLang="sr-Latn-RS" sz="1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</a:t>
            </a: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Sveučilište Josipa Jurja Strossmayera u Osijeku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Građevinski i arhitektonski fakultet Osijek</a:t>
            </a:r>
            <a:endParaRPr lang="hr-HR" altLang="sr-Latn-RS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Damir </a:t>
            </a:r>
            <a:r>
              <a:rPr lang="hr-HR" altLang="sr-Latn-RS" sz="28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Varevac</a:t>
            </a:r>
            <a:endParaRPr lang="hr-HR" altLang="sr-Latn-R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6064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altLang="sr-Latn-RS" sz="2000" dirty="0"/>
              <a:t>P</a:t>
            </a:r>
            <a:r>
              <a:rPr lang="hr-HR" altLang="sr-Latn-RS" sz="2000" dirty="0" smtClean="0"/>
              <a:t>reporučeni parcijalni koeficijenti </a:t>
            </a:r>
            <a:r>
              <a:rPr lang="hr-HR" altLang="sr-Latn-RS" sz="2000" i="1" dirty="0" err="1" smtClean="0">
                <a:latin typeface="Symbol" panose="05050102010706020507" pitchFamily="18" charset="2"/>
              </a:rPr>
              <a:t>g</a:t>
            </a:r>
            <a:r>
              <a:rPr lang="hr-HR" altLang="sr-Latn-RS" sz="2000" baseline="-25000" dirty="0" err="1" smtClean="0"/>
              <a:t>M</a:t>
            </a:r>
            <a:r>
              <a:rPr lang="hr-HR" altLang="sr-Latn-RS" sz="2000" dirty="0" smtClean="0"/>
              <a:t>:</a:t>
            </a:r>
          </a:p>
          <a:p>
            <a:pPr marL="0" indent="0">
              <a:buNone/>
            </a:pPr>
            <a:endParaRPr lang="hr-HR" altLang="sr-Latn-RS" sz="2000" dirty="0"/>
          </a:p>
          <a:p>
            <a:pPr marL="0" indent="0">
              <a:buNone/>
            </a:pPr>
            <a:endParaRPr lang="hr-HR" altLang="sr-Latn-RS" sz="20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402231"/>
              </p:ext>
            </p:extLst>
          </p:nvPr>
        </p:nvGraphicFramePr>
        <p:xfrm>
          <a:off x="539552" y="2276872"/>
          <a:ext cx="7886700" cy="2484687"/>
        </p:xfrm>
        <a:graphic>
          <a:graphicData uri="http://schemas.openxmlformats.org/drawingml/2006/table">
            <a:tbl>
              <a:tblPr firstRow="1" firstCol="1" bandRow="1">
                <a:effectLst/>
                <a:tableStyleId>{5C22544A-7EE6-4342-B048-85BDC9FD1C3A}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2670083164"/>
                    </a:ext>
                  </a:extLst>
                </a:gridCol>
                <a:gridCol w="620613">
                  <a:extLst>
                    <a:ext uri="{9D8B030D-6E8A-4147-A177-3AD203B41FA5}">
                      <a16:colId xmlns:a16="http://schemas.microsoft.com/office/drawing/2014/main" val="3187972146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70379704"/>
                    </a:ext>
                  </a:extLst>
                </a:gridCol>
                <a:gridCol w="2990156">
                  <a:extLst>
                    <a:ext uri="{9D8B030D-6E8A-4147-A177-3AD203B41FA5}">
                      <a16:colId xmlns:a16="http://schemas.microsoft.com/office/drawing/2014/main" val="755039122"/>
                    </a:ext>
                  </a:extLst>
                </a:gridCol>
              </a:tblGrid>
              <a:tr h="22832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Načini sloma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Parcijalni faktor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109268"/>
                  </a:ext>
                </a:extLst>
              </a:tr>
              <a:tr h="227669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Stalne i prolazne proračunske situacije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Izvanredne proračunske situacije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857532"/>
                  </a:ext>
                </a:extLst>
              </a:tr>
              <a:tr h="336091">
                <a:tc gridSpan="4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Slom čelika – pričvršćivači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5136988"/>
                  </a:ext>
                </a:extLst>
              </a:tr>
              <a:tr h="3920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Vlak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hr-HR" sz="1400" i="1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1,2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1,4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1,05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1,25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569612"/>
                  </a:ext>
                </a:extLst>
              </a:tr>
              <a:tr h="845208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endParaRPr lang="hr-H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Posmik </a:t>
                      </a: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 krakom sile ili bez kraka sile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kada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800 N/mm</a:t>
                      </a:r>
                      <a:r>
                        <a:rPr lang="hr-HR" sz="14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≤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 kada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800 N/mm</a:t>
                      </a:r>
                      <a:r>
                        <a:rPr lang="hr-HR" sz="1400" baseline="30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u="sng" dirty="0" smtClean="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≤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4510798"/>
                  </a:ext>
                </a:extLst>
              </a:tr>
              <a:tr h="45533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1,5 kada 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ili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1,3 kada 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ili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85989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27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3349"/>
              </p:ext>
            </p:extLst>
          </p:nvPr>
        </p:nvGraphicFramePr>
        <p:xfrm>
          <a:off x="628650" y="1556792"/>
          <a:ext cx="7886700" cy="40347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9174">
                  <a:extLst>
                    <a:ext uri="{9D8B030D-6E8A-4147-A177-3AD203B41FA5}">
                      <a16:colId xmlns:a16="http://schemas.microsoft.com/office/drawing/2014/main" val="213876283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232488736"/>
                    </a:ext>
                  </a:extLst>
                </a:gridCol>
                <a:gridCol w="2375810">
                  <a:extLst>
                    <a:ext uri="{9D8B030D-6E8A-4147-A177-3AD203B41FA5}">
                      <a16:colId xmlns:a16="http://schemas.microsoft.com/office/drawing/2014/main" val="63446744"/>
                    </a:ext>
                  </a:extLst>
                </a:gridCol>
                <a:gridCol w="2503644">
                  <a:extLst>
                    <a:ext uri="{9D8B030D-6E8A-4147-A177-3AD203B41FA5}">
                      <a16:colId xmlns:a16="http://schemas.microsoft.com/office/drawing/2014/main" val="594943832"/>
                    </a:ext>
                  </a:extLst>
                </a:gridCol>
              </a:tblGrid>
              <a:tr h="290850">
                <a:tc gridSpan="4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Slom čelika – sidreni kanali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399308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Vlak u sidrima i kanalskim vijcima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1,2 ⋅ f</a:t>
                      </a:r>
                      <a:r>
                        <a:rPr lang="hr-HR" sz="1400" baseline="-25000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/f</a:t>
                      </a:r>
                      <a:r>
                        <a:rPr lang="hr-HR" sz="1400" baseline="-25000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 ≥ 1,4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1,05 ⋅ f</a:t>
                      </a:r>
                      <a:r>
                        <a:rPr lang="hr-HR" sz="1400" baseline="-25000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/f</a:t>
                      </a:r>
                      <a:r>
                        <a:rPr lang="hr-HR" sz="1400" baseline="-25000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 ≥ 1,25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1437909"/>
                  </a:ext>
                </a:extLst>
              </a:tr>
              <a:tr h="565777">
                <a:tc rowSpan="2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Posmik s krakom sile ili bez kraka sile u sidrenim vijcima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 kada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 ⋅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≥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1,25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   kada 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≤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449104"/>
                  </a:ext>
                </a:extLst>
              </a:tr>
              <a:tr h="565777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1,5 kada 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ili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1,3 kada je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800 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N/mm</a:t>
                      </a:r>
                      <a:r>
                        <a:rPr lang="hr-HR" sz="14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r-HR" sz="1400" u="none" dirty="0" smtClean="0">
                          <a:solidFill>
                            <a:schemeClr val="tx1"/>
                          </a:solidFill>
                          <a:effectLst/>
                        </a:rPr>
                        <a:t>    ili</a:t>
                      </a:r>
                      <a:r>
                        <a:rPr lang="hr-HR" sz="14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yk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hr-HR" sz="1400" baseline="-25000" dirty="0" err="1">
                          <a:solidFill>
                            <a:schemeClr val="tx1"/>
                          </a:solidFill>
                          <a:effectLst/>
                        </a:rPr>
                        <a:t>uk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&gt; 0,8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13207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Veza između sidra i kanala pri vlaku i </a:t>
                      </a:r>
                      <a:r>
                        <a:rPr lang="hr-HR" sz="1400" b="0" dirty="0" err="1">
                          <a:solidFill>
                            <a:schemeClr val="tx1"/>
                          </a:solidFill>
                          <a:effectLst/>
                        </a:rPr>
                        <a:t>posmiku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Ms,ca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1,6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5299580"/>
                  </a:ext>
                </a:extLst>
              </a:tr>
              <a:tr h="840704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Lokalni slom sidrenog kanala zbog savijanja kanalskih usni pri vlaku i </a:t>
                      </a:r>
                      <a:r>
                        <a:rPr lang="hr-HR" sz="1400" b="0" dirty="0" err="1">
                          <a:solidFill>
                            <a:schemeClr val="tx1"/>
                          </a:solidFill>
                          <a:effectLst/>
                        </a:rPr>
                        <a:t>posmiku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Ms,l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1,8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1,6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450787"/>
                  </a:ext>
                </a:extLst>
              </a:tr>
              <a:tr h="565777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Savijanje kanala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Ms,flex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1,15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1,0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774" marR="57774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3893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7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40106"/>
              </p:ext>
            </p:extLst>
          </p:nvPr>
        </p:nvGraphicFramePr>
        <p:xfrm>
          <a:off x="611560" y="1412776"/>
          <a:ext cx="7890754" cy="4176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797">
                  <a:extLst>
                    <a:ext uri="{9D8B030D-6E8A-4147-A177-3AD203B41FA5}">
                      <a16:colId xmlns:a16="http://schemas.microsoft.com/office/drawing/2014/main" val="3616283966"/>
                    </a:ext>
                  </a:extLst>
                </a:gridCol>
                <a:gridCol w="1057435">
                  <a:extLst>
                    <a:ext uri="{9D8B030D-6E8A-4147-A177-3AD203B41FA5}">
                      <a16:colId xmlns:a16="http://schemas.microsoft.com/office/drawing/2014/main" val="455779202"/>
                    </a:ext>
                  </a:extLst>
                </a:gridCol>
                <a:gridCol w="1139067">
                  <a:extLst>
                    <a:ext uri="{9D8B030D-6E8A-4147-A177-3AD203B41FA5}">
                      <a16:colId xmlns:a16="http://schemas.microsoft.com/office/drawing/2014/main" val="2003206127"/>
                    </a:ext>
                  </a:extLst>
                </a:gridCol>
                <a:gridCol w="83033">
                  <a:extLst>
                    <a:ext uri="{9D8B030D-6E8A-4147-A177-3AD203B41FA5}">
                      <a16:colId xmlns:a16="http://schemas.microsoft.com/office/drawing/2014/main" val="3633658126"/>
                    </a:ext>
                  </a:extLst>
                </a:gridCol>
                <a:gridCol w="2290211">
                  <a:extLst>
                    <a:ext uri="{9D8B030D-6E8A-4147-A177-3AD203B41FA5}">
                      <a16:colId xmlns:a16="http://schemas.microsoft.com/office/drawing/2014/main" val="488020473"/>
                    </a:ext>
                  </a:extLst>
                </a:gridCol>
                <a:gridCol w="2290211">
                  <a:extLst>
                    <a:ext uri="{9D8B030D-6E8A-4147-A177-3AD203B41FA5}">
                      <a16:colId xmlns:a16="http://schemas.microsoft.com/office/drawing/2014/main" val="491887134"/>
                    </a:ext>
                  </a:extLst>
                </a:gridCol>
              </a:tblGrid>
              <a:tr h="188244">
                <a:tc gridSpan="6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Slom čelika – dodatna armatura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220103"/>
                  </a:ext>
                </a:extLst>
              </a:tr>
              <a:tr h="188244"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Vlak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Ms,re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1,15 </a:t>
                      </a:r>
                      <a:r>
                        <a:rPr lang="hr-HR" sz="1400" baseline="300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>
                          <a:solidFill>
                            <a:schemeClr val="tx1"/>
                          </a:solidFill>
                          <a:effectLst/>
                        </a:rPr>
                        <a:t>= 1,0</a:t>
                      </a:r>
                      <a:endParaRPr lang="hr-HR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3770907"/>
                  </a:ext>
                </a:extLst>
              </a:tr>
              <a:tr h="188244">
                <a:tc gridSpan="6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Slom koji se odnosi na beton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702878"/>
                  </a:ext>
                </a:extLst>
              </a:tr>
              <a:tr h="213088">
                <a:tc rowSpan="3" gridSpan="2">
                  <a:txBody>
                    <a:bodyPr/>
                    <a:lstStyle/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Slom betonskog </a:t>
                      </a:r>
                      <a:r>
                        <a:rPr lang="hr-H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konusa</a:t>
                      </a:r>
                    </a:p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endParaRPr lang="hr-HR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slom ruba </a:t>
                      </a:r>
                      <a:r>
                        <a:rPr lang="hr-HR" sz="1400" b="0" dirty="0" smtClean="0">
                          <a:solidFill>
                            <a:schemeClr val="tx1"/>
                          </a:solidFill>
                          <a:effectLst/>
                        </a:rPr>
                        <a:t>betona</a:t>
                      </a:r>
                    </a:p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endParaRPr lang="hr-HR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endParaRPr lang="hr-HR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slom betona “napuhavanjem” i slom betona polugom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="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Mc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1295" indent="-201295" algn="just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	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hr-HR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baseline="-25000" dirty="0">
                          <a:solidFill>
                            <a:schemeClr val="tx1"/>
                          </a:solidFill>
                          <a:effectLst/>
                        </a:rPr>
                        <a:t>⋅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inst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01295" indent="-201295" algn="just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	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hr-HR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baseline="-25000" dirty="0">
                          <a:solidFill>
                            <a:schemeClr val="tx1"/>
                          </a:solidFill>
                          <a:effectLst/>
                        </a:rPr>
                        <a:t>⋅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inst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234205"/>
                  </a:ext>
                </a:extLst>
              </a:tr>
              <a:tr h="889687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800"/>
                        </a:spcAft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8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="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01930" indent="-201930"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 	1,5</a:t>
                      </a:r>
                      <a:r>
                        <a:rPr lang="hr-HR" sz="14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za potresni popravak i pojačanje postojećih konstrukcija vidi niz EN 1998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201930" indent="-201930" algn="l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 	1,2</a:t>
                      </a:r>
                      <a:r>
                        <a:rPr lang="hr-HR" sz="14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za potresni popravak i pojačanje postojećih konstrukcija vidi niz EN 1998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484439"/>
                  </a:ext>
                </a:extLst>
              </a:tr>
              <a:tr h="1423500">
                <a:tc gridSpan="2"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200"/>
                        </a:spcAft>
                      </a:pP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="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inst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201295" indent="-201295"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 1,0 za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pričvršćivače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s glavom i sidrene kanale koji ispunjavaju zahtjeve iz točke 4.6 (pri vlaku i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posmiku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201295" indent="-201295"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≥	1,0 za naknadno ugrađene vlačno naprezane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pričvršćivače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, vidi mjerodavnu europsku tehničku specifikaciju proizvoda</a:t>
                      </a:r>
                    </a:p>
                    <a:p>
                      <a:pPr marL="201295" indent="-201295"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 1,0 za naknadno ugrađene </a:t>
                      </a:r>
                      <a:r>
                        <a:rPr lang="hr-HR" sz="1400" dirty="0" err="1">
                          <a:solidFill>
                            <a:schemeClr val="tx1"/>
                          </a:solidFill>
                          <a:effectLst/>
                        </a:rPr>
                        <a:t>pričvršćivače</a:t>
                      </a: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 naprezane posmikom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683641"/>
                  </a:ext>
                </a:extLst>
              </a:tr>
              <a:tr h="299072">
                <a:tc gridSpan="2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Slom betona cijepanjem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200"/>
                        </a:spcAft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="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Msp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2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Mc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543941"/>
                  </a:ext>
                </a:extLst>
              </a:tr>
              <a:tr h="598142">
                <a:tc gridSpan="2">
                  <a:txBody>
                    <a:bodyPr/>
                    <a:lstStyle/>
                    <a:p>
                      <a:pPr algn="just">
                        <a:lnSpc>
                          <a:spcPts val="1150"/>
                        </a:lnSpc>
                        <a:spcAft>
                          <a:spcPts val="1200"/>
                        </a:spcAft>
                      </a:pP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Izvlačenje i kombiniran slom izvlačenja i slom betona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hr-H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="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Mp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hr-HR" sz="1400" dirty="0">
                          <a:solidFill>
                            <a:schemeClr val="tx1"/>
                          </a:solidFill>
                          <a:effectLst/>
                        </a:rPr>
                        <a:t>= </a:t>
                      </a:r>
                      <a:r>
                        <a:rPr lang="hr-HR" sz="1400" dirty="0" err="1" smtClean="0"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g</a:t>
                      </a:r>
                      <a:r>
                        <a:rPr lang="hr-HR" sz="1400" baseline="-25000" dirty="0" err="1" smtClean="0">
                          <a:solidFill>
                            <a:schemeClr val="tx1"/>
                          </a:solidFill>
                          <a:effectLst/>
                        </a:rPr>
                        <a:t>Mc</a:t>
                      </a:r>
                      <a:endParaRPr lang="hr-H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75006"/>
                  </a:ext>
                </a:extLst>
              </a:tr>
              <a:tr h="188244">
                <a:tc gridSpan="6"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600"/>
                        </a:spcAft>
                      </a:pPr>
                      <a:r>
                        <a:rPr lang="hr-HR" sz="1400" b="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hr-HR" sz="1400" b="0" dirty="0">
                          <a:solidFill>
                            <a:schemeClr val="tx1"/>
                          </a:solidFill>
                          <a:effectLst/>
                        </a:rPr>
                        <a:t>	Vrijednosti su u skladu s EN 1992-1-1.</a:t>
                      </a:r>
                      <a:endParaRPr lang="hr-HR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633" marR="57633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839152"/>
                  </a:ext>
                </a:extLst>
              </a:tr>
            </a:tbl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1560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Tablice preuzete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154294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altLang="sr-Latn-RS" sz="2000" dirty="0" smtClean="0"/>
              <a:t>Provjera graničnog stanja nosivosti – opterećenje zamorom:</a:t>
            </a:r>
          </a:p>
          <a:p>
            <a:pPr marL="0" indent="0">
              <a:buNone/>
            </a:pPr>
            <a:endParaRPr lang="hr-HR" altLang="sr-Latn-RS" sz="2000" dirty="0" smtClean="0"/>
          </a:p>
          <a:p>
            <a:pPr marL="0" indent="0">
              <a:buNone/>
            </a:pPr>
            <a:r>
              <a:rPr lang="hr-HR" altLang="sr-Latn-RS" sz="2000" dirty="0" smtClean="0"/>
              <a:t>slom čelika:</a:t>
            </a:r>
          </a:p>
          <a:p>
            <a:pPr marL="0" indent="0">
              <a:buNone/>
            </a:pPr>
            <a:r>
              <a:rPr lang="hr-HR" altLang="sr-Latn-RS" sz="2000" dirty="0" smtClean="0"/>
              <a:t>slom preko betona:</a:t>
            </a:r>
            <a:endParaRPr lang="hr-HR" altLang="sr-Latn-RS" sz="2000" dirty="0"/>
          </a:p>
          <a:p>
            <a:pPr>
              <a:buFont typeface="Arial" panose="020B0604020202020204" pitchFamily="34" charset="0"/>
              <a:buChar char="‒"/>
            </a:pPr>
            <a:endParaRPr lang="hr-HR" altLang="sr-Latn-RS" sz="2000" i="1" dirty="0" smtClean="0"/>
          </a:p>
          <a:p>
            <a:pPr marL="0" indent="0">
              <a:buNone/>
            </a:pPr>
            <a:r>
              <a:rPr lang="hr-HR" altLang="sr-Latn-RS" sz="2000" i="1" dirty="0" err="1" smtClean="0">
                <a:latin typeface="Symbol" panose="05050102010706020507" pitchFamily="18" charset="2"/>
              </a:rPr>
              <a:t>g</a:t>
            </a:r>
            <a:r>
              <a:rPr lang="hr-HR" altLang="sr-Latn-RS" sz="2000" baseline="-25000" dirty="0" err="1" smtClean="0"/>
              <a:t>inst</a:t>
            </a:r>
            <a:r>
              <a:rPr lang="hr-HR" altLang="sr-Latn-RS" sz="2000" dirty="0" smtClean="0"/>
              <a:t>  je faktor koji uzima u obzir osjetljivost na ugradnju naknadno ugrađenih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. Ovisan je o proizvodu i mora biti naveden u tehničkoj specifikaciji proizvoda te se </a:t>
            </a:r>
            <a:r>
              <a:rPr lang="hr-HR" altLang="sr-Latn-RS" sz="2000" b="1" dirty="0" smtClean="0"/>
              <a:t>ne smije mijenjati</a:t>
            </a:r>
            <a:r>
              <a:rPr lang="hr-HR" altLang="sr-Latn-RS" sz="2000" dirty="0" smtClean="0"/>
              <a:t>.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64940"/>
              </p:ext>
            </p:extLst>
          </p:nvPr>
        </p:nvGraphicFramePr>
        <p:xfrm>
          <a:off x="2843808" y="2276872"/>
          <a:ext cx="1628488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r:id="rId4" imgW="787400" imgH="241300" progId="Equation.DSMT4">
                  <p:embed/>
                </p:oleObj>
              </mc:Choice>
              <mc:Fallback>
                <p:oleObj r:id="rId4" imgW="787400" imgH="2413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276872"/>
                        <a:ext cx="1628488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11082"/>
              </p:ext>
            </p:extLst>
          </p:nvPr>
        </p:nvGraphicFramePr>
        <p:xfrm>
          <a:off x="2843807" y="2636912"/>
          <a:ext cx="4144461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r:id="rId6" imgW="2133600" imgH="254000" progId="Equation.DSMT4">
                  <p:embed/>
                </p:oleObj>
              </mc:Choice>
              <mc:Fallback>
                <p:oleObj r:id="rId6" imgW="2133600" imgH="2540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2636912"/>
                        <a:ext cx="4144461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0050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altLang="sr-Latn-RS" sz="2000" dirty="0" smtClean="0"/>
              <a:t>U projektu treba specificirati:</a:t>
            </a:r>
          </a:p>
          <a:p>
            <a:pPr marL="0" indent="0">
              <a:buNone/>
            </a:pPr>
            <a:endParaRPr lang="hr-HR" altLang="sr-Latn-RS" sz="2000" dirty="0"/>
          </a:p>
          <a:p>
            <a:pPr>
              <a:buFontTx/>
              <a:buChar char="-"/>
            </a:pPr>
            <a:r>
              <a:rPr lang="hr-HR" altLang="sr-Latn-RS" sz="2000" dirty="0" smtClean="0"/>
              <a:t>Razred čvrstoće betona uz napomenu pretpostavlja li se raspucali ili </a:t>
            </a:r>
            <a:r>
              <a:rPr lang="hr-HR" altLang="sr-Latn-RS" sz="2000" dirty="0" err="1" smtClean="0"/>
              <a:t>neraspucali</a:t>
            </a:r>
            <a:r>
              <a:rPr lang="hr-HR" altLang="sr-Latn-RS" sz="2000" dirty="0" smtClean="0"/>
              <a:t> beton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Pretpostavljenu izloženost okolišu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Napomenu da se konkretni tip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, proizvođač, raspored i ostalo ne smiju mijenjati bez provjere i suglasnosti projektanta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Detaljne nacrte, proračun, mjesto ugradnje, broj, raspored i položaj, posebne upute za ugradnju i sl.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Upućivanje na proizvođačke upute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Napomena kojom se propisuje duljina sidrenja</a:t>
            </a:r>
            <a:endParaRPr lang="hr-HR" altLang="sr-Latn-RS" sz="2000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8164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altLang="sr-Latn-RS" sz="2000" dirty="0" smtClean="0"/>
              <a:t>Određivanje stanja betona</a:t>
            </a:r>
          </a:p>
          <a:p>
            <a:pPr marL="0" indent="0">
              <a:buNone/>
            </a:pPr>
            <a:endParaRPr lang="hr-HR" altLang="sr-Latn-RS" sz="2000" dirty="0" smtClean="0"/>
          </a:p>
          <a:p>
            <a:pPr marL="0" indent="0">
              <a:buNone/>
            </a:pPr>
            <a:r>
              <a:rPr lang="hr-HR" altLang="sr-Latn-RS" sz="2000" dirty="0" smtClean="0"/>
              <a:t>Proračunom se treba pretpostaviti stanje betona (raspucali ili </a:t>
            </a:r>
            <a:r>
              <a:rPr lang="hr-HR" altLang="sr-Latn-RS" sz="2000" dirty="0" err="1" smtClean="0"/>
              <a:t>neraspucali</a:t>
            </a:r>
            <a:r>
              <a:rPr lang="hr-HR" altLang="sr-Latn-RS" sz="2000" dirty="0" smtClean="0"/>
              <a:t>). Na strani sigurnosti predlaže se pretpostaviti raspucali beton. U suprotnom treba dokazati da se </a:t>
            </a:r>
            <a:r>
              <a:rPr lang="hr-HR" altLang="sr-Latn-RS" sz="2000" dirty="0" err="1" smtClean="0"/>
              <a:t>pričvršćivač</a:t>
            </a:r>
            <a:r>
              <a:rPr lang="hr-HR" altLang="sr-Latn-RS" sz="2000" dirty="0" smtClean="0"/>
              <a:t> cijelom duljinom sidrenja nalazi u </a:t>
            </a:r>
            <a:r>
              <a:rPr lang="hr-HR" altLang="sr-Latn-RS" sz="2000" dirty="0" err="1" smtClean="0"/>
              <a:t>neraspucalom</a:t>
            </a:r>
            <a:r>
              <a:rPr lang="hr-HR" altLang="sr-Latn-RS" sz="2000" dirty="0" smtClean="0"/>
              <a:t> betonu, prema izrazu:</a:t>
            </a:r>
          </a:p>
          <a:p>
            <a:pPr marL="0" indent="0">
              <a:buNone/>
            </a:pPr>
            <a:endParaRPr lang="hr-HR" altLang="sr-Latn-RS" sz="2000" dirty="0" smtClean="0"/>
          </a:p>
          <a:p>
            <a:pPr marL="0" indent="0">
              <a:buNone/>
            </a:pPr>
            <a:endParaRPr lang="hr-HR" altLang="sr-Latn-RS" sz="2000" dirty="0" smtClean="0"/>
          </a:p>
          <a:p>
            <a:pPr marL="0" indent="0">
              <a:buNone/>
            </a:pPr>
            <a:endParaRPr lang="hr-HR" altLang="sr-Latn-RS" sz="2000" dirty="0"/>
          </a:p>
          <a:p>
            <a:pPr marL="0" indent="0">
              <a:buNone/>
            </a:pPr>
            <a:r>
              <a:rPr lang="hr-HR" altLang="sr-Latn-RS" sz="2000" i="1" dirty="0" err="1" smtClean="0">
                <a:latin typeface="Symbol" panose="05050102010706020507" pitchFamily="18" charset="2"/>
              </a:rPr>
              <a:t>s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hr-HR" altLang="sr-Latn-RS" sz="2000" dirty="0" smtClean="0"/>
              <a:t>	naprezanje u betonu od vanjskih opterećenja</a:t>
            </a:r>
          </a:p>
          <a:p>
            <a:pPr marL="0" indent="0">
              <a:buNone/>
            </a:pPr>
            <a:r>
              <a:rPr lang="hr-HR" altLang="sr-Latn-RS" sz="2000" i="1" dirty="0" err="1" smtClean="0">
                <a:latin typeface="Symbol" panose="05050102010706020507" pitchFamily="18" charset="2"/>
              </a:rPr>
              <a:t>s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hr-HR" altLang="sr-Latn-RS" sz="2000" dirty="0" smtClean="0"/>
              <a:t>	naprezanje u betonu od spriječenih deformacija (                   )  </a:t>
            </a:r>
            <a:endParaRPr lang="hr-HR" altLang="sr-Latn-RS" sz="2000" i="1" dirty="0"/>
          </a:p>
          <a:p>
            <a:pPr marL="0" indent="0">
              <a:buNone/>
            </a:pPr>
            <a:r>
              <a:rPr lang="hr-HR" altLang="sr-Latn-RS" sz="2000" i="1" dirty="0" err="1" smtClean="0">
                <a:latin typeface="Symbol" panose="05050102010706020507" pitchFamily="18" charset="2"/>
              </a:rPr>
              <a:t>s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adm</a:t>
            </a:r>
            <a:r>
              <a:rPr lang="hr-HR" altLang="sr-Latn-RS" sz="2000" dirty="0" smtClean="0"/>
              <a:t>	dopušteno vlačno naprezanje</a:t>
            </a:r>
            <a:endParaRPr lang="hr-HR" altLang="sr-Latn-RS" sz="2000" i="1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1932401"/>
              </p:ext>
            </p:extLst>
          </p:nvPr>
        </p:nvGraphicFramePr>
        <p:xfrm>
          <a:off x="2915815" y="3717032"/>
          <a:ext cx="1975077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r:id="rId4" imgW="952500" imgH="228600" progId="Equation.DSMT4">
                  <p:embed/>
                </p:oleObj>
              </mc:Choice>
              <mc:Fallback>
                <p:oleObj r:id="rId4" imgW="9525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5" y="3717032"/>
                        <a:ext cx="1975077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2530010"/>
              </p:ext>
            </p:extLst>
          </p:nvPr>
        </p:nvGraphicFramePr>
        <p:xfrm>
          <a:off x="6516215" y="4725144"/>
          <a:ext cx="110583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r:id="rId6" imgW="889000" imgH="279400" progId="Equation.DSMT4">
                  <p:embed/>
                </p:oleObj>
              </mc:Choice>
              <mc:Fallback>
                <p:oleObj r:id="rId6" imgW="8890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5" y="4725144"/>
                        <a:ext cx="1105837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9411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Određivanje sila - analiza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-"/>
            </a:pPr>
            <a:r>
              <a:rPr lang="hr-HR" altLang="sr-Latn-RS" sz="2000" dirty="0" smtClean="0"/>
              <a:t>Sila trenja, u slučaju djelovanja momenta savijanja i/ili tlačne sile, mogu smanjiti poprečnu silu koja djeluje na </a:t>
            </a:r>
            <a:r>
              <a:rPr lang="hr-HR" altLang="sr-Latn-RS" sz="2000" dirty="0" err="1" smtClean="0"/>
              <a:t>pričvršćivač</a:t>
            </a:r>
            <a:r>
              <a:rPr lang="hr-HR" altLang="sr-Latn-RS" sz="2000" dirty="0" smtClean="0"/>
              <a:t> – u ovoj normi se zanemaruju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Učinci ekscentričnosti i učinci poluge (</a:t>
            </a:r>
            <a:r>
              <a:rPr lang="hr-HR" altLang="sr-Latn-RS" sz="2000" dirty="0" err="1" smtClean="0"/>
              <a:t>prying</a:t>
            </a:r>
            <a:r>
              <a:rPr lang="hr-HR" altLang="sr-Latn-RS" sz="2000" dirty="0" smtClean="0"/>
              <a:t> </a:t>
            </a:r>
            <a:r>
              <a:rPr lang="hr-HR" altLang="sr-Latn-RS" sz="2000" dirty="0" err="1" smtClean="0"/>
              <a:t>effects</a:t>
            </a:r>
            <a:r>
              <a:rPr lang="hr-HR" altLang="sr-Latn-RS" sz="2000" dirty="0" smtClean="0"/>
              <a:t>) izričito se moraju uzeti u obzir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Za analizu opterećenja može se primijeniti teorija elastičnosti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Za </a:t>
            </a:r>
            <a:r>
              <a:rPr lang="hr-HR" altLang="sr-Latn-RS" sz="2000" dirty="0" err="1" smtClean="0"/>
              <a:t>pričvršćivače</a:t>
            </a:r>
            <a:r>
              <a:rPr lang="hr-HR" altLang="sr-Latn-RS" sz="2000" dirty="0" smtClean="0"/>
              <a:t> s glavom i naknadno ugrađene može se primijeniti proračun na temelju teorije plastičnosti ako su ispunjeni uvjeti iz CEN/TR 17081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8891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Određivanje sila - analiza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1" name="Slika 97" descr="D:\Tatjana Majic\2011\NORME PRIJEVODI Tatjane Majić\Eurokodovi\1992-4\2019\51_e_dr\006_1.tif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4641850" cy="269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pic>
      <p:pic>
        <p:nvPicPr>
          <p:cNvPr id="12" name="Slika 98" descr="D:\Tatjana Majic\2011\NORME PRIJEVODI Tatjane Majić\Eurokodovi\1992-4\2019\64_e_dr\006_2.tif"/>
          <p:cNvPicPr/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556792"/>
            <a:ext cx="2298700" cy="354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83568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Crteži preuzeti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38328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Određivanje sila - analiza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3" name="Slika 99" descr="D:\Tatjana Majic\2011\NORME PRIJEVODI Tatjane Majić\Eurokodovi\1992-4\2019\51_e_dr\006_3.tif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3485877" cy="4740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lika 100" descr="D:\Tatjana Majic\2011\NORME PRIJEVODI Tatjane Majić\Eurokodovi\1992-4\2019\51_e_dr\006_4.tif"/>
          <p:cNvPicPr/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340768"/>
            <a:ext cx="3289300" cy="1619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lika 101" descr="D:\Tatjana Majic\2011\NORME PRIJEVODI Tatjane Majić\Eurokodovi\1992-4\2019\51_e_dr\006_5.tif"/>
          <p:cNvPicPr/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365104"/>
            <a:ext cx="5038824" cy="1151451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83568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Crteži preuzeti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1521278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19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Određivanje sila - analiza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2" name="Slika 105" descr="D:\Tatjana Majic\2011\NORME PRIJEVODI Tatjane Majić\Eurokodovi\1992-4\2019\51_e_dr\006_7.tif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12776"/>
            <a:ext cx="3543300" cy="4216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Slika 107" descr="D:\Tatjana Majic\2011\NORME PRIJEVODI Tatjane Majić\Eurokodovi\1992-4\2019\51_e_dr\007_1.tif"/>
          <p:cNvPicPr/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060848"/>
            <a:ext cx="3818496" cy="3143002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83568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Crteži preuzeti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1182214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880120"/>
            <a:ext cx="8229600" cy="2620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hr-HR" altLang="sr-Latn-RS" sz="2800" dirty="0"/>
              <a:t>Dijelovi </a:t>
            </a:r>
            <a:r>
              <a:rPr lang="hr-HR" altLang="sr-Latn-RS" sz="2800" dirty="0" smtClean="0"/>
              <a:t>norme EN 1992 – 4:2018 upotrijebljeni </a:t>
            </a:r>
            <a:r>
              <a:rPr lang="hr-HR" altLang="sr-Latn-RS" sz="2800" dirty="0"/>
              <a:t>su uz dopuštenje HZN-a. Hrvatske norme izdaje Hrvatski zavod za norme, Ulica grada Vukovara 78, Zagreb. Sva autorska prava i prava uporabe normativnih dokumenata koje izdaje HZN pripadaju Hrvatskomu zavodu za norme.</a:t>
            </a:r>
            <a:endParaRPr lang="hr-HR" altLang="sr-Latn-RS" sz="2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7544" y="4077072"/>
            <a:ext cx="8229600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2400" dirty="0" smtClean="0"/>
              <a:t>U prezentaciji su korištene slike i tablice iz navedene norme, uz uvjete koje propisuje HZN.</a:t>
            </a: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005752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20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Provjera graničnog stanja nosivosti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79512" y="1052736"/>
            <a:ext cx="5899042" cy="5200893"/>
          </a:xfrm>
          <a:prstGeom prst="rect">
            <a:avLst/>
          </a:prstGeom>
        </p:spPr>
      </p:pic>
      <p:pic>
        <p:nvPicPr>
          <p:cNvPr id="29" name="Slika 107" descr="D:\Tatjana Majic\2011\NORME PRIJEVODI Tatjane Majić\Eurokodovi\1992-4\2019\51_e_dr\007_1.tif"/>
          <p:cNvPicPr/>
          <p:nvPr/>
        </p:nvPicPr>
        <p:blipFill>
          <a:blip r:embed="rId4" cstate="hq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52736"/>
            <a:ext cx="2774060" cy="22833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Slika 113" descr="D:\Tatjana Majic\2011\NORME PRIJEVODI Tatjane Majić\Eurokodovi\1992-4\2019\51_e_dr\007_6.tif"/>
          <p:cNvPicPr/>
          <p:nvPr/>
        </p:nvPicPr>
        <p:blipFill>
          <a:blip r:embed="rId5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573016"/>
            <a:ext cx="2822724" cy="253518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Rectangle 3"/>
          <p:cNvSpPr txBox="1">
            <a:spLocks noChangeArrowheads="1"/>
          </p:cNvSpPr>
          <p:nvPr/>
        </p:nvSpPr>
        <p:spPr bwMode="auto">
          <a:xfrm>
            <a:off x="1043608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Tablice preuzete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40273835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35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Provjera graničnog stanja nosivosti</a:t>
            </a:r>
            <a:br>
              <a:rPr lang="hr-HR" altLang="sr-Latn-RS" dirty="0" smtClean="0"/>
            </a:br>
            <a:r>
              <a:rPr lang="hr-HR" altLang="sr-Latn-RS" dirty="0" smtClean="0"/>
              <a:t>Zamor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123728" y="1772816"/>
            <a:ext cx="5151786" cy="4312644"/>
          </a:xfrm>
          <a:prstGeom prst="rect">
            <a:avLst/>
          </a:prstGeom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611560" y="6021288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Tablice preuzete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1051953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35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Provjera za potresno opterećenje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hr-HR" altLang="sr-Latn-RS" sz="2000" dirty="0"/>
              <a:t>Smiju se upotrebljavati samo </a:t>
            </a:r>
            <a:r>
              <a:rPr lang="hr-HR" altLang="sr-Latn-RS" sz="2000" dirty="0" err="1"/>
              <a:t>pričvršćivači</a:t>
            </a:r>
            <a:r>
              <a:rPr lang="hr-HR" altLang="sr-Latn-RS" sz="2000" dirty="0"/>
              <a:t> odobreni za puknuti beton i za primjenu u potresnim uvjetima</a:t>
            </a:r>
            <a:endParaRPr lang="hr-HR" altLang="sr-Latn-RS" sz="2000" dirty="0" smtClean="0"/>
          </a:p>
          <a:p>
            <a:pPr>
              <a:buFontTx/>
              <a:buChar char="-"/>
            </a:pPr>
            <a:r>
              <a:rPr lang="hr-HR" altLang="sr-Latn-RS" sz="2000" dirty="0" smtClean="0"/>
              <a:t>Dvije osnovne varijante proračuna: bez zahtjeva za duktilnost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(pretpostavlja se da nisu u mogućnosti </a:t>
            </a:r>
            <a:r>
              <a:rPr lang="hr-HR" altLang="sr-Latn-RS" sz="2000" dirty="0" err="1" smtClean="0"/>
              <a:t>disipirati</a:t>
            </a:r>
            <a:r>
              <a:rPr lang="hr-HR" altLang="sr-Latn-RS" sz="2000" dirty="0" smtClean="0"/>
              <a:t> energiju i ne doprinose ukupnom duktilnom ponašajnu konstrukcije) i sa zahtjevima za duktilnost (dostupno samo za vlačnu komponentu opterećenja)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Potresna djelovanja određuju se u skladu s EN 1998-1:20014</a:t>
            </a:r>
          </a:p>
        </p:txBody>
      </p:sp>
    </p:spTree>
    <p:extLst>
      <p:ext uri="{BB962C8B-B14F-4D97-AF65-F5344CB8AC3E}">
        <p14:creationId xmlns:p14="http://schemas.microsoft.com/office/powerpoint/2010/main" val="3857984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35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Provjera za potresno opterećenje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hr-HR" altLang="sr-Latn-RS" sz="2000" dirty="0"/>
              <a:t>Smiju se upotrebljavati samo </a:t>
            </a:r>
            <a:r>
              <a:rPr lang="hr-HR" altLang="sr-Latn-RS" sz="2000" dirty="0" err="1"/>
              <a:t>pričvršćivači</a:t>
            </a:r>
            <a:r>
              <a:rPr lang="hr-HR" altLang="sr-Latn-RS" sz="2000" dirty="0"/>
              <a:t> odobreni za puknuti beton i za primjenu u potresnim uvjetima</a:t>
            </a:r>
            <a:endParaRPr lang="hr-HR" altLang="sr-Latn-RS" sz="2000" dirty="0" smtClean="0"/>
          </a:p>
          <a:p>
            <a:pPr>
              <a:buFontTx/>
              <a:buChar char="-"/>
            </a:pPr>
            <a:r>
              <a:rPr lang="hr-HR" altLang="sr-Latn-RS" sz="2000" dirty="0" smtClean="0"/>
              <a:t>Dvije osnovne varijante proračuna: bez zahtjeva za duktilnost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(pretpostavlja se da nisu u mogućnosti </a:t>
            </a:r>
            <a:r>
              <a:rPr lang="hr-HR" altLang="sr-Latn-RS" sz="2000" dirty="0" err="1" smtClean="0"/>
              <a:t>disipirati</a:t>
            </a:r>
            <a:r>
              <a:rPr lang="hr-HR" altLang="sr-Latn-RS" sz="2000" dirty="0" smtClean="0"/>
              <a:t> energiju i ne doprinose ukupnom duktilnom ponašajnu konstrukcije) i sa zahtjevima za duktilnost (dostupno samo za vlačnu komponentu opterećenja)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Potresna djelovanja određuju se u skladu s EN 1998-1:20014</a:t>
            </a:r>
          </a:p>
        </p:txBody>
      </p:sp>
    </p:spTree>
    <p:extLst>
      <p:ext uri="{BB962C8B-B14F-4D97-AF65-F5344CB8AC3E}">
        <p14:creationId xmlns:p14="http://schemas.microsoft.com/office/powerpoint/2010/main" val="27897064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3541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Komentari na EN 1992-4</a:t>
            </a:r>
            <a:endParaRPr lang="hr-HR" altLang="sr-Latn-R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67544" y="1196752"/>
            <a:ext cx="8229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hr-HR" altLang="sr-Latn-RS" sz="2000" dirty="0" smtClean="0"/>
              <a:t>Za određene konfiguracije grupe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daje nepouzdane rezultate u pogledu otpornosti betonskog konusa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Pri ekscentričnom opterećenju grupe od 3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u redu norma daje konzervativne rezultate, razlika u odnosu na eksperiment se povećava s većim </a:t>
            </a:r>
            <a:r>
              <a:rPr lang="hr-HR" altLang="sr-Latn-RS" sz="2000" dirty="0" err="1" smtClean="0"/>
              <a:t>ekscentricitetom</a:t>
            </a:r>
            <a:endParaRPr lang="hr-HR" altLang="sr-Latn-RS" sz="2000" dirty="0" smtClean="0"/>
          </a:p>
          <a:p>
            <a:pPr>
              <a:buFontTx/>
              <a:buChar char="-"/>
            </a:pPr>
            <a:r>
              <a:rPr lang="hr-HR" altLang="sr-Latn-RS" sz="2000" dirty="0" smtClean="0"/>
              <a:t>U slučaju </a:t>
            </a:r>
            <a:r>
              <a:rPr lang="hr-HR" altLang="sr-Latn-RS" sz="2000" dirty="0" err="1" smtClean="0"/>
              <a:t>centričnog</a:t>
            </a:r>
            <a:r>
              <a:rPr lang="hr-HR" altLang="sr-Latn-RS" sz="2000" dirty="0" smtClean="0"/>
              <a:t> vlaka blizu ruba betona rezultati su konzervativni za grupu od dva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u redu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Ispitivanja su pokazala da otpornost betonskog konusa ekscentrično opterećene grupe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ovisi i o smjeru nastalog momenta (tlak prema rubu ili od njega), a ne samo o udaljenosti, kako daje norma.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Pretpostavka raspucanog betona </a:t>
            </a:r>
            <a:r>
              <a:rPr lang="hr-HR" altLang="sr-Latn-RS" sz="2000" dirty="0" err="1" smtClean="0"/>
              <a:t>prekonzervativna</a:t>
            </a:r>
            <a:r>
              <a:rPr lang="hr-HR" altLang="sr-Latn-RS" sz="2000" dirty="0" smtClean="0"/>
              <a:t> za većinu slučajeva</a:t>
            </a:r>
          </a:p>
          <a:p>
            <a:pPr>
              <a:buFontTx/>
              <a:buChar char="-"/>
            </a:pPr>
            <a:r>
              <a:rPr lang="hr-HR" altLang="sr-Latn-RS" sz="2000" dirty="0" smtClean="0"/>
              <a:t>U nekim slučajevima, kada su u grupi </a:t>
            </a:r>
            <a:r>
              <a:rPr lang="hr-HR" altLang="sr-Latn-RS" sz="2000" dirty="0" err="1" smtClean="0"/>
              <a:t>pričvršćivača</a:t>
            </a:r>
            <a:r>
              <a:rPr lang="hr-HR" altLang="sr-Latn-RS" sz="2000" dirty="0" smtClean="0"/>
              <a:t> samo neki u raspucanom betonu, stvarna otpornost betonskog konusa je manja nego prema normi.</a:t>
            </a:r>
          </a:p>
        </p:txBody>
      </p:sp>
    </p:spTree>
    <p:extLst>
      <p:ext uri="{BB962C8B-B14F-4D97-AF65-F5344CB8AC3E}">
        <p14:creationId xmlns:p14="http://schemas.microsoft.com/office/powerpoint/2010/main" val="307940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Područje primjene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800" dirty="0" smtClean="0"/>
              <a:t>obuhvaća konstruktivne i nekonstruktivne elemente gdje </a:t>
            </a:r>
            <a:r>
              <a:rPr lang="hr-HR" altLang="sr-Latn-RS" sz="2800" dirty="0"/>
              <a:t>slom pričvršćenja dovesti do rušenja ili djelomičnog rušenja </a:t>
            </a:r>
            <a:r>
              <a:rPr lang="hr-HR" altLang="sr-Latn-RS" sz="2800" dirty="0" smtClean="0"/>
              <a:t>konstrukcije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800" dirty="0"/>
              <a:t>vrijedi za primjene koje spadaju u područje primjene niza EN </a:t>
            </a:r>
            <a:r>
              <a:rPr lang="hr-HR" altLang="sr-Latn-RS" sz="2800" dirty="0" smtClean="0"/>
              <a:t>1992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800" dirty="0"/>
              <a:t>daje metodu proračuna za pričvršćenja (povezivanje konstrukcijskih elemenata i nekonstruktivnih elemenata za konstrukcijske komponente), koja se upotrebljavaju za prijenos djelovanja na beton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Struktura norme – glavna poglavlja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Osnove proračuna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Trajnost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Određivanje sila koje djeluju na </a:t>
            </a:r>
            <a:r>
              <a:rPr lang="hr-HR" altLang="sr-Latn-RS" sz="2000" dirty="0" err="1"/>
              <a:t>pričvršćivače</a:t>
            </a:r>
            <a:r>
              <a:rPr lang="hr-HR" altLang="sr-Latn-RS" sz="2000" dirty="0"/>
              <a:t> – </a:t>
            </a:r>
            <a:r>
              <a:rPr lang="hr-HR" altLang="sr-Latn-RS" sz="2000" dirty="0" smtClean="0"/>
              <a:t>analiza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Provjera graničnog stanja </a:t>
            </a:r>
            <a:r>
              <a:rPr lang="hr-HR" altLang="sr-Latn-RS" sz="2000" dirty="0" smtClean="0"/>
              <a:t>nosivosti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Provjera graničnog stanja nosivosti za opterećenje </a:t>
            </a:r>
            <a:r>
              <a:rPr lang="hr-HR" altLang="sr-Latn-RS" sz="2000" dirty="0" smtClean="0"/>
              <a:t>zamorom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Provjera za potresno </a:t>
            </a:r>
            <a:r>
              <a:rPr lang="hr-HR" altLang="sr-Latn-RS" sz="2000" dirty="0" smtClean="0"/>
              <a:t>opterećenje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Provjera otpornosti na </a:t>
            </a:r>
            <a:r>
              <a:rPr lang="hr-HR" altLang="sr-Latn-RS" sz="2000" dirty="0" smtClean="0"/>
              <a:t>požar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Provjera graničnog stanja uporabljivosti</a:t>
            </a:r>
            <a:endParaRPr lang="hr-HR" altLang="sr-Latn-RS" sz="2000" dirty="0" smtClean="0"/>
          </a:p>
        </p:txBody>
      </p:sp>
    </p:spTree>
    <p:extLst>
      <p:ext uri="{BB962C8B-B14F-4D97-AF65-F5344CB8AC3E}">
        <p14:creationId xmlns:p14="http://schemas.microsoft.com/office/powerpoint/2010/main" val="33886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5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Struktura norme – dodaci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A (normativni)  Dodatna pravila za provjeru betonskih elemenata zbog opterećenja na </a:t>
            </a:r>
            <a:r>
              <a:rPr lang="hr-HR" altLang="sr-Latn-RS" sz="2000" dirty="0" smtClean="0"/>
              <a:t>pričvršćenja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B (obavijesni)  </a:t>
            </a:r>
            <a:r>
              <a:rPr lang="hr-HR" altLang="sr-Latn-RS" sz="2000" dirty="0" smtClean="0"/>
              <a:t>Trajnost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C (normativni)  Proračun pričvršćenja pod potresnim </a:t>
            </a:r>
            <a:r>
              <a:rPr lang="hr-HR" altLang="sr-Latn-RS" sz="2000" dirty="0" smtClean="0"/>
              <a:t>djelovanjima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D (obavijesni)  Izloženost požaru – metoda </a:t>
            </a:r>
            <a:r>
              <a:rPr lang="hr-HR" altLang="sr-Latn-RS" sz="2000" dirty="0" smtClean="0"/>
              <a:t>proračuna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E (normativni)  Karakteristike za proračun pričvršćenja koje se moraju navesti u europskoj tehničkoj specifikaciji </a:t>
            </a:r>
            <a:r>
              <a:rPr lang="hr-HR" altLang="sr-Latn-RS" sz="2000" dirty="0" smtClean="0"/>
              <a:t>proizvoda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F (normativni)  Pretpostavke za odredbe proračuna u pogledu izvedbe </a:t>
            </a:r>
            <a:r>
              <a:rPr lang="hr-HR" altLang="sr-Latn-RS" sz="2000" dirty="0" smtClean="0"/>
              <a:t>pričvršćenja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Dodatak G (obavijesni) Proračun naknadno ugrađenih </a:t>
            </a:r>
            <a:r>
              <a:rPr lang="hr-HR" altLang="sr-Latn-RS" sz="2000" dirty="0" err="1"/>
              <a:t>pričvršćivača</a:t>
            </a:r>
            <a:r>
              <a:rPr lang="hr-HR" altLang="sr-Latn-RS" sz="2000" dirty="0"/>
              <a:t> – </a:t>
            </a:r>
            <a:r>
              <a:rPr lang="hr-HR" altLang="sr-Latn-RS" sz="2000" dirty="0" smtClean="0"/>
              <a:t>pojednostavljene metode</a:t>
            </a:r>
          </a:p>
        </p:txBody>
      </p:sp>
    </p:spTree>
    <p:extLst>
      <p:ext uri="{BB962C8B-B14F-4D97-AF65-F5344CB8AC3E}">
        <p14:creationId xmlns:p14="http://schemas.microsoft.com/office/powerpoint/2010/main" val="1058392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6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Tipovi </a:t>
            </a:r>
            <a:r>
              <a:rPr lang="hr-HR" altLang="sr-Latn-RS" dirty="0" err="1" smtClean="0"/>
              <a:t>pričvršćivača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11087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err="1" smtClean="0"/>
              <a:t>ubetonirani</a:t>
            </a:r>
            <a:r>
              <a:rPr lang="hr-HR" altLang="sr-Latn-RS" sz="2000" dirty="0" smtClean="0"/>
              <a:t>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</a:t>
            </a:r>
            <a:r>
              <a:rPr lang="hr-HR" altLang="sr-Latn-RS" sz="2000" dirty="0"/>
              <a:t>kao što su </a:t>
            </a:r>
            <a:r>
              <a:rPr lang="hr-HR" altLang="sr-Latn-RS" sz="2000" dirty="0" err="1"/>
              <a:t>pričvršćivači</a:t>
            </a:r>
            <a:r>
              <a:rPr lang="hr-HR" altLang="sr-Latn-RS" sz="2000" dirty="0"/>
              <a:t> s </a:t>
            </a:r>
            <a:r>
              <a:rPr lang="hr-HR" altLang="sr-Latn-RS" sz="2000" dirty="0" smtClean="0"/>
              <a:t>glavom </a:t>
            </a:r>
            <a:r>
              <a:rPr lang="hr-HR" altLang="sr-Latn-RS" sz="2000" i="1" dirty="0" smtClean="0"/>
              <a:t>(</a:t>
            </a:r>
            <a:r>
              <a:rPr lang="hr-HR" altLang="sr-Latn-RS" sz="2000" i="1" dirty="0" err="1" smtClean="0"/>
              <a:t>headed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fasteners</a:t>
            </a:r>
            <a:r>
              <a:rPr lang="hr-HR" altLang="sr-Latn-RS" sz="2000" i="1" dirty="0" smtClean="0"/>
              <a:t>),</a:t>
            </a:r>
            <a:r>
              <a:rPr lang="hr-HR" altLang="sr-Latn-RS" sz="2000" dirty="0" smtClean="0"/>
              <a:t> </a:t>
            </a:r>
            <a:r>
              <a:rPr lang="hr-HR" altLang="sr-Latn-RS" sz="2000" dirty="0"/>
              <a:t>sidreni </a:t>
            </a:r>
            <a:r>
              <a:rPr lang="hr-HR" altLang="sr-Latn-RS" sz="2000" dirty="0" smtClean="0"/>
              <a:t>kanali (</a:t>
            </a:r>
            <a:r>
              <a:rPr lang="hr-HR" altLang="sr-Latn-RS" sz="2000" i="1" dirty="0" err="1" smtClean="0"/>
              <a:t>anchor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channels</a:t>
            </a:r>
            <a:r>
              <a:rPr lang="hr-HR" altLang="sr-Latn-RS" sz="2000" dirty="0" smtClean="0"/>
              <a:t>) </a:t>
            </a:r>
            <a:r>
              <a:rPr lang="hr-HR" altLang="sr-Latn-RS" sz="2000" dirty="0"/>
              <a:t>s krutim vezama (npr. zavareni, kovani) između sidra i </a:t>
            </a:r>
            <a:r>
              <a:rPr lang="hr-HR" altLang="sr-Latn-RS" sz="2000" dirty="0" smtClean="0"/>
              <a:t>kanala</a:t>
            </a:r>
          </a:p>
        </p:txBody>
      </p:sp>
      <p:pic>
        <p:nvPicPr>
          <p:cNvPr id="6" name="Slika 89" descr="D:\Tatjana Majic\2011\NORME PRIJEVODI Tatjane Majić\Eurokodovi\1992-4\2019\51_e_dr\003_1.tif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4176464" cy="2088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Slika 90" descr="D:\Tatjana Majic\2011\NORME PRIJEVODI Tatjane Majić\Eurokodovi\1992-4\2019\51_e_dr\003_2.tif"/>
          <p:cNvPicPr/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068960"/>
            <a:ext cx="3536429" cy="204291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5157192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Crteži preuzeti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619826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7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Tipovi </a:t>
            </a:r>
            <a:r>
              <a:rPr lang="hr-HR" altLang="sr-Latn-RS" dirty="0" err="1" smtClean="0"/>
              <a:t>pričvršćivača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naknadno ugrađeni mehanički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, </a:t>
            </a:r>
            <a:r>
              <a:rPr lang="hr-HR" altLang="sr-Latn-RS" sz="2000" dirty="0"/>
              <a:t>kao što su ekspanzivni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</a:t>
            </a:r>
            <a:r>
              <a:rPr lang="hr-HR" altLang="sr-Latn-RS" sz="2000" i="1" dirty="0" smtClean="0"/>
              <a:t>(</a:t>
            </a:r>
            <a:r>
              <a:rPr lang="hr-HR" altLang="sr-Latn-RS" sz="2000" i="1" dirty="0" err="1" smtClean="0"/>
              <a:t>expansion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fasteners</a:t>
            </a:r>
            <a:r>
              <a:rPr lang="hr-HR" altLang="sr-Latn-RS" sz="2000" dirty="0" smtClean="0"/>
              <a:t>)</a:t>
            </a:r>
            <a:r>
              <a:rPr lang="hr-HR" altLang="sr-Latn-RS" sz="2000" i="1" dirty="0" smtClean="0"/>
              <a:t>,</a:t>
            </a:r>
            <a:r>
              <a:rPr lang="hr-HR" altLang="sr-Latn-RS" sz="2000" dirty="0" smtClean="0"/>
              <a:t> </a:t>
            </a:r>
            <a:r>
              <a:rPr lang="hr-HR" altLang="sr-Latn-RS" sz="2000" dirty="0"/>
              <a:t>podrezani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(</a:t>
            </a:r>
            <a:r>
              <a:rPr lang="hr-HR" altLang="sr-Latn-RS" sz="2000" i="1" dirty="0" err="1" smtClean="0"/>
              <a:t>undercut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fasteners</a:t>
            </a:r>
            <a:r>
              <a:rPr lang="hr-HR" altLang="sr-Latn-RS" sz="2000" dirty="0" smtClean="0"/>
              <a:t>) </a:t>
            </a:r>
            <a:r>
              <a:rPr lang="hr-HR" altLang="sr-Latn-RS" sz="2000" dirty="0"/>
              <a:t>i zavrtnji za </a:t>
            </a:r>
            <a:r>
              <a:rPr lang="hr-HR" altLang="sr-Latn-RS" sz="2000" dirty="0" smtClean="0"/>
              <a:t>beton (</a:t>
            </a:r>
            <a:r>
              <a:rPr lang="hr-HR" altLang="sr-Latn-RS" sz="2000" i="1" dirty="0" err="1" smtClean="0"/>
              <a:t>concrete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screws</a:t>
            </a:r>
            <a:r>
              <a:rPr lang="hr-HR" altLang="sr-Latn-RS" sz="2000" dirty="0" smtClean="0"/>
              <a:t>)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/>
              <a:t>naknadno </a:t>
            </a:r>
            <a:r>
              <a:rPr lang="hr-HR" altLang="sr-Latn-RS" sz="2000" dirty="0" smtClean="0"/>
              <a:t>ugrađeni prianjajući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(</a:t>
            </a:r>
            <a:r>
              <a:rPr lang="hr-HR" altLang="sr-Latn-RS" sz="2000" i="1" dirty="0" err="1" smtClean="0"/>
              <a:t>bonded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fasteners</a:t>
            </a:r>
            <a:r>
              <a:rPr lang="hr-HR" altLang="sr-Latn-RS" sz="2000" dirty="0" smtClean="0"/>
              <a:t>) </a:t>
            </a:r>
            <a:r>
              <a:rPr lang="hr-HR" altLang="sr-Latn-RS" sz="2000" dirty="0"/>
              <a:t>i </a:t>
            </a:r>
            <a:r>
              <a:rPr lang="hr-HR" altLang="sr-Latn-RS" sz="2000" dirty="0" smtClean="0"/>
              <a:t>prianjajući ekspanzivni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(</a:t>
            </a:r>
            <a:r>
              <a:rPr lang="hr-HR" altLang="sr-Latn-RS" sz="2000" i="1" dirty="0" err="1" smtClean="0"/>
              <a:t>bonded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expansion</a:t>
            </a:r>
            <a:r>
              <a:rPr lang="hr-HR" altLang="sr-Latn-RS" sz="2000" i="1" dirty="0" smtClean="0"/>
              <a:t> </a:t>
            </a:r>
            <a:r>
              <a:rPr lang="hr-HR" altLang="sr-Latn-RS" sz="2000" i="1" dirty="0" err="1" smtClean="0"/>
              <a:t>fasteners</a:t>
            </a:r>
            <a:r>
              <a:rPr lang="hr-HR" altLang="sr-Latn-RS" sz="2000" dirty="0" smtClean="0"/>
              <a:t>)</a:t>
            </a:r>
          </a:p>
        </p:txBody>
      </p:sp>
      <p:pic>
        <p:nvPicPr>
          <p:cNvPr id="6" name="Slika 91" descr="D:\Tatjana Majic\2011\NORME PRIJEVODI Tatjane Majić\Eurokodovi\1992-4\2019\51_e_dr\003_3.tif"/>
          <p:cNvPicPr/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573016"/>
            <a:ext cx="5905500" cy="19685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-396552" y="5517232"/>
            <a:ext cx="8003232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hr-HR" altLang="sr-Latn-RS" sz="1400" dirty="0" smtClean="0"/>
              <a:t>Crteži preuzeti iz EN 1992-4, uz dopuštenje Hrvatskog zavoda za norme.</a:t>
            </a:r>
          </a:p>
        </p:txBody>
      </p:sp>
    </p:spTree>
    <p:extLst>
      <p:ext uri="{BB962C8B-B14F-4D97-AF65-F5344CB8AC3E}">
        <p14:creationId xmlns:p14="http://schemas.microsoft.com/office/powerpoint/2010/main" val="2546594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8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provjera graničnog stanja nosivosti</a:t>
            </a:r>
            <a:r>
              <a:rPr lang="hr-HR" altLang="sr-Latn-RS" sz="2000" dirty="0"/>
              <a:t>: </a:t>
            </a:r>
            <a:r>
              <a:rPr lang="hr-HR" altLang="sr-Latn-RS" sz="2000" i="1" dirty="0" err="1"/>
              <a:t>pričvršćivači</a:t>
            </a:r>
            <a:r>
              <a:rPr lang="hr-HR" altLang="sr-Latn-RS" sz="2000" i="1" dirty="0"/>
              <a:t> i sidreni kanali moraju izdržati sva djelovanja i utjecaje koji će se pojaviti tijekom izvođenja i </a:t>
            </a:r>
            <a:r>
              <a:rPr lang="hr-HR" altLang="sr-Latn-RS" sz="2000" i="1" dirty="0" smtClean="0"/>
              <a:t>uporabe</a:t>
            </a:r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provjera graničnog stanja uporabljivosti: </a:t>
            </a:r>
            <a:r>
              <a:rPr lang="hr-HR" altLang="sr-Latn-RS" sz="2000" i="1" dirty="0" err="1"/>
              <a:t>pričvršćivači</a:t>
            </a:r>
            <a:r>
              <a:rPr lang="hr-HR" altLang="sr-Latn-RS" sz="2000" i="1" dirty="0"/>
              <a:t> i sidreni kanali </a:t>
            </a:r>
            <a:r>
              <a:rPr lang="it-IT" altLang="sr-Latn-RS" sz="2000" i="1" dirty="0"/>
              <a:t>se ne smiju deformirati do nedopuštenog </a:t>
            </a:r>
            <a:r>
              <a:rPr lang="it-IT" altLang="sr-Latn-RS" sz="2000" i="1" dirty="0" smtClean="0"/>
              <a:t>stupnja</a:t>
            </a:r>
            <a:endParaRPr lang="hr-HR" altLang="sr-Latn-RS" sz="2000" i="1" dirty="0" smtClean="0"/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zahtjev za trajnost: </a:t>
            </a:r>
            <a:r>
              <a:rPr lang="hr-HR" altLang="sr-Latn-RS" sz="2000" i="1" dirty="0" err="1"/>
              <a:t>pričvršćivači</a:t>
            </a:r>
            <a:r>
              <a:rPr lang="hr-HR" altLang="sr-Latn-RS" sz="2000" i="1" dirty="0"/>
              <a:t> i sidreni kanali </a:t>
            </a:r>
            <a:r>
              <a:rPr lang="pl-PL" altLang="sr-Latn-RS" sz="2000" i="1" dirty="0"/>
              <a:t>moraju ostati u obliku za uporabu za koju su </a:t>
            </a:r>
            <a:r>
              <a:rPr lang="pl-PL" altLang="sr-Latn-RS" sz="2000" i="1" dirty="0" smtClean="0"/>
              <a:t>potrebni</a:t>
            </a:r>
          </a:p>
          <a:p>
            <a:pPr>
              <a:buFont typeface="Arial" panose="020B0604020202020204" pitchFamily="34" charset="0"/>
              <a:buChar char="‒"/>
            </a:pPr>
            <a:endParaRPr lang="pl-PL" altLang="sr-Latn-RS" sz="2000" i="1" dirty="0"/>
          </a:p>
          <a:p>
            <a:pPr marL="0" indent="0">
              <a:buNone/>
            </a:pPr>
            <a:r>
              <a:rPr lang="hr-HR" altLang="sr-Latn-RS" sz="2000" dirty="0"/>
              <a:t>Za proračun vrijede ista </a:t>
            </a:r>
            <a:r>
              <a:rPr lang="hr-HR" altLang="sr-Latn-RS" sz="2000" dirty="0" smtClean="0"/>
              <a:t>načela koja vrijede za konstrukcije, a proračunski vijek ne smije biti manji od elemenata koje </a:t>
            </a:r>
            <a:r>
              <a:rPr lang="hr-HR" altLang="sr-Latn-RS" sz="2000" dirty="0" err="1" smtClean="0"/>
              <a:t>pričvršćivači</a:t>
            </a:r>
            <a:r>
              <a:rPr lang="hr-HR" altLang="sr-Latn-RS" sz="2000" dirty="0" smtClean="0"/>
              <a:t> povezuju. Odredbe norme i parcijalni koeficijenti podrazumijevaju vijek od </a:t>
            </a:r>
            <a:r>
              <a:rPr lang="hr-HR" altLang="sr-Latn-RS" sz="2000" smtClean="0"/>
              <a:t>50 godina. </a:t>
            </a:r>
            <a:endParaRPr lang="hr-HR" altLang="sr-Latn-RS" sz="2000" dirty="0" smtClean="0"/>
          </a:p>
        </p:txBody>
      </p:sp>
    </p:spTree>
    <p:extLst>
      <p:ext uri="{BB962C8B-B14F-4D97-AF65-F5344CB8AC3E}">
        <p14:creationId xmlns:p14="http://schemas.microsoft.com/office/powerpoint/2010/main" val="390575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 smtClean="0">
                <a:latin typeface="Arial Narrow" panose="020B0606020202030204" pitchFamily="34" charset="0"/>
              </a:rPr>
              <a:t>Damir </a:t>
            </a:r>
            <a:r>
              <a:rPr lang="hr-HR" altLang="sr-Latn-RS" dirty="0" err="1" smtClean="0">
                <a:latin typeface="Arial Narrow" panose="020B0606020202030204" pitchFamily="34" charset="0"/>
              </a:rPr>
              <a:t>Varevac</a:t>
            </a:r>
            <a:endParaRPr lang="hr-HR" altLang="sr-Latn-RS" dirty="0">
              <a:latin typeface="Arial Narrow" panose="020B0606020202030204" pitchFamily="34" charset="0"/>
            </a:endParaRP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9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 smtClean="0"/>
              <a:t>Osnove proračuna</a:t>
            </a:r>
            <a:endParaRPr lang="hr-HR" altLang="sr-Latn-R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provjera graničnog stanja nosivosti</a:t>
            </a:r>
            <a:r>
              <a:rPr lang="hr-HR" altLang="sr-Latn-RS" sz="2000" dirty="0"/>
              <a:t>: </a:t>
            </a:r>
            <a:endParaRPr lang="hr-HR" altLang="sr-Latn-RS" sz="2000" dirty="0" smtClean="0"/>
          </a:p>
          <a:p>
            <a:pPr marL="0" indent="0" algn="ctr">
              <a:buNone/>
            </a:pPr>
            <a:endParaRPr lang="hr-HR" altLang="sr-Latn-RS" sz="2000" dirty="0" smtClean="0"/>
          </a:p>
          <a:p>
            <a:pPr marL="0" indent="0">
              <a:buNone/>
            </a:pPr>
            <a:endParaRPr lang="hr-HR" altLang="sr-Latn-RS" sz="2000" dirty="0"/>
          </a:p>
          <a:p>
            <a:pPr>
              <a:buFont typeface="Arial" panose="020B0604020202020204" pitchFamily="34" charset="0"/>
              <a:buChar char="‒"/>
            </a:pPr>
            <a:r>
              <a:rPr lang="hr-HR" altLang="sr-Latn-RS" sz="2000" dirty="0" smtClean="0"/>
              <a:t>provjera graničnog stanja uporabljivosti: </a:t>
            </a:r>
          </a:p>
          <a:p>
            <a:pPr marL="0" indent="0">
              <a:buNone/>
            </a:pPr>
            <a:endParaRPr lang="hr-HR" altLang="sr-Latn-RS" sz="2000" dirty="0"/>
          </a:p>
          <a:p>
            <a:pPr>
              <a:buFont typeface="Arial" panose="020B0604020202020204" pitchFamily="34" charset="0"/>
              <a:buChar char="‒"/>
            </a:pPr>
            <a:endParaRPr lang="hr-HR" altLang="sr-Latn-RS" sz="2000" dirty="0" smtClean="0"/>
          </a:p>
          <a:p>
            <a:pPr marL="0" indent="0">
              <a:buNone/>
            </a:pPr>
            <a:r>
              <a:rPr lang="hr-HR" altLang="sr-Latn-RS" sz="2000" dirty="0" smtClean="0"/>
              <a:t>Kombinacije djelovanja treba odrediti prema HRN EN 1990, a sile </a:t>
            </a:r>
            <a:r>
              <a:rPr lang="hr-HR" altLang="sr-Latn-R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hr-HR" altLang="sr-Latn-RS" sz="2000" dirty="0" smtClean="0"/>
              <a:t>, nastale zbog spriječenih deformacija priključenih elemenata (skupljanje, temperatura) uzimaju se kao </a:t>
            </a:r>
            <a:r>
              <a:rPr lang="hr-HR" altLang="sr-Latn-RS" sz="2000" i="1" dirty="0" err="1" smtClean="0">
                <a:latin typeface="Symbol" panose="05050102010706020507" pitchFamily="18" charset="2"/>
              </a:rPr>
              <a:t>g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hr-HR" altLang="sr-Latn-RS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hr-HR" altLang="sr-Latn-RS" sz="200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</a:t>
            </a: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hr-HR" altLang="sr-Latn-R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slom preko betona:</a:t>
            </a:r>
          </a:p>
          <a:p>
            <a:pPr marL="0" indent="0">
              <a:buNone/>
            </a:pPr>
            <a:r>
              <a:rPr lang="hr-HR" alt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druge oblike sloma: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168896"/>
              </p:ext>
            </p:extLst>
          </p:nvPr>
        </p:nvGraphicFramePr>
        <p:xfrm>
          <a:off x="2843808" y="1988840"/>
          <a:ext cx="96778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r:id="rId4" imgW="495300" imgH="228600" progId="Equation.DSMT4">
                  <p:embed/>
                </p:oleObj>
              </mc:Choice>
              <mc:Fallback>
                <p:oleObj r:id="rId4" imgW="495300" imgH="228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1988840"/>
                        <a:ext cx="96778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9594867"/>
              </p:ext>
            </p:extLst>
          </p:nvPr>
        </p:nvGraphicFramePr>
        <p:xfrm>
          <a:off x="4067944" y="3068960"/>
          <a:ext cx="1001850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1" r:id="rId6" imgW="495300" imgH="228600" progId="Equation.DSMT4">
                  <p:embed/>
                </p:oleObj>
              </mc:Choice>
              <mc:Fallback>
                <p:oleObj r:id="rId6" imgW="4953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068960"/>
                        <a:ext cx="1001850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784601"/>
              </p:ext>
            </p:extLst>
          </p:nvPr>
        </p:nvGraphicFramePr>
        <p:xfrm>
          <a:off x="3203848" y="5085184"/>
          <a:ext cx="109975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" r:id="rId8" imgW="622300" imgH="228600" progId="Equation.DSMT4">
                  <p:embed/>
                </p:oleObj>
              </mc:Choice>
              <mc:Fallback>
                <p:oleObj r:id="rId8" imgW="622300" imgH="2286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085184"/>
                        <a:ext cx="1099759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4788024" y="544522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880237"/>
              </p:ext>
            </p:extLst>
          </p:nvPr>
        </p:nvGraphicFramePr>
        <p:xfrm>
          <a:off x="3203848" y="5445224"/>
          <a:ext cx="1191405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3" r:id="rId10" imgW="584200" imgH="228600" progId="Equation.DSMT4">
                  <p:embed/>
                </p:oleObj>
              </mc:Choice>
              <mc:Fallback>
                <p:oleObj r:id="rId10" imgW="584200" imgH="2286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445224"/>
                        <a:ext cx="1191405" cy="5040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5580112" y="206084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9269216"/>
              </p:ext>
            </p:extLst>
          </p:nvPr>
        </p:nvGraphicFramePr>
        <p:xfrm>
          <a:off x="4572000" y="1988840"/>
          <a:ext cx="1751234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r:id="rId12" imgW="787400" imgH="228600" progId="Equation.DSMT4">
                  <p:embed/>
                </p:oleObj>
              </mc:Choice>
              <mc:Fallback>
                <p:oleObj r:id="rId12" imgW="787400" imgH="22860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88840"/>
                        <a:ext cx="1751234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6066</TotalTime>
  <Words>1528</Words>
  <Application>Microsoft Office PowerPoint</Application>
  <PresentationFormat>On-screen Show (4:3)</PresentationFormat>
  <Paragraphs>266</Paragraphs>
  <Slides>24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Calibri</vt:lpstr>
      <vt:lpstr>Symbol</vt:lpstr>
      <vt:lpstr>Times New Roman</vt:lpstr>
      <vt:lpstr>Verdana</vt:lpstr>
      <vt:lpstr>Office Theme</vt:lpstr>
      <vt:lpstr>Equation.DSMT4</vt:lpstr>
      <vt:lpstr>Prikaz norme EN 1992-4 Projektiranje betonskih konstrukcija — 4. dio: Projektiranje pričvršćivača za uporabu u betonu</vt:lpstr>
      <vt:lpstr>PowerPoint Presentation</vt:lpstr>
      <vt:lpstr>Područje primjene</vt:lpstr>
      <vt:lpstr>Struktura norme – glavna poglavlja</vt:lpstr>
      <vt:lpstr>Struktura norme – dodaci</vt:lpstr>
      <vt:lpstr>Tipovi pričvršćivača</vt:lpstr>
      <vt:lpstr>Tipovi pričvršćivača</vt:lpstr>
      <vt:lpstr>Osnove proračuna</vt:lpstr>
      <vt:lpstr>Osnove proračuna</vt:lpstr>
      <vt:lpstr>Osnove proračuna</vt:lpstr>
      <vt:lpstr>Osnove proračuna</vt:lpstr>
      <vt:lpstr>Osnove proračuna</vt:lpstr>
      <vt:lpstr>Osnove proračuna</vt:lpstr>
      <vt:lpstr>Osnove proračuna</vt:lpstr>
      <vt:lpstr>Osnove proračuna</vt:lpstr>
      <vt:lpstr>Određivanje sila - analiza</vt:lpstr>
      <vt:lpstr>Određivanje sila - analiza</vt:lpstr>
      <vt:lpstr>Određivanje sila - analiza</vt:lpstr>
      <vt:lpstr>Određivanje sila - analiza</vt:lpstr>
      <vt:lpstr>Provjera graničnog stanja nosivosti</vt:lpstr>
      <vt:lpstr>Provjera graničnog stanja nosivosti Zamor</vt:lpstr>
      <vt:lpstr>Provjera za potresno opterećenje</vt:lpstr>
      <vt:lpstr>Provjera za potresno opterećenje</vt:lpstr>
      <vt:lpstr>Komentari na EN 1992-4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Damir Varevac</cp:lastModifiedBy>
  <cp:revision>96</cp:revision>
  <dcterms:created xsi:type="dcterms:W3CDTF">2010-03-22T21:50:27Z</dcterms:created>
  <dcterms:modified xsi:type="dcterms:W3CDTF">2019-05-10T07:06:09Z</dcterms:modified>
</cp:coreProperties>
</file>