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61" r:id="rId2"/>
    <p:sldId id="298" r:id="rId3"/>
    <p:sldId id="299" r:id="rId4"/>
    <p:sldId id="265" r:id="rId5"/>
    <p:sldId id="264" r:id="rId6"/>
    <p:sldId id="273" r:id="rId7"/>
    <p:sldId id="283" r:id="rId8"/>
    <p:sldId id="274" r:id="rId9"/>
    <p:sldId id="285" r:id="rId10"/>
    <p:sldId id="284" r:id="rId11"/>
    <p:sldId id="277" r:id="rId12"/>
    <p:sldId id="286" r:id="rId13"/>
    <p:sldId id="278" r:id="rId14"/>
    <p:sldId id="276" r:id="rId15"/>
    <p:sldId id="287" r:id="rId16"/>
    <p:sldId id="289" r:id="rId17"/>
    <p:sldId id="288" r:id="rId18"/>
    <p:sldId id="280" r:id="rId19"/>
    <p:sldId id="290" r:id="rId20"/>
    <p:sldId id="292" r:id="rId21"/>
    <p:sldId id="293" r:id="rId22"/>
    <p:sldId id="291" r:id="rId23"/>
    <p:sldId id="279" r:id="rId24"/>
    <p:sldId id="294" r:id="rId25"/>
    <p:sldId id="281" r:id="rId26"/>
    <p:sldId id="282" r:id="rId27"/>
    <p:sldId id="295" r:id="rId28"/>
    <p:sldId id="266" r:id="rId29"/>
    <p:sldId id="296" r:id="rId30"/>
    <p:sldId id="297" r:id="rId31"/>
    <p:sldId id="275" r:id="rId32"/>
  </p:sldIdLst>
  <p:sldSz cx="9144000" cy="6858000" type="screen4x3"/>
  <p:notesSz cx="6797675" cy="9926638"/>
  <p:defaultTextStyle>
    <a:defPPr>
      <a:defRPr lang="sr-Latn-C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38C"/>
    <a:srgbClr val="0B28A1"/>
    <a:srgbClr val="0C2AAC"/>
    <a:srgbClr val="112A71"/>
    <a:srgbClr val="122E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9799" autoAdjust="0"/>
  </p:normalViewPr>
  <p:slideViewPr>
    <p:cSldViewPr>
      <p:cViewPr varScale="1">
        <p:scale>
          <a:sx n="80" d="100"/>
          <a:sy n="80" d="100"/>
        </p:scale>
        <p:origin x="78"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598" y="342"/>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hr-H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B4CC671-EDDB-4CEF-B406-A152F8F02B95}" type="datetimeFigureOut">
              <a:rPr lang="sr-Latn-CS"/>
              <a:pPr>
                <a:defRPr/>
              </a:pPr>
              <a:t>15.5.2019</a:t>
            </a:fld>
            <a:endParaRPr lang="hr-H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hr-H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B0DFA91-BBD8-4A40-8679-52B83F5E2828}" type="slidenum">
              <a:rPr lang="hr-HR" altLang="sr-Latn-RS"/>
              <a:pPr>
                <a:defRPr/>
              </a:pPr>
              <a:t>‹#›</a:t>
            </a:fld>
            <a:endParaRPr lang="hr-HR" altLang="sr-Latn-RS"/>
          </a:p>
        </p:txBody>
      </p:sp>
    </p:spTree>
    <p:extLst>
      <p:ext uri="{BB962C8B-B14F-4D97-AF65-F5344CB8AC3E}">
        <p14:creationId xmlns:p14="http://schemas.microsoft.com/office/powerpoint/2010/main" val="4073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hr-H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78F97882-A59F-479F-A386-7D5B1B513A03}" type="datetimeFigureOut">
              <a:rPr lang="sr-Latn-CS"/>
              <a:pPr>
                <a:defRPr/>
              </a:pPr>
              <a:t>15.5.2019</a:t>
            </a:fld>
            <a:endParaRPr lang="hr-H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hr-HR"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hr-H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2032C6C-E4E8-4DA8-A996-ACD8E1833339}" type="slidenum">
              <a:rPr lang="hr-HR" altLang="sr-Latn-RS"/>
              <a:pPr>
                <a:defRPr/>
              </a:pPr>
              <a:t>‹#›</a:t>
            </a:fld>
            <a:endParaRPr lang="hr-HR" altLang="sr-Latn-RS"/>
          </a:p>
        </p:txBody>
      </p:sp>
    </p:spTree>
    <p:extLst>
      <p:ext uri="{BB962C8B-B14F-4D97-AF65-F5344CB8AC3E}">
        <p14:creationId xmlns:p14="http://schemas.microsoft.com/office/powerpoint/2010/main" val="3975696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sr-Latn-RS" dirty="0"/>
          </a:p>
        </p:txBody>
      </p:sp>
      <p:sp>
        <p:nvSpPr>
          <p:cNvPr id="6148" name="Slide Number Placehold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96212A0-EF72-4E55-94C9-A86CBE6E2D52}" type="slidenum">
              <a:rPr lang="hr-HR" altLang="sr-Latn-RS">
                <a:latin typeface="Arial" panose="020B0604020202020204" pitchFamily="34" charset="0"/>
              </a:rPr>
              <a:pPr algn="r" eaLnBrk="1" hangingPunct="1">
                <a:spcBef>
                  <a:spcPct val="0"/>
                </a:spcBef>
              </a:pPr>
              <a:t>1</a:t>
            </a:fld>
            <a:endParaRPr lang="hr-HR" altLang="sr-Latn-RS">
              <a:latin typeface="Arial" panose="020B0604020202020204" pitchFamily="34" charset="0"/>
            </a:endParaRPr>
          </a:p>
        </p:txBody>
      </p:sp>
    </p:spTree>
    <p:extLst>
      <p:ext uri="{BB962C8B-B14F-4D97-AF65-F5344CB8AC3E}">
        <p14:creationId xmlns:p14="http://schemas.microsoft.com/office/powerpoint/2010/main" val="3031180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10</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11</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12</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13</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xfrm>
            <a:off x="743268" y="4715153"/>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14</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15</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16</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17</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18</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19</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2</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20</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21</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22</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23</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24</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25</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26</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27</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28</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endParaRPr lang="en-US" dirty="0"/>
          </a:p>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29</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3</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endParaRPr lang="en-US" dirty="0"/>
          </a:p>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30</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31</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4</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5</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6</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7</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8</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9</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Rectangle 11"/>
          <p:cNvSpPr>
            <a:spLocks noGrp="1" noChangeArrowheads="1"/>
          </p:cNvSpPr>
          <p:nvPr>
            <p:ph type="dt" sz="half" idx="10"/>
          </p:nvPr>
        </p:nvSpPr>
        <p:spPr>
          <a:ln/>
        </p:spPr>
        <p:txBody>
          <a:bodyPr/>
          <a:lstStyle>
            <a:lvl1pPr>
              <a:defRPr/>
            </a:lvl1pPr>
          </a:lstStyle>
          <a:p>
            <a:pPr>
              <a:defRPr/>
            </a:pPr>
            <a:r>
              <a:rPr lang="hr-HR" altLang="sr-Latn-RS"/>
              <a:t>Ime i prezime predavača</a:t>
            </a:r>
          </a:p>
        </p:txBody>
      </p:sp>
      <p:sp>
        <p:nvSpPr>
          <p:cNvPr id="5" name="Rectangle 13"/>
          <p:cNvSpPr>
            <a:spLocks noGrp="1" noChangeArrowheads="1"/>
          </p:cNvSpPr>
          <p:nvPr>
            <p:ph type="sldNum" sz="quarter" idx="11"/>
          </p:nvPr>
        </p:nvSpPr>
        <p:spPr>
          <a:ln/>
        </p:spPr>
        <p:txBody>
          <a:bodyPr/>
          <a:lstStyle>
            <a:lvl1pPr>
              <a:defRPr/>
            </a:lvl1pPr>
          </a:lstStyle>
          <a:p>
            <a:pPr>
              <a:defRPr/>
            </a:pPr>
            <a:fld id="{DF59B5C4-5052-48BC-B74C-450AB8A92364}" type="slidenum">
              <a:rPr lang="hr-HR" altLang="sr-Latn-RS"/>
              <a:pPr>
                <a:defRPr/>
              </a:pPr>
              <a:t>‹#›</a:t>
            </a:fld>
            <a:endParaRPr lang="hr-HR" altLang="sr-Latn-RS"/>
          </a:p>
        </p:txBody>
      </p:sp>
    </p:spTree>
    <p:extLst>
      <p:ext uri="{BB962C8B-B14F-4D97-AF65-F5344CB8AC3E}">
        <p14:creationId xmlns:p14="http://schemas.microsoft.com/office/powerpoint/2010/main" val="411739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875" y="142875"/>
            <a:ext cx="93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000125"/>
            <a:ext cx="9144000" cy="107950"/>
          </a:xfrm>
          <a:prstGeom prst="rect">
            <a:avLst/>
          </a:prstGeom>
          <a:solidFill>
            <a:schemeClr val="bg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1143000" y="142875"/>
            <a:ext cx="7715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sr-Latn-RS" sz="1400" b="1"/>
              <a:t>HRVATSKA KOMORA INŽENJERA GRAĐEVINARSTVA</a:t>
            </a:r>
            <a:endParaRPr lang="hr-HR" altLang="sr-Latn-RS" sz="1400"/>
          </a:p>
        </p:txBody>
      </p:sp>
      <p:sp>
        <p:nvSpPr>
          <p:cNvPr id="7" name="Rectangle 5"/>
          <p:cNvSpPr>
            <a:spLocks noChangeArrowheads="1"/>
          </p:cNvSpPr>
          <p:nvPr userDrawn="1"/>
        </p:nvSpPr>
        <p:spPr bwMode="auto">
          <a:xfrm>
            <a:off x="1143000" y="457200"/>
            <a:ext cx="77152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600"/>
              </a:spcAft>
              <a:defRPr/>
            </a:pPr>
            <a:r>
              <a:rPr lang="hr-HR" altLang="sr-Latn-RS" sz="1200" b="1">
                <a:solidFill>
                  <a:srgbClr val="7F7F7F"/>
                </a:solidFill>
                <a:cs typeface="Times New Roman" pitchFamily="18" charset="0"/>
              </a:rPr>
              <a:t>DANI OVLAŠTENIH INŽENJERA GRAĐEVINARSTVA</a:t>
            </a:r>
            <a:endParaRPr lang="hr-HR" altLang="sr-Latn-RS" sz="1200">
              <a:solidFill>
                <a:srgbClr val="7F7F7F"/>
              </a:solidFill>
            </a:endParaRPr>
          </a:p>
          <a:p>
            <a:pPr algn="ctr">
              <a:spcAft>
                <a:spcPts val="600"/>
              </a:spcAft>
              <a:defRPr/>
            </a:pPr>
            <a:r>
              <a:rPr lang="hr-HR" altLang="sr-Latn-RS" sz="1200">
                <a:cs typeface="Times New Roman" pitchFamily="18" charset="0"/>
              </a:rPr>
              <a:t>Opatija, 2010.</a:t>
            </a:r>
            <a:endParaRPr lang="hr-HR" altLang="sr-Latn-R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8" name="Date Placeholder 3"/>
          <p:cNvSpPr>
            <a:spLocks noGrp="1"/>
          </p:cNvSpPr>
          <p:nvPr>
            <p:ph type="dt" sz="half" idx="10"/>
          </p:nvPr>
        </p:nvSpPr>
        <p:spPr>
          <a:xfrm>
            <a:off x="457200" y="6356350"/>
            <a:ext cx="2133600" cy="365125"/>
          </a:xfrm>
        </p:spPr>
        <p:txBody>
          <a:bodyPr/>
          <a:lstStyle>
            <a:lvl1pPr fontAlgn="auto">
              <a:spcBef>
                <a:spcPts val="0"/>
              </a:spcBef>
              <a:spcAft>
                <a:spcPts val="0"/>
              </a:spcAft>
              <a:defRPr sz="1800">
                <a:latin typeface="+mn-lt"/>
                <a:cs typeface="+mn-cs"/>
              </a:defRPr>
            </a:lvl1pPr>
          </a:lstStyle>
          <a:p>
            <a:pPr>
              <a:defRPr/>
            </a:pPr>
            <a:endParaRPr lang="hr-HR"/>
          </a:p>
        </p:txBody>
      </p:sp>
      <p:sp>
        <p:nvSpPr>
          <p:cNvPr id="9"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cs typeface="Arial" charset="0"/>
              </a:defRPr>
            </a:lvl1pPr>
          </a:lstStyle>
          <a:p>
            <a:pPr>
              <a:defRPr/>
            </a:pPr>
            <a:endParaRPr lang="hr-HR" altLang="sr-Latn-RS"/>
          </a:p>
        </p:txBody>
      </p:sp>
      <p:sp>
        <p:nvSpPr>
          <p:cNvPr id="10" name="Slide Number Placeholder 5"/>
          <p:cNvSpPr>
            <a:spLocks noGrp="1"/>
          </p:cNvSpPr>
          <p:nvPr>
            <p:ph type="sldNum" sz="quarter" idx="12"/>
          </p:nvPr>
        </p:nvSpPr>
        <p:spPr>
          <a:xfrm>
            <a:off x="6553200" y="6356350"/>
            <a:ext cx="2133600" cy="365125"/>
          </a:xfrm>
        </p:spPr>
        <p:txBody>
          <a:bodyPr/>
          <a:lstStyle>
            <a:lvl1pPr algn="l">
              <a:defRPr sz="1800" smtClean="0">
                <a:latin typeface="Calibri" panose="020F0502020204030204" pitchFamily="34" charset="0"/>
              </a:defRPr>
            </a:lvl1pPr>
          </a:lstStyle>
          <a:p>
            <a:pPr>
              <a:defRPr/>
            </a:pPr>
            <a:fld id="{540EEC7C-AA2A-4A1B-B288-589E9A700F40}" type="slidenum">
              <a:rPr lang="hr-HR" altLang="sr-Latn-RS"/>
              <a:pPr>
                <a:defRPr/>
              </a:pPr>
              <a:t>‹#›</a:t>
            </a:fld>
            <a:endParaRPr lang="hr-HR" altLang="sr-Latn-RS"/>
          </a:p>
        </p:txBody>
      </p:sp>
    </p:spTree>
    <p:extLst>
      <p:ext uri="{BB962C8B-B14F-4D97-AF65-F5344CB8AC3E}">
        <p14:creationId xmlns:p14="http://schemas.microsoft.com/office/powerpoint/2010/main" val="195121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r>
              <a:rPr lang="hr-HR" altLang="sr-Latn-RS"/>
              <a:t>Ime i prezime predavača</a:t>
            </a:r>
          </a:p>
        </p:txBody>
      </p:sp>
      <p:sp>
        <p:nvSpPr>
          <p:cNvPr id="3" name="Rectangle 13"/>
          <p:cNvSpPr>
            <a:spLocks noGrp="1" noChangeArrowheads="1"/>
          </p:cNvSpPr>
          <p:nvPr>
            <p:ph type="sldNum" sz="quarter" idx="11"/>
          </p:nvPr>
        </p:nvSpPr>
        <p:spPr>
          <a:ln/>
        </p:spPr>
        <p:txBody>
          <a:bodyPr/>
          <a:lstStyle>
            <a:lvl1pPr>
              <a:defRPr/>
            </a:lvl1pPr>
          </a:lstStyle>
          <a:p>
            <a:pPr>
              <a:defRPr/>
            </a:pPr>
            <a:fld id="{27742FF3-B87A-45D6-9A3E-D782A254165A}" type="slidenum">
              <a:rPr lang="hr-HR" altLang="sr-Latn-RS"/>
              <a:pPr>
                <a:defRPr/>
              </a:pPr>
              <a:t>‹#›</a:t>
            </a:fld>
            <a:endParaRPr lang="hr-HR" altLang="sr-Latn-RS"/>
          </a:p>
        </p:txBody>
      </p:sp>
    </p:spTree>
    <p:extLst>
      <p:ext uri="{BB962C8B-B14F-4D97-AF65-F5344CB8AC3E}">
        <p14:creationId xmlns:p14="http://schemas.microsoft.com/office/powerpoint/2010/main" val="96440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a:xfrm>
            <a:off x="457200" y="1600200"/>
            <a:ext cx="8229600" cy="4525963"/>
          </a:xfrm>
          <a:prstGeom prst="rect">
            <a:avLst/>
          </a:prstGeo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11"/>
          <p:cNvSpPr>
            <a:spLocks noGrp="1" noChangeArrowheads="1"/>
          </p:cNvSpPr>
          <p:nvPr>
            <p:ph type="dt" sz="half" idx="10"/>
          </p:nvPr>
        </p:nvSpPr>
        <p:spPr>
          <a:ln/>
        </p:spPr>
        <p:txBody>
          <a:bodyPr/>
          <a:lstStyle>
            <a:lvl1pPr>
              <a:defRPr/>
            </a:lvl1pPr>
          </a:lstStyle>
          <a:p>
            <a:pPr>
              <a:defRPr/>
            </a:pPr>
            <a:r>
              <a:rPr lang="hr-HR" altLang="sr-Latn-RS"/>
              <a:t>Ime i prezime predavača</a:t>
            </a:r>
          </a:p>
        </p:txBody>
      </p:sp>
      <p:sp>
        <p:nvSpPr>
          <p:cNvPr id="5" name="Rectangle 13"/>
          <p:cNvSpPr>
            <a:spLocks noGrp="1" noChangeArrowheads="1"/>
          </p:cNvSpPr>
          <p:nvPr>
            <p:ph type="sldNum" sz="quarter" idx="11"/>
          </p:nvPr>
        </p:nvSpPr>
        <p:spPr>
          <a:ln/>
        </p:spPr>
        <p:txBody>
          <a:bodyPr/>
          <a:lstStyle>
            <a:lvl1pPr>
              <a:defRPr/>
            </a:lvl1pPr>
          </a:lstStyle>
          <a:p>
            <a:pPr>
              <a:defRPr/>
            </a:pPr>
            <a:fld id="{CA97B197-5111-4B02-8047-EF5F65D3E305}" type="slidenum">
              <a:rPr lang="hr-HR" altLang="sr-Latn-RS"/>
              <a:pPr>
                <a:defRPr/>
              </a:pPr>
              <a:t>‹#›</a:t>
            </a:fld>
            <a:endParaRPr lang="hr-HR" altLang="sr-Latn-RS"/>
          </a:p>
        </p:txBody>
      </p:sp>
    </p:spTree>
    <p:extLst>
      <p:ext uri="{BB962C8B-B14F-4D97-AF65-F5344CB8AC3E}">
        <p14:creationId xmlns:p14="http://schemas.microsoft.com/office/powerpoint/2010/main" val="2696357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9" descr="image00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956550" y="6337300"/>
            <a:ext cx="6111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308725"/>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35" name="Rectangle 11"/>
          <p:cNvSpPr>
            <a:spLocks noGrp="1" noChangeArrowheads="1"/>
          </p:cNvSpPr>
          <p:nvPr>
            <p:ph type="dt" sz="half" idx="2"/>
          </p:nvPr>
        </p:nvSpPr>
        <p:spPr bwMode="auto">
          <a:xfrm>
            <a:off x="107950" y="6381750"/>
            <a:ext cx="59769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Narrow" pitchFamily="34" charset="0"/>
                <a:cs typeface="Arial" charset="0"/>
              </a:defRPr>
            </a:lvl1pPr>
          </a:lstStyle>
          <a:p>
            <a:pPr>
              <a:defRPr/>
            </a:pPr>
            <a:r>
              <a:rPr lang="hr-HR" altLang="sr-Latn-RS" dirty="0"/>
              <a:t>Ime i prezime predavača</a:t>
            </a:r>
          </a:p>
        </p:txBody>
      </p:sp>
      <p:sp>
        <p:nvSpPr>
          <p:cNvPr id="1029" name="Rectangle 12"/>
          <p:cNvSpPr>
            <a:spLocks noChangeArrowheads="1"/>
          </p:cNvSpPr>
          <p:nvPr/>
        </p:nvSpPr>
        <p:spPr bwMode="auto">
          <a:xfrm>
            <a:off x="6011863" y="6381750"/>
            <a:ext cx="19446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hr-HR" altLang="sr-Latn-RS" sz="1400" dirty="0"/>
              <a:t>HKIG – Opatija 2019.</a:t>
            </a:r>
          </a:p>
        </p:txBody>
      </p:sp>
      <p:sp>
        <p:nvSpPr>
          <p:cNvPr id="1037" name="Rectangle 13"/>
          <p:cNvSpPr>
            <a:spLocks noGrp="1" noChangeArrowheads="1"/>
          </p:cNvSpPr>
          <p:nvPr>
            <p:ph type="sldNum" sz="quarter" idx="4"/>
          </p:nvPr>
        </p:nvSpPr>
        <p:spPr bwMode="auto">
          <a:xfrm>
            <a:off x="8026400" y="6381750"/>
            <a:ext cx="1117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smtClean="0">
                <a:latin typeface="Verdana" panose="020B0604030504040204" pitchFamily="34" charset="0"/>
              </a:defRPr>
            </a:lvl1pPr>
          </a:lstStyle>
          <a:p>
            <a:pPr>
              <a:defRPr/>
            </a:pPr>
            <a:fld id="{79AD9910-7AB1-46C5-8FA7-ED2DDB5247A5}" type="slidenum">
              <a:rPr lang="hr-HR" altLang="sr-Latn-RS"/>
              <a:pPr>
                <a:defRPr/>
              </a:pPr>
              <a:t>‹#›</a:t>
            </a:fld>
            <a:endParaRPr lang="hr-HR" altLang="sr-Latn-RS"/>
          </a:p>
        </p:txBody>
      </p:sp>
    </p:spTree>
  </p:cSld>
  <p:clrMap bg1="lt1" tx1="dk1" bg2="lt2" tx2="dk2" accent1="accent1" accent2="accent2" accent3="accent3" accent4="accent4" accent5="accent5" accent6="accent6" hlink="hlink" folHlink="folHlink"/>
  <p:sldLayoutIdLst>
    <p:sldLayoutId id="2147483774" r:id="rId1"/>
    <p:sldLayoutId id="2147483777" r:id="rId2"/>
    <p:sldLayoutId id="2147483775" r:id="rId3"/>
    <p:sldLayoutId id="2147483776" r:id="rId4"/>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zervirano mjesto datuma 1"/>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a:latin typeface="Arial Narrow" panose="020B0606020202030204" pitchFamily="34" charset="0"/>
              </a:rPr>
              <a:t>Ime i prezime predavača</a:t>
            </a:r>
          </a:p>
        </p:txBody>
      </p:sp>
      <p:sp>
        <p:nvSpPr>
          <p:cNvPr id="5123" name="Rezervirano mjesto broja slajda 2"/>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9DE799-DA9D-44F6-BE07-3F637AC10E48}" type="slidenum">
              <a:rPr lang="hr-HR" altLang="sr-Latn-RS">
                <a:latin typeface="Verdana" panose="020B0604030504040204" pitchFamily="34" charset="0"/>
              </a:rPr>
              <a:pPr/>
              <a:t>1</a:t>
            </a:fld>
            <a:endParaRPr lang="hr-HR" altLang="sr-Latn-RS">
              <a:latin typeface="Verdana" panose="020B0604030504040204" pitchFamily="34" charset="0"/>
            </a:endParaRPr>
          </a:p>
        </p:txBody>
      </p:sp>
      <p:sp>
        <p:nvSpPr>
          <p:cNvPr id="9" name="Rectangle 8"/>
          <p:cNvSpPr/>
          <p:nvPr/>
        </p:nvSpPr>
        <p:spPr>
          <a:xfrm>
            <a:off x="0" y="908050"/>
            <a:ext cx="9144000" cy="5949950"/>
          </a:xfrm>
          <a:prstGeom prst="rect">
            <a:avLst/>
          </a:prstGeom>
          <a:solidFill>
            <a:srgbClr val="112A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hr-HR"/>
          </a:p>
        </p:txBody>
      </p:sp>
      <p:sp>
        <p:nvSpPr>
          <p:cNvPr id="5125" name="Title 5"/>
          <p:cNvSpPr>
            <a:spLocks noGrp="1"/>
          </p:cNvSpPr>
          <p:nvPr>
            <p:ph type="ctrTitle" idx="4294967295"/>
          </p:nvPr>
        </p:nvSpPr>
        <p:spPr bwMode="auto">
          <a:xfrm>
            <a:off x="0" y="2071688"/>
            <a:ext cx="9144000"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hr-HR" altLang="sr-Latn-RS" sz="4000" dirty="0">
                <a:solidFill>
                  <a:schemeClr val="bg1"/>
                </a:solidFill>
                <a:latin typeface="Times New Roman" panose="02020603050405020304" pitchFamily="18" charset="0"/>
                <a:cs typeface="Times New Roman" panose="02020603050405020304" pitchFamily="18" charset="0"/>
              </a:rPr>
              <a:t>Pregled izmjena u novom izdanju norme HRN EN ISO 12944:2018 Zaštita čeličnih konstrukcija od korozije zaštitnim sustavima boja   </a:t>
            </a:r>
          </a:p>
        </p:txBody>
      </p:sp>
      <p:sp>
        <p:nvSpPr>
          <p:cNvPr id="5126" name="Subtitle 6"/>
          <p:cNvSpPr>
            <a:spLocks noGrp="1"/>
          </p:cNvSpPr>
          <p:nvPr>
            <p:ph type="subTitle" idx="4294967295"/>
          </p:nvPr>
        </p:nvSpPr>
        <p:spPr bwMode="auto">
          <a:xfrm>
            <a:off x="214313" y="5572125"/>
            <a:ext cx="7643812"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hr-HR" altLang="sr-Latn-RS" sz="1800" dirty="0">
                <a:solidFill>
                  <a:schemeClr val="bg1"/>
                </a:solidFill>
                <a:latin typeface="Times New Roman" panose="02020603050405020304" pitchFamily="18" charset="0"/>
                <a:cs typeface="Times New Roman" panose="02020603050405020304" pitchFamily="18" charset="0"/>
              </a:rPr>
              <a:t>Zoran Trogrlić, dipl.ing.građ., Institut IGH d.d., Zagreb</a:t>
            </a:r>
          </a:p>
        </p:txBody>
      </p:sp>
      <p:sp>
        <p:nvSpPr>
          <p:cNvPr id="5127" name="TextBox 3"/>
          <p:cNvSpPr txBox="1">
            <a:spLocks noChangeArrowheads="1"/>
          </p:cNvSpPr>
          <p:nvPr/>
        </p:nvSpPr>
        <p:spPr bwMode="auto">
          <a:xfrm>
            <a:off x="0" y="0"/>
            <a:ext cx="9144000" cy="855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r-HR" altLang="sr-Latn-RS" b="1" dirty="0">
                <a:latin typeface="Times New Roman" panose="02020603050405020304" pitchFamily="18" charset="0"/>
                <a:cs typeface="Times New Roman" panose="02020603050405020304" pitchFamily="18" charset="0"/>
              </a:rPr>
              <a:t>		HRVATSKA  KOMORA  INŽENJERA  GRAĐEVINARSTVA</a:t>
            </a:r>
          </a:p>
          <a:p>
            <a:pPr eaLnBrk="1" hangingPunct="1"/>
            <a:endParaRPr lang="hr-HR" altLang="sr-Latn-RS" sz="600" b="1" dirty="0">
              <a:latin typeface="Times New Roman" panose="02020603050405020304" pitchFamily="18" charset="0"/>
              <a:cs typeface="Times New Roman" panose="02020603050405020304" pitchFamily="18" charset="0"/>
            </a:endParaRPr>
          </a:p>
          <a:p>
            <a:pPr eaLnBrk="1" hangingPunct="1"/>
            <a:r>
              <a:rPr lang="hr-HR" altLang="sr-Latn-RS" b="1" dirty="0">
                <a:latin typeface="Times New Roman" panose="02020603050405020304" pitchFamily="18" charset="0"/>
                <a:cs typeface="Times New Roman" panose="02020603050405020304" pitchFamily="18" charset="0"/>
              </a:rPr>
              <a:t>		Dani  Hrvatske komore inženjera  građevinarstva</a:t>
            </a:r>
            <a:r>
              <a:rPr lang="hr-HR" altLang="sr-Latn-RS" dirty="0">
                <a:latin typeface="Times New Roman" panose="02020603050405020304" pitchFamily="18" charset="0"/>
                <a:cs typeface="Times New Roman" panose="02020603050405020304" pitchFamily="18" charset="0"/>
              </a:rPr>
              <a:t>         </a:t>
            </a:r>
            <a:r>
              <a:rPr lang="hr-HR" altLang="sr-Latn-RS" b="1" dirty="0">
                <a:latin typeface="Times New Roman" panose="02020603050405020304" pitchFamily="18" charset="0"/>
                <a:cs typeface="Times New Roman" panose="02020603050405020304" pitchFamily="18" charset="0"/>
              </a:rPr>
              <a:t>Opatija, 2019.</a:t>
            </a:r>
          </a:p>
          <a:p>
            <a:pPr eaLnBrk="1" hangingPunct="1"/>
            <a:endParaRPr lang="hr-HR" altLang="sr-Latn-RS" sz="8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0" y="5429250"/>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29" name="Subtitle 6"/>
          <p:cNvSpPr txBox="1">
            <a:spLocks/>
          </p:cNvSpPr>
          <p:nvPr/>
        </p:nvSpPr>
        <p:spPr bwMode="auto">
          <a:xfrm>
            <a:off x="0" y="442912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Arial" panose="020B0604020202020204" pitchFamily="34" charset="0"/>
              <a:buNone/>
            </a:pPr>
            <a:r>
              <a:rPr lang="hr-HR" altLang="sr-Latn-RS" sz="2800" b="1" dirty="0">
                <a:solidFill>
                  <a:schemeClr val="bg1"/>
                </a:solidFill>
                <a:latin typeface="Times New Roman" panose="02020603050405020304" pitchFamily="18" charset="0"/>
                <a:cs typeface="Times New Roman" panose="02020603050405020304" pitchFamily="18" charset="0"/>
              </a:rPr>
              <a:t>Zoran Trogrlić</a:t>
            </a:r>
          </a:p>
        </p:txBody>
      </p:sp>
      <p:pic>
        <p:nvPicPr>
          <p:cNvPr id="51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142875"/>
            <a:ext cx="93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10</a:t>
            </a:fld>
            <a:endParaRPr lang="hr-HR" altLang="sr-Latn-RS">
              <a:latin typeface="Verdana" panose="020B0604030504040204" pitchFamily="34" charset="0"/>
            </a:endParaRPr>
          </a:p>
        </p:txBody>
      </p:sp>
      <p:sp>
        <p:nvSpPr>
          <p:cNvPr id="717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hr-HR" altLang="sr-Latn-RS" sz="2000" dirty="0"/>
              <a:t>B) Konstrukcije uronjene u vodu ili tlo</a:t>
            </a:r>
          </a:p>
          <a:p>
            <a:pPr marL="0" indent="0">
              <a:buNone/>
            </a:pPr>
            <a:endParaRPr lang="hr-HR" altLang="sr-Latn-RS" sz="2000" dirty="0"/>
          </a:p>
          <a:p>
            <a:pPr marL="0" indent="0">
              <a:buNone/>
            </a:pPr>
            <a:endParaRPr lang="hr-HR" altLang="sr-Latn-RS" sz="2000" dirty="0"/>
          </a:p>
          <a:p>
            <a:pPr marL="0" indent="0">
              <a:buNone/>
            </a:pPr>
            <a:endParaRPr lang="hr-HR" altLang="sr-Latn-RS" dirty="0"/>
          </a:p>
        </p:txBody>
      </p:sp>
      <p:graphicFrame>
        <p:nvGraphicFramePr>
          <p:cNvPr id="2" name="Table 1"/>
          <p:cNvGraphicFramePr>
            <a:graphicFrameLocks noGrp="1"/>
          </p:cNvGraphicFramePr>
          <p:nvPr>
            <p:extLst>
              <p:ext uri="{D42A27DB-BD31-4B8C-83A1-F6EECF244321}">
                <p14:modId xmlns:p14="http://schemas.microsoft.com/office/powerpoint/2010/main" val="2502106984"/>
              </p:ext>
            </p:extLst>
          </p:nvPr>
        </p:nvGraphicFramePr>
        <p:xfrm>
          <a:off x="539552" y="2276872"/>
          <a:ext cx="8280920" cy="200152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5544616">
                  <a:extLst>
                    <a:ext uri="{9D8B030D-6E8A-4147-A177-3AD203B41FA5}">
                      <a16:colId xmlns:a16="http://schemas.microsoft.com/office/drawing/2014/main" val="20002"/>
                    </a:ext>
                  </a:extLst>
                </a:gridCol>
              </a:tblGrid>
              <a:tr h="370840">
                <a:tc>
                  <a:txBody>
                    <a:bodyPr/>
                    <a:lstStyle/>
                    <a:p>
                      <a:pPr algn="ctr"/>
                      <a:r>
                        <a:rPr lang="hr-HR" sz="1400" dirty="0">
                          <a:solidFill>
                            <a:schemeClr val="tx1"/>
                          </a:solidFill>
                        </a:rPr>
                        <a:t>Kat.</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400" dirty="0">
                          <a:solidFill>
                            <a:schemeClr val="tx1"/>
                          </a:solidFill>
                        </a:rPr>
                        <a:t>Okoliš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400" dirty="0">
                          <a:solidFill>
                            <a:schemeClr val="tx1"/>
                          </a:solidFill>
                        </a:rPr>
                        <a:t>Primjeri okruženja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hr-HR" sz="1400" b="0" dirty="0">
                          <a:solidFill>
                            <a:schemeClr val="tx1"/>
                          </a:solidFill>
                        </a:rPr>
                        <a:t>Im1</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r-HR" sz="1400" dirty="0">
                          <a:solidFill>
                            <a:schemeClr val="tx1"/>
                          </a:solidFill>
                        </a:rPr>
                        <a:t>Slatka voda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r-HR" sz="1400" dirty="0">
                          <a:solidFill>
                            <a:schemeClr val="tx1"/>
                          </a:solidFill>
                        </a:rPr>
                        <a:t>Postrojenja</a:t>
                      </a:r>
                      <a:r>
                        <a:rPr lang="hr-HR" sz="1400" baseline="0" dirty="0">
                          <a:solidFill>
                            <a:schemeClr val="tx1"/>
                          </a:solidFill>
                        </a:rPr>
                        <a:t> na rijekama, </a:t>
                      </a:r>
                      <a:r>
                        <a:rPr lang="hr-HR" sz="1400" dirty="0">
                          <a:solidFill>
                            <a:schemeClr val="tx1"/>
                          </a:solidFill>
                        </a:rPr>
                        <a:t>hidroelektrane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hr-HR" sz="1400" b="0" dirty="0">
                          <a:solidFill>
                            <a:schemeClr val="tx1"/>
                          </a:solidFill>
                        </a:rPr>
                        <a:t>Im2</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r-HR" sz="1400" baseline="0" dirty="0">
                          <a:solidFill>
                            <a:schemeClr val="tx1"/>
                          </a:solidFill>
                        </a:rPr>
                        <a:t>Morska ili boćata voda</a:t>
                      </a:r>
                      <a:endParaRPr lang="hr-H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r-HR" sz="1400" dirty="0">
                          <a:solidFill>
                            <a:schemeClr val="tx1"/>
                          </a:solidFill>
                        </a:rPr>
                        <a:t>Uronjene konstrukcije </a:t>
                      </a:r>
                      <a:r>
                        <a:rPr lang="hr-HR" sz="1400" b="1" dirty="0">
                          <a:solidFill>
                            <a:schemeClr val="tx1"/>
                          </a:solidFill>
                        </a:rPr>
                        <a:t>bez katodne zaštite</a:t>
                      </a:r>
                      <a:r>
                        <a:rPr lang="hr-HR" sz="1400" dirty="0">
                          <a:solidFill>
                            <a:schemeClr val="tx1"/>
                          </a:solidFill>
                        </a:rPr>
                        <a:t> (npr. lučka područja sa konstrukcijama poput </a:t>
                      </a:r>
                      <a:r>
                        <a:rPr lang="hr-HR" sz="1400" dirty="0" err="1">
                          <a:solidFill>
                            <a:schemeClr val="tx1"/>
                          </a:solidFill>
                        </a:rPr>
                        <a:t>zapornica</a:t>
                      </a:r>
                      <a:r>
                        <a:rPr lang="hr-HR" sz="1400" dirty="0">
                          <a:solidFill>
                            <a:schemeClr val="tx1"/>
                          </a:solidFill>
                        </a:rPr>
                        <a:t>,</a:t>
                      </a:r>
                      <a:r>
                        <a:rPr lang="hr-HR" sz="1400" baseline="0" dirty="0">
                          <a:solidFill>
                            <a:schemeClr val="tx1"/>
                          </a:solidFill>
                        </a:rPr>
                        <a:t> brava, pristaništa i sl.</a:t>
                      </a:r>
                      <a:endParaRPr lang="hr-H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hr-HR" sz="1400" b="0" dirty="0">
                          <a:solidFill>
                            <a:schemeClr val="tx1"/>
                          </a:solidFill>
                        </a:rPr>
                        <a:t>Im3</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r-HR" sz="1400" dirty="0">
                          <a:solidFill>
                            <a:schemeClr val="tx1"/>
                          </a:solidFill>
                        </a:rPr>
                        <a:t>Tlo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r-HR" sz="1400" dirty="0">
                          <a:solidFill>
                            <a:schemeClr val="tx1"/>
                          </a:solidFill>
                        </a:rPr>
                        <a:t>Ukopani tankovi,</a:t>
                      </a:r>
                      <a:r>
                        <a:rPr lang="hr-HR" sz="1400" baseline="0" dirty="0">
                          <a:solidFill>
                            <a:schemeClr val="tx1"/>
                          </a:solidFill>
                        </a:rPr>
                        <a:t> čelični piloti, čelične cijevi</a:t>
                      </a:r>
                      <a:endParaRPr lang="hr-H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hr-HR" sz="1400" b="0" dirty="0">
                          <a:solidFill>
                            <a:srgbClr val="FF0000"/>
                          </a:solidFill>
                        </a:rPr>
                        <a:t>Im4</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r-HR" sz="1400" dirty="0">
                          <a:solidFill>
                            <a:schemeClr val="tx1"/>
                          </a:solidFill>
                        </a:rPr>
                        <a:t>Morska</a:t>
                      </a:r>
                      <a:r>
                        <a:rPr lang="hr-HR" sz="1400" baseline="0" dirty="0">
                          <a:solidFill>
                            <a:schemeClr val="tx1"/>
                          </a:solidFill>
                        </a:rPr>
                        <a:t> ili boćata voda</a:t>
                      </a:r>
                      <a:endParaRPr lang="hr-H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r-HR" sz="1400" dirty="0">
                          <a:solidFill>
                            <a:schemeClr val="tx1"/>
                          </a:solidFill>
                        </a:rPr>
                        <a:t>Uronjene konstrukcije </a:t>
                      </a:r>
                      <a:r>
                        <a:rPr lang="hr-HR" sz="1400" b="1" dirty="0">
                          <a:solidFill>
                            <a:schemeClr val="tx1"/>
                          </a:solidFill>
                        </a:rPr>
                        <a:t>s katodnom zaštitom</a:t>
                      </a:r>
                      <a:r>
                        <a:rPr lang="hr-HR" sz="1400" b="1" baseline="0" dirty="0">
                          <a:solidFill>
                            <a:schemeClr val="tx1"/>
                          </a:solidFill>
                        </a:rPr>
                        <a:t> </a:t>
                      </a:r>
                      <a:r>
                        <a:rPr lang="hr-HR" sz="1400" b="0" baseline="0" dirty="0">
                          <a:solidFill>
                            <a:schemeClr val="tx1"/>
                          </a:solidFill>
                        </a:rPr>
                        <a:t>(npr. </a:t>
                      </a:r>
                      <a:r>
                        <a:rPr lang="hr-HR" sz="1400" b="0" baseline="0" dirty="0" err="1">
                          <a:solidFill>
                            <a:schemeClr val="tx1"/>
                          </a:solidFill>
                        </a:rPr>
                        <a:t>offshore</a:t>
                      </a:r>
                      <a:r>
                        <a:rPr lang="hr-HR" sz="1400" b="0" baseline="0" dirty="0">
                          <a:solidFill>
                            <a:schemeClr val="tx1"/>
                          </a:solidFill>
                        </a:rPr>
                        <a:t> konstrukcije)</a:t>
                      </a:r>
                      <a:endParaRPr lang="hr-HR"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Rectangle 2"/>
          <p:cNvSpPr>
            <a:spLocks noGrp="1" noChangeArrowheads="1"/>
          </p:cNvSpPr>
          <p:nvPr>
            <p:ph type="title"/>
          </p:nvPr>
        </p:nvSpPr>
        <p:spPr bwMode="auto">
          <a:xfrm>
            <a:off x="323528" y="404664"/>
            <a:ext cx="8496944"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hr-HR" altLang="sr-Latn-RS" sz="2400" b="1" dirty="0"/>
              <a:t>2. d</a:t>
            </a:r>
            <a:r>
              <a:rPr lang="hr-HR" sz="2400" b="1" dirty="0"/>
              <a:t>io</a:t>
            </a:r>
            <a:r>
              <a:rPr lang="en-US" sz="2400" b="1" dirty="0"/>
              <a:t>: </a:t>
            </a:r>
            <a:r>
              <a:rPr lang="hr-HR" sz="2400" b="1" dirty="0"/>
              <a:t>Razredba okoliša</a:t>
            </a:r>
            <a:br>
              <a:rPr lang="en-US" sz="2400" dirty="0"/>
            </a:br>
            <a:endParaRPr lang="hr-HR" altLang="sr-Latn-RS" sz="2400" dirty="0"/>
          </a:p>
        </p:txBody>
      </p:sp>
    </p:spTree>
    <p:extLst>
      <p:ext uri="{BB962C8B-B14F-4D97-AF65-F5344CB8AC3E}">
        <p14:creationId xmlns:p14="http://schemas.microsoft.com/office/powerpoint/2010/main" val="3781330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11</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xfrm>
            <a:off x="467544" y="404664"/>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en-US" sz="2400" b="1" dirty="0"/>
              <a:t>3</a:t>
            </a:r>
            <a:r>
              <a:rPr lang="hr-HR" sz="2400" b="1" dirty="0"/>
              <a:t> dio</a:t>
            </a:r>
            <a:r>
              <a:rPr lang="en-US" sz="2400" b="1" dirty="0"/>
              <a:t>: </a:t>
            </a:r>
            <a:r>
              <a:rPr lang="hr-HR" sz="2400" b="1" dirty="0"/>
              <a:t>Razmatranje oblikovanja</a:t>
            </a:r>
            <a:br>
              <a:rPr lang="en-US" sz="2400" dirty="0"/>
            </a:br>
            <a:endParaRPr lang="hr-HR" altLang="sr-Latn-RS" sz="24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332" t="42221" r="18890" b="26578"/>
          <a:stretch/>
        </p:blipFill>
        <p:spPr bwMode="auto">
          <a:xfrm>
            <a:off x="2796885" y="2896211"/>
            <a:ext cx="5894392" cy="192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217" t="53667" r="14967" b="34684"/>
          <a:stretch/>
        </p:blipFill>
        <p:spPr bwMode="auto">
          <a:xfrm>
            <a:off x="238610" y="1988840"/>
            <a:ext cx="8459191" cy="90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3194" t="45063" r="20138" b="39599"/>
          <a:stretch/>
        </p:blipFill>
        <p:spPr bwMode="auto">
          <a:xfrm>
            <a:off x="213509" y="4869161"/>
            <a:ext cx="8477768" cy="1187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Placeholder 10"/>
          <p:cNvSpPr>
            <a:spLocks noGrp="1"/>
          </p:cNvSpPr>
          <p:nvPr>
            <p:ph type="body" idx="1"/>
          </p:nvPr>
        </p:nvSpPr>
        <p:spPr>
          <a:xfrm>
            <a:off x="238610" y="4437112"/>
            <a:ext cx="1656184" cy="288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hr-HR" sz="2000" dirty="0">
                <a:solidFill>
                  <a:srgbClr val="FF0000"/>
                </a:solidFill>
              </a:rPr>
              <a:t>Novo izdanje!</a:t>
            </a:r>
          </a:p>
        </p:txBody>
      </p:sp>
      <p:sp>
        <p:nvSpPr>
          <p:cNvPr id="13" name="Text Placeholder 10"/>
          <p:cNvSpPr txBox="1">
            <a:spLocks/>
          </p:cNvSpPr>
          <p:nvPr/>
        </p:nvSpPr>
        <p:spPr>
          <a:xfrm>
            <a:off x="213508" y="1525350"/>
            <a:ext cx="1656184" cy="288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hr-HR" sz="2000" dirty="0">
                <a:solidFill>
                  <a:schemeClr val="bg1"/>
                </a:solidFill>
              </a:rPr>
              <a:t>Staro izdanje!</a:t>
            </a:r>
          </a:p>
        </p:txBody>
      </p:sp>
    </p:spTree>
    <p:extLst>
      <p:ext uri="{BB962C8B-B14F-4D97-AF65-F5344CB8AC3E}">
        <p14:creationId xmlns:p14="http://schemas.microsoft.com/office/powerpoint/2010/main" val="206363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4611" t="26004" r="34182" b="10996"/>
          <a:stretch/>
        </p:blipFill>
        <p:spPr bwMode="auto">
          <a:xfrm>
            <a:off x="3339990" y="2637086"/>
            <a:ext cx="2827150" cy="3567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12</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xfrm>
            <a:off x="467544" y="404664"/>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en-US" sz="2400" b="1" dirty="0"/>
              <a:t>3</a:t>
            </a:r>
            <a:r>
              <a:rPr lang="hr-HR" sz="2400" b="1" dirty="0"/>
              <a:t> dio</a:t>
            </a:r>
            <a:r>
              <a:rPr lang="en-US" sz="2400" b="1" dirty="0"/>
              <a:t>: </a:t>
            </a:r>
            <a:r>
              <a:rPr lang="hr-HR" sz="2400" b="1" dirty="0"/>
              <a:t>Razmatranje oblikovanja</a:t>
            </a:r>
            <a:br>
              <a:rPr lang="en-US" sz="2400" dirty="0"/>
            </a:br>
            <a:endParaRPr lang="hr-HR" altLang="sr-Latn-RS" sz="2000" dirty="0"/>
          </a:p>
        </p:txBody>
      </p:sp>
      <p:sp>
        <p:nvSpPr>
          <p:cNvPr id="15" name="Rectangle 14"/>
          <p:cNvSpPr/>
          <p:nvPr/>
        </p:nvSpPr>
        <p:spPr>
          <a:xfrm>
            <a:off x="114946" y="1628800"/>
            <a:ext cx="8784976" cy="923330"/>
          </a:xfrm>
          <a:prstGeom prst="rect">
            <a:avLst/>
          </a:prstGeom>
        </p:spPr>
        <p:txBody>
          <a:bodyPr wrap="square">
            <a:spAutoFit/>
          </a:bodyPr>
          <a:lstStyle/>
          <a:p>
            <a:pPr algn="just"/>
            <a:r>
              <a:rPr lang="hr-HR" dirty="0"/>
              <a:t>Za razrede korozivnosti </a:t>
            </a:r>
            <a:r>
              <a:rPr lang="hr-HR" b="1" dirty="0"/>
              <a:t>C4, C5 i CX </a:t>
            </a:r>
            <a:r>
              <a:rPr lang="hr-HR" dirty="0"/>
              <a:t>te</a:t>
            </a:r>
            <a:r>
              <a:rPr lang="hr-HR" b="1" dirty="0"/>
              <a:t> Im1-Im4 </a:t>
            </a:r>
            <a:r>
              <a:rPr lang="hr-HR" dirty="0"/>
              <a:t>stupanj pripreme površine mora biti </a:t>
            </a:r>
            <a:r>
              <a:rPr lang="hr-HR" b="1" dirty="0">
                <a:solidFill>
                  <a:srgbClr val="FF0000"/>
                </a:solidFill>
              </a:rPr>
              <a:t>P3</a:t>
            </a:r>
            <a:r>
              <a:rPr lang="hr-HR" dirty="0"/>
              <a:t> prema HRN EN ISO 8501-3 (</a:t>
            </a:r>
            <a:r>
              <a:rPr lang="hr-HR" b="1" dirty="0"/>
              <a:t>vrlo temeljita priprema </a:t>
            </a:r>
            <a:r>
              <a:rPr lang="hr-HR" dirty="0"/>
              <a:t>– na površini ne smije biti vidljivih nepravilnosti, svi slobodni rubovi moraju biti zaobljeni na radijus od 2 mm)</a:t>
            </a:r>
          </a:p>
        </p:txBody>
      </p:sp>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3415" t="28298" r="30894" b="11676"/>
          <a:stretch/>
        </p:blipFill>
        <p:spPr bwMode="auto">
          <a:xfrm>
            <a:off x="-1" y="2638590"/>
            <a:ext cx="3390602" cy="35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4611" t="26004" r="34182" b="10996"/>
          <a:stretch/>
        </p:blipFill>
        <p:spPr bwMode="auto">
          <a:xfrm>
            <a:off x="3369234" y="2637086"/>
            <a:ext cx="2827150" cy="3567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36008" t="30164" r="33017" b="38197"/>
          <a:stretch/>
        </p:blipFill>
        <p:spPr bwMode="auto">
          <a:xfrm>
            <a:off x="6203974" y="2638590"/>
            <a:ext cx="2941210" cy="1877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2787789" y="2841490"/>
            <a:ext cx="546793" cy="33496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Rounded Rectangle 20"/>
          <p:cNvSpPr/>
          <p:nvPr/>
        </p:nvSpPr>
        <p:spPr>
          <a:xfrm>
            <a:off x="5649591" y="2841490"/>
            <a:ext cx="546793" cy="33496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4" name="Rounded Rectangle 23"/>
          <p:cNvSpPr/>
          <p:nvPr/>
        </p:nvSpPr>
        <p:spPr>
          <a:xfrm>
            <a:off x="8570517" y="2841491"/>
            <a:ext cx="546793" cy="14516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5" name="Rectangle 24"/>
          <p:cNvSpPr/>
          <p:nvPr/>
        </p:nvSpPr>
        <p:spPr>
          <a:xfrm>
            <a:off x="6603228" y="5085184"/>
            <a:ext cx="2142702" cy="369332"/>
          </a:xfrm>
          <a:prstGeom prst="rect">
            <a:avLst/>
          </a:prstGeom>
        </p:spPr>
        <p:txBody>
          <a:bodyPr wrap="square">
            <a:spAutoFit/>
          </a:bodyPr>
          <a:lstStyle/>
          <a:p>
            <a:pPr algn="just"/>
            <a:r>
              <a:rPr lang="hr-HR" b="1" dirty="0"/>
              <a:t>P3</a:t>
            </a:r>
            <a:r>
              <a:rPr lang="hr-HR" dirty="0"/>
              <a:t> (t &gt;15, t &gt;25 g.)</a:t>
            </a:r>
          </a:p>
        </p:txBody>
      </p:sp>
    </p:spTree>
    <p:extLst>
      <p:ext uri="{BB962C8B-B14F-4D97-AF65-F5344CB8AC3E}">
        <p14:creationId xmlns:p14="http://schemas.microsoft.com/office/powerpoint/2010/main" val="3147261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13</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xfrm>
            <a:off x="467544" y="404664"/>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hr-HR" altLang="sr-Latn-RS" sz="2400" b="1" dirty="0"/>
              <a:t>4. d</a:t>
            </a:r>
            <a:r>
              <a:rPr lang="hr-HR" sz="2400" b="1" dirty="0"/>
              <a:t>io</a:t>
            </a:r>
            <a:r>
              <a:rPr lang="en-US" sz="2400" b="1" dirty="0"/>
              <a:t>: </a:t>
            </a:r>
            <a:r>
              <a:rPr lang="hr-HR" sz="2400" b="1" dirty="0"/>
              <a:t>Vrste površina i priprema površina</a:t>
            </a:r>
            <a:br>
              <a:rPr lang="en-US" sz="2400" b="1" dirty="0"/>
            </a:br>
            <a:endParaRPr lang="hr-HR" altLang="sr-Latn-RS" sz="2400" b="1" dirty="0"/>
          </a:p>
        </p:txBody>
      </p:sp>
      <p:sp>
        <p:nvSpPr>
          <p:cNvPr id="7173" name="Rectangle 3"/>
          <p:cNvSpPr>
            <a:spLocks noGrp="1" noChangeArrowheads="1"/>
          </p:cNvSpPr>
          <p:nvPr>
            <p:ph type="body" idx="1"/>
          </p:nvPr>
        </p:nvSpPr>
        <p:spPr bwMode="auto">
          <a:xfrm>
            <a:off x="386382" y="3068960"/>
            <a:ext cx="8434090" cy="316835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000" dirty="0"/>
              <a:t>nema značajnijih promjena</a:t>
            </a:r>
          </a:p>
          <a:p>
            <a:r>
              <a:rPr lang="hr-HR" altLang="sr-Latn-RS" sz="2000" dirty="0"/>
              <a:t>ažurirani su bibliografija i izdanja referentnih normi </a:t>
            </a:r>
          </a:p>
          <a:p>
            <a:r>
              <a:rPr lang="hr-HR" altLang="sr-Latn-RS" sz="2000" dirty="0"/>
              <a:t>izbrisana je točka „čišćenje plamenom” kao jednoj od mogućnosti pripreme površine</a:t>
            </a:r>
          </a:p>
          <a:p>
            <a:r>
              <a:rPr lang="hr-HR" altLang="sr-Latn-RS" sz="2000" dirty="0"/>
              <a:t> dodane su točke 5.6 („kemijski tretirane površine”) i  6.2.8 („priprema kemijski tretiranih površina”)</a:t>
            </a:r>
          </a:p>
          <a:p>
            <a:r>
              <a:rPr lang="hr-HR" altLang="sr-Latn-RS" sz="2000" dirty="0"/>
              <a:t>priprema površina vodenim mlazom pod visokim i </a:t>
            </a:r>
            <a:r>
              <a:rPr lang="hr-HR" altLang="sr-Latn-RS" sz="2000" dirty="0" err="1"/>
              <a:t>ultravisokim</a:t>
            </a:r>
            <a:r>
              <a:rPr lang="hr-HR" altLang="sr-Latn-RS" sz="2000" dirty="0"/>
              <a:t> pritiskom referirana je na HRN EN ISO 8501-4 Početno stanje površine, stupanj pripreme i uočeni stupanj rđe povezano s visokim pritiskom vodenog mlaza</a:t>
            </a:r>
          </a:p>
          <a:p>
            <a:endParaRPr lang="hr-HR" altLang="sr-Latn-RS" sz="2000" dirty="0"/>
          </a:p>
        </p:txBody>
      </p:sp>
      <p:sp>
        <p:nvSpPr>
          <p:cNvPr id="8" name="Rectangle 3"/>
          <p:cNvSpPr txBox="1">
            <a:spLocks noChangeArrowheads="1"/>
          </p:cNvSpPr>
          <p:nvPr/>
        </p:nvSpPr>
        <p:spPr bwMode="auto">
          <a:xfrm>
            <a:off x="323528" y="1658144"/>
            <a:ext cx="8543826" cy="13681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AutoNum type="arabicParenR"/>
            </a:pPr>
            <a:r>
              <a:rPr lang="hr-HR" altLang="sr-Latn-RS" sz="2000" dirty="0"/>
              <a:t>Definira različite tipove površina koje se zaštićuju (nezaštićene i prethodno zaštićene površine, pocinčane površine, termički prevučene površine itd.)</a:t>
            </a:r>
          </a:p>
          <a:p>
            <a:pPr marL="457200" indent="-457200">
              <a:buAutoNum type="arabicParenR"/>
            </a:pPr>
            <a:r>
              <a:rPr lang="hr-HR" altLang="sr-Latn-RS" sz="2000" dirty="0"/>
              <a:t>Opisuje različite metode pripreme površine (mehanički, vodenim mlazom, parom, otapalima, kiselinama itd.)</a:t>
            </a:r>
          </a:p>
          <a:p>
            <a:pPr>
              <a:buFontTx/>
              <a:buChar char="-"/>
            </a:pPr>
            <a:endParaRPr lang="hr-HR" altLang="sr-Latn-RS" sz="2000" dirty="0"/>
          </a:p>
          <a:p>
            <a:endParaRPr lang="hr-HR" altLang="sr-Latn-RS" sz="2000" dirty="0"/>
          </a:p>
        </p:txBody>
      </p:sp>
    </p:spTree>
    <p:extLst>
      <p:ext uri="{BB962C8B-B14F-4D97-AF65-F5344CB8AC3E}">
        <p14:creationId xmlns:p14="http://schemas.microsoft.com/office/powerpoint/2010/main" val="84951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14</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xfrm>
            <a:off x="323528" y="404664"/>
            <a:ext cx="8496944"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en-US" sz="2400" b="1" dirty="0"/>
              <a:t>5</a:t>
            </a:r>
            <a:r>
              <a:rPr lang="hr-HR" sz="2400" b="1" dirty="0"/>
              <a:t> dio</a:t>
            </a:r>
            <a:r>
              <a:rPr lang="en-US" sz="2400" b="1" dirty="0"/>
              <a:t> : </a:t>
            </a:r>
            <a:r>
              <a:rPr lang="hr-HR" sz="2400" b="1" dirty="0"/>
              <a:t>Zaštitni sustavi boja</a:t>
            </a:r>
            <a:br>
              <a:rPr lang="en-US" sz="2400" dirty="0"/>
            </a:br>
            <a:endParaRPr lang="hr-HR" altLang="sr-Latn-RS" sz="2400" dirty="0"/>
          </a:p>
        </p:txBody>
      </p:sp>
      <p:sp>
        <p:nvSpPr>
          <p:cNvPr id="7173" name="Rectangle 3"/>
          <p:cNvSpPr>
            <a:spLocks noGrp="1" noChangeArrowheads="1"/>
          </p:cNvSpPr>
          <p:nvPr>
            <p:ph type="body" idx="1"/>
          </p:nvPr>
        </p:nvSpPr>
        <p:spPr bwMode="auto">
          <a:xfrm>
            <a:off x="457200" y="1600200"/>
            <a:ext cx="86868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hr-HR" altLang="sr-Latn-RS" sz="2000" dirty="0"/>
              <a:t>Daje smjernice za odabir sustava premaza za različite kategorije trajnosti  i</a:t>
            </a:r>
          </a:p>
          <a:p>
            <a:pPr marL="0" indent="0">
              <a:buNone/>
            </a:pPr>
            <a:r>
              <a:rPr lang="hr-HR" altLang="sr-Latn-RS" sz="2000" dirty="0"/>
              <a:t>razredbe okoliša </a:t>
            </a:r>
          </a:p>
          <a:p>
            <a:pPr marL="0" indent="0">
              <a:buNone/>
            </a:pPr>
            <a:endParaRPr lang="hr-HR" altLang="sr-Latn-RS" sz="2000" dirty="0"/>
          </a:p>
          <a:p>
            <a:pPr>
              <a:buFontTx/>
              <a:buChar char="-"/>
            </a:pPr>
            <a:r>
              <a:rPr lang="hr-HR" altLang="sr-Latn-RS" sz="2000" dirty="0"/>
              <a:t>nova </a:t>
            </a:r>
            <a:r>
              <a:rPr lang="hr-HR" altLang="sr-Latn-RS" sz="2000" b="1" dirty="0"/>
              <a:t>kategorija </a:t>
            </a:r>
            <a:r>
              <a:rPr lang="hr-HR" altLang="sr-Latn-RS" sz="2000" dirty="0"/>
              <a:t>trajnosti  (Vrlo visoka) </a:t>
            </a:r>
          </a:p>
          <a:p>
            <a:pPr>
              <a:buFontTx/>
              <a:buChar char="-"/>
            </a:pPr>
            <a:r>
              <a:rPr lang="hr-HR" altLang="sr-Latn-RS" sz="2000" dirty="0"/>
              <a:t>nove preporučene vrijednosti </a:t>
            </a:r>
            <a:r>
              <a:rPr lang="hr-HR" altLang="sr-Latn-RS" sz="2000" b="1" dirty="0"/>
              <a:t>broja slojeva </a:t>
            </a:r>
            <a:r>
              <a:rPr lang="hr-HR" altLang="sr-Latn-RS" sz="2000" dirty="0"/>
              <a:t>i </a:t>
            </a:r>
            <a:r>
              <a:rPr lang="hr-HR" altLang="sr-Latn-RS" sz="2000" b="1" dirty="0"/>
              <a:t>debljine suhog filma </a:t>
            </a:r>
            <a:r>
              <a:rPr lang="hr-HR" altLang="sr-Latn-RS" sz="2000" dirty="0"/>
              <a:t>(DFT)</a:t>
            </a:r>
          </a:p>
          <a:p>
            <a:pPr>
              <a:buFontTx/>
              <a:buChar char="-"/>
            </a:pPr>
            <a:r>
              <a:rPr lang="hr-HR" altLang="sr-Latn-RS" sz="2000" dirty="0"/>
              <a:t>minimalne debljine suhog filma više nisu informativne već</a:t>
            </a:r>
            <a:r>
              <a:rPr lang="hr-HR" altLang="sr-Latn-RS" sz="2000" b="1" dirty="0"/>
              <a:t> normativne</a:t>
            </a:r>
          </a:p>
          <a:p>
            <a:pPr>
              <a:buFontTx/>
              <a:buChar char="-"/>
            </a:pPr>
            <a:r>
              <a:rPr lang="hr-HR" altLang="sr-Latn-RS" sz="2000" dirty="0"/>
              <a:t>primjena </a:t>
            </a:r>
            <a:r>
              <a:rPr lang="hr-HR" altLang="sr-Latn-RS" sz="2000" b="1" dirty="0"/>
              <a:t>novih inovativnih</a:t>
            </a:r>
            <a:r>
              <a:rPr lang="hr-HR" altLang="sr-Latn-RS" sz="2000" dirty="0"/>
              <a:t> sistema premaza (alternativa PUR premazima)</a:t>
            </a:r>
          </a:p>
          <a:p>
            <a:pPr>
              <a:buFontTx/>
              <a:buChar char="-"/>
            </a:pPr>
            <a:r>
              <a:rPr lang="hr-HR" altLang="sr-Latn-RS" sz="2000" dirty="0"/>
              <a:t>neke manje promjene vezane za zaštitu vrućim </a:t>
            </a:r>
            <a:r>
              <a:rPr lang="hr-HR" altLang="sr-Latn-RS" sz="2000" dirty="0" err="1"/>
              <a:t>cinčanjem</a:t>
            </a:r>
            <a:r>
              <a:rPr lang="hr-HR" altLang="sr-Latn-RS" sz="2000" dirty="0"/>
              <a:t> i termičkim   špricanjem</a:t>
            </a:r>
          </a:p>
          <a:p>
            <a:pPr>
              <a:buFontTx/>
              <a:buChar char="-"/>
            </a:pPr>
            <a:r>
              <a:rPr lang="hr-HR" altLang="sr-Latn-RS" sz="2000" dirty="0"/>
              <a:t>Izmijenjeni postojeći i dodani novi aneksi: A-F (ranije A-C):</a:t>
            </a:r>
          </a:p>
          <a:p>
            <a:pPr marL="0" indent="0">
              <a:buNone/>
            </a:pPr>
            <a:r>
              <a:rPr lang="hr-HR" altLang="sr-Latn-RS" sz="2000" dirty="0"/>
              <a:t>	</a:t>
            </a:r>
            <a:r>
              <a:rPr lang="hr-HR" altLang="sr-Latn-RS" sz="2000" b="1" dirty="0"/>
              <a:t>A</a:t>
            </a:r>
            <a:r>
              <a:rPr lang="hr-HR" altLang="sr-Latn-RS" sz="2000" dirty="0"/>
              <a:t> i </a:t>
            </a:r>
            <a:r>
              <a:rPr lang="hr-HR" altLang="sr-Latn-RS" sz="2000" b="1" dirty="0"/>
              <a:t>B</a:t>
            </a:r>
            <a:r>
              <a:rPr lang="hr-HR" altLang="sr-Latn-RS" sz="2000" dirty="0"/>
              <a:t> (def. i min. zahtjevi) su </a:t>
            </a:r>
            <a:r>
              <a:rPr lang="hr-HR" altLang="sr-Latn-RS" sz="2000" u="sng" dirty="0"/>
              <a:t>normativni </a:t>
            </a:r>
            <a:r>
              <a:rPr lang="hr-HR" altLang="sr-Latn-RS" sz="2000" dirty="0"/>
              <a:t>= moraju se primjenjivati</a:t>
            </a:r>
          </a:p>
          <a:p>
            <a:pPr marL="0" indent="0">
              <a:buNone/>
            </a:pPr>
            <a:r>
              <a:rPr lang="hr-HR" altLang="sr-Latn-RS" sz="2000" dirty="0"/>
              <a:t>	</a:t>
            </a:r>
            <a:r>
              <a:rPr lang="hr-HR" altLang="sr-Latn-RS" sz="2000" b="1" dirty="0"/>
              <a:t>C</a:t>
            </a:r>
            <a:r>
              <a:rPr lang="hr-HR" altLang="sr-Latn-RS" sz="2000" dirty="0"/>
              <a:t> do </a:t>
            </a:r>
            <a:r>
              <a:rPr lang="hr-HR" altLang="sr-Latn-RS" sz="2000" b="1" dirty="0"/>
              <a:t>F</a:t>
            </a:r>
            <a:r>
              <a:rPr lang="hr-HR" altLang="sr-Latn-RS" sz="2000" dirty="0"/>
              <a:t> (preporučeni sustavi) su </a:t>
            </a:r>
            <a:r>
              <a:rPr lang="hr-HR" altLang="sr-Latn-RS" sz="2000" u="sng" dirty="0"/>
              <a:t>informativni</a:t>
            </a:r>
            <a:r>
              <a:rPr lang="hr-HR" altLang="sr-Latn-RS" sz="2000" dirty="0"/>
              <a:t>  = orijentacione naravi</a:t>
            </a:r>
          </a:p>
        </p:txBody>
      </p:sp>
      <p:sp>
        <p:nvSpPr>
          <p:cNvPr id="8" name="Explosion 1 7"/>
          <p:cNvSpPr/>
          <p:nvPr/>
        </p:nvSpPr>
        <p:spPr>
          <a:xfrm>
            <a:off x="5940152" y="2060848"/>
            <a:ext cx="1368152" cy="100803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rgbClr val="FF0000"/>
                </a:solidFill>
              </a:rPr>
              <a:t>Novo!</a:t>
            </a:r>
          </a:p>
        </p:txBody>
      </p:sp>
    </p:spTree>
    <p:extLst>
      <p:ext uri="{BB962C8B-B14F-4D97-AF65-F5344CB8AC3E}">
        <p14:creationId xmlns:p14="http://schemas.microsoft.com/office/powerpoint/2010/main" val="302912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15</a:t>
            </a:fld>
            <a:endParaRPr lang="hr-HR" altLang="sr-Latn-RS">
              <a:latin typeface="Verdana" panose="020B0604030504040204" pitchFamily="34" charset="0"/>
            </a:endParaRP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3799" t="36211" r="25219" b="24021"/>
          <a:stretch/>
        </p:blipFill>
        <p:spPr bwMode="auto">
          <a:xfrm>
            <a:off x="1187624" y="2151067"/>
            <a:ext cx="6840760" cy="4002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6374829" y="2151068"/>
            <a:ext cx="1440160" cy="32941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TextBox 11"/>
          <p:cNvSpPr txBox="1"/>
          <p:nvPr/>
        </p:nvSpPr>
        <p:spPr>
          <a:xfrm>
            <a:off x="323527" y="1412776"/>
            <a:ext cx="8352929" cy="707886"/>
          </a:xfrm>
          <a:prstGeom prst="rect">
            <a:avLst/>
          </a:prstGeom>
          <a:noFill/>
        </p:spPr>
        <p:txBody>
          <a:bodyPr wrap="square" rtlCol="0">
            <a:spAutoFit/>
          </a:bodyPr>
          <a:lstStyle/>
          <a:p>
            <a:r>
              <a:rPr lang="hr-HR" sz="2000" dirty="0">
                <a:latin typeface="+mn-lt"/>
                <a:cs typeface="Times New Roman" panose="02020603050405020304" pitchFamily="18" charset="0"/>
              </a:rPr>
              <a:t>Aneks B (normativan) – tablice s minimalnom debljinom suhog filma (NDFT) i minimalnim brojem slojeva premaza (MNOC)</a:t>
            </a:r>
          </a:p>
        </p:txBody>
      </p:sp>
      <p:sp>
        <p:nvSpPr>
          <p:cNvPr id="9" name="Rectangle 2"/>
          <p:cNvSpPr>
            <a:spLocks noGrp="1" noChangeArrowheads="1"/>
          </p:cNvSpPr>
          <p:nvPr>
            <p:ph type="title"/>
          </p:nvPr>
        </p:nvSpPr>
        <p:spPr bwMode="auto">
          <a:xfrm>
            <a:off x="323528" y="404664"/>
            <a:ext cx="8496944"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en-US" sz="2400" b="1" dirty="0"/>
              <a:t>5</a:t>
            </a:r>
            <a:r>
              <a:rPr lang="hr-HR" sz="2400" b="1" dirty="0"/>
              <a:t> dio</a:t>
            </a:r>
            <a:r>
              <a:rPr lang="en-US" sz="2400" b="1" dirty="0"/>
              <a:t> : </a:t>
            </a:r>
            <a:r>
              <a:rPr lang="hr-HR" sz="2400" b="1" dirty="0"/>
              <a:t>Zaštitni sustavi boja</a:t>
            </a:r>
            <a:br>
              <a:rPr lang="en-US" sz="2400" dirty="0"/>
            </a:br>
            <a:endParaRPr lang="hr-HR" altLang="sr-Latn-RS" sz="2400" dirty="0"/>
          </a:p>
        </p:txBody>
      </p:sp>
    </p:spTree>
    <p:extLst>
      <p:ext uri="{BB962C8B-B14F-4D97-AF65-F5344CB8AC3E}">
        <p14:creationId xmlns:p14="http://schemas.microsoft.com/office/powerpoint/2010/main" val="4089985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16</a:t>
            </a:fld>
            <a:endParaRPr lang="hr-HR" altLang="sr-Latn-RS">
              <a:latin typeface="Verdana" panose="020B0604030504040204" pitchFamily="34" charset="0"/>
            </a:endParaRPr>
          </a:p>
        </p:txBody>
      </p:sp>
      <p:sp>
        <p:nvSpPr>
          <p:cNvPr id="3" name="Content Placeholder 2"/>
          <p:cNvSpPr>
            <a:spLocks noGrp="1"/>
          </p:cNvSpPr>
          <p:nvPr>
            <p:ph idx="1"/>
          </p:nvPr>
        </p:nvSpPr>
        <p:spPr/>
        <p:txBody>
          <a:bodyPr/>
          <a:lstStyle/>
          <a:p>
            <a:pPr marL="0" indent="0">
              <a:buNone/>
            </a:pPr>
            <a:r>
              <a:rPr lang="hr-HR" sz="2000" dirty="0"/>
              <a:t>Aneksi C-F (informativni) – tablice sa preporučenim sustavima premaza</a:t>
            </a: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157" t="42603" r="26762" b="20667"/>
          <a:stretch/>
        </p:blipFill>
        <p:spPr bwMode="auto">
          <a:xfrm>
            <a:off x="786408" y="2060848"/>
            <a:ext cx="7479754" cy="419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769689" y="3882751"/>
            <a:ext cx="626815" cy="42472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Rounded Rectangle 8"/>
          <p:cNvSpPr/>
          <p:nvPr/>
        </p:nvSpPr>
        <p:spPr>
          <a:xfrm>
            <a:off x="7452320" y="2630359"/>
            <a:ext cx="360040" cy="42472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Right Arrow 10"/>
          <p:cNvSpPr/>
          <p:nvPr/>
        </p:nvSpPr>
        <p:spPr>
          <a:xfrm rot="10800000">
            <a:off x="7284230" y="4027235"/>
            <a:ext cx="240097" cy="13575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Right Arrow 11"/>
          <p:cNvSpPr/>
          <p:nvPr/>
        </p:nvSpPr>
        <p:spPr>
          <a:xfrm rot="5400000">
            <a:off x="7512291" y="3729475"/>
            <a:ext cx="240097" cy="13575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TextBox 1"/>
          <p:cNvSpPr txBox="1"/>
          <p:nvPr/>
        </p:nvSpPr>
        <p:spPr>
          <a:xfrm>
            <a:off x="1461284" y="4471460"/>
            <a:ext cx="4104456" cy="369332"/>
          </a:xfrm>
          <a:prstGeom prst="rect">
            <a:avLst/>
          </a:prstGeom>
          <a:solidFill>
            <a:schemeClr val="accent1">
              <a:lumMod val="40000"/>
              <a:lumOff val="60000"/>
            </a:schemeClr>
          </a:solidFill>
        </p:spPr>
        <p:txBody>
          <a:bodyPr wrap="square" rtlCol="0">
            <a:spAutoFit/>
          </a:bodyPr>
          <a:lstStyle/>
          <a:p>
            <a:r>
              <a:rPr lang="hr-HR" dirty="0"/>
              <a:t>HRN EN ISO 12944-5/C5.03-EP/PUR</a:t>
            </a:r>
          </a:p>
        </p:txBody>
      </p:sp>
      <p:sp>
        <p:nvSpPr>
          <p:cNvPr id="13" name="Rectangle 2"/>
          <p:cNvSpPr>
            <a:spLocks noGrp="1" noChangeArrowheads="1"/>
          </p:cNvSpPr>
          <p:nvPr>
            <p:ph type="title"/>
          </p:nvPr>
        </p:nvSpPr>
        <p:spPr bwMode="auto">
          <a:xfrm>
            <a:off x="323528" y="404664"/>
            <a:ext cx="8496944"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en-US" sz="2400" b="1" dirty="0"/>
              <a:t>5</a:t>
            </a:r>
            <a:r>
              <a:rPr lang="hr-HR" sz="2400" b="1" dirty="0"/>
              <a:t> dio</a:t>
            </a:r>
            <a:r>
              <a:rPr lang="en-US" sz="2400" b="1" dirty="0"/>
              <a:t> : </a:t>
            </a:r>
            <a:r>
              <a:rPr lang="hr-HR" sz="2400" b="1" dirty="0"/>
              <a:t>Zaštitni sustavi boja</a:t>
            </a:r>
            <a:br>
              <a:rPr lang="en-US" sz="2400" dirty="0"/>
            </a:br>
            <a:endParaRPr lang="hr-HR" altLang="sr-Latn-RS" sz="2400" dirty="0"/>
          </a:p>
        </p:txBody>
      </p:sp>
    </p:spTree>
    <p:extLst>
      <p:ext uri="{BB962C8B-B14F-4D97-AF65-F5344CB8AC3E}">
        <p14:creationId xmlns:p14="http://schemas.microsoft.com/office/powerpoint/2010/main" val="6961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17</a:t>
            </a:fld>
            <a:endParaRPr lang="hr-HR" altLang="sr-Latn-RS">
              <a:latin typeface="Verdana" panose="020B0604030504040204" pitchFamily="34" charset="0"/>
            </a:endParaRPr>
          </a:p>
        </p:txBody>
      </p:sp>
      <p:sp>
        <p:nvSpPr>
          <p:cNvPr id="2" name="Content Placeholder 1"/>
          <p:cNvSpPr>
            <a:spLocks noGrp="1"/>
          </p:cNvSpPr>
          <p:nvPr>
            <p:ph idx="1"/>
          </p:nvPr>
        </p:nvSpPr>
        <p:spPr/>
        <p:txBody>
          <a:bodyPr/>
          <a:lstStyle/>
          <a:p>
            <a:pPr marL="0" indent="0">
              <a:buNone/>
            </a:pPr>
            <a:r>
              <a:rPr lang="hr-HR" sz="2000" dirty="0"/>
              <a:t>Sve tablice su ažurirane sa novim vrijednostima DFT-a i broja slojeva.</a:t>
            </a:r>
          </a:p>
          <a:p>
            <a:pPr marL="0" indent="0">
              <a:buNone/>
            </a:pPr>
            <a:endParaRPr lang="hr-HR" sz="2000" dirty="0"/>
          </a:p>
          <a:p>
            <a:pPr marL="0" indent="0">
              <a:buNone/>
            </a:pPr>
            <a:r>
              <a:rPr lang="hr-HR" sz="2000" dirty="0"/>
              <a:t>Ukinuti su pojedine vrsta veziva (PVC i klorirana guma)</a:t>
            </a:r>
          </a:p>
          <a:p>
            <a:pPr marL="0" indent="0">
              <a:buNone/>
            </a:pPr>
            <a:endParaRPr lang="hr-HR" sz="2000" dirty="0"/>
          </a:p>
          <a:p>
            <a:pPr marL="0" indent="0">
              <a:buNone/>
            </a:pPr>
            <a:r>
              <a:rPr lang="hr-HR" sz="2000" dirty="0"/>
              <a:t>Uvedene su nove vrste završnih premaza, kao alternativa PUR premazima (</a:t>
            </a:r>
            <a:r>
              <a:rPr lang="hr-HR" sz="2000" dirty="0" err="1"/>
              <a:t>polysiloxane</a:t>
            </a:r>
            <a:r>
              <a:rPr lang="hr-HR" sz="2000" dirty="0"/>
              <a:t>-, </a:t>
            </a:r>
            <a:r>
              <a:rPr lang="hr-HR" sz="2000" dirty="0" err="1"/>
              <a:t>polyaspartic</a:t>
            </a:r>
            <a:r>
              <a:rPr lang="hr-HR" sz="2000" dirty="0"/>
              <a:t>-, </a:t>
            </a:r>
            <a:r>
              <a:rPr lang="hr-HR" sz="2000" dirty="0" err="1"/>
              <a:t>fluoropolymere</a:t>
            </a:r>
            <a:r>
              <a:rPr lang="hr-HR" sz="2000" dirty="0"/>
              <a:t>-, </a:t>
            </a:r>
            <a:r>
              <a:rPr lang="hr-HR" sz="2000" dirty="0" err="1"/>
              <a:t>fluoroethylene</a:t>
            </a:r>
            <a:r>
              <a:rPr lang="hr-HR" sz="2000" dirty="0"/>
              <a:t>/</a:t>
            </a:r>
            <a:r>
              <a:rPr lang="hr-HR" sz="2000" dirty="0" err="1"/>
              <a:t>vinyl</a:t>
            </a:r>
            <a:r>
              <a:rPr lang="hr-HR" sz="2000" dirty="0"/>
              <a:t> </a:t>
            </a:r>
            <a:r>
              <a:rPr lang="hr-HR" sz="2000" dirty="0" err="1"/>
              <a:t>ether</a:t>
            </a:r>
            <a:r>
              <a:rPr lang="hr-HR" sz="2000" dirty="0"/>
              <a:t> </a:t>
            </a:r>
            <a:r>
              <a:rPr lang="hr-HR" sz="2000" dirty="0" err="1"/>
              <a:t>co</a:t>
            </a:r>
            <a:r>
              <a:rPr lang="hr-HR" sz="2000" dirty="0"/>
              <a:t>-</a:t>
            </a:r>
            <a:r>
              <a:rPr lang="hr-HR" sz="2000" dirty="0" err="1"/>
              <a:t>polymer</a:t>
            </a:r>
            <a:r>
              <a:rPr lang="hr-HR" sz="2000" dirty="0"/>
              <a:t>-FEVE)</a:t>
            </a:r>
          </a:p>
          <a:p>
            <a:pPr marL="0" indent="0">
              <a:buNone/>
            </a:pPr>
            <a:endParaRPr lang="hr-HR" sz="2000" dirty="0"/>
          </a:p>
          <a:p>
            <a:pPr marL="0" indent="0">
              <a:buNone/>
            </a:pPr>
            <a:r>
              <a:rPr lang="hr-HR" sz="2000" dirty="0"/>
              <a:t>Kriterij prihvatljivosti: HRN EN ISO 19840 Mjerenje i kriterij prihvaćanja debljine suhih filmova na hrapavim površinama </a:t>
            </a:r>
          </a:p>
          <a:p>
            <a:pPr marL="0" indent="0">
              <a:buNone/>
            </a:pPr>
            <a:r>
              <a:rPr lang="hr-HR" sz="2000" dirty="0"/>
              <a:t>(za vruće pocinčane površine HRN EN ISO 2808  Određivanje debljine filma)</a:t>
            </a:r>
          </a:p>
        </p:txBody>
      </p:sp>
      <p:sp>
        <p:nvSpPr>
          <p:cNvPr id="7" name="Rectangle 2"/>
          <p:cNvSpPr>
            <a:spLocks noGrp="1" noChangeArrowheads="1"/>
          </p:cNvSpPr>
          <p:nvPr>
            <p:ph type="title"/>
          </p:nvPr>
        </p:nvSpPr>
        <p:spPr bwMode="auto">
          <a:xfrm>
            <a:off x="323528" y="404664"/>
            <a:ext cx="8496944"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en-US" sz="2400" b="1" dirty="0"/>
              <a:t>5</a:t>
            </a:r>
            <a:r>
              <a:rPr lang="hr-HR" sz="2400" b="1" dirty="0"/>
              <a:t> dio</a:t>
            </a:r>
            <a:r>
              <a:rPr lang="en-US" sz="2400" b="1" dirty="0"/>
              <a:t> : </a:t>
            </a:r>
            <a:r>
              <a:rPr lang="hr-HR" sz="2400" b="1" dirty="0"/>
              <a:t>Zaštitni sustavi boja</a:t>
            </a:r>
            <a:br>
              <a:rPr lang="en-US" sz="2400" dirty="0"/>
            </a:br>
            <a:endParaRPr lang="hr-HR" altLang="sr-Latn-RS" sz="2400" dirty="0"/>
          </a:p>
        </p:txBody>
      </p:sp>
    </p:spTree>
    <p:extLst>
      <p:ext uri="{BB962C8B-B14F-4D97-AF65-F5344CB8AC3E}">
        <p14:creationId xmlns:p14="http://schemas.microsoft.com/office/powerpoint/2010/main" val="570855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18</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xfrm>
            <a:off x="467544" y="404664"/>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hr-HR" altLang="sr-Latn-RS" sz="2400" b="1" dirty="0"/>
              <a:t>6. d</a:t>
            </a:r>
            <a:r>
              <a:rPr lang="hr-HR" sz="2400" b="1" dirty="0"/>
              <a:t>io</a:t>
            </a:r>
            <a:r>
              <a:rPr lang="en-US" sz="2400" b="1" dirty="0"/>
              <a:t>: </a:t>
            </a:r>
            <a:r>
              <a:rPr lang="hr-HR" sz="2400" b="1" dirty="0"/>
              <a:t>Metode laboratorijskih ispitivanja svojstava</a:t>
            </a:r>
            <a:br>
              <a:rPr lang="en-US" sz="2400" dirty="0"/>
            </a:br>
            <a:endParaRPr lang="hr-HR" altLang="sr-Latn-RS" sz="2400" dirty="0"/>
          </a:p>
        </p:txBody>
      </p:sp>
      <p:sp>
        <p:nvSpPr>
          <p:cNvPr id="7173" name="Rectangle 3"/>
          <p:cNvSpPr>
            <a:spLocks noGrp="1" noChangeArrowheads="1"/>
          </p:cNvSpPr>
          <p:nvPr>
            <p:ph type="body" idx="1"/>
          </p:nvPr>
        </p:nvSpPr>
        <p:spPr bwMode="auto">
          <a:xfrm>
            <a:off x="467544" y="1772816"/>
            <a:ext cx="8363272" cy="43924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000" dirty="0"/>
              <a:t>Propisuje procedure ispitivanja te definira metode i ocjene sustava premaza</a:t>
            </a:r>
          </a:p>
          <a:p>
            <a:pPr algn="just"/>
            <a:r>
              <a:rPr lang="hr-HR" altLang="sr-Latn-RS" sz="2000" dirty="0"/>
              <a:t>Pokriva zaštitne sustave premaza za primjenu na nezaštićenom čeliku, vruće pocinčanom čeliku i </a:t>
            </a:r>
            <a:r>
              <a:rPr lang="hr-HR" altLang="sr-Latn-RS" sz="2000" dirty="0" err="1"/>
              <a:t>i</a:t>
            </a:r>
            <a:r>
              <a:rPr lang="hr-HR" altLang="sr-Latn-RS" sz="2000" dirty="0"/>
              <a:t> metalnim prevlakama (</a:t>
            </a:r>
            <a:r>
              <a:rPr lang="hr-HR" altLang="sr-Latn-RS" sz="2000" dirty="0" err="1"/>
              <a:t>Zn</a:t>
            </a:r>
            <a:r>
              <a:rPr lang="hr-HR" altLang="sr-Latn-RS" sz="2000" dirty="0"/>
              <a:t>, Al). Ne odnosi se na galvanski zaštićene površine.</a:t>
            </a:r>
          </a:p>
          <a:p>
            <a:pPr marL="0" indent="0">
              <a:spcBef>
                <a:spcPts val="0"/>
              </a:spcBef>
              <a:buNone/>
            </a:pPr>
            <a:r>
              <a:rPr lang="en-US" altLang="sr-Latn-RS" sz="2000" dirty="0"/>
              <a:t>	</a:t>
            </a:r>
            <a:endParaRPr lang="hr-HR" altLang="sr-Latn-RS" sz="2000" dirty="0"/>
          </a:p>
          <a:p>
            <a:pPr marL="0" indent="0">
              <a:spcBef>
                <a:spcPts val="0"/>
              </a:spcBef>
              <a:buNone/>
            </a:pPr>
            <a:r>
              <a:rPr lang="hr-HR" altLang="sr-Latn-RS" sz="2000" dirty="0"/>
              <a:t>	- revidirani su režimi i trajanje ispitivanja uzoraka u klima komorama 	   (Tablice 1 i 2), uzimajući u obzir i </a:t>
            </a:r>
            <a:r>
              <a:rPr lang="en-US" altLang="sr-Latn-RS" sz="2000" dirty="0" err="1"/>
              <a:t>nove</a:t>
            </a:r>
            <a:r>
              <a:rPr lang="en-US" altLang="sr-Latn-RS" sz="2000" dirty="0"/>
              <a:t> </a:t>
            </a:r>
            <a:r>
              <a:rPr lang="en-US" altLang="sr-Latn-RS" sz="2000" dirty="0" err="1"/>
              <a:t>kategorije</a:t>
            </a:r>
            <a:r>
              <a:rPr lang="en-US" altLang="sr-Latn-RS" sz="2000" dirty="0"/>
              <a:t> </a:t>
            </a:r>
            <a:r>
              <a:rPr lang="en-US" altLang="sr-Latn-RS" sz="2000" dirty="0" err="1"/>
              <a:t>trajnosti</a:t>
            </a:r>
            <a:endParaRPr lang="hr-HR" altLang="sr-Latn-RS" sz="2000" dirty="0"/>
          </a:p>
          <a:p>
            <a:pPr marL="0" indent="0">
              <a:buNone/>
            </a:pPr>
            <a:r>
              <a:rPr lang="hr-HR" altLang="sr-Latn-RS" sz="2000" dirty="0"/>
              <a:t>	- specificirani su zahtjevi za maksimalnom debljine suhog filma na 	   testnim panelima</a:t>
            </a:r>
          </a:p>
          <a:p>
            <a:pPr marL="0" indent="0">
              <a:buNone/>
            </a:pPr>
            <a:r>
              <a:rPr lang="hr-HR" altLang="sr-Latn-RS" sz="2000" dirty="0"/>
              <a:t>	- dodane su tablice sa uvjetima i zahtjevima ocjene premaza prije i 	  nakon postupaka umjetnog starenja u klima komorama (Tablice 3 i 4)</a:t>
            </a:r>
          </a:p>
        </p:txBody>
      </p:sp>
      <p:sp>
        <p:nvSpPr>
          <p:cNvPr id="6" name="Rounded Rectangle 5"/>
          <p:cNvSpPr/>
          <p:nvPr/>
        </p:nvSpPr>
        <p:spPr>
          <a:xfrm>
            <a:off x="482452" y="3393002"/>
            <a:ext cx="792088" cy="264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rgbClr val="FF0000"/>
                </a:solidFill>
              </a:rPr>
              <a:t>Novo!</a:t>
            </a:r>
          </a:p>
        </p:txBody>
      </p:sp>
    </p:spTree>
    <p:extLst>
      <p:ext uri="{BB962C8B-B14F-4D97-AF65-F5344CB8AC3E}">
        <p14:creationId xmlns:p14="http://schemas.microsoft.com/office/powerpoint/2010/main" val="2400433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19</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xfrm>
            <a:off x="481620" y="26064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hr-HR" altLang="sr-Latn-RS" sz="2400" b="1" dirty="0"/>
              <a:t>6. d</a:t>
            </a:r>
            <a:r>
              <a:rPr lang="hr-HR" sz="2400" b="1" dirty="0"/>
              <a:t>io</a:t>
            </a:r>
            <a:r>
              <a:rPr lang="en-US" sz="2400" b="1" dirty="0"/>
              <a:t>: </a:t>
            </a:r>
            <a:r>
              <a:rPr lang="hr-HR" sz="2400" b="1" dirty="0"/>
              <a:t>Metode laboratorijskih ispitivanja svojstava</a:t>
            </a:r>
            <a:br>
              <a:rPr lang="en-US" sz="2400" dirty="0"/>
            </a:br>
            <a:endParaRPr lang="hr-HR" altLang="sr-Latn-RS" sz="24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81" t="25695" r="38507" b="23263"/>
          <a:stretch/>
        </p:blipFill>
        <p:spPr bwMode="auto">
          <a:xfrm>
            <a:off x="1115616" y="1438796"/>
            <a:ext cx="6776572" cy="48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5"/>
          <p:cNvSpPr/>
          <p:nvPr/>
        </p:nvSpPr>
        <p:spPr>
          <a:xfrm>
            <a:off x="2274416" y="5738960"/>
            <a:ext cx="5544000" cy="216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81" t="25695" r="38507" b="23263"/>
          <a:stretch/>
        </p:blipFill>
        <p:spPr bwMode="auto">
          <a:xfrm>
            <a:off x="1115616" y="1399256"/>
            <a:ext cx="6776572" cy="48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2274416" y="5699420"/>
            <a:ext cx="5544000" cy="216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Rounded Rectangle 14"/>
          <p:cNvSpPr/>
          <p:nvPr/>
        </p:nvSpPr>
        <p:spPr>
          <a:xfrm>
            <a:off x="2274416" y="5085184"/>
            <a:ext cx="5544000" cy="216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7290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2</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800" b="1" dirty="0"/>
              <a:t>Uvod</a:t>
            </a:r>
            <a:endParaRPr lang="hr-HR" altLang="sr-Latn-RS" sz="2400" b="1" dirty="0"/>
          </a:p>
        </p:txBody>
      </p:sp>
      <p:sp>
        <p:nvSpPr>
          <p:cNvPr id="7173" name="Rectangle 3"/>
          <p:cNvSpPr>
            <a:spLocks noGrp="1" noChangeArrowheads="1"/>
          </p:cNvSpPr>
          <p:nvPr>
            <p:ph type="body" idx="1"/>
          </p:nvPr>
        </p:nvSpPr>
        <p:spPr bwMode="auto">
          <a:xfrm>
            <a:off x="457200" y="1052736"/>
            <a:ext cx="8229600" cy="507342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just">
              <a:buNone/>
            </a:pPr>
            <a:r>
              <a:rPr lang="hr-HR" sz="2000" dirty="0"/>
              <a:t>Osnovni zahtjevi za trajnost konstrukcija definirani su u normi HRN EN 1990: Osnove projektiranja konstrukcija. </a:t>
            </a:r>
          </a:p>
          <a:p>
            <a:pPr marL="0" indent="0" algn="just">
              <a:buNone/>
            </a:pPr>
            <a:r>
              <a:rPr lang="hr-HR" sz="2000" dirty="0" err="1"/>
              <a:t>Eurokod</a:t>
            </a:r>
            <a:r>
              <a:rPr lang="hr-HR" sz="2000" dirty="0"/>
              <a:t> 3: Projektiranje čeličnih konstrukcija (HRN EN 1993) ne propisuje detaljnije smjernice za projektiranje vezane za zaštitu čelične konstrukcije od korozije već u uvodnom dijelu upućuje na opću normu za zaštitu od korozije (HRN EN 12944) te na normu za izvedbu čeličnih konstrukcija HRN EN 1090 koje postavljaju zahtjeve i kriterije koji trebaju biti ispunjeni u pogledu trajnosti, pri projektiranju i izvedbi čeličnih konstrukcija. </a:t>
            </a:r>
            <a:endParaRPr lang="hr-HR" sz="2000" b="1" dirty="0"/>
          </a:p>
        </p:txBody>
      </p:sp>
      <p:sp>
        <p:nvSpPr>
          <p:cNvPr id="2" name="TextBox 1"/>
          <p:cNvSpPr txBox="1"/>
          <p:nvPr/>
        </p:nvSpPr>
        <p:spPr>
          <a:xfrm>
            <a:off x="486247" y="3812233"/>
            <a:ext cx="2235224" cy="646331"/>
          </a:xfrm>
          <a:prstGeom prst="rect">
            <a:avLst/>
          </a:prstGeom>
          <a:noFill/>
        </p:spPr>
        <p:txBody>
          <a:bodyPr wrap="square" rtlCol="0">
            <a:spAutoFit/>
          </a:bodyPr>
          <a:lstStyle/>
          <a:p>
            <a:r>
              <a:rPr lang="hr-HR" dirty="0">
                <a:latin typeface="+mn-lt"/>
              </a:rPr>
              <a:t>EN 1990: „</a:t>
            </a:r>
            <a:r>
              <a:rPr lang="hr-HR" dirty="0" err="1">
                <a:latin typeface="+mn-lt"/>
              </a:rPr>
              <a:t>Design</a:t>
            </a:r>
            <a:r>
              <a:rPr lang="hr-HR" dirty="0">
                <a:latin typeface="+mn-lt"/>
              </a:rPr>
              <a:t> </a:t>
            </a:r>
            <a:r>
              <a:rPr lang="hr-HR" dirty="0" err="1">
                <a:latin typeface="+mn-lt"/>
              </a:rPr>
              <a:t>working</a:t>
            </a:r>
            <a:r>
              <a:rPr lang="hr-HR" dirty="0">
                <a:latin typeface="+mn-lt"/>
              </a:rPr>
              <a:t> </a:t>
            </a:r>
            <a:r>
              <a:rPr lang="hr-HR" dirty="0" err="1">
                <a:latin typeface="+mn-lt"/>
              </a:rPr>
              <a:t>life</a:t>
            </a:r>
            <a:r>
              <a:rPr lang="hr-HR" dirty="0">
                <a:latin typeface="+mn-lt"/>
              </a:rPr>
              <a:t>”</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152" t="38340" r="24298" b="38304"/>
          <a:stretch/>
        </p:blipFill>
        <p:spPr bwMode="auto">
          <a:xfrm>
            <a:off x="2574454" y="3812233"/>
            <a:ext cx="6111553" cy="229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0987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20</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xfrm>
            <a:off x="481620" y="26064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hr-HR" altLang="sr-Latn-RS" sz="2400" b="1" dirty="0"/>
              <a:t>6. d</a:t>
            </a:r>
            <a:r>
              <a:rPr lang="hr-HR" sz="2400" b="1" dirty="0"/>
              <a:t>io</a:t>
            </a:r>
            <a:r>
              <a:rPr lang="en-US" sz="2400" b="1" dirty="0"/>
              <a:t>: </a:t>
            </a:r>
            <a:r>
              <a:rPr lang="hr-HR" sz="2400" b="1" dirty="0"/>
              <a:t>Metode laboratorijskih ispitivanja svojstava</a:t>
            </a:r>
            <a:br>
              <a:rPr lang="en-US" sz="2400" dirty="0"/>
            </a:br>
            <a:endParaRPr lang="hr-HR" altLang="sr-Latn-RS" sz="24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81" t="52616" r="38535" b="18923"/>
          <a:stretch/>
        </p:blipFill>
        <p:spPr bwMode="auto">
          <a:xfrm>
            <a:off x="827584" y="1970672"/>
            <a:ext cx="707014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2267744" y="3403280"/>
            <a:ext cx="5508000" cy="216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57431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21</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xfrm>
            <a:off x="481620" y="26064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hr-HR" altLang="sr-Latn-RS" sz="2400" b="1" dirty="0"/>
              <a:t>6. d</a:t>
            </a:r>
            <a:r>
              <a:rPr lang="hr-HR" sz="2400" b="1" dirty="0"/>
              <a:t>io</a:t>
            </a:r>
            <a:r>
              <a:rPr lang="en-US" sz="2400" b="1" dirty="0"/>
              <a:t>: </a:t>
            </a:r>
            <a:r>
              <a:rPr lang="hr-HR" sz="2400" b="1" dirty="0"/>
              <a:t>Metode laboratorijskih ispitivanja svojstava</a:t>
            </a:r>
            <a:br>
              <a:rPr lang="en-US" sz="2400" dirty="0"/>
            </a:br>
            <a:endParaRPr lang="hr-HR" altLang="sr-Latn-RS" sz="24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164" t="32340" r="30993" b="43732"/>
          <a:stretch/>
        </p:blipFill>
        <p:spPr bwMode="auto">
          <a:xfrm>
            <a:off x="62254" y="1844824"/>
            <a:ext cx="4884420" cy="2199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255" t="21912" r="29153" b="21448"/>
          <a:stretch/>
        </p:blipFill>
        <p:spPr bwMode="auto">
          <a:xfrm>
            <a:off x="4948182" y="1844824"/>
            <a:ext cx="4075286" cy="437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txBox="1">
            <a:spLocks noChangeArrowheads="1"/>
          </p:cNvSpPr>
          <p:nvPr/>
        </p:nvSpPr>
        <p:spPr bwMode="auto">
          <a:xfrm>
            <a:off x="69919" y="1439094"/>
            <a:ext cx="8935348" cy="40573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hr-HR" altLang="sr-Latn-RS" sz="2000" b="1" dirty="0"/>
              <a:t>Tablice 3 i 4</a:t>
            </a:r>
            <a:r>
              <a:rPr lang="hr-HR" altLang="sr-Latn-RS" sz="2000" dirty="0"/>
              <a:t>. Ocjena stanja premaza prije i poslije provedbe umjetnog starenja</a:t>
            </a:r>
            <a:br>
              <a:rPr lang="en-US" sz="2400" dirty="0"/>
            </a:br>
            <a:endParaRPr lang="hr-HR" altLang="sr-Latn-RS" sz="2400" dirty="0"/>
          </a:p>
        </p:txBody>
      </p:sp>
      <p:sp>
        <p:nvSpPr>
          <p:cNvPr id="3" name="Rectangle 2"/>
          <p:cNvSpPr/>
          <p:nvPr/>
        </p:nvSpPr>
        <p:spPr>
          <a:xfrm>
            <a:off x="128318" y="4783368"/>
            <a:ext cx="4572000" cy="1477328"/>
          </a:xfrm>
          <a:prstGeom prst="rect">
            <a:avLst/>
          </a:prstGeom>
        </p:spPr>
        <p:txBody>
          <a:bodyPr>
            <a:spAutoFit/>
          </a:bodyPr>
          <a:lstStyle/>
          <a:p>
            <a:pPr marL="0" indent="0" algn="just">
              <a:buNone/>
            </a:pPr>
            <a:r>
              <a:rPr lang="en-US" altLang="sr-Latn-RS" dirty="0" err="1"/>
              <a:t>Zahtijevana</a:t>
            </a:r>
            <a:r>
              <a:rPr lang="en-US" altLang="sr-Latn-RS" dirty="0"/>
              <a:t> je </a:t>
            </a:r>
            <a:r>
              <a:rPr lang="en-US" altLang="sr-Latn-RS" dirty="0" err="1"/>
              <a:t>minimalna</a:t>
            </a:r>
            <a:r>
              <a:rPr lang="en-US" altLang="sr-Latn-RS" dirty="0"/>
              <a:t> </a:t>
            </a:r>
            <a:r>
              <a:rPr lang="en-US" altLang="sr-Latn-RS" dirty="0" err="1"/>
              <a:t>vrijednost</a:t>
            </a:r>
            <a:r>
              <a:rPr lang="en-US" altLang="sr-Latn-RS" dirty="0"/>
              <a:t> </a:t>
            </a:r>
            <a:r>
              <a:rPr lang="en-US" altLang="sr-Latn-RS" dirty="0" err="1"/>
              <a:t>prionjiovosti</a:t>
            </a:r>
            <a:r>
              <a:rPr lang="en-US" altLang="sr-Latn-RS" dirty="0"/>
              <a:t> od </a:t>
            </a:r>
            <a:r>
              <a:rPr lang="en-US" altLang="sr-Latn-RS" b="1" dirty="0"/>
              <a:t>2,5 MPa </a:t>
            </a:r>
            <a:r>
              <a:rPr lang="hr-HR" altLang="sr-Latn-RS" dirty="0"/>
              <a:t>(uz 0 % prekida adhezije između podloge i prvog sloja – u suprotnom </a:t>
            </a:r>
            <a:r>
              <a:rPr lang="hr-HR" altLang="sr-Latn-RS" b="1" dirty="0"/>
              <a:t>5,0 </a:t>
            </a:r>
            <a:r>
              <a:rPr lang="hr-HR" altLang="sr-Latn-RS" b="1" dirty="0" err="1"/>
              <a:t>MPa</a:t>
            </a:r>
            <a:r>
              <a:rPr lang="hr-HR" altLang="sr-Latn-RS" b="1" dirty="0"/>
              <a:t> </a:t>
            </a:r>
            <a:r>
              <a:rPr lang="hr-HR" altLang="sr-Latn-RS" dirty="0"/>
              <a:t>(</a:t>
            </a:r>
            <a:r>
              <a:rPr lang="hr-HR" altLang="sr-Latn-RS" dirty="0" err="1"/>
              <a:t>Pull</a:t>
            </a:r>
            <a:r>
              <a:rPr lang="hr-HR" altLang="sr-Latn-RS" dirty="0"/>
              <a:t> </a:t>
            </a:r>
            <a:r>
              <a:rPr lang="hr-HR" altLang="sr-Latn-RS" dirty="0" err="1"/>
              <a:t>off</a:t>
            </a:r>
            <a:r>
              <a:rPr lang="hr-HR" altLang="sr-Latn-RS" dirty="0"/>
              <a:t> prema</a:t>
            </a:r>
            <a:r>
              <a:rPr lang="en-US" altLang="sr-Latn-RS" dirty="0"/>
              <a:t> HRN EN ISO 4624) </a:t>
            </a:r>
          </a:p>
        </p:txBody>
      </p:sp>
      <p:sp>
        <p:nvSpPr>
          <p:cNvPr id="11" name="Rectangle 10"/>
          <p:cNvSpPr/>
          <p:nvPr/>
        </p:nvSpPr>
        <p:spPr>
          <a:xfrm>
            <a:off x="128318" y="4129025"/>
            <a:ext cx="4572000" cy="646331"/>
          </a:xfrm>
          <a:prstGeom prst="rect">
            <a:avLst/>
          </a:prstGeom>
        </p:spPr>
        <p:txBody>
          <a:bodyPr>
            <a:spAutoFit/>
          </a:bodyPr>
          <a:lstStyle/>
          <a:p>
            <a:pPr marL="0" indent="0" algn="just">
              <a:buNone/>
            </a:pPr>
            <a:r>
              <a:rPr lang="hr-HR" altLang="sr-Latn-RS" dirty="0"/>
              <a:t>Ispitivanje zarezivanjem mrežice (ISO 2409): dopuštena ocjena </a:t>
            </a:r>
            <a:r>
              <a:rPr lang="hr-HR" altLang="sr-Latn-RS" b="1" dirty="0"/>
              <a:t>0-2</a:t>
            </a:r>
            <a:endParaRPr lang="en-US" altLang="sr-Latn-RS" b="1" dirty="0"/>
          </a:p>
        </p:txBody>
      </p:sp>
    </p:spTree>
    <p:extLst>
      <p:ext uri="{BB962C8B-B14F-4D97-AF65-F5344CB8AC3E}">
        <p14:creationId xmlns:p14="http://schemas.microsoft.com/office/powerpoint/2010/main" val="1598646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22</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xfrm>
            <a:off x="481620" y="26064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hr-HR" altLang="sr-Latn-RS" sz="2400" b="1" dirty="0"/>
              <a:t>6. d</a:t>
            </a:r>
            <a:r>
              <a:rPr lang="hr-HR" sz="2400" b="1" dirty="0"/>
              <a:t>io</a:t>
            </a:r>
            <a:r>
              <a:rPr lang="en-US" sz="2400" b="1" dirty="0"/>
              <a:t>: </a:t>
            </a:r>
            <a:r>
              <a:rPr lang="hr-HR" sz="2400" b="1" dirty="0"/>
              <a:t>Metode laboratorijskih ispitivanja svojstava</a:t>
            </a:r>
            <a:br>
              <a:rPr lang="en-US" sz="2400" dirty="0"/>
            </a:br>
            <a:endParaRPr lang="hr-HR" altLang="sr-Latn-RS"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583" t="46255" r="29251" b="40523"/>
          <a:stretch/>
        </p:blipFill>
        <p:spPr bwMode="auto">
          <a:xfrm>
            <a:off x="1331640" y="3861048"/>
            <a:ext cx="5969000" cy="151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txBox="1">
            <a:spLocks noChangeArrowheads="1"/>
          </p:cNvSpPr>
          <p:nvPr/>
        </p:nvSpPr>
        <p:spPr bwMode="auto">
          <a:xfrm>
            <a:off x="467544" y="1844824"/>
            <a:ext cx="8229600" cy="424847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hr-HR" sz="2000" dirty="0"/>
              <a:t>Aneks B (normativan) – ciklički test starenja</a:t>
            </a:r>
          </a:p>
          <a:p>
            <a:pPr algn="l"/>
            <a:endParaRPr lang="hr-HR" sz="2000" dirty="0"/>
          </a:p>
          <a:p>
            <a:pPr algn="l"/>
            <a:r>
              <a:rPr lang="hr-HR" sz="2000" dirty="0"/>
              <a:t>Jedan ciklus traje tjedan dana (168 h):</a:t>
            </a:r>
          </a:p>
          <a:p>
            <a:pPr marL="457200" indent="-457200" algn="l">
              <a:buAutoNum type="alphaLcParenR"/>
            </a:pPr>
            <a:r>
              <a:rPr lang="hr-HR" sz="2000" dirty="0"/>
              <a:t>72 h izloženosti u UV i kondenzacijskoj komori (u skladu sa ISO 16473-3)</a:t>
            </a:r>
          </a:p>
          <a:p>
            <a:pPr marL="457200" indent="-457200" algn="l">
              <a:buAutoNum type="alphaLcParenR"/>
            </a:pPr>
            <a:r>
              <a:rPr lang="hr-HR" sz="2000" dirty="0"/>
              <a:t>72 h izloženosti u slanoj komori (u skladu sa ISO 9227)</a:t>
            </a:r>
          </a:p>
          <a:p>
            <a:pPr marL="457200" indent="-457200" algn="l">
              <a:buAutoNum type="alphaLcParenR"/>
            </a:pPr>
            <a:r>
              <a:rPr lang="hr-HR" sz="2000" dirty="0"/>
              <a:t>24 h izloženosti niskim temperaturama (-20 ⁰C)</a:t>
            </a:r>
          </a:p>
          <a:p>
            <a:pPr algn="l"/>
            <a:endParaRPr lang="hr-HR" sz="2000" dirty="0"/>
          </a:p>
          <a:p>
            <a:pPr marL="457200" indent="-457200" algn="l">
              <a:buAutoNum type="alphaLcParenR"/>
            </a:pPr>
            <a:endParaRPr lang="hr-HR" sz="2000" i="1" dirty="0"/>
          </a:p>
          <a:p>
            <a:pPr marL="457200" indent="-457200" algn="l">
              <a:buAutoNum type="alphaLcParenR"/>
            </a:pPr>
            <a:endParaRPr lang="hr-HR" sz="2000" dirty="0"/>
          </a:p>
          <a:p>
            <a:pPr marL="457200" indent="-457200" algn="l">
              <a:buAutoNum type="alphaLcParenR"/>
            </a:pPr>
            <a:endParaRPr lang="hr-HR" sz="2000" dirty="0"/>
          </a:p>
          <a:p>
            <a:endParaRPr lang="hr-HR" sz="2000" dirty="0"/>
          </a:p>
          <a:p>
            <a:pPr algn="l"/>
            <a:endParaRPr lang="hr-HR" sz="2000" dirty="0"/>
          </a:p>
          <a:p>
            <a:pPr algn="l"/>
            <a:r>
              <a:rPr lang="hr-HR" sz="2000" dirty="0"/>
              <a:t>Trajanje ispitivanja prema Tablici 1 (10 ili 16 tjedana, za C4 i C5)</a:t>
            </a:r>
            <a:br>
              <a:rPr lang="en-US" sz="2400" dirty="0"/>
            </a:br>
            <a:endParaRPr lang="hr-HR" altLang="sr-Latn-RS" sz="2400" dirty="0"/>
          </a:p>
        </p:txBody>
      </p:sp>
      <p:sp>
        <p:nvSpPr>
          <p:cNvPr id="12" name="Explosion 1 11"/>
          <p:cNvSpPr/>
          <p:nvPr/>
        </p:nvSpPr>
        <p:spPr>
          <a:xfrm>
            <a:off x="6300192" y="1677578"/>
            <a:ext cx="1368152" cy="100803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rgbClr val="FF0000"/>
                </a:solidFill>
              </a:rPr>
              <a:t>Novo!</a:t>
            </a:r>
          </a:p>
        </p:txBody>
      </p:sp>
    </p:spTree>
    <p:extLst>
      <p:ext uri="{BB962C8B-B14F-4D97-AF65-F5344CB8AC3E}">
        <p14:creationId xmlns:p14="http://schemas.microsoft.com/office/powerpoint/2010/main" val="34805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23</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xfrm>
            <a:off x="467544" y="404664"/>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hr-HR" altLang="sr-Latn-RS" sz="2400" b="1" dirty="0"/>
              <a:t>7. d</a:t>
            </a:r>
            <a:r>
              <a:rPr lang="hr-HR" sz="2400" b="1" dirty="0"/>
              <a:t>io</a:t>
            </a:r>
            <a:r>
              <a:rPr lang="en-US" sz="2400" b="1" dirty="0"/>
              <a:t>: </a:t>
            </a:r>
            <a:r>
              <a:rPr lang="hr-HR" sz="2400" b="1" dirty="0"/>
              <a:t>Izvođenje i nadzor bojenja</a:t>
            </a:r>
            <a:br>
              <a:rPr lang="en-US" sz="2400" dirty="0"/>
            </a:br>
            <a:endParaRPr lang="hr-HR" altLang="sr-Latn-RS" sz="2400" dirty="0"/>
          </a:p>
        </p:txBody>
      </p:sp>
      <p:sp>
        <p:nvSpPr>
          <p:cNvPr id="7173" name="Rectangle 3"/>
          <p:cNvSpPr>
            <a:spLocks noGrp="1" noChangeArrowheads="1"/>
          </p:cNvSpPr>
          <p:nvPr>
            <p:ph type="body" idx="1"/>
          </p:nvPr>
        </p:nvSpPr>
        <p:spPr bwMode="auto">
          <a:xfrm>
            <a:off x="395586" y="1693900"/>
            <a:ext cx="8229600" cy="442535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endParaRPr lang="hr-HR" sz="2000" dirty="0"/>
          </a:p>
          <a:p>
            <a:pPr marL="0" indent="0">
              <a:buNone/>
            </a:pPr>
            <a:endParaRPr lang="hr-HR" sz="2000" dirty="0"/>
          </a:p>
          <a:p>
            <a:pPr marL="0" indent="0">
              <a:buNone/>
            </a:pPr>
            <a:endParaRPr lang="hr-HR" sz="2000" dirty="0"/>
          </a:p>
          <a:p>
            <a:pPr marL="0" indent="0">
              <a:buNone/>
            </a:pPr>
            <a:endParaRPr lang="hr-HR" sz="2000" dirty="0"/>
          </a:p>
          <a:p>
            <a:pPr marL="0" indent="0">
              <a:buNone/>
            </a:pPr>
            <a:endParaRPr lang="hr-HR" sz="2000" dirty="0"/>
          </a:p>
          <a:p>
            <a:pPr marL="0" indent="0">
              <a:buNone/>
            </a:pPr>
            <a:endParaRPr lang="hr-HR" sz="2000" dirty="0"/>
          </a:p>
          <a:p>
            <a:pPr marL="0" indent="0">
              <a:buNone/>
            </a:pPr>
            <a:endParaRPr lang="hr-HR" sz="2000" dirty="0"/>
          </a:p>
          <a:p>
            <a:pPr marL="0" indent="0">
              <a:buNone/>
            </a:pPr>
            <a:endParaRPr lang="hr-HR" sz="2000" dirty="0"/>
          </a:p>
          <a:p>
            <a:pPr marL="0" indent="0">
              <a:buNone/>
            </a:pPr>
            <a:endParaRPr lang="hr-HR" sz="2000" dirty="0"/>
          </a:p>
          <a:p>
            <a:pPr marL="0" indent="0">
              <a:buNone/>
            </a:pPr>
            <a:endParaRPr lang="en-US" sz="2000" dirty="0"/>
          </a:p>
        </p:txBody>
      </p:sp>
      <p:sp>
        <p:nvSpPr>
          <p:cNvPr id="11" name="Rounded Rectangle 10"/>
          <p:cNvSpPr/>
          <p:nvPr/>
        </p:nvSpPr>
        <p:spPr>
          <a:xfrm>
            <a:off x="370434" y="1545165"/>
            <a:ext cx="792088" cy="264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rgbClr val="FF0000"/>
                </a:solidFill>
              </a:rPr>
              <a:t>Novo!</a:t>
            </a:r>
          </a:p>
        </p:txBody>
      </p:sp>
      <p:graphicFrame>
        <p:nvGraphicFramePr>
          <p:cNvPr id="3" name="Table 2"/>
          <p:cNvGraphicFramePr>
            <a:graphicFrameLocks noGrp="1"/>
          </p:cNvGraphicFramePr>
          <p:nvPr>
            <p:extLst>
              <p:ext uri="{D42A27DB-BD31-4B8C-83A1-F6EECF244321}">
                <p14:modId xmlns:p14="http://schemas.microsoft.com/office/powerpoint/2010/main" val="3459837996"/>
              </p:ext>
            </p:extLst>
          </p:nvPr>
        </p:nvGraphicFramePr>
        <p:xfrm>
          <a:off x="756209" y="1938252"/>
          <a:ext cx="7560840" cy="3220723"/>
        </p:xfrm>
        <a:graphic>
          <a:graphicData uri="http://schemas.openxmlformats.org/drawingml/2006/table">
            <a:tbl>
              <a:tblPr firstRow="1" bandRow="1">
                <a:effectLst/>
                <a:tableStyleId>{5C22544A-7EE6-4342-B048-85BDC9FD1C3A}</a:tableStyleId>
              </a:tblPr>
              <a:tblGrid>
                <a:gridCol w="3160104">
                  <a:extLst>
                    <a:ext uri="{9D8B030D-6E8A-4147-A177-3AD203B41FA5}">
                      <a16:colId xmlns:a16="http://schemas.microsoft.com/office/drawing/2014/main" val="20000"/>
                    </a:ext>
                  </a:extLst>
                </a:gridCol>
                <a:gridCol w="1880456">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386083">
                <a:tc>
                  <a:txBody>
                    <a:bodyPr/>
                    <a:lstStyle/>
                    <a:p>
                      <a:pPr algn="ctr"/>
                      <a:endParaRPr lang="hr-H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dirty="0">
                          <a:solidFill>
                            <a:schemeClr val="tx1"/>
                          </a:solidFill>
                        </a:rPr>
                        <a:t>Staro izdanje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dirty="0">
                          <a:solidFill>
                            <a:schemeClr val="tx1"/>
                          </a:solidFill>
                        </a:rPr>
                        <a:t>Novo izdanje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hr-HR" sz="1800" dirty="0"/>
                        <a:t>Određivanje debljine suhog filma </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dirty="0"/>
                        <a:t>HRN EN ISO</a:t>
                      </a:r>
                      <a:r>
                        <a:rPr lang="hr-HR" baseline="0" dirty="0"/>
                        <a:t> </a:t>
                      </a:r>
                      <a:r>
                        <a:rPr lang="hr-HR" dirty="0"/>
                        <a:t>2808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dirty="0"/>
                        <a:t>HRN EN ISO 19840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hr-HR" dirty="0"/>
                        <a:t>Ispitivanje</a:t>
                      </a:r>
                      <a:r>
                        <a:rPr lang="hr-HR" baseline="0" dirty="0"/>
                        <a:t> zarezivanjem mrežice i X - znaka</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dirty="0"/>
                        <a:t>HRN EN ISO</a:t>
                      </a:r>
                      <a:r>
                        <a:rPr lang="hr-HR" baseline="0" dirty="0"/>
                        <a:t> </a:t>
                      </a:r>
                      <a:r>
                        <a:rPr lang="hr-HR" dirty="0"/>
                        <a:t>2409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dirty="0"/>
                        <a:t>HRN EN ISO 16276-2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hr-HR" dirty="0"/>
                        <a:t>Ispitivanje</a:t>
                      </a:r>
                      <a:r>
                        <a:rPr lang="hr-HR" baseline="0" dirty="0"/>
                        <a:t> prionjivosti vlačnom metodom (</a:t>
                      </a:r>
                      <a:r>
                        <a:rPr lang="hr-HR" baseline="0" dirty="0" err="1"/>
                        <a:t>Pull</a:t>
                      </a:r>
                      <a:r>
                        <a:rPr lang="hr-HR" baseline="0" dirty="0"/>
                        <a:t> </a:t>
                      </a:r>
                      <a:r>
                        <a:rPr lang="hr-HR" baseline="0" dirty="0" err="1"/>
                        <a:t>of</a:t>
                      </a:r>
                      <a:r>
                        <a:rPr lang="hr-HR" baseline="0" dirty="0"/>
                        <a:t> test)</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dirty="0"/>
                        <a:t>HRN EN ISO</a:t>
                      </a:r>
                      <a:r>
                        <a:rPr lang="hr-HR" baseline="0" dirty="0"/>
                        <a:t> </a:t>
                      </a:r>
                      <a:r>
                        <a:rPr lang="hr-HR" dirty="0"/>
                        <a:t>4624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dirty="0"/>
                        <a:t>HRN EN ISO 16276-1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hr-HR" dirty="0"/>
                        <a:t>Ocjenjivanje poroznosti u suhom filmu (ispitivanje</a:t>
                      </a:r>
                      <a:r>
                        <a:rPr lang="hr-HR" baseline="0" dirty="0"/>
                        <a:t> nisko ili visoko-naponskim detektorima)</a:t>
                      </a: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dirty="0"/>
                        <a:t>HRN</a:t>
                      </a:r>
                      <a:r>
                        <a:rPr lang="hr-HR" baseline="0" dirty="0"/>
                        <a:t> EN ISO 29601</a:t>
                      </a:r>
                      <a:endParaRPr lang="hr-H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 name="TextBox 3"/>
          <p:cNvSpPr txBox="1"/>
          <p:nvPr/>
        </p:nvSpPr>
        <p:spPr>
          <a:xfrm>
            <a:off x="6248707" y="5483727"/>
            <a:ext cx="1493118" cy="738664"/>
          </a:xfrm>
          <a:prstGeom prst="rect">
            <a:avLst/>
          </a:prstGeom>
          <a:solidFill>
            <a:schemeClr val="tx2">
              <a:lumMod val="20000"/>
              <a:lumOff val="80000"/>
            </a:schemeClr>
          </a:solidFill>
        </p:spPr>
        <p:txBody>
          <a:bodyPr wrap="square" rtlCol="0">
            <a:spAutoFit/>
          </a:bodyPr>
          <a:lstStyle/>
          <a:p>
            <a:r>
              <a:rPr lang="hr-HR" sz="1400" b="1" dirty="0">
                <a:latin typeface="+mn-lt"/>
              </a:rPr>
              <a:t>OCJENJIVANJE I KRITERIJI PRIHVATLJIVOSTI</a:t>
            </a:r>
          </a:p>
        </p:txBody>
      </p:sp>
      <p:sp>
        <p:nvSpPr>
          <p:cNvPr id="7" name="Right Arrow 6"/>
          <p:cNvSpPr/>
          <p:nvPr/>
        </p:nvSpPr>
        <p:spPr>
          <a:xfrm rot="16200000">
            <a:off x="6707234" y="5021437"/>
            <a:ext cx="576064" cy="271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TextBox 16"/>
          <p:cNvSpPr txBox="1"/>
          <p:nvPr/>
        </p:nvSpPr>
        <p:spPr>
          <a:xfrm>
            <a:off x="3951671" y="5699171"/>
            <a:ext cx="1800200" cy="307777"/>
          </a:xfrm>
          <a:prstGeom prst="rect">
            <a:avLst/>
          </a:prstGeom>
          <a:solidFill>
            <a:schemeClr val="tx2">
              <a:lumMod val="20000"/>
              <a:lumOff val="80000"/>
            </a:schemeClr>
          </a:solidFill>
        </p:spPr>
        <p:txBody>
          <a:bodyPr wrap="square" rtlCol="0">
            <a:spAutoFit/>
          </a:bodyPr>
          <a:lstStyle/>
          <a:p>
            <a:r>
              <a:rPr lang="hr-HR" sz="1400" b="1" dirty="0">
                <a:latin typeface="+mn-lt"/>
              </a:rPr>
              <a:t>METODE ISPITIVANJA</a:t>
            </a:r>
          </a:p>
        </p:txBody>
      </p:sp>
      <p:sp>
        <p:nvSpPr>
          <p:cNvPr id="18" name="Right Arrow 17"/>
          <p:cNvSpPr/>
          <p:nvPr/>
        </p:nvSpPr>
        <p:spPr>
          <a:xfrm rot="16200000">
            <a:off x="4563739" y="5021436"/>
            <a:ext cx="576064" cy="271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 name="TextBox 18"/>
          <p:cNvSpPr txBox="1"/>
          <p:nvPr/>
        </p:nvSpPr>
        <p:spPr>
          <a:xfrm>
            <a:off x="264518" y="5360617"/>
            <a:ext cx="3354188" cy="338554"/>
          </a:xfrm>
          <a:prstGeom prst="rect">
            <a:avLst/>
          </a:prstGeom>
          <a:noFill/>
        </p:spPr>
        <p:txBody>
          <a:bodyPr wrap="square" rtlCol="0">
            <a:spAutoFit/>
          </a:bodyPr>
          <a:lstStyle/>
          <a:p>
            <a:r>
              <a:rPr lang="hr-HR" sz="1600" b="1" dirty="0">
                <a:latin typeface="+mn-lt"/>
              </a:rPr>
              <a:t>Ne odnosi se na metalne prevlake!</a:t>
            </a:r>
          </a:p>
        </p:txBody>
      </p:sp>
    </p:spTree>
    <p:extLst>
      <p:ext uri="{BB962C8B-B14F-4D97-AF65-F5344CB8AC3E}">
        <p14:creationId xmlns:p14="http://schemas.microsoft.com/office/powerpoint/2010/main" val="3271371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7" grpId="0" animBg="1"/>
      <p:bldP spid="18"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24</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xfrm>
            <a:off x="467544" y="404664"/>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hr-HR" altLang="sr-Latn-RS" sz="2400" b="1" dirty="0"/>
              <a:t>7. d</a:t>
            </a:r>
            <a:r>
              <a:rPr lang="hr-HR" sz="2400" b="1" dirty="0"/>
              <a:t>io</a:t>
            </a:r>
            <a:r>
              <a:rPr lang="en-US" sz="2400" b="1" dirty="0"/>
              <a:t>: </a:t>
            </a:r>
            <a:r>
              <a:rPr lang="hr-HR" sz="2400" b="1" dirty="0"/>
              <a:t>Izvođenje i nadzor bojenja</a:t>
            </a:r>
            <a:br>
              <a:rPr lang="en-US" sz="2400" dirty="0"/>
            </a:br>
            <a:endParaRPr lang="hr-HR" altLang="sr-Latn-RS" sz="2400" dirty="0"/>
          </a:p>
        </p:txBody>
      </p:sp>
      <p:sp>
        <p:nvSpPr>
          <p:cNvPr id="7173" name="Rectangle 3"/>
          <p:cNvSpPr>
            <a:spLocks noGrp="1" noChangeArrowheads="1"/>
          </p:cNvSpPr>
          <p:nvPr>
            <p:ph type="body" idx="1"/>
          </p:nvPr>
        </p:nvSpPr>
        <p:spPr bwMode="auto">
          <a:xfrm>
            <a:off x="457200" y="1700808"/>
            <a:ext cx="8229600" cy="442535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hr-HR" sz="2000" dirty="0"/>
              <a:t>Reduciran je broj referentnih površina:</a:t>
            </a:r>
          </a:p>
          <a:p>
            <a:pPr marL="0" indent="0">
              <a:buNone/>
            </a:pPr>
            <a:endParaRPr lang="hr-HR" sz="2000" dirty="0"/>
          </a:p>
          <a:p>
            <a:pPr marL="0" indent="0">
              <a:buNone/>
            </a:pP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1476588833"/>
              </p:ext>
            </p:extLst>
          </p:nvPr>
        </p:nvGraphicFramePr>
        <p:xfrm>
          <a:off x="539552" y="2348880"/>
          <a:ext cx="7992888" cy="3679707"/>
        </p:xfrm>
        <a:graphic>
          <a:graphicData uri="http://schemas.openxmlformats.org/drawingml/2006/table">
            <a:tbl>
              <a:tblPr firstRow="1" bandRow="1">
                <a:effectLst/>
                <a:tableStyleId>{5C22544A-7EE6-4342-B048-85BDC9FD1C3A}</a:tableStyleId>
              </a:tblPr>
              <a:tblGrid>
                <a:gridCol w="144016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584176">
                  <a:extLst>
                    <a:ext uri="{9D8B030D-6E8A-4147-A177-3AD203B41FA5}">
                      <a16:colId xmlns:a16="http://schemas.microsoft.com/office/drawing/2014/main" val="20005"/>
                    </a:ext>
                  </a:extLst>
                </a:gridCol>
              </a:tblGrid>
              <a:tr h="432048">
                <a:tc>
                  <a:txBody>
                    <a:bodyPr/>
                    <a:lstStyle/>
                    <a:p>
                      <a:pPr algn="ctr"/>
                      <a:endParaRPr lang="hr-HR"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dirty="0">
                          <a:solidFill>
                            <a:schemeClr val="tx1"/>
                          </a:solidFill>
                        </a:rPr>
                        <a:t>Staro izdanje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hr-H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hr-H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hr-HR" sz="1400" dirty="0">
                          <a:solidFill>
                            <a:schemeClr val="tx1"/>
                          </a:solidFill>
                        </a:rPr>
                        <a:t>Novo izdanje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a:endParaRPr lang="hr-H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30703">
                <a:tc>
                  <a:txBody>
                    <a:bodyPr/>
                    <a:lstStyle/>
                    <a:p>
                      <a:pPr algn="ctr"/>
                      <a:r>
                        <a:rPr lang="hr-HR" sz="1200" b="1" dirty="0"/>
                        <a:t>Veličina obojane površine konstrukcije </a:t>
                      </a:r>
                    </a:p>
                    <a:p>
                      <a:pPr algn="ctr"/>
                      <a:endParaRPr lang="hr-HR" sz="1200" b="1" dirty="0"/>
                    </a:p>
                    <a:p>
                      <a:pPr algn="ctr"/>
                      <a:r>
                        <a:rPr lang="hr-HR" sz="1200" b="0" dirty="0"/>
                        <a:t>(m</a:t>
                      </a:r>
                      <a:r>
                        <a:rPr lang="hr-HR" sz="1200" b="0" baseline="30000" dirty="0"/>
                        <a:t>2</a:t>
                      </a:r>
                      <a:r>
                        <a:rPr lang="hr-HR" sz="12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hr-HR" sz="1200" b="1" dirty="0"/>
                        <a:t>Preporučeni </a:t>
                      </a:r>
                      <a:r>
                        <a:rPr lang="hr-HR" sz="1200" b="1" dirty="0" err="1"/>
                        <a:t>maks</a:t>
                      </a:r>
                      <a:r>
                        <a:rPr lang="hr-HR" sz="1200" b="1" dirty="0"/>
                        <a:t>.</a:t>
                      </a:r>
                      <a:r>
                        <a:rPr lang="hr-HR" sz="1200" b="1" baseline="0" dirty="0"/>
                        <a:t> broj referentnih površina</a:t>
                      </a:r>
                      <a:endParaRPr lang="hr-H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1" dirty="0"/>
                        <a:t>Preporučeni </a:t>
                      </a:r>
                      <a:r>
                        <a:rPr lang="hr-HR" sz="1200" b="1" dirty="0" err="1"/>
                        <a:t>maks</a:t>
                      </a:r>
                      <a:r>
                        <a:rPr lang="hr-HR" sz="1200" b="1" dirty="0"/>
                        <a:t>. omjer</a:t>
                      </a:r>
                      <a:r>
                        <a:rPr lang="hr-HR" sz="1200" b="1" baseline="0" dirty="0"/>
                        <a:t> referentnih površina u odnosu na ukupnu površinu konstrukcije </a:t>
                      </a:r>
                    </a:p>
                    <a:p>
                      <a:pPr algn="ctr"/>
                      <a:r>
                        <a:rPr lang="hr-HR" sz="1200" b="0" baseline="0" dirty="0"/>
                        <a:t>(%)</a:t>
                      </a:r>
                      <a:endParaRPr lang="hr-HR"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1" dirty="0" err="1"/>
                        <a:t>Maks</a:t>
                      </a:r>
                      <a:r>
                        <a:rPr lang="hr-HR" sz="1200" b="1" dirty="0"/>
                        <a:t>. ukupna veličina svih  referentnih</a:t>
                      </a:r>
                      <a:r>
                        <a:rPr lang="hr-HR" sz="1200" b="1" baseline="0" dirty="0"/>
                        <a:t> površina</a:t>
                      </a:r>
                      <a:endParaRPr lang="hr-H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200" b="1" dirty="0"/>
                        <a:t>Preporučeni </a:t>
                      </a:r>
                      <a:r>
                        <a:rPr lang="hr-HR" sz="1200" b="1" dirty="0" err="1"/>
                        <a:t>maks</a:t>
                      </a:r>
                      <a:r>
                        <a:rPr lang="hr-HR" sz="1200" b="1" dirty="0"/>
                        <a:t>.</a:t>
                      </a:r>
                      <a:r>
                        <a:rPr lang="hr-HR" sz="1200" b="1" baseline="0" dirty="0"/>
                        <a:t> broj referentnih površina</a:t>
                      </a:r>
                      <a:endParaRPr lang="hr-HR" sz="1200" b="1" dirty="0"/>
                    </a:p>
                    <a:p>
                      <a:pPr algn="ctr"/>
                      <a:endParaRPr lang="hr-H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hr-HR" sz="1200" b="1" dirty="0"/>
                        <a:t>Preporučeni </a:t>
                      </a:r>
                      <a:r>
                        <a:rPr lang="hr-HR" sz="1200" b="1" dirty="0" err="1"/>
                        <a:t>maks</a:t>
                      </a:r>
                      <a:r>
                        <a:rPr lang="hr-HR" sz="1200" b="1" dirty="0"/>
                        <a:t>. omjer</a:t>
                      </a:r>
                      <a:r>
                        <a:rPr lang="hr-HR" sz="1200" b="1" baseline="0" dirty="0"/>
                        <a:t> referentnih površina u odnosu na ukupnu površinu konstrukcije </a:t>
                      </a:r>
                    </a:p>
                    <a:p>
                      <a:pPr algn="ctr"/>
                      <a:r>
                        <a:rPr lang="hr-HR" sz="1200" b="0" baseline="0" dirty="0"/>
                        <a:t>(%)</a:t>
                      </a:r>
                      <a:endParaRPr lang="hr-H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352741">
                <a:tc>
                  <a:txBody>
                    <a:bodyPr/>
                    <a:lstStyle/>
                    <a:p>
                      <a:pPr algn="ctr"/>
                      <a:r>
                        <a:rPr lang="hr-HR" sz="1200" dirty="0"/>
                        <a:t>≤ 2 000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hr-HR" sz="12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hr-HR" sz="120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r>
                        <a:rPr lang="hr-HR" sz="1200" b="1" dirty="0"/>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338046">
                <a:tc>
                  <a:txBody>
                    <a:bodyPr/>
                    <a:lstStyle/>
                    <a:p>
                      <a:pPr algn="ctr"/>
                      <a:r>
                        <a:rPr lang="hr-HR" sz="1200" dirty="0"/>
                        <a:t>&gt; 2 000 ≤ 5 000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hr-HR" sz="12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hr-H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hr-H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040">
                <a:tc>
                  <a:txBody>
                    <a:bodyPr/>
                    <a:lstStyle/>
                    <a:p>
                      <a:pPr algn="ctr"/>
                      <a:r>
                        <a:rPr lang="hr-HR" sz="1200" kern="1200" dirty="0">
                          <a:solidFill>
                            <a:schemeClr val="dk1"/>
                          </a:solidFill>
                          <a:latin typeface="+mn-lt"/>
                          <a:ea typeface="+mn-ea"/>
                          <a:cs typeface="+mn-cs"/>
                        </a:rPr>
                        <a:t>&gt; 5000  ≤ 10 000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hr-HR" sz="12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hr-HR" sz="1200" b="1" dirty="0"/>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dk1"/>
                          </a:solidFill>
                          <a:latin typeface="+mn-lt"/>
                          <a:ea typeface="+mn-ea"/>
                          <a:cs typeface="+mn-cs"/>
                        </a:rPr>
                        <a:t>&gt; 10 000  ≤ 25 000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hr-HR" sz="12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b="1"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hr-HR" sz="1200" b="1" dirty="0"/>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dk1"/>
                          </a:solidFill>
                          <a:latin typeface="+mn-lt"/>
                          <a:ea typeface="+mn-ea"/>
                          <a:cs typeface="+mn-cs"/>
                        </a:rPr>
                        <a:t>&gt; 25 000  ≤ 50 000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2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200" dirty="0"/>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2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200" b="1"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200" b="1" dirty="0"/>
                        <a:t>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288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200" dirty="0"/>
                        <a:t>&gt; 50 000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2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200" dirty="0"/>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200" dirty="0"/>
                        <a:t>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200"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200" b="1" dirty="0"/>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25376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25</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xfrm>
            <a:off x="467544" y="404664"/>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hr-HR" altLang="sr-Latn-RS" sz="2400" b="1" dirty="0"/>
              <a:t>8. d</a:t>
            </a:r>
            <a:r>
              <a:rPr lang="hr-HR" sz="2400" b="1" dirty="0"/>
              <a:t>io</a:t>
            </a:r>
            <a:r>
              <a:rPr lang="en-US" sz="2400" b="1" dirty="0"/>
              <a:t>: </a:t>
            </a:r>
            <a:r>
              <a:rPr lang="hr-HR" sz="2400" b="1" dirty="0"/>
              <a:t>Razvoj specifikacija za nove radove i održavanje</a:t>
            </a:r>
            <a:br>
              <a:rPr lang="en-US" sz="2400" dirty="0"/>
            </a:br>
            <a:endParaRPr lang="hr-HR" altLang="sr-Latn-RS" sz="2400" dirty="0"/>
          </a:p>
        </p:txBody>
      </p:sp>
      <p:sp>
        <p:nvSpPr>
          <p:cNvPr id="7173" name="Rectangle 3"/>
          <p:cNvSpPr>
            <a:spLocks noGrp="1" noChangeArrowheads="1"/>
          </p:cNvSpPr>
          <p:nvPr>
            <p:ph type="body" idx="1"/>
          </p:nvPr>
        </p:nvSpPr>
        <p:spPr bwMode="auto">
          <a:xfrm>
            <a:off x="467544" y="1916832"/>
            <a:ext cx="8229600" cy="367240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hr-HR" altLang="sr-Latn-RS" sz="2000" dirty="0"/>
              <a:t>Preporučuje sadržaj:</a:t>
            </a:r>
          </a:p>
          <a:p>
            <a:pPr>
              <a:buFontTx/>
              <a:buChar char="-"/>
            </a:pPr>
            <a:r>
              <a:rPr lang="hr-HR" altLang="sr-Latn-RS" sz="2000" dirty="0"/>
              <a:t>projektnih specifikacija</a:t>
            </a:r>
          </a:p>
          <a:p>
            <a:pPr>
              <a:buFontTx/>
              <a:buChar char="-"/>
            </a:pPr>
            <a:r>
              <a:rPr lang="hr-HR" altLang="sr-Latn-RS" sz="2000" dirty="0"/>
              <a:t>specifikacija sustava premaza</a:t>
            </a:r>
          </a:p>
          <a:p>
            <a:pPr>
              <a:buFontTx/>
              <a:buChar char="-"/>
            </a:pPr>
            <a:r>
              <a:rPr lang="hr-HR" altLang="sr-Latn-RS" sz="2000" dirty="0"/>
              <a:t>specifikacija radova pri izvedbi</a:t>
            </a:r>
          </a:p>
          <a:p>
            <a:pPr>
              <a:buFontTx/>
              <a:buChar char="-"/>
            </a:pPr>
            <a:r>
              <a:rPr lang="hr-HR" altLang="sr-Latn-RS" sz="2000" dirty="0"/>
              <a:t>specifikacija radova nadzora i inspekcije</a:t>
            </a:r>
          </a:p>
          <a:p>
            <a:pPr>
              <a:buFontTx/>
              <a:buChar char="-"/>
            </a:pPr>
            <a:r>
              <a:rPr lang="hr-HR" altLang="sr-Latn-RS" sz="2000" dirty="0"/>
              <a:t>sadržaj izvještaja o </a:t>
            </a:r>
            <a:r>
              <a:rPr lang="hr-HR" altLang="sr-Latn-RS" sz="2000" dirty="0" err="1"/>
              <a:t>izvedei</a:t>
            </a:r>
            <a:r>
              <a:rPr lang="hr-HR" altLang="sr-Latn-RS" sz="2000" dirty="0"/>
              <a:t> referentnih površina itd.</a:t>
            </a:r>
          </a:p>
          <a:p>
            <a:pPr>
              <a:buFontTx/>
              <a:buChar char="-"/>
            </a:pPr>
            <a:endParaRPr lang="hr-HR" altLang="sr-Latn-RS" sz="2000" dirty="0"/>
          </a:p>
          <a:p>
            <a:r>
              <a:rPr lang="hr-HR" altLang="sr-Latn-RS" sz="2000" dirty="0"/>
              <a:t>nema posebno značajnih promjena</a:t>
            </a:r>
          </a:p>
          <a:p>
            <a:r>
              <a:rPr lang="hr-HR" altLang="sr-Latn-RS" sz="2000" dirty="0"/>
              <a:t>izdanje ažurirano u skladu sa promjenama u ostalim dijelovima norme</a:t>
            </a:r>
          </a:p>
        </p:txBody>
      </p:sp>
    </p:spTree>
    <p:extLst>
      <p:ext uri="{BB962C8B-B14F-4D97-AF65-F5344CB8AC3E}">
        <p14:creationId xmlns:p14="http://schemas.microsoft.com/office/powerpoint/2010/main" val="3127730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26</a:t>
            </a:fld>
            <a:endParaRPr lang="hr-HR" altLang="sr-Latn-RS">
              <a:latin typeface="Verdana" panose="020B0604030504040204" pitchFamily="34" charset="0"/>
            </a:endParaRPr>
          </a:p>
        </p:txBody>
      </p:sp>
      <p:sp>
        <p:nvSpPr>
          <p:cNvPr id="7173" name="Rectangle 3"/>
          <p:cNvSpPr>
            <a:spLocks noGrp="1" noChangeArrowheads="1"/>
          </p:cNvSpPr>
          <p:nvPr>
            <p:ph type="body" idx="1"/>
          </p:nvPr>
        </p:nvSpPr>
        <p:spPr bwMode="auto">
          <a:xfrm>
            <a:off x="539552" y="2132856"/>
            <a:ext cx="8229600" cy="374441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hr-HR" altLang="sr-Latn-RS" sz="2000" dirty="0"/>
              <a:t>Specificira minimalne zahtjeve za sustave zaštitnih premaza, metode ispitivanja i kriterije prihvatljivosti: Nastala iz ISO 20340.</a:t>
            </a:r>
          </a:p>
          <a:p>
            <a:pPr marL="0" indent="0">
              <a:buNone/>
            </a:pPr>
            <a:endParaRPr lang="hr-HR" altLang="sr-Latn-RS" sz="2000" dirty="0"/>
          </a:p>
          <a:p>
            <a:pPr marL="0" indent="0">
              <a:buNone/>
            </a:pPr>
            <a:r>
              <a:rPr lang="hr-HR" altLang="sr-Latn-RS" sz="2000" dirty="0"/>
              <a:t>Definira 3 zone izloženosti konstrukcija:</a:t>
            </a:r>
          </a:p>
          <a:p>
            <a:pPr marL="457200" indent="-457200">
              <a:buAutoNum type="arabicPeriod"/>
            </a:pPr>
            <a:r>
              <a:rPr lang="hr-HR" altLang="sr-Latn-RS" sz="2000" dirty="0"/>
              <a:t>Zona izložena razredu korozivnosti </a:t>
            </a:r>
            <a:r>
              <a:rPr lang="hr-HR" altLang="sr-Latn-RS" sz="2000" b="1" dirty="0"/>
              <a:t>CX</a:t>
            </a:r>
            <a:r>
              <a:rPr lang="hr-HR" altLang="sr-Latn-RS" sz="2000" dirty="0"/>
              <a:t> (atmosferskim utjecajima)</a:t>
            </a:r>
          </a:p>
          <a:p>
            <a:pPr marL="457200" indent="-457200">
              <a:buAutoNum type="arabicPeriod"/>
            </a:pPr>
            <a:r>
              <a:rPr lang="hr-HR" altLang="sr-Latn-RS" sz="2000" dirty="0"/>
              <a:t>Zona koja je stalno uronjena u morsku vodu, npr. </a:t>
            </a:r>
            <a:r>
              <a:rPr lang="hr-HR" altLang="sr-Latn-RS" sz="2000" b="1" dirty="0"/>
              <a:t>Im4</a:t>
            </a:r>
          </a:p>
          <a:p>
            <a:pPr marL="457200" indent="-457200">
              <a:buAutoNum type="arabicPeriod"/>
            </a:pPr>
            <a:r>
              <a:rPr lang="hr-HR" altLang="sr-Latn-RS" sz="2000" dirty="0"/>
              <a:t>Dvije zone koje odgovaraju zonama zapljuskivanja (kombinacija </a:t>
            </a:r>
            <a:r>
              <a:rPr lang="hr-HR" altLang="sr-Latn-RS" sz="2000" b="1" dirty="0"/>
              <a:t>CX</a:t>
            </a:r>
            <a:r>
              <a:rPr lang="hr-HR" altLang="sr-Latn-RS" sz="2000" dirty="0"/>
              <a:t> i </a:t>
            </a:r>
            <a:r>
              <a:rPr lang="hr-HR" altLang="sr-Latn-RS" sz="2000" b="1" dirty="0"/>
              <a:t>Im4</a:t>
            </a:r>
            <a:r>
              <a:rPr lang="hr-HR" altLang="sr-Latn-RS" sz="2000" dirty="0"/>
              <a:t>):</a:t>
            </a:r>
          </a:p>
          <a:p>
            <a:pPr lvl="1">
              <a:buFontTx/>
              <a:buChar char="-"/>
            </a:pPr>
            <a:r>
              <a:rPr lang="hr-HR" altLang="sr-Latn-RS" sz="2000" dirty="0"/>
              <a:t>zona utjecaja plime i oseke (ciklička izloženost vodi i atmosferi)</a:t>
            </a:r>
          </a:p>
          <a:p>
            <a:pPr lvl="1">
              <a:buFontTx/>
              <a:buChar char="-"/>
            </a:pPr>
            <a:r>
              <a:rPr lang="hr-HR" altLang="sr-Latn-RS" sz="2000" dirty="0"/>
              <a:t>zona utjecaja valova i prskanja (zona prskanja)</a:t>
            </a:r>
          </a:p>
        </p:txBody>
      </p:sp>
      <p:sp>
        <p:nvSpPr>
          <p:cNvPr id="7" name="Title 2"/>
          <p:cNvSpPr>
            <a:spLocks noGrp="1"/>
          </p:cNvSpPr>
          <p:nvPr>
            <p:ph type="title"/>
          </p:nvPr>
        </p:nvSpPr>
        <p:spPr>
          <a:xfrm>
            <a:off x="457200" y="274638"/>
            <a:ext cx="8229600" cy="1143000"/>
          </a:xfrm>
        </p:spPr>
        <p:txBody>
          <a:bodyPr/>
          <a:lstStyle/>
          <a:p>
            <a:r>
              <a:rPr lang="hr-HR" altLang="sr-Latn-RS" sz="2400" dirty="0"/>
              <a:t>HRN EN ISO 12944:2018 Boje i lakovi – Zaštita čeličnih konstrukcija od korozije zaštitnim sustavom boja – </a:t>
            </a:r>
            <a:r>
              <a:rPr lang="en-US" sz="2400" b="1" dirty="0"/>
              <a:t>9</a:t>
            </a:r>
            <a:r>
              <a:rPr lang="hr-HR" sz="2400" b="1" dirty="0"/>
              <a:t> dio</a:t>
            </a:r>
            <a:r>
              <a:rPr lang="en-US" sz="2400" b="1" dirty="0"/>
              <a:t> : </a:t>
            </a:r>
            <a:r>
              <a:rPr lang="hr-HR" sz="2400" b="1" dirty="0"/>
              <a:t>Zaštitni sustavi boja i metode laboratorijskih ispitivanja svojstava za odobalne i povezane objekte</a:t>
            </a:r>
            <a:endParaRPr lang="hr-HR" sz="2400" dirty="0"/>
          </a:p>
        </p:txBody>
      </p:sp>
    </p:spTree>
    <p:extLst>
      <p:ext uri="{BB962C8B-B14F-4D97-AF65-F5344CB8AC3E}">
        <p14:creationId xmlns:p14="http://schemas.microsoft.com/office/powerpoint/2010/main" val="3843732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27</a:t>
            </a:fld>
            <a:endParaRPr lang="hr-HR" altLang="sr-Latn-RS">
              <a:latin typeface="Verdana" panose="020B0604030504040204" pitchFamily="34"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198" t="31573" r="23176" b="27627"/>
          <a:stretch/>
        </p:blipFill>
        <p:spPr bwMode="auto">
          <a:xfrm>
            <a:off x="899592" y="2532965"/>
            <a:ext cx="7225065" cy="37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99592" y="2122587"/>
            <a:ext cx="7128792" cy="400110"/>
          </a:xfrm>
          <a:prstGeom prst="rect">
            <a:avLst/>
          </a:prstGeom>
          <a:noFill/>
        </p:spPr>
        <p:txBody>
          <a:bodyPr wrap="square" rtlCol="0">
            <a:spAutoFit/>
          </a:bodyPr>
          <a:lstStyle/>
          <a:p>
            <a:r>
              <a:rPr lang="hr-HR" sz="2000" dirty="0">
                <a:latin typeface="+mn-lt"/>
              </a:rPr>
              <a:t>Minimalni zahtjevi za zaštitne sustave premaza (</a:t>
            </a:r>
            <a:r>
              <a:rPr lang="hr-HR" sz="2000" i="1" dirty="0">
                <a:latin typeface="+mn-lt"/>
              </a:rPr>
              <a:t>dio tablice 3</a:t>
            </a:r>
            <a:r>
              <a:rPr lang="hr-HR" sz="2000" dirty="0">
                <a:latin typeface="+mn-lt"/>
              </a:rPr>
              <a:t>):</a:t>
            </a:r>
          </a:p>
        </p:txBody>
      </p:sp>
      <p:sp>
        <p:nvSpPr>
          <p:cNvPr id="8" name="Title 2"/>
          <p:cNvSpPr>
            <a:spLocks noGrp="1"/>
          </p:cNvSpPr>
          <p:nvPr>
            <p:ph type="title"/>
          </p:nvPr>
        </p:nvSpPr>
        <p:spPr>
          <a:xfrm>
            <a:off x="457200" y="274638"/>
            <a:ext cx="8229600" cy="1143000"/>
          </a:xfrm>
        </p:spPr>
        <p:txBody>
          <a:bodyPr/>
          <a:lstStyle/>
          <a:p>
            <a:r>
              <a:rPr lang="hr-HR" altLang="sr-Latn-RS" sz="2400" dirty="0"/>
              <a:t>HRN EN ISO 12944:2018 Boje i lakovi – Zaštita čeličnih konstrukcija od korozije zaštitnim sustavom boja – </a:t>
            </a:r>
            <a:r>
              <a:rPr lang="en-US" sz="2400" b="1" dirty="0"/>
              <a:t>9</a:t>
            </a:r>
            <a:r>
              <a:rPr lang="hr-HR" sz="2400" b="1" dirty="0"/>
              <a:t> dio</a:t>
            </a:r>
            <a:r>
              <a:rPr lang="en-US" sz="2400" b="1" dirty="0"/>
              <a:t> : </a:t>
            </a:r>
            <a:r>
              <a:rPr lang="hr-HR" sz="2400" b="1" dirty="0"/>
              <a:t>Zaštitni sustavi boja i metode laboratorijskih ispitivanja svojstava za odobalne i povezane objekte</a:t>
            </a:r>
            <a:endParaRPr lang="hr-HR" sz="2400" dirty="0"/>
          </a:p>
        </p:txBody>
      </p:sp>
    </p:spTree>
    <p:extLst>
      <p:ext uri="{BB962C8B-B14F-4D97-AF65-F5344CB8AC3E}">
        <p14:creationId xmlns:p14="http://schemas.microsoft.com/office/powerpoint/2010/main" val="2773857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28</a:t>
            </a:fld>
            <a:endParaRPr lang="hr-HR" altLang="sr-Latn-RS">
              <a:latin typeface="Verdana" panose="020B0604030504040204" pitchFamily="34" charset="0"/>
            </a:endParaRPr>
          </a:p>
        </p:txBody>
      </p:sp>
      <p:sp>
        <p:nvSpPr>
          <p:cNvPr id="2" name="Content Placeholder 1"/>
          <p:cNvSpPr>
            <a:spLocks noGrp="1"/>
          </p:cNvSpPr>
          <p:nvPr>
            <p:ph idx="1"/>
          </p:nvPr>
        </p:nvSpPr>
        <p:spPr>
          <a:xfrm>
            <a:off x="395536" y="1532024"/>
            <a:ext cx="8229600" cy="4611588"/>
          </a:xfrm>
        </p:spPr>
        <p:txBody>
          <a:bodyPr/>
          <a:lstStyle/>
          <a:p>
            <a:pPr marL="0" indent="0">
              <a:buNone/>
            </a:pPr>
            <a:endParaRPr lang="en-US" sz="1400" dirty="0"/>
          </a:p>
          <a:p>
            <a:pPr marL="0" indent="0">
              <a:buNone/>
            </a:pPr>
            <a:r>
              <a:rPr lang="en-US" sz="2000" dirty="0" err="1"/>
              <a:t>Kvalifikacijski</a:t>
            </a:r>
            <a:r>
              <a:rPr lang="en-US" sz="2000" dirty="0"/>
              <a:t> </a:t>
            </a:r>
            <a:r>
              <a:rPr lang="en-US" sz="2000" dirty="0" err="1"/>
              <a:t>testovi</a:t>
            </a:r>
            <a:r>
              <a:rPr lang="en-US" sz="2000" dirty="0"/>
              <a:t> </a:t>
            </a:r>
            <a:r>
              <a:rPr lang="en-US" sz="2000" dirty="0" err="1"/>
              <a:t>sustava</a:t>
            </a:r>
            <a:r>
              <a:rPr lang="en-US" sz="2000" dirty="0"/>
              <a:t> </a:t>
            </a:r>
            <a:r>
              <a:rPr lang="en-US" sz="2000" dirty="0" err="1"/>
              <a:t>premaza</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r>
              <a:rPr lang="en-US" sz="2000" dirty="0" err="1"/>
              <a:t>Opciono</a:t>
            </a:r>
            <a:r>
              <a:rPr lang="en-US" sz="2000" dirty="0"/>
              <a:t>: </a:t>
            </a:r>
            <a:r>
              <a:rPr lang="en-US" sz="2000" dirty="0" err="1"/>
              <a:t>mehanička</a:t>
            </a:r>
            <a:r>
              <a:rPr lang="en-US" sz="2000" dirty="0"/>
              <a:t> i </a:t>
            </a:r>
            <a:r>
              <a:rPr lang="en-US" sz="2000" dirty="0" err="1"/>
              <a:t>kemijska</a:t>
            </a:r>
            <a:r>
              <a:rPr lang="en-US" sz="2000" dirty="0"/>
              <a:t> </a:t>
            </a:r>
            <a:r>
              <a:rPr lang="en-US" sz="2000" dirty="0" err="1"/>
              <a:t>otpornost</a:t>
            </a:r>
            <a:r>
              <a:rPr lang="en-US" sz="2000" dirty="0"/>
              <a:t>, </a:t>
            </a:r>
            <a:r>
              <a:rPr lang="en-US" sz="2000" dirty="0" err="1"/>
              <a:t>otpornost</a:t>
            </a:r>
            <a:r>
              <a:rPr lang="en-US" sz="2000" dirty="0"/>
              <a:t> </a:t>
            </a:r>
            <a:r>
              <a:rPr lang="en-US" sz="2000" dirty="0" err="1"/>
              <a:t>na</a:t>
            </a:r>
            <a:r>
              <a:rPr lang="en-US" sz="2000" dirty="0"/>
              <a:t> </a:t>
            </a:r>
            <a:r>
              <a:rPr lang="en-US" sz="2000" dirty="0" err="1"/>
              <a:t>abraziju</a:t>
            </a:r>
            <a:r>
              <a:rPr lang="en-US" sz="2000" dirty="0"/>
              <a:t>, </a:t>
            </a:r>
            <a:r>
              <a:rPr lang="en-US" sz="2000" dirty="0" err="1"/>
              <a:t>otpornost</a:t>
            </a:r>
            <a:r>
              <a:rPr lang="en-US" sz="2000" dirty="0"/>
              <a:t> </a:t>
            </a:r>
            <a:r>
              <a:rPr lang="en-US" sz="2000" dirty="0" err="1"/>
              <a:t>na</a:t>
            </a:r>
            <a:r>
              <a:rPr lang="en-US" sz="2000" dirty="0"/>
              <a:t> </a:t>
            </a:r>
            <a:r>
              <a:rPr lang="en-US" sz="2000" dirty="0" err="1"/>
              <a:t>pucanje</a:t>
            </a:r>
            <a:r>
              <a:rPr lang="en-US" sz="2000" dirty="0"/>
              <a:t> </a:t>
            </a:r>
            <a:r>
              <a:rPr lang="en-US" sz="2000" dirty="0" err="1"/>
              <a:t>debeloslojnog</a:t>
            </a:r>
            <a:r>
              <a:rPr lang="en-US" sz="2000" dirty="0"/>
              <a:t> </a:t>
            </a:r>
            <a:r>
              <a:rPr lang="en-US" sz="2000" dirty="0" err="1"/>
              <a:t>premaza</a:t>
            </a:r>
            <a:r>
              <a:rPr lang="en-US" sz="2000" dirty="0"/>
              <a:t>…</a:t>
            </a:r>
          </a:p>
          <a:p>
            <a:endParaRPr lang="en-US" sz="2000" dirty="0"/>
          </a:p>
          <a:p>
            <a:endParaRPr lang="hr-HR" sz="2000" dirty="0"/>
          </a:p>
        </p:txBody>
      </p:sp>
      <p:sp>
        <p:nvSpPr>
          <p:cNvPr id="3" name="Title 2"/>
          <p:cNvSpPr>
            <a:spLocks noGrp="1"/>
          </p:cNvSpPr>
          <p:nvPr>
            <p:ph type="title"/>
          </p:nvPr>
        </p:nvSpPr>
        <p:spPr/>
        <p:txBody>
          <a:bodyPr/>
          <a:lstStyle/>
          <a:p>
            <a:r>
              <a:rPr lang="hr-HR" altLang="sr-Latn-RS" sz="2400" dirty="0"/>
              <a:t>HRN EN ISO 12944:2018 Boje i lakovi – Zaštita čeličnih konstrukcija od korozije zaštitnim sustavom boja – </a:t>
            </a:r>
            <a:r>
              <a:rPr lang="en-US" sz="2400" b="1" dirty="0"/>
              <a:t>9</a:t>
            </a:r>
            <a:r>
              <a:rPr lang="hr-HR" sz="2400" b="1" dirty="0"/>
              <a:t> dio</a:t>
            </a:r>
            <a:r>
              <a:rPr lang="en-US" sz="2400" b="1" dirty="0"/>
              <a:t> : </a:t>
            </a:r>
            <a:r>
              <a:rPr lang="hr-HR" sz="2400" b="1" dirty="0"/>
              <a:t>Zaštitni sustavi boja i metode laboratorijskih ispitivanja svojstava za odobalne i povezane objekte</a:t>
            </a:r>
            <a:endParaRPr lang="hr-HR"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55" t="33390" r="28991" b="24631"/>
          <a:stretch/>
        </p:blipFill>
        <p:spPr bwMode="auto">
          <a:xfrm>
            <a:off x="837878" y="2302408"/>
            <a:ext cx="6968008" cy="307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7884368" y="3591333"/>
            <a:ext cx="936104" cy="264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25 </a:t>
            </a:r>
            <a:r>
              <a:rPr lang="en-US" sz="1400" dirty="0" err="1">
                <a:solidFill>
                  <a:schemeClr val="bg1"/>
                </a:solidFill>
              </a:rPr>
              <a:t>ciklusa</a:t>
            </a:r>
            <a:endParaRPr lang="hr-HR" sz="1400" dirty="0">
              <a:solidFill>
                <a:schemeClr val="bg1"/>
              </a:solidFill>
            </a:endParaRPr>
          </a:p>
        </p:txBody>
      </p:sp>
      <p:sp>
        <p:nvSpPr>
          <p:cNvPr id="8" name="Rounded Rectangle 7"/>
          <p:cNvSpPr/>
          <p:nvPr/>
        </p:nvSpPr>
        <p:spPr>
          <a:xfrm>
            <a:off x="7884368" y="4123494"/>
            <a:ext cx="1008112" cy="264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25 </a:t>
            </a:r>
            <a:r>
              <a:rPr lang="en-US" sz="1400" dirty="0" err="1">
                <a:solidFill>
                  <a:schemeClr val="bg1"/>
                </a:solidFill>
              </a:rPr>
              <a:t>tjedana</a:t>
            </a:r>
            <a:endParaRPr lang="hr-HR" sz="1400" dirty="0">
              <a:solidFill>
                <a:schemeClr val="bg1"/>
              </a:solidFill>
            </a:endParaRPr>
          </a:p>
        </p:txBody>
      </p:sp>
      <p:sp>
        <p:nvSpPr>
          <p:cNvPr id="9" name="Rounded Rectangle 8"/>
          <p:cNvSpPr/>
          <p:nvPr/>
        </p:nvSpPr>
        <p:spPr>
          <a:xfrm>
            <a:off x="7884368" y="4719376"/>
            <a:ext cx="1008112" cy="264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25 </a:t>
            </a:r>
            <a:r>
              <a:rPr lang="en-US" sz="1400" dirty="0" err="1">
                <a:solidFill>
                  <a:schemeClr val="bg1"/>
                </a:solidFill>
              </a:rPr>
              <a:t>tjedana</a:t>
            </a:r>
            <a:endParaRPr lang="hr-HR" sz="1400" dirty="0">
              <a:solidFill>
                <a:schemeClr val="bg1"/>
              </a:solidFill>
            </a:endParaRPr>
          </a:p>
        </p:txBody>
      </p:sp>
    </p:spTree>
    <p:extLst>
      <p:ext uri="{BB962C8B-B14F-4D97-AF65-F5344CB8AC3E}">
        <p14:creationId xmlns:p14="http://schemas.microsoft.com/office/powerpoint/2010/main" val="2903734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29</a:t>
            </a:fld>
            <a:endParaRPr lang="hr-HR" altLang="sr-Latn-RS">
              <a:latin typeface="Verdana" panose="020B0604030504040204" pitchFamily="34" charset="0"/>
            </a:endParaRPr>
          </a:p>
        </p:txBody>
      </p:sp>
      <p:sp>
        <p:nvSpPr>
          <p:cNvPr id="2" name="Content Placeholder 1"/>
          <p:cNvSpPr>
            <a:spLocks noGrp="1"/>
          </p:cNvSpPr>
          <p:nvPr>
            <p:ph idx="1"/>
          </p:nvPr>
        </p:nvSpPr>
        <p:spPr>
          <a:xfrm>
            <a:off x="395536" y="1532024"/>
            <a:ext cx="8229600" cy="4611588"/>
          </a:xfrm>
        </p:spPr>
        <p:txBody>
          <a:bodyPr/>
          <a:lstStyle/>
          <a:p>
            <a:pPr marL="0" indent="0">
              <a:buNone/>
            </a:pPr>
            <a:endParaRPr lang="en-US" sz="14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hr-HR" sz="2000" dirty="0"/>
          </a:p>
        </p:txBody>
      </p:sp>
      <p:sp>
        <p:nvSpPr>
          <p:cNvPr id="3" name="Title 2"/>
          <p:cNvSpPr>
            <a:spLocks noGrp="1"/>
          </p:cNvSpPr>
          <p:nvPr>
            <p:ph type="title"/>
          </p:nvPr>
        </p:nvSpPr>
        <p:spPr/>
        <p:txBody>
          <a:bodyPr/>
          <a:lstStyle/>
          <a:p>
            <a:r>
              <a:rPr lang="hr-HR" altLang="sr-Latn-RS" sz="2400" dirty="0"/>
              <a:t>HRN EN ISO 12944:2018 Boje i lakovi – Zaštita čeličnih konstrukcija od korozije zaštitnim sustavom boja – </a:t>
            </a:r>
            <a:r>
              <a:rPr lang="en-US" sz="2400" b="1" dirty="0"/>
              <a:t>9</a:t>
            </a:r>
            <a:r>
              <a:rPr lang="hr-HR" sz="2400" b="1" dirty="0"/>
              <a:t> dio</a:t>
            </a:r>
            <a:r>
              <a:rPr lang="en-US" sz="2400" b="1" dirty="0"/>
              <a:t> : </a:t>
            </a:r>
            <a:r>
              <a:rPr lang="hr-HR" sz="2400" b="1" dirty="0"/>
              <a:t>Zaštitni sustavi boja i metode laboratorijskih ispitivanja svojstava za odobalne i povezane objekte</a:t>
            </a:r>
            <a:endParaRPr lang="hr-HR" sz="24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07" t="28015" r="31491" b="10698"/>
          <a:stretch/>
        </p:blipFill>
        <p:spPr bwMode="auto">
          <a:xfrm>
            <a:off x="3151659" y="1762125"/>
            <a:ext cx="5139630" cy="448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51520" y="1911519"/>
            <a:ext cx="2808312" cy="3170099"/>
          </a:xfrm>
          <a:prstGeom prst="rect">
            <a:avLst/>
          </a:prstGeom>
          <a:noFill/>
        </p:spPr>
        <p:txBody>
          <a:bodyPr wrap="square" rtlCol="0">
            <a:spAutoFit/>
          </a:bodyPr>
          <a:lstStyle/>
          <a:p>
            <a:r>
              <a:rPr lang="en-US" sz="2000" dirty="0" err="1">
                <a:latin typeface="+mn-lt"/>
              </a:rPr>
              <a:t>Ocjena</a:t>
            </a:r>
            <a:r>
              <a:rPr lang="en-US" sz="2000" dirty="0">
                <a:latin typeface="+mn-lt"/>
              </a:rPr>
              <a:t> </a:t>
            </a:r>
            <a:r>
              <a:rPr lang="en-US" sz="2000" dirty="0" err="1">
                <a:latin typeface="+mn-lt"/>
              </a:rPr>
              <a:t>testnih</a:t>
            </a:r>
            <a:r>
              <a:rPr lang="en-US" sz="2000" dirty="0">
                <a:latin typeface="+mn-lt"/>
              </a:rPr>
              <a:t> </a:t>
            </a:r>
            <a:r>
              <a:rPr lang="en-US" sz="2000" dirty="0" err="1">
                <a:latin typeface="+mn-lt"/>
              </a:rPr>
              <a:t>panela</a:t>
            </a:r>
            <a:r>
              <a:rPr lang="en-US" sz="2000" dirty="0">
                <a:latin typeface="+mn-lt"/>
              </a:rPr>
              <a:t> </a:t>
            </a:r>
            <a:r>
              <a:rPr lang="hr-HR" sz="2000" dirty="0">
                <a:latin typeface="+mn-lt"/>
              </a:rPr>
              <a:t>(</a:t>
            </a:r>
            <a:r>
              <a:rPr lang="hr-HR" sz="2000" i="1" dirty="0">
                <a:latin typeface="+mn-lt"/>
              </a:rPr>
              <a:t>dio tablice </a:t>
            </a:r>
            <a:r>
              <a:rPr lang="en-US" sz="2000" i="1" dirty="0">
                <a:latin typeface="+mn-lt"/>
              </a:rPr>
              <a:t>5</a:t>
            </a:r>
            <a:r>
              <a:rPr lang="hr-HR" sz="2000" dirty="0">
                <a:latin typeface="+mn-lt"/>
              </a:rPr>
              <a:t>):</a:t>
            </a:r>
            <a:endParaRPr lang="en-US" sz="2000" dirty="0">
              <a:latin typeface="+mn-lt"/>
            </a:endParaRPr>
          </a:p>
          <a:p>
            <a:endParaRPr lang="en-US" sz="2000" dirty="0">
              <a:latin typeface="+mn-lt"/>
            </a:endParaRPr>
          </a:p>
          <a:p>
            <a:r>
              <a:rPr lang="en-US" sz="2000" dirty="0" err="1">
                <a:latin typeface="+mn-lt"/>
              </a:rPr>
              <a:t>Procjena</a:t>
            </a:r>
            <a:r>
              <a:rPr lang="en-US" sz="2000" dirty="0">
                <a:latin typeface="+mn-lt"/>
              </a:rPr>
              <a:t> </a:t>
            </a:r>
            <a:r>
              <a:rPr lang="en-US" sz="2000" dirty="0" err="1">
                <a:latin typeface="+mn-lt"/>
              </a:rPr>
              <a:t>propadanja</a:t>
            </a:r>
            <a:r>
              <a:rPr lang="en-US" sz="2000" dirty="0">
                <a:latin typeface="+mn-lt"/>
              </a:rPr>
              <a:t> </a:t>
            </a:r>
            <a:r>
              <a:rPr lang="en-US" sz="2000" dirty="0" err="1">
                <a:latin typeface="+mn-lt"/>
              </a:rPr>
              <a:t>premaza</a:t>
            </a:r>
            <a:r>
              <a:rPr lang="en-US" sz="2000" dirty="0">
                <a:latin typeface="+mn-lt"/>
              </a:rPr>
              <a:t> </a:t>
            </a:r>
            <a:r>
              <a:rPr lang="en-US" sz="2000" dirty="0" err="1">
                <a:latin typeface="+mn-lt"/>
              </a:rPr>
              <a:t>provodi</a:t>
            </a:r>
            <a:r>
              <a:rPr lang="en-US" sz="2000" dirty="0">
                <a:latin typeface="+mn-lt"/>
              </a:rPr>
              <a:t> se </a:t>
            </a:r>
            <a:r>
              <a:rPr lang="en-US" sz="2000" dirty="0" err="1">
                <a:latin typeface="+mn-lt"/>
              </a:rPr>
              <a:t>prema</a:t>
            </a:r>
            <a:r>
              <a:rPr lang="en-US" sz="2000" dirty="0">
                <a:latin typeface="+mn-lt"/>
              </a:rPr>
              <a:t> HRN EN ISO 4628 </a:t>
            </a:r>
          </a:p>
          <a:p>
            <a:endParaRPr lang="en-US" sz="2000" dirty="0">
              <a:latin typeface="+mn-lt"/>
            </a:endParaRPr>
          </a:p>
          <a:p>
            <a:endParaRPr lang="en-US" sz="2000" dirty="0">
              <a:latin typeface="+mn-lt"/>
            </a:endParaRPr>
          </a:p>
          <a:p>
            <a:endParaRPr lang="en-US" sz="2000" dirty="0">
              <a:latin typeface="+mn-lt"/>
            </a:endParaRPr>
          </a:p>
          <a:p>
            <a:endParaRPr lang="hr-HR" sz="2000" dirty="0">
              <a:latin typeface="+mn-lt"/>
            </a:endParaRPr>
          </a:p>
        </p:txBody>
      </p:sp>
    </p:spTree>
    <p:extLst>
      <p:ext uri="{BB962C8B-B14F-4D97-AF65-F5344CB8AC3E}">
        <p14:creationId xmlns:p14="http://schemas.microsoft.com/office/powerpoint/2010/main" val="109657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3</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xfrm>
            <a:off x="457200" y="274638"/>
            <a:ext cx="8229600" cy="63408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800" b="1" dirty="0"/>
              <a:t>Poveznica sa </a:t>
            </a:r>
            <a:r>
              <a:rPr lang="hr-HR" altLang="sr-Latn-RS" sz="2800" b="1" dirty="0" err="1"/>
              <a:t>Eurocodom</a:t>
            </a:r>
            <a:r>
              <a:rPr lang="hr-HR" altLang="sr-Latn-RS" sz="2800" b="1" dirty="0"/>
              <a:t> 3</a:t>
            </a:r>
          </a:p>
        </p:txBody>
      </p:sp>
      <p:sp>
        <p:nvSpPr>
          <p:cNvPr id="7173" name="Rectangle 3"/>
          <p:cNvSpPr>
            <a:spLocks noGrp="1" noChangeArrowheads="1"/>
          </p:cNvSpPr>
          <p:nvPr>
            <p:ph type="body" idx="1"/>
          </p:nvPr>
        </p:nvSpPr>
        <p:spPr bwMode="auto">
          <a:xfrm>
            <a:off x="457200" y="908720"/>
            <a:ext cx="8229600" cy="521744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endParaRPr lang="hr-HR" sz="2000" b="1" dirty="0"/>
          </a:p>
          <a:p>
            <a:pPr algn="just"/>
            <a:endParaRPr lang="hr-HR" sz="2000" b="1" dirty="0"/>
          </a:p>
        </p:txBody>
      </p:sp>
      <p:sp>
        <p:nvSpPr>
          <p:cNvPr id="18" name="TextBox 17"/>
          <p:cNvSpPr txBox="1"/>
          <p:nvPr/>
        </p:nvSpPr>
        <p:spPr>
          <a:xfrm>
            <a:off x="1882732" y="965869"/>
            <a:ext cx="3672408" cy="646331"/>
          </a:xfrm>
          <a:prstGeom prst="rect">
            <a:avLst/>
          </a:prstGeom>
          <a:solidFill>
            <a:schemeClr val="bg1"/>
          </a:solidFill>
          <a:ln w="15875">
            <a:solidFill>
              <a:schemeClr val="tx1"/>
            </a:solidFill>
          </a:ln>
        </p:spPr>
        <p:txBody>
          <a:bodyPr wrap="square" rtlCol="0">
            <a:spAutoFit/>
          </a:bodyPr>
          <a:lstStyle/>
          <a:p>
            <a:pPr algn="ctr"/>
            <a:r>
              <a:rPr lang="hr-HR" b="1" dirty="0">
                <a:latin typeface="+mn-lt"/>
              </a:rPr>
              <a:t>HRN EN 1990 </a:t>
            </a:r>
            <a:r>
              <a:rPr lang="hr-HR" b="1" dirty="0" err="1">
                <a:latin typeface="+mn-lt"/>
              </a:rPr>
              <a:t>Eurocode</a:t>
            </a:r>
            <a:endParaRPr lang="hr-HR" b="1" dirty="0">
              <a:latin typeface="+mn-lt"/>
            </a:endParaRPr>
          </a:p>
          <a:p>
            <a:pPr algn="ctr"/>
            <a:r>
              <a:rPr lang="hr-HR" dirty="0">
                <a:latin typeface="+mn-lt"/>
              </a:rPr>
              <a:t>Osnove projektiranja konstrukcija</a:t>
            </a:r>
          </a:p>
        </p:txBody>
      </p:sp>
      <p:sp>
        <p:nvSpPr>
          <p:cNvPr id="19" name="Right Arrow 18"/>
          <p:cNvSpPr>
            <a:spLocks noChangeAspect="1"/>
          </p:cNvSpPr>
          <p:nvPr/>
        </p:nvSpPr>
        <p:spPr>
          <a:xfrm rot="5400000">
            <a:off x="3528171" y="1797609"/>
            <a:ext cx="468000" cy="237429"/>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TextBox 21"/>
          <p:cNvSpPr txBox="1"/>
          <p:nvPr/>
        </p:nvSpPr>
        <p:spPr>
          <a:xfrm>
            <a:off x="1929588" y="2268488"/>
            <a:ext cx="3646115" cy="646331"/>
          </a:xfrm>
          <a:prstGeom prst="rect">
            <a:avLst/>
          </a:prstGeom>
          <a:solidFill>
            <a:schemeClr val="bg1"/>
          </a:solidFill>
          <a:ln w="15875">
            <a:solidFill>
              <a:schemeClr val="tx1"/>
            </a:solidFill>
          </a:ln>
        </p:spPr>
        <p:txBody>
          <a:bodyPr wrap="square" rtlCol="0">
            <a:spAutoFit/>
          </a:bodyPr>
          <a:lstStyle/>
          <a:p>
            <a:pPr algn="ctr"/>
            <a:r>
              <a:rPr lang="hr-HR" b="1" dirty="0">
                <a:latin typeface="+mn-lt"/>
              </a:rPr>
              <a:t>HRN EN 1993 </a:t>
            </a:r>
            <a:r>
              <a:rPr lang="hr-HR" b="1" dirty="0" err="1">
                <a:latin typeface="+mn-lt"/>
              </a:rPr>
              <a:t>Eurocode</a:t>
            </a:r>
            <a:r>
              <a:rPr lang="hr-HR" b="1" dirty="0">
                <a:latin typeface="+mn-lt"/>
              </a:rPr>
              <a:t> 3 </a:t>
            </a:r>
            <a:r>
              <a:rPr lang="hr-HR" dirty="0">
                <a:latin typeface="+mn-lt"/>
              </a:rPr>
              <a:t>Projektiranje čeličnih konstrukcija</a:t>
            </a:r>
          </a:p>
        </p:txBody>
      </p:sp>
      <p:sp>
        <p:nvSpPr>
          <p:cNvPr id="24" name="TextBox 23"/>
          <p:cNvSpPr txBox="1"/>
          <p:nvPr/>
        </p:nvSpPr>
        <p:spPr>
          <a:xfrm>
            <a:off x="2038571" y="3645023"/>
            <a:ext cx="3384376" cy="646331"/>
          </a:xfrm>
          <a:prstGeom prst="rect">
            <a:avLst/>
          </a:prstGeom>
          <a:solidFill>
            <a:schemeClr val="bg1"/>
          </a:solidFill>
          <a:ln w="15875">
            <a:solidFill>
              <a:schemeClr val="tx1"/>
            </a:solidFill>
          </a:ln>
        </p:spPr>
        <p:txBody>
          <a:bodyPr wrap="square" rtlCol="0">
            <a:spAutoFit/>
          </a:bodyPr>
          <a:lstStyle/>
          <a:p>
            <a:pPr algn="ctr"/>
            <a:r>
              <a:rPr lang="hr-HR" b="1" dirty="0">
                <a:latin typeface="+mn-lt"/>
              </a:rPr>
              <a:t>HRN EN 1090 Izvedba čeličnih i aluminijskih konstrukcija</a:t>
            </a:r>
          </a:p>
        </p:txBody>
      </p:sp>
      <p:sp>
        <p:nvSpPr>
          <p:cNvPr id="26" name="Right Arrow 25"/>
          <p:cNvSpPr>
            <a:spLocks noChangeAspect="1"/>
          </p:cNvSpPr>
          <p:nvPr/>
        </p:nvSpPr>
        <p:spPr>
          <a:xfrm rot="5400000">
            <a:off x="3473907" y="3129974"/>
            <a:ext cx="540000" cy="273957"/>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7" name="Right Arrow 26"/>
          <p:cNvSpPr>
            <a:spLocks noChangeAspect="1"/>
          </p:cNvSpPr>
          <p:nvPr/>
        </p:nvSpPr>
        <p:spPr>
          <a:xfrm rot="5400000">
            <a:off x="3460759" y="5299548"/>
            <a:ext cx="540000" cy="273957"/>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xtBox 3"/>
          <p:cNvSpPr txBox="1"/>
          <p:nvPr/>
        </p:nvSpPr>
        <p:spPr>
          <a:xfrm>
            <a:off x="5712787" y="965869"/>
            <a:ext cx="2232248" cy="646331"/>
          </a:xfrm>
          <a:prstGeom prst="rect">
            <a:avLst/>
          </a:prstGeom>
          <a:noFill/>
        </p:spPr>
        <p:txBody>
          <a:bodyPr wrap="square" rtlCol="0">
            <a:spAutoFit/>
          </a:bodyPr>
          <a:lstStyle/>
          <a:p>
            <a:r>
              <a:rPr lang="hr-HR" dirty="0"/>
              <a:t>Daje osnovne zahtjeve za trajnost</a:t>
            </a:r>
          </a:p>
        </p:txBody>
      </p:sp>
      <p:sp>
        <p:nvSpPr>
          <p:cNvPr id="29" name="TextBox 28"/>
          <p:cNvSpPr txBox="1"/>
          <p:nvPr/>
        </p:nvSpPr>
        <p:spPr>
          <a:xfrm>
            <a:off x="4777204" y="1917871"/>
            <a:ext cx="2232248" cy="369332"/>
          </a:xfrm>
          <a:prstGeom prst="rect">
            <a:avLst/>
          </a:prstGeom>
          <a:noFill/>
        </p:spPr>
        <p:txBody>
          <a:bodyPr wrap="square" rtlCol="0">
            <a:spAutoFit/>
          </a:bodyPr>
          <a:lstStyle/>
          <a:p>
            <a:r>
              <a:rPr lang="hr-HR" dirty="0">
                <a:latin typeface="+mn-lt"/>
              </a:rPr>
              <a:t>(HRN EN 1993-1-</a:t>
            </a:r>
            <a:r>
              <a:rPr lang="hr-HR" dirty="0" err="1">
                <a:latin typeface="+mn-lt"/>
              </a:rPr>
              <a:t>1</a:t>
            </a:r>
            <a:r>
              <a:rPr lang="hr-HR" dirty="0">
                <a:latin typeface="+mn-lt"/>
              </a:rPr>
              <a:t>)</a:t>
            </a:r>
          </a:p>
        </p:txBody>
      </p:sp>
      <p:sp>
        <p:nvSpPr>
          <p:cNvPr id="31" name="TextBox 30"/>
          <p:cNvSpPr txBox="1"/>
          <p:nvPr/>
        </p:nvSpPr>
        <p:spPr>
          <a:xfrm>
            <a:off x="2069983" y="5013176"/>
            <a:ext cx="3384376" cy="923330"/>
          </a:xfrm>
          <a:prstGeom prst="rect">
            <a:avLst/>
          </a:prstGeom>
          <a:solidFill>
            <a:schemeClr val="bg1"/>
          </a:solidFill>
          <a:ln w="15875">
            <a:solidFill>
              <a:schemeClr val="tx1"/>
            </a:solidFill>
          </a:ln>
        </p:spPr>
        <p:txBody>
          <a:bodyPr wrap="square" rtlCol="0">
            <a:spAutoFit/>
          </a:bodyPr>
          <a:lstStyle/>
          <a:p>
            <a:pPr algn="ctr"/>
            <a:r>
              <a:rPr lang="hr-HR" b="1" dirty="0">
                <a:latin typeface="+mn-lt"/>
              </a:rPr>
              <a:t>HRN EN 1090-2</a:t>
            </a:r>
          </a:p>
          <a:p>
            <a:pPr algn="ctr"/>
            <a:r>
              <a:rPr lang="hr-HR" dirty="0"/>
              <a:t>Tehnički zahtjevi za </a:t>
            </a:r>
            <a:r>
              <a:rPr lang="hr-HR" u="sng" dirty="0"/>
              <a:t>čelične</a:t>
            </a:r>
            <a:r>
              <a:rPr lang="hr-HR" dirty="0"/>
              <a:t> konstrukcije</a:t>
            </a:r>
            <a:endParaRPr lang="hr-HR" b="1" dirty="0">
              <a:latin typeface="+mn-lt"/>
            </a:endParaRPr>
          </a:p>
        </p:txBody>
      </p:sp>
      <p:sp>
        <p:nvSpPr>
          <p:cNvPr id="17" name="Right Arrow 16"/>
          <p:cNvSpPr>
            <a:spLocks noChangeAspect="1"/>
          </p:cNvSpPr>
          <p:nvPr/>
        </p:nvSpPr>
        <p:spPr>
          <a:xfrm rot="5400000">
            <a:off x="3492170" y="4534190"/>
            <a:ext cx="540000" cy="273957"/>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Right Arrow 20"/>
          <p:cNvSpPr>
            <a:spLocks noChangeAspect="1"/>
          </p:cNvSpPr>
          <p:nvPr/>
        </p:nvSpPr>
        <p:spPr>
          <a:xfrm>
            <a:off x="5623328" y="5368770"/>
            <a:ext cx="540000" cy="273957"/>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3" name="TextBox 22"/>
          <p:cNvSpPr txBox="1"/>
          <p:nvPr/>
        </p:nvSpPr>
        <p:spPr>
          <a:xfrm>
            <a:off x="6282741" y="5159498"/>
            <a:ext cx="2006588" cy="692497"/>
          </a:xfrm>
          <a:prstGeom prst="rect">
            <a:avLst/>
          </a:prstGeom>
          <a:solidFill>
            <a:schemeClr val="bg1"/>
          </a:solidFill>
          <a:ln w="15875">
            <a:solidFill>
              <a:schemeClr val="tx1"/>
            </a:solidFill>
          </a:ln>
        </p:spPr>
        <p:txBody>
          <a:bodyPr wrap="square" rtlCol="0">
            <a:spAutoFit/>
          </a:bodyPr>
          <a:lstStyle/>
          <a:p>
            <a:pPr algn="ctr"/>
            <a:endParaRPr lang="hr-HR" sz="1000" b="1" dirty="0">
              <a:latin typeface="+mn-lt"/>
            </a:endParaRPr>
          </a:p>
          <a:p>
            <a:pPr algn="ctr"/>
            <a:r>
              <a:rPr lang="hr-HR" b="1" dirty="0">
                <a:latin typeface="+mn-lt"/>
              </a:rPr>
              <a:t>HRN EN ISO 12944</a:t>
            </a:r>
          </a:p>
          <a:p>
            <a:pPr algn="ctr"/>
            <a:endParaRPr lang="hr-HR" sz="1000" b="1" dirty="0">
              <a:latin typeface="+mn-lt"/>
            </a:endParaRPr>
          </a:p>
        </p:txBody>
      </p:sp>
      <p:sp>
        <p:nvSpPr>
          <p:cNvPr id="28" name="Right Arrow 27"/>
          <p:cNvSpPr>
            <a:spLocks noChangeAspect="1"/>
          </p:cNvSpPr>
          <p:nvPr/>
        </p:nvSpPr>
        <p:spPr>
          <a:xfrm>
            <a:off x="5712787" y="2513727"/>
            <a:ext cx="540000" cy="273957"/>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2" name="TextBox 31"/>
          <p:cNvSpPr txBox="1"/>
          <p:nvPr/>
        </p:nvSpPr>
        <p:spPr>
          <a:xfrm>
            <a:off x="6372200" y="2277083"/>
            <a:ext cx="2006588" cy="692497"/>
          </a:xfrm>
          <a:prstGeom prst="rect">
            <a:avLst/>
          </a:prstGeom>
          <a:solidFill>
            <a:schemeClr val="bg1"/>
          </a:solidFill>
          <a:ln w="15875">
            <a:solidFill>
              <a:schemeClr val="tx1"/>
            </a:solidFill>
          </a:ln>
        </p:spPr>
        <p:txBody>
          <a:bodyPr wrap="square" rtlCol="0">
            <a:spAutoFit/>
          </a:bodyPr>
          <a:lstStyle/>
          <a:p>
            <a:pPr algn="ctr"/>
            <a:endParaRPr lang="hr-HR" sz="1000" b="1" dirty="0">
              <a:latin typeface="+mn-lt"/>
            </a:endParaRPr>
          </a:p>
          <a:p>
            <a:pPr algn="ctr"/>
            <a:r>
              <a:rPr lang="hr-HR" b="1" dirty="0">
                <a:latin typeface="+mn-lt"/>
              </a:rPr>
              <a:t>HRN EN ISO 12944</a:t>
            </a:r>
          </a:p>
          <a:p>
            <a:pPr algn="ctr"/>
            <a:endParaRPr lang="hr-HR" sz="1000" b="1" dirty="0">
              <a:latin typeface="+mn-lt"/>
            </a:endParaRPr>
          </a:p>
        </p:txBody>
      </p:sp>
    </p:spTree>
    <p:extLst>
      <p:ext uri="{BB962C8B-B14F-4D97-AF65-F5344CB8AC3E}">
        <p14:creationId xmlns:p14="http://schemas.microsoft.com/office/powerpoint/2010/main" val="3903234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30</a:t>
            </a:fld>
            <a:endParaRPr lang="hr-HR" altLang="sr-Latn-RS">
              <a:latin typeface="Verdana" panose="020B0604030504040204" pitchFamily="34" charset="0"/>
            </a:endParaRPr>
          </a:p>
        </p:txBody>
      </p:sp>
      <p:sp>
        <p:nvSpPr>
          <p:cNvPr id="2" name="Content Placeholder 1"/>
          <p:cNvSpPr>
            <a:spLocks noGrp="1"/>
          </p:cNvSpPr>
          <p:nvPr>
            <p:ph idx="1"/>
          </p:nvPr>
        </p:nvSpPr>
        <p:spPr>
          <a:xfrm>
            <a:off x="251520" y="1268760"/>
            <a:ext cx="8784976" cy="4874852"/>
          </a:xfrm>
        </p:spPr>
        <p:txBody>
          <a:bodyPr/>
          <a:lstStyle/>
          <a:p>
            <a:pPr marL="0" indent="0">
              <a:buNone/>
            </a:pPr>
            <a:r>
              <a:rPr lang="hr-HR" sz="2000" b="1" dirty="0">
                <a:cs typeface="Times New Roman" panose="02020603050405020304" pitchFamily="18" charset="0"/>
              </a:rPr>
              <a:t>Zaključno:</a:t>
            </a:r>
          </a:p>
          <a:p>
            <a:pPr>
              <a:buFontTx/>
              <a:buChar char="-"/>
            </a:pPr>
            <a:r>
              <a:rPr lang="hr-HR" sz="2000" dirty="0">
                <a:cs typeface="Times New Roman" panose="02020603050405020304" pitchFamily="18" charset="0"/>
              </a:rPr>
              <a:t>norma razvijena 90-tih godina, prvo EN ISO izdanje 1998 (HRN EN ISO 1999)</a:t>
            </a:r>
          </a:p>
          <a:p>
            <a:pPr>
              <a:buFontTx/>
              <a:buChar char="-"/>
            </a:pPr>
            <a:r>
              <a:rPr lang="hr-HR" sz="2000" dirty="0">
                <a:cs typeface="Times New Roman" panose="02020603050405020304" pitchFamily="18" charset="0"/>
              </a:rPr>
              <a:t>namijenjena: inženjerima </a:t>
            </a:r>
            <a:r>
              <a:rPr lang="hr-HR" sz="2000" dirty="0" err="1">
                <a:cs typeface="Times New Roman" panose="02020603050405020304" pitchFamily="18" charset="0"/>
              </a:rPr>
              <a:t>konstrukterima</a:t>
            </a:r>
            <a:r>
              <a:rPr lang="hr-HR" sz="2000" dirty="0">
                <a:cs typeface="Times New Roman" panose="02020603050405020304" pitchFamily="18" charset="0"/>
              </a:rPr>
              <a:t>, arhitektima, konzultantima tehnolozima za primjenu, izvođačima, inženjerima koji se bave </a:t>
            </a:r>
            <a:r>
              <a:rPr lang="hr-HR" sz="2000" dirty="0" err="1">
                <a:cs typeface="Times New Roman" panose="02020603050405020304" pitchFamily="18" charset="0"/>
              </a:rPr>
              <a:t>korozijom..</a:t>
            </a:r>
            <a:r>
              <a:rPr lang="hr-HR" sz="2000" dirty="0">
                <a:cs typeface="Times New Roman" panose="02020603050405020304" pitchFamily="18" charset="0"/>
              </a:rPr>
              <a:t>.</a:t>
            </a:r>
          </a:p>
          <a:p>
            <a:pPr>
              <a:buFontTx/>
              <a:buChar char="-"/>
            </a:pPr>
            <a:r>
              <a:rPr lang="hr-HR" sz="2000" dirty="0">
                <a:cs typeface="Times New Roman" panose="02020603050405020304" pitchFamily="18" charset="0"/>
              </a:rPr>
              <a:t>od različitih struka usvojena i priznata kao glavna međunarodna norma za zaštitu čelika od korozije premazima </a:t>
            </a:r>
          </a:p>
          <a:p>
            <a:pPr>
              <a:buFontTx/>
              <a:buChar char="-"/>
            </a:pPr>
            <a:endParaRPr lang="hr-HR" sz="1800" dirty="0">
              <a:cs typeface="Times New Roman" panose="02020603050405020304" pitchFamily="18" charset="0"/>
            </a:endParaRPr>
          </a:p>
          <a:p>
            <a:pPr marL="0" indent="0" algn="just">
              <a:buNone/>
            </a:pPr>
            <a:r>
              <a:rPr lang="vi-VN" sz="2000" b="1" dirty="0">
                <a:latin typeface="Calibri" panose="020F0502020204030204" pitchFamily="34" charset="0"/>
              </a:rPr>
              <a:t>Internacionalna organizacija za standardizaciju</a:t>
            </a:r>
            <a:r>
              <a:rPr lang="vi-VN" sz="2000" dirty="0">
                <a:latin typeface="Calibri" panose="020F0502020204030204" pitchFamily="34" charset="0"/>
              </a:rPr>
              <a:t> (</a:t>
            </a:r>
            <a:r>
              <a:rPr lang="vi-VN" sz="2000" b="1" dirty="0">
                <a:latin typeface="Calibri" panose="020F0502020204030204" pitchFamily="34" charset="0"/>
              </a:rPr>
              <a:t>ISO</a:t>
            </a:r>
            <a:r>
              <a:rPr lang="vi-VN" sz="2000" dirty="0">
                <a:latin typeface="Calibri" panose="020F0502020204030204" pitchFamily="34" charset="0"/>
              </a:rPr>
              <a:t>) (</a:t>
            </a:r>
            <a:r>
              <a:rPr lang="hr-HR" sz="2000" dirty="0" err="1">
                <a:latin typeface="Calibri" panose="020F0502020204030204" pitchFamily="34" charset="0"/>
              </a:rPr>
              <a:t>e</a:t>
            </a:r>
            <a:r>
              <a:rPr lang="hr-HR" sz="2000" dirty="0" err="1">
                <a:latin typeface="Calibri" panose="020F0502020204030204" pitchFamily="34" charset="0"/>
                <a:cs typeface="Times New Roman" panose="02020603050405020304" pitchFamily="18" charset="0"/>
              </a:rPr>
              <a:t>ng</a:t>
            </a:r>
            <a:r>
              <a:rPr lang="vi-VN" sz="2000" dirty="0">
                <a:latin typeface="Calibri" panose="020F0502020204030204" pitchFamily="34" charset="0"/>
              </a:rPr>
              <a:t>: </a:t>
            </a:r>
            <a:r>
              <a:rPr lang="vi-VN" sz="2000" i="1" dirty="0">
                <a:latin typeface="Calibri" panose="020F0502020204030204" pitchFamily="34" charset="0"/>
              </a:rPr>
              <a:t>International Organization for standardization</a:t>
            </a:r>
            <a:r>
              <a:rPr lang="hr-HR" sz="2000" i="1" dirty="0">
                <a:latin typeface="Calibri" panose="020F0502020204030204" pitchFamily="34" charset="0"/>
              </a:rPr>
              <a:t> - </a:t>
            </a:r>
            <a:r>
              <a:rPr lang="hr-HR" sz="2000" i="1" dirty="0">
                <a:latin typeface="Calibri" panose="020F0502020204030204" pitchFamily="34" charset="0"/>
                <a:cs typeface="Times New Roman" panose="02020603050405020304" pitchFamily="18" charset="0"/>
              </a:rPr>
              <a:t>IOS</a:t>
            </a:r>
            <a:r>
              <a:rPr lang="vi-VN" sz="2000" dirty="0">
                <a:latin typeface="Calibri" panose="020F0502020204030204" pitchFamily="34" charset="0"/>
              </a:rPr>
              <a:t>) je međunarodna institucija za </a:t>
            </a:r>
            <a:r>
              <a:rPr lang="hr-HR" sz="2000" dirty="0">
                <a:latin typeface="Calibri" panose="020F0502020204030204" pitchFamily="34" charset="0"/>
                <a:cs typeface="Times New Roman" panose="02020603050405020304" pitchFamily="18" charset="0"/>
              </a:rPr>
              <a:t>standarde</a:t>
            </a:r>
            <a:r>
              <a:rPr lang="vi-VN" sz="2000" dirty="0">
                <a:latin typeface="Calibri" panose="020F0502020204030204" pitchFamily="34" charset="0"/>
              </a:rPr>
              <a:t>, koju čine predstavnici različitih zemalja.</a:t>
            </a:r>
            <a:endParaRPr lang="en-US" sz="2000" dirty="0">
              <a:latin typeface="Calibri" panose="020F0502020204030204" pitchFamily="34" charset="0"/>
            </a:endParaRPr>
          </a:p>
          <a:p>
            <a:pPr marL="0" indent="0" algn="just">
              <a:buNone/>
            </a:pPr>
            <a:r>
              <a:rPr lang="hr-HR" sz="2000" dirty="0">
                <a:cs typeface="Times New Roman" panose="02020603050405020304" pitchFamily="18" charset="0"/>
              </a:rPr>
              <a:t>Uobičajena je pogreška smatrati da je ISO skraćenica za naziv "Internacionalna organizacija za standardizaciju" ili slično. Riječ ISO dolazi </a:t>
            </a:r>
            <a:r>
              <a:rPr lang="hr-HR" sz="2000" dirty="0" err="1">
                <a:cs typeface="Times New Roman" panose="02020603050405020304" pitchFamily="18" charset="0"/>
              </a:rPr>
              <a:t>of</a:t>
            </a:r>
            <a:r>
              <a:rPr lang="hr-HR" sz="2000" dirty="0">
                <a:cs typeface="Times New Roman" panose="02020603050405020304" pitchFamily="18" charset="0"/>
              </a:rPr>
              <a:t> grčke riječi </a:t>
            </a:r>
            <a:r>
              <a:rPr lang="el-GR" sz="2000" i="1" dirty="0">
                <a:cs typeface="Times New Roman" panose="02020603050405020304" pitchFamily="18" charset="0"/>
              </a:rPr>
              <a:t>ίσος</a:t>
            </a:r>
            <a:r>
              <a:rPr lang="el-GR" sz="2000" dirty="0">
                <a:cs typeface="Times New Roman" panose="02020603050405020304" pitchFamily="18" charset="0"/>
              </a:rPr>
              <a:t> (</a:t>
            </a:r>
            <a:r>
              <a:rPr lang="hr-HR" sz="2000" i="1" dirty="0" err="1">
                <a:cs typeface="Times New Roman" panose="02020603050405020304" pitchFamily="18" charset="0"/>
              </a:rPr>
              <a:t>isos</a:t>
            </a:r>
            <a:r>
              <a:rPr lang="hr-HR" sz="2000" dirty="0">
                <a:cs typeface="Times New Roman" panose="02020603050405020304" pitchFamily="18" charset="0"/>
              </a:rPr>
              <a:t>), koja znači "jednak</a:t>
            </a:r>
            <a:r>
              <a:rPr lang="hr-HR" sz="2000" dirty="0"/>
              <a:t>"</a:t>
            </a:r>
            <a:r>
              <a:rPr lang="hr-HR" sz="2000" dirty="0">
                <a:cs typeface="Times New Roman" panose="02020603050405020304" pitchFamily="18" charset="0"/>
              </a:rPr>
              <a:t>. Početna slova naziva organizacije na dva službena jezika rezultirali bi u dvije različite skraćenice (engleski "IOS" i francuski "OIN") tako da su osnivači odabrali univerzalni akronim "ISO ".</a:t>
            </a:r>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hr-HR" sz="2000" dirty="0"/>
          </a:p>
        </p:txBody>
      </p:sp>
      <p:sp>
        <p:nvSpPr>
          <p:cNvPr id="3" name="Title 2"/>
          <p:cNvSpPr>
            <a:spLocks noGrp="1"/>
          </p:cNvSpPr>
          <p:nvPr>
            <p:ph type="title"/>
          </p:nvPr>
        </p:nvSpPr>
        <p:spPr/>
        <p:txBody>
          <a:bodyPr/>
          <a:lstStyle/>
          <a:p>
            <a:r>
              <a:rPr lang="hr-HR" altLang="sr-Latn-RS" sz="2400" b="1" dirty="0"/>
              <a:t>HRN EN ISO 12944:2018 </a:t>
            </a:r>
            <a:r>
              <a:rPr lang="hr-HR" altLang="sr-Latn-RS" sz="2400" dirty="0"/>
              <a:t>Boje i lakovi – Zaštita čeličnih konstrukcija od korozije zaštitnim sustavom boja</a:t>
            </a:r>
            <a:endParaRPr lang="hr-HR" sz="2400" dirty="0"/>
          </a:p>
        </p:txBody>
      </p:sp>
    </p:spTree>
    <p:extLst>
      <p:ext uri="{BB962C8B-B14F-4D97-AF65-F5344CB8AC3E}">
        <p14:creationId xmlns:p14="http://schemas.microsoft.com/office/powerpoint/2010/main" val="1176042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31</a:t>
            </a:fld>
            <a:endParaRPr lang="hr-HR" altLang="sr-Latn-RS">
              <a:latin typeface="Verdana" panose="020B0604030504040204" pitchFamily="34" charset="0"/>
            </a:endParaRPr>
          </a:p>
        </p:txBody>
      </p:sp>
      <p:sp>
        <p:nvSpPr>
          <p:cNvPr id="2" name="Content Placeholder 1"/>
          <p:cNvSpPr>
            <a:spLocks noGrp="1"/>
          </p:cNvSpPr>
          <p:nvPr>
            <p:ph idx="1"/>
          </p:nvPr>
        </p:nvSpPr>
        <p:spPr/>
        <p:txBody>
          <a:bodyPr/>
          <a:lstStyle/>
          <a:p>
            <a:endParaRPr lang="en-US" dirty="0"/>
          </a:p>
          <a:p>
            <a:endParaRPr lang="en-US" dirty="0"/>
          </a:p>
          <a:p>
            <a:pPr marL="0" indent="0" algn="ctr">
              <a:buNone/>
            </a:pPr>
            <a:r>
              <a:rPr lang="en-US" sz="3600" b="1" dirty="0"/>
              <a:t>HVALA NA PAŽNJI!</a:t>
            </a:r>
            <a:endParaRPr lang="hr-HR" sz="3600" b="1" dirty="0"/>
          </a:p>
        </p:txBody>
      </p:sp>
    </p:spTree>
    <p:extLst>
      <p:ext uri="{BB962C8B-B14F-4D97-AF65-F5344CB8AC3E}">
        <p14:creationId xmlns:p14="http://schemas.microsoft.com/office/powerpoint/2010/main" val="373027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4</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xfrm>
            <a:off x="467544" y="404664"/>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b="1" dirty="0"/>
              <a:t>HRN EN ISO 12944:2018 </a:t>
            </a:r>
            <a:r>
              <a:rPr lang="hr-HR" altLang="sr-Latn-RS" sz="2400" dirty="0"/>
              <a:t>Boje i lakovi – Zaštita čeličnih konstrukcija od korozije zaštitnim sustavom boja</a:t>
            </a:r>
          </a:p>
        </p:txBody>
      </p:sp>
      <p:sp>
        <p:nvSpPr>
          <p:cNvPr id="717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sz="2000" dirty="0"/>
              <a:t>Dio</a:t>
            </a:r>
            <a:r>
              <a:rPr lang="en-US" sz="2000" dirty="0"/>
              <a:t> 1: </a:t>
            </a:r>
            <a:r>
              <a:rPr lang="hr-HR" sz="2000" dirty="0"/>
              <a:t>Opći uvod</a:t>
            </a:r>
            <a:endParaRPr lang="en-US" sz="2000" dirty="0"/>
          </a:p>
          <a:p>
            <a:r>
              <a:rPr lang="hr-HR" sz="2000" dirty="0"/>
              <a:t>Dio</a:t>
            </a:r>
            <a:r>
              <a:rPr lang="en-US" sz="2000" dirty="0"/>
              <a:t> 2: </a:t>
            </a:r>
            <a:r>
              <a:rPr lang="hr-HR" sz="2000" dirty="0"/>
              <a:t>Razredba okoliša</a:t>
            </a:r>
            <a:endParaRPr lang="en-US" sz="2000" dirty="0"/>
          </a:p>
          <a:p>
            <a:r>
              <a:rPr lang="hr-HR" sz="2000" dirty="0"/>
              <a:t>Dio</a:t>
            </a:r>
            <a:r>
              <a:rPr lang="en-US" sz="2000" dirty="0"/>
              <a:t> 3: </a:t>
            </a:r>
            <a:r>
              <a:rPr lang="hr-HR" sz="2000" dirty="0"/>
              <a:t>Razmatranje oblikovanja</a:t>
            </a:r>
            <a:endParaRPr lang="en-US" sz="2000" dirty="0"/>
          </a:p>
          <a:p>
            <a:r>
              <a:rPr lang="hr-HR" sz="2000" dirty="0"/>
              <a:t>Dio</a:t>
            </a:r>
            <a:r>
              <a:rPr lang="en-US" sz="2000" dirty="0"/>
              <a:t> 4: </a:t>
            </a:r>
            <a:r>
              <a:rPr lang="hr-HR" sz="2000" dirty="0"/>
              <a:t>Vrste površina i priprema površina</a:t>
            </a:r>
            <a:endParaRPr lang="en-US" sz="2000" dirty="0"/>
          </a:p>
          <a:p>
            <a:r>
              <a:rPr lang="hr-HR" sz="2000" dirty="0"/>
              <a:t>Dio</a:t>
            </a:r>
            <a:r>
              <a:rPr lang="en-US" sz="2000" dirty="0"/>
              <a:t> 5: </a:t>
            </a:r>
            <a:r>
              <a:rPr lang="hr-HR" sz="2000" dirty="0"/>
              <a:t>Zaštitni sustavi boja</a:t>
            </a:r>
            <a:endParaRPr lang="en-US" sz="2000" dirty="0"/>
          </a:p>
          <a:p>
            <a:r>
              <a:rPr lang="hr-HR" sz="2000" dirty="0"/>
              <a:t>Dio</a:t>
            </a:r>
            <a:r>
              <a:rPr lang="en-US" sz="2000" dirty="0"/>
              <a:t> 6: </a:t>
            </a:r>
            <a:r>
              <a:rPr lang="hr-HR" sz="2000" dirty="0"/>
              <a:t>Metode laboratorijskih ispitivanja svojstava</a:t>
            </a:r>
            <a:endParaRPr lang="en-US" sz="2000" dirty="0"/>
          </a:p>
          <a:p>
            <a:r>
              <a:rPr lang="hr-HR" sz="2000" dirty="0"/>
              <a:t>Dio</a:t>
            </a:r>
            <a:r>
              <a:rPr lang="en-US" sz="2000" dirty="0"/>
              <a:t> 7: </a:t>
            </a:r>
            <a:r>
              <a:rPr lang="hr-HR" sz="2000" dirty="0"/>
              <a:t>Izvođenje i nadzor bojenja</a:t>
            </a:r>
            <a:endParaRPr lang="en-US" sz="2000" dirty="0"/>
          </a:p>
          <a:p>
            <a:r>
              <a:rPr lang="hr-HR" sz="2000" dirty="0"/>
              <a:t>Dio</a:t>
            </a:r>
            <a:r>
              <a:rPr lang="en-US" sz="2000" dirty="0"/>
              <a:t> 8: </a:t>
            </a:r>
            <a:r>
              <a:rPr lang="hr-HR" sz="2000" dirty="0"/>
              <a:t>Razvoj specifikacija za nove radove i održavanje</a:t>
            </a:r>
            <a:endParaRPr lang="en-US" sz="2000" dirty="0"/>
          </a:p>
          <a:p>
            <a:r>
              <a:rPr lang="hr-HR" sz="2000" dirty="0"/>
              <a:t>Dio</a:t>
            </a:r>
            <a:r>
              <a:rPr lang="en-US" sz="2000" dirty="0"/>
              <a:t> 9: </a:t>
            </a:r>
            <a:r>
              <a:rPr lang="hr-HR" sz="2000" dirty="0"/>
              <a:t>Zaštitni sustavi boja i metode laboratorijskih ispitivanja svojstava za obalne i povezane objekte (ISO 20340:2009)</a:t>
            </a:r>
            <a:endParaRPr lang="en-US" sz="2000" dirty="0"/>
          </a:p>
          <a:p>
            <a:endParaRPr lang="hr-HR" altLang="sr-Latn-RS" dirty="0"/>
          </a:p>
        </p:txBody>
      </p:sp>
      <p:sp>
        <p:nvSpPr>
          <p:cNvPr id="2" name="Rectangle 1"/>
          <p:cNvSpPr/>
          <p:nvPr/>
        </p:nvSpPr>
        <p:spPr>
          <a:xfrm>
            <a:off x="467544" y="4574629"/>
            <a:ext cx="8208912" cy="64807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Explosion 1 2"/>
          <p:cNvSpPr/>
          <p:nvPr/>
        </p:nvSpPr>
        <p:spPr>
          <a:xfrm>
            <a:off x="7524328" y="4905164"/>
            <a:ext cx="1368152" cy="100803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rgbClr val="FF0000"/>
                </a:solidFill>
              </a:rPr>
              <a:t>Novo!</a:t>
            </a:r>
          </a:p>
        </p:txBody>
      </p:sp>
    </p:spTree>
    <p:extLst>
      <p:ext uri="{BB962C8B-B14F-4D97-AF65-F5344CB8AC3E}">
        <p14:creationId xmlns:p14="http://schemas.microsoft.com/office/powerpoint/2010/main" val="47937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5</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xfrm>
            <a:off x="483543" y="476672"/>
            <a:ext cx="8229600" cy="63408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800" b="1" dirty="0"/>
              <a:t>HRN EN ISO 12944</a:t>
            </a:r>
          </a:p>
        </p:txBody>
      </p:sp>
      <p:sp>
        <p:nvSpPr>
          <p:cNvPr id="7173" name="Rectangle 3"/>
          <p:cNvSpPr>
            <a:spLocks noGrp="1" noChangeArrowheads="1"/>
          </p:cNvSpPr>
          <p:nvPr>
            <p:ph type="body" idx="1"/>
          </p:nvPr>
        </p:nvSpPr>
        <p:spPr bwMode="auto">
          <a:xfrm>
            <a:off x="323528" y="2204864"/>
            <a:ext cx="8229600" cy="381642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hr-HR" altLang="sr-Latn-RS" sz="2000" dirty="0"/>
              <a:t>Zamjenjuje prethodna izdanja: </a:t>
            </a:r>
          </a:p>
          <a:p>
            <a:pPr marL="0" indent="0">
              <a:buNone/>
            </a:pPr>
            <a:r>
              <a:rPr lang="hr-HR" altLang="sr-Latn-RS" sz="2000" dirty="0"/>
              <a:t>	Dio 1 - travanj 1999 </a:t>
            </a:r>
          </a:p>
          <a:p>
            <a:pPr marL="0" indent="0">
              <a:buNone/>
            </a:pPr>
            <a:r>
              <a:rPr lang="hr-HR" altLang="sr-Latn-RS" sz="2000" dirty="0"/>
              <a:t>	Dio 2 - travanj 1999 </a:t>
            </a:r>
          </a:p>
          <a:p>
            <a:pPr marL="0" indent="0">
              <a:buNone/>
            </a:pPr>
            <a:r>
              <a:rPr lang="hr-HR" altLang="sr-Latn-RS" sz="2000" dirty="0"/>
              <a:t>	Dio 3 - travanj 1999 </a:t>
            </a:r>
          </a:p>
          <a:p>
            <a:pPr marL="0" indent="0">
              <a:buNone/>
            </a:pPr>
            <a:r>
              <a:rPr lang="hr-HR" altLang="sr-Latn-RS" sz="2000" dirty="0"/>
              <a:t>	Dio 4 - travanj 1999 </a:t>
            </a:r>
          </a:p>
          <a:p>
            <a:pPr marL="0" indent="0">
              <a:buNone/>
            </a:pPr>
            <a:r>
              <a:rPr lang="hr-HR" altLang="sr-Latn-RS" sz="2000" dirty="0"/>
              <a:t>	Dio 5 - 2008 (travanj 2018 - treće izdanje)</a:t>
            </a:r>
          </a:p>
          <a:p>
            <a:pPr marL="0" indent="0">
              <a:buNone/>
            </a:pPr>
            <a:r>
              <a:rPr lang="hr-HR" altLang="sr-Latn-RS" sz="2000" dirty="0"/>
              <a:t>	Dio 6 - 1999 </a:t>
            </a:r>
          </a:p>
          <a:p>
            <a:pPr marL="0" indent="0">
              <a:buNone/>
            </a:pPr>
            <a:r>
              <a:rPr lang="hr-HR" altLang="sr-Latn-RS" sz="2000" dirty="0"/>
              <a:t>	Dio 7 - 1999 </a:t>
            </a:r>
          </a:p>
          <a:p>
            <a:pPr marL="0" indent="0">
              <a:buNone/>
            </a:pPr>
            <a:r>
              <a:rPr lang="hr-HR" altLang="sr-Latn-RS" sz="2000" dirty="0"/>
              <a:t>	Dio 8 - 1999 </a:t>
            </a:r>
          </a:p>
          <a:p>
            <a:pPr marL="0" indent="0">
              <a:buNone/>
            </a:pPr>
            <a:r>
              <a:rPr lang="hr-HR" altLang="sr-Latn-RS" sz="2000" dirty="0"/>
              <a:t>	Dio 9 - ožujak 2018 (prvo izdanje)</a:t>
            </a:r>
          </a:p>
          <a:p>
            <a:pPr marL="0" indent="0">
              <a:buNone/>
            </a:pPr>
            <a:endParaRPr lang="hr-HR" altLang="sr-Latn-RS" sz="2000" dirty="0"/>
          </a:p>
          <a:p>
            <a:pPr marL="0" indent="0">
              <a:buNone/>
            </a:pPr>
            <a:endParaRPr lang="hr-HR" altLang="sr-Latn-RS" sz="2000" dirty="0"/>
          </a:p>
        </p:txBody>
      </p:sp>
      <p:sp>
        <p:nvSpPr>
          <p:cNvPr id="6" name="Rectangle 2"/>
          <p:cNvSpPr txBox="1">
            <a:spLocks noChangeArrowheads="1"/>
          </p:cNvSpPr>
          <p:nvPr/>
        </p:nvSpPr>
        <p:spPr bwMode="auto">
          <a:xfrm>
            <a:off x="323528" y="1110754"/>
            <a:ext cx="8640960" cy="95009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hr-HR" sz="2000" dirty="0"/>
              <a:t>Novo izdanje norme HRN EN ISO 12944 objavljeno je 2018. godine. Revidirana verzija sadrži brojne promjene vezane uz kategorije trajnosti, razredbe okoliša, preporučene sastave boja, broj slojeva premaza, debljine suhog filma i sl.</a:t>
            </a:r>
            <a:r>
              <a:rPr lang="hr-HR" altLang="sr-Latn-RS" sz="2000" dirty="0"/>
              <a:t> </a:t>
            </a:r>
          </a:p>
        </p:txBody>
      </p:sp>
    </p:spTree>
    <p:extLst>
      <p:ext uri="{BB962C8B-B14F-4D97-AF65-F5344CB8AC3E}">
        <p14:creationId xmlns:p14="http://schemas.microsoft.com/office/powerpoint/2010/main" val="392491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6</a:t>
            </a:fld>
            <a:endParaRPr lang="hr-HR" altLang="sr-Latn-RS" dirty="0">
              <a:latin typeface="Verdana" panose="020B0604030504040204" pitchFamily="34" charset="0"/>
            </a:endParaRPr>
          </a:p>
        </p:txBody>
      </p:sp>
      <p:sp>
        <p:nvSpPr>
          <p:cNvPr id="7172" name="Rectangle 2"/>
          <p:cNvSpPr>
            <a:spLocks noGrp="1" noChangeArrowheads="1"/>
          </p:cNvSpPr>
          <p:nvPr>
            <p:ph type="title"/>
          </p:nvPr>
        </p:nvSpPr>
        <p:spPr bwMode="auto">
          <a:xfrm>
            <a:off x="251520" y="404664"/>
            <a:ext cx="864096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hr-HR" altLang="sr-Latn-RS" sz="2400" b="1" dirty="0"/>
              <a:t>1. d</a:t>
            </a:r>
            <a:r>
              <a:rPr lang="hr-HR" sz="2400" b="1" dirty="0"/>
              <a:t>io</a:t>
            </a:r>
            <a:r>
              <a:rPr lang="en-US" sz="2400" b="1" dirty="0"/>
              <a:t>: </a:t>
            </a:r>
            <a:r>
              <a:rPr lang="hr-HR" sz="2400" b="1" dirty="0"/>
              <a:t>Opći uvod</a:t>
            </a:r>
            <a:br>
              <a:rPr lang="en-US" sz="2400" dirty="0"/>
            </a:br>
            <a:endParaRPr lang="hr-HR" altLang="sr-Latn-RS" sz="2400" dirty="0"/>
          </a:p>
        </p:txBody>
      </p:sp>
      <p:sp>
        <p:nvSpPr>
          <p:cNvPr id="717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000" dirty="0"/>
              <a:t>Osnovni pojmovi i definicije</a:t>
            </a:r>
          </a:p>
          <a:p>
            <a:r>
              <a:rPr lang="hr-HR" altLang="sr-Latn-RS" sz="2000" dirty="0"/>
              <a:t>Kriteriji razreda trajnosti</a:t>
            </a:r>
          </a:p>
          <a:p>
            <a:r>
              <a:rPr lang="hr-HR" altLang="sr-Latn-RS" sz="2000" dirty="0"/>
              <a:t>Smjernice za korištenje svih dijelova norme</a:t>
            </a:r>
          </a:p>
          <a:p>
            <a:endParaRPr lang="hr-HR" altLang="sr-Latn-RS" sz="2000" dirty="0"/>
          </a:p>
          <a:p>
            <a:endParaRPr lang="hr-HR" altLang="sr-Latn-RS" sz="2000" dirty="0"/>
          </a:p>
          <a:p>
            <a:pPr marL="0" indent="0">
              <a:buNone/>
            </a:pPr>
            <a:r>
              <a:rPr lang="hr-HR" altLang="sr-Latn-RS" sz="2000" b="1" dirty="0"/>
              <a:t>Trajnost zaštite od korozije</a:t>
            </a:r>
            <a:r>
              <a:rPr lang="hr-HR" altLang="sr-Latn-RS" sz="2000" dirty="0"/>
              <a:t> - očekivani vijek trajanja primijenjenog sustava premaza do prvog većeg održavanja</a:t>
            </a:r>
          </a:p>
          <a:p>
            <a:pPr marL="0" indent="0">
              <a:buNone/>
            </a:pPr>
            <a:r>
              <a:rPr lang="hr-HR" altLang="sr-Latn-RS" sz="2000" dirty="0"/>
              <a:t>(</a:t>
            </a:r>
            <a:r>
              <a:rPr lang="hr-HR" altLang="sr-Latn-RS" sz="2000" i="1" dirty="0"/>
              <a:t>tehnički parametar koji pomaže vlasniku pri planiranju programa održavanja</a:t>
            </a:r>
            <a:r>
              <a:rPr lang="hr-HR" altLang="sr-Latn-RS" sz="2000" dirty="0"/>
              <a:t>)</a:t>
            </a:r>
          </a:p>
          <a:p>
            <a:endParaRPr lang="hr-HR" altLang="sr-Latn-RS" dirty="0"/>
          </a:p>
        </p:txBody>
      </p:sp>
    </p:spTree>
    <p:extLst>
      <p:ext uri="{BB962C8B-B14F-4D97-AF65-F5344CB8AC3E}">
        <p14:creationId xmlns:p14="http://schemas.microsoft.com/office/powerpoint/2010/main" val="298677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7</a:t>
            </a:fld>
            <a:endParaRPr lang="hr-HR" altLang="sr-Latn-RS">
              <a:latin typeface="Verdana" panose="020B0604030504040204" pitchFamily="34" charset="0"/>
            </a:endParaRPr>
          </a:p>
        </p:txBody>
      </p:sp>
      <p:sp>
        <p:nvSpPr>
          <p:cNvPr id="7173" name="Rectangle 3"/>
          <p:cNvSpPr>
            <a:spLocks noGrp="1" noChangeArrowheads="1"/>
          </p:cNvSpPr>
          <p:nvPr>
            <p:ph type="body" idx="1"/>
          </p:nvPr>
        </p:nvSpPr>
        <p:spPr bwMode="auto">
          <a:xfrm>
            <a:off x="467544" y="1556792"/>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hr-HR" altLang="sr-Latn-RS" sz="2000" dirty="0"/>
              <a:t>Definirane su 4 kategorije trajnosti:</a:t>
            </a:r>
          </a:p>
          <a:p>
            <a:pPr marL="0" indent="0">
              <a:buNone/>
            </a:pPr>
            <a:endParaRPr lang="hr-HR" altLang="sr-Latn-RS" sz="2000" dirty="0"/>
          </a:p>
          <a:p>
            <a:pPr marL="0" indent="0">
              <a:buNone/>
            </a:pPr>
            <a:endParaRPr lang="hr-HR" altLang="sr-Latn-RS" sz="2000" dirty="0"/>
          </a:p>
          <a:p>
            <a:pPr marL="0" indent="0">
              <a:buNone/>
            </a:pPr>
            <a:endParaRPr lang="hr-HR" altLang="sr-Latn-RS" sz="2000" dirty="0"/>
          </a:p>
          <a:p>
            <a:pPr marL="0" indent="0">
              <a:buNone/>
            </a:pPr>
            <a:endParaRPr lang="hr-HR" altLang="sr-Latn-RS" sz="2000" dirty="0"/>
          </a:p>
          <a:p>
            <a:pPr marL="0" indent="0">
              <a:buNone/>
            </a:pPr>
            <a:endParaRPr lang="hr-HR" altLang="sr-Latn-RS" sz="2000" dirty="0"/>
          </a:p>
          <a:p>
            <a:pPr marL="0" indent="0">
              <a:buNone/>
            </a:pPr>
            <a:endParaRPr lang="hr-HR" altLang="sr-Latn-RS" sz="2000" dirty="0"/>
          </a:p>
          <a:p>
            <a:pPr marL="0" indent="0">
              <a:buNone/>
            </a:pPr>
            <a:endParaRPr lang="hr-HR" altLang="sr-Latn-RS" sz="2000" dirty="0"/>
          </a:p>
          <a:p>
            <a:pPr marL="0" indent="0">
              <a:buNone/>
            </a:pPr>
            <a:endParaRPr lang="hr-HR" altLang="sr-Latn-RS" sz="2000" dirty="0"/>
          </a:p>
          <a:p>
            <a:pPr marL="0" indent="0">
              <a:buNone/>
            </a:pPr>
            <a:endParaRPr lang="hr-HR" altLang="sr-Latn-RS" sz="2000" dirty="0"/>
          </a:p>
          <a:p>
            <a:pPr marL="0" indent="0">
              <a:buNone/>
            </a:pPr>
            <a:endParaRPr lang="hr-HR" altLang="sr-Latn-RS" sz="2000" dirty="0"/>
          </a:p>
          <a:p>
            <a:pPr marL="0" indent="0">
              <a:buNone/>
            </a:pPr>
            <a:r>
              <a:rPr lang="hr-HR" altLang="sr-Latn-RS" sz="2000" dirty="0"/>
              <a:t>            Definiran je kriterij ograničenja trajnosti (10 %, </a:t>
            </a:r>
            <a:r>
              <a:rPr lang="hr-HR" altLang="sr-Latn-RS" sz="2000" dirty="0" err="1"/>
              <a:t>Ri</a:t>
            </a:r>
            <a:r>
              <a:rPr lang="hr-HR" altLang="sr-Latn-RS" sz="2000" dirty="0"/>
              <a:t> 3, ISO 4628-1)</a:t>
            </a:r>
          </a:p>
          <a:p>
            <a:pPr marL="0" indent="0">
              <a:buNone/>
            </a:pPr>
            <a:endParaRPr lang="hr-HR" altLang="sr-Latn-RS" sz="2000" dirty="0"/>
          </a:p>
        </p:txBody>
      </p:sp>
      <p:sp>
        <p:nvSpPr>
          <p:cNvPr id="2" name="Rounded Rectangle 1"/>
          <p:cNvSpPr/>
          <p:nvPr/>
        </p:nvSpPr>
        <p:spPr>
          <a:xfrm>
            <a:off x="1218333" y="2467397"/>
            <a:ext cx="2160240" cy="529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bg1"/>
                </a:solidFill>
              </a:rPr>
              <a:t>Niska (L)</a:t>
            </a:r>
          </a:p>
        </p:txBody>
      </p:sp>
      <p:sp>
        <p:nvSpPr>
          <p:cNvPr id="7" name="Rounded Rectangle 6"/>
          <p:cNvSpPr/>
          <p:nvPr/>
        </p:nvSpPr>
        <p:spPr>
          <a:xfrm>
            <a:off x="1218333" y="3187477"/>
            <a:ext cx="2160240" cy="529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bg1"/>
                </a:solidFill>
              </a:rPr>
              <a:t>Srednja (M)</a:t>
            </a:r>
          </a:p>
        </p:txBody>
      </p:sp>
      <p:sp>
        <p:nvSpPr>
          <p:cNvPr id="11" name="Rounded Rectangle 10"/>
          <p:cNvSpPr/>
          <p:nvPr/>
        </p:nvSpPr>
        <p:spPr>
          <a:xfrm>
            <a:off x="1218333" y="3917479"/>
            <a:ext cx="2160240" cy="529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bg1"/>
                </a:solidFill>
              </a:rPr>
              <a:t>Visoka (H)</a:t>
            </a:r>
          </a:p>
        </p:txBody>
      </p:sp>
      <p:sp>
        <p:nvSpPr>
          <p:cNvPr id="13" name="Rounded Rectangle 12"/>
          <p:cNvSpPr/>
          <p:nvPr/>
        </p:nvSpPr>
        <p:spPr>
          <a:xfrm>
            <a:off x="1218333" y="4637559"/>
            <a:ext cx="2160240" cy="529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bg1"/>
                </a:solidFill>
              </a:rPr>
              <a:t>Vrlo visoka (VH)</a:t>
            </a:r>
          </a:p>
        </p:txBody>
      </p:sp>
      <p:sp>
        <p:nvSpPr>
          <p:cNvPr id="14" name="Rounded Rectangle 13"/>
          <p:cNvSpPr/>
          <p:nvPr/>
        </p:nvSpPr>
        <p:spPr>
          <a:xfrm>
            <a:off x="3610943" y="2467396"/>
            <a:ext cx="2160240" cy="529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bg1"/>
                </a:solidFill>
              </a:rPr>
              <a:t>2-5 g.</a:t>
            </a:r>
          </a:p>
        </p:txBody>
      </p:sp>
      <p:sp>
        <p:nvSpPr>
          <p:cNvPr id="15" name="Rounded Rectangle 14"/>
          <p:cNvSpPr/>
          <p:nvPr/>
        </p:nvSpPr>
        <p:spPr>
          <a:xfrm>
            <a:off x="3610943" y="3187476"/>
            <a:ext cx="2160240" cy="529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bg1"/>
                </a:solidFill>
              </a:rPr>
              <a:t>5 – 15 g.</a:t>
            </a:r>
          </a:p>
        </p:txBody>
      </p:sp>
      <p:sp>
        <p:nvSpPr>
          <p:cNvPr id="16" name="Rounded Rectangle 15"/>
          <p:cNvSpPr/>
          <p:nvPr/>
        </p:nvSpPr>
        <p:spPr>
          <a:xfrm>
            <a:off x="3610943" y="3917478"/>
            <a:ext cx="2160240" cy="529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&gt; 15 g.</a:t>
            </a:r>
          </a:p>
        </p:txBody>
      </p:sp>
      <p:sp>
        <p:nvSpPr>
          <p:cNvPr id="17" name="Rounded Rectangle 16"/>
          <p:cNvSpPr/>
          <p:nvPr/>
        </p:nvSpPr>
        <p:spPr>
          <a:xfrm>
            <a:off x="3610943" y="4637558"/>
            <a:ext cx="2160240" cy="529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bg1"/>
                </a:solidFill>
              </a:rPr>
              <a:t>-</a:t>
            </a:r>
          </a:p>
        </p:txBody>
      </p:sp>
      <p:sp>
        <p:nvSpPr>
          <p:cNvPr id="18" name="Rounded Rectangle 17"/>
          <p:cNvSpPr/>
          <p:nvPr/>
        </p:nvSpPr>
        <p:spPr>
          <a:xfrm>
            <a:off x="6059215" y="2467396"/>
            <a:ext cx="2160240" cy="529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rgbClr val="FF0000"/>
                </a:solidFill>
              </a:rPr>
              <a:t>&lt; 7 g.</a:t>
            </a:r>
          </a:p>
        </p:txBody>
      </p:sp>
      <p:sp>
        <p:nvSpPr>
          <p:cNvPr id="19" name="Rounded Rectangle 18"/>
          <p:cNvSpPr/>
          <p:nvPr/>
        </p:nvSpPr>
        <p:spPr>
          <a:xfrm>
            <a:off x="6059215" y="3187476"/>
            <a:ext cx="2160240" cy="529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rgbClr val="FF0000"/>
                </a:solidFill>
              </a:rPr>
              <a:t>7 – 15 g.</a:t>
            </a:r>
          </a:p>
        </p:txBody>
      </p:sp>
      <p:sp>
        <p:nvSpPr>
          <p:cNvPr id="20" name="Rounded Rectangle 19"/>
          <p:cNvSpPr/>
          <p:nvPr/>
        </p:nvSpPr>
        <p:spPr>
          <a:xfrm>
            <a:off x="6059215" y="3917478"/>
            <a:ext cx="2160240" cy="529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rgbClr val="FF0000"/>
                </a:solidFill>
              </a:rPr>
              <a:t>15 – 25 g.</a:t>
            </a:r>
          </a:p>
        </p:txBody>
      </p:sp>
      <p:sp>
        <p:nvSpPr>
          <p:cNvPr id="21" name="Rounded Rectangle 20"/>
          <p:cNvSpPr/>
          <p:nvPr/>
        </p:nvSpPr>
        <p:spPr>
          <a:xfrm>
            <a:off x="6059215" y="4637558"/>
            <a:ext cx="2160240" cy="529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rgbClr val="FF0000"/>
                </a:solidFill>
              </a:rPr>
              <a:t>&gt; 25 g.</a:t>
            </a:r>
          </a:p>
        </p:txBody>
      </p:sp>
      <p:sp>
        <p:nvSpPr>
          <p:cNvPr id="26" name="Rounded Rectangle 25"/>
          <p:cNvSpPr/>
          <p:nvPr/>
        </p:nvSpPr>
        <p:spPr>
          <a:xfrm>
            <a:off x="6707287" y="1975628"/>
            <a:ext cx="792088" cy="264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rgbClr val="FF0000"/>
                </a:solidFill>
              </a:rPr>
              <a:t>Novo!</a:t>
            </a:r>
          </a:p>
        </p:txBody>
      </p:sp>
      <p:sp>
        <p:nvSpPr>
          <p:cNvPr id="27" name="Rounded Rectangle 26"/>
          <p:cNvSpPr/>
          <p:nvPr/>
        </p:nvSpPr>
        <p:spPr>
          <a:xfrm>
            <a:off x="251520" y="4786917"/>
            <a:ext cx="792088" cy="264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rgbClr val="FF0000"/>
                </a:solidFill>
              </a:rPr>
              <a:t>Novo!</a:t>
            </a:r>
          </a:p>
        </p:txBody>
      </p:sp>
      <p:sp>
        <p:nvSpPr>
          <p:cNvPr id="28" name="Rectangle 27"/>
          <p:cNvSpPr/>
          <p:nvPr/>
        </p:nvSpPr>
        <p:spPr>
          <a:xfrm>
            <a:off x="1126232" y="4539045"/>
            <a:ext cx="7200800" cy="72657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1" name="Rounded Rectangle 30"/>
          <p:cNvSpPr/>
          <p:nvPr/>
        </p:nvSpPr>
        <p:spPr>
          <a:xfrm>
            <a:off x="265784" y="5610559"/>
            <a:ext cx="792088" cy="264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rgbClr val="FF0000"/>
                </a:solidFill>
              </a:rPr>
              <a:t>Novo!</a:t>
            </a:r>
          </a:p>
        </p:txBody>
      </p:sp>
      <p:sp>
        <p:nvSpPr>
          <p:cNvPr id="24" name="Rectangle 2"/>
          <p:cNvSpPr>
            <a:spLocks noGrp="1" noChangeArrowheads="1"/>
          </p:cNvSpPr>
          <p:nvPr>
            <p:ph type="title"/>
          </p:nvPr>
        </p:nvSpPr>
        <p:spPr bwMode="auto">
          <a:xfrm>
            <a:off x="251520" y="404664"/>
            <a:ext cx="864096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hr-HR" altLang="sr-Latn-RS" sz="2400" b="1" dirty="0"/>
              <a:t>1. d</a:t>
            </a:r>
            <a:r>
              <a:rPr lang="hr-HR" sz="2400" b="1" dirty="0"/>
              <a:t>io</a:t>
            </a:r>
            <a:r>
              <a:rPr lang="en-US" sz="2400" b="1" dirty="0"/>
              <a:t>: </a:t>
            </a:r>
            <a:r>
              <a:rPr lang="hr-HR" sz="2400" b="1" dirty="0"/>
              <a:t>Opći uvod</a:t>
            </a:r>
            <a:br>
              <a:rPr lang="en-US" sz="2400" dirty="0"/>
            </a:br>
            <a:endParaRPr lang="hr-HR" altLang="sr-Latn-RS" sz="2400" dirty="0"/>
          </a:p>
        </p:txBody>
      </p:sp>
      <p:sp>
        <p:nvSpPr>
          <p:cNvPr id="25" name="Rounded Rectangle 24"/>
          <p:cNvSpPr/>
          <p:nvPr/>
        </p:nvSpPr>
        <p:spPr>
          <a:xfrm>
            <a:off x="4295019" y="1970056"/>
            <a:ext cx="792088" cy="264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bg1"/>
                </a:solidFill>
              </a:rPr>
              <a:t>Staro</a:t>
            </a:r>
          </a:p>
        </p:txBody>
      </p:sp>
    </p:spTree>
    <p:extLst>
      <p:ext uri="{BB962C8B-B14F-4D97-AF65-F5344CB8AC3E}">
        <p14:creationId xmlns:p14="http://schemas.microsoft.com/office/powerpoint/2010/main" val="271139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173">
                                            <p:txEl>
                                              <p:pRg st="11" end="11"/>
                                            </p:txEl>
                                          </p:spTgt>
                                        </p:tgtEl>
                                        <p:attrNameLst>
                                          <p:attrName>style.visibility</p:attrName>
                                        </p:attrNameLst>
                                      </p:cBhvr>
                                      <p:to>
                                        <p:strVal val="visible"/>
                                      </p:to>
                                    </p:set>
                                    <p:animEffect transition="in" filter="fade">
                                      <p:cBhvr>
                                        <p:cTn id="27" dur="1000"/>
                                        <p:tgtEl>
                                          <p:spTgt spid="7173">
                                            <p:txEl>
                                              <p:pRg st="11" end="11"/>
                                            </p:txEl>
                                          </p:spTgt>
                                        </p:tgtEl>
                                      </p:cBhvr>
                                    </p:animEffect>
                                    <p:anim calcmode="lin" valueType="num">
                                      <p:cBhvr>
                                        <p:cTn id="28" dur="1000" fill="hold"/>
                                        <p:tgtEl>
                                          <p:spTgt spid="7173">
                                            <p:txEl>
                                              <p:pRg st="11" end="11"/>
                                            </p:txEl>
                                          </p:spTgt>
                                        </p:tgtEl>
                                        <p:attrNameLst>
                                          <p:attrName>ppt_x</p:attrName>
                                        </p:attrNameLst>
                                      </p:cBhvr>
                                      <p:tavLst>
                                        <p:tav tm="0">
                                          <p:val>
                                            <p:strVal val="#ppt_x"/>
                                          </p:val>
                                        </p:tav>
                                        <p:tav tm="100000">
                                          <p:val>
                                            <p:strVal val="#ppt_x"/>
                                          </p:val>
                                        </p:tav>
                                      </p:tavLst>
                                    </p:anim>
                                    <p:anim calcmode="lin" valueType="num">
                                      <p:cBhvr>
                                        <p:cTn id="29" dur="1000" fill="hold"/>
                                        <p:tgtEl>
                                          <p:spTgt spid="717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8</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xfrm>
            <a:off x="323528" y="404664"/>
            <a:ext cx="8496944"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hr-HR" altLang="sr-Latn-RS" sz="2400" b="1" dirty="0"/>
              <a:t>2. d</a:t>
            </a:r>
            <a:r>
              <a:rPr lang="hr-HR" sz="2400" b="1" dirty="0"/>
              <a:t>io</a:t>
            </a:r>
            <a:r>
              <a:rPr lang="en-US" sz="2400" b="1" dirty="0"/>
              <a:t>: </a:t>
            </a:r>
            <a:r>
              <a:rPr lang="hr-HR" sz="2400" b="1" dirty="0"/>
              <a:t>Razredba okoliša</a:t>
            </a:r>
            <a:br>
              <a:rPr lang="en-US" sz="2400" dirty="0"/>
            </a:br>
            <a:endParaRPr lang="hr-HR" altLang="sr-Latn-RS" sz="2400" dirty="0"/>
          </a:p>
        </p:txBody>
      </p:sp>
      <p:sp>
        <p:nvSpPr>
          <p:cNvPr id="717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hr-HR" altLang="sr-Latn-RS" sz="2000" dirty="0"/>
              <a:t>Daje klasifikaciju razreda korozivnosti za:</a:t>
            </a:r>
          </a:p>
          <a:p>
            <a:pPr marL="0" indent="0">
              <a:buNone/>
            </a:pPr>
            <a:r>
              <a:rPr lang="hr-HR" altLang="sr-Latn-RS" sz="2000" dirty="0"/>
              <a:t>A) Konstrukcije izložene atmosferskim utjecajima</a:t>
            </a:r>
          </a:p>
          <a:p>
            <a:pPr marL="0" indent="0">
              <a:buNone/>
            </a:pPr>
            <a:endParaRPr lang="hr-HR" altLang="sr-Latn-RS" sz="2000" dirty="0"/>
          </a:p>
        </p:txBody>
      </p:sp>
      <p:graphicFrame>
        <p:nvGraphicFramePr>
          <p:cNvPr id="2" name="Table 1"/>
          <p:cNvGraphicFramePr>
            <a:graphicFrameLocks noGrp="1"/>
          </p:cNvGraphicFramePr>
          <p:nvPr>
            <p:extLst>
              <p:ext uri="{D42A27DB-BD31-4B8C-83A1-F6EECF244321}">
                <p14:modId xmlns:p14="http://schemas.microsoft.com/office/powerpoint/2010/main" val="2088563474"/>
              </p:ext>
            </p:extLst>
          </p:nvPr>
        </p:nvGraphicFramePr>
        <p:xfrm>
          <a:off x="1475656" y="2700630"/>
          <a:ext cx="6096000" cy="2966720"/>
        </p:xfrm>
        <a:graphic>
          <a:graphicData uri="http://schemas.openxmlformats.org/drawingml/2006/table">
            <a:tbl>
              <a:tblPr firstRow="1" bandRow="1">
                <a:effectLst/>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hr-HR" dirty="0">
                          <a:solidFill>
                            <a:schemeClr val="tx1"/>
                          </a:solidFill>
                        </a:rPr>
                        <a:t>Staro izdanje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dirty="0">
                          <a:solidFill>
                            <a:schemeClr val="tx1"/>
                          </a:solidFill>
                        </a:rPr>
                        <a:t>Novo izdanje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hr-HR" dirty="0"/>
                        <a:t>C1 – vrlo niska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r-HR" dirty="0"/>
                        <a:t>C1 – vrlo niska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hr-HR" dirty="0"/>
                        <a:t>C2 – niska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r-HR" dirty="0"/>
                        <a:t>C2 – niska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hr-HR" dirty="0"/>
                        <a:t>C3 – srednja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r-HR" dirty="0"/>
                        <a:t>C3 – srednja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hr-HR" dirty="0"/>
                        <a:t>C4 – visoka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C4 – visoka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hr-HR" dirty="0"/>
                        <a:t>C5 I – vrlo visoka (industrijska)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baseline="0" dirty="0">
                          <a:solidFill>
                            <a:srgbClr val="FF0000"/>
                          </a:solidFill>
                        </a:rPr>
                        <a:t>C</a:t>
                      </a:r>
                      <a:r>
                        <a:rPr lang="hr-HR" dirty="0">
                          <a:solidFill>
                            <a:srgbClr val="FF0000"/>
                          </a:solidFill>
                        </a:rPr>
                        <a:t>5</a:t>
                      </a:r>
                      <a:r>
                        <a:rPr lang="hr-HR" dirty="0"/>
                        <a:t> </a:t>
                      </a:r>
                      <a:r>
                        <a:rPr lang="hr-HR" baseline="0" dirty="0"/>
                        <a:t>– vrlo visoka</a:t>
                      </a:r>
                      <a:endParaRPr lang="hr-H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C5 M – vrlo visoka (morska)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solidFill>
                            <a:srgbClr val="FF0000"/>
                          </a:solidFill>
                        </a:rPr>
                        <a:t>CX</a:t>
                      </a:r>
                      <a:r>
                        <a:rPr lang="hr-HR" dirty="0"/>
                        <a:t> – ekstremna (npr. </a:t>
                      </a:r>
                      <a:r>
                        <a:rPr lang="hr-HR" dirty="0" err="1"/>
                        <a:t>offshore</a:t>
                      </a:r>
                      <a:r>
                        <a:rPr lang="hr-HR"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9" name="Rounded Rectangle 8"/>
          <p:cNvSpPr/>
          <p:nvPr/>
        </p:nvSpPr>
        <p:spPr>
          <a:xfrm>
            <a:off x="7740352" y="5380818"/>
            <a:ext cx="792088" cy="264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rgbClr val="FF0000"/>
                </a:solidFill>
              </a:rPr>
              <a:t>Novo!</a:t>
            </a:r>
          </a:p>
        </p:txBody>
      </p:sp>
      <p:sp>
        <p:nvSpPr>
          <p:cNvPr id="14" name="Rounded Rectangle 13"/>
          <p:cNvSpPr/>
          <p:nvPr/>
        </p:nvSpPr>
        <p:spPr>
          <a:xfrm>
            <a:off x="7705253" y="4797152"/>
            <a:ext cx="792088" cy="264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rgbClr val="FF0000"/>
                </a:solidFill>
              </a:rPr>
              <a:t>Novo!</a:t>
            </a:r>
          </a:p>
        </p:txBody>
      </p:sp>
    </p:spTree>
    <p:extLst>
      <p:ext uri="{BB962C8B-B14F-4D97-AF65-F5344CB8AC3E}">
        <p14:creationId xmlns:p14="http://schemas.microsoft.com/office/powerpoint/2010/main" val="33634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Zoran Trogrlić</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9</a:t>
            </a:fld>
            <a:endParaRPr lang="hr-HR" altLang="sr-Latn-RS">
              <a:latin typeface="Verdana" panose="020B0604030504040204" pitchFamily="34" charset="0"/>
            </a:endParaRPr>
          </a:p>
        </p:txBody>
      </p:sp>
      <p:sp>
        <p:nvSpPr>
          <p:cNvPr id="7173" name="Rectangle 3"/>
          <p:cNvSpPr>
            <a:spLocks noGrp="1" noChangeArrowheads="1"/>
          </p:cNvSpPr>
          <p:nvPr>
            <p:ph type="body" idx="1"/>
          </p:nvPr>
        </p:nvSpPr>
        <p:spPr bwMode="auto">
          <a:xfrm>
            <a:off x="323528" y="1340768"/>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hr-HR" altLang="sr-Latn-RS" sz="1600" dirty="0"/>
              <a:t>Primjeri kategorija korozivnosti (tablica 1 , HRN EN 12944-2)</a:t>
            </a:r>
          </a:p>
          <a:p>
            <a:pPr marL="0" indent="0">
              <a:buNone/>
            </a:pPr>
            <a:endParaRPr lang="hr-HR" altLang="sr-Latn-RS" sz="2000" dirty="0"/>
          </a:p>
        </p:txBody>
      </p:sp>
      <p:graphicFrame>
        <p:nvGraphicFramePr>
          <p:cNvPr id="3" name="Table 2"/>
          <p:cNvGraphicFramePr>
            <a:graphicFrameLocks noGrp="1"/>
          </p:cNvGraphicFramePr>
          <p:nvPr>
            <p:extLst>
              <p:ext uri="{D42A27DB-BD31-4B8C-83A1-F6EECF244321}">
                <p14:modId xmlns:p14="http://schemas.microsoft.com/office/powerpoint/2010/main" val="2809177072"/>
              </p:ext>
            </p:extLst>
          </p:nvPr>
        </p:nvGraphicFramePr>
        <p:xfrm>
          <a:off x="467544" y="1916832"/>
          <a:ext cx="8280920" cy="3889814"/>
        </p:xfrm>
        <a:graphic>
          <a:graphicData uri="http://schemas.openxmlformats.org/drawingml/2006/table">
            <a:tbl>
              <a:tblPr firstRow="1" bandRow="1">
                <a:effectLst/>
                <a:tableStyleId>{5C22544A-7EE6-4342-B048-85BDC9FD1C3A}</a:tableStyleId>
              </a:tblPr>
              <a:tblGrid>
                <a:gridCol w="64807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3744416">
                  <a:extLst>
                    <a:ext uri="{9D8B030D-6E8A-4147-A177-3AD203B41FA5}">
                      <a16:colId xmlns:a16="http://schemas.microsoft.com/office/drawing/2014/main" val="20002"/>
                    </a:ext>
                  </a:extLst>
                </a:gridCol>
              </a:tblGrid>
              <a:tr h="432048">
                <a:tc rowSpan="2">
                  <a:txBody>
                    <a:bodyPr/>
                    <a:lstStyle/>
                    <a:p>
                      <a:pPr algn="ctr"/>
                      <a:r>
                        <a:rPr lang="hr-HR" sz="1400" dirty="0">
                          <a:solidFill>
                            <a:schemeClr val="tx1"/>
                          </a:solidFill>
                        </a:rPr>
                        <a:t>Kat.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hr-HR" sz="1600" dirty="0">
                          <a:solidFill>
                            <a:schemeClr val="tx1"/>
                          </a:solidFill>
                        </a:rPr>
                        <a:t>Primjeri okruženja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32048">
                <a:tc vMerge="1">
                  <a:txBody>
                    <a:bodyPr/>
                    <a:lstStyle/>
                    <a:p>
                      <a:pPr algn="ctr"/>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600" b="1" dirty="0">
                          <a:solidFill>
                            <a:schemeClr val="tx1"/>
                          </a:solidFill>
                        </a:rPr>
                        <a:t>Vanjski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600" b="1" dirty="0">
                          <a:solidFill>
                            <a:schemeClr val="tx1"/>
                          </a:solidFill>
                        </a:rPr>
                        <a:t>Unutarnji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3958">
                <a:tc>
                  <a:txBody>
                    <a:bodyPr/>
                    <a:lstStyle/>
                    <a:p>
                      <a:pPr algn="ctr"/>
                      <a:r>
                        <a:rPr lang="hr-HR" sz="1400" b="1" dirty="0">
                          <a:solidFill>
                            <a:schemeClr val="tx1"/>
                          </a:solidFill>
                        </a:rPr>
                        <a:t>C1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solidFill>
                            <a:schemeClr val="tx1"/>
                          </a:solidFill>
                        </a:rPr>
                        <a:t>Grijane građevine sa urednom atmosferom, npr.</a:t>
                      </a:r>
                      <a:r>
                        <a:rPr lang="hr-HR" sz="1200" baseline="0" dirty="0">
                          <a:solidFill>
                            <a:schemeClr val="tx1"/>
                          </a:solidFill>
                        </a:rPr>
                        <a:t> uredi, trgovine, škole, hoteli</a:t>
                      </a:r>
                      <a:endParaRPr lang="hr-HR"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3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b="1" dirty="0">
                          <a:solidFill>
                            <a:schemeClr val="tx1"/>
                          </a:solidFill>
                        </a:rPr>
                        <a:t>C2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solidFill>
                            <a:schemeClr val="tx1"/>
                          </a:solidFill>
                        </a:rPr>
                        <a:t>Niska razina zagađenja: uglavnom ruralne sredine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solidFill>
                            <a:schemeClr val="tx1"/>
                          </a:solidFill>
                        </a:rPr>
                        <a:t>Negrijane građevine kod kojih se može pojaviti kondenzacija, npr. skladišta</a:t>
                      </a:r>
                      <a:r>
                        <a:rPr lang="hr-HR" sz="1200" baseline="0" dirty="0">
                          <a:solidFill>
                            <a:schemeClr val="tx1"/>
                          </a:solidFill>
                        </a:rPr>
                        <a:t> i</a:t>
                      </a:r>
                      <a:r>
                        <a:rPr lang="hr-HR" sz="1200" dirty="0">
                          <a:solidFill>
                            <a:schemeClr val="tx1"/>
                          </a:solidFill>
                        </a:rPr>
                        <a:t> sportske dvorane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3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b="1" dirty="0">
                          <a:solidFill>
                            <a:schemeClr val="tx1"/>
                          </a:solidFill>
                        </a:rPr>
                        <a:t>C3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solidFill>
                            <a:schemeClr val="tx1"/>
                          </a:solidFill>
                        </a:rPr>
                        <a:t>Urbana i industrijska okruženja, umjerena zagađenja sumporovim</a:t>
                      </a:r>
                      <a:r>
                        <a:rPr lang="hr-HR" sz="1200" baseline="0" dirty="0">
                          <a:solidFill>
                            <a:schemeClr val="tx1"/>
                          </a:solidFill>
                        </a:rPr>
                        <a:t> dioksidom; obalna područja s malim salinitetom</a:t>
                      </a:r>
                      <a:endParaRPr lang="hr-HR"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solidFill>
                            <a:schemeClr val="tx1"/>
                          </a:solidFill>
                        </a:rPr>
                        <a:t>Proizvodni pogoni sa visokom vlagom i niskim</a:t>
                      </a:r>
                      <a:r>
                        <a:rPr lang="hr-HR" sz="1200" baseline="0" dirty="0">
                          <a:solidFill>
                            <a:schemeClr val="tx1"/>
                          </a:solidFill>
                        </a:rPr>
                        <a:t> zagađenjem, npr. pogoni za preradu hrane, praonice rublja, pivnice, mljekare</a:t>
                      </a:r>
                      <a:endParaRPr lang="hr-HR"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3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b="1" dirty="0">
                          <a:solidFill>
                            <a:schemeClr val="tx1"/>
                          </a:solidFill>
                        </a:rPr>
                        <a:t>C4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solidFill>
                            <a:schemeClr val="tx1"/>
                          </a:solidFill>
                        </a:rPr>
                        <a:t>Industrijska i obalna područja s umjerenim salinitetom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solidFill>
                            <a:schemeClr val="tx1"/>
                          </a:solidFill>
                        </a:rPr>
                        <a:t>Kemijska</a:t>
                      </a:r>
                      <a:r>
                        <a:rPr lang="hr-HR" sz="1200" baseline="0" dirty="0">
                          <a:solidFill>
                            <a:schemeClr val="tx1"/>
                          </a:solidFill>
                        </a:rPr>
                        <a:t> postrojenja, bazeni, (obalna) brodogradilišta</a:t>
                      </a:r>
                      <a:endParaRPr lang="hr-HR"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3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b="1" dirty="0">
                          <a:solidFill>
                            <a:srgbClr val="FF0000"/>
                          </a:solidFill>
                        </a:rPr>
                        <a:t>C5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solidFill>
                            <a:schemeClr val="tx1"/>
                          </a:solidFill>
                        </a:rPr>
                        <a:t>Industrijska područja s visokom vlagom</a:t>
                      </a:r>
                      <a:r>
                        <a:rPr lang="hr-HR" sz="1200" baseline="0" dirty="0">
                          <a:solidFill>
                            <a:schemeClr val="tx1"/>
                          </a:solidFill>
                        </a:rPr>
                        <a:t> i agresivnom atmosferom i obalna područja sa visokim salinitetom</a:t>
                      </a:r>
                      <a:endParaRPr lang="hr-HR"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solidFill>
                            <a:schemeClr val="tx1"/>
                          </a:solidFill>
                        </a:rPr>
                        <a:t>Građevine ili područja sa skoro stalno</a:t>
                      </a:r>
                      <a:r>
                        <a:rPr lang="hr-HR" sz="1200" baseline="0" dirty="0">
                          <a:solidFill>
                            <a:schemeClr val="tx1"/>
                          </a:solidFill>
                        </a:rPr>
                        <a:t> prisutnom kondenzacijom i visokim zagađenjem</a:t>
                      </a:r>
                      <a:endParaRPr lang="hr-HR"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39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b="1" dirty="0">
                          <a:solidFill>
                            <a:srgbClr val="FF0000"/>
                          </a:solidFill>
                        </a:rPr>
                        <a:t>CX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err="1">
                          <a:solidFill>
                            <a:schemeClr val="tx1"/>
                          </a:solidFill>
                        </a:rPr>
                        <a:t>Odobalna</a:t>
                      </a:r>
                      <a:r>
                        <a:rPr lang="hr-HR" sz="1200" dirty="0">
                          <a:solidFill>
                            <a:schemeClr val="tx1"/>
                          </a:solidFill>
                        </a:rPr>
                        <a:t> (</a:t>
                      </a:r>
                      <a:r>
                        <a:rPr lang="hr-HR" sz="1200" dirty="0" err="1">
                          <a:solidFill>
                            <a:schemeClr val="tx1"/>
                          </a:solidFill>
                        </a:rPr>
                        <a:t>offshore</a:t>
                      </a:r>
                      <a:r>
                        <a:rPr lang="hr-HR" sz="1200" dirty="0">
                          <a:solidFill>
                            <a:schemeClr val="tx1"/>
                          </a:solidFill>
                        </a:rPr>
                        <a:t>) područja s visokim salinitetom i industrijska područja</a:t>
                      </a:r>
                      <a:r>
                        <a:rPr lang="hr-HR" sz="1200" baseline="0" dirty="0">
                          <a:solidFill>
                            <a:schemeClr val="tx1"/>
                          </a:solidFill>
                        </a:rPr>
                        <a:t> s ekstremnom vlagom i agresivnom atmosferom te suptropska i tropska područja</a:t>
                      </a:r>
                      <a:endParaRPr lang="hr-HR"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hr-HR" sz="1200" dirty="0">
                          <a:solidFill>
                            <a:schemeClr val="tx1"/>
                          </a:solidFill>
                        </a:rPr>
                        <a:t>Industrijska područja s ekstremnom</a:t>
                      </a:r>
                      <a:r>
                        <a:rPr lang="hr-HR" sz="1200" baseline="0" dirty="0">
                          <a:solidFill>
                            <a:schemeClr val="tx1"/>
                          </a:solidFill>
                        </a:rPr>
                        <a:t> vlagom i agresivnom atmosferom</a:t>
                      </a:r>
                      <a:endParaRPr lang="hr-HR"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8" name="Rectangle 2"/>
          <p:cNvSpPr>
            <a:spLocks noGrp="1" noChangeArrowheads="1"/>
          </p:cNvSpPr>
          <p:nvPr>
            <p:ph type="title"/>
          </p:nvPr>
        </p:nvSpPr>
        <p:spPr bwMode="auto">
          <a:xfrm>
            <a:off x="323528" y="404664"/>
            <a:ext cx="8496944"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HRN EN ISO 12944:2018 Boje i lakovi – Zaštita čeličnih konstrukcija od korozije zaštitnim sustavom boja – </a:t>
            </a:r>
            <a:r>
              <a:rPr lang="hr-HR" altLang="sr-Latn-RS" sz="2400" b="1" dirty="0"/>
              <a:t>2. d</a:t>
            </a:r>
            <a:r>
              <a:rPr lang="hr-HR" sz="2400" b="1" dirty="0"/>
              <a:t>io</a:t>
            </a:r>
            <a:r>
              <a:rPr lang="en-US" sz="2400" b="1" dirty="0"/>
              <a:t>: </a:t>
            </a:r>
            <a:r>
              <a:rPr lang="hr-HR" sz="2400" b="1" dirty="0"/>
              <a:t>Razredba okoliša</a:t>
            </a:r>
            <a:br>
              <a:rPr lang="en-US" sz="2400" dirty="0"/>
            </a:br>
            <a:endParaRPr lang="hr-HR" altLang="sr-Latn-RS" sz="2400" dirty="0"/>
          </a:p>
        </p:txBody>
      </p:sp>
    </p:spTree>
    <p:extLst>
      <p:ext uri="{BB962C8B-B14F-4D97-AF65-F5344CB8AC3E}">
        <p14:creationId xmlns:p14="http://schemas.microsoft.com/office/powerpoint/2010/main" val="695434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11934</TotalTime>
  <Words>2583</Words>
  <Application>Microsoft Office PowerPoint</Application>
  <PresentationFormat>On-screen Show (4:3)</PresentationFormat>
  <Paragraphs>457</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Narrow</vt:lpstr>
      <vt:lpstr>Calibri</vt:lpstr>
      <vt:lpstr>Times New Roman</vt:lpstr>
      <vt:lpstr>Verdana</vt:lpstr>
      <vt:lpstr>Office Theme</vt:lpstr>
      <vt:lpstr>Pregled izmjena u novom izdanju norme HRN EN ISO 12944:2018 Zaštita čeličnih konstrukcija od korozije zaštitnim sustavima boja   </vt:lpstr>
      <vt:lpstr>Uvod</vt:lpstr>
      <vt:lpstr>Poveznica sa Eurocodom 3</vt:lpstr>
      <vt:lpstr>HRN EN ISO 12944:2018 Boje i lakovi – Zaštita čeličnih konstrukcija od korozije zaštitnim sustavom boja</vt:lpstr>
      <vt:lpstr>HRN EN ISO 12944</vt:lpstr>
      <vt:lpstr>HRN EN ISO 12944:2018 Boje i lakovi – Zaštita čeličnih konstrukcija od korozije zaštitnim sustavom boja – 1. dio: Opći uvod </vt:lpstr>
      <vt:lpstr>HRN EN ISO 12944:2018 Boje i lakovi – Zaštita čeličnih konstrukcija od korozije zaštitnim sustavom boja – 1. dio: Opći uvod </vt:lpstr>
      <vt:lpstr>HRN EN ISO 12944:2018 Boje i lakovi – Zaštita čeličnih konstrukcija od korozije zaštitnim sustavom boja – 2. dio: Razredba okoliša </vt:lpstr>
      <vt:lpstr>HRN EN ISO 12944:2018 Boje i lakovi – Zaštita čeličnih konstrukcija od korozije zaštitnim sustavom boja – 2. dio: Razredba okoliša </vt:lpstr>
      <vt:lpstr>HRN EN ISO 12944:2018 Boje i lakovi – Zaštita čeličnih konstrukcija od korozije zaštitnim sustavom boja – 2. dio: Razredba okoliša </vt:lpstr>
      <vt:lpstr>HRN EN ISO 12944:2018 Boje i lakovi – Zaštita čeličnih konstrukcija od korozije zaštitnim sustavom boja – 3 dio: Razmatranje oblikovanja </vt:lpstr>
      <vt:lpstr>HRN EN ISO 12944:2018 Boje i lakovi – Zaštita čeličnih konstrukcija od korozije zaštitnim sustavom boja – 3 dio: Razmatranje oblikovanja </vt:lpstr>
      <vt:lpstr>HRN EN ISO 12944:2018 Boje i lakovi – Zaštita čeličnih konstrukcija od korozije zaštitnim sustavom boja – 4. dio: Vrste površina i priprema površina </vt:lpstr>
      <vt:lpstr>HRN EN ISO 12944:2018 Boje i lakovi – Zaštita čeličnih konstrukcija od korozije zaštitnim sustavom boja – 5 dio : Zaštitni sustavi boja </vt:lpstr>
      <vt:lpstr>HRN EN ISO 12944:2018 Boje i lakovi – Zaštita čeličnih konstrukcija od korozije zaštitnim sustavom boja – 5 dio : Zaštitni sustavi boja </vt:lpstr>
      <vt:lpstr>HRN EN ISO 12944:2018 Boje i lakovi – Zaštita čeličnih konstrukcija od korozije zaštitnim sustavom boja – 5 dio : Zaštitni sustavi boja </vt:lpstr>
      <vt:lpstr>HRN EN ISO 12944:2018 Boje i lakovi – Zaštita čeličnih konstrukcija od korozije zaštitnim sustavom boja – 5 dio : Zaštitni sustavi boja </vt:lpstr>
      <vt:lpstr>HRN EN ISO 12944:2018 Boje i lakovi – Zaštita čeličnih konstrukcija od korozije zaštitnim sustavom boja – 6. dio: Metode laboratorijskih ispitivanja svojstava </vt:lpstr>
      <vt:lpstr>HRN EN ISO 12944:2018 Boje i lakovi – Zaštita čeličnih konstrukcija od korozije zaštitnim sustavom boja – 6. dio: Metode laboratorijskih ispitivanja svojstava </vt:lpstr>
      <vt:lpstr>HRN EN ISO 12944:2018 Boje i lakovi – Zaštita čeličnih konstrukcija od korozije zaštitnim sustavom boja – 6. dio: Metode laboratorijskih ispitivanja svojstava </vt:lpstr>
      <vt:lpstr>HRN EN ISO 12944:2018 Boje i lakovi – Zaštita čeličnih konstrukcija od korozije zaštitnim sustavom boja – 6. dio: Metode laboratorijskih ispitivanja svojstava </vt:lpstr>
      <vt:lpstr>HRN EN ISO 12944:2018 Boje i lakovi – Zaštita čeličnih konstrukcija od korozije zaštitnim sustavom boja – 6. dio: Metode laboratorijskih ispitivanja svojstava </vt:lpstr>
      <vt:lpstr>HRN EN ISO 12944:2018 Boje i lakovi – Zaštita čeličnih konstrukcija od korozije zaštitnim sustavom boja – 7. dio: Izvođenje i nadzor bojenja </vt:lpstr>
      <vt:lpstr>HRN EN ISO 12944:2018 Boje i lakovi – Zaštita čeličnih konstrukcija od korozije zaštitnim sustavom boja – 7. dio: Izvođenje i nadzor bojenja </vt:lpstr>
      <vt:lpstr>HRN EN ISO 12944:2018 Boje i lakovi – Zaštita čeličnih konstrukcija od korozije zaštitnim sustavom boja – 8. dio: Razvoj specifikacija za nove radove i održavanje </vt:lpstr>
      <vt:lpstr>HRN EN ISO 12944:2018 Boje i lakovi – Zaštita čeličnih konstrukcija od korozije zaštitnim sustavom boja – 9 dio : Zaštitni sustavi boja i metode laboratorijskih ispitivanja svojstava za odobalne i povezane objekte</vt:lpstr>
      <vt:lpstr>HRN EN ISO 12944:2018 Boje i lakovi – Zaštita čeličnih konstrukcija od korozije zaštitnim sustavom boja – 9 dio : Zaštitni sustavi boja i metode laboratorijskih ispitivanja svojstava za odobalne i povezane objekte</vt:lpstr>
      <vt:lpstr>HRN EN ISO 12944:2018 Boje i lakovi – Zaštita čeličnih konstrukcija od korozije zaštitnim sustavom boja – 9 dio : Zaštitni sustavi boja i metode laboratorijskih ispitivanja svojstava za odobalne i povezane objekte</vt:lpstr>
      <vt:lpstr>HRN EN ISO 12944:2018 Boje i lakovi – Zaštita čeličnih konstrukcija od korozije zaštitnim sustavom boja – 9 dio : Zaštitni sustavi boja i metode laboratorijskih ispitivanja svojstava za odobalne i povezane objekte</vt:lpstr>
      <vt:lpstr>HRN EN ISO 12944:2018 Boje i lakovi – Zaštita čeličnih konstrukcija od korozije zaštitnim sustavom boja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Berislav Rupčić</dc:creator>
  <cp:lastModifiedBy>Ivica Džeba</cp:lastModifiedBy>
  <cp:revision>231</cp:revision>
  <cp:lastPrinted>2019-04-23T13:46:30Z</cp:lastPrinted>
  <dcterms:created xsi:type="dcterms:W3CDTF">2010-03-22T21:50:27Z</dcterms:created>
  <dcterms:modified xsi:type="dcterms:W3CDTF">2019-05-15T09:49:47Z</dcterms:modified>
</cp:coreProperties>
</file>