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61" r:id="rId2"/>
    <p:sldId id="265" r:id="rId3"/>
    <p:sldId id="266" r:id="rId4"/>
    <p:sldId id="268" r:id="rId5"/>
    <p:sldId id="269" r:id="rId6"/>
    <p:sldId id="267" r:id="rId7"/>
    <p:sldId id="270" r:id="rId8"/>
    <p:sldId id="272" r:id="rId9"/>
    <p:sldId id="271"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Lst>
  <p:sldSz cx="9144000" cy="6858000" type="screen4x3"/>
  <p:notesSz cx="6858000" cy="9144000"/>
  <p:defaultTextStyle>
    <a:defPPr>
      <a:defRPr lang="sr-Latn-C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238C"/>
    <a:srgbClr val="0B28A1"/>
    <a:srgbClr val="0C2AAC"/>
    <a:srgbClr val="112A71"/>
    <a:srgbClr val="122E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0036" autoAdjust="0"/>
  </p:normalViewPr>
  <p:slideViewPr>
    <p:cSldViewPr>
      <p:cViewPr varScale="1">
        <p:scale>
          <a:sx n="139" d="100"/>
          <a:sy n="139" d="100"/>
        </p:scale>
        <p:origin x="-17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56"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hr-H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CB4CC671-EDDB-4CEF-B406-A152F8F02B95}" type="datetimeFigureOut">
              <a:rPr lang="sr-Latn-CS"/>
              <a:pPr>
                <a:defRPr/>
              </a:pPr>
              <a:t>14.5.2019</a:t>
            </a:fld>
            <a:endParaRPr lang="hr-H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hr-H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B0DFA91-BBD8-4A40-8679-52B83F5E2828}" type="slidenum">
              <a:rPr lang="hr-HR" altLang="sr-Latn-RS"/>
              <a:pPr>
                <a:defRPr/>
              </a:pPr>
              <a:t>‹#›</a:t>
            </a:fld>
            <a:endParaRPr lang="hr-HR" altLang="sr-Latn-RS"/>
          </a:p>
        </p:txBody>
      </p:sp>
    </p:spTree>
    <p:extLst>
      <p:ext uri="{BB962C8B-B14F-4D97-AF65-F5344CB8AC3E}">
        <p14:creationId xmlns:p14="http://schemas.microsoft.com/office/powerpoint/2010/main" val="4073489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78F97882-A59F-479F-A386-7D5B1B513A03}" type="datetimeFigureOut">
              <a:rPr lang="sr-Latn-CS"/>
              <a:pPr>
                <a:defRPr/>
              </a:pPr>
              <a:t>14.5.2019</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hr-H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hr-HR"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2032C6C-E4E8-4DA8-A996-ACD8E1833339}" type="slidenum">
              <a:rPr lang="hr-HR" altLang="sr-Latn-RS"/>
              <a:pPr>
                <a:defRPr/>
              </a:pPr>
              <a:t>‹#›</a:t>
            </a:fld>
            <a:endParaRPr lang="hr-HR" altLang="sr-Latn-RS"/>
          </a:p>
        </p:txBody>
      </p:sp>
    </p:spTree>
    <p:extLst>
      <p:ext uri="{BB962C8B-B14F-4D97-AF65-F5344CB8AC3E}">
        <p14:creationId xmlns:p14="http://schemas.microsoft.com/office/powerpoint/2010/main" val="39756966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altLang="sr-Latn-RS"/>
          </a:p>
        </p:txBody>
      </p:sp>
      <p:sp>
        <p:nvSpPr>
          <p:cNvPr id="6148"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96212A0-EF72-4E55-94C9-A86CBE6E2D52}" type="slidenum">
              <a:rPr lang="hr-HR" altLang="sr-Latn-RS">
                <a:latin typeface="Arial" panose="020B0604020202020204" pitchFamily="34" charset="0"/>
              </a:rPr>
              <a:pPr algn="r" eaLnBrk="1" hangingPunct="1">
                <a:spcBef>
                  <a:spcPct val="0"/>
                </a:spcBef>
              </a:pPr>
              <a:t>1</a:t>
            </a:fld>
            <a:endParaRPr lang="hr-HR" altLang="sr-Latn-RS">
              <a:latin typeface="Arial" panose="020B0604020202020204" pitchFamily="34" charset="0"/>
            </a:endParaRPr>
          </a:p>
        </p:txBody>
      </p:sp>
    </p:spTree>
    <p:extLst>
      <p:ext uri="{BB962C8B-B14F-4D97-AF65-F5344CB8AC3E}">
        <p14:creationId xmlns:p14="http://schemas.microsoft.com/office/powerpoint/2010/main" val="30311800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10</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11</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12</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13</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14</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15</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16</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17</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18</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19</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20</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21</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22</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23</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24</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3</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4</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5</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6</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7</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8</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9</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hr-HR"/>
          </a:p>
        </p:txBody>
      </p:sp>
      <p:sp>
        <p:nvSpPr>
          <p:cNvPr id="4" name="Rectangle 11"/>
          <p:cNvSpPr>
            <a:spLocks noGrp="1" noChangeArrowheads="1"/>
          </p:cNvSpPr>
          <p:nvPr>
            <p:ph type="dt" sz="half" idx="10"/>
          </p:nvPr>
        </p:nvSpPr>
        <p:spPr>
          <a:ln/>
        </p:spPr>
        <p:txBody>
          <a:bodyPr/>
          <a:lstStyle>
            <a:lvl1pPr>
              <a:defRPr/>
            </a:lvl1pPr>
          </a:lstStyle>
          <a:p>
            <a:pPr>
              <a:defRPr/>
            </a:pPr>
            <a:r>
              <a:rPr lang="hr-HR" altLang="sr-Latn-RS" smtClean="0"/>
              <a:t>Nebojša Buljan</a:t>
            </a:r>
            <a:endParaRPr lang="hr-HR" altLang="sr-Latn-RS" dirty="0"/>
          </a:p>
        </p:txBody>
      </p:sp>
      <p:sp>
        <p:nvSpPr>
          <p:cNvPr id="5" name="Rectangle 13"/>
          <p:cNvSpPr>
            <a:spLocks noGrp="1" noChangeArrowheads="1"/>
          </p:cNvSpPr>
          <p:nvPr>
            <p:ph type="sldNum" sz="quarter" idx="11"/>
          </p:nvPr>
        </p:nvSpPr>
        <p:spPr>
          <a:ln/>
        </p:spPr>
        <p:txBody>
          <a:bodyPr/>
          <a:lstStyle>
            <a:lvl1pPr>
              <a:defRPr/>
            </a:lvl1pPr>
          </a:lstStyle>
          <a:p>
            <a:pPr>
              <a:defRPr/>
            </a:pPr>
            <a:fld id="{DF59B5C4-5052-48BC-B74C-450AB8A92364}" type="slidenum">
              <a:rPr lang="hr-HR" altLang="sr-Latn-RS"/>
              <a:pPr>
                <a:defRPr/>
              </a:pPr>
              <a:t>‹#›</a:t>
            </a:fld>
            <a:endParaRPr lang="hr-HR" altLang="sr-Latn-RS"/>
          </a:p>
        </p:txBody>
      </p:sp>
    </p:spTree>
    <p:extLst>
      <p:ext uri="{BB962C8B-B14F-4D97-AF65-F5344CB8AC3E}">
        <p14:creationId xmlns:p14="http://schemas.microsoft.com/office/powerpoint/2010/main" val="411739582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4" name="Picture 6"/>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2875" y="142875"/>
            <a:ext cx="9318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1000125"/>
            <a:ext cx="9144000" cy="107950"/>
          </a:xfrm>
          <a:prstGeom prst="rect">
            <a:avLst/>
          </a:prstGeom>
          <a:solidFill>
            <a:schemeClr val="bg2">
              <a:alpha val="20000"/>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6" name="Rectangle 8"/>
          <p:cNvSpPr>
            <a:spLocks noChangeArrowheads="1"/>
          </p:cNvSpPr>
          <p:nvPr userDrawn="1"/>
        </p:nvSpPr>
        <p:spPr bwMode="auto">
          <a:xfrm>
            <a:off x="1143000" y="142875"/>
            <a:ext cx="77152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sr-Latn-RS" sz="1400" b="1"/>
              <a:t>HRVATSKA KOMORA INŽENJERA GRAĐEVINARSTVA</a:t>
            </a:r>
            <a:endParaRPr lang="hr-HR" altLang="sr-Latn-RS" sz="1400"/>
          </a:p>
        </p:txBody>
      </p:sp>
      <p:sp>
        <p:nvSpPr>
          <p:cNvPr id="7" name="Rectangle 5"/>
          <p:cNvSpPr>
            <a:spLocks noChangeArrowheads="1"/>
          </p:cNvSpPr>
          <p:nvPr userDrawn="1"/>
        </p:nvSpPr>
        <p:spPr bwMode="auto">
          <a:xfrm>
            <a:off x="1143000" y="457200"/>
            <a:ext cx="771525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Aft>
                <a:spcPts val="600"/>
              </a:spcAft>
              <a:defRPr/>
            </a:pPr>
            <a:r>
              <a:rPr lang="hr-HR" altLang="sr-Latn-RS" sz="1200" b="1">
                <a:solidFill>
                  <a:srgbClr val="7F7F7F"/>
                </a:solidFill>
                <a:cs typeface="Times New Roman" pitchFamily="18" charset="0"/>
              </a:rPr>
              <a:t>DANI OVLAŠTENIH INŽENJERA GRAĐEVINARSTVA</a:t>
            </a:r>
            <a:endParaRPr lang="hr-HR" altLang="sr-Latn-RS" sz="1200">
              <a:solidFill>
                <a:srgbClr val="7F7F7F"/>
              </a:solidFill>
            </a:endParaRPr>
          </a:p>
          <a:p>
            <a:pPr algn="ctr">
              <a:spcAft>
                <a:spcPts val="600"/>
              </a:spcAft>
              <a:defRPr/>
            </a:pPr>
            <a:r>
              <a:rPr lang="hr-HR" altLang="sr-Latn-RS" sz="1200">
                <a:cs typeface="Times New Roman" pitchFamily="18" charset="0"/>
              </a:rPr>
              <a:t>Opatija, 2010.</a:t>
            </a:r>
            <a:endParaRPr lang="hr-HR" altLang="sr-Latn-RS"/>
          </a:p>
        </p:txBody>
      </p:sp>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8" name="Date Placeholder 3"/>
          <p:cNvSpPr>
            <a:spLocks noGrp="1"/>
          </p:cNvSpPr>
          <p:nvPr>
            <p:ph type="dt" sz="half" idx="10"/>
          </p:nvPr>
        </p:nvSpPr>
        <p:spPr>
          <a:xfrm>
            <a:off x="457200" y="6356350"/>
            <a:ext cx="2133600" cy="365125"/>
          </a:xfrm>
        </p:spPr>
        <p:txBody>
          <a:bodyPr/>
          <a:lstStyle>
            <a:lvl1pPr fontAlgn="auto">
              <a:spcBef>
                <a:spcPts val="0"/>
              </a:spcBef>
              <a:spcAft>
                <a:spcPts val="0"/>
              </a:spcAft>
              <a:defRPr sz="1800">
                <a:latin typeface="+mn-lt"/>
                <a:cs typeface="+mn-cs"/>
              </a:defRPr>
            </a:lvl1pPr>
          </a:lstStyle>
          <a:p>
            <a:pPr>
              <a:defRPr/>
            </a:pPr>
            <a:endParaRPr lang="hr-HR"/>
          </a:p>
        </p:txBody>
      </p:sp>
      <p:sp>
        <p:nvSpPr>
          <p:cNvPr id="9"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cs typeface="Arial" charset="0"/>
              </a:defRPr>
            </a:lvl1pPr>
          </a:lstStyle>
          <a:p>
            <a:pPr>
              <a:defRPr/>
            </a:pPr>
            <a:endParaRPr lang="hr-HR" altLang="sr-Latn-RS"/>
          </a:p>
        </p:txBody>
      </p:sp>
      <p:sp>
        <p:nvSpPr>
          <p:cNvPr id="10" name="Slide Number Placeholder 5"/>
          <p:cNvSpPr>
            <a:spLocks noGrp="1"/>
          </p:cNvSpPr>
          <p:nvPr>
            <p:ph type="sldNum" sz="quarter" idx="12"/>
          </p:nvPr>
        </p:nvSpPr>
        <p:spPr>
          <a:xfrm>
            <a:off x="6553200" y="6356350"/>
            <a:ext cx="2133600" cy="365125"/>
          </a:xfrm>
        </p:spPr>
        <p:txBody>
          <a:bodyPr/>
          <a:lstStyle>
            <a:lvl1pPr algn="l">
              <a:defRPr sz="1800" smtClean="0">
                <a:latin typeface="Calibri" panose="020F0502020204030204" pitchFamily="34" charset="0"/>
              </a:defRPr>
            </a:lvl1pPr>
          </a:lstStyle>
          <a:p>
            <a:pPr>
              <a:defRPr/>
            </a:pPr>
            <a:fld id="{540EEC7C-AA2A-4A1B-B288-589E9A700F40}" type="slidenum">
              <a:rPr lang="hr-HR" altLang="sr-Latn-RS"/>
              <a:pPr>
                <a:defRPr/>
              </a:pPr>
              <a:t>‹#›</a:t>
            </a:fld>
            <a:endParaRPr lang="hr-HR" altLang="sr-Latn-RS"/>
          </a:p>
        </p:txBody>
      </p:sp>
    </p:spTree>
    <p:extLst>
      <p:ext uri="{BB962C8B-B14F-4D97-AF65-F5344CB8AC3E}">
        <p14:creationId xmlns:p14="http://schemas.microsoft.com/office/powerpoint/2010/main" val="19512114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r>
              <a:rPr lang="hr-HR" altLang="sr-Latn-RS" smtClean="0"/>
              <a:t>Nebojša Buljan</a:t>
            </a:r>
            <a:endParaRPr lang="hr-HR" altLang="sr-Latn-RS" dirty="0"/>
          </a:p>
        </p:txBody>
      </p:sp>
      <p:sp>
        <p:nvSpPr>
          <p:cNvPr id="3" name="Rectangle 13"/>
          <p:cNvSpPr>
            <a:spLocks noGrp="1" noChangeArrowheads="1"/>
          </p:cNvSpPr>
          <p:nvPr>
            <p:ph type="sldNum" sz="quarter" idx="11"/>
          </p:nvPr>
        </p:nvSpPr>
        <p:spPr>
          <a:ln/>
        </p:spPr>
        <p:txBody>
          <a:bodyPr/>
          <a:lstStyle>
            <a:lvl1pPr>
              <a:defRPr/>
            </a:lvl1pPr>
          </a:lstStyle>
          <a:p>
            <a:pPr>
              <a:defRPr/>
            </a:pPr>
            <a:fld id="{27742FF3-B87A-45D6-9A3E-D782A254165A}" type="slidenum">
              <a:rPr lang="hr-HR" altLang="sr-Latn-RS"/>
              <a:pPr>
                <a:defRPr/>
              </a:pPr>
              <a:t>‹#›</a:t>
            </a:fld>
            <a:endParaRPr lang="hr-HR" altLang="sr-Latn-RS"/>
          </a:p>
        </p:txBody>
      </p:sp>
    </p:spTree>
    <p:extLst>
      <p:ext uri="{BB962C8B-B14F-4D97-AF65-F5344CB8AC3E}">
        <p14:creationId xmlns:p14="http://schemas.microsoft.com/office/powerpoint/2010/main" val="9644081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a:prstGeom prst="rect">
            <a:avLst/>
          </a:prstGeom>
        </p:spPr>
        <p:txBody>
          <a:bodyPr/>
          <a:lstStyle/>
          <a:p>
            <a:r>
              <a:rPr lang="hr-HR"/>
              <a:t>Uredite stil naslova matrice</a:t>
            </a:r>
          </a:p>
        </p:txBody>
      </p:sp>
      <p:sp>
        <p:nvSpPr>
          <p:cNvPr id="3" name="Rezervirano mjesto sadržaja 2"/>
          <p:cNvSpPr>
            <a:spLocks noGrp="1"/>
          </p:cNvSpPr>
          <p:nvPr>
            <p:ph idx="1"/>
          </p:nvPr>
        </p:nvSpPr>
        <p:spPr>
          <a:xfrm>
            <a:off x="457200" y="1600200"/>
            <a:ext cx="8229600" cy="4525963"/>
          </a:xfrm>
          <a:prstGeom prst="rect">
            <a:avLst/>
          </a:prstGeo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ctangle 11"/>
          <p:cNvSpPr>
            <a:spLocks noGrp="1" noChangeArrowheads="1"/>
          </p:cNvSpPr>
          <p:nvPr>
            <p:ph type="dt" sz="half" idx="10"/>
          </p:nvPr>
        </p:nvSpPr>
        <p:spPr>
          <a:ln/>
        </p:spPr>
        <p:txBody>
          <a:bodyPr/>
          <a:lstStyle>
            <a:lvl1pPr>
              <a:defRPr/>
            </a:lvl1pPr>
          </a:lstStyle>
          <a:p>
            <a:pPr>
              <a:defRPr/>
            </a:pPr>
            <a:r>
              <a:rPr lang="hr-HR" altLang="sr-Latn-RS" smtClean="0"/>
              <a:t>Nebojša Buljan</a:t>
            </a:r>
            <a:endParaRPr lang="hr-HR" altLang="sr-Latn-RS" dirty="0"/>
          </a:p>
        </p:txBody>
      </p:sp>
      <p:sp>
        <p:nvSpPr>
          <p:cNvPr id="5" name="Rectangle 13"/>
          <p:cNvSpPr>
            <a:spLocks noGrp="1" noChangeArrowheads="1"/>
          </p:cNvSpPr>
          <p:nvPr>
            <p:ph type="sldNum" sz="quarter" idx="11"/>
          </p:nvPr>
        </p:nvSpPr>
        <p:spPr>
          <a:ln/>
        </p:spPr>
        <p:txBody>
          <a:bodyPr/>
          <a:lstStyle>
            <a:lvl1pPr>
              <a:defRPr/>
            </a:lvl1pPr>
          </a:lstStyle>
          <a:p>
            <a:pPr>
              <a:defRPr/>
            </a:pPr>
            <a:fld id="{CA97B197-5111-4B02-8047-EF5F65D3E305}" type="slidenum">
              <a:rPr lang="hr-HR" altLang="sr-Latn-RS"/>
              <a:pPr>
                <a:defRPr/>
              </a:pPr>
              <a:t>‹#›</a:t>
            </a:fld>
            <a:endParaRPr lang="hr-HR" altLang="sr-Latn-RS"/>
          </a:p>
        </p:txBody>
      </p:sp>
    </p:spTree>
    <p:extLst>
      <p:ext uri="{BB962C8B-B14F-4D97-AF65-F5344CB8AC3E}">
        <p14:creationId xmlns:p14="http://schemas.microsoft.com/office/powerpoint/2010/main" val="26963576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026" name="Picture 9" descr="image001"/>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956550" y="6337300"/>
            <a:ext cx="61118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p:cNvCxnSpPr/>
          <p:nvPr userDrawn="1"/>
        </p:nvCxnSpPr>
        <p:spPr>
          <a:xfrm>
            <a:off x="0" y="6308725"/>
            <a:ext cx="914400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035" name="Rectangle 11"/>
          <p:cNvSpPr>
            <a:spLocks noGrp="1" noChangeArrowheads="1"/>
          </p:cNvSpPr>
          <p:nvPr>
            <p:ph type="dt" sz="half" idx="2"/>
          </p:nvPr>
        </p:nvSpPr>
        <p:spPr bwMode="auto">
          <a:xfrm>
            <a:off x="107950" y="6381750"/>
            <a:ext cx="5976938"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Narrow" pitchFamily="34" charset="0"/>
                <a:cs typeface="Arial" charset="0"/>
              </a:defRPr>
            </a:lvl1pPr>
          </a:lstStyle>
          <a:p>
            <a:pPr>
              <a:defRPr/>
            </a:pPr>
            <a:r>
              <a:rPr lang="hr-HR" altLang="sr-Latn-RS" smtClean="0"/>
              <a:t>Nebojša Buljan</a:t>
            </a:r>
            <a:endParaRPr lang="hr-HR" altLang="sr-Latn-RS" dirty="0"/>
          </a:p>
        </p:txBody>
      </p:sp>
      <p:sp>
        <p:nvSpPr>
          <p:cNvPr id="1029" name="Rectangle 12"/>
          <p:cNvSpPr>
            <a:spLocks noChangeArrowheads="1"/>
          </p:cNvSpPr>
          <p:nvPr/>
        </p:nvSpPr>
        <p:spPr bwMode="auto">
          <a:xfrm>
            <a:off x="6011863" y="6381750"/>
            <a:ext cx="194468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r>
              <a:rPr lang="hr-HR" altLang="sr-Latn-RS" sz="1400" dirty="0"/>
              <a:t>HKIG – Opatija 2019.</a:t>
            </a:r>
          </a:p>
        </p:txBody>
      </p:sp>
      <p:sp>
        <p:nvSpPr>
          <p:cNvPr id="1037" name="Rectangle 13"/>
          <p:cNvSpPr>
            <a:spLocks noGrp="1" noChangeArrowheads="1"/>
          </p:cNvSpPr>
          <p:nvPr>
            <p:ph type="sldNum" sz="quarter" idx="4"/>
          </p:nvPr>
        </p:nvSpPr>
        <p:spPr bwMode="auto">
          <a:xfrm>
            <a:off x="8026400" y="6381750"/>
            <a:ext cx="1117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2000" smtClean="0">
                <a:latin typeface="Verdana" panose="020B0604030504040204" pitchFamily="34" charset="0"/>
              </a:defRPr>
            </a:lvl1pPr>
          </a:lstStyle>
          <a:p>
            <a:pPr>
              <a:defRPr/>
            </a:pPr>
            <a:fld id="{79AD9910-7AB1-46C5-8FA7-ED2DDB5247A5}" type="slidenum">
              <a:rPr lang="hr-HR" altLang="sr-Latn-RS"/>
              <a:pPr>
                <a:defRPr/>
              </a:pPr>
              <a:t>‹#›</a:t>
            </a:fld>
            <a:endParaRPr lang="hr-HR" altLang="sr-Latn-RS"/>
          </a:p>
        </p:txBody>
      </p:sp>
    </p:spTree>
  </p:cSld>
  <p:clrMap bg1="lt1" tx1="dk1" bg2="lt2" tx2="dk2" accent1="accent1" accent2="accent2" accent3="accent3" accent4="accent4" accent5="accent5" accent6="accent6" hlink="hlink" folHlink="folHlink"/>
  <p:sldLayoutIdLst>
    <p:sldLayoutId id="2147483774" r:id="rId1"/>
    <p:sldLayoutId id="2147483777" r:id="rId2"/>
    <p:sldLayoutId id="2147483775" r:id="rId3"/>
    <p:sldLayoutId id="2147483776" r:id="rId4"/>
  </p:sldLayoutIdLst>
  <p:timing>
    <p:tnLst>
      <p:par>
        <p:cTn id="1" dur="indefinite" restart="never" nodeType="tmRoot"/>
      </p:par>
    </p:tnLst>
  </p:timing>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4.png"/><Relationship Id="rId4" Type="http://schemas.openxmlformats.org/officeDocument/2006/relationships/image" Target="../media/image2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zervirano mjesto datuma 1"/>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a:latin typeface="Arial Narrow" panose="020B0606020202030204" pitchFamily="34" charset="0"/>
              </a:rPr>
              <a:t>Ime i prezime predavača</a:t>
            </a:r>
          </a:p>
        </p:txBody>
      </p:sp>
      <p:sp>
        <p:nvSpPr>
          <p:cNvPr id="5123" name="Rezervirano mjesto broja slajda 2"/>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9DE799-DA9D-44F6-BE07-3F637AC10E48}" type="slidenum">
              <a:rPr lang="hr-HR" altLang="sr-Latn-RS">
                <a:latin typeface="Verdana" panose="020B0604030504040204" pitchFamily="34" charset="0"/>
              </a:rPr>
              <a:pPr/>
              <a:t>1</a:t>
            </a:fld>
            <a:endParaRPr lang="hr-HR" altLang="sr-Latn-RS">
              <a:latin typeface="Verdana" panose="020B0604030504040204" pitchFamily="34" charset="0"/>
            </a:endParaRPr>
          </a:p>
        </p:txBody>
      </p:sp>
      <p:sp>
        <p:nvSpPr>
          <p:cNvPr id="9" name="Rectangle 8"/>
          <p:cNvSpPr/>
          <p:nvPr/>
        </p:nvSpPr>
        <p:spPr>
          <a:xfrm>
            <a:off x="0" y="908050"/>
            <a:ext cx="9144000" cy="5949950"/>
          </a:xfrm>
          <a:prstGeom prst="rect">
            <a:avLst/>
          </a:prstGeom>
          <a:solidFill>
            <a:srgbClr val="112A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hr-HR"/>
          </a:p>
        </p:txBody>
      </p:sp>
      <p:sp>
        <p:nvSpPr>
          <p:cNvPr id="5125" name="Title 5"/>
          <p:cNvSpPr>
            <a:spLocks noGrp="1"/>
          </p:cNvSpPr>
          <p:nvPr>
            <p:ph type="ctrTitle" idx="4294967295"/>
          </p:nvPr>
        </p:nvSpPr>
        <p:spPr bwMode="auto">
          <a:xfrm>
            <a:off x="0" y="2071688"/>
            <a:ext cx="9144000" cy="14700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pl-PL" altLang="sr-Latn-RS" sz="4000">
                <a:solidFill>
                  <a:schemeClr val="bg1"/>
                </a:solidFill>
                <a:latin typeface="Times New Roman" panose="02020603050405020304" pitchFamily="18" charset="0"/>
                <a:cs typeface="Times New Roman" panose="02020603050405020304" pitchFamily="18" charset="0"/>
              </a:rPr>
              <a:t>Aktualno stanje razvoja Eurokoda za staklene konstrukcije</a:t>
            </a:r>
            <a:endParaRPr lang="hr-HR" altLang="sr-Latn-RS" sz="4000" dirty="0">
              <a:solidFill>
                <a:schemeClr val="bg1"/>
              </a:solidFill>
              <a:latin typeface="Times New Roman" panose="02020603050405020304" pitchFamily="18" charset="0"/>
              <a:cs typeface="Times New Roman" panose="02020603050405020304" pitchFamily="18" charset="0"/>
            </a:endParaRPr>
          </a:p>
        </p:txBody>
      </p:sp>
      <p:sp>
        <p:nvSpPr>
          <p:cNvPr id="5126" name="Subtitle 6"/>
          <p:cNvSpPr>
            <a:spLocks noGrp="1"/>
          </p:cNvSpPr>
          <p:nvPr>
            <p:ph type="subTitle" idx="4294967295"/>
          </p:nvPr>
        </p:nvSpPr>
        <p:spPr bwMode="auto">
          <a:xfrm>
            <a:off x="214313" y="5572125"/>
            <a:ext cx="764381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hr-HR" altLang="sr-Latn-RS" sz="1800" smtClean="0">
                <a:solidFill>
                  <a:schemeClr val="bg1"/>
                </a:solidFill>
                <a:latin typeface="Times New Roman" panose="02020603050405020304" pitchFamily="18" charset="0"/>
                <a:cs typeface="Times New Roman" panose="02020603050405020304" pitchFamily="18" charset="0"/>
              </a:rPr>
              <a:t>Nebojša Buljan, </a:t>
            </a:r>
            <a:r>
              <a:rPr lang="hr-HR" altLang="sr-Latn-RS" sz="1800">
                <a:solidFill>
                  <a:schemeClr val="bg1"/>
                </a:solidFill>
                <a:latin typeface="Times New Roman" panose="02020603050405020304" pitchFamily="18" charset="0"/>
                <a:cs typeface="Times New Roman" panose="02020603050405020304" pitchFamily="18" charset="0"/>
              </a:rPr>
              <a:t>dipl.ing.građ., </a:t>
            </a:r>
            <a:r>
              <a:rPr lang="hr-HR" altLang="sr-Latn-RS" sz="1800" smtClean="0">
                <a:solidFill>
                  <a:schemeClr val="bg1"/>
                </a:solidFill>
                <a:latin typeface="Times New Roman" panose="02020603050405020304" pitchFamily="18" charset="0"/>
                <a:cs typeface="Times New Roman" panose="02020603050405020304" pitchFamily="18" charset="0"/>
              </a:rPr>
              <a:t>RI ISA d.o.o., Rijeka</a:t>
            </a:r>
            <a:endParaRPr lang="hr-HR" altLang="sr-Latn-RS" sz="1800">
              <a:solidFill>
                <a:schemeClr val="bg1"/>
              </a:solidFill>
              <a:latin typeface="Times New Roman" panose="02020603050405020304" pitchFamily="18" charset="0"/>
              <a:cs typeface="Times New Roman" panose="02020603050405020304" pitchFamily="18" charset="0"/>
            </a:endParaRPr>
          </a:p>
        </p:txBody>
      </p:sp>
      <p:sp>
        <p:nvSpPr>
          <p:cNvPr id="5127" name="TextBox 3"/>
          <p:cNvSpPr txBox="1">
            <a:spLocks noChangeArrowheads="1"/>
          </p:cNvSpPr>
          <p:nvPr/>
        </p:nvSpPr>
        <p:spPr bwMode="auto">
          <a:xfrm>
            <a:off x="0" y="0"/>
            <a:ext cx="9144000" cy="855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hr-HR" altLang="sr-Latn-RS" b="1" dirty="0">
                <a:latin typeface="Times New Roman" panose="02020603050405020304" pitchFamily="18" charset="0"/>
                <a:cs typeface="Times New Roman" panose="02020603050405020304" pitchFamily="18" charset="0"/>
              </a:rPr>
              <a:t>		HRVATSKA  KOMORA  INŽENJERA  GRAĐEVINARSTVA</a:t>
            </a:r>
          </a:p>
          <a:p>
            <a:pPr eaLnBrk="1" hangingPunct="1"/>
            <a:endParaRPr lang="hr-HR" altLang="sr-Latn-RS" sz="600" b="1" dirty="0">
              <a:latin typeface="Times New Roman" panose="02020603050405020304" pitchFamily="18" charset="0"/>
              <a:cs typeface="Times New Roman" panose="02020603050405020304" pitchFamily="18" charset="0"/>
            </a:endParaRPr>
          </a:p>
          <a:p>
            <a:pPr eaLnBrk="1" hangingPunct="1"/>
            <a:r>
              <a:rPr lang="hr-HR" altLang="sr-Latn-RS" b="1" dirty="0">
                <a:latin typeface="Times New Roman" panose="02020603050405020304" pitchFamily="18" charset="0"/>
                <a:cs typeface="Times New Roman" panose="02020603050405020304" pitchFamily="18" charset="0"/>
              </a:rPr>
              <a:t>		Dani  Hrvatske komore inženjera  građevinarstva</a:t>
            </a:r>
            <a:r>
              <a:rPr lang="hr-HR" altLang="sr-Latn-RS" dirty="0">
                <a:latin typeface="Times New Roman" panose="02020603050405020304" pitchFamily="18" charset="0"/>
                <a:cs typeface="Times New Roman" panose="02020603050405020304" pitchFamily="18" charset="0"/>
              </a:rPr>
              <a:t>         </a:t>
            </a:r>
            <a:r>
              <a:rPr lang="hr-HR" altLang="sr-Latn-RS" b="1" dirty="0">
                <a:latin typeface="Times New Roman" panose="02020603050405020304" pitchFamily="18" charset="0"/>
                <a:cs typeface="Times New Roman" panose="02020603050405020304" pitchFamily="18" charset="0"/>
              </a:rPr>
              <a:t>Opatija, 2019.</a:t>
            </a:r>
          </a:p>
          <a:p>
            <a:pPr eaLnBrk="1" hangingPunct="1"/>
            <a:endParaRPr lang="hr-HR" altLang="sr-Latn-RS" sz="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0" y="5429250"/>
            <a:ext cx="914400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5129" name="Subtitle 6"/>
          <p:cNvSpPr txBox="1">
            <a:spLocks/>
          </p:cNvSpPr>
          <p:nvPr/>
        </p:nvSpPr>
        <p:spPr bwMode="auto">
          <a:xfrm>
            <a:off x="0" y="385762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20000"/>
              </a:spcBef>
              <a:buFont typeface="Arial" panose="020B0604020202020204" pitchFamily="34" charset="0"/>
              <a:buNone/>
            </a:pPr>
            <a:r>
              <a:rPr lang="hr-HR" altLang="sr-Latn-RS" sz="2800" b="1" smtClean="0">
                <a:solidFill>
                  <a:schemeClr val="bg1"/>
                </a:solidFill>
                <a:latin typeface="Times New Roman" panose="02020603050405020304" pitchFamily="18" charset="0"/>
                <a:cs typeface="Times New Roman" panose="02020603050405020304" pitchFamily="18" charset="0"/>
              </a:rPr>
              <a:t>Nebojša Buljan</a:t>
            </a:r>
            <a:endParaRPr lang="hr-HR" altLang="sr-Latn-RS" sz="2800" b="1">
              <a:solidFill>
                <a:schemeClr val="bg1"/>
              </a:solidFill>
              <a:latin typeface="Times New Roman" panose="02020603050405020304" pitchFamily="18" charset="0"/>
              <a:cs typeface="Times New Roman" panose="02020603050405020304" pitchFamily="18" charset="0"/>
            </a:endParaRPr>
          </a:p>
        </p:txBody>
      </p:sp>
      <p:pic>
        <p:nvPicPr>
          <p:cNvPr id="513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2875" y="142875"/>
            <a:ext cx="9318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10</a:t>
            </a:fld>
            <a:endParaRPr lang="hr-HR" altLang="sr-Latn-RS">
              <a:latin typeface="Verdana" panose="020B0604030504040204" pitchFamily="34" charset="0"/>
            </a:endParaRPr>
          </a:p>
        </p:txBody>
      </p:sp>
      <p:sp>
        <p:nvSpPr>
          <p:cNvPr id="5" name="TextBox 4"/>
          <p:cNvSpPr txBox="1"/>
          <p:nvPr/>
        </p:nvSpPr>
        <p:spPr>
          <a:xfrm>
            <a:off x="539552" y="404664"/>
            <a:ext cx="7776864" cy="369332"/>
          </a:xfrm>
          <a:prstGeom prst="rect">
            <a:avLst/>
          </a:prstGeom>
          <a:noFill/>
        </p:spPr>
        <p:txBody>
          <a:bodyPr wrap="square" rtlCol="0">
            <a:spAutoFit/>
          </a:bodyPr>
          <a:lstStyle/>
          <a:p>
            <a:pPr algn="just"/>
            <a:r>
              <a:rPr lang="hr-HR">
                <a:latin typeface="+mn-lt"/>
              </a:rPr>
              <a:t>prCEN/TS </a:t>
            </a:r>
            <a:r>
              <a:rPr lang="hr-HR" smtClean="0">
                <a:latin typeface="+mn-lt"/>
              </a:rPr>
              <a:t>xxxx-1:2019</a:t>
            </a:r>
            <a:endParaRPr lang="hr-HR">
              <a:latin typeface="+mn-lt"/>
            </a:endParaRPr>
          </a:p>
        </p:txBody>
      </p:sp>
      <p:sp>
        <p:nvSpPr>
          <p:cNvPr id="6" name="TextBox 5"/>
          <p:cNvSpPr txBox="1"/>
          <p:nvPr/>
        </p:nvSpPr>
        <p:spPr>
          <a:xfrm>
            <a:off x="539552" y="908720"/>
            <a:ext cx="8064896" cy="5632311"/>
          </a:xfrm>
          <a:prstGeom prst="rect">
            <a:avLst/>
          </a:prstGeom>
          <a:noFill/>
        </p:spPr>
        <p:txBody>
          <a:bodyPr wrap="square" rtlCol="0">
            <a:spAutoFit/>
          </a:bodyPr>
          <a:lstStyle/>
          <a:p>
            <a:pPr algn="just"/>
            <a:r>
              <a:rPr lang="hr-HR" u="sng" smtClean="0">
                <a:latin typeface="+mn-lt"/>
              </a:rPr>
              <a:t>Okolišna i klimatska djelovanja:</a:t>
            </a:r>
          </a:p>
          <a:p>
            <a:pPr marL="285750" indent="-285750" algn="just">
              <a:buFont typeface="Arial" panose="020B0604020202020204" pitchFamily="34" charset="0"/>
              <a:buChar char="•"/>
            </a:pPr>
            <a:r>
              <a:rPr lang="hr-HR" smtClean="0">
                <a:latin typeface="+mn-lt"/>
              </a:rPr>
              <a:t>Djelovanja specifična za izolacijsko staklo jer mijenjaju pritisak plina unutar komore izolacijskog stakla.</a:t>
            </a:r>
          </a:p>
          <a:p>
            <a:pPr marL="285750" indent="-285750" algn="just">
              <a:buFont typeface="Arial" panose="020B0604020202020204" pitchFamily="34" charset="0"/>
              <a:buChar char="•"/>
            </a:pPr>
            <a:r>
              <a:rPr lang="hr-HR" smtClean="0">
                <a:latin typeface="+mn-lt"/>
              </a:rPr>
              <a:t>Promjena pritiska unutar komore izazvana promjenom atmosferskog pritiska i promjenom temperature mogu se smatrati jedinstvenim promjenjivim djelovanjem.</a:t>
            </a:r>
          </a:p>
          <a:p>
            <a:pPr marL="285750" indent="-285750" algn="just">
              <a:buFont typeface="Arial" panose="020B0604020202020204" pitchFamily="34" charset="0"/>
              <a:buChar char="•"/>
            </a:pPr>
            <a:r>
              <a:rPr lang="hr-HR" smtClean="0">
                <a:latin typeface="+mn-lt"/>
              </a:rPr>
              <a:t>Promjena pritiska zbog razlike u nadmorskoj visini mjesta proizvodnje i mjesta ugradbe je stalno djelovanje.</a:t>
            </a:r>
          </a:p>
          <a:p>
            <a:pPr marL="285750" indent="-285750" algn="just">
              <a:buFont typeface="Arial" panose="020B0604020202020204" pitchFamily="34" charset="0"/>
              <a:buChar char="•"/>
            </a:pPr>
            <a:r>
              <a:rPr lang="hr-HR" smtClean="0">
                <a:latin typeface="+mn-lt"/>
              </a:rPr>
              <a:t>Kombinacijski faktori za okolišna i klimatska djelovanja:</a:t>
            </a:r>
          </a:p>
          <a:p>
            <a:pPr marL="285750" indent="-285750" algn="just">
              <a:buFont typeface="Arial" panose="020B0604020202020204" pitchFamily="34" charset="0"/>
              <a:buChar char="•"/>
            </a:pPr>
            <a:endParaRPr lang="hr-HR">
              <a:latin typeface="+mn-lt"/>
            </a:endParaRPr>
          </a:p>
          <a:p>
            <a:pPr marL="285750" indent="-285750" algn="just">
              <a:buFont typeface="Arial" panose="020B0604020202020204" pitchFamily="34" charset="0"/>
              <a:buChar char="•"/>
            </a:pPr>
            <a:endParaRPr lang="hr-HR" smtClean="0">
              <a:latin typeface="+mn-lt"/>
            </a:endParaRPr>
          </a:p>
          <a:p>
            <a:pPr marL="285750" indent="-285750" algn="just">
              <a:buFont typeface="Arial" panose="020B0604020202020204" pitchFamily="34" charset="0"/>
              <a:buChar char="•"/>
            </a:pPr>
            <a:endParaRPr lang="hr-HR">
              <a:latin typeface="+mn-lt"/>
            </a:endParaRPr>
          </a:p>
          <a:p>
            <a:pPr marL="285750" indent="-285750" algn="just">
              <a:buFont typeface="Arial" panose="020B0604020202020204" pitchFamily="34" charset="0"/>
              <a:buChar char="•"/>
            </a:pPr>
            <a:endParaRPr lang="hr-HR" smtClean="0">
              <a:latin typeface="+mn-lt"/>
            </a:endParaRPr>
          </a:p>
          <a:p>
            <a:pPr marL="285750" indent="-285750" algn="just">
              <a:buFont typeface="Arial" panose="020B0604020202020204" pitchFamily="34" charset="0"/>
              <a:buChar char="•"/>
            </a:pPr>
            <a:r>
              <a:rPr lang="hr-HR" smtClean="0">
                <a:latin typeface="+mn-lt"/>
              </a:rPr>
              <a:t>Parcijalni i kombinacijski faktori za ostala djelovanja su određeni u EN 1990.</a:t>
            </a:r>
          </a:p>
          <a:p>
            <a:pPr marL="285750" indent="-285750" algn="just">
              <a:buFont typeface="Arial" panose="020B0604020202020204" pitchFamily="34" charset="0"/>
              <a:buChar char="•"/>
            </a:pPr>
            <a:r>
              <a:rPr lang="hr-HR" smtClean="0">
                <a:latin typeface="+mn-lt"/>
              </a:rPr>
              <a:t>Kombinacijski faktori za granično stanje sloma (FLS) određuju se u skladu sa EN 1990 za izvanrednu proračunsku situaciju.</a:t>
            </a:r>
          </a:p>
          <a:p>
            <a:pPr marL="285750" indent="-285750" algn="just">
              <a:buFont typeface="Arial" panose="020B0604020202020204" pitchFamily="34" charset="0"/>
              <a:buChar char="•"/>
            </a:pPr>
            <a:r>
              <a:rPr lang="hr-HR" smtClean="0">
                <a:latin typeface="+mn-lt"/>
              </a:rPr>
              <a:t>Kombinacijski faktori za granično stanje poslije sloma (PFLS) određuju se u skladu sa EN 1990 za izvanrednu proračunsku situaciju, ali sa </a:t>
            </a:r>
            <a:r>
              <a:rPr lang="el-GR" smtClean="0">
                <a:sym typeface="Symbol"/>
              </a:rPr>
              <a:t></a:t>
            </a:r>
            <a:r>
              <a:rPr lang="hr-HR" baseline="-25000" smtClean="0">
                <a:sym typeface="Symbol"/>
              </a:rPr>
              <a:t>2 </a:t>
            </a:r>
            <a:r>
              <a:rPr lang="hr-HR">
                <a:latin typeface="+mn-lt"/>
                <a:sym typeface="Symbol"/>
              </a:rPr>
              <a:t>= 0,2.</a:t>
            </a:r>
            <a:endParaRPr lang="en-GB">
              <a:latin typeface="+mn-lt"/>
            </a:endParaRPr>
          </a:p>
          <a:p>
            <a:pPr marL="285750" indent="-285750" algn="just">
              <a:buFont typeface="Arial" panose="020B0604020202020204" pitchFamily="34" charset="0"/>
              <a:buChar char="•"/>
            </a:pPr>
            <a:endParaRPr lang="hr-HR" smtClean="0">
              <a:latin typeface="+mn-lt"/>
            </a:endParaRPr>
          </a:p>
          <a:p>
            <a:pPr marL="285750" indent="-285750" algn="just">
              <a:buFont typeface="Arial" panose="020B0604020202020204" pitchFamily="34" charset="0"/>
              <a:buChar char="•"/>
            </a:pPr>
            <a:endParaRPr lang="hr-HR">
              <a:latin typeface="+mn-lt"/>
            </a:endParaRPr>
          </a:p>
        </p:txBody>
      </p:sp>
      <p:graphicFrame>
        <p:nvGraphicFramePr>
          <p:cNvPr id="2" name="Table 1"/>
          <p:cNvGraphicFramePr>
            <a:graphicFrameLocks noGrp="1"/>
          </p:cNvGraphicFramePr>
          <p:nvPr>
            <p:extLst>
              <p:ext uri="{D42A27DB-BD31-4B8C-83A1-F6EECF244321}">
                <p14:modId xmlns:p14="http://schemas.microsoft.com/office/powerpoint/2010/main" val="1288919680"/>
              </p:ext>
            </p:extLst>
          </p:nvPr>
        </p:nvGraphicFramePr>
        <p:xfrm>
          <a:off x="2843808" y="3573016"/>
          <a:ext cx="3600000" cy="741680"/>
        </p:xfrm>
        <a:graphic>
          <a:graphicData uri="http://schemas.openxmlformats.org/drawingml/2006/table">
            <a:tbl>
              <a:tblPr firstRow="1" bandRow="1">
                <a:tableStyleId>{5C22544A-7EE6-4342-B048-85BDC9FD1C3A}</a:tableStyleId>
              </a:tblPr>
              <a:tblGrid>
                <a:gridCol w="1200000"/>
                <a:gridCol w="1200000"/>
                <a:gridCol w="1200000"/>
              </a:tblGrid>
              <a:tr h="370840">
                <a:tc>
                  <a:txBody>
                    <a:bodyPr/>
                    <a:lstStyle/>
                    <a:p>
                      <a:pPr algn="ctr"/>
                      <a:r>
                        <a:rPr lang="el-GR" smtClean="0">
                          <a:solidFill>
                            <a:schemeClr val="tx1"/>
                          </a:solidFill>
                          <a:sym typeface="Symbol"/>
                        </a:rPr>
                        <a:t></a:t>
                      </a:r>
                      <a:r>
                        <a:rPr lang="hr-HR" baseline="-25000" smtClean="0">
                          <a:solidFill>
                            <a:schemeClr val="tx1"/>
                          </a:solidFill>
                          <a:sym typeface="Symbol"/>
                        </a:rPr>
                        <a:t>cp,0</a:t>
                      </a:r>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mtClean="0">
                          <a:solidFill>
                            <a:schemeClr val="tx1"/>
                          </a:solidFill>
                          <a:sym typeface="Symbol"/>
                        </a:rPr>
                        <a:t></a:t>
                      </a:r>
                      <a:r>
                        <a:rPr lang="hr-HR" baseline="-25000" smtClean="0">
                          <a:solidFill>
                            <a:schemeClr val="tx1"/>
                          </a:solidFill>
                          <a:sym typeface="Symbol"/>
                        </a:rPr>
                        <a:t>cp,1</a:t>
                      </a:r>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mtClean="0">
                          <a:solidFill>
                            <a:schemeClr val="tx1"/>
                          </a:solidFill>
                          <a:sym typeface="Symbol"/>
                        </a:rPr>
                        <a:t></a:t>
                      </a:r>
                      <a:r>
                        <a:rPr lang="hr-HR" baseline="-25000" smtClean="0">
                          <a:solidFill>
                            <a:schemeClr val="tx1"/>
                          </a:solidFill>
                          <a:sym typeface="Symbol"/>
                        </a:rPr>
                        <a:t>cp,2</a:t>
                      </a:r>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hr-HR" smtClean="0">
                          <a:solidFill>
                            <a:schemeClr val="tx1"/>
                          </a:solidFill>
                        </a:rPr>
                        <a:t>0,3</a:t>
                      </a:r>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r-HR" smtClean="0">
                          <a:solidFill>
                            <a:schemeClr val="tx1"/>
                          </a:solidFill>
                        </a:rPr>
                        <a:t>0,3</a:t>
                      </a:r>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r-HR" smtClean="0">
                          <a:solidFill>
                            <a:schemeClr val="tx1"/>
                          </a:solidFill>
                        </a:rPr>
                        <a:t>0,0</a:t>
                      </a:r>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054379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11</a:t>
            </a:fld>
            <a:endParaRPr lang="hr-HR" altLang="sr-Latn-RS">
              <a:latin typeface="Verdana" panose="020B0604030504040204" pitchFamily="34" charset="0"/>
            </a:endParaRPr>
          </a:p>
        </p:txBody>
      </p:sp>
      <p:sp>
        <p:nvSpPr>
          <p:cNvPr id="5" name="TextBox 4"/>
          <p:cNvSpPr txBox="1"/>
          <p:nvPr/>
        </p:nvSpPr>
        <p:spPr>
          <a:xfrm>
            <a:off x="539552" y="404664"/>
            <a:ext cx="7776864" cy="369332"/>
          </a:xfrm>
          <a:prstGeom prst="rect">
            <a:avLst/>
          </a:prstGeom>
          <a:noFill/>
        </p:spPr>
        <p:txBody>
          <a:bodyPr wrap="square" rtlCol="0">
            <a:spAutoFit/>
          </a:bodyPr>
          <a:lstStyle/>
          <a:p>
            <a:pPr algn="just"/>
            <a:r>
              <a:rPr lang="hr-HR">
                <a:latin typeface="+mn-lt"/>
              </a:rPr>
              <a:t>prCEN/TS </a:t>
            </a:r>
            <a:r>
              <a:rPr lang="hr-HR" smtClean="0">
                <a:latin typeface="+mn-lt"/>
              </a:rPr>
              <a:t>xxxx-1:2019</a:t>
            </a:r>
            <a:endParaRPr lang="hr-HR">
              <a:latin typeface="+mn-lt"/>
            </a:endParaRPr>
          </a:p>
        </p:txBody>
      </p:sp>
      <p:sp>
        <p:nvSpPr>
          <p:cNvPr id="6" name="TextBox 5"/>
          <p:cNvSpPr txBox="1"/>
          <p:nvPr/>
        </p:nvSpPr>
        <p:spPr>
          <a:xfrm>
            <a:off x="539552" y="908720"/>
            <a:ext cx="8064896" cy="5355312"/>
          </a:xfrm>
          <a:prstGeom prst="rect">
            <a:avLst/>
          </a:prstGeom>
          <a:noFill/>
        </p:spPr>
        <p:txBody>
          <a:bodyPr wrap="square" rtlCol="0">
            <a:spAutoFit/>
          </a:bodyPr>
          <a:lstStyle/>
          <a:p>
            <a:pPr algn="just"/>
            <a:r>
              <a:rPr lang="hr-HR" u="sng" smtClean="0">
                <a:latin typeface="+mn-lt"/>
              </a:rPr>
              <a:t>Proračunska otpornost stakla:</a:t>
            </a:r>
          </a:p>
          <a:p>
            <a:pPr marL="285750" indent="-285750" algn="just">
              <a:buFont typeface="Arial" panose="020B0604020202020204" pitchFamily="34" charset="0"/>
              <a:buChar char="•"/>
            </a:pPr>
            <a:r>
              <a:rPr lang="hr-HR" smtClean="0">
                <a:latin typeface="+mn-lt"/>
              </a:rPr>
              <a:t>Uključene su staklene ploče debljine od 2 do 25 mm, od natrij-kalcij-silikatnog stakla i borosilikatnog stakla. Za proračun se koriste nominalne debljine stakla.</a:t>
            </a:r>
          </a:p>
          <a:p>
            <a:pPr marL="285750" indent="-285750" algn="just">
              <a:buFont typeface="Arial" panose="020B0604020202020204" pitchFamily="34" charset="0"/>
              <a:buChar char="•"/>
            </a:pPr>
            <a:r>
              <a:rPr lang="hr-HR" smtClean="0">
                <a:latin typeface="+mn-lt"/>
                <a:sym typeface="Symbol"/>
              </a:rPr>
              <a:t>Dopušteno je odabrati druge vrijednosti prema NAD.</a:t>
            </a:r>
          </a:p>
          <a:p>
            <a:pPr marL="285750" indent="-285750" algn="just">
              <a:buFont typeface="Arial" panose="020B0604020202020204" pitchFamily="34" charset="0"/>
              <a:buChar char="•"/>
            </a:pPr>
            <a:r>
              <a:rPr lang="hr-HR" smtClean="0">
                <a:latin typeface="+mn-lt"/>
                <a:sym typeface="Symbol"/>
              </a:rPr>
              <a:t>Specifičnosti stakla:</a:t>
            </a:r>
          </a:p>
          <a:p>
            <a:pPr marL="742950" lvl="1" indent="-285750" algn="just">
              <a:buFont typeface="Arial" panose="020B0604020202020204" pitchFamily="34" charset="0"/>
              <a:buChar char="•"/>
            </a:pPr>
            <a:r>
              <a:rPr lang="hr-HR" smtClean="0">
                <a:latin typeface="+mn-lt"/>
                <a:sym typeface="Symbol"/>
              </a:rPr>
              <a:t>Vjerojatnost loma ovisi o vjerojatnosti pojave kritične pukotine i njenoj koincidenciji sa najvećim vlačnim naprezanjima. Stoga staklo u zoni mehaničke obrade (rubovi, urezi i rupe) ima prividno manju proračunsku otpornost.</a:t>
            </a:r>
          </a:p>
          <a:p>
            <a:pPr marL="742950" lvl="1" indent="-285750" algn="just">
              <a:buFont typeface="Arial" panose="020B0604020202020204" pitchFamily="34" charset="0"/>
              <a:buChar char="•"/>
            </a:pPr>
            <a:r>
              <a:rPr lang="hr-HR" smtClean="0">
                <a:latin typeface="+mn-lt"/>
                <a:sym typeface="Symbol"/>
              </a:rPr>
              <a:t>Napetosna korozija: uz konstantno vlačno naprezanje iznad </a:t>
            </a:r>
            <a:r>
              <a:rPr lang="hr-HR" smtClean="0">
                <a:latin typeface="Calibri" pitchFamily="34" charset="0"/>
              </a:rPr>
              <a:t>praga </a:t>
            </a:r>
            <a:r>
              <a:rPr lang="hr-HR">
                <a:latin typeface="Calibri" pitchFamily="34" charset="0"/>
              </a:rPr>
              <a:t>rasta pukotina </a:t>
            </a:r>
            <a:r>
              <a:rPr lang="hr-HR" smtClean="0">
                <a:latin typeface="Calibri" pitchFamily="34" charset="0"/>
              </a:rPr>
              <a:t>K</a:t>
            </a:r>
            <a:r>
              <a:rPr lang="hr-HR" baseline="-25000" smtClean="0">
                <a:latin typeface="Calibri" pitchFamily="34" charset="0"/>
              </a:rPr>
              <a:t>I0</a:t>
            </a:r>
            <a:r>
              <a:rPr lang="hr-HR" smtClean="0">
                <a:latin typeface="Calibri" pitchFamily="34" charset="0"/>
              </a:rPr>
              <a:t> (</a:t>
            </a:r>
            <a:r>
              <a:rPr lang="hr-HR">
                <a:latin typeface="Calibri" pitchFamily="34" charset="0"/>
              </a:rPr>
              <a:t>faktora intenzivnosti </a:t>
            </a:r>
            <a:r>
              <a:rPr lang="hr-HR" smtClean="0">
                <a:latin typeface="Calibri" pitchFamily="34" charset="0"/>
              </a:rPr>
              <a:t>naprezanja),</a:t>
            </a:r>
            <a:r>
              <a:rPr lang="hr-HR" smtClean="0">
                <a:latin typeface="+mn-lt"/>
                <a:sym typeface="Symbol"/>
              </a:rPr>
              <a:t> s vremenom dolazi do rasta pukotine do sloma. Stoga proračunska otpornost stakla ovisi o duljini trajanja djelovanja.</a:t>
            </a:r>
          </a:p>
          <a:p>
            <a:pPr marL="742950" lvl="1" indent="-285750" algn="just">
              <a:buFont typeface="Arial" panose="020B0604020202020204" pitchFamily="34" charset="0"/>
              <a:buChar char="•"/>
            </a:pPr>
            <a:r>
              <a:rPr lang="hr-HR" smtClean="0">
                <a:latin typeface="+mn-lt"/>
                <a:sym typeface="Symbol"/>
              </a:rPr>
              <a:t>Prednaprezanje se zamjenjuje povećanom karakterističnom savojnom čvrstoćom prednapregnutog stakla, što je usvojeno i u odgovarajućim normama za proizvod. Proračunska metoda pri kojoj bi prednaprezanje bilo među djelovanjima nije usklađena sa normama za proizvod. Norme za proizvod ne definiraju kompresiju od prednaprezanja, već prividnu savojnu čvrstoću prednapregnutog materijala.</a:t>
            </a:r>
          </a:p>
        </p:txBody>
      </p:sp>
    </p:spTree>
    <p:extLst>
      <p:ext uri="{BB962C8B-B14F-4D97-AF65-F5344CB8AC3E}">
        <p14:creationId xmlns:p14="http://schemas.microsoft.com/office/powerpoint/2010/main" val="2385729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12</a:t>
            </a:fld>
            <a:endParaRPr lang="hr-HR" altLang="sr-Latn-RS">
              <a:latin typeface="Verdana" panose="020B0604030504040204" pitchFamily="34" charset="0"/>
            </a:endParaRPr>
          </a:p>
        </p:txBody>
      </p:sp>
      <p:sp>
        <p:nvSpPr>
          <p:cNvPr id="5" name="TextBox 4"/>
          <p:cNvSpPr txBox="1"/>
          <p:nvPr/>
        </p:nvSpPr>
        <p:spPr>
          <a:xfrm>
            <a:off x="539552" y="404664"/>
            <a:ext cx="7776864" cy="369332"/>
          </a:xfrm>
          <a:prstGeom prst="rect">
            <a:avLst/>
          </a:prstGeom>
          <a:noFill/>
        </p:spPr>
        <p:txBody>
          <a:bodyPr wrap="square" rtlCol="0">
            <a:spAutoFit/>
          </a:bodyPr>
          <a:lstStyle/>
          <a:p>
            <a:pPr algn="just"/>
            <a:r>
              <a:rPr lang="hr-HR">
                <a:latin typeface="+mn-lt"/>
              </a:rPr>
              <a:t>prCEN/TS </a:t>
            </a:r>
            <a:r>
              <a:rPr lang="hr-HR" smtClean="0">
                <a:latin typeface="+mn-lt"/>
              </a:rPr>
              <a:t>xxxx-1:2019</a:t>
            </a:r>
            <a:endParaRPr lang="hr-HR">
              <a:latin typeface="+mn-lt"/>
            </a:endParaRPr>
          </a:p>
        </p:txBody>
      </p:sp>
      <p:sp>
        <p:nvSpPr>
          <p:cNvPr id="6" name="TextBox 5"/>
          <p:cNvSpPr txBox="1"/>
          <p:nvPr/>
        </p:nvSpPr>
        <p:spPr>
          <a:xfrm>
            <a:off x="539552" y="908720"/>
            <a:ext cx="8064896" cy="646331"/>
          </a:xfrm>
          <a:prstGeom prst="rect">
            <a:avLst/>
          </a:prstGeom>
          <a:noFill/>
        </p:spPr>
        <p:txBody>
          <a:bodyPr wrap="square" rtlCol="0">
            <a:spAutoFit/>
          </a:bodyPr>
          <a:lstStyle/>
          <a:p>
            <a:pPr algn="just"/>
            <a:r>
              <a:rPr lang="hr-HR" smtClean="0">
                <a:latin typeface="+mn-lt"/>
                <a:sym typeface="Symbol"/>
              </a:rPr>
              <a:t>Ponuđene su mnoge metode za proračunsku otpornost stakla f</a:t>
            </a:r>
            <a:r>
              <a:rPr lang="hr-HR" baseline="-25000" smtClean="0">
                <a:latin typeface="+mn-lt"/>
                <a:sym typeface="Symbol"/>
              </a:rPr>
              <a:t>g,d</a:t>
            </a:r>
            <a:r>
              <a:rPr lang="hr-HR" smtClean="0">
                <a:latin typeface="+mn-lt"/>
                <a:sym typeface="Symbol"/>
              </a:rPr>
              <a:t>, a na sastanku u Rijeci su odabrane dvije:</a:t>
            </a:r>
            <a:endParaRPr lang="hr-HR">
              <a:latin typeface="+mn-lt"/>
              <a:sym typeface="Symbol"/>
            </a:endParaRPr>
          </a:p>
        </p:txBody>
      </p:sp>
      <p:sp>
        <p:nvSpPr>
          <p:cNvPr id="7" name="TextBox 6"/>
          <p:cNvSpPr txBox="1"/>
          <p:nvPr/>
        </p:nvSpPr>
        <p:spPr>
          <a:xfrm>
            <a:off x="539552" y="1700808"/>
            <a:ext cx="8064896" cy="369332"/>
          </a:xfrm>
          <a:prstGeom prst="rect">
            <a:avLst/>
          </a:prstGeom>
          <a:noFill/>
        </p:spPr>
        <p:txBody>
          <a:bodyPr wrap="square" rtlCol="0">
            <a:spAutoFit/>
          </a:bodyPr>
          <a:lstStyle/>
          <a:p>
            <a:pPr algn="just"/>
            <a:r>
              <a:rPr lang="hr-HR" smtClean="0">
                <a:latin typeface="+mn-lt"/>
              </a:rPr>
              <a:t>Pojednostavljena proračunska metoda:</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2132856"/>
            <a:ext cx="2847975" cy="538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539552" y="2780928"/>
            <a:ext cx="8064896" cy="2862322"/>
          </a:xfrm>
          <a:prstGeom prst="rect">
            <a:avLst/>
          </a:prstGeom>
          <a:noFill/>
        </p:spPr>
        <p:txBody>
          <a:bodyPr wrap="square" rtlCol="0">
            <a:spAutoFit/>
          </a:bodyPr>
          <a:lstStyle/>
          <a:p>
            <a:pPr algn="just"/>
            <a:r>
              <a:rPr lang="hr-HR" smtClean="0">
                <a:latin typeface="+mn-lt"/>
              </a:rPr>
              <a:t>gdje je:</a:t>
            </a:r>
          </a:p>
          <a:p>
            <a:pPr algn="just"/>
            <a:r>
              <a:rPr lang="hr-HR" smtClean="0">
                <a:latin typeface="+mn-lt"/>
              </a:rPr>
              <a:t>k</a:t>
            </a:r>
            <a:r>
              <a:rPr lang="hr-HR" baseline="-25000" smtClean="0">
                <a:latin typeface="+mn-lt"/>
              </a:rPr>
              <a:t>ed</a:t>
            </a:r>
            <a:r>
              <a:rPr lang="hr-HR" smtClean="0">
                <a:latin typeface="+mn-lt"/>
              </a:rPr>
              <a:t> 	– faktor obrade ruba</a:t>
            </a:r>
          </a:p>
          <a:p>
            <a:pPr algn="just"/>
            <a:r>
              <a:rPr lang="hr-HR" smtClean="0">
                <a:latin typeface="+mn-lt"/>
              </a:rPr>
              <a:t>k</a:t>
            </a:r>
            <a:r>
              <a:rPr lang="hr-HR" baseline="-25000" smtClean="0">
                <a:latin typeface="+mn-lt"/>
              </a:rPr>
              <a:t>ed,p</a:t>
            </a:r>
            <a:r>
              <a:rPr lang="hr-HR" smtClean="0">
                <a:latin typeface="+mn-lt"/>
              </a:rPr>
              <a:t> 	– </a:t>
            </a:r>
            <a:r>
              <a:rPr lang="hr-HR">
                <a:latin typeface="+mn-lt"/>
              </a:rPr>
              <a:t>faktor </a:t>
            </a:r>
            <a:r>
              <a:rPr lang="hr-HR" smtClean="0">
                <a:latin typeface="+mn-lt"/>
              </a:rPr>
              <a:t>prednaprezanja ruba</a:t>
            </a:r>
          </a:p>
          <a:p>
            <a:pPr algn="just"/>
            <a:r>
              <a:rPr lang="hr-HR" smtClean="0">
                <a:latin typeface="+mn-lt"/>
              </a:rPr>
              <a:t>k</a:t>
            </a:r>
            <a:r>
              <a:rPr lang="hr-HR" baseline="-25000" smtClean="0">
                <a:latin typeface="+mn-lt"/>
              </a:rPr>
              <a:t>sp</a:t>
            </a:r>
            <a:r>
              <a:rPr lang="hr-HR" smtClean="0">
                <a:latin typeface="+mn-lt"/>
              </a:rPr>
              <a:t> 	– </a:t>
            </a:r>
            <a:r>
              <a:rPr lang="hr-HR">
                <a:latin typeface="+mn-lt"/>
              </a:rPr>
              <a:t>faktor </a:t>
            </a:r>
            <a:r>
              <a:rPr lang="hr-HR" smtClean="0">
                <a:latin typeface="+mn-lt"/>
              </a:rPr>
              <a:t>površinske obrade</a:t>
            </a:r>
            <a:endParaRPr lang="hr-HR">
              <a:latin typeface="+mn-lt"/>
            </a:endParaRPr>
          </a:p>
          <a:p>
            <a:pPr algn="just"/>
            <a:r>
              <a:rPr lang="hr-HR" smtClean="0">
                <a:latin typeface="+mn-lt"/>
              </a:rPr>
              <a:t>k</a:t>
            </a:r>
            <a:r>
              <a:rPr lang="hr-HR" baseline="-25000" smtClean="0">
                <a:latin typeface="+mn-lt"/>
              </a:rPr>
              <a:t>r</a:t>
            </a:r>
            <a:r>
              <a:rPr lang="hr-HR" smtClean="0">
                <a:latin typeface="+mn-lt"/>
              </a:rPr>
              <a:t> 	– </a:t>
            </a:r>
            <a:r>
              <a:rPr lang="hr-HR">
                <a:latin typeface="+mn-lt"/>
              </a:rPr>
              <a:t>faktor </a:t>
            </a:r>
            <a:r>
              <a:rPr lang="hr-HR" smtClean="0">
                <a:latin typeface="+mn-lt"/>
              </a:rPr>
              <a:t>redundancije za laminirano (uslojeno) staklo (</a:t>
            </a:r>
            <a:r>
              <a:rPr lang="hr-HR"/>
              <a:t>k</a:t>
            </a:r>
            <a:r>
              <a:rPr lang="hr-HR" baseline="-25000"/>
              <a:t>r </a:t>
            </a:r>
            <a:r>
              <a:rPr lang="hr-HR" smtClean="0"/>
              <a:t>=</a:t>
            </a:r>
            <a:r>
              <a:rPr lang="hr-HR" smtClean="0">
                <a:latin typeface="+mn-lt"/>
              </a:rPr>
              <a:t>1,1 za laminirano</a:t>
            </a:r>
          </a:p>
          <a:p>
            <a:pPr algn="just"/>
            <a:r>
              <a:rPr lang="hr-HR">
                <a:latin typeface="+mn-lt"/>
              </a:rPr>
              <a:t>	</a:t>
            </a:r>
            <a:r>
              <a:rPr lang="hr-HR" smtClean="0">
                <a:latin typeface="+mn-lt"/>
              </a:rPr>
              <a:t>   staklo bez utjecaja sprezanja)</a:t>
            </a:r>
            <a:endParaRPr lang="hr-HR">
              <a:latin typeface="+mn-lt"/>
            </a:endParaRPr>
          </a:p>
          <a:p>
            <a:pPr algn="just"/>
            <a:r>
              <a:rPr lang="hr-HR" smtClean="0">
                <a:latin typeface="+mn-lt"/>
              </a:rPr>
              <a:t>k</a:t>
            </a:r>
            <a:r>
              <a:rPr lang="hr-HR" baseline="-25000" smtClean="0">
                <a:latin typeface="+mn-lt"/>
              </a:rPr>
              <a:t>mod</a:t>
            </a:r>
            <a:r>
              <a:rPr lang="hr-HR" smtClean="0">
                <a:latin typeface="+mn-lt"/>
              </a:rPr>
              <a:t> 	– </a:t>
            </a:r>
            <a:r>
              <a:rPr lang="hr-HR">
                <a:latin typeface="+mn-lt"/>
              </a:rPr>
              <a:t>faktor </a:t>
            </a:r>
            <a:r>
              <a:rPr lang="hr-HR" smtClean="0">
                <a:latin typeface="+mn-lt"/>
              </a:rPr>
              <a:t>trajanja djelovanja (samo za normalno staklo, za ostala stakla 1,0)</a:t>
            </a:r>
            <a:endParaRPr lang="hr-HR">
              <a:latin typeface="+mn-lt"/>
            </a:endParaRPr>
          </a:p>
          <a:p>
            <a:pPr algn="just"/>
            <a:r>
              <a:rPr lang="hr-HR" smtClean="0">
                <a:latin typeface="+mn-lt"/>
              </a:rPr>
              <a:t>f</a:t>
            </a:r>
            <a:r>
              <a:rPr lang="hr-HR" baseline="-25000" smtClean="0">
                <a:latin typeface="+mn-lt"/>
              </a:rPr>
              <a:t>g,k</a:t>
            </a:r>
            <a:r>
              <a:rPr lang="hr-HR" smtClean="0">
                <a:latin typeface="+mn-lt"/>
              </a:rPr>
              <a:t> 	– </a:t>
            </a:r>
            <a:r>
              <a:rPr lang="hr-HR" smtClean="0">
                <a:latin typeface="+mn-lt"/>
                <a:sym typeface="Symbol"/>
              </a:rPr>
              <a:t>karakteristična savojna čvrstoća stakla</a:t>
            </a:r>
          </a:p>
          <a:p>
            <a:pPr algn="just"/>
            <a:r>
              <a:rPr lang="hr-HR">
                <a:latin typeface="+mn-lt"/>
                <a:sym typeface="Symbol"/>
              </a:rPr>
              <a:t></a:t>
            </a:r>
            <a:r>
              <a:rPr lang="hr-HR" baseline="-25000" smtClean="0">
                <a:latin typeface="+mn-lt"/>
                <a:sym typeface="Symbol"/>
              </a:rPr>
              <a:t>M</a:t>
            </a:r>
            <a:r>
              <a:rPr lang="hr-HR" smtClean="0">
                <a:latin typeface="+mn-lt"/>
                <a:sym typeface="Symbol"/>
              </a:rPr>
              <a:t>	</a:t>
            </a:r>
            <a:r>
              <a:rPr lang="hr-HR" smtClean="0">
                <a:latin typeface="+mn-lt"/>
              </a:rPr>
              <a:t>–</a:t>
            </a:r>
            <a:r>
              <a:rPr lang="hr-HR" smtClean="0">
                <a:latin typeface="+mn-lt"/>
                <a:sym typeface="Symbol"/>
              </a:rPr>
              <a:t> </a:t>
            </a:r>
            <a:r>
              <a:rPr lang="hr-HR">
                <a:latin typeface="+mn-lt"/>
              </a:rPr>
              <a:t>Parcijalni faktor za </a:t>
            </a:r>
            <a:r>
              <a:rPr lang="hr-HR" smtClean="0">
                <a:latin typeface="+mn-lt"/>
              </a:rPr>
              <a:t>materijal</a:t>
            </a:r>
          </a:p>
          <a:p>
            <a:pPr algn="just"/>
            <a:r>
              <a:rPr lang="hr-HR" smtClean="0">
                <a:latin typeface="+mn-lt"/>
                <a:sym typeface="Symbol"/>
              </a:rPr>
              <a:t>	</a:t>
            </a:r>
            <a:r>
              <a:rPr lang="hr-HR">
                <a:latin typeface="+mn-lt"/>
              </a:rPr>
              <a:t>– </a:t>
            </a:r>
            <a:r>
              <a:rPr lang="hr-HR" smtClean="0">
                <a:latin typeface="+mn-lt"/>
                <a:sym typeface="Symbol"/>
              </a:rPr>
              <a:t>faktor varijacije prednapregnutog stakla (=0,83)</a:t>
            </a:r>
            <a:endParaRPr lang="hr-HR">
              <a:latin typeface="+mn-lt"/>
            </a:endParaRPr>
          </a:p>
        </p:txBody>
      </p:sp>
    </p:spTree>
    <p:extLst>
      <p:ext uri="{BB962C8B-B14F-4D97-AF65-F5344CB8AC3E}">
        <p14:creationId xmlns:p14="http://schemas.microsoft.com/office/powerpoint/2010/main" val="2537918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13</a:t>
            </a:fld>
            <a:endParaRPr lang="hr-HR" altLang="sr-Latn-RS">
              <a:latin typeface="Verdana" panose="020B0604030504040204" pitchFamily="34" charset="0"/>
            </a:endParaRPr>
          </a:p>
        </p:txBody>
      </p:sp>
      <p:sp>
        <p:nvSpPr>
          <p:cNvPr id="5" name="TextBox 4"/>
          <p:cNvSpPr txBox="1"/>
          <p:nvPr/>
        </p:nvSpPr>
        <p:spPr>
          <a:xfrm>
            <a:off x="539552" y="404664"/>
            <a:ext cx="7776864" cy="369332"/>
          </a:xfrm>
          <a:prstGeom prst="rect">
            <a:avLst/>
          </a:prstGeom>
          <a:noFill/>
        </p:spPr>
        <p:txBody>
          <a:bodyPr wrap="square" rtlCol="0">
            <a:spAutoFit/>
          </a:bodyPr>
          <a:lstStyle/>
          <a:p>
            <a:pPr algn="just"/>
            <a:r>
              <a:rPr lang="hr-HR">
                <a:latin typeface="+mn-lt"/>
              </a:rPr>
              <a:t>prCEN/TS </a:t>
            </a:r>
            <a:r>
              <a:rPr lang="hr-HR" smtClean="0">
                <a:latin typeface="+mn-lt"/>
              </a:rPr>
              <a:t>xxxx-1:2019</a:t>
            </a:r>
            <a:endParaRPr lang="hr-HR">
              <a:latin typeface="+mn-lt"/>
            </a:endParaRPr>
          </a:p>
        </p:txBody>
      </p:sp>
      <p:sp>
        <p:nvSpPr>
          <p:cNvPr id="7" name="TextBox 6"/>
          <p:cNvSpPr txBox="1"/>
          <p:nvPr/>
        </p:nvSpPr>
        <p:spPr>
          <a:xfrm>
            <a:off x="539552" y="836712"/>
            <a:ext cx="8064896" cy="369332"/>
          </a:xfrm>
          <a:prstGeom prst="rect">
            <a:avLst/>
          </a:prstGeom>
          <a:noFill/>
        </p:spPr>
        <p:txBody>
          <a:bodyPr wrap="square" rtlCol="0">
            <a:spAutoFit/>
          </a:bodyPr>
          <a:lstStyle/>
          <a:p>
            <a:pPr algn="just"/>
            <a:r>
              <a:rPr lang="hr-HR" smtClean="0">
                <a:latin typeface="+mn-lt"/>
              </a:rPr>
              <a:t>Detaljna proračunska metoda:</a:t>
            </a:r>
          </a:p>
        </p:txBody>
      </p:sp>
      <p:sp>
        <p:nvSpPr>
          <p:cNvPr id="8" name="TextBox 7"/>
          <p:cNvSpPr txBox="1"/>
          <p:nvPr/>
        </p:nvSpPr>
        <p:spPr>
          <a:xfrm>
            <a:off x="539552" y="1916832"/>
            <a:ext cx="8064896" cy="3416320"/>
          </a:xfrm>
          <a:prstGeom prst="rect">
            <a:avLst/>
          </a:prstGeom>
          <a:noFill/>
        </p:spPr>
        <p:txBody>
          <a:bodyPr wrap="square" rtlCol="0">
            <a:spAutoFit/>
          </a:bodyPr>
          <a:lstStyle/>
          <a:p>
            <a:pPr algn="just"/>
            <a:r>
              <a:rPr lang="hr-HR" smtClean="0">
                <a:latin typeface="+mn-lt"/>
              </a:rPr>
              <a:t>gdje je:</a:t>
            </a:r>
          </a:p>
          <a:p>
            <a:pPr algn="just"/>
            <a:r>
              <a:rPr lang="hr-HR" smtClean="0">
                <a:latin typeface="+mn-lt"/>
              </a:rPr>
              <a:t>k</a:t>
            </a:r>
            <a:r>
              <a:rPr lang="hr-HR" baseline="-25000" smtClean="0">
                <a:latin typeface="+mn-lt"/>
              </a:rPr>
              <a:t>e</a:t>
            </a:r>
            <a:r>
              <a:rPr lang="hr-HR" smtClean="0">
                <a:latin typeface="+mn-lt"/>
              </a:rPr>
              <a:t> 	– faktor obrade ruba</a:t>
            </a:r>
          </a:p>
          <a:p>
            <a:pPr algn="just"/>
            <a:r>
              <a:rPr lang="hr-HR">
                <a:latin typeface="+mn-lt"/>
              </a:rPr>
              <a:t>k</a:t>
            </a:r>
            <a:r>
              <a:rPr lang="hr-HR" baseline="-25000">
                <a:latin typeface="+mn-lt"/>
              </a:rPr>
              <a:t>mod</a:t>
            </a:r>
            <a:r>
              <a:rPr lang="hr-HR">
                <a:latin typeface="+mn-lt"/>
              </a:rPr>
              <a:t> 	– faktor trajanja djelovanja</a:t>
            </a:r>
          </a:p>
          <a:p>
            <a:pPr algn="just"/>
            <a:r>
              <a:rPr lang="hr-HR">
                <a:latin typeface="+mn-lt"/>
              </a:rPr>
              <a:t>k</a:t>
            </a:r>
            <a:r>
              <a:rPr lang="hr-HR" baseline="-25000">
                <a:latin typeface="+mn-lt"/>
              </a:rPr>
              <a:t>sp</a:t>
            </a:r>
            <a:r>
              <a:rPr lang="hr-HR">
                <a:latin typeface="+mn-lt"/>
              </a:rPr>
              <a:t> 	– faktor površinske </a:t>
            </a:r>
            <a:r>
              <a:rPr lang="hr-HR" smtClean="0">
                <a:latin typeface="+mn-lt"/>
              </a:rPr>
              <a:t>obrade</a:t>
            </a:r>
          </a:p>
          <a:p>
            <a:pPr algn="just"/>
            <a:r>
              <a:rPr lang="hr-HR" smtClean="0">
                <a:latin typeface="+mn-lt"/>
                <a:sym typeface="Symbol"/>
              </a:rPr>
              <a:t></a:t>
            </a:r>
            <a:r>
              <a:rPr lang="hr-HR" baseline="-25000" smtClean="0">
                <a:latin typeface="+mn-lt"/>
                <a:sym typeface="Symbol"/>
              </a:rPr>
              <a:t>A</a:t>
            </a:r>
            <a:r>
              <a:rPr lang="hr-HR" smtClean="0">
                <a:latin typeface="+mn-lt"/>
                <a:sym typeface="Symbol"/>
              </a:rPr>
              <a:t>	</a:t>
            </a:r>
            <a:r>
              <a:rPr lang="hr-HR" smtClean="0">
                <a:latin typeface="+mn-lt"/>
              </a:rPr>
              <a:t>– </a:t>
            </a:r>
            <a:r>
              <a:rPr lang="hr-HR">
                <a:latin typeface="+mn-lt"/>
              </a:rPr>
              <a:t>faktor </a:t>
            </a:r>
            <a:r>
              <a:rPr lang="hr-HR" smtClean="0">
                <a:latin typeface="+mn-lt"/>
              </a:rPr>
              <a:t>površine ploče</a:t>
            </a:r>
            <a:endParaRPr lang="hr-HR">
              <a:latin typeface="+mn-lt"/>
            </a:endParaRPr>
          </a:p>
          <a:p>
            <a:pPr algn="just"/>
            <a:r>
              <a:rPr lang="hr-HR" smtClean="0">
                <a:latin typeface="+mn-lt"/>
                <a:sym typeface="Symbol"/>
              </a:rPr>
              <a:t></a:t>
            </a:r>
            <a:r>
              <a:rPr lang="hr-HR" baseline="-25000" smtClean="0">
                <a:latin typeface="+mn-lt"/>
                <a:sym typeface="Symbol"/>
              </a:rPr>
              <a:t>l</a:t>
            </a:r>
            <a:r>
              <a:rPr lang="hr-HR">
                <a:latin typeface="+mn-lt"/>
                <a:sym typeface="Symbol"/>
              </a:rPr>
              <a:t>	</a:t>
            </a:r>
            <a:r>
              <a:rPr lang="hr-HR">
                <a:latin typeface="+mn-lt"/>
              </a:rPr>
              <a:t>– faktor </a:t>
            </a:r>
            <a:r>
              <a:rPr lang="hr-HR" smtClean="0">
                <a:latin typeface="+mn-lt"/>
              </a:rPr>
              <a:t>duljine ruba</a:t>
            </a:r>
            <a:endParaRPr lang="hr-HR">
              <a:latin typeface="+mn-lt"/>
            </a:endParaRPr>
          </a:p>
          <a:p>
            <a:pPr algn="just"/>
            <a:r>
              <a:rPr lang="hr-HR">
                <a:latin typeface="+mn-lt"/>
              </a:rPr>
              <a:t>f</a:t>
            </a:r>
            <a:r>
              <a:rPr lang="hr-HR" baseline="-25000">
                <a:latin typeface="+mn-lt"/>
              </a:rPr>
              <a:t>g,k</a:t>
            </a:r>
            <a:r>
              <a:rPr lang="hr-HR">
                <a:latin typeface="+mn-lt"/>
              </a:rPr>
              <a:t> 	– </a:t>
            </a:r>
            <a:r>
              <a:rPr lang="hr-HR">
                <a:latin typeface="+mn-lt"/>
                <a:sym typeface="Symbol"/>
              </a:rPr>
              <a:t>karakteristična savojna čvrstoća </a:t>
            </a:r>
            <a:r>
              <a:rPr lang="hr-HR" smtClean="0">
                <a:latin typeface="+mn-lt"/>
                <a:sym typeface="Symbol"/>
              </a:rPr>
              <a:t>normalnog stakla (</a:t>
            </a:r>
            <a:r>
              <a:rPr lang="hr-HR">
                <a:latin typeface="+mn-lt"/>
              </a:rPr>
              <a:t>f</a:t>
            </a:r>
            <a:r>
              <a:rPr lang="hr-HR" baseline="-25000">
                <a:latin typeface="+mn-lt"/>
              </a:rPr>
              <a:t>g,k</a:t>
            </a:r>
            <a:r>
              <a:rPr lang="hr-HR">
                <a:latin typeface="+mn-lt"/>
              </a:rPr>
              <a:t> </a:t>
            </a:r>
            <a:r>
              <a:rPr lang="hr-HR" smtClean="0">
                <a:latin typeface="+mn-lt"/>
              </a:rPr>
              <a:t>= 45 N/mm</a:t>
            </a:r>
            <a:r>
              <a:rPr lang="hr-HR" baseline="30000" smtClean="0">
                <a:latin typeface="+mn-lt"/>
              </a:rPr>
              <a:t>2</a:t>
            </a:r>
            <a:r>
              <a:rPr lang="hr-HR" smtClean="0">
                <a:latin typeface="+mn-lt"/>
                <a:sym typeface="Symbol"/>
              </a:rPr>
              <a:t>)</a:t>
            </a:r>
            <a:endParaRPr lang="hr-HR">
              <a:latin typeface="+mn-lt"/>
              <a:sym typeface="Symbol"/>
            </a:endParaRPr>
          </a:p>
          <a:p>
            <a:pPr algn="just"/>
            <a:r>
              <a:rPr lang="hr-HR">
                <a:latin typeface="+mn-lt"/>
                <a:sym typeface="Symbol"/>
              </a:rPr>
              <a:t></a:t>
            </a:r>
            <a:r>
              <a:rPr lang="hr-HR" baseline="-25000" smtClean="0">
                <a:latin typeface="+mn-lt"/>
                <a:sym typeface="Symbol"/>
              </a:rPr>
              <a:t>M,A</a:t>
            </a:r>
            <a:r>
              <a:rPr lang="hr-HR">
                <a:latin typeface="+mn-lt"/>
                <a:sym typeface="Symbol"/>
              </a:rPr>
              <a:t>	</a:t>
            </a:r>
            <a:r>
              <a:rPr lang="hr-HR">
                <a:latin typeface="+mn-lt"/>
              </a:rPr>
              <a:t>–</a:t>
            </a:r>
            <a:r>
              <a:rPr lang="hr-HR">
                <a:latin typeface="+mn-lt"/>
                <a:sym typeface="Symbol"/>
              </a:rPr>
              <a:t> </a:t>
            </a:r>
            <a:r>
              <a:rPr lang="hr-HR">
                <a:latin typeface="+mn-lt"/>
              </a:rPr>
              <a:t>Parcijalni faktor za </a:t>
            </a:r>
            <a:r>
              <a:rPr lang="hr-HR" smtClean="0">
                <a:latin typeface="+mn-lt"/>
              </a:rPr>
              <a:t>materijal normalno staklo </a:t>
            </a:r>
            <a:r>
              <a:rPr lang="hr-HR">
                <a:latin typeface="+mn-lt"/>
              </a:rPr>
              <a:t>(</a:t>
            </a:r>
            <a:r>
              <a:rPr lang="hr-HR" smtClean="0">
                <a:latin typeface="+mn-lt"/>
              </a:rPr>
              <a:t>1,8 </a:t>
            </a:r>
            <a:r>
              <a:rPr lang="hr-HR">
                <a:latin typeface="+mn-lt"/>
              </a:rPr>
              <a:t>ili prema NAD)</a:t>
            </a:r>
          </a:p>
          <a:p>
            <a:pPr algn="just"/>
            <a:r>
              <a:rPr lang="hr-HR" smtClean="0">
                <a:latin typeface="+mn-lt"/>
              </a:rPr>
              <a:t>k</a:t>
            </a:r>
            <a:r>
              <a:rPr lang="hr-HR" baseline="-25000" smtClean="0">
                <a:latin typeface="+mn-lt"/>
              </a:rPr>
              <a:t>ep</a:t>
            </a:r>
            <a:r>
              <a:rPr lang="hr-HR" smtClean="0">
                <a:latin typeface="+mn-lt"/>
              </a:rPr>
              <a:t> 	– </a:t>
            </a:r>
            <a:r>
              <a:rPr lang="hr-HR">
                <a:latin typeface="+mn-lt"/>
              </a:rPr>
              <a:t>faktor </a:t>
            </a:r>
            <a:r>
              <a:rPr lang="hr-HR" smtClean="0">
                <a:latin typeface="+mn-lt"/>
              </a:rPr>
              <a:t>prednaprezanja ruba</a:t>
            </a:r>
          </a:p>
          <a:p>
            <a:pPr algn="just"/>
            <a:r>
              <a:rPr lang="hr-HR" smtClean="0">
                <a:latin typeface="+mn-lt"/>
              </a:rPr>
              <a:t>k</a:t>
            </a:r>
            <a:r>
              <a:rPr lang="hr-HR" baseline="-25000" smtClean="0">
                <a:latin typeface="+mn-lt"/>
              </a:rPr>
              <a:t>v</a:t>
            </a:r>
            <a:r>
              <a:rPr lang="hr-HR" smtClean="0">
                <a:latin typeface="+mn-lt"/>
              </a:rPr>
              <a:t> 	– faktor redukcije prednaprezanja obzirom na tehnologiju</a:t>
            </a:r>
            <a:endParaRPr lang="hr-HR">
              <a:latin typeface="+mn-lt"/>
            </a:endParaRPr>
          </a:p>
          <a:p>
            <a:pPr algn="just"/>
            <a:r>
              <a:rPr lang="hr-HR" smtClean="0">
                <a:latin typeface="+mn-lt"/>
              </a:rPr>
              <a:t>f</a:t>
            </a:r>
            <a:r>
              <a:rPr lang="hr-HR" baseline="-25000" smtClean="0">
                <a:latin typeface="+mn-lt"/>
              </a:rPr>
              <a:t>b,k</a:t>
            </a:r>
            <a:r>
              <a:rPr lang="hr-HR" smtClean="0">
                <a:latin typeface="+mn-lt"/>
              </a:rPr>
              <a:t> </a:t>
            </a:r>
            <a:r>
              <a:rPr lang="hr-HR">
                <a:latin typeface="+mn-lt"/>
              </a:rPr>
              <a:t>	– </a:t>
            </a:r>
            <a:r>
              <a:rPr lang="hr-HR">
                <a:latin typeface="+mn-lt"/>
                <a:sym typeface="Symbol"/>
              </a:rPr>
              <a:t>karakteristična savojna čvrstoća </a:t>
            </a:r>
            <a:r>
              <a:rPr lang="hr-HR" smtClean="0">
                <a:latin typeface="+mn-lt"/>
                <a:sym typeface="Symbol"/>
              </a:rPr>
              <a:t>prednapregnutog stakla</a:t>
            </a:r>
            <a:endParaRPr lang="hr-HR">
              <a:latin typeface="+mn-lt"/>
              <a:sym typeface="Symbol"/>
            </a:endParaRPr>
          </a:p>
          <a:p>
            <a:pPr algn="just"/>
            <a:r>
              <a:rPr lang="hr-HR" smtClean="0">
                <a:latin typeface="+mn-lt"/>
                <a:sym typeface="Symbol"/>
              </a:rPr>
              <a:t></a:t>
            </a:r>
            <a:r>
              <a:rPr lang="hr-HR" baseline="-25000" smtClean="0">
                <a:latin typeface="+mn-lt"/>
                <a:sym typeface="Symbol"/>
              </a:rPr>
              <a:t>M,v</a:t>
            </a:r>
            <a:r>
              <a:rPr lang="hr-HR" smtClean="0">
                <a:latin typeface="+mn-lt"/>
                <a:sym typeface="Symbol"/>
              </a:rPr>
              <a:t>	</a:t>
            </a:r>
            <a:r>
              <a:rPr lang="hr-HR" smtClean="0">
                <a:latin typeface="+mn-lt"/>
              </a:rPr>
              <a:t>–</a:t>
            </a:r>
            <a:r>
              <a:rPr lang="hr-HR" smtClean="0">
                <a:latin typeface="+mn-lt"/>
                <a:sym typeface="Symbol"/>
              </a:rPr>
              <a:t> </a:t>
            </a:r>
            <a:r>
              <a:rPr lang="hr-HR">
                <a:latin typeface="+mn-lt"/>
              </a:rPr>
              <a:t>Parcijalni faktor za </a:t>
            </a:r>
            <a:r>
              <a:rPr lang="hr-HR" smtClean="0">
                <a:latin typeface="+mn-lt"/>
              </a:rPr>
              <a:t>materijal prednapregnuto staklo (1,2 ili prema NAD)</a:t>
            </a:r>
            <a:endParaRPr lang="hr-HR">
              <a:latin typeface="+mn-lt"/>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1268760"/>
            <a:ext cx="4686300" cy="552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39825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14</a:t>
            </a:fld>
            <a:endParaRPr lang="hr-HR" altLang="sr-Latn-RS">
              <a:latin typeface="Verdana" panose="020B0604030504040204" pitchFamily="34" charset="0"/>
            </a:endParaRPr>
          </a:p>
        </p:txBody>
      </p:sp>
      <p:sp>
        <p:nvSpPr>
          <p:cNvPr id="5" name="TextBox 4"/>
          <p:cNvSpPr txBox="1"/>
          <p:nvPr/>
        </p:nvSpPr>
        <p:spPr>
          <a:xfrm>
            <a:off x="539552" y="404664"/>
            <a:ext cx="7776864" cy="369332"/>
          </a:xfrm>
          <a:prstGeom prst="rect">
            <a:avLst/>
          </a:prstGeom>
          <a:noFill/>
        </p:spPr>
        <p:txBody>
          <a:bodyPr wrap="square" rtlCol="0">
            <a:spAutoFit/>
          </a:bodyPr>
          <a:lstStyle/>
          <a:p>
            <a:pPr algn="just"/>
            <a:r>
              <a:rPr lang="hr-HR">
                <a:latin typeface="+mn-lt"/>
              </a:rPr>
              <a:t>prCEN/TS </a:t>
            </a:r>
            <a:r>
              <a:rPr lang="hr-HR" smtClean="0">
                <a:latin typeface="+mn-lt"/>
              </a:rPr>
              <a:t>xxxx-1:2019</a:t>
            </a:r>
            <a:endParaRPr lang="hr-HR">
              <a:latin typeface="+mn-lt"/>
            </a:endParaRPr>
          </a:p>
        </p:txBody>
      </p:sp>
      <p:sp>
        <p:nvSpPr>
          <p:cNvPr id="7" name="TextBox 6"/>
          <p:cNvSpPr txBox="1"/>
          <p:nvPr/>
        </p:nvSpPr>
        <p:spPr>
          <a:xfrm>
            <a:off x="539552" y="836712"/>
            <a:ext cx="8064896" cy="369332"/>
          </a:xfrm>
          <a:prstGeom prst="rect">
            <a:avLst/>
          </a:prstGeom>
          <a:noFill/>
        </p:spPr>
        <p:txBody>
          <a:bodyPr wrap="square" rtlCol="0">
            <a:spAutoFit/>
          </a:bodyPr>
          <a:lstStyle/>
          <a:p>
            <a:pPr algn="just"/>
            <a:r>
              <a:rPr lang="hr-HR" u="sng" smtClean="0">
                <a:latin typeface="+mn-lt"/>
              </a:rPr>
              <a:t>Sprezanje laminiranog (uslojenog) stakla:</a:t>
            </a:r>
          </a:p>
        </p:txBody>
      </p:sp>
      <p:sp>
        <p:nvSpPr>
          <p:cNvPr id="8" name="TextBox 7"/>
          <p:cNvSpPr txBox="1"/>
          <p:nvPr/>
        </p:nvSpPr>
        <p:spPr>
          <a:xfrm>
            <a:off x="539552" y="1268760"/>
            <a:ext cx="8064896" cy="4524315"/>
          </a:xfrm>
          <a:prstGeom prst="rect">
            <a:avLst/>
          </a:prstGeom>
          <a:noFill/>
        </p:spPr>
        <p:txBody>
          <a:bodyPr wrap="square" rtlCol="0">
            <a:spAutoFit/>
          </a:bodyPr>
          <a:lstStyle/>
          <a:p>
            <a:pPr marL="285750" indent="-285750" algn="just">
              <a:buFont typeface="Arial" panose="020B0604020202020204" pitchFamily="34" charset="0"/>
              <a:buChar char="•"/>
            </a:pPr>
            <a:r>
              <a:rPr lang="hr-HR" smtClean="0">
                <a:latin typeface="+mn-lt"/>
              </a:rPr>
              <a:t>Dopušteno je koristiti sprezanje staklenih ploča laminirajućim folijama.</a:t>
            </a:r>
          </a:p>
          <a:p>
            <a:pPr marL="285750" indent="-285750" algn="just">
              <a:buFont typeface="Arial" panose="020B0604020202020204" pitchFamily="34" charset="0"/>
              <a:buChar char="•"/>
            </a:pPr>
            <a:r>
              <a:rPr lang="hr-HR" smtClean="0">
                <a:latin typeface="+mn-lt"/>
              </a:rPr>
              <a:t>Laminirajuće folije su polimeri sa viskoelastičnim svojstvima, pri čemu modul posmika folije ovisi o temperaturi i duljini trajanja djelovanja.</a:t>
            </a:r>
          </a:p>
          <a:p>
            <a:pPr marL="285750" indent="-285750" algn="just">
              <a:buFont typeface="Arial" panose="020B0604020202020204" pitchFamily="34" charset="0"/>
              <a:buChar char="•"/>
            </a:pPr>
            <a:r>
              <a:rPr lang="hr-HR" smtClean="0">
                <a:latin typeface="+mn-lt"/>
              </a:rPr>
              <a:t>Moguće je koristiti 3 mehanička modela sprezanja:</a:t>
            </a:r>
          </a:p>
          <a:p>
            <a:pPr marL="742950" lvl="1" indent="-285750" algn="just">
              <a:buFont typeface="Arial" panose="020B0604020202020204" pitchFamily="34" charset="0"/>
              <a:buChar char="•"/>
            </a:pPr>
            <a:r>
              <a:rPr lang="hr-HR" smtClean="0">
                <a:latin typeface="+mn-lt"/>
              </a:rPr>
              <a:t>Jednostavni model</a:t>
            </a:r>
          </a:p>
          <a:p>
            <a:pPr marL="1200150" lvl="2" indent="-285750" algn="just">
              <a:buFont typeface="Arial" panose="020B0604020202020204" pitchFamily="34" charset="0"/>
              <a:buChar char="•"/>
            </a:pPr>
            <a:r>
              <a:rPr lang="hr-HR" smtClean="0">
                <a:latin typeface="+mn-lt"/>
              </a:rPr>
              <a:t>Povoljni efekt sprezanja – sprezanje se zanemaruje</a:t>
            </a:r>
          </a:p>
          <a:p>
            <a:pPr marL="1200150" lvl="2" indent="-285750" algn="just">
              <a:buFont typeface="Arial" panose="020B0604020202020204" pitchFamily="34" charset="0"/>
              <a:buChar char="•"/>
            </a:pPr>
            <a:r>
              <a:rPr lang="hr-HR" smtClean="0">
                <a:latin typeface="+mn-lt"/>
              </a:rPr>
              <a:t>Nepovoljni efekt sprezanja – sprezanje je potpuno, laminirana ploča se zamjenjuje monolitnom pločom jednake debljine</a:t>
            </a:r>
          </a:p>
          <a:p>
            <a:pPr marL="742950" lvl="1" indent="-285750" algn="just">
              <a:buFont typeface="Arial" panose="020B0604020202020204" pitchFamily="34" charset="0"/>
              <a:buChar char="•"/>
            </a:pPr>
            <a:r>
              <a:rPr lang="hr-HR" smtClean="0">
                <a:latin typeface="+mn-lt"/>
              </a:rPr>
              <a:t>Analitički model za povoljne i nepovoljne efekte uz upotrebu modula posmika folije G</a:t>
            </a:r>
            <a:r>
              <a:rPr lang="hr-HR" baseline="-25000" smtClean="0">
                <a:latin typeface="+mn-lt"/>
              </a:rPr>
              <a:t>L</a:t>
            </a:r>
            <a:r>
              <a:rPr lang="hr-HR" smtClean="0">
                <a:latin typeface="+mn-lt"/>
              </a:rPr>
              <a:t> za uvjete djelovanja (temperaturu i trajanje). Potrebno je dokazati valjanost modela za kombinacije djelovanja.</a:t>
            </a:r>
          </a:p>
          <a:p>
            <a:pPr marL="742950" lvl="1" indent="-285750" algn="just">
              <a:buFont typeface="Arial" panose="020B0604020202020204" pitchFamily="34" charset="0"/>
              <a:buChar char="•"/>
            </a:pPr>
            <a:r>
              <a:rPr lang="hr-HR" smtClean="0">
                <a:latin typeface="+mn-lt"/>
              </a:rPr>
              <a:t>Numerički model  za povoljne i nepovljne efekte uz modeliranje viskoelastičnih svojstava folije (npr. upotrebom Pronyjevog niza).</a:t>
            </a:r>
          </a:p>
          <a:p>
            <a:pPr marL="285750" indent="-285750" algn="just">
              <a:buFont typeface="Arial" panose="020B0604020202020204" pitchFamily="34" charset="0"/>
              <a:buChar char="•"/>
            </a:pPr>
            <a:r>
              <a:rPr lang="hr-HR" smtClean="0">
                <a:latin typeface="+mn-lt"/>
              </a:rPr>
              <a:t>Razmatra se mogućnost definiranja minimalnih viskoelastičnih svojstava za pojedine porodice folija. Razlog: Nemogućnost definiranja proizvođača i tipa folije u projektu.</a:t>
            </a:r>
          </a:p>
        </p:txBody>
      </p:sp>
    </p:spTree>
    <p:extLst>
      <p:ext uri="{BB962C8B-B14F-4D97-AF65-F5344CB8AC3E}">
        <p14:creationId xmlns:p14="http://schemas.microsoft.com/office/powerpoint/2010/main" val="3862006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15</a:t>
            </a:fld>
            <a:endParaRPr lang="hr-HR" altLang="sr-Latn-RS">
              <a:latin typeface="Verdana" panose="020B0604030504040204" pitchFamily="34" charset="0"/>
            </a:endParaRPr>
          </a:p>
        </p:txBody>
      </p:sp>
      <p:sp>
        <p:nvSpPr>
          <p:cNvPr id="2" name="Rectangle 1"/>
          <p:cNvSpPr/>
          <p:nvPr/>
        </p:nvSpPr>
        <p:spPr>
          <a:xfrm>
            <a:off x="395536" y="188640"/>
            <a:ext cx="7704856" cy="646331"/>
          </a:xfrm>
          <a:prstGeom prst="rect">
            <a:avLst/>
          </a:prstGeom>
        </p:spPr>
        <p:txBody>
          <a:bodyPr wrap="square">
            <a:spAutoFit/>
          </a:bodyPr>
          <a:lstStyle/>
          <a:p>
            <a:pPr algn="just"/>
            <a:r>
              <a:rPr lang="hr-HR">
                <a:latin typeface="+mn-lt"/>
              </a:rPr>
              <a:t>prCEN/TS xxxx-2:2019: </a:t>
            </a:r>
            <a:r>
              <a:rPr lang="hr-HR" smtClean="0">
                <a:latin typeface="+mn-lt"/>
              </a:rPr>
              <a:t>Part </a:t>
            </a:r>
            <a:r>
              <a:rPr lang="hr-HR">
                <a:latin typeface="+mn-lt"/>
              </a:rPr>
              <a:t>2: Out-of-plane loaded glass components</a:t>
            </a:r>
          </a:p>
          <a:p>
            <a:pPr algn="just"/>
            <a:r>
              <a:rPr lang="hr-HR" smtClean="0">
                <a:latin typeface="+mn-lt"/>
              </a:rPr>
              <a:t>(Dio </a:t>
            </a:r>
            <a:r>
              <a:rPr lang="hr-HR">
                <a:latin typeface="+mn-lt"/>
              </a:rPr>
              <a:t>2: Dijelovi opterećeni van vlastite ravnine</a:t>
            </a:r>
            <a:r>
              <a:rPr lang="hr-HR"/>
              <a:t>)</a:t>
            </a:r>
          </a:p>
        </p:txBody>
      </p:sp>
      <p:sp>
        <p:nvSpPr>
          <p:cNvPr id="3" name="TextBox 2"/>
          <p:cNvSpPr txBox="1"/>
          <p:nvPr/>
        </p:nvSpPr>
        <p:spPr>
          <a:xfrm>
            <a:off x="395536" y="980728"/>
            <a:ext cx="8136904" cy="1754326"/>
          </a:xfrm>
          <a:prstGeom prst="rect">
            <a:avLst/>
          </a:prstGeom>
          <a:noFill/>
        </p:spPr>
        <p:txBody>
          <a:bodyPr wrap="square" rtlCol="0">
            <a:spAutoFit/>
          </a:bodyPr>
          <a:lstStyle/>
          <a:p>
            <a:r>
              <a:rPr lang="hr-HR" smtClean="0">
                <a:latin typeface="+mn-lt"/>
              </a:rPr>
              <a:t>Stakleni dijelovi, ravni ili zakrivljeni, primarno opterećeni van svoje ravnine:</a:t>
            </a:r>
          </a:p>
          <a:p>
            <a:pPr marL="742950" lvl="1" indent="-285750">
              <a:buFont typeface="Arial" panose="020B0604020202020204" pitchFamily="34" charset="0"/>
              <a:buChar char="•"/>
            </a:pPr>
            <a:r>
              <a:rPr lang="hr-HR" smtClean="0">
                <a:latin typeface="+mn-lt"/>
              </a:rPr>
              <a:t>vjetar</a:t>
            </a:r>
          </a:p>
          <a:p>
            <a:pPr marL="742950" lvl="1" indent="-285750">
              <a:buFont typeface="Arial" panose="020B0604020202020204" pitchFamily="34" charset="0"/>
              <a:buChar char="•"/>
            </a:pPr>
            <a:r>
              <a:rPr lang="hr-HR" smtClean="0">
                <a:latin typeface="+mn-lt"/>
              </a:rPr>
              <a:t>snijeg</a:t>
            </a:r>
          </a:p>
          <a:p>
            <a:pPr marL="742950" lvl="1" indent="-285750">
              <a:buFont typeface="Arial" panose="020B0604020202020204" pitchFamily="34" charset="0"/>
              <a:buChar char="•"/>
            </a:pPr>
            <a:r>
              <a:rPr lang="hr-HR" smtClean="0">
                <a:latin typeface="+mn-lt"/>
              </a:rPr>
              <a:t>korisno opterećenje</a:t>
            </a:r>
          </a:p>
          <a:p>
            <a:pPr marL="742950" lvl="1" indent="-285750">
              <a:buFont typeface="Arial" panose="020B0604020202020204" pitchFamily="34" charset="0"/>
              <a:buChar char="•"/>
            </a:pPr>
            <a:r>
              <a:rPr lang="hr-HR" smtClean="0">
                <a:latin typeface="+mn-lt"/>
              </a:rPr>
              <a:t>udar mekog i tvrdog tijela</a:t>
            </a:r>
          </a:p>
          <a:p>
            <a:pPr marL="742950" lvl="1" indent="-285750">
              <a:buFont typeface="Arial" panose="020B0604020202020204" pitchFamily="34" charset="0"/>
              <a:buChar char="•"/>
            </a:pPr>
            <a:r>
              <a:rPr lang="hr-HR" smtClean="0">
                <a:latin typeface="+mn-lt"/>
              </a:rPr>
              <a:t>klimatsko opterećenje</a:t>
            </a:r>
            <a:endParaRPr lang="en-GB">
              <a:latin typeface="+mn-lt"/>
            </a:endParaRPr>
          </a:p>
        </p:txBody>
      </p:sp>
      <p:sp>
        <p:nvSpPr>
          <p:cNvPr id="6" name="TextBox 5"/>
          <p:cNvSpPr txBox="1"/>
          <p:nvPr/>
        </p:nvSpPr>
        <p:spPr>
          <a:xfrm>
            <a:off x="395536" y="2924944"/>
            <a:ext cx="8136904" cy="3416320"/>
          </a:xfrm>
          <a:prstGeom prst="rect">
            <a:avLst/>
          </a:prstGeom>
          <a:noFill/>
        </p:spPr>
        <p:txBody>
          <a:bodyPr wrap="square" rtlCol="0">
            <a:spAutoFit/>
          </a:bodyPr>
          <a:lstStyle/>
          <a:p>
            <a:r>
              <a:rPr lang="hr-HR" smtClean="0">
                <a:latin typeface="+mn-lt"/>
              </a:rPr>
              <a:t>Aktualni tekst 2. dijela TS-a je iz 2018 i treba ga uskladiti sa 1. dijelom, predviđeno za slijedeći sastanak (München 25-26/06/2019).</a:t>
            </a:r>
          </a:p>
          <a:p>
            <a:endParaRPr lang="hr-HR">
              <a:latin typeface="+mn-lt"/>
            </a:endParaRPr>
          </a:p>
          <a:p>
            <a:r>
              <a:rPr lang="hr-HR" smtClean="0">
                <a:latin typeface="+mn-lt"/>
              </a:rPr>
              <a:t>Definira se FLS i PFLS na udar tvrdog i mekog tijela obzirom na energiju udara i oblik sloma (penetracija, dezintegracija). Dopušteno je uređivanje minimalnih zahtjeva u NAD-u.</a:t>
            </a:r>
          </a:p>
          <a:p>
            <a:endParaRPr lang="hr-HR">
              <a:latin typeface="+mn-lt"/>
            </a:endParaRPr>
          </a:p>
          <a:p>
            <a:pPr algn="just"/>
            <a:r>
              <a:rPr lang="hr-HR" smtClean="0">
                <a:latin typeface="+mn-lt"/>
              </a:rPr>
              <a:t>Utvrđivanje PFLS, tj. sigurnosti </a:t>
            </a:r>
            <a:r>
              <a:rPr lang="hr-HR">
                <a:latin typeface="+mn-lt"/>
              </a:rPr>
              <a:t>nakon sloma, kroz određeni vremenski period do osiguranja ili popravka</a:t>
            </a:r>
            <a:r>
              <a:rPr lang="hr-HR" smtClean="0">
                <a:latin typeface="+mn-lt"/>
              </a:rPr>
              <a:t>.</a:t>
            </a:r>
          </a:p>
          <a:p>
            <a:pPr lvl="1" algn="just"/>
            <a:r>
              <a:rPr lang="hr-HR" smtClean="0">
                <a:latin typeface="+mn-lt"/>
              </a:rPr>
              <a:t>PFLS-a se utvrđuje proračunom ili ispitivanjem.</a:t>
            </a:r>
            <a:endParaRPr lang="hr-HR">
              <a:latin typeface="+mn-lt"/>
            </a:endParaRPr>
          </a:p>
          <a:p>
            <a:pPr lvl="1" algn="just"/>
            <a:r>
              <a:rPr lang="hr-HR" smtClean="0">
                <a:latin typeface="+mn-lt"/>
              </a:rPr>
              <a:t>PFLS-b se u pravilu utvrđuje ispitivanjem, a proračunom je moguće provjeriti alternativni nosivi sustav (uvjet redundancije).</a:t>
            </a:r>
            <a:endParaRPr lang="hr-HR">
              <a:latin typeface="+mn-lt"/>
            </a:endParaRPr>
          </a:p>
        </p:txBody>
      </p:sp>
    </p:spTree>
    <p:extLst>
      <p:ext uri="{BB962C8B-B14F-4D97-AF65-F5344CB8AC3E}">
        <p14:creationId xmlns:p14="http://schemas.microsoft.com/office/powerpoint/2010/main" val="3714766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16</a:t>
            </a:fld>
            <a:endParaRPr lang="hr-HR" altLang="sr-Latn-RS">
              <a:latin typeface="Verdana" panose="020B0604030504040204" pitchFamily="34" charset="0"/>
            </a:endParaRPr>
          </a:p>
        </p:txBody>
      </p:sp>
      <p:sp>
        <p:nvSpPr>
          <p:cNvPr id="2" name="Rectangle 1"/>
          <p:cNvSpPr/>
          <p:nvPr/>
        </p:nvSpPr>
        <p:spPr>
          <a:xfrm>
            <a:off x="395536" y="188640"/>
            <a:ext cx="7704856" cy="646331"/>
          </a:xfrm>
          <a:prstGeom prst="rect">
            <a:avLst/>
          </a:prstGeom>
        </p:spPr>
        <p:txBody>
          <a:bodyPr wrap="square">
            <a:spAutoFit/>
          </a:bodyPr>
          <a:lstStyle/>
          <a:p>
            <a:pPr algn="just"/>
            <a:r>
              <a:rPr lang="hr-HR">
                <a:latin typeface="+mn-lt"/>
              </a:rPr>
              <a:t>prCEN/TS xxxx-2:2019: </a:t>
            </a:r>
            <a:r>
              <a:rPr lang="hr-HR" smtClean="0">
                <a:latin typeface="+mn-lt"/>
              </a:rPr>
              <a:t>Part </a:t>
            </a:r>
            <a:r>
              <a:rPr lang="hr-HR">
                <a:latin typeface="+mn-lt"/>
              </a:rPr>
              <a:t>2: Out-of-plane loaded glass components</a:t>
            </a:r>
          </a:p>
          <a:p>
            <a:pPr algn="just"/>
            <a:r>
              <a:rPr lang="hr-HR" smtClean="0">
                <a:latin typeface="+mn-lt"/>
              </a:rPr>
              <a:t>(Dio </a:t>
            </a:r>
            <a:r>
              <a:rPr lang="hr-HR">
                <a:latin typeface="+mn-lt"/>
              </a:rPr>
              <a:t>2: Dijelovi opterećeni van vlastite ravnine</a:t>
            </a:r>
            <a:r>
              <a:rPr lang="hr-HR"/>
              <a:t>)</a:t>
            </a:r>
          </a:p>
        </p:txBody>
      </p:sp>
      <p:sp>
        <p:nvSpPr>
          <p:cNvPr id="3" name="TextBox 2"/>
          <p:cNvSpPr txBox="1"/>
          <p:nvPr/>
        </p:nvSpPr>
        <p:spPr>
          <a:xfrm>
            <a:off x="395536" y="980728"/>
            <a:ext cx="4896544" cy="2031325"/>
          </a:xfrm>
          <a:prstGeom prst="rect">
            <a:avLst/>
          </a:prstGeom>
          <a:noFill/>
        </p:spPr>
        <p:txBody>
          <a:bodyPr wrap="square" rtlCol="0">
            <a:spAutoFit/>
          </a:bodyPr>
          <a:lstStyle/>
          <a:p>
            <a:r>
              <a:rPr lang="hr-HR" smtClean="0">
                <a:latin typeface="+mn-lt"/>
              </a:rPr>
              <a:t>Granično stanje nosivosti provjerava se proračunom najvećeg glavnog vlačnog naprezanja na površini stakla.</a:t>
            </a:r>
          </a:p>
          <a:p>
            <a:r>
              <a:rPr lang="hr-HR" smtClean="0">
                <a:latin typeface="+mn-lt"/>
              </a:rPr>
              <a:t>Proračunska vrijednost učinka djelovanja E</a:t>
            </a:r>
            <a:r>
              <a:rPr lang="hr-HR" baseline="-25000" smtClean="0">
                <a:latin typeface="+mn-lt"/>
              </a:rPr>
              <a:t>d</a:t>
            </a:r>
            <a:r>
              <a:rPr lang="hr-HR" smtClean="0">
                <a:latin typeface="+mn-lt"/>
              </a:rPr>
              <a:t> određuje se upotrebom prolazne proračunske situacije (transient design situation) u skladu sa EN 1990, jednadžba 6.9b.</a:t>
            </a:r>
            <a:endParaRPr lang="en-GB">
              <a:latin typeface="+mn-lt"/>
            </a:endParaRPr>
          </a:p>
        </p:txBody>
      </p:sp>
      <p:sp>
        <p:nvSpPr>
          <p:cNvPr id="7" name="TextBox 6"/>
          <p:cNvSpPr txBox="1"/>
          <p:nvPr/>
        </p:nvSpPr>
        <p:spPr>
          <a:xfrm>
            <a:off x="395536" y="3068960"/>
            <a:ext cx="4752528" cy="1754326"/>
          </a:xfrm>
          <a:prstGeom prst="rect">
            <a:avLst/>
          </a:prstGeom>
          <a:noFill/>
        </p:spPr>
        <p:txBody>
          <a:bodyPr wrap="square" rtlCol="0">
            <a:spAutoFit/>
          </a:bodyPr>
          <a:lstStyle/>
          <a:p>
            <a:r>
              <a:rPr lang="hr-HR" smtClean="0">
                <a:latin typeface="+mn-lt"/>
              </a:rPr>
              <a:t>Granično stanje uporabljivosti provjerava se usporedbom sa najvećim deformiranjima u tablici 5, ovisno od razreda staklenog dijela.</a:t>
            </a:r>
          </a:p>
          <a:p>
            <a:r>
              <a:rPr lang="hr-HR" smtClean="0">
                <a:latin typeface="+mn-lt"/>
              </a:rPr>
              <a:t>Granice deformiranja u tablici 5 su preporučene, a mogu biti prekoračene uz obrazloženje, odnosno mogu biti regulirane NAD-om.</a:t>
            </a:r>
          </a:p>
        </p:txBody>
      </p:sp>
      <p:graphicFrame>
        <p:nvGraphicFramePr>
          <p:cNvPr id="4" name="Table 3"/>
          <p:cNvGraphicFramePr>
            <a:graphicFrameLocks noGrp="1"/>
          </p:cNvGraphicFramePr>
          <p:nvPr>
            <p:extLst>
              <p:ext uri="{D42A27DB-BD31-4B8C-83A1-F6EECF244321}">
                <p14:modId xmlns:p14="http://schemas.microsoft.com/office/powerpoint/2010/main" val="1445284968"/>
              </p:ext>
            </p:extLst>
          </p:nvPr>
        </p:nvGraphicFramePr>
        <p:xfrm>
          <a:off x="5220072" y="908720"/>
          <a:ext cx="3666712" cy="5328594"/>
        </p:xfrm>
        <a:graphic>
          <a:graphicData uri="http://schemas.openxmlformats.org/drawingml/2006/table">
            <a:tbl>
              <a:tblPr bandRow="1">
                <a:tableStyleId>{5C22544A-7EE6-4342-B048-85BDC9FD1C3A}</a:tableStyleId>
              </a:tblPr>
              <a:tblGrid>
                <a:gridCol w="733056"/>
                <a:gridCol w="733414"/>
                <a:gridCol w="733414"/>
                <a:gridCol w="733414"/>
                <a:gridCol w="733414"/>
              </a:tblGrid>
              <a:tr h="296033">
                <a:tc>
                  <a:txBody>
                    <a:bodyPr/>
                    <a:lstStyle/>
                    <a:p>
                      <a:pPr algn="ctr">
                        <a:spcAft>
                          <a:spcPts val="0"/>
                        </a:spcAft>
                      </a:pPr>
                      <a:r>
                        <a:rPr lang="en-GB" sz="500">
                          <a:effectLst/>
                        </a:rPr>
                        <a:t>Application</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Support condition</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Deflection limit at the support of the edges</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Deflection limit at a free edge</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Deflection limit at centre</a:t>
                      </a:r>
                      <a:endParaRPr lang="en-GB" sz="500">
                        <a:solidFill>
                          <a:srgbClr val="000000"/>
                        </a:solidFill>
                        <a:effectLst/>
                        <a:latin typeface="Cambria"/>
                        <a:ea typeface="Cambria"/>
                        <a:cs typeface="Cambria"/>
                      </a:endParaRPr>
                    </a:p>
                  </a:txBody>
                  <a:tcPr marL="34288" marR="34288" marT="0" marB="0" anchor="ctr"/>
                </a:tc>
              </a:tr>
              <a:tr h="592066">
                <a:tc rowSpan="4">
                  <a:txBody>
                    <a:bodyPr/>
                    <a:lstStyle/>
                    <a:p>
                      <a:pPr algn="ctr">
                        <a:spcAft>
                          <a:spcPts val="0"/>
                        </a:spcAft>
                      </a:pPr>
                      <a:r>
                        <a:rPr lang="en-GB" sz="500">
                          <a:effectLst/>
                        </a:rPr>
                        <a:t>Single glass component</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Continuously supported along all edges</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Deflection limit of supporting structure according to EN 13830 or EN 14351</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 </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L/60 and 30 mm (</a:t>
                      </a:r>
                      <a:r>
                        <a:rPr lang="en-GB" sz="500" baseline="30000">
                          <a:effectLst/>
                        </a:rPr>
                        <a:t>1</a:t>
                      </a:r>
                      <a:r>
                        <a:rPr lang="en-GB" sz="500">
                          <a:effectLst/>
                        </a:rPr>
                        <a:t>)</a:t>
                      </a:r>
                      <a:endParaRPr lang="en-GB" sz="500">
                        <a:solidFill>
                          <a:srgbClr val="000000"/>
                        </a:solidFill>
                        <a:effectLst/>
                        <a:latin typeface="Cambria"/>
                        <a:ea typeface="Cambria"/>
                        <a:cs typeface="Cambria"/>
                      </a:endParaRPr>
                    </a:p>
                  </a:txBody>
                  <a:tcPr marL="34288" marR="34288" marT="0" marB="0" anchor="ctr"/>
                </a:tc>
              </a:tr>
              <a:tr h="592066">
                <a:tc vMerge="1">
                  <a:txBody>
                    <a:bodyPr/>
                    <a:lstStyle/>
                    <a:p>
                      <a:endParaRPr lang="en-GB"/>
                    </a:p>
                  </a:txBody>
                  <a:tcPr/>
                </a:tc>
                <a:tc>
                  <a:txBody>
                    <a:bodyPr/>
                    <a:lstStyle/>
                    <a:p>
                      <a:pPr algn="ctr">
                        <a:spcAft>
                          <a:spcPts val="0"/>
                        </a:spcAft>
                      </a:pPr>
                      <a:r>
                        <a:rPr lang="en-GB" sz="500">
                          <a:effectLst/>
                        </a:rPr>
                        <a:t>Continuously supported along 2 or 3 edges</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Deflection limit of supporting structure according to EN 13830 or EN 14351</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L/100 and 50 mm (</a:t>
                      </a:r>
                      <a:r>
                        <a:rPr lang="en-GB" sz="500" baseline="30000">
                          <a:effectLst/>
                        </a:rPr>
                        <a:t>3</a:t>
                      </a:r>
                      <a:r>
                        <a:rPr lang="en-GB" sz="500">
                          <a:effectLst/>
                        </a:rPr>
                        <a:t>)</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 </a:t>
                      </a:r>
                      <a:endParaRPr lang="en-GB" sz="500">
                        <a:solidFill>
                          <a:srgbClr val="000000"/>
                        </a:solidFill>
                        <a:effectLst/>
                        <a:latin typeface="Cambria"/>
                        <a:ea typeface="Cambria"/>
                        <a:cs typeface="Cambria"/>
                      </a:endParaRPr>
                    </a:p>
                  </a:txBody>
                  <a:tcPr marL="34288" marR="34288" marT="0" marB="0" anchor="ctr"/>
                </a:tc>
              </a:tr>
              <a:tr h="197355">
                <a:tc vMerge="1">
                  <a:txBody>
                    <a:bodyPr/>
                    <a:lstStyle/>
                    <a:p>
                      <a:endParaRPr lang="en-GB"/>
                    </a:p>
                  </a:txBody>
                  <a:tcPr/>
                </a:tc>
                <a:tc>
                  <a:txBody>
                    <a:bodyPr/>
                    <a:lstStyle/>
                    <a:p>
                      <a:pPr algn="ctr">
                        <a:spcAft>
                          <a:spcPts val="0"/>
                        </a:spcAft>
                      </a:pPr>
                      <a:r>
                        <a:rPr lang="en-GB" sz="500">
                          <a:effectLst/>
                        </a:rPr>
                        <a:t>Locally clamped along 2 or 3 edges</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L/150 and 50 mm (</a:t>
                      </a:r>
                      <a:r>
                        <a:rPr lang="en-GB" sz="500" baseline="30000">
                          <a:effectLst/>
                        </a:rPr>
                        <a:t>2</a:t>
                      </a:r>
                      <a:r>
                        <a:rPr lang="en-GB" sz="500">
                          <a:effectLst/>
                        </a:rPr>
                        <a:t>)</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L/100 and 50 mm (</a:t>
                      </a:r>
                      <a:r>
                        <a:rPr lang="en-GB" sz="500" baseline="30000">
                          <a:effectLst/>
                        </a:rPr>
                        <a:t>3</a:t>
                      </a:r>
                      <a:r>
                        <a:rPr lang="en-GB" sz="500">
                          <a:effectLst/>
                        </a:rPr>
                        <a:t>)</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L/60 and 30 mm (</a:t>
                      </a:r>
                      <a:r>
                        <a:rPr lang="en-GB" sz="500" baseline="30000">
                          <a:effectLst/>
                        </a:rPr>
                        <a:t>1</a:t>
                      </a:r>
                      <a:r>
                        <a:rPr lang="en-GB" sz="500">
                          <a:effectLst/>
                        </a:rPr>
                        <a:t>)</a:t>
                      </a:r>
                      <a:endParaRPr lang="en-GB" sz="500">
                        <a:solidFill>
                          <a:srgbClr val="000000"/>
                        </a:solidFill>
                        <a:effectLst/>
                        <a:latin typeface="Cambria"/>
                        <a:ea typeface="Cambria"/>
                        <a:cs typeface="Cambria"/>
                      </a:endParaRPr>
                    </a:p>
                  </a:txBody>
                  <a:tcPr marL="34288" marR="34288" marT="0" marB="0" anchor="ctr"/>
                </a:tc>
              </a:tr>
              <a:tr h="197355">
                <a:tc vMerge="1">
                  <a:txBody>
                    <a:bodyPr/>
                    <a:lstStyle/>
                    <a:p>
                      <a:endParaRPr lang="en-GB"/>
                    </a:p>
                  </a:txBody>
                  <a:tcPr/>
                </a:tc>
                <a:tc>
                  <a:txBody>
                    <a:bodyPr/>
                    <a:lstStyle/>
                    <a:p>
                      <a:pPr algn="ctr">
                        <a:spcAft>
                          <a:spcPts val="0"/>
                        </a:spcAft>
                      </a:pPr>
                      <a:r>
                        <a:rPr lang="en-GB" sz="500">
                          <a:effectLst/>
                        </a:rPr>
                        <a:t>Point-fixed</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 </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L/100 and 50 mm (</a:t>
                      </a:r>
                      <a:r>
                        <a:rPr lang="en-GB" sz="500" baseline="30000">
                          <a:effectLst/>
                        </a:rPr>
                        <a:t>3</a:t>
                      </a:r>
                      <a:r>
                        <a:rPr lang="en-GB" sz="500">
                          <a:effectLst/>
                        </a:rPr>
                        <a:t>)</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 </a:t>
                      </a:r>
                      <a:endParaRPr lang="en-GB" sz="500">
                        <a:solidFill>
                          <a:srgbClr val="000000"/>
                        </a:solidFill>
                        <a:effectLst/>
                        <a:latin typeface="Cambria"/>
                        <a:ea typeface="Cambria"/>
                        <a:cs typeface="Cambria"/>
                      </a:endParaRPr>
                    </a:p>
                  </a:txBody>
                  <a:tcPr marL="34288" marR="34288" marT="0" marB="0" anchor="ctr"/>
                </a:tc>
              </a:tr>
              <a:tr h="493389">
                <a:tc>
                  <a:txBody>
                    <a:bodyPr/>
                    <a:lstStyle/>
                    <a:p>
                      <a:pPr algn="ctr">
                        <a:spcAft>
                          <a:spcPts val="0"/>
                        </a:spcAft>
                      </a:pPr>
                      <a:r>
                        <a:rPr lang="en-GB" sz="500">
                          <a:effectLst/>
                        </a:rPr>
                        <a:t>Floor</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Continuously supported along all edges</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 </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 </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L/200, abrasion glass ply shall not be taken into account for stiffness(</a:t>
                      </a:r>
                      <a:r>
                        <a:rPr lang="en-GB" sz="500" baseline="30000">
                          <a:effectLst/>
                        </a:rPr>
                        <a:t>1</a:t>
                      </a:r>
                      <a:r>
                        <a:rPr lang="en-GB" sz="500">
                          <a:effectLst/>
                        </a:rPr>
                        <a:t>)</a:t>
                      </a:r>
                      <a:endParaRPr lang="en-GB" sz="500">
                        <a:solidFill>
                          <a:srgbClr val="000000"/>
                        </a:solidFill>
                        <a:effectLst/>
                        <a:latin typeface="Cambria"/>
                        <a:ea typeface="Cambria"/>
                        <a:cs typeface="Cambria"/>
                      </a:endParaRPr>
                    </a:p>
                  </a:txBody>
                  <a:tcPr marL="34288" marR="34288" marT="0" marB="0" anchor="ctr"/>
                </a:tc>
              </a:tr>
              <a:tr h="493389">
                <a:tc>
                  <a:txBody>
                    <a:bodyPr/>
                    <a:lstStyle/>
                    <a:p>
                      <a:pPr algn="ctr">
                        <a:spcAft>
                          <a:spcPts val="0"/>
                        </a:spcAft>
                      </a:pPr>
                      <a:r>
                        <a:rPr lang="en-GB" sz="500">
                          <a:effectLst/>
                        </a:rPr>
                        <a:t>Floor or</a:t>
                      </a:r>
                      <a:br>
                        <a:rPr lang="en-GB" sz="500">
                          <a:effectLst/>
                        </a:rPr>
                      </a:br>
                      <a:r>
                        <a:rPr lang="en-GB" sz="500">
                          <a:effectLst/>
                        </a:rPr>
                        <a:t>Stair tread</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Continuously supported along 2 edges</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 </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 </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L/200, abrasion glass ply shall not be taken into account for stiffness(</a:t>
                      </a:r>
                      <a:r>
                        <a:rPr lang="en-GB" sz="500" baseline="30000">
                          <a:effectLst/>
                        </a:rPr>
                        <a:t>1</a:t>
                      </a:r>
                      <a:r>
                        <a:rPr lang="en-GB" sz="500">
                          <a:effectLst/>
                        </a:rPr>
                        <a:t>)</a:t>
                      </a:r>
                      <a:endParaRPr lang="en-GB" sz="500">
                        <a:solidFill>
                          <a:srgbClr val="000000"/>
                        </a:solidFill>
                        <a:effectLst/>
                        <a:latin typeface="Cambria"/>
                        <a:ea typeface="Cambria"/>
                        <a:cs typeface="Cambria"/>
                      </a:endParaRPr>
                    </a:p>
                  </a:txBody>
                  <a:tcPr marL="34288" marR="34288" marT="0" marB="0" anchor="ctr"/>
                </a:tc>
              </a:tr>
              <a:tr h="789421">
                <a:tc>
                  <a:txBody>
                    <a:bodyPr/>
                    <a:lstStyle/>
                    <a:p>
                      <a:pPr algn="ctr">
                        <a:spcAft>
                          <a:spcPts val="0"/>
                        </a:spcAft>
                      </a:pPr>
                      <a:r>
                        <a:rPr lang="en-GB" sz="500">
                          <a:effectLst/>
                        </a:rPr>
                        <a:t>Balustrade</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Clamped at lower edge</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 </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Deflection shall not open a gap wider than 50 mm between two adjacent elements at 1 m above finished floor level</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 </a:t>
                      </a:r>
                      <a:endParaRPr lang="en-GB" sz="500">
                        <a:solidFill>
                          <a:srgbClr val="000000"/>
                        </a:solidFill>
                        <a:effectLst/>
                        <a:latin typeface="Cambria"/>
                        <a:ea typeface="Cambria"/>
                        <a:cs typeface="Cambria"/>
                      </a:endParaRPr>
                    </a:p>
                  </a:txBody>
                  <a:tcPr marL="34288" marR="34288" marT="0" marB="0" anchor="ctr"/>
                </a:tc>
              </a:tr>
              <a:tr h="592066">
                <a:tc rowSpan="3">
                  <a:txBody>
                    <a:bodyPr/>
                    <a:lstStyle/>
                    <a:p>
                      <a:pPr algn="ctr">
                        <a:spcAft>
                          <a:spcPts val="0"/>
                        </a:spcAft>
                      </a:pPr>
                      <a:r>
                        <a:rPr lang="en-GB" sz="500">
                          <a:effectLst/>
                        </a:rPr>
                        <a:t>IGU</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Continuously supported along all edges</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Deflection limit of supporting structure according to EN 13830 or EN 14351</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 </a:t>
                      </a:r>
                    </a:p>
                    <a:p>
                      <a:pPr algn="ctr">
                        <a:spcAft>
                          <a:spcPts val="0"/>
                        </a:spcAft>
                      </a:pPr>
                      <a:r>
                        <a:rPr lang="en-GB" sz="500">
                          <a:effectLst/>
                        </a:rPr>
                        <a:t> </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L/60 and 30 mm (</a:t>
                      </a:r>
                      <a:r>
                        <a:rPr lang="en-GB" sz="500" baseline="30000">
                          <a:effectLst/>
                        </a:rPr>
                        <a:t>1</a:t>
                      </a:r>
                      <a:r>
                        <a:rPr lang="en-GB" sz="500">
                          <a:effectLst/>
                        </a:rPr>
                        <a:t>)</a:t>
                      </a:r>
                      <a:endParaRPr lang="en-GB" sz="500">
                        <a:solidFill>
                          <a:srgbClr val="000000"/>
                        </a:solidFill>
                        <a:effectLst/>
                        <a:latin typeface="Cambria"/>
                        <a:ea typeface="Cambria"/>
                        <a:cs typeface="Cambria"/>
                      </a:endParaRPr>
                    </a:p>
                  </a:txBody>
                  <a:tcPr marL="34288" marR="34288" marT="0" marB="0" anchor="ctr"/>
                </a:tc>
              </a:tr>
              <a:tr h="592066">
                <a:tc vMerge="1">
                  <a:txBody>
                    <a:bodyPr/>
                    <a:lstStyle/>
                    <a:p>
                      <a:endParaRPr lang="en-GB"/>
                    </a:p>
                  </a:txBody>
                  <a:tcPr/>
                </a:tc>
                <a:tc>
                  <a:txBody>
                    <a:bodyPr/>
                    <a:lstStyle/>
                    <a:p>
                      <a:pPr algn="ctr">
                        <a:spcAft>
                          <a:spcPts val="0"/>
                        </a:spcAft>
                      </a:pPr>
                      <a:r>
                        <a:rPr lang="en-GB" sz="500">
                          <a:effectLst/>
                        </a:rPr>
                        <a:t>Continuously supported along 2 or 3 edges</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Deflection limit of supporting structure according to EN 13830 or EN 14351</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L/150 and 50 mm (</a:t>
                      </a:r>
                      <a:r>
                        <a:rPr lang="en-GB" sz="500" baseline="30000">
                          <a:effectLst/>
                        </a:rPr>
                        <a:t>3</a:t>
                      </a:r>
                      <a:r>
                        <a:rPr lang="en-GB" sz="500">
                          <a:effectLst/>
                        </a:rPr>
                        <a:t>)</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 </a:t>
                      </a:r>
                      <a:endParaRPr lang="en-GB" sz="500">
                        <a:solidFill>
                          <a:srgbClr val="000000"/>
                        </a:solidFill>
                        <a:effectLst/>
                        <a:latin typeface="Cambria"/>
                        <a:ea typeface="Cambria"/>
                        <a:cs typeface="Cambria"/>
                      </a:endParaRPr>
                    </a:p>
                  </a:txBody>
                  <a:tcPr marL="34288" marR="34288" marT="0" marB="0" anchor="ctr"/>
                </a:tc>
              </a:tr>
              <a:tr h="197355">
                <a:tc vMerge="1">
                  <a:txBody>
                    <a:bodyPr/>
                    <a:lstStyle/>
                    <a:p>
                      <a:endParaRPr lang="en-GB"/>
                    </a:p>
                  </a:txBody>
                  <a:tcPr/>
                </a:tc>
                <a:tc>
                  <a:txBody>
                    <a:bodyPr/>
                    <a:lstStyle/>
                    <a:p>
                      <a:pPr algn="ctr">
                        <a:spcAft>
                          <a:spcPts val="0"/>
                        </a:spcAft>
                      </a:pPr>
                      <a:r>
                        <a:rPr lang="en-GB" sz="500">
                          <a:effectLst/>
                        </a:rPr>
                        <a:t>Point-fixed</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 </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L/150 and 50 mm (</a:t>
                      </a:r>
                      <a:r>
                        <a:rPr lang="en-GB" sz="500" baseline="30000">
                          <a:effectLst/>
                        </a:rPr>
                        <a:t>3</a:t>
                      </a:r>
                      <a:r>
                        <a:rPr lang="en-GB" sz="500">
                          <a:effectLst/>
                        </a:rPr>
                        <a:t>)</a:t>
                      </a:r>
                      <a:endParaRPr lang="en-GB" sz="500">
                        <a:solidFill>
                          <a:srgbClr val="000000"/>
                        </a:solidFill>
                        <a:effectLst/>
                        <a:latin typeface="Cambria"/>
                        <a:ea typeface="Cambria"/>
                        <a:cs typeface="Cambria"/>
                      </a:endParaRPr>
                    </a:p>
                  </a:txBody>
                  <a:tcPr marL="34288" marR="34288" marT="0" marB="0" anchor="ctr"/>
                </a:tc>
                <a:tc>
                  <a:txBody>
                    <a:bodyPr/>
                    <a:lstStyle/>
                    <a:p>
                      <a:pPr algn="ctr">
                        <a:spcAft>
                          <a:spcPts val="0"/>
                        </a:spcAft>
                      </a:pPr>
                      <a:r>
                        <a:rPr lang="en-GB" sz="500">
                          <a:effectLst/>
                        </a:rPr>
                        <a:t> </a:t>
                      </a:r>
                      <a:endParaRPr lang="en-GB" sz="500">
                        <a:solidFill>
                          <a:srgbClr val="000000"/>
                        </a:solidFill>
                        <a:effectLst/>
                        <a:latin typeface="Cambria"/>
                        <a:ea typeface="Cambria"/>
                        <a:cs typeface="Cambria"/>
                      </a:endParaRPr>
                    </a:p>
                  </a:txBody>
                  <a:tcPr marL="34288" marR="34288" marT="0" marB="0" anchor="ctr"/>
                </a:tc>
              </a:tr>
              <a:tr h="296033">
                <a:tc gridSpan="5">
                  <a:txBody>
                    <a:bodyPr/>
                    <a:lstStyle/>
                    <a:p>
                      <a:pPr algn="l">
                        <a:spcAft>
                          <a:spcPts val="0"/>
                        </a:spcAft>
                      </a:pPr>
                      <a:r>
                        <a:rPr lang="en-GB" sz="500" baseline="30000">
                          <a:effectLst/>
                        </a:rPr>
                        <a:t>1</a:t>
                      </a:r>
                      <a:r>
                        <a:rPr lang="en-GB" sz="500">
                          <a:effectLst/>
                        </a:rPr>
                        <a:t> L is the length of the short side</a:t>
                      </a:r>
                    </a:p>
                    <a:p>
                      <a:pPr algn="l">
                        <a:spcAft>
                          <a:spcPts val="0"/>
                        </a:spcAft>
                      </a:pPr>
                      <a:r>
                        <a:rPr lang="en-GB" sz="500" baseline="30000">
                          <a:effectLst/>
                        </a:rPr>
                        <a:t>2</a:t>
                      </a:r>
                      <a:r>
                        <a:rPr lang="en-GB" sz="500">
                          <a:effectLst/>
                        </a:rPr>
                        <a:t> L is the distance between two point-fixings</a:t>
                      </a:r>
                    </a:p>
                    <a:p>
                      <a:pPr algn="l">
                        <a:spcAft>
                          <a:spcPts val="0"/>
                        </a:spcAft>
                      </a:pPr>
                      <a:r>
                        <a:rPr lang="en-GB" sz="500" baseline="30000">
                          <a:effectLst/>
                        </a:rPr>
                        <a:t>3</a:t>
                      </a:r>
                      <a:r>
                        <a:rPr lang="en-GB" sz="500">
                          <a:effectLst/>
                        </a:rPr>
                        <a:t> L is the length of the unsupported side</a:t>
                      </a:r>
                      <a:endParaRPr lang="en-GB" sz="500">
                        <a:solidFill>
                          <a:srgbClr val="000000"/>
                        </a:solidFill>
                        <a:effectLst/>
                        <a:latin typeface="Cambria"/>
                        <a:ea typeface="Cambria"/>
                        <a:cs typeface="Cambria"/>
                      </a:endParaRPr>
                    </a:p>
                  </a:txBody>
                  <a:tcPr marL="34288" marR="34288" marT="0" marB="0" anchor="ct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Tree>
    <p:extLst>
      <p:ext uri="{BB962C8B-B14F-4D97-AF65-F5344CB8AC3E}">
        <p14:creationId xmlns:p14="http://schemas.microsoft.com/office/powerpoint/2010/main" val="1781112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17</a:t>
            </a:fld>
            <a:endParaRPr lang="hr-HR" altLang="sr-Latn-RS">
              <a:latin typeface="Verdana" panose="020B0604030504040204" pitchFamily="34" charset="0"/>
            </a:endParaRPr>
          </a:p>
        </p:txBody>
      </p:sp>
      <p:sp>
        <p:nvSpPr>
          <p:cNvPr id="2" name="Rectangle 1"/>
          <p:cNvSpPr/>
          <p:nvPr/>
        </p:nvSpPr>
        <p:spPr>
          <a:xfrm>
            <a:off x="395536" y="188640"/>
            <a:ext cx="7704856" cy="646331"/>
          </a:xfrm>
          <a:prstGeom prst="rect">
            <a:avLst/>
          </a:prstGeom>
        </p:spPr>
        <p:txBody>
          <a:bodyPr wrap="square">
            <a:spAutoFit/>
          </a:bodyPr>
          <a:lstStyle/>
          <a:p>
            <a:pPr algn="just"/>
            <a:r>
              <a:rPr lang="hr-HR">
                <a:latin typeface="+mn-lt"/>
              </a:rPr>
              <a:t>prCEN/TS xxxx-2:2019: </a:t>
            </a:r>
            <a:r>
              <a:rPr lang="hr-HR" smtClean="0">
                <a:latin typeface="+mn-lt"/>
              </a:rPr>
              <a:t>Part </a:t>
            </a:r>
            <a:r>
              <a:rPr lang="hr-HR">
                <a:latin typeface="+mn-lt"/>
              </a:rPr>
              <a:t>2: Out-of-plane loaded glass components</a:t>
            </a:r>
          </a:p>
          <a:p>
            <a:pPr algn="just"/>
            <a:r>
              <a:rPr lang="hr-HR" smtClean="0">
                <a:latin typeface="+mn-lt"/>
              </a:rPr>
              <a:t>(Dio </a:t>
            </a:r>
            <a:r>
              <a:rPr lang="hr-HR">
                <a:latin typeface="+mn-lt"/>
              </a:rPr>
              <a:t>2: Dijelovi opterećeni van vlastite ravnine</a:t>
            </a:r>
            <a:r>
              <a:rPr lang="hr-HR"/>
              <a:t>)</a:t>
            </a:r>
          </a:p>
        </p:txBody>
      </p:sp>
      <p:sp>
        <p:nvSpPr>
          <p:cNvPr id="3" name="TextBox 2"/>
          <p:cNvSpPr txBox="1"/>
          <p:nvPr/>
        </p:nvSpPr>
        <p:spPr>
          <a:xfrm>
            <a:off x="323528" y="908720"/>
            <a:ext cx="8568952" cy="4524315"/>
          </a:xfrm>
          <a:prstGeom prst="rect">
            <a:avLst/>
          </a:prstGeom>
          <a:noFill/>
        </p:spPr>
        <p:txBody>
          <a:bodyPr wrap="square" rtlCol="0">
            <a:spAutoFit/>
          </a:bodyPr>
          <a:lstStyle/>
          <a:p>
            <a:r>
              <a:rPr lang="hr-HR" smtClean="0">
                <a:latin typeface="+mn-lt"/>
              </a:rPr>
              <a:t>Oslonci stakla – staklo može biti:</a:t>
            </a:r>
          </a:p>
          <a:p>
            <a:pPr marL="742950" lvl="1" indent="-285750">
              <a:buFont typeface="Arial" panose="020B0604020202020204" pitchFamily="34" charset="0"/>
              <a:buChar char="•"/>
            </a:pPr>
            <a:r>
              <a:rPr lang="hr-HR" smtClean="0">
                <a:latin typeface="+mn-lt"/>
              </a:rPr>
              <a:t>Kontinuirano oslonjeno po rubu</a:t>
            </a:r>
          </a:p>
          <a:p>
            <a:pPr marL="742950" lvl="1" indent="-285750">
              <a:buFont typeface="Arial" panose="020B0604020202020204" pitchFamily="34" charset="0"/>
              <a:buChar char="•"/>
            </a:pPr>
            <a:r>
              <a:rPr lang="hr-HR" smtClean="0">
                <a:latin typeface="+mn-lt"/>
              </a:rPr>
              <a:t>Točkasto oslonjeno kroz rupe u staklu</a:t>
            </a:r>
          </a:p>
          <a:p>
            <a:pPr marL="742950" lvl="1" indent="-285750">
              <a:buFont typeface="Arial" panose="020B0604020202020204" pitchFamily="34" charset="0"/>
              <a:buChar char="•"/>
            </a:pPr>
            <a:r>
              <a:rPr lang="hr-HR" smtClean="0">
                <a:latin typeface="+mn-lt"/>
              </a:rPr>
              <a:t>Oslonjeno na kliješta na rubu</a:t>
            </a:r>
          </a:p>
          <a:p>
            <a:pPr marL="742950" lvl="1" indent="-285750">
              <a:buFont typeface="Arial" panose="020B0604020202020204" pitchFamily="34" charset="0"/>
              <a:buChar char="•"/>
            </a:pPr>
            <a:r>
              <a:rPr lang="hr-HR" smtClean="0">
                <a:latin typeface="+mn-lt"/>
              </a:rPr>
              <a:t>Konzolno uklješteno</a:t>
            </a:r>
          </a:p>
          <a:p>
            <a:pPr marL="742950" lvl="1" indent="-285750">
              <a:buFont typeface="Arial" panose="020B0604020202020204" pitchFamily="34" charset="0"/>
              <a:buChar char="•"/>
            </a:pPr>
            <a:r>
              <a:rPr lang="hr-HR" smtClean="0">
                <a:latin typeface="+mn-lt"/>
              </a:rPr>
              <a:t>Zalijepljeno u skladu sa ETAG002 i EN 13022</a:t>
            </a:r>
          </a:p>
          <a:p>
            <a:pPr marL="742950" lvl="1" indent="-285750">
              <a:buFont typeface="Arial" panose="020B0604020202020204" pitchFamily="34" charset="0"/>
              <a:buChar char="•"/>
            </a:pPr>
            <a:endParaRPr lang="hr-HR" smtClean="0">
              <a:latin typeface="+mn-lt"/>
            </a:endParaRPr>
          </a:p>
          <a:p>
            <a:r>
              <a:rPr lang="hr-HR" smtClean="0">
                <a:latin typeface="+mn-lt"/>
              </a:rPr>
              <a:t>Navode se konstruktivna pravila za oslanjanje (minimalne dimenzije oslonaca i preklopa), kao i druga pravila specifična za staklo – npr upuštene rupe u laminiranom staklu itd.</a:t>
            </a:r>
          </a:p>
          <a:p>
            <a:endParaRPr lang="hr-HR" smtClean="0">
              <a:latin typeface="+mn-lt"/>
            </a:endParaRPr>
          </a:p>
          <a:p>
            <a:r>
              <a:rPr lang="hr-HR" smtClean="0">
                <a:latin typeface="+mn-lt"/>
              </a:rPr>
              <a:t>Rupe i urezi se izvode samo u prednapregnutom staklu.</a:t>
            </a:r>
          </a:p>
          <a:p>
            <a:endParaRPr lang="hr-HR" smtClean="0">
              <a:latin typeface="+mn-lt"/>
            </a:endParaRPr>
          </a:p>
          <a:p>
            <a:r>
              <a:rPr lang="hr-HR" smtClean="0">
                <a:latin typeface="+mn-lt"/>
              </a:rPr>
              <a:t>Tolerancije za dilatiranje se izvode na osloncima, a ne u staklu (npr. dilatiranje točkastih oslonaca se ostvaruje na njihovom spoju na nosivu konstrukciju).</a:t>
            </a:r>
          </a:p>
          <a:p>
            <a:endParaRPr lang="hr-HR" smtClean="0">
              <a:latin typeface="+mn-lt"/>
            </a:endParaRPr>
          </a:p>
          <a:p>
            <a:r>
              <a:rPr lang="hr-HR" smtClean="0">
                <a:latin typeface="+mn-lt"/>
              </a:rPr>
              <a:t>Nije dopušten direktni kontakt stakla i tvrdog materijala (npr. metala).</a:t>
            </a:r>
          </a:p>
        </p:txBody>
      </p:sp>
    </p:spTree>
    <p:extLst>
      <p:ext uri="{BB962C8B-B14F-4D97-AF65-F5344CB8AC3E}">
        <p14:creationId xmlns:p14="http://schemas.microsoft.com/office/powerpoint/2010/main" val="2748918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18</a:t>
            </a:fld>
            <a:endParaRPr lang="hr-HR" altLang="sr-Latn-RS">
              <a:latin typeface="Verdana" panose="020B0604030504040204" pitchFamily="34" charset="0"/>
            </a:endParaRPr>
          </a:p>
        </p:txBody>
      </p:sp>
      <p:sp>
        <p:nvSpPr>
          <p:cNvPr id="2" name="Rectangle 1"/>
          <p:cNvSpPr/>
          <p:nvPr/>
        </p:nvSpPr>
        <p:spPr>
          <a:xfrm>
            <a:off x="395536" y="188640"/>
            <a:ext cx="7704856" cy="646331"/>
          </a:xfrm>
          <a:prstGeom prst="rect">
            <a:avLst/>
          </a:prstGeom>
        </p:spPr>
        <p:txBody>
          <a:bodyPr wrap="square">
            <a:spAutoFit/>
          </a:bodyPr>
          <a:lstStyle/>
          <a:p>
            <a:pPr algn="just"/>
            <a:r>
              <a:rPr lang="hr-HR">
                <a:latin typeface="+mn-lt"/>
              </a:rPr>
              <a:t>prCEN/TS xxxx-2:2019: </a:t>
            </a:r>
            <a:r>
              <a:rPr lang="hr-HR" smtClean="0">
                <a:latin typeface="+mn-lt"/>
              </a:rPr>
              <a:t>Part </a:t>
            </a:r>
            <a:r>
              <a:rPr lang="hr-HR">
                <a:latin typeface="+mn-lt"/>
              </a:rPr>
              <a:t>2: Out-of-plane loaded glass components</a:t>
            </a:r>
          </a:p>
          <a:p>
            <a:pPr algn="just"/>
            <a:r>
              <a:rPr lang="hr-HR" smtClean="0">
                <a:latin typeface="+mn-lt"/>
              </a:rPr>
              <a:t>(Dio </a:t>
            </a:r>
            <a:r>
              <a:rPr lang="hr-HR">
                <a:latin typeface="+mn-lt"/>
              </a:rPr>
              <a:t>2: Dijelovi opterećeni van vlastite ravnine</a:t>
            </a:r>
            <a:r>
              <a:rPr lang="hr-HR"/>
              <a:t>)</a:t>
            </a:r>
          </a:p>
        </p:txBody>
      </p:sp>
      <p:sp>
        <p:nvSpPr>
          <p:cNvPr id="3" name="TextBox 2"/>
          <p:cNvSpPr txBox="1"/>
          <p:nvPr/>
        </p:nvSpPr>
        <p:spPr>
          <a:xfrm>
            <a:off x="323528" y="908720"/>
            <a:ext cx="8568952" cy="5078313"/>
          </a:xfrm>
          <a:prstGeom prst="rect">
            <a:avLst/>
          </a:prstGeom>
          <a:noFill/>
        </p:spPr>
        <p:txBody>
          <a:bodyPr wrap="square" rtlCol="0">
            <a:spAutoFit/>
          </a:bodyPr>
          <a:lstStyle/>
          <a:p>
            <a:pPr algn="just"/>
            <a:r>
              <a:rPr lang="hr-HR" smtClean="0">
                <a:latin typeface="+mn-lt"/>
              </a:rPr>
              <a:t>U informativnim dodacima se navode uobičajene metode proračuna:</a:t>
            </a:r>
          </a:p>
          <a:p>
            <a:pPr marL="342900" indent="-342900" algn="just">
              <a:buFont typeface="+mj-lt"/>
              <a:buAutoNum type="alphaUcPeriod"/>
            </a:pPr>
            <a:r>
              <a:rPr lang="hr-HR" smtClean="0">
                <a:latin typeface="+mn-lt"/>
              </a:rPr>
              <a:t>proračun naprezanja i progiba pravokutnih ploča oslonjenih na sve 4 stranice, uključujući geometrijsku nelinearnost za površinsko (A.1) i kocentrirano i linijsko opterećenje (A.2). Dodatak A.3 je pojednostavljena procedura za točkasto oslonjena stakla, A.4 donosi smjernice za modeliranje područja oko rupa za MKE.</a:t>
            </a:r>
          </a:p>
          <a:p>
            <a:pPr marL="342900" indent="-342900" algn="just">
              <a:buFont typeface="+mj-lt"/>
              <a:buAutoNum type="alphaUcPeriod"/>
            </a:pPr>
            <a:r>
              <a:rPr lang="hr-HR" smtClean="0">
                <a:latin typeface="+mn-lt"/>
              </a:rPr>
              <a:t>EET (Enhanced Effective Thickness) postupak za utvrđivanje ekvivalentne monolitne debljine laminiranih (uslojenih) ploča. </a:t>
            </a:r>
            <a:r>
              <a:rPr lang="hr-HR">
                <a:latin typeface="+mn-lt"/>
              </a:rPr>
              <a:t>Wölfel – Bennisonov (omega) </a:t>
            </a:r>
            <a:r>
              <a:rPr lang="hr-HR" smtClean="0">
                <a:latin typeface="+mn-lt"/>
              </a:rPr>
              <a:t>postupak preporučen u FprEN 16612 je ocijenjen nedovoljno točnim.</a:t>
            </a:r>
          </a:p>
          <a:p>
            <a:pPr marL="342900" indent="-342900" algn="just">
              <a:buFont typeface="+mj-lt"/>
              <a:buAutoNum type="alphaUcPeriod"/>
            </a:pPr>
            <a:r>
              <a:rPr lang="hr-HR" smtClean="0">
                <a:latin typeface="+mn-lt"/>
              </a:rPr>
              <a:t>Raspodjela opterećenja između pojedinih ploča izolacijskog stakla kroz promjenu pritiska plina u komori/ama između stakla. Predloženi postupak se zasniva na elastičnoj teoriji ploče bez geometrijske nelinearnosti, što može dovesti do ozbijnih odstupanja od realne raspodjele za nesimetrična izolacijska stakla.</a:t>
            </a:r>
          </a:p>
          <a:p>
            <a:pPr marL="342900" indent="-342900" algn="just">
              <a:buFont typeface="+mj-lt"/>
              <a:buAutoNum type="alphaUcPeriod"/>
            </a:pPr>
            <a:r>
              <a:rPr lang="hr-HR" smtClean="0">
                <a:latin typeface="+mn-lt"/>
              </a:rPr>
              <a:t>Proračun udara mekog tijela. Vjerojatno će biti izuzeto zbog neprikladnosti.</a:t>
            </a:r>
          </a:p>
          <a:p>
            <a:pPr marL="342900" indent="-342900" algn="just">
              <a:buFont typeface="+mj-lt"/>
              <a:buAutoNum type="alphaUcPeriod"/>
            </a:pPr>
            <a:r>
              <a:rPr lang="hr-HR" smtClean="0">
                <a:latin typeface="+mn-lt"/>
              </a:rPr>
              <a:t>Provjera ispitivanjem na udar mekog i tvrdog tijela.</a:t>
            </a:r>
            <a:r>
              <a:rPr lang="hr-HR">
                <a:latin typeface="+mn-lt"/>
              </a:rPr>
              <a:t> Vjerojatno će biti izuzeto zbog </a:t>
            </a:r>
            <a:r>
              <a:rPr lang="hr-HR" smtClean="0">
                <a:latin typeface="+mn-lt"/>
              </a:rPr>
              <a:t>kolizije sa drugim normama.</a:t>
            </a:r>
            <a:endParaRPr lang="hr-HR">
              <a:latin typeface="+mn-lt"/>
            </a:endParaRPr>
          </a:p>
          <a:p>
            <a:pPr marL="342900" indent="-342900" algn="just">
              <a:buFont typeface="+mj-lt"/>
              <a:buAutoNum type="alphaUcPeriod"/>
            </a:pPr>
            <a:r>
              <a:rPr lang="hr-HR" smtClean="0">
                <a:latin typeface="+mn-lt"/>
              </a:rPr>
              <a:t>Popis dimenzija i sastava staklenih dijelova koji su prethodno provjereni i nije ih potrebno posebno dokazivati za navedenu namjenu.</a:t>
            </a:r>
          </a:p>
          <a:p>
            <a:pPr marL="342900" indent="-342900" algn="just">
              <a:buFont typeface="+mj-lt"/>
              <a:buAutoNum type="alphaUcPeriod"/>
            </a:pPr>
            <a:r>
              <a:rPr lang="hr-HR" smtClean="0">
                <a:latin typeface="+mn-lt"/>
              </a:rPr>
              <a:t>Zahtjevi za otpornost oslonačke konstrukcije pri udaru.</a:t>
            </a:r>
          </a:p>
        </p:txBody>
      </p:sp>
    </p:spTree>
    <p:extLst>
      <p:ext uri="{BB962C8B-B14F-4D97-AF65-F5344CB8AC3E}">
        <p14:creationId xmlns:p14="http://schemas.microsoft.com/office/powerpoint/2010/main" val="45020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19</a:t>
            </a:fld>
            <a:endParaRPr lang="hr-HR" altLang="sr-Latn-RS">
              <a:latin typeface="Verdana" panose="020B0604030504040204" pitchFamily="34" charset="0"/>
            </a:endParaRPr>
          </a:p>
        </p:txBody>
      </p:sp>
      <p:sp>
        <p:nvSpPr>
          <p:cNvPr id="2" name="Rectangle 1"/>
          <p:cNvSpPr/>
          <p:nvPr/>
        </p:nvSpPr>
        <p:spPr>
          <a:xfrm>
            <a:off x="395536" y="188640"/>
            <a:ext cx="8352928" cy="1477328"/>
          </a:xfrm>
          <a:prstGeom prst="rect">
            <a:avLst/>
          </a:prstGeom>
        </p:spPr>
        <p:txBody>
          <a:bodyPr wrap="square">
            <a:spAutoFit/>
          </a:bodyPr>
          <a:lstStyle/>
          <a:p>
            <a:r>
              <a:rPr lang="hr-HR">
                <a:latin typeface="+mn-lt"/>
              </a:rPr>
              <a:t>prCEN/TS </a:t>
            </a:r>
            <a:r>
              <a:rPr lang="hr-HR" smtClean="0">
                <a:latin typeface="+mn-lt"/>
              </a:rPr>
              <a:t>xxxx-3:2019</a:t>
            </a:r>
            <a:r>
              <a:rPr lang="hr-HR">
                <a:latin typeface="+mn-lt"/>
              </a:rPr>
              <a:t>: </a:t>
            </a:r>
            <a:r>
              <a:rPr lang="hr-HR" smtClean="0">
                <a:latin typeface="+mn-lt"/>
              </a:rPr>
              <a:t>Design </a:t>
            </a:r>
            <a:r>
              <a:rPr lang="hr-HR">
                <a:latin typeface="+mn-lt"/>
              </a:rPr>
              <a:t>of in-plane loaded glass components and their mechanical joints</a:t>
            </a:r>
          </a:p>
          <a:p>
            <a:r>
              <a:rPr lang="hr-HR" smtClean="0">
                <a:latin typeface="+mn-lt"/>
              </a:rPr>
              <a:t>(Dio </a:t>
            </a:r>
            <a:r>
              <a:rPr lang="hr-HR">
                <a:latin typeface="+mn-lt"/>
              </a:rPr>
              <a:t>3: Projektiranje dijelova opterećenih u vlastitoj ravnini i njihovih mehaničkih spojeva)</a:t>
            </a:r>
          </a:p>
          <a:p>
            <a:pPr algn="just"/>
            <a:endParaRPr lang="hr-HR"/>
          </a:p>
        </p:txBody>
      </p:sp>
      <p:sp>
        <p:nvSpPr>
          <p:cNvPr id="3" name="TextBox 2"/>
          <p:cNvSpPr txBox="1"/>
          <p:nvPr/>
        </p:nvSpPr>
        <p:spPr>
          <a:xfrm>
            <a:off x="395536" y="1484784"/>
            <a:ext cx="8136904" cy="4801314"/>
          </a:xfrm>
          <a:prstGeom prst="rect">
            <a:avLst/>
          </a:prstGeom>
          <a:noFill/>
        </p:spPr>
        <p:txBody>
          <a:bodyPr wrap="square" rtlCol="0">
            <a:spAutoFit/>
          </a:bodyPr>
          <a:lstStyle/>
          <a:p>
            <a:r>
              <a:rPr lang="hr-HR" smtClean="0">
                <a:latin typeface="+mn-lt"/>
              </a:rPr>
              <a:t>Pravila za staklene dijelove primarno opterećeni u svojoj ravnini. Konstruktivna pravila za oslonce i spojeve dijelova opterećenih u svojoj ravnini:</a:t>
            </a:r>
          </a:p>
          <a:p>
            <a:pPr marL="742950" lvl="1" indent="-285750">
              <a:buFont typeface="Arial" panose="020B0604020202020204" pitchFamily="34" charset="0"/>
              <a:buChar char="•"/>
            </a:pPr>
            <a:r>
              <a:rPr lang="hr-HR" smtClean="0">
                <a:latin typeface="+mn-lt"/>
              </a:rPr>
              <a:t>grede</a:t>
            </a:r>
          </a:p>
          <a:p>
            <a:pPr marL="742950" lvl="1" indent="-285750">
              <a:buFont typeface="Arial" panose="020B0604020202020204" pitchFamily="34" charset="0"/>
              <a:buChar char="•"/>
            </a:pPr>
            <a:r>
              <a:rPr lang="hr-HR" smtClean="0">
                <a:latin typeface="+mn-lt"/>
              </a:rPr>
              <a:t>rebra</a:t>
            </a:r>
          </a:p>
          <a:p>
            <a:pPr marL="742950" lvl="1" indent="-285750">
              <a:buFont typeface="Arial" panose="020B0604020202020204" pitchFamily="34" charset="0"/>
              <a:buChar char="•"/>
            </a:pPr>
            <a:r>
              <a:rPr lang="hr-HR" smtClean="0">
                <a:latin typeface="+mn-lt"/>
              </a:rPr>
              <a:t>zidovi</a:t>
            </a:r>
          </a:p>
          <a:p>
            <a:pPr marL="742950" lvl="1" indent="-285750">
              <a:buFont typeface="Arial" panose="020B0604020202020204" pitchFamily="34" charset="0"/>
              <a:buChar char="•"/>
            </a:pPr>
            <a:r>
              <a:rPr lang="hr-HR" smtClean="0">
                <a:latin typeface="+mn-lt"/>
              </a:rPr>
              <a:t>stupovi</a:t>
            </a:r>
          </a:p>
          <a:p>
            <a:endParaRPr lang="hr-HR" smtClean="0">
              <a:latin typeface="+mn-lt"/>
            </a:endParaRPr>
          </a:p>
          <a:p>
            <a:r>
              <a:rPr lang="hr-HR" smtClean="0">
                <a:latin typeface="+mn-lt"/>
              </a:rPr>
              <a:t>Naglašeno je svojstvo robusnosti koja se ostvaruje kroz:</a:t>
            </a:r>
          </a:p>
          <a:p>
            <a:pPr marL="742950" lvl="1" indent="-285750">
              <a:buFont typeface="Arial" panose="020B0604020202020204" pitchFamily="34" charset="0"/>
              <a:buChar char="•"/>
            </a:pPr>
            <a:r>
              <a:rPr lang="hr-HR" smtClean="0">
                <a:latin typeface="+mn-lt"/>
              </a:rPr>
              <a:t>Analizu rizika i posljedice sloma </a:t>
            </a:r>
          </a:p>
          <a:p>
            <a:pPr marL="742950" lvl="1" indent="-285750">
              <a:buFont typeface="Arial" panose="020B0604020202020204" pitchFamily="34" charset="0"/>
              <a:buChar char="•"/>
            </a:pPr>
            <a:r>
              <a:rPr lang="hr-HR" smtClean="0">
                <a:latin typeface="+mn-lt"/>
              </a:rPr>
              <a:t>Odabir vrste stakla i laminirajućih folija</a:t>
            </a:r>
          </a:p>
          <a:p>
            <a:pPr marL="742950" lvl="1" indent="-285750">
              <a:buFont typeface="Arial" panose="020B0604020202020204" pitchFamily="34" charset="0"/>
              <a:buChar char="•"/>
            </a:pPr>
            <a:r>
              <a:rPr lang="hr-HR" smtClean="0">
                <a:latin typeface="+mn-lt"/>
              </a:rPr>
              <a:t>Primjerenu redundanciju poprečnog presjeka dovoljnim brojem slojeva stakla</a:t>
            </a:r>
          </a:p>
          <a:p>
            <a:pPr marL="742950" lvl="1" indent="-285750">
              <a:buFont typeface="Arial" panose="020B0604020202020204" pitchFamily="34" charset="0"/>
              <a:buChar char="•"/>
            </a:pPr>
            <a:r>
              <a:rPr lang="hr-HR" smtClean="0">
                <a:latin typeface="+mn-lt"/>
              </a:rPr>
              <a:t>Redundancija sustava – sekundarni nosivi sklop</a:t>
            </a:r>
          </a:p>
          <a:p>
            <a:pPr marL="742950" lvl="1" indent="-285750">
              <a:buFont typeface="Arial" panose="020B0604020202020204" pitchFamily="34" charset="0"/>
              <a:buChar char="•"/>
            </a:pPr>
            <a:r>
              <a:rPr lang="hr-HR" smtClean="0">
                <a:latin typeface="+mn-lt"/>
              </a:rPr>
              <a:t>Mjere zaštite nakon sloma</a:t>
            </a:r>
          </a:p>
          <a:p>
            <a:pPr marL="742950" lvl="1" indent="-285750">
              <a:buFont typeface="Arial" panose="020B0604020202020204" pitchFamily="34" charset="0"/>
              <a:buChar char="•"/>
            </a:pPr>
            <a:r>
              <a:rPr lang="hr-HR" smtClean="0">
                <a:latin typeface="+mn-lt"/>
              </a:rPr>
              <a:t>Realistični proračun i detaljiranje. Proračun stakla se zasniva na linearnom modelu ponašanja materijala, a plastični materijali mogu biti nelinearni.</a:t>
            </a:r>
          </a:p>
          <a:p>
            <a:pPr marL="742950" lvl="1" indent="-285750">
              <a:buFont typeface="Arial" panose="020B0604020202020204" pitchFamily="34" charset="0"/>
              <a:buChar char="•"/>
            </a:pPr>
            <a:r>
              <a:rPr lang="hr-HR" smtClean="0">
                <a:latin typeface="+mn-lt"/>
              </a:rPr>
              <a:t>Posebna pažnja pri proračunu i konstrukciji detalja za unos opterećenja u staklo.</a:t>
            </a:r>
          </a:p>
        </p:txBody>
      </p:sp>
    </p:spTree>
    <p:extLst>
      <p:ext uri="{BB962C8B-B14F-4D97-AF65-F5344CB8AC3E}">
        <p14:creationId xmlns:p14="http://schemas.microsoft.com/office/powerpoint/2010/main" val="3546121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a:t>
            </a:fld>
            <a:endParaRPr lang="hr-HR" altLang="sr-Latn-RS">
              <a:latin typeface="Verdana" panose="020B0604030504040204" pitchFamily="34" charset="0"/>
            </a:endParaRPr>
          </a:p>
        </p:txBody>
      </p:sp>
      <p:sp>
        <p:nvSpPr>
          <p:cNvPr id="6" name="Rounded Rectangle 5"/>
          <p:cNvSpPr/>
          <p:nvPr/>
        </p:nvSpPr>
        <p:spPr>
          <a:xfrm>
            <a:off x="1187624" y="404664"/>
            <a:ext cx="4435131" cy="847725"/>
          </a:xfrm>
          <a:prstGeom prst="roundRect">
            <a:avLst/>
          </a:prstGeom>
          <a:gradFill>
            <a:lin ang="16200000" scaled="0"/>
          </a:gradFill>
          <a:ln cap="rnd">
            <a:miter lim="800000"/>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hr-HR" sz="2000" b="1" dirty="0"/>
              <a:t>CEN</a:t>
            </a:r>
          </a:p>
          <a:p>
            <a:pPr algn="ctr">
              <a:defRPr/>
            </a:pPr>
            <a:r>
              <a:rPr lang="hr-HR"/>
              <a:t>Europski </a:t>
            </a:r>
            <a:r>
              <a:rPr lang="hr-HR" smtClean="0"/>
              <a:t>odbor za normizaciju</a:t>
            </a:r>
          </a:p>
          <a:p>
            <a:pPr algn="ctr">
              <a:defRPr/>
            </a:pPr>
            <a:r>
              <a:rPr lang="hr-HR" smtClean="0"/>
              <a:t>(</a:t>
            </a:r>
            <a:r>
              <a:rPr lang="en-GB"/>
              <a:t>European Committee for Standardization</a:t>
            </a:r>
            <a:r>
              <a:rPr lang="hr-HR" smtClean="0"/>
              <a:t>)</a:t>
            </a:r>
            <a:endParaRPr lang="hr-HR" dirty="0"/>
          </a:p>
        </p:txBody>
      </p:sp>
      <p:sp>
        <p:nvSpPr>
          <p:cNvPr id="7" name="Rounded Rectangle 6"/>
          <p:cNvSpPr/>
          <p:nvPr/>
        </p:nvSpPr>
        <p:spPr>
          <a:xfrm>
            <a:off x="1115616" y="1772816"/>
            <a:ext cx="4546600" cy="86360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hr-HR" sz="2000" b="1" dirty="0"/>
              <a:t>TC 250</a:t>
            </a:r>
          </a:p>
          <a:p>
            <a:pPr algn="ctr">
              <a:defRPr/>
            </a:pPr>
            <a:r>
              <a:rPr lang="hr-HR" dirty="0"/>
              <a:t>Tehnički odbor za konstrukcijske Eurokodove</a:t>
            </a:r>
          </a:p>
        </p:txBody>
      </p:sp>
      <p:sp>
        <p:nvSpPr>
          <p:cNvPr id="8" name="Rounded Rectangle 7"/>
          <p:cNvSpPr/>
          <p:nvPr/>
        </p:nvSpPr>
        <p:spPr>
          <a:xfrm>
            <a:off x="683568" y="3140968"/>
            <a:ext cx="5472607" cy="1263154"/>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hr-HR" sz="2000" b="1" dirty="0"/>
              <a:t>SC </a:t>
            </a:r>
            <a:r>
              <a:rPr lang="hr-HR" sz="2000" b="1" dirty="0" smtClean="0"/>
              <a:t>11 (2016.)</a:t>
            </a:r>
            <a:endParaRPr lang="hr-HR" sz="2000" b="1" dirty="0"/>
          </a:p>
          <a:p>
            <a:pPr algn="ctr">
              <a:defRPr/>
            </a:pPr>
            <a:r>
              <a:rPr lang="hr-HR" dirty="0"/>
              <a:t>Tehnički pododbor za </a:t>
            </a:r>
            <a:r>
              <a:rPr lang="hr-HR"/>
              <a:t>konstrukcijsko </a:t>
            </a:r>
            <a:r>
              <a:rPr lang="hr-HR" smtClean="0"/>
              <a:t>staklo</a:t>
            </a:r>
          </a:p>
          <a:p>
            <a:pPr algn="ctr">
              <a:defRPr/>
            </a:pPr>
            <a:r>
              <a:rPr lang="hr-HR" altLang="en-US" smtClean="0">
                <a:solidFill>
                  <a:schemeClr val="tx1"/>
                </a:solidFill>
                <a:cs typeface="Arial" pitchFamily="34" charset="0"/>
              </a:rPr>
              <a:t>Mandat </a:t>
            </a:r>
            <a:r>
              <a:rPr lang="hr-HR" altLang="en-US">
                <a:solidFill>
                  <a:schemeClr val="tx1"/>
                </a:solidFill>
                <a:cs typeface="Arial" pitchFamily="34" charset="0"/>
              </a:rPr>
              <a:t>za izradu TS i Eurokoda 10 za konstrukcijsko staklo. Objava </a:t>
            </a:r>
            <a:r>
              <a:rPr lang="hr-HR" altLang="en-US" smtClean="0">
                <a:solidFill>
                  <a:schemeClr val="tx1"/>
                </a:solidFill>
                <a:cs typeface="Arial" pitchFamily="34" charset="0"/>
              </a:rPr>
              <a:t>EC10 predviđena </a:t>
            </a:r>
            <a:r>
              <a:rPr lang="hr-HR" altLang="en-US">
                <a:solidFill>
                  <a:schemeClr val="tx1"/>
                </a:solidFill>
                <a:cs typeface="Arial" pitchFamily="34" charset="0"/>
              </a:rPr>
              <a:t>za 2022-2023</a:t>
            </a:r>
            <a:r>
              <a:rPr lang="hr-HR" altLang="en-US" smtClean="0">
                <a:solidFill>
                  <a:schemeClr val="tx1"/>
                </a:solidFill>
                <a:cs typeface="Arial" pitchFamily="34" charset="0"/>
              </a:rPr>
              <a:t>.</a:t>
            </a:r>
            <a:endParaRPr lang="hr-HR" dirty="0"/>
          </a:p>
        </p:txBody>
      </p:sp>
      <p:sp>
        <p:nvSpPr>
          <p:cNvPr id="10" name="Down Arrow 9"/>
          <p:cNvSpPr/>
          <p:nvPr/>
        </p:nvSpPr>
        <p:spPr>
          <a:xfrm>
            <a:off x="3275856" y="1412776"/>
            <a:ext cx="215900" cy="27781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hr-HR"/>
          </a:p>
        </p:txBody>
      </p:sp>
      <p:sp>
        <p:nvSpPr>
          <p:cNvPr id="11" name="Down Arrow 10"/>
          <p:cNvSpPr/>
          <p:nvPr/>
        </p:nvSpPr>
        <p:spPr>
          <a:xfrm>
            <a:off x="3275856" y="2780928"/>
            <a:ext cx="215900" cy="27622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hr-HR"/>
          </a:p>
        </p:txBody>
      </p:sp>
      <p:pic>
        <p:nvPicPr>
          <p:cNvPr id="13"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125" y="1432223"/>
            <a:ext cx="2087563" cy="294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ounded Rectangle 14"/>
          <p:cNvSpPr/>
          <p:nvPr/>
        </p:nvSpPr>
        <p:spPr>
          <a:xfrm>
            <a:off x="611560" y="4941168"/>
            <a:ext cx="5545138" cy="988952"/>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hr-HR" altLang="en-US">
                <a:solidFill>
                  <a:schemeClr val="tx1"/>
                </a:solidFill>
                <a:cs typeface="Arial" pitchFamily="34" charset="0"/>
              </a:rPr>
              <a:t>U </a:t>
            </a:r>
            <a:r>
              <a:rPr lang="hr-HR" altLang="en-US" smtClean="0">
                <a:solidFill>
                  <a:schemeClr val="tx1"/>
                </a:solidFill>
                <a:cs typeface="Arial" pitchFamily="34" charset="0"/>
              </a:rPr>
              <a:t>lipnju </a:t>
            </a:r>
            <a:r>
              <a:rPr lang="hr-HR" altLang="en-US" dirty="0">
                <a:solidFill>
                  <a:schemeClr val="tx1"/>
                </a:solidFill>
                <a:cs typeface="Arial" pitchFamily="34" charset="0"/>
              </a:rPr>
              <a:t>2018</a:t>
            </a:r>
            <a:r>
              <a:rPr lang="hr-HR" altLang="en-US">
                <a:solidFill>
                  <a:schemeClr val="tx1"/>
                </a:solidFill>
                <a:cs typeface="Arial" pitchFamily="34" charset="0"/>
              </a:rPr>
              <a:t>. </a:t>
            </a:r>
            <a:r>
              <a:rPr lang="hr-HR" altLang="en-US" smtClean="0">
                <a:solidFill>
                  <a:schemeClr val="tx1"/>
                </a:solidFill>
                <a:cs typeface="Arial" pitchFamily="34" charset="0"/>
              </a:rPr>
              <a:t>projektni tim predao je </a:t>
            </a:r>
            <a:r>
              <a:rPr lang="hr-HR" altLang="en-US" dirty="0">
                <a:solidFill>
                  <a:schemeClr val="tx1"/>
                </a:solidFill>
                <a:cs typeface="Arial" pitchFamily="34" charset="0"/>
              </a:rPr>
              <a:t>prijedlog tehničke specifikacije za konstrukcijsko staklo</a:t>
            </a:r>
            <a:r>
              <a:rPr lang="hr-HR" altLang="en-US" dirty="0" smtClean="0">
                <a:solidFill>
                  <a:srgbClr val="FFFFFF"/>
                </a:solidFill>
                <a:cs typeface="Arial" pitchFamily="34" charset="0"/>
              </a:rPr>
              <a:t> </a:t>
            </a:r>
            <a:r>
              <a:rPr lang="hr-HR" altLang="en-US" sz="2000" b="1" dirty="0"/>
              <a:t>prCEN/TS xxxx-1(2, 3):2018</a:t>
            </a:r>
          </a:p>
        </p:txBody>
      </p:sp>
      <p:sp>
        <p:nvSpPr>
          <p:cNvPr id="14" name="Rezervirano mjesto datuma 3"/>
          <p:cNvSpPr>
            <a:spLocks noGrp="1"/>
          </p:cNvSpPr>
          <p:nvPr>
            <p:ph type="dt" sz="half" idx="10"/>
          </p:nvPr>
        </p:nvSpPr>
        <p:spPr>
          <a:xfrm>
            <a:off x="107950" y="6381750"/>
            <a:ext cx="5976938"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17" name="Down Arrow 16"/>
          <p:cNvSpPr/>
          <p:nvPr/>
        </p:nvSpPr>
        <p:spPr>
          <a:xfrm>
            <a:off x="3275856" y="4509120"/>
            <a:ext cx="215900" cy="27781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hr-HR"/>
          </a:p>
        </p:txBody>
      </p:sp>
    </p:spTree>
    <p:extLst>
      <p:ext uri="{BB962C8B-B14F-4D97-AF65-F5344CB8AC3E}">
        <p14:creationId xmlns:p14="http://schemas.microsoft.com/office/powerpoint/2010/main" val="733035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par>
                                <p:cTn id="24" presetID="10" presetClass="entr" presetSubtype="0"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P spid="11" grpId="0" animBg="1"/>
      <p:bldP spid="15" grpId="0" animBg="1"/>
      <p:bldP spid="1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20</a:t>
            </a:fld>
            <a:endParaRPr lang="hr-HR" altLang="sr-Latn-RS">
              <a:latin typeface="Verdana" panose="020B0604030504040204" pitchFamily="34" charset="0"/>
            </a:endParaRPr>
          </a:p>
        </p:txBody>
      </p:sp>
      <p:sp>
        <p:nvSpPr>
          <p:cNvPr id="2" name="Rectangle 1"/>
          <p:cNvSpPr/>
          <p:nvPr/>
        </p:nvSpPr>
        <p:spPr>
          <a:xfrm>
            <a:off x="395536" y="188640"/>
            <a:ext cx="8352928" cy="646331"/>
          </a:xfrm>
          <a:prstGeom prst="rect">
            <a:avLst/>
          </a:prstGeom>
        </p:spPr>
        <p:txBody>
          <a:bodyPr wrap="square">
            <a:spAutoFit/>
          </a:bodyPr>
          <a:lstStyle/>
          <a:p>
            <a:r>
              <a:rPr lang="hr-HR">
                <a:latin typeface="+mn-lt"/>
              </a:rPr>
              <a:t>prCEN/TS </a:t>
            </a:r>
            <a:r>
              <a:rPr lang="hr-HR" smtClean="0">
                <a:latin typeface="+mn-lt"/>
              </a:rPr>
              <a:t>xxxx-3:2019</a:t>
            </a:r>
            <a:r>
              <a:rPr lang="hr-HR">
                <a:latin typeface="+mn-lt"/>
              </a:rPr>
              <a:t>: </a:t>
            </a:r>
            <a:r>
              <a:rPr lang="hr-HR" smtClean="0">
                <a:latin typeface="+mn-lt"/>
              </a:rPr>
              <a:t>In-plane </a:t>
            </a:r>
            <a:r>
              <a:rPr lang="hr-HR">
                <a:latin typeface="+mn-lt"/>
              </a:rPr>
              <a:t>loaded glass components and their mechanical joints</a:t>
            </a:r>
          </a:p>
          <a:p>
            <a:r>
              <a:rPr lang="hr-HR" smtClean="0">
                <a:latin typeface="+mn-lt"/>
              </a:rPr>
              <a:t>(Dio </a:t>
            </a:r>
            <a:r>
              <a:rPr lang="hr-HR">
                <a:latin typeface="+mn-lt"/>
              </a:rPr>
              <a:t>3: </a:t>
            </a:r>
            <a:r>
              <a:rPr lang="hr-HR" smtClean="0">
                <a:latin typeface="+mn-lt"/>
              </a:rPr>
              <a:t>Dijelovi opterećeni </a:t>
            </a:r>
            <a:r>
              <a:rPr lang="hr-HR">
                <a:latin typeface="+mn-lt"/>
              </a:rPr>
              <a:t>u vlastitoj ravnini i </a:t>
            </a:r>
            <a:r>
              <a:rPr lang="hr-HR" smtClean="0">
                <a:latin typeface="+mn-lt"/>
              </a:rPr>
              <a:t>njihovi mehanički spojevi)</a:t>
            </a:r>
            <a:endParaRPr lang="hr-HR">
              <a:latin typeface="+mn-lt"/>
            </a:endParaRPr>
          </a:p>
        </p:txBody>
      </p:sp>
      <p:sp>
        <p:nvSpPr>
          <p:cNvPr id="4" name="TextBox 3"/>
          <p:cNvSpPr txBox="1"/>
          <p:nvPr/>
        </p:nvSpPr>
        <p:spPr>
          <a:xfrm>
            <a:off x="395536" y="980728"/>
            <a:ext cx="7920880" cy="369332"/>
          </a:xfrm>
          <a:prstGeom prst="rect">
            <a:avLst/>
          </a:prstGeom>
          <a:noFill/>
        </p:spPr>
        <p:txBody>
          <a:bodyPr wrap="square" rtlCol="0">
            <a:spAutoFit/>
          </a:bodyPr>
          <a:lstStyle/>
          <a:p>
            <a:r>
              <a:rPr lang="hr-HR" smtClean="0">
                <a:latin typeface="+mn-lt"/>
              </a:rPr>
              <a:t>Propisuje se minimalni broj slojeva stakla u laminiranom (uslojenom) staklu:</a:t>
            </a:r>
            <a:endParaRPr lang="en-GB">
              <a:latin typeface="+mn-lt"/>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412776"/>
            <a:ext cx="6858000" cy="24231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395536" y="4005064"/>
            <a:ext cx="7920880" cy="646331"/>
          </a:xfrm>
          <a:prstGeom prst="rect">
            <a:avLst/>
          </a:prstGeom>
          <a:noFill/>
        </p:spPr>
        <p:txBody>
          <a:bodyPr wrap="square" rtlCol="0">
            <a:spAutoFit/>
          </a:bodyPr>
          <a:lstStyle/>
          <a:p>
            <a:r>
              <a:rPr lang="hr-HR" smtClean="0">
                <a:latin typeface="+mn-lt"/>
              </a:rPr>
              <a:t>Pri graničnom stanju sloma (FLS) treba uzeti u obzir mogućnost dinamičke amplifikacije. U tom je slučaju faktor dinamičke amplifikacije </a:t>
            </a:r>
            <a:r>
              <a:rPr lang="hr-HR" smtClean="0">
                <a:latin typeface="+mn-lt"/>
                <a:sym typeface="Symbol"/>
              </a:rPr>
              <a:t> = 1,8.</a:t>
            </a:r>
            <a:endParaRPr lang="en-GB">
              <a:latin typeface="+mn-lt"/>
            </a:endParaRPr>
          </a:p>
        </p:txBody>
      </p:sp>
      <p:sp>
        <p:nvSpPr>
          <p:cNvPr id="8" name="TextBox 7"/>
          <p:cNvSpPr txBox="1"/>
          <p:nvPr/>
        </p:nvSpPr>
        <p:spPr>
          <a:xfrm>
            <a:off x="395536" y="4725144"/>
            <a:ext cx="7920880" cy="1477328"/>
          </a:xfrm>
          <a:prstGeom prst="rect">
            <a:avLst/>
          </a:prstGeom>
          <a:noFill/>
        </p:spPr>
        <p:txBody>
          <a:bodyPr wrap="square" rtlCol="0">
            <a:spAutoFit/>
          </a:bodyPr>
          <a:lstStyle/>
          <a:p>
            <a:r>
              <a:rPr lang="hr-HR" smtClean="0">
                <a:latin typeface="+mn-lt"/>
              </a:rPr>
              <a:t>Granično stanje poslije sloma (PFLS) se provjerava ispitivanjem ili proračunom. </a:t>
            </a:r>
          </a:p>
          <a:p>
            <a:r>
              <a:rPr lang="hr-HR" smtClean="0">
                <a:latin typeface="+mn-lt"/>
              </a:rPr>
              <a:t>PFLS-b se provjerava samo ispitivanjem ili dokazivanjem alternativnog sustava.</a:t>
            </a:r>
          </a:p>
          <a:p>
            <a:r>
              <a:rPr lang="hr-HR" smtClean="0">
                <a:latin typeface="+mn-lt"/>
              </a:rPr>
              <a:t>Pri proračunu najmanje jedan sloj stakla u laminaranom staklu treba ostati cjelovit. </a:t>
            </a:r>
          </a:p>
          <a:p>
            <a:r>
              <a:rPr lang="hr-HR" smtClean="0">
                <a:latin typeface="+mn-lt"/>
              </a:rPr>
              <a:t>Eventualni pozitivni doprinos slomljenog stakla se zanemaruje.</a:t>
            </a:r>
          </a:p>
          <a:p>
            <a:r>
              <a:rPr lang="hr-HR" smtClean="0">
                <a:latin typeface="+mn-lt"/>
              </a:rPr>
              <a:t>Treba uzeti u obzir povećanja ekscentriciteta zbog promjene težišta presjeka.</a:t>
            </a:r>
            <a:endParaRPr lang="en-GB">
              <a:latin typeface="+mn-lt"/>
            </a:endParaRPr>
          </a:p>
        </p:txBody>
      </p:sp>
    </p:spTree>
    <p:extLst>
      <p:ext uri="{BB962C8B-B14F-4D97-AF65-F5344CB8AC3E}">
        <p14:creationId xmlns:p14="http://schemas.microsoft.com/office/powerpoint/2010/main" val="1694034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21</a:t>
            </a:fld>
            <a:endParaRPr lang="hr-HR" altLang="sr-Latn-RS">
              <a:latin typeface="Verdana" panose="020B0604030504040204" pitchFamily="34" charset="0"/>
            </a:endParaRPr>
          </a:p>
        </p:txBody>
      </p:sp>
      <p:sp>
        <p:nvSpPr>
          <p:cNvPr id="2" name="Rectangle 1"/>
          <p:cNvSpPr/>
          <p:nvPr/>
        </p:nvSpPr>
        <p:spPr>
          <a:xfrm>
            <a:off x="395536" y="188640"/>
            <a:ext cx="8352928" cy="646331"/>
          </a:xfrm>
          <a:prstGeom prst="rect">
            <a:avLst/>
          </a:prstGeom>
        </p:spPr>
        <p:txBody>
          <a:bodyPr wrap="square">
            <a:spAutoFit/>
          </a:bodyPr>
          <a:lstStyle/>
          <a:p>
            <a:r>
              <a:rPr lang="hr-HR">
                <a:latin typeface="+mn-lt"/>
              </a:rPr>
              <a:t>prCEN/TS </a:t>
            </a:r>
            <a:r>
              <a:rPr lang="hr-HR" smtClean="0">
                <a:latin typeface="+mn-lt"/>
              </a:rPr>
              <a:t>xxxx-3:2019</a:t>
            </a:r>
            <a:r>
              <a:rPr lang="hr-HR">
                <a:latin typeface="+mn-lt"/>
              </a:rPr>
              <a:t>: </a:t>
            </a:r>
            <a:r>
              <a:rPr lang="hr-HR" smtClean="0">
                <a:latin typeface="+mn-lt"/>
              </a:rPr>
              <a:t>In-plane </a:t>
            </a:r>
            <a:r>
              <a:rPr lang="hr-HR">
                <a:latin typeface="+mn-lt"/>
              </a:rPr>
              <a:t>loaded glass components and their mechanical joints</a:t>
            </a:r>
          </a:p>
          <a:p>
            <a:r>
              <a:rPr lang="hr-HR" smtClean="0">
                <a:latin typeface="+mn-lt"/>
              </a:rPr>
              <a:t>(Dio </a:t>
            </a:r>
            <a:r>
              <a:rPr lang="hr-HR">
                <a:latin typeface="+mn-lt"/>
              </a:rPr>
              <a:t>3: </a:t>
            </a:r>
            <a:r>
              <a:rPr lang="hr-HR" smtClean="0">
                <a:latin typeface="+mn-lt"/>
              </a:rPr>
              <a:t>Dijelovi opterećeni </a:t>
            </a:r>
            <a:r>
              <a:rPr lang="hr-HR">
                <a:latin typeface="+mn-lt"/>
              </a:rPr>
              <a:t>u vlastitoj ravnini i </a:t>
            </a:r>
            <a:r>
              <a:rPr lang="hr-HR" smtClean="0">
                <a:latin typeface="+mn-lt"/>
              </a:rPr>
              <a:t>njihovi mehanički spojevi)</a:t>
            </a:r>
            <a:endParaRPr lang="hr-HR">
              <a:latin typeface="+mn-lt"/>
            </a:endParaRPr>
          </a:p>
        </p:txBody>
      </p:sp>
      <p:sp>
        <p:nvSpPr>
          <p:cNvPr id="4" name="TextBox 3"/>
          <p:cNvSpPr txBox="1"/>
          <p:nvPr/>
        </p:nvSpPr>
        <p:spPr>
          <a:xfrm>
            <a:off x="395536" y="980728"/>
            <a:ext cx="7920880" cy="1200329"/>
          </a:xfrm>
          <a:prstGeom prst="rect">
            <a:avLst/>
          </a:prstGeom>
          <a:noFill/>
        </p:spPr>
        <p:txBody>
          <a:bodyPr wrap="square" rtlCol="0">
            <a:spAutoFit/>
          </a:bodyPr>
          <a:lstStyle/>
          <a:p>
            <a:r>
              <a:rPr lang="hr-HR" smtClean="0">
                <a:latin typeface="+mn-lt"/>
              </a:rPr>
              <a:t>Pri graničnom stanju nosivosti provjerava se:</a:t>
            </a:r>
          </a:p>
          <a:p>
            <a:pPr marL="742950" lvl="1" indent="-285750">
              <a:buFont typeface="Arial" panose="020B0604020202020204" pitchFamily="34" charset="0"/>
              <a:buChar char="•"/>
            </a:pPr>
            <a:r>
              <a:rPr lang="hr-HR" smtClean="0">
                <a:latin typeface="+mn-lt"/>
              </a:rPr>
              <a:t>Glavna vlačna naprezanja na površini stakla</a:t>
            </a:r>
          </a:p>
          <a:p>
            <a:pPr marL="742950" lvl="1" indent="-285750">
              <a:buFont typeface="Arial" panose="020B0604020202020204" pitchFamily="34" charset="0"/>
              <a:buChar char="•"/>
            </a:pPr>
            <a:r>
              <a:rPr lang="hr-HR" smtClean="0">
                <a:latin typeface="+mn-lt"/>
              </a:rPr>
              <a:t>Lokalne koncentracije naprezanja oko oslonaca i mjesta unosa opterećenja</a:t>
            </a:r>
          </a:p>
          <a:p>
            <a:pPr marL="742950" lvl="1" indent="-285750">
              <a:buFont typeface="Arial" panose="020B0604020202020204" pitchFamily="34" charset="0"/>
              <a:buChar char="•"/>
            </a:pPr>
            <a:r>
              <a:rPr lang="hr-HR" smtClean="0">
                <a:latin typeface="+mn-lt"/>
              </a:rPr>
              <a:t>Stabilnost</a:t>
            </a:r>
          </a:p>
        </p:txBody>
      </p:sp>
      <p:sp>
        <p:nvSpPr>
          <p:cNvPr id="9" name="TextBox 8"/>
          <p:cNvSpPr txBox="1"/>
          <p:nvPr/>
        </p:nvSpPr>
        <p:spPr>
          <a:xfrm>
            <a:off x="395536" y="2204864"/>
            <a:ext cx="7920880" cy="1200329"/>
          </a:xfrm>
          <a:prstGeom prst="rect">
            <a:avLst/>
          </a:prstGeom>
          <a:noFill/>
        </p:spPr>
        <p:txBody>
          <a:bodyPr wrap="square" rtlCol="0">
            <a:spAutoFit/>
          </a:bodyPr>
          <a:lstStyle/>
          <a:p>
            <a:r>
              <a:rPr lang="hr-HR" smtClean="0">
                <a:latin typeface="+mn-lt"/>
              </a:rPr>
              <a:t>Stabilnost se provjerava:</a:t>
            </a:r>
          </a:p>
          <a:p>
            <a:pPr marL="742950" lvl="1" indent="-285750">
              <a:buFont typeface="Arial" panose="020B0604020202020204" pitchFamily="34" charset="0"/>
              <a:buChar char="•"/>
            </a:pPr>
            <a:r>
              <a:rPr lang="hr-HR" smtClean="0">
                <a:latin typeface="+mn-lt"/>
              </a:rPr>
              <a:t>Nelinearnom analizom po teoriji II reda</a:t>
            </a:r>
          </a:p>
          <a:p>
            <a:pPr marL="742950" lvl="1" indent="-285750">
              <a:buFont typeface="Arial" panose="020B0604020202020204" pitchFamily="34" charset="0"/>
              <a:buChar char="•"/>
            </a:pPr>
            <a:r>
              <a:rPr lang="hr-HR" smtClean="0">
                <a:latin typeface="+mn-lt"/>
              </a:rPr>
              <a:t>Nelinearnom MKE analizom</a:t>
            </a:r>
          </a:p>
          <a:p>
            <a:pPr marL="742950" lvl="1" indent="-285750">
              <a:buFont typeface="Arial" panose="020B0604020202020204" pitchFamily="34" charset="0"/>
              <a:buChar char="•"/>
            </a:pPr>
            <a:r>
              <a:rPr lang="hr-HR" smtClean="0">
                <a:latin typeface="+mn-lt"/>
              </a:rPr>
              <a:t>Korištenjem </a:t>
            </a:r>
            <a:r>
              <a:rPr lang="hr-HR" smtClean="0">
                <a:latin typeface="+mn-lt"/>
              </a:rPr>
              <a:t>krivulja </a:t>
            </a:r>
            <a:r>
              <a:rPr lang="hr-HR" smtClean="0">
                <a:latin typeface="+mn-lt"/>
              </a:rPr>
              <a:t>izvijanja za jendostavne slučajeve</a:t>
            </a:r>
          </a:p>
        </p:txBody>
      </p:sp>
      <p:sp>
        <p:nvSpPr>
          <p:cNvPr id="10" name="TextBox 9"/>
          <p:cNvSpPr txBox="1"/>
          <p:nvPr/>
        </p:nvSpPr>
        <p:spPr>
          <a:xfrm>
            <a:off x="395536" y="3501008"/>
            <a:ext cx="7920880" cy="369332"/>
          </a:xfrm>
          <a:prstGeom prst="rect">
            <a:avLst/>
          </a:prstGeom>
          <a:noFill/>
        </p:spPr>
        <p:txBody>
          <a:bodyPr wrap="square" rtlCol="0">
            <a:spAutoFit/>
          </a:bodyPr>
          <a:lstStyle/>
          <a:p>
            <a:r>
              <a:rPr lang="hr-HR" smtClean="0">
                <a:latin typeface="+mn-lt"/>
              </a:rPr>
              <a:t>Opći izraz za imperfekciju:</a:t>
            </a:r>
          </a:p>
        </p:txBody>
      </p:sp>
      <mc:AlternateContent xmlns:mc="http://schemas.openxmlformats.org/markup-compatibility/2006" xmlns:a14="http://schemas.microsoft.com/office/drawing/2010/main">
        <mc:Choice Requires="a14">
          <p:sp>
            <p:nvSpPr>
              <p:cNvPr id="3" name="TextBox 2"/>
              <p:cNvSpPr txBox="1"/>
              <p:nvPr/>
            </p:nvSpPr>
            <p:spPr>
              <a:xfrm>
                <a:off x="467544" y="3645024"/>
                <a:ext cx="7958397" cy="6653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i="1" smtClean="0">
                              <a:latin typeface="Cambria Math"/>
                            </a:rPr>
                          </m:ctrlPr>
                        </m:sSubPr>
                        <m:e>
                          <m:r>
                            <a:rPr lang="hr-HR" b="0" i="1" smtClean="0">
                              <a:latin typeface="Cambria Math"/>
                            </a:rPr>
                            <m:t>𝑒</m:t>
                          </m:r>
                        </m:e>
                        <m:sub>
                          <m:r>
                            <a:rPr lang="hr-HR" b="0" i="1" smtClean="0">
                              <a:latin typeface="Cambria Math"/>
                            </a:rPr>
                            <m:t>0</m:t>
                          </m:r>
                        </m:sub>
                      </m:sSub>
                      <m:r>
                        <a:rPr lang="hr-HR" b="0" i="1" smtClean="0">
                          <a:latin typeface="Cambria Math"/>
                        </a:rPr>
                        <m:t>=</m:t>
                      </m:r>
                      <m:r>
                        <a:rPr lang="hr-HR" b="0" i="1" smtClean="0">
                          <a:latin typeface="Cambria Math"/>
                        </a:rPr>
                        <m:t>𝑖𝑚𝑝</m:t>
                      </m:r>
                      <m:r>
                        <a:rPr lang="hr-HR" b="0" i="1" smtClean="0">
                          <a:latin typeface="Cambria Math"/>
                        </a:rPr>
                        <m:t>.</m:t>
                      </m:r>
                      <m:r>
                        <a:rPr lang="hr-HR" b="0" i="1" smtClean="0">
                          <a:latin typeface="Cambria Math"/>
                        </a:rPr>
                        <m:t>𝑧𝑏𝑜𝑔</m:t>
                      </m:r>
                      <m:r>
                        <a:rPr lang="hr-HR" b="0" i="1" smtClean="0">
                          <a:latin typeface="Cambria Math"/>
                        </a:rPr>
                        <m:t> </m:t>
                      </m:r>
                      <m:r>
                        <a:rPr lang="hr-HR" b="0" i="1" smtClean="0">
                          <a:latin typeface="Cambria Math"/>
                        </a:rPr>
                        <m:t>𝑑𝑢𝑙𝑗𝑖𝑛𝑒</m:t>
                      </m:r>
                      <m:r>
                        <a:rPr lang="hr-HR" b="0" i="1" smtClean="0">
                          <a:latin typeface="Cambria Math"/>
                        </a:rPr>
                        <m:t>+</m:t>
                      </m:r>
                      <m:r>
                        <a:rPr lang="hr-HR" b="0" i="1" smtClean="0">
                          <a:latin typeface="Cambria Math"/>
                        </a:rPr>
                        <m:t>𝑖𝑚𝑝</m:t>
                      </m:r>
                      <m:r>
                        <a:rPr lang="hr-HR" b="0" i="1" smtClean="0">
                          <a:latin typeface="Cambria Math"/>
                        </a:rPr>
                        <m:t>. </m:t>
                      </m:r>
                      <m:r>
                        <a:rPr lang="hr-HR" b="0" i="1" smtClean="0">
                          <a:latin typeface="Cambria Math"/>
                        </a:rPr>
                        <m:t>𝑧𝑏𝑜𝑔</m:t>
                      </m:r>
                      <m:r>
                        <a:rPr lang="hr-HR" b="0" i="1" smtClean="0">
                          <a:latin typeface="Cambria Math"/>
                        </a:rPr>
                        <m:t> </m:t>
                      </m:r>
                      <m:r>
                        <a:rPr lang="hr-HR" b="0" i="1" smtClean="0">
                          <a:latin typeface="Cambria Math"/>
                        </a:rPr>
                        <m:t>𝑖𝑛𝑠𝑡𝑎𝑙𝑎𝑐𝑖𝑗𝑒</m:t>
                      </m:r>
                      <m:r>
                        <a:rPr lang="hr-HR" b="0" i="1" smtClean="0">
                          <a:latin typeface="Cambria Math"/>
                        </a:rPr>
                        <m:t>= </m:t>
                      </m:r>
                      <m:f>
                        <m:fPr>
                          <m:ctrlPr>
                            <a:rPr lang="hr-HR" b="0" i="1" smtClean="0">
                              <a:latin typeface="Cambria Math"/>
                            </a:rPr>
                          </m:ctrlPr>
                        </m:fPr>
                        <m:num>
                          <m:sSub>
                            <m:sSubPr>
                              <m:ctrlPr>
                                <a:rPr lang="hr-HR" b="0" i="1" smtClean="0">
                                  <a:latin typeface="Cambria Math"/>
                                </a:rPr>
                              </m:ctrlPr>
                            </m:sSubPr>
                            <m:e>
                              <m:r>
                                <a:rPr lang="hr-HR" b="0" i="1" smtClean="0">
                                  <a:latin typeface="Cambria Math"/>
                                </a:rPr>
                                <m:t>𝑙</m:t>
                              </m:r>
                            </m:e>
                            <m:sub>
                              <m:r>
                                <a:rPr lang="hr-HR" b="0" i="1" smtClean="0">
                                  <a:latin typeface="Cambria Math"/>
                                </a:rPr>
                                <m:t>0</m:t>
                              </m:r>
                            </m:sub>
                          </m:sSub>
                        </m:num>
                        <m:den>
                          <m:r>
                            <a:rPr lang="hr-HR" b="0" i="1" smtClean="0">
                              <a:latin typeface="Cambria Math"/>
                            </a:rPr>
                            <m:t>𝑑𝑒𝑛𝑜𝑚</m:t>
                          </m:r>
                          <m:d>
                            <m:dPr>
                              <m:ctrlPr>
                                <a:rPr lang="hr-HR" b="0" i="1" smtClean="0">
                                  <a:latin typeface="Cambria Math"/>
                                </a:rPr>
                              </m:ctrlPr>
                            </m:dPr>
                            <m:e>
                              <m:sSub>
                                <m:sSubPr>
                                  <m:ctrlPr>
                                    <a:rPr lang="hr-HR" b="0" i="1" smtClean="0">
                                      <a:latin typeface="Cambria Math"/>
                                    </a:rPr>
                                  </m:ctrlPr>
                                </m:sSubPr>
                                <m:e>
                                  <m:r>
                                    <a:rPr lang="hr-HR" b="0" i="1" smtClean="0">
                                      <a:latin typeface="Cambria Math"/>
                                    </a:rPr>
                                    <m:t>𝑙</m:t>
                                  </m:r>
                                </m:e>
                                <m:sub>
                                  <m:r>
                                    <a:rPr lang="hr-HR" b="0" i="1" smtClean="0">
                                      <a:latin typeface="Cambria Math"/>
                                    </a:rPr>
                                    <m:t>0</m:t>
                                  </m:r>
                                </m:sub>
                              </m:sSub>
                            </m:e>
                          </m:d>
                        </m:den>
                      </m:f>
                      <m:r>
                        <a:rPr lang="hr-HR" b="0" i="1" smtClean="0">
                          <a:latin typeface="Cambria Math"/>
                        </a:rPr>
                        <m:t>+</m:t>
                      </m:r>
                      <m:f>
                        <m:fPr>
                          <m:ctrlPr>
                            <a:rPr lang="hr-HR" b="0" i="1" smtClean="0">
                              <a:latin typeface="Cambria Math"/>
                            </a:rPr>
                          </m:ctrlPr>
                        </m:fPr>
                        <m:num>
                          <m:sSub>
                            <m:sSubPr>
                              <m:ctrlPr>
                                <a:rPr lang="hr-HR" b="0" i="1" smtClean="0">
                                  <a:latin typeface="Cambria Math"/>
                                </a:rPr>
                              </m:ctrlPr>
                            </m:sSubPr>
                            <m:e>
                              <m:r>
                                <a:rPr lang="hr-HR" b="0" i="1" smtClean="0">
                                  <a:latin typeface="Cambria Math"/>
                                </a:rPr>
                                <m:t>h</m:t>
                              </m:r>
                            </m:e>
                            <m:sub>
                              <m:r>
                                <a:rPr lang="hr-HR" b="0" i="1" smtClean="0">
                                  <a:latin typeface="Cambria Math"/>
                                </a:rPr>
                                <m:t>𝑡𝑜𝑡</m:t>
                              </m:r>
                            </m:sub>
                          </m:sSub>
                        </m:num>
                        <m:den>
                          <m:r>
                            <a:rPr lang="hr-HR" b="0" i="1" smtClean="0">
                              <a:latin typeface="Cambria Math"/>
                            </a:rPr>
                            <m:t>𝑑𝑒𝑛𝑜𝑚</m:t>
                          </m:r>
                          <m:d>
                            <m:dPr>
                              <m:ctrlPr>
                                <a:rPr lang="hr-HR" b="0" i="1" smtClean="0">
                                  <a:latin typeface="Cambria Math"/>
                                </a:rPr>
                              </m:ctrlPr>
                            </m:dPr>
                            <m:e>
                              <m:sSub>
                                <m:sSubPr>
                                  <m:ctrlPr>
                                    <a:rPr lang="hr-HR" b="0" i="1" smtClean="0">
                                      <a:latin typeface="Cambria Math"/>
                                    </a:rPr>
                                  </m:ctrlPr>
                                </m:sSubPr>
                                <m:e>
                                  <m:r>
                                    <a:rPr lang="hr-HR" b="0" i="1" smtClean="0">
                                      <a:latin typeface="Cambria Math"/>
                                    </a:rPr>
                                    <m:t>h</m:t>
                                  </m:r>
                                </m:e>
                                <m:sub>
                                  <m:r>
                                    <a:rPr lang="hr-HR" b="0" i="1" smtClean="0">
                                      <a:latin typeface="Cambria Math"/>
                                    </a:rPr>
                                    <m:t>𝑡𝑜𝑡</m:t>
                                  </m:r>
                                </m:sub>
                              </m:sSub>
                            </m:e>
                          </m:d>
                        </m:den>
                      </m:f>
                    </m:oMath>
                  </m:oMathPara>
                </a14:m>
                <a:endParaRPr lang="en-GB"/>
              </a:p>
            </p:txBody>
          </p:sp>
        </mc:Choice>
        <mc:Fallback xmlns="">
          <p:sp>
            <p:nvSpPr>
              <p:cNvPr id="3" name="TextBox 2"/>
              <p:cNvSpPr txBox="1">
                <a:spLocks noRot="1" noChangeAspect="1" noMove="1" noResize="1" noEditPoints="1" noAdjustHandles="1" noChangeArrowheads="1" noChangeShapeType="1" noTextEdit="1"/>
              </p:cNvSpPr>
              <p:nvPr/>
            </p:nvSpPr>
            <p:spPr>
              <a:xfrm>
                <a:off x="467544" y="3645024"/>
                <a:ext cx="7958397" cy="665310"/>
              </a:xfrm>
              <a:prstGeom prst="rect">
                <a:avLst/>
              </a:prstGeom>
              <a:blipFill rotWithShape="1">
                <a:blip r:embed="rId3"/>
                <a:stretch>
                  <a:fillRect/>
                </a:stretch>
              </a:blipFill>
            </p:spPr>
            <p:txBody>
              <a:bodyPr/>
              <a:lstStyle/>
              <a:p>
                <a:r>
                  <a:rPr lang="en-GB">
                    <a:noFill/>
                  </a:rPr>
                  <a:t> </a:t>
                </a:r>
              </a:p>
            </p:txBody>
          </p:sp>
        </mc:Fallback>
      </mc:AlternateContent>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4365104"/>
            <a:ext cx="6795135" cy="16059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4860032" y="5949280"/>
            <a:ext cx="4104456" cy="369332"/>
          </a:xfrm>
          <a:prstGeom prst="rect">
            <a:avLst/>
          </a:prstGeom>
          <a:noFill/>
        </p:spPr>
        <p:txBody>
          <a:bodyPr wrap="square" rtlCol="0">
            <a:spAutoFit/>
          </a:bodyPr>
          <a:lstStyle/>
          <a:p>
            <a:r>
              <a:rPr lang="hr-HR" smtClean="0">
                <a:latin typeface="+mn-lt"/>
              </a:rPr>
              <a:t>h</a:t>
            </a:r>
            <a:r>
              <a:rPr lang="hr-HR" baseline="-25000" smtClean="0">
                <a:latin typeface="+mn-lt"/>
              </a:rPr>
              <a:t>tot</a:t>
            </a:r>
            <a:r>
              <a:rPr lang="hr-HR" smtClean="0">
                <a:latin typeface="+mn-lt"/>
              </a:rPr>
              <a:t> – ukupna debljina laminiranog stakla</a:t>
            </a:r>
          </a:p>
        </p:txBody>
      </p:sp>
    </p:spTree>
    <p:extLst>
      <p:ext uri="{BB962C8B-B14F-4D97-AF65-F5344CB8AC3E}">
        <p14:creationId xmlns:p14="http://schemas.microsoft.com/office/powerpoint/2010/main" val="1266839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0" grpId="0"/>
      <p:bldP spid="3" grpId="0"/>
      <p:bldP spid="1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22</a:t>
            </a:fld>
            <a:endParaRPr lang="hr-HR" altLang="sr-Latn-RS">
              <a:latin typeface="Verdana" panose="020B0604030504040204" pitchFamily="34" charset="0"/>
            </a:endParaRPr>
          </a:p>
        </p:txBody>
      </p:sp>
      <p:sp>
        <p:nvSpPr>
          <p:cNvPr id="2" name="Rectangle 1"/>
          <p:cNvSpPr/>
          <p:nvPr/>
        </p:nvSpPr>
        <p:spPr>
          <a:xfrm>
            <a:off x="395536" y="188640"/>
            <a:ext cx="8352928" cy="646331"/>
          </a:xfrm>
          <a:prstGeom prst="rect">
            <a:avLst/>
          </a:prstGeom>
        </p:spPr>
        <p:txBody>
          <a:bodyPr wrap="square">
            <a:spAutoFit/>
          </a:bodyPr>
          <a:lstStyle/>
          <a:p>
            <a:r>
              <a:rPr lang="hr-HR">
                <a:latin typeface="+mn-lt"/>
              </a:rPr>
              <a:t>prCEN/TS </a:t>
            </a:r>
            <a:r>
              <a:rPr lang="hr-HR" smtClean="0">
                <a:latin typeface="+mn-lt"/>
              </a:rPr>
              <a:t>xxxx-3:2019</a:t>
            </a:r>
            <a:r>
              <a:rPr lang="hr-HR">
                <a:latin typeface="+mn-lt"/>
              </a:rPr>
              <a:t>: </a:t>
            </a:r>
            <a:r>
              <a:rPr lang="hr-HR" smtClean="0">
                <a:latin typeface="+mn-lt"/>
              </a:rPr>
              <a:t>In-plane </a:t>
            </a:r>
            <a:r>
              <a:rPr lang="hr-HR">
                <a:latin typeface="+mn-lt"/>
              </a:rPr>
              <a:t>loaded glass components and their mechanical joints</a:t>
            </a:r>
          </a:p>
          <a:p>
            <a:r>
              <a:rPr lang="hr-HR" smtClean="0">
                <a:latin typeface="+mn-lt"/>
              </a:rPr>
              <a:t>(Dio </a:t>
            </a:r>
            <a:r>
              <a:rPr lang="hr-HR">
                <a:latin typeface="+mn-lt"/>
              </a:rPr>
              <a:t>3: </a:t>
            </a:r>
            <a:r>
              <a:rPr lang="hr-HR" smtClean="0">
                <a:latin typeface="+mn-lt"/>
              </a:rPr>
              <a:t>Dijelovi opterećeni </a:t>
            </a:r>
            <a:r>
              <a:rPr lang="hr-HR">
                <a:latin typeface="+mn-lt"/>
              </a:rPr>
              <a:t>u vlastitoj ravnini i </a:t>
            </a:r>
            <a:r>
              <a:rPr lang="hr-HR" smtClean="0">
                <a:latin typeface="+mn-lt"/>
              </a:rPr>
              <a:t>njihovi mehanički spojevi)</a:t>
            </a:r>
            <a:endParaRPr lang="hr-HR">
              <a:latin typeface="+mn-lt"/>
            </a:endParaRPr>
          </a:p>
        </p:txBody>
      </p:sp>
      <p:sp>
        <p:nvSpPr>
          <p:cNvPr id="4" name="TextBox 3"/>
          <p:cNvSpPr txBox="1"/>
          <p:nvPr/>
        </p:nvSpPr>
        <p:spPr>
          <a:xfrm>
            <a:off x="395536" y="980728"/>
            <a:ext cx="4248472" cy="369332"/>
          </a:xfrm>
          <a:prstGeom prst="rect">
            <a:avLst/>
          </a:prstGeom>
          <a:noFill/>
        </p:spPr>
        <p:txBody>
          <a:bodyPr wrap="square" rtlCol="0">
            <a:spAutoFit/>
          </a:bodyPr>
          <a:lstStyle/>
          <a:p>
            <a:r>
              <a:rPr lang="hr-HR" u="sng" smtClean="0">
                <a:latin typeface="+mn-lt"/>
              </a:rPr>
              <a:t>Proračun korištenjem krivulja izvijanja</a:t>
            </a:r>
          </a:p>
        </p:txBody>
      </p:sp>
      <p:sp>
        <p:nvSpPr>
          <p:cNvPr id="13" name="TextBox 12"/>
          <p:cNvSpPr txBox="1"/>
          <p:nvPr/>
        </p:nvSpPr>
        <p:spPr>
          <a:xfrm>
            <a:off x="3851920" y="3501008"/>
            <a:ext cx="5040560" cy="923330"/>
          </a:xfrm>
          <a:prstGeom prst="rect">
            <a:avLst/>
          </a:prstGeom>
          <a:noFill/>
        </p:spPr>
        <p:txBody>
          <a:bodyPr wrap="square" rtlCol="0">
            <a:spAutoFit/>
          </a:bodyPr>
          <a:lstStyle/>
          <a:p>
            <a:r>
              <a:rPr lang="hr-HR" smtClean="0">
                <a:latin typeface="+mn-lt"/>
                <a:sym typeface="Symbol"/>
              </a:rPr>
              <a:t> uzima u obzir momente oko slabije osi izazvane imperfekcijom ugradbe i eventualnim opterećenjem van ravnine.</a:t>
            </a:r>
            <a:endParaRPr lang="hr-HR" smtClean="0">
              <a:latin typeface="+mn-lt"/>
            </a:endParaRPr>
          </a:p>
        </p:txBody>
      </p:sp>
      <p:sp>
        <p:nvSpPr>
          <p:cNvPr id="11" name="TextBox 10"/>
          <p:cNvSpPr txBox="1"/>
          <p:nvPr/>
        </p:nvSpPr>
        <p:spPr>
          <a:xfrm>
            <a:off x="395536" y="1412776"/>
            <a:ext cx="8280920" cy="646331"/>
          </a:xfrm>
          <a:prstGeom prst="rect">
            <a:avLst/>
          </a:prstGeom>
          <a:noFill/>
        </p:spPr>
        <p:txBody>
          <a:bodyPr wrap="square" rtlCol="0">
            <a:spAutoFit/>
          </a:bodyPr>
          <a:lstStyle/>
          <a:p>
            <a:r>
              <a:rPr lang="hr-HR" smtClean="0">
                <a:latin typeface="+mn-lt"/>
              </a:rPr>
              <a:t>Tlačno napregnuti elementi</a:t>
            </a:r>
          </a:p>
          <a:p>
            <a:r>
              <a:rPr lang="hr-HR" smtClean="0">
                <a:latin typeface="+mn-lt"/>
              </a:rPr>
              <a:t>Proračunska otpornost </a:t>
            </a:r>
            <a:r>
              <a:rPr lang="hr-HR" smtClean="0">
                <a:latin typeface="+mn-lt"/>
              </a:rPr>
              <a:t>na izvijanje tlačnog elementa N</a:t>
            </a:r>
            <a:r>
              <a:rPr lang="hr-HR" baseline="-25000" smtClean="0">
                <a:latin typeface="+mn-lt"/>
              </a:rPr>
              <a:t>b,Rd</a:t>
            </a:r>
            <a:r>
              <a:rPr lang="hr-HR" smtClean="0">
                <a:latin typeface="+mn-lt"/>
              </a:rPr>
              <a:t> </a:t>
            </a:r>
            <a:endParaRPr lang="hr-HR">
              <a:latin typeface="+mn-lt"/>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896" y="2060848"/>
            <a:ext cx="1108710" cy="4629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TextBox 13"/>
          <p:cNvSpPr txBox="1"/>
          <p:nvPr/>
        </p:nvSpPr>
        <p:spPr>
          <a:xfrm>
            <a:off x="395536" y="2564904"/>
            <a:ext cx="8280920" cy="646331"/>
          </a:xfrm>
          <a:prstGeom prst="rect">
            <a:avLst/>
          </a:prstGeom>
          <a:noFill/>
        </p:spPr>
        <p:txBody>
          <a:bodyPr wrap="square" rtlCol="0">
            <a:spAutoFit/>
          </a:bodyPr>
          <a:lstStyle/>
          <a:p>
            <a:pPr algn="just"/>
            <a:r>
              <a:rPr lang="hr-HR">
                <a:latin typeface="+mn-lt"/>
                <a:sym typeface="Symbol"/>
              </a:rPr>
              <a:t></a:t>
            </a:r>
            <a:r>
              <a:rPr lang="hr-HR" baseline="-25000" smtClean="0">
                <a:latin typeface="+mn-lt"/>
                <a:sym typeface="Symbol"/>
              </a:rPr>
              <a:t>M </a:t>
            </a:r>
            <a:r>
              <a:rPr lang="hr-HR" smtClean="0">
                <a:latin typeface="+mn-lt"/>
                <a:sym typeface="Symbol"/>
              </a:rPr>
              <a:t>= 1,8</a:t>
            </a:r>
            <a:r>
              <a:rPr lang="hr-HR">
                <a:latin typeface="+mn-lt"/>
                <a:sym typeface="Symbol"/>
              </a:rPr>
              <a:t>	</a:t>
            </a:r>
            <a:r>
              <a:rPr lang="hr-HR">
                <a:latin typeface="+mn-lt"/>
              </a:rPr>
              <a:t>–</a:t>
            </a:r>
            <a:r>
              <a:rPr lang="hr-HR">
                <a:latin typeface="+mn-lt"/>
                <a:sym typeface="Symbol"/>
              </a:rPr>
              <a:t> </a:t>
            </a:r>
            <a:r>
              <a:rPr lang="hr-HR">
                <a:latin typeface="+mn-lt"/>
              </a:rPr>
              <a:t>Parcijalni faktor </a:t>
            </a:r>
            <a:r>
              <a:rPr lang="hr-HR">
                <a:latin typeface="+mn-lt"/>
              </a:rPr>
              <a:t>za </a:t>
            </a:r>
            <a:r>
              <a:rPr lang="hr-HR" smtClean="0">
                <a:latin typeface="+mn-lt"/>
              </a:rPr>
              <a:t>materijal, ili po odredbi NAD-a</a:t>
            </a:r>
          </a:p>
          <a:p>
            <a:pPr algn="just"/>
            <a:r>
              <a:rPr lang="hr-HR" smtClean="0">
                <a:latin typeface="+mn-lt"/>
              </a:rPr>
              <a:t>Faktor smanjenja </a:t>
            </a:r>
            <a:r>
              <a:rPr lang="hr-HR" smtClean="0">
                <a:latin typeface="+mn-lt"/>
                <a:sym typeface="Symbol"/>
              </a:rPr>
              <a:t></a:t>
            </a:r>
            <a:endParaRPr lang="hr-HR">
              <a:latin typeface="+mn-lt"/>
            </a:endParaRP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848" y="3068960"/>
            <a:ext cx="1674495" cy="411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TextBox 14"/>
          <p:cNvSpPr txBox="1"/>
          <p:nvPr/>
        </p:nvSpPr>
        <p:spPr>
          <a:xfrm>
            <a:off x="395536" y="3429000"/>
            <a:ext cx="8280920" cy="369332"/>
          </a:xfrm>
          <a:prstGeom prst="rect">
            <a:avLst/>
          </a:prstGeom>
          <a:noFill/>
        </p:spPr>
        <p:txBody>
          <a:bodyPr wrap="square" rtlCol="0">
            <a:spAutoFit/>
          </a:bodyPr>
          <a:lstStyle/>
          <a:p>
            <a:pPr algn="just"/>
            <a:r>
              <a:rPr lang="hr-HR" smtClean="0">
                <a:latin typeface="+mn-lt"/>
              </a:rPr>
              <a:t>gdje su:</a:t>
            </a:r>
            <a:endParaRPr lang="hr-HR">
              <a:latin typeface="+mn-lt"/>
            </a:endParaRPr>
          </a:p>
        </p:txBody>
      </p:sp>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60" y="3789040"/>
            <a:ext cx="1754505" cy="3886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71800" y="3789040"/>
            <a:ext cx="954405" cy="3829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4365104"/>
            <a:ext cx="4978114" cy="18619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61770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2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2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p:bldP spid="11" grpId="0"/>
      <p:bldP spid="14" grpId="0"/>
      <p:bldP spid="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23</a:t>
            </a:fld>
            <a:endParaRPr lang="hr-HR" altLang="sr-Latn-RS">
              <a:latin typeface="Verdana" panose="020B0604030504040204" pitchFamily="34" charset="0"/>
            </a:endParaRPr>
          </a:p>
        </p:txBody>
      </p:sp>
      <p:sp>
        <p:nvSpPr>
          <p:cNvPr id="2" name="Rectangle 1"/>
          <p:cNvSpPr/>
          <p:nvPr/>
        </p:nvSpPr>
        <p:spPr>
          <a:xfrm>
            <a:off x="395536" y="188640"/>
            <a:ext cx="8352928" cy="646331"/>
          </a:xfrm>
          <a:prstGeom prst="rect">
            <a:avLst/>
          </a:prstGeom>
        </p:spPr>
        <p:txBody>
          <a:bodyPr wrap="square">
            <a:spAutoFit/>
          </a:bodyPr>
          <a:lstStyle/>
          <a:p>
            <a:r>
              <a:rPr lang="hr-HR">
                <a:latin typeface="+mn-lt"/>
              </a:rPr>
              <a:t>prCEN/TS </a:t>
            </a:r>
            <a:r>
              <a:rPr lang="hr-HR" smtClean="0">
                <a:latin typeface="+mn-lt"/>
              </a:rPr>
              <a:t>xxxx-3:2019</a:t>
            </a:r>
            <a:r>
              <a:rPr lang="hr-HR">
                <a:latin typeface="+mn-lt"/>
              </a:rPr>
              <a:t>: </a:t>
            </a:r>
            <a:r>
              <a:rPr lang="hr-HR" smtClean="0">
                <a:latin typeface="+mn-lt"/>
              </a:rPr>
              <a:t>In-plane </a:t>
            </a:r>
            <a:r>
              <a:rPr lang="hr-HR">
                <a:latin typeface="+mn-lt"/>
              </a:rPr>
              <a:t>loaded glass components and their mechanical joints</a:t>
            </a:r>
          </a:p>
          <a:p>
            <a:r>
              <a:rPr lang="hr-HR" smtClean="0">
                <a:latin typeface="+mn-lt"/>
              </a:rPr>
              <a:t>(Dio </a:t>
            </a:r>
            <a:r>
              <a:rPr lang="hr-HR">
                <a:latin typeface="+mn-lt"/>
              </a:rPr>
              <a:t>3: </a:t>
            </a:r>
            <a:r>
              <a:rPr lang="hr-HR" smtClean="0">
                <a:latin typeface="+mn-lt"/>
              </a:rPr>
              <a:t>Dijelovi opterećeni </a:t>
            </a:r>
            <a:r>
              <a:rPr lang="hr-HR">
                <a:latin typeface="+mn-lt"/>
              </a:rPr>
              <a:t>u vlastitoj ravnini i </a:t>
            </a:r>
            <a:r>
              <a:rPr lang="hr-HR" smtClean="0">
                <a:latin typeface="+mn-lt"/>
              </a:rPr>
              <a:t>njihovi mehanički spojevi)</a:t>
            </a:r>
            <a:endParaRPr lang="hr-HR">
              <a:latin typeface="+mn-lt"/>
            </a:endParaRPr>
          </a:p>
        </p:txBody>
      </p:sp>
      <p:sp>
        <p:nvSpPr>
          <p:cNvPr id="11" name="TextBox 10"/>
          <p:cNvSpPr txBox="1"/>
          <p:nvPr/>
        </p:nvSpPr>
        <p:spPr>
          <a:xfrm>
            <a:off x="395536" y="836712"/>
            <a:ext cx="8280920" cy="646331"/>
          </a:xfrm>
          <a:prstGeom prst="rect">
            <a:avLst/>
          </a:prstGeom>
          <a:noFill/>
        </p:spPr>
        <p:txBody>
          <a:bodyPr wrap="square" rtlCol="0">
            <a:spAutoFit/>
          </a:bodyPr>
          <a:lstStyle/>
          <a:p>
            <a:r>
              <a:rPr lang="hr-HR" smtClean="0">
                <a:latin typeface="+mn-lt"/>
              </a:rPr>
              <a:t>Elementi savijani oko jače osi</a:t>
            </a:r>
          </a:p>
          <a:p>
            <a:r>
              <a:rPr lang="hr-HR" smtClean="0">
                <a:latin typeface="+mn-lt"/>
              </a:rPr>
              <a:t>Proračunski moment otpornosti </a:t>
            </a:r>
            <a:r>
              <a:rPr lang="hr-HR" smtClean="0">
                <a:latin typeface="+mn-lt"/>
              </a:rPr>
              <a:t>na izvijanje M</a:t>
            </a:r>
            <a:r>
              <a:rPr lang="hr-HR" baseline="-25000" smtClean="0">
                <a:latin typeface="+mn-lt"/>
              </a:rPr>
              <a:t>b,Rd</a:t>
            </a:r>
            <a:r>
              <a:rPr lang="hr-HR" smtClean="0">
                <a:latin typeface="+mn-lt"/>
              </a:rPr>
              <a:t> </a:t>
            </a:r>
            <a:endParaRPr lang="hr-HR">
              <a:latin typeface="+mn-lt"/>
            </a:endParaRPr>
          </a:p>
        </p:txBody>
      </p:sp>
      <p:sp>
        <p:nvSpPr>
          <p:cNvPr id="14" name="TextBox 13"/>
          <p:cNvSpPr txBox="1"/>
          <p:nvPr/>
        </p:nvSpPr>
        <p:spPr>
          <a:xfrm>
            <a:off x="395536" y="1988840"/>
            <a:ext cx="8280920" cy="369332"/>
          </a:xfrm>
          <a:prstGeom prst="rect">
            <a:avLst/>
          </a:prstGeom>
          <a:noFill/>
        </p:spPr>
        <p:txBody>
          <a:bodyPr wrap="square" rtlCol="0">
            <a:spAutoFit/>
          </a:bodyPr>
          <a:lstStyle/>
          <a:p>
            <a:pPr algn="just"/>
            <a:r>
              <a:rPr lang="hr-HR" smtClean="0">
                <a:latin typeface="+mn-lt"/>
              </a:rPr>
              <a:t>Faktor smanjenja za bočno-torzijsko izvijanje </a:t>
            </a:r>
            <a:r>
              <a:rPr lang="hr-HR" smtClean="0">
                <a:latin typeface="+mn-lt"/>
                <a:sym typeface="Symbol"/>
              </a:rPr>
              <a:t></a:t>
            </a:r>
            <a:r>
              <a:rPr lang="hr-HR" baseline="-25000" smtClean="0">
                <a:latin typeface="+mn-lt"/>
                <a:sym typeface="Symbol"/>
              </a:rPr>
              <a:t>LT</a:t>
            </a:r>
            <a:endParaRPr lang="hr-HR">
              <a:latin typeface="+mn-lt"/>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1556792"/>
            <a:ext cx="1560195" cy="434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2420888"/>
            <a:ext cx="2623185" cy="548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TextBox 16"/>
          <p:cNvSpPr txBox="1"/>
          <p:nvPr/>
        </p:nvSpPr>
        <p:spPr>
          <a:xfrm>
            <a:off x="395536" y="2924944"/>
            <a:ext cx="8280920" cy="369332"/>
          </a:xfrm>
          <a:prstGeom prst="rect">
            <a:avLst/>
          </a:prstGeom>
          <a:noFill/>
        </p:spPr>
        <p:txBody>
          <a:bodyPr wrap="square" rtlCol="0">
            <a:spAutoFit/>
          </a:bodyPr>
          <a:lstStyle/>
          <a:p>
            <a:pPr algn="just"/>
            <a:r>
              <a:rPr lang="hr-HR" smtClean="0">
                <a:latin typeface="+mn-lt"/>
              </a:rPr>
              <a:t>gdje su:</a:t>
            </a:r>
            <a:endParaRPr lang="hr-HR">
              <a:latin typeface="+mn-lt"/>
            </a:endParaRPr>
          </a:p>
        </p:txBody>
      </p:sp>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59832" y="3356992"/>
            <a:ext cx="2457450" cy="285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47864" y="3861048"/>
            <a:ext cx="1857375" cy="542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35696" y="4653136"/>
            <a:ext cx="5305425"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94562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5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5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5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24</a:t>
            </a:fld>
            <a:endParaRPr lang="hr-HR" altLang="sr-Latn-RS">
              <a:latin typeface="Verdana" panose="020B0604030504040204" pitchFamily="34" charset="0"/>
            </a:endParaRPr>
          </a:p>
        </p:txBody>
      </p:sp>
      <p:sp>
        <p:nvSpPr>
          <p:cNvPr id="2" name="Rectangle 1"/>
          <p:cNvSpPr/>
          <p:nvPr/>
        </p:nvSpPr>
        <p:spPr>
          <a:xfrm>
            <a:off x="395536" y="188640"/>
            <a:ext cx="8352928" cy="646331"/>
          </a:xfrm>
          <a:prstGeom prst="rect">
            <a:avLst/>
          </a:prstGeom>
        </p:spPr>
        <p:txBody>
          <a:bodyPr wrap="square">
            <a:spAutoFit/>
          </a:bodyPr>
          <a:lstStyle/>
          <a:p>
            <a:r>
              <a:rPr lang="hr-HR">
                <a:latin typeface="+mn-lt"/>
              </a:rPr>
              <a:t>prCEN/TS </a:t>
            </a:r>
            <a:r>
              <a:rPr lang="hr-HR" smtClean="0">
                <a:latin typeface="+mn-lt"/>
              </a:rPr>
              <a:t>xxxx-3:2019</a:t>
            </a:r>
            <a:r>
              <a:rPr lang="hr-HR">
                <a:latin typeface="+mn-lt"/>
              </a:rPr>
              <a:t>: </a:t>
            </a:r>
            <a:r>
              <a:rPr lang="hr-HR" smtClean="0">
                <a:latin typeface="+mn-lt"/>
              </a:rPr>
              <a:t>In-plane </a:t>
            </a:r>
            <a:r>
              <a:rPr lang="hr-HR">
                <a:latin typeface="+mn-lt"/>
              </a:rPr>
              <a:t>loaded glass components and their mechanical joints</a:t>
            </a:r>
          </a:p>
          <a:p>
            <a:r>
              <a:rPr lang="hr-HR" smtClean="0">
                <a:latin typeface="+mn-lt"/>
              </a:rPr>
              <a:t>(Dio </a:t>
            </a:r>
            <a:r>
              <a:rPr lang="hr-HR">
                <a:latin typeface="+mn-lt"/>
              </a:rPr>
              <a:t>3: </a:t>
            </a:r>
            <a:r>
              <a:rPr lang="hr-HR" smtClean="0">
                <a:latin typeface="+mn-lt"/>
              </a:rPr>
              <a:t>Dijelovi opterećeni </a:t>
            </a:r>
            <a:r>
              <a:rPr lang="hr-HR">
                <a:latin typeface="+mn-lt"/>
              </a:rPr>
              <a:t>u vlastitoj ravnini i </a:t>
            </a:r>
            <a:r>
              <a:rPr lang="hr-HR" smtClean="0">
                <a:latin typeface="+mn-lt"/>
              </a:rPr>
              <a:t>njihovi mehanički spojevi)</a:t>
            </a:r>
            <a:endParaRPr lang="hr-HR">
              <a:latin typeface="+mn-lt"/>
            </a:endParaRPr>
          </a:p>
        </p:txBody>
      </p:sp>
      <p:sp>
        <p:nvSpPr>
          <p:cNvPr id="15" name="TextBox 14"/>
          <p:cNvSpPr txBox="1"/>
          <p:nvPr/>
        </p:nvSpPr>
        <p:spPr>
          <a:xfrm>
            <a:off x="395536" y="1988840"/>
            <a:ext cx="8568952" cy="3693319"/>
          </a:xfrm>
          <a:prstGeom prst="rect">
            <a:avLst/>
          </a:prstGeom>
          <a:noFill/>
        </p:spPr>
        <p:txBody>
          <a:bodyPr wrap="square" rtlCol="0">
            <a:spAutoFit/>
          </a:bodyPr>
          <a:lstStyle/>
          <a:p>
            <a:pPr algn="just"/>
            <a:r>
              <a:rPr lang="hr-HR" smtClean="0">
                <a:latin typeface="+mn-lt"/>
              </a:rPr>
              <a:t>Sadržaj informativnih dodataka:</a:t>
            </a:r>
          </a:p>
          <a:p>
            <a:pPr algn="just"/>
            <a:endParaRPr lang="hr-HR" smtClean="0">
              <a:latin typeface="+mn-lt"/>
            </a:endParaRPr>
          </a:p>
          <a:p>
            <a:pPr marL="342900" indent="-342900" algn="just">
              <a:buFont typeface="+mj-lt"/>
              <a:buAutoNum type="alphaUcPeriod"/>
            </a:pPr>
            <a:r>
              <a:rPr lang="hr-HR" smtClean="0">
                <a:latin typeface="+mn-lt"/>
              </a:rPr>
              <a:t>Procjena rizika od sloma staklenog elementa.</a:t>
            </a:r>
            <a:endParaRPr lang="hr-HR" smtClean="0">
              <a:latin typeface="+mn-lt"/>
            </a:endParaRPr>
          </a:p>
          <a:p>
            <a:pPr marL="342900" indent="-342900" algn="just">
              <a:buFont typeface="+mj-lt"/>
              <a:buAutoNum type="alphaUcPeriod"/>
            </a:pPr>
            <a:r>
              <a:rPr lang="hr-HR" smtClean="0">
                <a:latin typeface="+mn-lt"/>
              </a:rPr>
              <a:t>Proračun kritične sile izvijanja N</a:t>
            </a:r>
            <a:r>
              <a:rPr lang="hr-HR" baseline="-25000" smtClean="0">
                <a:latin typeface="+mn-lt"/>
              </a:rPr>
              <a:t>cr</a:t>
            </a:r>
            <a:r>
              <a:rPr lang="hr-HR" smtClean="0">
                <a:latin typeface="+mn-lt"/>
              </a:rPr>
              <a:t> i kritičnog momenta savijanja M</a:t>
            </a:r>
            <a:r>
              <a:rPr lang="hr-HR" baseline="-25000" smtClean="0">
                <a:latin typeface="+mn-lt"/>
              </a:rPr>
              <a:t>cr,LT</a:t>
            </a:r>
            <a:r>
              <a:rPr lang="hr-HR" smtClean="0">
                <a:latin typeface="+mn-lt"/>
              </a:rPr>
              <a:t>:</a:t>
            </a:r>
          </a:p>
          <a:p>
            <a:pPr marL="342900" indent="-342900" algn="just">
              <a:buFont typeface="+mj-lt"/>
              <a:buAutoNum type="alphaUcPeriod"/>
            </a:pPr>
            <a:endParaRPr lang="hr-HR" smtClean="0">
              <a:latin typeface="+mn-lt"/>
            </a:endParaRPr>
          </a:p>
          <a:p>
            <a:pPr marL="342900" indent="-342900" algn="just">
              <a:buFont typeface="+mj-lt"/>
              <a:buAutoNum type="alphaUcPeriod"/>
            </a:pPr>
            <a:endParaRPr lang="hr-HR">
              <a:latin typeface="+mn-lt"/>
            </a:endParaRPr>
          </a:p>
          <a:p>
            <a:pPr marL="342900" indent="-342900" algn="just">
              <a:buFont typeface="+mj-lt"/>
              <a:buAutoNum type="alphaUcPeriod"/>
            </a:pPr>
            <a:endParaRPr lang="hr-HR" smtClean="0">
              <a:latin typeface="+mn-lt"/>
            </a:endParaRPr>
          </a:p>
          <a:p>
            <a:pPr marL="342900" indent="-342900" algn="just">
              <a:buFont typeface="+mj-lt"/>
              <a:buAutoNum type="alphaUcPeriod"/>
            </a:pPr>
            <a:endParaRPr lang="hr-HR" smtClean="0">
              <a:latin typeface="+mn-lt"/>
            </a:endParaRPr>
          </a:p>
          <a:p>
            <a:pPr marL="342900" indent="-342900" algn="just">
              <a:buFont typeface="+mj-lt"/>
              <a:buAutoNum type="alphaUcPeriod"/>
            </a:pPr>
            <a:r>
              <a:rPr lang="hr-HR" smtClean="0">
                <a:latin typeface="+mn-lt"/>
              </a:rPr>
              <a:t>Proračun efektivnog momenta tromosti za izvijanje laminiranog stakla I</a:t>
            </a:r>
            <a:r>
              <a:rPr lang="hr-HR" baseline="-25000" smtClean="0">
                <a:latin typeface="+mn-lt"/>
              </a:rPr>
              <a:t>z,eff</a:t>
            </a:r>
            <a:r>
              <a:rPr lang="hr-HR" smtClean="0">
                <a:latin typeface="+mn-lt"/>
              </a:rPr>
              <a:t>.</a:t>
            </a:r>
            <a:endParaRPr lang="hr-HR" smtClean="0">
              <a:latin typeface="+mn-lt"/>
            </a:endParaRPr>
          </a:p>
          <a:p>
            <a:pPr marL="342900" indent="-342900" algn="just">
              <a:buFont typeface="+mj-lt"/>
              <a:buAutoNum type="alphaUcPeriod"/>
            </a:pPr>
            <a:r>
              <a:rPr lang="hr-HR" smtClean="0">
                <a:latin typeface="+mn-lt"/>
              </a:rPr>
              <a:t>Proračun </a:t>
            </a:r>
            <a:r>
              <a:rPr lang="hr-HR" smtClean="0">
                <a:latin typeface="+mn-lt"/>
              </a:rPr>
              <a:t>efektivne savojne krutosti EI</a:t>
            </a:r>
            <a:r>
              <a:rPr lang="hr-HR" baseline="-25000" smtClean="0">
                <a:latin typeface="+mn-lt"/>
              </a:rPr>
              <a:t>z,eff</a:t>
            </a:r>
            <a:r>
              <a:rPr lang="hr-HR" smtClean="0">
                <a:latin typeface="+mn-lt"/>
              </a:rPr>
              <a:t> i efektivne torzijske krutosti GI</a:t>
            </a:r>
            <a:r>
              <a:rPr lang="hr-HR" baseline="-25000" smtClean="0">
                <a:latin typeface="+mn-lt"/>
              </a:rPr>
              <a:t>T,eff</a:t>
            </a:r>
            <a:r>
              <a:rPr lang="hr-HR" smtClean="0">
                <a:latin typeface="+mn-lt"/>
              </a:rPr>
              <a:t>. za jednostavne slučajeve.</a:t>
            </a:r>
            <a:endParaRPr lang="hr-HR" smtClean="0">
              <a:latin typeface="+mn-lt"/>
            </a:endParaRPr>
          </a:p>
          <a:p>
            <a:pPr marL="342900" indent="-342900" algn="just">
              <a:buFont typeface="+mj-lt"/>
              <a:buAutoNum type="alphaUcPeriod"/>
            </a:pPr>
            <a:r>
              <a:rPr lang="hr-HR" smtClean="0">
                <a:latin typeface="+mn-lt"/>
              </a:rPr>
              <a:t>Preporuke za izradu detalja unosa opterećenja i oslonaca za staklene elemente opterećene u svojoj ravnini.</a:t>
            </a:r>
            <a:endParaRPr lang="hr-HR" smtClean="0">
              <a:latin typeface="+mn-lt"/>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3212976"/>
            <a:ext cx="800100" cy="4229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3717032"/>
            <a:ext cx="1005840" cy="4457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63888" y="3356992"/>
            <a:ext cx="3228975" cy="5600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Rectangle 18"/>
          <p:cNvSpPr/>
          <p:nvPr/>
        </p:nvSpPr>
        <p:spPr>
          <a:xfrm>
            <a:off x="395536" y="1052736"/>
            <a:ext cx="8496944" cy="646331"/>
          </a:xfrm>
          <a:prstGeom prst="rect">
            <a:avLst/>
          </a:prstGeom>
        </p:spPr>
        <p:txBody>
          <a:bodyPr wrap="square">
            <a:spAutoFit/>
          </a:bodyPr>
          <a:lstStyle/>
          <a:p>
            <a:r>
              <a:rPr lang="hr-HR" smtClean="0">
                <a:latin typeface="+mn-lt"/>
              </a:rPr>
              <a:t>Dalje se navode </a:t>
            </a:r>
            <a:r>
              <a:rPr lang="hr-HR">
                <a:latin typeface="+mn-lt"/>
              </a:rPr>
              <a:t>se </a:t>
            </a:r>
            <a:r>
              <a:rPr lang="hr-HR">
                <a:latin typeface="+mn-lt"/>
              </a:rPr>
              <a:t>konstruktivna </a:t>
            </a:r>
            <a:r>
              <a:rPr lang="hr-HR" smtClean="0">
                <a:latin typeface="+mn-lt"/>
              </a:rPr>
              <a:t>pravila i principi proračuna </a:t>
            </a:r>
            <a:r>
              <a:rPr lang="hr-HR">
                <a:latin typeface="+mn-lt"/>
              </a:rPr>
              <a:t>za </a:t>
            </a:r>
            <a:r>
              <a:rPr lang="hr-HR" smtClean="0">
                <a:latin typeface="+mn-lt"/>
              </a:rPr>
              <a:t>oslanjanje, uzdužno spajanje i unos opterećenja.</a:t>
            </a:r>
          </a:p>
        </p:txBody>
      </p:sp>
    </p:spTree>
    <p:extLst>
      <p:ext uri="{BB962C8B-B14F-4D97-AF65-F5344CB8AC3E}">
        <p14:creationId xmlns:p14="http://schemas.microsoft.com/office/powerpoint/2010/main" val="268181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7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7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7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5">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5">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3</a:t>
            </a:fld>
            <a:endParaRPr lang="hr-HR" altLang="sr-Latn-RS">
              <a:latin typeface="Verdana" panose="020B0604030504040204" pitchFamily="34" charset="0"/>
            </a:endParaRPr>
          </a:p>
        </p:txBody>
      </p:sp>
      <p:sp>
        <p:nvSpPr>
          <p:cNvPr id="9" name="Rounded Rectangle 8"/>
          <p:cNvSpPr/>
          <p:nvPr/>
        </p:nvSpPr>
        <p:spPr>
          <a:xfrm>
            <a:off x="611560" y="332656"/>
            <a:ext cx="5545138" cy="719137"/>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hr-HR" altLang="en-US" b="1" smtClean="0">
                <a:solidFill>
                  <a:schemeClr val="tx1"/>
                </a:solidFill>
                <a:cs typeface="Arial" pitchFamily="34" charset="0"/>
              </a:rPr>
              <a:t>SC 11</a:t>
            </a:r>
            <a:r>
              <a:rPr lang="hr-HR" altLang="en-US" smtClean="0">
                <a:solidFill>
                  <a:schemeClr val="tx1"/>
                </a:solidFill>
                <a:cs typeface="Arial" pitchFamily="34" charset="0"/>
              </a:rPr>
              <a:t> nastavlja rad na </a:t>
            </a:r>
            <a:r>
              <a:rPr lang="hr-HR" altLang="en-US" b="1"/>
              <a:t>prCEN/TS xxxx-1(2, 3):2018</a:t>
            </a:r>
          </a:p>
          <a:p>
            <a:pPr algn="ctr">
              <a:defRPr/>
            </a:pPr>
            <a:r>
              <a:rPr lang="hr-HR" altLang="en-US" smtClean="0">
                <a:solidFill>
                  <a:schemeClr val="tx1"/>
                </a:solidFill>
                <a:cs typeface="Arial" pitchFamily="34" charset="0"/>
              </a:rPr>
              <a:t>Konačna verzija </a:t>
            </a:r>
            <a:r>
              <a:rPr lang="hr-HR" altLang="en-US" dirty="0">
                <a:solidFill>
                  <a:schemeClr val="tx1"/>
                </a:solidFill>
                <a:cs typeface="Arial" pitchFamily="34" charset="0"/>
              </a:rPr>
              <a:t>predviđena </a:t>
            </a:r>
            <a:r>
              <a:rPr lang="hr-HR" altLang="en-US">
                <a:solidFill>
                  <a:schemeClr val="tx1"/>
                </a:solidFill>
                <a:cs typeface="Arial" pitchFamily="34" charset="0"/>
              </a:rPr>
              <a:t>za </a:t>
            </a:r>
            <a:r>
              <a:rPr lang="hr-HR" altLang="en-US" smtClean="0">
                <a:solidFill>
                  <a:schemeClr val="tx1"/>
                </a:solidFill>
                <a:cs typeface="Arial" pitchFamily="34" charset="0"/>
              </a:rPr>
              <a:t>kraj 2019.</a:t>
            </a:r>
            <a:endParaRPr lang="hr-HR" altLang="en-US" dirty="0">
              <a:solidFill>
                <a:schemeClr val="tx1"/>
              </a:solidFill>
              <a:cs typeface="Arial" pitchFamily="34" charset="0"/>
            </a:endParaRPr>
          </a:p>
        </p:txBody>
      </p:sp>
      <p:sp>
        <p:nvSpPr>
          <p:cNvPr id="10" name="Down Arrow 9"/>
          <p:cNvSpPr/>
          <p:nvPr/>
        </p:nvSpPr>
        <p:spPr>
          <a:xfrm>
            <a:off x="3275856" y="1196752"/>
            <a:ext cx="215900" cy="27781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hr-HR"/>
          </a:p>
        </p:txBody>
      </p:sp>
      <p:sp>
        <p:nvSpPr>
          <p:cNvPr id="11" name="Down Arrow 10"/>
          <p:cNvSpPr/>
          <p:nvPr/>
        </p:nvSpPr>
        <p:spPr>
          <a:xfrm>
            <a:off x="3275856" y="2348880"/>
            <a:ext cx="215900" cy="27622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hr-HR"/>
          </a:p>
        </p:txBody>
      </p:sp>
      <p:sp>
        <p:nvSpPr>
          <p:cNvPr id="16" name="Down Arrow 15"/>
          <p:cNvSpPr/>
          <p:nvPr/>
        </p:nvSpPr>
        <p:spPr>
          <a:xfrm>
            <a:off x="3275856" y="5013176"/>
            <a:ext cx="215900" cy="27781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hr-HR"/>
          </a:p>
        </p:txBody>
      </p:sp>
      <p:sp>
        <p:nvSpPr>
          <p:cNvPr id="14" name="Rezervirano mjesto datuma 3"/>
          <p:cNvSpPr>
            <a:spLocks noGrp="1"/>
          </p:cNvSpPr>
          <p:nvPr>
            <p:ph type="dt" sz="half" idx="10"/>
          </p:nvPr>
        </p:nvSpPr>
        <p:spPr>
          <a:xfrm>
            <a:off x="107504" y="6381750"/>
            <a:ext cx="5976938"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17" name="Down Arrow 16"/>
          <p:cNvSpPr/>
          <p:nvPr/>
        </p:nvSpPr>
        <p:spPr>
          <a:xfrm>
            <a:off x="3275856" y="3501008"/>
            <a:ext cx="215900" cy="27781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hr-HR"/>
          </a:p>
        </p:txBody>
      </p:sp>
      <p:sp>
        <p:nvSpPr>
          <p:cNvPr id="18" name="Rounded Rectangle 17"/>
          <p:cNvSpPr/>
          <p:nvPr/>
        </p:nvSpPr>
        <p:spPr>
          <a:xfrm>
            <a:off x="611560" y="1556792"/>
            <a:ext cx="5545138" cy="719137"/>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hr-HR" altLang="en-US" smtClean="0">
                <a:solidFill>
                  <a:schemeClr val="tx1"/>
                </a:solidFill>
                <a:cs typeface="Arial" pitchFamily="34" charset="0"/>
              </a:rPr>
              <a:t>U radu </a:t>
            </a:r>
            <a:r>
              <a:rPr lang="hr-HR" altLang="en-US" b="1" smtClean="0">
                <a:solidFill>
                  <a:schemeClr val="tx1"/>
                </a:solidFill>
                <a:cs typeface="Arial" pitchFamily="34" charset="0"/>
              </a:rPr>
              <a:t>SC 11</a:t>
            </a:r>
            <a:r>
              <a:rPr lang="hr-HR" altLang="en-US" smtClean="0">
                <a:solidFill>
                  <a:schemeClr val="tx1"/>
                </a:solidFill>
                <a:cs typeface="Arial" pitchFamily="34" charset="0"/>
              </a:rPr>
              <a:t> mogu sudjelovati delegati svih 34 europskih zemalja članica CEN-a</a:t>
            </a:r>
            <a:endParaRPr lang="hr-HR" altLang="en-US" dirty="0">
              <a:solidFill>
                <a:schemeClr val="tx1"/>
              </a:solidFill>
              <a:cs typeface="Arial" pitchFamily="34" charset="0"/>
            </a:endParaRPr>
          </a:p>
        </p:txBody>
      </p:sp>
      <p:sp>
        <p:nvSpPr>
          <p:cNvPr id="19" name="Rounded Rectangle 18"/>
          <p:cNvSpPr/>
          <p:nvPr/>
        </p:nvSpPr>
        <p:spPr>
          <a:xfrm>
            <a:off x="611560" y="2708920"/>
            <a:ext cx="5545138" cy="720081"/>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hr-HR" altLang="en-US" smtClean="0">
                <a:solidFill>
                  <a:schemeClr val="tx1"/>
                </a:solidFill>
                <a:cs typeface="Arial" pitchFamily="34" charset="0"/>
              </a:rPr>
              <a:t>Hrvatske članove delegira </a:t>
            </a:r>
            <a:r>
              <a:rPr lang="hr-HR" altLang="en-US" b="1" smtClean="0">
                <a:solidFill>
                  <a:schemeClr val="tx1"/>
                </a:solidFill>
                <a:cs typeface="Arial" pitchFamily="34" charset="0"/>
              </a:rPr>
              <a:t>HZN</a:t>
            </a:r>
          </a:p>
          <a:p>
            <a:pPr algn="ctr">
              <a:defRPr/>
            </a:pPr>
            <a:r>
              <a:rPr lang="hr-HR" altLang="en-US" smtClean="0">
                <a:solidFill>
                  <a:schemeClr val="tx1"/>
                </a:solidFill>
                <a:cs typeface="Arial" pitchFamily="34" charset="0"/>
              </a:rPr>
              <a:t>Hrvatski zavod za norme</a:t>
            </a:r>
            <a:endParaRPr lang="hr-HR" altLang="en-US" dirty="0">
              <a:solidFill>
                <a:schemeClr val="tx1"/>
              </a:solidFill>
              <a:cs typeface="Arial" pitchFamily="34" charset="0"/>
            </a:endParaRPr>
          </a:p>
        </p:txBody>
      </p:sp>
      <p:sp>
        <p:nvSpPr>
          <p:cNvPr id="20" name="Rounded Rectangle 19"/>
          <p:cNvSpPr/>
          <p:nvPr/>
        </p:nvSpPr>
        <p:spPr>
          <a:xfrm>
            <a:off x="611560" y="3861048"/>
            <a:ext cx="5545138" cy="108012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hr-HR" altLang="en-US" smtClean="0">
                <a:solidFill>
                  <a:schemeClr val="tx1"/>
                </a:solidFill>
                <a:cs typeface="Arial" pitchFamily="34" charset="0"/>
              </a:rPr>
              <a:t>Tekst </a:t>
            </a:r>
            <a:r>
              <a:rPr lang="hr-HR" altLang="en-US" b="1"/>
              <a:t>prCEN/TS xxxx-1(2, 3):</a:t>
            </a:r>
            <a:r>
              <a:rPr lang="hr-HR" altLang="en-US" b="1" smtClean="0"/>
              <a:t>2019</a:t>
            </a:r>
            <a:r>
              <a:rPr lang="hr-HR" altLang="en-US" smtClean="0"/>
              <a:t> se revidira na redovitim sastancima SC11. Sastanci su dvodnevni i organiziraju se svaka 2-3 mjeseca.</a:t>
            </a:r>
            <a:r>
              <a:rPr lang="hr-HR" altLang="en-US" smtClean="0">
                <a:solidFill>
                  <a:schemeClr val="tx1"/>
                </a:solidFill>
                <a:cs typeface="Arial" pitchFamily="34" charset="0"/>
              </a:rPr>
              <a:t> </a:t>
            </a:r>
            <a:endParaRPr lang="hr-HR" altLang="en-US" b="1" dirty="0">
              <a:solidFill>
                <a:schemeClr val="tx1"/>
              </a:solidFill>
              <a:cs typeface="Arial" pitchFamily="34" charset="0"/>
            </a:endParaRPr>
          </a:p>
        </p:txBody>
      </p:sp>
      <p:sp>
        <p:nvSpPr>
          <p:cNvPr id="21" name="Rounded Rectangle 20"/>
          <p:cNvSpPr/>
          <p:nvPr/>
        </p:nvSpPr>
        <p:spPr>
          <a:xfrm>
            <a:off x="611560" y="5373216"/>
            <a:ext cx="5545138" cy="648072"/>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hr-HR" altLang="en-US" smtClean="0">
                <a:solidFill>
                  <a:schemeClr val="tx1"/>
                </a:solidFill>
                <a:cs typeface="Arial" pitchFamily="34" charset="0"/>
              </a:rPr>
              <a:t>Zadnji sastanak održan 29.-30. travnja na Građevinskom fakultetu u Rijeci.</a:t>
            </a:r>
            <a:endParaRPr lang="hr-HR" altLang="en-US" b="1" dirty="0">
              <a:solidFill>
                <a:schemeClr val="tx1"/>
              </a:solidFill>
              <a:cs typeface="Arial" pitchFamily="34"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44208" y="1628800"/>
            <a:ext cx="2410301" cy="3420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8297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500"/>
                                        <p:tgtEl>
                                          <p:spTgt spid="1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500"/>
                                        <p:tgtEl>
                                          <p:spTgt spid="17"/>
                                        </p:tgtEl>
                                      </p:cBhvr>
                                    </p:animEffect>
                                  </p:childTnLst>
                                </p:cTn>
                              </p:par>
                              <p:par>
                                <p:cTn id="29" presetID="2" presetClass="entr" presetSubtype="4" fill="hold" nodeType="withEffect">
                                  <p:stCondLst>
                                    <p:cond delay="0"/>
                                  </p:stCondLst>
                                  <p:childTnLst>
                                    <p:set>
                                      <p:cBhvr>
                                        <p:cTn id="30" dur="1" fill="hold">
                                          <p:stCondLst>
                                            <p:cond delay="0"/>
                                          </p:stCondLst>
                                        </p:cTn>
                                        <p:tgtEl>
                                          <p:spTgt spid="1026"/>
                                        </p:tgtEl>
                                        <p:attrNameLst>
                                          <p:attrName>style.visibility</p:attrName>
                                        </p:attrNameLst>
                                      </p:cBhvr>
                                      <p:to>
                                        <p:strVal val="visible"/>
                                      </p:to>
                                    </p:set>
                                    <p:anim calcmode="lin" valueType="num">
                                      <p:cBhvr additive="base">
                                        <p:cTn id="31" dur="500" fill="hold"/>
                                        <p:tgtEl>
                                          <p:spTgt spid="1026"/>
                                        </p:tgtEl>
                                        <p:attrNameLst>
                                          <p:attrName>ppt_x</p:attrName>
                                        </p:attrNameLst>
                                      </p:cBhvr>
                                      <p:tavLst>
                                        <p:tav tm="0">
                                          <p:val>
                                            <p:strVal val="#ppt_x"/>
                                          </p:val>
                                        </p:tav>
                                        <p:tav tm="100000">
                                          <p:val>
                                            <p:strVal val="#ppt_x"/>
                                          </p:val>
                                        </p:tav>
                                      </p:tavLst>
                                    </p:anim>
                                    <p:anim calcmode="lin" valueType="num">
                                      <p:cBhvr additive="base">
                                        <p:cTn id="32" dur="500" fill="hold"/>
                                        <p:tgtEl>
                                          <p:spTgt spid="1026"/>
                                        </p:tgtEl>
                                        <p:attrNameLst>
                                          <p:attrName>ppt_y</p:attrName>
                                        </p:attrNameLst>
                                      </p:cBhvr>
                                      <p:tavLst>
                                        <p:tav tm="0">
                                          <p:val>
                                            <p:strVal val="1+#ppt_h/2"/>
                                          </p:val>
                                        </p:tav>
                                        <p:tav tm="100000">
                                          <p:val>
                                            <p:strVal val="#ppt_y"/>
                                          </p:val>
                                        </p:tav>
                                      </p:tavLst>
                                    </p:anim>
                                  </p:childTnLst>
                                </p:cTn>
                              </p:par>
                              <p:par>
                                <p:cTn id="33" presetID="10"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50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6" grpId="0" animBg="1"/>
      <p:bldP spid="17" grpId="0" animBg="1"/>
      <p:bldP spid="18" grpId="0" animBg="1"/>
      <p:bldP spid="19" grpId="0" animBg="1"/>
      <p:bldP spid="20" grpId="0" animBg="1"/>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4</a:t>
            </a:fld>
            <a:endParaRPr lang="hr-HR" altLang="sr-Latn-RS">
              <a:latin typeface="Verdana" panose="020B0604030504040204" pitchFamily="34" charset="0"/>
            </a:endParaRPr>
          </a:p>
        </p:txBody>
      </p:sp>
      <p:sp>
        <p:nvSpPr>
          <p:cNvPr id="5" name="TextBox 4"/>
          <p:cNvSpPr txBox="1"/>
          <p:nvPr/>
        </p:nvSpPr>
        <p:spPr>
          <a:xfrm>
            <a:off x="611560" y="260648"/>
            <a:ext cx="7776864" cy="369332"/>
          </a:xfrm>
          <a:prstGeom prst="rect">
            <a:avLst/>
          </a:prstGeom>
          <a:noFill/>
        </p:spPr>
        <p:txBody>
          <a:bodyPr wrap="square" rtlCol="0">
            <a:spAutoFit/>
          </a:bodyPr>
          <a:lstStyle/>
          <a:p>
            <a:r>
              <a:rPr lang="hr-HR">
                <a:latin typeface="+mn-lt"/>
              </a:rPr>
              <a:t>Usporedna regulativa:</a:t>
            </a:r>
          </a:p>
        </p:txBody>
      </p:sp>
      <p:sp>
        <p:nvSpPr>
          <p:cNvPr id="9" name="Rounded Rectangle 8"/>
          <p:cNvSpPr/>
          <p:nvPr/>
        </p:nvSpPr>
        <p:spPr>
          <a:xfrm>
            <a:off x="827584" y="620688"/>
            <a:ext cx="7344816" cy="1224136"/>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r>
              <a:rPr lang="hr-HR"/>
              <a:t>CEN/TC250 </a:t>
            </a:r>
            <a:r>
              <a:rPr lang="en-GB"/>
              <a:t>Structural Eurocodes</a:t>
            </a:r>
            <a:r>
              <a:rPr lang="hr-HR"/>
              <a:t>:</a:t>
            </a:r>
          </a:p>
          <a:p>
            <a:r>
              <a:rPr lang="hr-HR" altLang="en-US"/>
              <a:t>prCEN/TS xxxx-1(-2-3):2019 </a:t>
            </a:r>
            <a:r>
              <a:rPr lang="hr-HR"/>
              <a:t>Design of glass structures </a:t>
            </a:r>
            <a:endParaRPr lang="hr-HR" smtClean="0"/>
          </a:p>
          <a:p>
            <a:r>
              <a:rPr lang="hr-HR" smtClean="0"/>
              <a:t>(</a:t>
            </a:r>
            <a:r>
              <a:rPr lang="hr-HR"/>
              <a:t>Projektiranje staklenih konstrukcija)</a:t>
            </a:r>
          </a:p>
        </p:txBody>
      </p:sp>
      <p:sp>
        <p:nvSpPr>
          <p:cNvPr id="10" name="Rounded Rectangle 9"/>
          <p:cNvSpPr/>
          <p:nvPr/>
        </p:nvSpPr>
        <p:spPr>
          <a:xfrm>
            <a:off x="827584" y="1988840"/>
            <a:ext cx="7344816" cy="1800200"/>
          </a:xfrm>
          <a:prstGeom prst="roundRect">
            <a:avLst/>
          </a:prstGeom>
          <a:gradFill>
            <a:gsLst>
              <a:gs pos="0">
                <a:schemeClr val="accent3">
                  <a:lumMod val="60000"/>
                  <a:lumOff val="40000"/>
                </a:schemeClr>
              </a:gs>
              <a:gs pos="35000">
                <a:schemeClr val="accent3">
                  <a:lumMod val="60000"/>
                  <a:lumOff val="40000"/>
                </a:schemeClr>
              </a:gs>
              <a:gs pos="100000">
                <a:schemeClr val="accent3">
                  <a:lumMod val="20000"/>
                  <a:lumOff val="80000"/>
                </a:schemeClr>
              </a:gs>
            </a:gsLst>
          </a:gradFill>
        </p:spPr>
        <p:style>
          <a:lnRef idx="1">
            <a:schemeClr val="accent1"/>
          </a:lnRef>
          <a:fillRef idx="2">
            <a:schemeClr val="accent1"/>
          </a:fillRef>
          <a:effectRef idx="1">
            <a:schemeClr val="accent1"/>
          </a:effectRef>
          <a:fontRef idx="minor">
            <a:schemeClr val="dk1"/>
          </a:fontRef>
        </p:style>
        <p:txBody>
          <a:bodyPr anchor="ctr"/>
          <a:lstStyle/>
          <a:p>
            <a:r>
              <a:rPr lang="hr-HR"/>
              <a:t>CEN/TC129 </a:t>
            </a:r>
            <a:r>
              <a:rPr lang="en-GB"/>
              <a:t>Glass in building</a:t>
            </a:r>
            <a:r>
              <a:rPr lang="hr-HR"/>
              <a:t>:</a:t>
            </a:r>
          </a:p>
          <a:p>
            <a:r>
              <a:rPr lang="hr-HR"/>
              <a:t>FprEN 16612:2019 Glass in building – Determination of the lateral load resistance of glass panes by calculation</a:t>
            </a:r>
          </a:p>
          <a:p>
            <a:r>
              <a:rPr lang="hr-HR"/>
              <a:t>(Proračunsko određivanje otpornosti staklenih ploča na okomita opterećenja)</a:t>
            </a:r>
            <a:endParaRPr lang="en-GB"/>
          </a:p>
          <a:p>
            <a:r>
              <a:rPr lang="hr-HR"/>
              <a:t>Prethodno prEN 13474, od 01/1999</a:t>
            </a:r>
          </a:p>
        </p:txBody>
      </p:sp>
      <p:sp>
        <p:nvSpPr>
          <p:cNvPr id="11" name="Rounded Rectangle 10"/>
          <p:cNvSpPr/>
          <p:nvPr/>
        </p:nvSpPr>
        <p:spPr>
          <a:xfrm>
            <a:off x="827584" y="3933056"/>
            <a:ext cx="7344816" cy="504056"/>
          </a:xfrm>
          <a:prstGeom prst="roundRect">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p:spPr>
        <p:style>
          <a:lnRef idx="1">
            <a:schemeClr val="accent1"/>
          </a:lnRef>
          <a:fillRef idx="2">
            <a:schemeClr val="accent1"/>
          </a:fillRef>
          <a:effectRef idx="1">
            <a:schemeClr val="accent1"/>
          </a:effectRef>
          <a:fontRef idx="minor">
            <a:schemeClr val="dk1"/>
          </a:fontRef>
        </p:style>
        <p:txBody>
          <a:bodyPr anchor="ctr"/>
          <a:lstStyle/>
          <a:p>
            <a:r>
              <a:rPr lang="hr-HR"/>
              <a:t>Tehnički propis za staklene konstrukcije (TPSK - NN 53/2017) </a:t>
            </a:r>
          </a:p>
        </p:txBody>
      </p:sp>
      <p:sp>
        <p:nvSpPr>
          <p:cNvPr id="8" name="TextBox 7"/>
          <p:cNvSpPr txBox="1"/>
          <p:nvPr/>
        </p:nvSpPr>
        <p:spPr>
          <a:xfrm>
            <a:off x="539552" y="4509120"/>
            <a:ext cx="7776864" cy="1754326"/>
          </a:xfrm>
          <a:prstGeom prst="rect">
            <a:avLst/>
          </a:prstGeom>
          <a:noFill/>
        </p:spPr>
        <p:txBody>
          <a:bodyPr wrap="square" rtlCol="0">
            <a:spAutoFit/>
          </a:bodyPr>
          <a:lstStyle/>
          <a:p>
            <a:pPr marL="285750" indent="-285750">
              <a:buFont typeface="Arial" panose="020B0604020202020204" pitchFamily="34" charset="0"/>
              <a:buChar char="•"/>
            </a:pPr>
            <a:r>
              <a:rPr lang="hr-HR">
                <a:latin typeface="+mn-lt"/>
              </a:rPr>
              <a:t>Hrvatska je jedna od rijetkih europskih zemalja koja ima moderni propis za staklene konstrukcije!</a:t>
            </a:r>
          </a:p>
          <a:p>
            <a:pPr marL="285750" indent="-285750">
              <a:buFont typeface="Arial" panose="020B0604020202020204" pitchFamily="34" charset="0"/>
              <a:buChar char="•"/>
            </a:pPr>
            <a:r>
              <a:rPr lang="hr-HR">
                <a:latin typeface="+mn-lt"/>
              </a:rPr>
              <a:t>Tehnički propis za građevinske konstrukcije (TPGK - NN 17/2017) pokriva materijale i djelovanja za koja postoje </a:t>
            </a:r>
            <a:r>
              <a:rPr lang="hr-HR" smtClean="0">
                <a:latin typeface="+mn-lt"/>
              </a:rPr>
              <a:t>eurokodovi.</a:t>
            </a:r>
            <a:endParaRPr lang="hr-HR">
              <a:latin typeface="+mn-lt"/>
            </a:endParaRPr>
          </a:p>
          <a:p>
            <a:pPr marL="285750" indent="-285750">
              <a:buFont typeface="Arial" panose="020B0604020202020204" pitchFamily="34" charset="0"/>
              <a:buChar char="•"/>
            </a:pPr>
            <a:r>
              <a:rPr lang="hr-HR">
                <a:latin typeface="+mn-lt"/>
              </a:rPr>
              <a:t>TPSK je, zbog nedostatka eurokoda, morao obuhvatiti osnovna pravila za proračun staklenih konstrukcija, odnosno nadomjestiti eurokod.</a:t>
            </a:r>
          </a:p>
        </p:txBody>
      </p:sp>
    </p:spTree>
    <p:extLst>
      <p:ext uri="{BB962C8B-B14F-4D97-AF65-F5344CB8AC3E}">
        <p14:creationId xmlns:p14="http://schemas.microsoft.com/office/powerpoint/2010/main" val="2296402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animBg="1"/>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5</a:t>
            </a:fld>
            <a:endParaRPr lang="hr-HR" altLang="sr-Latn-RS">
              <a:latin typeface="Verdana" panose="020B0604030504040204" pitchFamily="34" charset="0"/>
            </a:endParaRPr>
          </a:p>
        </p:txBody>
      </p:sp>
      <p:sp>
        <p:nvSpPr>
          <p:cNvPr id="5" name="TextBox 4"/>
          <p:cNvSpPr txBox="1"/>
          <p:nvPr/>
        </p:nvSpPr>
        <p:spPr>
          <a:xfrm>
            <a:off x="611560" y="260648"/>
            <a:ext cx="7776864" cy="369332"/>
          </a:xfrm>
          <a:prstGeom prst="rect">
            <a:avLst/>
          </a:prstGeom>
          <a:noFill/>
        </p:spPr>
        <p:txBody>
          <a:bodyPr wrap="square" rtlCol="0">
            <a:spAutoFit/>
          </a:bodyPr>
          <a:lstStyle/>
          <a:p>
            <a:r>
              <a:rPr lang="hr-HR" smtClean="0">
                <a:latin typeface="+mn-lt"/>
              </a:rPr>
              <a:t>Bitna razlika – obuhvat:</a:t>
            </a:r>
            <a:endParaRPr lang="hr-HR">
              <a:latin typeface="+mn-lt"/>
            </a:endParaRPr>
          </a:p>
        </p:txBody>
      </p:sp>
      <p:sp>
        <p:nvSpPr>
          <p:cNvPr id="9" name="Rounded Rectangle 8"/>
          <p:cNvSpPr/>
          <p:nvPr/>
        </p:nvSpPr>
        <p:spPr>
          <a:xfrm>
            <a:off x="539552" y="692696"/>
            <a:ext cx="2880320" cy="504056"/>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r>
              <a:rPr lang="hr-HR" altLang="en-US" smtClean="0"/>
              <a:t>prCEN/TS </a:t>
            </a:r>
            <a:r>
              <a:rPr lang="hr-HR" altLang="en-US"/>
              <a:t>xxxx-1(-2-3):</a:t>
            </a:r>
            <a:r>
              <a:rPr lang="hr-HR" altLang="en-US" smtClean="0"/>
              <a:t>2019</a:t>
            </a:r>
            <a:endParaRPr lang="hr-HR"/>
          </a:p>
        </p:txBody>
      </p:sp>
      <p:sp>
        <p:nvSpPr>
          <p:cNvPr id="10" name="Rounded Rectangle 9"/>
          <p:cNvSpPr/>
          <p:nvPr/>
        </p:nvSpPr>
        <p:spPr>
          <a:xfrm>
            <a:off x="3851920" y="692696"/>
            <a:ext cx="2232248" cy="504056"/>
          </a:xfrm>
          <a:prstGeom prst="roundRect">
            <a:avLst/>
          </a:prstGeom>
          <a:gradFill>
            <a:gsLst>
              <a:gs pos="0">
                <a:schemeClr val="accent3">
                  <a:lumMod val="60000"/>
                  <a:lumOff val="40000"/>
                </a:schemeClr>
              </a:gs>
              <a:gs pos="35000">
                <a:schemeClr val="accent3">
                  <a:lumMod val="60000"/>
                  <a:lumOff val="40000"/>
                </a:schemeClr>
              </a:gs>
              <a:gs pos="100000">
                <a:schemeClr val="accent3">
                  <a:lumMod val="20000"/>
                  <a:lumOff val="80000"/>
                </a:schemeClr>
              </a:gs>
            </a:gsLst>
          </a:gradFill>
        </p:spPr>
        <p:style>
          <a:lnRef idx="1">
            <a:schemeClr val="accent1"/>
          </a:lnRef>
          <a:fillRef idx="2">
            <a:schemeClr val="accent1"/>
          </a:fillRef>
          <a:effectRef idx="1">
            <a:schemeClr val="accent1"/>
          </a:effectRef>
          <a:fontRef idx="minor">
            <a:schemeClr val="dk1"/>
          </a:fontRef>
        </p:style>
        <p:txBody>
          <a:bodyPr anchor="ctr"/>
          <a:lstStyle/>
          <a:p>
            <a:pPr algn="ctr"/>
            <a:r>
              <a:rPr lang="hr-HR" smtClean="0"/>
              <a:t>FprEN 16612:2019</a:t>
            </a:r>
            <a:endParaRPr lang="hr-HR"/>
          </a:p>
        </p:txBody>
      </p:sp>
      <p:sp>
        <p:nvSpPr>
          <p:cNvPr id="11" name="Rounded Rectangle 10"/>
          <p:cNvSpPr/>
          <p:nvPr/>
        </p:nvSpPr>
        <p:spPr>
          <a:xfrm>
            <a:off x="7164288" y="692696"/>
            <a:ext cx="864096" cy="504056"/>
          </a:xfrm>
          <a:prstGeom prst="roundRect">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p:spPr>
        <p:style>
          <a:lnRef idx="1">
            <a:schemeClr val="accent1"/>
          </a:lnRef>
          <a:fillRef idx="2">
            <a:schemeClr val="accent1"/>
          </a:fillRef>
          <a:effectRef idx="1">
            <a:schemeClr val="accent1"/>
          </a:effectRef>
          <a:fontRef idx="minor">
            <a:schemeClr val="dk1"/>
          </a:fontRef>
        </p:style>
        <p:txBody>
          <a:bodyPr anchor="ctr"/>
          <a:lstStyle/>
          <a:p>
            <a:pPr algn="ctr"/>
            <a:r>
              <a:rPr lang="hr-HR" smtClean="0"/>
              <a:t>TPSK</a:t>
            </a:r>
            <a:endParaRPr lang="hr-HR"/>
          </a:p>
        </p:txBody>
      </p:sp>
      <p:sp>
        <p:nvSpPr>
          <p:cNvPr id="8" name="TextBox 7"/>
          <p:cNvSpPr txBox="1"/>
          <p:nvPr/>
        </p:nvSpPr>
        <p:spPr>
          <a:xfrm>
            <a:off x="467544" y="1340768"/>
            <a:ext cx="2952328" cy="2062103"/>
          </a:xfrm>
          <a:prstGeom prst="rect">
            <a:avLst/>
          </a:prstGeom>
          <a:noFill/>
          <a:ln>
            <a:solidFill>
              <a:schemeClr val="accent1">
                <a:shade val="95000"/>
                <a:satMod val="105000"/>
              </a:schemeClr>
            </a:solidFill>
          </a:ln>
        </p:spPr>
        <p:txBody>
          <a:bodyPr wrap="square" rtlCol="0">
            <a:spAutoFit/>
          </a:bodyPr>
          <a:lstStyle/>
          <a:p>
            <a:r>
              <a:rPr lang="hr-HR" sz="1600" smtClean="0">
                <a:latin typeface="+mn-lt"/>
              </a:rPr>
              <a:t>Svi konstrukcijski stakleni elementi</a:t>
            </a:r>
          </a:p>
          <a:p>
            <a:r>
              <a:rPr lang="hr-HR" sz="1600" smtClean="0">
                <a:latin typeface="+mn-lt"/>
              </a:rPr>
              <a:t>Razred posljedica (consequence class) prema EN1990:2011: dodatak B.3.1</a:t>
            </a:r>
          </a:p>
          <a:p>
            <a:r>
              <a:rPr lang="hr-HR" sz="1600" smtClean="0">
                <a:latin typeface="+mn-lt"/>
              </a:rPr>
              <a:t>CC1</a:t>
            </a:r>
          </a:p>
          <a:p>
            <a:r>
              <a:rPr lang="hr-HR" sz="1600" smtClean="0">
                <a:latin typeface="+mn-lt"/>
              </a:rPr>
              <a:t>CC2</a:t>
            </a:r>
          </a:p>
          <a:p>
            <a:r>
              <a:rPr lang="hr-HR" sz="1600" smtClean="0">
                <a:latin typeface="+mn-lt"/>
              </a:rPr>
              <a:t>CC3</a:t>
            </a:r>
            <a:endParaRPr lang="hr-HR" sz="1600">
              <a:latin typeface="+mn-lt"/>
            </a:endParaRPr>
          </a:p>
        </p:txBody>
      </p:sp>
      <p:sp>
        <p:nvSpPr>
          <p:cNvPr id="12" name="TextBox 11"/>
          <p:cNvSpPr txBox="1"/>
          <p:nvPr/>
        </p:nvSpPr>
        <p:spPr>
          <a:xfrm>
            <a:off x="3563888" y="1340768"/>
            <a:ext cx="2808312" cy="2062103"/>
          </a:xfrm>
          <a:prstGeom prst="rect">
            <a:avLst/>
          </a:prstGeom>
          <a:noFill/>
          <a:ln>
            <a:solidFill>
              <a:schemeClr val="accent1">
                <a:shade val="95000"/>
                <a:satMod val="105000"/>
              </a:schemeClr>
            </a:solidFill>
          </a:ln>
        </p:spPr>
        <p:txBody>
          <a:bodyPr wrap="square" rtlCol="0">
            <a:spAutoFit/>
          </a:bodyPr>
          <a:lstStyle/>
          <a:p>
            <a:r>
              <a:rPr lang="hr-HR" sz="1600" smtClean="0">
                <a:latin typeface="+mn-lt"/>
              </a:rPr>
              <a:t>Nekonstrukcijski stakleni elementi</a:t>
            </a:r>
          </a:p>
          <a:p>
            <a:r>
              <a:rPr lang="hr-HR" sz="1600" smtClean="0">
                <a:latin typeface="+mn-lt"/>
              </a:rPr>
              <a:t>Razred posljedica</a:t>
            </a:r>
          </a:p>
          <a:p>
            <a:r>
              <a:rPr lang="hr-HR" sz="1600" smtClean="0">
                <a:latin typeface="+mn-lt"/>
              </a:rPr>
              <a:t>&lt;CC1 (CC0a, CC0b...)</a:t>
            </a:r>
          </a:p>
          <a:p>
            <a:r>
              <a:rPr lang="hr-HR" sz="1600" smtClean="0">
                <a:latin typeface="+mn-lt"/>
              </a:rPr>
              <a:t>Staklena ispuna kontinuirano oslonjena na 2, 3 ili 4 stranice (npr. prozorsko staklo)</a:t>
            </a:r>
          </a:p>
          <a:p>
            <a:r>
              <a:rPr lang="hr-HR" sz="1600" smtClean="0">
                <a:latin typeface="+mn-lt"/>
              </a:rPr>
              <a:t>Nisu konzolne staklene ograde!</a:t>
            </a:r>
            <a:endParaRPr lang="hr-HR" sz="1600">
              <a:latin typeface="+mn-lt"/>
            </a:endParaRPr>
          </a:p>
        </p:txBody>
      </p:sp>
      <p:sp>
        <p:nvSpPr>
          <p:cNvPr id="13" name="TextBox 12"/>
          <p:cNvSpPr txBox="1"/>
          <p:nvPr/>
        </p:nvSpPr>
        <p:spPr>
          <a:xfrm>
            <a:off x="6516216" y="1340768"/>
            <a:ext cx="2124744" cy="2062103"/>
          </a:xfrm>
          <a:prstGeom prst="rect">
            <a:avLst/>
          </a:prstGeom>
          <a:noFill/>
          <a:ln>
            <a:solidFill>
              <a:schemeClr val="accent1">
                <a:shade val="95000"/>
                <a:satMod val="105000"/>
              </a:schemeClr>
            </a:solidFill>
          </a:ln>
        </p:spPr>
        <p:txBody>
          <a:bodyPr wrap="square" rtlCol="0">
            <a:spAutoFit/>
          </a:bodyPr>
          <a:lstStyle/>
          <a:p>
            <a:r>
              <a:rPr lang="hr-HR" sz="1600" smtClean="0">
                <a:latin typeface="+mn-lt"/>
              </a:rPr>
              <a:t>Konstrukcijski i nekonstrukcijski stakleni elementi</a:t>
            </a:r>
          </a:p>
          <a:p>
            <a:r>
              <a:rPr lang="hr-HR" sz="1600" smtClean="0">
                <a:latin typeface="+mn-lt"/>
              </a:rPr>
              <a:t>Razred posljedica</a:t>
            </a:r>
          </a:p>
          <a:p>
            <a:r>
              <a:rPr lang="hr-HR" sz="1600" smtClean="0">
                <a:latin typeface="+mn-lt"/>
              </a:rPr>
              <a:t>&lt;CC1</a:t>
            </a:r>
          </a:p>
          <a:p>
            <a:r>
              <a:rPr lang="hr-HR" sz="1600" smtClean="0">
                <a:latin typeface="+mn-lt"/>
              </a:rPr>
              <a:t>CC1</a:t>
            </a:r>
          </a:p>
          <a:p>
            <a:r>
              <a:rPr lang="hr-HR" sz="1600" smtClean="0">
                <a:latin typeface="+mn-lt"/>
              </a:rPr>
              <a:t>CC2</a:t>
            </a:r>
          </a:p>
          <a:p>
            <a:r>
              <a:rPr lang="hr-HR" sz="1600" smtClean="0">
                <a:latin typeface="+mn-lt"/>
              </a:rPr>
              <a:t>Nije CC3!</a:t>
            </a:r>
            <a:endParaRPr lang="hr-HR" sz="1600">
              <a:latin typeface="+mn-lt"/>
            </a:endParaRPr>
          </a:p>
        </p:txBody>
      </p:sp>
      <p:sp>
        <p:nvSpPr>
          <p:cNvPr id="15" name="Rounded Rectangle 14"/>
          <p:cNvSpPr/>
          <p:nvPr/>
        </p:nvSpPr>
        <p:spPr>
          <a:xfrm>
            <a:off x="1259632" y="4725144"/>
            <a:ext cx="4392488" cy="1440160"/>
          </a:xfrm>
          <a:prstGeom prst="roundRect">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p:spPr>
        <p:style>
          <a:lnRef idx="1">
            <a:schemeClr val="accent1"/>
          </a:lnRef>
          <a:fillRef idx="2">
            <a:schemeClr val="accent1"/>
          </a:fillRef>
          <a:effectRef idx="1">
            <a:schemeClr val="accent1"/>
          </a:effectRef>
          <a:fontRef idx="minor">
            <a:schemeClr val="dk1"/>
          </a:fontRef>
        </p:style>
        <p:txBody>
          <a:bodyPr anchor="ctr"/>
          <a:lstStyle/>
          <a:p>
            <a:pPr algn="ctr"/>
            <a:r>
              <a:rPr lang="hr-HR" smtClean="0"/>
              <a:t>TPSK: Razred staklenih konstrukcija (čl. 24):</a:t>
            </a:r>
          </a:p>
          <a:p>
            <a:r>
              <a:rPr lang="hr-HR" smtClean="0"/>
              <a:t>	I - &lt;CC1 </a:t>
            </a:r>
            <a:r>
              <a:rPr lang="hr-HR"/>
              <a:t>(CC0a, CC0b</a:t>
            </a:r>
            <a:r>
              <a:rPr lang="hr-HR" smtClean="0"/>
              <a:t>...)</a:t>
            </a:r>
          </a:p>
          <a:p>
            <a:r>
              <a:rPr lang="hr-HR" smtClean="0"/>
              <a:t>	II – CC1</a:t>
            </a:r>
          </a:p>
          <a:p>
            <a:r>
              <a:rPr lang="hr-HR" smtClean="0"/>
              <a:t>	III – CC2</a:t>
            </a:r>
            <a:endParaRPr lang="hr-HR"/>
          </a:p>
        </p:txBody>
      </p:sp>
      <p:sp>
        <p:nvSpPr>
          <p:cNvPr id="2" name="Right Arrow 1"/>
          <p:cNvSpPr/>
          <p:nvPr/>
        </p:nvSpPr>
        <p:spPr>
          <a:xfrm rot="18873574">
            <a:off x="3301767" y="3687223"/>
            <a:ext cx="1832970"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mtClean="0"/>
              <a:t>Razred I (II)</a:t>
            </a:r>
            <a:endParaRPr lang="en-GB"/>
          </a:p>
        </p:txBody>
      </p:sp>
      <p:sp>
        <p:nvSpPr>
          <p:cNvPr id="3" name="Left Arrow 2"/>
          <p:cNvSpPr/>
          <p:nvPr/>
        </p:nvSpPr>
        <p:spPr>
          <a:xfrm rot="2706209">
            <a:off x="1449048" y="3705315"/>
            <a:ext cx="1872208" cy="7920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mtClean="0"/>
              <a:t>Razred II - III</a:t>
            </a:r>
            <a:endParaRPr lang="en-GB"/>
          </a:p>
        </p:txBody>
      </p:sp>
      <p:sp>
        <p:nvSpPr>
          <p:cNvPr id="4" name="TextBox 3"/>
          <p:cNvSpPr txBox="1"/>
          <p:nvPr/>
        </p:nvSpPr>
        <p:spPr>
          <a:xfrm>
            <a:off x="5652120" y="4005064"/>
            <a:ext cx="3312368" cy="1815882"/>
          </a:xfrm>
          <a:prstGeom prst="rect">
            <a:avLst/>
          </a:prstGeom>
          <a:noFill/>
        </p:spPr>
        <p:txBody>
          <a:bodyPr wrap="square" rtlCol="0">
            <a:spAutoFit/>
          </a:bodyPr>
          <a:lstStyle/>
          <a:p>
            <a:pPr marL="285750" indent="-285750">
              <a:buFont typeface="Arial" panose="020B0604020202020204" pitchFamily="34" charset="0"/>
              <a:buChar char="•"/>
            </a:pPr>
            <a:r>
              <a:rPr lang="hr-HR" sz="1600" smtClean="0">
                <a:latin typeface="+mn-lt"/>
              </a:rPr>
              <a:t>Nacionalna legislativna tijela trebaju odrediti razredbu</a:t>
            </a:r>
          </a:p>
          <a:p>
            <a:pPr marL="285750" indent="-285750">
              <a:buFont typeface="Arial" panose="020B0604020202020204" pitchFamily="34" charset="0"/>
              <a:buChar char="•"/>
            </a:pPr>
            <a:r>
              <a:rPr lang="hr-HR" sz="1600" smtClean="0">
                <a:latin typeface="+mn-lt"/>
              </a:rPr>
              <a:t>Moguće je na jednoj zgradi dio stakala računati prema FprEN 16612, a drugi dio prema Eurokodu (</a:t>
            </a:r>
            <a:r>
              <a:rPr lang="hr-HR" altLang="en-US" sz="1600" smtClean="0">
                <a:latin typeface="+mn-lt"/>
              </a:rPr>
              <a:t>prCEN/TS)!!</a:t>
            </a:r>
            <a:r>
              <a:rPr lang="hr-HR" sz="1600" smtClean="0">
                <a:latin typeface="+mn-lt"/>
              </a:rPr>
              <a:t>!</a:t>
            </a:r>
          </a:p>
          <a:p>
            <a:pPr marL="285750" indent="-285750">
              <a:buFont typeface="Arial" panose="020B0604020202020204" pitchFamily="34" charset="0"/>
              <a:buChar char="•"/>
            </a:pPr>
            <a:r>
              <a:rPr lang="hr-HR" sz="1600" smtClean="0">
                <a:latin typeface="+mn-lt"/>
              </a:rPr>
              <a:t>Ekonomičnost proračuna različita!</a:t>
            </a:r>
            <a:endParaRPr lang="en-GB" sz="1600">
              <a:latin typeface="+mn-lt"/>
            </a:endParaRPr>
          </a:p>
        </p:txBody>
      </p:sp>
    </p:spTree>
    <p:extLst>
      <p:ext uri="{BB962C8B-B14F-4D97-AF65-F5344CB8AC3E}">
        <p14:creationId xmlns:p14="http://schemas.microsoft.com/office/powerpoint/2010/main" val="2382178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8">
                                            <p:txEl>
                                              <p:pRg st="3" end="3"/>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xEl>
                                              <p:pRg st="1" end="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fade">
                                      <p:cBhvr>
                                        <p:cTn id="53" dur="500"/>
                                        <p:tgtEl>
                                          <p:spTgt spid="11"/>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13">
                                            <p:txEl>
                                              <p:pRg st="1" end="1"/>
                                            </p:txEl>
                                          </p:spTgt>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13">
                                            <p:txEl>
                                              <p:pRg st="2" end="2"/>
                                            </p:txEl>
                                          </p:spTgt>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13">
                                            <p:txEl>
                                              <p:pRg st="3" end="3"/>
                                            </p:txEl>
                                          </p:spTgt>
                                        </p:tgtEl>
                                        <p:attrNameLst>
                                          <p:attrName>style.visibility</p:attrName>
                                        </p:attrNameLst>
                                      </p:cBhvr>
                                      <p:to>
                                        <p:strVal val="visible"/>
                                      </p:to>
                                    </p:set>
                                  </p:childTnLst>
                                </p:cTn>
                              </p:par>
                              <p:par>
                                <p:cTn id="66" presetID="1" presetClass="entr" presetSubtype="0" fill="hold" nodeType="withEffect">
                                  <p:stCondLst>
                                    <p:cond delay="0"/>
                                  </p:stCondLst>
                                  <p:childTnLst>
                                    <p:set>
                                      <p:cBhvr>
                                        <p:cTn id="67" dur="1" fill="hold">
                                          <p:stCondLst>
                                            <p:cond delay="0"/>
                                          </p:stCondLst>
                                        </p:cTn>
                                        <p:tgtEl>
                                          <p:spTgt spid="13">
                                            <p:txEl>
                                              <p:pRg st="4" end="4"/>
                                            </p:txEl>
                                          </p:spTgt>
                                        </p:tgtEl>
                                        <p:attrNameLst>
                                          <p:attrName>style.visibility</p:attrName>
                                        </p:attrNameLst>
                                      </p:cBhvr>
                                      <p:to>
                                        <p:strVal val="visible"/>
                                      </p:to>
                                    </p:set>
                                  </p:childTnLst>
                                </p:cTn>
                              </p:par>
                              <p:par>
                                <p:cTn id="68" presetID="1" presetClass="entr" presetSubtype="0" fill="hold" nodeType="withEffect">
                                  <p:stCondLst>
                                    <p:cond delay="0"/>
                                  </p:stCondLst>
                                  <p:childTnLst>
                                    <p:set>
                                      <p:cBhvr>
                                        <p:cTn id="69"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fade">
                                      <p:cBhvr>
                                        <p:cTn id="74" dur="500"/>
                                        <p:tgtEl>
                                          <p:spTgt spid="15"/>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3"/>
                                        </p:tgtEl>
                                        <p:attrNameLst>
                                          <p:attrName>style.visibility</p:attrName>
                                        </p:attrNameLst>
                                      </p:cBhvr>
                                      <p:to>
                                        <p:strVal val="visible"/>
                                      </p:to>
                                    </p:set>
                                    <p:anim calcmode="lin" valueType="num">
                                      <p:cBhvr>
                                        <p:cTn id="79" dur="1000" fill="hold"/>
                                        <p:tgtEl>
                                          <p:spTgt spid="3"/>
                                        </p:tgtEl>
                                        <p:attrNameLst>
                                          <p:attrName>ppt_w</p:attrName>
                                        </p:attrNameLst>
                                      </p:cBhvr>
                                      <p:tavLst>
                                        <p:tav tm="0">
                                          <p:val>
                                            <p:fltVal val="0"/>
                                          </p:val>
                                        </p:tav>
                                        <p:tav tm="100000">
                                          <p:val>
                                            <p:strVal val="#ppt_w"/>
                                          </p:val>
                                        </p:tav>
                                      </p:tavLst>
                                    </p:anim>
                                    <p:anim calcmode="lin" valueType="num">
                                      <p:cBhvr>
                                        <p:cTn id="80" dur="1000" fill="hold"/>
                                        <p:tgtEl>
                                          <p:spTgt spid="3"/>
                                        </p:tgtEl>
                                        <p:attrNameLst>
                                          <p:attrName>ppt_h</p:attrName>
                                        </p:attrNameLst>
                                      </p:cBhvr>
                                      <p:tavLst>
                                        <p:tav tm="0">
                                          <p:val>
                                            <p:fltVal val="0"/>
                                          </p:val>
                                        </p:tav>
                                        <p:tav tm="100000">
                                          <p:val>
                                            <p:strVal val="#ppt_h"/>
                                          </p:val>
                                        </p:tav>
                                      </p:tavLst>
                                    </p:anim>
                                    <p:anim calcmode="lin" valueType="num">
                                      <p:cBhvr>
                                        <p:cTn id="81" dur="1000" fill="hold"/>
                                        <p:tgtEl>
                                          <p:spTgt spid="3"/>
                                        </p:tgtEl>
                                        <p:attrNameLst>
                                          <p:attrName>style.rotation</p:attrName>
                                        </p:attrNameLst>
                                      </p:cBhvr>
                                      <p:tavLst>
                                        <p:tav tm="0">
                                          <p:val>
                                            <p:fltVal val="90"/>
                                          </p:val>
                                        </p:tav>
                                        <p:tav tm="100000">
                                          <p:val>
                                            <p:fltVal val="0"/>
                                          </p:val>
                                        </p:tav>
                                      </p:tavLst>
                                    </p:anim>
                                    <p:animEffect transition="in" filter="fade">
                                      <p:cBhvr>
                                        <p:cTn id="82" dur="1000"/>
                                        <p:tgtEl>
                                          <p:spTgt spid="3"/>
                                        </p:tgtEl>
                                      </p:cBhvr>
                                    </p:animEffect>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2"/>
                                        </p:tgtEl>
                                        <p:attrNameLst>
                                          <p:attrName>style.visibility</p:attrName>
                                        </p:attrNameLst>
                                      </p:cBhvr>
                                      <p:to>
                                        <p:strVal val="visible"/>
                                      </p:to>
                                    </p:set>
                                    <p:anim calcmode="lin" valueType="num">
                                      <p:cBhvr>
                                        <p:cTn id="87" dur="1000" fill="hold"/>
                                        <p:tgtEl>
                                          <p:spTgt spid="2"/>
                                        </p:tgtEl>
                                        <p:attrNameLst>
                                          <p:attrName>ppt_w</p:attrName>
                                        </p:attrNameLst>
                                      </p:cBhvr>
                                      <p:tavLst>
                                        <p:tav tm="0">
                                          <p:val>
                                            <p:fltVal val="0"/>
                                          </p:val>
                                        </p:tav>
                                        <p:tav tm="100000">
                                          <p:val>
                                            <p:strVal val="#ppt_w"/>
                                          </p:val>
                                        </p:tav>
                                      </p:tavLst>
                                    </p:anim>
                                    <p:anim calcmode="lin" valueType="num">
                                      <p:cBhvr>
                                        <p:cTn id="88" dur="1000" fill="hold"/>
                                        <p:tgtEl>
                                          <p:spTgt spid="2"/>
                                        </p:tgtEl>
                                        <p:attrNameLst>
                                          <p:attrName>ppt_h</p:attrName>
                                        </p:attrNameLst>
                                      </p:cBhvr>
                                      <p:tavLst>
                                        <p:tav tm="0">
                                          <p:val>
                                            <p:fltVal val="0"/>
                                          </p:val>
                                        </p:tav>
                                        <p:tav tm="100000">
                                          <p:val>
                                            <p:strVal val="#ppt_h"/>
                                          </p:val>
                                        </p:tav>
                                      </p:tavLst>
                                    </p:anim>
                                    <p:anim calcmode="lin" valueType="num">
                                      <p:cBhvr>
                                        <p:cTn id="89" dur="1000" fill="hold"/>
                                        <p:tgtEl>
                                          <p:spTgt spid="2"/>
                                        </p:tgtEl>
                                        <p:attrNameLst>
                                          <p:attrName>style.rotation</p:attrName>
                                        </p:attrNameLst>
                                      </p:cBhvr>
                                      <p:tavLst>
                                        <p:tav tm="0">
                                          <p:val>
                                            <p:fltVal val="90"/>
                                          </p:val>
                                        </p:tav>
                                        <p:tav tm="100000">
                                          <p:val>
                                            <p:fltVal val="0"/>
                                          </p:val>
                                        </p:tav>
                                      </p:tavLst>
                                    </p:anim>
                                    <p:animEffect transition="in" filter="fade">
                                      <p:cBhvr>
                                        <p:cTn id="90" dur="1000"/>
                                        <p:tgtEl>
                                          <p:spTgt spid="2"/>
                                        </p:tgtEl>
                                      </p:cBhvr>
                                    </p:animEffect>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4">
                                            <p:txEl>
                                              <p:pRg st="0" end="0"/>
                                            </p:txEl>
                                          </p:spTgt>
                                        </p:tgtEl>
                                        <p:attrNameLst>
                                          <p:attrName>style.visibility</p:attrName>
                                        </p:attrNameLst>
                                      </p:cBhvr>
                                      <p:to>
                                        <p:strVal val="visible"/>
                                      </p:to>
                                    </p:set>
                                    <p:anim calcmode="lin" valueType="num">
                                      <p:cBhvr additive="base">
                                        <p:cTn id="9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nodeType="clickEffect">
                                  <p:stCondLst>
                                    <p:cond delay="0"/>
                                  </p:stCondLst>
                                  <p:childTnLst>
                                    <p:set>
                                      <p:cBhvr>
                                        <p:cTn id="100" dur="1" fill="hold">
                                          <p:stCondLst>
                                            <p:cond delay="0"/>
                                          </p:stCondLst>
                                        </p:cTn>
                                        <p:tgtEl>
                                          <p:spTgt spid="4">
                                            <p:txEl>
                                              <p:pRg st="1" end="1"/>
                                            </p:txEl>
                                          </p:spTgt>
                                        </p:tgtEl>
                                        <p:attrNameLst>
                                          <p:attrName>style.visibility</p:attrName>
                                        </p:attrNameLst>
                                      </p:cBhvr>
                                      <p:to>
                                        <p:strVal val="visible"/>
                                      </p:to>
                                    </p:set>
                                    <p:anim calcmode="lin" valueType="num">
                                      <p:cBhvr additive="base">
                                        <p:cTn id="10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0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nodeType="clickEffect">
                                  <p:stCondLst>
                                    <p:cond delay="0"/>
                                  </p:stCondLst>
                                  <p:childTnLst>
                                    <p:set>
                                      <p:cBhvr>
                                        <p:cTn id="106" dur="1" fill="hold">
                                          <p:stCondLst>
                                            <p:cond delay="0"/>
                                          </p:stCondLst>
                                        </p:cTn>
                                        <p:tgtEl>
                                          <p:spTgt spid="4">
                                            <p:txEl>
                                              <p:pRg st="2" end="2"/>
                                            </p:txEl>
                                          </p:spTgt>
                                        </p:tgtEl>
                                        <p:attrNameLst>
                                          <p:attrName>style.visibility</p:attrName>
                                        </p:attrNameLst>
                                      </p:cBhvr>
                                      <p:to>
                                        <p:strVal val="visible"/>
                                      </p:to>
                                    </p:set>
                                    <p:anim calcmode="lin" valueType="num">
                                      <p:cBhvr additive="base">
                                        <p:cTn id="10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animBg="1"/>
      <p:bldP spid="10" grpId="0" animBg="1"/>
      <p:bldP spid="11" grpId="0" animBg="1"/>
      <p:bldP spid="15" grpId="0" animBg="1"/>
      <p:bldP spid="2"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6</a:t>
            </a:fld>
            <a:endParaRPr lang="hr-HR" altLang="sr-Latn-RS">
              <a:latin typeface="Verdana" panose="020B0604030504040204" pitchFamily="34" charset="0"/>
            </a:endParaRPr>
          </a:p>
        </p:txBody>
      </p:sp>
      <p:sp>
        <p:nvSpPr>
          <p:cNvPr id="5" name="TextBox 4"/>
          <p:cNvSpPr txBox="1"/>
          <p:nvPr/>
        </p:nvSpPr>
        <p:spPr>
          <a:xfrm>
            <a:off x="611560" y="404664"/>
            <a:ext cx="7776864" cy="923330"/>
          </a:xfrm>
          <a:prstGeom prst="rect">
            <a:avLst/>
          </a:prstGeom>
          <a:noFill/>
        </p:spPr>
        <p:txBody>
          <a:bodyPr wrap="square" rtlCol="0">
            <a:spAutoFit/>
          </a:bodyPr>
          <a:lstStyle/>
          <a:p>
            <a:r>
              <a:rPr lang="hr-HR" smtClean="0">
                <a:latin typeface="+mn-lt"/>
              </a:rPr>
              <a:t>Tehnička </a:t>
            </a:r>
            <a:r>
              <a:rPr lang="hr-HR">
                <a:latin typeface="+mn-lt"/>
              </a:rPr>
              <a:t>specifikacija </a:t>
            </a:r>
            <a:r>
              <a:rPr lang="hr-HR" altLang="en-US">
                <a:latin typeface="+mn-lt"/>
              </a:rPr>
              <a:t>prCEN/TS </a:t>
            </a:r>
            <a:r>
              <a:rPr lang="hr-HR" altLang="en-US" smtClean="0">
                <a:latin typeface="+mn-lt"/>
              </a:rPr>
              <a:t>xxxx:</a:t>
            </a:r>
          </a:p>
          <a:p>
            <a:r>
              <a:rPr lang="hr-HR" smtClean="0">
                <a:latin typeface="+mn-lt"/>
              </a:rPr>
              <a:t>Design of glass structures (Projektiranje staklenih konstrukcija)</a:t>
            </a:r>
          </a:p>
          <a:p>
            <a:r>
              <a:rPr lang="hr-HR" smtClean="0">
                <a:latin typeface="+mn-lt"/>
              </a:rPr>
              <a:t>sastoji se od 3 dijela:</a:t>
            </a:r>
          </a:p>
        </p:txBody>
      </p:sp>
      <p:sp>
        <p:nvSpPr>
          <p:cNvPr id="9" name="Rounded Rectangle 8"/>
          <p:cNvSpPr/>
          <p:nvPr/>
        </p:nvSpPr>
        <p:spPr>
          <a:xfrm>
            <a:off x="827584" y="1412776"/>
            <a:ext cx="7344816" cy="144016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r>
              <a:rPr lang="hr-HR"/>
              <a:t>prCEN/TS xxxx-1:2019: Design of glass structures – Part 1: Basis of design and materials</a:t>
            </a:r>
          </a:p>
          <a:p>
            <a:pPr algn="ctr"/>
            <a:r>
              <a:rPr lang="hr-HR"/>
              <a:t>(Projektiranje staklenih konstrukcija - Dio 1: Osnove projektiranja i materijala)</a:t>
            </a:r>
          </a:p>
        </p:txBody>
      </p:sp>
      <p:sp>
        <p:nvSpPr>
          <p:cNvPr id="10" name="Rounded Rectangle 9"/>
          <p:cNvSpPr/>
          <p:nvPr/>
        </p:nvSpPr>
        <p:spPr>
          <a:xfrm>
            <a:off x="827584" y="3068960"/>
            <a:ext cx="7344816" cy="1440160"/>
          </a:xfrm>
          <a:prstGeom prst="roundRect">
            <a:avLst/>
          </a:prstGeom>
          <a:gradFill>
            <a:gsLst>
              <a:gs pos="0">
                <a:schemeClr val="accent3">
                  <a:lumMod val="60000"/>
                  <a:lumOff val="40000"/>
                </a:schemeClr>
              </a:gs>
              <a:gs pos="35000">
                <a:schemeClr val="accent3">
                  <a:lumMod val="60000"/>
                  <a:lumOff val="40000"/>
                </a:schemeClr>
              </a:gs>
              <a:gs pos="100000">
                <a:schemeClr val="accent3">
                  <a:lumMod val="20000"/>
                  <a:lumOff val="80000"/>
                </a:schemeClr>
              </a:gs>
            </a:gsLst>
          </a:gradFill>
        </p:spPr>
        <p:style>
          <a:lnRef idx="1">
            <a:schemeClr val="accent1"/>
          </a:lnRef>
          <a:fillRef idx="2">
            <a:schemeClr val="accent1"/>
          </a:fillRef>
          <a:effectRef idx="1">
            <a:schemeClr val="accent1"/>
          </a:effectRef>
          <a:fontRef idx="minor">
            <a:schemeClr val="dk1"/>
          </a:fontRef>
        </p:style>
        <p:txBody>
          <a:bodyPr anchor="ctr"/>
          <a:lstStyle/>
          <a:p>
            <a:pPr algn="ctr"/>
            <a:r>
              <a:rPr lang="hr-HR"/>
              <a:t>prCEN/TS xxxx-2:2019: Design of glass structures – Part 2: Out-of-plane loaded glass components</a:t>
            </a:r>
          </a:p>
          <a:p>
            <a:pPr algn="ctr"/>
            <a:r>
              <a:rPr lang="hr-HR"/>
              <a:t>(Projektiranje staklenih konstrukcija – Dio 2: Dijelovi opterećeni van vlastite ravnine)</a:t>
            </a:r>
          </a:p>
        </p:txBody>
      </p:sp>
      <p:sp>
        <p:nvSpPr>
          <p:cNvPr id="11" name="Rounded Rectangle 10"/>
          <p:cNvSpPr/>
          <p:nvPr/>
        </p:nvSpPr>
        <p:spPr>
          <a:xfrm>
            <a:off x="827584" y="4653136"/>
            <a:ext cx="7344816" cy="1440160"/>
          </a:xfrm>
          <a:prstGeom prst="roundRect">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p:spPr>
        <p:style>
          <a:lnRef idx="1">
            <a:schemeClr val="accent1"/>
          </a:lnRef>
          <a:fillRef idx="2">
            <a:schemeClr val="accent1"/>
          </a:fillRef>
          <a:effectRef idx="1">
            <a:schemeClr val="accent1"/>
          </a:effectRef>
          <a:fontRef idx="minor">
            <a:schemeClr val="dk1"/>
          </a:fontRef>
        </p:style>
        <p:txBody>
          <a:bodyPr anchor="ctr"/>
          <a:lstStyle/>
          <a:p>
            <a:pPr algn="ctr"/>
            <a:r>
              <a:rPr lang="hr-HR"/>
              <a:t>prCEN/TS xxxx-3:2019: Design of glass structures – Part 3: Design of in-plane loaded glass components and their mechanical joints</a:t>
            </a:r>
          </a:p>
          <a:p>
            <a:pPr algn="ctr"/>
            <a:r>
              <a:rPr lang="hr-HR"/>
              <a:t>(Projektiranje staklenih konstrukcija - Dio 3: Projektiranje dijelova opterećenih u vlastitoj ravnini i njihovih mehaničkih spojeva)</a:t>
            </a:r>
          </a:p>
        </p:txBody>
      </p:sp>
    </p:spTree>
    <p:extLst>
      <p:ext uri="{BB962C8B-B14F-4D97-AF65-F5344CB8AC3E}">
        <p14:creationId xmlns:p14="http://schemas.microsoft.com/office/powerpoint/2010/main" val="625085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7</a:t>
            </a:fld>
            <a:endParaRPr lang="hr-HR" altLang="sr-Latn-RS">
              <a:latin typeface="Verdana" panose="020B0604030504040204" pitchFamily="34" charset="0"/>
            </a:endParaRPr>
          </a:p>
        </p:txBody>
      </p:sp>
      <p:sp>
        <p:nvSpPr>
          <p:cNvPr id="5" name="TextBox 4"/>
          <p:cNvSpPr txBox="1"/>
          <p:nvPr/>
        </p:nvSpPr>
        <p:spPr>
          <a:xfrm>
            <a:off x="611560" y="404664"/>
            <a:ext cx="7776864" cy="646331"/>
          </a:xfrm>
          <a:prstGeom prst="rect">
            <a:avLst/>
          </a:prstGeom>
          <a:noFill/>
        </p:spPr>
        <p:txBody>
          <a:bodyPr wrap="square" rtlCol="0">
            <a:spAutoFit/>
          </a:bodyPr>
          <a:lstStyle/>
          <a:p>
            <a:pPr algn="just"/>
            <a:r>
              <a:rPr lang="hr-HR">
                <a:latin typeface="+mn-lt"/>
              </a:rPr>
              <a:t>prCEN/TS xxxx-1:2019: </a:t>
            </a:r>
            <a:r>
              <a:rPr lang="hr-HR" smtClean="0">
                <a:latin typeface="+mn-lt"/>
              </a:rPr>
              <a:t>Part </a:t>
            </a:r>
            <a:r>
              <a:rPr lang="hr-HR">
                <a:latin typeface="+mn-lt"/>
              </a:rPr>
              <a:t>1: Basis of design and materials</a:t>
            </a:r>
          </a:p>
          <a:p>
            <a:pPr algn="just"/>
            <a:r>
              <a:rPr lang="hr-HR" smtClean="0">
                <a:latin typeface="+mn-lt"/>
              </a:rPr>
              <a:t>(Dio </a:t>
            </a:r>
            <a:r>
              <a:rPr lang="hr-HR">
                <a:latin typeface="+mn-lt"/>
              </a:rPr>
              <a:t>1: Osnove projektiranja i materijala)</a:t>
            </a:r>
          </a:p>
        </p:txBody>
      </p:sp>
      <p:sp>
        <p:nvSpPr>
          <p:cNvPr id="8" name="TextBox 7"/>
          <p:cNvSpPr txBox="1"/>
          <p:nvPr/>
        </p:nvSpPr>
        <p:spPr>
          <a:xfrm>
            <a:off x="611560" y="1052736"/>
            <a:ext cx="7776864" cy="1754326"/>
          </a:xfrm>
          <a:prstGeom prst="rect">
            <a:avLst/>
          </a:prstGeom>
          <a:noFill/>
        </p:spPr>
        <p:txBody>
          <a:bodyPr wrap="square" rtlCol="0">
            <a:spAutoFit/>
          </a:bodyPr>
          <a:lstStyle/>
          <a:p>
            <a:pPr marL="285750" indent="-285750" algn="just">
              <a:buFont typeface="Arial" panose="020B0604020202020204" pitchFamily="34" charset="0"/>
              <a:buChar char="•"/>
            </a:pPr>
            <a:r>
              <a:rPr lang="hr-HR" smtClean="0">
                <a:latin typeface="+mn-lt"/>
              </a:rPr>
              <a:t>Osnovna pravila za proračun staklenih konstrukcija i dijelova (components)</a:t>
            </a:r>
          </a:p>
          <a:p>
            <a:pPr marL="285750" indent="-285750" algn="just">
              <a:buFont typeface="Arial" panose="020B0604020202020204" pitchFamily="34" charset="0"/>
              <a:buChar char="•"/>
            </a:pPr>
            <a:r>
              <a:rPr lang="hr-HR" smtClean="0">
                <a:latin typeface="+mn-lt"/>
              </a:rPr>
              <a:t>Djelovanja i njihove kombinacije</a:t>
            </a:r>
          </a:p>
          <a:p>
            <a:pPr marL="285750" indent="-285750" algn="just">
              <a:buFont typeface="Arial" panose="020B0604020202020204" pitchFamily="34" charset="0"/>
              <a:buChar char="•"/>
            </a:pPr>
            <a:r>
              <a:rPr lang="hr-HR" smtClean="0">
                <a:latin typeface="+mn-lt"/>
              </a:rPr>
              <a:t>Svojstva materijala</a:t>
            </a:r>
          </a:p>
          <a:p>
            <a:pPr marL="285750" indent="-285750" algn="just">
              <a:buFont typeface="Arial" panose="020B0604020202020204" pitchFamily="34" charset="0"/>
              <a:buChar char="•"/>
            </a:pPr>
            <a:r>
              <a:rPr lang="hr-HR" smtClean="0">
                <a:latin typeface="+mn-lt"/>
              </a:rPr>
              <a:t>Trajnost</a:t>
            </a:r>
          </a:p>
          <a:p>
            <a:pPr marL="285750" indent="-285750" algn="just">
              <a:buFont typeface="Arial" panose="020B0604020202020204" pitchFamily="34" charset="0"/>
              <a:buChar char="•"/>
            </a:pPr>
            <a:r>
              <a:rPr lang="hr-HR" smtClean="0">
                <a:latin typeface="+mn-lt"/>
              </a:rPr>
              <a:t>Robusnost</a:t>
            </a:r>
          </a:p>
          <a:p>
            <a:pPr marL="285750" indent="-285750" algn="just">
              <a:buFont typeface="Arial" panose="020B0604020202020204" pitchFamily="34" charset="0"/>
              <a:buChar char="•"/>
            </a:pPr>
            <a:r>
              <a:rPr lang="hr-HR" smtClean="0">
                <a:latin typeface="+mn-lt"/>
              </a:rPr>
              <a:t>Ispitivanje</a:t>
            </a:r>
          </a:p>
        </p:txBody>
      </p:sp>
      <p:sp>
        <p:nvSpPr>
          <p:cNvPr id="13" name="TextBox 12"/>
          <p:cNvSpPr txBox="1"/>
          <p:nvPr/>
        </p:nvSpPr>
        <p:spPr>
          <a:xfrm>
            <a:off x="611560" y="2924944"/>
            <a:ext cx="7776864" cy="2862322"/>
          </a:xfrm>
          <a:prstGeom prst="rect">
            <a:avLst/>
          </a:prstGeom>
          <a:noFill/>
        </p:spPr>
        <p:txBody>
          <a:bodyPr wrap="square" rtlCol="0">
            <a:spAutoFit/>
          </a:bodyPr>
          <a:lstStyle/>
          <a:p>
            <a:pPr marL="285750" indent="-285750" algn="just">
              <a:buFont typeface="Arial" panose="020B0604020202020204" pitchFamily="34" charset="0"/>
              <a:buChar char="•"/>
            </a:pPr>
            <a:r>
              <a:rPr lang="hr-HR" smtClean="0">
                <a:latin typeface="+mn-lt"/>
              </a:rPr>
              <a:t>Staklo je specifični materijal, različit od ostalih građevinskih materijala. </a:t>
            </a:r>
          </a:p>
          <a:p>
            <a:pPr marL="285750" indent="-285750" algn="just">
              <a:buFont typeface="Arial" panose="020B0604020202020204" pitchFamily="34" charset="0"/>
              <a:buChar char="•"/>
            </a:pPr>
            <a:r>
              <a:rPr lang="hr-HR" smtClean="0">
                <a:latin typeface="+mn-lt"/>
              </a:rPr>
              <a:t>Staklo se slomi bez prethodne najave (nema plastifikacije), zbog koncentracija naprezanja oko površinske pukotine. </a:t>
            </a:r>
          </a:p>
          <a:p>
            <a:pPr marL="285750" indent="-285750" algn="just">
              <a:buFont typeface="Arial" panose="020B0604020202020204" pitchFamily="34" charset="0"/>
              <a:buChar char="•"/>
            </a:pPr>
            <a:r>
              <a:rPr lang="hr-HR" smtClean="0">
                <a:latin typeface="+mn-lt"/>
              </a:rPr>
              <a:t>Slom stakla je probabilistička pojava i otpornost stakla je statistička vjerojatnost sloma, a staklo se može slomiti i pri djelovanju manjeg intenziteta. </a:t>
            </a:r>
          </a:p>
          <a:p>
            <a:pPr marL="285750" indent="-285750" algn="just">
              <a:buFont typeface="Arial" panose="020B0604020202020204" pitchFamily="34" charset="0"/>
              <a:buChar char="•"/>
            </a:pPr>
            <a:r>
              <a:rPr lang="hr-HR" smtClean="0">
                <a:latin typeface="+mn-lt"/>
              </a:rPr>
              <a:t>Staklo se može slomiti pri udaru tvrdog tijela male energije ili zbog površinske ogrebotine.</a:t>
            </a:r>
          </a:p>
          <a:p>
            <a:pPr marL="285750" indent="-285750" algn="just">
              <a:buFont typeface="Arial" panose="020B0604020202020204" pitchFamily="34" charset="0"/>
              <a:buChar char="•"/>
            </a:pPr>
            <a:r>
              <a:rPr lang="hr-HR" smtClean="0">
                <a:latin typeface="+mn-lt"/>
              </a:rPr>
              <a:t>Robusnost je osnovno pravilo pri projektiranju staklenih konstrukcija!</a:t>
            </a:r>
          </a:p>
          <a:p>
            <a:pPr marL="285750" indent="-285750" algn="just">
              <a:buFont typeface="Arial" panose="020B0604020202020204" pitchFamily="34" charset="0"/>
              <a:buChar char="•"/>
            </a:pPr>
            <a:r>
              <a:rPr lang="hr-HR" smtClean="0">
                <a:latin typeface="+mn-lt"/>
              </a:rPr>
              <a:t>(Robusnost je svojstvo konstrukcije da izdrži nepovoljne i nepredviđene događaje bez oštećenja i posljedica neproporcionalnih uzroku oštećenja.)</a:t>
            </a:r>
          </a:p>
        </p:txBody>
      </p:sp>
    </p:spTree>
    <p:extLst>
      <p:ext uri="{BB962C8B-B14F-4D97-AF65-F5344CB8AC3E}">
        <p14:creationId xmlns:p14="http://schemas.microsoft.com/office/powerpoint/2010/main" val="1942209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3">
                                            <p:txEl>
                                              <p:pRg st="4" end="4"/>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8</a:t>
            </a:fld>
            <a:endParaRPr lang="hr-HR" altLang="sr-Latn-RS">
              <a:latin typeface="Verdana" panose="020B0604030504040204" pitchFamily="34" charset="0"/>
            </a:endParaRPr>
          </a:p>
        </p:txBody>
      </p:sp>
      <p:sp>
        <p:nvSpPr>
          <p:cNvPr id="5" name="TextBox 4"/>
          <p:cNvSpPr txBox="1"/>
          <p:nvPr/>
        </p:nvSpPr>
        <p:spPr>
          <a:xfrm>
            <a:off x="539552" y="404664"/>
            <a:ext cx="7776864" cy="369332"/>
          </a:xfrm>
          <a:prstGeom prst="rect">
            <a:avLst/>
          </a:prstGeom>
          <a:noFill/>
        </p:spPr>
        <p:txBody>
          <a:bodyPr wrap="square" rtlCol="0">
            <a:spAutoFit/>
          </a:bodyPr>
          <a:lstStyle/>
          <a:p>
            <a:pPr algn="just"/>
            <a:r>
              <a:rPr lang="hr-HR">
                <a:latin typeface="+mn-lt"/>
              </a:rPr>
              <a:t>prCEN/TS </a:t>
            </a:r>
            <a:r>
              <a:rPr lang="hr-HR" smtClean="0">
                <a:latin typeface="+mn-lt"/>
              </a:rPr>
              <a:t>xxxx-1:2019</a:t>
            </a:r>
            <a:endParaRPr lang="hr-HR">
              <a:latin typeface="+mn-lt"/>
            </a:endParaRPr>
          </a:p>
        </p:txBody>
      </p:sp>
      <p:sp>
        <p:nvSpPr>
          <p:cNvPr id="12" name="TextBox 11"/>
          <p:cNvSpPr txBox="1"/>
          <p:nvPr/>
        </p:nvSpPr>
        <p:spPr>
          <a:xfrm>
            <a:off x="539552" y="836712"/>
            <a:ext cx="7776864" cy="1754326"/>
          </a:xfrm>
          <a:prstGeom prst="rect">
            <a:avLst/>
          </a:prstGeom>
          <a:noFill/>
        </p:spPr>
        <p:txBody>
          <a:bodyPr wrap="square" rtlCol="0">
            <a:spAutoFit/>
          </a:bodyPr>
          <a:lstStyle/>
          <a:p>
            <a:pPr algn="just"/>
            <a:r>
              <a:rPr lang="hr-HR" u="sng" smtClean="0">
                <a:latin typeface="+mn-lt"/>
              </a:rPr>
              <a:t>Razredba:</a:t>
            </a:r>
          </a:p>
          <a:p>
            <a:pPr marL="285750" indent="-285750" algn="just">
              <a:buFont typeface="Arial" panose="020B0604020202020204" pitchFamily="34" charset="0"/>
              <a:buChar char="•"/>
            </a:pPr>
            <a:r>
              <a:rPr lang="hr-HR" smtClean="0">
                <a:latin typeface="+mn-lt"/>
              </a:rPr>
              <a:t>TS obuhvaća staklene dijelove svrstane u razred posljedica CC1, CC2 ili CC3.</a:t>
            </a:r>
          </a:p>
          <a:p>
            <a:pPr marL="285750" indent="-285750" algn="just">
              <a:buFont typeface="Arial" panose="020B0604020202020204" pitchFamily="34" charset="0"/>
              <a:buChar char="•"/>
            </a:pPr>
            <a:r>
              <a:rPr lang="hr-HR" smtClean="0">
                <a:latin typeface="+mn-lt"/>
              </a:rPr>
              <a:t>Pojedini stakleni dio može biti svrstan u isti, viši ili niži razred posljedica nego li je cijela građevina.</a:t>
            </a:r>
          </a:p>
          <a:p>
            <a:pPr marL="285750" indent="-285750" algn="just">
              <a:buFont typeface="Arial" panose="020B0604020202020204" pitchFamily="34" charset="0"/>
              <a:buChar char="•"/>
            </a:pPr>
            <a:r>
              <a:rPr lang="hr-HR" smtClean="0">
                <a:latin typeface="+mn-lt"/>
              </a:rPr>
              <a:t>Pravilo za razredbu staklenog dijela može odrediti nacionalni dodatak (NAD), zahtjev projektanta ili odgovarajuće nacionalno pravilo</a:t>
            </a:r>
          </a:p>
        </p:txBody>
      </p:sp>
      <p:sp>
        <p:nvSpPr>
          <p:cNvPr id="9" name="TextBox 8"/>
          <p:cNvSpPr txBox="1"/>
          <p:nvPr/>
        </p:nvSpPr>
        <p:spPr>
          <a:xfrm>
            <a:off x="539552" y="2636912"/>
            <a:ext cx="8208912" cy="3693319"/>
          </a:xfrm>
          <a:prstGeom prst="rect">
            <a:avLst/>
          </a:prstGeom>
          <a:noFill/>
        </p:spPr>
        <p:txBody>
          <a:bodyPr wrap="square" rtlCol="0">
            <a:spAutoFit/>
          </a:bodyPr>
          <a:lstStyle/>
          <a:p>
            <a:pPr algn="just"/>
            <a:r>
              <a:rPr lang="hr-HR" u="sng" smtClean="0">
                <a:latin typeface="+mn-lt"/>
              </a:rPr>
              <a:t>Granična stanja:</a:t>
            </a:r>
          </a:p>
          <a:p>
            <a:pPr marL="285750" indent="-285750" algn="just">
              <a:buFont typeface="Arial" panose="020B0604020202020204" pitchFamily="34" charset="0"/>
              <a:buChar char="•"/>
            </a:pPr>
            <a:r>
              <a:rPr lang="hr-HR" smtClean="0">
                <a:latin typeface="+mn-lt"/>
              </a:rPr>
              <a:t>Osim graničnog stanja nosivosti i graničnog stanja uporabljivosti uvode se</a:t>
            </a:r>
          </a:p>
          <a:p>
            <a:pPr marL="285750" indent="-285750" algn="just">
              <a:buFont typeface="Arial" panose="020B0604020202020204" pitchFamily="34" charset="0"/>
              <a:buChar char="•"/>
            </a:pPr>
            <a:r>
              <a:rPr lang="hr-HR" smtClean="0">
                <a:latin typeface="+mn-lt"/>
              </a:rPr>
              <a:t>FLS - Granično stanje sloma (Fracture Limit State)</a:t>
            </a:r>
          </a:p>
          <a:p>
            <a:pPr lvl="1" algn="just"/>
            <a:r>
              <a:rPr lang="hr-HR" smtClean="0">
                <a:latin typeface="+mn-lt"/>
              </a:rPr>
              <a:t>Sigurnost prilikom sloma (npr. pad krhotina, oslobođena energija)</a:t>
            </a:r>
          </a:p>
          <a:p>
            <a:pPr marL="285750" indent="-285750" algn="just">
              <a:buFont typeface="Arial" panose="020B0604020202020204" pitchFamily="34" charset="0"/>
              <a:buChar char="•"/>
            </a:pPr>
            <a:r>
              <a:rPr lang="hr-HR" smtClean="0">
                <a:latin typeface="+mn-lt"/>
              </a:rPr>
              <a:t>PFLS – Granično stanje nakon sloma (Post Fracture Limit State)</a:t>
            </a:r>
          </a:p>
          <a:p>
            <a:pPr lvl="1" algn="just"/>
            <a:r>
              <a:rPr lang="hr-HR">
                <a:latin typeface="+mn-lt"/>
              </a:rPr>
              <a:t>S</a:t>
            </a:r>
            <a:r>
              <a:rPr lang="hr-HR" smtClean="0">
                <a:latin typeface="+mn-lt"/>
              </a:rPr>
              <a:t>igurnost nakon sloma, kroz određeni vremenski period do osiguranja ili popravka.</a:t>
            </a:r>
          </a:p>
          <a:p>
            <a:pPr lvl="1" algn="just"/>
            <a:r>
              <a:rPr lang="hr-HR" smtClean="0">
                <a:latin typeface="+mn-lt"/>
              </a:rPr>
              <a:t>Podjela na PFLS-a (najmanje jedna staklena ploča nije slomljena)</a:t>
            </a:r>
          </a:p>
          <a:p>
            <a:pPr lvl="1" algn="just"/>
            <a:r>
              <a:rPr lang="hr-HR" smtClean="0">
                <a:latin typeface="+mn-lt"/>
              </a:rPr>
              <a:t>i PFLS-b (sve staklene ploče su slomljene – u pravilu se dokazuje ispitivanjem)</a:t>
            </a:r>
          </a:p>
          <a:p>
            <a:pPr marL="285750" indent="-285750" algn="just">
              <a:buFont typeface="Arial" panose="020B0604020202020204" pitchFamily="34" charset="0"/>
              <a:buChar char="•"/>
            </a:pPr>
            <a:r>
              <a:rPr lang="hr-HR" smtClean="0">
                <a:latin typeface="+mn-lt"/>
              </a:rPr>
              <a:t>Zbog lomljivosti stakla, preporuča se da projektiranje započne od razmatranjem FLS i PFLS zahtjeva.</a:t>
            </a:r>
          </a:p>
          <a:p>
            <a:pPr marL="285750" indent="-285750" algn="just">
              <a:buFont typeface="Arial" panose="020B0604020202020204" pitchFamily="34" charset="0"/>
              <a:buChar char="•"/>
            </a:pPr>
            <a:r>
              <a:rPr lang="hr-HR" smtClean="0">
                <a:latin typeface="+mn-lt"/>
              </a:rPr>
              <a:t>Projektiranjem FLS i PFLS kriterija ispunjavaju se zahtjevi za dopuštanjem oštećenja i redundancijom.</a:t>
            </a:r>
          </a:p>
        </p:txBody>
      </p:sp>
    </p:spTree>
    <p:extLst>
      <p:ext uri="{BB962C8B-B14F-4D97-AF65-F5344CB8AC3E}">
        <p14:creationId xmlns:p14="http://schemas.microsoft.com/office/powerpoint/2010/main" val="1416652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half"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hr-HR" altLang="sr-Latn-RS"/>
              <a:t>Nebojša Buljan</a:t>
            </a:r>
            <a:endParaRPr lang="hr-HR" altLang="sr-Latn-RS" dirty="0"/>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9</a:t>
            </a:fld>
            <a:endParaRPr lang="hr-HR" altLang="sr-Latn-RS">
              <a:latin typeface="Verdana" panose="020B0604030504040204" pitchFamily="34" charset="0"/>
            </a:endParaRPr>
          </a:p>
        </p:txBody>
      </p:sp>
      <p:sp>
        <p:nvSpPr>
          <p:cNvPr id="5" name="TextBox 4"/>
          <p:cNvSpPr txBox="1"/>
          <p:nvPr/>
        </p:nvSpPr>
        <p:spPr>
          <a:xfrm>
            <a:off x="539552" y="404664"/>
            <a:ext cx="7776864" cy="369332"/>
          </a:xfrm>
          <a:prstGeom prst="rect">
            <a:avLst/>
          </a:prstGeom>
          <a:noFill/>
        </p:spPr>
        <p:txBody>
          <a:bodyPr wrap="square" rtlCol="0">
            <a:spAutoFit/>
          </a:bodyPr>
          <a:lstStyle/>
          <a:p>
            <a:pPr algn="just"/>
            <a:r>
              <a:rPr lang="hr-HR">
                <a:latin typeface="+mn-lt"/>
              </a:rPr>
              <a:t>prCEN/TS </a:t>
            </a:r>
            <a:r>
              <a:rPr lang="hr-HR" smtClean="0">
                <a:latin typeface="+mn-lt"/>
              </a:rPr>
              <a:t>xxxx-1:2019</a:t>
            </a:r>
            <a:endParaRPr lang="hr-HR">
              <a:latin typeface="+mn-lt"/>
            </a:endParaRPr>
          </a:p>
        </p:txBody>
      </p:sp>
      <p:sp>
        <p:nvSpPr>
          <p:cNvPr id="6" name="TextBox 5"/>
          <p:cNvSpPr txBox="1"/>
          <p:nvPr/>
        </p:nvSpPr>
        <p:spPr>
          <a:xfrm>
            <a:off x="539552" y="908720"/>
            <a:ext cx="7776864" cy="923330"/>
          </a:xfrm>
          <a:prstGeom prst="rect">
            <a:avLst/>
          </a:prstGeom>
          <a:noFill/>
        </p:spPr>
        <p:txBody>
          <a:bodyPr wrap="square" rtlCol="0">
            <a:spAutoFit/>
          </a:bodyPr>
          <a:lstStyle/>
          <a:p>
            <a:pPr algn="just"/>
            <a:r>
              <a:rPr lang="hr-HR" u="sng" smtClean="0">
                <a:latin typeface="+mn-lt"/>
              </a:rPr>
              <a:t>Scenariji graničnih stanja (LSS – Limit State Scenario):</a:t>
            </a:r>
          </a:p>
          <a:p>
            <a:pPr algn="just"/>
            <a:r>
              <a:rPr lang="hr-HR" smtClean="0">
                <a:latin typeface="+mn-lt"/>
              </a:rPr>
              <a:t>Dodatno na razredbu prema razredu posljedica, staklene konstrukcije i dijelovi moguće je grupirati prema scenariju graničnih stanja:</a:t>
            </a:r>
            <a:endParaRPr lang="hr-HR">
              <a:latin typeface="+mn-lt"/>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1844824"/>
            <a:ext cx="4245471" cy="26429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539552" y="4293096"/>
            <a:ext cx="7776864" cy="2031325"/>
          </a:xfrm>
          <a:prstGeom prst="rect">
            <a:avLst/>
          </a:prstGeom>
          <a:noFill/>
        </p:spPr>
        <p:txBody>
          <a:bodyPr wrap="square" rtlCol="0">
            <a:spAutoFit/>
          </a:bodyPr>
          <a:lstStyle/>
          <a:p>
            <a:pPr algn="just"/>
            <a:r>
              <a:rPr lang="hr-HR" smtClean="0">
                <a:latin typeface="+mn-lt"/>
              </a:rPr>
              <a:t>Primjeri:</a:t>
            </a:r>
          </a:p>
          <a:p>
            <a:pPr lvl="1" algn="just"/>
            <a:r>
              <a:rPr lang="hr-HR" smtClean="0">
                <a:latin typeface="+mn-lt"/>
              </a:rPr>
              <a:t>LSS0: ispuna i prozorsko staklo – EN 16612</a:t>
            </a:r>
          </a:p>
          <a:p>
            <a:pPr lvl="1" algn="just"/>
            <a:r>
              <a:rPr lang="hr-HR" smtClean="0">
                <a:latin typeface="+mn-lt"/>
              </a:rPr>
              <a:t>LSS1: vertikalno ostakljenje sa zaštitom od pada</a:t>
            </a:r>
          </a:p>
          <a:p>
            <a:pPr lvl="1" algn="just"/>
            <a:r>
              <a:rPr lang="hr-HR" smtClean="0">
                <a:latin typeface="+mn-lt"/>
              </a:rPr>
              <a:t>LSS2: nadstrešnice, svjetlarnici, konzolne ograde</a:t>
            </a:r>
          </a:p>
          <a:p>
            <a:pPr lvl="1" algn="just"/>
            <a:r>
              <a:rPr lang="hr-HR" smtClean="0">
                <a:latin typeface="+mn-lt"/>
              </a:rPr>
              <a:t>LSS3: podovi, grede, zidovi, stupovi</a:t>
            </a:r>
          </a:p>
          <a:p>
            <a:pPr algn="just"/>
            <a:r>
              <a:rPr lang="hr-HR" smtClean="0">
                <a:latin typeface="+mn-lt"/>
              </a:rPr>
              <a:t>LSS može </a:t>
            </a:r>
            <a:r>
              <a:rPr lang="hr-HR">
                <a:latin typeface="+mn-lt"/>
              </a:rPr>
              <a:t>odrediti nacionalni dodatak (NAD), zahtjev projektanta ili odgovarajuće nacionalno pravilo </a:t>
            </a:r>
          </a:p>
        </p:txBody>
      </p:sp>
    </p:spTree>
    <p:extLst>
      <p:ext uri="{BB962C8B-B14F-4D97-AF65-F5344CB8AC3E}">
        <p14:creationId xmlns:p14="http://schemas.microsoft.com/office/powerpoint/2010/main" val="1963586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1112</TotalTime>
  <Words>2929</Words>
  <Application>Microsoft Office PowerPoint</Application>
  <PresentationFormat>On-screen Show (4:3)</PresentationFormat>
  <Paragraphs>415</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Aktualno stanje razvoja Eurokoda za staklene konstrukcije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Berislav Rupčić</dc:creator>
  <cp:lastModifiedBy>Nebojsa Buljan</cp:lastModifiedBy>
  <cp:revision>131</cp:revision>
  <dcterms:created xsi:type="dcterms:W3CDTF">2010-03-22T21:50:27Z</dcterms:created>
  <dcterms:modified xsi:type="dcterms:W3CDTF">2019-05-14T15:14:44Z</dcterms:modified>
</cp:coreProperties>
</file>