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8" r:id="rId2"/>
  </p:sldMasterIdLst>
  <p:notesMasterIdLst>
    <p:notesMasterId r:id="rId43"/>
  </p:notesMasterIdLst>
  <p:handoutMasterIdLst>
    <p:handoutMasterId r:id="rId44"/>
  </p:handoutMasterIdLst>
  <p:sldIdLst>
    <p:sldId id="261" r:id="rId3"/>
    <p:sldId id="318" r:id="rId4"/>
    <p:sldId id="319" r:id="rId5"/>
    <p:sldId id="265" r:id="rId6"/>
    <p:sldId id="267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96" r:id="rId18"/>
    <p:sldId id="295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314" r:id="rId27"/>
    <p:sldId id="294" r:id="rId28"/>
    <p:sldId id="313" r:id="rId29"/>
    <p:sldId id="299" r:id="rId30"/>
    <p:sldId id="300" r:id="rId31"/>
    <p:sldId id="301" r:id="rId32"/>
    <p:sldId id="315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036" autoAdjust="0"/>
  </p:normalViewPr>
  <p:slideViewPr>
    <p:cSldViewPr>
      <p:cViewPr varScale="1">
        <p:scale>
          <a:sx n="89" d="100"/>
          <a:sy n="89" d="100"/>
        </p:scale>
        <p:origin x="108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14.6.2019.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14.6.2019.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3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36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4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7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46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6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0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08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9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2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6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58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28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65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12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57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81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28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33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212A0-EF72-4E55-94C9-A86CBE6E2D52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46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46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04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47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0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3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8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91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0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555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6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6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3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5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8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hr-HR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B2649-2E60-4DDA-859D-A095CED42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386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57C0-BCED-44D7-9717-A2F50CD20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76909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DCCC-9F0D-4BA4-85F1-DD1689830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1420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1118-AB76-47FF-88ED-91CF9E8527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7588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B19BC-FE43-42EB-93B8-B2EDC8EEE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6872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549DC-99E9-4DC3-8671-92961B692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7028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ACB41F-C0A1-4A3E-861B-34F9AA2FE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86339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A821A6-5F88-4A6C-9E01-DF18E62EE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43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FD298FC1-1C9F-4749-B0A9-51E95C0E1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982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6FDEE-CF26-4989-9ABD-F393E00CD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6588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9594-B45F-486C-BB7C-CE9D27F846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53418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363A8-884B-44BD-AC2D-93D7FBBD4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6823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Manage your mailbox III: Move or copy messages to Personal Folders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FD29-44A2-4EC3-8407-76DE9E92B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085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pPr eaLnBrk="1" hangingPunct="1"/>
            <a:endParaRPr lang="en-US">
              <a:latin typeface="Arial" charset="0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45238"/>
            <a:ext cx="370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pPr eaLnBrk="1" hangingPunct="1"/>
            <a:r>
              <a:rPr lang="en-US">
                <a:latin typeface="Arial" charset="0"/>
                <a:cs typeface="+mn-cs"/>
              </a:rPr>
              <a:t>Manage your mailbox III: Move or copy messages to Personal Folders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pPr eaLnBrk="1" hangingPunct="1"/>
            <a:fld id="{2C2B5299-8DA8-4A0E-8274-DA9C11C32642}" type="slidenum">
              <a:rPr lang="en-US">
                <a:latin typeface="Arial" charset="0"/>
                <a:cs typeface="+mn-cs"/>
              </a:rPr>
              <a:pPr eaLnBrk="1" hangingPunct="1"/>
              <a:t>‹#›</a:t>
            </a:fld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62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0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Prikaz d</a:t>
            </a:r>
            <a:r>
              <a:rPr lang="en-GB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rug</a:t>
            </a:r>
            <a: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generacij</a:t>
            </a:r>
            <a: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Eurokoda</a:t>
            </a:r>
            <a:r>
              <a:rPr lang="en-GB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GB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evolucija ili revolucija</a:t>
            </a:r>
            <a:r>
              <a:rPr lang="hr-HR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0" dirty="0">
                <a:solidFill>
                  <a:srgbClr val="FFFFFF"/>
                </a:solidFill>
                <a:latin typeface="Arial"/>
              </a:rPr>
              <a:t/>
            </a:r>
            <a:br>
              <a:rPr lang="en-US" kern="0" dirty="0">
                <a:solidFill>
                  <a:srgbClr val="FFFFFF"/>
                </a:solidFill>
                <a:latin typeface="Arial"/>
              </a:rPr>
            </a:b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Mehmed Čaušević 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emeritus</a:t>
            </a: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u Rijeci, Građevinski fakultet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10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 toga su uvedena četiri granična stanja (</a:t>
            </a:r>
            <a:r>
              <a:rPr lang="en-GB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 States LS)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 of Near Collapse (</a:t>
            </a:r>
            <a:r>
              <a:rPr lang="en-GB" sz="2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stanje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urušavanje</a:t>
            </a:r>
            <a:endParaRPr lang="hr-HR" sz="2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 of Significant Damage (</a:t>
            </a:r>
            <a:r>
              <a:rPr lang="en-GB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MANDATORY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značajna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oštećenja</a:t>
            </a:r>
            <a:endParaRPr lang="hr-HR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LS of Damage Limitation (</a:t>
            </a:r>
            <a:r>
              <a:rPr lang="en-GB" sz="2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ograničena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oštećenja</a:t>
            </a:r>
            <a:endParaRPr lang="hr-HR" sz="2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Fully Operational LS (</a:t>
            </a:r>
            <a:r>
              <a:rPr lang="en-GB" sz="2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which applies to 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 Class 3 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structures.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CC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Razred posljedica potresa na građevinu).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važećoj normi postoje samo dva granična stanja NCR i DLR !!</a:t>
            </a:r>
            <a:r>
              <a:rPr lang="hr-HR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 1998</a:t>
            </a:r>
            <a:r>
              <a:rPr lang="hr-HR" sz="26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-1:2022</a:t>
            </a:r>
            <a:r>
              <a:rPr lang="en-GB" sz="26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postavljen na način da je za većinu novih građevina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obavezno ispunjenje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SD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uvjeta te da se izbjegava da se premaši </a:t>
            </a:r>
            <a:r>
              <a:rPr lang="en-GB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NC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uvjet za određene seizmičke utjecaje.</a:t>
            </a: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23628"/>
            <a:ext cx="6264696" cy="11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4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Postizanje zahtjeva za određenim karakteristikama konstrukcije postiže se odabirom odgovarajućih povratnih razdoblja,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𝑇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𝐿𝑆,𝐶𝐶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povezanih s odgovarajućim graničnim stanjima (LS), ovisno o razredu posljedica (CC) razmatrane konstrukcije.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Kao alternativa povratnim razdobljima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mogu se koristiti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faktori učinka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performance factors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𝛾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𝐿𝑆,𝐶𝐶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kojima se množe seizmičke sile.</a:t>
            </a:r>
          </a:p>
          <a:p>
            <a:pPr lvl="0" algn="just" eaLnBrk="1" hangingPunct="1"/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Osim ako se određena zemlja odluči drugačije, povratno razdoblje od 475 godina povezano je s graničnim stanjem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SD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za konstrukcije s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CC2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u kom slučaju odgovarajuća vrijednost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faktora učinka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𝛾</a:t>
            </a:r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SD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1. 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Dulje povratno razdoblje ili veći faktor učinka bili bi povezani s NC- graničnim stanjem pred urušavanje i CC3 razredom posljedica.</a:t>
            </a:r>
          </a:p>
          <a:p>
            <a:pPr lvl="0" algn="just" eaLnBrk="1" hangingPunct="1"/>
            <a:endParaRPr lang="hr-HR" sz="26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1" hangingPunct="1"/>
            <a:endParaRPr lang="hr-HR" sz="26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1" hangingPunct="1"/>
            <a:endParaRPr lang="hr-HR" sz="26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1" hangingPunct="1"/>
            <a:endParaRPr lang="hr-HR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razli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itih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povratnih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razdoblj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!!! Faktori učinka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𝛾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𝐿𝑆,𝐶𝐶</a:t>
            </a:r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će se koristiti kao korekcijski faktori kod odlučivanja oko broja zemljovida seizmičkog hazarda.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" y="4347829"/>
            <a:ext cx="4493951" cy="1371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75" y="4347829"/>
            <a:ext cx="4556725" cy="14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1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12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Napomene: Sveukupno se propisuje 12 različitih povratnih perioda. Nameću se pitanja:</a:t>
            </a:r>
          </a:p>
          <a:p>
            <a:pPr marL="514350" lvl="0" indent="-514350" algn="just" eaLnBrk="1" hangingPunct="1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raditi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navedenim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povratnim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periodima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različitim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475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to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rješavati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uvođenjem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faktora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multiplikatora</a:t>
            </a:r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množiti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ubrzanja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 karte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povratni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period 475 </a:t>
            </a:r>
            <a:r>
              <a:rPr lang="en-GB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GB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Ovdje se uočava značaj uvođenja </a:t>
            </a:r>
            <a:r>
              <a:rPr lang="hr-HR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faktora 𝛾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𝐿𝑆,𝐶𝐶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 oni definiraju spomenute multiplikatore.   </a:t>
            </a:r>
          </a:p>
          <a:p>
            <a:pPr marL="514350" lvl="0" indent="-514350" algn="just" eaLnBrk="1" hangingPunct="1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Postojeća karta za povratni period 475 godina je rađena imajući u vidu površinske magnitude </a:t>
            </a:r>
            <a:r>
              <a:rPr lang="hr-HR" sz="2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u drugoj generaciji </a:t>
            </a:r>
            <a:r>
              <a:rPr lang="hr-HR" sz="2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Eurokoda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 je uvedena momentna magnituda </a:t>
            </a:r>
            <a:r>
              <a:rPr lang="hr-HR" sz="2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Kakve su posljedice? </a:t>
            </a:r>
          </a:p>
          <a:p>
            <a:pPr marL="514350" lvl="0" indent="-514350" algn="just" eaLnBrk="1" hangingPunct="1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Uvođenje </a:t>
            </a:r>
            <a:r>
              <a:rPr lang="hr-HR" sz="2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neće ništa bitno promijeniti u praksi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prema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mišljenju prof. Heraka bio posve pogrešno uveden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Karte s povratnim periodom 95 godina se ne propisuju.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4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13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 Design principles</a:t>
            </a:r>
            <a:endParaRPr lang="hr-HR" sz="26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1998 uzima u obzir da se zahtjevi za „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design” postižu kombinacijom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otpornosti, deformacijskog kapaciteta i ukupnog kapaciteta rasipanja energije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Također uzima u obzir „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 viška nosivosti konstrukcije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overstrength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koji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proizlazi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 primjene drugih relevantnih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Eurokodova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Razmatraju se uglavnom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dvije metode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bi se provjerila odgovarajuća kombinacija otpornosti,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deformacijskog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kapaciteta i kumulativnog kapaciteta disipacije energije: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pristup utemeljen na silama 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pristup utemeljen na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poma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cima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Metoda utemeljena na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trošenju energije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je uvedena za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konstrukcije s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disipacijskim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sustavima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Postojeći EN 1998-1: 2004 uvodi da se </a:t>
            </a:r>
            <a:r>
              <a:rPr lang="hr-HR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kapacitet deformacije i kumulativna disipacija energije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postižu provedbom postupka </a:t>
            </a:r>
            <a:r>
              <a:rPr lang="hr-HR" sz="20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kapaciteta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konstrukcije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što dovodi do toga da se konstrukcije kategoriziraju u tri razreda duktilnosti: DCL (niska razina duktilnosti), DCM (Srednja) i DCH (Visoka), na temelju usklađenosti s odredbama navedenim u odgovarajućem dijelu EN 1998.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drugoj generaciji EN 1998: </a:t>
            </a:r>
            <a:r>
              <a:rPr lang="hr-H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hr-HR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također su definirana tri razreda duktilnosti (DC1, DC2 i DC3), ali na drugačiji način. </a:t>
            </a:r>
          </a:p>
        </p:txBody>
      </p:sp>
    </p:spTree>
    <p:extLst>
      <p:ext uri="{BB962C8B-B14F-4D97-AF65-F5344CB8AC3E}">
        <p14:creationId xmlns:p14="http://schemas.microsoft.com/office/powerpoint/2010/main" val="197030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14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S obzirom na kapacitet deformiranja i kumulativni kapacitet rasipanja energije, konstrukcije trebaju biti kategorizirane u tri razreda duktilnosti: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DC1 , DC2  i DC3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lvl="0" algn="just" eaLnBrk="1" hangingPunct="1"/>
            <a:r>
              <a:rPr lang="hr-HR" sz="2200" dirty="0">
                <a:solidFill>
                  <a:srgbClr val="FF0000"/>
                </a:solidFill>
                <a:latin typeface="Arial" charset="0"/>
              </a:rPr>
              <a:t>Razred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duktilnosti</a:t>
            </a:r>
            <a:r>
              <a:rPr lang="hr-HR" sz="2200" dirty="0">
                <a:solidFill>
                  <a:srgbClr val="FF0000"/>
                </a:solidFill>
                <a:latin typeface="Arial" charset="0"/>
              </a:rPr>
              <a:t> DC1 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odgovara izračunu bez razmatranja od kakvog materijala se gradi konstrukcija. To je ekvivalentno razredu DCL u EN1998-1: 2004, još uvijek s faktorom ponašanja </a:t>
            </a:r>
            <a:r>
              <a:rPr lang="hr-HR" sz="2200" i="1" dirty="0">
                <a:solidFill>
                  <a:srgbClr val="FFFFFF"/>
                </a:solidFill>
                <a:latin typeface="Arial" charset="0"/>
              </a:rPr>
              <a:t>q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 = 1,5. U DC1 se uzima u obzir „</a:t>
            </a:r>
            <a:r>
              <a:rPr lang="hr-HR" sz="2200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200" dirty="0" err="1">
                <a:solidFill>
                  <a:srgbClr val="FFFFFF"/>
                </a:solidFill>
                <a:latin typeface="Arial" charset="0"/>
              </a:rPr>
              <a:t>overstrength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200" dirty="0" err="1">
                <a:solidFill>
                  <a:srgbClr val="FFFFFF"/>
                </a:solidFill>
                <a:latin typeface="Arial" charset="0"/>
              </a:rPr>
              <a:t>capacity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”, a deformacijski kapacitet i kapacitet rasipanja energije se zanemaruje. </a:t>
            </a:r>
          </a:p>
          <a:p>
            <a:pPr lvl="0" algn="just" eaLnBrk="1" hangingPunct="1"/>
            <a:r>
              <a:rPr lang="hr-HR" sz="2200" dirty="0">
                <a:solidFill>
                  <a:srgbClr val="FFFFFF"/>
                </a:solidFill>
                <a:latin typeface="Arial" charset="0"/>
              </a:rPr>
              <a:t>Izračun prema </a:t>
            </a:r>
            <a:r>
              <a:rPr lang="hr-HR" sz="2200" dirty="0">
                <a:solidFill>
                  <a:srgbClr val="FF0000"/>
                </a:solidFill>
                <a:latin typeface="Arial" charset="0"/>
              </a:rPr>
              <a:t>razredu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duktilnosti</a:t>
            </a:r>
            <a:r>
              <a:rPr lang="hr-HR" sz="2200" dirty="0">
                <a:solidFill>
                  <a:srgbClr val="FF0000"/>
                </a:solidFill>
                <a:latin typeface="Arial" charset="0"/>
              </a:rPr>
              <a:t> DC2 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se radi s istim pravilima kao i za izračun djelovanja vjetra ili vlastite težine, ali se uzima da je faktor ponašanja </a:t>
            </a:r>
            <a:r>
              <a:rPr lang="hr-HR" sz="2200" i="1" dirty="0">
                <a:solidFill>
                  <a:srgbClr val="FFFFFF"/>
                </a:solidFill>
                <a:latin typeface="Arial" charset="0"/>
              </a:rPr>
              <a:t>q</a:t>
            </a:r>
            <a:r>
              <a:rPr lang="hr-HR" sz="2200" dirty="0">
                <a:solidFill>
                  <a:srgbClr val="FFFFFF"/>
                </a:solidFill>
                <a:latin typeface="Arial" charset="0"/>
              </a:rPr>
              <a:t> jednak 2 ili više, što se uvjetuje određenim prikladnim detaljima u kombinaciji s osiguranjem odgovarajuće duktilnosti. </a:t>
            </a:r>
          </a:p>
          <a:p>
            <a:pPr lvl="0" algn="just" eaLnBrk="1" hangingPunct="1"/>
            <a:r>
              <a:rPr lang="hr-HR" sz="2000" dirty="0">
                <a:solidFill>
                  <a:srgbClr val="FF0000"/>
                </a:solidFill>
                <a:latin typeface="Arial" charset="0"/>
              </a:rPr>
              <a:t>Uvedene su konstrukcijske odredbe za konstrukcijske sustave koje nisu obuhvaćene u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EN1998-1: 2004</a:t>
            </a:r>
            <a:r>
              <a:rPr lang="hr-HR" sz="2000" dirty="0">
                <a:solidFill>
                  <a:srgbClr val="FF0000"/>
                </a:solidFill>
                <a:latin typeface="Arial" charset="0"/>
              </a:rPr>
              <a:t>, a to su : betonske ravne ploče, vezovi protiv izbočivanja te spojevi u kojima je osigurano rasipanje seizmičke energije.</a:t>
            </a:r>
          </a:p>
          <a:p>
            <a:pPr lvl="0" algn="just" eaLnBrk="1" hangingPunct="1"/>
            <a:r>
              <a:rPr lang="hr-HR" sz="2000" dirty="0">
                <a:solidFill>
                  <a:srgbClr val="FFFFFF"/>
                </a:solidFill>
                <a:latin typeface="Arial" charset="0"/>
              </a:rPr>
              <a:t>U DC2, lokalni kapacitet "</a:t>
            </a:r>
            <a:r>
              <a:rPr lang="hr-HR" sz="2000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Arial" charset="0"/>
              </a:rPr>
              <a:t>overstrength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", lokalni kapacitet deformacije i lokalni kapacitet lokalne energije su uzeti u obzir. Kontrola globalnih plastičnih mehanizama se postiže ograničavanjem relativnih pomaka i učinaka drugog reda.</a:t>
            </a:r>
          </a:p>
        </p:txBody>
      </p:sp>
    </p:spTree>
    <p:extLst>
      <p:ext uri="{BB962C8B-B14F-4D97-AF65-F5344CB8AC3E}">
        <p14:creationId xmlns:p14="http://schemas.microsoft.com/office/powerpoint/2010/main" val="388946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15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r>
              <a:rPr lang="en-US" sz="2400" dirty="0" err="1">
                <a:solidFill>
                  <a:srgbClr val="FFFFFF"/>
                </a:solidFill>
                <a:latin typeface="Arial" charset="0"/>
              </a:rPr>
              <a:t>Razred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charset="0"/>
              </a:rPr>
              <a:t>duktilnosti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DC3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uzima u obzir sposobnost konstrukcije da formira globalni plastični mehanizam u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SD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graničnom stanju, tj. </a:t>
            </a:r>
            <a:r>
              <a:rPr lang="en-US" sz="2400" dirty="0" err="1">
                <a:solidFill>
                  <a:srgbClr val="FFFFFF"/>
                </a:solidFill>
                <a:latin typeface="Arial" charset="0"/>
              </a:rPr>
              <a:t>dopušta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400" dirty="0" smtClean="0">
                <a:solidFill>
                  <a:srgbClr val="FFFFFF"/>
                </a:solidFill>
                <a:latin typeface="Arial" charset="0"/>
              </a:rPr>
              <a:t>se</a:t>
            </a:r>
            <a:r>
              <a:rPr lang="hr-HR" sz="2400" dirty="0" smtClean="0">
                <a:solidFill>
                  <a:srgbClr val="FFFFFF"/>
                </a:solidFill>
                <a:latin typeface="Arial" charset="0"/>
              </a:rPr>
              <a:t> formiranje lokalnog 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"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overstrength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" kapacitet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charset="0"/>
              </a:rPr>
              <a:t>konstrukcije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hr-HR" sz="2400" dirty="0" smtClean="0">
                <a:solidFill>
                  <a:srgbClr val="FFFFFF"/>
                </a:solidFill>
                <a:latin typeface="Arial" charset="0"/>
              </a:rPr>
              <a:t>lokalnog deformacijskog 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kapacitet i </a:t>
            </a:r>
            <a:r>
              <a:rPr lang="hr-HR" sz="2400" dirty="0" smtClean="0">
                <a:solidFill>
                  <a:srgbClr val="FFFFFF"/>
                </a:solidFill>
                <a:latin typeface="Arial" charset="0"/>
              </a:rPr>
              <a:t>kapaciteta 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lokalnog rasipanja energije. </a:t>
            </a:r>
          </a:p>
          <a:p>
            <a:pPr lvl="0" algn="just" eaLnBrk="1" hangingPunct="1"/>
            <a:endParaRPr lang="hr-HR" sz="2400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Specifična pravila za drvene konstrukcije su osuvremenjena na temelju rezultata istraživanja.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sz="2400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Pravila za zidane zgrade, koja su karakterizirana značajnim brojem nacionalno određenih parametara, su bolje harmonizirana.</a:t>
            </a:r>
          </a:p>
          <a:p>
            <a:pPr lvl="0" algn="just" eaLnBrk="1" hangingPunct="1"/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Uveden je dio koji se odnosi na aluminijske konstrukcije.</a:t>
            </a:r>
          </a:p>
          <a:p>
            <a:pPr lvl="0" algn="just" eaLnBrk="1" hangingPunct="1"/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I naposljetku, poboljšana su pravila za pregradne i fasadne zidove. </a:t>
            </a:r>
          </a:p>
        </p:txBody>
      </p:sp>
    </p:spTree>
    <p:extLst>
      <p:ext uri="{BB962C8B-B14F-4D97-AF65-F5344CB8AC3E}">
        <p14:creationId xmlns:p14="http://schemas.microsoft.com/office/powerpoint/2010/main" val="326834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16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802182"/>
            <a:ext cx="3563888" cy="350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8" y="3612306"/>
            <a:ext cx="5247316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633" y="5028414"/>
            <a:ext cx="5315380" cy="135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lokaciji svake građevinu ustanoviti na 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kojoj dubini je stijena !</a:t>
            </a:r>
            <a:endParaRPr lang="hr-HR" sz="2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251099"/>
            <a:ext cx="406794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</a:t>
            </a:r>
            <a:r>
              <a:rPr lang="hr-HR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</a:t>
            </a:r>
            <a:r>
              <a:rPr lang="en-GB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Standard</a:t>
            </a:r>
            <a:r>
              <a:rPr lang="hr-HR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kategorizacija terena</a:t>
            </a:r>
            <a:endParaRPr lang="hr-HR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3176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hr-HR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KATEGORIZACIJA TERENA I SEIZMIČKE SILE</a:t>
                </a:r>
                <a:r>
                  <a:rPr lang="en-GB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hr-HR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3.1 </a:t>
                </a:r>
                <a:r>
                  <a:rPr lang="hr-HR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Kategorizacija terena</a:t>
                </a:r>
                <a:r>
                  <a:rPr lang="en-GB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hr-HR" sz="28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Izuzev u specijalnim slučajevima,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standardna kategorizacija terena 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(kategorije A do F) se zasniva na slijedeća dva parametra, kao što je dano u Tablici 4:</a:t>
                </a:r>
              </a:p>
              <a:p>
                <a:pPr marL="285750" indent="-28575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GB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800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dubina tvrdog materijala (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napr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stijena) koja se identificira kada 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u tom </a:t>
                </a:r>
                <a:r>
                  <a:rPr lang="en-US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materijalu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postigne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brzina prostirana posmičnih valova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veća od 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800 m/s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eaLnBrk="1" hangingPunct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prosječna brzina prostirana posmičnih valova do dubine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; H se uzima da je 30m ako je H</a:t>
                </a:r>
                <a:r>
                  <a:rPr lang="hr-HR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800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&gt;30m; H se uzima da je H</a:t>
                </a:r>
                <a:r>
                  <a:rPr lang="hr-HR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800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ako je H</a:t>
                </a:r>
                <a:r>
                  <a:rPr lang="hr-HR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800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&lt;30m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3176382"/>
              </a:xfrm>
              <a:prstGeom prst="rect">
                <a:avLst/>
              </a:prstGeom>
              <a:blipFill>
                <a:blip r:embed="rId5"/>
                <a:stretch>
                  <a:fillRect l="-1333" t="-1919" r="-533" b="-2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87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17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03" y="800278"/>
            <a:ext cx="7185925" cy="543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Zapažanje: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odnosu na EN 1998 -1: 2004 ovdje su bolje definirane vrste tla, napuštaju </a:t>
            </a:r>
            <a:r>
              <a:rPr lang="hr-HR" sz="2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spektri Tipa 1 i Tipa 2, </a:t>
            </a: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su definirane topografske korekcije... </a:t>
            </a:r>
            <a:endParaRPr lang="hr-HR" sz="2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6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18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en-US" dirty="0" err="1">
                <a:solidFill>
                  <a:srgbClr val="FFFFFF"/>
                </a:solidFill>
                <a:latin typeface="Arial" charset="0"/>
              </a:rPr>
              <a:t>Seizmolozi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su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nakon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Richtera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uv</a:t>
            </a:r>
            <a:r>
              <a:rPr lang="hr-HR" dirty="0" err="1">
                <a:solidFill>
                  <a:srgbClr val="FFFFFF"/>
                </a:solidFill>
                <a:latin typeface="Arial" charset="0"/>
              </a:rPr>
              <a:t>odili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nove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mjere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za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magnitudu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koje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su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zasnovane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na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amplitudi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površinskih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valova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takva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je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površinska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magnituda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označena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i="1" dirty="0" err="1">
                <a:solidFill>
                  <a:srgbClr val="FFFFFF"/>
                </a:solidFill>
                <a:latin typeface="Arial" charset="0"/>
              </a:rPr>
              <a:t>M</a:t>
            </a:r>
            <a:r>
              <a:rPr lang="hr-HR" sz="1200" dirty="0" err="1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).</a:t>
            </a:r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hr-HR" dirty="0" err="1">
                <a:solidFill>
                  <a:srgbClr val="FFFFFF"/>
                </a:solidFill>
                <a:latin typeface="Arial" charset="0"/>
              </a:rPr>
              <a:t>Seizmolizi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su nakon </a:t>
            </a:r>
            <a:r>
              <a:rPr lang="hr-HR" dirty="0" err="1">
                <a:solidFill>
                  <a:srgbClr val="FFFFFF"/>
                </a:solidFill>
                <a:latin typeface="Arial" charset="0"/>
              </a:rPr>
              <a:t>Richtera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uvodili nove mjere za magnitudu koje su zasnovane i na amplitudi površinskih valova (takva je </a:t>
            </a:r>
            <a:r>
              <a:rPr lang="hr-HR" dirty="0">
                <a:solidFill>
                  <a:srgbClr val="FF0000"/>
                </a:solidFill>
                <a:latin typeface="Arial" charset="0"/>
              </a:rPr>
              <a:t>površinska magnituda </a:t>
            </a:r>
            <a:r>
              <a:rPr lang="hr-HR" i="1" dirty="0" err="1">
                <a:solidFill>
                  <a:srgbClr val="FFFFFF"/>
                </a:solidFill>
                <a:latin typeface="Arial" charset="0"/>
              </a:rPr>
              <a:t>M</a:t>
            </a:r>
            <a:r>
              <a:rPr lang="hr-HR" dirty="0" err="1">
                <a:solidFill>
                  <a:srgbClr val="FFFFFF"/>
                </a:solidFill>
                <a:latin typeface="Arial" charset="0"/>
              </a:rPr>
              <a:t>s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.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   </a:t>
            </a:r>
          </a:p>
          <a:p>
            <a:pPr lvl="0" algn="just" eaLnBrk="1" hangingPunct="1"/>
            <a:r>
              <a:rPr lang="hr-HR" dirty="0">
                <a:solidFill>
                  <a:srgbClr val="FFFFFF"/>
                </a:solidFill>
                <a:latin typeface="Arial" charset="0"/>
              </a:rPr>
              <a:t>Za razumijevanje odredbi danih u EN 1998-1:2004 trebalo je poznavati pojam površinske magnitude </a:t>
            </a:r>
            <a:r>
              <a:rPr lang="hr-HR" i="1" dirty="0" err="1">
                <a:solidFill>
                  <a:srgbClr val="FFFFFF"/>
                </a:solidFill>
                <a:latin typeface="Arial" charset="0"/>
              </a:rPr>
              <a:t>M</a:t>
            </a:r>
            <a:r>
              <a:rPr lang="hr-HR" sz="1200" dirty="0" err="1">
                <a:solidFill>
                  <a:srgbClr val="FFFFFF"/>
                </a:solidFill>
                <a:latin typeface="Arial" charset="0"/>
              </a:rPr>
              <a:t>s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jer su u toj normi uvedeni elastični spektri Tipa 1 i Tipa 2, čija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je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primjena zavisi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la</a:t>
            </a:r>
            <a:r>
              <a:rPr lang="hr-HR" dirty="0">
                <a:solidFill>
                  <a:srgbClr val="FFFFFF"/>
                </a:solidFill>
                <a:latin typeface="Arial" charset="0"/>
              </a:rPr>
              <a:t> od vrijednosti površinske magnitude na određenoj lokaciji.</a:t>
            </a:r>
          </a:p>
          <a:p>
            <a:pPr lvl="0" algn="just" eaLnBrk="1" hangingPunct="1"/>
            <a:r>
              <a:rPr lang="hr-HR" sz="2400" dirty="0">
                <a:solidFill>
                  <a:srgbClr val="FF0000"/>
                </a:solidFill>
                <a:latin typeface="Arial" charset="0"/>
              </a:rPr>
              <a:t>Druga generacija </a:t>
            </a:r>
            <a:r>
              <a:rPr lang="hr-HR" sz="2400" dirty="0" err="1">
                <a:solidFill>
                  <a:srgbClr val="FF0000"/>
                </a:solidFill>
                <a:latin typeface="Arial" charset="0"/>
              </a:rPr>
              <a:t>Eurokoda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 8 napušta pojam površinske magnitude i uvodi pojam </a:t>
            </a:r>
            <a:r>
              <a:rPr lang="hr-HR" sz="2400" dirty="0">
                <a:solidFill>
                  <a:srgbClr val="FFFF00"/>
                </a:solidFill>
                <a:latin typeface="Arial" charset="0"/>
              </a:rPr>
              <a:t>momentne magnitude s oznakom </a:t>
            </a:r>
            <a:r>
              <a:rPr lang="hr-HR" sz="2400" i="1" dirty="0" err="1">
                <a:solidFill>
                  <a:srgbClr val="FFFF00"/>
                </a:solidFill>
                <a:latin typeface="Arial" charset="0"/>
              </a:rPr>
              <a:t>M</a:t>
            </a:r>
            <a:r>
              <a:rPr lang="hr-HR" sz="2400" dirty="0" err="1">
                <a:solidFill>
                  <a:srgbClr val="FFFF00"/>
                </a:solidFill>
                <a:latin typeface="Arial" charset="0"/>
              </a:rPr>
              <a:t>w</a:t>
            </a:r>
            <a:r>
              <a:rPr lang="hr-HR" sz="2400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lvl="0" algn="just" eaLnBrk="1" hangingPunct="1"/>
            <a:r>
              <a:rPr lang="hr-HR" sz="2000" dirty="0">
                <a:solidFill>
                  <a:srgbClr val="FFFFFF"/>
                </a:solidFill>
                <a:latin typeface="Arial" charset="0"/>
              </a:rPr>
              <a:t>Momentnom magnitudom </a:t>
            </a:r>
            <a:r>
              <a:rPr lang="hr-HR" sz="2000" i="1" dirty="0" err="1">
                <a:solidFill>
                  <a:srgbClr val="FFFFFF"/>
                </a:solidFill>
                <a:latin typeface="Arial" charset="0"/>
              </a:rPr>
              <a:t>M</a:t>
            </a:r>
            <a:r>
              <a:rPr lang="hr-HR" sz="1600" dirty="0" err="1">
                <a:solidFill>
                  <a:srgbClr val="FFFFFF"/>
                </a:solidFill>
                <a:latin typeface="Arial" charset="0"/>
              </a:rPr>
              <a:t>w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se dovodi u vezu jakost potresa i oslobođena energija, pri čemu se uzima u obzir klizanje u rasjedu kao i vrijednost površine po kojoj se događa klizanje (na primjer: </a:t>
            </a:r>
            <a:r>
              <a:rPr lang="hr-HR" sz="2000" i="1" dirty="0" err="1">
                <a:solidFill>
                  <a:srgbClr val="FFFFFF"/>
                </a:solidFill>
                <a:latin typeface="Arial" charset="0"/>
              </a:rPr>
              <a:t>M</a:t>
            </a:r>
            <a:r>
              <a:rPr lang="hr-HR" sz="1600" dirty="0" err="1">
                <a:solidFill>
                  <a:srgbClr val="FFFFFF"/>
                </a:solidFill>
                <a:latin typeface="Arial" charset="0"/>
              </a:rPr>
              <a:t>w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=8,8 za katastrofalni potres koji je 27. 03. 2010. pogodio Čile).</a:t>
            </a: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Arial" charset="0"/>
            </a:endParaRPr>
          </a:p>
          <a:p>
            <a:pPr lvl="0" algn="just" eaLnBrk="1" hangingPunct="1"/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" y="3729626"/>
            <a:ext cx="9103034" cy="25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19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9" y="678135"/>
            <a:ext cx="8496682" cy="4505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000" dirty="0" err="1">
                <a:solidFill>
                  <a:srgbClr val="FFFFFF"/>
                </a:solidFill>
                <a:latin typeface="Arial" charset="0"/>
              </a:rPr>
              <a:t>Vrijednosti</a:t>
            </a:r>
            <a:r>
              <a:rPr lang="en-US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</a:rPr>
              <a:t>površinske</a:t>
            </a:r>
            <a:r>
              <a:rPr lang="en-US" sz="2000" dirty="0">
                <a:solidFill>
                  <a:srgbClr val="FFFFFF"/>
                </a:solidFill>
                <a:latin typeface="Arial" charset="0"/>
              </a:rPr>
              <a:t> magnitude</a:t>
            </a:r>
            <a:r>
              <a:rPr lang="hr-HR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hr-HR" sz="2000" i="1" dirty="0" err="1">
                <a:solidFill>
                  <a:srgbClr val="FFFFFF"/>
                </a:solidFill>
                <a:latin typeface="Arial" charset="0"/>
                <a:cs typeface="+mn-cs"/>
              </a:rPr>
              <a:t>M</a:t>
            </a:r>
            <a:r>
              <a:rPr lang="hr-HR" sz="1600" dirty="0" err="1">
                <a:solidFill>
                  <a:srgbClr val="FFFFFF"/>
                </a:solidFill>
                <a:latin typeface="Arial" charset="0"/>
                <a:cs typeface="+mn-cs"/>
              </a:rPr>
              <a:t>w</a:t>
            </a:r>
            <a:r>
              <a:rPr lang="hr-HR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su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povezane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s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elastičnim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spektrom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odziva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preko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spektralnog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charset="0"/>
                <a:cs typeface="+mn-cs"/>
              </a:rPr>
              <a:t>ubrzanja</a:t>
            </a:r>
            <a:r>
              <a:rPr lang="en-US" sz="2000" dirty="0">
                <a:solidFill>
                  <a:srgbClr val="FFFFFF"/>
                </a:solidFill>
                <a:latin typeface="Arial" charset="0"/>
              </a:rPr>
              <a:t> 𝑆</a:t>
            </a:r>
            <a:r>
              <a:rPr lang="en-US" sz="1200" dirty="0">
                <a:solidFill>
                  <a:srgbClr val="FFFFFF"/>
                </a:solidFill>
                <a:latin typeface="Arial" charset="0"/>
              </a:rPr>
              <a:t>𝛽,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RP</a:t>
            </a:r>
            <a:r>
              <a:rPr lang="hr-HR" sz="1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000" dirty="0" smtClean="0">
                <a:solidFill>
                  <a:srgbClr val="FFFFFF"/>
                </a:solidFill>
                <a:latin typeface="Arial" charset="0"/>
              </a:rPr>
              <a:t>koje će se objasniti u nastavku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1" y="5183284"/>
            <a:ext cx="8823358" cy="11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257"/>
            <a:ext cx="9144000" cy="63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20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0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/>
                <a:r>
                  <a:rPr lang="en-GB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3.1 </a:t>
                </a:r>
                <a:r>
                  <a:rPr lang="hr-HR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Seizmičke sile</a:t>
                </a:r>
              </a:p>
              <a:p>
                <a:pPr lvl="0" algn="just" eaLnBrk="1" hangingPunct="1"/>
                <a:r>
                  <a:rPr lang="hr-H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GB" sz="2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kvivalentno</a:t>
                </a:r>
                <a:r>
                  <a:rPr lang="en-GB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statičko</a:t>
                </a:r>
                <a:r>
                  <a:rPr lang="en-GB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djelovanje</a:t>
                </a:r>
                <a:r>
                  <a:rPr lang="hr-H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hr-HR" sz="2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Lateral</a:t>
                </a:r>
                <a:r>
                  <a:rPr lang="hr-H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forces</a:t>
                </a:r>
                <a:r>
                  <a:rPr lang="hr-H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method</a:t>
                </a:r>
                <a:r>
                  <a:rPr lang="en-GB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hr-HR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Referentni seizmički hazard u EN 1998-1: 2022 se opisuje sa sljedeća dva parametra:</a:t>
                </a:r>
              </a:p>
              <a:p>
                <a:pPr marL="285750" lvl="0" indent="-28575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referentno maksimalno spektralno ubrzanje koje odgovara ubrzanju „na platou” elastičnog spektra odziva (koji će se prikazati u nastavku) s 5% prigušenjem, na terenu kategorije A, za povratni period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  <m:r>
                      <a:rPr lang="hr-HR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referentno spektralno ubrzanje za period vibracija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5% prigušenjem, na terenu kategorije A, za povratni period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  <m:r>
                      <a:rPr lang="hr-HR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r-HR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 </a:t>
                </a:r>
              </a:p>
              <a:p>
                <a:pPr marL="285750" lvl="0" indent="-28575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 korekcijski faktor 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prigušenja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475 godina (i naziva se SD povratni period)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izuzev ako se drugačije odredi u Nacionalnom dodatku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Radi pojednostavljenja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smije odrediti 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jednadžbi:                                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hr-HR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kojoj je za nisku seizmičnost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</m:t>
                    </m:r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 umjerenu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za regiju s visokom 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seizmičnošću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=0,4</m:t>
                    </m:r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r-HR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NOTE: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mapped values to be ascribed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use in a country can be set by</a:t>
                </a:r>
                <a:r>
                  <a:rPr lang="hr-HR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hr-HR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National </a:t>
                </a:r>
                <a:r>
                  <a:rPr lang="hr-HR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Annex</a:t>
                </a:r>
                <a:r>
                  <a:rPr lang="hr-HR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 l="-1333" t="-1932" r="-533"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988840"/>
            <a:ext cx="586486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21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0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</a:t>
                </a:r>
                <a:r>
                  <a:rPr lang="hr-HR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Niska seizmičnost:</a:t>
                </a:r>
                <a:r>
                  <a:rPr lang="en-GB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</m:t>
                    </m:r>
                  </m:oMath>
                </a14:m>
                <a:r>
                  <a:rPr lang="hr-HR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hr-HR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!</a:t>
                </a:r>
              </a:p>
              <a:p>
                <a:pPr algn="ctr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hr-HR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1" y="917880"/>
            <a:ext cx="5800164" cy="5336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" y="0"/>
                <a:ext cx="9144000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40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Elasti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čni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spektar odziva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</a:t>
                </a:r>
                <a:r>
                  <a:rPr lang="en-US" sz="16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za lokaciju kategorije 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 dva različita para 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horizontal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no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log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aritamsko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mjerilo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                                                  </a:t>
                </a:r>
                <a:endParaRPr lang="en-US" sz="2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9144000" cy="917880"/>
              </a:xfrm>
              <a:prstGeom prst="rect">
                <a:avLst/>
              </a:prstGeom>
              <a:blipFill>
                <a:blip r:embed="rId5"/>
                <a:stretch>
                  <a:fillRect t="-5298" b="-105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75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22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-17252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slučaju da treba odrediti referentni seizmički hazard za lokaciju kategorije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drugačije od kategorije A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 povratni period RP različit od 475 godina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povezano s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drukčijim graničnim stanjem od graničnog stanja SD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za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proizvoljan razred posljedica CC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građevine, odgovarajuće vrijednosti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∝,</m:t>
                        </m:r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𝑅𝑃</m:t>
                        </m:r>
                      </m:sub>
                    </m:sSub>
                  </m:oMath>
                </a14:m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𝑅𝑃</m:t>
                        </m:r>
                      </m:sub>
                    </m:sSub>
                  </m:oMath>
                </a14:m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mogu se dobiti uporabom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faktora performansi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performance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factors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𝐿𝑆</m:t>
                        </m:r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7252"/>
                <a:ext cx="9144000" cy="6309320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2" y="1700808"/>
            <a:ext cx="6450001" cy="1923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80" y="77545"/>
            <a:ext cx="354208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23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0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Ako se referentni seizmički hazard treba odrediti za razred tla različit od A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definiranje spektra se dopunjuje definiranjem parametara,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čije su vrijednosti dane u Tablici 5 i Tablici 6 (kada ne postoje posebne studije seizmičkog hazarda za danu lokaciju)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Tablica 5: </a:t>
                </a:r>
                <a:r>
                  <a:rPr lang="en-GB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hr-HR" sz="16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rijednosti</a:t>
                </a:r>
                <a:r>
                  <a:rPr lang="hr-HR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paramet</a:t>
                </a:r>
                <a:r>
                  <a:rPr lang="hr-HR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ara za definiranje standardnog </a:t>
                </a:r>
                <a:r>
                  <a:rPr lang="en-GB" sz="16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elasti</a:t>
                </a:r>
                <a:r>
                  <a:rPr lang="hr-HR" sz="16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čnog</a:t>
                </a:r>
                <a:r>
                  <a:rPr lang="hr-HR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spektra odziva</a:t>
                </a:r>
                <a:endParaRPr lang="hr-HR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</a:t>
                </a:r>
                <a:r>
                  <a:rPr lang="en-GB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hr-HR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vrijednost za period spektralnog ubrzanja 0,02 s (uzima se da je to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nulti period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F</a:t>
                </a:r>
                <a:r>
                  <a:rPr lang="en-GB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redukcijski faktor da bi se 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dobila vrijednost spektralnog ubrzanja za nulti period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𝜒</m:t>
                    </m:r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definira točku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en-GB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 „platou” elastičnog spektra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koristeći relaciju: 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0,05 s ≤ T</a:t>
                </a:r>
                <a:r>
                  <a:rPr lang="en-GB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T</a:t>
                </a:r>
                <a:r>
                  <a:rPr lang="en-GB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 χ ≤ 0,10 s;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pektralna</m:t>
                    </m:r>
                    <m: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ubrzanja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dobiju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 jednadžbe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kojoj su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hr-HR" sz="1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uvećanja za određenu lokaciju s kratkim predominantnim periodima tla, </a:t>
                </a:r>
                <a:r>
                  <a:rPr lang="en-GB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Tabl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ica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hr-HR" sz="1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uvećanja za određenu lokaciju s periodima tla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hr-HR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Tabl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ica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sz="1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topografski faktor </a:t>
                </a:r>
                <a:r>
                  <a:rPr lang="hr-HR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uvećanja (ovo je novo !).</a:t>
                </a:r>
                <a:endParaRPr lang="hr-HR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𝑅𝑃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𝑅𝑃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 l="-867" r="-533" b="-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412776"/>
            <a:ext cx="5577729" cy="13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3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24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392"/>
            <a:ext cx="5652120" cy="23765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" y="112144"/>
                <a:ext cx="6927011" cy="11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Tablica 6: F</a:t>
                </a:r>
                <a14:m>
                  <m:oMath xmlns:m="http://schemas.openxmlformats.org/officeDocument/2006/math">
                    <m:r>
                      <a:rPr lang="hr-HR" b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𝐚𝐤𝐭𝐨𝐫𝐢</m:t>
                    </m:r>
                    <m:r>
                      <a:rPr lang="hr-HR" b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lang="hr-HR" b="1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𝐮𝐯𝐞</m:t>
                    </m:r>
                    <m:r>
                      <a:rPr lang="hr-HR" b="1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ć</m:t>
                    </m:r>
                    <m:r>
                      <a:rPr lang="hr-HR" b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𝐚𝐧𝐣𝐚</m:t>
                    </m:r>
                    <m:r>
                      <a:rPr lang="hr-HR" b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standardnu kategorizaciju tla danu u </a:t>
                </a:r>
                <a:r>
                  <a:rPr lang="en-GB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</a:t>
                </a:r>
                <a:r>
                  <a:rPr lang="hr-HR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ici</a:t>
                </a:r>
                <a:r>
                  <a:rPr lang="en-GB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2144"/>
                <a:ext cx="6927011" cy="1110497"/>
              </a:xfrm>
              <a:prstGeom prst="rect">
                <a:avLst/>
              </a:prstGeom>
              <a:blipFill rotWithShape="0">
                <a:blip r:embed="rId4"/>
                <a:stretch>
                  <a:fillRect l="-704" t="-1093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5925671" cy="22669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1" y="3285406"/>
                <a:ext cx="89109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Za horizontalnu komponentu seizmičkog djelovanja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elastični spektar odziva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treba definirati koristeći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(5.4) to (5.8)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  <a:endParaRPr lang="en-US" dirty="0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285406"/>
                <a:ext cx="891091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4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24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25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elastični spektar odziva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period vibracija linearnog sustava s jednim stupnjem slobode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 l="-5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" y="1124744"/>
            <a:ext cx="5939978" cy="515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28800"/>
            <a:ext cx="1367400" cy="823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952" y="1628800"/>
            <a:ext cx="595223" cy="8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26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628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1" hangingPunct="1"/>
                <a:r>
                  <a:rPr lang="hr-HR" sz="2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4. MODELIRANJE, ANALIZA I VERIFIKACIJA KONSTRUKCIJA (POGLAVLJE 6)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4.1 </a:t>
                </a:r>
                <a:r>
                  <a:rPr lang="hr-HR" sz="2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Opća objašnjenja</a:t>
                </a:r>
                <a:endParaRPr lang="hr-HR" sz="26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Poglavlje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 posvećeno konstrukcijama uopće, a odredbe koje se odnose na zgrade su dane u poglavlju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7.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ovom 6. poglavlju se tumače dva pristupa u analizi konstrukcija:</a:t>
                </a:r>
              </a:p>
              <a:p>
                <a:pPr marL="342900" lvl="0" indent="-34290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AutoNum type="arabicPeriod"/>
                </a:pPr>
                <a:r>
                  <a:rPr lang="hr-H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Pristup utemeljen na silama (T</a:t>
                </a:r>
                <a:r>
                  <a:rPr lang="en-GB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force-based</a:t>
                </a:r>
                <a:r>
                  <a:rPr lang="hr-H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approach</a:t>
                </a:r>
                <a:r>
                  <a:rPr lang="hr-H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GB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(primjenjuje se u dva postupka: (a) analiza konstrukcija primjenom ekvivalentnog statičkog djelovanja zasnovano na faktoru ponašanja </a:t>
                </a:r>
                <a:r>
                  <a:rPr lang="hr-HR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(b) modalna analiza spektrima odziva);</a:t>
                </a:r>
              </a:p>
              <a:p>
                <a:pPr marL="342900" lvl="0" indent="-34290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AutoNum type="arabicPeriod"/>
                </a:pPr>
                <a:r>
                  <a:rPr lang="hr-H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Pristup utemeljen na pomacima (T</a:t>
                </a:r>
                <a:r>
                  <a:rPr lang="en-GB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displacement-based</a:t>
                </a:r>
                <a:r>
                  <a:rPr lang="hr-H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approach</a:t>
                </a:r>
                <a:r>
                  <a:rPr lang="hr-H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(zasniva se na nelinearnoj statičkoj metodi utemeljenoj na 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pushover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postupku)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hr-HR" sz="1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7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Primjena ovog prvog pristupa nije dopuštena za verifikaciju graničnog stanja pred urušavanje NC.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4.2 </a:t>
                </a:r>
                <a:r>
                  <a:rPr lang="en-GB" sz="26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Seismi</a:t>
                </a:r>
                <a:r>
                  <a:rPr lang="hr-HR" sz="26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čko</a:t>
                </a:r>
                <a:r>
                  <a:rPr lang="hr-HR" sz="2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opterećenje</a:t>
                </a:r>
                <a:endParaRPr lang="hr-HR" sz="26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4.2.1 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Reduc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rani</m:t>
                    </m:r>
                    <m:r>
                      <a:rPr lang="hr-HR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spektar</m:t>
                    </m:r>
                    <m:r>
                      <a:rPr lang="hr-HR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force-based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pristup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odbačen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projektni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spektar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!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hr-HR" sz="14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U ovom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pristupu utemeljenom na silama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se seizmički utjecaji dobiju iz reduciranog spektra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koji se uspostavlja iz elastičnog spektra odziva primjenom faktora ponašanja </a:t>
                </a:r>
                <a:r>
                  <a:rPr lang="hr-HR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q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kojim se uvodi deformacijski kapacitet i rasipanje energije u konstrukciji, a dan je sljedećom jednadžbom:</a:t>
                </a:r>
              </a:p>
              <a:p>
                <a:pPr lvl="0" algn="just" eaLnBrk="1" hangingPunct="1"/>
                <a:endParaRPr lang="hr-HR" sz="10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28994"/>
              </a:xfrm>
              <a:prstGeom prst="rect">
                <a:avLst/>
              </a:prstGeom>
              <a:blipFill>
                <a:blip r:embed="rId3"/>
                <a:stretch>
                  <a:fillRect l="-1200" t="-828" r="-5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54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27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(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GB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r-HR" sz="24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dio cjelokupnog faktora ponašanja koji potječe od rezervi (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overstrength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 konstrukciji radi efekta redistribucije seizmičkih sila statički neodređenih konstrukcija (</a:t>
                </a:r>
                <a:r>
                  <a:rPr lang="hr-HR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edundant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=1.5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dio cjelokupnog faktora ponašanja koji potječe od rezervi (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overstrength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 konstrukciji koje potječu iz drugih izvora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dio cjelokupnog faktora ponašanja koji potječe od kapaciteta deformiranja (</a:t>
                </a:r>
                <a:r>
                  <a:rPr lang="hr-HR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GB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eformation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i kapaciteta rasipanja seizmičke energije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DC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vrijednosti veće od jedinice zavise od vrsta materijala, vrsta statičkih sustava te razreda duktilnosti i trebaju se odrediti na način da se ima u vidu kapacitet deformacija graničnog stanja pred urušavanje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NC.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educ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irani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ktar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određuje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 jednadžbe (7)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kojoj je: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Rq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1.5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≤ T</a:t>
                </a:r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Rq</a:t>
                </a:r>
                <a:r>
                  <a:rPr lang="en-US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q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≥ T</a:t>
                </a:r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 linearnom promjenom 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uciranog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ktra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između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</a:t>
                </a:r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sv-SE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sv-SE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ranični faktor </a:t>
                </a:r>
                <a:r>
                  <a:rPr lang="sv-SE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r>
                  <a:rPr lang="sv-SE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objašnj</a:t>
                </a:r>
                <a:r>
                  <a:rPr lang="sv-SE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je u relevantnom dijelu EN 1998.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Slična je jednadžba, s nekim posebnim odredbama, dana za spektar vertikalnog odziva</a:t>
                </a: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,475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Napomena: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Oznaka </a:t>
                </a:r>
                <a:r>
                  <a:rPr lang="hr-HR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Rq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efiniranje</m:t>
                    </m:r>
                    <m: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reduciranoga</m:t>
                    </m:r>
                    <m: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spektra</m:t>
                    </m:r>
                    <m:r>
                      <a:rPr lang="hr-HR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 uvedena po ugledu na američke propise, u kojima se ta vrijednost naziva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numerička konstanta </a:t>
                </a:r>
                <a:r>
                  <a:rPr lang="hr-HR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zavisi od vrste statičkoga sustava i vrste gradiva. 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 l="-533" t="-1449" r="-533" b="-20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290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28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hr-HR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hr-HR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GB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Pristup utemeljen na silama (</a:t>
                </a:r>
                <a:r>
                  <a:rPr lang="hr-HR" sz="24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hr-HR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force</a:t>
                </a:r>
                <a:r>
                  <a:rPr lang="hr-HR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hr-HR" sz="24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</a:t>
                </a:r>
                <a:r>
                  <a:rPr lang="hr-HR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approach</a:t>
                </a:r>
                <a:r>
                  <a:rPr lang="hr-HR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457200" lvl="0" indent="-457200" algn="just" eaLnBrk="1" hangingPunct="1">
                  <a:lnSpc>
                    <a:spcPct val="107000"/>
                  </a:lnSpc>
                  <a:spcAft>
                    <a:spcPts val="800"/>
                  </a:spcAft>
                  <a:buFontTx/>
                  <a:buAutoNum type="alphaLcParenBoth"/>
                </a:pP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Metoda ekvivalentnog statičkog djelovanja</a:t>
                </a:r>
              </a:p>
              <a:p>
                <a:pPr lvl="0" algn="just" eaLnBrk="1" hangingPunct="1"/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 i u prvoj generaciji 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Eurokoda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8-1 i dalje se može raditi izračun konstrukcije opterećene ekvivalentnim bočnim statičkim silama, u sva tri glavna pravca,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uz uvjet da je zanemariv udio viših oblika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 se uzima samo utjecaj od osnovnog oblika. 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Što se tiče metode bočnih sila, glavna odredba EN 1998 je da izračunate pomake treba povećati za 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faktor, pa čak i za veću vrijednost (bez prekoračenja 3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 slučaju da je prva prirodna frekvencija konstrukcije  manja od T</a:t>
                </a:r>
                <a:r>
                  <a:rPr lang="hr-HR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jednadžba ( 8).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GB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(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GB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r-HR" sz="24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Kada se određuju pomaci 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hr-HR" sz="20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treba uzeti u obzir i utjecaje torzije.  </a:t>
                </a:r>
              </a:p>
              <a:p>
                <a:pPr lvl="0" algn="just" eaLnBrk="1" hangingPunct="1"/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endParaRPr lang="hr-H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 l="-1000" t="-9082" r="-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421796"/>
            <a:ext cx="7308304" cy="14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29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eaLnBrk="1" hangingPunct="1"/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Modalna analiza spektrima odziva</a:t>
                </a:r>
                <a:endParaRPr lang="hr-HR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Ovu metodu treba primijeniti na konstrukcije koje ne zadovoljavaju uvjete za primjenu metode bočnih sile, tj. u slučaju kada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odzivi značajnog broja tonova vibracija značajno doprinose globalnom odzivu konstrukcije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(broj tih tonova se određuje sve dok zbroj njihovih efektivnih modalnih masa ne iznosi najmanje 90% ukupne mase  modela konstrukcije, s time da je period posljednjeg tona koji se uzima u obzir veći od </a:t>
                </a:r>
                <a:r>
                  <a:rPr 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Znači, isto kao u EN 1998 – 1: 2004. !</a:t>
                </a:r>
              </a:p>
              <a:p>
                <a:pPr lvl="0" algn="just" eaLnBrk="1" hangingPunct="1"/>
                <a:endParaRPr lang="hr-HR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Kombinacije modalnih odziva: </a:t>
                </a:r>
              </a:p>
              <a:p>
                <a:pPr lvl="0" algn="just" eaLnBrk="1" hangingPunct="1"/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Odziv u tonu 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tonu 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(uključujući i translacijske i torzijske tonove) može se uzeti kao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neovisan jedan od drugog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ako njihove periode 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hr-HR" sz="16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hr-H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hr-HR" sz="1600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i </a:t>
                </a:r>
                <a:r>
                  <a:rPr lang="hr-HR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prigušenje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ξ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zadovoljavaju uvjet koji je dan jednadžbom (9).</a:t>
                </a:r>
              </a:p>
              <a:p>
                <a:pPr lvl="0" algn="just" eaLnBrk="1" hangingPunct="1"/>
                <a:endParaRPr lang="hr-HR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r-HR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)&gt;2</m:t>
                    </m:r>
                  </m:oMath>
                </a14:m>
                <a:r>
                  <a:rPr lang="en-GB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ζ                  (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GB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r-HR" sz="24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/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Ovo je trebalo definirati prije nego se definira </a:t>
                </a:r>
                <a:r>
                  <a:rPr lang="hr-H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maksimalna vrijednost učinka seizmičkog djelovanja</a:t>
                </a:r>
                <a:r>
                  <a:rPr lang="hr-HR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blipFill rotWithShape="0">
                <a:blip r:embed="rId3"/>
                <a:stretch>
                  <a:fillRect l="-1000" t="-2222" r="-1000" b="-3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0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30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solidFill>
                <a:srgbClr val="112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Kad god se svi relevantni modalni odzivi </a:t>
                </a:r>
                <a:r>
                  <a:rPr lang="hr-H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mogu smatrati međusobno neovisnima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maksimalna vrijednost </a:t>
                </a:r>
                <a:r>
                  <a:rPr lang="en-GB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GB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učinka seizmičkog djelovanja može se uzeti kao što je dano jednadžbom (10):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hr-HR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hr-HR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𝐸𝑖</m:t>
                                </m:r>
                              </m:sub>
                              <m:sup>
                                <m:r>
                                  <a:rPr lang="en-GB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(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Ovdje je: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GB" i="1" baseline="-25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učinak seizmičkog djelovanja (</a:t>
                </a:r>
                <a:r>
                  <a:rPr lang="hr-HR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hr-HR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Effect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koji se razmatra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sila, pomak, itd.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);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GB" i="1" baseline="-250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vrijednost učinka seizmičkog djelovanja za ton </a:t>
                </a:r>
                <a:r>
                  <a:rPr lang="en-GB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 bilo koja dva tona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i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koji ne zadovoljavaju jednadžbu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Complete Quadratic Combination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(CQC)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dana jednadžbom 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 se trebala koristiti umjesto jednadžbe (10).</a:t>
                </a: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r-HR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hr-HR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hr-HR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hr-HR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hr-HR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  <m:sSub>
                              <m:sSubPr>
                                <m:ctrlPr>
                                  <a:rPr lang="hr-HR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b/>
                        </m:sSub>
                      </m:e>
                    </m:rad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(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r-HR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1" hangingPunct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faktor korelacije definiran na ovaj način</a:t>
                </a:r>
                <a:r>
                  <a:rPr lang="en-GB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hr-HR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4506"/>
                <a:ext cx="9144000" cy="6309320"/>
              </a:xfrm>
              <a:prstGeom prst="rect">
                <a:avLst/>
              </a:prstGeom>
              <a:blipFill>
                <a:blip r:embed="rId3"/>
                <a:stretch>
                  <a:fillRect l="-533" r="-5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509120"/>
            <a:ext cx="4270888" cy="10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9DE799-DA9D-44F6-BE07-3F637AC10E48}" type="slidenum">
              <a:rPr kumimoji="0" lang="hr-HR" altLang="sr-Latn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r-HR" altLang="sr-Latn-R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Pristup utemeljen na pomacima 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Non-linear static analysis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Nelinearnoj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statičkoj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drugoj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generaciji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 dana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hr-H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elika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primjena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pozornost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Ova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detaljno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izložena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1998 -1: 2022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poglavlju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zasniva se na „</a:t>
            </a:r>
            <a:r>
              <a:rPr kumimoji="0" lang="hr-H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pushover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analizi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važećem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hr-H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objašnje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dodatku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(</a:t>
            </a:r>
            <a:r>
              <a:rPr kumimoji="0" lang="hr-H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Annex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glavnog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teksta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Obvezatna je njezina primjena, posebno što je koncept s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faktorom veoma upitan.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13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32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51759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bi se radila nelinearna analiza treba prethodno pretpostaviti poprečne presjeke i količinu armature, a kao rezultat će se dobiti deformacije (pomaci i relativni pomaci), tj. oštećenja konstrukcije (plastifikacija određenih poprečnih presjeka), dok se u linearnim metodama proračuna armatura dobiva kao krajnji rezultat.</a:t>
            </a:r>
          </a:p>
          <a:p>
            <a:pPr lvl="0" algn="just" eaLnBrk="1" hangingPunct="1"/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točki 4.3.3.2 važeće norme EN 1998-1:2004 definirana je </a:t>
            </a:r>
            <a:r>
              <a:rPr lang="hr-HR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linearana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statička metoda 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izračuna primjenom ekvivalentnog bočnog statičkog djelovanja. Da bi se ova metoda mogla koristiti, odziv konstrukcije mora biti takav da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postoji znatan doprinos viših oblika osciliranja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 se uzima utjecaj samo prvoga tona. Ovaj zahtjev smatra se ispunjenim ako su zadovoljena sljedeća dva uvjeta:</a:t>
            </a:r>
          </a:p>
          <a:p>
            <a:pPr lvl="0" algn="just" eaLnBrk="1" hangingPunct="1"/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osnovni period oscilacija konstrukcije 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mora biti manji od 4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odnosno manji od 2,0 s; (2) konstrukcija mora zadovoljavati kriterije regularnosti po visini i tlocrtu (točka 4.2.3.3). </a:t>
            </a:r>
          </a:p>
          <a:p>
            <a:pPr lvl="0" algn="just" eaLnBrk="1" hangingPunct="1"/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ovi uvjeti nisu zadovoljeni primjenjuje se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linearni dinamički modalni izračun 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spektrima odziva (što uobičajeno zovemo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modalna analiza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 eaLnBrk="1" hangingPunct="1"/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Paralelno s naprijed navedenim može se istači da se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nelinearni statički izračun 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 drugoj generaciji </a:t>
            </a:r>
            <a:r>
              <a:rPr lang="hr-HR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Eurokoda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8-1 koristi u svim slučajevima, znači i kada nema utjecaja viših tonova i kada ti utjecaji postoje. Ako ti utjecaji postoje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 se korekcijski faktori.</a:t>
            </a:r>
          </a:p>
        </p:txBody>
      </p:sp>
    </p:spTree>
    <p:extLst>
      <p:ext uri="{BB962C8B-B14F-4D97-AF65-F5344CB8AC3E}">
        <p14:creationId xmlns:p14="http://schemas.microsoft.com/office/powerpoint/2010/main" val="2957024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33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endParaRPr lang="hr-HR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se konstatirati da se u drugoj generaciji </a:t>
            </a: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Eurokoda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preporuča tj. pospješuje primjena nelinearne statičke metode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Razlog tome je ne samo stvarno nelinearno ponašanje konstrukcije u potresu i mogućnost uzimanja u obzir utjecaja viših tonova primjenom nelinearne statičke metode N2, nego i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dvojbenost primjene koncepta </a:t>
            </a:r>
            <a:r>
              <a:rPr lang="hr-H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faktora, jer </a:t>
            </a:r>
            <a:r>
              <a:rPr lang="hr-H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faktor omogućava nelinearno ponašanje konstrukcije, ali se i dalje radi njen linearan izračun, što je u suprotnosti  jedno drugom.  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 nelinearne statičke metode i numerički primjeri dani su na hrvatskom jeziku u knjizi: </a:t>
            </a: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N2 uvodi dva modela 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konstrukcije i radi se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nelinearna analiza konstrukcije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37026"/>
            <a:ext cx="2664296" cy="33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34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 metoda, koja se temelji na </a:t>
            </a:r>
            <a:r>
              <a:rPr lang="hr-HR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pushover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analizi i ekvivalentnom modelu s jednim stupnjem slobode (SDOF)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može se upotrijebiti za provjeru novih konstrukcija ili za procjenu nosivosti postojećih ili naknadno ojačanih konstrukcija zgrada i mostova. Za provođenje </a:t>
            </a:r>
            <a:r>
              <a:rPr lang="hr-HR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pushover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analize dane su upute u EN 1998-1, uključujući pretpostavljeni oblik pomaka i odabir točke kontrole pomaka (ciljani pomak – </a:t>
            </a:r>
            <a:r>
              <a:rPr lang="hr-HR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displacement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Također su dane upute za definiranje ekvivalentnog SDOF sustava.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Odnos sila-deformacija SDOF modela može se idealizirati kao </a:t>
            </a:r>
            <a:r>
              <a:rPr lang="hr-HR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bilinearan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 ili bez povećavanja krutosti (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hardening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kao što je prikazano na slici.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25" y="332656"/>
            <a:ext cx="6609749" cy="24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4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35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Ciljani pomak (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displacement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 odrediti iz spektra elastičnog odziva. Ciljani pomak kontrolne točke stvarne MDOF konstrukcije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povećan je korekcijskim faktorima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 uzimaju u obzir učinke viših tonova i učinke torzije (ako je potrebno).</a:t>
            </a:r>
            <a:endParaRPr lang="hr-HR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korekcijski faktori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novost u odnosu na EN 1998 -1: 2004. Naime, u posljednjih desetak godina rađena su opsežna znanstvena istraživanja i rezultati su pretočeni u ovu drugu generaciju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Eurokoda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Tako je istraženo kakvi su učinci utjecaja torzije i utjecaja viših oblika (jer  nelinearna statička metoda uzima u obzir samo prvi ton) na vrijednosti pomaka dobivenih primjenom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pushover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postupka.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eaLnBrk="1" hangingPunct="1"/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pushover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krivulja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(CAPACITY) se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dobije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gotovih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besplatnih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oStruct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(www.seismosoft.com/index.htm).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se primjenjuje pristup utemeljen na pomacima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displacement-based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značajna je odredba za zgrade da se učinci dobiveni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pushover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analizom, moraju korigirati na slijedeći način:</a:t>
            </a:r>
          </a:p>
          <a:p>
            <a:pPr lvl="0" algn="just" eaLnBrk="1" hangingPunct="1"/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pomaci se množe s korekcijskim faktorom</a:t>
            </a: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kojim se uzima u obzir torzijski učinak; (2) efekti viših tonova seizmičkog djelovanja se uvode množenjem s korekcijskim faktorima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Dane su formule za izračune efekata viših tonova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Znači, kada se primjenom Metode ekvivalentnog statičkog opterećenja treba uvesti i utjecaj viših oblika, koristila se modalna analiza. Ovdje je u novoj nelinearnoj statičkoj metodi moguće odmah uzeti u obzir utjecaj viših oblika i utjecaj torzije,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ako je to potrebno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primjenom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korekcijskih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faktora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61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36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4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4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hr-HR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Time-history analysis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Clause 7: BUILDINGS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Clause 8:  Base-isolated buildings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Clause 9: Buildings equipped with energy dissipation systems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Clauses 10-14: Specific rules for various structural materials and elements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Specifična pravila za </a:t>
            </a:r>
            <a:r>
              <a:rPr lang="hr-HR" sz="2400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drvene konstrukcije </a:t>
            </a:r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su osuvremenjena na temelju rezultata istraživanja.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Pravila za </a:t>
            </a:r>
            <a:r>
              <a:rPr lang="hr-HR" sz="2400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zidane zgrade</a:t>
            </a:r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, koja su karakterizirana značajnim brojem nacionalno određenih parametara, su bolje harmonizirana.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Uveden je dio koji se odnosi na </a:t>
            </a:r>
            <a:r>
              <a:rPr lang="hr-HR" sz="2400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aluminijske konstrukcije</a:t>
            </a:r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I naposljetku, poboljšana su pravila za </a:t>
            </a:r>
            <a:r>
              <a:rPr lang="hr-HR" sz="2400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pregradne i fasadne zidove. 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27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37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 Tablice s vrijednostima povratnih perioda za tri granična stanja: Stanje pred urušavanja –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Near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Colaps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NC,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stanje značajnih oštećenja - </a:t>
            </a:r>
            <a:r>
              <a:rPr lang="hr-HR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Significand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Damage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SD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stanje ograničenih oštećenja –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Damage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DL.</a:t>
            </a:r>
            <a:r>
              <a:rPr lang="hr-HR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Znači da se propisuje 12 različitih povratnih razdoblja, a samo je jedno od njih 475 godina i obilježava se T</a:t>
            </a:r>
            <a:r>
              <a:rPr lang="hr-HR" sz="11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SD,2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hr-HR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1" hangingPunct="1"/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1" hangingPunct="1"/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Komentar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Sadašnje karte više neće biti upotrebljive.  </a:t>
            </a:r>
          </a:p>
          <a:p>
            <a:pPr marL="285750" lvl="0" indent="-28575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Budući da PGA više nije relevantan parametar, te su umjesto njega uvedene dvije spektralne ordinate,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treba uraditi </a:t>
            </a:r>
            <a:r>
              <a:rPr lang="nn-NO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osnovne karte (12 povratnih razdoblja x dvije spektralne ordinate)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Moći će se većina karata dobiti primjenom </a:t>
            </a:r>
            <a:r>
              <a:rPr lang="hr-HR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multiplikativnih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faktora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𝛾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𝐿𝑆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𝐶𝐶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factors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kartu s povratnim periodom 475 godina te se posao svodi na izradu samo dvije (2) karte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Herak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navodi se povratni period od 95 godina, uveden je povratni period 100 godina.</a:t>
            </a:r>
            <a:endParaRPr lang="hr-HR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izradu novih karata treba angažirati isti tim koji je radio postojeće karata (profesor Herak i njegova grupa s Zavoda za seizmologiju PMF Zagreb). 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000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1" y="1124744"/>
            <a:ext cx="4401671" cy="1397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867" y="1149758"/>
            <a:ext cx="4533437" cy="13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5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38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>
              <a:spcAft>
                <a:spcPts val="800"/>
              </a:spcAft>
            </a:pPr>
            <a:r>
              <a:rPr lang="hr-HR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Napomene: </a:t>
            </a:r>
            <a:endParaRPr lang="hr-HR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1" hangingPunct="1">
              <a:buFont typeface="+mj-lt"/>
              <a:buAutoNum type="arabicPeriod"/>
            </a:pPr>
            <a:r>
              <a:rPr lang="hr-HR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Nije rađena komparativna analiza</a:t>
            </a:r>
            <a:r>
              <a:rPr lang="hr-HR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vrijednosti seizmičkih utjecaja primjenom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ekvivalentnog statičkog djelovanja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prema danas važećim spektrima i novim spektrima. Znači da se za jednu armirano betonsku konstrukciju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 zna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 li će ona imati više ili manje armature prema novim spektrima.</a:t>
            </a:r>
            <a:endParaRPr lang="hr-HR" sz="2000" dirty="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+mj-lt"/>
              <a:buAutoNum type="arabicPeriod"/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Svi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eurokodovi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druge generacije će se naravno prevesti na hrvatski. Treba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prevoditi engleske izvornike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jer je zadržan princip da se za određene simbole i indekse koriste početna slova engleskih termina za određene pojmove. Znači, predstoji golemi posao u struci: rad u tehničkim odborima HZN, usvajanje </a:t>
            </a: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NDP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prevođenje norme te tumačenje norme projektantima. Pri tome se treba držati principa: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uvijek nastojati tumačiti ZAŠTO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propisana određena odredba u normi, a ne samo KAKO je propisana.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342900" lvl="0" indent="-342900" algn="just" eaLnBrk="1" hangingPunct="1">
              <a:buFont typeface="+mj-lt"/>
              <a:buAutoNum type="arabicPeriod"/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Imajući u vidu sve navedeno u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eurokodu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druge generacije EN 1998-1: 2022 svi softveri koji se koriste za izračun konstrukcija će se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dopuniti i izmijeniti</a:t>
            </a:r>
            <a:r>
              <a:rPr lang="hr-HR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smislu kako je ovdje izloženo. To se naročito odnosi na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uvođenje izračuna nelinearnom statičkom metodom (</a:t>
            </a:r>
            <a:r>
              <a:rPr lang="hr-HR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pushover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analiza)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što u softverima koje danas primjenjujemo u svakodnevnoj praksi i ne postoji (Tower, SCIA, itd.), već uglavnom  </a:t>
            </a:r>
            <a:r>
              <a:rPr lang="hr-HR" sz="20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postoje linearne metode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ekvivalentnog statičkog opterećenja i modalna analiza.  </a:t>
            </a:r>
            <a:endParaRPr lang="hr-HR" sz="2000" dirty="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67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39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Neki nedostaci filozofije faktora ponašanja </a:t>
            </a:r>
            <a:r>
              <a:rPr lang="hr-HR" sz="28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endParaRPr lang="hr-HR" sz="28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1" hangingPunct="1">
              <a:lnSpc>
                <a:spcPct val="115000"/>
              </a:lnSpc>
              <a:spcAft>
                <a:spcPts val="0"/>
              </a:spcAft>
            </a:pPr>
            <a:endParaRPr lang="hr-HR" sz="1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15000"/>
              </a:lnSpc>
              <a:spcAft>
                <a:spcPts val="0"/>
              </a:spcAft>
            </a:pP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Vrijednosti faktora ponašanja 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bi trebale biti neovisne od zahtijevane duktilnosti konstrukcije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Naime, u Metodi ekvivalentnih statičkih sila se usvaja vrijednost faktora ponašanja 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prema vrsti konstrukcije (na primjer za čistu okvirnu armirano betonsku konstrukciju ili okvirnu armirano betonsku konstrukciju s zidnim platnima, itd.), čime se maksimalne zahtijevane elastične sile 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sz="2200" i="1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reduciraju na vrijednosti </a:t>
            </a:r>
            <a:r>
              <a:rPr lang="hr-HR" sz="2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sz="2200" i="1" baseline="-25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da se pri tome ne uzima u obzir da li je duktilnost konstrukcije dostatna da se takva redukcija elastične sile i ostvari.</a:t>
            </a:r>
          </a:p>
          <a:p>
            <a:pPr lvl="0" algn="just" eaLnBrk="1" hangingPunct="1">
              <a:lnSpc>
                <a:spcPct val="115000"/>
              </a:lnSpc>
              <a:spcAft>
                <a:spcPts val="0"/>
              </a:spcAft>
            </a:pP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Metodi ekvivalentnih statičkih sila se u izračunu usvaja elastična krutost konstrukcije, pri čemu se pretpostavlja neelastična distribucija sila,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što je kontradiktorno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Zato su već danas razvijene metode, relativno jednostavne za primjenu, u kojima se radi s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efektivnim krutostima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To su metode koje se generalno zasnivaju na promatranju pomaka konstrukcija (engl. </a:t>
            </a:r>
            <a:r>
              <a:rPr lang="hr-HR" sz="2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Displacement-Based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Design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a jedna od njih ima veliku primjenu i naziva se 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Direktna metoda zasnovana na pomacima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(engl. </a:t>
            </a:r>
            <a:r>
              <a:rPr lang="hr-HR" sz="2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Displacement-Based</a:t>
            </a:r>
            <a:r>
              <a:rPr lang="hr-HR" sz="22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Design</a:t>
            </a: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hr-HR" sz="2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5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4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8747" y="0"/>
            <a:ext cx="3685253" cy="63817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TC250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Subcommittee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SC8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Chairman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P. </a:t>
            </a: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Bisch</a:t>
            </a:r>
            <a:endParaRPr lang="hr-HR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EN1998-1: 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gotovo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Komplet EN1998-1 do EN1998-6 u 2022.god  </a:t>
            </a:r>
            <a:endParaRPr lang="hr-HR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Korjenite izmjene postojeće norme EN 1998-1: 2004. 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kodove ne treba shvaćati kao udžbenike, jer oni ne mogu zamijeniti redovitu edukaciju na visokim učilištima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Kod formiranja novih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Eurokodova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nastojalo se smanjiti broj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NDP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 poboljšati jednostavnost uporabe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0"/>
            <a:ext cx="5458747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40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4506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Ovaj dokument EN1998-1: 2022 je u međuvremenu podijeljen na dva dijela (dvije knjige):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8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EN1998-1-1, Date : 2019-01-10 (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ovom dijelu se temelje svi dijelovi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Eurokoda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mostovi, itd.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EN1998-1-2, Date: 2019-02-25 (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vrijedi samo za zgrade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Trifunac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V.W. Lee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Seizmički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Hazard u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Srbiji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Izgradnja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71(11-12), 357-378, (2017).</a:t>
            </a:r>
            <a:endParaRPr lang="hr-HR" sz="2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Trifunac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V.W. Lee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Gičev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Seizmički Hazard vo Makedonija, (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Macedonian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Presing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God. VI, Br. 36/12, 32-39, (2017)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Trifunac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V.W. Lee, B. Bulajić, M.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Manić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Herak, M. Herak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Dimov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Gičev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Seizmčko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microzoniranje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 Skopje,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Makedonia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Macedonian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(2018).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endParaRPr lang="hr-HR" sz="2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Samim time što se nisu radile dopune i izmjene postojeće norme EN 1998-1: 2004 već se radi potpuno nova norma EN1998-1: 2022 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ukazuje na korjenite izmjene postojeće norme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 eaLnBrk="1" hangingPunct="1"/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Poznato je da su Europske norme znanstveno utemeljene te da bi ih razumjeli 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moramo imati dostatno predznanje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eaLnBrk="1" hangingPunct="1"/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Rezultati znanstvenih istraživanja 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 su rađena u znanstvenim centrima širom svijeta u posljednjih desetak </a:t>
            </a:r>
            <a:r>
              <a:rPr lang="hr-HR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hr-H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prenesen</a:t>
            </a:r>
            <a:r>
              <a:rPr lang="hr-H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su</a:t>
            </a:r>
            <a:r>
              <a:rPr lang="hr-H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drugu generaciju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Eurokoda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način da odredbe budu razumljive projektantima.</a:t>
            </a:r>
          </a:p>
          <a:p>
            <a:pPr lvl="0" algn="just" eaLnBrk="1" hangingPunct="1"/>
            <a:r>
              <a:rPr lang="hr-H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Važna je edukacija na visokim učilištima, jer je bez potrebnog predznanja vrlo teško ovladati europskom normom EN1998-1:2022. </a:t>
            </a:r>
          </a:p>
          <a:p>
            <a:pPr lvl="0" algn="just" eaLnBrk="1" hangingPunct="1"/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Uvođenje obaveznog kolegija Potresno inženjerstvo na građevinskim fakultetima </a:t>
            </a:r>
            <a:r>
              <a:rPr lang="hr-HR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studente konstrukcijskog usmjerenje.</a:t>
            </a:r>
          </a:p>
        </p:txBody>
      </p:sp>
    </p:spTree>
    <p:extLst>
      <p:ext uri="{BB962C8B-B14F-4D97-AF65-F5344CB8AC3E}">
        <p14:creationId xmlns:p14="http://schemas.microsoft.com/office/powerpoint/2010/main" val="38058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6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izlaganju će se objasniti najznačajnije novine 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drugoj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generaciji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8-1:</a:t>
            </a:r>
          </a:p>
          <a:p>
            <a:pPr lvl="0" algn="just" eaLnBrk="1" hangingPunct="1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Uvode se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četiri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granična stanja (u danas važećem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Eurokodu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postoje dva, NCR i DLR)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Near Collapse (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hr-HR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Damage (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Damage Limitation (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Fully Operational (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 granično stanje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obvezno za primjenu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Kategorizacija mjesta građenja se zasniva na dva parametra: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dubina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kojoj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stijen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standardna kategorizacija tla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do F)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dubin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kojoj se nalazi stijena i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prosječn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brzina posmičnih valova površinskih slojeva tla.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Propisuju </a:t>
            </a:r>
            <a:r>
              <a:rPr lang="hr-HR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sasvim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zemljovidi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kojima se opisuje seizmički hazard za svaku lokaciju teritorija Hrvatske. 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Povratni periodi potresa se definiraju s dva parametra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 ukupno 12 povratnih perioda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P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aramet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skaliranja seizmičkog inputa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nije više PGA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 se on zamjenjuje spektralnom vrijednošću „na platou” i spektralnom vrijednošću za T=1s.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utemeljen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silama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force-based approach)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uveden paralelno s pristupom utemeljenom na pomacima (T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displacement-based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niti jedan od ova dva pristupa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ne favorizira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ristup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utemeljen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silama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pristup utemeljen na pomacima zavise od razreda duktilnosti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(DC), koji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definira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novi način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Uvedeno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poglavlje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konstrukcijama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opremljenim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sustavima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disipacij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energije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nova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utemeljena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energetskoj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ravnoteži</a:t>
            </a:r>
            <a:r>
              <a:rPr lang="en-GB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7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/>
            <a:r>
              <a:rPr lang="hr-HR" sz="2600" dirty="0">
                <a:solidFill>
                  <a:srgbClr val="FFFFFF"/>
                </a:solidFill>
                <a:latin typeface="Arial" charset="0"/>
              </a:rPr>
              <a:t>Evo najznačajnijih izmjena:</a:t>
            </a:r>
          </a:p>
          <a:p>
            <a:pPr marL="457200" lvl="0" indent="-457200" algn="just" eaLnBrk="1" hangingPunct="1">
              <a:buFontTx/>
              <a:buChar char="-"/>
            </a:pPr>
            <a:r>
              <a:rPr lang="hr-HR" sz="2400" dirty="0">
                <a:solidFill>
                  <a:srgbClr val="FFFFFF"/>
                </a:solidFill>
                <a:latin typeface="Arial" charset="0"/>
              </a:rPr>
              <a:t>Seizmički hazard: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MIJENJA SE 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(nije više PGA !). </a:t>
            </a:r>
          </a:p>
          <a:p>
            <a:pPr marL="457200" lvl="0" indent="-457200" algn="just" eaLnBrk="1" hangingPunct="1">
              <a:buFontTx/>
              <a:buChar char="-"/>
            </a:pPr>
            <a:r>
              <a:rPr lang="hr-HR" sz="2200" dirty="0">
                <a:solidFill>
                  <a:srgbClr val="FFFFFF"/>
                </a:solidFill>
                <a:latin typeface="Arial" charset="0"/>
              </a:rPr>
              <a:t>Budući da se uvodi 12 povratnih period potresa (do sada su bila samo dva) trebalo bi u pravilu raditi 12 karata (a najmanje dvije).</a:t>
            </a:r>
            <a:r>
              <a:rPr lang="it-IT" sz="2200" dirty="0">
                <a:solidFill>
                  <a:srgbClr val="FFFFFF"/>
                </a:solidFill>
                <a:latin typeface="Arial" charset="0"/>
              </a:rPr>
              <a:t> </a:t>
            </a:r>
            <a:endParaRPr lang="hr-HR" sz="2200" dirty="0">
              <a:solidFill>
                <a:srgbClr val="FFFFFF"/>
              </a:solidFill>
              <a:latin typeface="Arial" charset="0"/>
            </a:endParaRPr>
          </a:p>
          <a:p>
            <a:pPr marL="457200" lvl="0" indent="-457200" algn="just" eaLnBrk="1" hangingPunct="1">
              <a:buFontTx/>
              <a:buChar char="-"/>
            </a:pPr>
            <a:r>
              <a:rPr lang="it-IT" sz="2400" dirty="0">
                <a:solidFill>
                  <a:srgbClr val="FFFFFF"/>
                </a:solidFill>
                <a:latin typeface="Arial" charset="0"/>
              </a:rPr>
              <a:t>Puno bolje su definirane vrste tla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.</a:t>
            </a:r>
            <a:endParaRPr lang="hr-HR" sz="1100" dirty="0">
              <a:solidFill>
                <a:srgbClr val="FFFFFF"/>
              </a:solidFill>
              <a:latin typeface="Arial" charset="0"/>
            </a:endParaRPr>
          </a:p>
          <a:p>
            <a:pPr marL="342900" lvl="0" indent="-342900" algn="just" eaLnBrk="1" hangingPunct="1">
              <a:buFontTx/>
              <a:buChar char="-"/>
            </a:pP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SPEKTAR OPTEREĆENJA NA KONSTRUKCIJE (Seizmički</a:t>
            </a: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     zahtjev, 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Seismic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demand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):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MIJENJA SE.</a:t>
            </a:r>
            <a:endParaRPr lang="hr-HR" sz="1100" dirty="0">
              <a:solidFill>
                <a:srgbClr val="FF0000"/>
              </a:solidFill>
              <a:latin typeface="Arial" charset="0"/>
            </a:endParaRPr>
          </a:p>
          <a:p>
            <a:pPr marL="342900" lvl="0" indent="-342900" algn="just" eaLnBrk="1" hangingPunct="1">
              <a:buFontTx/>
              <a:buChar char="-"/>
            </a:pPr>
            <a:r>
              <a:rPr lang="hr-HR" sz="2400" dirty="0">
                <a:solidFill>
                  <a:srgbClr val="FFFFFF"/>
                </a:solidFill>
                <a:latin typeface="Arial" charset="0"/>
              </a:rPr>
              <a:t>Elastični spektri Tipa 1 i Tipa 2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SE UKIDAJU, kao i površinska magnituda </a:t>
            </a:r>
            <a:r>
              <a:rPr lang="hr-HR" sz="2400" i="1" dirty="0" err="1">
                <a:solidFill>
                  <a:srgbClr val="FF0000"/>
                </a:solidFill>
                <a:latin typeface="Arial" charset="0"/>
              </a:rPr>
              <a:t>Ms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; uvodi se nova momentna magnituda </a:t>
            </a:r>
            <a:r>
              <a:rPr lang="hr-HR" sz="2400" i="1" dirty="0" err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hr-HR" sz="2400" dirty="0" err="1">
                <a:solidFill>
                  <a:srgbClr val="FF0000"/>
                </a:solidFill>
                <a:latin typeface="Arial" charset="0"/>
              </a:rPr>
              <a:t>w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 umjesto površinske magnitude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ovo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je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odavno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praksa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u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svijetu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!)</a:t>
            </a:r>
            <a:endParaRPr lang="hr-HR" sz="2400" dirty="0">
              <a:solidFill>
                <a:srgbClr val="FF0000"/>
              </a:solidFill>
              <a:latin typeface="Arial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- Umjesto graničnih stanja koje imamo sada (NCR i DLR) uvode se četiri granična stanja: Stanje pred urušavanje (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Near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Collapse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NC), 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stanje značajnih oštećenja (</a:t>
            </a:r>
            <a:r>
              <a:rPr lang="hr-HR" sz="2400" dirty="0" err="1">
                <a:solidFill>
                  <a:srgbClr val="FF0000"/>
                </a:solidFill>
                <a:latin typeface="Arial" charset="0"/>
              </a:rPr>
              <a:t>Significant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Arial" charset="0"/>
              </a:rPr>
              <a:t>Damage</a:t>
            </a:r>
            <a:r>
              <a:rPr lang="hr-HR" sz="2400" dirty="0">
                <a:solidFill>
                  <a:srgbClr val="FF0000"/>
                </a:solidFill>
                <a:latin typeface="Arial" charset="0"/>
              </a:rPr>
              <a:t> SD)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, Stanje ograničenih oštećenja (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Damage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Limitation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DL) i Stanje malih oštećenja (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Fully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400" dirty="0" err="1">
                <a:solidFill>
                  <a:srgbClr val="FFFFFF"/>
                </a:solidFill>
                <a:latin typeface="Arial" charset="0"/>
              </a:rPr>
              <a:t>Operational</a:t>
            </a:r>
            <a:r>
              <a:rPr lang="hr-HR" sz="2400" dirty="0">
                <a:solidFill>
                  <a:srgbClr val="FFFFFF"/>
                </a:solidFill>
                <a:latin typeface="Arial" charset="0"/>
              </a:rPr>
              <a:t> OP).  </a:t>
            </a:r>
            <a:endParaRPr lang="hr-HR" sz="1100" dirty="0">
              <a:solidFill>
                <a:srgbClr val="FF0000"/>
              </a:solidFill>
              <a:latin typeface="Arial" charset="0"/>
            </a:endParaRPr>
          </a:p>
          <a:p>
            <a:pPr lvl="0" algn="just" eaLnBrk="1" hangingPunct="1"/>
            <a:r>
              <a:rPr lang="hr-HR" sz="2400" dirty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hr-HR" sz="2000" dirty="0">
                <a:solidFill>
                  <a:srgbClr val="FF0000"/>
                </a:solidFill>
                <a:latin typeface="Arial" charset="0"/>
              </a:rPr>
              <a:t>FILOZOFIJA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FAKTORA PONAŠANJA (</a:t>
            </a:r>
            <a:r>
              <a:rPr lang="hr-HR" sz="2000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Arial" charset="0"/>
              </a:rPr>
              <a:t>behaviour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000" dirty="0" err="1">
                <a:solidFill>
                  <a:srgbClr val="FFFFFF"/>
                </a:solidFill>
                <a:latin typeface="Arial" charset="0"/>
              </a:rPr>
              <a:t>factor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hr-HR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): </a:t>
            </a:r>
            <a:r>
              <a:rPr lang="hr-HR" sz="2000" dirty="0">
                <a:solidFill>
                  <a:srgbClr val="FF0000"/>
                </a:solidFill>
                <a:latin typeface="Arial" charset="0"/>
              </a:rPr>
              <a:t>NE MIJENJA SE (NA ŽALOST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!</a:t>
            </a:r>
            <a:r>
              <a:rPr lang="hr-HR" sz="2000" dirty="0">
                <a:solidFill>
                  <a:srgbClr val="FF0000"/>
                </a:solidFill>
                <a:latin typeface="Arial" charset="0"/>
              </a:rPr>
              <a:t>!), </a:t>
            </a:r>
            <a:r>
              <a:rPr lang="hr-HR" sz="2000" dirty="0">
                <a:solidFill>
                  <a:srgbClr val="FFFFFF"/>
                </a:solidFill>
                <a:latin typeface="Arial" charset="0"/>
              </a:rPr>
              <a:t>ALI SE FAKTOR PONAŠANJA ODREĐUJE NA DRUGAČIJI NAČIN.</a:t>
            </a:r>
          </a:p>
        </p:txBody>
      </p:sp>
    </p:spTree>
    <p:extLst>
      <p:ext uri="{BB962C8B-B14F-4D97-AF65-F5344CB8AC3E}">
        <p14:creationId xmlns:p14="http://schemas.microsoft.com/office/powerpoint/2010/main" val="14645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8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INTRODUCTION</a:t>
            </a:r>
            <a:endParaRPr lang="hr-HR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Eurocode 8</a:t>
            </a:r>
            <a:r>
              <a:rPr lang="hr-HR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Part1</a:t>
            </a:r>
            <a:r>
              <a:rPr lang="hr-HR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Generic clauses</a:t>
            </a:r>
            <a:r>
              <a:rPr lang="hr-HR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is related to generic clauses of EN 1998-1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2022</a:t>
            </a: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with a focus on clauses 4 to 7:</a:t>
            </a:r>
            <a:endParaRPr lang="hr-HR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Clauses 1, 2, 3 Scope, Normative references, Terms definitions and symb</a:t>
            </a:r>
            <a:r>
              <a:rPr lang="en-GB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</a:t>
            </a:r>
            <a:endParaRPr lang="hr-HR" sz="2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Clause 4 Basis of design</a:t>
            </a:r>
            <a:endParaRPr lang="hr-HR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Clause 5 Site categorisation and seismic action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{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EN1998-1-1</a:t>
            </a:r>
            <a:r>
              <a:rPr lang="hr-HR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hr-HR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Clause 6 Modelling analysis and verification</a:t>
            </a:r>
            <a:endParaRPr lang="hr-HR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Clause 7 Buildings</a:t>
            </a:r>
            <a:endParaRPr lang="hr-HR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Clause 8 Base-isolated buildings</a:t>
            </a:r>
            <a:r>
              <a:rPr lang="hr-HR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{ </a:t>
            </a:r>
            <a:r>
              <a:rPr lang="hr-HR" sz="2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EN1998-1-2</a:t>
            </a:r>
            <a:r>
              <a:rPr lang="hr-HR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Clause 9 Buildings equipped with energy dissipation systems</a:t>
            </a:r>
            <a:endParaRPr lang="hr-HR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</a:t>
            </a:r>
            <a:r>
              <a:rPr lang="en-US" sz="22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lauses</a:t>
            </a:r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10-14 </a:t>
            </a:r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(specific rules for various structural</a:t>
            </a:r>
            <a:r>
              <a:rPr lang="hr-HR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and elements) will be revised in a second step</a:t>
            </a:r>
            <a:r>
              <a:rPr lang="hr-HR" sz="2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Clauses 4 to 6 address structures in general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(dio EN1998-1-1)</a:t>
            </a: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while Clauses 7 to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dedicated to buildings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(dio EN1998-1-2)</a:t>
            </a:r>
            <a:r>
              <a:rPr lang="en-GB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document contains also 7 annexes.</a:t>
            </a:r>
          </a:p>
        </p:txBody>
      </p:sp>
    </p:spTree>
    <p:extLst>
      <p:ext uri="{BB962C8B-B14F-4D97-AF65-F5344CB8AC3E}">
        <p14:creationId xmlns:p14="http://schemas.microsoft.com/office/powerpoint/2010/main" val="341360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Mehmed Čaušević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solidFill>
                  <a:prstClr val="black"/>
                </a:solidFill>
                <a:latin typeface="Verdana" panose="020B0604030504040204" pitchFamily="34" charset="0"/>
              </a:rPr>
              <a:pPr/>
              <a:t>9</a:t>
            </a:fld>
            <a:endParaRPr lang="hr-HR" altLang="sr-Latn-R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EUROCODE </a:t>
            </a:r>
            <a:r>
              <a:rPr lang="hr-HR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</a:t>
            </a:r>
            <a:r>
              <a:rPr lang="hr-HR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1-1:</a:t>
            </a:r>
            <a:r>
              <a:rPr lang="en-GB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BASIS (PHILOSOPHY)</a:t>
            </a:r>
            <a:r>
              <a:rPr lang="hr-HR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DESIGN</a:t>
            </a:r>
            <a:r>
              <a:rPr lang="en-GB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(CLAUSE 4)</a:t>
            </a:r>
            <a:endParaRPr lang="hr-HR" sz="28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 Safety principles</a:t>
            </a:r>
            <a:endParaRPr lang="hr-HR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obzirom na </a:t>
            </a: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ponašanj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konstrukcije (</a:t>
            </a: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design), principi EN 1998-1: 2022 su da bi konstrukcije trebale biti projektirane na način da se, u slučaju potresa,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zaštite ljudski životi, ograniče štete, a da građevine važne neposredno nakon potresa i dalje ostanu operativne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Postizanje tih ciljeva mjerljivo je u probabilističkom smislu, a svrha EN 1998-1: 2022 je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ograničiti posljedice potresa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Seizmička djelovanja se smatraju konvencionalnim slučajevima opterećenja, a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karakteriziraju ih njihova povratna razdoblja</a:t>
            </a: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bi se zadovoljilo naprijed navedeno, EN 1998-1: 2022 propisuje da konstrukcije budu projektirane na način da se određene granične vrijednosti (LS)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prekorače za propisana seizmička djelovanja.</a:t>
            </a:r>
          </a:p>
        </p:txBody>
      </p:sp>
    </p:spTree>
    <p:extLst>
      <p:ext uri="{BB962C8B-B14F-4D97-AF65-F5344CB8AC3E}">
        <p14:creationId xmlns:p14="http://schemas.microsoft.com/office/powerpoint/2010/main" val="377308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4371</Words>
  <Application>Microsoft Office PowerPoint</Application>
  <PresentationFormat>On-screen Show (4:3)</PresentationFormat>
  <Paragraphs>430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Cambria Math</vt:lpstr>
      <vt:lpstr>Times New Roman</vt:lpstr>
      <vt:lpstr>Verdana</vt:lpstr>
      <vt:lpstr>Office Theme</vt:lpstr>
      <vt:lpstr>1_Default Design</vt:lpstr>
      <vt:lpstr>  Prikaz druge generacije  Eurokoda 8-1: evolucija ili revolucija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Mehmed Čaušević</cp:lastModifiedBy>
  <cp:revision>250</cp:revision>
  <dcterms:created xsi:type="dcterms:W3CDTF">2010-03-22T21:50:27Z</dcterms:created>
  <dcterms:modified xsi:type="dcterms:W3CDTF">2019-06-14T17:40:45Z</dcterms:modified>
</cp:coreProperties>
</file>