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1" r:id="rId2"/>
    <p:sldId id="263" r:id="rId3"/>
    <p:sldId id="264" r:id="rId4"/>
    <p:sldId id="265" r:id="rId5"/>
    <p:sldId id="269" r:id="rId6"/>
    <p:sldId id="283" r:id="rId7"/>
    <p:sldId id="282" r:id="rId8"/>
    <p:sldId id="270" r:id="rId9"/>
    <p:sldId id="271" r:id="rId10"/>
    <p:sldId id="273" r:id="rId11"/>
    <p:sldId id="274" r:id="rId12"/>
    <p:sldId id="275" r:id="rId13"/>
    <p:sldId id="276" r:id="rId14"/>
    <p:sldId id="277" r:id="rId15"/>
    <p:sldId id="280" r:id="rId16"/>
    <p:sldId id="278" r:id="rId17"/>
    <p:sldId id="279" r:id="rId18"/>
    <p:sldId id="287" r:id="rId19"/>
    <p:sldId id="288" r:id="rId20"/>
    <p:sldId id="290" r:id="rId21"/>
    <p:sldId id="291" r:id="rId22"/>
    <p:sldId id="292" r:id="rId23"/>
    <p:sldId id="293" r:id="rId24"/>
    <p:sldId id="294" r:id="rId25"/>
    <p:sldId id="295" r:id="rId26"/>
    <p:sldId id="296" r:id="rId27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38C"/>
    <a:srgbClr val="0B28A1"/>
    <a:srgbClr val="0C2AAC"/>
    <a:srgbClr val="112A71"/>
    <a:srgbClr val="122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433" autoAdjust="0"/>
  </p:normalViewPr>
  <p:slideViewPr>
    <p:cSldViewPr>
      <p:cViewPr varScale="1">
        <p:scale>
          <a:sx n="114" d="100"/>
          <a:sy n="114" d="100"/>
        </p:scale>
        <p:origin x="12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5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4.wmf"/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8.5.2019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8.5.2019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180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33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966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05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553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016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4747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2789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43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6847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168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471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573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5295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312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4610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277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1291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019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 tri klase posljedica i prikazuju se primjeri različitih tipova konstrukcija</a:t>
            </a:r>
          </a:p>
          <a:p>
            <a:endParaRPr lang="hr-HR" altLang="sr-Latn-RS" dirty="0"/>
          </a:p>
          <a:p>
            <a:r>
              <a:rPr lang="hr-HR" altLang="sr-Latn-RS" dirty="0"/>
              <a:t>kvantitativni kriterij kao što je broj ugroženih osoba (rizik za ljude), omjer otkazivanja i početnih troškova nije uključen</a:t>
            </a:r>
          </a:p>
          <a:p>
            <a:endParaRPr lang="hr-HR" altLang="sr-Latn-R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174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379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016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878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856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86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451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635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1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6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64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Mogućnost projektiranja za različite klase posljedica s odgovarajućim parcijalnim faktorima</a:t>
            </a: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2" y="5572125"/>
            <a:ext cx="8821737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dr. sc. Darko Dujmović, dipl. ing. </a:t>
            </a:r>
            <a:r>
              <a:rPr lang="hr-HR" altLang="sr-Latn-R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</a:t>
            </a: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Sveučilište u Zagrebu, Građevinski fakultet</a:t>
            </a: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4086600"/>
            <a:ext cx="9144000" cy="914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Darko Dujmović</a:t>
            </a: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Prilagodba ciljane pouzdanosti</a:t>
            </a:r>
          </a:p>
        </p:txBody>
      </p:sp>
      <p:sp>
        <p:nvSpPr>
          <p:cNvPr id="3" name="Rectangle 2"/>
          <p:cNvSpPr/>
          <p:nvPr/>
        </p:nvSpPr>
        <p:spPr>
          <a:xfrm>
            <a:off x="39893" y="1417638"/>
            <a:ext cx="8939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/>
              <a:t>Operativni alati - </a:t>
            </a:r>
            <a:r>
              <a:rPr lang="hr-HR" dirty="0"/>
              <a:t>Varijacija </a:t>
            </a:r>
            <a:r>
              <a:rPr lang="el-GR" dirty="0"/>
              <a:t>β</a:t>
            </a:r>
            <a:r>
              <a:rPr lang="hr-HR" baseline="-25000" dirty="0" err="1"/>
              <a:t>nk</a:t>
            </a:r>
            <a:r>
              <a:rPr lang="hr-HR" dirty="0"/>
              <a:t> s n za </a:t>
            </a:r>
            <a:r>
              <a:rPr lang="el-GR" dirty="0"/>
              <a:t>β</a:t>
            </a:r>
            <a:r>
              <a:rPr lang="el-GR" baseline="-25000" dirty="0"/>
              <a:t>1</a:t>
            </a:r>
            <a:r>
              <a:rPr lang="el-GR" dirty="0"/>
              <a:t> = 4,7 </a:t>
            </a:r>
            <a:r>
              <a:rPr lang="hr-HR" dirty="0"/>
              <a:t>i odabrani neovisni interval k = 1, 4 i 10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1988840"/>
            <a:ext cx="5154795" cy="40235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457823" y="2191306"/>
            <a:ext cx="35269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Za n = 50 i k = 1 </a:t>
            </a:r>
            <a:r>
              <a:rPr lang="pl-PL" dirty="0">
                <a:sym typeface="Symbol" panose="05050102010706020507" pitchFamily="18" charset="2"/>
              </a:rPr>
              <a:t> </a:t>
            </a:r>
            <a:r>
              <a:rPr lang="pl-PL" baseline="-25000" dirty="0">
                <a:sym typeface="Symbol" panose="05050102010706020507" pitchFamily="18" charset="2"/>
              </a:rPr>
              <a:t>50</a:t>
            </a:r>
            <a:r>
              <a:rPr lang="pl-PL" dirty="0">
                <a:sym typeface="Symbol" panose="05050102010706020507" pitchFamily="18" charset="2"/>
              </a:rPr>
              <a:t> = 3,8 </a:t>
            </a:r>
            <a:endParaRPr lang="hr-HR" dirty="0"/>
          </a:p>
        </p:txBody>
      </p:sp>
      <p:sp>
        <p:nvSpPr>
          <p:cNvPr id="13" name="Rectangle 12"/>
          <p:cNvSpPr/>
          <p:nvPr/>
        </p:nvSpPr>
        <p:spPr>
          <a:xfrm>
            <a:off x="5436096" y="2774196"/>
            <a:ext cx="3467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Za k = 10 god. </a:t>
            </a:r>
            <a:r>
              <a:rPr lang="pl-PL" dirty="0">
                <a:sym typeface="Symbol" panose="05050102010706020507" pitchFamily="18" charset="2"/>
              </a:rPr>
              <a:t> </a:t>
            </a:r>
            <a:r>
              <a:rPr lang="pl-PL" baseline="-25000" dirty="0">
                <a:sym typeface="Symbol" panose="05050102010706020507" pitchFamily="18" charset="2"/>
              </a:rPr>
              <a:t>50,10</a:t>
            </a:r>
            <a:r>
              <a:rPr lang="pl-PL" dirty="0">
                <a:sym typeface="Symbol" panose="05050102010706020507" pitchFamily="18" charset="2"/>
              </a:rPr>
              <a:t> = 4,4 </a:t>
            </a:r>
            <a:endParaRPr lang="hr-HR" dirty="0"/>
          </a:p>
        </p:txBody>
      </p:sp>
      <p:sp>
        <p:nvSpPr>
          <p:cNvPr id="14" name="Rectangle 13"/>
          <p:cNvSpPr/>
          <p:nvPr/>
        </p:nvSpPr>
        <p:spPr>
          <a:xfrm>
            <a:off x="5436096" y="3347700"/>
            <a:ext cx="3382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Za k = 4 god.   </a:t>
            </a:r>
            <a:r>
              <a:rPr lang="pl-PL" dirty="0">
                <a:sym typeface="Symbol" panose="05050102010706020507" pitchFamily="18" charset="2"/>
              </a:rPr>
              <a:t> </a:t>
            </a:r>
            <a:r>
              <a:rPr lang="pl-PL" baseline="-25000" dirty="0">
                <a:sym typeface="Symbol" panose="05050102010706020507" pitchFamily="18" charset="2"/>
              </a:rPr>
              <a:t>50,4</a:t>
            </a:r>
            <a:r>
              <a:rPr lang="pl-PL" dirty="0">
                <a:sym typeface="Symbol" panose="05050102010706020507" pitchFamily="18" charset="2"/>
              </a:rPr>
              <a:t> </a:t>
            </a:r>
            <a:r>
              <a:rPr lang="pl-PL">
                <a:sym typeface="Symbol" panose="05050102010706020507" pitchFamily="18" charset="2"/>
              </a:rPr>
              <a:t>= 4,2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5494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Prilagodba ciljane pouzdanosti</a:t>
            </a:r>
          </a:p>
        </p:txBody>
      </p:sp>
      <p:sp>
        <p:nvSpPr>
          <p:cNvPr id="3" name="Rectangle 2"/>
          <p:cNvSpPr/>
          <p:nvPr/>
        </p:nvSpPr>
        <p:spPr>
          <a:xfrm>
            <a:off x="39893" y="1417638"/>
            <a:ext cx="85972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/>
              <a:t>Operativni alati - </a:t>
            </a:r>
            <a:r>
              <a:rPr lang="hr-HR" dirty="0"/>
              <a:t>Varijacija β</a:t>
            </a:r>
            <a:r>
              <a:rPr lang="hr-HR" baseline="-25000" dirty="0" err="1"/>
              <a:t>nk</a:t>
            </a:r>
            <a:r>
              <a:rPr lang="hr-HR" dirty="0"/>
              <a:t> s neovisnim intervalom k (godišnja otkazivanja </a:t>
            </a:r>
          </a:p>
          <a:p>
            <a:r>
              <a:rPr lang="hr-HR" dirty="0"/>
              <a:t>                             međusobno su neovisna) za n = 50 i odabrani β</a:t>
            </a:r>
            <a:r>
              <a:rPr lang="hr-HR" baseline="-25000" dirty="0"/>
              <a:t>1</a:t>
            </a:r>
            <a:r>
              <a:rPr lang="hr-HR" dirty="0"/>
              <a:t> = 4,2, 4,7 i 5,2</a:t>
            </a:r>
          </a:p>
        </p:txBody>
      </p:sp>
      <p:sp>
        <p:nvSpPr>
          <p:cNvPr id="8" name="Rectangle 7"/>
          <p:cNvSpPr/>
          <p:nvPr/>
        </p:nvSpPr>
        <p:spPr>
          <a:xfrm>
            <a:off x="5457823" y="2271787"/>
            <a:ext cx="2539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Za k = n </a:t>
            </a:r>
            <a:r>
              <a:rPr lang="pl-PL" dirty="0">
                <a:sym typeface="Symbol" panose="05050102010706020507" pitchFamily="18" charset="2"/>
              </a:rPr>
              <a:t> </a:t>
            </a:r>
            <a:r>
              <a:rPr lang="pl-PL" baseline="-25000" dirty="0">
                <a:sym typeface="Symbol" panose="05050102010706020507" pitchFamily="18" charset="2"/>
              </a:rPr>
              <a:t>nk</a:t>
            </a:r>
            <a:r>
              <a:rPr lang="pl-PL" dirty="0">
                <a:sym typeface="Symbol" panose="05050102010706020507" pitchFamily="18" charset="2"/>
              </a:rPr>
              <a:t> = </a:t>
            </a:r>
            <a:r>
              <a:rPr lang="pl-PL" baseline="-25000" dirty="0">
                <a:sym typeface="Symbol" panose="05050102010706020507" pitchFamily="18" charset="2"/>
              </a:rPr>
              <a:t>1</a:t>
            </a:r>
            <a:r>
              <a:rPr lang="pl-PL" dirty="0">
                <a:sym typeface="Symbol" panose="05050102010706020507" pitchFamily="18" charset="2"/>
              </a:rPr>
              <a:t> </a:t>
            </a:r>
            <a:endParaRPr lang="hr-HR" dirty="0"/>
          </a:p>
        </p:txBody>
      </p:sp>
      <p:sp>
        <p:nvSpPr>
          <p:cNvPr id="13" name="Rectangle 12"/>
          <p:cNvSpPr/>
          <p:nvPr/>
        </p:nvSpPr>
        <p:spPr>
          <a:xfrm>
            <a:off x="5436096" y="2854677"/>
            <a:ext cx="30235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Za k = 1 god., s </a:t>
            </a:r>
            <a:r>
              <a:rPr lang="pl-PL" dirty="0">
                <a:sym typeface="Symbol" panose="05050102010706020507" pitchFamily="18" charset="2"/>
              </a:rPr>
              <a:t></a:t>
            </a:r>
            <a:r>
              <a:rPr lang="pl-PL" baseline="-25000" dirty="0">
                <a:sym typeface="Symbol" panose="05050102010706020507" pitchFamily="18" charset="2"/>
              </a:rPr>
              <a:t>1</a:t>
            </a:r>
            <a:r>
              <a:rPr lang="pl-PL" dirty="0">
                <a:sym typeface="Symbol" panose="05050102010706020507" pitchFamily="18" charset="2"/>
              </a:rPr>
              <a:t> = 4,7</a:t>
            </a:r>
          </a:p>
          <a:p>
            <a:r>
              <a:rPr lang="pl-PL" dirty="0">
                <a:sym typeface="Symbol" panose="05050102010706020507" pitchFamily="18" charset="2"/>
              </a:rPr>
              <a:t>                      </a:t>
            </a:r>
            <a:r>
              <a:rPr lang="pl-PL" dirty="0"/>
              <a:t> </a:t>
            </a:r>
            <a:r>
              <a:rPr lang="pl-PL" dirty="0">
                <a:sym typeface="Symbol" panose="05050102010706020507" pitchFamily="18" charset="2"/>
              </a:rPr>
              <a:t> </a:t>
            </a:r>
            <a:r>
              <a:rPr lang="pl-PL" baseline="-25000" dirty="0">
                <a:sym typeface="Symbol" panose="05050102010706020507" pitchFamily="18" charset="2"/>
              </a:rPr>
              <a:t>50,1</a:t>
            </a:r>
            <a:r>
              <a:rPr lang="pl-PL" dirty="0">
                <a:sym typeface="Symbol" panose="05050102010706020507" pitchFamily="18" charset="2"/>
              </a:rPr>
              <a:t> = 3,8 </a:t>
            </a:r>
            <a:endParaRPr lang="hr-H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797" y="2225082"/>
            <a:ext cx="4566276" cy="4030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37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Procjena neovisnog intervala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950" y="1513927"/>
            <a:ext cx="8663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Tablica 4. Privremeni neovisni intervali k za odabrana djelovanja i </a:t>
            </a:r>
            <a:r>
              <a:rPr lang="hr-HR" dirty="0" err="1"/>
              <a:t>konstr</a:t>
            </a:r>
            <a:r>
              <a:rPr lang="hr-HR" dirty="0"/>
              <a:t>. elemente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455727"/>
              </p:ext>
            </p:extLst>
          </p:nvPr>
        </p:nvGraphicFramePr>
        <p:xfrm>
          <a:off x="452264" y="2348880"/>
          <a:ext cx="8064896" cy="3149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1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Dominantna djelovanja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Primjeri dominantnih djelovanja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Konstrukcijski elementi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Neovisni intervali k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Stalna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Vlastita težina konstrukcije i fiksna oprema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Nosači, zidovi i stupovi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referentnom razdoblju n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Korisna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Opterećenja međukatne konstrukcije, stambenih, uredskih i malih zgrada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Međukatna konstrukcija, zidovi, stupovi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do 10 godina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Klimatska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Vjetar, snijeg, temperatura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Fasadne obloge, rezervoari, silosi, mostovi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do 7 godina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344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Metoda parcijalnih faktora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27FFE69-AF95-4811-9BD2-DC5126D874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7235"/>
              </p:ext>
            </p:extLst>
          </p:nvPr>
        </p:nvGraphicFramePr>
        <p:xfrm>
          <a:off x="1331640" y="2548238"/>
          <a:ext cx="5210348" cy="545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4" name="Equation" r:id="rId4" imgW="2666880" imgH="279360" progId="Equation.DSMT4">
                  <p:embed/>
                </p:oleObj>
              </mc:Choice>
              <mc:Fallback>
                <p:oleObj name="Equation" r:id="rId4" imgW="2666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31640" y="2548238"/>
                        <a:ext cx="5210348" cy="545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419150" y="1730563"/>
            <a:ext cx="6577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M</a:t>
            </a:r>
            <a:r>
              <a:rPr lang="it-IT" dirty="0" err="1"/>
              <a:t>etoda</a:t>
            </a:r>
            <a:r>
              <a:rPr lang="it-IT" dirty="0"/>
              <a:t> </a:t>
            </a:r>
            <a:r>
              <a:rPr lang="hr-HR" dirty="0"/>
              <a:t>se </a:t>
            </a:r>
            <a:r>
              <a:rPr lang="it-IT" dirty="0" err="1"/>
              <a:t>općenito</a:t>
            </a:r>
            <a:r>
              <a:rPr lang="it-IT" dirty="0"/>
              <a:t> </a:t>
            </a:r>
            <a:r>
              <a:rPr lang="it-IT" dirty="0" err="1"/>
              <a:t>može</a:t>
            </a:r>
            <a:r>
              <a:rPr lang="it-IT" dirty="0"/>
              <a:t> </a:t>
            </a:r>
            <a:r>
              <a:rPr lang="it-IT" dirty="0" err="1"/>
              <a:t>karakterizirati</a:t>
            </a:r>
            <a:r>
              <a:rPr lang="hr-HR" dirty="0"/>
              <a:t> sljedećim izrazom:</a:t>
            </a:r>
            <a:r>
              <a:rPr lang="it-IT" dirty="0"/>
              <a:t> </a:t>
            </a:r>
            <a:endParaRPr lang="hr-HR" dirty="0"/>
          </a:p>
        </p:txBody>
      </p:sp>
      <p:sp>
        <p:nvSpPr>
          <p:cNvPr id="3" name="Rectangle 2"/>
          <p:cNvSpPr/>
          <p:nvPr/>
        </p:nvSpPr>
        <p:spPr>
          <a:xfrm>
            <a:off x="450900" y="3789040"/>
            <a:ext cx="8235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Računske vrijednosti učinaka djelovanja </a:t>
            </a:r>
            <a:r>
              <a:rPr lang="hr-HR" dirty="0" err="1"/>
              <a:t>E</a:t>
            </a:r>
            <a:r>
              <a:rPr lang="hr-HR" baseline="-25000" dirty="0" err="1"/>
              <a:t>d</a:t>
            </a:r>
            <a:r>
              <a:rPr lang="hr-HR" dirty="0"/>
              <a:t> i konstrukcijska otpornost </a:t>
            </a:r>
            <a:r>
              <a:rPr lang="hr-HR" dirty="0" err="1"/>
              <a:t>R</a:t>
            </a:r>
            <a:r>
              <a:rPr lang="hr-HR" baseline="-25000" dirty="0" err="1"/>
              <a:t>d</a:t>
            </a:r>
            <a:r>
              <a:rPr lang="hr-HR" dirty="0"/>
              <a:t>  određuju se (uzimajući u obzir različite neizvjesnosti) koristeći njihove karakteristične vrijednosti (</a:t>
            </a:r>
            <a:r>
              <a:rPr lang="hr-HR" dirty="0" err="1"/>
              <a:t>F</a:t>
            </a:r>
            <a:r>
              <a:rPr lang="hr-HR" baseline="-25000" dirty="0" err="1"/>
              <a:t>k</a:t>
            </a:r>
            <a:r>
              <a:rPr lang="hr-HR" dirty="0"/>
              <a:t>, </a:t>
            </a:r>
            <a:r>
              <a:rPr lang="hr-HR" dirty="0" err="1"/>
              <a:t>f</a:t>
            </a:r>
            <a:r>
              <a:rPr lang="hr-HR" baseline="-25000" dirty="0" err="1"/>
              <a:t>k</a:t>
            </a:r>
            <a:r>
              <a:rPr lang="hr-HR" dirty="0"/>
              <a:t>, </a:t>
            </a:r>
            <a:r>
              <a:rPr lang="hr-HR" dirty="0" err="1"/>
              <a:t>a</a:t>
            </a:r>
            <a:r>
              <a:rPr lang="hr-HR" baseline="-25000" dirty="0" err="1"/>
              <a:t>k</a:t>
            </a:r>
            <a:r>
              <a:rPr lang="hr-HR" dirty="0"/>
              <a:t>, </a:t>
            </a:r>
            <a:r>
              <a:rPr lang="el-GR" dirty="0"/>
              <a:t>θ</a:t>
            </a:r>
            <a:r>
              <a:rPr lang="hr-HR" baseline="-25000" dirty="0"/>
              <a:t>k</a:t>
            </a:r>
            <a:r>
              <a:rPr lang="hr-HR" dirty="0"/>
              <a:t>), </a:t>
            </a:r>
            <a:r>
              <a:rPr lang="hr-HR" b="1" dirty="0"/>
              <a:t>parcijalne faktore </a:t>
            </a:r>
            <a:r>
              <a:rPr lang="el-GR" b="1" dirty="0">
                <a:sym typeface="Symbol" panose="05050102010706020507" pitchFamily="18" charset="2"/>
              </a:rPr>
              <a:t></a:t>
            </a:r>
            <a:r>
              <a:rPr lang="el-GR" dirty="0"/>
              <a:t>, </a:t>
            </a:r>
            <a:r>
              <a:rPr lang="hr-HR" dirty="0"/>
              <a:t>kombinacijske faktore </a:t>
            </a:r>
            <a:r>
              <a:rPr lang="el-GR">
                <a:sym typeface="Symbol" panose="05050102010706020507" pitchFamily="18" charset="2"/>
              </a:rPr>
              <a:t></a:t>
            </a:r>
            <a:r>
              <a:rPr lang="el-GR"/>
              <a:t> </a:t>
            </a:r>
            <a:r>
              <a:rPr lang="hr-HR" dirty="0"/>
              <a:t>i druge mjere pouzdanosti. </a:t>
            </a:r>
          </a:p>
        </p:txBody>
      </p:sp>
    </p:spTree>
    <p:extLst>
      <p:ext uri="{BB962C8B-B14F-4D97-AF65-F5344CB8AC3E}">
        <p14:creationId xmlns:p14="http://schemas.microsoft.com/office/powerpoint/2010/main" val="2315128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uz otpornost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7950" y="1538972"/>
            <a:ext cx="88565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Utjecaj ciljanog indeksa pouzdanosti – 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hr-HR" dirty="0"/>
              <a:t>parcijalni faktori kao funkcija razine pouzdanosti</a:t>
            </a:r>
            <a:r>
              <a:rPr lang="it-IT" dirty="0"/>
              <a:t> </a:t>
            </a:r>
            <a:r>
              <a:rPr lang="hr-HR" dirty="0"/>
              <a:t>dane s indeksom pouzdanosti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hr-HR" dirty="0"/>
              <a:t>značaj statističkih podataka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7950" y="2564904"/>
            <a:ext cx="88565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Npr. granica popuštanja materijala (otpornost)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hr-HR" dirty="0" err="1"/>
              <a:t>lognormalna</a:t>
            </a:r>
            <a:r>
              <a:rPr lang="hr-HR" dirty="0"/>
              <a:t> distribucija</a:t>
            </a:r>
          </a:p>
          <a:p>
            <a:pPr marL="742950" lvl="1" indent="-285750">
              <a:buFont typeface="Symbol" panose="05050102010706020507" pitchFamily="18" charset="2"/>
              <a:buChar char="-"/>
            </a:pPr>
            <a:r>
              <a:rPr lang="hr-HR" dirty="0"/>
              <a:t>karakteristična vrijednost kao 5% </a:t>
            </a:r>
            <a:r>
              <a:rPr lang="hr-HR" dirty="0" err="1"/>
              <a:t>fraktila</a:t>
            </a:r>
            <a:endParaRPr lang="hr-HR" dirty="0"/>
          </a:p>
        </p:txBody>
      </p:sp>
      <p:sp>
        <p:nvSpPr>
          <p:cNvPr id="15" name="Rectangle 14"/>
          <p:cNvSpPr/>
          <p:nvPr/>
        </p:nvSpPr>
        <p:spPr>
          <a:xfrm>
            <a:off x="107504" y="3585790"/>
            <a:ext cx="8856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Parcijalni faktor (omjer karakteristične i računske vrijednosti bazne varijable):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700352"/>
              </p:ext>
            </p:extLst>
          </p:nvPr>
        </p:nvGraphicFramePr>
        <p:xfrm>
          <a:off x="1691680" y="4149533"/>
          <a:ext cx="3431376" cy="1104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4" imgW="1460160" imgH="469800" progId="Equation.DSMT4">
                  <p:embed/>
                </p:oleObj>
              </mc:Choice>
              <mc:Fallback>
                <p:oleObj name="Equation" r:id="rId4" imgW="14601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1680" y="4149533"/>
                        <a:ext cx="3431376" cy="1104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720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uz otpornost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87524" y="1636712"/>
            <a:ext cx="856895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altLang="sr-Latn-RS" dirty="0"/>
              <a:t>Varijacija </a:t>
            </a:r>
            <a:r>
              <a:rPr lang="hr-HR" altLang="sr-Latn-RS" dirty="0">
                <a:sym typeface="Symbol" panose="05050102010706020507" pitchFamily="18" charset="2"/>
              </a:rPr>
              <a:t></a:t>
            </a:r>
            <a:r>
              <a:rPr lang="hr-HR" altLang="sr-Latn-RS" baseline="-25000" dirty="0">
                <a:sym typeface="Symbol" panose="05050102010706020507" pitchFamily="18" charset="2"/>
              </a:rPr>
              <a:t>R</a:t>
            </a:r>
            <a:r>
              <a:rPr lang="hr-HR" altLang="sr-Latn-RS" dirty="0">
                <a:sym typeface="Symbol" panose="05050102010706020507" pitchFamily="18" charset="2"/>
              </a:rPr>
              <a:t> s </a:t>
            </a:r>
            <a:r>
              <a:rPr lang="hr-HR" altLang="sr-Latn-RS" baseline="-25000" dirty="0">
                <a:sym typeface="Symbol" panose="05050102010706020507" pitchFamily="18" charset="2"/>
              </a:rPr>
              <a:t>a</a:t>
            </a:r>
            <a:r>
              <a:rPr lang="hr-HR" altLang="sr-Latn-RS" dirty="0">
                <a:sym typeface="Symbol" panose="05050102010706020507" pitchFamily="18" charset="2"/>
              </a:rPr>
              <a:t> za koeficijent varijacije</a:t>
            </a:r>
            <a:endParaRPr lang="hr-HR" altLang="sr-Latn-RS" dirty="0"/>
          </a:p>
          <a:p>
            <a:pPr marL="0" indent="0">
              <a:buFont typeface="Arial" panose="020B0604020202020204" pitchFamily="34" charset="0"/>
              <a:buNone/>
            </a:pPr>
            <a:endParaRPr lang="hr-HR" altLang="sr-Latn-R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225074"/>
            <a:ext cx="5737860" cy="393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210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</a:t>
            </a:r>
            <a:r>
              <a:rPr lang="hr-HR" altLang="sr-Latn-RS" baseline="-25000" dirty="0"/>
              <a:t>FI</a:t>
            </a:r>
            <a:r>
              <a:rPr lang="hr-HR" altLang="sr-Latn-RS" dirty="0"/>
              <a:t> faktori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837681"/>
              </p:ext>
            </p:extLst>
          </p:nvPr>
        </p:nvGraphicFramePr>
        <p:xfrm>
          <a:off x="107950" y="1268760"/>
          <a:ext cx="8712968" cy="4990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45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Klasa posljedice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Indeks pouzdanosti (normirana vrijednost)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Vjerojatnost otkazivanja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Indeks pouzdanosti (godišnja vrijednost)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Vjerojatnost otkazivanja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Tipični primjeri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T,50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hr-HR" sz="16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f,T,50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T,1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hr-HR" sz="16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f,T,1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Opasne građevine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Koncertne hale, visoke zgrade 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Stambene, javne, uredi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Poljoprivredne, skladišta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Posljedice se mogu zanemariti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hr-HR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Napomena: Vjerojatnost prekoračenja otkazivanja </a:t>
                      </a:r>
                      <a:r>
                        <a:rPr lang="hr-H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hr-HR" sz="16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Φ(-β) proizlazi iz kumulativne funkcije gustoće geometrijske raspodjele od n neovisnih </a:t>
                      </a:r>
                      <a:r>
                        <a:rPr lang="hr-H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Bernoulli-jevih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pokušaja: p</a:t>
                      </a:r>
                      <a:r>
                        <a:rPr lang="hr-HR" sz="16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f,1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1 - (1 - </a:t>
                      </a:r>
                      <a:r>
                        <a:rPr lang="hr-H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hr-HR" sz="16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f,n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hr-HR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(1/n)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Ciljane vrijednosti β</a:t>
                      </a:r>
                      <a:r>
                        <a:rPr lang="hr-HR" sz="16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T,50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β</a:t>
                      </a:r>
                      <a:r>
                        <a:rPr lang="hr-HR" sz="16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T,1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 mogu se vrlo dobro pretvoriti jedna u drugu korištenjem konverzije β = -Φ</a:t>
                      </a:r>
                      <a:r>
                        <a:rPr lang="hr-HR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hr-HR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hr-HR" sz="16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i 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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(β</a:t>
                      </a:r>
                      <a:r>
                        <a:rPr lang="hr-HR" sz="16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= (Φ (β</a:t>
                      </a:r>
                      <a:r>
                        <a:rPr lang="hr-HR" sz="16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hr-HR" sz="16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hr-H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782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</a:t>
            </a:r>
            <a:r>
              <a:rPr lang="hr-HR" altLang="sr-Latn-RS" baseline="-25000" dirty="0"/>
              <a:t>FI</a:t>
            </a:r>
            <a:r>
              <a:rPr lang="hr-HR" altLang="sr-Latn-RS" dirty="0"/>
              <a:t> faktori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113237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Parcijalni faktor za promjenjiva djelovanja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Usvojena vrijednost koeficijenta varijacije V = V</a:t>
            </a:r>
            <a:r>
              <a:rPr lang="pl-PL" sz="3200" baseline="-25000" dirty="0">
                <a:latin typeface="+mn-lt"/>
              </a:rPr>
              <a:t>lim</a:t>
            </a:r>
            <a:r>
              <a:rPr lang="pl-PL" sz="3200" dirty="0">
                <a:latin typeface="+mn-lt"/>
              </a:rPr>
              <a:t> = 0,3152 temeljeno na </a:t>
            </a:r>
            <a:r>
              <a:rPr lang="pl-PL" sz="3200" dirty="0">
                <a:latin typeface="+mn-lt"/>
                <a:sym typeface="Symbol" panose="05050102010706020507" pitchFamily="18" charset="2"/>
              </a:rPr>
              <a:t></a:t>
            </a:r>
            <a:r>
              <a:rPr lang="pl-PL" sz="3200" baseline="-25000" dirty="0">
                <a:latin typeface="+mn-lt"/>
                <a:sym typeface="Symbol" panose="05050102010706020507" pitchFamily="18" charset="2"/>
              </a:rPr>
              <a:t>F,QCC2</a:t>
            </a:r>
            <a:r>
              <a:rPr lang="pl-PL" sz="3200" dirty="0">
                <a:latin typeface="+mn-lt"/>
                <a:sym typeface="Symbol" panose="05050102010706020507" pitchFamily="18" charset="2"/>
              </a:rPr>
              <a:t> = 1,5.</a:t>
            </a:r>
            <a:endParaRPr lang="hr-HR" sz="3200" dirty="0">
              <a:latin typeface="+mn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25627"/>
              </p:ext>
            </p:extLst>
          </p:nvPr>
        </p:nvGraphicFramePr>
        <p:xfrm>
          <a:off x="1475656" y="1827946"/>
          <a:ext cx="16192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Equation" r:id="rId4" imgW="647700" imgH="431800" progId="Equation.DSMT4">
                  <p:embed/>
                </p:oleObj>
              </mc:Choice>
              <mc:Fallback>
                <p:oleObj name="Equation" r:id="rId4" imgW="6477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827946"/>
                        <a:ext cx="161925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576063"/>
              </p:ext>
            </p:extLst>
          </p:nvPr>
        </p:nvGraphicFramePr>
        <p:xfrm>
          <a:off x="1225550" y="3094103"/>
          <a:ext cx="74612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1" name="Equation" r:id="rId6" imgW="2984500" imgH="469900" progId="Equation.DSMT4">
                  <p:embed/>
                </p:oleObj>
              </mc:Choice>
              <mc:Fallback>
                <p:oleObj name="Equation" r:id="rId6" imgW="2984500" imgH="4699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3094103"/>
                        <a:ext cx="7461250" cy="117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6200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</a:t>
            </a:r>
            <a:r>
              <a:rPr lang="hr-HR" altLang="sr-Latn-RS" baseline="-25000" dirty="0"/>
              <a:t>FI</a:t>
            </a:r>
            <a:r>
              <a:rPr lang="hr-HR" altLang="sr-Latn-RS" dirty="0"/>
              <a:t> faktori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113237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Za ostale klase posljedica parcijalni faktori se proračunavaju na temelju zadanog indeksa pouzdanosti, vidi tablicu.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Međutim, EN 1990 koristi faktor prilagodbe K</a:t>
            </a:r>
            <a:r>
              <a:rPr lang="pl-PL" sz="3200" baseline="-25000" dirty="0">
                <a:latin typeface="+mn-lt"/>
              </a:rPr>
              <a:t>FI</a:t>
            </a:r>
            <a:r>
              <a:rPr lang="pl-PL" sz="3200" dirty="0">
                <a:latin typeface="+mn-lt"/>
              </a:rPr>
              <a:t> kojim se množi standardni parcijalni faktor </a:t>
            </a:r>
            <a:r>
              <a:rPr lang="el-GR" sz="3200" dirty="0">
                <a:latin typeface="+mn-lt"/>
              </a:rPr>
              <a:t>γ</a:t>
            </a:r>
            <a:r>
              <a:rPr lang="pl-PL" sz="3200" baseline="-25000" dirty="0">
                <a:latin typeface="+mn-lt"/>
              </a:rPr>
              <a:t>F,Q</a:t>
            </a:r>
            <a:r>
              <a:rPr lang="pl-PL" sz="3200" dirty="0">
                <a:latin typeface="+mn-lt"/>
              </a:rPr>
              <a:t> = 1,5: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301952"/>
              </p:ext>
            </p:extLst>
          </p:nvPr>
        </p:nvGraphicFramePr>
        <p:xfrm>
          <a:off x="1979712" y="4199001"/>
          <a:ext cx="32067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5" name="Equation" r:id="rId4" imgW="1282700" imgH="241300" progId="Equation.DSMT4">
                  <p:embed/>
                </p:oleObj>
              </mc:Choice>
              <mc:Fallback>
                <p:oleObj name="Equation" r:id="rId4" imgW="12827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199001"/>
                        <a:ext cx="320675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362360"/>
              </p:ext>
            </p:extLst>
          </p:nvPr>
        </p:nvGraphicFramePr>
        <p:xfrm>
          <a:off x="2012876" y="4983296"/>
          <a:ext cx="22860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Equation" r:id="rId6" imgW="914400" imgH="444500" progId="Equation.DSMT4">
                  <p:embed/>
                </p:oleObj>
              </mc:Choice>
              <mc:Fallback>
                <p:oleObj name="Equation" r:id="rId6" imgW="914400" imgH="444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876" y="4983296"/>
                        <a:ext cx="2286000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2753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</a:t>
            </a:r>
            <a:r>
              <a:rPr lang="hr-HR" altLang="sr-Latn-RS" baseline="-25000" dirty="0"/>
              <a:t>FI</a:t>
            </a:r>
            <a:r>
              <a:rPr lang="hr-HR" altLang="sr-Latn-RS" dirty="0"/>
              <a:t> faktori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113237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3200" dirty="0">
                <a:latin typeface="+mn-lt"/>
              </a:rPr>
              <a:t>Rezultati proračuna </a:t>
            </a:r>
            <a:r>
              <a:rPr lang="hr-HR" sz="3200" dirty="0">
                <a:latin typeface="+mn-lt"/>
                <a:sym typeface="Symbol" panose="05050102010706020507" pitchFamily="18" charset="2"/>
              </a:rPr>
              <a:t></a:t>
            </a:r>
            <a:r>
              <a:rPr lang="hr-HR" sz="3200" baseline="-25000" dirty="0">
                <a:latin typeface="+mn-lt"/>
                <a:sym typeface="Symbol" panose="05050102010706020507" pitchFamily="18" charset="2"/>
              </a:rPr>
              <a:t>F,Q</a:t>
            </a:r>
            <a:r>
              <a:rPr lang="hr-HR" sz="3200" dirty="0">
                <a:latin typeface="+mn-lt"/>
                <a:sym typeface="Symbol" panose="05050102010706020507" pitchFamily="18" charset="2"/>
              </a:rPr>
              <a:t> i K</a:t>
            </a:r>
            <a:r>
              <a:rPr lang="hr-HR" sz="3200" baseline="-25000" dirty="0">
                <a:latin typeface="+mn-lt"/>
                <a:sym typeface="Symbol" panose="05050102010706020507" pitchFamily="18" charset="2"/>
              </a:rPr>
              <a:t>FI,Q</a:t>
            </a:r>
            <a:endParaRPr lang="pl-PL" sz="3200" baseline="-250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89059895"/>
              </p:ext>
            </p:extLst>
          </p:nvPr>
        </p:nvGraphicFramePr>
        <p:xfrm>
          <a:off x="611559" y="1916832"/>
          <a:ext cx="8136905" cy="3391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7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0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9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71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16205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Klasa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Ciljani indeks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Djelovanje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dio</a:t>
                      </a:r>
                      <a:r>
                        <a:rPr lang="hr-HR" sz="1600" baseline="30000">
                          <a:effectLst/>
                        </a:rPr>
                        <a:t>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Vjerojatnost prekoračenja</a:t>
                      </a:r>
                      <a:r>
                        <a:rPr lang="hr-HR" sz="1600" baseline="300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Povratni period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Rezultati</a:t>
                      </a:r>
                      <a:r>
                        <a:rPr lang="hr-HR" sz="1600" baseline="30000">
                          <a:effectLst/>
                        </a:rPr>
                        <a:t>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Parc.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F.I.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57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za brojnik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7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T,1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>
                          <a:effectLst/>
                        </a:rPr>
                        <a:t>E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</a:t>
                      </a:r>
                      <a:r>
                        <a:rPr lang="hr-HR" sz="1600" baseline="-25000">
                          <a:effectLst/>
                        </a:rPr>
                        <a:t>T,1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</a:t>
                      </a:r>
                      <a:r>
                        <a:rPr lang="hr-HR" sz="1600" baseline="-25000">
                          <a:effectLst/>
                        </a:rPr>
                        <a:t>f,T,1,d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T</a:t>
                      </a:r>
                      <a:r>
                        <a:rPr lang="hr-HR" sz="1600" baseline="-25000">
                          <a:effectLst/>
                        </a:rPr>
                        <a:t>R,d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1+V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</a:rPr>
                        <a:t>x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</a:t>
                      </a:r>
                      <a:r>
                        <a:rPr lang="hr-HR" sz="1600" baseline="-25000">
                          <a:effectLst/>
                        </a:rPr>
                        <a:t>F,Q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</a:t>
                      </a:r>
                      <a:r>
                        <a:rPr lang="hr-HR" sz="1600" baseline="-25000">
                          <a:effectLst/>
                        </a:rPr>
                        <a:t>FI,Q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5,6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3,92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4,427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</a:rPr>
                        <a:t>10</a:t>
                      </a:r>
                      <a:r>
                        <a:rPr lang="hr-HR" sz="1600" baseline="30000">
                          <a:effectLst/>
                        </a:rPr>
                        <a:t>-5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22586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7,36647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3,3198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1,828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effectLst/>
                        </a:rPr>
                        <a:t>1,219</a:t>
                      </a:r>
                      <a:endParaRPr lang="hr-H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5,2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3,64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1,363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</a:rPr>
                        <a:t>10</a:t>
                      </a:r>
                      <a:r>
                        <a:rPr lang="hr-HR" sz="1600" baseline="30000">
                          <a:effectLst/>
                        </a:rPr>
                        <a:t>-4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7336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6,48960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3,3198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1,676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effectLst/>
                        </a:rPr>
                        <a:t>1,117</a:t>
                      </a:r>
                      <a:endParaRPr lang="hr-H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4,7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dirty="0">
                          <a:effectLst/>
                        </a:rPr>
                        <a:t>3,29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5,009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</a:rPr>
                        <a:t>10</a:t>
                      </a:r>
                      <a:r>
                        <a:rPr lang="hr-HR" sz="1600" baseline="30000">
                          <a:effectLst/>
                        </a:rPr>
                        <a:t>-4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1996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5,47469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3,3198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1,5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effectLst/>
                        </a:rPr>
                        <a:t>1</a:t>
                      </a:r>
                      <a:endParaRPr lang="hr-H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2,94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1,641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</a:rPr>
                        <a:t>10</a:t>
                      </a:r>
                      <a:r>
                        <a:rPr lang="hr-HR" sz="1600" baseline="30000">
                          <a:effectLst/>
                        </a:rPr>
                        <a:t>-3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609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4,54904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3,3198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1,339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effectLst/>
                        </a:rPr>
                        <a:t>0,893</a:t>
                      </a:r>
                      <a:endParaRPr lang="hr-H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3,7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2,59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4,799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>
                          <a:effectLst/>
                        </a:rPr>
                        <a:t>10</a:t>
                      </a:r>
                      <a:r>
                        <a:rPr lang="hr-HR" sz="1600" baseline="30000">
                          <a:effectLst/>
                        </a:rPr>
                        <a:t>-3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208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3,71118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3,3198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>
                          <a:effectLst/>
                        </a:rPr>
                        <a:t>1,194</a:t>
                      </a:r>
                      <a:endParaRPr lang="hr-HR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0" dirty="0">
                          <a:effectLst/>
                        </a:rPr>
                        <a:t>0,796</a:t>
                      </a:r>
                      <a:endParaRPr lang="hr-H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aseline="30000" dirty="0">
                          <a:effectLst/>
                        </a:rPr>
                        <a:t>1</a:t>
                      </a:r>
                      <a:r>
                        <a:rPr lang="hr-HR" sz="1600" dirty="0">
                          <a:effectLst/>
                        </a:rPr>
                        <a:t> Težinski faktor za dominirajuća djelovanja prema FORM: </a:t>
                      </a: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 dirty="0">
                          <a:effectLst/>
                        </a:rPr>
                        <a:t>E</a:t>
                      </a:r>
                      <a:r>
                        <a:rPr lang="hr-HR" sz="1600" dirty="0">
                          <a:effectLst/>
                        </a:rPr>
                        <a:t> = </a:t>
                      </a: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dirty="0">
                          <a:effectLst/>
                        </a:rPr>
                        <a:t>0,7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 Vjerojatnost prekoračenja izračunata preko kumulativne funkcije raspodjele standardne normalne raspodjele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 </a:t>
                      </a:r>
                      <a:r>
                        <a:rPr lang="hr-HR" sz="1600" dirty="0" err="1">
                          <a:effectLst/>
                        </a:rPr>
                        <a:t>Gumbel</a:t>
                      </a:r>
                      <a:r>
                        <a:rPr lang="hr-HR" sz="1600" dirty="0">
                          <a:effectLst/>
                        </a:rPr>
                        <a:t>-ova raspodjela za djelovanje s koeficijentom varijacije za </a:t>
                      </a: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</a:t>
                      </a:r>
                      <a:r>
                        <a:rPr lang="hr-HR" sz="1600" baseline="-25000" dirty="0">
                          <a:effectLst/>
                        </a:rPr>
                        <a:t>F,Q</a:t>
                      </a:r>
                      <a:r>
                        <a:rPr lang="hr-HR" sz="1600" dirty="0">
                          <a:effectLst/>
                        </a:rPr>
                        <a:t> = 1,5: V = </a:t>
                      </a:r>
                      <a:r>
                        <a:rPr lang="hr-HR" sz="1600" dirty="0" err="1">
                          <a:effectLst/>
                        </a:rPr>
                        <a:t>V</a:t>
                      </a:r>
                      <a:r>
                        <a:rPr lang="hr-HR" sz="1600" baseline="-25000" dirty="0" err="1">
                          <a:effectLst/>
                        </a:rPr>
                        <a:t>lim</a:t>
                      </a:r>
                      <a:r>
                        <a:rPr lang="hr-HR" sz="1600" dirty="0">
                          <a:effectLst/>
                        </a:rPr>
                        <a:t> = 0,3149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11559" y="5422501"/>
            <a:ext cx="7955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Kao što se može vidjeti, mogu se potvrditi predložene vrijednosti K</a:t>
            </a:r>
            <a:r>
              <a:rPr lang="hr-HR" baseline="-25000" dirty="0"/>
              <a:t>FI</a:t>
            </a:r>
            <a:r>
              <a:rPr lang="hr-HR" dirty="0"/>
              <a:t> od 1,1 za CC3 i 0,9 za CC1 prema EN 1990, Aneksu B, B3.3 i Tablici B.3.</a:t>
            </a:r>
          </a:p>
        </p:txBody>
      </p:sp>
    </p:spTree>
    <p:extLst>
      <p:ext uri="{BB962C8B-B14F-4D97-AF65-F5344CB8AC3E}">
        <p14:creationId xmlns:p14="http://schemas.microsoft.com/office/powerpoint/2010/main" val="48711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Dokaz pouzdanosti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Formati dokaza pouzdanosti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altLang="sr-Latn-RS" dirty="0"/>
              <a:t> probabilističke metode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hr-HR" altLang="sr-Latn-RS" dirty="0"/>
          </a:p>
          <a:p>
            <a:pPr lvl="1">
              <a:buFont typeface="Wingdings" panose="05000000000000000000" pitchFamily="2" charset="2"/>
              <a:buChar char="Ø"/>
            </a:pPr>
            <a:endParaRPr lang="hr-HR" altLang="sr-Latn-RS" dirty="0"/>
          </a:p>
          <a:p>
            <a:pPr lvl="2">
              <a:spcBef>
                <a:spcPts val="1800"/>
              </a:spcBef>
            </a:pPr>
            <a:r>
              <a:rPr lang="hr-HR" altLang="sr-Latn-RS" dirty="0"/>
              <a:t> specificiranje ciljanih vrijednosti za </a:t>
            </a:r>
            <a:r>
              <a:rPr lang="hr-HR" altLang="sr-Latn-RS" dirty="0" err="1"/>
              <a:t>p</a:t>
            </a:r>
            <a:r>
              <a:rPr lang="hr-HR" altLang="sr-Latn-RS" baseline="-25000" dirty="0" err="1"/>
              <a:t>d</a:t>
            </a:r>
            <a:r>
              <a:rPr lang="hr-HR" altLang="sr-Latn-RS" dirty="0"/>
              <a:t> i </a:t>
            </a:r>
            <a:r>
              <a:rPr lang="hr-HR" altLang="sr-Latn-RS" dirty="0">
                <a:sym typeface="Symbol" panose="05050102010706020507" pitchFamily="18" charset="2"/>
              </a:rPr>
              <a:t></a:t>
            </a:r>
            <a:r>
              <a:rPr lang="hr-HR" altLang="sr-Latn-RS" baseline="-25000" dirty="0">
                <a:sym typeface="Symbol" panose="05050102010706020507" pitchFamily="18" charset="2"/>
              </a:rPr>
              <a:t>d</a:t>
            </a:r>
            <a:endParaRPr lang="hr-HR" altLang="sr-Latn-RS" baseline="-2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r-HR" altLang="sr-Latn-RS" dirty="0"/>
              <a:t> metoda parcijalnih faktora</a:t>
            </a:r>
          </a:p>
          <a:p>
            <a:pPr marL="457200" lvl="1" indent="0">
              <a:buNone/>
            </a:pPr>
            <a:endParaRPr lang="hr-HR" altLang="sr-Latn-RS" dirty="0"/>
          </a:p>
          <a:p>
            <a:pPr lvl="2">
              <a:spcBef>
                <a:spcPts val="2400"/>
              </a:spcBef>
            </a:pPr>
            <a:r>
              <a:rPr lang="hr-HR" altLang="sr-Latn-RS" dirty="0"/>
              <a:t> specificiranje parcijalnih faktora </a:t>
            </a:r>
            <a:r>
              <a:rPr lang="hr-HR" altLang="sr-Latn-RS" dirty="0">
                <a:sym typeface="Symbol" panose="05050102010706020507" pitchFamily="18" charset="2"/>
              </a:rPr>
              <a:t></a:t>
            </a:r>
            <a:r>
              <a:rPr lang="hr-HR" altLang="sr-Latn-RS" baseline="-25000" dirty="0">
                <a:sym typeface="Symbol" panose="05050102010706020507" pitchFamily="18" charset="2"/>
              </a:rPr>
              <a:t>F</a:t>
            </a:r>
            <a:r>
              <a:rPr lang="hr-HR" altLang="sr-Latn-RS" dirty="0">
                <a:sym typeface="Symbol" panose="05050102010706020507" pitchFamily="18" charset="2"/>
              </a:rPr>
              <a:t>, </a:t>
            </a:r>
            <a:r>
              <a:rPr lang="hr-HR" altLang="sr-Latn-RS" baseline="-25000" dirty="0">
                <a:sym typeface="Symbol" panose="05050102010706020507" pitchFamily="18" charset="2"/>
              </a:rPr>
              <a:t>G</a:t>
            </a:r>
            <a:r>
              <a:rPr lang="hr-HR" altLang="sr-Latn-RS" dirty="0">
                <a:sym typeface="Symbol" panose="05050102010706020507" pitchFamily="18" charset="2"/>
              </a:rPr>
              <a:t>, </a:t>
            </a:r>
            <a:r>
              <a:rPr lang="hr-HR" altLang="sr-Latn-RS" baseline="-25000" dirty="0">
                <a:sym typeface="Symbol" panose="05050102010706020507" pitchFamily="18" charset="2"/>
              </a:rPr>
              <a:t>m</a:t>
            </a:r>
            <a:r>
              <a:rPr lang="hr-HR" altLang="sr-Latn-RS" dirty="0">
                <a:sym typeface="Symbol" panose="05050102010706020507" pitchFamily="18" charset="2"/>
              </a:rPr>
              <a:t>, </a:t>
            </a:r>
            <a:r>
              <a:rPr lang="hr-HR" altLang="sr-Latn-RS" baseline="-25000" dirty="0">
                <a:sym typeface="Symbol" panose="05050102010706020507" pitchFamily="18" charset="2"/>
              </a:rPr>
              <a:t>M,…</a:t>
            </a:r>
            <a:endParaRPr lang="hr-HR" altLang="sr-Latn-RS" baseline="-25000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406EE10-1F71-41AF-BC4B-FCF56B8796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081566"/>
              </p:ext>
            </p:extLst>
          </p:nvPr>
        </p:nvGraphicFramePr>
        <p:xfrm>
          <a:off x="3223952" y="2564904"/>
          <a:ext cx="1301400" cy="60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4" imgW="520560" imgH="241200" progId="Equation.DSMT4">
                  <p:embed/>
                </p:oleObj>
              </mc:Choice>
              <mc:Fallback>
                <p:oleObj name="Equation" r:id="rId4" imgW="520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23952" y="2564904"/>
                        <a:ext cx="1301400" cy="60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D6E65F4-7DA1-4E1B-B13D-B4EEF07A93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432230"/>
              </p:ext>
            </p:extLst>
          </p:nvPr>
        </p:nvGraphicFramePr>
        <p:xfrm>
          <a:off x="3282950" y="3284984"/>
          <a:ext cx="1143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6" imgW="457200" imgH="228600" progId="Equation.DSMT4">
                  <p:embed/>
                </p:oleObj>
              </mc:Choice>
              <mc:Fallback>
                <p:oleObj name="Equation" r:id="rId6" imgW="457200" imgH="2286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4406EE10-1F71-41AF-BC4B-FCF56B8796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82950" y="3284984"/>
                        <a:ext cx="11430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27FFE69-AF95-4811-9BD2-DC5126D874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311850"/>
              </p:ext>
            </p:extLst>
          </p:nvPr>
        </p:nvGraphicFramePr>
        <p:xfrm>
          <a:off x="1547664" y="4984877"/>
          <a:ext cx="5210348" cy="545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8" imgW="2666880" imgH="279360" progId="Equation.DSMT4">
                  <p:embed/>
                </p:oleObj>
              </mc:Choice>
              <mc:Fallback>
                <p:oleObj name="Equation" r:id="rId8" imgW="2666880" imgH="2793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D6E65F4-7DA1-4E1B-B13D-B4EEF07A93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47664" y="4984877"/>
                        <a:ext cx="5210348" cy="545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</a:t>
            </a:r>
            <a:r>
              <a:rPr lang="hr-HR" altLang="sr-Latn-RS" baseline="-25000" dirty="0"/>
              <a:t>FI</a:t>
            </a:r>
            <a:r>
              <a:rPr lang="hr-HR" altLang="sr-Latn-RS" dirty="0"/>
              <a:t> faktori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113237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Parcijalni faktor za stalna djelovanja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Za dominantna opterećenja, ako je G</a:t>
            </a:r>
            <a:r>
              <a:rPr lang="pl-PL" sz="3200" baseline="-25000" dirty="0">
                <a:latin typeface="+mn-lt"/>
              </a:rPr>
              <a:t>k</a:t>
            </a:r>
            <a:r>
              <a:rPr lang="pl-PL" sz="3200" dirty="0">
                <a:latin typeface="+mn-lt"/>
              </a:rPr>
              <a:t> = </a:t>
            </a:r>
            <a:r>
              <a:rPr lang="pl-PL" sz="3200" dirty="0">
                <a:latin typeface="+mn-lt"/>
                <a:sym typeface="Symbol" panose="05050102010706020507" pitchFamily="18" charset="2"/>
              </a:rPr>
              <a:t></a:t>
            </a:r>
            <a:r>
              <a:rPr lang="pl-PL" sz="3200" dirty="0">
                <a:latin typeface="+mn-lt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Za nedominantna opterećenja, ako je G</a:t>
            </a:r>
            <a:r>
              <a:rPr lang="pl-PL" sz="3200" baseline="-25000" dirty="0">
                <a:latin typeface="+mn-lt"/>
              </a:rPr>
              <a:t>k</a:t>
            </a:r>
            <a:r>
              <a:rPr lang="pl-PL" sz="3200" dirty="0">
                <a:latin typeface="+mn-lt"/>
              </a:rPr>
              <a:t> = </a:t>
            </a:r>
            <a:r>
              <a:rPr lang="pl-PL" sz="3200" dirty="0">
                <a:latin typeface="+mn-lt"/>
                <a:sym typeface="Symbol" panose="05050102010706020507" pitchFamily="18" charset="2"/>
              </a:rPr>
              <a:t>:</a:t>
            </a:r>
            <a:endParaRPr lang="hr-HR" sz="3200" dirty="0">
              <a:latin typeface="+mn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878568"/>
              </p:ext>
            </p:extLst>
          </p:nvPr>
        </p:nvGraphicFramePr>
        <p:xfrm>
          <a:off x="1475656" y="1827946"/>
          <a:ext cx="16192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6" name="Equation" r:id="rId4" imgW="647640" imgH="431640" progId="Equation.DSMT4">
                  <p:embed/>
                </p:oleObj>
              </mc:Choice>
              <mc:Fallback>
                <p:oleObj name="Equation" r:id="rId4" imgW="6476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827946"/>
                        <a:ext cx="161925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8289520"/>
              </p:ext>
            </p:extLst>
          </p:nvPr>
        </p:nvGraphicFramePr>
        <p:xfrm>
          <a:off x="1428031" y="3887231"/>
          <a:ext cx="33337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7" name="Equation" r:id="rId6" imgW="1333500" imgH="241300" progId="Equation.DSMT4">
                  <p:embed/>
                </p:oleObj>
              </mc:Choice>
              <mc:Fallback>
                <p:oleObj name="Equation" r:id="rId6" imgW="13335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031" y="3887231"/>
                        <a:ext cx="333375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860032" y="3861048"/>
            <a:ext cx="3166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+mn-lt"/>
              </a:rPr>
              <a:t>s </a:t>
            </a:r>
            <a:r>
              <a:rPr lang="hr-HR" sz="3200" dirty="0">
                <a:latin typeface="+mn-lt"/>
                <a:sym typeface="Symbol" panose="05050102010706020507" pitchFamily="18" charset="2"/>
              </a:rPr>
              <a:t></a:t>
            </a:r>
            <a:r>
              <a:rPr lang="hr-HR" sz="3200" baseline="-25000" dirty="0">
                <a:latin typeface="+mn-lt"/>
              </a:rPr>
              <a:t>E</a:t>
            </a:r>
            <a:r>
              <a:rPr lang="hr-HR" sz="3200" dirty="0">
                <a:latin typeface="+mn-lt"/>
              </a:rPr>
              <a:t> = </a:t>
            </a:r>
            <a:r>
              <a:rPr lang="hr-HR" sz="3200" dirty="0">
                <a:latin typeface="+mn-lt"/>
                <a:sym typeface="Symbol" panose="05050102010706020507" pitchFamily="18" charset="2"/>
              </a:rPr>
              <a:t></a:t>
            </a:r>
            <a:r>
              <a:rPr lang="hr-HR" sz="3200" dirty="0">
                <a:latin typeface="+mn-lt"/>
              </a:rPr>
              <a:t>0,7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175054"/>
              </p:ext>
            </p:extLst>
          </p:nvPr>
        </p:nvGraphicFramePr>
        <p:xfrm>
          <a:off x="1428031" y="5350856"/>
          <a:ext cx="3683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8" name="Equation" r:id="rId8" imgW="1473200" imgH="241300" progId="Equation.DSMT4">
                  <p:embed/>
                </p:oleObj>
              </mc:Choice>
              <mc:Fallback>
                <p:oleObj name="Equation" r:id="rId8" imgW="14732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031" y="5350856"/>
                        <a:ext cx="368300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5141615" y="5364505"/>
            <a:ext cx="3166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+mn-lt"/>
              </a:rPr>
              <a:t>s </a:t>
            </a:r>
            <a:r>
              <a:rPr lang="hr-HR" sz="3200" dirty="0">
                <a:latin typeface="+mn-lt"/>
                <a:sym typeface="Symbol" panose="05050102010706020507" pitchFamily="18" charset="2"/>
              </a:rPr>
              <a:t></a:t>
            </a:r>
            <a:r>
              <a:rPr lang="hr-HR" sz="3200" baseline="-25000" dirty="0" err="1">
                <a:latin typeface="+mn-lt"/>
              </a:rPr>
              <a:t>E,c</a:t>
            </a:r>
            <a:r>
              <a:rPr lang="hr-HR" sz="3200" dirty="0">
                <a:latin typeface="+mn-lt"/>
              </a:rPr>
              <a:t> = </a:t>
            </a:r>
            <a:r>
              <a:rPr lang="hr-HR" sz="3200" dirty="0">
                <a:latin typeface="+mn-lt"/>
                <a:sym typeface="Symbol" panose="05050102010706020507" pitchFamily="18" charset="2"/>
              </a:rPr>
              <a:t></a:t>
            </a:r>
            <a:r>
              <a:rPr lang="hr-HR" sz="3200" dirty="0">
                <a:latin typeface="+mn-lt"/>
              </a:rPr>
              <a:t>0,28</a:t>
            </a:r>
          </a:p>
        </p:txBody>
      </p:sp>
    </p:spTree>
    <p:extLst>
      <p:ext uri="{BB962C8B-B14F-4D97-AF65-F5344CB8AC3E}">
        <p14:creationId xmlns:p14="http://schemas.microsoft.com/office/powerpoint/2010/main" val="3468673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</a:t>
            </a:r>
            <a:r>
              <a:rPr lang="hr-HR" altLang="sr-Latn-RS" baseline="-25000" dirty="0"/>
              <a:t>FI</a:t>
            </a:r>
            <a:r>
              <a:rPr lang="hr-HR" altLang="sr-Latn-RS" dirty="0"/>
              <a:t> faktori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113237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U slučaju stalnog opterećenja koje nije dominantno (prateće) u kombinaciji opterećenja može se koristiti kombinacijski faktor </a:t>
            </a:r>
            <a:r>
              <a:rPr lang="el-GR" sz="3200" dirty="0">
                <a:latin typeface="+mn-lt"/>
                <a:sym typeface="Symbol" panose="05050102010706020507" pitchFamily="18" charset="2"/>
              </a:rPr>
              <a:t></a:t>
            </a:r>
            <a:r>
              <a:rPr lang="el-GR" sz="3200" dirty="0">
                <a:latin typeface="+mn-lt"/>
              </a:rPr>
              <a:t> </a:t>
            </a:r>
            <a:r>
              <a:rPr lang="pl-PL" sz="3200" dirty="0">
                <a:latin typeface="+mn-lt"/>
              </a:rPr>
              <a:t>za stalno opterećenje koji je definiran omjerom parcijalnih faktora:</a:t>
            </a:r>
            <a:endParaRPr lang="hr-HR" sz="3200" dirty="0">
              <a:latin typeface="+mn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607428"/>
              </p:ext>
            </p:extLst>
          </p:nvPr>
        </p:nvGraphicFramePr>
        <p:xfrm>
          <a:off x="2080270" y="3933056"/>
          <a:ext cx="35560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Equation" r:id="rId4" imgW="1422400" imgH="508000" progId="Equation.DSMT4">
                  <p:embed/>
                </p:oleObj>
              </mc:Choice>
              <mc:Fallback>
                <p:oleObj name="Equation" r:id="rId4" imgW="1422400" imgH="508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0270" y="3933056"/>
                        <a:ext cx="3556000" cy="127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8927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</a:t>
            </a:r>
            <a:r>
              <a:rPr lang="hr-HR" altLang="sr-Latn-RS" baseline="-25000" dirty="0"/>
              <a:t>FI</a:t>
            </a:r>
            <a:r>
              <a:rPr lang="hr-HR" altLang="sr-Latn-RS" dirty="0"/>
              <a:t> faktori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113237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K</a:t>
            </a:r>
            <a:r>
              <a:rPr lang="pl-PL" sz="3200" baseline="-25000" dirty="0">
                <a:latin typeface="+mn-lt"/>
              </a:rPr>
              <a:t>FI,G</a:t>
            </a:r>
            <a:r>
              <a:rPr lang="pl-PL" sz="3200" dirty="0">
                <a:latin typeface="+mn-lt"/>
              </a:rPr>
              <a:t> faktori mogu se izračunati prema izrazima: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914400" lvl="1" indent="-457200">
              <a:buFont typeface="Symbol" panose="05050102010706020507" pitchFamily="18" charset="2"/>
              <a:buChar char="-"/>
            </a:pPr>
            <a:r>
              <a:rPr lang="pl-PL" sz="3200" dirty="0">
                <a:latin typeface="+mn-lt"/>
              </a:rPr>
              <a:t>dominantna opterećenja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640913"/>
              </p:ext>
            </p:extLst>
          </p:nvPr>
        </p:nvGraphicFramePr>
        <p:xfrm>
          <a:off x="1691680" y="3035630"/>
          <a:ext cx="5207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1" name="Equation" r:id="rId4" imgW="2082800" imgH="241300" progId="Equation.DSMT4">
                  <p:embed/>
                </p:oleObj>
              </mc:Choice>
              <mc:Fallback>
                <p:oleObj name="Equation" r:id="rId4" imgW="20828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035630"/>
                        <a:ext cx="520700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052231"/>
              </p:ext>
            </p:extLst>
          </p:nvPr>
        </p:nvGraphicFramePr>
        <p:xfrm>
          <a:off x="1835696" y="4149080"/>
          <a:ext cx="3935293" cy="123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2" name="Equation" r:id="rId6" imgW="1574117" imgH="495085" progId="Equation.DSMT4">
                  <p:embed/>
                </p:oleObj>
              </mc:Choice>
              <mc:Fallback>
                <p:oleObj name="Equation" r:id="rId6" imgW="1574117" imgH="49508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149080"/>
                        <a:ext cx="3935293" cy="123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60389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</a:t>
            </a:r>
            <a:r>
              <a:rPr lang="hr-HR" altLang="sr-Latn-RS" baseline="-25000" dirty="0"/>
              <a:t>FI</a:t>
            </a:r>
            <a:r>
              <a:rPr lang="hr-HR" altLang="sr-Latn-RS" dirty="0"/>
              <a:t> faktori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113237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K</a:t>
            </a:r>
            <a:r>
              <a:rPr lang="pl-PL" sz="3200" baseline="-25000" dirty="0">
                <a:latin typeface="+mn-lt"/>
              </a:rPr>
              <a:t>FI,G</a:t>
            </a:r>
            <a:r>
              <a:rPr lang="pl-PL" sz="3200" dirty="0">
                <a:latin typeface="+mn-lt"/>
              </a:rPr>
              <a:t> faktori mogu se izračunati prema izrazima: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914400" lvl="1" indent="-457200">
              <a:buFont typeface="Symbol" panose="05050102010706020507" pitchFamily="18" charset="2"/>
              <a:buChar char="-"/>
            </a:pPr>
            <a:r>
              <a:rPr lang="pl-PL" sz="3200" dirty="0">
                <a:latin typeface="+mn-lt"/>
              </a:rPr>
              <a:t>nedominantna opterećenja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753777"/>
              </p:ext>
            </p:extLst>
          </p:nvPr>
        </p:nvGraphicFramePr>
        <p:xfrm>
          <a:off x="1475656" y="2841024"/>
          <a:ext cx="56515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2" name="Equation" r:id="rId4" imgW="2260440" imgH="241200" progId="Equation.DSMT4">
                  <p:embed/>
                </p:oleObj>
              </mc:Choice>
              <mc:Fallback>
                <p:oleObj name="Equation" r:id="rId4" imgW="22604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841024"/>
                        <a:ext cx="565150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757872"/>
              </p:ext>
            </p:extLst>
          </p:nvPr>
        </p:nvGraphicFramePr>
        <p:xfrm>
          <a:off x="1979712" y="5018159"/>
          <a:ext cx="3935293" cy="123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3" name="Equation" r:id="rId6" imgW="1574117" imgH="495085" progId="Equation.DSMT4">
                  <p:embed/>
                </p:oleObj>
              </mc:Choice>
              <mc:Fallback>
                <p:oleObj name="Equation" r:id="rId6" imgW="1574117" imgH="49508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018159"/>
                        <a:ext cx="3935293" cy="123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028279"/>
              </p:ext>
            </p:extLst>
          </p:nvPr>
        </p:nvGraphicFramePr>
        <p:xfrm>
          <a:off x="2004864" y="3647873"/>
          <a:ext cx="355600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4" name="Equation" r:id="rId8" imgW="1422400" imgH="508000" progId="Equation.DSMT4">
                  <p:embed/>
                </p:oleObj>
              </mc:Choice>
              <mc:Fallback>
                <p:oleObj name="Equation" r:id="rId8" imgW="1422400" imgH="508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864" y="3647873"/>
                        <a:ext cx="3556000" cy="127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156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</a:t>
            </a:r>
            <a:r>
              <a:rPr lang="hr-HR" altLang="sr-Latn-RS" baseline="-25000" dirty="0"/>
              <a:t>FI</a:t>
            </a:r>
            <a:r>
              <a:rPr lang="hr-HR" altLang="sr-Latn-RS" dirty="0"/>
              <a:t> faktori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113237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>
                <a:latin typeface="+mn-lt"/>
              </a:rPr>
              <a:t>Rezultati proračuna za lagane konstrukcije s V = 0,116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459107"/>
              </p:ext>
            </p:extLst>
          </p:nvPr>
        </p:nvGraphicFramePr>
        <p:xfrm>
          <a:off x="323528" y="1772816"/>
          <a:ext cx="8496943" cy="3391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4460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Klasa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Ciljani indeks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FORM: za djelovanja</a:t>
                      </a:r>
                      <a:r>
                        <a:rPr lang="hr-HR" sz="1600" baseline="30000">
                          <a:effectLst/>
                        </a:rPr>
                        <a:t>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Nedominantna</a:t>
                      </a:r>
                      <a:r>
                        <a:rPr lang="hr-HR" sz="1600" baseline="300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Dominantna</a:t>
                      </a:r>
                      <a:r>
                        <a:rPr lang="hr-HR" sz="1600" baseline="300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46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>
                          <a:effectLst/>
                        </a:rPr>
                        <a:t>E</a:t>
                      </a:r>
                      <a:r>
                        <a:rPr lang="hr-HR" sz="1600">
                          <a:effectLst/>
                        </a:rPr>
                        <a:t> = 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0,7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>
                          <a:effectLst/>
                        </a:rPr>
                        <a:t>E,c</a:t>
                      </a:r>
                      <a:r>
                        <a:rPr lang="hr-HR" sz="1600">
                          <a:effectLst/>
                        </a:rPr>
                        <a:t> = 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0,28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Parcijalni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FI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Komb.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Parcijalni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FI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46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T,50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>
                          <a:effectLst/>
                        </a:rPr>
                        <a:t>E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</a:t>
                      </a:r>
                      <a:r>
                        <a:rPr lang="hr-HR" sz="1600" baseline="-25000">
                          <a:effectLst/>
                        </a:rPr>
                        <a:t>T,50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>
                          <a:effectLst/>
                        </a:rPr>
                        <a:t>E</a:t>
                      </a:r>
                      <a:r>
                        <a:rPr lang="hr-HR" sz="1600">
                          <a:effectLst/>
                        </a:rPr>
                        <a:t>,</a:t>
                      </a:r>
                      <a:r>
                        <a:rPr lang="hr-HR" sz="1600" baseline="-25000">
                          <a:effectLst/>
                        </a:rPr>
                        <a:t>c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</a:t>
                      </a:r>
                      <a:r>
                        <a:rPr lang="hr-HR" sz="1600" baseline="-25000">
                          <a:effectLst/>
                        </a:rPr>
                        <a:t>T,50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</a:t>
                      </a:r>
                      <a:r>
                        <a:rPr lang="hr-HR" sz="1600" baseline="-25000">
                          <a:effectLst/>
                        </a:rPr>
                        <a:t>F,G,c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</a:t>
                      </a:r>
                      <a:r>
                        <a:rPr lang="hr-HR" sz="1600" baseline="-25000">
                          <a:effectLst/>
                        </a:rPr>
                        <a:t>FI,G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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</a:t>
                      </a:r>
                      <a:r>
                        <a:rPr lang="hr-HR" sz="1600" baseline="-25000">
                          <a:effectLst/>
                        </a:rPr>
                        <a:t>F,G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</a:t>
                      </a:r>
                      <a:r>
                        <a:rPr lang="hr-HR" sz="1600" baseline="-25000">
                          <a:effectLst/>
                        </a:rPr>
                        <a:t>FI,G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3,43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1,372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1,159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1,068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0,829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1,398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1,068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3,01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1,204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1,1397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1,031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0,845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1,349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1,031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dirty="0">
                          <a:effectLst/>
                        </a:rPr>
                        <a:t>2,66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1,064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1,123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0,8585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1,3086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2,31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0,924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1,107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0,969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0,873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1,278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0,969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2,6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1,82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0,728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1,084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0,9255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0,895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1,211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0,9255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aseline="30000" dirty="0">
                          <a:effectLst/>
                        </a:rPr>
                        <a:t>1</a:t>
                      </a:r>
                      <a:r>
                        <a:rPr lang="hr-HR" sz="1600" dirty="0">
                          <a:effectLst/>
                        </a:rPr>
                        <a:t> Težinski faktor za dominantna djelovanja prema FORM: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   α</a:t>
                      </a:r>
                      <a:r>
                        <a:rPr lang="hr-HR" sz="1600" baseline="-25000" dirty="0">
                          <a:effectLst/>
                        </a:rPr>
                        <a:t>E</a:t>
                      </a:r>
                      <a:r>
                        <a:rPr lang="hr-HR" sz="1600" dirty="0">
                          <a:effectLst/>
                        </a:rPr>
                        <a:t> = </a:t>
                      </a: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dirty="0">
                          <a:effectLst/>
                        </a:rPr>
                        <a:t>0,7 za dominantna opterećenja; α</a:t>
                      </a:r>
                      <a:r>
                        <a:rPr lang="hr-HR" sz="1600" baseline="-25000" dirty="0">
                          <a:effectLst/>
                        </a:rPr>
                        <a:t>E</a:t>
                      </a:r>
                      <a:r>
                        <a:rPr lang="hr-HR" sz="1600" dirty="0">
                          <a:effectLst/>
                        </a:rPr>
                        <a:t> = </a:t>
                      </a: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dirty="0">
                          <a:effectLst/>
                        </a:rPr>
                        <a:t>0,28 za nedominantna opterećenja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aseline="30000" dirty="0">
                          <a:effectLst/>
                        </a:rPr>
                        <a:t>2</a:t>
                      </a:r>
                      <a:r>
                        <a:rPr lang="hr-HR" sz="1600" dirty="0">
                          <a:effectLst/>
                        </a:rPr>
                        <a:t> Normalna raspodjela za djelovanje s koeficijentom varijacije </a:t>
                      </a:r>
                      <a:r>
                        <a:rPr lang="hr-HR" sz="1600" dirty="0" err="1">
                          <a:effectLst/>
                        </a:rPr>
                        <a:t>V</a:t>
                      </a:r>
                      <a:r>
                        <a:rPr lang="hr-HR" sz="1600" baseline="-25000" dirty="0" err="1">
                          <a:effectLst/>
                        </a:rPr>
                        <a:t>tot</a:t>
                      </a:r>
                      <a:r>
                        <a:rPr lang="hr-HR" sz="1600" dirty="0">
                          <a:effectLst/>
                        </a:rPr>
                        <a:t> = 0,116 dovodi do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   </a:t>
                      </a:r>
                      <a:r>
                        <a:rPr lang="hr-HR" sz="1600" dirty="0" err="1">
                          <a:effectLst/>
                        </a:rPr>
                        <a:t>γ</a:t>
                      </a:r>
                      <a:r>
                        <a:rPr lang="hr-HR" sz="1600" baseline="-25000" dirty="0" err="1">
                          <a:effectLst/>
                        </a:rPr>
                        <a:t>F,G</a:t>
                      </a:r>
                      <a:r>
                        <a:rPr lang="hr-HR" sz="1600" dirty="0">
                          <a:effectLst/>
                        </a:rPr>
                        <a:t> = 1,3086 = 0,9693</a:t>
                      </a: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</a:t>
                      </a:r>
                      <a:r>
                        <a:rPr lang="hr-HR" sz="1600" dirty="0">
                          <a:effectLst/>
                        </a:rPr>
                        <a:t>1,35.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08908" y="5414183"/>
            <a:ext cx="84969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predloženi K</a:t>
            </a:r>
            <a:r>
              <a:rPr lang="hr-HR" baseline="-25000" dirty="0"/>
              <a:t>FI</a:t>
            </a:r>
            <a:r>
              <a:rPr lang="hr-HR" dirty="0"/>
              <a:t> = 0,9 za CC1 i </a:t>
            </a:r>
            <a:r>
              <a:rPr lang="el-GR" dirty="0"/>
              <a:t>ξ = 0,85 </a:t>
            </a:r>
            <a:r>
              <a:rPr lang="hr-HR" dirty="0"/>
              <a:t>za nedominantna trajna opterećenja prema EN 1990, B.3.3 nisu dovoljno diferencirani</a:t>
            </a:r>
          </a:p>
        </p:txBody>
      </p:sp>
    </p:spTree>
    <p:extLst>
      <p:ext uri="{BB962C8B-B14F-4D97-AF65-F5344CB8AC3E}">
        <p14:creationId xmlns:p14="http://schemas.microsoft.com/office/powerpoint/2010/main" val="33253407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Parcijalni faktori i KFI faktori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113237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800" dirty="0">
                <a:latin typeface="+mn-lt"/>
              </a:rPr>
              <a:t>Rezultati proračuna s V = 0,131579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32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154863"/>
              </p:ext>
            </p:extLst>
          </p:nvPr>
        </p:nvGraphicFramePr>
        <p:xfrm>
          <a:off x="581971" y="1844824"/>
          <a:ext cx="8003229" cy="3131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4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42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42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28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4460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Klasa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Ciljani indeks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FORM: za djelovanja</a:t>
                      </a:r>
                      <a:r>
                        <a:rPr lang="hr-HR" sz="1600" baseline="30000">
                          <a:effectLst/>
                        </a:rPr>
                        <a:t>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Nedominantna</a:t>
                      </a:r>
                      <a:r>
                        <a:rPr lang="hr-HR" sz="1600" baseline="300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Dominantna</a:t>
                      </a:r>
                      <a:r>
                        <a:rPr lang="hr-HR" sz="1600" baseline="30000">
                          <a:effectLst/>
                        </a:rPr>
                        <a:t>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46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>
                          <a:effectLst/>
                        </a:rPr>
                        <a:t>E</a:t>
                      </a:r>
                      <a:r>
                        <a:rPr lang="hr-HR" sz="1600">
                          <a:effectLst/>
                        </a:rPr>
                        <a:t> = 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0,7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>
                          <a:effectLst/>
                        </a:rPr>
                        <a:t>E,c</a:t>
                      </a:r>
                      <a:r>
                        <a:rPr lang="hr-HR" sz="1600">
                          <a:effectLst/>
                        </a:rPr>
                        <a:t> = 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0,28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Parcijalni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FI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Komb.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Parcijalni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FI faktor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46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600" baseline="-25000">
                          <a:effectLst/>
                        </a:rPr>
                        <a:t>T,50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>
                          <a:effectLst/>
                        </a:rPr>
                        <a:t>E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</a:t>
                      </a:r>
                      <a:r>
                        <a:rPr lang="hr-HR" sz="1600" baseline="-25000">
                          <a:effectLst/>
                        </a:rPr>
                        <a:t>T,50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hr-HR" sz="1600" baseline="-25000">
                          <a:effectLst/>
                        </a:rPr>
                        <a:t>E</a:t>
                      </a:r>
                      <a:r>
                        <a:rPr lang="hr-HR" sz="1600">
                          <a:effectLst/>
                        </a:rPr>
                        <a:t>,</a:t>
                      </a:r>
                      <a:r>
                        <a:rPr lang="hr-HR" sz="1600" baseline="-25000">
                          <a:effectLst/>
                        </a:rPr>
                        <a:t>c</a:t>
                      </a: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</a:t>
                      </a:r>
                      <a:r>
                        <a:rPr lang="hr-HR" sz="1600" baseline="-25000">
                          <a:effectLst/>
                        </a:rPr>
                        <a:t>T,50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</a:t>
                      </a:r>
                      <a:r>
                        <a:rPr lang="hr-HR" sz="1600" baseline="-25000">
                          <a:effectLst/>
                        </a:rPr>
                        <a:t>F,G,c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</a:t>
                      </a:r>
                      <a:r>
                        <a:rPr lang="hr-HR" sz="1600" baseline="-25000">
                          <a:effectLst/>
                        </a:rPr>
                        <a:t>FI,G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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</a:t>
                      </a:r>
                      <a:r>
                        <a:rPr lang="hr-HR" sz="1600" baseline="-25000">
                          <a:effectLst/>
                        </a:rPr>
                        <a:t>F,G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K</a:t>
                      </a:r>
                      <a:r>
                        <a:rPr lang="hr-HR" sz="1600" baseline="-25000">
                          <a:effectLst/>
                        </a:rPr>
                        <a:t>FI,G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4,9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3,43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1,372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1,1805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1,075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0,813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1,451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1,0075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4,3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3,01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1,204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1,158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1,034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0,830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1,396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1,034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2,66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1,064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1,14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0,844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1,35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3,3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2,31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0,924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1,1216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0,966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0,860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1,304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0,966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CC0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2,6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1,82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>
                          <a:effectLst/>
                        </a:rPr>
                        <a:t>0,728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1,096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0,918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0,884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effectLst/>
                        </a:rPr>
                        <a:t>1,239</a:t>
                      </a:r>
                      <a:endParaRPr lang="hr-H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0,918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aseline="30000" dirty="0">
                          <a:effectLst/>
                        </a:rPr>
                        <a:t>1</a:t>
                      </a:r>
                      <a:r>
                        <a:rPr lang="hr-HR" sz="1600" dirty="0">
                          <a:effectLst/>
                        </a:rPr>
                        <a:t> Težinski faktor za dominantna djelovanja prema FORM: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   α</a:t>
                      </a:r>
                      <a:r>
                        <a:rPr lang="hr-HR" sz="1600" baseline="-25000" dirty="0">
                          <a:effectLst/>
                        </a:rPr>
                        <a:t>E</a:t>
                      </a:r>
                      <a:r>
                        <a:rPr lang="hr-HR" sz="1600" dirty="0">
                          <a:effectLst/>
                        </a:rPr>
                        <a:t> = </a:t>
                      </a: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dirty="0">
                          <a:effectLst/>
                        </a:rPr>
                        <a:t>0,7 za dominantna opterećenja; α</a:t>
                      </a:r>
                      <a:r>
                        <a:rPr lang="hr-HR" sz="1600" baseline="-25000" dirty="0">
                          <a:effectLst/>
                        </a:rPr>
                        <a:t>E</a:t>
                      </a:r>
                      <a:r>
                        <a:rPr lang="hr-HR" sz="1600" dirty="0">
                          <a:effectLst/>
                        </a:rPr>
                        <a:t> = </a:t>
                      </a:r>
                      <a:r>
                        <a:rPr lang="hr-HR" sz="1600" dirty="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hr-HR" sz="1600" dirty="0">
                          <a:effectLst/>
                        </a:rPr>
                        <a:t>0,28 za nedominantna opterećenja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aseline="30000" dirty="0">
                          <a:effectLst/>
                        </a:rPr>
                        <a:t>2</a:t>
                      </a:r>
                      <a:r>
                        <a:rPr lang="hr-HR" sz="1600" dirty="0">
                          <a:effectLst/>
                        </a:rPr>
                        <a:t> Normalna raspodjela za djelovanje s koeficijentom varijacije za </a:t>
                      </a:r>
                      <a:r>
                        <a:rPr lang="hr-HR" sz="1600" dirty="0" err="1">
                          <a:effectLst/>
                        </a:rPr>
                        <a:t>γ</a:t>
                      </a:r>
                      <a:r>
                        <a:rPr lang="hr-HR" sz="1600" baseline="-25000" dirty="0" err="1">
                          <a:effectLst/>
                        </a:rPr>
                        <a:t>F,G</a:t>
                      </a:r>
                      <a:r>
                        <a:rPr lang="hr-HR" sz="1600" dirty="0">
                          <a:effectLst/>
                        </a:rPr>
                        <a:t> = 1,35: </a:t>
                      </a:r>
                      <a:r>
                        <a:rPr lang="hr-HR" sz="1600" dirty="0" err="1">
                          <a:effectLst/>
                        </a:rPr>
                        <a:t>V</a:t>
                      </a:r>
                      <a:r>
                        <a:rPr lang="hr-HR" sz="1600" baseline="-25000" dirty="0" err="1">
                          <a:effectLst/>
                        </a:rPr>
                        <a:t>tot</a:t>
                      </a:r>
                      <a:r>
                        <a:rPr lang="hr-HR" sz="1600" dirty="0">
                          <a:effectLst/>
                        </a:rPr>
                        <a:t> = 0,131579.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5018298"/>
            <a:ext cx="857929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/>
              <a:t>Pretpostavke i rezultati prikazani u tablicama za dva koeficijenta varijacije V = </a:t>
            </a:r>
            <a:r>
              <a:rPr lang="hr-HR" dirty="0" err="1"/>
              <a:t>V</a:t>
            </a:r>
            <a:r>
              <a:rPr lang="hr-HR" baseline="-25000" dirty="0" err="1"/>
              <a:t>lim</a:t>
            </a:r>
            <a:r>
              <a:rPr lang="hr-HR" dirty="0"/>
              <a:t> = 0,131579 (</a:t>
            </a:r>
            <a:r>
              <a:rPr lang="hr-HR" dirty="0">
                <a:latin typeface="Symbol" panose="05050102010706020507" pitchFamily="18" charset="2"/>
              </a:rPr>
              <a:t></a:t>
            </a:r>
            <a:r>
              <a:rPr lang="hr-HR" baseline="-25000" dirty="0"/>
              <a:t>F,G,CC2</a:t>
            </a:r>
            <a:r>
              <a:rPr lang="hr-HR" dirty="0"/>
              <a:t> = 1,35) i V = 0,116 (</a:t>
            </a:r>
            <a:r>
              <a:rPr lang="hr-HR" dirty="0">
                <a:latin typeface="Symbol" panose="05050102010706020507" pitchFamily="18" charset="2"/>
              </a:rPr>
              <a:t></a:t>
            </a:r>
            <a:r>
              <a:rPr lang="hr-HR" baseline="-25000" dirty="0"/>
              <a:t>F,G,CC2</a:t>
            </a:r>
            <a:r>
              <a:rPr lang="hr-HR" dirty="0"/>
              <a:t> = 1,3).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hr-HR" dirty="0"/>
              <a:t>Vrijednosti K</a:t>
            </a:r>
            <a:r>
              <a:rPr lang="hr-HR" baseline="-25000" dirty="0"/>
              <a:t>FI,G</a:t>
            </a:r>
            <a:r>
              <a:rPr lang="hr-HR" dirty="0"/>
              <a:t> i </a:t>
            </a:r>
            <a:r>
              <a:rPr lang="el-GR" dirty="0"/>
              <a:t>ξ </a:t>
            </a:r>
            <a:r>
              <a:rPr lang="hr-HR" dirty="0"/>
              <a:t>variraju, stoga bi se za potrebe proračuna trebale koristiti daljnje aproksimacije.</a:t>
            </a:r>
          </a:p>
        </p:txBody>
      </p:sp>
    </p:spTree>
    <p:extLst>
      <p:ext uri="{BB962C8B-B14F-4D97-AF65-F5344CB8AC3E}">
        <p14:creationId xmlns:p14="http://schemas.microsoft.com/office/powerpoint/2010/main" val="2669087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Zaključne napomene</a:t>
            </a:r>
          </a:p>
        </p:txBody>
      </p:sp>
      <p:sp>
        <p:nvSpPr>
          <p:cNvPr id="2" name="Rectangle 1"/>
          <p:cNvSpPr/>
          <p:nvPr/>
        </p:nvSpPr>
        <p:spPr>
          <a:xfrm>
            <a:off x="323528" y="1052736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Parcijalni faktori ili K</a:t>
            </a:r>
            <a:r>
              <a:rPr lang="pl-PL" sz="3200" baseline="-25000" dirty="0">
                <a:latin typeface="+mn-lt"/>
              </a:rPr>
              <a:t>FI</a:t>
            </a:r>
            <a:r>
              <a:rPr lang="pl-PL" sz="3200" dirty="0">
                <a:latin typeface="+mn-lt"/>
              </a:rPr>
              <a:t> faktori dani u Eurocode-u su prijedlozi, a ne normativni.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Mogu se odabrati na nacionalnoj razini (NAD ili NCI).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Prikazana metodologija njihove procjene, vezano na rafiniraniju diferencijaciju pouzdanosti, razrađena je na temelju parcijalnih faktora za CC2 prema EN 1990, A.1.3 i osnovnoj pouzdanosti prema EN 1990, Aneks B i 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3200" dirty="0">
                <a:latin typeface="+mn-lt"/>
              </a:rPr>
              <a:t>Može se primjeniti u NAD-u ili NCI-ju u ND-u Eurocode-u svake članice.</a:t>
            </a:r>
          </a:p>
          <a:p>
            <a:pPr lvl="1"/>
            <a:endParaRPr lang="pl-PL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540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Klasifikacija pouzdanosti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654609-9188-439F-9902-DF9DE0CE3209}"/>
              </a:ext>
            </a:extLst>
          </p:cNvPr>
          <p:cNvSpPr/>
          <p:nvPr/>
        </p:nvSpPr>
        <p:spPr>
          <a:xfrm>
            <a:off x="899592" y="148478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Tablica 1. Klasifikacija pouzdanosti prema EN 1990 (2002) za KGS [1]</a:t>
            </a:r>
            <a:endParaRPr lang="hr-HR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FB4F61D-E09F-4766-B227-BDF9BD861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3956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39CA9BB-3F45-44F2-9503-1260DC72B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325413"/>
              </p:ext>
            </p:extLst>
          </p:nvPr>
        </p:nvGraphicFramePr>
        <p:xfrm>
          <a:off x="889247" y="1916832"/>
          <a:ext cx="7787209" cy="2268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3489">
                  <a:extLst>
                    <a:ext uri="{9D8B030D-6E8A-4147-A177-3AD203B41FA5}">
                      <a16:colId xmlns:a16="http://schemas.microsoft.com/office/drawing/2014/main" val="1547663408"/>
                    </a:ext>
                  </a:extLst>
                </a:gridCol>
                <a:gridCol w="1464295">
                  <a:extLst>
                    <a:ext uri="{9D8B030D-6E8A-4147-A177-3AD203B41FA5}">
                      <a16:colId xmlns:a16="http://schemas.microsoft.com/office/drawing/2014/main" val="102403411"/>
                    </a:ext>
                  </a:extLst>
                </a:gridCol>
                <a:gridCol w="1187056">
                  <a:extLst>
                    <a:ext uri="{9D8B030D-6E8A-4147-A177-3AD203B41FA5}">
                      <a16:colId xmlns:a16="http://schemas.microsoft.com/office/drawing/2014/main" val="563379084"/>
                    </a:ext>
                  </a:extLst>
                </a:gridCol>
                <a:gridCol w="1365137">
                  <a:extLst>
                    <a:ext uri="{9D8B030D-6E8A-4147-A177-3AD203B41FA5}">
                      <a16:colId xmlns:a16="http://schemas.microsoft.com/office/drawing/2014/main" val="3267343408"/>
                    </a:ext>
                  </a:extLst>
                </a:gridCol>
                <a:gridCol w="1947232">
                  <a:extLst>
                    <a:ext uri="{9D8B030D-6E8A-4147-A177-3AD203B41FA5}">
                      <a16:colId xmlns:a16="http://schemas.microsoft.com/office/drawing/2014/main" val="2742920744"/>
                    </a:ext>
                  </a:extLst>
                </a:gridCol>
              </a:tblGrid>
              <a:tr h="119380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Klase pouzdanosti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Posljedice otkazivanja konstrukcije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Indeks pouzdanosti </a:t>
                      </a: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za referentni period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Primjeri građevina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1966476"/>
                  </a:ext>
                </a:extLst>
              </a:tr>
              <a:tr h="11938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godina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godina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3376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RC3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Velike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Mostovi, zgrade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044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RC2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Srednje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Stambene zgrade i uredi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3050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RC1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Poljoprivredne zgrade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3880295"/>
                  </a:ext>
                </a:extLst>
              </a:tr>
            </a:tbl>
          </a:graphicData>
        </a:graphic>
      </p:graphicFrame>
      <p:sp>
        <p:nvSpPr>
          <p:cNvPr id="17" name="Rectangle 5">
            <a:extLst>
              <a:ext uri="{FF2B5EF4-FFF2-40B4-BE49-F238E27FC236}">
                <a16:creationId xmlns:a16="http://schemas.microsoft.com/office/drawing/2014/main" id="{91D5D2FE-0490-4401-BB9C-810029DD6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3956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25EEB9D-5326-4860-A166-BBFE2E147BC1}"/>
              </a:ext>
            </a:extLst>
          </p:cNvPr>
          <p:cNvSpPr/>
          <p:nvPr/>
        </p:nvSpPr>
        <p:spPr>
          <a:xfrm>
            <a:off x="899591" y="4480763"/>
            <a:ext cx="7787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sym typeface="Symbol" panose="05050102010706020507" pitchFamily="18" charset="2"/>
              </a:rPr>
              <a:t> </a:t>
            </a:r>
            <a:r>
              <a:rPr lang="hr-HR" dirty="0"/>
              <a:t>tri klase posljedica i prikazuju se primjeri različitih tipova konstrukcija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CE6BF55-671D-41BD-8C7C-C48477B305F4}"/>
              </a:ext>
            </a:extLst>
          </p:cNvPr>
          <p:cNvSpPr/>
          <p:nvPr/>
        </p:nvSpPr>
        <p:spPr>
          <a:xfrm>
            <a:off x="899592" y="5018316"/>
            <a:ext cx="7787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Symbol" panose="05050102010706020507" pitchFamily="18" charset="2"/>
              <a:buChar char="Þ"/>
            </a:pPr>
            <a:r>
              <a:rPr lang="hr-HR" dirty="0"/>
              <a:t>kvantitativni kriterij kao što je broj ugroženih osoba (rizik za ljude), omjer   </a:t>
            </a:r>
          </a:p>
          <a:p>
            <a:r>
              <a:rPr lang="hr-HR" dirty="0"/>
              <a:t>     otkazivanja i početnih troškova nije uključen</a:t>
            </a:r>
          </a:p>
        </p:txBody>
      </p:sp>
    </p:spTree>
    <p:extLst>
      <p:ext uri="{BB962C8B-B14F-4D97-AF65-F5344CB8AC3E}">
        <p14:creationId xmlns:p14="http://schemas.microsoft.com/office/powerpoint/2010/main" val="130964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Klasifikacija pouzdanosti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FB4F61D-E09F-4766-B227-BDF9BD861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3956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91D5D2FE-0490-4401-BB9C-810029DD6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33956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9EFCB5-8843-4E56-8ACB-CFB9535F0055}"/>
              </a:ext>
            </a:extLst>
          </p:cNvPr>
          <p:cNvSpPr/>
          <p:nvPr/>
        </p:nvSpPr>
        <p:spPr>
          <a:xfrm>
            <a:off x="971600" y="1560752"/>
            <a:ext cx="6468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Tablica 2. Definicija klasa posljedica prema </a:t>
            </a:r>
            <a:r>
              <a:rPr lang="hr-HR" dirty="0" err="1"/>
              <a:t>prEN</a:t>
            </a:r>
            <a:r>
              <a:rPr lang="hr-HR" dirty="0"/>
              <a:t> 1990 (2017)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ABE569B-8083-4CE6-95DC-79AF9E59F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752757"/>
              </p:ext>
            </p:extLst>
          </p:nvPr>
        </p:nvGraphicFramePr>
        <p:xfrm>
          <a:off x="647563" y="2073198"/>
          <a:ext cx="8100901" cy="1935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1966588977"/>
                    </a:ext>
                  </a:extLst>
                </a:gridCol>
                <a:gridCol w="1836205">
                  <a:extLst>
                    <a:ext uri="{9D8B030D-6E8A-4147-A177-3AD203B41FA5}">
                      <a16:colId xmlns:a16="http://schemas.microsoft.com/office/drawing/2014/main" val="326658944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37186017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Klasa posljedica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Gubitak ljudskih života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Ekonomske, socijalne posljedice i posljedice na okoliš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23338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CC4 Najveće posljedice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Ekstremni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Ogromne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7291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CC3 Veće posljedice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Velik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Vrlo velike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000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CC2 Normalne posljedice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Srednji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Znatne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0733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CC1 Manje posljedice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0557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CC0 Najmanje posljedice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Vrlo mali</a:t>
                      </a:r>
                      <a:endParaRPr lang="hr-H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Beznačajne</a:t>
                      </a:r>
                      <a:endParaRPr lang="hr-H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882147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21549" y="4285217"/>
            <a:ext cx="81009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Tablica 3. Privremene ciljane razine pouzdanosti povezane s jednom </a:t>
            </a:r>
          </a:p>
          <a:p>
            <a:r>
              <a:rPr lang="hr-HR" dirty="0"/>
              <a:t>godinom i krajnjim graničnim stanjima sukladno </a:t>
            </a:r>
            <a:r>
              <a:rPr lang="hr-HR" dirty="0" err="1"/>
              <a:t>prEN</a:t>
            </a:r>
            <a:r>
              <a:rPr lang="hr-HR" dirty="0"/>
              <a:t> 1990 [6]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223230"/>
              </p:ext>
            </p:extLst>
          </p:nvPr>
        </p:nvGraphicFramePr>
        <p:xfrm>
          <a:off x="1331640" y="5175328"/>
          <a:ext cx="5754370" cy="558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8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CC1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CC2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CC3</a:t>
                      </a:r>
                      <a:endParaRPr lang="hr-H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err="1">
                          <a:effectLst/>
                        </a:rPr>
                        <a:t>P</a:t>
                      </a:r>
                      <a:r>
                        <a:rPr lang="hr-HR" sz="1800" baseline="-25000" dirty="0" err="1">
                          <a:effectLst/>
                        </a:rPr>
                        <a:t>f</a:t>
                      </a:r>
                      <a:r>
                        <a:rPr lang="hr-HR" sz="1800" dirty="0">
                          <a:effectLst/>
                        </a:rPr>
                        <a:t> = 10</a:t>
                      </a:r>
                      <a:r>
                        <a:rPr lang="hr-HR" sz="1800" baseline="30000" dirty="0">
                          <a:effectLst/>
                        </a:rPr>
                        <a:t>-5</a:t>
                      </a:r>
                      <a:r>
                        <a:rPr lang="hr-HR" sz="1800" dirty="0">
                          <a:effectLst/>
                        </a:rPr>
                        <a:t>; </a:t>
                      </a:r>
                      <a:r>
                        <a:rPr lang="hr-HR" sz="18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800" baseline="-25000" dirty="0">
                          <a:effectLst/>
                        </a:rPr>
                        <a:t>1</a:t>
                      </a:r>
                      <a:r>
                        <a:rPr lang="hr-HR" sz="1800" dirty="0">
                          <a:effectLst/>
                        </a:rPr>
                        <a:t> = 4,3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err="1">
                          <a:effectLst/>
                        </a:rPr>
                        <a:t>P</a:t>
                      </a:r>
                      <a:r>
                        <a:rPr lang="hr-HR" sz="1800" baseline="-25000" dirty="0" err="1">
                          <a:effectLst/>
                        </a:rPr>
                        <a:t>f</a:t>
                      </a:r>
                      <a:r>
                        <a:rPr lang="hr-HR" sz="1800" dirty="0">
                          <a:effectLst/>
                        </a:rPr>
                        <a:t> = 10</a:t>
                      </a:r>
                      <a:r>
                        <a:rPr lang="hr-HR" sz="1800" baseline="30000" dirty="0">
                          <a:effectLst/>
                        </a:rPr>
                        <a:t>-6</a:t>
                      </a:r>
                      <a:r>
                        <a:rPr lang="hr-HR" sz="1800" dirty="0">
                          <a:effectLst/>
                        </a:rPr>
                        <a:t>; </a:t>
                      </a:r>
                      <a:r>
                        <a:rPr lang="hr-HR" sz="18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800" baseline="-25000" dirty="0">
                          <a:effectLst/>
                        </a:rPr>
                        <a:t>1</a:t>
                      </a:r>
                      <a:r>
                        <a:rPr lang="hr-HR" sz="1800" dirty="0">
                          <a:effectLst/>
                        </a:rPr>
                        <a:t> = 4,7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err="1">
                          <a:effectLst/>
                        </a:rPr>
                        <a:t>P</a:t>
                      </a:r>
                      <a:r>
                        <a:rPr lang="hr-HR" sz="1800" baseline="-25000" dirty="0" err="1">
                          <a:effectLst/>
                        </a:rPr>
                        <a:t>f</a:t>
                      </a:r>
                      <a:r>
                        <a:rPr lang="hr-HR" sz="1800" dirty="0">
                          <a:effectLst/>
                        </a:rPr>
                        <a:t> = 10</a:t>
                      </a:r>
                      <a:r>
                        <a:rPr lang="hr-HR" sz="1800" baseline="30000" dirty="0">
                          <a:effectLst/>
                        </a:rPr>
                        <a:t>-7</a:t>
                      </a:r>
                      <a:r>
                        <a:rPr lang="hr-HR" sz="1800" dirty="0">
                          <a:effectLst/>
                        </a:rPr>
                        <a:t>; </a:t>
                      </a:r>
                      <a:r>
                        <a:rPr lang="hr-HR" sz="18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hr-HR" sz="1800" baseline="-25000" dirty="0">
                          <a:effectLst/>
                        </a:rPr>
                        <a:t>1</a:t>
                      </a:r>
                      <a:r>
                        <a:rPr lang="hr-HR" sz="1800" dirty="0">
                          <a:effectLst/>
                        </a:rPr>
                        <a:t> = 5,1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42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Varijacija vjerojatnosti otkazivanja s vremenom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600200"/>
            <a:ext cx="8568952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Prilagodba ciljane pouzdanosti za različite referentne periode (n godina)</a:t>
            </a:r>
          </a:p>
          <a:p>
            <a:endParaRPr lang="hr-HR" altLang="sr-Latn-RS" dirty="0"/>
          </a:p>
          <a:p>
            <a:endParaRPr lang="hr-HR" altLang="sr-Latn-RS" dirty="0"/>
          </a:p>
          <a:p>
            <a:r>
              <a:rPr lang="hr-HR" altLang="sr-Latn-RS" dirty="0"/>
              <a:t>Pretpostavka da su događaji neovisni.</a:t>
            </a:r>
          </a:p>
          <a:p>
            <a:r>
              <a:rPr lang="hr-HR" altLang="sr-Latn-RS" dirty="0"/>
              <a:t>Oznaka n pokazuje broj godina referentnog perioda </a:t>
            </a:r>
            <a:r>
              <a:rPr lang="hr-HR" altLang="sr-Latn-RS" dirty="0" err="1"/>
              <a:t>T</a:t>
            </a:r>
            <a:r>
              <a:rPr lang="hr-HR" altLang="sr-Latn-RS" baseline="-25000" dirty="0" err="1"/>
              <a:t>n</a:t>
            </a:r>
            <a:r>
              <a:rPr lang="hr-HR" altLang="sr-Latn-RS" dirty="0"/>
              <a:t> (n = </a:t>
            </a:r>
            <a:r>
              <a:rPr lang="hr-HR" altLang="sr-Latn-RS" dirty="0" err="1"/>
              <a:t>T</a:t>
            </a:r>
            <a:r>
              <a:rPr lang="hr-HR" altLang="sr-Latn-RS" baseline="-25000" dirty="0" err="1"/>
              <a:t>n</a:t>
            </a:r>
            <a:r>
              <a:rPr lang="hr-HR" altLang="sr-Latn-RS" dirty="0"/>
              <a:t>).  </a:t>
            </a:r>
          </a:p>
          <a:p>
            <a:endParaRPr lang="hr-HR" altLang="sr-Latn-RS" dirty="0"/>
          </a:p>
          <a:p>
            <a:endParaRPr lang="hr-HR" altLang="sr-Latn-RS" dirty="0"/>
          </a:p>
          <a:p>
            <a:pPr marL="0" indent="0">
              <a:buNone/>
            </a:pPr>
            <a:endParaRPr lang="hr-HR" altLang="sr-Latn-R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224019"/>
              </p:ext>
            </p:extLst>
          </p:nvPr>
        </p:nvGraphicFramePr>
        <p:xfrm>
          <a:off x="1835696" y="2852936"/>
          <a:ext cx="2984400" cy="76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4" imgW="1193760" imgH="304560" progId="Equation.DSMT4">
                  <p:embed/>
                </p:oleObj>
              </mc:Choice>
              <mc:Fallback>
                <p:oleObj name="Equation" r:id="rId4" imgW="11937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35696" y="2852936"/>
                        <a:ext cx="2984400" cy="76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8221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Varijacija vjerojatnosti otkazivanja s vremenom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600200"/>
            <a:ext cx="8568952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Varijacija </a:t>
            </a:r>
            <a:r>
              <a:rPr lang="hr-HR" altLang="sr-Latn-RS" dirty="0">
                <a:sym typeface="Symbol" panose="05050102010706020507" pitchFamily="18" charset="2"/>
              </a:rPr>
              <a:t></a:t>
            </a:r>
            <a:r>
              <a:rPr lang="hr-HR" altLang="sr-Latn-RS" baseline="-25000" dirty="0">
                <a:sym typeface="Symbol" panose="05050102010706020507" pitchFamily="18" charset="2"/>
              </a:rPr>
              <a:t>n</a:t>
            </a:r>
            <a:r>
              <a:rPr lang="hr-HR" altLang="sr-Latn-RS" dirty="0">
                <a:sym typeface="Symbol" panose="05050102010706020507" pitchFamily="18" charset="2"/>
              </a:rPr>
              <a:t> s </a:t>
            </a:r>
            <a:r>
              <a:rPr lang="hr-HR" altLang="sr-Latn-RS" baseline="-25000" dirty="0">
                <a:sym typeface="Symbol" panose="05050102010706020507" pitchFamily="18" charset="2"/>
              </a:rPr>
              <a:t>1</a:t>
            </a:r>
            <a:r>
              <a:rPr lang="hr-HR" altLang="sr-Latn-RS" dirty="0">
                <a:sym typeface="Symbol" panose="05050102010706020507" pitchFamily="18" charset="2"/>
              </a:rPr>
              <a:t> za n = 5, 25, 50 i 100 godina</a:t>
            </a:r>
            <a:endParaRPr lang="hr-HR" altLang="sr-Latn-RS" dirty="0"/>
          </a:p>
          <a:p>
            <a:pPr marL="0" indent="0">
              <a:buNone/>
            </a:pPr>
            <a:endParaRPr lang="hr-HR" altLang="sr-Latn-R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574" y="2158038"/>
            <a:ext cx="6065738" cy="415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19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Prilagodba ciljane pouzdanosti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600200"/>
            <a:ext cx="8568952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Prilagodba ciljane pouzdanosti za različite referentne periode (n godina)</a:t>
            </a:r>
          </a:p>
          <a:p>
            <a:endParaRPr lang="hr-HR" altLang="sr-Latn-RS" dirty="0"/>
          </a:p>
          <a:p>
            <a:endParaRPr lang="hr-HR" altLang="sr-Latn-RS" dirty="0"/>
          </a:p>
          <a:p>
            <a:r>
              <a:rPr lang="hr-HR" altLang="sr-Latn-RS" dirty="0"/>
              <a:t>Statistički maksimumi djelovanja u narednim godinama obično su u korelaciji</a:t>
            </a:r>
          </a:p>
          <a:p>
            <a:pPr marL="0" indent="0">
              <a:buNone/>
            </a:pPr>
            <a:endParaRPr lang="hr-HR" altLang="sr-Latn-R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835696" y="2852936"/>
          <a:ext cx="2984400" cy="76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tion" r:id="rId4" imgW="1193760" imgH="304560" progId="Equation.DSMT4">
                  <p:embed/>
                </p:oleObj>
              </mc:Choice>
              <mc:Fallback>
                <p:oleObj name="Equation" r:id="rId4" imgW="11937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35696" y="2852936"/>
                        <a:ext cx="2984400" cy="76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2368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Prilagodba ciljane pouzdanosti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600200"/>
            <a:ext cx="8568952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Pretpostavka - Varijacija godišnjih vjerojatnosti otkazivanja s vremenom aproksimira se s pravokutnim valnim procesom sa srednjim trajanjem pravokutnika od k godina</a:t>
            </a:r>
          </a:p>
          <a:p>
            <a:endParaRPr lang="hr-HR" altLang="sr-Latn-RS" dirty="0"/>
          </a:p>
          <a:p>
            <a:endParaRPr lang="hr-HR" altLang="sr-Latn-RS" dirty="0"/>
          </a:p>
          <a:p>
            <a:r>
              <a:rPr lang="hr-HR" altLang="sr-Latn-RS" dirty="0"/>
              <a:t>Kada je k = 1 </a:t>
            </a:r>
            <a:r>
              <a:rPr lang="hr-HR" altLang="sr-Latn-RS" dirty="0">
                <a:sym typeface="Symbol" panose="05050102010706020507" pitchFamily="18" charset="2"/>
              </a:rPr>
              <a:t> otkazivanja neovisna</a:t>
            </a:r>
          </a:p>
          <a:p>
            <a:r>
              <a:rPr lang="hr-HR" altLang="sr-Latn-RS" dirty="0">
                <a:sym typeface="Symbol" panose="05050102010706020507" pitchFamily="18" charset="2"/>
              </a:rPr>
              <a:t>Kada je k = n  otkazivanja potpuno ovisna</a:t>
            </a:r>
            <a:endParaRPr lang="hr-HR" altLang="sr-Latn-RS" dirty="0"/>
          </a:p>
          <a:p>
            <a:pPr marL="0" indent="0">
              <a:buNone/>
            </a:pPr>
            <a:endParaRPr lang="hr-HR" altLang="sr-Latn-R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640564"/>
              </p:ext>
            </p:extLst>
          </p:nvPr>
        </p:nvGraphicFramePr>
        <p:xfrm>
          <a:off x="2136775" y="3862388"/>
          <a:ext cx="3302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4" imgW="1320480" imgH="304560" progId="Equation.DSMT4">
                  <p:embed/>
                </p:oleObj>
              </mc:Choice>
              <mc:Fallback>
                <p:oleObj name="Equation" r:id="rId4" imgW="13204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36775" y="3862388"/>
                        <a:ext cx="33020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852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Darko Dujmović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Prilagodba ciljane pouzdanosti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516142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Varijacija razine pouzdanosti </a:t>
            </a:r>
            <a:r>
              <a:rPr lang="el-GR" dirty="0"/>
              <a:t>β</a:t>
            </a:r>
            <a:r>
              <a:rPr lang="hr-HR" baseline="-25000" dirty="0" err="1"/>
              <a:t>nk</a:t>
            </a:r>
            <a:r>
              <a:rPr lang="hr-HR" dirty="0"/>
              <a:t> s godišnjim indeksom pouzdanosti </a:t>
            </a:r>
            <a:r>
              <a:rPr lang="el-GR" dirty="0"/>
              <a:t>β</a:t>
            </a:r>
            <a:r>
              <a:rPr lang="el-GR" baseline="-25000" dirty="0"/>
              <a:t>1</a:t>
            </a:r>
            <a:r>
              <a:rPr lang="el-GR" dirty="0"/>
              <a:t> </a:t>
            </a:r>
            <a:r>
              <a:rPr lang="hr-HR" dirty="0"/>
              <a:t>za referentni period n = 50 god. i odabranim neovisnim intervalima k = 1, 10 i 50 god.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260977"/>
            <a:ext cx="4666298" cy="388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54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1988</Words>
  <Application>Microsoft Office PowerPoint</Application>
  <PresentationFormat>On-screen Show (4:3)</PresentationFormat>
  <Paragraphs>526</Paragraphs>
  <Slides>26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Arial Narrow</vt:lpstr>
      <vt:lpstr>Calibri</vt:lpstr>
      <vt:lpstr>Symbol</vt:lpstr>
      <vt:lpstr>Times New Roman</vt:lpstr>
      <vt:lpstr>Verdana</vt:lpstr>
      <vt:lpstr>Wingdings</vt:lpstr>
      <vt:lpstr>Office Theme</vt:lpstr>
      <vt:lpstr>Equation</vt:lpstr>
      <vt:lpstr>Mogućnost projektiranja za različite klase posljedica s odgovarajućim parcijalnim faktorima</vt:lpstr>
      <vt:lpstr>Dokaz pouzdanosti</vt:lpstr>
      <vt:lpstr>Klasifikacija pouzdanosti</vt:lpstr>
      <vt:lpstr>Klasifikacija pouzdanosti</vt:lpstr>
      <vt:lpstr>Varijacija vjerojatnosti otkazivanja s vremenom</vt:lpstr>
      <vt:lpstr>Varijacija vjerojatnosti otkazivanja s vremenom</vt:lpstr>
      <vt:lpstr>Prilagodba ciljane pouzdanosti</vt:lpstr>
      <vt:lpstr>Prilagodba ciljane pouzdanosti</vt:lpstr>
      <vt:lpstr>Prilagodba ciljane pouzdanosti</vt:lpstr>
      <vt:lpstr>Prilagodba ciljane pouzdanosti</vt:lpstr>
      <vt:lpstr>Prilagodba ciljane pouzdanosti</vt:lpstr>
      <vt:lpstr>Procjena neovisnog intervala</vt:lpstr>
      <vt:lpstr>Metoda parcijalnih faktora</vt:lpstr>
      <vt:lpstr>Parcijalni faktori uz otpornost</vt:lpstr>
      <vt:lpstr>Parcijalni faktori uz otpornost</vt:lpstr>
      <vt:lpstr>Parcijalni faktori i KFI faktori</vt:lpstr>
      <vt:lpstr>Parcijalni faktori i KFI faktori</vt:lpstr>
      <vt:lpstr>Parcijalni faktori i KFI faktori</vt:lpstr>
      <vt:lpstr>Parcijalni faktori i KFI faktori</vt:lpstr>
      <vt:lpstr>Parcijalni faktori i KFI faktori</vt:lpstr>
      <vt:lpstr>Parcijalni faktori i KFI faktori</vt:lpstr>
      <vt:lpstr>Parcijalni faktori i KFI faktori</vt:lpstr>
      <vt:lpstr>Parcijalni faktori i KFI faktori</vt:lpstr>
      <vt:lpstr>Parcijalni faktori i KFI faktori</vt:lpstr>
      <vt:lpstr>Parcijalni faktori i KFI faktori</vt:lpstr>
      <vt:lpstr>Zaključne napomene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Berislav Rupčić</dc:creator>
  <cp:lastModifiedBy>Ivica Džeba</cp:lastModifiedBy>
  <cp:revision>108</cp:revision>
  <dcterms:created xsi:type="dcterms:W3CDTF">2010-03-22T21:50:27Z</dcterms:created>
  <dcterms:modified xsi:type="dcterms:W3CDTF">2019-05-08T09:17:47Z</dcterms:modified>
</cp:coreProperties>
</file>