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263" r:id="rId3"/>
    <p:sldId id="278" r:id="rId4"/>
    <p:sldId id="265" r:id="rId5"/>
    <p:sldId id="266" r:id="rId6"/>
    <p:sldId id="267" r:id="rId7"/>
    <p:sldId id="268" r:id="rId8"/>
    <p:sldId id="281" r:id="rId9"/>
    <p:sldId id="269" r:id="rId10"/>
    <p:sldId id="270" r:id="rId11"/>
    <p:sldId id="271" r:id="rId12"/>
    <p:sldId id="282" r:id="rId13"/>
    <p:sldId id="283" r:id="rId14"/>
    <p:sldId id="280" r:id="rId15"/>
    <p:sldId id="274" r:id="rId16"/>
    <p:sldId id="275" r:id="rId17"/>
    <p:sldId id="276" r:id="rId18"/>
    <p:sldId id="284" r:id="rId19"/>
    <p:sldId id="285" r:id="rId20"/>
    <p:sldId id="286" r:id="rId21"/>
    <p:sldId id="287" r:id="rId22"/>
    <p:sldId id="288" r:id="rId23"/>
    <p:sldId id="277" r:id="rId24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0036" autoAdjust="0"/>
  </p:normalViewPr>
  <p:slideViewPr>
    <p:cSldViewPr>
      <p:cViewPr varScale="1">
        <p:scale>
          <a:sx n="114" d="100"/>
          <a:sy n="114" d="100"/>
        </p:scale>
        <p:origin x="12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3.5.2019.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3.5.2019.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08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62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079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499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355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65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30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654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57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1670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442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3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553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84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83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5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03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84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73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4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Sadašnje stanje i smjernice razvoja EN 1990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sc. Boris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Androić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dipl.ing.građ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I.A.Projektiranje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d.o.o., Zagreb</a:t>
            </a: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Boris </a:t>
            </a:r>
            <a:r>
              <a:rPr lang="hr-HR" altLang="sr-Latn-R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Androić</a:t>
            </a:r>
            <a:endParaRPr lang="hr-HR" alt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Primjena metoda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SP - Temelji se na metodi s parcijalnim faktorima (sve računske situacije)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RBA - Daje bolji prikaz „realnosti”</a:t>
            </a:r>
          </a:p>
          <a:p>
            <a:pPr marL="0" indent="0">
              <a:buNone/>
            </a:pPr>
            <a:r>
              <a:rPr lang="hr-HR" altLang="sr-Latn-RS" dirty="0"/>
              <a:t>              - </a:t>
            </a:r>
            <a:r>
              <a:rPr lang="hr-HR" altLang="sr-Latn-RS" dirty="0" err="1"/>
              <a:t>Scenario</a:t>
            </a:r>
            <a:r>
              <a:rPr lang="hr-HR" altLang="sr-Latn-RS" dirty="0"/>
              <a:t> opasnosti nije u EN 1991</a:t>
            </a:r>
          </a:p>
          <a:p>
            <a:pPr marL="0" indent="0">
              <a:buNone/>
            </a:pPr>
            <a:r>
              <a:rPr lang="hr-HR" altLang="sr-Latn-RS" dirty="0"/>
              <a:t>              - Novi materijali</a:t>
            </a:r>
          </a:p>
          <a:p>
            <a:pPr marL="0" indent="0">
              <a:buNone/>
            </a:pPr>
            <a:r>
              <a:rPr lang="hr-HR" altLang="sr-Latn-RS" dirty="0"/>
              <a:t>              - Uvjeti tla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hr-HR" altLang="sr-Latn-RS" dirty="0"/>
              <a:t>RIA – Upućuje se na ISO 2394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EE5BDC-9976-43BC-86B7-A6527C518EB5}"/>
              </a:ext>
            </a:extLst>
          </p:cNvPr>
          <p:cNvSpPr/>
          <p:nvPr/>
        </p:nvSpPr>
        <p:spPr>
          <a:xfrm>
            <a:off x="3491880" y="5669181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52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Jednostavnija primjena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Princip ideje „</a:t>
            </a:r>
            <a:r>
              <a:rPr lang="hr-HR" altLang="sr-Latn-RS" dirty="0" err="1"/>
              <a:t>Ease</a:t>
            </a:r>
            <a:r>
              <a:rPr lang="hr-HR" altLang="sr-Latn-RS" dirty="0"/>
              <a:t> to Use”</a:t>
            </a:r>
          </a:p>
          <a:p>
            <a:r>
              <a:rPr lang="hr-HR" altLang="sr-Latn-RS" dirty="0"/>
              <a:t>Primjena kod zgrada u vidu računskih slučajeva (DC)</a:t>
            </a:r>
          </a:p>
          <a:p>
            <a:r>
              <a:rPr lang="hr-HR" altLang="sr-Latn-RS" dirty="0"/>
              <a:t>DC1 – proračun za konstrukcije i geotehniku</a:t>
            </a:r>
          </a:p>
          <a:p>
            <a:r>
              <a:rPr lang="hr-HR" altLang="sr-Latn-RS" dirty="0"/>
              <a:t>DC2 – kombinacija čvrstoće i ravnoteže</a:t>
            </a:r>
          </a:p>
          <a:p>
            <a:r>
              <a:rPr lang="hr-HR" altLang="sr-Latn-RS" dirty="0"/>
              <a:t>DC3 – kosine, potporni zidovi itd.</a:t>
            </a:r>
          </a:p>
          <a:p>
            <a:r>
              <a:rPr lang="hr-HR" altLang="sr-Latn-RS" dirty="0"/>
              <a:t>DC4 – poprečno opterećenje pilota itd.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697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KGS obuhvaćena jednom tablicom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Krajnja granična stanja su: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Otkazivanje konstrukcije ili tla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Gubitak statičke ravnoteže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Otkazivanje tla (hidraulički učinci itd.)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Otkazivanje uslijed umora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Otkazivanje uslijed vibracija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Otkazivanje – vremenski učinci</a:t>
            </a:r>
          </a:p>
          <a:p>
            <a:pPr marL="971550" lvl="1" indent="-514350">
              <a:buFont typeface="+mj-lt"/>
              <a:buAutoNum type="arabicPeriod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1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Parcijalni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faktori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djelovanja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učinke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temeljnu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računsku</a:t>
            </a:r>
            <a:r>
              <a:rPr lang="en-US" altLang="sr-Latn-RS" kern="1200" baseline="-2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baseline="-250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situaciju</a:t>
            </a:r>
            <a:endParaRPr lang="en-US" altLang="sr-Latn-RS" kern="1200" baseline="-25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sr-Latn-RS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Boris Androić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BBA287D-A8F6-44FD-9713-4B6C30CDF948}" type="slidenum">
              <a:rPr lang="en-US" altLang="sr-Latn-R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Aft>
                  <a:spcPts val="600"/>
                </a:spcAft>
              </a:pPr>
              <a:t>13</a:t>
            </a:fld>
            <a:endParaRPr lang="en-US" altLang="sr-Latn-R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B12989-F91E-4724-8E5C-94BB88679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988031"/>
              </p:ext>
            </p:extLst>
          </p:nvPr>
        </p:nvGraphicFramePr>
        <p:xfrm>
          <a:off x="621506" y="2228514"/>
          <a:ext cx="7893849" cy="3545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198">
                  <a:extLst>
                    <a:ext uri="{9D8B030D-6E8A-4147-A177-3AD203B41FA5}">
                      <a16:colId xmlns:a16="http://schemas.microsoft.com/office/drawing/2014/main" val="171288019"/>
                    </a:ext>
                  </a:extLst>
                </a:gridCol>
                <a:gridCol w="605636">
                  <a:extLst>
                    <a:ext uri="{9D8B030D-6E8A-4147-A177-3AD203B41FA5}">
                      <a16:colId xmlns:a16="http://schemas.microsoft.com/office/drawing/2014/main" val="1185463593"/>
                    </a:ext>
                  </a:extLst>
                </a:gridCol>
                <a:gridCol w="643222">
                  <a:extLst>
                    <a:ext uri="{9D8B030D-6E8A-4147-A177-3AD203B41FA5}">
                      <a16:colId xmlns:a16="http://schemas.microsoft.com/office/drawing/2014/main" val="1408109035"/>
                    </a:ext>
                  </a:extLst>
                </a:gridCol>
                <a:gridCol w="1207022">
                  <a:extLst>
                    <a:ext uri="{9D8B030D-6E8A-4147-A177-3AD203B41FA5}">
                      <a16:colId xmlns:a16="http://schemas.microsoft.com/office/drawing/2014/main" val="2636281181"/>
                    </a:ext>
                  </a:extLst>
                </a:gridCol>
                <a:gridCol w="1087725">
                  <a:extLst>
                    <a:ext uri="{9D8B030D-6E8A-4147-A177-3AD203B41FA5}">
                      <a16:colId xmlns:a16="http://schemas.microsoft.com/office/drawing/2014/main" val="615680563"/>
                    </a:ext>
                  </a:extLst>
                </a:gridCol>
                <a:gridCol w="715127">
                  <a:extLst>
                    <a:ext uri="{9D8B030D-6E8A-4147-A177-3AD203B41FA5}">
                      <a16:colId xmlns:a16="http://schemas.microsoft.com/office/drawing/2014/main" val="4179022799"/>
                    </a:ext>
                  </a:extLst>
                </a:gridCol>
                <a:gridCol w="715127">
                  <a:extLst>
                    <a:ext uri="{9D8B030D-6E8A-4147-A177-3AD203B41FA5}">
                      <a16:colId xmlns:a16="http://schemas.microsoft.com/office/drawing/2014/main" val="700471597"/>
                    </a:ext>
                  </a:extLst>
                </a:gridCol>
                <a:gridCol w="644856">
                  <a:extLst>
                    <a:ext uri="{9D8B030D-6E8A-4147-A177-3AD203B41FA5}">
                      <a16:colId xmlns:a16="http://schemas.microsoft.com/office/drawing/2014/main" val="4163898027"/>
                    </a:ext>
                  </a:extLst>
                </a:gridCol>
                <a:gridCol w="858936">
                  <a:extLst>
                    <a:ext uri="{9D8B030D-6E8A-4147-A177-3AD203B41FA5}">
                      <a16:colId xmlns:a16="http://schemas.microsoft.com/office/drawing/2014/main" val="1673766783"/>
                    </a:ext>
                  </a:extLst>
                </a:gridCol>
              </a:tblGrid>
              <a:tr h="19453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Djelovanje ili učinak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Parcijalni faktori γ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r>
                        <a:rPr lang="hr-HR" sz="1000">
                          <a:effectLst/>
                        </a:rPr>
                        <a:t> i γ</a:t>
                      </a:r>
                      <a:r>
                        <a:rPr lang="hr-HR" sz="1000" baseline="-25000">
                          <a:effectLst/>
                        </a:rPr>
                        <a:t>E</a:t>
                      </a:r>
                      <a:r>
                        <a:rPr lang="hr-HR" sz="1000">
                          <a:effectLst/>
                        </a:rPr>
                        <a:t> za računske slučajeve 1 do 4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664504"/>
                  </a:ext>
                </a:extLst>
              </a:tr>
              <a:tr h="351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Tip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Grupa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Simbol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Rezultirajući učinak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Konstrukcijska otpornost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Statička ravnoteža i odizanje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Geotehnički 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proračun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986725"/>
                  </a:ext>
                </a:extLst>
              </a:tr>
              <a:tr h="19453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Računski slučaj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DC1a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DC2(a)</a:t>
                      </a:r>
                      <a:r>
                        <a:rPr lang="hr-HR" sz="1000" baseline="30000">
                          <a:effectLst/>
                        </a:rPr>
                        <a:t>b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DC2(b)</a:t>
                      </a:r>
                      <a:r>
                        <a:rPr lang="hr-HR" sz="1000" baseline="30000">
                          <a:effectLst/>
                        </a:rPr>
                        <a:t>b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DC3</a:t>
                      </a:r>
                      <a:r>
                        <a:rPr lang="hr-HR" sz="1000" baseline="30000">
                          <a:effectLst/>
                        </a:rPr>
                        <a:t>c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DC4</a:t>
                      </a:r>
                      <a:r>
                        <a:rPr lang="hr-HR" sz="1000" baseline="30000">
                          <a:effectLst/>
                        </a:rPr>
                        <a:t>d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3568671780"/>
                  </a:ext>
                </a:extLst>
              </a:tr>
              <a:tr h="19453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Izraz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00FF"/>
                          </a:highlight>
                        </a:rPr>
                        <a:t>(4.19)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00FF"/>
                          </a:highlight>
                        </a:rPr>
                        <a:t>(4.19)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00FF"/>
                          </a:highlight>
                        </a:rPr>
                        <a:t>(4.19)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highlight>
                            <a:srgbClr val="FF00FF"/>
                          </a:highlight>
                        </a:rPr>
                        <a:t>(4.20)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1963425928"/>
                  </a:ext>
                </a:extLst>
              </a:tr>
              <a:tr h="194536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Stalno djelovanje (G</a:t>
                      </a:r>
                      <a:r>
                        <a:rPr lang="hr-HR" sz="1000" baseline="-25000">
                          <a:effectLst/>
                        </a:rPr>
                        <a:t>k</a:t>
                      </a:r>
                      <a:r>
                        <a:rPr lang="hr-HR" sz="1000">
                          <a:effectLst/>
                        </a:rPr>
                        <a:t>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</a:t>
                      </a:r>
                      <a:r>
                        <a:rPr lang="hr-HR" sz="1000" baseline="30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G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nepovoljno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/destabilizirajuće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G</a:t>
                      </a:r>
                      <a:r>
                        <a:rPr lang="hr-HR" sz="1000" baseline="-25000">
                          <a:effectLst/>
                        </a:rPr>
                        <a:t>k</a:t>
                      </a:r>
                      <a:r>
                        <a:rPr lang="hr-HR" sz="1000">
                          <a:effectLst/>
                        </a:rPr>
                        <a:t> nije faktorirano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1567420255"/>
                  </a:ext>
                </a:extLst>
              </a:tr>
              <a:tr h="1945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Voda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G,w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1,2K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1,2K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284230"/>
                  </a:ext>
                </a:extLst>
              </a:tr>
              <a:tr h="1945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</a:t>
                      </a:r>
                      <a:r>
                        <a:rPr lang="hr-HR" sz="1000" baseline="30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G,stb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stabilizirajuće</a:t>
                      </a:r>
                      <a:r>
                        <a:rPr lang="hr-HR" sz="1000" baseline="30000">
                          <a:effectLst/>
                        </a:rPr>
                        <a:t>g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rabi se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1,15</a:t>
                      </a:r>
                      <a:r>
                        <a:rPr lang="hr-HR" sz="1000" baseline="30000">
                          <a:effectLst/>
                        </a:rPr>
                        <a:t>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rabi se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708165"/>
                  </a:ext>
                </a:extLst>
              </a:tr>
              <a:tr h="1945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Voda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G,w,stb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r>
                        <a:rPr lang="hr-HR" sz="1000" baseline="30000">
                          <a:effectLst/>
                        </a:rPr>
                        <a:t>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90548"/>
                  </a:ext>
                </a:extLst>
              </a:tr>
              <a:tr h="1945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G,fav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povoljno</a:t>
                      </a:r>
                      <a:r>
                        <a:rPr lang="hr-HR" sz="1000" baseline="30000">
                          <a:effectLst/>
                        </a:rPr>
                        <a:t>h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236946"/>
                  </a:ext>
                </a:extLst>
              </a:tr>
              <a:tr h="194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Prednaprezanje (P</a:t>
                      </a:r>
                      <a:r>
                        <a:rPr lang="hr-HR" sz="1000" baseline="-25000">
                          <a:effectLst/>
                        </a:rPr>
                        <a:t>k</a:t>
                      </a:r>
                      <a:r>
                        <a:rPr lang="hr-HR" sz="1000">
                          <a:effectLst/>
                        </a:rPr>
                        <a:t>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p</a:t>
                      </a:r>
                      <a:r>
                        <a:rPr lang="hr-HR" sz="1000" baseline="30000">
                          <a:effectLst/>
                        </a:rPr>
                        <a:t>k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545886659"/>
                  </a:ext>
                </a:extLst>
              </a:tr>
              <a:tr h="19453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Promjenjivo djelovanje (Q</a:t>
                      </a:r>
                      <a:r>
                        <a:rPr lang="hr-HR" sz="1000" baseline="-25000">
                          <a:effectLst/>
                        </a:rPr>
                        <a:t>k</a:t>
                      </a:r>
                      <a:r>
                        <a:rPr lang="hr-HR" sz="1000">
                          <a:effectLst/>
                        </a:rPr>
                        <a:t>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</a:t>
                      </a:r>
                      <a:r>
                        <a:rPr lang="hr-HR" sz="1000" baseline="30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Q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nepovoljno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Q,1</a:t>
                      </a:r>
                      <a:r>
                        <a:rPr lang="hr-HR" sz="1000">
                          <a:effectLst/>
                        </a:rPr>
                        <a:t>/ γ</a:t>
                      </a:r>
                      <a:r>
                        <a:rPr lang="hr-HR" sz="1000" baseline="-25000">
                          <a:effectLst/>
                        </a:rPr>
                        <a:t>g,1</a:t>
                      </a:r>
                      <a:r>
                        <a:rPr lang="hr-HR" sz="1000" baseline="30000">
                          <a:effectLst/>
                        </a:rPr>
                        <a:t>i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3938346891"/>
                  </a:ext>
                </a:extLst>
              </a:tr>
              <a:tr h="19453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Voda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Q,w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1,15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391914123"/>
                  </a:ext>
                </a:extLst>
              </a:tr>
              <a:tr h="35141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Q,fav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povoljno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204318"/>
                  </a:ext>
                </a:extLst>
              </a:tr>
              <a:tr h="3514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Učinci djelovanja (E)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E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nepovoljno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učinci nisu faktorirani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1,35K</a:t>
                      </a:r>
                      <a:r>
                        <a:rPr lang="hr-HR" sz="1000" baseline="-25000">
                          <a:effectLst/>
                        </a:rPr>
                        <a:t>F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452589221"/>
                  </a:ext>
                </a:extLst>
              </a:tr>
              <a:tr h="351419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γ</a:t>
                      </a:r>
                      <a:r>
                        <a:rPr lang="hr-HR" sz="1000" baseline="-25000">
                          <a:effectLst/>
                        </a:rPr>
                        <a:t>E,fav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povoljno</a:t>
                      </a:r>
                      <a:endParaRPr lang="hr-HR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1,0</a:t>
                      </a:r>
                      <a:endParaRPr lang="hr-HR" sz="16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97" marR="70597" marT="0" marB="0" anchor="ctr"/>
                </a:tc>
                <a:extLst>
                  <a:ext uri="{0D108BD9-81ED-4DB2-BD59-A6C34878D82A}">
                    <a16:rowId xmlns:a16="http://schemas.microsoft.com/office/drawing/2014/main" val="292971396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D15F8B5-ADDA-4F43-A39B-63E54C25B486}"/>
              </a:ext>
            </a:extLst>
          </p:cNvPr>
          <p:cNvSpPr/>
          <p:nvPr/>
        </p:nvSpPr>
        <p:spPr>
          <a:xfrm>
            <a:off x="3563888" y="5804380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724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2696"/>
            <a:ext cx="8408193" cy="74483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sr-Latn-RS" kern="1200" dirty="0" err="1">
                <a:latin typeface="+mj-lt"/>
                <a:ea typeface="+mj-ea"/>
                <a:cs typeface="+mj-cs"/>
              </a:rPr>
              <a:t>Faktori</a:t>
            </a:r>
            <a:r>
              <a:rPr lang="en-US" altLang="sr-Latn-R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dirty="0" err="1">
                <a:latin typeface="+mj-lt"/>
                <a:ea typeface="+mj-ea"/>
                <a:cs typeface="+mj-cs"/>
              </a:rPr>
              <a:t>posljedica</a:t>
            </a:r>
            <a:r>
              <a:rPr lang="en-US" altLang="sr-Latn-R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dirty="0" err="1">
                <a:latin typeface="+mj-lt"/>
                <a:ea typeface="+mj-ea"/>
                <a:cs typeface="+mj-cs"/>
              </a:rPr>
              <a:t>kod</a:t>
            </a:r>
            <a:r>
              <a:rPr lang="en-US" altLang="sr-Latn-R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dirty="0" err="1">
                <a:latin typeface="+mj-lt"/>
                <a:ea typeface="+mj-ea"/>
                <a:cs typeface="+mj-cs"/>
              </a:rPr>
              <a:t>zgrada</a:t>
            </a:r>
            <a:endParaRPr lang="en-US" altLang="sr-Latn-RS" kern="1200" baseline="-25000" dirty="0">
              <a:latin typeface="+mj-lt"/>
              <a:ea typeface="+mj-ea"/>
              <a:cs typeface="+mj-cs"/>
            </a:endParaRPr>
          </a:p>
        </p:txBody>
      </p:sp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sr-Latn-RS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Boris Androić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BBA287D-A8F6-44FD-9713-4B6C30CDF948}" type="slidenum">
              <a:rPr lang="en-US" altLang="sr-Latn-R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Aft>
                  <a:spcPts val="600"/>
                </a:spcAft>
              </a:pPr>
              <a:t>14</a:t>
            </a:fld>
            <a:endParaRPr lang="en-US" altLang="sr-Latn-R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B8D115E-16A6-4FA8-85BA-EC201118C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60777"/>
              </p:ext>
            </p:extLst>
          </p:nvPr>
        </p:nvGraphicFramePr>
        <p:xfrm>
          <a:off x="479077" y="1815765"/>
          <a:ext cx="8178800" cy="2531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5331">
                  <a:extLst>
                    <a:ext uri="{9D8B030D-6E8A-4147-A177-3AD203B41FA5}">
                      <a16:colId xmlns:a16="http://schemas.microsoft.com/office/drawing/2014/main" val="3485005415"/>
                    </a:ext>
                  </a:extLst>
                </a:gridCol>
                <a:gridCol w="2227847">
                  <a:extLst>
                    <a:ext uri="{9D8B030D-6E8A-4147-A177-3AD203B41FA5}">
                      <a16:colId xmlns:a16="http://schemas.microsoft.com/office/drawing/2014/main" val="2134977894"/>
                    </a:ext>
                  </a:extLst>
                </a:gridCol>
                <a:gridCol w="2705622">
                  <a:extLst>
                    <a:ext uri="{9D8B030D-6E8A-4147-A177-3AD203B41FA5}">
                      <a16:colId xmlns:a16="http://schemas.microsoft.com/office/drawing/2014/main" val="735308958"/>
                    </a:ext>
                  </a:extLst>
                </a:gridCol>
              </a:tblGrid>
              <a:tr h="951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Klasa posljedica (CC)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Opis posljedica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Faktor posljedice K</a:t>
                      </a:r>
                      <a:r>
                        <a:rPr lang="hr-HR" sz="2000" baseline="-25000">
                          <a:effectLst/>
                        </a:rPr>
                        <a:t>F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extLst>
                  <a:ext uri="{0D108BD9-81ED-4DB2-BD59-A6C34878D82A}">
                    <a16:rowId xmlns:a16="http://schemas.microsoft.com/office/drawing/2014/main" val="1303953091"/>
                  </a:ext>
                </a:extLst>
              </a:tr>
              <a:tr h="5266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CC3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Veća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1,1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extLst>
                  <a:ext uri="{0D108BD9-81ED-4DB2-BD59-A6C34878D82A}">
                    <a16:rowId xmlns:a16="http://schemas.microsoft.com/office/drawing/2014/main" val="3643267355"/>
                  </a:ext>
                </a:extLst>
              </a:tr>
              <a:tr h="5266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CC2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Normalna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1,0</a:t>
                      </a:r>
                      <a:endParaRPr lang="hr-HR" sz="200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extLst>
                  <a:ext uri="{0D108BD9-81ED-4DB2-BD59-A6C34878D82A}">
                    <a16:rowId xmlns:a16="http://schemas.microsoft.com/office/drawing/2014/main" val="1700495885"/>
                  </a:ext>
                </a:extLst>
              </a:tr>
              <a:tr h="5266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CC1</a:t>
                      </a:r>
                      <a:endParaRPr lang="hr-HR" sz="20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Manja</a:t>
                      </a:r>
                      <a:endParaRPr lang="hr-HR" sz="20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0,9</a:t>
                      </a:r>
                      <a:endParaRPr lang="hr-HR" sz="20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1110" marR="191110" marT="0" marB="0"/>
                </a:tc>
                <a:extLst>
                  <a:ext uri="{0D108BD9-81ED-4DB2-BD59-A6C34878D82A}">
                    <a16:rowId xmlns:a16="http://schemas.microsoft.com/office/drawing/2014/main" val="362538252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C5198F4-8E22-4AA4-B764-A8118ED96733}"/>
              </a:ext>
            </a:extLst>
          </p:cNvPr>
          <p:cNvSpPr txBox="1"/>
          <p:nvPr/>
        </p:nvSpPr>
        <p:spPr>
          <a:xfrm>
            <a:off x="2267744" y="4509120"/>
            <a:ext cx="406393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/>
              <a:t>CC3 - </a:t>
            </a:r>
            <a:r>
              <a:rPr lang="hr-HR" dirty="0">
                <a:sym typeface="Symbol" panose="05050102010706020507" pitchFamily="18" charset="2"/>
              </a:rPr>
              <a:t></a:t>
            </a:r>
            <a:r>
              <a:rPr lang="hr-HR" baseline="-25000" dirty="0"/>
              <a:t>G</a:t>
            </a:r>
            <a:r>
              <a:rPr lang="hr-HR" dirty="0"/>
              <a:t> = 1,35</a:t>
            </a:r>
            <a:r>
              <a:rPr lang="hr-HR" dirty="0">
                <a:sym typeface="Symbol" panose="05050102010706020507" pitchFamily="18" charset="2"/>
              </a:rPr>
              <a:t>1,1 = 1,485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hr-HR" dirty="0">
                <a:sym typeface="Symbol" panose="05050102010706020507" pitchFamily="18" charset="2"/>
              </a:rPr>
              <a:t>Potrebna senzibilnija diferencijacija</a:t>
            </a:r>
          </a:p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hr-HR" dirty="0">
                <a:sym typeface="Symbol" panose="05050102010706020507" pitchFamily="18" charset="2"/>
              </a:rPr>
              <a:t>itd.</a:t>
            </a:r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BBE389-0918-4628-8161-809CBB8164D3}"/>
              </a:ext>
            </a:extLst>
          </p:cNvPr>
          <p:cNvSpPr txBox="1"/>
          <p:nvPr/>
        </p:nvSpPr>
        <p:spPr>
          <a:xfrm>
            <a:off x="755576" y="450912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Kritički osvrt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C2F44-CAEB-4788-94C4-E90BA6207E75}"/>
              </a:ext>
            </a:extLst>
          </p:cNvPr>
          <p:cNvSpPr/>
          <p:nvPr/>
        </p:nvSpPr>
        <p:spPr>
          <a:xfrm>
            <a:off x="3770822" y="5740226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8256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Metoda parcijalnih faktora za nelinearnu analizu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E</a:t>
            </a:r>
            <a:r>
              <a:rPr lang="hr-HR" altLang="sr-Latn-RS" baseline="-25000" dirty="0"/>
              <a:t>d</a:t>
            </a:r>
            <a:r>
              <a:rPr lang="hr-HR" altLang="sr-Latn-RS" dirty="0"/>
              <a:t> = E(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 err="1">
                <a:sym typeface="Symbol" panose="05050102010706020507" pitchFamily="18" charset="2"/>
              </a:rPr>
              <a:t>F</a:t>
            </a:r>
            <a:r>
              <a:rPr lang="hr-HR" altLang="sr-Latn-RS" dirty="0" err="1">
                <a:sym typeface="Symbol" panose="05050102010706020507" pitchFamily="18" charset="2"/>
              </a:rPr>
              <a:t>F</a:t>
            </a:r>
            <a:r>
              <a:rPr lang="hr-HR" altLang="sr-Latn-RS" baseline="-25000" dirty="0" err="1">
                <a:sym typeface="Symbol" panose="05050102010706020507" pitchFamily="18" charset="2"/>
              </a:rPr>
              <a:t>k</a:t>
            </a:r>
            <a:r>
              <a:rPr lang="hr-HR" altLang="sr-Latn-RS" dirty="0">
                <a:sym typeface="Symbol" panose="05050102010706020507" pitchFamily="18" charset="2"/>
              </a:rPr>
              <a:t>) – iznad linearno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E</a:t>
            </a:r>
            <a:r>
              <a:rPr lang="hr-HR" altLang="sr-Latn-RS" baseline="-25000" dirty="0"/>
              <a:t>d</a:t>
            </a:r>
            <a:r>
              <a:rPr lang="hr-HR" altLang="sr-Latn-RS" dirty="0"/>
              <a:t> =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E</a:t>
            </a:r>
            <a:r>
              <a:rPr lang="hr-HR" altLang="sr-Latn-RS" dirty="0">
                <a:sym typeface="Symbol" panose="05050102010706020507" pitchFamily="18" charset="2"/>
              </a:rPr>
              <a:t></a:t>
            </a:r>
            <a:r>
              <a:rPr lang="hr-HR" altLang="sr-Latn-RS" dirty="0"/>
              <a:t>E(</a:t>
            </a:r>
            <a:r>
              <a:rPr lang="hr-HR" altLang="sr-Latn-RS" dirty="0" err="1">
                <a:sym typeface="Symbol" panose="05050102010706020507" pitchFamily="18" charset="2"/>
              </a:rPr>
              <a:t>F</a:t>
            </a:r>
            <a:r>
              <a:rPr lang="hr-HR" altLang="sr-Latn-RS" baseline="-25000" dirty="0" err="1">
                <a:sym typeface="Symbol" panose="05050102010706020507" pitchFamily="18" charset="2"/>
              </a:rPr>
              <a:t>k</a:t>
            </a:r>
            <a:r>
              <a:rPr lang="hr-HR" altLang="sr-Latn-RS" dirty="0">
                <a:sym typeface="Symbol" panose="05050102010706020507" pitchFamily="18" charset="2"/>
              </a:rPr>
              <a:t>) – ispod linearno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r-HR" altLang="sr-Latn-RS" dirty="0">
                <a:sym typeface="Symbol" panose="05050102010706020507" pitchFamily="18" charset="2"/>
              </a:rPr>
              <a:t>Za slučaj dva djelovanja:</a:t>
            </a:r>
          </a:p>
          <a:p>
            <a:pPr marL="514350" indent="-514350">
              <a:buAutoNum type="alphaLcParenR"/>
            </a:pPr>
            <a:r>
              <a:rPr lang="hr-HR" altLang="sr-Latn-RS" dirty="0">
                <a:sym typeface="Symbol" panose="05050102010706020507" pitchFamily="18" charset="2"/>
              </a:rPr>
              <a:t>Iznad linearno (vrijedi 6.9 b))</a:t>
            </a:r>
          </a:p>
          <a:p>
            <a:pPr marL="514350" indent="-514350">
              <a:buAutoNum type="alphaLcParenR"/>
            </a:pPr>
            <a:endParaRPr lang="hr-HR" altLang="sr-Latn-RS" dirty="0">
              <a:sym typeface="Symbol" panose="05050102010706020507" pitchFamily="18" charset="2"/>
            </a:endParaRPr>
          </a:p>
          <a:p>
            <a:pPr marL="514350" indent="-514350">
              <a:buAutoNum type="alphaLcParenR"/>
            </a:pPr>
            <a:r>
              <a:rPr lang="hr-HR" altLang="sr-Latn-RS" dirty="0">
                <a:sym typeface="Symbol" panose="05050102010706020507" pitchFamily="18" charset="2"/>
              </a:rPr>
              <a:t>Ispod linearno (vrijedi 6.9 a))</a:t>
            </a:r>
          </a:p>
          <a:p>
            <a:pPr marL="514350" indent="-514350">
              <a:buFont typeface="+mj-lt"/>
              <a:buAutoNum type="arabicPeriod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99B192F-C8C7-4D2F-8B37-B3540CBA4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38203"/>
              </p:ext>
            </p:extLst>
          </p:nvPr>
        </p:nvGraphicFramePr>
        <p:xfrm>
          <a:off x="1070528" y="4013125"/>
          <a:ext cx="3617591" cy="652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4" imgW="1549080" imgH="279360" progId="Equation.DSMT4">
                  <p:embed/>
                </p:oleObj>
              </mc:Choice>
              <mc:Fallback>
                <p:oleObj name="Equation" r:id="rId4" imgW="15490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0528" y="4013125"/>
                        <a:ext cx="3617591" cy="652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34333CE-8E7D-4BD6-BE19-34EF1C0A39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626352"/>
              </p:ext>
            </p:extLst>
          </p:nvPr>
        </p:nvGraphicFramePr>
        <p:xfrm>
          <a:off x="4795200" y="4077072"/>
          <a:ext cx="37655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6" imgW="1612800" imgH="241200" progId="Equation.DSMT4">
                  <p:embed/>
                </p:oleObj>
              </mc:Choice>
              <mc:Fallback>
                <p:oleObj name="Equation" r:id="rId6" imgW="1612800" imgH="241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99B192F-C8C7-4D2F-8B37-B3540CBA42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95200" y="4077072"/>
                        <a:ext cx="3765550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67336C4-F464-4B4A-9FE2-5ED35225EC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984488"/>
              </p:ext>
            </p:extLst>
          </p:nvPr>
        </p:nvGraphicFramePr>
        <p:xfrm>
          <a:off x="776288" y="5297488"/>
          <a:ext cx="4151312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8" imgW="1777680" imgH="279360" progId="Equation.DSMT4">
                  <p:embed/>
                </p:oleObj>
              </mc:Choice>
              <mc:Fallback>
                <p:oleObj name="Equation" r:id="rId8" imgW="1777680" imgH="279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99B192F-C8C7-4D2F-8B37-B3540CBA42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6288" y="5297488"/>
                        <a:ext cx="4151312" cy="65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E0F9EFF-D2BB-4BD5-AF30-A771BE776A46}"/>
              </a:ext>
            </a:extLst>
          </p:cNvPr>
          <p:cNvSpPr/>
          <p:nvPr/>
        </p:nvSpPr>
        <p:spPr>
          <a:xfrm>
            <a:off x="5653134" y="5546966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395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Kombinacije djelovanja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3528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Kombinacije djelovanja za temeljnu računsku situaciju</a:t>
            </a:r>
          </a:p>
          <a:p>
            <a:r>
              <a:rPr lang="hr-HR" altLang="sr-Latn-RS" dirty="0"/>
              <a:t>Ako se rabe parcijalni faktori djelovanja: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>
                <a:sym typeface="Symbol" panose="05050102010706020507" pitchFamily="18" charset="2"/>
              </a:rPr>
              <a:t></a:t>
            </a:r>
            <a:r>
              <a:rPr lang="hr-HR" altLang="sr-Latn-RS" i="1" dirty="0" err="1">
                <a:sym typeface="Symbol" panose="05050102010706020507" pitchFamily="18" charset="2"/>
              </a:rPr>
              <a:t>F</a:t>
            </a:r>
            <a:r>
              <a:rPr lang="hr-HR" altLang="sr-Latn-RS" i="1" baseline="-25000" dirty="0" err="1">
                <a:sym typeface="Symbol" panose="05050102010706020507" pitchFamily="18" charset="2"/>
              </a:rPr>
              <a:t>d</a:t>
            </a:r>
            <a:r>
              <a:rPr lang="hr-HR" altLang="sr-Latn-RS" i="1" baseline="-25000" dirty="0">
                <a:sym typeface="Symbol" panose="05050102010706020507" pitchFamily="18" charset="2"/>
              </a:rPr>
              <a:t> </a:t>
            </a:r>
            <a:r>
              <a:rPr lang="hr-HR" altLang="sr-Latn-RS" dirty="0">
                <a:sym typeface="Symbol" panose="05050102010706020507" pitchFamily="18" charset="2"/>
              </a:rPr>
              <a:t>– mogućnost a) – 6.10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>
                <a:sym typeface="Symbol" panose="05050102010706020507" pitchFamily="18" charset="2"/>
              </a:rPr>
              <a:t></a:t>
            </a:r>
            <a:r>
              <a:rPr lang="hr-HR" altLang="sr-Latn-RS" i="1" dirty="0" err="1">
                <a:sym typeface="Symbol" panose="05050102010706020507" pitchFamily="18" charset="2"/>
              </a:rPr>
              <a:t>F</a:t>
            </a:r>
            <a:r>
              <a:rPr lang="hr-HR" altLang="sr-Latn-RS" i="1" baseline="-25000" dirty="0" err="1">
                <a:sym typeface="Symbol" panose="05050102010706020507" pitchFamily="18" charset="2"/>
              </a:rPr>
              <a:t>d</a:t>
            </a:r>
            <a:r>
              <a:rPr lang="hr-HR" altLang="sr-Latn-RS" i="1" baseline="-25000" dirty="0">
                <a:sym typeface="Symbol" panose="05050102010706020507" pitchFamily="18" charset="2"/>
              </a:rPr>
              <a:t> </a:t>
            </a:r>
            <a:r>
              <a:rPr lang="hr-HR" altLang="sr-Latn-RS" dirty="0">
                <a:sym typeface="Symbol" panose="05050102010706020507" pitchFamily="18" charset="2"/>
              </a:rPr>
              <a:t>– mogućnost b) – 6.10 a) i 6.10 b)</a:t>
            </a:r>
            <a:endParaRPr lang="hr-HR" altLang="sr-Latn-RS" i="1" baseline="-25000" dirty="0">
              <a:sym typeface="Symbol" panose="05050102010706020507" pitchFamily="18" charset="2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>
                <a:sym typeface="Symbol" panose="05050102010706020507" pitchFamily="18" charset="2"/>
              </a:rPr>
              <a:t></a:t>
            </a:r>
            <a:r>
              <a:rPr lang="hr-HR" altLang="sr-Latn-RS" i="1" dirty="0" err="1">
                <a:sym typeface="Symbol" panose="05050102010706020507" pitchFamily="18" charset="2"/>
              </a:rPr>
              <a:t>F</a:t>
            </a:r>
            <a:r>
              <a:rPr lang="hr-HR" altLang="sr-Latn-RS" i="1" baseline="-25000" dirty="0" err="1">
                <a:sym typeface="Symbol" panose="05050102010706020507" pitchFamily="18" charset="2"/>
              </a:rPr>
              <a:t>d</a:t>
            </a:r>
            <a:r>
              <a:rPr lang="hr-HR" altLang="sr-Latn-RS" i="1" baseline="-25000" dirty="0">
                <a:sym typeface="Symbol" panose="05050102010706020507" pitchFamily="18" charset="2"/>
              </a:rPr>
              <a:t> </a:t>
            </a:r>
            <a:r>
              <a:rPr lang="hr-HR" altLang="sr-Latn-RS" dirty="0">
                <a:sym typeface="Symbol" panose="05050102010706020507" pitchFamily="18" charset="2"/>
              </a:rPr>
              <a:t>– mogućnost c) – modifikacija 6.10 a) i 6.10 b)</a:t>
            </a:r>
            <a:endParaRPr lang="hr-HR" altLang="sr-Latn-RS" i="1" dirty="0">
              <a:sym typeface="Symbol" panose="05050102010706020507" pitchFamily="18" charset="2"/>
            </a:endParaRPr>
          </a:p>
          <a:p>
            <a:pPr marL="971550" lvl="1" indent="-514350">
              <a:buFont typeface="+mj-lt"/>
              <a:buAutoNum type="arabicPeriod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12539B-228C-46B2-B5CB-E957FEC995C6}"/>
              </a:ext>
            </a:extLst>
          </p:cNvPr>
          <p:cNvSpPr/>
          <p:nvPr/>
        </p:nvSpPr>
        <p:spPr>
          <a:xfrm>
            <a:off x="3515131" y="5407626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904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Indeksi pouzdanosti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Indeksi pouzdanosti dobiveni kalibracijom</a:t>
            </a:r>
          </a:p>
          <a:p>
            <a:r>
              <a:rPr lang="hr-HR" altLang="sr-Latn-RS" dirty="0"/>
              <a:t>Vjerojatnost otkazivanja </a:t>
            </a:r>
          </a:p>
          <a:p>
            <a:pPr marL="0" indent="0">
              <a:buNone/>
            </a:pPr>
            <a:r>
              <a:rPr lang="hr-HR" altLang="sr-Latn-RS" dirty="0"/>
              <a:t>                </a:t>
            </a:r>
            <a:r>
              <a:rPr lang="hr-HR" altLang="sr-Latn-RS" dirty="0" err="1"/>
              <a:t>P</a:t>
            </a:r>
            <a:r>
              <a:rPr lang="hr-HR" altLang="sr-Latn-RS" baseline="-25000" dirty="0" err="1"/>
              <a:t>f</a:t>
            </a:r>
            <a:r>
              <a:rPr lang="hr-HR" altLang="sr-Latn-RS" dirty="0"/>
              <a:t> = P(R – E </a:t>
            </a:r>
            <a:r>
              <a:rPr lang="hr-HR" altLang="sr-Latn-RS" dirty="0">
                <a:sym typeface="Symbol" panose="05050102010706020507" pitchFamily="18" charset="2"/>
              </a:rPr>
              <a:t> 0)</a:t>
            </a:r>
          </a:p>
          <a:p>
            <a:r>
              <a:rPr lang="hr-HR" altLang="sr-Latn-RS" dirty="0">
                <a:sym typeface="Symbol" panose="05050102010706020507" pitchFamily="18" charset="2"/>
              </a:rPr>
              <a:t>Funkcija graničnog stanja </a:t>
            </a:r>
          </a:p>
          <a:p>
            <a:pPr marL="0" indent="0">
              <a:buNone/>
            </a:pPr>
            <a:r>
              <a:rPr lang="hr-HR" altLang="sr-Latn-RS" dirty="0">
                <a:sym typeface="Symbol" panose="05050102010706020507" pitchFamily="18" charset="2"/>
              </a:rPr>
              <a:t>                g(X) = </a:t>
            </a:r>
            <a:r>
              <a:rPr lang="hr-HR" altLang="sr-Latn-RS" baseline="-25000" dirty="0">
                <a:sym typeface="Symbol" panose="05050102010706020507" pitchFamily="18" charset="2"/>
              </a:rPr>
              <a:t>R</a:t>
            </a:r>
            <a:r>
              <a:rPr lang="hr-HR" altLang="sr-Latn-RS" dirty="0">
                <a:sym typeface="Symbol" panose="05050102010706020507" pitchFamily="18" charset="2"/>
              </a:rPr>
              <a:t>R - </a:t>
            </a:r>
            <a:r>
              <a:rPr lang="hr-HR" altLang="sr-Latn-RS" baseline="-25000" dirty="0">
                <a:sym typeface="Symbol" panose="05050102010706020507" pitchFamily="18" charset="2"/>
              </a:rPr>
              <a:t>E</a:t>
            </a:r>
            <a:r>
              <a:rPr lang="hr-HR" altLang="sr-Latn-RS" dirty="0">
                <a:sym typeface="Symbol" panose="05050102010706020507" pitchFamily="18" charset="2"/>
              </a:rPr>
              <a:t>(G + Q + W) </a:t>
            </a:r>
          </a:p>
          <a:p>
            <a:r>
              <a:rPr lang="hr-HR" altLang="sr-Latn-RS" dirty="0">
                <a:sym typeface="Symbol" panose="05050102010706020507" pitchFamily="18" charset="2"/>
              </a:rPr>
              <a:t>Definicije </a:t>
            </a:r>
          </a:p>
          <a:p>
            <a:pPr marL="0" indent="0">
              <a:buNone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31F9749-21AB-4059-A2A3-72D2C33FCC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870912"/>
              </p:ext>
            </p:extLst>
          </p:nvPr>
        </p:nvGraphicFramePr>
        <p:xfrm>
          <a:off x="2089150" y="5094419"/>
          <a:ext cx="426878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4" imgW="1828800" imgH="431640" progId="Equation.DSMT4">
                  <p:embed/>
                </p:oleObj>
              </mc:Choice>
              <mc:Fallback>
                <p:oleObj name="Equation" r:id="rId4" imgW="1828800" imgH="4316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67336C4-F464-4B4A-9FE2-5ED35225EC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89150" y="5094419"/>
                        <a:ext cx="4268787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5909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Boris 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 smtClean="0">
                <a:latin typeface="Verdana" panose="020B0604030504040204" pitchFamily="34" charset="0"/>
              </a:rPr>
              <a:pPr/>
              <a:t>18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Indeksi pouzdanosti</a:t>
            </a:r>
            <a:endParaRPr lang="hr-HR" altLang="sr-Latn-RS" baseline="-250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871D66-19F8-4A2E-AACF-62C8A2916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575" y="1414884"/>
            <a:ext cx="754285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42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Proračun pouzdanosti s NDP članica CEN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 Analizirani elementi – nosači, stupovi, ploče, zatege i zidovi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Materijali – beton, čelik, čelik-beton, drvo, opeka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Opterećenja – korisna opterećenja zgrada A, B, C</a:t>
            </a:r>
            <a:r>
              <a:rPr lang="hr-HR" altLang="sr-Latn-RS" baseline="-25000" dirty="0"/>
              <a:t>1</a:t>
            </a:r>
            <a:r>
              <a:rPr lang="hr-HR" altLang="sr-Latn-RS" dirty="0"/>
              <a:t>, C</a:t>
            </a:r>
            <a:r>
              <a:rPr lang="hr-HR" altLang="sr-Latn-RS" baseline="-25000" dirty="0"/>
              <a:t>2</a:t>
            </a:r>
            <a:r>
              <a:rPr lang="hr-HR" altLang="sr-Latn-RS" dirty="0"/>
              <a:t> itd.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Usvojen odnos </a:t>
            </a:r>
            <a:r>
              <a:rPr lang="hr-HR" altLang="sr-Latn-RS" dirty="0">
                <a:sym typeface="Symbol" panose="05050102010706020507" pitchFamily="18" charset="2"/>
              </a:rPr>
              <a:t> = 0,4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>
                <a:sym typeface="Symbol" panose="05050102010706020507" pitchFamily="18" charset="2"/>
              </a:rPr>
              <a:t>RC2 -  = 3,8; RC3 -  = 4,3</a:t>
            </a: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078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Novine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err="1"/>
              <a:t>Basis</a:t>
            </a:r>
            <a:r>
              <a:rPr lang="hr-HR" altLang="sr-Latn-RS" dirty="0"/>
              <a:t> </a:t>
            </a:r>
            <a:r>
              <a:rPr lang="hr-HR" altLang="sr-Latn-RS" dirty="0" err="1"/>
              <a:t>of</a:t>
            </a:r>
            <a:r>
              <a:rPr lang="hr-HR" altLang="sr-Latn-RS" dirty="0"/>
              <a:t> </a:t>
            </a:r>
            <a:r>
              <a:rPr lang="hr-HR" altLang="sr-Latn-RS" dirty="0" err="1"/>
              <a:t>structural</a:t>
            </a:r>
            <a:r>
              <a:rPr lang="hr-HR" altLang="sr-Latn-RS" dirty="0"/>
              <a:t> design</a:t>
            </a:r>
          </a:p>
          <a:p>
            <a:r>
              <a:rPr lang="hr-HR" altLang="sr-Latn-RS" dirty="0" err="1"/>
              <a:t>Basis</a:t>
            </a:r>
            <a:r>
              <a:rPr lang="hr-HR" altLang="sr-Latn-RS" dirty="0"/>
              <a:t> </a:t>
            </a:r>
            <a:r>
              <a:rPr lang="hr-HR" altLang="sr-Latn-RS" dirty="0" err="1"/>
              <a:t>of</a:t>
            </a:r>
            <a:r>
              <a:rPr lang="hr-HR" altLang="sr-Latn-RS" dirty="0"/>
              <a:t> </a:t>
            </a:r>
            <a:r>
              <a:rPr lang="hr-HR" altLang="sr-Latn-RS" dirty="0" err="1"/>
              <a:t>structural</a:t>
            </a:r>
            <a:r>
              <a:rPr lang="hr-HR" altLang="sr-Latn-RS" dirty="0"/>
              <a:t> </a:t>
            </a:r>
            <a:r>
              <a:rPr lang="hr-HR" altLang="sr-Latn-RS" dirty="0" err="1"/>
              <a:t>and</a:t>
            </a:r>
            <a:r>
              <a:rPr lang="hr-HR" altLang="sr-Latn-RS" dirty="0"/>
              <a:t> </a:t>
            </a:r>
            <a:r>
              <a:rPr lang="hr-HR" altLang="sr-Latn-RS" dirty="0" err="1"/>
              <a:t>geotechnical</a:t>
            </a:r>
            <a:r>
              <a:rPr lang="hr-HR" altLang="sr-Latn-RS" dirty="0"/>
              <a:t> design</a:t>
            </a:r>
          </a:p>
          <a:p>
            <a:r>
              <a:rPr lang="hr-HR" altLang="sr-Latn-RS" dirty="0"/>
              <a:t>Tipovi paragrafa:</a:t>
            </a:r>
          </a:p>
          <a:p>
            <a:pPr lvl="1"/>
            <a:r>
              <a:rPr lang="hr-HR" altLang="sr-Latn-RS" dirty="0"/>
              <a:t>&lt;REQ&gt;	„</a:t>
            </a:r>
            <a:r>
              <a:rPr lang="hr-HR" altLang="sr-Latn-RS" dirty="0" err="1"/>
              <a:t>shall</a:t>
            </a:r>
            <a:r>
              <a:rPr lang="hr-HR" altLang="sr-Latn-RS" dirty="0"/>
              <a:t>”	zahtjev</a:t>
            </a:r>
          </a:p>
          <a:p>
            <a:pPr lvl="1"/>
            <a:r>
              <a:rPr lang="hr-HR" altLang="sr-Latn-RS" dirty="0"/>
              <a:t>&lt;RCM&gt;	„</a:t>
            </a:r>
            <a:r>
              <a:rPr lang="hr-HR" altLang="sr-Latn-RS" dirty="0" err="1"/>
              <a:t>should</a:t>
            </a:r>
            <a:r>
              <a:rPr lang="hr-HR" altLang="sr-Latn-RS" dirty="0"/>
              <a:t>”	preporuka</a:t>
            </a:r>
          </a:p>
          <a:p>
            <a:pPr lvl="1"/>
            <a:r>
              <a:rPr lang="hr-HR" altLang="sr-Latn-RS" dirty="0"/>
              <a:t>&lt;PER&gt;	„</a:t>
            </a:r>
            <a:r>
              <a:rPr lang="hr-HR" altLang="sr-Latn-RS" dirty="0" err="1"/>
              <a:t>may</a:t>
            </a:r>
            <a:r>
              <a:rPr lang="hr-HR" altLang="sr-Latn-RS" dirty="0"/>
              <a:t>”	dopuštenje</a:t>
            </a:r>
          </a:p>
          <a:p>
            <a:pPr lvl="1"/>
            <a:r>
              <a:rPr lang="hr-HR" altLang="sr-Latn-RS" dirty="0"/>
              <a:t>&lt;POS&gt;	„</a:t>
            </a:r>
            <a:r>
              <a:rPr lang="hr-HR" altLang="sr-Latn-RS" dirty="0" err="1"/>
              <a:t>can</a:t>
            </a:r>
            <a:r>
              <a:rPr lang="hr-HR" altLang="sr-Latn-RS" dirty="0"/>
              <a:t>”		mogućnost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Rezultati proračuna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Armirano-betonski nosač</a:t>
            </a:r>
          </a:p>
          <a:p>
            <a:pPr marL="514350" indent="-514350">
              <a:buFont typeface="+mj-lt"/>
              <a:buAutoNum type="arabicPeriod"/>
            </a:pPr>
            <a:endParaRPr lang="hr-HR" altLang="sr-Latn-RS" dirty="0"/>
          </a:p>
          <a:p>
            <a:pPr marL="514350" indent="-514350">
              <a:buFont typeface="+mj-lt"/>
              <a:buAutoNum type="arabicPeriod"/>
            </a:pPr>
            <a:endParaRPr lang="hr-HR" altLang="sr-Latn-RS" dirty="0"/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hr-HR" altLang="sr-Latn-RS" dirty="0"/>
              <a:t>Spregnuta ploča (čelik – beton)</a:t>
            </a:r>
          </a:p>
          <a:p>
            <a:pPr marL="514350" indent="-514350">
              <a:buFont typeface="+mj-lt"/>
              <a:buAutoNum type="arabicPeriod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88A1C8-987D-410A-9E7A-4A82D3DE9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687281"/>
              </p:ext>
            </p:extLst>
          </p:nvPr>
        </p:nvGraphicFramePr>
        <p:xfrm>
          <a:off x="1098550" y="2276872"/>
          <a:ext cx="6192688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690">
                  <a:extLst>
                    <a:ext uri="{9D8B030D-6E8A-4147-A177-3AD203B41FA5}">
                      <a16:colId xmlns:a16="http://schemas.microsoft.com/office/drawing/2014/main" val="793414646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2019898061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3727874955"/>
                    </a:ext>
                  </a:extLst>
                </a:gridCol>
                <a:gridCol w="873109">
                  <a:extLst>
                    <a:ext uri="{9D8B030D-6E8A-4147-A177-3AD203B41FA5}">
                      <a16:colId xmlns:a16="http://schemas.microsoft.com/office/drawing/2014/main" val="3021839180"/>
                    </a:ext>
                  </a:extLst>
                </a:gridCol>
                <a:gridCol w="783343">
                  <a:extLst>
                    <a:ext uri="{9D8B030D-6E8A-4147-A177-3AD203B41FA5}">
                      <a16:colId xmlns:a16="http://schemas.microsoft.com/office/drawing/2014/main" val="5195694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95507089"/>
                    </a:ext>
                  </a:extLst>
                </a:gridCol>
                <a:gridCol w="991046">
                  <a:extLst>
                    <a:ext uri="{9D8B030D-6E8A-4147-A177-3AD203B41FA5}">
                      <a16:colId xmlns:a16="http://schemas.microsoft.com/office/drawing/2014/main" val="1442642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Kat. B</a:t>
                      </a:r>
                      <a:endParaRPr lang="hr-H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2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363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68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034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8916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A56453-C844-497B-A12D-0B4C68576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36240"/>
              </p:ext>
            </p:extLst>
          </p:nvPr>
        </p:nvGraphicFramePr>
        <p:xfrm>
          <a:off x="1098550" y="4223865"/>
          <a:ext cx="6192687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47">
                  <a:extLst>
                    <a:ext uri="{9D8B030D-6E8A-4147-A177-3AD203B41FA5}">
                      <a16:colId xmlns:a16="http://schemas.microsoft.com/office/drawing/2014/main" val="1071231173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361207105"/>
                    </a:ext>
                  </a:extLst>
                </a:gridCol>
                <a:gridCol w="949765">
                  <a:extLst>
                    <a:ext uri="{9D8B030D-6E8A-4147-A177-3AD203B41FA5}">
                      <a16:colId xmlns:a16="http://schemas.microsoft.com/office/drawing/2014/main" val="1279448891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1126966741"/>
                    </a:ext>
                  </a:extLst>
                </a:gridCol>
                <a:gridCol w="881457">
                  <a:extLst>
                    <a:ext uri="{9D8B030D-6E8A-4147-A177-3AD203B41FA5}">
                      <a16:colId xmlns:a16="http://schemas.microsoft.com/office/drawing/2014/main" val="864857557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85950858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2492624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Kat. B</a:t>
                      </a:r>
                      <a:endParaRPr lang="hr-H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3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847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8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747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7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305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Rezultati proračuna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hr-HR" altLang="sr-Latn-RS" dirty="0"/>
              <a:t>Čelični vlačni element</a:t>
            </a:r>
          </a:p>
          <a:p>
            <a:pPr marL="514350" indent="-514350">
              <a:buFont typeface="+mj-lt"/>
              <a:buAutoNum type="arabicPeriod" startAt="3"/>
            </a:pPr>
            <a:endParaRPr lang="hr-HR" altLang="sr-Latn-RS" dirty="0"/>
          </a:p>
          <a:p>
            <a:pPr marL="514350" indent="-514350">
              <a:buFont typeface="+mj-lt"/>
              <a:buAutoNum type="arabicPeriod" startAt="3"/>
            </a:pPr>
            <a:endParaRPr lang="hr-HR" altLang="sr-Latn-RS" dirty="0"/>
          </a:p>
          <a:p>
            <a:pPr marL="514350" indent="-514350">
              <a:spcBef>
                <a:spcPts val="2400"/>
              </a:spcBef>
              <a:buFont typeface="+mj-lt"/>
              <a:buAutoNum type="arabicPeriod" startAt="3"/>
            </a:pPr>
            <a:r>
              <a:rPr lang="hr-HR" altLang="sr-Latn-RS" dirty="0"/>
              <a:t>Čelični stup</a:t>
            </a:r>
          </a:p>
          <a:p>
            <a:pPr marL="514350" indent="-514350">
              <a:buFont typeface="+mj-lt"/>
              <a:buAutoNum type="arabicPeriod" startAt="3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88A1C8-987D-410A-9E7A-4A82D3DE9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70064"/>
              </p:ext>
            </p:extLst>
          </p:nvPr>
        </p:nvGraphicFramePr>
        <p:xfrm>
          <a:off x="1098550" y="2276872"/>
          <a:ext cx="6192688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690">
                  <a:extLst>
                    <a:ext uri="{9D8B030D-6E8A-4147-A177-3AD203B41FA5}">
                      <a16:colId xmlns:a16="http://schemas.microsoft.com/office/drawing/2014/main" val="793414646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2019898061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3727874955"/>
                    </a:ext>
                  </a:extLst>
                </a:gridCol>
                <a:gridCol w="864364">
                  <a:extLst>
                    <a:ext uri="{9D8B030D-6E8A-4147-A177-3AD203B41FA5}">
                      <a16:colId xmlns:a16="http://schemas.microsoft.com/office/drawing/2014/main" val="302183918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0737803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695507089"/>
                    </a:ext>
                  </a:extLst>
                </a:gridCol>
                <a:gridCol w="991046">
                  <a:extLst>
                    <a:ext uri="{9D8B030D-6E8A-4147-A177-3AD203B41FA5}">
                      <a16:colId xmlns:a16="http://schemas.microsoft.com/office/drawing/2014/main" val="1442642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B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2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 dirty="0">
                          <a:effectLst/>
                        </a:rPr>
                        <a:t>min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363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4,0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68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3,7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2,2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034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4,0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8916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A56453-C844-497B-A12D-0B4C68576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84458"/>
              </p:ext>
            </p:extLst>
          </p:nvPr>
        </p:nvGraphicFramePr>
        <p:xfrm>
          <a:off x="1098550" y="4223865"/>
          <a:ext cx="6192687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47">
                  <a:extLst>
                    <a:ext uri="{9D8B030D-6E8A-4147-A177-3AD203B41FA5}">
                      <a16:colId xmlns:a16="http://schemas.microsoft.com/office/drawing/2014/main" val="1071231173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361207105"/>
                    </a:ext>
                  </a:extLst>
                </a:gridCol>
                <a:gridCol w="949765">
                  <a:extLst>
                    <a:ext uri="{9D8B030D-6E8A-4147-A177-3AD203B41FA5}">
                      <a16:colId xmlns:a16="http://schemas.microsoft.com/office/drawing/2014/main" val="1279448891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1126966741"/>
                    </a:ext>
                  </a:extLst>
                </a:gridCol>
                <a:gridCol w="881457">
                  <a:extLst>
                    <a:ext uri="{9D8B030D-6E8A-4147-A177-3AD203B41FA5}">
                      <a16:colId xmlns:a16="http://schemas.microsoft.com/office/drawing/2014/main" val="864857557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85950858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2492624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Kat. B</a:t>
                      </a:r>
                      <a:endParaRPr lang="hr-H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3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847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3,8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8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2,7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2,7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747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3,8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7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243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Rezultati proračuna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hr-HR" altLang="sr-Latn-RS" dirty="0"/>
              <a:t>Drveni nosač</a:t>
            </a:r>
          </a:p>
          <a:p>
            <a:pPr marL="514350" indent="-514350">
              <a:buFont typeface="+mj-lt"/>
              <a:buAutoNum type="arabicPeriod" startAt="5"/>
            </a:pPr>
            <a:endParaRPr lang="hr-HR" altLang="sr-Latn-RS" dirty="0"/>
          </a:p>
          <a:p>
            <a:pPr marL="514350" indent="-514350">
              <a:buFont typeface="+mj-lt"/>
              <a:buAutoNum type="arabicPeriod" startAt="5"/>
            </a:pPr>
            <a:endParaRPr lang="hr-HR" altLang="sr-Latn-RS" dirty="0"/>
          </a:p>
          <a:p>
            <a:pPr marL="514350" indent="-514350">
              <a:spcBef>
                <a:spcPts val="2400"/>
              </a:spcBef>
              <a:buFont typeface="+mj-lt"/>
              <a:buAutoNum type="arabicPeriod" startAt="5"/>
            </a:pPr>
            <a:r>
              <a:rPr lang="hr-HR" altLang="sr-Latn-RS" dirty="0"/>
              <a:t>Drveni stup</a:t>
            </a:r>
          </a:p>
          <a:p>
            <a:pPr marL="514350" indent="-514350">
              <a:buFont typeface="+mj-lt"/>
              <a:buAutoNum type="arabicPeriod" startAt="5"/>
            </a:pPr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88A1C8-987D-410A-9E7A-4A82D3DE9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57864"/>
              </p:ext>
            </p:extLst>
          </p:nvPr>
        </p:nvGraphicFramePr>
        <p:xfrm>
          <a:off x="1098550" y="2276872"/>
          <a:ext cx="6192688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690">
                  <a:extLst>
                    <a:ext uri="{9D8B030D-6E8A-4147-A177-3AD203B41FA5}">
                      <a16:colId xmlns:a16="http://schemas.microsoft.com/office/drawing/2014/main" val="793414646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2019898061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3727874955"/>
                    </a:ext>
                  </a:extLst>
                </a:gridCol>
                <a:gridCol w="864364">
                  <a:extLst>
                    <a:ext uri="{9D8B030D-6E8A-4147-A177-3AD203B41FA5}">
                      <a16:colId xmlns:a16="http://schemas.microsoft.com/office/drawing/2014/main" val="302183918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0737803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695507089"/>
                    </a:ext>
                  </a:extLst>
                </a:gridCol>
                <a:gridCol w="991046">
                  <a:extLst>
                    <a:ext uri="{9D8B030D-6E8A-4147-A177-3AD203B41FA5}">
                      <a16:colId xmlns:a16="http://schemas.microsoft.com/office/drawing/2014/main" val="1442642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B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2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 dirty="0">
                          <a:effectLst/>
                        </a:rPr>
                        <a:t>min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363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68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2,9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034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8916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A56453-C844-497B-A12D-0B4C68576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934329"/>
              </p:ext>
            </p:extLst>
          </p:nvPr>
        </p:nvGraphicFramePr>
        <p:xfrm>
          <a:off x="1098550" y="4223865"/>
          <a:ext cx="6192687" cy="124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47">
                  <a:extLst>
                    <a:ext uri="{9D8B030D-6E8A-4147-A177-3AD203B41FA5}">
                      <a16:colId xmlns:a16="http://schemas.microsoft.com/office/drawing/2014/main" val="1071231173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361207105"/>
                    </a:ext>
                  </a:extLst>
                </a:gridCol>
                <a:gridCol w="949765">
                  <a:extLst>
                    <a:ext uri="{9D8B030D-6E8A-4147-A177-3AD203B41FA5}">
                      <a16:colId xmlns:a16="http://schemas.microsoft.com/office/drawing/2014/main" val="1279448891"/>
                    </a:ext>
                  </a:extLst>
                </a:gridCol>
                <a:gridCol w="803647">
                  <a:extLst>
                    <a:ext uri="{9D8B030D-6E8A-4147-A177-3AD203B41FA5}">
                      <a16:colId xmlns:a16="http://schemas.microsoft.com/office/drawing/2014/main" val="1126966741"/>
                    </a:ext>
                  </a:extLst>
                </a:gridCol>
                <a:gridCol w="881457">
                  <a:extLst>
                    <a:ext uri="{9D8B030D-6E8A-4147-A177-3AD203B41FA5}">
                      <a16:colId xmlns:a16="http://schemas.microsoft.com/office/drawing/2014/main" val="864857557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85950858"/>
                    </a:ext>
                  </a:extLst>
                </a:gridCol>
                <a:gridCol w="975262">
                  <a:extLst>
                    <a:ext uri="{9D8B030D-6E8A-4147-A177-3AD203B41FA5}">
                      <a16:colId xmlns:a16="http://schemas.microsoft.com/office/drawing/2014/main" val="2492624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Kat. 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effectLst/>
                        </a:rPr>
                        <a:t>Kat. B</a:t>
                      </a:r>
                      <a:endParaRPr lang="hr-HR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3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min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hr-HR" sz="1600" baseline="-25000">
                          <a:effectLst/>
                        </a:rPr>
                        <a:t> = 0,4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max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847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CEN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8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HRV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747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IRL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3,6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4,4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73476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A3DCF8C-54A0-4D93-A878-8A824FE8A9A0}"/>
              </a:ext>
            </a:extLst>
          </p:cNvPr>
          <p:cNvSpPr/>
          <p:nvPr/>
        </p:nvSpPr>
        <p:spPr>
          <a:xfrm>
            <a:off x="3275856" y="5583952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071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Zaključak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072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Novi prijedlozi – suštinski nema promjena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Problemi iz stare verzije – nisu riješeni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Pristup „</a:t>
            </a:r>
            <a:r>
              <a:rPr lang="hr-HR" altLang="sr-Latn-RS" dirty="0" err="1"/>
              <a:t>Ease</a:t>
            </a:r>
            <a:r>
              <a:rPr lang="hr-HR" altLang="sr-Latn-RS" dirty="0"/>
              <a:t> to Use” </a:t>
            </a:r>
            <a:r>
              <a:rPr lang="hr-HR" altLang="sr-Latn-RS"/>
              <a:t>ideja dobra ali </a:t>
            </a:r>
            <a:r>
              <a:rPr lang="hr-HR" altLang="sr-Latn-RS" dirty="0"/>
              <a:t>nije uspio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Neujednačenost razina pouzdanosti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Kombinacije djelovanja bez znanstvenog opravdanja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Metode proračuna pouzdanosti – uglavnom </a:t>
            </a:r>
            <a:r>
              <a:rPr lang="hr-HR" altLang="sr-Latn-RS" dirty="0" err="1"/>
              <a:t>semi</a:t>
            </a:r>
            <a:r>
              <a:rPr lang="hr-HR" altLang="sr-Latn-RS" dirty="0"/>
              <a:t>-probabilistički – metoda s </a:t>
            </a:r>
            <a:r>
              <a:rPr lang="hr-HR" altLang="sr-Latn-RS" dirty="0" err="1"/>
              <a:t>parc</a:t>
            </a:r>
            <a:r>
              <a:rPr lang="hr-HR" altLang="sr-Latn-RS" dirty="0"/>
              <a:t>. faktorima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158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7399" y="643467"/>
            <a:ext cx="8408193" cy="74483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sr-Latn-RS" kern="1200" dirty="0" err="1">
                <a:latin typeface="+mj-lt"/>
                <a:ea typeface="+mj-ea"/>
                <a:cs typeface="+mj-cs"/>
              </a:rPr>
              <a:t>Klase</a:t>
            </a:r>
            <a:r>
              <a:rPr lang="en-US" altLang="sr-Latn-R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dirty="0" err="1">
                <a:latin typeface="+mj-lt"/>
                <a:ea typeface="+mj-ea"/>
                <a:cs typeface="+mj-cs"/>
              </a:rPr>
              <a:t>posljedica</a:t>
            </a:r>
            <a:r>
              <a:rPr lang="en-US" altLang="sr-Latn-RS" kern="1200" dirty="0">
                <a:latin typeface="+mj-lt"/>
                <a:ea typeface="+mj-ea"/>
                <a:cs typeface="+mj-cs"/>
              </a:rPr>
              <a:t> </a:t>
            </a:r>
            <a:r>
              <a:rPr lang="en-US" altLang="sr-Latn-RS" kern="1200" dirty="0" err="1">
                <a:latin typeface="+mj-lt"/>
                <a:ea typeface="+mj-ea"/>
                <a:cs typeface="+mj-cs"/>
              </a:rPr>
              <a:t>otkazivanja</a:t>
            </a:r>
            <a:endParaRPr lang="en-US" altLang="sr-Latn-R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sr-Latn-RS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Boris Androić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BBBA287D-A8F6-44FD-9713-4B6C30CDF948}" type="slidenum">
              <a:rPr lang="en-US" altLang="sr-Latn-R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Aft>
                  <a:spcPts val="600"/>
                </a:spcAft>
              </a:pPr>
              <a:t>3</a:t>
            </a:fld>
            <a:endParaRPr lang="en-US" altLang="sr-Latn-R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57A1A73-2125-4B51-9F63-DAE050BF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087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4F4A02A-A6A5-4B72-9D14-8D87AEC75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78134"/>
              </p:ext>
            </p:extLst>
          </p:nvPr>
        </p:nvGraphicFramePr>
        <p:xfrm>
          <a:off x="532094" y="1700808"/>
          <a:ext cx="8178801" cy="4021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307">
                  <a:extLst>
                    <a:ext uri="{9D8B030D-6E8A-4147-A177-3AD203B41FA5}">
                      <a16:colId xmlns:a16="http://schemas.microsoft.com/office/drawing/2014/main" val="1934750284"/>
                    </a:ext>
                  </a:extLst>
                </a:gridCol>
                <a:gridCol w="3042703">
                  <a:extLst>
                    <a:ext uri="{9D8B030D-6E8A-4147-A177-3AD203B41FA5}">
                      <a16:colId xmlns:a16="http://schemas.microsoft.com/office/drawing/2014/main" val="1611443342"/>
                    </a:ext>
                  </a:extLst>
                </a:gridCol>
                <a:gridCol w="3202791">
                  <a:extLst>
                    <a:ext uri="{9D8B030D-6E8A-4147-A177-3AD203B41FA5}">
                      <a16:colId xmlns:a16="http://schemas.microsoft.com/office/drawing/2014/main" val="544147904"/>
                    </a:ext>
                  </a:extLst>
                </a:gridCol>
              </a:tblGrid>
              <a:tr h="54301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Klasa posljedice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Indikativna kvalifikacija posljedica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51108"/>
                  </a:ext>
                </a:extLst>
              </a:tr>
              <a:tr h="5430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</a:rPr>
                        <a:t>Gubitak ljudskog života</a:t>
                      </a:r>
                      <a:r>
                        <a:rPr lang="hr-HR" sz="1800" baseline="0" dirty="0">
                          <a:effectLst/>
                        </a:rPr>
                        <a:t> ili ozljede </a:t>
                      </a:r>
                      <a:r>
                        <a:rPr lang="hr-HR" sz="1800" baseline="0" dirty="0" err="1">
                          <a:effectLst/>
                        </a:rPr>
                        <a:t>osoba</a:t>
                      </a:r>
                      <a:r>
                        <a:rPr lang="hr-HR" sz="1800" baseline="30000" dirty="0" err="1">
                          <a:effectLst/>
                        </a:rPr>
                        <a:t>a</a:t>
                      </a:r>
                      <a:endParaRPr lang="hr-HR" sz="2000" baseline="300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</a:rPr>
                        <a:t>Ekonomske, socijalne posljedice ili posljedice na okoliš</a:t>
                      </a:r>
                      <a:r>
                        <a:rPr lang="hr-HR" sz="1800" baseline="30000" dirty="0">
                          <a:effectLst/>
                        </a:rPr>
                        <a:t>a</a:t>
                      </a:r>
                      <a:endParaRPr lang="hr-HR" sz="2000" baseline="300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2905884465"/>
                  </a:ext>
                </a:extLst>
              </a:tr>
              <a:tr h="317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CC4 – Najveće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Ekstremno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r>
                        <a:rPr lang="hr-HR" sz="1700" dirty="0">
                          <a:effectLst/>
                        </a:rPr>
                        <a:t>Ogromne</a:t>
                      </a:r>
                      <a:endParaRPr lang="hr-HR" dirty="0"/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937600367"/>
                  </a:ext>
                </a:extLst>
              </a:tr>
              <a:tr h="317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CC3 – Veće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Velik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r>
                        <a:rPr lang="hr-HR" sz="1800">
                          <a:effectLst/>
                        </a:rPr>
                        <a:t>Vrlo velike</a:t>
                      </a:r>
                      <a:endParaRPr lang="hr-HR"/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3556708724"/>
                  </a:ext>
                </a:extLst>
              </a:tr>
              <a:tr h="317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CC2 – Normalne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Srednji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r>
                        <a:rPr lang="hr-HR" sz="1800">
                          <a:effectLst/>
                        </a:rPr>
                        <a:t>Znatne</a:t>
                      </a:r>
                      <a:endParaRPr lang="hr-HR"/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1194664521"/>
                  </a:ext>
                </a:extLst>
              </a:tr>
              <a:tr h="317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CC1 – Manje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Mali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r>
                        <a:rPr lang="hr-HR" sz="1800">
                          <a:effectLst/>
                        </a:rPr>
                        <a:t>Male</a:t>
                      </a:r>
                      <a:endParaRPr lang="hr-HR"/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2141789217"/>
                  </a:ext>
                </a:extLst>
              </a:tr>
              <a:tr h="317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CC0 - Najmanje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Vrlo mali</a:t>
                      </a:r>
                      <a:endParaRPr lang="hr-HR" sz="1800" dirty="0">
                        <a:effectLst/>
                        <a:latin typeface="Liberation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262" marR="115262" marT="0" marB="0"/>
                </a:tc>
                <a:tc>
                  <a:txBody>
                    <a:bodyPr/>
                    <a:lstStyle/>
                    <a:p>
                      <a:r>
                        <a:rPr lang="hr-HR" sz="1800" dirty="0">
                          <a:effectLst/>
                        </a:rPr>
                        <a:t>Beznačajne</a:t>
                      </a:r>
                      <a:endParaRPr lang="hr-HR" dirty="0"/>
                    </a:p>
                  </a:txBody>
                  <a:tcPr marL="115262" marR="115262" marT="0" marB="0"/>
                </a:tc>
                <a:extLst>
                  <a:ext uri="{0D108BD9-81ED-4DB2-BD59-A6C34878D82A}">
                    <a16:rowId xmlns:a16="http://schemas.microsoft.com/office/drawing/2014/main" val="2014627209"/>
                  </a:ext>
                </a:extLst>
              </a:tr>
              <a:tr h="1342162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baseline="30000" dirty="0">
                          <a:effectLst/>
                        </a:rPr>
                        <a:t>a      </a:t>
                      </a:r>
                      <a:r>
                        <a:rPr lang="hr-HR" sz="1700" dirty="0">
                          <a:effectLst/>
                        </a:rPr>
                        <a:t>Klasa posljedice odabrana je na temelju teže od navedenih u ova dva stupca.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Primjedba: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             CC4 – Dodatne odredbe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700" dirty="0">
                          <a:effectLst/>
                        </a:rPr>
                        <a:t>             CC0 – Alternativne odredbe</a:t>
                      </a:r>
                      <a:endParaRPr lang="hr-HR" sz="1800" dirty="0">
                        <a:effectLst/>
                      </a:endParaRPr>
                    </a:p>
                  </a:txBody>
                  <a:tcPr marL="115262" marR="115262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435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89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Primjena klasa posljedica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7929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Faktor posljedica </a:t>
            </a:r>
            <a:r>
              <a:rPr lang="hr-HR" altLang="sr-Latn-RS" dirty="0" err="1"/>
              <a:t>k</a:t>
            </a:r>
            <a:r>
              <a:rPr lang="hr-HR" altLang="sr-Latn-RS" baseline="-25000" dirty="0" err="1"/>
              <a:t>F</a:t>
            </a:r>
            <a:endParaRPr lang="hr-HR" altLang="sr-Latn-RS" baseline="-25000" dirty="0"/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Mjere upravljanja (DQL, DCL, IL, MC)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Procjena računskih vrijednosti za ULS (</a:t>
            </a:r>
            <a:r>
              <a:rPr lang="hr-HR" altLang="sr-Latn-RS" dirty="0" err="1"/>
              <a:t>Annex</a:t>
            </a:r>
            <a:r>
              <a:rPr lang="hr-HR" altLang="sr-Latn-RS" dirty="0"/>
              <a:t> D)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Unapređenje </a:t>
            </a:r>
            <a:r>
              <a:rPr lang="hr-HR" altLang="sr-Latn-RS" dirty="0" err="1"/>
              <a:t>robustnosti</a:t>
            </a:r>
            <a:r>
              <a:rPr lang="hr-HR" altLang="sr-Latn-RS" dirty="0"/>
              <a:t> (</a:t>
            </a:r>
            <a:r>
              <a:rPr lang="hr-HR" altLang="sr-Latn-RS" dirty="0" err="1"/>
              <a:t>Annex</a:t>
            </a:r>
            <a:r>
              <a:rPr lang="hr-HR" altLang="sr-Latn-RS" dirty="0"/>
              <a:t> E)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b="1" dirty="0"/>
              <a:t>Modifikacija </a:t>
            </a:r>
            <a:r>
              <a:rPr lang="hr-HR" altLang="sr-Latn-RS" b="1" dirty="0" err="1"/>
              <a:t>P</a:t>
            </a:r>
            <a:r>
              <a:rPr lang="hr-HR" altLang="sr-Latn-RS" b="1" baseline="-25000" dirty="0" err="1"/>
              <a:t>f</a:t>
            </a:r>
            <a:r>
              <a:rPr lang="hr-HR" altLang="sr-Latn-RS" b="1" dirty="0"/>
              <a:t> ili </a:t>
            </a:r>
            <a:r>
              <a:rPr lang="hr-HR" altLang="sr-Latn-RS" b="1" dirty="0">
                <a:sym typeface="Symbol" panose="05050102010706020507" pitchFamily="18" charset="2"/>
              </a:rPr>
              <a:t> - važno</a:t>
            </a:r>
            <a:endParaRPr lang="hr-HR" altLang="sr-Latn-RS" b="1" dirty="0"/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2427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Računske vrijednosti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Učinci djelovanja</a:t>
            </a:r>
          </a:p>
          <a:p>
            <a:endParaRPr lang="hr-HR" altLang="sr-Latn-RS" dirty="0"/>
          </a:p>
          <a:p>
            <a:pPr lvl="1"/>
            <a:r>
              <a:rPr lang="hr-HR" altLang="sr-Latn-RS" i="1" dirty="0" err="1"/>
              <a:t>X</a:t>
            </a:r>
            <a:r>
              <a:rPr lang="hr-HR" altLang="sr-Latn-RS" i="1" baseline="-25000" dirty="0" err="1"/>
              <a:t>Rd</a:t>
            </a:r>
            <a:r>
              <a:rPr lang="hr-HR" altLang="sr-Latn-RS" i="1" dirty="0"/>
              <a:t> - novo</a:t>
            </a:r>
            <a:endParaRPr lang="hr-HR" altLang="sr-Latn-RS" i="1" baseline="-25000" dirty="0"/>
          </a:p>
          <a:p>
            <a:r>
              <a:rPr lang="hr-HR" altLang="sr-Latn-RS" dirty="0"/>
              <a:t>Otpornost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pPr lvl="1"/>
            <a:r>
              <a:rPr lang="hr-HR" altLang="sr-Latn-RS" i="1" dirty="0"/>
              <a:t>          - novo</a:t>
            </a:r>
            <a:endParaRPr lang="hr-HR" altLang="sr-Latn-RS" i="1" baseline="-25000" dirty="0"/>
          </a:p>
          <a:p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50E874C-1E4C-4330-8099-3D075DF3BF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614511"/>
              </p:ext>
            </p:extLst>
          </p:nvPr>
        </p:nvGraphicFramePr>
        <p:xfrm>
          <a:off x="2078038" y="2205038"/>
          <a:ext cx="38163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4" imgW="2019240" imgH="304560" progId="Equation.DSMT4">
                  <p:embed/>
                </p:oleObj>
              </mc:Choice>
              <mc:Fallback>
                <p:oleObj name="Equation" r:id="rId4" imgW="2019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78038" y="2205038"/>
                        <a:ext cx="3816350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9163A4E-15E9-4692-956A-A34EAE702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272898"/>
              </p:ext>
            </p:extLst>
          </p:nvPr>
        </p:nvGraphicFramePr>
        <p:xfrm>
          <a:off x="2123728" y="4028356"/>
          <a:ext cx="3481387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6" imgW="1841400" imgH="482400" progId="Equation.DSMT4">
                  <p:embed/>
                </p:oleObj>
              </mc:Choice>
              <mc:Fallback>
                <p:oleObj name="Equation" r:id="rId6" imgW="1841400" imgH="482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E874C-1E4C-4330-8099-3D075DF3BF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23728" y="4028356"/>
                        <a:ext cx="3481387" cy="912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18F44A8-D40E-4314-B20D-FEAD99BDCB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325110"/>
              </p:ext>
            </p:extLst>
          </p:nvPr>
        </p:nvGraphicFramePr>
        <p:xfrm>
          <a:off x="1238250" y="5085184"/>
          <a:ext cx="8397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8" imgW="444240" imgH="253800" progId="Equation.DSMT4">
                  <p:embed/>
                </p:oleObj>
              </mc:Choice>
              <mc:Fallback>
                <p:oleObj name="Equation" r:id="rId8" imgW="44424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9163A4E-15E9-4692-956A-A34EAE702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38250" y="5085184"/>
                        <a:ext cx="839788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010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Faktori F i E</a:t>
            </a:r>
            <a:r>
              <a:rPr lang="hr-HR" altLang="sr-Latn-RS" baseline="-25000" dirty="0"/>
              <a:t>d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Faktori djelovanja, F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dirty="0"/>
              <a:t>Faktori učinka djelovanja, E</a:t>
            </a:r>
            <a:r>
              <a:rPr lang="hr-HR" altLang="sr-Latn-RS" baseline="-25000" dirty="0"/>
              <a:t>d</a:t>
            </a:r>
          </a:p>
          <a:p>
            <a:endParaRPr lang="hr-HR" altLang="sr-Latn-R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50E874C-1E4C-4330-8099-3D075DF3BF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86334"/>
              </p:ext>
            </p:extLst>
          </p:nvPr>
        </p:nvGraphicFramePr>
        <p:xfrm>
          <a:off x="2246313" y="2228850"/>
          <a:ext cx="34798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4" imgW="1841400" imgH="279360" progId="Equation.DSMT4">
                  <p:embed/>
                </p:oleObj>
              </mc:Choice>
              <mc:Fallback>
                <p:oleObj name="Equation" r:id="rId4" imgW="184140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E874C-1E4C-4330-8099-3D075DF3BF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46313" y="2228850"/>
                        <a:ext cx="3479800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573C7A8-0FC9-408A-B4E6-59FC235C1E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279511"/>
              </p:ext>
            </p:extLst>
          </p:nvPr>
        </p:nvGraphicFramePr>
        <p:xfrm>
          <a:off x="2244328" y="4124498"/>
          <a:ext cx="34798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6" imgW="1841400" imgH="279360" progId="Equation.DSMT4">
                  <p:embed/>
                </p:oleObj>
              </mc:Choice>
              <mc:Fallback>
                <p:oleObj name="Equation" r:id="rId6" imgW="184140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E874C-1E4C-4330-8099-3D075DF3BF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44328" y="4124498"/>
                        <a:ext cx="3479800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B67BF20-6965-4164-9DA5-185AE5463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008862"/>
              </p:ext>
            </p:extLst>
          </p:nvPr>
        </p:nvGraphicFramePr>
        <p:xfrm>
          <a:off x="3348038" y="2829371"/>
          <a:ext cx="127158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8" imgW="672840" imgH="241200" progId="Equation.DSMT4">
                  <p:embed/>
                </p:oleObj>
              </mc:Choice>
              <mc:Fallback>
                <p:oleObj name="Equation" r:id="rId8" imgW="672840" imgH="241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E874C-1E4C-4330-8099-3D075DF3BF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48038" y="2829371"/>
                        <a:ext cx="1271587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8DF0781-26A2-4FAE-9560-6E8DB6020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56986"/>
              </p:ext>
            </p:extLst>
          </p:nvPr>
        </p:nvGraphicFramePr>
        <p:xfrm>
          <a:off x="3347864" y="4845595"/>
          <a:ext cx="127158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Equation" r:id="rId10" imgW="672840" imgH="241200" progId="Equation.DSMT4">
                  <p:embed/>
                </p:oleObj>
              </mc:Choice>
              <mc:Fallback>
                <p:oleObj name="Equation" r:id="rId10" imgW="67284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DB67BF20-6965-4164-9DA5-185AE54637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47864" y="4845595"/>
                        <a:ext cx="1271587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50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Boris 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xfrm>
            <a:off x="8026400" y="6381750"/>
            <a:ext cx="11176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 smtClean="0">
                <a:latin typeface="Verdana" panose="020B0604030504040204" pitchFamily="34" charset="0"/>
              </a:rPr>
              <a:pPr/>
              <a:t>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/>
              <a:t>Primjena </a:t>
            </a:r>
            <a:r>
              <a:rPr lang="hr-HR" altLang="sr-Latn-RS">
                <a:sym typeface="Symbol" panose="05050102010706020507" pitchFamily="18" charset="2"/>
              </a:rPr>
              <a:t></a:t>
            </a:r>
            <a:r>
              <a:rPr lang="hr-HR" altLang="sr-Latn-RS" baseline="-25000">
                <a:sym typeface="Symbol" panose="05050102010706020507" pitchFamily="18" charset="2"/>
              </a:rPr>
              <a:t>F</a:t>
            </a:r>
            <a:r>
              <a:rPr lang="hr-HR" altLang="sr-Latn-RS"/>
              <a:t> i </a:t>
            </a:r>
            <a:r>
              <a:rPr lang="hr-HR" altLang="sr-Latn-RS">
                <a:sym typeface="Symbol" panose="05050102010706020507" pitchFamily="18" charset="2"/>
              </a:rPr>
              <a:t></a:t>
            </a:r>
            <a:r>
              <a:rPr lang="hr-HR" altLang="sr-Latn-RS" baseline="-25000"/>
              <a:t>E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Primjena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F</a:t>
            </a:r>
            <a:endParaRPr lang="hr-HR" altLang="sr-Latn-RS" baseline="-25000" dirty="0"/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Linearni konstrukcijski sustavi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Nelinearni konstrukcijski sustavi 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Neke geotehničke građevine (EN 1997)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03BD75-F2DC-4E50-85B0-8EBC4BEDB3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8764"/>
          <a:stretch/>
        </p:blipFill>
        <p:spPr>
          <a:xfrm>
            <a:off x="1331640" y="3681344"/>
            <a:ext cx="2747856" cy="28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9E97D6-47DD-472D-8A68-8FE4552E6F24}"/>
              </a:ext>
            </a:extLst>
          </p:cNvPr>
          <p:cNvSpPr txBox="1"/>
          <p:nvPr/>
        </p:nvSpPr>
        <p:spPr>
          <a:xfrm>
            <a:off x="4139952" y="5201820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(a) Iznad linearni odnos E(F) i F</a:t>
            </a:r>
          </a:p>
        </p:txBody>
      </p:sp>
    </p:spTree>
    <p:extLst>
      <p:ext uri="{BB962C8B-B14F-4D97-AF65-F5344CB8AC3E}">
        <p14:creationId xmlns:p14="http://schemas.microsoft.com/office/powerpoint/2010/main" val="81029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Primjena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F</a:t>
            </a:r>
            <a:r>
              <a:rPr lang="hr-HR" altLang="sr-Latn-RS" dirty="0"/>
              <a:t> i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/>
              <a:t>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Primjena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E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Nelinearni konstrukcijski sustavi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altLang="sr-Latn-RS" dirty="0"/>
              <a:t>Neke geotehničke građevine (EN 1997)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D158DE-A358-4581-8E8A-78129ACFAA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486" r="13779"/>
          <a:stretch/>
        </p:blipFill>
        <p:spPr>
          <a:xfrm>
            <a:off x="1127205" y="3140968"/>
            <a:ext cx="2914394" cy="2844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4F7927-88FA-46F6-9D1B-12CDDCB0005E}"/>
              </a:ext>
            </a:extLst>
          </p:cNvPr>
          <p:cNvSpPr txBox="1"/>
          <p:nvPr/>
        </p:nvSpPr>
        <p:spPr>
          <a:xfrm>
            <a:off x="4139952" y="4641087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(b) Ispod linearni odnos E(F) i F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CFFAD1-D7FE-408F-B672-E5DF8B1491B7}"/>
              </a:ext>
            </a:extLst>
          </p:cNvPr>
          <p:cNvSpPr/>
          <p:nvPr/>
        </p:nvSpPr>
        <p:spPr>
          <a:xfrm>
            <a:off x="3707904" y="5692580"/>
            <a:ext cx="2319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altLang="sr-Latn-RS" sz="3200" b="1" dirty="0">
                <a:latin typeface="+mn-lt"/>
              </a:rPr>
              <a:t>Kritički osvrt</a:t>
            </a:r>
            <a:endParaRPr lang="hr-H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646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Boris </a:t>
            </a:r>
            <a:r>
              <a:rPr lang="hr-HR" altLang="sr-Latn-RS" dirty="0" err="1">
                <a:latin typeface="Arial Narrow" panose="020B0606020202030204" pitchFamily="34" charset="0"/>
              </a:rPr>
              <a:t>Androić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Metode dokaza pouzdanosti</a:t>
            </a:r>
            <a:endParaRPr lang="hr-HR" altLang="sr-Latn-RS" baseline="-25000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altLang="sr-Latn-RS" dirty="0" err="1"/>
              <a:t>Semi</a:t>
            </a:r>
            <a:r>
              <a:rPr lang="hr-HR" altLang="sr-Latn-RS" dirty="0"/>
              <a:t>-probabilistički - SP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Pristup temeljen na pouzdanosti (</a:t>
            </a:r>
            <a:r>
              <a:rPr lang="hr-HR" altLang="sr-Latn-RS" dirty="0" err="1"/>
              <a:t>Reliability</a:t>
            </a:r>
            <a:r>
              <a:rPr lang="hr-HR" altLang="sr-Latn-RS" dirty="0"/>
              <a:t>- </a:t>
            </a:r>
            <a:r>
              <a:rPr lang="hr-HR" altLang="sr-Latn-RS" dirty="0" err="1"/>
              <a:t>based</a:t>
            </a:r>
            <a:r>
              <a:rPr lang="hr-HR" altLang="sr-Latn-RS" dirty="0"/>
              <a:t> </a:t>
            </a:r>
            <a:r>
              <a:rPr lang="hr-HR" altLang="sr-Latn-RS" dirty="0" err="1"/>
              <a:t>approach</a:t>
            </a:r>
            <a:r>
              <a:rPr lang="hr-HR" altLang="sr-Latn-RS" dirty="0"/>
              <a:t> - RBA)</a:t>
            </a:r>
          </a:p>
          <a:p>
            <a:pPr marL="514350" indent="-514350">
              <a:buFont typeface="+mj-lt"/>
              <a:buAutoNum type="arabicPeriod"/>
            </a:pPr>
            <a:r>
              <a:rPr lang="hr-HR" altLang="sr-Latn-RS" dirty="0"/>
              <a:t>Pristup upućen na rizik (</a:t>
            </a:r>
            <a:r>
              <a:rPr lang="hr-HR" altLang="sr-Latn-RS" dirty="0" err="1"/>
              <a:t>Risk-informed</a:t>
            </a:r>
            <a:r>
              <a:rPr lang="hr-HR" altLang="sr-Latn-RS" dirty="0"/>
              <a:t> </a:t>
            </a:r>
            <a:r>
              <a:rPr lang="hr-HR" altLang="sr-Latn-RS" dirty="0" err="1"/>
              <a:t>approach</a:t>
            </a:r>
            <a:r>
              <a:rPr lang="hr-HR" altLang="sr-Latn-RS" dirty="0"/>
              <a:t> - RIA)</a:t>
            </a:r>
          </a:p>
          <a:p>
            <a:pPr marL="0" indent="0">
              <a:buNone/>
            </a:pPr>
            <a:r>
              <a:rPr lang="hr-HR" altLang="sr-Latn-RS" dirty="0"/>
              <a:t>			</a:t>
            </a:r>
            <a:r>
              <a:rPr lang="hr-HR" altLang="sr-Latn-RS" b="1" dirty="0"/>
              <a:t>Kritički osvrt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5A8241D-9157-48B8-B727-0FFC1F6E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06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1256</Words>
  <Application>Microsoft Office PowerPoint</Application>
  <PresentationFormat>On-screen Show (4:3)</PresentationFormat>
  <Paragraphs>520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Narrow</vt:lpstr>
      <vt:lpstr>Calibri</vt:lpstr>
      <vt:lpstr>Liberation Serif</vt:lpstr>
      <vt:lpstr>Symbol</vt:lpstr>
      <vt:lpstr>Times New Roman</vt:lpstr>
      <vt:lpstr>Verdana</vt:lpstr>
      <vt:lpstr>Office Theme</vt:lpstr>
      <vt:lpstr>Equation</vt:lpstr>
      <vt:lpstr>Sadašnje stanje i smjernice razvoja EN 1990</vt:lpstr>
      <vt:lpstr>Novine</vt:lpstr>
      <vt:lpstr>Klase posljedica otkazivanja</vt:lpstr>
      <vt:lpstr>Primjena klasa posljedica</vt:lpstr>
      <vt:lpstr>Računske vrijednosti</vt:lpstr>
      <vt:lpstr>Faktori F i Ed</vt:lpstr>
      <vt:lpstr>Primjena F i E</vt:lpstr>
      <vt:lpstr>Primjena F i E</vt:lpstr>
      <vt:lpstr>Metode dokaza pouzdanosti</vt:lpstr>
      <vt:lpstr>Primjena metoda</vt:lpstr>
      <vt:lpstr>Jednostavnija primjena</vt:lpstr>
      <vt:lpstr>KGS obuhvaćena jednom tablicom</vt:lpstr>
      <vt:lpstr>Parcijalni faktori za djelovanja i učinke za temeljnu računsku situaciju</vt:lpstr>
      <vt:lpstr>Faktori posljedica kod zgrada</vt:lpstr>
      <vt:lpstr>Metoda parcijalnih faktora za nelinearnu analizu</vt:lpstr>
      <vt:lpstr>Kombinacije djelovanja</vt:lpstr>
      <vt:lpstr>Indeksi pouzdanosti</vt:lpstr>
      <vt:lpstr>Indeksi pouzdanosti</vt:lpstr>
      <vt:lpstr>Proračun pouzdanosti s NDP članica CEN</vt:lpstr>
      <vt:lpstr>Rezultati proračuna</vt:lpstr>
      <vt:lpstr>Rezultati proračuna</vt:lpstr>
      <vt:lpstr>Rezultati proračuna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Sadašnje stanje i smjernice razvoja EN 1990</dc:title>
  <dc:creator>Darko Dujmović</dc:creator>
  <cp:lastModifiedBy>Darko Dujmović</cp:lastModifiedBy>
  <cp:revision>35</cp:revision>
  <cp:lastPrinted>2019-04-30T11:14:50Z</cp:lastPrinted>
  <dcterms:created xsi:type="dcterms:W3CDTF">2019-04-12T11:35:53Z</dcterms:created>
  <dcterms:modified xsi:type="dcterms:W3CDTF">2019-05-03T12:09:56Z</dcterms:modified>
</cp:coreProperties>
</file>