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61" r:id="rId2"/>
    <p:sldId id="264" r:id="rId3"/>
    <p:sldId id="266" r:id="rId4"/>
    <p:sldId id="265" r:id="rId5"/>
    <p:sldId id="270" r:id="rId6"/>
    <p:sldId id="268" r:id="rId7"/>
    <p:sldId id="267" r:id="rId8"/>
    <p:sldId id="263" r:id="rId9"/>
    <p:sldId id="273" r:id="rId10"/>
    <p:sldId id="275" r:id="rId11"/>
    <p:sldId id="276" r:id="rId12"/>
    <p:sldId id="277" r:id="rId13"/>
    <p:sldId id="332" r:id="rId14"/>
    <p:sldId id="333" r:id="rId15"/>
    <p:sldId id="281" r:id="rId16"/>
    <p:sldId id="279" r:id="rId17"/>
    <p:sldId id="349" r:id="rId18"/>
    <p:sldId id="350" r:id="rId19"/>
    <p:sldId id="280" r:id="rId20"/>
    <p:sldId id="283" r:id="rId21"/>
    <p:sldId id="285" r:id="rId22"/>
    <p:sldId id="351" r:id="rId23"/>
    <p:sldId id="352" r:id="rId24"/>
    <p:sldId id="286" r:id="rId25"/>
    <p:sldId id="288" r:id="rId26"/>
    <p:sldId id="339" r:id="rId27"/>
    <p:sldId id="337" r:id="rId28"/>
    <p:sldId id="282" r:id="rId29"/>
    <p:sldId id="292" r:id="rId30"/>
    <p:sldId id="340" r:id="rId31"/>
    <p:sldId id="353" r:id="rId32"/>
    <p:sldId id="326" r:id="rId33"/>
    <p:sldId id="327" r:id="rId34"/>
    <p:sldId id="290" r:id="rId35"/>
    <p:sldId id="354" r:id="rId36"/>
    <p:sldId id="356" r:id="rId37"/>
    <p:sldId id="355" r:id="rId38"/>
    <p:sldId id="295" r:id="rId39"/>
    <p:sldId id="296" r:id="rId40"/>
    <p:sldId id="297" r:id="rId41"/>
    <p:sldId id="370" r:id="rId42"/>
    <p:sldId id="357" r:id="rId43"/>
    <p:sldId id="371" r:id="rId44"/>
    <p:sldId id="372" r:id="rId45"/>
    <p:sldId id="373" r:id="rId46"/>
    <p:sldId id="300" r:id="rId47"/>
    <p:sldId id="328" r:id="rId48"/>
    <p:sldId id="301" r:id="rId49"/>
    <p:sldId id="302" r:id="rId50"/>
    <p:sldId id="342" r:id="rId51"/>
    <p:sldId id="341" r:id="rId52"/>
    <p:sldId id="303" r:id="rId53"/>
    <p:sldId id="358" r:id="rId54"/>
    <p:sldId id="360" r:id="rId55"/>
    <p:sldId id="359" r:id="rId56"/>
    <p:sldId id="361" r:id="rId57"/>
    <p:sldId id="364" r:id="rId58"/>
    <p:sldId id="362" r:id="rId59"/>
    <p:sldId id="305" r:id="rId60"/>
    <p:sldId id="306" r:id="rId61"/>
    <p:sldId id="329" r:id="rId62"/>
    <p:sldId id="307" r:id="rId63"/>
    <p:sldId id="346" r:id="rId64"/>
    <p:sldId id="345" r:id="rId65"/>
    <p:sldId id="343" r:id="rId66"/>
    <p:sldId id="344" r:id="rId67"/>
    <p:sldId id="308" r:id="rId68"/>
    <p:sldId id="309" r:id="rId69"/>
    <p:sldId id="365" r:id="rId70"/>
    <p:sldId id="311" r:id="rId71"/>
    <p:sldId id="310" r:id="rId72"/>
    <p:sldId id="366" r:id="rId73"/>
    <p:sldId id="314" r:id="rId74"/>
    <p:sldId id="315" r:id="rId75"/>
    <p:sldId id="331" r:id="rId76"/>
    <p:sldId id="316" r:id="rId77"/>
    <p:sldId id="318" r:id="rId78"/>
    <p:sldId id="319" r:id="rId79"/>
    <p:sldId id="321" r:id="rId80"/>
    <p:sldId id="325" r:id="rId81"/>
    <p:sldId id="317" r:id="rId82"/>
    <p:sldId id="367" r:id="rId83"/>
    <p:sldId id="368" r:id="rId84"/>
    <p:sldId id="269" r:id="rId85"/>
    <p:sldId id="272" r:id="rId86"/>
    <p:sldId id="271" r:id="rId87"/>
    <p:sldId id="347" r:id="rId88"/>
    <p:sldId id="369" r:id="rId89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0036" autoAdjust="0"/>
  </p:normalViewPr>
  <p:slideViewPr>
    <p:cSldViewPr>
      <p:cViewPr varScale="1">
        <p:scale>
          <a:sx n="81" d="100"/>
          <a:sy n="81" d="100"/>
        </p:scale>
        <p:origin x="692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22.5.2019.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22.5.2019.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29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5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19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47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55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54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40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69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3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3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7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20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99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76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51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14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20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20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08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6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24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02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50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20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2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998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232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77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045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1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96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562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257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18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405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29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66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595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225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891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7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0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05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309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372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151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023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22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508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067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6225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3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9776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199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576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480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442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87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843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697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428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281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491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138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321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6249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920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8995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716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090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418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31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17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4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8826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konstrukcija dogradnje i rekonstrukcije putničkog terminala </a:t>
            </a:r>
            <a:br>
              <a:rPr lang="hr-H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Zračne luke </a:t>
            </a:r>
            <a:r>
              <a:rPr lang="hr-HR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rof. dr. sc. Jure Radnić, 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dipl.ing.građ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FGAG, Split.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rof. dr. sc. Domagoj Matešan, dip. ing. 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rađ.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 Banović, mag. ing. aedif.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Jure Radnić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Domagoj Matešan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 Banović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b="1295"/>
          <a:stretch/>
        </p:blipFill>
        <p:spPr>
          <a:xfrm>
            <a:off x="-36512" y="0"/>
            <a:ext cx="9194344" cy="6356379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144000" cy="6309320"/>
            <a:chOff x="0" y="0"/>
            <a:chExt cx="9144000" cy="630932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0865"/>
              <a:ext cx="9144000" cy="4436269"/>
            </a:xfrm>
            <a:prstGeom prst="rect">
              <a:avLst/>
            </a:prstGeom>
          </p:spPr>
        </p:pic>
      </p:grp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9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309320"/>
            <a:chOff x="0" y="0"/>
            <a:chExt cx="9144000" cy="630932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43" y="583836"/>
              <a:ext cx="4416609" cy="549156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640188"/>
              <a:ext cx="4248472" cy="5435212"/>
            </a:xfrm>
            <a:prstGeom prst="rect">
              <a:avLst/>
            </a:prstGeom>
          </p:spPr>
        </p:pic>
      </p:grp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69" y="0"/>
            <a:ext cx="473199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73199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ZGRADA NA PARKINGU ZA PRIHVAT PUTNIKA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"/>
          <a:stretch/>
        </p:blipFill>
        <p:spPr>
          <a:xfrm>
            <a:off x="0" y="0"/>
            <a:ext cx="9144000" cy="6298507"/>
          </a:xfrm>
          <a:prstGeom prst="rect">
            <a:avLst/>
          </a:prstGeom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0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44000" cy="6307472"/>
            <a:chOff x="0" y="0"/>
            <a:chExt cx="9144000" cy="630747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6307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8680"/>
              <a:ext cx="9144000" cy="5229803"/>
            </a:xfrm>
            <a:prstGeom prst="rect">
              <a:avLst/>
            </a:prstGeom>
          </p:spPr>
        </p:pic>
      </p:grp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951882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5" y="109310"/>
            <a:ext cx="651885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SITUACIJA GRAĐEVINE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5907" y="25810"/>
            <a:ext cx="2618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 smtClean="0"/>
              <a:t>DOGRADNJA I REKONSTRUKCIJA</a:t>
            </a:r>
          </a:p>
          <a:p>
            <a:pPr algn="ctr"/>
            <a:r>
              <a:rPr lang="hr-HR" sz="1400" b="1" dirty="0" smtClean="0"/>
              <a:t>ZRAČNE LUKE SPLIT</a:t>
            </a:r>
            <a:endParaRPr lang="en-GB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55177" y="4943257"/>
            <a:ext cx="37136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hr-HR" sz="1300" b="1" dirty="0" smtClean="0"/>
              <a:t>UKUPNA POVRŠINA OBJEKTA ~ 50.000 m</a:t>
            </a:r>
            <a:r>
              <a:rPr lang="hr-HR" sz="1300" b="1" baseline="30000" dirty="0" smtClean="0"/>
              <a:t>2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hr-HR" sz="1300" b="1" dirty="0" smtClean="0"/>
              <a:t>UKUPNA INVESTICIJA ~ 500.000.000,00 kn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hr-HR" sz="1300" b="1" dirty="0" smtClean="0"/>
              <a:t>PROMET (PUTNIKA)</a:t>
            </a:r>
          </a:p>
          <a:p>
            <a:pPr>
              <a:tabLst>
                <a:tab pos="358775" algn="l"/>
                <a:tab pos="538163" algn="l"/>
              </a:tabLst>
            </a:pPr>
            <a:r>
              <a:rPr lang="hr-HR" sz="1300" b="1" dirty="0"/>
              <a:t>	</a:t>
            </a:r>
            <a:r>
              <a:rPr lang="hr-HR" sz="1300" b="1" dirty="0" smtClean="0"/>
              <a:t>-	3 120 000 (2018)</a:t>
            </a:r>
          </a:p>
          <a:p>
            <a:pPr>
              <a:tabLst>
                <a:tab pos="358775" algn="l"/>
                <a:tab pos="538163" algn="l"/>
              </a:tabLst>
            </a:pPr>
            <a:r>
              <a:rPr lang="hr-HR" sz="1300" b="1" dirty="0"/>
              <a:t>	</a:t>
            </a:r>
            <a:r>
              <a:rPr lang="hr-HR" sz="1300" b="1" dirty="0" smtClean="0"/>
              <a:t>-	3 200 000 (2019)</a:t>
            </a:r>
          </a:p>
          <a:p>
            <a:pPr>
              <a:tabLst>
                <a:tab pos="358775" algn="l"/>
                <a:tab pos="538163" algn="l"/>
              </a:tabLst>
            </a:pPr>
            <a:r>
              <a:rPr lang="hr-HR" sz="1300" b="1" dirty="0"/>
              <a:t>	</a:t>
            </a:r>
            <a:r>
              <a:rPr lang="hr-HR" sz="1300" b="1" dirty="0" smtClean="0"/>
              <a:t>-	5 000 000 (planska) </a:t>
            </a:r>
            <a:endParaRPr lang="en-GB" sz="13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6588952" y="730085"/>
            <a:ext cx="2618094" cy="5493812"/>
            <a:chOff x="6529485" y="2029954"/>
            <a:chExt cx="2618094" cy="5493812"/>
          </a:xfrm>
        </p:grpSpPr>
        <p:sp>
          <p:nvSpPr>
            <p:cNvPr id="8" name="TextBox 7"/>
            <p:cNvSpPr txBox="1"/>
            <p:nvPr/>
          </p:nvSpPr>
          <p:spPr>
            <a:xfrm>
              <a:off x="6529485" y="2029954"/>
              <a:ext cx="2618094" cy="5493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hr-HR" sz="1300" b="1" dirty="0"/>
            </a:p>
            <a:p>
              <a:pPr marL="228600" indent="-228600">
                <a:buAutoNum type="arabicPlain"/>
                <a:tabLst>
                  <a:tab pos="265113" algn="l"/>
                </a:tabLst>
              </a:pPr>
              <a:r>
                <a:rPr lang="hr-HR" sz="1300" b="1" dirty="0" smtClean="0"/>
                <a:t>TRIJEM NA PARKINGU</a:t>
              </a:r>
            </a:p>
            <a:p>
              <a:pPr marL="228600" indent="-228600">
                <a:buAutoNum type="arabicPlain"/>
                <a:tabLst>
                  <a:tab pos="265113" algn="l"/>
                </a:tabLst>
              </a:pPr>
              <a:endParaRPr lang="hr-HR" sz="1300" b="1" dirty="0"/>
            </a:p>
            <a:p>
              <a:pPr marL="228600" indent="-228600">
                <a:buAutoNum type="arabicPlain"/>
                <a:tabLst>
                  <a:tab pos="265113" algn="l"/>
                </a:tabLst>
              </a:pPr>
              <a:r>
                <a:rPr lang="hr-HR" sz="1300" b="1" dirty="0" smtClean="0"/>
                <a:t>PRIHVATNA ZGRADA</a:t>
              </a:r>
            </a:p>
            <a:p>
              <a:pPr marL="228600" indent="-228600">
                <a:buAutoNum type="arabicPlain"/>
                <a:tabLst>
                  <a:tab pos="265113" algn="l"/>
                </a:tabLst>
              </a:pPr>
              <a:endParaRPr lang="hr-HR" sz="1300" b="1" dirty="0"/>
            </a:p>
            <a:p>
              <a:pPr marL="228600" indent="-228600">
                <a:buAutoNum type="arabicPlain"/>
                <a:tabLst>
                  <a:tab pos="265113" algn="l"/>
                </a:tabLst>
              </a:pPr>
              <a:r>
                <a:rPr lang="hr-HR" sz="1300" b="1" dirty="0" smtClean="0"/>
                <a:t>MOST ZA VEZU GLAVNE ZGRADE I </a:t>
              </a:r>
            </a:p>
            <a:p>
              <a:pPr>
                <a:tabLst>
                  <a:tab pos="222250" algn="l"/>
                </a:tabLst>
              </a:pPr>
              <a:r>
                <a:rPr lang="hr-HR" sz="1300" b="1" dirty="0" smtClean="0"/>
                <a:t>	PRIHVATNE ZGRADE</a:t>
              </a:r>
            </a:p>
            <a:p>
              <a:pPr>
                <a:tabLst>
                  <a:tab pos="265113" algn="l"/>
                </a:tabLst>
              </a:pPr>
              <a:endParaRPr lang="hr-HR" sz="1300" b="1" dirty="0"/>
            </a:p>
            <a:p>
              <a:pPr marL="228600" indent="-228600">
                <a:buAutoNum type="arabicPlain" startAt="4"/>
                <a:tabLst>
                  <a:tab pos="265113" algn="l"/>
                </a:tabLst>
              </a:pPr>
              <a:r>
                <a:rPr lang="hr-HR" sz="1300" b="1" dirty="0" smtClean="0"/>
                <a:t>KULA</a:t>
              </a:r>
            </a:p>
            <a:p>
              <a:pPr marL="228600" indent="-228600">
                <a:buAutoNum type="arabicPlain" startAt="4"/>
                <a:tabLst>
                  <a:tab pos="265113" algn="l"/>
                </a:tabLst>
              </a:pPr>
              <a:endParaRPr lang="hr-HR" sz="1300" b="1" dirty="0"/>
            </a:p>
            <a:p>
              <a:pPr marL="228600" indent="-228600">
                <a:buAutoNum type="arabicPlain" startAt="4"/>
                <a:tabLst>
                  <a:tab pos="265113" algn="l"/>
                </a:tabLst>
              </a:pPr>
              <a:r>
                <a:rPr lang="hr-HR" sz="1300" b="1" dirty="0" smtClean="0"/>
                <a:t>GLAVNA ZGRADA</a:t>
              </a:r>
            </a:p>
            <a:p>
              <a:pPr>
                <a:tabLst>
                  <a:tab pos="265113" algn="l"/>
                  <a:tab pos="444500" algn="l"/>
                </a:tabLst>
              </a:pPr>
              <a:r>
                <a:rPr lang="hr-HR" sz="1300" b="1" dirty="0"/>
                <a:t>	</a:t>
              </a:r>
              <a:r>
                <a:rPr lang="hr-HR" sz="1300" b="1" dirty="0" smtClean="0"/>
                <a:t>-	ISTOČNO KRILO</a:t>
              </a:r>
            </a:p>
            <a:p>
              <a:pPr>
                <a:tabLst>
                  <a:tab pos="265113" algn="l"/>
                  <a:tab pos="444500" algn="l"/>
                </a:tabLst>
              </a:pPr>
              <a:r>
                <a:rPr lang="hr-HR" sz="1300" b="1" dirty="0"/>
                <a:t>	</a:t>
              </a:r>
              <a:r>
                <a:rPr lang="hr-HR" sz="1300" b="1" dirty="0" smtClean="0"/>
                <a:t>-	ZAPADNO KRILO</a:t>
              </a:r>
            </a:p>
            <a:p>
              <a:pPr>
                <a:tabLst>
                  <a:tab pos="265113" algn="l"/>
                  <a:tab pos="444500" algn="l"/>
                </a:tabLst>
              </a:pPr>
              <a:endParaRPr lang="hr-HR" sz="1300" b="1" dirty="0"/>
            </a:p>
            <a:p>
              <a:pPr marL="228600" indent="-228600">
                <a:buAutoNum type="arabicPlain" startAt="6"/>
                <a:tabLst>
                  <a:tab pos="265113" algn="l"/>
                  <a:tab pos="444500" algn="l"/>
                </a:tabLst>
              </a:pPr>
              <a:r>
                <a:rPr lang="hr-HR" sz="1300" b="1" dirty="0" smtClean="0"/>
                <a:t>VANJSKA STUBIŠTA</a:t>
              </a:r>
            </a:p>
            <a:p>
              <a:pPr marL="228600" indent="-228600">
                <a:buAutoNum type="arabicPlain" startAt="6"/>
                <a:tabLst>
                  <a:tab pos="265113" algn="l"/>
                  <a:tab pos="444500" algn="l"/>
                </a:tabLst>
              </a:pPr>
              <a:endParaRPr lang="hr-HR" sz="1300" b="1" dirty="0"/>
            </a:p>
            <a:p>
              <a:pPr marL="228600" indent="-228600">
                <a:buAutoNum type="arabicPlain" startAt="6"/>
                <a:tabLst>
                  <a:tab pos="265113" algn="l"/>
                  <a:tab pos="444500" algn="l"/>
                </a:tabLst>
              </a:pPr>
              <a:r>
                <a:rPr lang="hr-HR" sz="1300" b="1" dirty="0" smtClean="0"/>
                <a:t>MOST ZA VEZU STAJANKE I GLAVNE ZGRADE</a:t>
              </a:r>
            </a:p>
            <a:p>
              <a:pPr marL="228600" indent="-228600">
                <a:buAutoNum type="arabicPlain" startAt="6"/>
                <a:tabLst>
                  <a:tab pos="265113" algn="l"/>
                  <a:tab pos="444500" algn="l"/>
                </a:tabLst>
              </a:pPr>
              <a:endParaRPr lang="hr-HR" sz="1300" b="1" dirty="0"/>
            </a:p>
            <a:p>
              <a:pPr marL="228600" indent="-228600">
                <a:buAutoNum type="arabicPlain" startAt="6"/>
                <a:tabLst>
                  <a:tab pos="265113" algn="l"/>
                  <a:tab pos="444500" algn="l"/>
                </a:tabLst>
              </a:pPr>
              <a:r>
                <a:rPr lang="hr-HR" sz="1300" b="1" dirty="0" smtClean="0"/>
                <a:t>DOGRADNJA POSTOJEĆEG TRIJEMA</a:t>
              </a:r>
            </a:p>
            <a:p>
              <a:pPr marL="228600" indent="-228600">
                <a:buAutoNum type="arabicPlain" startAt="6"/>
                <a:tabLst>
                  <a:tab pos="265113" algn="l"/>
                  <a:tab pos="444500" algn="l"/>
                </a:tabLst>
              </a:pPr>
              <a:endParaRPr lang="hr-HR" sz="1300" b="1" dirty="0"/>
            </a:p>
            <a:p>
              <a:pPr marL="228600" indent="-228600">
                <a:buAutoNum type="arabicPlain" startAt="6"/>
                <a:tabLst>
                  <a:tab pos="265113" algn="l"/>
                  <a:tab pos="444500" algn="l"/>
                </a:tabLst>
              </a:pPr>
              <a:r>
                <a:rPr lang="hr-HR" sz="1300" b="1" dirty="0" smtClean="0"/>
                <a:t>REKONSTRUKCIJA POSTOJEĆE ZGRADE PUTNIČKOG TERMINALA</a:t>
              </a: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6557207" y="2264231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6557207" y="2668193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6553790" y="3057847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6562668" y="3853333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6562727" y="4252534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6551522" y="6027385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561124" y="5046150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6551029" y="5432038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6557207" y="6628188"/>
              <a:ext cx="216024" cy="216024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5542" y="657298"/>
            <a:ext cx="6541449" cy="4176464"/>
            <a:chOff x="-15542" y="657298"/>
            <a:chExt cx="6541449" cy="41764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42" y="657298"/>
              <a:ext cx="6541449" cy="4176464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H="1" flipV="1">
              <a:off x="4134008" y="2388403"/>
              <a:ext cx="1013899" cy="612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576692" y="2387981"/>
              <a:ext cx="576064" cy="32213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2181294" y="2608918"/>
              <a:ext cx="1440160" cy="10611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006581" y="2590663"/>
              <a:ext cx="1192707" cy="224001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3235911" y="2001174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88792" y="1934226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4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652596" y="1679426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388584" y="2662418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617157" y="2338552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11983" y="1605053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5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67473" y="2264998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8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47971" y="2584822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9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153660" y="2100061"/>
              <a:ext cx="216024" cy="23337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98569" y="1944110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55230" y="1679426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09801" y="2036665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57956" y="1876182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14617" y="1605872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46828" y="1262823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6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995936" y="1336377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74628" y="1596063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34015" y="1532317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7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203463" y="1863273"/>
              <a:ext cx="216024" cy="22222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47907" y="1793902"/>
              <a:ext cx="29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rgbClr val="FF0000"/>
                  </a:solidFill>
                </a:rPr>
                <a:t>6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60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/>
          <a:stretch/>
        </p:blipFill>
        <p:spPr>
          <a:xfrm>
            <a:off x="0" y="9726"/>
            <a:ext cx="9144000" cy="6293137"/>
          </a:xfrm>
          <a:prstGeom prst="rect">
            <a:avLst/>
          </a:prstGeom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PJEŠAČKI NATHODNIK ZA VEZU GLAVNE ZGRADE </a:t>
            </a:r>
          </a:p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S NOVIM PARKINGOM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/>
          <a:stretch/>
        </p:blipFill>
        <p:spPr>
          <a:xfrm>
            <a:off x="0" y="0"/>
            <a:ext cx="9144000" cy="6307419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332" t="15916" r="48393" b="37218"/>
          <a:stretch/>
        </p:blipFill>
        <p:spPr>
          <a:xfrm>
            <a:off x="-13234" y="980728"/>
            <a:ext cx="9207548" cy="4397396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2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"/>
          <a:stretch/>
        </p:blipFill>
        <p:spPr>
          <a:xfrm>
            <a:off x="0" y="0"/>
            <a:ext cx="9144000" cy="6302829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30936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b="499"/>
          <a:stretch/>
        </p:blipFill>
        <p:spPr>
          <a:xfrm>
            <a:off x="0" y="5850"/>
            <a:ext cx="9144000" cy="6308453"/>
          </a:xfrm>
          <a:prstGeom prst="rect">
            <a:avLst/>
          </a:prstGeom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KULA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1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</a:t>
            </a:fld>
            <a:endParaRPr lang="hr-HR" altLang="sr-Latn-RS"/>
          </a:p>
        </p:txBody>
      </p:sp>
      <p:sp>
        <p:nvSpPr>
          <p:cNvPr id="7" name="Rectangle 6"/>
          <p:cNvSpPr/>
          <p:nvPr/>
        </p:nvSpPr>
        <p:spPr>
          <a:xfrm>
            <a:off x="170853" y="250804"/>
            <a:ext cx="8782544" cy="646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0" y="35281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GLOBALNE KONSTRUKCIJSKE KARAKTERISTIKE GRAĐEVINE</a:t>
            </a:r>
            <a:endParaRPr lang="hr-HR" sz="2200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187624" y="1412776"/>
            <a:ext cx="33483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187624" y="1412776"/>
            <a:ext cx="0" cy="5040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1793" y="1955055"/>
            <a:ext cx="2023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solidFill>
                  <a:srgbClr val="FF0000"/>
                </a:solidFill>
              </a:rPr>
              <a:t>RAZLIČITI ZAHVATI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6185" y="1928709"/>
            <a:ext cx="2010357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377320" y="1419831"/>
            <a:ext cx="0" cy="5040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535996" y="1414809"/>
            <a:ext cx="33483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884368" y="1412776"/>
            <a:ext cx="0" cy="5040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659467" y="1419831"/>
            <a:ext cx="0" cy="5040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42019" y="1985833"/>
            <a:ext cx="198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solidFill>
                  <a:srgbClr val="FF0000"/>
                </a:solidFill>
              </a:rPr>
              <a:t>RAZLIČITI TIPOVI GRAĐEVINA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288" y="1992907"/>
            <a:ext cx="198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solidFill>
                  <a:srgbClr val="FF0000"/>
                </a:solidFill>
              </a:rPr>
              <a:t>RAZLIČITI NOSIVI SUSTAVI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79347" y="1992907"/>
            <a:ext cx="198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solidFill>
                  <a:srgbClr val="FF0000"/>
                </a:solidFill>
              </a:rPr>
              <a:t>RAZLIČITE VRSTE</a:t>
            </a:r>
          </a:p>
          <a:p>
            <a:pPr algn="ctr"/>
            <a:r>
              <a:rPr lang="hr-HR" sz="1600" b="1" dirty="0" smtClean="0">
                <a:solidFill>
                  <a:srgbClr val="FF0000"/>
                </a:solidFill>
              </a:rPr>
              <a:t>KONSTRUKCIJA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1944" y="1926298"/>
            <a:ext cx="2010357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654288" y="1923407"/>
            <a:ext cx="2010357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869014" y="1928709"/>
            <a:ext cx="2010357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4572000" y="908720"/>
            <a:ext cx="0" cy="5040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81945" y="2852935"/>
            <a:ext cx="2002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izgradnja novih građevina</a:t>
            </a:r>
          </a:p>
          <a:p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rekonstrukcija postojećih građevina</a:t>
            </a:r>
            <a:endParaRPr lang="en-GB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375824" y="2842014"/>
            <a:ext cx="2002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zgrade</a:t>
            </a:r>
          </a:p>
          <a:p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mostovi</a:t>
            </a:r>
          </a:p>
          <a:p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err="1" smtClean="0"/>
              <a:t>trijemovi</a:t>
            </a:r>
            <a:r>
              <a:rPr lang="hr-HR" sz="1600" b="1" dirty="0" smtClean="0"/>
              <a:t> (nadstrešnice)</a:t>
            </a:r>
          </a:p>
          <a:p>
            <a:endParaRPr lang="hr-HR" sz="1600" b="1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4648698" y="2830888"/>
            <a:ext cx="2002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err="1" smtClean="0"/>
              <a:t>štapni</a:t>
            </a:r>
            <a:endParaRPr lang="hr-HR" sz="1600" b="1" dirty="0" smtClean="0"/>
          </a:p>
          <a:p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plošni</a:t>
            </a:r>
          </a:p>
          <a:p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kupole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membrane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užad (kabeli)</a:t>
            </a:r>
          </a:p>
          <a:p>
            <a:endParaRPr lang="hr-HR" sz="1600" b="1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6866045" y="2800285"/>
            <a:ext cx="20029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spc="-70" dirty="0" smtClean="0"/>
              <a:t>armiranobetonske</a:t>
            </a:r>
          </a:p>
          <a:p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čelične</a:t>
            </a:r>
          </a:p>
          <a:p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drvene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spregnute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spc="-50" dirty="0" smtClean="0"/>
              <a:t>napete membrane i užad</a:t>
            </a:r>
          </a:p>
          <a:p>
            <a:endParaRPr lang="hr-HR" sz="1600" b="1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r-HR" sz="1600" b="1" dirty="0" smtClean="0"/>
              <a:t>kombinirane</a:t>
            </a:r>
          </a:p>
          <a:p>
            <a:endParaRPr lang="hr-HR" sz="1600" b="1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174580" y="2700552"/>
            <a:ext cx="2010357" cy="18085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423986" y="2705756"/>
            <a:ext cx="2010357" cy="18085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4645015" y="2719624"/>
            <a:ext cx="2010357" cy="25025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869013" y="2719624"/>
            <a:ext cx="2010357" cy="31576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"/>
          <a:stretch/>
        </p:blipFill>
        <p:spPr>
          <a:xfrm>
            <a:off x="-21983" y="0"/>
            <a:ext cx="9165983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9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206213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307472"/>
            <a:chOff x="0" y="0"/>
            <a:chExt cx="9144000" cy="6307472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307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150" y="0"/>
              <a:ext cx="5184576" cy="6307472"/>
            </a:xfrm>
            <a:prstGeom prst="rect">
              <a:avLst/>
            </a:prstGeom>
          </p:spPr>
        </p:pic>
      </p:grp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ZAPADNI ANEKS GLAVNE ZGRADE I VANJSKA STUBIŠTA</a:t>
            </a:r>
            <a:endParaRPr lang="en-GB" sz="22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1" t="19792" r="52103" b="33159"/>
          <a:stretch/>
        </p:blipFill>
        <p:spPr bwMode="auto">
          <a:xfrm>
            <a:off x="1331640" y="578024"/>
            <a:ext cx="6336704" cy="595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7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1"/>
          <a:stretch/>
        </p:blipFill>
        <p:spPr>
          <a:xfrm>
            <a:off x="1" y="-27384"/>
            <a:ext cx="9144000" cy="635611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"/>
          <a:stretch/>
        </p:blipFill>
        <p:spPr>
          <a:xfrm>
            <a:off x="0" y="-2134"/>
            <a:ext cx="9144000" cy="6311453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3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30015"/>
            <a:ext cx="9144000" cy="6339335"/>
            <a:chOff x="0" y="-30015"/>
            <a:chExt cx="9144000" cy="6339335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-30015"/>
              <a:ext cx="8748464" cy="6334180"/>
            </a:xfrm>
            <a:prstGeom prst="rect">
              <a:avLst/>
            </a:prstGeom>
          </p:spPr>
        </p:pic>
      </p:grp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309320"/>
            <a:chOff x="0" y="0"/>
            <a:chExt cx="9144000" cy="630932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404664"/>
              <a:ext cx="4024210" cy="5229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404664"/>
              <a:ext cx="3723125" cy="5301208"/>
            </a:xfrm>
            <a:prstGeom prst="rect">
              <a:avLst/>
            </a:prstGeom>
          </p:spPr>
        </p:pic>
      </p:grp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KORIŠTENA OSNOVNA GRADIVA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980729"/>
            <a:ext cx="75608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693988" algn="l"/>
                <a:tab pos="3052763" algn="l"/>
              </a:tabLst>
            </a:pPr>
            <a:r>
              <a:rPr lang="hr-HR" b="1" dirty="0" smtClean="0"/>
              <a:t>Beton	:	C30/37, C40/50, C50/60-rijetko; zaštitni 			slojevi 2,5-5 cm</a:t>
            </a:r>
          </a:p>
          <a:p>
            <a:pPr algn="just">
              <a:tabLst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93988" algn="l"/>
                <a:tab pos="3052763" algn="l"/>
              </a:tabLst>
            </a:pPr>
            <a:r>
              <a:rPr lang="hr-HR" b="1" dirty="0" smtClean="0"/>
              <a:t>Betonski čelik	:	B500B</a:t>
            </a:r>
          </a:p>
          <a:p>
            <a:pPr algn="just">
              <a:tabLst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1884363" algn="l"/>
                <a:tab pos="2693988" algn="l"/>
                <a:tab pos="3052763" algn="l"/>
              </a:tabLst>
            </a:pPr>
            <a:r>
              <a:rPr lang="hr-HR" b="1" dirty="0" smtClean="0"/>
              <a:t>Konstrukcijski čelik	:	S355 J2+N, S235; toplo-valjani profili, 				zavarena izvedba, antikorozivna zaštita 			(EN 12 944); 	klasa izvedbe ExC3 i 				ExC4 (EN 1090-2), zaštita od požara 				vatrootpornim premazom (60, 90 min)</a:t>
            </a:r>
          </a:p>
          <a:p>
            <a:pPr algn="just">
              <a:tabLst>
                <a:tab pos="1884363" algn="l"/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1884363" algn="l"/>
                <a:tab pos="2693988" algn="l"/>
                <a:tab pos="3052763" algn="l"/>
              </a:tabLst>
            </a:pPr>
            <a:r>
              <a:rPr lang="hr-HR" b="1" dirty="0" smtClean="0"/>
              <a:t>Lamelirano drvo	:	klasa GL 24h, trnovi  INOX A4, </a:t>
            </a:r>
          </a:p>
          <a:p>
            <a:pPr algn="just">
              <a:tabLst>
                <a:tab pos="1884363" algn="l"/>
                <a:tab pos="2328863" algn="l"/>
                <a:tab pos="2693988" algn="l"/>
                <a:tab pos="3052763" algn="l"/>
              </a:tabLst>
            </a:pPr>
            <a:r>
              <a:rPr lang="hr-HR" b="1" dirty="0"/>
              <a:t>	</a:t>
            </a:r>
            <a:r>
              <a:rPr lang="hr-HR" b="1" dirty="0" smtClean="0"/>
              <a:t>			čelični limovi S355 </a:t>
            </a:r>
            <a:r>
              <a:rPr lang="hr-HR" b="1" dirty="0"/>
              <a:t>J2+N </a:t>
            </a:r>
            <a:r>
              <a:rPr lang="hr-HR" b="1" dirty="0" smtClean="0"/>
              <a:t>(pocinčano)</a:t>
            </a:r>
          </a:p>
          <a:p>
            <a:pPr algn="just">
              <a:tabLst>
                <a:tab pos="1884363" algn="l"/>
                <a:tab pos="2328863" algn="l"/>
                <a:tab pos="2693988" algn="l"/>
              </a:tabLst>
            </a:pPr>
            <a:endParaRPr lang="hr-HR" b="1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1884363" algn="l"/>
                <a:tab pos="2693988" algn="l"/>
                <a:tab pos="3052763" algn="l"/>
              </a:tabLst>
            </a:pPr>
            <a:r>
              <a:rPr lang="hr-HR" b="1" dirty="0" smtClean="0"/>
              <a:t>Napeto platno		:	</a:t>
            </a:r>
            <a:r>
              <a:rPr lang="hr-HR" b="1" spc="-80" dirty="0" smtClean="0"/>
              <a:t>PTFE </a:t>
            </a:r>
            <a:r>
              <a:rPr lang="hr-HR" b="1" spc="-80" dirty="0" err="1" smtClean="0"/>
              <a:t>fabric</a:t>
            </a:r>
            <a:r>
              <a:rPr lang="hr-HR" b="1" spc="-80" dirty="0" smtClean="0"/>
              <a:t>, </a:t>
            </a:r>
            <a:r>
              <a:rPr lang="hr-HR" b="1" spc="-80" dirty="0" err="1" smtClean="0"/>
              <a:t>sheerefill</a:t>
            </a:r>
            <a:r>
              <a:rPr lang="hr-HR" b="1" spc="-80" dirty="0" smtClean="0"/>
              <a:t>, 975 g/m</a:t>
            </a:r>
            <a:r>
              <a:rPr lang="hr-HR" b="1" spc="-80" baseline="30000" dirty="0" smtClean="0"/>
              <a:t>2</a:t>
            </a:r>
            <a:r>
              <a:rPr lang="hr-HR" b="1" spc="-80" dirty="0" smtClean="0"/>
              <a:t> i 1540 g/m</a:t>
            </a:r>
            <a:r>
              <a:rPr lang="hr-HR" b="1" spc="-80" baseline="30000" dirty="0" smtClean="0"/>
              <a:t>2</a:t>
            </a:r>
          </a:p>
          <a:p>
            <a:pPr algn="just">
              <a:tabLst>
                <a:tab pos="1884363" algn="l"/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1884363" algn="l"/>
                <a:tab pos="2693988" algn="l"/>
                <a:tab pos="3052763" algn="l"/>
              </a:tabLst>
            </a:pPr>
            <a:r>
              <a:rPr lang="hr-HR" b="1" dirty="0" smtClean="0"/>
              <a:t>Napeta užad		:	St 1570/1770 (pocinčano)</a:t>
            </a:r>
            <a:endParaRPr lang="hr-HR" b="1" dirty="0"/>
          </a:p>
          <a:p>
            <a:pPr algn="just">
              <a:tabLst>
                <a:tab pos="1884363" algn="l"/>
                <a:tab pos="2328863" algn="l"/>
                <a:tab pos="2693988" algn="l"/>
              </a:tabLst>
            </a:pPr>
            <a:r>
              <a:rPr lang="hr-HR" b="1" dirty="0" smtClean="0"/>
              <a:t>		</a:t>
            </a:r>
            <a:endParaRPr lang="en-GB" b="1" dirty="0"/>
          </a:p>
        </p:txBody>
      </p: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0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GLAVNA ZGRADA PUTNIČKOG TERMINALA</a:t>
            </a:r>
            <a:endParaRPr lang="en-GB" sz="22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5393" r="47925" b="73460"/>
          <a:stretch/>
        </p:blipFill>
        <p:spPr bwMode="auto">
          <a:xfrm>
            <a:off x="323528" y="896697"/>
            <a:ext cx="8647889" cy="242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t="33425" r="28704" b="45295"/>
          <a:stretch/>
        </p:blipFill>
        <p:spPr bwMode="auto">
          <a:xfrm>
            <a:off x="75093" y="3317132"/>
            <a:ext cx="8993814" cy="227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75" t="22306" r="42913" b="5264"/>
          <a:stretch/>
        </p:blipFill>
        <p:spPr>
          <a:xfrm>
            <a:off x="1763688" y="116632"/>
            <a:ext cx="5688632" cy="6239145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5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309320"/>
            <a:chOff x="0" y="0"/>
            <a:chExt cx="9144000" cy="630932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672"/>
              <a:ext cx="9144000" cy="5158810"/>
            </a:xfrm>
            <a:prstGeom prst="rect">
              <a:avLst/>
            </a:prstGeom>
          </p:spPr>
        </p:pic>
      </p:grp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5900"/>
          <a:stretch/>
        </p:blipFill>
        <p:spPr>
          <a:xfrm>
            <a:off x="683568" y="1116874"/>
            <a:ext cx="7920880" cy="4624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574112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T</a:t>
            </a:r>
            <a:r>
              <a:rPr lang="hr-HR" baseline="-25000" dirty="0" smtClean="0"/>
              <a:t>1</a:t>
            </a:r>
            <a:r>
              <a:rPr lang="hr-HR" dirty="0" smtClean="0"/>
              <a:t> = 0.94 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6542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63888" y="574112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T</a:t>
            </a:r>
            <a:r>
              <a:rPr lang="hr-HR" baseline="-25000" dirty="0" smtClean="0"/>
              <a:t>2</a:t>
            </a:r>
            <a:r>
              <a:rPr lang="hr-HR" dirty="0" smtClean="0"/>
              <a:t> = 0.92 s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9051"/>
          <a:stretch/>
        </p:blipFill>
        <p:spPr>
          <a:xfrm>
            <a:off x="467544" y="1116874"/>
            <a:ext cx="7848872" cy="46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63888" y="574112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T</a:t>
            </a:r>
            <a:r>
              <a:rPr lang="hr-HR" baseline="-25000" dirty="0" smtClean="0"/>
              <a:t>3</a:t>
            </a:r>
            <a:r>
              <a:rPr lang="hr-HR" dirty="0" smtClean="0"/>
              <a:t> = 0.89 s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9051"/>
          <a:stretch/>
        </p:blipFill>
        <p:spPr>
          <a:xfrm>
            <a:off x="323528" y="1116874"/>
            <a:ext cx="7992888" cy="46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301944"/>
            <a:chOff x="0" y="0"/>
            <a:chExt cx="9144000" cy="6301944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301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404664"/>
              <a:ext cx="4081810" cy="23762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271664"/>
              <a:ext cx="4032448" cy="29152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377773"/>
              <a:ext cx="3065946" cy="24300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033" y="3271664"/>
              <a:ext cx="3887065" cy="2915299"/>
            </a:xfrm>
            <a:prstGeom prst="rect">
              <a:avLst/>
            </a:prstGeom>
          </p:spPr>
        </p:pic>
      </p:grpSp>
      <p:sp>
        <p:nvSpPr>
          <p:cNvPr id="12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01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1600" y="-106228"/>
            <a:ext cx="6988642" cy="6408172"/>
            <a:chOff x="743765" y="-99392"/>
            <a:chExt cx="6988642" cy="64081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964" y="-99392"/>
              <a:ext cx="1972619" cy="3240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"/>
            <a:stretch/>
          </p:blipFill>
          <p:spPr>
            <a:xfrm>
              <a:off x="4583261" y="0"/>
              <a:ext cx="2391673" cy="324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765" y="3068780"/>
              <a:ext cx="1962397" cy="324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030" y="3068780"/>
              <a:ext cx="2013502" cy="324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68" b="1"/>
            <a:stretch/>
          </p:blipFill>
          <p:spPr>
            <a:xfrm>
              <a:off x="5724128" y="3061944"/>
              <a:ext cx="2008279" cy="3240000"/>
            </a:xfrm>
            <a:prstGeom prst="rect">
              <a:avLst/>
            </a:prstGeom>
          </p:spPr>
        </p:pic>
      </p:grpSp>
      <p:sp>
        <p:nvSpPr>
          <p:cNvPr id="11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8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9864" r="23195" b="36211"/>
          <a:stretch/>
        </p:blipFill>
        <p:spPr bwMode="auto">
          <a:xfrm>
            <a:off x="-180528" y="1162886"/>
            <a:ext cx="926749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5"/>
          <a:stretch/>
        </p:blipFill>
        <p:spPr>
          <a:xfrm>
            <a:off x="0" y="0"/>
            <a:ext cx="9144000" cy="6289766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NEKI OSNOVNI PODACI ZA PRORAČUN KONSTRUKCIJA</a:t>
            </a:r>
            <a:endParaRPr lang="hr-HR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1340768"/>
            <a:ext cx="7416824" cy="259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Plitko temeljenje svih objekata na prilično kvalitetnom tlu                                 (</a:t>
            </a:r>
            <a:r>
              <a:rPr lang="hr-HR" b="1" dirty="0" err="1" smtClean="0"/>
              <a:t>fliš</a:t>
            </a:r>
            <a:r>
              <a:rPr lang="hr-HR" b="1" dirty="0" smtClean="0"/>
              <a:t> i dobro zbijeni šljunak).</a:t>
            </a:r>
          </a:p>
          <a:p>
            <a:pPr algn="just">
              <a:tabLst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Računsko ubrzanje tla pri potresu 0,223g (p.p. 475 godina).</a:t>
            </a:r>
          </a:p>
          <a:p>
            <a:pPr algn="just">
              <a:tabLst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Računska brzina vjetra 30 m/s.</a:t>
            </a:r>
          </a:p>
          <a:p>
            <a:pPr algn="just">
              <a:tabLst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Računsko opterećenje snijegom 0,45 kN/m</a:t>
            </a:r>
            <a:r>
              <a:rPr lang="hr-HR" b="1" baseline="30000" dirty="0" smtClean="0"/>
              <a:t>2</a:t>
            </a:r>
            <a:r>
              <a:rPr lang="hr-HR" b="1" dirty="0" smtClean="0"/>
              <a:t>.</a:t>
            </a:r>
          </a:p>
          <a:p>
            <a:pPr algn="just">
              <a:tabLst>
                <a:tab pos="1884363" algn="l"/>
                <a:tab pos="2328863" algn="l"/>
                <a:tab pos="2693988" algn="l"/>
              </a:tabLst>
            </a:pPr>
            <a:r>
              <a:rPr lang="hr-HR" b="1" dirty="0" smtClean="0"/>
              <a:t>		</a:t>
            </a:r>
            <a:endParaRPr lang="hr-HR" b="1" dirty="0"/>
          </a:p>
        </p:txBody>
      </p: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13"/>
          <a:stretch/>
        </p:blipFill>
        <p:spPr>
          <a:xfrm>
            <a:off x="0" y="0"/>
            <a:ext cx="9144000" cy="628920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/>
          <a:stretch/>
        </p:blipFill>
        <p:spPr>
          <a:xfrm>
            <a:off x="0" y="-27384"/>
            <a:ext cx="9144000" cy="6375828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"/>
          <a:stretch/>
        </p:blipFill>
        <p:spPr>
          <a:xfrm>
            <a:off x="0" y="-6856"/>
            <a:ext cx="9144000" cy="6313475"/>
          </a:xfrm>
          <a:prstGeom prst="rect">
            <a:avLst/>
          </a:prstGeom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DRVENA KUPOLA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/>
          <a:stretch/>
        </p:blipFill>
        <p:spPr>
          <a:xfrm>
            <a:off x="0" y="0"/>
            <a:ext cx="9144000" cy="6297402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7"/>
          <a:stretch/>
        </p:blipFill>
        <p:spPr>
          <a:xfrm>
            <a:off x="-1" y="-18754"/>
            <a:ext cx="9144001" cy="6328074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5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r="2235"/>
          <a:stretch/>
        </p:blipFill>
        <p:spPr>
          <a:xfrm>
            <a:off x="-1" y="13453"/>
            <a:ext cx="9144001" cy="6309354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r="2334"/>
          <a:stretch/>
        </p:blipFill>
        <p:spPr>
          <a:xfrm>
            <a:off x="1" y="-6995"/>
            <a:ext cx="9144000" cy="6315751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 b="215"/>
          <a:stretch/>
        </p:blipFill>
        <p:spPr>
          <a:xfrm>
            <a:off x="0" y="0"/>
            <a:ext cx="9144000" cy="6295768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4" t="35292" r="34646" b="11406"/>
          <a:stretch/>
        </p:blipFill>
        <p:spPr bwMode="auto">
          <a:xfrm>
            <a:off x="-3775" y="404664"/>
            <a:ext cx="9144000" cy="56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OPTEREĆENJA I PRORAČUN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980728"/>
            <a:ext cx="7416824" cy="4536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Razmatrana opterećenja (stalno, korisno, snijeg, vjetar, temperaturne promjene, skupljanje, puzanje, potisak tla, slijeganje tla, potres), s mjerodavnim  kombinacijama.</a:t>
            </a:r>
          </a:p>
          <a:p>
            <a:pPr algn="just">
              <a:tabLst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Proračunski prostorni modeli (</a:t>
            </a:r>
            <a:r>
              <a:rPr lang="hr-HR" b="1" dirty="0" err="1" smtClean="0"/>
              <a:t>štapni</a:t>
            </a:r>
            <a:r>
              <a:rPr lang="hr-HR" b="1" dirty="0" smtClean="0"/>
              <a:t>, plošni, membrane, kabeli, kombinirani) u interakciji s tlom.</a:t>
            </a:r>
          </a:p>
          <a:p>
            <a:pPr algn="just">
              <a:tabLst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Modeli materijala i geometrije:</a:t>
            </a:r>
          </a:p>
          <a:p>
            <a:pPr algn="just">
              <a:tabLst>
                <a:tab pos="265113" algn="l"/>
                <a:tab pos="538163" algn="l"/>
                <a:tab pos="2328863" algn="l"/>
                <a:tab pos="2693988" algn="l"/>
              </a:tabLst>
            </a:pPr>
            <a:r>
              <a:rPr lang="hr-HR" b="1" dirty="0"/>
              <a:t>	</a:t>
            </a:r>
            <a:r>
              <a:rPr lang="hr-HR" b="1" dirty="0" smtClean="0"/>
              <a:t>-	linearni (za sve konstrukcije, osim membrana),</a:t>
            </a:r>
          </a:p>
          <a:p>
            <a:pPr algn="just">
              <a:tabLst>
                <a:tab pos="265113" algn="l"/>
                <a:tab pos="538163" algn="l"/>
                <a:tab pos="2328863" algn="l"/>
                <a:tab pos="2693988" algn="l"/>
              </a:tabLst>
            </a:pPr>
            <a:r>
              <a:rPr lang="hr-HR" b="1" dirty="0"/>
              <a:t>	</a:t>
            </a:r>
            <a:r>
              <a:rPr lang="hr-HR" b="1" dirty="0" smtClean="0"/>
              <a:t>-	linearni modeli materijala i veliki pomaci (2 trijema),</a:t>
            </a:r>
          </a:p>
          <a:p>
            <a:pPr algn="just">
              <a:tabLst>
                <a:tab pos="265113" algn="l"/>
                <a:tab pos="538163" algn="l"/>
                <a:tab pos="2328863" algn="l"/>
                <a:tab pos="2693988" algn="l"/>
              </a:tabLst>
            </a:pPr>
            <a:r>
              <a:rPr lang="hr-HR" b="1" dirty="0"/>
              <a:t>	</a:t>
            </a:r>
            <a:r>
              <a:rPr lang="hr-HR" b="1" dirty="0" smtClean="0"/>
              <a:t>-	nelinearni model materijala (detalji spojeva).</a:t>
            </a:r>
          </a:p>
          <a:p>
            <a:pPr algn="just">
              <a:tabLst>
                <a:tab pos="265113" algn="l"/>
                <a:tab pos="538163" algn="l"/>
                <a:tab pos="2328863" algn="l"/>
                <a:tab pos="2693988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5113" algn="l"/>
                <a:tab pos="538163" algn="l"/>
                <a:tab pos="2328863" algn="l"/>
                <a:tab pos="2693988" algn="l"/>
              </a:tabLst>
            </a:pPr>
            <a:r>
              <a:rPr lang="hr-HR" b="1" dirty="0" smtClean="0"/>
              <a:t>Proračuni su provedeni u skladu s važećim propisima, normama i pravilima struke.</a:t>
            </a:r>
          </a:p>
          <a:p>
            <a:pPr algn="just">
              <a:tabLst>
                <a:tab pos="2328863" algn="l"/>
                <a:tab pos="2693988" algn="l"/>
              </a:tabLst>
            </a:pPr>
            <a:endParaRPr lang="hr-HR" b="1" dirty="0" smtClean="0"/>
          </a:p>
          <a:p>
            <a:pPr algn="just">
              <a:tabLst>
                <a:tab pos="1884363" algn="l"/>
                <a:tab pos="2328863" algn="l"/>
                <a:tab pos="2693988" algn="l"/>
              </a:tabLst>
            </a:pPr>
            <a:r>
              <a:rPr lang="hr-HR" b="1" dirty="0" smtClean="0"/>
              <a:t>		</a:t>
            </a:r>
            <a:endParaRPr lang="en-GB" b="1" dirty="0"/>
          </a:p>
        </p:txBody>
      </p: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40711" r="38331" b="35821"/>
          <a:stretch/>
        </p:blipFill>
        <p:spPr bwMode="auto">
          <a:xfrm>
            <a:off x="251520" y="2204864"/>
            <a:ext cx="8826669" cy="189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 t="37083" r="41894" b="33401"/>
          <a:stretch/>
        </p:blipFill>
        <p:spPr bwMode="auto">
          <a:xfrm>
            <a:off x="1259632" y="1988840"/>
            <a:ext cx="6834857" cy="249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3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3" t="16153" r="34199" b="15890"/>
          <a:stretch/>
        </p:blipFill>
        <p:spPr bwMode="auto">
          <a:xfrm>
            <a:off x="539552" y="355676"/>
            <a:ext cx="8424936" cy="596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"/>
          <a:stretch/>
        </p:blipFill>
        <p:spPr>
          <a:xfrm>
            <a:off x="0" y="0"/>
            <a:ext cx="9144000" cy="6302829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"/>
          <a:stretch/>
        </p:blipFill>
        <p:spPr>
          <a:xfrm>
            <a:off x="0" y="0"/>
            <a:ext cx="9144000" cy="6302829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DOGRADNJA POSTOJEĆEG TRIJEMA UZ GLAVNU ZGRADU</a:t>
            </a:r>
            <a:endParaRPr lang="en-GB" sz="22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9" t="33304" r="40998" b="22346"/>
          <a:stretch/>
        </p:blipFill>
        <p:spPr bwMode="auto">
          <a:xfrm>
            <a:off x="1331640" y="940358"/>
            <a:ext cx="7328051" cy="522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8"/>
          <a:stretch/>
        </p:blipFill>
        <p:spPr>
          <a:xfrm>
            <a:off x="-1" y="-8312"/>
            <a:ext cx="9144001" cy="6317631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144000" cy="6317125"/>
            <a:chOff x="0" y="0"/>
            <a:chExt cx="9144000" cy="6317125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6" b="10432"/>
            <a:stretch/>
          </p:blipFill>
          <p:spPr>
            <a:xfrm>
              <a:off x="827584" y="29208"/>
              <a:ext cx="7704856" cy="6287917"/>
            </a:xfrm>
            <a:prstGeom prst="rect">
              <a:avLst/>
            </a:prstGeom>
          </p:spPr>
        </p:pic>
      </p:grp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2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7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UTROŠAK GLAVNIH GRADIVA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1268760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687638" algn="l"/>
                <a:tab pos="3052763" algn="l"/>
              </a:tabLst>
            </a:pPr>
            <a:r>
              <a:rPr lang="hr-HR" b="1" dirty="0" smtClean="0"/>
              <a:t>Beton	:	27 000 m</a:t>
            </a:r>
            <a:r>
              <a:rPr lang="hr-HR" b="1" baseline="30000" dirty="0" smtClean="0"/>
              <a:t>3</a:t>
            </a:r>
            <a:endParaRPr lang="hr-HR" b="1" dirty="0" smtClean="0"/>
          </a:p>
          <a:p>
            <a:pPr algn="just">
              <a:tabLst>
                <a:tab pos="2687638" algn="l"/>
                <a:tab pos="3052763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87638" algn="l"/>
                <a:tab pos="3052763" algn="l"/>
              </a:tabLst>
            </a:pPr>
            <a:r>
              <a:rPr lang="hr-HR" b="1" dirty="0" smtClean="0"/>
              <a:t>Betonski čelik	:	4 500 t</a:t>
            </a:r>
          </a:p>
          <a:p>
            <a:pPr algn="just">
              <a:tabLst>
                <a:tab pos="2687638" algn="l"/>
                <a:tab pos="3052763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87638" algn="l"/>
                <a:tab pos="3052763" algn="l"/>
              </a:tabLst>
            </a:pPr>
            <a:r>
              <a:rPr lang="hr-HR" b="1" dirty="0" smtClean="0"/>
              <a:t>Konstrukcijski čelik	:	2 700 t</a:t>
            </a:r>
          </a:p>
          <a:p>
            <a:pPr algn="just">
              <a:tabLst>
                <a:tab pos="2687638" algn="l"/>
                <a:tab pos="3052763" algn="l"/>
              </a:tabLst>
            </a:pPr>
            <a:endParaRPr lang="hr-H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87638" algn="l"/>
                <a:tab pos="3052763" algn="l"/>
              </a:tabLst>
            </a:pPr>
            <a:r>
              <a:rPr lang="hr-HR" b="1" dirty="0" smtClean="0"/>
              <a:t>Lamelirano drvo	:	350 m</a:t>
            </a:r>
            <a:r>
              <a:rPr lang="hr-HR" b="1" baseline="30000" dirty="0" smtClean="0"/>
              <a:t>3</a:t>
            </a:r>
            <a:endParaRPr lang="hr-HR" b="1" dirty="0" smtClean="0">
              <a:solidFill>
                <a:srgbClr val="FF0000"/>
              </a:solidFill>
            </a:endParaRPr>
          </a:p>
          <a:p>
            <a:pPr algn="just">
              <a:tabLst>
                <a:tab pos="2687638" algn="l"/>
                <a:tab pos="3052763" algn="l"/>
              </a:tabLst>
            </a:pPr>
            <a:endParaRPr lang="hr-HR" b="1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87638" algn="l"/>
                <a:tab pos="3052763" algn="l"/>
              </a:tabLst>
            </a:pPr>
            <a:r>
              <a:rPr lang="hr-HR" b="1" dirty="0" smtClean="0"/>
              <a:t>Napeto platno	:	5 000 m</a:t>
            </a:r>
            <a:r>
              <a:rPr lang="hr-HR" b="1" baseline="30000" dirty="0"/>
              <a:t>2</a:t>
            </a:r>
            <a:endParaRPr lang="hr-HR" b="1" dirty="0">
              <a:solidFill>
                <a:srgbClr val="FF0000"/>
              </a:solidFill>
            </a:endParaRPr>
          </a:p>
          <a:p>
            <a:pPr algn="just">
              <a:tabLst>
                <a:tab pos="1884363" algn="l"/>
                <a:tab pos="2328863" algn="l"/>
                <a:tab pos="2693988" algn="l"/>
              </a:tabLst>
            </a:pPr>
            <a:r>
              <a:rPr lang="hr-HR" b="1" dirty="0" smtClean="0"/>
              <a:t>		</a:t>
            </a:r>
            <a:endParaRPr lang="en-GB" b="1" dirty="0"/>
          </a:p>
        </p:txBody>
      </p: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309320"/>
            <a:chOff x="0" y="0"/>
            <a:chExt cx="9144000" cy="630932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692696"/>
              <a:ext cx="6356375" cy="4726754"/>
            </a:xfrm>
            <a:prstGeom prst="rect">
              <a:avLst/>
            </a:prstGeom>
          </p:spPr>
        </p:pic>
      </p:grp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309320"/>
            <a:chOff x="0" y="0"/>
            <a:chExt cx="9144000" cy="630932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32655"/>
              <a:ext cx="4392488" cy="52858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5" y="332655"/>
              <a:ext cx="4369053" cy="5285875"/>
            </a:xfrm>
            <a:prstGeom prst="rect">
              <a:avLst/>
            </a:prstGeom>
          </p:spPr>
        </p:pic>
      </p:grp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9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81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MOST ZA VEZU GLAVNE ZGRADE I STAJANKE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3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"/>
          <a:stretch/>
        </p:blipFill>
        <p:spPr>
          <a:xfrm>
            <a:off x="0" y="-1"/>
            <a:ext cx="9144000" cy="6314303"/>
          </a:xfrm>
          <a:prstGeom prst="rect">
            <a:avLst/>
          </a:prstGeom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3504123"/>
          </a:xfrm>
          <a:prstGeom prst="rect">
            <a:avLst/>
          </a:prstGeom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NEKE FOTOGRAFIJE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2444243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368255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"/>
          <a:stretch/>
        </p:blipFill>
        <p:spPr>
          <a:xfrm>
            <a:off x="0" y="-12636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"/>
          <a:stretch/>
        </p:blipFill>
        <p:spPr>
          <a:xfrm>
            <a:off x="0" y="0"/>
            <a:ext cx="9144000" cy="6285715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"/>
          <a:stretch/>
        </p:blipFill>
        <p:spPr>
          <a:xfrm>
            <a:off x="0" y="0"/>
            <a:ext cx="9144000" cy="6285715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NEKI ARHITEKTONSKI NACRTI GLAVNE ZGARDE</a:t>
            </a:r>
            <a:endParaRPr lang="en-GB" sz="22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7" t="23841" r="44820" b="38331"/>
          <a:stretch/>
        </p:blipFill>
        <p:spPr bwMode="auto">
          <a:xfrm>
            <a:off x="683568" y="332075"/>
            <a:ext cx="805562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"/>
          <a:stretch/>
        </p:blipFill>
        <p:spPr>
          <a:xfrm>
            <a:off x="0" y="0"/>
            <a:ext cx="9144000" cy="6285715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/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/>
          <a:stretch/>
        </p:blipFill>
        <p:spPr>
          <a:xfrm>
            <a:off x="0" y="33463"/>
            <a:ext cx="9159246" cy="6309320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7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4301338"/>
          </a:xfrm>
          <a:prstGeom prst="rect">
            <a:avLst/>
          </a:prstGeom>
        </p:spPr>
      </p:pic>
      <p:sp>
        <p:nvSpPr>
          <p:cNvPr id="5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2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84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ISPITIVANJE KONSTRUKCIJA PROBNIM OPTEREĆENJEM</a:t>
            </a:r>
            <a:endParaRPr lang="hr-HR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085184"/>
            <a:ext cx="8754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Izmjereni pomaci su manji od proračunskih.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Nema zaostalih pomaka (elastično ponašanje).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Nema nedostataka na konstrukciji (pukotine, oštećenja i sl.).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328863" algn="l"/>
                <a:tab pos="2693988" algn="l"/>
              </a:tabLst>
            </a:pPr>
            <a:r>
              <a:rPr lang="hr-HR" b="1" dirty="0" smtClean="0"/>
              <a:t>Sve konstrukcije se ponašaju u skladu s projektom konstrukcija.		</a:t>
            </a:r>
            <a:endParaRPr lang="hr-HR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53621"/>
            <a:ext cx="3168091" cy="21124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53" y="2940715"/>
            <a:ext cx="2487473" cy="1865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15" y="2940715"/>
            <a:ext cx="2790056" cy="18600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7" y="2940715"/>
            <a:ext cx="2784657" cy="1856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48" y="647928"/>
            <a:ext cx="3185730" cy="2123820"/>
          </a:xfrm>
          <a:prstGeom prst="rect">
            <a:avLst/>
          </a:prstGeom>
        </p:spPr>
      </p:pic>
      <p:sp>
        <p:nvSpPr>
          <p:cNvPr id="11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4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85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NEKI SUDIONICI U REALIZACIJI GRAĐEVINE</a:t>
            </a:r>
            <a:endParaRPr lang="hr-HR" sz="2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8607"/>
            <a:ext cx="9144000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5113" algn="l"/>
                <a:tab pos="3676650" algn="l"/>
                <a:tab pos="3948113" algn="l"/>
              </a:tabLst>
            </a:pPr>
            <a:r>
              <a:rPr lang="hr-HR" sz="1600" b="1" dirty="0" smtClean="0"/>
              <a:t>INVESTITOR	:	Zračna luka Split d.o.o., dr. Franje Tuđmana	1270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676650" algn="l"/>
                <a:tab pos="394811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	21217 Kaštel Štafilić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676650" algn="l"/>
              </a:tabLst>
            </a:pPr>
            <a:r>
              <a:rPr lang="hr-HR" sz="1600" b="1" dirty="0" smtClean="0"/>
              <a:t>		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5113" algn="l"/>
                <a:tab pos="3676650" algn="l"/>
                <a:tab pos="3948113" algn="l"/>
              </a:tabLst>
            </a:pPr>
            <a:r>
              <a:rPr lang="hr-HR" sz="1600" b="1" dirty="0" smtClean="0"/>
              <a:t>PROJEKTANT ARHITEKTURE	:	Ivan Vulić, </a:t>
            </a:r>
            <a:r>
              <a:rPr lang="hr-HR" sz="1600" b="1" dirty="0" err="1" smtClean="0"/>
              <a:t>dipl.ing.arh</a:t>
            </a:r>
            <a:r>
              <a:rPr lang="hr-HR" sz="1600" b="1" dirty="0" smtClean="0"/>
              <a:t>. </a:t>
            </a:r>
            <a:r>
              <a:rPr lang="hr-HR" sz="1600" b="1" dirty="0"/>
              <a:t>(VV projekt d.o.o., Split</a:t>
            </a:r>
            <a:r>
              <a:rPr lang="hr-HR" sz="1600" b="1" dirty="0" smtClean="0"/>
              <a:t>)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94811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	Ivan </a:t>
            </a:r>
            <a:r>
              <a:rPr lang="hr-HR" sz="1600" b="1" dirty="0" err="1" smtClean="0"/>
              <a:t>Radeljak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dipl.ing.arh</a:t>
            </a:r>
            <a:r>
              <a:rPr lang="hr-HR" sz="1600" b="1" dirty="0" smtClean="0"/>
              <a:t>. (VV projekt d.o.o., Split)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676650" algn="l"/>
              </a:tabLst>
            </a:pPr>
            <a:endParaRPr lang="hr-HR" sz="1600" b="1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5113" algn="l"/>
                <a:tab pos="3676650" algn="l"/>
                <a:tab pos="3948113" algn="l"/>
              </a:tabLst>
            </a:pPr>
            <a:r>
              <a:rPr lang="hr-HR" sz="1600" b="1" dirty="0" smtClean="0"/>
              <a:t>PROJEKTANT KONSTRUKCIJA	:	prof. dr. </a:t>
            </a:r>
            <a:r>
              <a:rPr lang="hr-HR" sz="1600" b="1" dirty="0" err="1" smtClean="0"/>
              <a:t>sc</a:t>
            </a:r>
            <a:r>
              <a:rPr lang="hr-HR" sz="1600" b="1" dirty="0" smtClean="0"/>
              <a:t>. Jure </a:t>
            </a:r>
            <a:r>
              <a:rPr lang="hr-HR" sz="1600" b="1" dirty="0" err="1" smtClean="0"/>
              <a:t>Radnić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dipl.ing.građ</a:t>
            </a:r>
            <a:r>
              <a:rPr lang="hr-HR" sz="1600" b="1" dirty="0" smtClean="0"/>
              <a:t>. 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94811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	(</a:t>
            </a:r>
            <a:r>
              <a:rPr lang="hr-HR" sz="1600" b="1" dirty="0" err="1" smtClean="0"/>
              <a:t>Radnić</a:t>
            </a:r>
            <a:r>
              <a:rPr lang="hr-HR" sz="1600" b="1" dirty="0" smtClean="0"/>
              <a:t> d.o.o., Split)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948113" algn="l"/>
              </a:tabLst>
            </a:pPr>
            <a:endParaRPr lang="hr-HR" sz="1600" b="1" dirty="0" smtClean="0"/>
          </a:p>
          <a:p>
            <a:pPr marL="285750" indent="-20638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5113" algn="l"/>
                <a:tab pos="444500" algn="l"/>
                <a:tab pos="3676650" algn="l"/>
                <a:tab pos="3948113" algn="l"/>
              </a:tabLst>
            </a:pPr>
            <a:r>
              <a:rPr lang="hr-HR" sz="1600" b="1" dirty="0" smtClean="0"/>
              <a:t>	Glavni projekt	:	prof</a:t>
            </a:r>
            <a:r>
              <a:rPr lang="hr-HR" sz="1600" b="1" dirty="0"/>
              <a:t>. dr. </a:t>
            </a:r>
            <a:r>
              <a:rPr lang="hr-HR" sz="1600" b="1" dirty="0" err="1"/>
              <a:t>sc</a:t>
            </a:r>
            <a:r>
              <a:rPr lang="hr-HR" sz="1600" b="1" dirty="0"/>
              <a:t>. Jure </a:t>
            </a:r>
            <a:r>
              <a:rPr lang="hr-HR" sz="1600" b="1" dirty="0" err="1"/>
              <a:t>Radnić</a:t>
            </a:r>
            <a:r>
              <a:rPr lang="hr-HR" sz="1600" b="1" dirty="0"/>
              <a:t>, </a:t>
            </a:r>
            <a:r>
              <a:rPr lang="hr-HR" sz="1600" b="1" dirty="0" err="1" smtClean="0"/>
              <a:t>dipl.ing.građ</a:t>
            </a:r>
            <a:r>
              <a:rPr lang="hr-HR" sz="1600" b="1" dirty="0"/>
              <a:t>. </a:t>
            </a:r>
            <a:endParaRPr lang="hr-HR" sz="1600" b="1" dirty="0" smtClean="0"/>
          </a:p>
          <a:p>
            <a:pPr marL="285750" indent="-20638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5113" algn="l"/>
                <a:tab pos="444500" algn="l"/>
                <a:tab pos="3409950" algn="l"/>
                <a:tab pos="3676650" algn="l"/>
              </a:tabLst>
            </a:pPr>
            <a:r>
              <a:rPr lang="hr-HR" sz="1600" b="1" dirty="0" smtClean="0"/>
              <a:t>	Izvedbeni projekt	</a:t>
            </a:r>
          </a:p>
          <a:p>
            <a:pPr marL="263525" algn="just">
              <a:spcAft>
                <a:spcPts val="600"/>
              </a:spcAft>
              <a:tabLst>
                <a:tab pos="265113" algn="l"/>
                <a:tab pos="444500" algn="l"/>
                <a:tab pos="623888" algn="l"/>
                <a:tab pos="3409950" algn="l"/>
                <a:tab pos="3676650" algn="l"/>
                <a:tab pos="394811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-	Armiranobetonska konstrukcija	:	</a:t>
            </a:r>
            <a:r>
              <a:rPr lang="hr-HR" sz="1600" b="1" dirty="0"/>
              <a:t>prof. dr. </a:t>
            </a:r>
            <a:r>
              <a:rPr lang="hr-HR" sz="1600" b="1" dirty="0" err="1"/>
              <a:t>sc</a:t>
            </a:r>
            <a:r>
              <a:rPr lang="hr-HR" sz="1600" b="1" dirty="0"/>
              <a:t>. Jure </a:t>
            </a:r>
            <a:r>
              <a:rPr lang="hr-HR" sz="1600" b="1" dirty="0" err="1"/>
              <a:t>Radnić</a:t>
            </a:r>
            <a:r>
              <a:rPr lang="hr-HR" sz="1600" b="1" dirty="0"/>
              <a:t>, </a:t>
            </a:r>
            <a:r>
              <a:rPr lang="hr-HR" sz="1600" b="1" dirty="0" err="1" smtClean="0"/>
              <a:t>dipl.ing.građ</a:t>
            </a:r>
            <a:r>
              <a:rPr lang="hr-HR" sz="1600" b="1" dirty="0"/>
              <a:t>. </a:t>
            </a:r>
          </a:p>
          <a:p>
            <a:pPr marL="265112" algn="just">
              <a:spcAft>
                <a:spcPts val="600"/>
              </a:spcAft>
              <a:tabLst>
                <a:tab pos="265113" algn="l"/>
                <a:tab pos="444500" algn="l"/>
                <a:tab pos="623888" algn="l"/>
                <a:tab pos="3676650" algn="l"/>
                <a:tab pos="3948113" algn="l"/>
              </a:tabLst>
            </a:pPr>
            <a:r>
              <a:rPr lang="hr-HR" sz="1600" b="1" dirty="0" smtClean="0"/>
              <a:t>		-	Čelična konstrukcija	:	</a:t>
            </a:r>
            <a:r>
              <a:rPr lang="hr-HR" sz="1600" b="1" dirty="0"/>
              <a:t>prof. dr. </a:t>
            </a:r>
            <a:r>
              <a:rPr lang="hr-HR" sz="1600" b="1" dirty="0" err="1"/>
              <a:t>sc</a:t>
            </a:r>
            <a:r>
              <a:rPr lang="hr-HR" sz="1600" b="1" dirty="0"/>
              <a:t>. Jure </a:t>
            </a:r>
            <a:r>
              <a:rPr lang="hr-HR" sz="1600" b="1" dirty="0" err="1"/>
              <a:t>Radnić</a:t>
            </a:r>
            <a:r>
              <a:rPr lang="hr-HR" sz="1600" b="1" dirty="0"/>
              <a:t>, </a:t>
            </a:r>
            <a:r>
              <a:rPr lang="hr-HR" sz="1600" b="1" dirty="0" err="1" smtClean="0"/>
              <a:t>dipl.ing.građ</a:t>
            </a:r>
            <a:r>
              <a:rPr lang="hr-HR" sz="1600" b="1" dirty="0"/>
              <a:t>. </a:t>
            </a:r>
            <a:endParaRPr lang="hr-HR" sz="1600" b="1" dirty="0" smtClean="0"/>
          </a:p>
          <a:p>
            <a:pPr marL="265112" algn="just">
              <a:spcAft>
                <a:spcPts val="600"/>
              </a:spcAft>
              <a:tabLst>
                <a:tab pos="265113" algn="l"/>
                <a:tab pos="444500" algn="l"/>
                <a:tab pos="623888" algn="l"/>
                <a:tab pos="3409950" algn="l"/>
                <a:tab pos="394811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			Mario </a:t>
            </a:r>
            <a:r>
              <a:rPr lang="hr-HR" sz="1600" b="1" dirty="0" err="1" smtClean="0"/>
              <a:t>Bajsić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dipl.ing.građ</a:t>
            </a:r>
            <a:r>
              <a:rPr lang="hr-HR" sz="1600" b="1" dirty="0" smtClean="0"/>
              <a:t>. (IVICOM d.o.o.)</a:t>
            </a:r>
          </a:p>
          <a:p>
            <a:pPr marL="265112" algn="just">
              <a:spcAft>
                <a:spcPts val="600"/>
              </a:spcAft>
              <a:tabLst>
                <a:tab pos="265113" algn="l"/>
                <a:tab pos="444500" algn="l"/>
                <a:tab pos="623888" algn="l"/>
                <a:tab pos="3676650" algn="l"/>
                <a:tab pos="3948113" algn="l"/>
              </a:tabLst>
            </a:pPr>
            <a:r>
              <a:rPr lang="hr-HR" sz="1600" b="1" dirty="0"/>
              <a:t>		</a:t>
            </a:r>
            <a:r>
              <a:rPr lang="hr-HR" sz="1600" b="1" dirty="0" smtClean="0"/>
              <a:t>-	Drvena konstrukcija	:	</a:t>
            </a:r>
            <a:r>
              <a:rPr lang="hr-HR" sz="1600" b="1" dirty="0"/>
              <a:t>prof. dr. </a:t>
            </a:r>
            <a:r>
              <a:rPr lang="hr-HR" sz="1600" b="1" dirty="0" err="1"/>
              <a:t>sc</a:t>
            </a:r>
            <a:r>
              <a:rPr lang="hr-HR" sz="1600" b="1" dirty="0"/>
              <a:t>. Jure </a:t>
            </a:r>
            <a:r>
              <a:rPr lang="hr-HR" sz="1600" b="1" dirty="0" err="1"/>
              <a:t>Radnić</a:t>
            </a:r>
            <a:r>
              <a:rPr lang="hr-HR" sz="1600" b="1" dirty="0"/>
              <a:t>, </a:t>
            </a:r>
            <a:r>
              <a:rPr lang="hr-HR" sz="1600" b="1" dirty="0" err="1" smtClean="0"/>
              <a:t>dipl.ing.građ</a:t>
            </a:r>
            <a:r>
              <a:rPr lang="hr-HR" sz="1600" b="1" dirty="0"/>
              <a:t>. </a:t>
            </a:r>
          </a:p>
          <a:p>
            <a:pPr marL="265112" algn="just">
              <a:spcAft>
                <a:spcPts val="600"/>
              </a:spcAft>
              <a:tabLst>
                <a:tab pos="265113" algn="l"/>
                <a:tab pos="444500" algn="l"/>
                <a:tab pos="623888" algn="l"/>
                <a:tab pos="3589338" algn="l"/>
                <a:tab pos="3948113" algn="l"/>
              </a:tabLst>
            </a:pPr>
            <a:r>
              <a:rPr lang="hr-HR" sz="1600" b="1" dirty="0" smtClean="0"/>
              <a:t>					prof. dr. </a:t>
            </a:r>
            <a:r>
              <a:rPr lang="hr-HR" sz="1600" b="1" dirty="0" err="1" smtClean="0"/>
              <a:t>sc</a:t>
            </a:r>
            <a:r>
              <a:rPr lang="hr-HR" sz="1600" b="1" dirty="0" smtClean="0"/>
              <a:t>. Miljenko </a:t>
            </a:r>
            <a:r>
              <a:rPr lang="hr-HR" sz="1600" b="1" dirty="0" err="1" smtClean="0"/>
              <a:t>Hajman</a:t>
            </a:r>
            <a:r>
              <a:rPr lang="hr-HR" sz="1600" b="1" dirty="0" smtClean="0"/>
              <a:t> </a:t>
            </a:r>
          </a:p>
          <a:p>
            <a:pPr marL="265112" algn="just">
              <a:spcAft>
                <a:spcPts val="600"/>
              </a:spcAft>
              <a:tabLst>
                <a:tab pos="265113" algn="l"/>
                <a:tab pos="444500" algn="l"/>
                <a:tab pos="623888" algn="l"/>
                <a:tab pos="3589338" algn="l"/>
                <a:tab pos="394811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			(Arhitektonski fakultet u Zagrebu)</a:t>
            </a:r>
          </a:p>
          <a:p>
            <a:pPr marL="265112" algn="just">
              <a:spcAft>
                <a:spcPts val="600"/>
              </a:spcAft>
              <a:tabLst>
                <a:tab pos="265113" algn="l"/>
                <a:tab pos="444500" algn="l"/>
                <a:tab pos="623888" algn="l"/>
                <a:tab pos="3589338" algn="l"/>
                <a:tab pos="394811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-	Napeta membrana	:	Taiyo, Njemačka</a:t>
            </a:r>
            <a:endParaRPr lang="hr-HR" sz="1600" b="1" dirty="0"/>
          </a:p>
        </p:txBody>
      </p:sp>
      <p:sp>
        <p:nvSpPr>
          <p:cNvPr id="7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86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NEKI SUDIONICI U REALIZACIJI GRAĐEVINE</a:t>
            </a:r>
            <a:endParaRPr lang="hr-HR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051" y="1196752"/>
            <a:ext cx="91440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5113" algn="l"/>
                <a:tab pos="3409950" algn="l"/>
                <a:tab pos="3676650" algn="l"/>
              </a:tabLst>
            </a:pPr>
            <a:r>
              <a:rPr lang="hr-HR" sz="1600" b="1" dirty="0" smtClean="0"/>
              <a:t>KONTROLA PROJEKTA 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67665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KONSTRUKCIJE GLEDE MEHANIČKE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67665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OTPORNOSTI I STABILNOSTI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676650" algn="l"/>
              </a:tabLst>
            </a:pPr>
            <a:r>
              <a:rPr lang="hr-HR" sz="1600" b="1" dirty="0" smtClean="0"/>
              <a:t>	</a:t>
            </a:r>
          </a:p>
          <a:p>
            <a:pPr marL="285750" indent="-20638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4500" algn="l"/>
                <a:tab pos="3409950" algn="l"/>
                <a:tab pos="3676650" algn="l"/>
              </a:tabLst>
            </a:pPr>
            <a:r>
              <a:rPr lang="hr-HR" sz="1600" b="1" dirty="0" smtClean="0"/>
              <a:t>	Glavni projekt</a:t>
            </a:r>
          </a:p>
          <a:p>
            <a:pPr marL="265112" algn="just">
              <a:spcAft>
                <a:spcPts val="600"/>
              </a:spcAft>
              <a:tabLst>
                <a:tab pos="444500" algn="l"/>
                <a:tab pos="623888" algn="l"/>
                <a:tab pos="3856038" algn="l"/>
                <a:tab pos="412750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-	Čelične konstrukcije	:	prof. dr. </a:t>
            </a:r>
            <a:r>
              <a:rPr lang="hr-HR" sz="1600" b="1" dirty="0" err="1" smtClean="0"/>
              <a:t>sc</a:t>
            </a:r>
            <a:r>
              <a:rPr lang="hr-HR" sz="1600" b="1" dirty="0" smtClean="0"/>
              <a:t>. Boris </a:t>
            </a:r>
            <a:r>
              <a:rPr lang="hr-HR" sz="1600" b="1" dirty="0" err="1" smtClean="0"/>
              <a:t>Androić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dipl.ing.građ</a:t>
            </a:r>
            <a:r>
              <a:rPr lang="hr-HR" sz="1600" b="1" dirty="0" smtClean="0"/>
              <a:t>.</a:t>
            </a:r>
          </a:p>
          <a:p>
            <a:pPr marL="265112" algn="just">
              <a:spcAft>
                <a:spcPts val="600"/>
              </a:spcAft>
              <a:tabLst>
                <a:tab pos="444500" algn="l"/>
                <a:tab pos="623888" algn="l"/>
                <a:tab pos="3856038" algn="l"/>
                <a:tab pos="412750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-	Armiranobetonske konstrukcije	:	Darko Fadić, dipl.ing.građ.</a:t>
            </a:r>
            <a:r>
              <a:rPr lang="hr-HR" sz="1600" b="1" dirty="0"/>
              <a:t>	</a:t>
            </a:r>
            <a:endParaRPr lang="hr-HR" sz="1600" b="1" dirty="0" smtClean="0"/>
          </a:p>
          <a:p>
            <a:pPr marL="265112" algn="just">
              <a:spcAft>
                <a:spcPts val="600"/>
              </a:spcAft>
              <a:tabLst>
                <a:tab pos="444500" algn="l"/>
                <a:tab pos="623888" algn="l"/>
                <a:tab pos="3856038" algn="l"/>
                <a:tab pos="4127500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-	Drvene konstrukcije	:	Đuro Nižetić, </a:t>
            </a:r>
            <a:r>
              <a:rPr lang="hr-HR" sz="1600" b="1" dirty="0" err="1" smtClean="0"/>
              <a:t>dipl.ing.građ</a:t>
            </a:r>
            <a:r>
              <a:rPr lang="hr-HR" sz="1600" b="1" dirty="0" smtClean="0"/>
              <a:t>.</a:t>
            </a:r>
          </a:p>
          <a:p>
            <a:pPr marL="265112" algn="just">
              <a:spcAft>
                <a:spcPts val="600"/>
              </a:spcAft>
              <a:tabLst>
                <a:tab pos="444500" algn="l"/>
                <a:tab pos="623888" algn="l"/>
                <a:tab pos="3856038" algn="l"/>
                <a:tab pos="4127500" algn="l"/>
              </a:tabLst>
            </a:pPr>
            <a:endParaRPr lang="hr-HR" sz="1600" b="1" dirty="0" smtClean="0"/>
          </a:p>
          <a:p>
            <a:pPr marL="550862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4500" algn="l"/>
                <a:tab pos="623888" algn="l"/>
                <a:tab pos="3856038" algn="l"/>
                <a:tab pos="4127500" algn="l"/>
              </a:tabLst>
            </a:pPr>
            <a:r>
              <a:rPr lang="hr-HR" sz="1600" b="1" dirty="0" smtClean="0"/>
              <a:t>Izvedbeni projekt	</a:t>
            </a:r>
          </a:p>
          <a:p>
            <a:pPr marL="265112" algn="just">
              <a:spcAft>
                <a:spcPts val="600"/>
              </a:spcAft>
              <a:tabLst>
                <a:tab pos="444500" algn="l"/>
                <a:tab pos="623888" algn="l"/>
                <a:tab pos="3856038" algn="l"/>
                <a:tab pos="4127500" algn="l"/>
              </a:tabLst>
            </a:pPr>
            <a:r>
              <a:rPr lang="hr-HR" sz="1600" b="1" dirty="0"/>
              <a:t>	-	</a:t>
            </a:r>
            <a:r>
              <a:rPr lang="hr-HR" sz="1600" b="1" dirty="0" smtClean="0"/>
              <a:t>Čelične konstrukcije</a:t>
            </a:r>
            <a:r>
              <a:rPr lang="hr-HR" sz="1600" b="1" dirty="0"/>
              <a:t>	:	prof. dr. </a:t>
            </a:r>
            <a:r>
              <a:rPr lang="hr-HR" sz="1600" b="1" dirty="0" err="1"/>
              <a:t>sc</a:t>
            </a:r>
            <a:r>
              <a:rPr lang="hr-HR" sz="1600" b="1" dirty="0"/>
              <a:t>. </a:t>
            </a:r>
            <a:r>
              <a:rPr lang="hr-HR" sz="1600" b="1" dirty="0" smtClean="0"/>
              <a:t>Josip Galić, </a:t>
            </a:r>
            <a:r>
              <a:rPr lang="hr-HR" sz="1600" b="1" dirty="0" err="1"/>
              <a:t>dipl.ing.građ</a:t>
            </a:r>
            <a:r>
              <a:rPr lang="hr-HR" sz="1600" b="1" dirty="0"/>
              <a:t>.</a:t>
            </a:r>
          </a:p>
          <a:p>
            <a:pPr marL="265112" algn="just">
              <a:spcAft>
                <a:spcPts val="600"/>
              </a:spcAft>
              <a:tabLst>
                <a:tab pos="444500" algn="l"/>
                <a:tab pos="623888" algn="l"/>
                <a:tab pos="3856038" algn="l"/>
                <a:tab pos="4127500" algn="l"/>
              </a:tabLst>
            </a:pPr>
            <a:r>
              <a:rPr lang="hr-HR" sz="1600" b="1" dirty="0"/>
              <a:t>	-	Drvene konstrukcije	</a:t>
            </a:r>
            <a:r>
              <a:rPr lang="hr-HR" sz="1600" b="1" dirty="0" smtClean="0"/>
              <a:t>:</a:t>
            </a:r>
            <a:r>
              <a:rPr lang="hr-HR" sz="1600" b="1" dirty="0"/>
              <a:t>	</a:t>
            </a:r>
            <a:r>
              <a:rPr lang="hr-HR" sz="1600" b="1" dirty="0" smtClean="0"/>
              <a:t>Đuro </a:t>
            </a:r>
            <a:r>
              <a:rPr lang="hr-HR" sz="1600" b="1" dirty="0"/>
              <a:t>Nižetić, </a:t>
            </a:r>
            <a:r>
              <a:rPr lang="hr-HR" sz="1600" b="1" dirty="0" err="1"/>
              <a:t>dipl.ing.građ</a:t>
            </a:r>
            <a:r>
              <a:rPr lang="hr-HR" sz="1600" b="1" dirty="0"/>
              <a:t>.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676650" algn="l"/>
              </a:tabLst>
            </a:pPr>
            <a:endParaRPr lang="hr-HR" sz="1600" b="1" dirty="0" smtClean="0"/>
          </a:p>
          <a:p>
            <a:pPr algn="just">
              <a:spcAft>
                <a:spcPts val="600"/>
              </a:spcAft>
              <a:tabLst>
                <a:tab pos="265113" algn="l"/>
                <a:tab pos="3409950" algn="l"/>
                <a:tab pos="3676650" algn="l"/>
              </a:tabLst>
            </a:pPr>
            <a:r>
              <a:rPr lang="hr-HR" sz="1600" b="1" dirty="0" smtClean="0"/>
              <a:t>	</a:t>
            </a:r>
            <a:endParaRPr lang="en-GB" sz="1600" b="1" dirty="0"/>
          </a:p>
        </p:txBody>
      </p: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87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NEKI SUDIONICI U REALIZACIJI GRAĐEVINE</a:t>
            </a:r>
            <a:endParaRPr lang="hr-HR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4933" y="980728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5113" algn="l"/>
                <a:tab pos="3409950" algn="l"/>
                <a:tab pos="3676650" algn="l"/>
              </a:tabLst>
            </a:pPr>
            <a:r>
              <a:rPr lang="hr-HR" sz="1600" b="1" dirty="0" smtClean="0"/>
              <a:t>IZVOĐAČ 	</a:t>
            </a:r>
          </a:p>
          <a:p>
            <a:pPr marL="285750" indent="-20638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4500" algn="l"/>
                <a:tab pos="3316288" algn="l"/>
                <a:tab pos="358616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Glavni izvođač	:	Kamgrad d.o.o., Zagreb</a:t>
            </a:r>
          </a:p>
          <a:p>
            <a:pPr marL="265112">
              <a:spcAft>
                <a:spcPts val="600"/>
              </a:spcAft>
              <a:tabLst>
                <a:tab pos="444500" algn="l"/>
                <a:tab pos="3409950" algn="l"/>
                <a:tab pos="3586163" algn="l"/>
              </a:tabLst>
            </a:pPr>
            <a:r>
              <a:rPr lang="hr-HR" sz="1600" b="1" dirty="0" smtClean="0"/>
              <a:t>			(Glavni voditelj gradilišta Hrvoje Patekar, dipl.ing.građ.)</a:t>
            </a:r>
          </a:p>
          <a:p>
            <a:pPr marL="444500" indent="-180975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4500" algn="l"/>
                <a:tab pos="3409950" algn="l"/>
                <a:tab pos="3768725" algn="l"/>
              </a:tabLst>
            </a:pPr>
            <a:r>
              <a:rPr lang="hr-HR" sz="1600" b="1" dirty="0" smtClean="0"/>
              <a:t>Glavni podizvođači</a:t>
            </a:r>
          </a:p>
          <a:p>
            <a:pPr marL="263525" algn="just">
              <a:spcAft>
                <a:spcPts val="600"/>
              </a:spcAft>
              <a:tabLst>
                <a:tab pos="444500" algn="l"/>
                <a:tab pos="623888" algn="l"/>
                <a:tab pos="3316288" algn="l"/>
                <a:tab pos="3586163" algn="l"/>
              </a:tabLst>
            </a:pPr>
            <a:r>
              <a:rPr lang="hr-HR" sz="1600" b="1" dirty="0" smtClean="0"/>
              <a:t>	-	Čelična konstrukcija	:	TOM d.o.o., </a:t>
            </a:r>
            <a:r>
              <a:rPr lang="hr-HR" sz="1600" b="1" dirty="0" err="1" smtClean="0"/>
              <a:t>Uskoplje</a:t>
            </a:r>
            <a:r>
              <a:rPr lang="hr-HR" sz="1600" b="1" dirty="0" smtClean="0"/>
              <a:t> (BiH)</a:t>
            </a:r>
          </a:p>
          <a:p>
            <a:pPr marL="263525" algn="just">
              <a:spcAft>
                <a:spcPts val="600"/>
              </a:spcAft>
              <a:tabLst>
                <a:tab pos="444500" algn="l"/>
                <a:tab pos="623888" algn="l"/>
                <a:tab pos="3316288" algn="l"/>
                <a:tab pos="358616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-	Drvena kupola	:	Drvene konstrukcije d.o.o., </a:t>
            </a:r>
            <a:r>
              <a:rPr lang="hr-HR" sz="1600" b="1" dirty="0" err="1" smtClean="0"/>
              <a:t>Voćin</a:t>
            </a:r>
            <a:endParaRPr lang="hr-HR" sz="1600" b="1" dirty="0" smtClean="0"/>
          </a:p>
          <a:p>
            <a:pPr marL="263525" algn="just">
              <a:spcAft>
                <a:spcPts val="600"/>
              </a:spcAft>
              <a:tabLst>
                <a:tab pos="444500" algn="l"/>
                <a:tab pos="623888" algn="l"/>
                <a:tab pos="3409950" algn="l"/>
                <a:tab pos="3586163" algn="l"/>
                <a:tab pos="3768725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			KG Mont, Sveta Nedjelja</a:t>
            </a:r>
          </a:p>
          <a:p>
            <a:pPr marL="263525" algn="just">
              <a:spcAft>
                <a:spcPts val="600"/>
              </a:spcAft>
              <a:tabLst>
                <a:tab pos="444500" algn="l"/>
                <a:tab pos="623888" algn="l"/>
                <a:tab pos="3316288" algn="l"/>
                <a:tab pos="358616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-	Napete membrane	:	Taiyo, Njemačka</a:t>
            </a:r>
          </a:p>
          <a:p>
            <a:pPr marL="263525" algn="just">
              <a:spcAft>
                <a:spcPts val="600"/>
              </a:spcAft>
              <a:tabLst>
                <a:tab pos="444500" algn="l"/>
                <a:tab pos="3409950" algn="l"/>
                <a:tab pos="3768725" algn="l"/>
              </a:tabLst>
            </a:pPr>
            <a:endParaRPr lang="hr-HR" sz="1600" b="1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4500" algn="l"/>
                <a:tab pos="3316288" algn="l"/>
                <a:tab pos="3586163" algn="l"/>
              </a:tabLst>
            </a:pPr>
            <a:r>
              <a:rPr lang="hr-HR" sz="1600" b="1" dirty="0" smtClean="0"/>
              <a:t>NADZOR	:	Sven </a:t>
            </a:r>
            <a:r>
              <a:rPr lang="hr-HR" sz="1600" b="1" dirty="0" err="1" smtClean="0"/>
              <a:t>Pilčik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Interkonzalting</a:t>
            </a:r>
            <a:r>
              <a:rPr lang="hr-HR" sz="1600" b="1" dirty="0" smtClean="0"/>
              <a:t> d.o.o., Zagreb</a:t>
            </a:r>
          </a:p>
          <a:p>
            <a:pPr algn="just">
              <a:spcAft>
                <a:spcPts val="600"/>
              </a:spcAft>
              <a:tabLst>
                <a:tab pos="444500" algn="l"/>
                <a:tab pos="3409950" algn="l"/>
                <a:tab pos="3768725" algn="l"/>
              </a:tabLst>
            </a:pPr>
            <a:endParaRPr lang="hr-HR" sz="1600" b="1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4500" algn="l"/>
                <a:tab pos="3409950" algn="l"/>
                <a:tab pos="3768725" algn="l"/>
              </a:tabLst>
            </a:pPr>
            <a:r>
              <a:rPr lang="hr-HR" sz="1600" b="1" dirty="0" smtClean="0"/>
              <a:t>ISPITIVANJE KONSTRUKCIJA </a:t>
            </a:r>
          </a:p>
          <a:p>
            <a:pPr algn="just">
              <a:spcAft>
                <a:spcPts val="600"/>
              </a:spcAft>
              <a:tabLst>
                <a:tab pos="265113" algn="l"/>
                <a:tab pos="3316288" algn="l"/>
                <a:tab pos="3586163" algn="l"/>
              </a:tabLst>
            </a:pPr>
            <a:r>
              <a:rPr lang="hr-HR" sz="1600" b="1" dirty="0"/>
              <a:t>	</a:t>
            </a:r>
            <a:r>
              <a:rPr lang="hr-HR" sz="1600" b="1" dirty="0" smtClean="0"/>
              <a:t>PROBNIM OPTEREĆENJEM	:	FGAG, Split (prof. dr. </a:t>
            </a:r>
            <a:r>
              <a:rPr lang="hr-HR" sz="1600" b="1" dirty="0" err="1" smtClean="0"/>
              <a:t>sc</a:t>
            </a:r>
            <a:r>
              <a:rPr lang="hr-HR" sz="1600" b="1" dirty="0" smtClean="0"/>
              <a:t>. Jure </a:t>
            </a:r>
            <a:r>
              <a:rPr lang="hr-HR" sz="1600" b="1" dirty="0" err="1" smtClean="0"/>
              <a:t>Radnić</a:t>
            </a:r>
            <a:r>
              <a:rPr lang="hr-HR" sz="1600" b="1" dirty="0" smtClean="0"/>
              <a:t>, dipl. </a:t>
            </a:r>
            <a:r>
              <a:rPr lang="hr-HR" sz="1600" b="1" dirty="0" err="1" smtClean="0"/>
              <a:t>ing.građ</a:t>
            </a:r>
            <a:r>
              <a:rPr lang="hr-HR" sz="1600" b="1" dirty="0" smtClean="0"/>
              <a:t>.)		</a:t>
            </a:r>
            <a:endParaRPr lang="en-GB" sz="1600" b="1" dirty="0"/>
          </a:p>
        </p:txBody>
      </p:sp>
      <p:sp>
        <p:nvSpPr>
          <p:cNvPr id="8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Jure </a:t>
            </a:r>
            <a:r>
              <a:rPr lang="hr-HR" altLang="sr-Latn-RS" dirty="0" err="1"/>
              <a:t>Radnić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88</a:t>
            </a:fld>
            <a:endParaRPr lang="hr-HR" altLang="sr-Latn-RS"/>
          </a:p>
        </p:txBody>
      </p:sp>
      <p:sp>
        <p:nvSpPr>
          <p:cNvPr id="8" name="TextBox 7"/>
          <p:cNvSpPr txBox="1"/>
          <p:nvPr/>
        </p:nvSpPr>
        <p:spPr>
          <a:xfrm>
            <a:off x="0" y="2840742"/>
            <a:ext cx="9144000" cy="73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/>
              <a:t>HVALA NA PAŽNJI</a:t>
            </a:r>
            <a:endParaRPr lang="hr-HR" sz="4000" b="1" dirty="0"/>
          </a:p>
        </p:txBody>
      </p:sp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8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/>
          <a:stretch/>
        </p:blipFill>
        <p:spPr>
          <a:xfrm>
            <a:off x="1" y="0"/>
            <a:ext cx="9144000" cy="6306180"/>
          </a:xfrm>
          <a:prstGeom prst="rect">
            <a:avLst/>
          </a:prstGeom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Jure </a:t>
            </a:r>
            <a:r>
              <a:rPr lang="hr-HR" altLang="sr-Latn-RS" dirty="0" err="1">
                <a:latin typeface="Arial Narrow" panose="020B0606020202030204" pitchFamily="34" charset="0"/>
              </a:rPr>
              <a:t>Radnić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FF0000"/>
                </a:solidFill>
              </a:rPr>
              <a:t>NOVI TRIJEM NA PARKINGU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6" name="Rezervirano mjesto datuma 3"/>
          <p:cNvSpPr txBox="1">
            <a:spLocks/>
          </p:cNvSpPr>
          <p:nvPr/>
        </p:nvSpPr>
        <p:spPr bwMode="auto">
          <a:xfrm>
            <a:off x="107950" y="6381750"/>
            <a:ext cx="29518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hr-HR" altLang="sr-Latn-RS" smtClean="0">
                <a:latin typeface="Arial Narrow" panose="020B0606020202030204" pitchFamily="34" charset="0"/>
              </a:rPr>
              <a:t>Jure Radnić, Domagoj Matešan, 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2772</TotalTime>
  <Words>1414</Words>
  <Application>Microsoft Office PowerPoint</Application>
  <PresentationFormat>On-screen Show (4:3)</PresentationFormat>
  <Paragraphs>540</Paragraphs>
  <Slides>88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Arial Narrow</vt:lpstr>
      <vt:lpstr>Calibri</vt:lpstr>
      <vt:lpstr>Times New Roman</vt:lpstr>
      <vt:lpstr>Verdana</vt:lpstr>
      <vt:lpstr>Office Theme</vt:lpstr>
      <vt:lpstr>Projekt konstrukcija dogradnje i rekonstrukcije putničkog terminala  Zračne luke Split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Jure Radnic</cp:lastModifiedBy>
  <cp:revision>159</cp:revision>
  <dcterms:created xsi:type="dcterms:W3CDTF">2010-03-22T21:50:27Z</dcterms:created>
  <dcterms:modified xsi:type="dcterms:W3CDTF">2019-05-22T09:31:00Z</dcterms:modified>
</cp:coreProperties>
</file>