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1" r:id="rId2"/>
    <p:sldId id="263" r:id="rId3"/>
    <p:sldId id="264" r:id="rId4"/>
    <p:sldId id="265" r:id="rId5"/>
    <p:sldId id="266" r:id="rId6"/>
    <p:sldId id="299" r:id="rId7"/>
    <p:sldId id="267" r:id="rId8"/>
    <p:sldId id="268" r:id="rId9"/>
    <p:sldId id="269" r:id="rId10"/>
    <p:sldId id="277" r:id="rId11"/>
    <p:sldId id="272" r:id="rId12"/>
    <p:sldId id="273" r:id="rId13"/>
    <p:sldId id="274" r:id="rId14"/>
    <p:sldId id="275" r:id="rId15"/>
    <p:sldId id="276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98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86" r:id="rId35"/>
    <p:sldId id="287" r:id="rId36"/>
    <p:sldId id="297" r:id="rId37"/>
  </p:sldIdLst>
  <p:sldSz cx="9144000" cy="6858000" type="screen4x3"/>
  <p:notesSz cx="6735763" cy="9866313"/>
  <p:defaultTextStyle>
    <a:defPPr>
      <a:defRPr lang="sr-Latn-C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AAC"/>
    <a:srgbClr val="0A238C"/>
    <a:srgbClr val="0B28A1"/>
    <a:srgbClr val="112A71"/>
    <a:srgbClr val="122E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8743" autoAdjust="0"/>
  </p:normalViewPr>
  <p:slideViewPr>
    <p:cSldViewPr>
      <p:cViewPr varScale="1">
        <p:scale>
          <a:sx n="132" d="100"/>
          <a:sy n="132" d="100"/>
        </p:scale>
        <p:origin x="-101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3756" y="7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ririsasfs01\P_Drive\Engineers\Franko\OPATIJA%202019\Straus\Pravokutno\Wind\Iteracija%20cilind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3"/>
            <c:dispRSqr val="1"/>
            <c:dispEq val="1"/>
            <c:trendlineLbl>
              <c:layout>
                <c:manualLayout>
                  <c:x val="0.11163760609843543"/>
                  <c:y val="-9.7223216510078259E-2"/>
                </c:manualLayout>
              </c:layout>
              <c:numFmt formatCode="General" sourceLinked="0"/>
            </c:trendlineLbl>
          </c:trendline>
          <c:xVal>
            <c:numRef>
              <c:f>'cilindrično-wind'!$B$4:$B$10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</c:numCache>
            </c:numRef>
          </c:xVal>
          <c:yVal>
            <c:numRef>
              <c:f>'cilindrično-wind'!$C$4:$C$10</c:f>
              <c:numCache>
                <c:formatCode>General</c:formatCode>
                <c:ptCount val="7"/>
                <c:pt idx="0">
                  <c:v>-1.4334E-3</c:v>
                </c:pt>
                <c:pt idx="1">
                  <c:v>-1.31288E-3</c:v>
                </c:pt>
                <c:pt idx="2">
                  <c:v>-1.1925600000000001E-3</c:v>
                </c:pt>
                <c:pt idx="3">
                  <c:v>-1.0724700000000001E-3</c:v>
                </c:pt>
                <c:pt idx="4">
                  <c:v>-9.5246999999999997E-4</c:v>
                </c:pt>
                <c:pt idx="5">
                  <c:v>-8.3274E-4</c:v>
                </c:pt>
                <c:pt idx="6">
                  <c:v>-7.1319000000000005E-4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04992"/>
        <c:axId val="83606528"/>
      </c:scatterChart>
      <c:valAx>
        <c:axId val="83604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606528"/>
        <c:crosses val="autoZero"/>
        <c:crossBetween val="midCat"/>
      </c:valAx>
      <c:valAx>
        <c:axId val="83606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60499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1.8072842417540445E-2"/>
                  <c:y val="0.60885111954975224"/>
                </c:manualLayout>
              </c:layout>
              <c:numFmt formatCode="General" sourceLinked="0"/>
            </c:trendlineLbl>
          </c:trendline>
          <c:xVal>
            <c:numRef>
              <c:f>'sedlasto-CL'!$B$4:$B$16</c:f>
              <c:numCache>
                <c:formatCode>General</c:formatCode>
                <c:ptCount val="13"/>
                <c:pt idx="1">
                  <c:v>11.08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</c:numCache>
            </c:numRef>
          </c:xVal>
          <c:yVal>
            <c:numRef>
              <c:f>'sedlasto-CL'!$C$4:$C$16</c:f>
              <c:numCache>
                <c:formatCode>General</c:formatCode>
                <c:ptCount val="13"/>
                <c:pt idx="1">
                  <c:v>3.9599700000000002E-2</c:v>
                </c:pt>
                <c:pt idx="2">
                  <c:v>3.6735757000000001E-2</c:v>
                </c:pt>
                <c:pt idx="3">
                  <c:v>3.3927354E-2</c:v>
                </c:pt>
                <c:pt idx="4">
                  <c:v>3.0952301000000002E-2</c:v>
                </c:pt>
                <c:pt idx="5">
                  <c:v>2.7794098999999999E-2</c:v>
                </c:pt>
                <c:pt idx="6">
                  <c:v>2.4436421999999999E-2</c:v>
                </c:pt>
                <c:pt idx="7">
                  <c:v>2.0865062E-2</c:v>
                </c:pt>
                <c:pt idx="8">
                  <c:v>1.7071244999999999E-2</c:v>
                </c:pt>
                <c:pt idx="9">
                  <c:v>1.30566208E-2</c:v>
                </c:pt>
                <c:pt idx="10">
                  <c:v>8.8402432000000003E-3</c:v>
                </c:pt>
                <c:pt idx="11">
                  <c:v>4.4650278000000002E-3</c:v>
                </c:pt>
                <c:pt idx="12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529344"/>
        <c:axId val="105120896"/>
      </c:scatterChart>
      <c:valAx>
        <c:axId val="111529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120896"/>
        <c:crosses val="autoZero"/>
        <c:crossBetween val="midCat"/>
      </c:valAx>
      <c:valAx>
        <c:axId val="10512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5293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'sedlasto-CL'!$W$12:$W$24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'sedlasto-CL'!$X$12:$X$24</c:f>
              <c:numCache>
                <c:formatCode>0.000E+00</c:formatCode>
                <c:ptCount val="13"/>
                <c:pt idx="0">
                  <c:v>7.0190000000000001E-3</c:v>
                </c:pt>
                <c:pt idx="1">
                  <c:v>6.3229999999999996E-3</c:v>
                </c:pt>
                <c:pt idx="2">
                  <c:v>5.64E-3</c:v>
                </c:pt>
                <c:pt idx="3" formatCode="General">
                  <c:v>4.9699999999999996E-3</c:v>
                </c:pt>
                <c:pt idx="4" formatCode="General">
                  <c:v>4.313E-3</c:v>
                </c:pt>
                <c:pt idx="5" formatCode="General">
                  <c:v>3.669E-3</c:v>
                </c:pt>
                <c:pt idx="6" formatCode="General">
                  <c:v>3.0370000000000002E-3</c:v>
                </c:pt>
                <c:pt idx="7" formatCode="General">
                  <c:v>2.4160000000000002E-3</c:v>
                </c:pt>
                <c:pt idx="8" formatCode="General">
                  <c:v>1.807E-3</c:v>
                </c:pt>
                <c:pt idx="9" formatCode="General">
                  <c:v>1.2080000000000001E-3</c:v>
                </c:pt>
                <c:pt idx="10" formatCode="General">
                  <c:v>6.2100000000000002E-4</c:v>
                </c:pt>
                <c:pt idx="11" formatCode="General">
                  <c:v>4.3980000000000002E-5</c:v>
                </c:pt>
                <c:pt idx="12" formatCode="General">
                  <c:v>-5.2280000000000002E-4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32416"/>
        <c:axId val="105133952"/>
      </c:scatterChart>
      <c:valAx>
        <c:axId val="105132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133952"/>
        <c:crosses val="autoZero"/>
        <c:crossBetween val="midCat"/>
      </c:valAx>
      <c:valAx>
        <c:axId val="105133952"/>
        <c:scaling>
          <c:orientation val="minMax"/>
        </c:scaling>
        <c:delete val="0"/>
        <c:axPos val="l"/>
        <c:majorGridlines/>
        <c:numFmt formatCode="0.000E+00" sourceLinked="1"/>
        <c:majorTickMark val="out"/>
        <c:minorTickMark val="none"/>
        <c:tickLblPos val="nextTo"/>
        <c:crossAx val="1051324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'sedlasto-CL'!$C$43:$C$45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xVal>
          <c:yVal>
            <c:numRef>
              <c:f>'sedlasto-CL'!$D$43:$D$45</c:f>
              <c:numCache>
                <c:formatCode>General</c:formatCode>
                <c:ptCount val="3"/>
                <c:pt idx="0">
                  <c:v>-1E-4</c:v>
                </c:pt>
                <c:pt idx="1">
                  <c:v>9.1000000000000004E-3</c:v>
                </c:pt>
                <c:pt idx="2">
                  <c:v>1.7899999999999999E-2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'sedlasto-CL'!$W$12:$W$14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xVal>
          <c:yVal>
            <c:numRef>
              <c:f>'sedlasto-CL'!$X$12:$X$14</c:f>
              <c:numCache>
                <c:formatCode>0.000E+00</c:formatCode>
                <c:ptCount val="3"/>
                <c:pt idx="0">
                  <c:v>7.0190000000000001E-3</c:v>
                </c:pt>
                <c:pt idx="1">
                  <c:v>6.3229999999999996E-3</c:v>
                </c:pt>
                <c:pt idx="2">
                  <c:v>5.64E-3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166720"/>
        <c:axId val="105168256"/>
      </c:scatterChart>
      <c:valAx>
        <c:axId val="105166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05168256"/>
        <c:crosses val="autoZero"/>
        <c:crossBetween val="midCat"/>
      </c:valAx>
      <c:valAx>
        <c:axId val="105168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51667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Vjetar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Ravno</c:v>
                </c:pt>
                <c:pt idx="1">
                  <c:v>Sedlasto zakrivljeno</c:v>
                </c:pt>
                <c:pt idx="2">
                  <c:v>Cilindrično zakrivljeno</c:v>
                </c:pt>
                <c:pt idx="3">
                  <c:v>Sferno zakrivljeno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1.4634</c:v>
                </c:pt>
                <c:pt idx="1">
                  <c:v>1.4534</c:v>
                </c:pt>
                <c:pt idx="2">
                  <c:v>0.86009999999999998</c:v>
                </c:pt>
                <c:pt idx="3">
                  <c:v>0.65169999999999995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Konc. sila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Ravno</c:v>
                </c:pt>
                <c:pt idx="1">
                  <c:v>Sedlasto zakrivljeno</c:v>
                </c:pt>
                <c:pt idx="2">
                  <c:v>Cilindrično zakrivljeno</c:v>
                </c:pt>
                <c:pt idx="3">
                  <c:v>Sferno zakrivljeno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0.50900000000000001</c:v>
                </c:pt>
                <c:pt idx="1">
                  <c:v>0.4713</c:v>
                </c:pt>
                <c:pt idx="2">
                  <c:v>3.1699999999999999E-2</c:v>
                </c:pt>
                <c:pt idx="3">
                  <c:v>0.16250000000000001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Klimatsko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Ravno</c:v>
                </c:pt>
                <c:pt idx="1">
                  <c:v>Sedlasto zakrivljeno</c:v>
                </c:pt>
                <c:pt idx="2">
                  <c:v>Cilindrično zakrivljeno</c:v>
                </c:pt>
                <c:pt idx="3">
                  <c:v>Sferno zakrivljeno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0.10994</c:v>
                </c:pt>
                <c:pt idx="1">
                  <c:v>0.71511000000000002</c:v>
                </c:pt>
                <c:pt idx="2">
                  <c:v>4.8010000000000002</c:v>
                </c:pt>
                <c:pt idx="3">
                  <c:v>5.5490000000000004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0462336"/>
        <c:axId val="160463872"/>
        <c:axId val="0"/>
      </c:bar3DChart>
      <c:catAx>
        <c:axId val="160462336"/>
        <c:scaling>
          <c:orientation val="minMax"/>
        </c:scaling>
        <c:delete val="0"/>
        <c:axPos val="l"/>
        <c:majorTickMark val="out"/>
        <c:minorTickMark val="none"/>
        <c:tickLblPos val="nextTo"/>
        <c:crossAx val="160463872"/>
        <c:crosses val="autoZero"/>
        <c:auto val="1"/>
        <c:lblAlgn val="ctr"/>
        <c:lblOffset val="100"/>
        <c:noMultiLvlLbl val="0"/>
      </c:catAx>
      <c:valAx>
        <c:axId val="1604638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hr-HR" dirty="0"/>
                  <a:t>∆p [kPa]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046233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Vjetar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566868638527343E-2"/>
                  <c:y val="-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871010058711426E-2"/>
                  <c:y val="-1.469744102507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958585798159179E-2"/>
                  <c:y val="-8.8184646150427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566868638527343E-2"/>
                  <c:y val="-1.7636929230085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Ravno</c:v>
                </c:pt>
                <c:pt idx="1">
                  <c:v>Sedlasto zakrivljeno</c:v>
                </c:pt>
                <c:pt idx="2">
                  <c:v>Cilindrično zakrivljeno</c:v>
                </c:pt>
                <c:pt idx="3">
                  <c:v>Sferno zakrivljeno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5.4999999999999997E-3</c:v>
                </c:pt>
                <c:pt idx="1">
                  <c:v>3.5999999999999997E-2</c:v>
                </c:pt>
                <c:pt idx="2">
                  <c:v>0.24</c:v>
                </c:pt>
                <c:pt idx="3">
                  <c:v>0.28000000000000003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0555776"/>
        <c:axId val="160558464"/>
        <c:axId val="0"/>
      </c:bar3DChart>
      <c:catAx>
        <c:axId val="160555776"/>
        <c:scaling>
          <c:orientation val="minMax"/>
        </c:scaling>
        <c:delete val="0"/>
        <c:axPos val="l"/>
        <c:majorTickMark val="out"/>
        <c:minorTickMark val="none"/>
        <c:tickLblPos val="nextTo"/>
        <c:crossAx val="160558464"/>
        <c:crosses val="autoZero"/>
        <c:auto val="1"/>
        <c:lblAlgn val="ctr"/>
        <c:lblOffset val="100"/>
        <c:noMultiLvlLbl val="0"/>
      </c:catAx>
      <c:valAx>
        <c:axId val="16055846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l-GR" dirty="0" smtClean="0"/>
                  <a:t>σ</a:t>
                </a:r>
                <a:r>
                  <a:rPr lang="hr-HR" dirty="0" smtClean="0"/>
                  <a:t> [MPa]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05557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4"/>
            <c:dispRSqr val="1"/>
            <c:dispEq val="1"/>
            <c:trendlineLbl>
              <c:layout>
                <c:manualLayout>
                  <c:x val="0.21572492766450771"/>
                  <c:y val="8.2168391549541586E-2"/>
                </c:manualLayout>
              </c:layout>
              <c:numFmt formatCode="General" sourceLinked="0"/>
            </c:trendlineLbl>
          </c:trendline>
          <c:xVal>
            <c:numRef>
              <c:f>'cilindrično-wind'!$B$14:$B$20</c:f>
              <c:numCache>
                <c:formatCode>General</c:formatCode>
                <c:ptCount val="7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</c:numCache>
            </c:numRef>
          </c:xVal>
          <c:yVal>
            <c:numRef>
              <c:f>'cilindrično-wind'!$C$14:$C$20</c:f>
              <c:numCache>
                <c:formatCode>General</c:formatCode>
                <c:ptCount val="7"/>
                <c:pt idx="0">
                  <c:v>0</c:v>
                </c:pt>
                <c:pt idx="1">
                  <c:v>-1.18402E-4</c:v>
                </c:pt>
                <c:pt idx="2">
                  <c:v>-2.3639700000000001E-4</c:v>
                </c:pt>
                <c:pt idx="3">
                  <c:v>-3.5573499999999998E-4</c:v>
                </c:pt>
                <c:pt idx="4">
                  <c:v>-4.7469800000000001E-4</c:v>
                </c:pt>
                <c:pt idx="5">
                  <c:v>-5.9385000000000004E-4</c:v>
                </c:pt>
                <c:pt idx="6">
                  <c:v>-7.1319000000000005E-4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622912"/>
        <c:axId val="83981056"/>
      </c:scatterChart>
      <c:valAx>
        <c:axId val="8362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3981056"/>
        <c:crosses val="autoZero"/>
        <c:crossBetween val="midCat"/>
      </c:valAx>
      <c:valAx>
        <c:axId val="8398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362291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'cilindrično-wind'!$W$12:$W$19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</c:numCache>
            </c:numRef>
          </c:xVal>
          <c:yVal>
            <c:numRef>
              <c:f>'cilindrično-wind'!$X$12:$X$19</c:f>
              <c:numCache>
                <c:formatCode>0.000E+00</c:formatCode>
                <c:ptCount val="8"/>
                <c:pt idx="0" formatCode="General">
                  <c:v>0</c:v>
                </c:pt>
                <c:pt idx="1">
                  <c:v>-3.1434184675835299E-4</c:v>
                </c:pt>
                <c:pt idx="2">
                  <c:v>-6.2561094819159281E-4</c:v>
                </c:pt>
                <c:pt idx="3" formatCode="General">
                  <c:v>-9.3385214007781772E-4</c:v>
                </c:pt>
                <c:pt idx="4" formatCode="General">
                  <c:v>-1.2391093901258472E-3</c:v>
                </c:pt>
                <c:pt idx="5" formatCode="General">
                  <c:v>-1.5414258188824661E-3</c:v>
                </c:pt>
                <c:pt idx="6" formatCode="General">
                  <c:v>-1.8408437200383503E-3</c:v>
                </c:pt>
                <c:pt idx="7" formatCode="General">
                  <c:v>-2.1374045801526693E-3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720384"/>
        <c:axId val="96721920"/>
      </c:scatterChart>
      <c:valAx>
        <c:axId val="967203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721920"/>
        <c:crosses val="autoZero"/>
        <c:crossBetween val="midCat"/>
      </c:valAx>
      <c:valAx>
        <c:axId val="96721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7203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'cilindrično-wind'!$C$43:$C$50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</c:numCache>
            </c:numRef>
          </c:xVal>
          <c:yVal>
            <c:numRef>
              <c:f>'cilindrično-wind'!$D$43:$D$50</c:f>
              <c:numCache>
                <c:formatCode>General</c:formatCode>
                <c:ptCount val="8"/>
                <c:pt idx="0">
                  <c:v>-1.39996E-3</c:v>
                </c:pt>
                <c:pt idx="1">
                  <c:v>-8.9962375000000004E-4</c:v>
                </c:pt>
                <c:pt idx="2">
                  <c:v>-3.9861999999999997E-4</c:v>
                </c:pt>
                <c:pt idx="3">
                  <c:v>1.0225625E-4</c:v>
                </c:pt>
                <c:pt idx="4">
                  <c:v>6.0116E-4</c:v>
                </c:pt>
                <c:pt idx="5">
                  <c:v>1.09519625E-3</c:v>
                </c:pt>
                <c:pt idx="6">
                  <c:v>1.5804199999999999E-3</c:v>
                </c:pt>
                <c:pt idx="7">
                  <c:v>2.0518362499999999E-3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'cilindrično-wind'!$W$12:$W$19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</c:numCache>
            </c:numRef>
          </c:xVal>
          <c:yVal>
            <c:numRef>
              <c:f>'cilindrično-wind'!$X$12:$X$19</c:f>
              <c:numCache>
                <c:formatCode>0.000E+00</c:formatCode>
                <c:ptCount val="8"/>
                <c:pt idx="0" formatCode="General">
                  <c:v>0</c:v>
                </c:pt>
                <c:pt idx="1">
                  <c:v>-3.1434184675835299E-4</c:v>
                </c:pt>
                <c:pt idx="2">
                  <c:v>-6.2561094819159281E-4</c:v>
                </c:pt>
                <c:pt idx="3" formatCode="General">
                  <c:v>-9.3385214007781772E-4</c:v>
                </c:pt>
                <c:pt idx="4" formatCode="General">
                  <c:v>-1.2391093901258472E-3</c:v>
                </c:pt>
                <c:pt idx="5" formatCode="General">
                  <c:v>-1.5414258188824661E-3</c:v>
                </c:pt>
                <c:pt idx="6" formatCode="General">
                  <c:v>-1.8408437200383503E-3</c:v>
                </c:pt>
                <c:pt idx="7" formatCode="General">
                  <c:v>-2.1374045801526693E-3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925568"/>
        <c:axId val="96927104"/>
      </c:scatterChart>
      <c:valAx>
        <c:axId val="96925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6927104"/>
        <c:crosses val="autoZero"/>
        <c:crossBetween val="midCat"/>
      </c:valAx>
      <c:valAx>
        <c:axId val="96927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692556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'cilindrično-wind'!$W$12:$W$19</c:f>
              <c:numCache>
                <c:formatCode>General</c:formatCode>
                <c:ptCount val="8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</c:numCache>
            </c:numRef>
          </c:xVal>
          <c:yVal>
            <c:numRef>
              <c:f>'cilindrično-wind'!$X$12:$X$19</c:f>
              <c:numCache>
                <c:formatCode>0.000E+00</c:formatCode>
                <c:ptCount val="8"/>
                <c:pt idx="0" formatCode="General">
                  <c:v>0</c:v>
                </c:pt>
                <c:pt idx="1">
                  <c:v>-3.1434184675835299E-4</c:v>
                </c:pt>
                <c:pt idx="2">
                  <c:v>-6.2561094819159281E-4</c:v>
                </c:pt>
                <c:pt idx="3" formatCode="General">
                  <c:v>-9.3385214007781772E-4</c:v>
                </c:pt>
                <c:pt idx="4" formatCode="General">
                  <c:v>-1.2391093901258472E-3</c:v>
                </c:pt>
                <c:pt idx="5" formatCode="General">
                  <c:v>-1.5414258188824661E-3</c:v>
                </c:pt>
                <c:pt idx="6" formatCode="General">
                  <c:v>-1.8408437200383503E-3</c:v>
                </c:pt>
                <c:pt idx="7" formatCode="General">
                  <c:v>-2.1374045801526693E-3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120640"/>
        <c:axId val="97122176"/>
      </c:scatterChart>
      <c:valAx>
        <c:axId val="97120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122176"/>
        <c:crosses val="autoZero"/>
        <c:crossBetween val="midCat"/>
      </c:valAx>
      <c:valAx>
        <c:axId val="97122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1206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3"/>
            <c:dispRSqr val="1"/>
            <c:dispEq val="1"/>
            <c:trendlineLbl>
              <c:layout>
                <c:manualLayout>
                  <c:x val="0.15130580033017774"/>
                  <c:y val="0.64261587422186062"/>
                </c:manualLayout>
              </c:layout>
              <c:numFmt formatCode="General" sourceLinked="0"/>
            </c:trendlineLbl>
          </c:trendline>
          <c:xVal>
            <c:numRef>
              <c:f>'sferno-point'!$B$4:$B$9</c:f>
              <c:numCache>
                <c:formatCode>General</c:formatCode>
                <c:ptCount val="6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xVal>
          <c:yVal>
            <c:numRef>
              <c:f>'sferno-point'!$C$4:$C$9</c:f>
              <c:numCache>
                <c:formatCode>General</c:formatCode>
                <c:ptCount val="6"/>
                <c:pt idx="0">
                  <c:v>-2.3979776000000001E-4</c:v>
                </c:pt>
                <c:pt idx="1">
                  <c:v>-1.7397887999999999E-4</c:v>
                </c:pt>
                <c:pt idx="2">
                  <c:v>-1.0811392E-4</c:v>
                </c:pt>
                <c:pt idx="3">
                  <c:v>-4.2263040000000001E-5</c:v>
                </c:pt>
                <c:pt idx="4">
                  <c:v>2.3603200000000001E-5</c:v>
                </c:pt>
                <c:pt idx="5">
                  <c:v>8.9484800000000001E-5</c:v>
                </c:pt>
              </c:numCache>
            </c:numRef>
          </c:y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97147520"/>
        <c:axId val="97157504"/>
      </c:scatterChart>
      <c:valAx>
        <c:axId val="9714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157504"/>
        <c:crosses val="autoZero"/>
        <c:crossBetween val="midCat"/>
      </c:valAx>
      <c:valAx>
        <c:axId val="97157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14752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4"/>
            <c:dispRSqr val="1"/>
            <c:dispEq val="1"/>
            <c:trendlineLbl>
              <c:layout>
                <c:manualLayout>
                  <c:x val="-7.789643743287783E-2"/>
                  <c:y val="-4.5710732995479134E-2"/>
                </c:manualLayout>
              </c:layout>
              <c:numFmt formatCode="General" sourceLinked="0"/>
            </c:trendlineLbl>
          </c:trendline>
          <c:xVal>
            <c:numRef>
              <c:f>'sferno-point'!$B$14:$B$19</c:f>
              <c:numCache>
                <c:formatCode>General</c:formatCode>
                <c:ptCount val="6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xVal>
          <c:yVal>
            <c:numRef>
              <c:f>'sferno-point'!$C$14:$C$19</c:f>
              <c:numCache>
                <c:formatCode>General</c:formatCode>
                <c:ptCount val="6"/>
                <c:pt idx="0">
                  <c:v>0</c:v>
                </c:pt>
                <c:pt idx="1">
                  <c:v>-6.2268160000000005E-5</c:v>
                </c:pt>
                <c:pt idx="2">
                  <c:v>-1.2450304000000001E-4</c:v>
                </c:pt>
                <c:pt idx="3">
                  <c:v>-1.8676736000000001E-4</c:v>
                </c:pt>
                <c:pt idx="4">
                  <c:v>-2.4899968000000001E-4</c:v>
                </c:pt>
                <c:pt idx="5">
                  <c:v>-3.1122559999999998E-4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186560"/>
        <c:axId val="97188096"/>
      </c:scatterChart>
      <c:valAx>
        <c:axId val="97186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188096"/>
        <c:crosses val="autoZero"/>
        <c:crossBetween val="midCat"/>
      </c:valAx>
      <c:valAx>
        <c:axId val="97188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1865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'sferno-point'!$C$43:$C$53</c:f>
              <c:numCache>
                <c:formatCode>General</c:formatCode>
                <c:ptCount val="11"/>
                <c:pt idx="0">
                  <c:v>0</c:v>
                </c:pt>
                <c:pt idx="1">
                  <c:v>0.2</c:v>
                </c:pt>
                <c:pt idx="2">
                  <c:v>0.4</c:v>
                </c:pt>
                <c:pt idx="3">
                  <c:v>0.6</c:v>
                </c:pt>
                <c:pt idx="4">
                  <c:v>0.8</c:v>
                </c:pt>
                <c:pt idx="5">
                  <c:v>1</c:v>
                </c:pt>
              </c:numCache>
            </c:numRef>
          </c:xVal>
          <c:yVal>
            <c:numRef>
              <c:f>'sferno-point'!$D$43:$D$53</c:f>
              <c:numCache>
                <c:formatCode>General</c:formatCode>
                <c:ptCount val="11"/>
                <c:pt idx="0">
                  <c:v>-1.9999920000000001E-4</c:v>
                </c:pt>
                <c:pt idx="1">
                  <c:v>-8.0005439999999994E-5</c:v>
                </c:pt>
                <c:pt idx="2">
                  <c:v>3.9992479999999999E-5</c:v>
                </c:pt>
                <c:pt idx="3">
                  <c:v>1.6000511999999999E-4</c:v>
                </c:pt>
                <c:pt idx="4">
                  <c:v>2.8002384000000002E-4</c:v>
                </c:pt>
                <c:pt idx="5">
                  <c:v>4.0002080000000001E-4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'sferno-point'!$W$12:$W$14</c:f>
              <c:numCache>
                <c:formatCode>General</c:formatCode>
                <c:ptCount val="3"/>
                <c:pt idx="0">
                  <c:v>0</c:v>
                </c:pt>
                <c:pt idx="1">
                  <c:v>0.5</c:v>
                </c:pt>
                <c:pt idx="2">
                  <c:v>1</c:v>
                </c:pt>
              </c:numCache>
            </c:numRef>
          </c:xVal>
          <c:yVal>
            <c:numRef>
              <c:f>'sferno-point'!$X$12:$X$14</c:f>
              <c:numCache>
                <c:formatCode>0.000E+00</c:formatCode>
                <c:ptCount val="3"/>
                <c:pt idx="0" formatCode="General">
                  <c:v>0</c:v>
                </c:pt>
                <c:pt idx="1">
                  <c:v>-3.1434184675835299E-4</c:v>
                </c:pt>
                <c:pt idx="2">
                  <c:v>-6.2561094819159281E-4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7208576"/>
        <c:axId val="97239040"/>
      </c:scatterChart>
      <c:valAx>
        <c:axId val="9720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239040"/>
        <c:crosses val="autoZero"/>
        <c:crossBetween val="midCat"/>
      </c:valAx>
      <c:valAx>
        <c:axId val="97239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2085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-1.8072842417540445E-2"/>
                  <c:y val="0.60885111954975224"/>
                </c:manualLayout>
              </c:layout>
              <c:numFmt formatCode="General" sourceLinked="0"/>
            </c:trendlineLbl>
          </c:trendline>
          <c:xVal>
            <c:numRef>
              <c:f>'sedlasto-CL'!$B$4:$B$16</c:f>
              <c:numCache>
                <c:formatCode>General</c:formatCode>
                <c:ptCount val="13"/>
                <c:pt idx="1">
                  <c:v>11.08</c:v>
                </c:pt>
                <c:pt idx="2">
                  <c:v>10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6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</c:numCache>
            </c:numRef>
          </c:xVal>
          <c:yVal>
            <c:numRef>
              <c:f>'sedlasto-CL'!$C$4:$C$16</c:f>
              <c:numCache>
                <c:formatCode>General</c:formatCode>
                <c:ptCount val="13"/>
                <c:pt idx="1">
                  <c:v>3.9599700000000002E-2</c:v>
                </c:pt>
                <c:pt idx="2">
                  <c:v>3.6735757000000001E-2</c:v>
                </c:pt>
                <c:pt idx="3">
                  <c:v>3.3927354E-2</c:v>
                </c:pt>
                <c:pt idx="4">
                  <c:v>3.0952301000000002E-2</c:v>
                </c:pt>
                <c:pt idx="5">
                  <c:v>2.7794098999999999E-2</c:v>
                </c:pt>
                <c:pt idx="6">
                  <c:v>2.4436421999999999E-2</c:v>
                </c:pt>
                <c:pt idx="7">
                  <c:v>2.0865062E-2</c:v>
                </c:pt>
                <c:pt idx="8">
                  <c:v>1.7071244999999999E-2</c:v>
                </c:pt>
                <c:pt idx="9">
                  <c:v>1.30566208E-2</c:v>
                </c:pt>
                <c:pt idx="10">
                  <c:v>8.8402432000000003E-3</c:v>
                </c:pt>
                <c:pt idx="11">
                  <c:v>4.4650278000000002E-3</c:v>
                </c:pt>
                <c:pt idx="12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1495040"/>
        <c:axId val="111496576"/>
      </c:scatterChart>
      <c:valAx>
        <c:axId val="111495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1496576"/>
        <c:crosses val="autoZero"/>
        <c:crossBetween val="midCat"/>
      </c:valAx>
      <c:valAx>
        <c:axId val="111496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149504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4CC671-EDDB-4CEF-B406-A152F8F02B95}" type="datetimeFigureOut">
              <a:rPr lang="sr-Latn-CS"/>
              <a:pPr>
                <a:defRPr/>
              </a:pPr>
              <a:t>14.6.2019</a:t>
            </a:fld>
            <a:endParaRPr lang="hr-H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B0DFA91-BBD8-4A40-8679-52B83F5E2828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073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F97882-A59F-479F-A386-7D5B1B513A03}" type="datetimeFigureOut">
              <a:rPr lang="sr-Latn-CS"/>
              <a:pPr>
                <a:defRPr/>
              </a:pPr>
              <a:t>14.6.2019</a:t>
            </a:fld>
            <a:endParaRPr lang="hr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hr-H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2032C6C-E4E8-4DA8-A996-ACD8E1833339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39756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altLang="sr-Latn-RS" dirty="0"/>
          </a:p>
        </p:txBody>
      </p:sp>
      <p:sp>
        <p:nvSpPr>
          <p:cNvPr id="6148" name="Slide Number Placeholder 3"/>
          <p:cNvSpPr txBox="1">
            <a:spLocks noGrp="1"/>
          </p:cNvSpPr>
          <p:nvPr/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96212A0-EF72-4E55-94C9-A86CBE6E2D52}" type="slidenum">
              <a:rPr lang="hr-HR" altLang="sr-Latn-RS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hr-HR" altLang="sr-Latn-R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180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hr-HR" altLang="sr-Latn-R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hr-HR" altLang="sr-Latn-R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r-HR" altLang="sr-Latn-RS" dirty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CD7907-D77C-4B4B-A75C-403F27DA2AC0}" type="slidenum">
              <a:rPr lang="hr-HR" altLang="sr-Latn-R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hr-HR" altLang="sr-Latn-R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9B5C4-5052-48BC-B74C-450AB8A92364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1173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25"/>
            <a:ext cx="9144000" cy="10795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1143000" y="142875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altLang="sr-Latn-RS" sz="1400" b="1" dirty="0"/>
              <a:t>HRVATSKA KOMORA INŽENJERA GRAĐEVINARSTVA</a:t>
            </a:r>
            <a:endParaRPr lang="hr-HR" altLang="sr-Latn-RS" sz="1400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1143000" y="457200"/>
            <a:ext cx="77152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Aft>
                <a:spcPts val="600"/>
              </a:spcAft>
              <a:defRPr/>
            </a:pPr>
            <a:r>
              <a:rPr lang="hr-HR" altLang="sr-Latn-RS" sz="1200" b="1" dirty="0">
                <a:solidFill>
                  <a:srgbClr val="7F7F7F"/>
                </a:solidFill>
                <a:cs typeface="Times New Roman" pitchFamily="18" charset="0"/>
              </a:rPr>
              <a:t>DANI OVLAŠTENIH INŽENJERA GRAĐEVINARSTVA</a:t>
            </a:r>
            <a:endParaRPr lang="hr-HR" altLang="sr-Latn-RS" sz="1200" dirty="0">
              <a:solidFill>
                <a:srgbClr val="7F7F7F"/>
              </a:solidFill>
            </a:endParaRPr>
          </a:p>
          <a:p>
            <a:pPr algn="ctr">
              <a:spcAft>
                <a:spcPts val="600"/>
              </a:spcAft>
              <a:defRPr/>
            </a:pPr>
            <a:r>
              <a:rPr lang="hr-HR" altLang="sr-Latn-RS" sz="1200" dirty="0">
                <a:cs typeface="Times New Roman" pitchFamily="18" charset="0"/>
              </a:rPr>
              <a:t>Opatija, 2010.</a:t>
            </a:r>
            <a:endParaRPr lang="hr-HR" altLang="sr-Latn-R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hr-HR" altLang="sr-Latn-R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algn="l">
              <a:defRPr sz="18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EEC7C-AA2A-4A1B-B288-589E9A700F40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1951211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42FF3-B87A-45D6-9A3E-D782A254165A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96440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7B197-5111-4B02-8047-EF5F65D3E305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269635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image00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337300"/>
            <a:ext cx="611188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308725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950" y="6381750"/>
            <a:ext cx="5976938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 Narrow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hr-HR" altLang="sr-Latn-RS" dirty="0"/>
              <a:t>Ime i prezime predavača</a:t>
            </a:r>
          </a:p>
        </p:txBody>
      </p:sp>
      <p:sp>
        <p:nvSpPr>
          <p:cNvPr id="1029" name="Rectangle 12"/>
          <p:cNvSpPr>
            <a:spLocks noChangeArrowheads="1"/>
          </p:cNvSpPr>
          <p:nvPr/>
        </p:nvSpPr>
        <p:spPr bwMode="auto">
          <a:xfrm>
            <a:off x="6011863" y="6381750"/>
            <a:ext cx="19446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hr-HR" altLang="sr-Latn-RS" sz="1400" dirty="0"/>
              <a:t>HKIG – Opatija 2019.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6400" y="6381750"/>
            <a:ext cx="1117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000" smtClean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79AD9910-7AB1-46C5-8FA7-ED2DDB5247A5}" type="slidenum">
              <a:rPr lang="hr-HR" altLang="sr-Latn-RS"/>
              <a:pPr>
                <a:defRPr/>
              </a:pPr>
              <a:t>‹#›</a:t>
            </a:fld>
            <a:endParaRPr lang="hr-HR" altLang="sr-Latn-R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5" r:id="rId3"/>
    <p:sldLayoutId id="2147483776" r:id="rId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3.wdp"/><Relationship Id="rId5" Type="http://schemas.openxmlformats.org/officeDocument/2006/relationships/image" Target="../media/image26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1.wdp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3.wdp"/><Relationship Id="rId5" Type="http://schemas.openxmlformats.org/officeDocument/2006/relationships/image" Target="../media/image39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6.wdp"/><Relationship Id="rId7" Type="http://schemas.microsoft.com/office/2007/relationships/hdphoto" Target="../media/hdphoto2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microsoft.com/office/2007/relationships/hdphoto" Target="../media/hdphoto27.wdp"/><Relationship Id="rId4" Type="http://schemas.openxmlformats.org/officeDocument/2006/relationships/image" Target="../media/image45.png"/><Relationship Id="rId9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1.wdp"/><Relationship Id="rId5" Type="http://schemas.openxmlformats.org/officeDocument/2006/relationships/image" Target="../media/image50.png"/><Relationship Id="rId10" Type="http://schemas.microsoft.com/office/2007/relationships/hdphoto" Target="../media/hdphoto33.wdp"/><Relationship Id="rId4" Type="http://schemas.microsoft.com/office/2007/relationships/hdphoto" Target="../media/hdphoto30.wdp"/><Relationship Id="rId9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5.wdp"/><Relationship Id="rId5" Type="http://schemas.openxmlformats.org/officeDocument/2006/relationships/image" Target="../media/image55.png"/><Relationship Id="rId10" Type="http://schemas.microsoft.com/office/2007/relationships/hdphoto" Target="../media/hdphoto37.wdp"/><Relationship Id="rId4" Type="http://schemas.microsoft.com/office/2007/relationships/hdphoto" Target="../media/hdphoto34.wdp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0.wdp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9.wdp"/><Relationship Id="rId5" Type="http://schemas.openxmlformats.org/officeDocument/2006/relationships/image" Target="../media/image60.png"/><Relationship Id="rId10" Type="http://schemas.microsoft.com/office/2007/relationships/hdphoto" Target="../media/hdphoto41.wdp"/><Relationship Id="rId4" Type="http://schemas.microsoft.com/office/2007/relationships/hdphoto" Target="../media/hdphoto38.wdp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3.wdp"/><Relationship Id="rId5" Type="http://schemas.openxmlformats.org/officeDocument/2006/relationships/image" Target="../media/image65.png"/><Relationship Id="rId10" Type="http://schemas.microsoft.com/office/2007/relationships/hdphoto" Target="../media/hdphoto45.wdp"/><Relationship Id="rId4" Type="http://schemas.microsoft.com/office/2007/relationships/hdphoto" Target="../media/hdphoto42.wdp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8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7.wdp"/><Relationship Id="rId5" Type="http://schemas.openxmlformats.org/officeDocument/2006/relationships/image" Target="../media/image70.png"/><Relationship Id="rId10" Type="http://schemas.microsoft.com/office/2007/relationships/hdphoto" Target="../media/hdphoto49.wdp"/><Relationship Id="rId4" Type="http://schemas.microsoft.com/office/2007/relationships/hdphoto" Target="../media/hdphoto46.wdp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1.wdp"/><Relationship Id="rId5" Type="http://schemas.openxmlformats.org/officeDocument/2006/relationships/image" Target="../media/image75.png"/><Relationship Id="rId10" Type="http://schemas.microsoft.com/office/2007/relationships/hdphoto" Target="../media/hdphoto53.wdp"/><Relationship Id="rId4" Type="http://schemas.microsoft.com/office/2007/relationships/hdphoto" Target="../media/hdphoto50.wdp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6.wdp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5.wdp"/><Relationship Id="rId5" Type="http://schemas.openxmlformats.org/officeDocument/2006/relationships/image" Target="../media/image80.png"/><Relationship Id="rId10" Type="http://schemas.microsoft.com/office/2007/relationships/hdphoto" Target="../media/hdphoto57.wdp"/><Relationship Id="rId4" Type="http://schemas.microsoft.com/office/2007/relationships/hdphoto" Target="../media/hdphoto54.wdp"/><Relationship Id="rId9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openxmlformats.org/officeDocument/2006/relationships/image" Target="../media/image89.png"/><Relationship Id="rId18" Type="http://schemas.microsoft.com/office/2007/relationships/hdphoto" Target="../media/hdphoto65.wdp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microsoft.com/office/2007/relationships/hdphoto" Target="../media/hdphoto62.wdp"/><Relationship Id="rId17" Type="http://schemas.openxmlformats.org/officeDocument/2006/relationships/image" Target="../media/image91.png"/><Relationship Id="rId2" Type="http://schemas.openxmlformats.org/officeDocument/2006/relationships/image" Target="../media/image83.png"/><Relationship Id="rId16" Type="http://schemas.microsoft.com/office/2007/relationships/hdphoto" Target="../media/hdphoto64.wdp"/><Relationship Id="rId1" Type="http://schemas.openxmlformats.org/officeDocument/2006/relationships/slideLayout" Target="../slideLayouts/slideLayout4.xml"/><Relationship Id="rId6" Type="http://schemas.microsoft.com/office/2007/relationships/hdphoto" Target="../media/hdphoto59.wdp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0.png"/><Relationship Id="rId10" Type="http://schemas.microsoft.com/office/2007/relationships/hdphoto" Target="../media/hdphoto61.wdp"/><Relationship Id="rId4" Type="http://schemas.microsoft.com/office/2007/relationships/hdphoto" Target="../media/hdphoto58.wdp"/><Relationship Id="rId9" Type="http://schemas.openxmlformats.org/officeDocument/2006/relationships/image" Target="../media/image87.png"/><Relationship Id="rId14" Type="http://schemas.microsoft.com/office/2007/relationships/hdphoto" Target="../media/hdphoto63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68.wdp"/><Relationship Id="rId13" Type="http://schemas.openxmlformats.org/officeDocument/2006/relationships/image" Target="../media/image98.png"/><Relationship Id="rId18" Type="http://schemas.microsoft.com/office/2007/relationships/hdphoto" Target="../media/hdphoto73.wdp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12" Type="http://schemas.microsoft.com/office/2007/relationships/hdphoto" Target="../media/hdphoto70.wdp"/><Relationship Id="rId17" Type="http://schemas.openxmlformats.org/officeDocument/2006/relationships/image" Target="../media/image100.png"/><Relationship Id="rId2" Type="http://schemas.openxmlformats.org/officeDocument/2006/relationships/image" Target="../media/image92.png"/><Relationship Id="rId16" Type="http://schemas.microsoft.com/office/2007/relationships/hdphoto" Target="../media/hdphoto72.wdp"/><Relationship Id="rId1" Type="http://schemas.openxmlformats.org/officeDocument/2006/relationships/slideLayout" Target="../slideLayouts/slideLayout4.xml"/><Relationship Id="rId6" Type="http://schemas.microsoft.com/office/2007/relationships/hdphoto" Target="../media/hdphoto67.wdp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5" Type="http://schemas.openxmlformats.org/officeDocument/2006/relationships/image" Target="../media/image99.png"/><Relationship Id="rId10" Type="http://schemas.microsoft.com/office/2007/relationships/hdphoto" Target="../media/hdphoto69.wdp"/><Relationship Id="rId4" Type="http://schemas.microsoft.com/office/2007/relationships/hdphoto" Target="../media/hdphoto66.wdp"/><Relationship Id="rId9" Type="http://schemas.openxmlformats.org/officeDocument/2006/relationships/image" Target="../media/image96.png"/><Relationship Id="rId14" Type="http://schemas.microsoft.com/office/2007/relationships/hdphoto" Target="../media/hdphoto71.wdp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76.wdp"/><Relationship Id="rId13" Type="http://schemas.openxmlformats.org/officeDocument/2006/relationships/image" Target="../media/image107.png"/><Relationship Id="rId18" Type="http://schemas.microsoft.com/office/2007/relationships/hdphoto" Target="../media/hdphoto81.wdp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12" Type="http://schemas.microsoft.com/office/2007/relationships/hdphoto" Target="../media/hdphoto78.wdp"/><Relationship Id="rId17" Type="http://schemas.openxmlformats.org/officeDocument/2006/relationships/image" Target="../media/image109.png"/><Relationship Id="rId2" Type="http://schemas.openxmlformats.org/officeDocument/2006/relationships/image" Target="../media/image101.png"/><Relationship Id="rId16" Type="http://schemas.microsoft.com/office/2007/relationships/hdphoto" Target="../media/hdphoto80.wdp"/><Relationship Id="rId1" Type="http://schemas.openxmlformats.org/officeDocument/2006/relationships/slideLayout" Target="../slideLayouts/slideLayout4.xml"/><Relationship Id="rId6" Type="http://schemas.microsoft.com/office/2007/relationships/hdphoto" Target="../media/hdphoto75.wdp"/><Relationship Id="rId11" Type="http://schemas.openxmlformats.org/officeDocument/2006/relationships/image" Target="../media/image106.png"/><Relationship Id="rId5" Type="http://schemas.openxmlformats.org/officeDocument/2006/relationships/image" Target="../media/image103.png"/><Relationship Id="rId15" Type="http://schemas.openxmlformats.org/officeDocument/2006/relationships/image" Target="../media/image108.png"/><Relationship Id="rId10" Type="http://schemas.microsoft.com/office/2007/relationships/hdphoto" Target="../media/hdphoto77.wdp"/><Relationship Id="rId4" Type="http://schemas.microsoft.com/office/2007/relationships/hdphoto" Target="../media/hdphoto74.wdp"/><Relationship Id="rId9" Type="http://schemas.openxmlformats.org/officeDocument/2006/relationships/image" Target="../media/image105.png"/><Relationship Id="rId14" Type="http://schemas.microsoft.com/office/2007/relationships/hdphoto" Target="../media/hdphoto79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zervirano mjesto datuma 1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Ime i prezime predavača</a:t>
            </a:r>
          </a:p>
        </p:txBody>
      </p:sp>
      <p:sp>
        <p:nvSpPr>
          <p:cNvPr id="5123" name="Rezervirano mjesto broja slajda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09DE799-DA9D-44F6-BE07-3F637AC10E48}" type="slidenum">
              <a:rPr lang="hr-HR" altLang="sr-Latn-RS">
                <a:latin typeface="Verdana" panose="020B0604030504040204" pitchFamily="34" charset="0"/>
              </a:rPr>
              <a:pPr/>
              <a:t>1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908050"/>
            <a:ext cx="9144000" cy="5949950"/>
          </a:xfrm>
          <a:prstGeom prst="rect">
            <a:avLst/>
          </a:prstGeom>
          <a:solidFill>
            <a:srgbClr val="112A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r-HR" dirty="0"/>
          </a:p>
        </p:txBody>
      </p:sp>
      <p:sp>
        <p:nvSpPr>
          <p:cNvPr id="5125" name="Title 5"/>
          <p:cNvSpPr>
            <a:spLocks noGrp="1"/>
          </p:cNvSpPr>
          <p:nvPr>
            <p:ph type="ctrTitle" idx="4294967295"/>
          </p:nvPr>
        </p:nvSpPr>
        <p:spPr bwMode="auto">
          <a:xfrm>
            <a:off x="0" y="2071688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hr-HR" altLang="sr-Latn-R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Proračun prostorno zakrivljenog izolacijskog stakla</a:t>
            </a:r>
            <a:endParaRPr lang="hr-HR" altLang="sr-Latn-R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6" name="Subtitle 6"/>
          <p:cNvSpPr>
            <a:spLocks noGrp="1"/>
          </p:cNvSpPr>
          <p:nvPr>
            <p:ph type="subTitle" idx="4294967295"/>
          </p:nvPr>
        </p:nvSpPr>
        <p:spPr bwMode="auto">
          <a:xfrm>
            <a:off x="214313" y="5572125"/>
            <a:ext cx="764381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Nebojša Buljan, 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dipl.ing.građ., </a:t>
            </a: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 ISA d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o.o.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Rijeka</a:t>
            </a:r>
          </a:p>
          <a:p>
            <a:pPr marL="0" indent="0">
              <a:buNone/>
            </a:pP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Franko</a:t>
            </a:r>
            <a:r>
              <a:rPr lang="en-US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Milovan</a:t>
            </a:r>
            <a:r>
              <a:rPr lang="en-US" altLang="sr-Latn-RS" sz="1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mag.ing.aedif., RI ISA d.o.o., Rijeka</a:t>
            </a:r>
            <a:endParaRPr lang="hr-HR" altLang="sr-Latn-RS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HRVATSKA  KOMORA  INŽENJERA  GRAĐEVINARSTVA</a:t>
            </a:r>
          </a:p>
          <a:p>
            <a:pPr eaLnBrk="1" hangingPunct="1"/>
            <a:endParaRPr lang="hr-HR" altLang="sr-Latn-RS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Dani  Hrvatske komore inženjera  građevinarstva</a:t>
            </a:r>
            <a:r>
              <a:rPr lang="hr-HR" altLang="sr-Latn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hr-HR" altLang="sr-Latn-R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Opatija, 2019.</a:t>
            </a:r>
          </a:p>
          <a:p>
            <a:pPr eaLnBrk="1" hangingPunct="1"/>
            <a:endParaRPr lang="hr-HR" altLang="sr-Latn-R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429250"/>
            <a:ext cx="914400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9" name="Subtitle 6"/>
          <p:cNvSpPr txBox="1">
            <a:spLocks/>
          </p:cNvSpPr>
          <p:nvPr/>
        </p:nvSpPr>
        <p:spPr bwMode="auto">
          <a:xfrm>
            <a:off x="0" y="385762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Nebojša Buljan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hr-HR" altLang="sr-Latn-R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Franko Milovan</a:t>
            </a:r>
            <a:endParaRPr lang="hr-HR" altLang="sr-Latn-R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9318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3218"/>
            <a:ext cx="8507288" cy="5566102"/>
          </a:xfrm>
        </p:spPr>
        <p:txBody>
          <a:bodyPr/>
          <a:lstStyle/>
          <a:p>
            <a:pPr marL="0" indent="0" algn="just">
              <a:buNone/>
            </a:pPr>
            <a:r>
              <a:rPr lang="hr-HR" sz="1400" dirty="0" smtClean="0"/>
              <a:t>Izložena ploča:</a:t>
            </a:r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r>
              <a:rPr lang="hr-HR" sz="1100" dirty="0" smtClean="0"/>
              <a:t> 1. iteracija – f</a:t>
            </a:r>
            <a:r>
              <a:rPr lang="hr-HR" sz="1050" dirty="0" smtClean="0"/>
              <a:t>max [-0,9212 mm]</a:t>
            </a:r>
            <a:r>
              <a:rPr lang="hr-HR" sz="1100" dirty="0"/>
              <a:t>	 </a:t>
            </a:r>
            <a:r>
              <a:rPr lang="hr-HR" sz="1100" dirty="0" smtClean="0"/>
              <a:t>         7. </a:t>
            </a:r>
            <a:r>
              <a:rPr lang="hr-HR" sz="1100" dirty="0"/>
              <a:t>iteracija – </a:t>
            </a:r>
            <a:r>
              <a:rPr lang="hr-HR" sz="1100" dirty="0" smtClean="0"/>
              <a:t>f</a:t>
            </a:r>
            <a:r>
              <a:rPr lang="hr-HR" sz="1050" dirty="0" smtClean="0"/>
              <a:t>max [-0,4569 mm]</a:t>
            </a:r>
            <a:r>
              <a:rPr lang="hr-HR" sz="1050" dirty="0"/>
              <a:t> </a:t>
            </a:r>
            <a:r>
              <a:rPr lang="hr-HR" sz="1050" dirty="0" smtClean="0"/>
              <a:t>              </a:t>
            </a:r>
            <a:r>
              <a:rPr lang="hr-HR" sz="1100" dirty="0" smtClean="0"/>
              <a:t>1</a:t>
            </a:r>
            <a:r>
              <a:rPr lang="hr-HR" sz="1100" dirty="0"/>
              <a:t>. iteracija – </a:t>
            </a:r>
            <a:r>
              <a:rPr lang="el-GR" sz="1200" dirty="0" smtClean="0"/>
              <a:t>σ</a:t>
            </a:r>
            <a:r>
              <a:rPr lang="hr-HR" sz="1050" noProof="1" smtClean="0"/>
              <a:t>max [6,16MPa]</a:t>
            </a:r>
            <a:r>
              <a:rPr lang="hr-HR" sz="1050" dirty="0" smtClean="0"/>
              <a:t>	  </a:t>
            </a:r>
            <a:r>
              <a:rPr lang="hr-HR" sz="1100" dirty="0" smtClean="0"/>
              <a:t>7</a:t>
            </a:r>
            <a:r>
              <a:rPr lang="hr-HR" sz="1100" dirty="0"/>
              <a:t>. iteracija – </a:t>
            </a:r>
            <a:r>
              <a:rPr lang="el-GR" sz="1200" dirty="0"/>
              <a:t>σ</a:t>
            </a:r>
            <a:r>
              <a:rPr lang="hr-HR" sz="1050" dirty="0" smtClean="0"/>
              <a:t>max [3,09MPa]</a:t>
            </a:r>
          </a:p>
          <a:p>
            <a:pPr marL="0" indent="0" algn="just">
              <a:buNone/>
            </a:pPr>
            <a:endParaRPr lang="en-US" sz="1600" dirty="0"/>
          </a:p>
          <a:p>
            <a:pPr marL="0" indent="0" algn="just">
              <a:buNone/>
            </a:pPr>
            <a:r>
              <a:rPr lang="hr-HR" sz="1400" dirty="0" smtClean="0"/>
              <a:t>Neizložena </a:t>
            </a:r>
            <a:r>
              <a:rPr lang="hr-HR" sz="1400" dirty="0"/>
              <a:t>ploča:</a:t>
            </a:r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r>
              <a:rPr lang="hr-HR" sz="1100" dirty="0" smtClean="0"/>
              <a:t>	</a:t>
            </a:r>
            <a:r>
              <a:rPr lang="hr-HR" sz="1100" dirty="0"/>
              <a:t>	 </a:t>
            </a:r>
            <a:r>
              <a:rPr lang="hr-HR" sz="1100" dirty="0" smtClean="0"/>
              <a:t>  7</a:t>
            </a:r>
            <a:r>
              <a:rPr lang="hr-HR" sz="1100" dirty="0"/>
              <a:t>. iteracija – </a:t>
            </a:r>
            <a:r>
              <a:rPr lang="hr-HR" sz="1100" dirty="0" smtClean="0"/>
              <a:t>f</a:t>
            </a:r>
            <a:r>
              <a:rPr lang="hr-HR" sz="1050" dirty="0" smtClean="0"/>
              <a:t>max[0,4569 mm]</a:t>
            </a:r>
            <a:r>
              <a:rPr lang="hr-HR" sz="1050" dirty="0"/>
              <a:t>		</a:t>
            </a:r>
            <a:r>
              <a:rPr lang="hr-HR" sz="1050" dirty="0" smtClean="0"/>
              <a:t>         </a:t>
            </a:r>
            <a:r>
              <a:rPr lang="hr-HR" sz="1100" dirty="0" smtClean="0"/>
              <a:t>7</a:t>
            </a:r>
            <a:r>
              <a:rPr lang="hr-HR" sz="1100" dirty="0"/>
              <a:t>. iteracija – </a:t>
            </a:r>
            <a:r>
              <a:rPr lang="el-GR" sz="1200" dirty="0"/>
              <a:t>σ</a:t>
            </a:r>
            <a:r>
              <a:rPr lang="hr-HR" sz="1050" dirty="0" smtClean="0"/>
              <a:t>max [3,09MPa]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10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1149"/>
            <a:ext cx="197422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0745"/>
            <a:ext cx="2093546" cy="2012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052736"/>
            <a:ext cx="203448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80" y="1051149"/>
            <a:ext cx="2032850" cy="20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2032850" cy="201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2034487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84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pPr algn="just"/>
            <a:r>
              <a:rPr lang="de-DE" sz="1800" dirty="0" smtClean="0"/>
              <a:t>MKE analizom </a:t>
            </a:r>
            <a:r>
              <a:rPr lang="hr-HR" sz="1800" dirty="0" smtClean="0"/>
              <a:t>dobiveni su </a:t>
            </a:r>
            <a:r>
              <a:rPr lang="de-DE" sz="1800" dirty="0" smtClean="0"/>
              <a:t>progibi čvorova i maksimalni progib</a:t>
            </a:r>
            <a:r>
              <a:rPr lang="hr-HR" sz="1800" dirty="0" smtClean="0"/>
              <a:t> ploče</a:t>
            </a:r>
            <a:r>
              <a:rPr lang="de-DE" sz="1800" dirty="0" smtClean="0"/>
              <a:t>.</a:t>
            </a:r>
            <a:endParaRPr lang="hr-HR" sz="1800" dirty="0" smtClean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algn="just"/>
            <a:r>
              <a:rPr lang="de-DE" sz="1800" dirty="0" smtClean="0"/>
              <a:t>Volumen kojeg omeđuju nedeformirana ploča i deformirani oblik (</a:t>
            </a:r>
            <a:r>
              <a:rPr lang="de-DE" sz="1800" dirty="0" smtClean="0">
                <a:sym typeface="Symbol"/>
              </a:rPr>
              <a:t></a:t>
            </a:r>
            <a:r>
              <a:rPr lang="de-DE" sz="1800" dirty="0" smtClean="0"/>
              <a:t>V</a:t>
            </a:r>
            <a:r>
              <a:rPr lang="de-DE" sz="1800" baseline="-25000" dirty="0" smtClean="0"/>
              <a:t>1</a:t>
            </a:r>
            <a:r>
              <a:rPr lang="hr-HR" sz="1800" baseline="-25000" dirty="0" smtClean="0"/>
              <a:t>,2</a:t>
            </a:r>
            <a:r>
              <a:rPr lang="de-DE" sz="1800" dirty="0" smtClean="0"/>
              <a:t>) je dobiven numeričkom integracijom elementarnih volumena, tj. umnožak pomaka pojedinog čvora i</a:t>
            </a:r>
            <a:r>
              <a:rPr lang="hr-HR" sz="1800" dirty="0" smtClean="0"/>
              <a:t> </a:t>
            </a:r>
            <a:r>
              <a:rPr lang="de-DE" sz="1800" dirty="0" smtClean="0"/>
              <a:t>površine pripadnih elementa. </a:t>
            </a:r>
            <a:endParaRPr lang="hr-HR" altLang="sr-Latn-RS" sz="1800" dirty="0" smtClean="0"/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11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20672" y="2996952"/>
                <a:ext cx="8399800" cy="30693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dirty="0" smtClean="0">
                    <a:latin typeface="+mn-lt"/>
                  </a:rPr>
                  <a:t>Kako</a:t>
                </a:r>
                <a:r>
                  <a:rPr lang="de-DE" dirty="0">
                    <a:latin typeface="+mn-lt"/>
                  </a:rPr>
                  <a:t> bi mogli </a:t>
                </a:r>
                <a:r>
                  <a:rPr lang="hr-HR" dirty="0" smtClean="0">
                    <a:latin typeface="+mn-lt"/>
                  </a:rPr>
                  <a:t>riješiti</a:t>
                </a:r>
                <a:r>
                  <a:rPr lang="de-DE" dirty="0" smtClean="0">
                    <a:latin typeface="+mn-lt"/>
                  </a:rPr>
                  <a:t> </a:t>
                </a:r>
                <a:r>
                  <a:rPr lang="de-DE" dirty="0">
                    <a:latin typeface="+mn-lt"/>
                  </a:rPr>
                  <a:t>jednadžbu</a:t>
                </a:r>
                <a:endParaRPr lang="en-US" dirty="0"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∆</m:t>
                          </m:r>
                          <m:r>
                            <a:rPr lang="de-DE" sz="14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sz="1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∆</m:t>
                          </m:r>
                          <m:r>
                            <a:rPr lang="de-DE" sz="14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sz="14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de-DE" sz="1400" i="1">
                              <a:latin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de-DE" sz="1400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de-DE" sz="1400" i="1">
                                  <a:latin typeface="Cambria Math"/>
                                </a:rPr>
                                <m:t>𝑝</m:t>
                              </m:r>
                              <m:r>
                                <a:rPr lang="de-DE" sz="14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de-DE" sz="1400" i="1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  <m:r>
                            <a:rPr lang="de-DE" sz="1400" i="1">
                              <a:latin typeface="Cambria Math"/>
                            </a:rPr>
                            <m:t>−1</m:t>
                          </m:r>
                        </m:e>
                      </m:d>
                      <m:r>
                        <a:rPr lang="hr-HR" sz="1400" b="0" i="1" smtClean="0">
                          <a:latin typeface="Cambria Math"/>
                        </a:rPr>
                        <m:t>,</m:t>
                      </m:r>
                    </m:oMath>
                  </m:oMathPara>
                </a14:m>
                <a:endParaRPr lang="hr-HR" dirty="0" smtClean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hr-HR" dirty="0">
                    <a:latin typeface="+mn-lt"/>
                  </a:rPr>
                  <a:t>p</a:t>
                </a:r>
                <a:r>
                  <a:rPr lang="de-DE" dirty="0" smtClean="0">
                    <a:latin typeface="+mn-lt"/>
                  </a:rPr>
                  <a:t>otrebno </a:t>
                </a:r>
                <a:r>
                  <a:rPr lang="de-DE" dirty="0">
                    <a:latin typeface="+mn-lt"/>
                  </a:rPr>
                  <a:t>je odrediti </a:t>
                </a:r>
                <a:r>
                  <a:rPr lang="de-DE" b="1" dirty="0">
                    <a:latin typeface="+mn-lt"/>
                  </a:rPr>
                  <a:t>nelinerane funkcije </a:t>
                </a:r>
                <a:r>
                  <a:rPr lang="hr-HR" b="1" dirty="0" smtClean="0">
                    <a:latin typeface="+mn-lt"/>
                  </a:rPr>
                  <a:t>promjene</a:t>
                </a:r>
                <a:r>
                  <a:rPr lang="de-DE" b="1" dirty="0" smtClean="0">
                    <a:latin typeface="+mn-lt"/>
                  </a:rPr>
                  <a:t> </a:t>
                </a:r>
                <a:r>
                  <a:rPr lang="de-DE" b="1" dirty="0">
                    <a:latin typeface="+mn-lt"/>
                  </a:rPr>
                  <a:t>volumena ploča </a:t>
                </a:r>
                <a:r>
                  <a:rPr lang="de-DE" dirty="0">
                    <a:latin typeface="+mn-lt"/>
                  </a:rPr>
                  <a:t>sa </a:t>
                </a:r>
                <a:r>
                  <a:rPr lang="de-DE" dirty="0" smtClean="0">
                    <a:latin typeface="+mn-lt"/>
                  </a:rPr>
                  <a:t>varijablom</a:t>
                </a:r>
                <a:r>
                  <a:rPr lang="hr-HR" dirty="0">
                    <a:latin typeface="+mn-lt"/>
                  </a:rPr>
                  <a:t> </a:t>
                </a:r>
                <a:r>
                  <a:rPr lang="de-DE" dirty="0" smtClean="0">
                    <a:latin typeface="+mn-lt"/>
                  </a:rPr>
                  <a:t>pritiska </a:t>
                </a:r>
                <a:r>
                  <a:rPr lang="de-DE" dirty="0">
                    <a:latin typeface="+mn-lt"/>
                  </a:rPr>
                  <a:t>u komori </a:t>
                </a:r>
                <a:r>
                  <a:rPr lang="en-GB" dirty="0">
                    <a:latin typeface="+mn-lt"/>
                    <a:sym typeface="Symbol"/>
                  </a:rPr>
                  <a:t></a:t>
                </a:r>
                <a:r>
                  <a:rPr lang="pl-PL" dirty="0" smtClean="0">
                    <a:latin typeface="+mn-lt"/>
                  </a:rPr>
                  <a:t>p:</a:t>
                </a:r>
              </a:p>
              <a:p>
                <a:endParaRPr lang="en-US" dirty="0">
                  <a:latin typeface="+mn-lt"/>
                </a:endParaRPr>
              </a:p>
              <a:p>
                <a:r>
                  <a:rPr lang="de-DE" dirty="0">
                    <a:latin typeface="+mn-lt"/>
                  </a:rPr>
                  <a:t>	</a:t>
                </a:r>
                <a:r>
                  <a:rPr lang="de-DE" dirty="0">
                    <a:latin typeface="+mn-lt"/>
                    <a:sym typeface="Symbol"/>
                  </a:rPr>
                  <a:t></a:t>
                </a:r>
                <a:r>
                  <a:rPr lang="de-DE" dirty="0">
                    <a:latin typeface="+mn-lt"/>
                  </a:rPr>
                  <a:t>V</a:t>
                </a:r>
                <a:r>
                  <a:rPr lang="de-DE" baseline="-25000" dirty="0">
                    <a:latin typeface="+mn-lt"/>
                  </a:rPr>
                  <a:t>1</a:t>
                </a:r>
                <a:r>
                  <a:rPr lang="de-DE" dirty="0">
                    <a:latin typeface="+mn-lt"/>
                  </a:rPr>
                  <a:t> = f (w- </a:t>
                </a:r>
                <a:r>
                  <a:rPr lang="en-GB" dirty="0">
                    <a:latin typeface="+mn-lt"/>
                    <a:sym typeface="Symbol"/>
                  </a:rPr>
                  <a:t></a:t>
                </a:r>
                <a:r>
                  <a:rPr lang="pl-PL" dirty="0">
                    <a:latin typeface="+mn-lt"/>
                  </a:rPr>
                  <a:t>p</a:t>
                </a:r>
                <a:r>
                  <a:rPr lang="de-DE" dirty="0">
                    <a:latin typeface="+mn-lt"/>
                  </a:rPr>
                  <a:t>)		- ploča 1 izložena djelovanju vjetra w</a:t>
                </a:r>
                <a:endParaRPr lang="en-US" dirty="0">
                  <a:latin typeface="+mn-lt"/>
                </a:endParaRPr>
              </a:p>
              <a:p>
                <a:r>
                  <a:rPr lang="de-DE" dirty="0">
                    <a:latin typeface="+mn-lt"/>
                  </a:rPr>
                  <a:t>	</a:t>
                </a:r>
                <a:r>
                  <a:rPr lang="de-DE" dirty="0">
                    <a:latin typeface="+mn-lt"/>
                    <a:sym typeface="Symbol"/>
                  </a:rPr>
                  <a:t></a:t>
                </a:r>
                <a:r>
                  <a:rPr lang="de-DE" dirty="0">
                    <a:latin typeface="+mn-lt"/>
                  </a:rPr>
                  <a:t>V</a:t>
                </a:r>
                <a:r>
                  <a:rPr lang="de-DE" baseline="-25000" dirty="0">
                    <a:latin typeface="+mn-lt"/>
                  </a:rPr>
                  <a:t>2</a:t>
                </a:r>
                <a:r>
                  <a:rPr lang="de-DE" dirty="0">
                    <a:latin typeface="+mn-lt"/>
                  </a:rPr>
                  <a:t> = f (</a:t>
                </a:r>
                <a:r>
                  <a:rPr lang="en-GB" dirty="0">
                    <a:latin typeface="+mn-lt"/>
                    <a:sym typeface="Symbol"/>
                  </a:rPr>
                  <a:t></a:t>
                </a:r>
                <a:r>
                  <a:rPr lang="pl-PL" dirty="0">
                    <a:latin typeface="+mn-lt"/>
                  </a:rPr>
                  <a:t>p</a:t>
                </a:r>
                <a:r>
                  <a:rPr lang="de-DE" dirty="0">
                    <a:latin typeface="+mn-lt"/>
                  </a:rPr>
                  <a:t>)		</a:t>
                </a:r>
                <a:r>
                  <a:rPr lang="de-DE" dirty="0" smtClean="0">
                    <a:latin typeface="+mn-lt"/>
                  </a:rPr>
                  <a:t>- </a:t>
                </a:r>
                <a:r>
                  <a:rPr lang="de-DE" dirty="0">
                    <a:latin typeface="+mn-lt"/>
                  </a:rPr>
                  <a:t>neizložena ploča </a:t>
                </a:r>
                <a:r>
                  <a:rPr lang="de-DE" dirty="0" smtClean="0">
                    <a:latin typeface="+mn-lt"/>
                  </a:rPr>
                  <a:t>2</a:t>
                </a:r>
                <a:endParaRPr lang="hr-HR" dirty="0" smtClean="0">
                  <a:latin typeface="+mn-lt"/>
                </a:endParaRPr>
              </a:p>
              <a:p>
                <a:endParaRPr lang="hr-HR" dirty="0">
                  <a:latin typeface="+mn-lt"/>
                </a:endParaRPr>
              </a:p>
              <a:p>
                <a:r>
                  <a:rPr lang="hr-HR" dirty="0" smtClean="0">
                    <a:latin typeface="+mn-lt"/>
                  </a:rPr>
                  <a:t>Određene su pripadne regresijske polinomne funkcije.</a:t>
                </a:r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72" y="2996952"/>
                <a:ext cx="8399800" cy="3069366"/>
              </a:xfrm>
              <a:prstGeom prst="rect">
                <a:avLst/>
              </a:prstGeom>
              <a:blipFill rotWithShape="1">
                <a:blip r:embed="rId2"/>
                <a:stretch>
                  <a:fillRect l="-581" t="-994" b="-2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843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289451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Ploča 1 					Ploča 2</a:t>
                </a:r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hr-HR" sz="140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=−4∙</m:t>
                          </m:r>
                          <m:sSup>
                            <m:sSupPr>
                              <m:ctrlP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−8</m:t>
                              </m:r>
                            </m:sup>
                          </m:sSup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hr-HR" sz="1400" b="0" i="1" smtClean="0">
                              <a:latin typeface="Cambria Math"/>
                            </a:rPr>
                            <m:t>𝑤</m:t>
                          </m:r>
                          <m:r>
                            <a:rPr lang="hr-HR" sz="1400" b="0" i="1" smtClean="0">
                              <a:latin typeface="Cambria Math"/>
                            </a:rPr>
                            <m:t>−∆</m:t>
                          </m:r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  <m:r>
                            <a:rPr lang="hr-HR" sz="1400" b="0" i="1" smtClean="0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hr-HR" sz="14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hr-HR" sz="1400" b="0" i="0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hr-HR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hr-HR" sz="1400" b="0" i="1" smtClean="0">
                              <a:latin typeface="Cambria Math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hr-HR" sz="1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r-HR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400" i="1">
                                  <a:latin typeface="Cambria Math"/>
                                </a:rPr>
                                <m:t>𝑤</m:t>
                              </m:r>
                              <m:r>
                                <a:rPr lang="hr-HR" sz="1400" i="1">
                                  <a:latin typeface="Cambria Math"/>
                                </a:rPr>
                                <m:t>−∆</m:t>
                              </m:r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hr-HR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hr-HR" sz="1400" b="0" i="1" smtClean="0">
                          <a:latin typeface="Cambria Math"/>
                        </a:rPr>
                        <m:t>+0,0005</m:t>
                      </m:r>
                      <m:d>
                        <m:dPr>
                          <m:ctrlPr>
                            <a:rPr lang="hr-HR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hr-HR" sz="1400" i="1">
                              <a:latin typeface="Cambria Math"/>
                            </a:rPr>
                            <m:t>𝑤</m:t>
                          </m:r>
                          <m:r>
                            <a:rPr lang="hr-HR" sz="1400" i="1">
                              <a:latin typeface="Cambria Math"/>
                            </a:rPr>
                            <m:t>−∆</m:t>
                          </m:r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d>
                      <m:r>
                        <a:rPr lang="hr-HR" sz="1400" b="0" i="1" smtClean="0">
                          <a:latin typeface="Cambria Math"/>
                        </a:rPr>
                        <m:t>−0,0014</m:t>
                      </m:r>
                    </m:oMath>
                  </m:oMathPara>
                </a14:m>
                <a:endParaRPr lang="hr-HR" sz="1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∆</m:t>
                          </m:r>
                          <m:sSub>
                            <m:sSubPr>
                              <m:ctrlPr>
                                <a:rPr lang="hr-HR" sz="1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  <m:r>
                            <a:rPr lang="hr-HR" sz="14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hr-HR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sup>
                          </m:sSup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hr-HR" sz="1400" i="1">
                              <a:latin typeface="Cambria Math"/>
                            </a:rPr>
                            <m:t>∆</m:t>
                          </m:r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𝑝</m:t>
                          </m:r>
                          <m:r>
                            <a:rPr lang="hr-HR" sz="1400" i="1">
                              <a:latin typeface="Cambria Math"/>
                            </a:rPr>
                            <m:t>)</m:t>
                          </m:r>
                        </m:e>
                        <m:sup>
                          <m:r>
                            <a:rPr lang="hr-HR" sz="14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sz="140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hr-HR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hr-HR" sz="1400" i="1">
                              <a:latin typeface="Cambria Math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hr-HR" sz="1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r-HR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400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r>
                        <a:rPr lang="hr-HR" sz="1400" b="0" i="1" smtClean="0">
                          <a:latin typeface="Cambria Math"/>
                        </a:rPr>
                        <m:t>−2</m:t>
                      </m:r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hr-HR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−6</m:t>
                          </m:r>
                        </m:sup>
                      </m:sSup>
                      <m:sSup>
                        <m:sSupPr>
                          <m:ctrlPr>
                            <a:rPr lang="hr-HR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hr-HR" sz="1400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e>
                          </m:d>
                        </m:e>
                        <m:sup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hr-HR" sz="1400" i="1">
                          <a:latin typeface="Cambria Math"/>
                        </a:rPr>
                        <m:t>−0,00</m:t>
                      </m:r>
                      <m:r>
                        <a:rPr lang="hr-HR" sz="1400" b="0" i="1" smtClean="0">
                          <a:latin typeface="Cambria Math"/>
                        </a:rPr>
                        <m:t>05</m:t>
                      </m:r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𝑝</m:t>
                      </m:r>
                      <m:r>
                        <a:rPr lang="hr-HR" sz="1400" i="1">
                          <a:latin typeface="Cambria Math"/>
                          <a:ea typeface="Cambria Math"/>
                        </a:rPr>
                        <m:t>−4∙</m:t>
                      </m:r>
                      <m:sSup>
                        <m:sSupPr>
                          <m:ctrlPr>
                            <a:rPr lang="hr-HR" sz="1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−8</m:t>
                          </m:r>
                        </m:sup>
                      </m:sSup>
                    </m:oMath>
                  </m:oMathPara>
                </a14:m>
                <a:endParaRPr lang="hr-HR" sz="1800" dirty="0"/>
              </a:p>
              <a:p>
                <a:pPr marL="0" indent="0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r>
                  <a:rPr lang="hr-HR" sz="1800" dirty="0" smtClean="0"/>
                  <a:t>Dobivene krivulje predstavljaju nelinearne opruge opisane polinomima 3. i 4. reda. Fleksija opruge je promjena volumena za jediničnu promjenu pritiska u komori (</a:t>
                </a:r>
                <a:r>
                  <a:rPr lang="de-DE" sz="1800" dirty="0">
                    <a:sym typeface="Symbol"/>
                  </a:rPr>
                  <a:t></a:t>
                </a:r>
                <a:r>
                  <a:rPr lang="de-DE" sz="1800" dirty="0" smtClean="0"/>
                  <a:t>V</a:t>
                </a:r>
                <a:r>
                  <a:rPr lang="de-DE" sz="1800" baseline="-25000" dirty="0" smtClean="0"/>
                  <a:t>1</a:t>
                </a:r>
                <a:r>
                  <a:rPr lang="hr-HR" sz="1800" baseline="-25000" dirty="0" smtClean="0"/>
                  <a:t>,2</a:t>
                </a:r>
                <a:r>
                  <a:rPr lang="hr-HR" sz="1800" dirty="0" smtClean="0"/>
                  <a:t>/</a:t>
                </a:r>
                <a:r>
                  <a:rPr lang="en-GB" sz="1800" dirty="0" smtClean="0">
                    <a:sym typeface="Symbol"/>
                  </a:rPr>
                  <a:t></a:t>
                </a:r>
                <a:r>
                  <a:rPr lang="pl-PL" sz="1800" dirty="0"/>
                  <a:t>p</a:t>
                </a:r>
                <a:r>
                  <a:rPr lang="hr-HR" sz="1800" dirty="0" smtClean="0"/>
                  <a:t>).</a:t>
                </a:r>
              </a:p>
              <a:p>
                <a:pPr marL="0" indent="0" algn="ctr">
                  <a:buNone/>
                </a:pPr>
                <a:endParaRPr lang="hr-HR" sz="1800" dirty="0" smtClean="0"/>
              </a:p>
              <a:p>
                <a:pPr marL="0" indent="0" algn="ctr">
                  <a:buNone/>
                </a:pPr>
                <a:r>
                  <a:rPr lang="hr-HR" sz="1800" dirty="0" smtClean="0"/>
                  <a:t>Radi preglednosti </a:t>
                </a:r>
                <a:r>
                  <a:rPr lang="en-GB" sz="1800" dirty="0">
                    <a:sym typeface="Symbol"/>
                  </a:rPr>
                  <a:t></a:t>
                </a:r>
                <a:r>
                  <a:rPr lang="pl-PL" sz="1800" dirty="0" smtClean="0"/>
                  <a:t>p zamjenjujemo sa x i unosimo vrijednost w = 3kPa.</a:t>
                </a:r>
                <a:endParaRPr lang="hr-HR" sz="1800" dirty="0"/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289451"/>
              </a:xfrm>
              <a:blipFill rotWithShape="1">
                <a:blip r:embed="rId2"/>
                <a:stretch>
                  <a:fillRect l="-573" t="-576" r="-501" b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12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638317"/>
              </p:ext>
            </p:extLst>
          </p:nvPr>
        </p:nvGraphicFramePr>
        <p:xfrm>
          <a:off x="484010" y="1340768"/>
          <a:ext cx="372795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9104693"/>
              </p:ext>
            </p:extLst>
          </p:nvPr>
        </p:nvGraphicFramePr>
        <p:xfrm>
          <a:off x="5076056" y="1340768"/>
          <a:ext cx="3296791" cy="2509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7790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289451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Nakon sređivanja, razlika dvije funkcije je nova funkcija g(x): </a:t>
                </a: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b="0" i="1" smtClean="0">
                              <a:latin typeface="Cambria Math"/>
                            </a:rPr>
                            <m:t>𝑔</m:t>
                          </m:r>
                          <m:d>
                            <m:dPr>
                              <m:ctrlPr>
                                <a:rPr lang="hr-HR" sz="1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4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=</m:t>
                          </m:r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7∙</m:t>
                          </m:r>
                          <m:sSup>
                            <m:sSupPr>
                              <m:ctrlPr>
                                <a:rPr lang="hr-HR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−7</m:t>
                              </m:r>
                            </m:sup>
                          </m:sSup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hr-HR" sz="1400" i="1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sz="1400" b="0" i="0" smtClean="0">
                          <a:latin typeface="Cambria Math"/>
                        </a:rPr>
                        <m:t>+9,6</m:t>
                      </m:r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hr-HR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hr-HR" sz="1400" i="1">
                              <a:latin typeface="Cambria Math"/>
                            </a:rPr>
                            <m:t>−</m:t>
                          </m:r>
                          <m:r>
                            <a:rPr lang="hr-HR" sz="1400" b="0" i="1" smtClean="0">
                              <a:latin typeface="Cambria Math"/>
                            </a:rPr>
                            <m:t>7</m:t>
                          </m:r>
                        </m:sup>
                      </m:sSup>
                      <m:sSup>
                        <m:sSupPr>
                          <m:ctrlPr>
                            <a:rPr lang="hr-HR" sz="1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400" b="0" i="1" smtClean="0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hr-HR" sz="14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hr-HR" sz="14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hr-HR" sz="1400" b="0" i="1" smtClean="0">
                                  <a:latin typeface="Cambria Math"/>
                                  <a:ea typeface="Cambria Math"/>
                                </a:rPr>
                                <m:t>6</m:t>
                              </m:r>
                            </m:sup>
                          </m:sSup>
                          <m:r>
                            <a:rPr lang="hr-HR" sz="14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hr-HR" sz="1400" i="1">
                          <a:latin typeface="Cambria Math"/>
                        </a:rPr>
                        <m:t>−0,00</m:t>
                      </m:r>
                      <m:r>
                        <a:rPr lang="hr-HR" sz="1400" b="0" i="1" smtClean="0">
                          <a:latin typeface="Cambria Math"/>
                        </a:rPr>
                        <m:t>1</m:t>
                      </m:r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hr-HR" sz="1400" i="1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hr-HR" sz="1400" b="0" i="1" smtClean="0">
                          <a:latin typeface="Cambria Math"/>
                          <a:ea typeface="Cambria Math"/>
                        </a:rPr>
                        <m:t>0,00139996</m:t>
                      </m:r>
                    </m:oMath>
                  </m:oMathPara>
                </a14:m>
                <a:endParaRPr lang="hr-HR" sz="1800" dirty="0" smtClean="0"/>
              </a:p>
              <a:p>
                <a:pPr marL="0" indent="0" algn="ctr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r>
                  <a:rPr lang="hr-HR" sz="1800" dirty="0" smtClean="0"/>
                  <a:t>Funkcija promjene volumena plina u komori:</a:t>
                </a:r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r>
                  <a:rPr lang="hr-HR" sz="1800" dirty="0" smtClean="0"/>
                  <a:t>koja za parametre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hr-HR" sz="1800" i="1">
                            <a:latin typeface="Cambria Math"/>
                            <a:ea typeface="Cambria Math"/>
                          </a:rPr>
                          <m:t>𝑝</m:t>
                        </m:r>
                      </m:e>
                      <m:sub>
                        <m:r>
                          <a:rPr lang="hr-HR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hr-HR" sz="1800" dirty="0" smtClean="0"/>
                  <a:t> = 101,3 kPa,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8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hr-HR" sz="1800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hr-HR" sz="1800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hr-HR" sz="1800" dirty="0" smtClean="0"/>
                  <a:t> = BHd = 0,0064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sz="1800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sz="1800" b="0" i="1" smtClean="0">
                            <a:latin typeface="Cambria Math"/>
                          </a:rPr>
                          <m:t> </m:t>
                        </m:r>
                        <m:r>
                          <a:rPr lang="hr-HR" sz="18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hr-HR" sz="1800" i="1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hr-HR" sz="1800" dirty="0" smtClean="0"/>
                  <a:t> te </a:t>
                </a:r>
                <a14:m>
                  <m:oMath xmlns:m="http://schemas.openxmlformats.org/officeDocument/2006/math">
                    <m:r>
                      <a:rPr lang="hr-HR" sz="1800" i="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 i="0">
                        <a:latin typeface="Cambria Math"/>
                        <a:ea typeface="Cambria Math"/>
                      </a:rPr>
                      <m:t>p</m:t>
                    </m:r>
                    <m:r>
                      <a:rPr lang="hr-HR" sz="1800" i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hr-HR" sz="1800" dirty="0" smtClean="0"/>
                  <a:t>u proizvoljnom rasponu od 0,00 – 3,50 kPa poprima izgled:</a:t>
                </a: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289451"/>
              </a:xfrm>
              <a:blipFill rotWithShape="1">
                <a:blip r:embed="rId2"/>
                <a:stretch>
                  <a:fillRect l="-573" t="-576" r="-5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13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347864" y="2420888"/>
                <a:ext cx="2065374" cy="5763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i="1" smtClean="0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hr-HR" sz="1400" i="1" smtClean="0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hr-HR" sz="140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hr-HR" sz="1400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  <m:sub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hr-HR" sz="1400" i="1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hr-HR" sz="1400" i="1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r-HR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sz="14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hr-HR" sz="14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hr-HR" sz="1400" i="1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sz="1400" i="1">
                                      <a:latin typeface="Cambria Math"/>
                                      <a:ea typeface="Cambria Math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hr-HR" sz="1400" b="0" i="1" smtClean="0">
                                      <a:latin typeface="Cambria Math"/>
                                      <a:ea typeface="Cambria Math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+∆</m:t>
                              </m:r>
                              <m:r>
                                <a:rPr lang="hr-HR" sz="1400" i="1">
                                  <a:latin typeface="Cambria Math"/>
                                  <a:ea typeface="Cambria Math"/>
                                </a:rPr>
                                <m:t>𝑝</m:t>
                              </m:r>
                            </m:den>
                          </m:f>
                          <m:r>
                            <a:rPr lang="hr-HR" sz="1400" i="1"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864" y="2420888"/>
                <a:ext cx="2065374" cy="57637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1277"/>
              </p:ext>
            </p:extLst>
          </p:nvPr>
        </p:nvGraphicFramePr>
        <p:xfrm>
          <a:off x="2627784" y="3861048"/>
          <a:ext cx="396044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99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289451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GB" sz="1800" dirty="0" smtClean="0"/>
                  <a:t>Rješenje problema je vrijednost promjene unutarnjeg pritiska u komori </a:t>
                </a:r>
                <a:r>
                  <a:rPr lang="de-DE" sz="1800" dirty="0" smtClean="0">
                    <a:sym typeface="Symbol"/>
                  </a:rPr>
                  <a:t></a:t>
                </a:r>
                <a:r>
                  <a:rPr lang="pl-PL" sz="1800" dirty="0" smtClean="0"/>
                  <a:t>p</a:t>
                </a:r>
                <a:r>
                  <a:rPr lang="en-GB" sz="1800" dirty="0" smtClean="0"/>
                  <a:t> pri kojoj su promjene volumena </a:t>
                </a:r>
                <a:r>
                  <a:rPr lang="it-IT" sz="1800" dirty="0" smtClean="0">
                    <a:sym typeface="Symbol"/>
                  </a:rPr>
                  <a:t></a:t>
                </a:r>
                <a:r>
                  <a:rPr lang="en-GB" sz="1800" dirty="0" smtClean="0"/>
                  <a:t>V</a:t>
                </a:r>
                <a:r>
                  <a:rPr lang="en-GB" sz="1800" baseline="-25000" dirty="0" smtClean="0"/>
                  <a:t>2</a:t>
                </a:r>
                <a:r>
                  <a:rPr lang="en-GB" sz="1800" dirty="0" smtClean="0"/>
                  <a:t> - </a:t>
                </a:r>
                <a:r>
                  <a:rPr lang="it-IT" sz="1800" dirty="0" smtClean="0">
                    <a:sym typeface="Symbol"/>
                  </a:rPr>
                  <a:t></a:t>
                </a:r>
                <a:r>
                  <a:rPr lang="en-GB" sz="1800" dirty="0" smtClean="0"/>
                  <a:t>V</a:t>
                </a:r>
                <a:r>
                  <a:rPr lang="en-GB" sz="1800" baseline="-25000" dirty="0" smtClean="0"/>
                  <a:t>1</a:t>
                </a:r>
                <a:r>
                  <a:rPr lang="en-GB" sz="1800" dirty="0" smtClean="0"/>
                  <a:t> i </a:t>
                </a:r>
                <a:r>
                  <a:rPr lang="it-IT" sz="1800" dirty="0" smtClean="0">
                    <a:sym typeface="Symbol"/>
                  </a:rPr>
                  <a:t></a:t>
                </a:r>
                <a:r>
                  <a:rPr lang="en-GB" sz="1800" dirty="0" smtClean="0"/>
                  <a:t>V jednake, tj. u točki sjecišta funkcija.</a:t>
                </a: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600" i="1">
                        <a:latin typeface="Cambria Math"/>
                      </a:rPr>
                      <m:t>𝑔</m:t>
                    </m:r>
                    <m:d>
                      <m:dPr>
                        <m:ctrlPr>
                          <a:rPr lang="hr-HR" sz="1600" i="1">
                            <a:latin typeface="Cambria Math"/>
                          </a:rPr>
                        </m:ctrlPr>
                      </m:dPr>
                      <m:e>
                        <m:r>
                          <a:rPr lang="hr-HR" sz="1600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hr-HR" sz="1600" dirty="0" smtClean="0">
                    <a:sym typeface="Symbol"/>
                  </a:rPr>
                  <a:t> = </a:t>
                </a:r>
                <a:r>
                  <a:rPr lang="it-IT" sz="1600" dirty="0" smtClean="0">
                    <a:sym typeface="Symbol"/>
                  </a:rPr>
                  <a:t></a:t>
                </a:r>
                <a:r>
                  <a:rPr lang="en-GB" sz="1600" dirty="0"/>
                  <a:t>V</a:t>
                </a:r>
                <a:r>
                  <a:rPr lang="en-GB" sz="1600" baseline="-25000" dirty="0"/>
                  <a:t>2</a:t>
                </a:r>
                <a:r>
                  <a:rPr lang="en-GB" sz="1600" dirty="0"/>
                  <a:t> - </a:t>
                </a:r>
                <a:r>
                  <a:rPr lang="it-IT" sz="1600" dirty="0">
                    <a:sym typeface="Symbol"/>
                  </a:rPr>
                  <a:t></a:t>
                </a:r>
                <a:r>
                  <a:rPr lang="en-GB" sz="1600" dirty="0" smtClean="0"/>
                  <a:t>V</a:t>
                </a:r>
                <a:r>
                  <a:rPr lang="en-GB" sz="1600" baseline="-25000" dirty="0" smtClean="0"/>
                  <a:t>1</a:t>
                </a:r>
                <a:r>
                  <a:rPr lang="hr-HR" sz="1600" dirty="0"/>
                  <a:t> </a:t>
                </a:r>
                <a:r>
                  <a:rPr lang="hr-HR" sz="1600" dirty="0" smtClean="0"/>
                  <a:t>= </a:t>
                </a:r>
                <a:r>
                  <a:rPr lang="it-IT" sz="1600" dirty="0">
                    <a:sym typeface="Symbol"/>
                  </a:rPr>
                  <a:t></a:t>
                </a:r>
                <a:r>
                  <a:rPr lang="en-GB" sz="1600" dirty="0" smtClean="0"/>
                  <a:t>V</a:t>
                </a:r>
                <a:r>
                  <a:rPr lang="hr-HR" sz="1600" dirty="0" smtClean="0"/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  <a:ea typeface="Cambria Math"/>
                          </a:rPr>
                          <m:t>V</m:t>
                        </m:r>
                      </m:e>
                      <m:sub>
                        <m:r>
                          <a:rPr lang="hr-HR" sz="1600" i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hr-HR" sz="1600" i="0">
                                    <a:latin typeface="Cambria Math"/>
                                    <a:ea typeface="Cambria Math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hr-HR" sz="1600" i="0">
                                    <a:latin typeface="Cambria Math"/>
                                    <a:ea typeface="Cambria Math"/>
                                  </a:rPr>
                                  <m:t>a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hr-HR" sz="1600" i="0">
                                    <a:latin typeface="Cambria Math"/>
                                    <a:ea typeface="Cambria Math"/>
                                  </a:rPr>
                                  <m:t>p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hr-HR" sz="1600" i="0">
                                    <a:latin typeface="Cambria Math"/>
                                    <a:ea typeface="Cambria Math"/>
                                  </a:rPr>
                                  <m:t>a</m:t>
                                </m:r>
                              </m:sub>
                            </m:sSub>
                            <m:r>
                              <a:rPr lang="hr-HR" sz="1600" i="0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m:rPr>
                                <m:sty m:val="p"/>
                              </m:rPr>
                              <a:rPr lang="hr-HR" sz="1600" i="0">
                                <a:latin typeface="Cambria Math"/>
                                <a:ea typeface="Cambria Math"/>
                              </a:rPr>
                              <m:t>p</m:t>
                            </m:r>
                          </m:den>
                        </m:f>
                        <m:r>
                          <a:rPr lang="hr-HR" sz="1600" i="0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hr-HR" sz="1600" dirty="0" smtClean="0"/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hr-HR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−7∙</m:t>
                        </m:r>
                        <m:sSup>
                          <m:sSup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−7</m:t>
                            </m:r>
                          </m:sup>
                        </m:sSup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hr-HR" sz="1600" i="1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hr-HR" sz="1600">
                        <a:latin typeface="Cambria Math"/>
                      </a:rPr>
                      <m:t>+9,6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hr-HR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sz="1600" i="1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hr-HR" sz="1600" i="1">
                            <a:latin typeface="Cambria Math"/>
                          </a:rPr>
                          <m:t>−7</m:t>
                        </m:r>
                      </m:sup>
                    </m:sSup>
                    <m:sSup>
                      <m:sSupPr>
                        <m:ctrlPr>
                          <a:rPr lang="hr-HR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hr-HR" sz="1600" i="1">
                            <a:latin typeface="Cambria Math"/>
                          </a:rPr>
                          <m:t>𝑥</m:t>
                        </m:r>
                      </m:e>
                      <m:sup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hr-HR" sz="1600" i="1">
                        <a:latin typeface="Cambria Math"/>
                        <a:ea typeface="Cambria Math"/>
                      </a:rPr>
                      <m:t>+</m:t>
                    </m:r>
                    <m:sSup>
                      <m:sSup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−6</m:t>
                            </m:r>
                          </m:sup>
                        </m:sSup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  <m:sup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hr-HR" sz="1600" i="1">
                        <a:latin typeface="Cambria Math"/>
                      </a:rPr>
                      <m:t>−0,001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𝑥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−0,00139996</m:t>
                    </m:r>
                  </m:oMath>
                </a14:m>
                <a:r>
                  <a:rPr lang="hr-HR" sz="1600" dirty="0" smtClean="0"/>
                  <a:t> = </a:t>
                </a:r>
                <a14:m>
                  <m:oMath xmlns:m="http://schemas.openxmlformats.org/officeDocument/2006/math">
                    <m:r>
                      <a:rPr lang="hr-HR" sz="1600" b="0" i="1" smtClean="0">
                        <a:latin typeface="Cambria Math"/>
                        <a:ea typeface="Cambria Math"/>
                      </a:rPr>
                      <m:t>0,0064</m:t>
                    </m:r>
                    <m:d>
                      <m:d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r-HR" sz="1600" b="0" i="1" smtClean="0">
                                <a:latin typeface="Cambria Math"/>
                                <a:ea typeface="Cambria Math"/>
                              </a:rPr>
                              <m:t>101,3</m:t>
                            </m:r>
                          </m:num>
                          <m:den>
                            <m:r>
                              <a:rPr lang="hr-HR" sz="1600" b="0" i="1" smtClean="0">
                                <a:latin typeface="Cambria Math"/>
                                <a:ea typeface="Cambria Math"/>
                              </a:rPr>
                              <m:t>101,3</m:t>
                            </m:r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+</m:t>
                            </m:r>
                            <m:r>
                              <a:rPr lang="hr-HR" sz="1600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endParaRPr lang="hr-HR" sz="1600" dirty="0" smtClean="0"/>
              </a:p>
              <a:p>
                <a:pPr marL="0" indent="0" algn="ctr">
                  <a:buNone/>
                </a:pPr>
                <a:endParaRPr lang="hr-HR" sz="1600" dirty="0" smtClean="0"/>
              </a:p>
              <a:p>
                <a:pPr marL="0" indent="0">
                  <a:buNone/>
                </a:pPr>
                <a:r>
                  <a:rPr lang="hr-HR" sz="1800" dirty="0" smtClean="0"/>
                  <a:t>Nakon sređivanja, potražimo rješenje novog polinoma h(x):</a:t>
                </a: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hr-HR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600" b="0" i="1" smtClean="0">
                              <a:latin typeface="Cambria Math"/>
                            </a:rPr>
                            <m:t>h</m:t>
                          </m:r>
                          <m:d>
                            <m:dPr>
                              <m:ctrlPr>
                                <a:rPr lang="hr-HR" sz="16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hr-HR" sz="16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hr-HR" sz="1600" i="1">
                              <a:latin typeface="Cambria Math"/>
                              <a:ea typeface="Cambria Math"/>
                            </a:rPr>
                            <m:t>=−7∙</m:t>
                          </m:r>
                          <m:sSup>
                            <m:sSupPr>
                              <m:ctrlPr>
                                <a:rPr lang="hr-HR" sz="1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16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1600" i="1">
                                  <a:latin typeface="Cambria Math"/>
                                  <a:ea typeface="Cambria Math"/>
                                </a:rPr>
                                <m:t>−7</m:t>
                              </m:r>
                            </m:sup>
                          </m:sSup>
                          <m:r>
                            <a:rPr lang="hr-HR" sz="1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hr-HR" sz="1600" i="1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sz="1600">
                          <a:latin typeface="Cambria Math"/>
                        </a:rPr>
                        <m:t>+9,6</m:t>
                      </m:r>
                      <m:r>
                        <a:rPr lang="hr-HR" sz="1600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hr-HR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600" i="1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hr-HR" sz="1600" i="1">
                              <a:latin typeface="Cambria Math"/>
                            </a:rPr>
                            <m:t>−7</m:t>
                          </m:r>
                        </m:sup>
                      </m:sSup>
                      <m:sSup>
                        <m:sSupPr>
                          <m:ctrlPr>
                            <a:rPr lang="hr-HR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r-HR" sz="1600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hr-HR" sz="1600" i="1">
                              <a:latin typeface="Cambria Math"/>
                              <a:ea typeface="Cambria Math"/>
                            </a:rPr>
                            <m:t>3</m:t>
                          </m:r>
                        </m:sup>
                      </m:sSup>
                      <m:r>
                        <a:rPr lang="hr-HR" sz="1600" i="1">
                          <a:latin typeface="Cambria Math"/>
                          <a:ea typeface="Cambria Math"/>
                        </a:rPr>
                        <m:t>+</m:t>
                      </m:r>
                      <m:sSup>
                        <m:sSupPr>
                          <m:ctrlPr>
                            <a:rPr lang="hr-HR" sz="1600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hr-HR" sz="1600" i="1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hr-HR" sz="1600" i="1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hr-HR" sz="1600" i="1">
                                  <a:latin typeface="Cambria Math"/>
                                  <a:ea typeface="Cambria Math"/>
                                </a:rPr>
                                <m:t>−6</m:t>
                              </m:r>
                            </m:sup>
                          </m:sSup>
                          <m:r>
                            <a:rPr lang="hr-HR" sz="16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  <m:sup>
                          <m:r>
                            <a:rPr lang="hr-HR" sz="1600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hr-HR" sz="1600" i="1">
                          <a:latin typeface="Cambria Math"/>
                        </a:rPr>
                        <m:t>−0,001</m:t>
                      </m:r>
                      <m:r>
                        <a:rPr lang="hr-HR" sz="1600" i="1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hr-HR" sz="1600" i="1">
                          <a:latin typeface="Cambria Math"/>
                          <a:ea typeface="Cambria Math"/>
                        </a:rPr>
                        <m:t>−0,00139996</m:t>
                      </m:r>
                    </m:oMath>
                  </m:oMathPara>
                </a14:m>
                <a:endParaRPr lang="hr-HR" sz="1600" dirty="0" smtClean="0"/>
              </a:p>
              <a:p>
                <a:pPr marL="0" indent="0" algn="just">
                  <a:buNone/>
                </a:pPr>
                <a:endParaRPr lang="hr-HR" sz="1600" dirty="0"/>
              </a:p>
              <a:p>
                <a:pPr marL="0" indent="0" algn="just">
                  <a:buNone/>
                </a:pPr>
                <a:r>
                  <a:rPr lang="hr-HR" sz="1800" dirty="0" smtClean="0"/>
                  <a:t>Rješenje pronalazimo nekom od metoda iterativnog rješavanja jednadžbi (npr. Newton-Raphsonova metoda). </a:t>
                </a:r>
              </a:p>
              <a:p>
                <a:pPr marL="0" indent="0" algn="ctr">
                  <a:buNone/>
                </a:pPr>
                <a:r>
                  <a:rPr lang="hr-HR" sz="1800" smtClean="0"/>
                  <a:t>x </a:t>
                </a:r>
                <a:r>
                  <a:rPr lang="hr-HR" sz="1800" dirty="0" smtClean="0"/>
                  <a:t>= </a:t>
                </a:r>
                <a:r>
                  <a:rPr lang="en-GB" sz="1800" dirty="0">
                    <a:sym typeface="Symbol"/>
                  </a:rPr>
                  <a:t></a:t>
                </a:r>
                <a:r>
                  <a:rPr lang="pl-PL" sz="1800" dirty="0" smtClean="0"/>
                  <a:t>p = 0,8601 kPa (pritisak na neizloženu ploču)</a:t>
                </a: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289451"/>
              </a:xfrm>
              <a:blipFill rotWithShape="1">
                <a:blip r:embed="rId2"/>
                <a:stretch>
                  <a:fillRect l="-573" t="-806" r="-501" b="-19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14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8928894"/>
              </p:ext>
            </p:extLst>
          </p:nvPr>
        </p:nvGraphicFramePr>
        <p:xfrm>
          <a:off x="2771800" y="1484784"/>
          <a:ext cx="374441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949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Za vjetar w = 3 kPa na izloženu ploču djeluje pritisak:</a:t>
                </a:r>
              </a:p>
              <a:p>
                <a:pPr marL="0" indent="0" algn="ctr">
                  <a:buNone/>
                </a:pPr>
                <a:r>
                  <a:rPr lang="hr-HR" sz="1800" dirty="0" smtClean="0"/>
                  <a:t>q = w - </a:t>
                </a: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  <m:r>
                      <a:rPr lang="hr-HR" sz="180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hr-HR" sz="1800" dirty="0" smtClean="0"/>
                  <a:t>= 3 – 0,8601 = 2,1399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[-0,6543mm]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>
                    <a:solidFill>
                      <a:prstClr val="black"/>
                    </a:solidFill>
                  </a:rPr>
                  <a:t>max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[4,41MPa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max[-0,2607mm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>
                    <a:solidFill>
                      <a:prstClr val="black"/>
                    </a:solidFill>
                  </a:rPr>
                  <a:t>max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[1,76MPa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15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1950873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17682"/>
            <a:ext cx="2016223" cy="188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83729"/>
            <a:ext cx="2016223" cy="20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07" y="4101120"/>
            <a:ext cx="2061433" cy="197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34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r>
              <a:rPr lang="hr-HR" sz="1800" dirty="0" smtClean="0"/>
              <a:t>Opterećenje nije jednoliko po cijeloj površini pa progibne plohe nemaju isti oblik. Pretpostavljamo promjenu pritiska u komori</a:t>
            </a:r>
            <a:r>
              <a:rPr lang="de-DE" sz="1800" dirty="0" smtClean="0"/>
              <a:t>:</a:t>
            </a:r>
            <a:endParaRPr lang="en-US" sz="1800" dirty="0"/>
          </a:p>
          <a:p>
            <a:pPr marL="0" indent="0">
              <a:buNone/>
            </a:pPr>
            <a:r>
              <a:rPr lang="de-DE" sz="1800" dirty="0"/>
              <a:t>Ploča 1 (ploča izložena djelovanju):	</a:t>
            </a:r>
            <a:r>
              <a:rPr lang="de-DE" sz="1800" dirty="0">
                <a:sym typeface="Symbol"/>
              </a:rPr>
              <a:t></a:t>
            </a:r>
            <a:r>
              <a:rPr lang="de-DE" sz="1800" dirty="0"/>
              <a:t>p = </a:t>
            </a:r>
            <a:r>
              <a:rPr lang="hr-HR" sz="1800" dirty="0" smtClean="0"/>
              <a:t>0,00</a:t>
            </a:r>
            <a:r>
              <a:rPr lang="de-DE" sz="1800" dirty="0" smtClean="0"/>
              <a:t>kPa </a:t>
            </a:r>
            <a:r>
              <a:rPr lang="de-DE" sz="1800" dirty="0"/>
              <a:t>– </a:t>
            </a:r>
            <a:r>
              <a:rPr lang="hr-HR" sz="1800" dirty="0" smtClean="0"/>
              <a:t>1</a:t>
            </a:r>
            <a:r>
              <a:rPr lang="de-DE" sz="1800" dirty="0" smtClean="0"/>
              <a:t>,</a:t>
            </a:r>
            <a:r>
              <a:rPr lang="hr-HR" sz="1800" dirty="0"/>
              <a:t>0</a:t>
            </a:r>
            <a:r>
              <a:rPr lang="hr-HR" sz="1800" dirty="0" smtClean="0"/>
              <a:t>0</a:t>
            </a:r>
            <a:r>
              <a:rPr lang="de-DE" sz="1800" dirty="0" smtClean="0"/>
              <a:t> </a:t>
            </a:r>
            <a:r>
              <a:rPr lang="de-DE" sz="1800" dirty="0"/>
              <a:t>kPa, u koracima od </a:t>
            </a:r>
            <a:r>
              <a:rPr lang="de-DE" sz="1800" dirty="0" smtClean="0"/>
              <a:t>0,</a:t>
            </a:r>
            <a:r>
              <a:rPr lang="hr-HR" sz="1800" dirty="0" smtClean="0"/>
              <a:t>20</a:t>
            </a:r>
            <a:r>
              <a:rPr lang="de-DE" sz="1800" dirty="0" smtClean="0"/>
              <a:t> </a:t>
            </a:r>
            <a:r>
              <a:rPr lang="de-DE" sz="1800" dirty="0"/>
              <a:t>kPa</a:t>
            </a:r>
            <a:endParaRPr lang="en-US" sz="1800" dirty="0"/>
          </a:p>
          <a:p>
            <a:pPr marL="0" indent="0">
              <a:buNone/>
            </a:pPr>
            <a:r>
              <a:rPr lang="de-DE" sz="1800" dirty="0"/>
              <a:t>Ploča 2 (neizložena ploča):		</a:t>
            </a:r>
            <a:r>
              <a:rPr lang="de-DE" sz="1800" dirty="0">
                <a:sym typeface="Symbol"/>
              </a:rPr>
              <a:t></a:t>
            </a:r>
            <a:r>
              <a:rPr lang="de-DE" sz="1800" dirty="0"/>
              <a:t>p = 0,00 kPa – </a:t>
            </a:r>
            <a:r>
              <a:rPr lang="hr-HR" sz="1800" dirty="0" smtClean="0"/>
              <a:t>1</a:t>
            </a:r>
            <a:r>
              <a:rPr lang="de-DE" sz="1800" dirty="0" smtClean="0"/>
              <a:t>,</a:t>
            </a:r>
            <a:r>
              <a:rPr lang="hr-HR" sz="1800" dirty="0" smtClean="0"/>
              <a:t>0</a:t>
            </a:r>
            <a:r>
              <a:rPr lang="de-DE" sz="1800" dirty="0" smtClean="0"/>
              <a:t>0 </a:t>
            </a:r>
            <a:r>
              <a:rPr lang="de-DE" sz="1800" dirty="0"/>
              <a:t>kPa, u koracima od </a:t>
            </a:r>
            <a:r>
              <a:rPr lang="de-DE" sz="1800" dirty="0" smtClean="0"/>
              <a:t>0,2</a:t>
            </a:r>
            <a:r>
              <a:rPr lang="hr-HR" sz="1800" dirty="0" smtClean="0"/>
              <a:t>0</a:t>
            </a:r>
            <a:r>
              <a:rPr lang="de-DE" sz="1800" dirty="0" smtClean="0"/>
              <a:t> </a:t>
            </a:r>
            <a:r>
              <a:rPr lang="de-DE" sz="1800" dirty="0"/>
              <a:t>kPa </a:t>
            </a:r>
            <a:r>
              <a:rPr lang="hr-HR" sz="1800" dirty="0" smtClean="0">
                <a:solidFill>
                  <a:srgbClr val="FF0000"/>
                </a:solidFill>
              </a:rPr>
              <a:t>						</a:t>
            </a:r>
            <a:endParaRPr lang="hr-HR" sz="1800" dirty="0" smtClean="0"/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r>
              <a:rPr lang="hr-HR" sz="1600" dirty="0" smtClean="0"/>
              <a:t>Ploča 1</a:t>
            </a:r>
            <a:r>
              <a:rPr lang="hr-HR" sz="1600" dirty="0"/>
              <a:t>: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smtClean="0">
                <a:solidFill>
                  <a:srgbClr val="FF0000"/>
                </a:solidFill>
              </a:rPr>
              <a:t>					</a:t>
            </a:r>
            <a:r>
              <a:rPr lang="hr-HR" sz="1600" dirty="0" smtClean="0"/>
              <a:t>     Ploča 2: 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16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SFERNO ZAKRIVLJENO STAKLO – KONCENTRIRANA SILA NA SREDINI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4939674"/>
                  </p:ext>
                </p:extLst>
              </p:nvPr>
            </p:nvGraphicFramePr>
            <p:xfrm>
              <a:off x="611560" y="2780928"/>
              <a:ext cx="39960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972000"/>
                    <a:gridCol w="1080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P [kN]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hr-HR" sz="1400" dirty="0" smtClean="0"/>
                            <a:t>V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sz="1400" b="0" i="0" smtClean="0">
                                      <a:latin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1400" dirty="0" smtClean="0"/>
                            <a:t>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0,2324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2,3979x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0,2115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1,7397x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0,1906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1,0811x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0,1697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4,2263x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0,80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0,1488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-2,3603x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0,1279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-8,9485x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4939674"/>
                  </p:ext>
                </p:extLst>
              </p:nvPr>
            </p:nvGraphicFramePr>
            <p:xfrm>
              <a:off x="611560" y="2780928"/>
              <a:ext cx="39960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972000"/>
                    <a:gridCol w="1080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P </a:t>
                          </a:r>
                          <a:r>
                            <a:rPr lang="hr-HR" sz="1400" dirty="0" smtClean="0"/>
                            <a:t>[</a:t>
                          </a:r>
                          <a:r>
                            <a:rPr lang="hr-HR" sz="1400" dirty="0" smtClean="0"/>
                            <a:t>kN]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b="-6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0,2324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t="-100000" b="-5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0,2115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t="-200000" b="-4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0,1906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t="-305000" b="-31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0,1697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t="-398361" b="-2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0,80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0,1488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t="-498361" b="-1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0,1279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270621" t="-598361" b="-819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523645"/>
                  </p:ext>
                </p:extLst>
              </p:nvPr>
            </p:nvGraphicFramePr>
            <p:xfrm>
              <a:off x="5364088" y="2780928"/>
              <a:ext cx="31320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44000"/>
                    <a:gridCol w="1044000"/>
                    <a:gridCol w="1044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hr-HR" sz="1400" dirty="0" smtClean="0"/>
                            <a:t>V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sz="1400" b="0" i="0" smtClean="0">
                                      <a:latin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1400" dirty="0" smtClean="0"/>
                            <a:t>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0,0214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6,2268x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0,0428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1,2450x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0,0641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1,8677x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0,80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0,0855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2,4899x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0,1115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3,1123x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2523645"/>
                  </p:ext>
                </p:extLst>
              </p:nvPr>
            </p:nvGraphicFramePr>
            <p:xfrm>
              <a:off x="5364088" y="2780928"/>
              <a:ext cx="3132000" cy="259588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44000"/>
                    <a:gridCol w="1044000"/>
                    <a:gridCol w="1044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b="-6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0,0214</a:t>
                          </a:r>
                          <a:endParaRPr lang="hr-HR" sz="1400" dirty="0" smtClean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200000" b="-4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0,0428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305000" b="-315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0,0641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398361" b="-2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0,80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0,0855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498361" b="-109836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0,1115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598361" b="-983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3729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3218"/>
            <a:ext cx="8507288" cy="5566102"/>
          </a:xfrm>
        </p:spPr>
        <p:txBody>
          <a:bodyPr/>
          <a:lstStyle/>
          <a:p>
            <a:pPr marL="0" indent="0" algn="just">
              <a:buNone/>
            </a:pPr>
            <a:r>
              <a:rPr lang="hr-HR" sz="1400" dirty="0" smtClean="0"/>
              <a:t>Izložena ploča:</a:t>
            </a:r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r>
              <a:rPr lang="hr-HR" sz="1100" dirty="0" smtClean="0"/>
              <a:t>1. </a:t>
            </a:r>
            <a:r>
              <a:rPr lang="hr-HR" sz="1100" dirty="0"/>
              <a:t>iteracija – f</a:t>
            </a:r>
            <a:r>
              <a:rPr lang="hr-HR" sz="1050" dirty="0"/>
              <a:t>max [</a:t>
            </a:r>
            <a:r>
              <a:rPr lang="hr-HR" sz="1050" dirty="0" smtClean="0"/>
              <a:t>0,2324 </a:t>
            </a:r>
            <a:r>
              <a:rPr lang="hr-HR" sz="1050" dirty="0"/>
              <a:t>mm]</a:t>
            </a:r>
            <a:r>
              <a:rPr lang="hr-HR" sz="1100" dirty="0" smtClean="0"/>
              <a:t>          6. iteracija – f</a:t>
            </a:r>
            <a:r>
              <a:rPr lang="hr-HR" sz="1050" dirty="0" smtClean="0"/>
              <a:t>max [0,1279 mm]               </a:t>
            </a:r>
            <a:r>
              <a:rPr lang="hr-HR" sz="1100" dirty="0"/>
              <a:t>1</a:t>
            </a:r>
            <a:r>
              <a:rPr lang="hr-HR" sz="1100" dirty="0" smtClean="0"/>
              <a:t>. iteracija – </a:t>
            </a:r>
            <a:r>
              <a:rPr lang="el-GR" sz="1200" dirty="0" smtClean="0"/>
              <a:t>σ</a:t>
            </a:r>
            <a:r>
              <a:rPr lang="hr-HR" sz="1050" noProof="1" smtClean="0"/>
              <a:t>max [4,73MPa]                   </a:t>
            </a:r>
            <a:r>
              <a:rPr lang="hr-HR" sz="1050" dirty="0" smtClean="0"/>
              <a:t>6</a:t>
            </a:r>
            <a:r>
              <a:rPr lang="hr-HR" sz="1050" dirty="0"/>
              <a:t>. iteracija – </a:t>
            </a:r>
            <a:r>
              <a:rPr lang="el-GR" sz="1100" dirty="0"/>
              <a:t>σ</a:t>
            </a:r>
            <a:r>
              <a:rPr lang="hr-HR" sz="1000" noProof="1"/>
              <a:t>max [</a:t>
            </a:r>
            <a:r>
              <a:rPr lang="hr-HR" sz="1000" noProof="1" smtClean="0"/>
              <a:t>4,60MPa</a:t>
            </a:r>
            <a:r>
              <a:rPr lang="hr-HR" sz="1000" noProof="1"/>
              <a:t>] </a:t>
            </a:r>
            <a:r>
              <a:rPr lang="hr-HR" sz="1050" dirty="0" smtClean="0"/>
              <a:t>	</a:t>
            </a:r>
          </a:p>
          <a:p>
            <a:pPr marL="0" indent="0" algn="just">
              <a:buNone/>
            </a:pPr>
            <a:endParaRPr lang="en-US" sz="1600" dirty="0" smtClean="0"/>
          </a:p>
          <a:p>
            <a:pPr marL="0" indent="0" algn="just">
              <a:buNone/>
            </a:pPr>
            <a:r>
              <a:rPr lang="hr-HR" sz="1400" dirty="0" smtClean="0"/>
              <a:t>Neizložena </a:t>
            </a:r>
            <a:r>
              <a:rPr lang="hr-HR" sz="1400" dirty="0"/>
              <a:t>ploča:</a:t>
            </a:r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r>
              <a:rPr lang="hr-HR" sz="1100" dirty="0" smtClean="0"/>
              <a:t>	</a:t>
            </a:r>
            <a:r>
              <a:rPr lang="hr-HR" sz="1100" dirty="0"/>
              <a:t>	 </a:t>
            </a:r>
            <a:r>
              <a:rPr lang="hr-HR" sz="1100" dirty="0" smtClean="0"/>
              <a:t>  6. </a:t>
            </a:r>
            <a:r>
              <a:rPr lang="hr-HR" sz="1100" dirty="0"/>
              <a:t>iteracija – </a:t>
            </a:r>
            <a:r>
              <a:rPr lang="hr-HR" sz="1100" dirty="0" smtClean="0"/>
              <a:t>f</a:t>
            </a:r>
            <a:r>
              <a:rPr lang="hr-HR" sz="1050" dirty="0" smtClean="0"/>
              <a:t>max[0,1115 mm]		         </a:t>
            </a:r>
            <a:r>
              <a:rPr lang="hr-HR" sz="1100" dirty="0" smtClean="0"/>
              <a:t>6. </a:t>
            </a:r>
            <a:r>
              <a:rPr lang="hr-HR" sz="1100" dirty="0"/>
              <a:t>iteracija – </a:t>
            </a:r>
            <a:r>
              <a:rPr lang="el-GR" sz="1200" dirty="0"/>
              <a:t>σ</a:t>
            </a:r>
            <a:r>
              <a:rPr lang="hr-HR" sz="1050" dirty="0" smtClean="0"/>
              <a:t>max [1,38MPa]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</a:rPr>
              <a:t>SFERNO ZAKRIVLJENO STAKLO – KONCENTRIRANA SILA NA SREDINI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861048"/>
            <a:ext cx="206157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51" y="3861048"/>
            <a:ext cx="220269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26230"/>
            <a:ext cx="2094856" cy="194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126231"/>
            <a:ext cx="2125771" cy="194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6228"/>
            <a:ext cx="2038186" cy="194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82" y="1126232"/>
            <a:ext cx="2128178" cy="194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61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pPr marL="0" indent="0" algn="just">
              <a:buNone/>
            </a:pPr>
            <a:r>
              <a:rPr lang="hr-HR" sz="1800" dirty="0" smtClean="0"/>
              <a:t>Pripadne regresijske </a:t>
            </a:r>
            <a:r>
              <a:rPr lang="hr-HR" sz="1800" dirty="0"/>
              <a:t>polinomne </a:t>
            </a:r>
            <a:r>
              <a:rPr lang="hr-HR" sz="1800" dirty="0" smtClean="0"/>
              <a:t>funkcije (</a:t>
            </a:r>
            <a:r>
              <a:rPr lang="de-DE" sz="1800" dirty="0" err="1"/>
              <a:t>nelinerane</a:t>
            </a:r>
            <a:r>
              <a:rPr lang="de-DE" sz="1800" dirty="0"/>
              <a:t> </a:t>
            </a:r>
            <a:r>
              <a:rPr lang="de-DE" sz="1800" dirty="0" err="1"/>
              <a:t>funkcije</a:t>
            </a:r>
            <a:r>
              <a:rPr lang="de-DE" sz="1800" dirty="0"/>
              <a:t> </a:t>
            </a:r>
            <a:r>
              <a:rPr lang="hr-HR" sz="1800" dirty="0"/>
              <a:t>promjene</a:t>
            </a:r>
            <a:r>
              <a:rPr lang="de-DE" sz="1800" dirty="0"/>
              <a:t> </a:t>
            </a:r>
            <a:r>
              <a:rPr lang="de-DE" sz="1800" dirty="0" err="1"/>
              <a:t>volumena</a:t>
            </a:r>
            <a:r>
              <a:rPr lang="de-DE" sz="1800" dirty="0"/>
              <a:t> </a:t>
            </a:r>
            <a:r>
              <a:rPr lang="de-DE" sz="1800" dirty="0" err="1"/>
              <a:t>ploča</a:t>
            </a:r>
            <a:r>
              <a:rPr lang="hr-HR" sz="1800" dirty="0" smtClean="0"/>
              <a:t>):</a:t>
            </a:r>
            <a:endParaRPr lang="en-US" sz="1800" dirty="0"/>
          </a:p>
          <a:p>
            <a:pPr marL="0" indent="0" algn="just">
              <a:buNone/>
            </a:pPr>
            <a:r>
              <a:rPr lang="hr-HR" sz="1600" dirty="0" smtClean="0"/>
              <a:t>Ploča 1 					Ploča 2</a:t>
            </a:r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r>
              <a:rPr lang="hr-HR" sz="1800" dirty="0"/>
              <a:t>Funkcija promjene volumena plina u </a:t>
            </a:r>
            <a:r>
              <a:rPr lang="hr-HR" sz="1800" dirty="0" smtClean="0"/>
              <a:t>komori i grafički prikaz rješenja: </a:t>
            </a: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>
              <a:buNone/>
            </a:pPr>
            <a:endParaRPr lang="hr-HR" sz="1400" i="1" dirty="0" smtClean="0">
              <a:latin typeface="Cambria Math"/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</a:rPr>
              <a:t>SFERNO ZAKRIVLJENO STAKLO – KONCENTRIRANA SILA NA SREDINI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4224057"/>
              </p:ext>
            </p:extLst>
          </p:nvPr>
        </p:nvGraphicFramePr>
        <p:xfrm>
          <a:off x="755576" y="4293096"/>
          <a:ext cx="338437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150724"/>
              </p:ext>
            </p:extLst>
          </p:nvPr>
        </p:nvGraphicFramePr>
        <p:xfrm>
          <a:off x="395536" y="1484784"/>
          <a:ext cx="4104456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7092667"/>
              </p:ext>
            </p:extLst>
          </p:nvPr>
        </p:nvGraphicFramePr>
        <p:xfrm>
          <a:off x="4499992" y="1556792"/>
          <a:ext cx="4392488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976356"/>
              </p:ext>
            </p:extLst>
          </p:nvPr>
        </p:nvGraphicFramePr>
        <p:xfrm>
          <a:off x="4427984" y="4293096"/>
          <a:ext cx="4104456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953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  <p:bldGraphic spid="13" grpId="0">
        <p:bldAsOne/>
      </p:bldGraphic>
      <p:bldGraphic spid="1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Za koncentriranu silu </a:t>
                </a:r>
                <a:r>
                  <a:rPr lang="hr-HR" sz="1800" dirty="0"/>
                  <a:t>P</a:t>
                </a:r>
                <a:r>
                  <a:rPr lang="hr-HR" sz="1800" dirty="0" smtClean="0"/>
                  <a:t> = 2 kN, promjena pritiska u 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0,1625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[0,2154mm]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>
                    <a:solidFill>
                      <a:prstClr val="black"/>
                    </a:solidFill>
                  </a:rPr>
                  <a:t>max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[4,71MPa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max[0,0181mm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>
                    <a:solidFill>
                      <a:prstClr val="black"/>
                    </a:solidFill>
                  </a:rPr>
                  <a:t>max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[0,22MPa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</a:rPr>
              <a:t>SFERNO ZAKRIVLJENO STAKLO – KONCENTRIRANA SILA NA SREDINI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07" y="1617682"/>
            <a:ext cx="2008417" cy="188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01" y="1617682"/>
            <a:ext cx="2009818" cy="188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01" y="4101118"/>
            <a:ext cx="2065583" cy="197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70" y="4101117"/>
            <a:ext cx="2056554" cy="197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 smtClean="0">
                <a:latin typeface="Arial Narrow" panose="020B0606020202030204" pitchFamily="34" charset="0"/>
              </a:rPr>
              <a:t>Nebojša Buljan</a:t>
            </a:r>
          </a:p>
          <a:p>
            <a:r>
              <a:rPr lang="hr-HR" altLang="sr-Latn-RS" dirty="0" smtClean="0">
                <a:latin typeface="Arial Narrow" panose="020B0606020202030204" pitchFamily="34" charset="0"/>
              </a:rPr>
              <a:t>Franko Milovan</a:t>
            </a:r>
            <a:endParaRPr lang="hr-HR" altLang="sr-Latn-RS" dirty="0">
              <a:latin typeface="Arial Narrow" panose="020B0606020202030204" pitchFamily="34" charset="0"/>
            </a:endParaRP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2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 sz="3600" dirty="0" smtClean="0"/>
              <a:t>Uvod</a:t>
            </a:r>
            <a:endParaRPr lang="hr-HR" altLang="sr-Latn-RS" sz="3600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721"/>
            <a:ext cx="5338936" cy="352839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hr-HR" sz="1600" b="1" dirty="0"/>
              <a:t>TEHNIČKI PROPIS ZA STAKLENE </a:t>
            </a:r>
            <a:r>
              <a:rPr lang="hr-HR" sz="1600" b="1" dirty="0" smtClean="0"/>
              <a:t>KONSTRUKCIJE:</a:t>
            </a:r>
            <a:endParaRPr lang="hr-HR" sz="1600" dirty="0" smtClean="0"/>
          </a:p>
          <a:p>
            <a:r>
              <a:rPr lang="hr-HR" sz="1600" dirty="0" smtClean="0"/>
              <a:t>Članak 4. st. 26.</a:t>
            </a:r>
            <a:r>
              <a:rPr lang="hr-HR" sz="1600" i="1" dirty="0" smtClean="0"/>
              <a:t> zakrivljeno staklo </a:t>
            </a:r>
            <a:r>
              <a:rPr lang="hr-HR" sz="1600" dirty="0" smtClean="0"/>
              <a:t>jest staklo koje je po proizvodnji zagrijavanjem omekšano i savijeno u cilindrični, sferni ili neki drugi prostorni oblik, u kojem ostaje nakon hlađenja, bez zaostalih naprezanja</a:t>
            </a:r>
          </a:p>
          <a:p>
            <a:r>
              <a:rPr lang="hr-HR" sz="1600" dirty="0"/>
              <a:t>Članak 4. st</a:t>
            </a:r>
            <a:r>
              <a:rPr lang="hr-HR" sz="1600" dirty="0" smtClean="0"/>
              <a:t>. 23 </a:t>
            </a:r>
            <a:r>
              <a:rPr lang="hr-HR" sz="1600" dirty="0" err="1" smtClean="0"/>
              <a:t>hladnooblikovano</a:t>
            </a:r>
            <a:r>
              <a:rPr lang="hr-HR" sz="1600" dirty="0" smtClean="0"/>
              <a:t> staklo jest staklo koje je ugrađeno u prisilno deformirani položaj koji uzrokuje trajna naprezanja u staklu.</a:t>
            </a:r>
            <a:endParaRPr lang="en-GB" sz="1600" dirty="0"/>
          </a:p>
          <a:p>
            <a:r>
              <a:rPr lang="hr-HR" sz="1600" dirty="0" smtClean="0"/>
              <a:t>Članak 64.</a:t>
            </a:r>
            <a:r>
              <a:rPr lang="hr-HR" sz="1600" i="1" dirty="0" smtClean="0"/>
              <a:t> </a:t>
            </a:r>
            <a:r>
              <a:rPr lang="hr-HR" sz="1600" dirty="0" smtClean="0"/>
              <a:t>Za zakrivljeno izolacijsko staklo svih razreda, obavezno je provesti kontrolu na klimatsko djelovanje (!!!)</a:t>
            </a:r>
            <a:endParaRPr lang="en-GB" sz="1600" dirty="0"/>
          </a:p>
          <a:p>
            <a:endParaRPr lang="hr-HR" altLang="sr-Latn-R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67544" y="3645024"/>
            <a:ext cx="540060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1600" dirty="0" smtClean="0"/>
              <a:t>Na izolacijsko staklo djeluje vanjsko opterećenje (pritisak vjetra, pritisak osoba na visini rukohvata, naslanjanje uređaja za čišćenje, a na horizontalne ploče i sva ostala opterećenja koja djeluju na podove i krovove)</a:t>
            </a:r>
          </a:p>
          <a:p>
            <a:r>
              <a:rPr lang="hr-HR" sz="1600" dirty="0" smtClean="0"/>
              <a:t>Zrak (ili neki drugi plin) prenosi djelovanje sa jedne ploče na drugu.</a:t>
            </a:r>
          </a:p>
          <a:p>
            <a:r>
              <a:rPr lang="hr-HR" sz="1600" b="1" dirty="0" smtClean="0"/>
              <a:t>VIŠE O RASPODJELI OPTEREĆENJA IZMEĐU PLOČA: </a:t>
            </a:r>
          </a:p>
          <a:p>
            <a:pPr marL="0" indent="0">
              <a:buNone/>
            </a:pPr>
            <a:r>
              <a:rPr lang="hr-HR" sz="1600" b="1" dirty="0"/>
              <a:t> </a:t>
            </a:r>
            <a:r>
              <a:rPr lang="hr-HR" sz="1600" b="1" dirty="0" smtClean="0"/>
              <a:t>      Buljan, N., </a:t>
            </a:r>
            <a:r>
              <a:rPr lang="hr-HR" sz="1600" b="1" i="1" dirty="0" smtClean="0"/>
              <a:t>Raspodjela opterećenja u izolacijskom 	staklu</a:t>
            </a:r>
            <a:r>
              <a:rPr lang="hr-HR" sz="1600" b="1" dirty="0" smtClean="0"/>
              <a:t>, Opatija, 2018. </a:t>
            </a:r>
            <a:endParaRPr lang="en-GB" sz="1600" b="1" dirty="0" smtClean="0"/>
          </a:p>
          <a:p>
            <a:pPr marL="0" indent="0">
              <a:buNone/>
            </a:pPr>
            <a:endParaRPr lang="hr-HR" altLang="sr-Latn-R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585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40768"/>
            <a:ext cx="135109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12" b="100000" l="0" r="9883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02" y="3140968"/>
            <a:ext cx="1343628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655" l="0" r="98418"/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64433"/>
            <a:ext cx="2307188" cy="158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71685" y="2111950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CILINDRIČNO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71685" y="3756052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SFERNO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75420" y="5150862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SEDLASTO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22" grpId="0"/>
      <p:bldP spid="32" grpId="0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r>
              <a:rPr lang="de-DE" sz="1800" dirty="0" err="1"/>
              <a:t>Svaka</a:t>
            </a:r>
            <a:r>
              <a:rPr lang="de-DE" sz="1800" dirty="0"/>
              <a:t> </a:t>
            </a:r>
            <a:r>
              <a:rPr lang="de-DE" sz="1800" dirty="0" err="1"/>
              <a:t>ploča</a:t>
            </a:r>
            <a:r>
              <a:rPr lang="de-DE" sz="1800" dirty="0"/>
              <a:t> </a:t>
            </a:r>
            <a:r>
              <a:rPr lang="de-DE" sz="1800" dirty="0" err="1"/>
              <a:t>proračunata</a:t>
            </a:r>
            <a:r>
              <a:rPr lang="de-DE" sz="1800" dirty="0"/>
              <a:t> </a:t>
            </a:r>
            <a:r>
              <a:rPr lang="hr-HR" sz="1800" dirty="0"/>
              <a:t>je </a:t>
            </a:r>
            <a:r>
              <a:rPr lang="de-DE" sz="1800" dirty="0" err="1"/>
              <a:t>za</a:t>
            </a:r>
            <a:r>
              <a:rPr lang="de-DE" sz="1800" dirty="0"/>
              <a:t> </a:t>
            </a:r>
            <a:r>
              <a:rPr lang="de-DE" sz="1800" dirty="0" err="1"/>
              <a:t>seriju</a:t>
            </a:r>
            <a:r>
              <a:rPr lang="de-DE" sz="1800" dirty="0"/>
              <a:t> </a:t>
            </a:r>
            <a:r>
              <a:rPr lang="de-DE" sz="1800" dirty="0" err="1"/>
              <a:t>jednolikih</a:t>
            </a:r>
            <a:r>
              <a:rPr lang="de-DE" sz="1800" dirty="0"/>
              <a:t> </a:t>
            </a:r>
            <a:r>
              <a:rPr lang="de-DE" sz="1800" dirty="0" err="1"/>
              <a:t>pritisaka</a:t>
            </a:r>
            <a:r>
              <a:rPr lang="de-DE" sz="1800" dirty="0"/>
              <a:t> </a:t>
            </a:r>
            <a:r>
              <a:rPr lang="de-DE" sz="1800" dirty="0" err="1"/>
              <a:t>po</a:t>
            </a:r>
            <a:r>
              <a:rPr lang="de-DE" sz="1800" dirty="0"/>
              <a:t> </a:t>
            </a:r>
            <a:r>
              <a:rPr lang="de-DE" sz="1800" dirty="0" err="1"/>
              <a:t>cijeloj</a:t>
            </a:r>
            <a:r>
              <a:rPr lang="de-DE" sz="1800" dirty="0"/>
              <a:t> </a:t>
            </a:r>
            <a:r>
              <a:rPr lang="de-DE" sz="1800" dirty="0" err="1"/>
              <a:t>površini</a:t>
            </a:r>
            <a:r>
              <a:rPr lang="de-DE" sz="1800" dirty="0"/>
              <a:t> </a:t>
            </a:r>
            <a:r>
              <a:rPr lang="de-DE" sz="1800" dirty="0" err="1"/>
              <a:t>koji</a:t>
            </a:r>
            <a:r>
              <a:rPr lang="de-DE" sz="1800" dirty="0"/>
              <a:t> </a:t>
            </a:r>
            <a:r>
              <a:rPr lang="de-DE" sz="1800" dirty="0" err="1"/>
              <a:t>predstavljaju</a:t>
            </a:r>
            <a:r>
              <a:rPr lang="de-DE" sz="1800" dirty="0"/>
              <a:t> </a:t>
            </a:r>
            <a:r>
              <a:rPr lang="de-DE" sz="1800" dirty="0" err="1"/>
              <a:t>promjenu</a:t>
            </a:r>
            <a:r>
              <a:rPr lang="de-DE" sz="1800" dirty="0"/>
              <a:t> </a:t>
            </a:r>
            <a:r>
              <a:rPr lang="de-DE" sz="1800" dirty="0" err="1"/>
              <a:t>pritiska</a:t>
            </a:r>
            <a:r>
              <a:rPr lang="de-DE" sz="1800" dirty="0"/>
              <a:t> </a:t>
            </a:r>
            <a:r>
              <a:rPr lang="de-DE" sz="1800" dirty="0" err="1"/>
              <a:t>plina</a:t>
            </a:r>
            <a:r>
              <a:rPr lang="de-DE" sz="1800" dirty="0"/>
              <a:t> u </a:t>
            </a:r>
            <a:r>
              <a:rPr lang="de-DE" sz="1800" dirty="0" err="1"/>
              <a:t>komori</a:t>
            </a:r>
            <a:r>
              <a:rPr lang="de-DE" sz="1800" dirty="0" smtClean="0"/>
              <a:t>:</a:t>
            </a:r>
            <a:endParaRPr lang="en-US" sz="1800" dirty="0"/>
          </a:p>
          <a:p>
            <a:pPr marL="0" indent="0">
              <a:buNone/>
            </a:pPr>
            <a:r>
              <a:rPr lang="de-DE" sz="1800" dirty="0"/>
              <a:t>Ploča 1 (ploča izložena djelovanju):	</a:t>
            </a:r>
            <a:r>
              <a:rPr lang="de-DE" sz="1800" dirty="0">
                <a:sym typeface="Symbol"/>
              </a:rPr>
              <a:t></a:t>
            </a:r>
            <a:r>
              <a:rPr lang="de-DE" sz="1800" dirty="0"/>
              <a:t>p = </a:t>
            </a:r>
            <a:r>
              <a:rPr lang="hr-HR" sz="1800" dirty="0" smtClean="0"/>
              <a:t>0,00</a:t>
            </a:r>
            <a:r>
              <a:rPr lang="de-DE" sz="1800" dirty="0" smtClean="0"/>
              <a:t>kPa </a:t>
            </a:r>
            <a:r>
              <a:rPr lang="de-DE" sz="1800" dirty="0"/>
              <a:t>– </a:t>
            </a:r>
            <a:r>
              <a:rPr lang="hr-HR" sz="1800" dirty="0" smtClean="0"/>
              <a:t>11</a:t>
            </a:r>
            <a:r>
              <a:rPr lang="de-DE" sz="1800" dirty="0" smtClean="0"/>
              <a:t>,</a:t>
            </a:r>
            <a:r>
              <a:rPr lang="hr-HR" sz="1800" dirty="0"/>
              <a:t>0</a:t>
            </a:r>
            <a:r>
              <a:rPr lang="hr-HR" sz="1800" dirty="0" smtClean="0"/>
              <a:t>0</a:t>
            </a:r>
            <a:r>
              <a:rPr lang="de-DE" sz="1800" dirty="0" smtClean="0"/>
              <a:t> </a:t>
            </a:r>
            <a:r>
              <a:rPr lang="de-DE" sz="1800" dirty="0"/>
              <a:t>kPa, u koracima od </a:t>
            </a:r>
            <a:r>
              <a:rPr lang="hr-HR" sz="1800" dirty="0" smtClean="0"/>
              <a:t>1,00 </a:t>
            </a:r>
            <a:r>
              <a:rPr lang="de-DE" sz="1800" dirty="0" smtClean="0"/>
              <a:t>kPa</a:t>
            </a:r>
            <a:endParaRPr lang="en-US" sz="1800" dirty="0"/>
          </a:p>
          <a:p>
            <a:pPr marL="0" indent="0">
              <a:buNone/>
            </a:pPr>
            <a:r>
              <a:rPr lang="de-DE" sz="1800" dirty="0"/>
              <a:t>Ploča 2 (neizložena ploča):		</a:t>
            </a:r>
            <a:r>
              <a:rPr lang="de-DE" sz="1800" dirty="0">
                <a:sym typeface="Symbol"/>
              </a:rPr>
              <a:t></a:t>
            </a:r>
            <a:r>
              <a:rPr lang="de-DE" sz="1800" dirty="0"/>
              <a:t>p = 0,00 kPa – </a:t>
            </a:r>
            <a:r>
              <a:rPr lang="hr-HR" sz="1800" dirty="0" smtClean="0"/>
              <a:t>11</a:t>
            </a:r>
            <a:r>
              <a:rPr lang="de-DE" sz="1800" dirty="0" smtClean="0"/>
              <a:t>,</a:t>
            </a:r>
            <a:r>
              <a:rPr lang="hr-HR" sz="1800" dirty="0" smtClean="0"/>
              <a:t>0</a:t>
            </a:r>
            <a:r>
              <a:rPr lang="de-DE" sz="1800" dirty="0" smtClean="0"/>
              <a:t>0 </a:t>
            </a:r>
            <a:r>
              <a:rPr lang="de-DE" sz="1800" dirty="0"/>
              <a:t>kPa, u koracima od </a:t>
            </a:r>
            <a:r>
              <a:rPr lang="hr-HR" sz="1800" dirty="0"/>
              <a:t>1</a:t>
            </a:r>
            <a:r>
              <a:rPr lang="de-DE" sz="1800" dirty="0" smtClean="0"/>
              <a:t>,</a:t>
            </a:r>
            <a:r>
              <a:rPr lang="hr-HR" sz="1800" dirty="0" smtClean="0"/>
              <a:t>00</a:t>
            </a:r>
            <a:r>
              <a:rPr lang="de-DE" sz="1800" dirty="0" smtClean="0"/>
              <a:t> </a:t>
            </a:r>
            <a:r>
              <a:rPr lang="de-DE" sz="1800" dirty="0"/>
              <a:t>kPa </a:t>
            </a:r>
            <a:r>
              <a:rPr lang="hr-HR" sz="1800" dirty="0" smtClean="0">
                <a:solidFill>
                  <a:srgbClr val="FF0000"/>
                </a:solidFill>
              </a:rPr>
              <a:t>						</a:t>
            </a:r>
            <a:endParaRPr lang="hr-HR" sz="1800" dirty="0" smtClean="0"/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r>
              <a:rPr lang="hr-HR" sz="1600" dirty="0" smtClean="0"/>
              <a:t>Ploča 1</a:t>
            </a:r>
            <a:r>
              <a:rPr lang="hr-HR" sz="1600" dirty="0"/>
              <a:t>: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smtClean="0">
                <a:solidFill>
                  <a:srgbClr val="FF0000"/>
                </a:solidFill>
              </a:rPr>
              <a:t>					</a:t>
            </a:r>
            <a:r>
              <a:rPr lang="hr-HR" sz="1600" dirty="0" smtClean="0"/>
              <a:t>     Ploča 2: 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SEDLASTO ZAKRIVLJENO STAKLO – KLIMATSKO OPTEREĆENJE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6178892"/>
                  </p:ext>
                </p:extLst>
              </p:nvPr>
            </p:nvGraphicFramePr>
            <p:xfrm>
              <a:off x="611560" y="2780928"/>
              <a:ext cx="3024000" cy="3276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1080000"/>
                  </a:tblGrid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hr-HR" sz="1400" dirty="0" smtClean="0"/>
                            <a:t>V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sz="1400" b="0" i="0" smtClean="0">
                                      <a:latin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1400" dirty="0" smtClean="0"/>
                            <a:t>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2,3171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0,004465027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4,5686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0,008840243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6,7072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0,013056620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8,7088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0,017071245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5,00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10,5682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0,020865062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12,2918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0,024436422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7,00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13,8912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0,027794099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15,3799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0,030952301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9,00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16,7705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0,033927354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18,0747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0,036735757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19,3628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0,03959970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66178892"/>
                  </p:ext>
                </p:extLst>
              </p:nvPr>
            </p:nvGraphicFramePr>
            <p:xfrm>
              <a:off x="611560" y="2780928"/>
              <a:ext cx="3024000" cy="3276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1080000"/>
                  </a:tblGrid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180226" t="-14634" r="-565" b="-1246341"/>
                          </a:stretch>
                        </a:blipFill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2,3171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0,004465027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4,5686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0,008840243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6,7072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0,013056620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8,7088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0,017071245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5,00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10,5682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0,020865062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12,2918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0,024436422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7,00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13,8912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0,027794099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15,3799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0,030952301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9,00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16,7705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0,033927354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18,0747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0,036735757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19,3628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0,03959970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3356818"/>
                  </p:ext>
                </p:extLst>
              </p:nvPr>
            </p:nvGraphicFramePr>
            <p:xfrm>
              <a:off x="5364088" y="2780928"/>
              <a:ext cx="3024000" cy="3276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1080000"/>
                  </a:tblGrid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hr-HR" sz="1400" dirty="0" smtClean="0"/>
                            <a:t>V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sz="1400" b="0" i="0" smtClean="0">
                                      <a:latin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1400" dirty="0" smtClean="0"/>
                            <a:t>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2,3171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0,004465027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4,5686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0,008840243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6,7072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0,013056620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8,7088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0,017071245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5,00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10,5682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0,020865062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12,2918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0,024436422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7,00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13,8912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0,027794099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15,3799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0,030952301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9,00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16,7705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0,033927354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18,0747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0,036735757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19,3024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0,03959970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3356818"/>
                  </p:ext>
                </p:extLst>
              </p:nvPr>
            </p:nvGraphicFramePr>
            <p:xfrm>
              <a:off x="5364088" y="2780928"/>
              <a:ext cx="3024000" cy="3276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1080000"/>
                  </a:tblGrid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180791" t="-14634" b="-1246341"/>
                          </a:stretch>
                        </a:blipFill>
                      </a:tcPr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2,3171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0,004465027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2,00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4,5686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0,008840243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6,7072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0,013056620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4,00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8,7088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0,017071245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5,00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10,5682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0,020865062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6,00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12,2918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0,024436422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7,00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13,8912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0,027794099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8,00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15,3799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0,030952301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9,00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16,7705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0,033927354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18,0747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0,036735757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25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19,3024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0,03959970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28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3218"/>
            <a:ext cx="8507288" cy="5566102"/>
          </a:xfrm>
        </p:spPr>
        <p:txBody>
          <a:bodyPr/>
          <a:lstStyle/>
          <a:p>
            <a:pPr marL="0" indent="0" algn="just">
              <a:buNone/>
            </a:pPr>
            <a:r>
              <a:rPr lang="hr-HR" sz="1400" dirty="0" smtClean="0"/>
              <a:t>Unutarnja ploča:</a:t>
            </a:r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r>
              <a:rPr lang="hr-HR" sz="1100" dirty="0" smtClean="0"/>
              <a:t>		12. iteracija – f</a:t>
            </a:r>
            <a:r>
              <a:rPr lang="hr-HR" sz="1050" dirty="0" smtClean="0"/>
              <a:t>max [19,3628 mm]                                      </a:t>
            </a:r>
            <a:r>
              <a:rPr lang="hr-HR" sz="1100" dirty="0" smtClean="0"/>
              <a:t>12. iteracija – </a:t>
            </a:r>
            <a:r>
              <a:rPr lang="el-GR" sz="1200" dirty="0" smtClean="0"/>
              <a:t>σ</a:t>
            </a:r>
            <a:r>
              <a:rPr lang="hr-HR" sz="1050" noProof="1" smtClean="0"/>
              <a:t>max [31,08MPa]</a:t>
            </a:r>
            <a:r>
              <a:rPr lang="hr-HR" sz="1050" dirty="0" smtClean="0"/>
              <a:t>	</a:t>
            </a:r>
          </a:p>
          <a:p>
            <a:pPr marL="0" indent="0" algn="just">
              <a:buNone/>
            </a:pPr>
            <a:endParaRPr lang="en-US" sz="1600" dirty="0" smtClean="0"/>
          </a:p>
          <a:p>
            <a:pPr marL="0" indent="0" algn="just">
              <a:buNone/>
            </a:pPr>
            <a:r>
              <a:rPr lang="hr-HR" sz="1400" dirty="0" smtClean="0"/>
              <a:t>Vanjska </a:t>
            </a:r>
            <a:r>
              <a:rPr lang="hr-HR" sz="1400" dirty="0"/>
              <a:t>ploča:</a:t>
            </a:r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endParaRPr lang="hr-HR" sz="1600" dirty="0"/>
          </a:p>
          <a:p>
            <a:pPr marL="0" indent="0" algn="just">
              <a:buNone/>
            </a:pPr>
            <a:endParaRPr lang="hr-HR" sz="1600" dirty="0" smtClean="0"/>
          </a:p>
          <a:p>
            <a:pPr marL="0" indent="0" algn="just">
              <a:buNone/>
            </a:pPr>
            <a:r>
              <a:rPr lang="hr-HR" sz="1100" dirty="0" smtClean="0"/>
              <a:t>	</a:t>
            </a:r>
            <a:r>
              <a:rPr lang="hr-HR" sz="1100" dirty="0"/>
              <a:t>	 </a:t>
            </a:r>
            <a:r>
              <a:rPr lang="hr-HR" sz="1100" dirty="0" smtClean="0"/>
              <a:t>  12. </a:t>
            </a:r>
            <a:r>
              <a:rPr lang="hr-HR" sz="1100" dirty="0"/>
              <a:t>iteracija – </a:t>
            </a:r>
            <a:r>
              <a:rPr lang="hr-HR" sz="1100" dirty="0" smtClean="0"/>
              <a:t>f</a:t>
            </a:r>
            <a:r>
              <a:rPr lang="hr-HR" sz="1050" dirty="0" smtClean="0"/>
              <a:t>max[19,3024 mm]	         </a:t>
            </a:r>
            <a:r>
              <a:rPr lang="hr-HR" sz="1100" dirty="0" smtClean="0"/>
              <a:t>12. </a:t>
            </a:r>
            <a:r>
              <a:rPr lang="hr-HR" sz="1100" dirty="0"/>
              <a:t>iteracija – </a:t>
            </a:r>
            <a:r>
              <a:rPr lang="el-GR" sz="1200" dirty="0"/>
              <a:t>σ</a:t>
            </a:r>
            <a:r>
              <a:rPr lang="hr-HR" sz="1050" dirty="0" smtClean="0"/>
              <a:t>max [33,3MPa]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</a:rPr>
              <a:t>SEDLASTO ZAKRIVLJENO STAKLO – KLIMATSKO OPTEREĆENJE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16" y="907231"/>
            <a:ext cx="2292355" cy="215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7231"/>
            <a:ext cx="2600559" cy="215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38793"/>
            <a:ext cx="2600559" cy="22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716" y="3638792"/>
            <a:ext cx="2451976" cy="224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55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pPr marL="0" indent="0" algn="just">
              <a:buNone/>
            </a:pPr>
            <a:r>
              <a:rPr lang="hr-HR" sz="1800" dirty="0" smtClean="0"/>
              <a:t>Pripadne regresijske </a:t>
            </a:r>
            <a:r>
              <a:rPr lang="hr-HR" sz="1800" dirty="0"/>
              <a:t>polinomne </a:t>
            </a:r>
            <a:r>
              <a:rPr lang="hr-HR" sz="1800" dirty="0" smtClean="0"/>
              <a:t>funkcije (</a:t>
            </a:r>
            <a:r>
              <a:rPr lang="de-DE" sz="1800" dirty="0" err="1"/>
              <a:t>nelinerane</a:t>
            </a:r>
            <a:r>
              <a:rPr lang="de-DE" sz="1800" dirty="0"/>
              <a:t> </a:t>
            </a:r>
            <a:r>
              <a:rPr lang="de-DE" sz="1800" dirty="0" err="1"/>
              <a:t>funkcije</a:t>
            </a:r>
            <a:r>
              <a:rPr lang="de-DE" sz="1800" dirty="0"/>
              <a:t> </a:t>
            </a:r>
            <a:r>
              <a:rPr lang="hr-HR" sz="1800" dirty="0"/>
              <a:t>promjene</a:t>
            </a:r>
            <a:r>
              <a:rPr lang="de-DE" sz="1800" dirty="0"/>
              <a:t> </a:t>
            </a:r>
            <a:r>
              <a:rPr lang="de-DE" sz="1800" dirty="0" err="1"/>
              <a:t>volumena</a:t>
            </a:r>
            <a:r>
              <a:rPr lang="de-DE" sz="1800" dirty="0"/>
              <a:t> </a:t>
            </a:r>
            <a:r>
              <a:rPr lang="de-DE" sz="1800" dirty="0" err="1"/>
              <a:t>ploča</a:t>
            </a:r>
            <a:r>
              <a:rPr lang="hr-HR" sz="1800" dirty="0" smtClean="0"/>
              <a:t>):</a:t>
            </a:r>
            <a:endParaRPr lang="en-US" sz="1800" dirty="0"/>
          </a:p>
          <a:p>
            <a:pPr marL="0" indent="0" algn="just">
              <a:buNone/>
            </a:pPr>
            <a:r>
              <a:rPr lang="hr-HR" sz="1600" dirty="0" smtClean="0"/>
              <a:t>Ploča 1 					Ploča 2</a:t>
            </a:r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r>
              <a:rPr lang="hr-HR" sz="1800" dirty="0"/>
              <a:t>Funkcija promjene volumena plina u </a:t>
            </a:r>
            <a:r>
              <a:rPr lang="hr-HR" sz="1800" dirty="0" smtClean="0"/>
              <a:t>komori i grafički prikaz rješenja: </a:t>
            </a: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>
              <a:buNone/>
            </a:pPr>
            <a:endParaRPr lang="hr-HR" sz="1400" i="1" dirty="0" smtClean="0">
              <a:latin typeface="Cambria Math"/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</a:rPr>
              <a:t>SEDLASTO ZAKRIVLJENO STAKLO – KLIMATSKO OPTEREĆENJE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7098945"/>
              </p:ext>
            </p:extLst>
          </p:nvPr>
        </p:nvGraphicFramePr>
        <p:xfrm>
          <a:off x="467545" y="1484785"/>
          <a:ext cx="424847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81843"/>
              </p:ext>
            </p:extLst>
          </p:nvPr>
        </p:nvGraphicFramePr>
        <p:xfrm>
          <a:off x="4788024" y="1484784"/>
          <a:ext cx="424847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8115824"/>
              </p:ext>
            </p:extLst>
          </p:nvPr>
        </p:nvGraphicFramePr>
        <p:xfrm>
          <a:off x="539552" y="4149080"/>
          <a:ext cx="374441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444055"/>
              </p:ext>
            </p:extLst>
          </p:nvPr>
        </p:nvGraphicFramePr>
        <p:xfrm>
          <a:off x="4283968" y="4221088"/>
          <a:ext cx="410445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789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Za razmatrano klimatsko opterećenje, promjena pritiska u 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0,7151 kPa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Unutarnja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[1,6618mm]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>
                    <a:solidFill>
                      <a:prstClr val="black"/>
                    </a:solidFill>
                  </a:rPr>
                  <a:t>max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[2,18MPa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Vanjska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max[1,6611mm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>
                    <a:solidFill>
                      <a:prstClr val="black"/>
                    </a:solidFill>
                  </a:rPr>
                  <a:t>max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[2,35MPa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</a:rPr>
              <a:t>SEDLASTO ZAKRIVLJENO STAKLO – KLIMATSKO OPTEREĆENJE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2085140" cy="187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799"/>
            <a:ext cx="2250425" cy="187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4052720"/>
            <a:ext cx="2250424" cy="192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0" y="4052720"/>
            <a:ext cx="2064636" cy="1929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48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472608"/>
          </a:xfrm>
        </p:spPr>
        <p:txBody>
          <a:bodyPr/>
          <a:lstStyle/>
          <a:p>
            <a:pPr marL="0" indent="0" algn="ctr">
              <a:buNone/>
            </a:pPr>
            <a:endParaRPr lang="hr-HR" sz="1800" dirty="0" smtClean="0"/>
          </a:p>
          <a:p>
            <a:pPr marL="0" indent="0" algn="ctr">
              <a:buNone/>
            </a:pPr>
            <a:endParaRPr lang="hr-HR" sz="1800" dirty="0"/>
          </a:p>
          <a:p>
            <a:pPr marL="0" indent="0" algn="ctr">
              <a:buNone/>
            </a:pPr>
            <a:endParaRPr lang="hr-HR" sz="1800" dirty="0" smtClean="0"/>
          </a:p>
          <a:p>
            <a:pPr marL="0" indent="0" algn="ctr">
              <a:buNone/>
            </a:pPr>
            <a:endParaRPr lang="hr-HR" sz="1800" dirty="0" smtClean="0"/>
          </a:p>
          <a:p>
            <a:pPr marL="0" indent="0" algn="ctr">
              <a:buNone/>
            </a:pPr>
            <a:endParaRPr lang="hr-HR" sz="1800" dirty="0"/>
          </a:p>
          <a:p>
            <a:pPr marL="0" indent="0" algn="ctr">
              <a:buNone/>
            </a:pPr>
            <a:r>
              <a:rPr lang="hr-HR" sz="2000" dirty="0" smtClean="0"/>
              <a:t>Zbog preglednosti, u nastavku su prikazani preostali rezultati provedenog iterativnog postupka određivanja promjene pritiska u komori dok je za ravno staklo prikazana i usporedba s rezultatima u programu SJ </a:t>
            </a:r>
            <a:r>
              <a:rPr lang="hr-HR" sz="2000" dirty="0" err="1" smtClean="0"/>
              <a:t>Mepla</a:t>
            </a:r>
            <a:r>
              <a:rPr lang="hr-HR" sz="2000" dirty="0" smtClean="0"/>
              <a:t>.</a:t>
            </a:r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>
              <a:buNone/>
            </a:pPr>
            <a:endParaRPr lang="hr-HR" sz="1400" i="1" dirty="0" smtClean="0">
              <a:latin typeface="Cambria Math"/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/>
                  <a:t>Za koncentriranu silu P = 2 kN promjena pritiska u </a:t>
                </a:r>
                <a:r>
                  <a:rPr lang="hr-HR" sz="1800" dirty="0" smtClean="0"/>
                  <a:t>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0,0317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[0,7082mm]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[9,20MPa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max[0,0094mm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[0,057MPa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latin typeface="Calibri"/>
              </a:rPr>
              <a:t>CILINDRIČNO </a:t>
            </a:r>
            <a:r>
              <a:rPr lang="hr-HR" sz="1600" b="1" dirty="0">
                <a:latin typeface="Calibri"/>
              </a:rPr>
              <a:t>ZAKRIVLJENO STAKLO – </a:t>
            </a:r>
            <a:r>
              <a:rPr lang="hr-HR" sz="1600" b="1" dirty="0" smtClean="0">
                <a:latin typeface="Calibri"/>
              </a:rPr>
              <a:t>KONCENTRIRANA SILA NA SREDINI</a:t>
            </a:r>
            <a:endParaRPr lang="hr-HR" altLang="sr-Latn-RS" sz="1600" dirty="0"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55140"/>
            <a:ext cx="2016224" cy="184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70387"/>
            <a:ext cx="2088232" cy="183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82448"/>
            <a:ext cx="2177166" cy="193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581" y="4182448"/>
            <a:ext cx="2220876" cy="190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11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Za razmatrano klimatsko opterećenje, promjena pritiska u 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4,801 kPa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Unutarnja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[-1,4641mm]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[9,88MPa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Vanjska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max[1,3831mm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[8,45MPa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CILINDRIČNO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ZAKRIVLJENO STAKLO – KLIMATSKO OPTEREĆENJE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49838"/>
            <a:ext cx="2124236" cy="185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649838"/>
            <a:ext cx="2175385" cy="185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03" y="4077072"/>
            <a:ext cx="2347967" cy="19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043" y="4073981"/>
            <a:ext cx="2176881" cy="197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3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/>
                  <a:t>Za vjetar w = 3 kPa, promjena pritiska u </a:t>
                </a:r>
                <a:r>
                  <a:rPr lang="hr-HR" sz="1800" dirty="0" smtClean="0"/>
                  <a:t>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0,6517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[-0,2514mm]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[4,30MPa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max[-0,070mm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[1,19MPa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SFERNO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ZAKRIVLJENO STAKLO 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99533"/>
            <a:ext cx="2196244" cy="190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9533"/>
            <a:ext cx="2180298" cy="1906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2180298" cy="182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84" y="4221087"/>
            <a:ext cx="2096509" cy="182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Za razmatrano klimatsko opterećenje, promjena pritiska u 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5,549 kPa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Unutarnja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[-0,5948mm]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[10,18MPa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Vanjska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max[0,5919mm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[7,64MPa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SFERNO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ZAKRIVLJENO STAKLO 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KLIMATSKO OPTEREĆENJE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99" y="1681176"/>
            <a:ext cx="2088232" cy="18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81176"/>
            <a:ext cx="2110321" cy="1836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38" y="4124952"/>
            <a:ext cx="2220288" cy="19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99" y="4124952"/>
            <a:ext cx="2088232" cy="194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17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/>
                  <a:t>Za vjetar w = 3 kPa, promjena pritiska u </a:t>
                </a:r>
                <a:r>
                  <a:rPr lang="hr-HR" sz="1800" dirty="0" smtClean="0"/>
                  <a:t>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1,4534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[-3,5628mm]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[4,72MPa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max[-3,3524mm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[4,43MPa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SEDLASTO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ZAKRIVLJENO STAKLO 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2051902" cy="188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628547"/>
            <a:ext cx="2262994" cy="188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860" y="4149080"/>
            <a:ext cx="2379451" cy="19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19" y="4140403"/>
            <a:ext cx="2160239" cy="196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61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Nebojša Buljan</a:t>
            </a:r>
          </a:p>
          <a:p>
            <a:r>
              <a:rPr lang="hr-HR" altLang="sr-Latn-RS" dirty="0">
                <a:latin typeface="Arial Narrow" panose="020B0606020202030204" pitchFamily="34" charset="0"/>
              </a:rPr>
              <a:t>Franko Milovan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3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721"/>
            <a:ext cx="8229600" cy="11521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algn="just">
              <a:buNone/>
            </a:pPr>
            <a:r>
              <a:rPr lang="en-GB" sz="1600" dirty="0"/>
              <a:t>Promjena volumena komore između dvije staklene ploče </a:t>
            </a:r>
            <a:r>
              <a:rPr lang="de-DE" sz="1600" dirty="0">
                <a:sym typeface="Symbol"/>
              </a:rPr>
              <a:t></a:t>
            </a:r>
            <a:r>
              <a:rPr lang="en-GB" sz="1600" dirty="0"/>
              <a:t>V se sastoji od 2 dijela, </a:t>
            </a:r>
            <a:r>
              <a:rPr lang="de-DE" sz="1600" dirty="0">
                <a:sym typeface="Symbol"/>
              </a:rPr>
              <a:t></a:t>
            </a:r>
            <a:r>
              <a:rPr lang="en-GB" sz="1600" dirty="0"/>
              <a:t>V</a:t>
            </a:r>
            <a:r>
              <a:rPr lang="en-GB" sz="1600" baseline="-25000" dirty="0"/>
              <a:t>1</a:t>
            </a:r>
            <a:r>
              <a:rPr lang="en-GB" sz="1600" dirty="0"/>
              <a:t> i </a:t>
            </a:r>
            <a:r>
              <a:rPr lang="de-DE" sz="1600" dirty="0">
                <a:sym typeface="Symbol"/>
              </a:rPr>
              <a:t></a:t>
            </a:r>
            <a:r>
              <a:rPr lang="en-GB" sz="1600" dirty="0"/>
              <a:t>V</a:t>
            </a:r>
            <a:r>
              <a:rPr lang="en-GB" sz="1600" baseline="-25000" dirty="0"/>
              <a:t>2</a:t>
            </a:r>
            <a:r>
              <a:rPr lang="en-GB" sz="1600" dirty="0"/>
              <a:t>, koji predstavljaju volumen deformacije vanjskog (1) i unutarnjeg (2) stakla. Ukoliko je djelovanje u smjeru komore, promjena volumena </a:t>
            </a:r>
            <a:r>
              <a:rPr lang="de-DE" sz="1600" dirty="0">
                <a:sym typeface="Symbol"/>
              </a:rPr>
              <a:t></a:t>
            </a:r>
            <a:r>
              <a:rPr lang="en-GB" sz="1600" dirty="0"/>
              <a:t>V</a:t>
            </a:r>
            <a:r>
              <a:rPr lang="en-GB" sz="1600" baseline="-25000" dirty="0"/>
              <a:t>1</a:t>
            </a:r>
            <a:r>
              <a:rPr lang="en-GB" sz="1600" dirty="0"/>
              <a:t> ima negativni predznak, pa je </a:t>
            </a:r>
            <a:endParaRPr lang="en-US" sz="1600" dirty="0"/>
          </a:p>
          <a:p>
            <a:pPr marL="0" indent="0" algn="ctr">
              <a:buNone/>
            </a:pPr>
            <a:r>
              <a:rPr lang="it-IT" sz="1600" dirty="0" smtClean="0">
                <a:sym typeface="Symbol"/>
              </a:rPr>
              <a:t></a:t>
            </a:r>
            <a:r>
              <a:rPr lang="en-GB" sz="1600" dirty="0"/>
              <a:t>V = </a:t>
            </a:r>
            <a:r>
              <a:rPr lang="it-IT" sz="1600" dirty="0">
                <a:sym typeface="Symbol"/>
              </a:rPr>
              <a:t></a:t>
            </a:r>
            <a:r>
              <a:rPr lang="en-GB" sz="1600" dirty="0"/>
              <a:t>V</a:t>
            </a:r>
            <a:r>
              <a:rPr lang="en-GB" sz="1600" baseline="-25000" dirty="0"/>
              <a:t>2</a:t>
            </a:r>
            <a:r>
              <a:rPr lang="en-GB" sz="1600" dirty="0"/>
              <a:t> - </a:t>
            </a:r>
            <a:r>
              <a:rPr lang="it-IT" sz="1600" dirty="0">
                <a:sym typeface="Symbol"/>
              </a:rPr>
              <a:t></a:t>
            </a:r>
            <a:r>
              <a:rPr lang="en-GB" sz="1600" dirty="0" smtClean="0"/>
              <a:t>V</a:t>
            </a:r>
            <a:r>
              <a:rPr lang="en-GB" sz="1600" baseline="-25000" dirty="0" smtClean="0"/>
              <a:t>1</a:t>
            </a:r>
            <a:endParaRPr lang="hr-HR" altLang="sr-Latn-R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3479809" cy="244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67544" y="4509120"/>
                <a:ext cx="813690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sz="1600" b="0" i="0" smtClean="0">
                            <a:latin typeface="Cambria Math"/>
                          </a:rPr>
                          <m:t>a</m:t>
                        </m:r>
                      </m:sub>
                    </m:sSub>
                  </m:oMath>
                </a14:m>
                <a:r>
                  <a:rPr lang="pl-PL" sz="1600" dirty="0">
                    <a:latin typeface="+mn-lt"/>
                    <a:cs typeface="+mn-c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hr-HR" sz="1600" i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pl-PL" sz="1600" dirty="0">
                    <a:latin typeface="+mn-lt"/>
                    <a:cs typeface="+mn-cs"/>
                  </a:rPr>
                  <a:t> +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hr-HR" sz="1600" i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pl-PL" sz="1600" dirty="0">
                    <a:latin typeface="+mn-lt"/>
                    <a:cs typeface="+mn-cs"/>
                  </a:rPr>
                  <a:t> 	</a:t>
                </a:r>
                <a:r>
                  <a:rPr lang="de-DE" sz="1600" dirty="0">
                    <a:latin typeface="+mn-lt"/>
                    <a:cs typeface="+mn-cs"/>
                  </a:rPr>
                  <a:t>- </a:t>
                </a:r>
                <a:r>
                  <a:rPr lang="hr-HR" sz="1600" dirty="0">
                    <a:latin typeface="+mn-lt"/>
                    <a:cs typeface="+mn-cs"/>
                  </a:rPr>
                  <a:t>r</a:t>
                </a:r>
                <a:r>
                  <a:rPr lang="de-DE" sz="1600" dirty="0">
                    <a:latin typeface="+mn-lt"/>
                    <a:cs typeface="+mn-cs"/>
                  </a:rPr>
                  <a:t>adni atmosferski pritisak</a:t>
                </a:r>
                <a:r>
                  <a:rPr lang="hr-HR" sz="1600" dirty="0">
                    <a:latin typeface="+mn-lt"/>
                    <a:cs typeface="+mn-cs"/>
                  </a:rPr>
                  <a:t> (vanjski)</a:t>
                </a:r>
              </a:p>
              <a:p>
                <a:pPr lvl="0"/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hr-HR" sz="1600" i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pl-PL" sz="1600" dirty="0">
                    <a:latin typeface="+mn-lt"/>
                    <a:cs typeface="+mn-cs"/>
                  </a:rPr>
                  <a:t>		- promjena vanjskog atmosferskog pritiska (klimatsko opterećenje)</a:t>
                </a:r>
              </a:p>
              <a:p>
                <a:pPr lvl="0"/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pl-PL" sz="1600" dirty="0">
                    <a:latin typeface="+mn-lt"/>
                    <a:cs typeface="+mn-cs"/>
                  </a:rPr>
                  <a:t>T 		- promjena temperature u komori (klimatsko opterećenje)</a:t>
                </a:r>
                <a:endParaRPr lang="en-GB" sz="1600" dirty="0">
                  <a:latin typeface="+mn-lt"/>
                  <a:cs typeface="+mn-cs"/>
                </a:endParaRPr>
              </a:p>
              <a:p>
                <a:pPr lvl="0"/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pl-PL" sz="1600" dirty="0">
                    <a:latin typeface="+mn-lt"/>
                    <a:cs typeface="+mn-cs"/>
                  </a:rPr>
                  <a:t>p 		- promjena pritiska </a:t>
                </a:r>
                <a:r>
                  <a:rPr lang="hr-HR" sz="1600" dirty="0">
                    <a:latin typeface="+mn-lt"/>
                    <a:cs typeface="+mn-cs"/>
                  </a:rPr>
                  <a:t>u komori</a:t>
                </a:r>
                <a:endParaRPr lang="pl-PL" sz="1600" dirty="0">
                  <a:latin typeface="+mn-lt"/>
                  <a:cs typeface="+mn-cs"/>
                </a:endParaRPr>
              </a:p>
              <a:p>
                <a:pPr lvl="0"/>
                <a:r>
                  <a:rPr lang="pl-PL" sz="1600" dirty="0">
                    <a:latin typeface="+mn-lt"/>
                    <a:cs typeface="+mn-cs"/>
                  </a:rPr>
                  <a:t>p 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a:rPr lang="hr-HR" sz="1600" i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pl-PL" sz="1600" dirty="0">
                    <a:latin typeface="+mn-lt"/>
                    <a:cs typeface="+mn-cs"/>
                  </a:rPr>
                  <a:t> +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pl-PL" sz="1600" dirty="0">
                    <a:latin typeface="+mn-lt"/>
                    <a:cs typeface="+mn-cs"/>
                  </a:rPr>
                  <a:t>p 	- radni pritisak je inicijalni pritisak uvećan za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pl-PL" sz="1600" dirty="0">
                    <a:latin typeface="+mn-lt"/>
                    <a:cs typeface="+mn-cs"/>
                  </a:rPr>
                  <a:t>p </a:t>
                </a:r>
                <a:endParaRPr lang="en-GB" sz="1600" dirty="0">
                  <a:latin typeface="+mn-lt"/>
                  <a:cs typeface="+mn-cs"/>
                </a:endParaRPr>
              </a:p>
              <a:p>
                <a:pPr lvl="0"/>
                <a:r>
                  <a:rPr lang="de-DE" sz="1600" dirty="0">
                    <a:latin typeface="+mn-lt"/>
                    <a:cs typeface="+mn-cs"/>
                  </a:rPr>
                  <a:t>V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V</m:t>
                        </m:r>
                      </m:e>
                      <m:sub>
                        <m:r>
                          <a:rPr lang="hr-HR" sz="1600" i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600" dirty="0">
                    <a:latin typeface="+mn-lt"/>
                    <a:cs typeface="+mn-cs"/>
                  </a:rPr>
                  <a:t> +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de-DE" sz="1600" dirty="0">
                    <a:latin typeface="+mn-lt"/>
                    <a:cs typeface="+mn-cs"/>
                  </a:rPr>
                  <a:t>V	- </a:t>
                </a:r>
                <a:r>
                  <a:rPr lang="hr-HR" sz="1600" dirty="0">
                    <a:latin typeface="+mn-lt"/>
                    <a:cs typeface="+mn-cs"/>
                  </a:rPr>
                  <a:t>r</a:t>
                </a:r>
                <a:r>
                  <a:rPr lang="de-DE" sz="1600" dirty="0">
                    <a:latin typeface="+mn-lt"/>
                    <a:cs typeface="+mn-cs"/>
                  </a:rPr>
                  <a:t>adni volumen je inicijalni volumen uvećan za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de-DE" sz="1600" dirty="0">
                    <a:latin typeface="+mn-lt"/>
                    <a:cs typeface="+mn-cs"/>
                  </a:rPr>
                  <a:t>V </a:t>
                </a:r>
                <a:endParaRPr lang="hr-HR" sz="1600" dirty="0">
                  <a:latin typeface="+mn-lt"/>
                  <a:cs typeface="+mn-cs"/>
                </a:endParaRPr>
              </a:p>
              <a:p>
                <a:pPr lvl="0"/>
                <a:r>
                  <a:rPr lang="hr-HR" sz="1600" dirty="0">
                    <a:latin typeface="+mn-lt"/>
                    <a:cs typeface="+mn-cs"/>
                  </a:rPr>
                  <a:t>T</a:t>
                </a:r>
                <a:r>
                  <a:rPr lang="de-DE" sz="1600" dirty="0">
                    <a:latin typeface="+mn-lt"/>
                    <a:cs typeface="+mn-cs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sz="1600" i="0">
                            <a:latin typeface="Cambria Math"/>
                          </a:rPr>
                          <m:t>T</m:t>
                        </m:r>
                      </m:e>
                      <m:sub>
                        <m:r>
                          <a:rPr lang="hr-HR" sz="1600" i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600" dirty="0">
                    <a:latin typeface="+mn-lt"/>
                    <a:cs typeface="+mn-cs"/>
                  </a:rPr>
                  <a:t>+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hr-HR" sz="1600" dirty="0">
                    <a:latin typeface="+mn-lt"/>
                    <a:cs typeface="+mn-cs"/>
                  </a:rPr>
                  <a:t>T</a:t>
                </a:r>
                <a:r>
                  <a:rPr lang="de-DE" sz="1600" dirty="0">
                    <a:latin typeface="+mn-lt"/>
                    <a:cs typeface="+mn-cs"/>
                  </a:rPr>
                  <a:t>	</a:t>
                </a:r>
                <a:r>
                  <a:rPr lang="hr-HR" sz="1600" dirty="0" smtClean="0">
                    <a:latin typeface="+mn-lt"/>
                    <a:cs typeface="+mn-cs"/>
                  </a:rPr>
                  <a:t>	</a:t>
                </a:r>
                <a:r>
                  <a:rPr lang="de-DE" sz="1600" dirty="0" smtClean="0">
                    <a:latin typeface="+mn-lt"/>
                    <a:cs typeface="+mn-cs"/>
                  </a:rPr>
                  <a:t>- </a:t>
                </a:r>
                <a:r>
                  <a:rPr lang="hr-HR" sz="1600" dirty="0">
                    <a:latin typeface="+mn-lt"/>
                    <a:cs typeface="+mn-cs"/>
                  </a:rPr>
                  <a:t>r</a:t>
                </a:r>
                <a:r>
                  <a:rPr lang="de-DE" sz="1600" dirty="0">
                    <a:latin typeface="+mn-lt"/>
                    <a:cs typeface="+mn-cs"/>
                  </a:rPr>
                  <a:t>adn</a:t>
                </a:r>
                <a:r>
                  <a:rPr lang="hr-HR" sz="1600" dirty="0">
                    <a:latin typeface="+mn-lt"/>
                    <a:cs typeface="+mn-cs"/>
                  </a:rPr>
                  <a:t>a</a:t>
                </a:r>
                <a:r>
                  <a:rPr lang="de-DE" sz="1600" dirty="0">
                    <a:latin typeface="+mn-lt"/>
                    <a:cs typeface="+mn-cs"/>
                  </a:rPr>
                  <a:t> </a:t>
                </a:r>
                <a:r>
                  <a:rPr lang="hr-HR" sz="1600" dirty="0">
                    <a:latin typeface="+mn-lt"/>
                    <a:cs typeface="+mn-cs"/>
                  </a:rPr>
                  <a:t>temperatura </a:t>
                </a:r>
                <a:r>
                  <a:rPr lang="de-DE" sz="1600" dirty="0">
                    <a:latin typeface="+mn-lt"/>
                    <a:cs typeface="+mn-cs"/>
                  </a:rPr>
                  <a:t>je inicijaln</a:t>
                </a:r>
                <a:r>
                  <a:rPr lang="hr-HR" sz="1600" dirty="0">
                    <a:latin typeface="+mn-lt"/>
                    <a:cs typeface="+mn-cs"/>
                  </a:rPr>
                  <a:t>a temperatura </a:t>
                </a:r>
                <a:r>
                  <a:rPr lang="de-DE" sz="1600" dirty="0">
                    <a:latin typeface="+mn-lt"/>
                    <a:cs typeface="+mn-cs"/>
                  </a:rPr>
                  <a:t>uvećan</a:t>
                </a:r>
                <a:r>
                  <a:rPr lang="hr-HR" sz="1600" dirty="0">
                    <a:latin typeface="+mn-lt"/>
                    <a:cs typeface="+mn-cs"/>
                  </a:rPr>
                  <a:t>a</a:t>
                </a:r>
                <a:r>
                  <a:rPr lang="de-DE" sz="1600" dirty="0">
                    <a:latin typeface="+mn-lt"/>
                    <a:cs typeface="+mn-cs"/>
                  </a:rPr>
                  <a:t> za </a:t>
                </a:r>
                <a:r>
                  <a:rPr lang="en-GB" sz="1600" dirty="0">
                    <a:latin typeface="+mn-lt"/>
                    <a:cs typeface="+mn-cs"/>
                    <a:sym typeface="Symbol"/>
                  </a:rPr>
                  <a:t></a:t>
                </a:r>
                <a:r>
                  <a:rPr lang="hr-HR" sz="1600" dirty="0">
                    <a:latin typeface="+mn-lt"/>
                    <a:cs typeface="+mn-cs"/>
                    <a:sym typeface="Symbol"/>
                  </a:rPr>
                  <a:t>T</a:t>
                </a:r>
                <a:endParaRPr lang="en-GB" sz="1600" dirty="0">
                  <a:latin typeface="+mn-lt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09120"/>
                <a:ext cx="8136904" cy="1815882"/>
              </a:xfrm>
              <a:prstGeom prst="rect">
                <a:avLst/>
              </a:prstGeom>
              <a:blipFill rotWithShape="1">
                <a:blip r:embed="rId4"/>
                <a:stretch>
                  <a:fillRect l="-450" t="-1342" b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67544" y="2132855"/>
                <a:ext cx="5248612" cy="13338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1600" dirty="0">
                    <a:latin typeface="+mn-lt"/>
                    <a:cs typeface="+mn-cs"/>
                  </a:rPr>
                  <a:t>Jednadžba idealnog plina za zrak u međuprostoru između dvije staklene ploče</a:t>
                </a:r>
                <a:r>
                  <a:rPr lang="hr-HR" sz="1600" dirty="0">
                    <a:latin typeface="+mn-lt"/>
                    <a:cs typeface="+mn-cs"/>
                  </a:rPr>
                  <a:t>:</a:t>
                </a:r>
              </a:p>
              <a:p>
                <a:endParaRPr lang="hr-HR" sz="1600" dirty="0">
                  <a:latin typeface="+mn-lt"/>
                  <a:cs typeface="+mn-cs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600">
                          <a:latin typeface="Cambria Math"/>
                          <a:cs typeface="+mn-cs"/>
                        </a:rPr>
                        <m:t>𝑝</m:t>
                      </m:r>
                      <m:r>
                        <a:rPr lang="hr-HR" sz="1600">
                          <a:latin typeface="Cambria Math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hr-HR" sz="1600" i="1"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hr-HR" sz="1600" i="1"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r-HR" sz="1600">
                                  <a:latin typeface="Cambria Math"/>
                                  <a:cs typeface="+mn-cs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hr-HR" sz="1600">
                                  <a:latin typeface="Cambria Math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hr-HR" sz="1600">
                              <a:latin typeface="Cambria Math"/>
                              <a:cs typeface="+mn-cs"/>
                            </a:rPr>
                            <m:t>𝑉</m:t>
                          </m:r>
                        </m:den>
                      </m:f>
                      <m:f>
                        <m:fPr>
                          <m:ctrlPr>
                            <a:rPr lang="hr-HR" sz="1600" i="1">
                              <a:latin typeface="Cambria Math"/>
                              <a:cs typeface="+mn-cs"/>
                            </a:rPr>
                          </m:ctrlPr>
                        </m:fPr>
                        <m:num>
                          <m:r>
                            <a:rPr lang="hr-HR" sz="1600">
                              <a:latin typeface="Cambria Math"/>
                              <a:cs typeface="+mn-cs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lang="hr-HR" sz="1600" i="1">
                                  <a:latin typeface="Cambria Math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hr-HR" sz="1600">
                                  <a:latin typeface="Cambria Math"/>
                                  <a:cs typeface="+mn-cs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hr-HR" sz="1600">
                                  <a:latin typeface="Cambria Math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hr-HR" sz="1600" i="1">
                              <a:latin typeface="Cambria Math"/>
                              <a:cs typeface="+mn-cs"/>
                            </a:rPr>
                          </m:ctrlPr>
                        </m:sSubPr>
                        <m:e>
                          <m:r>
                            <a:rPr lang="hr-HR" sz="1600">
                              <a:latin typeface="Cambria Math"/>
                              <a:cs typeface="+mn-cs"/>
                            </a:rPr>
                            <m:t>𝑝</m:t>
                          </m:r>
                        </m:e>
                        <m:sub>
                          <m:r>
                            <a:rPr lang="hr-HR" sz="1600">
                              <a:latin typeface="Cambria Math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hr-HR" sz="1600" dirty="0">
                  <a:latin typeface="+mn-lt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132855"/>
                <a:ext cx="5248612" cy="1333827"/>
              </a:xfrm>
              <a:prstGeom prst="rect">
                <a:avLst/>
              </a:prstGeom>
              <a:blipFill rotWithShape="1">
                <a:blip r:embed="rId5"/>
                <a:stretch>
                  <a:fillRect l="-697" t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67544" y="3573016"/>
                <a:ext cx="52486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sz="1600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sz="1600">
                            <a:latin typeface="Cambria Math"/>
                          </a:rPr>
                          <m:t>𝑉</m:t>
                        </m:r>
                      </m:e>
                      <m:sub>
                        <m:r>
                          <a:rPr lang="hr-HR" sz="160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600" dirty="0">
                    <a:latin typeface="+mn-lt"/>
                    <a:cs typeface="+mn-cs"/>
                  </a:rPr>
                  <a:t> = B H d 	- Inicijalni volumen komore </a:t>
                </a:r>
                <a:r>
                  <a:rPr lang="it-IT" sz="1600" dirty="0" smtClean="0">
                    <a:latin typeface="+mn-lt"/>
                    <a:cs typeface="+mn-cs"/>
                  </a:rPr>
                  <a:t>stakla</a:t>
                </a:r>
                <a:r>
                  <a:rPr lang="hr-HR" sz="1600" dirty="0" smtClean="0">
                    <a:latin typeface="+mn-lt"/>
                    <a:cs typeface="+mn-cs"/>
                  </a:rPr>
                  <a:t> </a:t>
                </a:r>
                <a:r>
                  <a:rPr lang="it-IT" sz="1600" dirty="0" smtClean="0">
                    <a:latin typeface="+mn-lt"/>
                    <a:cs typeface="+mn-cs"/>
                  </a:rPr>
                  <a:t>dimenzija </a:t>
                </a:r>
                <a:r>
                  <a:rPr lang="it-IT" sz="1600" dirty="0">
                    <a:latin typeface="+mn-lt"/>
                    <a:cs typeface="+mn-cs"/>
                  </a:rPr>
                  <a:t>BxH </a:t>
                </a:r>
                <a:endParaRPr lang="hr-HR" sz="1600" dirty="0" smtClean="0">
                  <a:latin typeface="+mn-lt"/>
                  <a:cs typeface="+mn-cs"/>
                </a:endParaRPr>
              </a:p>
              <a:p>
                <a:r>
                  <a:rPr lang="hr-HR" sz="1600" dirty="0">
                    <a:latin typeface="+mn-lt"/>
                    <a:cs typeface="+mn-cs"/>
                  </a:rPr>
                  <a:t> </a:t>
                </a:r>
                <a:r>
                  <a:rPr lang="hr-HR" sz="1600" dirty="0" smtClean="0">
                    <a:latin typeface="+mn-lt"/>
                    <a:cs typeface="+mn-cs"/>
                  </a:rPr>
                  <a:t>                     </a:t>
                </a:r>
                <a:r>
                  <a:rPr lang="it-IT" sz="1600" dirty="0" smtClean="0">
                    <a:latin typeface="+mn-lt"/>
                    <a:cs typeface="+mn-cs"/>
                  </a:rPr>
                  <a:t>i</a:t>
                </a:r>
                <a:r>
                  <a:rPr lang="hr-HR" sz="1600" dirty="0" smtClean="0">
                    <a:latin typeface="+mn-lt"/>
                    <a:cs typeface="+mn-cs"/>
                  </a:rPr>
                  <a:t> </a:t>
                </a:r>
                <a:r>
                  <a:rPr lang="it-IT" sz="1600" dirty="0" smtClean="0">
                    <a:latin typeface="+mn-lt"/>
                    <a:cs typeface="+mn-cs"/>
                  </a:rPr>
                  <a:t>debljine </a:t>
                </a:r>
                <a:r>
                  <a:rPr lang="it-IT" sz="1600" dirty="0">
                    <a:latin typeface="+mn-lt"/>
                    <a:cs typeface="+mn-cs"/>
                  </a:rPr>
                  <a:t>d</a:t>
                </a:r>
                <a:endParaRPr lang="hr-HR" sz="1600" dirty="0">
                  <a:latin typeface="+mn-lt"/>
                  <a:cs typeface="+mn-cs"/>
                </a:endParaRPr>
              </a:p>
              <a:p>
                <a:endParaRPr lang="hr-HR" sz="1600" dirty="0" smtClean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3573016"/>
                <a:ext cx="5248612" cy="830997"/>
              </a:xfrm>
              <a:prstGeom prst="rect">
                <a:avLst/>
              </a:prstGeom>
              <a:blipFill rotWithShape="1">
                <a:blip r:embed="rId6"/>
                <a:stretch>
                  <a:fillRect t="-2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67544" y="404664"/>
            <a:ext cx="432048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  <a:cs typeface="+mn-cs"/>
              </a:rPr>
              <a:t>RASPODJELA OPTEREĆENJA IZMEĐU PLOČA</a:t>
            </a:r>
            <a:endParaRPr lang="hr-HR" altLang="sr-Latn-RS" sz="16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uiExpand="1" build="p"/>
      <p:bldP spid="5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/>
                  <a:t>Za koncentriranu silu P = 2 kN promjena pritiska u komori :</a:t>
                </a:r>
                <a:endParaRPr lang="hr-HR" sz="18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0,4713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100" dirty="0">
                    <a:solidFill>
                      <a:prstClr val="black"/>
                    </a:solidFill>
                  </a:rPr>
                  <a:t>	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[4,4157mm]</a:t>
                </a:r>
                <a:r>
                  <a:rPr lang="hr-HR" sz="1050" dirty="0">
                    <a:solidFill>
                      <a:prstClr val="black"/>
                    </a:solidFill>
                  </a:rPr>
                  <a:t>	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[6,83MPa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	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max[1,0965mm</a:t>
                </a:r>
                <a:r>
                  <a:rPr lang="hr-HR" sz="1050" dirty="0">
                    <a:solidFill>
                      <a:prstClr val="black"/>
                    </a:solidFill>
                  </a:rPr>
                  <a:t>]		          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[1,55MPa</a:t>
                </a:r>
                <a:r>
                  <a:rPr lang="hr-HR" sz="1050" dirty="0">
                    <a:solidFill>
                      <a:prstClr val="black"/>
                    </a:solidFill>
                  </a:rPr>
                  <a:t>]</a:t>
                </a:r>
                <a:endParaRPr lang="en-US" sz="14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1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SEDLASTO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ZAKRIVLJENO STAKLO 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KONCENTRIRANA SILA U SREDINI</a:t>
            </a:r>
            <a:endParaRPr lang="hr-HR" altLang="sr-Latn-R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61" y="1642495"/>
            <a:ext cx="2070952" cy="182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42496"/>
            <a:ext cx="2184117" cy="182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85" y="4102025"/>
            <a:ext cx="2286570" cy="194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077" y="4102025"/>
            <a:ext cx="2114720" cy="194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01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/>
                  <a:t>Za vjetar w = 3 </a:t>
                </a:r>
                <a:r>
                  <a:rPr lang="hr-HR" sz="1800" dirty="0" smtClean="0"/>
                  <a:t>kPa, promjena pritiska u 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1,4634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</a:t>
                </a:r>
                <a:r>
                  <a:rPr lang="hr-HR" sz="1400" dirty="0" smtClean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 algn="ctr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[17,56mm]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	           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[17,52mm</a:t>
                </a:r>
                <a:r>
                  <a:rPr lang="hr-HR" sz="1050" noProof="1">
                    <a:solidFill>
                      <a:prstClr val="black"/>
                    </a:solidFill>
                  </a:rPr>
                  <a:t>]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  (</a:t>
                </a:r>
                <a:r>
                  <a:rPr lang="hr-HR" sz="1050" dirty="0" err="1" smtClean="0">
                    <a:solidFill>
                      <a:prstClr val="black"/>
                    </a:solidFill>
                  </a:rPr>
                  <a:t>Mepla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)     		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 smtClean="0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 [16,79MPa]</a:t>
                </a:r>
                <a:r>
                  <a:rPr lang="el-GR" sz="1200" dirty="0">
                    <a:solidFill>
                      <a:prstClr val="black"/>
                    </a:solidFill>
                  </a:rPr>
                  <a:t>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	        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[16,99MPa]</a:t>
                </a:r>
                <a:r>
                  <a:rPr lang="hr-HR" sz="1050" dirty="0">
                    <a:solidFill>
                      <a:prstClr val="black"/>
                    </a:solidFill>
                  </a:rPr>
                  <a:t> (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050" dirty="0">
                    <a:solidFill>
                      <a:prstClr val="black"/>
                    </a:solidFill>
                  </a:rPr>
                  <a:t>) </a:t>
                </a:r>
              </a:p>
              <a:p>
                <a:pPr marL="0" lvl="0" indent="0" algn="just">
                  <a:buNone/>
                </a:pPr>
                <a:endParaRPr lang="hr-HR" sz="1050" dirty="0" smtClean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max [17,09mm</a:t>
                </a:r>
                <a:r>
                  <a:rPr lang="hr-HR" sz="1100" noProof="1">
                    <a:solidFill>
                      <a:prstClr val="black"/>
                    </a:solidFill>
                  </a:rPr>
                  <a:t>]</a:t>
                </a:r>
                <a:r>
                  <a:rPr lang="hr-HR" sz="1100" dirty="0">
                    <a:solidFill>
                      <a:prstClr val="black"/>
                    </a:solidFill>
                  </a:rPr>
                  <a:t>	    </a:t>
                </a:r>
                <a:r>
                  <a:rPr lang="hr-HR" sz="1400" dirty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>
                    <a:solidFill>
                      <a:prstClr val="black"/>
                    </a:solidFill>
                  </a:rPr>
                  <a:t>max 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[17,07mm] </a:t>
                </a:r>
                <a:r>
                  <a:rPr lang="hr-HR" sz="1100" dirty="0">
                    <a:solidFill>
                      <a:prstClr val="black"/>
                    </a:solidFill>
                  </a:rPr>
                  <a:t>(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100" dirty="0">
                    <a:solidFill>
                      <a:prstClr val="black"/>
                    </a:solidFill>
                  </a:rPr>
                  <a:t>)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</a:t>
                </a:r>
                <a:r>
                  <a:rPr lang="hr-HR" sz="1100" dirty="0">
                    <a:solidFill>
                      <a:prstClr val="black"/>
                    </a:solidFill>
                  </a:rPr>
                  <a:t>	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   </a:t>
                </a:r>
                <a:r>
                  <a:rPr lang="el-GR" sz="14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[16,10MPa</a:t>
                </a:r>
                <a:r>
                  <a:rPr lang="hr-HR" sz="1100" dirty="0">
                    <a:solidFill>
                      <a:prstClr val="black"/>
                    </a:solidFill>
                  </a:rPr>
                  <a:t>]</a:t>
                </a:r>
                <a:r>
                  <a:rPr lang="el-GR" sz="1400" dirty="0">
                    <a:solidFill>
                      <a:prstClr val="black"/>
                    </a:solidFill>
                  </a:rPr>
                  <a:t> </a:t>
                </a:r>
                <a:r>
                  <a:rPr lang="hr-HR" sz="1400" dirty="0">
                    <a:solidFill>
                      <a:prstClr val="black"/>
                    </a:solidFill>
                  </a:rPr>
                  <a:t>	          </a:t>
                </a:r>
                <a:r>
                  <a:rPr lang="el-GR" sz="1400" dirty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[16,32MPa]</a:t>
                </a:r>
                <a:r>
                  <a:rPr lang="hr-HR" sz="1100" dirty="0">
                    <a:solidFill>
                      <a:prstClr val="black"/>
                    </a:solidFill>
                  </a:rPr>
                  <a:t> (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100" dirty="0">
                    <a:solidFill>
                      <a:prstClr val="black"/>
                    </a:solidFill>
                  </a:rPr>
                  <a:t>) </a:t>
                </a:r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RAVNO STAKLO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OPTEREĆENJE VJETROM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527" y="4220067"/>
            <a:ext cx="1993594" cy="170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09" y="4221088"/>
            <a:ext cx="1800200" cy="171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07075"/>
            <a:ext cx="1800200" cy="1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32" y="1807075"/>
            <a:ext cx="1957784" cy="1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46"/>
          <a:stretch/>
        </p:blipFill>
        <p:spPr bwMode="auto">
          <a:xfrm>
            <a:off x="1953509" y="4220067"/>
            <a:ext cx="2445087" cy="1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07075"/>
            <a:ext cx="2490892" cy="1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37" y="4220067"/>
            <a:ext cx="2497405" cy="171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237" y="1807076"/>
            <a:ext cx="2478148" cy="171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6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/>
                  <a:t>Za koncentriranu silu P = 2 kN promjena pritiska u </a:t>
                </a:r>
                <a:r>
                  <a:rPr lang="hr-HR" sz="1800" dirty="0" smtClean="0"/>
                  <a:t>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0,509 kPa</a:t>
                </a:r>
              </a:p>
              <a:p>
                <a:pPr marL="0" lvl="0" indent="0" algn="just">
                  <a:buNone/>
                </a:pPr>
                <a:r>
                  <a:rPr lang="hr-HR" sz="1400" dirty="0">
                    <a:solidFill>
                      <a:prstClr val="black"/>
                    </a:solidFill>
                  </a:rPr>
                  <a:t>Izložena </a:t>
                </a:r>
                <a:r>
                  <a:rPr lang="hr-HR" sz="1400" dirty="0" smtClean="0">
                    <a:solidFill>
                      <a:prstClr val="black"/>
                    </a:solidFill>
                  </a:rPr>
                  <a:t>ploča:</a:t>
                </a:r>
                <a:endParaRPr lang="hr-HR" sz="14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100" dirty="0" smtClean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>
                    <a:solidFill>
                      <a:prstClr val="black"/>
                    </a:solidFill>
                  </a:rPr>
                  <a:t>max 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[11,78mm</a:t>
                </a:r>
                <a:r>
                  <a:rPr lang="hr-HR" sz="1100" noProof="1">
                    <a:solidFill>
                      <a:prstClr val="black"/>
                    </a:solidFill>
                  </a:rPr>
                  <a:t>]      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                    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max [11,99mm</a:t>
                </a:r>
                <a:r>
                  <a:rPr lang="hr-HR" sz="1100" noProof="1">
                    <a:solidFill>
                      <a:prstClr val="black"/>
                    </a:solidFill>
                  </a:rPr>
                  <a:t>]</a:t>
                </a:r>
                <a:r>
                  <a:rPr lang="hr-HR" sz="1100" dirty="0">
                    <a:solidFill>
                      <a:prstClr val="black"/>
                    </a:solidFill>
                  </a:rPr>
                  <a:t>  (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100" dirty="0">
                    <a:solidFill>
                      <a:prstClr val="black"/>
                    </a:solidFill>
                  </a:rPr>
                  <a:t>)     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           </a:t>
                </a:r>
                <a:r>
                  <a:rPr lang="el-GR" sz="11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[4,27MPa]                                </a:t>
                </a:r>
                <a:r>
                  <a:rPr lang="el-GR" sz="11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[4,20MPa</a:t>
                </a:r>
                <a:r>
                  <a:rPr lang="hr-HR" sz="1100" dirty="0">
                    <a:solidFill>
                      <a:prstClr val="black"/>
                    </a:solidFill>
                  </a:rPr>
                  <a:t>] (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100" dirty="0">
                    <a:solidFill>
                      <a:prstClr val="black"/>
                    </a:solidFill>
                  </a:rPr>
                  <a:t>) </a:t>
                </a:r>
                <a:endParaRPr lang="hr-HR" sz="12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050" dirty="0" smtClean="0">
                    <a:solidFill>
                      <a:prstClr val="black"/>
                    </a:solidFill>
                  </a:rPr>
                  <a:t> </a:t>
                </a:r>
                <a:endParaRPr lang="hr-HR" sz="105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Neizložena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max [8,66mm</a:t>
                </a:r>
                <a:r>
                  <a:rPr lang="hr-HR" sz="1100" noProof="1">
                    <a:solidFill>
                      <a:prstClr val="black"/>
                    </a:solidFill>
                  </a:rPr>
                  <a:t>]                      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          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max [8,63mm</a:t>
                </a:r>
                <a:r>
                  <a:rPr lang="hr-HR" sz="1100" noProof="1">
                    <a:solidFill>
                      <a:prstClr val="black"/>
                    </a:solidFill>
                  </a:rPr>
                  <a:t>]</a:t>
                </a:r>
                <a:r>
                  <a:rPr lang="hr-HR" sz="1100" dirty="0">
                    <a:solidFill>
                      <a:prstClr val="black"/>
                    </a:solidFill>
                  </a:rPr>
                  <a:t>  (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100" dirty="0">
                    <a:solidFill>
                      <a:prstClr val="black"/>
                    </a:solidFill>
                  </a:rPr>
                  <a:t>)                           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</a:t>
                </a:r>
                <a:r>
                  <a:rPr lang="el-GR" sz="1100" dirty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[5,60MPa</a:t>
                </a:r>
                <a:r>
                  <a:rPr lang="hr-HR" sz="1100" dirty="0">
                    <a:solidFill>
                      <a:prstClr val="black"/>
                    </a:solidFill>
                  </a:rPr>
                  <a:t>]     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                           </a:t>
                </a:r>
                <a:r>
                  <a:rPr lang="el-GR" sz="11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[5,98MPa</a:t>
                </a:r>
                <a:r>
                  <a:rPr lang="hr-HR" sz="1100" dirty="0">
                    <a:solidFill>
                      <a:prstClr val="black"/>
                    </a:solidFill>
                  </a:rPr>
                  <a:t>] (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Mepla</a:t>
                </a:r>
                <a:r>
                  <a:rPr lang="hr-HR" sz="1100" dirty="0">
                    <a:solidFill>
                      <a:prstClr val="black"/>
                    </a:solidFill>
                  </a:rPr>
                  <a:t>) 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RAVNO STAKLO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KONCENTRIRANA SILA U SREDINI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9" y="1824756"/>
            <a:ext cx="1784364" cy="168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76" y="1824757"/>
            <a:ext cx="1961106" cy="168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917" y="1824756"/>
            <a:ext cx="2382928" cy="168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81" y="1824758"/>
            <a:ext cx="2360275" cy="16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67" y="4221088"/>
            <a:ext cx="1763106" cy="175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4221088"/>
            <a:ext cx="2464943" cy="175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299" y="4221088"/>
            <a:ext cx="1932782" cy="175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1088"/>
            <a:ext cx="2464204" cy="1751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9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hr-HR" sz="1800" dirty="0" smtClean="0"/>
                  <a:t>Za razmatrano klimatsko opterećenje, promjena pritiska u komori: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hr-HR" sz="1800">
                        <a:latin typeface="Cambria Math"/>
                        <a:ea typeface="Cambria Math"/>
                      </a:rPr>
                      <m:t>∆</m:t>
                    </m:r>
                    <m:r>
                      <m:rPr>
                        <m:sty m:val="p"/>
                      </m:rPr>
                      <a:rPr lang="hr-HR" sz="1800">
                        <a:latin typeface="Cambria Math"/>
                        <a:ea typeface="Cambria Math"/>
                      </a:rPr>
                      <m:t>p</m:t>
                    </m:r>
                  </m:oMath>
                </a14:m>
                <a:r>
                  <a:rPr lang="hr-HR" sz="1800" dirty="0" smtClean="0"/>
                  <a:t> = 0,1099 kPa</a:t>
                </a: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Unutarnja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</a:t>
                </a:r>
                <a:r>
                  <a:rPr lang="hr-HR" sz="1400" dirty="0" smtClean="0">
                    <a:solidFill>
                      <a:prstClr val="black"/>
                    </a:solidFill>
                  </a:rPr>
                  <a:t>:</a:t>
                </a:r>
              </a:p>
              <a:p>
                <a:pPr marL="0" lvl="0" indent="0" algn="just">
                  <a:buNone/>
                </a:pPr>
                <a:endParaRPr lang="hr-HR" sz="14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>
                    <a:solidFill>
                      <a:prstClr val="black"/>
                    </a:solidFill>
                  </a:rPr>
                  <a:t> 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[-2,25mm]                                  </a:t>
                </a:r>
                <a:r>
                  <a:rPr lang="hr-HR" sz="1200" dirty="0" smtClean="0">
                    <a:solidFill>
                      <a:prstClr val="black"/>
                    </a:solidFill>
                  </a:rPr>
                  <a:t>f</a:t>
                </a:r>
                <a:r>
                  <a:rPr lang="hr-HR" sz="1050" noProof="1" smtClean="0">
                    <a:solidFill>
                      <a:prstClr val="black"/>
                    </a:solidFill>
                  </a:rPr>
                  <a:t>max [-2,08mm] (Mepla)                                   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[1,89MPa]                                  </a:t>
                </a:r>
                <a:r>
                  <a:rPr lang="el-GR" sz="12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05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050" dirty="0">
                    <a:solidFill>
                      <a:prstClr val="black"/>
                    </a:solidFill>
                  </a:rPr>
                  <a:t> 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[1,77MPa] (</a:t>
                </a:r>
                <a:r>
                  <a:rPr lang="hr-HR" sz="1050" dirty="0" err="1" smtClean="0">
                    <a:solidFill>
                      <a:prstClr val="black"/>
                    </a:solidFill>
                  </a:rPr>
                  <a:t>Mepla</a:t>
                </a:r>
                <a:r>
                  <a:rPr lang="hr-HR" sz="1050" dirty="0" smtClean="0">
                    <a:solidFill>
                      <a:prstClr val="black"/>
                    </a:solidFill>
                  </a:rPr>
                  <a:t>)</a:t>
                </a:r>
                <a:endParaRPr lang="hr-HR" sz="105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Vanjska </a:t>
                </a:r>
                <a:r>
                  <a:rPr lang="hr-HR" sz="1400" dirty="0">
                    <a:solidFill>
                      <a:prstClr val="black"/>
                    </a:solidFill>
                  </a:rPr>
                  <a:t>ploča:</a:t>
                </a: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 algn="just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 smtClean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endParaRPr lang="hr-HR" sz="1600" dirty="0">
                  <a:solidFill>
                    <a:prstClr val="black"/>
                  </a:solidFill>
                </a:endParaRPr>
              </a:p>
              <a:p>
                <a:pPr marL="0" lvl="0" indent="0">
                  <a:buNone/>
                </a:pPr>
                <a:r>
                  <a:rPr lang="hr-HR" sz="1400" dirty="0" smtClean="0">
                    <a:solidFill>
                      <a:prstClr val="black"/>
                    </a:solidFill>
                  </a:rPr>
                  <a:t>       f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max [2,25mm</a:t>
                </a:r>
                <a:r>
                  <a:rPr lang="hr-HR" sz="1100" noProof="1">
                    <a:solidFill>
                      <a:prstClr val="black"/>
                    </a:solidFill>
                  </a:rPr>
                  <a:t>]                                  </a:t>
                </a:r>
                <a:r>
                  <a:rPr lang="hr-HR" sz="1400" dirty="0">
                    <a:solidFill>
                      <a:prstClr val="black"/>
                    </a:solidFill>
                  </a:rPr>
                  <a:t>f</a:t>
                </a:r>
                <a:r>
                  <a:rPr lang="hr-HR" sz="1100" noProof="1">
                    <a:solidFill>
                      <a:prstClr val="black"/>
                    </a:solidFill>
                  </a:rPr>
                  <a:t>max </a:t>
                </a:r>
                <a:r>
                  <a:rPr lang="hr-HR" sz="1100" noProof="1" smtClean="0">
                    <a:solidFill>
                      <a:prstClr val="black"/>
                    </a:solidFill>
                  </a:rPr>
                  <a:t>[2,08mm] (Mepla)                              </a:t>
                </a:r>
                <a:r>
                  <a:rPr lang="el-GR" sz="1400" dirty="0" smtClean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[1,42MPa</a:t>
                </a:r>
                <a:r>
                  <a:rPr lang="hr-HR" sz="1100" dirty="0">
                    <a:solidFill>
                      <a:prstClr val="black"/>
                    </a:solidFill>
                  </a:rPr>
                  <a:t>]                                  </a:t>
                </a:r>
                <a:r>
                  <a:rPr lang="el-GR" sz="1400" dirty="0">
                    <a:solidFill>
                      <a:prstClr val="black"/>
                    </a:solidFill>
                  </a:rPr>
                  <a:t>σ</a:t>
                </a:r>
                <a:r>
                  <a:rPr lang="hr-HR" sz="1100" dirty="0" err="1">
                    <a:solidFill>
                      <a:prstClr val="black"/>
                    </a:solidFill>
                  </a:rPr>
                  <a:t>max</a:t>
                </a:r>
                <a:r>
                  <a:rPr lang="hr-HR" sz="1100" dirty="0">
                    <a:solidFill>
                      <a:prstClr val="black"/>
                    </a:solidFill>
                  </a:rPr>
                  <a:t> </a:t>
                </a:r>
                <a:r>
                  <a:rPr lang="hr-HR" sz="1100" dirty="0" smtClean="0">
                    <a:solidFill>
                      <a:prstClr val="black"/>
                    </a:solidFill>
                  </a:rPr>
                  <a:t>[1,31MPa</a:t>
                </a:r>
                <a:r>
                  <a:rPr lang="hr-HR" sz="1100" dirty="0">
                    <a:solidFill>
                      <a:prstClr val="black"/>
                    </a:solidFill>
                  </a:rPr>
                  <a:t>] </a:t>
                </a:r>
                <a:r>
                  <a:rPr lang="hr-HR" sz="1100" noProof="1">
                    <a:solidFill>
                      <a:prstClr val="black"/>
                    </a:solidFill>
                  </a:rPr>
                  <a:t>(Mepla) </a:t>
                </a:r>
                <a:r>
                  <a:rPr lang="hr-HR" sz="1600" dirty="0" smtClean="0">
                    <a:solidFill>
                      <a:prstClr val="black"/>
                    </a:solidFill>
                  </a:rPr>
                  <a:t>	</a:t>
                </a: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 algn="just">
                  <a:buNone/>
                </a:pPr>
                <a:endParaRPr lang="hr-HR" sz="1800" dirty="0" smtClean="0"/>
              </a:p>
              <a:p>
                <a:pPr marL="0" indent="0">
                  <a:buNone/>
                </a:pPr>
                <a:endParaRPr lang="hr-HR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sz="1800" dirty="0"/>
              </a:p>
              <a:p>
                <a:pPr marL="0" indent="0" algn="just">
                  <a:buNone/>
                </a:pPr>
                <a:endParaRPr lang="hr-HR" altLang="sr-Latn-RS" sz="1800" dirty="0" smtClean="0">
                  <a:solidFill>
                    <a:srgbClr val="FF0000"/>
                  </a:solidFill>
                </a:endParaRPr>
              </a:p>
              <a:p>
                <a:pPr marL="0" indent="0" algn="just">
                  <a:buNone/>
                </a:pPr>
                <a:r>
                  <a:rPr lang="hr-HR" sz="1600" dirty="0" smtClean="0">
                    <a:solidFill>
                      <a:srgbClr val="FF0000"/>
                    </a:solidFill>
                  </a:rPr>
                  <a:t> </a:t>
                </a:r>
                <a:endParaRPr lang="en-US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836712"/>
                <a:ext cx="8507288" cy="5472608"/>
              </a:xfrm>
              <a:blipFill rotWithShape="1">
                <a:blip r:embed="rId2"/>
                <a:stretch>
                  <a:fillRect l="-573" t="-557" b="-2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RAVNO STAKLO </a:t>
            </a:r>
            <a:r>
              <a:rPr lang="hr-HR" sz="1600" b="1" dirty="0">
                <a:solidFill>
                  <a:prstClr val="black"/>
                </a:solidFill>
                <a:latin typeface="Calibri"/>
              </a:rPr>
              <a:t>– </a:t>
            </a:r>
            <a:r>
              <a:rPr lang="hr-HR" sz="1600" b="1" dirty="0" smtClean="0">
                <a:solidFill>
                  <a:prstClr val="black"/>
                </a:solidFill>
                <a:latin typeface="Calibri"/>
              </a:rPr>
              <a:t>KLIMATSKO OPTEREĆENJE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40" y="1776838"/>
            <a:ext cx="1813579" cy="17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6838"/>
            <a:ext cx="2000805" cy="17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45" y="4293096"/>
            <a:ext cx="1816774" cy="179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00" y="4293097"/>
            <a:ext cx="1972700" cy="179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1776838"/>
            <a:ext cx="2385520" cy="17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797" y="1776838"/>
            <a:ext cx="2432744" cy="177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4293097"/>
            <a:ext cx="2505208" cy="179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71" y="4293098"/>
            <a:ext cx="2465350" cy="179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0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472608"/>
          </a:xfrm>
        </p:spPr>
        <p:txBody>
          <a:bodyPr/>
          <a:lstStyle/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>
              <a:buNone/>
            </a:pPr>
            <a:endParaRPr lang="hr-HR" sz="1400" i="1" dirty="0" smtClean="0">
              <a:latin typeface="Cambria Math"/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818584060"/>
              </p:ext>
            </p:extLst>
          </p:nvPr>
        </p:nvGraphicFramePr>
        <p:xfrm>
          <a:off x="683568" y="1340768"/>
          <a:ext cx="77768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67544" y="40466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r-HR" dirty="0" smtClean="0">
                <a:latin typeface="+mn-lt"/>
                <a:cs typeface="+mn-cs"/>
              </a:rPr>
              <a:t>Grafički prikaz dobivenih rezultata za promjenu pritiska u komori </a:t>
            </a:r>
            <a:r>
              <a:rPr lang="hr-HR" dirty="0">
                <a:latin typeface="+mn-lt"/>
                <a:cs typeface="+mn-cs"/>
              </a:rPr>
              <a:t>∆</a:t>
            </a:r>
            <a:r>
              <a:rPr lang="hr-HR">
                <a:latin typeface="+mn-lt"/>
                <a:cs typeface="+mn-cs"/>
              </a:rPr>
              <a:t>p</a:t>
            </a:r>
            <a:r>
              <a:rPr lang="hr-HR" smtClean="0">
                <a:latin typeface="+mn-lt"/>
                <a:cs typeface="+mn-cs"/>
              </a:rPr>
              <a:t>:</a:t>
            </a:r>
          </a:p>
          <a:p>
            <a:pPr marL="0" indent="0" algn="just">
              <a:buNone/>
            </a:pPr>
            <a:r>
              <a:rPr lang="hr-HR" smtClean="0">
                <a:latin typeface="+mn-lt"/>
                <a:cs typeface="+mn-cs"/>
              </a:rPr>
              <a:t>(Izohorni pritisak za klimatsko djelovanje </a:t>
            </a:r>
            <a:r>
              <a:rPr lang="hr-HR" altLang="sr-Latn-RS">
                <a:latin typeface="+mn-lt"/>
              </a:rPr>
              <a:t>p</a:t>
            </a:r>
            <a:r>
              <a:rPr lang="hr-HR" altLang="sr-Latn-RS" baseline="-25000">
                <a:latin typeface="+mn-lt"/>
              </a:rPr>
              <a:t>0</a:t>
            </a:r>
            <a:r>
              <a:rPr lang="hr-HR" altLang="sr-Latn-RS">
                <a:latin typeface="+mn-lt"/>
              </a:rPr>
              <a:t> </a:t>
            </a:r>
            <a:r>
              <a:rPr lang="hr-HR" altLang="sr-Latn-RS" smtClean="0">
                <a:latin typeface="+mn-lt"/>
              </a:rPr>
              <a:t>= </a:t>
            </a:r>
            <a:r>
              <a:rPr lang="hr-HR" altLang="sr-Latn-RS">
                <a:latin typeface="+mn-lt"/>
              </a:rPr>
              <a:t>10,95 kPa</a:t>
            </a:r>
            <a:r>
              <a:rPr lang="hr-HR" smtClean="0">
                <a:latin typeface="+mn-lt"/>
                <a:cs typeface="+mn-cs"/>
              </a:rPr>
              <a:t>)</a:t>
            </a:r>
            <a:endParaRPr lang="hr-HR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69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472608"/>
          </a:xfrm>
        </p:spPr>
        <p:txBody>
          <a:bodyPr/>
          <a:lstStyle/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>
              <a:buNone/>
            </a:pPr>
            <a:endParaRPr lang="hr-HR" sz="1400" i="1" dirty="0" smtClean="0">
              <a:latin typeface="Cambria Math"/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endParaRPr lang="hr-HR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059502869"/>
              </p:ext>
            </p:extLst>
          </p:nvPr>
        </p:nvGraphicFramePr>
        <p:xfrm>
          <a:off x="791580" y="1628800"/>
          <a:ext cx="7488832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/>
          <p:cNvSpPr/>
          <p:nvPr/>
        </p:nvSpPr>
        <p:spPr>
          <a:xfrm>
            <a:off x="467544" y="40466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hr-HR" dirty="0" smtClean="0">
                <a:latin typeface="+mn-lt"/>
                <a:cs typeface="+mn-cs"/>
              </a:rPr>
              <a:t>S porastom krutosti stakla uslijed zakrivljenosti, klimatsko opterećenje uzrokuje najveću promjenu pritiska u komori. Povećani pritisak u komori (obzirom na vanjski pritisak) uzrokuje pojavu vlačnih naprezanja u silikonu (proizvoljno odabrana širina 10mm):  </a:t>
            </a:r>
            <a:endParaRPr lang="hr-HR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87727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mtClean="0">
                <a:latin typeface="+mn-lt"/>
              </a:rPr>
              <a:t>Uobičajeno: </a:t>
            </a:r>
            <a:r>
              <a:rPr lang="hr-HR">
                <a:latin typeface="+mn-lt"/>
              </a:rPr>
              <a:t>0,14 </a:t>
            </a:r>
            <a:r>
              <a:rPr lang="hr-HR" smtClean="0">
                <a:latin typeface="+mn-lt"/>
              </a:rPr>
              <a:t>MPa - dopušteno kratkotrajno vlačno naprezanje u silikonu</a:t>
            </a:r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52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472608"/>
          </a:xfrm>
        </p:spPr>
        <p:txBody>
          <a:bodyPr/>
          <a:lstStyle/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 algn="just">
              <a:buNone/>
            </a:pPr>
            <a:endParaRPr lang="hr-HR" sz="1800" dirty="0" smtClean="0"/>
          </a:p>
          <a:p>
            <a:pPr marL="0" indent="0">
              <a:buNone/>
            </a:pPr>
            <a:endParaRPr lang="hr-HR" sz="1400" i="1" dirty="0" smtClean="0">
              <a:latin typeface="Cambria Math"/>
            </a:endParaRPr>
          </a:p>
          <a:p>
            <a:pPr marL="0" indent="0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sz="1800" dirty="0"/>
          </a:p>
          <a:p>
            <a:pPr marL="0" indent="0" algn="just">
              <a:buNone/>
            </a:pPr>
            <a:endParaRPr lang="hr-HR" altLang="sr-Latn-RS" sz="18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just">
              <a:buNone/>
            </a:pPr>
            <a:endParaRPr lang="hr-HR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hr-HR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>
                <a:solidFill>
                  <a:prstClr val="black"/>
                </a:solidFill>
              </a:rPr>
              <a:t>Nebojša Buljan</a:t>
            </a:r>
          </a:p>
          <a:p>
            <a:r>
              <a:rPr lang="hr-HR" altLang="sr-Latn-RS" dirty="0">
                <a:solidFill>
                  <a:prstClr val="black"/>
                </a:solidFill>
              </a:rPr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hr-HR" altLang="sr-Latn-RS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2636912"/>
            <a:ext cx="813690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sz="4400" dirty="0" smtClean="0">
                <a:latin typeface="+mn-lt"/>
                <a:cs typeface="+mn-cs"/>
              </a:rPr>
              <a:t>Hvala na pažnji!</a:t>
            </a:r>
            <a:endParaRPr lang="hr-HR" sz="44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09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datuma 3"/>
          <p:cNvSpPr>
            <a:spLocks noGrp="1"/>
          </p:cNvSpPr>
          <p:nvPr>
            <p:ph type="dt" sz="quarter" idx="10"/>
          </p:nvPr>
        </p:nvSpPr>
        <p:spPr>
          <a:xfrm>
            <a:off x="107950" y="6381750"/>
            <a:ext cx="1981200" cy="476250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hr-HR" altLang="sr-Latn-RS" dirty="0">
                <a:latin typeface="Arial Narrow" panose="020B0606020202030204" pitchFamily="34" charset="0"/>
              </a:rPr>
              <a:t>Nebojša Buljan</a:t>
            </a:r>
          </a:p>
          <a:p>
            <a:r>
              <a:rPr lang="hr-HR" altLang="sr-Latn-RS" dirty="0">
                <a:latin typeface="Arial Narrow" panose="020B0606020202030204" pitchFamily="34" charset="0"/>
              </a:rPr>
              <a:t>Franko Milovan</a:t>
            </a:r>
          </a:p>
        </p:txBody>
      </p:sp>
      <p:sp>
        <p:nvSpPr>
          <p:cNvPr id="7171" name="Rezervirano mjesto broja slajda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BBA287D-A8F6-44FD-9713-4B6C30CDF948}" type="slidenum">
              <a:rPr lang="hr-HR" altLang="sr-Latn-RS">
                <a:latin typeface="Verdana" panose="020B0604030504040204" pitchFamily="34" charset="0"/>
              </a:rPr>
              <a:pPr/>
              <a:t>4</a:t>
            </a:fld>
            <a:endParaRPr lang="hr-HR" altLang="sr-Latn-RS" dirty="0">
              <a:latin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3" name="Rectangle 3"/>
              <p:cNvSpPr>
                <a:spLocks noGrp="1" noChangeArrowheads="1"/>
              </p:cNvSpPr>
              <p:nvPr>
                <p:ph type="body" idx="1"/>
              </p:nvPr>
            </p:nvSpPr>
            <p:spPr bwMode="auto">
              <a:xfrm>
                <a:off x="251520" y="836712"/>
                <a:ext cx="8712968" cy="5289451"/>
              </a:xfr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indent="0">
                  <a:buNone/>
                </a:pPr>
                <a:r>
                  <a:rPr lang="hr-HR" sz="1600" dirty="0"/>
                  <a:t>Uvjeti ravnoteže:</a:t>
                </a:r>
              </a:p>
              <a:p>
                <a:pPr marL="0" indent="0">
                  <a:buNone/>
                </a:pPr>
                <a:r>
                  <a:rPr lang="de-DE" sz="1600" dirty="0"/>
                  <a:t>	</a:t>
                </a:r>
                <a:r>
                  <a:rPr lang="de-DE" sz="1600" dirty="0" smtClean="0">
                    <a:sym typeface="Symbol"/>
                  </a:rPr>
                  <a:t></a:t>
                </a:r>
                <a:r>
                  <a:rPr lang="de-DE" sz="1600" dirty="0" smtClean="0"/>
                  <a:t>V</a:t>
                </a:r>
                <a:r>
                  <a:rPr lang="de-DE" sz="1600" baseline="-25000" dirty="0" smtClean="0"/>
                  <a:t>1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= f (q, 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</a:t>
                </a:r>
                <a:r>
                  <a:rPr lang="de-DE" sz="1600" dirty="0"/>
                  <a:t>)</a:t>
                </a:r>
                <a:r>
                  <a:rPr lang="hr-HR" sz="1600" dirty="0"/>
                  <a:t>	q – vanjsko djelovanje</a:t>
                </a:r>
                <a:endParaRPr lang="en-GB" sz="1600" dirty="0"/>
              </a:p>
              <a:p>
                <a:pPr marL="0" indent="0">
                  <a:buNone/>
                </a:pPr>
                <a:r>
                  <a:rPr lang="de-DE" sz="1600" dirty="0"/>
                  <a:t>	</a:t>
                </a:r>
                <a:r>
                  <a:rPr lang="de-DE" sz="1600" dirty="0" smtClean="0">
                    <a:sym typeface="Symbol"/>
                  </a:rPr>
                  <a:t></a:t>
                </a:r>
                <a:r>
                  <a:rPr lang="de-DE" sz="1600" dirty="0" smtClean="0"/>
                  <a:t>V</a:t>
                </a:r>
                <a:r>
                  <a:rPr lang="de-DE" sz="1600" baseline="-25000" dirty="0" smtClean="0"/>
                  <a:t>2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= f (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</a:t>
                </a:r>
                <a:r>
                  <a:rPr lang="de-DE" sz="1600" dirty="0"/>
                  <a:t>)</a:t>
                </a:r>
                <a:endParaRPr lang="hr-HR" sz="1600" dirty="0"/>
              </a:p>
              <a:p>
                <a:pPr marL="0" indent="0">
                  <a:buNone/>
                </a:pPr>
                <a:r>
                  <a:rPr lang="hr-HR" sz="1600" dirty="0">
                    <a:sym typeface="Symbol"/>
                  </a:rPr>
                  <a:t>	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 = f (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</a:t>
                </a:r>
                <a:r>
                  <a:rPr lang="de-DE" sz="1600" dirty="0"/>
                  <a:t>)</a:t>
                </a:r>
                <a:endParaRPr lang="en-GB" sz="1600" dirty="0"/>
              </a:p>
              <a:p>
                <a:pPr marL="0" indent="0">
                  <a:buNone/>
                </a:pPr>
                <a:r>
                  <a:rPr lang="hr-HR" sz="1600" dirty="0">
                    <a:sym typeface="Symbol"/>
                  </a:rPr>
                  <a:t>	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 = </a:t>
                </a:r>
                <a:r>
                  <a:rPr lang="de-DE" sz="1600" dirty="0" smtClean="0">
                    <a:sym typeface="Symbol"/>
                  </a:rPr>
                  <a:t></a:t>
                </a:r>
                <a:r>
                  <a:rPr lang="de-DE" sz="1600" dirty="0"/>
                  <a:t> V</a:t>
                </a:r>
                <a:r>
                  <a:rPr lang="de-DE" sz="1600" baseline="-25000" dirty="0"/>
                  <a:t>2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- </a:t>
                </a:r>
                <a:r>
                  <a:rPr lang="de-DE" sz="1600" dirty="0" smtClean="0">
                    <a:sym typeface="Symbol"/>
                  </a:rPr>
                  <a:t></a:t>
                </a:r>
                <a:r>
                  <a:rPr lang="de-DE" sz="1600" dirty="0"/>
                  <a:t> V</a:t>
                </a:r>
                <a:r>
                  <a:rPr lang="de-DE" sz="1600" baseline="-25000" dirty="0"/>
                  <a:t>1</a:t>
                </a:r>
                <a:r>
                  <a:rPr lang="de-DE" sz="1600" dirty="0" smtClean="0"/>
                  <a:t> </a:t>
                </a:r>
                <a:endParaRPr lang="hr-HR" sz="1600" dirty="0"/>
              </a:p>
              <a:p>
                <a:pPr marL="0" indent="0">
                  <a:buNone/>
                </a:pPr>
                <a:r>
                  <a:rPr lang="hr-HR" sz="1600" dirty="0"/>
                  <a:t>Rješenje dobijemo iterativnim postupkom:</a:t>
                </a:r>
              </a:p>
              <a:p>
                <a:pPr>
                  <a:buFont typeface="+mj-lt"/>
                  <a:buAutoNum type="arabicPeriod"/>
                </a:pPr>
                <a:r>
                  <a:rPr lang="hr-HR" sz="1600" dirty="0"/>
                  <a:t>Pretpostavimo početnu </a:t>
                </a:r>
                <a:r>
                  <a:rPr lang="pl-PL" sz="1600" dirty="0"/>
                  <a:t>promjenu pritiska </a:t>
                </a:r>
                <a:r>
                  <a:rPr lang="hr-HR" sz="1600" dirty="0"/>
                  <a:t>u komori 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 </a:t>
                </a:r>
              </a:p>
              <a:p>
                <a:pPr>
                  <a:buFont typeface="+mj-lt"/>
                  <a:buAutoNum type="arabicPeriod"/>
                </a:pPr>
                <a:r>
                  <a:rPr lang="pl-PL" sz="1600" dirty="0"/>
                  <a:t>Izračunamo</a:t>
                </a:r>
                <a:r>
                  <a:rPr lang="de-DE" sz="1600" dirty="0">
                    <a:sym typeface="Symbol"/>
                  </a:rPr>
                  <a:t> </a:t>
                </a:r>
                <a:r>
                  <a:rPr lang="de-DE" sz="1600" dirty="0"/>
                  <a:t>V</a:t>
                </a:r>
                <a:r>
                  <a:rPr lang="de-DE" sz="1600" baseline="-25000" dirty="0"/>
                  <a:t>1</a:t>
                </a:r>
                <a:r>
                  <a:rPr lang="pl-PL" sz="1600" dirty="0"/>
                  <a:t> za ploču izloženu djelovanju q i promjeni pritiska </a:t>
                </a:r>
                <a:r>
                  <a:rPr lang="hr-HR" sz="1600" dirty="0"/>
                  <a:t>u komori 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</a:t>
                </a:r>
              </a:p>
              <a:p>
                <a:pPr>
                  <a:buFont typeface="+mj-lt"/>
                  <a:buAutoNum type="arabicPeriod"/>
                </a:pPr>
                <a:r>
                  <a:rPr lang="pl-PL" sz="1600" dirty="0"/>
                  <a:t>Izračunamo</a:t>
                </a:r>
                <a:r>
                  <a:rPr lang="de-DE" sz="1600" dirty="0">
                    <a:sym typeface="Symbol"/>
                  </a:rPr>
                  <a:t> </a:t>
                </a:r>
                <a:r>
                  <a:rPr lang="de-DE" sz="1600" dirty="0"/>
                  <a:t>V</a:t>
                </a:r>
                <a:r>
                  <a:rPr lang="hr-HR" sz="1600" baseline="-25000" dirty="0"/>
                  <a:t>2</a:t>
                </a:r>
                <a:r>
                  <a:rPr lang="pl-PL" sz="1600" dirty="0"/>
                  <a:t> za ploču izloženu promjeni pritiska </a:t>
                </a:r>
                <a:r>
                  <a:rPr lang="hr-HR" sz="1600" dirty="0"/>
                  <a:t>u komori 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</a:t>
                </a:r>
              </a:p>
              <a:p>
                <a:pPr>
                  <a:buFont typeface="+mj-lt"/>
                  <a:buAutoNum type="arabicPeriod"/>
                </a:pPr>
                <a:r>
                  <a:rPr lang="pl-PL" sz="1600" dirty="0"/>
                  <a:t>Izračunamo </a:t>
                </a:r>
                <a14:m>
                  <m:oMath xmlns:m="http://schemas.openxmlformats.org/officeDocument/2006/math">
                    <m:r>
                      <a:rPr lang="hr-HR" sz="16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den>
                        </m:f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pl-PL" sz="1600" dirty="0" smtClean="0"/>
                  <a:t>, odnosno </a:t>
                </a:r>
                <a14:m>
                  <m:oMath xmlns:m="http://schemas.openxmlformats.org/officeDocument/2006/math">
                    <m:r>
                      <a:rPr lang="hr-HR" sz="16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𝑉</m:t>
                    </m:r>
                    <m:r>
                      <a:rPr lang="hr-HR" sz="1600" i="1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𝑉</m:t>
                        </m:r>
                      </m:e>
                      <m:sub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hr-HR" sz="16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hr-HR" sz="1600" i="1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hr-HR" sz="1600" i="1">
                                    <a:latin typeface="Cambria Math"/>
                                    <a:ea typeface="Cambria Math"/>
                                  </a:rPr>
                                  <m:t>𝑎</m:t>
                                </m:r>
                              </m:sub>
                            </m:sSub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+∆</m:t>
                            </m:r>
                            <m:r>
                              <a:rPr lang="hr-HR" sz="1600" i="1"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den>
                        </m:f>
                        <m:r>
                          <a:rPr lang="hr-HR" sz="1600" i="1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r>
                  <a:rPr lang="pl-PL" sz="1600" dirty="0" smtClean="0"/>
                  <a:t> za klimatsko opterećenje</a:t>
                </a:r>
                <a:endParaRPr lang="pl-PL" sz="1600" dirty="0"/>
              </a:p>
              <a:p>
                <a:pPr>
                  <a:buFont typeface="+mj-lt"/>
                  <a:buAutoNum type="arabicPeriod"/>
                </a:pPr>
                <a:r>
                  <a:rPr lang="pl-PL" sz="1600" dirty="0"/>
                  <a:t>Usporedimo  (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- 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</a:t>
                </a:r>
                <a:r>
                  <a:rPr lang="de-DE" sz="1600" baseline="-25000" dirty="0"/>
                  <a:t>1</a:t>
                </a:r>
                <a:r>
                  <a:rPr lang="hr-HR" sz="1600" dirty="0"/>
                  <a:t>) sa 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</a:t>
                </a:r>
                <a:endParaRPr lang="pl-PL" sz="1600" dirty="0"/>
              </a:p>
              <a:p>
                <a:pPr>
                  <a:buFont typeface="+mj-lt"/>
                  <a:buAutoNum type="arabicPeriod"/>
                </a:pPr>
                <a:r>
                  <a:rPr lang="pl-PL" sz="1600" dirty="0"/>
                  <a:t>Ukoliko je jednadžba</a:t>
                </a:r>
                <a:r>
                  <a:rPr lang="de-DE" sz="1600" dirty="0">
                    <a:sym typeface="Symbol"/>
                  </a:rPr>
                  <a:t> </a:t>
                </a:r>
                <a:r>
                  <a:rPr lang="de-DE" sz="1600" dirty="0"/>
                  <a:t>V = 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</a:t>
                </a:r>
                <a:r>
                  <a:rPr lang="de-DE" sz="1600" baseline="-25000" dirty="0"/>
                  <a:t>2</a:t>
                </a:r>
                <a:r>
                  <a:rPr lang="de-DE" sz="1600" dirty="0"/>
                  <a:t> - 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</a:t>
                </a:r>
                <a:r>
                  <a:rPr lang="de-DE" sz="1600" baseline="-25000" dirty="0"/>
                  <a:t>1</a:t>
                </a:r>
                <a:r>
                  <a:rPr lang="de-DE" sz="1600" dirty="0"/>
                  <a:t> </a:t>
                </a:r>
                <a:r>
                  <a:rPr lang="hr-HR" sz="1600" dirty="0"/>
                  <a:t>netočna, napravimo korekciju 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hr-HR" sz="1600" dirty="0"/>
                  <a:t>p i ponavljamo korake 2-6. Kad je pogreška dovoljno mala, npr 3%, rješenje je nađeno – stvarna </a:t>
                </a:r>
                <a:r>
                  <a:rPr lang="pl-PL" sz="1600" dirty="0"/>
                  <a:t>promjena pritiska </a:t>
                </a:r>
                <a:r>
                  <a:rPr lang="hr-HR" sz="1600" dirty="0"/>
                  <a:t>u komori </a:t>
                </a:r>
                <a:r>
                  <a:rPr lang="en-GB" sz="1600" dirty="0">
                    <a:sym typeface="Symbol"/>
                  </a:rPr>
                  <a:t></a:t>
                </a:r>
                <a:r>
                  <a:rPr lang="pl-PL" sz="1600" dirty="0"/>
                  <a:t>p</a:t>
                </a:r>
                <a:r>
                  <a:rPr lang="hr-HR" sz="1600" dirty="0"/>
                  <a:t>.</a:t>
                </a:r>
                <a:endParaRPr lang="pl-PL" sz="1600" dirty="0"/>
              </a:p>
              <a:p>
                <a:pPr marL="0" indent="0">
                  <a:buNone/>
                </a:pPr>
                <a:r>
                  <a:rPr lang="hr-HR" sz="1600" dirty="0"/>
                  <a:t>Bitno:</a:t>
                </a:r>
              </a:p>
              <a:p>
                <a:pPr marL="285750" indent="-285750"/>
                <a:r>
                  <a:rPr lang="hr-HR" sz="1600" smtClean="0"/>
                  <a:t>Ravne staklene </a:t>
                </a:r>
                <a:r>
                  <a:rPr lang="hr-HR" sz="1600" dirty="0"/>
                  <a:t>ploče imaju relativno malu krutost, progibi su redovito znatni, veći od polovine debljine. Stoga u proračunu treba koristiti geometrijsku nelinearnost – membransko ukrućivanje.</a:t>
                </a:r>
              </a:p>
              <a:p>
                <a:pPr marL="285750" indent="-285750"/>
                <a:r>
                  <a:rPr lang="hr-HR" sz="1600" dirty="0">
                    <a:sym typeface="Symbol"/>
                  </a:rPr>
                  <a:t>Pri korištenju FEM paketa, </a:t>
                </a:r>
                <a:r>
                  <a:rPr lang="de-DE" sz="1600" dirty="0">
                    <a:sym typeface="Symbol"/>
                  </a:rPr>
                  <a:t></a:t>
                </a:r>
                <a:r>
                  <a:rPr lang="de-DE" sz="1600" dirty="0"/>
                  <a:t>V</a:t>
                </a:r>
                <a:r>
                  <a:rPr lang="de-DE" sz="1600" baseline="-25000" dirty="0"/>
                  <a:t>1</a:t>
                </a:r>
                <a:r>
                  <a:rPr lang="hr-HR" sz="1600" baseline="-25000" dirty="0"/>
                  <a:t>,2</a:t>
                </a:r>
                <a:r>
                  <a:rPr lang="hr-HR" sz="1600" dirty="0"/>
                  <a:t> je moguće izračunati numeričkom integracijom umnoška progiba svih točaka modela i pripadnih površina.</a:t>
                </a:r>
              </a:p>
              <a:p>
                <a:pPr marL="0" indent="0">
                  <a:buNone/>
                </a:pPr>
                <a:endParaRPr lang="hr-HR" altLang="sr-Latn-RS" sz="1600" dirty="0"/>
              </a:p>
            </p:txBody>
          </p:sp>
        </mc:Choice>
        <mc:Fallback xmlns="">
          <p:sp>
            <p:nvSpPr>
              <p:cNvPr id="717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 bwMode="auto">
              <a:xfrm>
                <a:off x="251520" y="836712"/>
                <a:ext cx="8712968" cy="5289451"/>
              </a:xfrm>
              <a:blipFill rotWithShape="1">
                <a:blip r:embed="rId3"/>
                <a:stretch>
                  <a:fillRect l="-350" t="-346" r="-70" b="-241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7544" y="404664"/>
            <a:ext cx="432048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>
                <a:solidFill>
                  <a:prstClr val="black"/>
                </a:solidFill>
                <a:latin typeface="Calibri"/>
                <a:cs typeface="+mn-cs"/>
              </a:rPr>
              <a:t>RASPODJELA OPTEREĆENJA IZMEĐU PLOČA</a:t>
            </a:r>
            <a:endParaRPr lang="hr-HR" altLang="sr-Latn-RS" sz="16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dirty="0"/>
              <a:t>K</a:t>
            </a:r>
            <a:r>
              <a:rPr lang="hr-HR" altLang="sr-Latn-RS" sz="3600" dirty="0" smtClean="0"/>
              <a:t>arakteristike FE modela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91264" cy="5289451"/>
          </a:xfrm>
        </p:spPr>
        <p:txBody>
          <a:bodyPr/>
          <a:lstStyle/>
          <a:p>
            <a:pPr marL="0" indent="0" algn="just">
              <a:buNone/>
            </a:pPr>
            <a:r>
              <a:rPr lang="hr-HR" sz="1600" dirty="0" smtClean="0"/>
              <a:t>U programskom paketu Strand 7 zasebno su modelirane ploče cilindrično, sferno i sedlasto zakrivljenog izolacijskog stakla te ravnog izolacijskog stakla kao referentnog modela. Elementi za modeliranje staklenih ploča su tanke četverostrane ploče sa membranskim i savojnim svojstvima za nelinearnu analizu (korištena je geometrijska nelinearnost, tj. aktivacija membranskih sila kod velikih </a:t>
            </a:r>
            <a:r>
              <a:rPr lang="hr-HR" sz="1600" smtClean="0"/>
              <a:t>deformacija).</a:t>
            </a:r>
          </a:p>
          <a:p>
            <a:pPr marL="0" indent="0" algn="just">
              <a:buNone/>
            </a:pPr>
            <a:endParaRPr lang="hr-HR" sz="1600" dirty="0" smtClean="0"/>
          </a:p>
          <a:p>
            <a:pPr marL="400050"/>
            <a:r>
              <a:rPr lang="hr-HR" altLang="sr-Latn-RS" sz="1600" dirty="0" smtClean="0">
                <a:sym typeface="Symbol"/>
              </a:rPr>
              <a:t>Dvostruko </a:t>
            </a:r>
            <a:r>
              <a:rPr lang="hr-HR" altLang="sr-Latn-RS" sz="1600" dirty="0">
                <a:sym typeface="Symbol"/>
              </a:rPr>
              <a:t>izolacijsko staklo</a:t>
            </a:r>
          </a:p>
          <a:p>
            <a:pPr marL="800100" lvl="1"/>
            <a:r>
              <a:rPr lang="hr-HR" altLang="sr-Latn-RS" sz="1600" dirty="0">
                <a:sym typeface="Symbol"/>
              </a:rPr>
              <a:t>B = </a:t>
            </a:r>
            <a:r>
              <a:rPr lang="hr-HR" altLang="sr-Latn-RS" sz="1600" dirty="0" smtClean="0">
                <a:sym typeface="Symbol"/>
              </a:rPr>
              <a:t>2000 </a:t>
            </a:r>
            <a:r>
              <a:rPr lang="hr-HR" altLang="sr-Latn-RS" sz="1600" dirty="0">
                <a:sym typeface="Symbol"/>
              </a:rPr>
              <a:t>mm 	- širina stakla</a:t>
            </a:r>
          </a:p>
          <a:p>
            <a:pPr marL="800100" lvl="1"/>
            <a:r>
              <a:rPr lang="hr-HR" altLang="sr-Latn-RS" sz="1600" dirty="0">
                <a:sym typeface="Symbol"/>
              </a:rPr>
              <a:t>H = </a:t>
            </a:r>
            <a:r>
              <a:rPr lang="hr-HR" altLang="sr-Latn-RS" sz="1600" dirty="0" smtClean="0">
                <a:sym typeface="Symbol"/>
              </a:rPr>
              <a:t>2000 </a:t>
            </a:r>
            <a:r>
              <a:rPr lang="hr-HR" altLang="sr-Latn-RS" sz="1600" dirty="0">
                <a:sym typeface="Symbol"/>
              </a:rPr>
              <a:t>mm	- visina stakla</a:t>
            </a:r>
          </a:p>
          <a:p>
            <a:pPr marL="800100" lvl="1"/>
            <a:r>
              <a:rPr lang="hr-HR" altLang="sr-Latn-RS" sz="1600" dirty="0">
                <a:sym typeface="Symbol"/>
              </a:rPr>
              <a:t>h</a:t>
            </a:r>
            <a:r>
              <a:rPr lang="hr-HR" altLang="sr-Latn-RS" sz="1600" baseline="-25000" dirty="0">
                <a:sym typeface="Symbol"/>
              </a:rPr>
              <a:t>1</a:t>
            </a:r>
            <a:r>
              <a:rPr lang="hr-HR" altLang="sr-Latn-RS" sz="1600" dirty="0">
                <a:sym typeface="Symbol"/>
              </a:rPr>
              <a:t> = </a:t>
            </a:r>
            <a:r>
              <a:rPr lang="hr-HR" altLang="sr-Latn-RS" sz="1600" dirty="0" smtClean="0">
                <a:sym typeface="Symbol"/>
              </a:rPr>
              <a:t>8 </a:t>
            </a:r>
            <a:r>
              <a:rPr lang="hr-HR" altLang="sr-Latn-RS" sz="1600" dirty="0">
                <a:sym typeface="Symbol"/>
              </a:rPr>
              <a:t>mm		- debljina vanjskog stakla</a:t>
            </a:r>
          </a:p>
          <a:p>
            <a:pPr marL="800100" lvl="1"/>
            <a:r>
              <a:rPr lang="hr-HR" altLang="sr-Latn-RS" sz="1600" dirty="0">
                <a:sym typeface="Symbol"/>
              </a:rPr>
              <a:t>h</a:t>
            </a:r>
            <a:r>
              <a:rPr lang="hr-HR" altLang="sr-Latn-RS" sz="1600" baseline="-25000" dirty="0">
                <a:sym typeface="Symbol"/>
              </a:rPr>
              <a:t>2</a:t>
            </a:r>
            <a:r>
              <a:rPr lang="hr-HR" altLang="sr-Latn-RS" sz="1600" dirty="0">
                <a:sym typeface="Symbol"/>
              </a:rPr>
              <a:t> = </a:t>
            </a:r>
            <a:r>
              <a:rPr lang="hr-HR" altLang="sr-Latn-RS" sz="1600" dirty="0" smtClean="0">
                <a:sym typeface="Symbol"/>
              </a:rPr>
              <a:t>8 </a:t>
            </a:r>
            <a:r>
              <a:rPr lang="hr-HR" altLang="sr-Latn-RS" sz="1600" dirty="0">
                <a:sym typeface="Symbol"/>
              </a:rPr>
              <a:t>mm		- debljina unutarnjeg stakla</a:t>
            </a:r>
          </a:p>
          <a:p>
            <a:pPr marL="800100" lvl="1"/>
            <a:r>
              <a:rPr lang="hr-HR" altLang="sr-Latn-RS" sz="1600" dirty="0">
                <a:sym typeface="Symbol"/>
              </a:rPr>
              <a:t>s = 16 mm		- </a:t>
            </a:r>
            <a:r>
              <a:rPr lang="hr-HR" altLang="sr-Latn-RS" sz="1600">
                <a:sym typeface="Symbol"/>
              </a:rPr>
              <a:t>debljina </a:t>
            </a:r>
            <a:r>
              <a:rPr lang="hr-HR" altLang="sr-Latn-RS" sz="1600" smtClean="0">
                <a:sym typeface="Symbol"/>
              </a:rPr>
              <a:t>komore</a:t>
            </a:r>
          </a:p>
          <a:p>
            <a:pPr marL="800100" lvl="1"/>
            <a:endParaRPr lang="hr-HR" altLang="sr-Latn-RS" sz="1600" dirty="0">
              <a:sym typeface="Symbol"/>
            </a:endParaRPr>
          </a:p>
          <a:p>
            <a:pPr marL="400050"/>
            <a:r>
              <a:rPr lang="hr-HR" altLang="sr-Latn-RS" sz="1600" smtClean="0"/>
              <a:t>Materijalna </a:t>
            </a:r>
            <a:r>
              <a:rPr lang="hr-HR" altLang="sr-Latn-RS" sz="1600" dirty="0" smtClean="0"/>
              <a:t>svojstva:</a:t>
            </a:r>
            <a:endParaRPr lang="hr-HR" altLang="sr-Latn-RS" sz="1600" dirty="0"/>
          </a:p>
          <a:p>
            <a:pPr marL="800100" lvl="1"/>
            <a:r>
              <a:rPr lang="hr-HR" altLang="sr-Latn-RS" sz="1600" dirty="0" smtClean="0"/>
              <a:t>E </a:t>
            </a:r>
            <a:r>
              <a:rPr lang="hr-HR" altLang="sr-Latn-RS" sz="1600" dirty="0"/>
              <a:t>= </a:t>
            </a:r>
            <a:r>
              <a:rPr lang="hr-HR" altLang="sr-Latn-RS" sz="1600" dirty="0" smtClean="0"/>
              <a:t>70000 MPa</a:t>
            </a:r>
            <a:r>
              <a:rPr lang="hr-HR" altLang="sr-Latn-RS" sz="1600" dirty="0"/>
              <a:t>	- </a:t>
            </a:r>
            <a:r>
              <a:rPr lang="hr-HR" altLang="sr-Latn-RS" sz="1600" dirty="0" smtClean="0"/>
              <a:t>modul elastičnosti stakla</a:t>
            </a:r>
            <a:endParaRPr lang="hr-HR" altLang="sr-Latn-RS" sz="1600" dirty="0"/>
          </a:p>
          <a:p>
            <a:pPr marL="800100" lvl="1"/>
            <a:r>
              <a:rPr lang="el-GR" altLang="sr-Latn-RS" sz="1600" dirty="0" smtClean="0"/>
              <a:t>ν</a:t>
            </a:r>
            <a:r>
              <a:rPr lang="hr-HR" altLang="sr-Latn-RS" sz="1600" dirty="0" smtClean="0"/>
              <a:t> </a:t>
            </a:r>
            <a:r>
              <a:rPr lang="hr-HR" altLang="sr-Latn-RS" sz="1600" dirty="0"/>
              <a:t>= </a:t>
            </a:r>
            <a:r>
              <a:rPr lang="hr-HR" altLang="sr-Latn-RS" sz="1600" dirty="0" smtClean="0"/>
              <a:t>0,23 </a:t>
            </a:r>
            <a:r>
              <a:rPr lang="hr-HR" altLang="sr-Latn-RS" sz="1600" dirty="0"/>
              <a:t>		- </a:t>
            </a:r>
            <a:r>
              <a:rPr lang="hr-HR" altLang="sr-Latn-RS" sz="1600" dirty="0" smtClean="0"/>
              <a:t>Poissonov koeficijent</a:t>
            </a:r>
          </a:p>
          <a:p>
            <a:pPr marL="514350" lvl="1" indent="0">
              <a:buNone/>
            </a:pPr>
            <a:endParaRPr lang="hr-HR" altLang="sr-Latn-RS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5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42263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dirty="0"/>
              <a:t>K</a:t>
            </a:r>
            <a:r>
              <a:rPr lang="hr-HR" altLang="sr-Latn-RS" sz="3600" dirty="0" smtClean="0"/>
              <a:t>arakteristike FE modela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3"/>
            <a:ext cx="8291264" cy="1296144"/>
          </a:xfrm>
        </p:spPr>
        <p:txBody>
          <a:bodyPr/>
          <a:lstStyle/>
          <a:p>
            <a:pPr marL="400050"/>
            <a:r>
              <a:rPr lang="hr-HR" altLang="sr-Latn-RS" sz="1600" smtClean="0"/>
              <a:t>Djelovanje</a:t>
            </a:r>
            <a:r>
              <a:rPr lang="hr-HR" altLang="sr-Latn-RS" sz="1600" dirty="0"/>
              <a:t>:</a:t>
            </a:r>
          </a:p>
          <a:p>
            <a:pPr marL="800100" lvl="1"/>
            <a:r>
              <a:rPr lang="hr-HR" altLang="sr-Latn-RS" sz="1600" dirty="0"/>
              <a:t>w</a:t>
            </a:r>
            <a:r>
              <a:rPr lang="hr-HR" altLang="sr-Latn-RS" sz="1600" baseline="-25000" dirty="0"/>
              <a:t>e</a:t>
            </a:r>
            <a:r>
              <a:rPr lang="hr-HR" altLang="sr-Latn-RS" sz="1600" dirty="0"/>
              <a:t> = </a:t>
            </a:r>
            <a:r>
              <a:rPr lang="hr-HR" altLang="sr-Latn-RS" sz="1600" dirty="0" smtClean="0"/>
              <a:t>3,00 </a:t>
            </a:r>
            <a:r>
              <a:rPr lang="hr-HR" altLang="sr-Latn-RS" sz="1600" dirty="0"/>
              <a:t>kPa	- vanjski pritisak vjetra</a:t>
            </a:r>
          </a:p>
          <a:p>
            <a:pPr marL="800100" lvl="1"/>
            <a:r>
              <a:rPr lang="hr-HR" altLang="sr-Latn-RS" sz="1600" dirty="0" smtClean="0"/>
              <a:t>P = 2 kN 		- koncentrirana sila na sredini ploče (na površini od 300x300mm) </a:t>
            </a:r>
          </a:p>
          <a:p>
            <a:pPr marL="800100" lvl="1"/>
            <a:r>
              <a:rPr lang="hr-HR" altLang="sr-Latn-RS" sz="1600" dirty="0"/>
              <a:t>k</a:t>
            </a:r>
            <a:r>
              <a:rPr lang="hr-HR" altLang="sr-Latn-RS" sz="1600" dirty="0" smtClean="0"/>
              <a:t>limatsko djelovanje (</a:t>
            </a:r>
            <a:r>
              <a:rPr lang="hr-HR" altLang="sr-Latn-RS" sz="1600" smtClean="0"/>
              <a:t>prema TPSK čl. 25 tablica 1 : </a:t>
            </a:r>
            <a:r>
              <a:rPr lang="hr-HR" altLang="sr-Latn-RS" sz="1600" dirty="0" smtClean="0"/>
              <a:t>ljetna kombinacija, </a:t>
            </a:r>
            <a:r>
              <a:rPr lang="de-DE" sz="1600" dirty="0" smtClean="0">
                <a:sym typeface="Symbol"/>
              </a:rPr>
              <a:t></a:t>
            </a:r>
            <a:r>
              <a:rPr lang="hr-HR" sz="1600" dirty="0" smtClean="0"/>
              <a:t>h </a:t>
            </a:r>
            <a:r>
              <a:rPr lang="hr-HR" sz="1600" smtClean="0"/>
              <a:t>= 158 m</a:t>
            </a:r>
            <a:r>
              <a:rPr lang="hr-HR" altLang="sr-Latn-RS" sz="1600" smtClean="0"/>
              <a:t>) </a:t>
            </a:r>
            <a:endParaRPr lang="hr-HR" altLang="sr-Latn-RS" sz="1600">
              <a:solidFill>
                <a:srgbClr val="FF0000"/>
              </a:solidFill>
            </a:endParaRPr>
          </a:p>
          <a:p>
            <a:pPr marL="514350" lvl="1" indent="0">
              <a:buNone/>
            </a:pPr>
            <a:endParaRPr lang="hr-HR" altLang="sr-Latn-RS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6</a:t>
            </a:fld>
            <a:endParaRPr lang="hr-HR" altLang="sr-Latn-RS" dirty="0"/>
          </a:p>
        </p:txBody>
      </p:sp>
      <p:pic>
        <p:nvPicPr>
          <p:cNvPr id="6" name="Slika 5"/>
          <p:cNvPicPr/>
          <p:nvPr/>
        </p:nvPicPr>
        <p:blipFill>
          <a:blip r:embed="rId2"/>
          <a:stretch>
            <a:fillRect/>
          </a:stretch>
        </p:blipFill>
        <p:spPr>
          <a:xfrm>
            <a:off x="2483768" y="2348880"/>
            <a:ext cx="4104005" cy="179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 txBox="1">
                <a:spLocks/>
              </p:cNvSpPr>
              <p:nvPr/>
            </p:nvSpPr>
            <p:spPr>
              <a:xfrm>
                <a:off x="467544" y="4293096"/>
                <a:ext cx="8291264" cy="201622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00050"/>
                <a:r>
                  <a:rPr lang="hr-HR" altLang="sr-Latn-RS" sz="1600" smtClean="0"/>
                  <a:t>Izohorni pritisak p</a:t>
                </a:r>
                <a:r>
                  <a:rPr lang="hr-HR" altLang="sr-Latn-RS" sz="1600" baseline="-25000" smtClean="0"/>
                  <a:t>0</a:t>
                </a:r>
                <a:r>
                  <a:rPr lang="hr-HR" altLang="sr-Latn-RS" sz="1600" smtClean="0"/>
                  <a:t>:</a:t>
                </a:r>
              </a:p>
              <a:p>
                <a:pPr marL="514350" lvl="1" indent="0">
                  <a:buFont typeface="Arial" panose="020B0604020202020204" pitchFamily="34" charset="0"/>
                  <a:buNone/>
                </a:pPr>
                <a:r>
                  <a:rPr lang="hr-HR" altLang="sr-Latn-RS" sz="1600" smtClean="0"/>
                  <a:t>Razlika u nadmorskoj visini:</a:t>
                </a:r>
              </a:p>
              <a:p>
                <a:pPr marL="514350" lvl="1" indent="0">
                  <a:buFont typeface="Arial" panose="020B0604020202020204" pitchFamily="34" charset="0"/>
                  <a:buNone/>
                </a:pPr>
                <a:r>
                  <a:rPr lang="hr-HR" altLang="sr-Latn-RS" sz="1600"/>
                  <a:t>	</a:t>
                </a:r>
                <a:r>
                  <a:rPr lang="hr-HR" altLang="sr-Latn-RS" sz="1600" smtClean="0"/>
                  <a:t>p</a:t>
                </a:r>
                <a:r>
                  <a:rPr lang="hr-HR" altLang="sr-Latn-RS" sz="1600" baseline="-25000" smtClean="0"/>
                  <a:t>h,0</a:t>
                </a:r>
                <a:r>
                  <a:rPr lang="hr-HR" altLang="sr-Latn-RS" sz="1600" smtClean="0"/>
                  <a:t> = c</a:t>
                </a:r>
                <a:r>
                  <a:rPr lang="hr-HR" altLang="sr-Latn-RS" sz="1600" baseline="-25000" smtClean="0"/>
                  <a:t>h</a:t>
                </a:r>
                <a:r>
                  <a:rPr lang="hr-HR" altLang="sr-Latn-RS" sz="1600" smtClean="0"/>
                  <a:t> * </a:t>
                </a:r>
                <a:r>
                  <a:rPr lang="hr-HR" altLang="sr-Latn-RS" sz="1600" smtClean="0">
                    <a:sym typeface="Symbol"/>
                  </a:rPr>
                  <a:t>h = 0,012 * </a:t>
                </a:r>
                <a:r>
                  <a:rPr lang="hr-HR" altLang="sr-Latn-RS" sz="1600" smtClean="0"/>
                  <a:t>158 = 1,90 kPa</a:t>
                </a:r>
              </a:p>
              <a:p>
                <a:pPr marL="514350" lvl="1" indent="0">
                  <a:buFont typeface="Arial" panose="020B0604020202020204" pitchFamily="34" charset="0"/>
                  <a:buNone/>
                </a:pPr>
                <a:r>
                  <a:rPr lang="hr-HR" altLang="sr-Latn-RS" sz="1600" smtClean="0"/>
                  <a:t>Razlika u temperaturi i atmosferskom pritisku:</a:t>
                </a:r>
              </a:p>
              <a:p>
                <a:pPr marL="514350" lvl="1" indent="0">
                  <a:buNone/>
                </a:pPr>
                <a:r>
                  <a:rPr lang="hr-HR" altLang="sr-Latn-RS" sz="160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r-HR" altLang="sr-Latn-R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altLang="sr-Latn-RS" sz="1600" b="0" i="0" smtClean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altLang="sr-Latn-RS" sz="1600" b="0" i="0" smtClean="0">
                            <a:latin typeface="Cambria Math"/>
                          </a:rPr>
                          <m:t>c</m:t>
                        </m:r>
                        <m:r>
                          <a:rPr lang="hr-HR" altLang="sr-Latn-RS" sz="1600" b="0" i="0" smtClean="0">
                            <a:latin typeface="Cambria Math"/>
                          </a:rPr>
                          <m:t>,0</m:t>
                        </m:r>
                      </m:sub>
                    </m:sSub>
                    <m:r>
                      <a:rPr lang="hr-HR" altLang="sr-Latn-RS" sz="1600" b="0" i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hr-HR" altLang="sr-Latn-RS" sz="1600" b="0" i="1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hr-HR" altLang="sr-Latn-RS" sz="1600" i="1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altLang="sr-Latn-R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hr-HR" altLang="sr-Latn-RS" sz="1600" i="0">
                                    <a:latin typeface="Cambria Math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hr-HR" altLang="sr-Latn-RS" sz="1600" i="0">
                                    <a:latin typeface="Cambria Math"/>
                                  </a:rPr>
                                  <m:t>t</m:t>
                                </m:r>
                              </m:sub>
                            </m:sSub>
                            <m:r>
                              <a:rPr lang="hr-HR" altLang="sr-Latn-RS" sz="1600" i="0">
                                <a:latin typeface="Cambria Math"/>
                              </a:rPr>
                              <m:t>+273,15</m:t>
                            </m:r>
                          </m:num>
                          <m:den>
                            <m:sSub>
                              <m:sSubPr>
                                <m:ctrlPr>
                                  <a:rPr lang="hr-HR" altLang="sr-Latn-RS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hr-HR" altLang="sr-Latn-RS" sz="1600" i="0">
                                    <a:latin typeface="Cambria Math"/>
                                  </a:rPr>
                                  <m:t>T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hr-HR" altLang="sr-Latn-RS" sz="1600" i="0">
                                    <a:latin typeface="Cambria Math"/>
                                  </a:rPr>
                                  <m:t>p</m:t>
                                </m:r>
                              </m:sub>
                            </m:sSub>
                            <m:r>
                              <a:rPr lang="hr-HR" altLang="sr-Latn-RS" sz="1600" i="0">
                                <a:latin typeface="Cambria Math"/>
                              </a:rPr>
                              <m:t>+273,15</m:t>
                            </m:r>
                          </m:den>
                        </m:f>
                        <m:r>
                          <a:rPr lang="hr-HR" altLang="sr-Latn-RS" sz="1600" i="0">
                            <a:latin typeface="Cambria Math"/>
                          </a:rPr>
                          <m:t>−1</m:t>
                        </m:r>
                      </m:e>
                    </m:d>
                    <m:sSub>
                      <m:sSubPr>
                        <m:ctrlPr>
                          <a:rPr lang="hr-HR" altLang="sr-Latn-RS" sz="16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r-HR" altLang="sr-Latn-RS" sz="1600" b="0" i="0" smtClean="0">
                            <a:latin typeface="Cambria Math"/>
                          </a:rPr>
                          <m:t>p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r-HR" altLang="sr-Latn-RS" sz="1600" b="0" i="0" smtClean="0">
                            <a:latin typeface="Cambria Math"/>
                          </a:rPr>
                          <m:t>p</m:t>
                        </m:r>
                      </m:sub>
                    </m:sSub>
                    <m:r>
                      <a:rPr lang="hr-HR" altLang="sr-Latn-RS" sz="1600" b="0" i="0" smtClean="0">
                        <a:latin typeface="Cambria Math"/>
                      </a:rPr>
                      <m:t>−</m:t>
                    </m:r>
                    <m:d>
                      <m:dPr>
                        <m:ctrlPr>
                          <a:rPr lang="hr-HR" altLang="sr-Latn-RS" sz="16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altLang="sr-Latn-R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altLang="sr-Latn-RS" sz="1600" b="0" i="0" smtClean="0">
                                <a:latin typeface="Cambria Math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hr-HR" altLang="sr-Latn-RS" sz="1600" b="0" i="0" smtClean="0">
                                <a:latin typeface="Cambria Math"/>
                              </a:rPr>
                              <m:t>t</m:t>
                            </m:r>
                          </m:sub>
                        </m:sSub>
                        <m:r>
                          <a:rPr lang="hr-HR" altLang="sr-Latn-RS" sz="1600" b="0" i="0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hr-HR" altLang="sr-Latn-R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hr-HR" altLang="sr-Latn-RS" sz="1600" b="0" i="0" smtClean="0">
                                <a:latin typeface="Cambria Math"/>
                              </a:rPr>
                              <m:t>p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hr-HR" altLang="sr-Latn-RS" sz="1600" b="0" i="0" smtClean="0">
                                <a:latin typeface="Cambria Math"/>
                              </a:rPr>
                              <m:t>p</m:t>
                            </m:r>
                          </m:sub>
                        </m:sSub>
                      </m:e>
                    </m:d>
                    <m:r>
                      <a:rPr lang="hr-HR" altLang="sr-Latn-RS" sz="1600" b="0" i="0" smtClean="0">
                        <a:latin typeface="Cambria Math"/>
                      </a:rPr>
                      <m:t>=7,05+2,0=9,05 </m:t>
                    </m:r>
                    <m:r>
                      <m:rPr>
                        <m:sty m:val="p"/>
                      </m:rPr>
                      <a:rPr lang="hr-HR" altLang="sr-Latn-RS" sz="1600" b="0" i="0" smtClean="0">
                        <a:latin typeface="Cambria Math"/>
                      </a:rPr>
                      <m:t>kPa</m:t>
                    </m:r>
                    <m:r>
                      <a:rPr lang="hr-HR" altLang="sr-Latn-RS" sz="1600" b="0" i="0" smtClean="0">
                        <a:latin typeface="Cambria Math"/>
                      </a:rPr>
                      <m:t> </m:t>
                    </m:r>
                  </m:oMath>
                </a14:m>
                <a:endParaRPr lang="hr-HR" altLang="sr-Latn-RS" sz="1600" b="0" smtClean="0"/>
              </a:p>
              <a:p>
                <a:pPr marL="514350" lvl="1" indent="0">
                  <a:buNone/>
                </a:pPr>
                <a:r>
                  <a:rPr lang="hr-HR" altLang="sr-Latn-RS" sz="1600" smtClean="0"/>
                  <a:t>	p</a:t>
                </a:r>
                <a:r>
                  <a:rPr lang="hr-HR" altLang="sr-Latn-RS" sz="1600" baseline="-25000" smtClean="0"/>
                  <a:t>0</a:t>
                </a:r>
                <a:r>
                  <a:rPr lang="hr-HR" altLang="sr-Latn-RS" sz="1600" smtClean="0"/>
                  <a:t> </a:t>
                </a:r>
                <a:r>
                  <a:rPr lang="hr-HR" altLang="sr-Latn-RS" sz="1600"/>
                  <a:t>=</a:t>
                </a:r>
                <a:r>
                  <a:rPr lang="hr-HR" sz="1600" smtClean="0"/>
                  <a:t> </a:t>
                </a:r>
                <a:r>
                  <a:rPr lang="hr-HR" altLang="sr-Latn-RS" sz="1600"/>
                  <a:t>p</a:t>
                </a:r>
                <a:r>
                  <a:rPr lang="hr-HR" altLang="sr-Latn-RS" sz="1600" baseline="-25000"/>
                  <a:t>h,0</a:t>
                </a:r>
                <a:r>
                  <a:rPr lang="hr-HR" altLang="sr-Latn-RS" sz="1600"/>
                  <a:t> </a:t>
                </a:r>
                <a:r>
                  <a:rPr lang="hr-HR" altLang="sr-Latn-RS" sz="1600" smtClean="0"/>
                  <a:t>+ p</a:t>
                </a:r>
                <a:r>
                  <a:rPr lang="hr-HR" altLang="sr-Latn-RS" sz="1600" baseline="-25000" smtClean="0"/>
                  <a:t>c,0</a:t>
                </a:r>
                <a:r>
                  <a:rPr lang="hr-HR" altLang="sr-Latn-RS" sz="1600" smtClean="0"/>
                  <a:t> </a:t>
                </a:r>
                <a:r>
                  <a:rPr lang="hr-HR" altLang="sr-Latn-RS" sz="1600"/>
                  <a:t>= </a:t>
                </a:r>
                <a:r>
                  <a:rPr lang="hr-HR" altLang="sr-Latn-RS" sz="1600" smtClean="0"/>
                  <a:t>10,95 kPa	- izohorni pritisak zbog klimatskog djelovanja i </a:t>
                </a:r>
                <a:r>
                  <a:rPr lang="de-DE" sz="1600">
                    <a:sym typeface="Symbol"/>
                  </a:rPr>
                  <a:t></a:t>
                </a:r>
                <a:r>
                  <a:rPr lang="hr-HR" sz="1600"/>
                  <a:t>h</a:t>
                </a:r>
                <a:r>
                  <a:rPr lang="hr-HR" altLang="sr-Latn-RS" sz="160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293096"/>
                <a:ext cx="8291264" cy="2016224"/>
              </a:xfrm>
              <a:prstGeom prst="rect">
                <a:avLst/>
              </a:prstGeom>
              <a:blipFill rotWithShape="1">
                <a:blip r:embed="rId3"/>
                <a:stretch>
                  <a:fillRect t="-906" b="-51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80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pPr marL="0" indent="0" algn="just">
              <a:buNone/>
            </a:pPr>
            <a:endParaRPr lang="hr-HR" altLang="sr-Latn-RS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505" y="6363472"/>
            <a:ext cx="5976938" cy="476250"/>
          </a:xfrm>
        </p:spPr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7</a:t>
            </a:fld>
            <a:endParaRPr lang="hr-HR" altLang="sr-Latn-R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85" y="1360078"/>
            <a:ext cx="2051583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47" y="1360078"/>
            <a:ext cx="2195537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60078"/>
            <a:ext cx="2163537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360078"/>
            <a:ext cx="1472997" cy="288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7544" y="404664"/>
            <a:ext cx="4320480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GEOMETRIJSKE KARAKTERISTIKE MODELA</a:t>
            </a:r>
            <a:endParaRPr lang="hr-HR" altLang="sr-Latn-RS" sz="16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6580" y="2692515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RAVNO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3808" y="2692515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CILINDRIČNO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49712" y="2692515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SFERNO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5577" y="2692515"/>
            <a:ext cx="172819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r-H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SEDLASTO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5" y="4365105"/>
            <a:ext cx="24213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dirty="0" smtClean="0">
                <a:latin typeface="+mn-lt"/>
              </a:rPr>
              <a:t>BxH = 2000x2000mm</a:t>
            </a:r>
            <a:endParaRPr lang="hr-HR" dirty="0">
              <a:latin typeface="+mn-lt"/>
            </a:endParaRPr>
          </a:p>
          <a:p>
            <a:pPr marL="0" indent="0">
              <a:buNone/>
            </a:pPr>
            <a:r>
              <a:rPr lang="de-DE" dirty="0"/>
              <a:t>	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415944" y="4365104"/>
            <a:ext cx="2421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altLang="sr-Latn-RS" dirty="0" smtClean="0">
                <a:latin typeface="+mn-lt"/>
                <a:sym typeface="Symbol"/>
              </a:rPr>
              <a:t>l</a:t>
            </a:r>
            <a:r>
              <a:rPr lang="hr-HR" altLang="sr-Latn-RS" baseline="-25000" dirty="0" smtClean="0">
                <a:latin typeface="+mn-lt"/>
                <a:sym typeface="Symbol"/>
              </a:rPr>
              <a:t>k</a:t>
            </a:r>
            <a:r>
              <a:rPr lang="hr-HR" dirty="0" smtClean="0">
                <a:latin typeface="+mn-lt"/>
              </a:rPr>
              <a:t>xH = 2000x2000mm</a:t>
            </a:r>
          </a:p>
          <a:p>
            <a:pPr marL="0" indent="0" algn="ctr">
              <a:buNone/>
            </a:pPr>
            <a:r>
              <a:rPr lang="hr-HR" dirty="0">
                <a:latin typeface="+mn-lt"/>
              </a:rPr>
              <a:t>r</a:t>
            </a:r>
            <a:r>
              <a:rPr lang="hr-HR" dirty="0" smtClean="0">
                <a:latin typeface="+mn-lt"/>
              </a:rPr>
              <a:t> =  1273,24mm</a:t>
            </a:r>
          </a:p>
          <a:p>
            <a:pPr marL="0" indent="0" algn="ctr">
              <a:buNone/>
            </a:pPr>
            <a:endParaRPr lang="hr-HR" dirty="0">
              <a:latin typeface="+mn-lt"/>
            </a:endParaRPr>
          </a:p>
          <a:p>
            <a:pPr marL="0" indent="0">
              <a:buNone/>
            </a:pPr>
            <a:r>
              <a:rPr lang="hr-HR" altLang="sr-Latn-RS" dirty="0" smtClean="0">
                <a:latin typeface="+mn-lt"/>
                <a:sym typeface="Symbol"/>
              </a:rPr>
              <a:t>l</a:t>
            </a:r>
            <a:r>
              <a:rPr lang="hr-HR" altLang="sr-Latn-RS" baseline="-25000" dirty="0" smtClean="0">
                <a:latin typeface="+mn-lt"/>
                <a:sym typeface="Symbol"/>
              </a:rPr>
              <a:t>k </a:t>
            </a:r>
            <a:r>
              <a:rPr lang="hr-HR" altLang="sr-Latn-RS" dirty="0" smtClean="0">
                <a:latin typeface="+mn-lt"/>
                <a:sym typeface="Symbol"/>
              </a:rPr>
              <a:t> - duljina kružnog luka</a:t>
            </a:r>
          </a:p>
          <a:p>
            <a:pPr marL="0" indent="0">
              <a:buNone/>
            </a:pPr>
            <a:r>
              <a:rPr lang="hr-HR" dirty="0">
                <a:latin typeface="+mn-lt"/>
                <a:sym typeface="Symbol"/>
              </a:rPr>
              <a:t>r</a:t>
            </a:r>
            <a:r>
              <a:rPr lang="hr-HR" dirty="0" smtClean="0">
                <a:latin typeface="+mn-lt"/>
                <a:sym typeface="Symbol"/>
              </a:rPr>
              <a:t> – polumjer</a:t>
            </a:r>
            <a:endParaRPr lang="hr-HR" dirty="0">
              <a:latin typeface="+mn-lt"/>
            </a:endParaRPr>
          </a:p>
          <a:p>
            <a:pPr marL="0" indent="0">
              <a:buNone/>
            </a:pPr>
            <a:r>
              <a:rPr lang="de-DE" dirty="0"/>
              <a:t>	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788024" y="4365105"/>
            <a:ext cx="2421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r-HR" altLang="sr-Latn-RS" dirty="0" smtClean="0">
                <a:latin typeface="+mn-lt"/>
                <a:sym typeface="Symbol"/>
              </a:rPr>
              <a:t>l</a:t>
            </a:r>
            <a:r>
              <a:rPr lang="hr-HR" altLang="sr-Latn-RS" baseline="-25000" dirty="0" smtClean="0">
                <a:latin typeface="+mn-lt"/>
                <a:sym typeface="Symbol"/>
              </a:rPr>
              <a:t>k</a:t>
            </a:r>
            <a:r>
              <a:rPr lang="hr-HR" dirty="0" smtClean="0">
                <a:latin typeface="+mn-lt"/>
              </a:rPr>
              <a:t>x</a:t>
            </a:r>
            <a:r>
              <a:rPr lang="hr-HR" altLang="sr-Latn-RS" dirty="0" smtClean="0">
                <a:latin typeface="+mn-lt"/>
                <a:sym typeface="Symbol"/>
              </a:rPr>
              <a:t>l</a:t>
            </a:r>
            <a:r>
              <a:rPr lang="hr-HR" altLang="sr-Latn-RS" baseline="-25000" dirty="0">
                <a:sym typeface="Symbol"/>
              </a:rPr>
              <a:t>k</a:t>
            </a:r>
            <a:r>
              <a:rPr lang="hr-HR" dirty="0" smtClean="0">
                <a:latin typeface="+mn-lt"/>
              </a:rPr>
              <a:t> = 2000x2000mm</a:t>
            </a:r>
          </a:p>
          <a:p>
            <a:pPr marL="0" indent="0" algn="ctr">
              <a:buNone/>
            </a:pPr>
            <a:r>
              <a:rPr lang="hr-HR" dirty="0">
                <a:latin typeface="+mn-lt"/>
              </a:rPr>
              <a:t>r</a:t>
            </a:r>
            <a:r>
              <a:rPr lang="hr-HR" dirty="0" smtClean="0">
                <a:latin typeface="+mn-lt"/>
              </a:rPr>
              <a:t> =  1200,00mm</a:t>
            </a:r>
          </a:p>
          <a:p>
            <a:pPr marL="0" indent="0" algn="ctr">
              <a:buNone/>
            </a:pPr>
            <a:endParaRPr lang="hr-HR" dirty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hr-HR" altLang="sr-Latn-RS" dirty="0" smtClean="0">
                <a:latin typeface="+mn-lt"/>
                <a:sym typeface="Symbol"/>
              </a:rPr>
              <a:t>l</a:t>
            </a:r>
            <a:r>
              <a:rPr lang="hr-HR" altLang="sr-Latn-RS" baseline="-25000" dirty="0" smtClean="0">
                <a:latin typeface="+mn-lt"/>
                <a:sym typeface="Symbol"/>
              </a:rPr>
              <a:t>k </a:t>
            </a:r>
            <a:r>
              <a:rPr lang="hr-HR" altLang="sr-Latn-RS" dirty="0" smtClean="0">
                <a:latin typeface="+mn-lt"/>
                <a:sym typeface="Symbol"/>
              </a:rPr>
              <a:t> - duljina kružnog luka</a:t>
            </a:r>
          </a:p>
          <a:p>
            <a:pPr marL="0" indent="0">
              <a:buNone/>
            </a:pPr>
            <a:r>
              <a:rPr lang="hr-HR" dirty="0">
                <a:latin typeface="+mn-lt"/>
                <a:sym typeface="Symbol"/>
              </a:rPr>
              <a:t>r</a:t>
            </a:r>
            <a:r>
              <a:rPr lang="hr-HR" dirty="0" smtClean="0">
                <a:latin typeface="+mn-lt"/>
                <a:sym typeface="Symbol"/>
              </a:rPr>
              <a:t> – polumjer</a:t>
            </a:r>
            <a:endParaRPr lang="hr-HR" dirty="0">
              <a:latin typeface="+mn-lt"/>
            </a:endParaRPr>
          </a:p>
          <a:p>
            <a:pPr marL="0" indent="0">
              <a:buNone/>
            </a:pPr>
            <a:r>
              <a:rPr lang="de-DE" dirty="0"/>
              <a:t>	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020272" y="4365105"/>
            <a:ext cx="22289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altLang="sr-Latn-RS" dirty="0" smtClean="0">
                <a:latin typeface="+mn-lt"/>
                <a:sym typeface="Symbol"/>
              </a:rPr>
              <a:t>B</a:t>
            </a:r>
            <a:r>
              <a:rPr lang="hr-HR" dirty="0" smtClean="0">
                <a:latin typeface="+mn-lt"/>
              </a:rPr>
              <a:t>xH = 2000x2000mm</a:t>
            </a:r>
          </a:p>
          <a:p>
            <a:pPr marL="0" indent="0">
              <a:buNone/>
            </a:pPr>
            <a:r>
              <a:rPr lang="hr-HR" dirty="0" smtClean="0">
                <a:latin typeface="+mn-lt"/>
              </a:rPr>
              <a:t>k =  200mm</a:t>
            </a:r>
          </a:p>
          <a:p>
            <a:pPr marL="0" indent="0">
              <a:buNone/>
            </a:pPr>
            <a:endParaRPr lang="hr-HR" dirty="0">
              <a:latin typeface="+mn-lt"/>
            </a:endParaRPr>
          </a:p>
          <a:p>
            <a:pPr marL="0" indent="0">
              <a:buNone/>
            </a:pPr>
            <a:r>
              <a:rPr lang="hr-HR" altLang="sr-Latn-RS" dirty="0" smtClean="0">
                <a:latin typeface="+mn-lt"/>
                <a:sym typeface="Symbol"/>
              </a:rPr>
              <a:t>k</a:t>
            </a:r>
            <a:r>
              <a:rPr lang="hr-HR" altLang="sr-Latn-RS" baseline="-25000" dirty="0" smtClean="0">
                <a:latin typeface="+mn-lt"/>
                <a:sym typeface="Symbol"/>
              </a:rPr>
              <a:t> </a:t>
            </a:r>
            <a:r>
              <a:rPr lang="hr-HR" altLang="sr-Latn-RS" dirty="0" smtClean="0">
                <a:latin typeface="+mn-lt"/>
                <a:sym typeface="Symbol"/>
              </a:rPr>
              <a:t> - zadani pomak jednog kuta okomito na ravninu stakla </a:t>
            </a:r>
            <a:endParaRPr lang="hr-HR" dirty="0">
              <a:latin typeface="+mn-lt"/>
            </a:endParaRPr>
          </a:p>
          <a:p>
            <a:pPr marL="0" indent="0">
              <a:buNone/>
            </a:pPr>
            <a:r>
              <a:rPr lang="de-DE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9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7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sz="3600" dirty="0" smtClean="0"/>
              <a:t>Postupak proračuna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291264" cy="5289451"/>
          </a:xfrm>
        </p:spPr>
        <p:txBody>
          <a:bodyPr/>
          <a:lstStyle/>
          <a:p>
            <a:pPr algn="just"/>
            <a:endParaRPr lang="hr-HR" altLang="sr-Latn-RS" sz="1800" dirty="0" smtClean="0"/>
          </a:p>
          <a:p>
            <a:pPr marL="0" indent="0" algn="just">
              <a:buNone/>
            </a:pPr>
            <a:endParaRPr lang="hr-HR" altLang="sr-Latn-RS" sz="1800" dirty="0" smtClean="0"/>
          </a:p>
          <a:p>
            <a:pPr algn="just"/>
            <a:r>
              <a:rPr lang="hr-HR" altLang="sr-Latn-RS" sz="1800" dirty="0" smtClean="0"/>
              <a:t>Zbog preglednosti, detaljni iterativni postupak prikazan je za cilindrično zakrivljeno staklo (opterećenje vjetrom), dok je istovjetni, no skraćeni prikaz postupka proveden za sferno (koncentrirana sila) i </a:t>
            </a:r>
            <a:r>
              <a:rPr lang="hr-HR" altLang="sr-Latn-RS" sz="1800" dirty="0"/>
              <a:t>sedlasto zakrivljeno </a:t>
            </a:r>
            <a:r>
              <a:rPr lang="hr-HR" altLang="sr-Latn-RS" sz="1800" dirty="0" smtClean="0"/>
              <a:t>staklo (</a:t>
            </a:r>
            <a:r>
              <a:rPr lang="hr-HR" altLang="sr-Latn-RS" sz="1800" dirty="0"/>
              <a:t>klimatsko opterećenje</a:t>
            </a:r>
            <a:r>
              <a:rPr lang="hr-HR" altLang="sr-Latn-RS" sz="1800" dirty="0" smtClean="0"/>
              <a:t>).</a:t>
            </a:r>
          </a:p>
          <a:p>
            <a:pPr algn="just"/>
            <a:r>
              <a:rPr lang="hr-HR" altLang="sr-Latn-RS" sz="1800" dirty="0" smtClean="0"/>
              <a:t>Ravno staklo također je proračunato iterativnim postupkom te su rezultati uspoređeni s onima dobivenim u specijaliziranom programu za proračun stakla - SJ Mepla. Podudaranje rezultata poslužilo je kao potvrda ispravnosti metode koja je proširena na proračun prostorno zakrivljenih stakala.</a:t>
            </a:r>
          </a:p>
          <a:p>
            <a:pPr marL="0" indent="0" algn="just">
              <a:buNone/>
            </a:pPr>
            <a:endParaRPr lang="hr-HR" altLang="sr-Latn-RS" sz="1800" dirty="0" smtClean="0"/>
          </a:p>
          <a:p>
            <a:pPr marL="0" indent="0" algn="ctr">
              <a:buNone/>
            </a:pPr>
            <a:r>
              <a:rPr lang="hr-HR" altLang="sr-Latn-RS" sz="1800" dirty="0" smtClean="0"/>
              <a:t>Prostorno zakrivljena stakla zasad nisu dijelovi komercijalno dostupnih programa za specijalizirani proračun stakla. </a:t>
            </a:r>
          </a:p>
          <a:p>
            <a:pPr marL="0" indent="0" algn="just">
              <a:buNone/>
            </a:pPr>
            <a:endParaRPr lang="hr-HR" altLang="sr-Latn-RS" sz="1600" dirty="0" smtClean="0"/>
          </a:p>
          <a:p>
            <a:pPr marL="514350" lvl="1" indent="0">
              <a:buNone/>
            </a:pPr>
            <a:endParaRPr lang="hr-HR" altLang="sr-Latn-RS" sz="16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8</a:t>
            </a:fld>
            <a:endParaRPr lang="hr-HR" altLang="sr-Latn-RS" dirty="0"/>
          </a:p>
        </p:txBody>
      </p:sp>
    </p:spTree>
    <p:extLst>
      <p:ext uri="{BB962C8B-B14F-4D97-AF65-F5344CB8AC3E}">
        <p14:creationId xmlns:p14="http://schemas.microsoft.com/office/powerpoint/2010/main" val="59371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6712"/>
            <a:ext cx="8507288" cy="5289451"/>
          </a:xfrm>
        </p:spPr>
        <p:txBody>
          <a:bodyPr/>
          <a:lstStyle/>
          <a:p>
            <a:r>
              <a:rPr lang="de-DE" sz="1800" dirty="0"/>
              <a:t>Svaka ploča </a:t>
            </a:r>
            <a:r>
              <a:rPr lang="de-DE" sz="1800" dirty="0" smtClean="0"/>
              <a:t>proračunata </a:t>
            </a:r>
            <a:r>
              <a:rPr lang="hr-HR" sz="1800" dirty="0" smtClean="0"/>
              <a:t>je </a:t>
            </a:r>
            <a:r>
              <a:rPr lang="de-DE" sz="1800" dirty="0" smtClean="0"/>
              <a:t>za </a:t>
            </a:r>
            <a:r>
              <a:rPr lang="de-DE" sz="1800" dirty="0"/>
              <a:t>seriju jednolikih pritisaka po cijeloj površini koji predstavljaju promjenu pritiska plina u komori:</a:t>
            </a:r>
            <a:endParaRPr lang="en-US" sz="1800" dirty="0"/>
          </a:p>
          <a:p>
            <a:pPr marL="0" indent="0">
              <a:buNone/>
            </a:pPr>
            <a:r>
              <a:rPr lang="de-DE" sz="1800" dirty="0"/>
              <a:t>Ploča 1 (ploča izložena djelovanju):	</a:t>
            </a:r>
            <a:r>
              <a:rPr lang="de-DE" sz="1800" dirty="0">
                <a:sym typeface="Symbol"/>
              </a:rPr>
              <a:t></a:t>
            </a:r>
            <a:r>
              <a:rPr lang="de-DE" sz="1800" dirty="0"/>
              <a:t>p = </a:t>
            </a:r>
            <a:r>
              <a:rPr lang="hr-HR" sz="1800" dirty="0" smtClean="0"/>
              <a:t>0,00</a:t>
            </a:r>
            <a:r>
              <a:rPr lang="de-DE" sz="1800" dirty="0" smtClean="0"/>
              <a:t>kPa </a:t>
            </a:r>
            <a:r>
              <a:rPr lang="de-DE" sz="1800" dirty="0"/>
              <a:t>– </a:t>
            </a:r>
            <a:r>
              <a:rPr lang="hr-HR" sz="1800" dirty="0" smtClean="0"/>
              <a:t>1</a:t>
            </a:r>
            <a:r>
              <a:rPr lang="de-DE" sz="1800" dirty="0" smtClean="0"/>
              <a:t>,</a:t>
            </a:r>
            <a:r>
              <a:rPr lang="hr-HR" sz="1800" dirty="0" smtClean="0"/>
              <a:t>50</a:t>
            </a:r>
            <a:r>
              <a:rPr lang="de-DE" sz="1800" dirty="0" smtClean="0"/>
              <a:t> </a:t>
            </a:r>
            <a:r>
              <a:rPr lang="de-DE" sz="1800" dirty="0"/>
              <a:t>kPa, u koracima od </a:t>
            </a:r>
            <a:r>
              <a:rPr lang="de-DE" sz="1800" dirty="0" smtClean="0"/>
              <a:t>0,</a:t>
            </a:r>
            <a:r>
              <a:rPr lang="hr-HR" sz="1800" dirty="0" smtClean="0"/>
              <a:t>25</a:t>
            </a:r>
            <a:r>
              <a:rPr lang="de-DE" sz="1800" dirty="0" smtClean="0"/>
              <a:t> </a:t>
            </a:r>
            <a:r>
              <a:rPr lang="de-DE" sz="1800" dirty="0"/>
              <a:t>kPa</a:t>
            </a:r>
            <a:endParaRPr lang="en-US" sz="1800" dirty="0"/>
          </a:p>
          <a:p>
            <a:pPr marL="0" indent="0">
              <a:buNone/>
            </a:pPr>
            <a:r>
              <a:rPr lang="de-DE" sz="1800" dirty="0"/>
              <a:t>Ploča 2 (neizložena ploča):		</a:t>
            </a:r>
            <a:r>
              <a:rPr lang="de-DE" sz="1800" dirty="0">
                <a:sym typeface="Symbol"/>
              </a:rPr>
              <a:t></a:t>
            </a:r>
            <a:r>
              <a:rPr lang="de-DE" sz="1800" dirty="0"/>
              <a:t>p = 0,00 kPa – </a:t>
            </a:r>
            <a:r>
              <a:rPr lang="hr-HR" sz="1800" dirty="0" smtClean="0"/>
              <a:t>1</a:t>
            </a:r>
            <a:r>
              <a:rPr lang="de-DE" sz="1800" dirty="0" smtClean="0"/>
              <a:t>,50 </a:t>
            </a:r>
            <a:r>
              <a:rPr lang="de-DE" sz="1800" dirty="0"/>
              <a:t>kPa, u koracima od 0,25 kPa </a:t>
            </a:r>
            <a:r>
              <a:rPr lang="hr-HR" sz="1800" dirty="0" smtClean="0">
                <a:solidFill>
                  <a:srgbClr val="FF0000"/>
                </a:solidFill>
              </a:rPr>
              <a:t>						</a:t>
            </a:r>
            <a:endParaRPr lang="hr-HR" sz="1800" dirty="0" smtClean="0"/>
          </a:p>
          <a:p>
            <a:pPr marL="0" indent="0" algn="just">
              <a:buNone/>
            </a:pPr>
            <a:r>
              <a:rPr lang="hr-HR" sz="1600" dirty="0" smtClean="0">
                <a:solidFill>
                  <a:srgbClr val="FF0000"/>
                </a:solidFill>
              </a:rPr>
              <a:t> </a:t>
            </a:r>
            <a:r>
              <a:rPr lang="hr-HR" sz="1600" dirty="0" smtClean="0"/>
              <a:t>Ploča 1</a:t>
            </a:r>
            <a:r>
              <a:rPr lang="hr-HR" sz="1600" dirty="0"/>
              <a:t>:</a:t>
            </a:r>
            <a:r>
              <a:rPr lang="hr-HR" sz="1600" dirty="0">
                <a:solidFill>
                  <a:srgbClr val="FF0000"/>
                </a:solidFill>
              </a:rPr>
              <a:t> </a:t>
            </a:r>
            <a:r>
              <a:rPr lang="hr-HR" sz="1600" dirty="0" smtClean="0">
                <a:solidFill>
                  <a:srgbClr val="FF0000"/>
                </a:solidFill>
              </a:rPr>
              <a:t>					</a:t>
            </a:r>
            <a:r>
              <a:rPr lang="hr-HR" sz="1600" dirty="0" smtClean="0"/>
              <a:t>     Ploča 2: 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hr-HR" altLang="sr-Latn-RS" dirty="0"/>
              <a:t>Nebojša Buljan</a:t>
            </a:r>
          </a:p>
          <a:p>
            <a:r>
              <a:rPr lang="hr-HR" altLang="sr-Latn-RS" dirty="0"/>
              <a:t>Franko Milovan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A97B197-5111-4B02-8047-EF5F65D3E305}" type="slidenum">
              <a:rPr lang="hr-HR" altLang="sr-Latn-RS" smtClean="0"/>
              <a:pPr>
                <a:defRPr/>
              </a:pPr>
              <a:t>9</a:t>
            </a:fld>
            <a:endParaRPr lang="hr-HR" altLang="sr-Latn-RS" dirty="0"/>
          </a:p>
        </p:txBody>
      </p:sp>
      <p:sp>
        <p:nvSpPr>
          <p:cNvPr id="6" name="Rectangle 5"/>
          <p:cNvSpPr/>
          <p:nvPr/>
        </p:nvSpPr>
        <p:spPr>
          <a:xfrm>
            <a:off x="467544" y="404664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r-HR" sz="1600" b="1" dirty="0" smtClean="0">
                <a:solidFill>
                  <a:prstClr val="black"/>
                </a:solidFill>
                <a:latin typeface="Calibri"/>
                <a:cs typeface="+mn-cs"/>
              </a:rPr>
              <a:t>CILINDRIČNO ZAKRIVLJENO STAKLO – OPTEREĆENJE VJETROM</a:t>
            </a:r>
            <a:endParaRPr lang="hr-HR" altLang="sr-Latn-RS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8296991"/>
                  </p:ext>
                </p:extLst>
              </p:nvPr>
            </p:nvGraphicFramePr>
            <p:xfrm>
              <a:off x="611560" y="2780928"/>
              <a:ext cx="3888000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972000"/>
                    <a:gridCol w="972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w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hr-HR" sz="1400" dirty="0" smtClean="0"/>
                            <a:t>V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sz="1400" b="0" i="0" smtClean="0">
                                      <a:latin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1400" dirty="0" smtClean="0"/>
                            <a:t>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0,9212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1,4334x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0,8432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1,3128x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0,7653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1,1926x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0,75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0,6878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1,0724x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0,6104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9,5247x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0,5333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8,3274x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0,4569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7,1319x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8296991"/>
                  </p:ext>
                </p:extLst>
              </p:nvPr>
            </p:nvGraphicFramePr>
            <p:xfrm>
              <a:off x="611560" y="2780928"/>
              <a:ext cx="3888000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972000"/>
                    <a:gridCol w="972000"/>
                    <a:gridCol w="972000"/>
                    <a:gridCol w="972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w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r="-629" b="-7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0,9212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100000" r="-629" b="-6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0,8432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200000" r="-629" b="-5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0,7653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300000" r="-629" b="-4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0,75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0,6878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406667" r="-629" b="-31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0,6104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498361" r="-629" b="-2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0,5333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598361" r="-629" b="-1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3,00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0,4569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2"/>
                          <a:stretch>
                            <a:fillRect l="-301258" t="-698361" r="-629" b="-819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4847671"/>
                  </p:ext>
                </p:extLst>
              </p:nvPr>
            </p:nvGraphicFramePr>
            <p:xfrm>
              <a:off x="5364088" y="2780928"/>
              <a:ext cx="3132000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44000"/>
                    <a:gridCol w="1044000"/>
                    <a:gridCol w="1044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hr-HR" sz="1400" dirty="0" smtClean="0"/>
                            <a:t>V 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hr-HR" sz="1400" b="0" i="0" smtClean="0">
                                      <a:latin typeface="Cambria Math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hr-HR" sz="1400" dirty="0" smtClean="0"/>
                            <a:t>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0,0755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1,1840x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0,1512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2,3639x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0,75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0,2272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3,5574x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0,3034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4,7469x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0,3798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5,9385x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0,4569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r-HR" sz="1400" dirty="0" smtClean="0"/>
                            <a:t>7,1319x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hr-HR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hr-HR" sz="1400" b="0" i="0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hr-HR" sz="1400" b="0" i="1" smtClean="0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4847671"/>
                  </p:ext>
                </p:extLst>
              </p:nvPr>
            </p:nvGraphicFramePr>
            <p:xfrm>
              <a:off x="5364088" y="2780928"/>
              <a:ext cx="3132000" cy="29667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044000"/>
                    <a:gridCol w="1044000"/>
                    <a:gridCol w="1044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400" dirty="0" smtClean="0">
                              <a:sym typeface="Symbol"/>
                            </a:rPr>
                            <a:t></a:t>
                          </a:r>
                          <a:r>
                            <a:rPr lang="de-DE" sz="1400" dirty="0" smtClean="0"/>
                            <a:t>p</a:t>
                          </a:r>
                          <a:r>
                            <a:rPr lang="hr-HR" sz="1400" dirty="0" smtClean="0"/>
                            <a:t> [kPa]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f [mm]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b="-7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0,0755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200000" b="-5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0,1512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300000" b="-40655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0,75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0,2272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406667" b="-313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1,00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0,3034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498361" b="-2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1,25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0,3798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598361" b="-10819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1,50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sz="1400" dirty="0" smtClean="0"/>
                            <a:t>0,4569</a:t>
                          </a:r>
                          <a:endParaRPr lang="en-US" sz="1400" dirty="0"/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>
                        <a:blipFill rotWithShape="1">
                          <a:blip r:embed="rId3"/>
                          <a:stretch>
                            <a:fillRect l="-201170" t="-698361" b="-819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8912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3032</TotalTime>
  <Words>2366</Words>
  <Application>Microsoft Office PowerPoint</Application>
  <PresentationFormat>On-screen Show (4:3)</PresentationFormat>
  <Paragraphs>1019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Proračun prostorno zakrivljenog izolacijskog stakla</vt:lpstr>
      <vt:lpstr>Uvod</vt:lpstr>
      <vt:lpstr>PowerPoint Presentation</vt:lpstr>
      <vt:lpstr>PowerPoint Presentation</vt:lpstr>
      <vt:lpstr>Karakteristike FE modela</vt:lpstr>
      <vt:lpstr>Karakteristike FE modela</vt:lpstr>
      <vt:lpstr>PowerPoint Presentation</vt:lpstr>
      <vt:lpstr>Postupak proračuna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Berislav Rupčić</dc:creator>
  <cp:lastModifiedBy>Franko Milovan</cp:lastModifiedBy>
  <cp:revision>202</cp:revision>
  <cp:lastPrinted>2019-06-14T06:50:18Z</cp:lastPrinted>
  <dcterms:created xsi:type="dcterms:W3CDTF">2010-03-22T21:50:27Z</dcterms:created>
  <dcterms:modified xsi:type="dcterms:W3CDTF">2019-06-14T07:09:43Z</dcterms:modified>
</cp:coreProperties>
</file>