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61" r:id="rId2"/>
    <p:sldId id="279" r:id="rId3"/>
    <p:sldId id="280" r:id="rId4"/>
    <p:sldId id="341" r:id="rId5"/>
    <p:sldId id="275" r:id="rId6"/>
    <p:sldId id="337" r:id="rId7"/>
    <p:sldId id="333" r:id="rId8"/>
    <p:sldId id="334" r:id="rId9"/>
    <p:sldId id="329" r:id="rId10"/>
    <p:sldId id="345" r:id="rId11"/>
    <p:sldId id="346" r:id="rId12"/>
    <p:sldId id="349" r:id="rId13"/>
    <p:sldId id="263" r:id="rId14"/>
    <p:sldId id="350" r:id="rId15"/>
    <p:sldId id="264" r:id="rId16"/>
    <p:sldId id="267" r:id="rId17"/>
    <p:sldId id="272" r:id="rId18"/>
    <p:sldId id="330" r:id="rId19"/>
    <p:sldId id="331" r:id="rId20"/>
    <p:sldId id="332" r:id="rId21"/>
    <p:sldId id="273" r:id="rId22"/>
    <p:sldId id="269" r:id="rId23"/>
    <p:sldId id="281" r:id="rId24"/>
    <p:sldId id="285" r:id="rId25"/>
    <p:sldId id="283" r:id="rId26"/>
    <p:sldId id="310" r:id="rId27"/>
    <p:sldId id="282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8" r:id="rId47"/>
    <p:sldId id="306" r:id="rId48"/>
    <p:sldId id="311" r:id="rId49"/>
    <p:sldId id="312" r:id="rId50"/>
    <p:sldId id="313" r:id="rId51"/>
    <p:sldId id="314" r:id="rId52"/>
    <p:sldId id="317" r:id="rId53"/>
    <p:sldId id="318" r:id="rId54"/>
    <p:sldId id="319" r:id="rId55"/>
    <p:sldId id="321" r:id="rId56"/>
    <p:sldId id="322" r:id="rId57"/>
    <p:sldId id="338" r:id="rId58"/>
    <p:sldId id="339" r:id="rId59"/>
    <p:sldId id="323" r:id="rId60"/>
    <p:sldId id="324" r:id="rId61"/>
    <p:sldId id="325" r:id="rId62"/>
    <p:sldId id="326" r:id="rId63"/>
    <p:sldId id="276" r:id="rId64"/>
    <p:sldId id="340" r:id="rId65"/>
  </p:sldIdLst>
  <p:sldSz cx="9144000" cy="6858000" type="screen4x3"/>
  <p:notesSz cx="10018713" cy="6888163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70">
          <p15:clr>
            <a:srgbClr val="A4A3A4"/>
          </p15:clr>
        </p15:guide>
        <p15:guide id="4" pos="315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nja" initials="V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81" autoAdjust="0"/>
    <p:restoredTop sz="95380" autoAdjust="0"/>
  </p:normalViewPr>
  <p:slideViewPr>
    <p:cSldViewPr>
      <p:cViewPr varScale="1">
        <p:scale>
          <a:sx n="86" d="100"/>
          <a:sy n="86" d="100"/>
        </p:scale>
        <p:origin x="18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  <p:guide orient="horz" pos="2170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F6AAB-385A-4772-8BA6-FF384A2803B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BDD6119-6A93-44C8-88A7-C4C8D40B586F}">
      <dgm:prSet/>
      <dgm:spPr/>
      <dgm:t>
        <a:bodyPr/>
        <a:lstStyle/>
        <a:p>
          <a:r>
            <a:rPr lang="en-US"/>
            <a:t>Toplinska ugodnost se prema normi EN ISO 7730 vrednuje pomoću dva indeksa:</a:t>
          </a:r>
        </a:p>
      </dgm:t>
    </dgm:pt>
    <dgm:pt modelId="{78AFFBCB-CA29-4749-B347-E6A9676E3F8F}" type="parTrans" cxnId="{0882CB07-D08F-41F1-9CBD-E840433F893D}">
      <dgm:prSet/>
      <dgm:spPr/>
      <dgm:t>
        <a:bodyPr/>
        <a:lstStyle/>
        <a:p>
          <a:endParaRPr lang="en-US"/>
        </a:p>
      </dgm:t>
    </dgm:pt>
    <dgm:pt modelId="{AFD6577F-4D65-4FFA-BD0B-8ED940DA4B8A}" type="sibTrans" cxnId="{0882CB07-D08F-41F1-9CBD-E840433F893D}">
      <dgm:prSet/>
      <dgm:spPr/>
      <dgm:t>
        <a:bodyPr/>
        <a:lstStyle/>
        <a:p>
          <a:endParaRPr lang="en-US"/>
        </a:p>
      </dgm:t>
    </dgm:pt>
    <dgm:pt modelId="{0357303E-DCF3-4E6B-BF11-0A751F4820E8}">
      <dgm:prSet/>
      <dgm:spPr/>
      <dgm:t>
        <a:bodyPr/>
        <a:lstStyle/>
        <a:p>
          <a:r>
            <a:rPr lang="en-US"/>
            <a:t>PMV (engl. Predicted Mean Vote) i </a:t>
          </a:r>
        </a:p>
      </dgm:t>
    </dgm:pt>
    <dgm:pt modelId="{17158708-9024-4448-90A5-E5FA71190BFE}" type="parTrans" cxnId="{67C90917-0A13-4EE4-A67C-DFC802338AFA}">
      <dgm:prSet/>
      <dgm:spPr/>
      <dgm:t>
        <a:bodyPr/>
        <a:lstStyle/>
        <a:p>
          <a:endParaRPr lang="en-US"/>
        </a:p>
      </dgm:t>
    </dgm:pt>
    <dgm:pt modelId="{C90EFDE5-E0B3-4A28-9FFE-A0DE2957ED1F}" type="sibTrans" cxnId="{67C90917-0A13-4EE4-A67C-DFC802338AFA}">
      <dgm:prSet/>
      <dgm:spPr/>
      <dgm:t>
        <a:bodyPr/>
        <a:lstStyle/>
        <a:p>
          <a:endParaRPr lang="en-US"/>
        </a:p>
      </dgm:t>
    </dgm:pt>
    <dgm:pt modelId="{EA9B3FB4-300F-41E3-8715-A23740187CEE}">
      <dgm:prSet/>
      <dgm:spPr/>
      <dgm:t>
        <a:bodyPr/>
        <a:lstStyle/>
        <a:p>
          <a:r>
            <a:rPr lang="en-US"/>
            <a:t>PPD (engl. Predicted Percentage of Dissatisfied)</a:t>
          </a:r>
        </a:p>
      </dgm:t>
    </dgm:pt>
    <dgm:pt modelId="{7558ABC5-9EA0-4FC9-919E-EB6EB4874BB3}" type="parTrans" cxnId="{373AD4E4-34DC-4B3A-9ADB-CA1268A9989D}">
      <dgm:prSet/>
      <dgm:spPr/>
      <dgm:t>
        <a:bodyPr/>
        <a:lstStyle/>
        <a:p>
          <a:endParaRPr lang="en-US"/>
        </a:p>
      </dgm:t>
    </dgm:pt>
    <dgm:pt modelId="{29FF43B8-6C07-4FC0-A3C4-EAB72E4B69EC}" type="sibTrans" cxnId="{373AD4E4-34DC-4B3A-9ADB-CA1268A9989D}">
      <dgm:prSet/>
      <dgm:spPr/>
      <dgm:t>
        <a:bodyPr/>
        <a:lstStyle/>
        <a:p>
          <a:endParaRPr lang="en-US"/>
        </a:p>
      </dgm:t>
    </dgm:pt>
    <dgm:pt modelId="{78912597-6ED9-475B-B9F2-6D698678D950}">
      <dgm:prSet/>
      <dgm:spPr/>
      <dgm:t>
        <a:bodyPr/>
        <a:lstStyle/>
        <a:p>
          <a:r>
            <a:rPr lang="en-US"/>
            <a:t>PMV vrednuje razinu ugode</a:t>
          </a:r>
          <a:r>
            <a:rPr lang="hr-HR"/>
            <a:t>,</a:t>
          </a:r>
          <a:r>
            <a:rPr lang="en-US"/>
            <a:t> a PPD predviđa postotak nezadovoljnih osoba.</a:t>
          </a:r>
        </a:p>
      </dgm:t>
    </dgm:pt>
    <dgm:pt modelId="{0178A41D-8496-42A5-B22F-D61E85308572}" type="parTrans" cxnId="{2B5136DE-41BE-40D6-92B8-376E93B8EA2A}">
      <dgm:prSet/>
      <dgm:spPr/>
      <dgm:t>
        <a:bodyPr/>
        <a:lstStyle/>
        <a:p>
          <a:endParaRPr lang="en-US"/>
        </a:p>
      </dgm:t>
    </dgm:pt>
    <dgm:pt modelId="{037B79A6-DF88-4BE9-8DFC-BA9423032413}" type="sibTrans" cxnId="{2B5136DE-41BE-40D6-92B8-376E93B8EA2A}">
      <dgm:prSet/>
      <dgm:spPr/>
      <dgm:t>
        <a:bodyPr/>
        <a:lstStyle/>
        <a:p>
          <a:endParaRPr lang="en-US"/>
        </a:p>
      </dgm:t>
    </dgm:pt>
    <dgm:pt modelId="{6D4DD128-5220-45A7-BCD7-DFA1D2646B37}" type="pres">
      <dgm:prSet presAssocID="{BC8F6AAB-385A-4772-8BA6-FF384A2803BF}" presName="linear" presStyleCnt="0">
        <dgm:presLayoutVars>
          <dgm:animLvl val="lvl"/>
          <dgm:resizeHandles val="exact"/>
        </dgm:presLayoutVars>
      </dgm:prSet>
      <dgm:spPr/>
    </dgm:pt>
    <dgm:pt modelId="{6DA53F7B-5824-48B4-8928-529970371C8B}" type="pres">
      <dgm:prSet presAssocID="{6BDD6119-6A93-44C8-88A7-C4C8D40B58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2E9013-B100-4EA3-AFA1-D9CBC3B54784}" type="pres">
      <dgm:prSet presAssocID="{AFD6577F-4D65-4FFA-BD0B-8ED940DA4B8A}" presName="spacer" presStyleCnt="0"/>
      <dgm:spPr/>
    </dgm:pt>
    <dgm:pt modelId="{E3184771-367D-4ED6-8BBC-64CE63A2BE3E}" type="pres">
      <dgm:prSet presAssocID="{0357303E-DCF3-4E6B-BF11-0A751F4820E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598C2A-690E-4307-B696-B75265B1B6BE}" type="pres">
      <dgm:prSet presAssocID="{C90EFDE5-E0B3-4A28-9FFE-A0DE2957ED1F}" presName="spacer" presStyleCnt="0"/>
      <dgm:spPr/>
    </dgm:pt>
    <dgm:pt modelId="{C70EA8BA-5C95-4F46-9860-AAD9BF1355EC}" type="pres">
      <dgm:prSet presAssocID="{EA9B3FB4-300F-41E3-8715-A23740187CE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154A270-2C1E-49D6-830D-EB3F5821EC7D}" type="pres">
      <dgm:prSet presAssocID="{29FF43B8-6C07-4FC0-A3C4-EAB72E4B69EC}" presName="spacer" presStyleCnt="0"/>
      <dgm:spPr/>
    </dgm:pt>
    <dgm:pt modelId="{D14A769F-07FC-41E8-A298-2670E402B98E}" type="pres">
      <dgm:prSet presAssocID="{78912597-6ED9-475B-B9F2-6D698678D95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882CB07-D08F-41F1-9CBD-E840433F893D}" srcId="{BC8F6AAB-385A-4772-8BA6-FF384A2803BF}" destId="{6BDD6119-6A93-44C8-88A7-C4C8D40B586F}" srcOrd="0" destOrd="0" parTransId="{78AFFBCB-CA29-4749-B347-E6A9676E3F8F}" sibTransId="{AFD6577F-4D65-4FFA-BD0B-8ED940DA4B8A}"/>
    <dgm:cxn modelId="{E768910B-40C5-48AC-BFC3-13B741390063}" type="presOf" srcId="{6BDD6119-6A93-44C8-88A7-C4C8D40B586F}" destId="{6DA53F7B-5824-48B4-8928-529970371C8B}" srcOrd="0" destOrd="0" presId="urn:microsoft.com/office/officeart/2005/8/layout/vList2"/>
    <dgm:cxn modelId="{67C90917-0A13-4EE4-A67C-DFC802338AFA}" srcId="{BC8F6AAB-385A-4772-8BA6-FF384A2803BF}" destId="{0357303E-DCF3-4E6B-BF11-0A751F4820E8}" srcOrd="1" destOrd="0" parTransId="{17158708-9024-4448-90A5-E5FA71190BFE}" sibTransId="{C90EFDE5-E0B3-4A28-9FFE-A0DE2957ED1F}"/>
    <dgm:cxn modelId="{C7FA3C17-6C8C-4CD5-8CA2-724DD7E9D847}" type="presOf" srcId="{BC8F6AAB-385A-4772-8BA6-FF384A2803BF}" destId="{6D4DD128-5220-45A7-BCD7-DFA1D2646B37}" srcOrd="0" destOrd="0" presId="urn:microsoft.com/office/officeart/2005/8/layout/vList2"/>
    <dgm:cxn modelId="{CD2F57C5-8BF1-4028-BBF3-8572F81AF15B}" type="presOf" srcId="{0357303E-DCF3-4E6B-BF11-0A751F4820E8}" destId="{E3184771-367D-4ED6-8BBC-64CE63A2BE3E}" srcOrd="0" destOrd="0" presId="urn:microsoft.com/office/officeart/2005/8/layout/vList2"/>
    <dgm:cxn modelId="{C382FECB-09A4-4606-967E-F61249E3C9F9}" type="presOf" srcId="{78912597-6ED9-475B-B9F2-6D698678D950}" destId="{D14A769F-07FC-41E8-A298-2670E402B98E}" srcOrd="0" destOrd="0" presId="urn:microsoft.com/office/officeart/2005/8/layout/vList2"/>
    <dgm:cxn modelId="{2B5136DE-41BE-40D6-92B8-376E93B8EA2A}" srcId="{BC8F6AAB-385A-4772-8BA6-FF384A2803BF}" destId="{78912597-6ED9-475B-B9F2-6D698678D950}" srcOrd="3" destOrd="0" parTransId="{0178A41D-8496-42A5-B22F-D61E85308572}" sibTransId="{037B79A6-DF88-4BE9-8DFC-BA9423032413}"/>
    <dgm:cxn modelId="{373AD4E4-34DC-4B3A-9ADB-CA1268A9989D}" srcId="{BC8F6AAB-385A-4772-8BA6-FF384A2803BF}" destId="{EA9B3FB4-300F-41E3-8715-A23740187CEE}" srcOrd="2" destOrd="0" parTransId="{7558ABC5-9EA0-4FC9-919E-EB6EB4874BB3}" sibTransId="{29FF43B8-6C07-4FC0-A3C4-EAB72E4B69EC}"/>
    <dgm:cxn modelId="{5CB060F4-C327-4764-AE44-F077DF45E86F}" type="presOf" srcId="{EA9B3FB4-300F-41E3-8715-A23740187CEE}" destId="{C70EA8BA-5C95-4F46-9860-AAD9BF1355EC}" srcOrd="0" destOrd="0" presId="urn:microsoft.com/office/officeart/2005/8/layout/vList2"/>
    <dgm:cxn modelId="{50471CBD-3020-49F9-8762-408AFAB8A22C}" type="presParOf" srcId="{6D4DD128-5220-45A7-BCD7-DFA1D2646B37}" destId="{6DA53F7B-5824-48B4-8928-529970371C8B}" srcOrd="0" destOrd="0" presId="urn:microsoft.com/office/officeart/2005/8/layout/vList2"/>
    <dgm:cxn modelId="{3A611D87-A45D-4F81-B0FA-67FD2B6C7162}" type="presParOf" srcId="{6D4DD128-5220-45A7-BCD7-DFA1D2646B37}" destId="{572E9013-B100-4EA3-AFA1-D9CBC3B54784}" srcOrd="1" destOrd="0" presId="urn:microsoft.com/office/officeart/2005/8/layout/vList2"/>
    <dgm:cxn modelId="{768D8E3C-7E47-4662-B3D9-EBCE43CCEB79}" type="presParOf" srcId="{6D4DD128-5220-45A7-BCD7-DFA1D2646B37}" destId="{E3184771-367D-4ED6-8BBC-64CE63A2BE3E}" srcOrd="2" destOrd="0" presId="urn:microsoft.com/office/officeart/2005/8/layout/vList2"/>
    <dgm:cxn modelId="{9592D0A7-20BA-45B0-BA29-BD7E6582F439}" type="presParOf" srcId="{6D4DD128-5220-45A7-BCD7-DFA1D2646B37}" destId="{53598C2A-690E-4307-B696-B75265B1B6BE}" srcOrd="3" destOrd="0" presId="urn:microsoft.com/office/officeart/2005/8/layout/vList2"/>
    <dgm:cxn modelId="{6C19D27F-37C4-41ED-9738-C4EE2AA4A5F6}" type="presParOf" srcId="{6D4DD128-5220-45A7-BCD7-DFA1D2646B37}" destId="{C70EA8BA-5C95-4F46-9860-AAD9BF1355EC}" srcOrd="4" destOrd="0" presId="urn:microsoft.com/office/officeart/2005/8/layout/vList2"/>
    <dgm:cxn modelId="{1B5CE7D4-63AA-4D2E-AB3E-F2610764FEC4}" type="presParOf" srcId="{6D4DD128-5220-45A7-BCD7-DFA1D2646B37}" destId="{9154A270-2C1E-49D6-830D-EB3F5821EC7D}" srcOrd="5" destOrd="0" presId="urn:microsoft.com/office/officeart/2005/8/layout/vList2"/>
    <dgm:cxn modelId="{CA99AFD3-4D12-4A13-A7F6-B1A0C3F7C272}" type="presParOf" srcId="{6D4DD128-5220-45A7-BCD7-DFA1D2646B37}" destId="{D14A769F-07FC-41E8-A298-2670E402B98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4F5546-1078-4550-BF12-86CA84C0EB2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9EB2E6-7C29-40C5-8B40-95269C7F47A8}">
      <dgm:prSet/>
      <dgm:spPr/>
      <dgm:t>
        <a:bodyPr/>
        <a:lstStyle/>
        <a:p>
          <a:r>
            <a:rPr lang="en-GB"/>
            <a:t>(1) Mueller, Roland, DI, Dr.techn.: DINAMIC ENERGY SIMULATION  - THERMAL CO</a:t>
          </a:r>
          <a:r>
            <a:rPr lang="hr-HR"/>
            <a:t>M</a:t>
          </a:r>
          <a:r>
            <a:rPr lang="en-GB"/>
            <a:t>FORT – PPD</a:t>
          </a:r>
          <a:r>
            <a:rPr lang="hr-HR"/>
            <a:t>, P</a:t>
          </a:r>
          <a:r>
            <a:rPr lang="en-GB"/>
            <a:t>reliminary Analisys / Estimation, Stand 28.9.2018.</a:t>
          </a:r>
          <a:endParaRPr lang="en-US"/>
        </a:p>
      </dgm:t>
    </dgm:pt>
    <dgm:pt modelId="{1C905D41-FBD6-43D6-9F35-00669246A2C6}" type="parTrans" cxnId="{DDA3A496-D9E2-4B7D-B6E9-923B17736D56}">
      <dgm:prSet/>
      <dgm:spPr/>
      <dgm:t>
        <a:bodyPr/>
        <a:lstStyle/>
        <a:p>
          <a:endParaRPr lang="en-US"/>
        </a:p>
      </dgm:t>
    </dgm:pt>
    <dgm:pt modelId="{A748382D-001C-40C4-A93E-E74EFD100EF1}" type="sibTrans" cxnId="{DDA3A496-D9E2-4B7D-B6E9-923B17736D56}">
      <dgm:prSet/>
      <dgm:spPr/>
      <dgm:t>
        <a:bodyPr/>
        <a:lstStyle/>
        <a:p>
          <a:endParaRPr lang="en-US"/>
        </a:p>
      </dgm:t>
    </dgm:pt>
    <dgm:pt modelId="{B1702C7D-168C-41C5-BBEC-73EBD838ED74}">
      <dgm:prSet/>
      <dgm:spPr/>
      <dgm:t>
        <a:bodyPr/>
        <a:lstStyle/>
        <a:p>
          <a:r>
            <a:rPr lang="en-GB"/>
            <a:t>(2) Mueller, Roland, DI, Dr.techn.: VISUAL  CO</a:t>
          </a:r>
          <a:r>
            <a:rPr lang="hr-HR"/>
            <a:t>M</a:t>
          </a:r>
          <a:r>
            <a:rPr lang="en-GB"/>
            <a:t>FORT </a:t>
          </a:r>
          <a:r>
            <a:rPr lang="hr-HR"/>
            <a:t> </a:t>
          </a:r>
          <a:r>
            <a:rPr lang="en-GB"/>
            <a:t>Preliminary Analisys / Estimation, Stand 6.11.2018.</a:t>
          </a:r>
          <a:endParaRPr lang="en-US"/>
        </a:p>
      </dgm:t>
    </dgm:pt>
    <dgm:pt modelId="{B304796D-B933-413D-A4CA-F288C4B1ACA0}" type="parTrans" cxnId="{F2A111D4-921F-4AD0-B75B-DA2FB6846560}">
      <dgm:prSet/>
      <dgm:spPr/>
      <dgm:t>
        <a:bodyPr/>
        <a:lstStyle/>
        <a:p>
          <a:endParaRPr lang="en-US"/>
        </a:p>
      </dgm:t>
    </dgm:pt>
    <dgm:pt modelId="{2BE1635E-EE30-480C-8933-D41412B37864}" type="sibTrans" cxnId="{F2A111D4-921F-4AD0-B75B-DA2FB6846560}">
      <dgm:prSet/>
      <dgm:spPr/>
      <dgm:t>
        <a:bodyPr/>
        <a:lstStyle/>
        <a:p>
          <a:endParaRPr lang="en-US"/>
        </a:p>
      </dgm:t>
    </dgm:pt>
    <dgm:pt modelId="{208D16E9-0D12-4CB5-AB11-E4B7670153C3}">
      <dgm:prSet/>
      <dgm:spPr/>
      <dgm:t>
        <a:bodyPr/>
        <a:lstStyle/>
        <a:p>
          <a:r>
            <a:rPr lang="en-GB"/>
            <a:t>(3) Mueller, Roland, DI, Dr.techn.: ROOM ACOUSTICS  AND MINIMAL SOUND ABSORPTION MEASURES Preliminary Analisys / Estimation, Stand 05.12.2018.</a:t>
          </a:r>
          <a:endParaRPr lang="en-US"/>
        </a:p>
      </dgm:t>
    </dgm:pt>
    <dgm:pt modelId="{470387D9-281D-4CAA-B6CC-053E49C56004}" type="parTrans" cxnId="{BD25059A-222A-482F-91F2-80BE5B8636C4}">
      <dgm:prSet/>
      <dgm:spPr/>
      <dgm:t>
        <a:bodyPr/>
        <a:lstStyle/>
        <a:p>
          <a:endParaRPr lang="en-US"/>
        </a:p>
      </dgm:t>
    </dgm:pt>
    <dgm:pt modelId="{5E82CA26-9A0D-4E08-B6F7-2D9CC8F770CA}" type="sibTrans" cxnId="{BD25059A-222A-482F-91F2-80BE5B8636C4}">
      <dgm:prSet/>
      <dgm:spPr/>
      <dgm:t>
        <a:bodyPr/>
        <a:lstStyle/>
        <a:p>
          <a:endParaRPr lang="en-US"/>
        </a:p>
      </dgm:t>
    </dgm:pt>
    <dgm:pt modelId="{E3409BD4-9BEF-4419-A766-CE7699A7E2A6}">
      <dgm:prSet/>
      <dgm:spPr/>
      <dgm:t>
        <a:bodyPr/>
        <a:lstStyle/>
        <a:p>
          <a:r>
            <a:rPr lang="hr-HR" dirty="0"/>
            <a:t>(4) Milovanović, Bojan,doc. dr.sc.: BIM zeED, Education for zero energy buildings using Building Information Modelling, prezentacija, Prvi sastanak NSG Hrvatska, 15. 04.2019., Sveučilište u Zagrebu, Građevinski fakultet</a:t>
          </a:r>
          <a:endParaRPr lang="en-US" dirty="0"/>
        </a:p>
      </dgm:t>
    </dgm:pt>
    <dgm:pt modelId="{92A2D696-6AA2-4B98-BB69-FDBC8A1D89C5}" type="parTrans" cxnId="{308ABC84-9CCF-4BF1-977C-62F409F62EE7}">
      <dgm:prSet/>
      <dgm:spPr/>
      <dgm:t>
        <a:bodyPr/>
        <a:lstStyle/>
        <a:p>
          <a:endParaRPr lang="en-US"/>
        </a:p>
      </dgm:t>
    </dgm:pt>
    <dgm:pt modelId="{3075BF05-0217-4032-BAF1-DD3CC95AC274}" type="sibTrans" cxnId="{308ABC84-9CCF-4BF1-977C-62F409F62EE7}">
      <dgm:prSet/>
      <dgm:spPr/>
      <dgm:t>
        <a:bodyPr/>
        <a:lstStyle/>
        <a:p>
          <a:endParaRPr lang="en-US"/>
        </a:p>
      </dgm:t>
    </dgm:pt>
    <dgm:pt modelId="{6BD59F0D-A742-48DC-94C4-F19E4E435729}">
      <dgm:prSet/>
      <dgm:spPr/>
      <dgm:t>
        <a:bodyPr/>
        <a:lstStyle/>
        <a:p>
          <a:r>
            <a:rPr lang="hr-HR" dirty="0"/>
            <a:t>(5) Balen, Igor, doc.dr.sc. </a:t>
          </a:r>
          <a:r>
            <a:rPr lang="en-GB" dirty="0"/>
            <a:t>https://www.fsb.unizg.hr/atlantis/upload/newsboard/11_10_2007__7911_1_TUGOD-KLIM07.pdf</a:t>
          </a:r>
          <a:endParaRPr lang="en-US" dirty="0"/>
        </a:p>
      </dgm:t>
    </dgm:pt>
    <dgm:pt modelId="{A886BBA8-CBEB-49C5-8C51-7D1581B00957}" type="parTrans" cxnId="{166A3B04-E8F3-440E-A61A-AA615162A3D0}">
      <dgm:prSet/>
      <dgm:spPr/>
      <dgm:t>
        <a:bodyPr/>
        <a:lstStyle/>
        <a:p>
          <a:endParaRPr lang="en-GB"/>
        </a:p>
      </dgm:t>
    </dgm:pt>
    <dgm:pt modelId="{741940B0-6982-4013-864A-E4D211D00DD9}" type="sibTrans" cxnId="{166A3B04-E8F3-440E-A61A-AA615162A3D0}">
      <dgm:prSet/>
      <dgm:spPr/>
      <dgm:t>
        <a:bodyPr/>
        <a:lstStyle/>
        <a:p>
          <a:endParaRPr lang="en-GB"/>
        </a:p>
      </dgm:t>
    </dgm:pt>
    <dgm:pt modelId="{4D30E624-5506-4DE7-A646-2C2AD5CFD8A9}" type="pres">
      <dgm:prSet presAssocID="{634F5546-1078-4550-BF12-86CA84C0EB26}" presName="vert0" presStyleCnt="0">
        <dgm:presLayoutVars>
          <dgm:dir/>
          <dgm:animOne val="branch"/>
          <dgm:animLvl val="lvl"/>
        </dgm:presLayoutVars>
      </dgm:prSet>
      <dgm:spPr/>
    </dgm:pt>
    <dgm:pt modelId="{191B0D98-AE3C-4DE5-8651-B0CF7E528142}" type="pres">
      <dgm:prSet presAssocID="{469EB2E6-7C29-40C5-8B40-95269C7F47A8}" presName="thickLine" presStyleLbl="alignNode1" presStyleIdx="0" presStyleCnt="5"/>
      <dgm:spPr/>
    </dgm:pt>
    <dgm:pt modelId="{30010FCD-67FC-41D2-8973-8AA68FD939F1}" type="pres">
      <dgm:prSet presAssocID="{469EB2E6-7C29-40C5-8B40-95269C7F47A8}" presName="horz1" presStyleCnt="0"/>
      <dgm:spPr/>
    </dgm:pt>
    <dgm:pt modelId="{121639BA-DC35-4430-9415-16641B4AE172}" type="pres">
      <dgm:prSet presAssocID="{469EB2E6-7C29-40C5-8B40-95269C7F47A8}" presName="tx1" presStyleLbl="revTx" presStyleIdx="0" presStyleCnt="5"/>
      <dgm:spPr/>
    </dgm:pt>
    <dgm:pt modelId="{B3D8F31B-8A0B-474B-9F4E-33E57F3E039E}" type="pres">
      <dgm:prSet presAssocID="{469EB2E6-7C29-40C5-8B40-95269C7F47A8}" presName="vert1" presStyleCnt="0"/>
      <dgm:spPr/>
    </dgm:pt>
    <dgm:pt modelId="{A86656B5-A3D4-4DB9-8F7D-421CB61F04A1}" type="pres">
      <dgm:prSet presAssocID="{B1702C7D-168C-41C5-BBEC-73EBD838ED74}" presName="thickLine" presStyleLbl="alignNode1" presStyleIdx="1" presStyleCnt="5"/>
      <dgm:spPr/>
    </dgm:pt>
    <dgm:pt modelId="{87FE2E8D-E564-4641-8791-C160A7BCE185}" type="pres">
      <dgm:prSet presAssocID="{B1702C7D-168C-41C5-BBEC-73EBD838ED74}" presName="horz1" presStyleCnt="0"/>
      <dgm:spPr/>
    </dgm:pt>
    <dgm:pt modelId="{E0F20610-60D0-42C7-B46C-B42962A2C23A}" type="pres">
      <dgm:prSet presAssocID="{B1702C7D-168C-41C5-BBEC-73EBD838ED74}" presName="tx1" presStyleLbl="revTx" presStyleIdx="1" presStyleCnt="5"/>
      <dgm:spPr/>
    </dgm:pt>
    <dgm:pt modelId="{BE193D4C-4EC8-422E-BDBF-48169EBD77C0}" type="pres">
      <dgm:prSet presAssocID="{B1702C7D-168C-41C5-BBEC-73EBD838ED74}" presName="vert1" presStyleCnt="0"/>
      <dgm:spPr/>
    </dgm:pt>
    <dgm:pt modelId="{E732A008-1D2B-4ABD-AEBB-A4CA7B2B9F49}" type="pres">
      <dgm:prSet presAssocID="{208D16E9-0D12-4CB5-AB11-E4B7670153C3}" presName="thickLine" presStyleLbl="alignNode1" presStyleIdx="2" presStyleCnt="5"/>
      <dgm:spPr/>
    </dgm:pt>
    <dgm:pt modelId="{00139862-3A18-4164-90C7-452A75B7AF44}" type="pres">
      <dgm:prSet presAssocID="{208D16E9-0D12-4CB5-AB11-E4B7670153C3}" presName="horz1" presStyleCnt="0"/>
      <dgm:spPr/>
    </dgm:pt>
    <dgm:pt modelId="{4103412D-4E13-43E3-A004-4B821B3F33B0}" type="pres">
      <dgm:prSet presAssocID="{208D16E9-0D12-4CB5-AB11-E4B7670153C3}" presName="tx1" presStyleLbl="revTx" presStyleIdx="2" presStyleCnt="5"/>
      <dgm:spPr/>
    </dgm:pt>
    <dgm:pt modelId="{E6ED309E-57AA-4112-B85B-91DA1059D7AD}" type="pres">
      <dgm:prSet presAssocID="{208D16E9-0D12-4CB5-AB11-E4B7670153C3}" presName="vert1" presStyleCnt="0"/>
      <dgm:spPr/>
    </dgm:pt>
    <dgm:pt modelId="{098D7B79-B47E-42CB-A7DE-84D677197E81}" type="pres">
      <dgm:prSet presAssocID="{E3409BD4-9BEF-4419-A766-CE7699A7E2A6}" presName="thickLine" presStyleLbl="alignNode1" presStyleIdx="3" presStyleCnt="5"/>
      <dgm:spPr/>
    </dgm:pt>
    <dgm:pt modelId="{17E8E131-5ADD-46FB-BE3D-185B587FB779}" type="pres">
      <dgm:prSet presAssocID="{E3409BD4-9BEF-4419-A766-CE7699A7E2A6}" presName="horz1" presStyleCnt="0"/>
      <dgm:spPr/>
    </dgm:pt>
    <dgm:pt modelId="{B611085C-6903-44E4-97F9-705C27A4E44F}" type="pres">
      <dgm:prSet presAssocID="{E3409BD4-9BEF-4419-A766-CE7699A7E2A6}" presName="tx1" presStyleLbl="revTx" presStyleIdx="3" presStyleCnt="5"/>
      <dgm:spPr/>
    </dgm:pt>
    <dgm:pt modelId="{3DBAF79A-2ACF-468E-8E60-0B841F1346A3}" type="pres">
      <dgm:prSet presAssocID="{E3409BD4-9BEF-4419-A766-CE7699A7E2A6}" presName="vert1" presStyleCnt="0"/>
      <dgm:spPr/>
    </dgm:pt>
    <dgm:pt modelId="{DCA3E9B8-72AC-444A-BB37-A80836192ED7}" type="pres">
      <dgm:prSet presAssocID="{6BD59F0D-A742-48DC-94C4-F19E4E435729}" presName="thickLine" presStyleLbl="alignNode1" presStyleIdx="4" presStyleCnt="5"/>
      <dgm:spPr/>
    </dgm:pt>
    <dgm:pt modelId="{BDE69B19-05A8-434E-BEF5-1B67AF8D626E}" type="pres">
      <dgm:prSet presAssocID="{6BD59F0D-A742-48DC-94C4-F19E4E435729}" presName="horz1" presStyleCnt="0"/>
      <dgm:spPr/>
    </dgm:pt>
    <dgm:pt modelId="{FA42375F-1A3C-4FD4-8810-85817253CF8B}" type="pres">
      <dgm:prSet presAssocID="{6BD59F0D-A742-48DC-94C4-F19E4E435729}" presName="tx1" presStyleLbl="revTx" presStyleIdx="4" presStyleCnt="5"/>
      <dgm:spPr/>
    </dgm:pt>
    <dgm:pt modelId="{4B095A6F-893F-4735-933E-17ECFE0F3759}" type="pres">
      <dgm:prSet presAssocID="{6BD59F0D-A742-48DC-94C4-F19E4E435729}" presName="vert1" presStyleCnt="0"/>
      <dgm:spPr/>
    </dgm:pt>
  </dgm:ptLst>
  <dgm:cxnLst>
    <dgm:cxn modelId="{166A3B04-E8F3-440E-A61A-AA615162A3D0}" srcId="{634F5546-1078-4550-BF12-86CA84C0EB26}" destId="{6BD59F0D-A742-48DC-94C4-F19E4E435729}" srcOrd="4" destOrd="0" parTransId="{A886BBA8-CBEB-49C5-8C51-7D1581B00957}" sibTransId="{741940B0-6982-4013-864A-E4D211D00DD9}"/>
    <dgm:cxn modelId="{35DD397B-A9F9-4C22-8C9F-3A38318F7AFF}" type="presOf" srcId="{469EB2E6-7C29-40C5-8B40-95269C7F47A8}" destId="{121639BA-DC35-4430-9415-16641B4AE172}" srcOrd="0" destOrd="0" presId="urn:microsoft.com/office/officeart/2008/layout/LinedList"/>
    <dgm:cxn modelId="{308ABC84-9CCF-4BF1-977C-62F409F62EE7}" srcId="{634F5546-1078-4550-BF12-86CA84C0EB26}" destId="{E3409BD4-9BEF-4419-A766-CE7699A7E2A6}" srcOrd="3" destOrd="0" parTransId="{92A2D696-6AA2-4B98-BB69-FDBC8A1D89C5}" sibTransId="{3075BF05-0217-4032-BAF1-DD3CC95AC274}"/>
    <dgm:cxn modelId="{DDA3A496-D9E2-4B7D-B6E9-923B17736D56}" srcId="{634F5546-1078-4550-BF12-86CA84C0EB26}" destId="{469EB2E6-7C29-40C5-8B40-95269C7F47A8}" srcOrd="0" destOrd="0" parTransId="{1C905D41-FBD6-43D6-9F35-00669246A2C6}" sibTransId="{A748382D-001C-40C4-A93E-E74EFD100EF1}"/>
    <dgm:cxn modelId="{BD25059A-222A-482F-91F2-80BE5B8636C4}" srcId="{634F5546-1078-4550-BF12-86CA84C0EB26}" destId="{208D16E9-0D12-4CB5-AB11-E4B7670153C3}" srcOrd="2" destOrd="0" parTransId="{470387D9-281D-4CAA-B6CC-053E49C56004}" sibTransId="{5E82CA26-9A0D-4E08-B6F7-2D9CC8F770CA}"/>
    <dgm:cxn modelId="{761CE5B3-3115-44E6-A645-660CB3E74EDC}" type="presOf" srcId="{6BD59F0D-A742-48DC-94C4-F19E4E435729}" destId="{FA42375F-1A3C-4FD4-8810-85817253CF8B}" srcOrd="0" destOrd="0" presId="urn:microsoft.com/office/officeart/2008/layout/LinedList"/>
    <dgm:cxn modelId="{7C20BBC9-830F-44A9-A45A-5E2FF92437CE}" type="presOf" srcId="{B1702C7D-168C-41C5-BBEC-73EBD838ED74}" destId="{E0F20610-60D0-42C7-B46C-B42962A2C23A}" srcOrd="0" destOrd="0" presId="urn:microsoft.com/office/officeart/2008/layout/LinedList"/>
    <dgm:cxn modelId="{F2A111D4-921F-4AD0-B75B-DA2FB6846560}" srcId="{634F5546-1078-4550-BF12-86CA84C0EB26}" destId="{B1702C7D-168C-41C5-BBEC-73EBD838ED74}" srcOrd="1" destOrd="0" parTransId="{B304796D-B933-413D-A4CA-F288C4B1ACA0}" sibTransId="{2BE1635E-EE30-480C-8933-D41412B37864}"/>
    <dgm:cxn modelId="{AFD77FE6-FBFE-41FD-B8C5-5E85F8772DDD}" type="presOf" srcId="{634F5546-1078-4550-BF12-86CA84C0EB26}" destId="{4D30E624-5506-4DE7-A646-2C2AD5CFD8A9}" srcOrd="0" destOrd="0" presId="urn:microsoft.com/office/officeart/2008/layout/LinedList"/>
    <dgm:cxn modelId="{B1F124E9-3FB2-4259-8A83-220C55E45348}" type="presOf" srcId="{E3409BD4-9BEF-4419-A766-CE7699A7E2A6}" destId="{B611085C-6903-44E4-97F9-705C27A4E44F}" srcOrd="0" destOrd="0" presId="urn:microsoft.com/office/officeart/2008/layout/LinedList"/>
    <dgm:cxn modelId="{445B5EFC-38D4-40DF-9AE0-5F86AEA24808}" type="presOf" srcId="{208D16E9-0D12-4CB5-AB11-E4B7670153C3}" destId="{4103412D-4E13-43E3-A004-4B821B3F33B0}" srcOrd="0" destOrd="0" presId="urn:microsoft.com/office/officeart/2008/layout/LinedList"/>
    <dgm:cxn modelId="{16BEF0C7-DF7A-4F56-8B01-9C7D1965D763}" type="presParOf" srcId="{4D30E624-5506-4DE7-A646-2C2AD5CFD8A9}" destId="{191B0D98-AE3C-4DE5-8651-B0CF7E528142}" srcOrd="0" destOrd="0" presId="urn:microsoft.com/office/officeart/2008/layout/LinedList"/>
    <dgm:cxn modelId="{B6F0265E-D821-4FF9-913E-EC772537168C}" type="presParOf" srcId="{4D30E624-5506-4DE7-A646-2C2AD5CFD8A9}" destId="{30010FCD-67FC-41D2-8973-8AA68FD939F1}" srcOrd="1" destOrd="0" presId="urn:microsoft.com/office/officeart/2008/layout/LinedList"/>
    <dgm:cxn modelId="{ED27D93B-F39A-40CC-9EC0-2F2D29A72CC1}" type="presParOf" srcId="{30010FCD-67FC-41D2-8973-8AA68FD939F1}" destId="{121639BA-DC35-4430-9415-16641B4AE172}" srcOrd="0" destOrd="0" presId="urn:microsoft.com/office/officeart/2008/layout/LinedList"/>
    <dgm:cxn modelId="{587BB12B-49E6-445E-937F-77B15F0DC0F7}" type="presParOf" srcId="{30010FCD-67FC-41D2-8973-8AA68FD939F1}" destId="{B3D8F31B-8A0B-474B-9F4E-33E57F3E039E}" srcOrd="1" destOrd="0" presId="urn:microsoft.com/office/officeart/2008/layout/LinedList"/>
    <dgm:cxn modelId="{C7A445C3-F393-4C8F-A74C-42E2D896DCF3}" type="presParOf" srcId="{4D30E624-5506-4DE7-A646-2C2AD5CFD8A9}" destId="{A86656B5-A3D4-4DB9-8F7D-421CB61F04A1}" srcOrd="2" destOrd="0" presId="urn:microsoft.com/office/officeart/2008/layout/LinedList"/>
    <dgm:cxn modelId="{7476A41A-3CCB-4F5B-A8AC-3364B92141D1}" type="presParOf" srcId="{4D30E624-5506-4DE7-A646-2C2AD5CFD8A9}" destId="{87FE2E8D-E564-4641-8791-C160A7BCE185}" srcOrd="3" destOrd="0" presId="urn:microsoft.com/office/officeart/2008/layout/LinedList"/>
    <dgm:cxn modelId="{5BF51921-AFB1-455C-93B0-47977A77AD3D}" type="presParOf" srcId="{87FE2E8D-E564-4641-8791-C160A7BCE185}" destId="{E0F20610-60D0-42C7-B46C-B42962A2C23A}" srcOrd="0" destOrd="0" presId="urn:microsoft.com/office/officeart/2008/layout/LinedList"/>
    <dgm:cxn modelId="{568F878F-B4FC-420E-9477-37211737DF63}" type="presParOf" srcId="{87FE2E8D-E564-4641-8791-C160A7BCE185}" destId="{BE193D4C-4EC8-422E-BDBF-48169EBD77C0}" srcOrd="1" destOrd="0" presId="urn:microsoft.com/office/officeart/2008/layout/LinedList"/>
    <dgm:cxn modelId="{28338E02-CFB6-4D1F-8101-3D2CCDC1CF18}" type="presParOf" srcId="{4D30E624-5506-4DE7-A646-2C2AD5CFD8A9}" destId="{E732A008-1D2B-4ABD-AEBB-A4CA7B2B9F49}" srcOrd="4" destOrd="0" presId="urn:microsoft.com/office/officeart/2008/layout/LinedList"/>
    <dgm:cxn modelId="{0E5CCF83-D11C-42D8-B15B-4135FD9744BC}" type="presParOf" srcId="{4D30E624-5506-4DE7-A646-2C2AD5CFD8A9}" destId="{00139862-3A18-4164-90C7-452A75B7AF44}" srcOrd="5" destOrd="0" presId="urn:microsoft.com/office/officeart/2008/layout/LinedList"/>
    <dgm:cxn modelId="{30E7272E-1712-4BBF-888F-D4CD76FE3C79}" type="presParOf" srcId="{00139862-3A18-4164-90C7-452A75B7AF44}" destId="{4103412D-4E13-43E3-A004-4B821B3F33B0}" srcOrd="0" destOrd="0" presId="urn:microsoft.com/office/officeart/2008/layout/LinedList"/>
    <dgm:cxn modelId="{C03F79EE-2AE6-4D6E-80D6-0786A596574B}" type="presParOf" srcId="{00139862-3A18-4164-90C7-452A75B7AF44}" destId="{E6ED309E-57AA-4112-B85B-91DA1059D7AD}" srcOrd="1" destOrd="0" presId="urn:microsoft.com/office/officeart/2008/layout/LinedList"/>
    <dgm:cxn modelId="{934BFF5F-596F-4C7E-812D-AD0A479F74F5}" type="presParOf" srcId="{4D30E624-5506-4DE7-A646-2C2AD5CFD8A9}" destId="{098D7B79-B47E-42CB-A7DE-84D677197E81}" srcOrd="6" destOrd="0" presId="urn:microsoft.com/office/officeart/2008/layout/LinedList"/>
    <dgm:cxn modelId="{B018878E-D937-4EC8-BF12-B222AEAB48E8}" type="presParOf" srcId="{4D30E624-5506-4DE7-A646-2C2AD5CFD8A9}" destId="{17E8E131-5ADD-46FB-BE3D-185B587FB779}" srcOrd="7" destOrd="0" presId="urn:microsoft.com/office/officeart/2008/layout/LinedList"/>
    <dgm:cxn modelId="{86787158-0A9B-42B2-BCA7-882F1DB4D15F}" type="presParOf" srcId="{17E8E131-5ADD-46FB-BE3D-185B587FB779}" destId="{B611085C-6903-44E4-97F9-705C27A4E44F}" srcOrd="0" destOrd="0" presId="urn:microsoft.com/office/officeart/2008/layout/LinedList"/>
    <dgm:cxn modelId="{B399219C-CCAD-4504-BE48-82212944E4D1}" type="presParOf" srcId="{17E8E131-5ADD-46FB-BE3D-185B587FB779}" destId="{3DBAF79A-2ACF-468E-8E60-0B841F1346A3}" srcOrd="1" destOrd="0" presId="urn:microsoft.com/office/officeart/2008/layout/LinedList"/>
    <dgm:cxn modelId="{E2B8DE5F-1617-4298-AFEB-E57E06EEA818}" type="presParOf" srcId="{4D30E624-5506-4DE7-A646-2C2AD5CFD8A9}" destId="{DCA3E9B8-72AC-444A-BB37-A80836192ED7}" srcOrd="8" destOrd="0" presId="urn:microsoft.com/office/officeart/2008/layout/LinedList"/>
    <dgm:cxn modelId="{50A2A8BE-75A1-4943-A61E-D2D5B971501B}" type="presParOf" srcId="{4D30E624-5506-4DE7-A646-2C2AD5CFD8A9}" destId="{BDE69B19-05A8-434E-BEF5-1B67AF8D626E}" srcOrd="9" destOrd="0" presId="urn:microsoft.com/office/officeart/2008/layout/LinedList"/>
    <dgm:cxn modelId="{D0EB523A-D2CD-4487-B9F7-C90A5F95C3FB}" type="presParOf" srcId="{BDE69B19-05A8-434E-BEF5-1B67AF8D626E}" destId="{FA42375F-1A3C-4FD4-8810-85817253CF8B}" srcOrd="0" destOrd="0" presId="urn:microsoft.com/office/officeart/2008/layout/LinedList"/>
    <dgm:cxn modelId="{4B20A864-807D-48C1-8AE5-4A3A875ABE4B}" type="presParOf" srcId="{BDE69B19-05A8-434E-BEF5-1B67AF8D626E}" destId="{4B095A6F-893F-4735-933E-17ECFE0F37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53F7B-5824-48B4-8928-529970371C8B}">
      <dsp:nvSpPr>
        <dsp:cNvPr id="0" name=""/>
        <dsp:cNvSpPr/>
      </dsp:nvSpPr>
      <dsp:spPr>
        <a:xfrm>
          <a:off x="0" y="85213"/>
          <a:ext cx="4885203" cy="13747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Toplinska ugodnost se prema normi EN ISO 7730 vrednuje pomoću dva indeksa:</a:t>
          </a:r>
        </a:p>
      </dsp:txBody>
      <dsp:txXfrm>
        <a:off x="67110" y="152323"/>
        <a:ext cx="4750983" cy="1240530"/>
      </dsp:txXfrm>
    </dsp:sp>
    <dsp:sp modelId="{E3184771-367D-4ED6-8BBC-64CE63A2BE3E}">
      <dsp:nvSpPr>
        <dsp:cNvPr id="0" name=""/>
        <dsp:cNvSpPr/>
      </dsp:nvSpPr>
      <dsp:spPr>
        <a:xfrm>
          <a:off x="0" y="1531963"/>
          <a:ext cx="4885203" cy="137475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PMV (engl. Predicted Mean Vote) i </a:t>
          </a:r>
        </a:p>
      </dsp:txBody>
      <dsp:txXfrm>
        <a:off x="67110" y="1599073"/>
        <a:ext cx="4750983" cy="1240530"/>
      </dsp:txXfrm>
    </dsp:sp>
    <dsp:sp modelId="{C70EA8BA-5C95-4F46-9860-AAD9BF1355EC}">
      <dsp:nvSpPr>
        <dsp:cNvPr id="0" name=""/>
        <dsp:cNvSpPr/>
      </dsp:nvSpPr>
      <dsp:spPr>
        <a:xfrm>
          <a:off x="0" y="2978713"/>
          <a:ext cx="4885203" cy="137475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PPD (engl. Predicted Percentage of Dissatisfied)</a:t>
          </a:r>
        </a:p>
      </dsp:txBody>
      <dsp:txXfrm>
        <a:off x="67110" y="3045823"/>
        <a:ext cx="4750983" cy="1240530"/>
      </dsp:txXfrm>
    </dsp:sp>
    <dsp:sp modelId="{D14A769F-07FC-41E8-A298-2670E402B98E}">
      <dsp:nvSpPr>
        <dsp:cNvPr id="0" name=""/>
        <dsp:cNvSpPr/>
      </dsp:nvSpPr>
      <dsp:spPr>
        <a:xfrm>
          <a:off x="0" y="4425463"/>
          <a:ext cx="4885203" cy="137475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PMV vrednuje razinu ugode</a:t>
          </a:r>
          <a:r>
            <a:rPr lang="hr-HR" sz="2500" kern="1200"/>
            <a:t>,</a:t>
          </a:r>
          <a:r>
            <a:rPr lang="en-US" sz="2500" kern="1200"/>
            <a:t> a PPD predviđa postotak nezadovoljnih osoba.</a:t>
          </a:r>
        </a:p>
      </dsp:txBody>
      <dsp:txXfrm>
        <a:off x="67110" y="4492573"/>
        <a:ext cx="4750983" cy="1240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B0D98-AE3C-4DE5-8651-B0CF7E528142}">
      <dsp:nvSpPr>
        <dsp:cNvPr id="0" name=""/>
        <dsp:cNvSpPr/>
      </dsp:nvSpPr>
      <dsp:spPr>
        <a:xfrm>
          <a:off x="0" y="623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639BA-DC35-4430-9415-16641B4AE172}">
      <dsp:nvSpPr>
        <dsp:cNvPr id="0" name=""/>
        <dsp:cNvSpPr/>
      </dsp:nvSpPr>
      <dsp:spPr>
        <a:xfrm>
          <a:off x="0" y="62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(1) Mueller, Roland, DI, Dr.techn.: DINAMIC ENERGY SIMULATION  - THERMAL CO</a:t>
          </a:r>
          <a:r>
            <a:rPr lang="hr-HR" sz="1000" kern="1200"/>
            <a:t>M</a:t>
          </a:r>
          <a:r>
            <a:rPr lang="en-GB" sz="1000" kern="1200"/>
            <a:t>FORT – PPD</a:t>
          </a:r>
          <a:r>
            <a:rPr lang="hr-HR" sz="1000" kern="1200"/>
            <a:t>, P</a:t>
          </a:r>
          <a:r>
            <a:rPr lang="en-GB" sz="1000" kern="1200"/>
            <a:t>reliminary Analisys / Estimation, Stand 28.9.2018.</a:t>
          </a:r>
          <a:endParaRPr lang="en-US" sz="1000" kern="1200"/>
        </a:p>
      </dsp:txBody>
      <dsp:txXfrm>
        <a:off x="0" y="623"/>
        <a:ext cx="4869656" cy="1020830"/>
      </dsp:txXfrm>
    </dsp:sp>
    <dsp:sp modelId="{A86656B5-A3D4-4DB9-8F7D-421CB61F04A1}">
      <dsp:nvSpPr>
        <dsp:cNvPr id="0" name=""/>
        <dsp:cNvSpPr/>
      </dsp:nvSpPr>
      <dsp:spPr>
        <a:xfrm>
          <a:off x="0" y="1021453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20610-60D0-42C7-B46C-B42962A2C23A}">
      <dsp:nvSpPr>
        <dsp:cNvPr id="0" name=""/>
        <dsp:cNvSpPr/>
      </dsp:nvSpPr>
      <dsp:spPr>
        <a:xfrm>
          <a:off x="0" y="102145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(2) Mueller, Roland, DI, Dr.techn.: VISUAL  CO</a:t>
          </a:r>
          <a:r>
            <a:rPr lang="hr-HR" sz="1000" kern="1200"/>
            <a:t>M</a:t>
          </a:r>
          <a:r>
            <a:rPr lang="en-GB" sz="1000" kern="1200"/>
            <a:t>FORT </a:t>
          </a:r>
          <a:r>
            <a:rPr lang="hr-HR" sz="1000" kern="1200"/>
            <a:t> </a:t>
          </a:r>
          <a:r>
            <a:rPr lang="en-GB" sz="1000" kern="1200"/>
            <a:t>Preliminary Analisys / Estimation, Stand 6.11.2018.</a:t>
          </a:r>
          <a:endParaRPr lang="en-US" sz="1000" kern="1200"/>
        </a:p>
      </dsp:txBody>
      <dsp:txXfrm>
        <a:off x="0" y="1021453"/>
        <a:ext cx="4869656" cy="1020830"/>
      </dsp:txXfrm>
    </dsp:sp>
    <dsp:sp modelId="{E732A008-1D2B-4ABD-AEBB-A4CA7B2B9F49}">
      <dsp:nvSpPr>
        <dsp:cNvPr id="0" name=""/>
        <dsp:cNvSpPr/>
      </dsp:nvSpPr>
      <dsp:spPr>
        <a:xfrm>
          <a:off x="0" y="2042284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3412D-4E13-43E3-A004-4B821B3F33B0}">
      <dsp:nvSpPr>
        <dsp:cNvPr id="0" name=""/>
        <dsp:cNvSpPr/>
      </dsp:nvSpPr>
      <dsp:spPr>
        <a:xfrm>
          <a:off x="0" y="2042284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(3) Mueller, Roland, DI, Dr.techn.: ROOM ACOUSTICS  AND MINIMAL SOUND ABSORPTION MEASURES Preliminary Analisys / Estimation, Stand 05.12.2018.</a:t>
          </a:r>
          <a:endParaRPr lang="en-US" sz="1000" kern="1200"/>
        </a:p>
      </dsp:txBody>
      <dsp:txXfrm>
        <a:off x="0" y="2042284"/>
        <a:ext cx="4869656" cy="1020830"/>
      </dsp:txXfrm>
    </dsp:sp>
    <dsp:sp modelId="{098D7B79-B47E-42CB-A7DE-84D677197E81}">
      <dsp:nvSpPr>
        <dsp:cNvPr id="0" name=""/>
        <dsp:cNvSpPr/>
      </dsp:nvSpPr>
      <dsp:spPr>
        <a:xfrm>
          <a:off x="0" y="3063115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1085C-6903-44E4-97F9-705C27A4E44F}">
      <dsp:nvSpPr>
        <dsp:cNvPr id="0" name=""/>
        <dsp:cNvSpPr/>
      </dsp:nvSpPr>
      <dsp:spPr>
        <a:xfrm>
          <a:off x="0" y="3063115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(4) Milovanović, Bojan,doc. dr.sc.: BIM zeED, Education for zero energy buildings using Building Information Modelling, prezentacija, Prvi sastanak NSG Hrvatska, 15. 04.2019., Sveučilište u Zagrebu, Građevinski fakultet</a:t>
          </a:r>
          <a:endParaRPr lang="en-US" sz="1000" kern="1200" dirty="0"/>
        </a:p>
      </dsp:txBody>
      <dsp:txXfrm>
        <a:off x="0" y="3063115"/>
        <a:ext cx="4869656" cy="1020830"/>
      </dsp:txXfrm>
    </dsp:sp>
    <dsp:sp modelId="{DCA3E9B8-72AC-444A-BB37-A80836192ED7}">
      <dsp:nvSpPr>
        <dsp:cNvPr id="0" name=""/>
        <dsp:cNvSpPr/>
      </dsp:nvSpPr>
      <dsp:spPr>
        <a:xfrm>
          <a:off x="0" y="4083946"/>
          <a:ext cx="486965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2375F-1A3C-4FD4-8810-85817253CF8B}">
      <dsp:nvSpPr>
        <dsp:cNvPr id="0" name=""/>
        <dsp:cNvSpPr/>
      </dsp:nvSpPr>
      <dsp:spPr>
        <a:xfrm>
          <a:off x="0" y="4083946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(5) Balen, Igor, doc.dr.sc. </a:t>
          </a:r>
          <a:r>
            <a:rPr lang="en-GB" sz="1000" kern="1200" dirty="0"/>
            <a:t>https://www.fsb.unizg.hr/atlantis/upload/newsboard/11_10_2007__7911_1_TUGOD-KLIM07.pdf</a:t>
          </a:r>
          <a:endParaRPr lang="en-US" sz="1000" kern="1200" dirty="0"/>
        </a:p>
      </dsp:txBody>
      <dsp:txXfrm>
        <a:off x="0" y="4083946"/>
        <a:ext cx="4869656" cy="1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952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952" y="6542560"/>
            <a:ext cx="4341442" cy="344408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5938"/>
            <a:ext cx="344646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2" cy="344408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5674952" y="6542560"/>
            <a:ext cx="4341442" cy="3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06" tIns="48303" rIns="96606" bIns="483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927" indent="-30189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580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11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643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675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39707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2739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5770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927" indent="-30189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580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11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643" indent="-24151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675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39707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2739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5770" indent="-24151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r-Latn-RS"/>
              <a:t>Ime i prezime predavača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37300"/>
            <a:ext cx="766763" cy="46196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38572"/>
            <a:ext cx="3096344" cy="48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m-hrvatska.hr/bim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efaira.com/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1628800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BIM pristup građevinskoj fizici uz primjer LEED/NZEB zgrade Seven Gardens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51520" y="5449858"/>
            <a:ext cx="7776864" cy="12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Vanja Keindl, dipl.ing.građ., KEINDL BAU j.d.o.o. Zagreb</a:t>
            </a: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Paula Topić, mag.ing.aedif., KEINDL BAU j.d.o.o. Zagreb</a:t>
            </a: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Jambrač, mag.ing.aedif., KEINDL BAU j.d.o.o. Zagreb</a:t>
            </a: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Martina Radevska, mag.ing.aedif., KEINDL BAU j.d.o.o. Zagreb</a:t>
            </a:r>
          </a:p>
          <a:p>
            <a:pPr marL="0" indent="0">
              <a:buNone/>
            </a:pP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717032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Vanja Keindl, Paula Topić, 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Jambrač, Martina Radevska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0" y="1988840"/>
            <a:ext cx="7509405" cy="3960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827584" y="8367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Nezadovoljni korisnici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635896" y="84827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4354272" y="796062"/>
            <a:ext cx="5082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Smanjena produktivnost 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Sklonost poduzimanju mjera kojima se povećava potrošnja energije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17054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Osjećaj toplinske udobnosti je individualan</a:t>
            </a:r>
          </a:p>
        </p:txBody>
      </p:sp>
    </p:spTree>
    <p:extLst>
      <p:ext uri="{BB962C8B-B14F-4D97-AF65-F5344CB8AC3E}">
        <p14:creationId xmlns:p14="http://schemas.microsoft.com/office/powerpoint/2010/main" val="122779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hr-HR" sz="3200" dirty="0"/>
              <a:t>Parametri koji utječu na toplinsku udobnost (1):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97971"/>
          </a:xfrm>
        </p:spPr>
        <p:txBody>
          <a:bodyPr/>
          <a:lstStyle/>
          <a:p>
            <a:pPr marL="0" indent="0">
              <a:buNone/>
            </a:pPr>
            <a:r>
              <a:rPr lang="hr-HR" sz="2000" b="1" dirty="0"/>
              <a:t>OKOLIŠNI: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/>
              <a:t>Temperatura zraka u prostoriji</a:t>
            </a:r>
            <a:endParaRPr lang="hr-HR" sz="2000" i="1" dirty="0"/>
          </a:p>
          <a:p>
            <a:pPr marL="457200" indent="-457200">
              <a:buFont typeface="+mj-lt"/>
              <a:buAutoNum type="arabicPeriod"/>
            </a:pPr>
            <a:r>
              <a:rPr lang="hr-HR" sz="2000" dirty="0"/>
              <a:t>Srednja temperatura zračenja ploha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/>
              <a:t>Brzina strujanja zraka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/>
              <a:t>Relativna vlažnost</a:t>
            </a:r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34378"/>
            <a:ext cx="8064896" cy="34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5062" y="908720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Srednja temperatura zračenja je jednolika temperatura ploha zamišljenog crnog zatvorenog prostora kod koje se događa jednak gubitak topline zračenjem kao i za stvarni zatvoreni prostor s nejednolikim temperaturama ploha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6888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07" y="764704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endParaRPr lang="hr-HR" sz="20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r-HR" sz="2000" b="1" dirty="0">
                <a:solidFill>
                  <a:prstClr val="black"/>
                </a:solidFill>
              </a:rPr>
              <a:t>OSOBNI: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Razina fizičke aktivnosti/metabolički učinak  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Razina odjevenosti/ukupni toplinski otpor odjeće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819677" cy="416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5832648" cy="22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Parametri koji utječu na toplinsku udobnost (2):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4208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1met=58,2 w/m2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96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hr-HR" sz="3400">
                <a:solidFill>
                  <a:srgbClr val="FFFFFF"/>
                </a:solidFill>
              </a:rPr>
              <a:t>Vrednovanje toplinske ugodnosti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44665" y="6356350"/>
            <a:ext cx="470685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fld id="{BBBA287D-A8F6-44FD-9713-4B6C30CDF948}" type="slidenum">
              <a:rPr lang="hr-HR" altLang="sr-Latn-RS" sz="1000"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</a:rPr>
              <a:pPr>
                <a:spcAft>
                  <a:spcPts val="600"/>
                </a:spcAft>
              </a:pPr>
              <a:t>13</a:t>
            </a:fld>
            <a:endParaRPr lang="hr-HR" altLang="sr-Latn-RS" sz="1000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7173" name="Content Placeholder 2">
            <a:extLst>
              <a:ext uri="{FF2B5EF4-FFF2-40B4-BE49-F238E27FC236}">
                <a16:creationId xmlns:a16="http://schemas.microsoft.com/office/drawing/2014/main" id="{DC7155C4-6FAD-48C1-A23F-85C24089B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46097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37"/>
            <a:ext cx="8156904" cy="615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0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 err="1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Skala</a:t>
            </a:r>
            <a:r>
              <a:rPr lang="en-US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PMV </a:t>
            </a:r>
            <a:r>
              <a:rPr lang="en-US" sz="2800" dirty="0" err="1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indeksa</a:t>
            </a:r>
            <a:r>
              <a:rPr lang="en-US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prema</a:t>
            </a:r>
            <a:r>
              <a:rPr lang="en-US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normi</a:t>
            </a:r>
            <a:r>
              <a:rPr lang="en-US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br>
              <a:rPr lang="hr-HR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800" dirty="0">
                <a:solidFill>
                  <a:srgbClr val="43536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HRN EN ISO 7730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815706"/>
              </p:ext>
            </p:extLst>
          </p:nvPr>
        </p:nvGraphicFramePr>
        <p:xfrm>
          <a:off x="899592" y="2780928"/>
          <a:ext cx="1961118" cy="25025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67310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+3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Vruće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3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Toplo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3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+1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Blago toplo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054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Neutralno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marL="673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Prohladno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3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Hladno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marL="6731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Ledeno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6720" y="541564"/>
            <a:ext cx="8697826" cy="248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12544" tIns="457056" rIns="812544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sz="2000" dirty="0"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Toplinska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ravnoteža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tijela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postignuta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r-HR" sz="2000" dirty="0">
                <a:ea typeface="Times New Roman" pitchFamily="18" charset="0"/>
              </a:rPr>
              <a:t>je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kada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proizvedena</a:t>
            </a:r>
            <a:endParaRPr kumimoji="0" lang="hr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toplina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tijela</a:t>
            </a:r>
            <a:r>
              <a:rPr kumimoji="0" lang="hr-H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jednaka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onoj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izmijenjenoj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okolišem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hr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888" y="27060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PPD </a:t>
            </a:r>
            <a:r>
              <a:rPr lang="en-US" dirty="0" err="1"/>
              <a:t>predstavlja</a:t>
            </a:r>
            <a:r>
              <a:rPr lang="en-US" dirty="0"/>
              <a:t> </a:t>
            </a:r>
            <a:r>
              <a:rPr lang="en-US" dirty="0" err="1"/>
              <a:t>postotak</a:t>
            </a:r>
            <a:r>
              <a:rPr lang="en-US" dirty="0"/>
              <a:t> </a:t>
            </a:r>
            <a:r>
              <a:rPr lang="en-US" dirty="0" err="1"/>
              <a:t>nezadovoljnih</a:t>
            </a:r>
            <a:r>
              <a:rPr lang="en-US" dirty="0"/>
              <a:t> </a:t>
            </a:r>
            <a:r>
              <a:rPr lang="en-US" dirty="0" err="1"/>
              <a:t>osoba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63888" y="35730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...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onih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bi </a:t>
            </a:r>
            <a:r>
              <a:rPr lang="en-US" dirty="0" err="1"/>
              <a:t>glasali</a:t>
            </a:r>
            <a:r>
              <a:rPr lang="en-US" dirty="0"/>
              <a:t> da </a:t>
            </a:r>
            <a:r>
              <a:rPr lang="en-US" dirty="0" err="1"/>
              <a:t>im</a:t>
            </a:r>
            <a:r>
              <a:rPr lang="en-US" dirty="0"/>
              <a:t> je </a:t>
            </a:r>
            <a:r>
              <a:rPr lang="en-US" dirty="0" err="1"/>
              <a:t>toplo</a:t>
            </a:r>
            <a:r>
              <a:rPr lang="en-US" dirty="0"/>
              <a:t>, </a:t>
            </a:r>
            <a:r>
              <a:rPr lang="en-US" dirty="0" err="1"/>
              <a:t>vruće</a:t>
            </a:r>
            <a:r>
              <a:rPr lang="en-US" dirty="0"/>
              <a:t>, </a:t>
            </a:r>
            <a:r>
              <a:rPr lang="en-US" dirty="0" err="1"/>
              <a:t>hladno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ledeno</a:t>
            </a:r>
            <a:endParaRPr lang="hr-HR" dirty="0"/>
          </a:p>
          <a:p>
            <a:r>
              <a:rPr lang="en-US" dirty="0"/>
              <a:t>(+3, +2, -2, -3 </a:t>
            </a:r>
            <a:r>
              <a:rPr lang="hr-HR" dirty="0"/>
              <a:t>)</a:t>
            </a:r>
          </a:p>
          <a:p>
            <a:endParaRPr lang="hr-HR" dirty="0"/>
          </a:p>
          <a:p>
            <a:r>
              <a:rPr lang="en-US" dirty="0"/>
              <a:t>U </a:t>
            </a:r>
            <a:r>
              <a:rPr lang="en-US" dirty="0" err="1"/>
              <a:t>normi</a:t>
            </a:r>
            <a:r>
              <a:rPr lang="en-US" dirty="0"/>
              <a:t> je </a:t>
            </a:r>
            <a:r>
              <a:rPr lang="en-US" dirty="0" err="1"/>
              <a:t>dana</a:t>
            </a:r>
            <a:r>
              <a:rPr lang="en-US" dirty="0"/>
              <a:t> </a:t>
            </a:r>
            <a:r>
              <a:rPr lang="en-US" dirty="0" err="1"/>
              <a:t>jednadžba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izračun</a:t>
            </a:r>
            <a:r>
              <a:rPr lang="en-US" dirty="0"/>
              <a:t> PPD.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18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PPD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funkcij</a:t>
            </a:r>
            <a:r>
              <a:rPr lang="hr-HR" dirty="0"/>
              <a:t>a</a:t>
            </a:r>
            <a:r>
              <a:rPr lang="en-US" dirty="0"/>
              <a:t> od PMV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238933" cy="54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696" y="5301208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</a:t>
            </a:r>
            <a:r>
              <a:rPr lang="en-US" dirty="0" err="1"/>
              <a:t>oplinska</a:t>
            </a:r>
            <a:r>
              <a:rPr lang="en-US" dirty="0"/>
              <a:t> </a:t>
            </a:r>
            <a:r>
              <a:rPr lang="en-US" dirty="0" err="1"/>
              <a:t>ugodnost</a:t>
            </a:r>
            <a:r>
              <a:rPr lang="en-US" dirty="0"/>
              <a:t> u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prostorijama</a:t>
            </a:r>
            <a:r>
              <a:rPr lang="en-US" dirty="0"/>
              <a:t> </a:t>
            </a:r>
            <a:r>
              <a:rPr lang="en-US" dirty="0" err="1"/>
              <a:t>podijeljena</a:t>
            </a:r>
            <a:r>
              <a:rPr lang="en-US" dirty="0"/>
              <a:t> </a:t>
            </a:r>
            <a:r>
              <a:rPr lang="hr-HR" dirty="0"/>
              <a:t>je </a:t>
            </a:r>
            <a:r>
              <a:rPr lang="en-US" dirty="0"/>
              <a:t>u 3 </a:t>
            </a:r>
            <a:r>
              <a:rPr lang="en-US" dirty="0" err="1"/>
              <a:t>kategorije</a:t>
            </a:r>
            <a:r>
              <a:rPr lang="en-US" dirty="0"/>
              <a:t>: A, B i C.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70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Kategorije toplinskog okoliša i utjecaj lokalne neugode prema EN ISO 7730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443" y="2509911"/>
            <a:ext cx="837978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000">
                <a:solidFill>
                  <a:srgbClr val="898989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altLang="sr-Latn-RS" sz="10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5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49FB76-1975-46AA-86FD-91031FD41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16632"/>
            <a:ext cx="7519589" cy="60561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E1932-2727-4F29-853C-F5FAB464DF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C624A-1ECD-4FC5-A596-7E420CDC3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802056"/>
            <a:ext cx="1872208" cy="23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8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3B10B0-F489-4B59-A903-9E8A40DF1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13" y="402625"/>
            <a:ext cx="7985211" cy="57360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07F7-F8C9-4655-A204-9319CFB277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7361B-9125-48B4-9856-698081DC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564904"/>
            <a:ext cx="2617334" cy="16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8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noFill/>
        </p:spPr>
        <p:txBody>
          <a:bodyPr/>
          <a:lstStyle/>
          <a:p>
            <a:r>
              <a:rPr lang="hr-HR" sz="2400" b="1" dirty="0">
                <a:hlinkClick r:id="rId3"/>
              </a:rPr>
              <a:t>BIM</a:t>
            </a:r>
            <a:r>
              <a:rPr lang="hr-HR" sz="2400" dirty="0">
                <a:hlinkClick r:id="rId3"/>
              </a:rPr>
              <a:t> (eng. Building Information Model/Modeling/Management)</a:t>
            </a:r>
            <a:r>
              <a:rPr lang="hr-HR" sz="2400" dirty="0"/>
              <a:t> </a:t>
            </a:r>
            <a:endParaRPr lang="hr-HR" dirty="0"/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8"/>
          <a:stretch/>
        </p:blipFill>
        <p:spPr bwMode="auto">
          <a:xfrm>
            <a:off x="467544" y="1643997"/>
            <a:ext cx="2141421" cy="228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2604" b="15094"/>
          <a:stretch/>
        </p:blipFill>
        <p:spPr bwMode="auto">
          <a:xfrm>
            <a:off x="494269" y="3886915"/>
            <a:ext cx="2330448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1820" y="1320832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/>
              <a:t>Cjeloviti uvid u projekt      visoke performanse pri projektiranju racionalne upotrebe energije i toplinske zaštite, zaštite od buke, toplinske, akustičke, vizualne udobnosti …</a:t>
            </a:r>
          </a:p>
          <a:p>
            <a:pPr algn="just"/>
            <a:endParaRPr lang="hr-H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/>
              <a:t>Ostvarivanje uvjeta za željenu opciju specifičnih ciljeva (nzeb, LEED, ”zelene zgrade”...)</a:t>
            </a:r>
          </a:p>
          <a:p>
            <a:pPr algn="just"/>
            <a:endParaRPr lang="hr-H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/>
              <a:t>Informacije dostupne u realnom prostoru i vremenu (vidljive promjene u projektima ”drugih” struka)</a:t>
            </a:r>
          </a:p>
          <a:p>
            <a:pPr lvl="0" algn="just"/>
            <a:endParaRPr lang="hr-HR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r-HR" dirty="0"/>
              <a:t>Poboljšana komunikacija i suradnja sudionika u gradnji (projektanta, investitora, izvođača,  stručnog i projektantskog nadzora…) i drugih dionika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3" name="Right Arrow 2"/>
          <p:cNvSpPr/>
          <p:nvPr/>
        </p:nvSpPr>
        <p:spPr>
          <a:xfrm>
            <a:off x="5864515" y="168469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539552" y="720667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Skup tehnologija, postupaka i pravila koji omogućuje da više sudionika surađuje u projektiranju, građenju i upravljanju građevinom u virtualnom prostoru.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400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06F80-152D-41E6-A474-6B1D53E1B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332656"/>
            <a:ext cx="687786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75DE-C45A-42C8-AB22-6DE6483D7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altLang="sr-Latn-R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2400E-B974-4C15-9435-83461EB7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908720"/>
            <a:ext cx="3724464" cy="24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60075" cy="60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66848" y="26064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Preporučene vrijednosti operativne temperature prema HRN EN 15251: 2008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en-US" dirty="0" err="1"/>
              <a:t>Optimalna</a:t>
            </a:r>
            <a:r>
              <a:rPr lang="en-US" dirty="0"/>
              <a:t> </a:t>
            </a:r>
            <a:r>
              <a:rPr lang="en-US" dirty="0" err="1"/>
              <a:t>operativna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je </a:t>
            </a:r>
            <a:r>
              <a:rPr lang="en-US" dirty="0" err="1"/>
              <a:t>idealna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bi </a:t>
            </a:r>
            <a:r>
              <a:rPr lang="en-US" dirty="0" err="1"/>
              <a:t>odgovarala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PMV=0 </a:t>
            </a:r>
            <a:r>
              <a:rPr lang="en-US" dirty="0" err="1"/>
              <a:t>odnosno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u </a:t>
            </a:r>
            <a:r>
              <a:rPr lang="en-US" dirty="0" err="1"/>
              <a:t>prostoriji</a:t>
            </a:r>
            <a:r>
              <a:rPr lang="en-US" dirty="0"/>
              <a:t> </a:t>
            </a:r>
            <a:r>
              <a:rPr lang="en-US" dirty="0" err="1"/>
              <a:t>zadovoljni</a:t>
            </a:r>
            <a:r>
              <a:rPr lang="en-US" dirty="0"/>
              <a:t>. 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en-US" dirty="0" err="1"/>
              <a:t>Kategorije</a:t>
            </a:r>
            <a:r>
              <a:rPr lang="en-US" dirty="0"/>
              <a:t> I, II i III </a:t>
            </a:r>
            <a:r>
              <a:rPr lang="en-US" dirty="0" err="1"/>
              <a:t>odgovaraju</a:t>
            </a:r>
            <a:r>
              <a:rPr lang="en-US" dirty="0"/>
              <a:t> </a:t>
            </a:r>
            <a:r>
              <a:rPr lang="en-US" dirty="0" err="1"/>
              <a:t>kategorijama</a:t>
            </a:r>
            <a:r>
              <a:rPr lang="en-US" dirty="0"/>
              <a:t> A, B i C.</a:t>
            </a:r>
            <a:endParaRPr lang="en-GB" dirty="0"/>
          </a:p>
          <a:p>
            <a:br>
              <a:rPr lang="en-US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36510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Temperatura crnog zatvorenog prostora kod koje bi osoba izmijenila jednak iznos energije zračenjem i konvekcijom s okolišem kao i u stvarnom nejednolikom okruženju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56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1551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86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89406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0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6507"/>
            <a:ext cx="7631130" cy="54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5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"/>
          <a:stretch/>
        </p:blipFill>
        <p:spPr bwMode="auto">
          <a:xfrm>
            <a:off x="827584" y="620688"/>
            <a:ext cx="7567505" cy="527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87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sp>
        <p:nvSpPr>
          <p:cNvPr id="3" name="TextBox 2"/>
          <p:cNvSpPr txBox="1"/>
          <p:nvPr/>
        </p:nvSpPr>
        <p:spPr>
          <a:xfrm>
            <a:off x="3006492" y="256490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Thermal Comfort</a:t>
            </a:r>
          </a:p>
        </p:txBody>
      </p:sp>
    </p:spTree>
    <p:extLst>
      <p:ext uri="{BB962C8B-B14F-4D97-AF65-F5344CB8AC3E}">
        <p14:creationId xmlns:p14="http://schemas.microsoft.com/office/powerpoint/2010/main" val="2356820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"/>
          <a:stretch/>
        </p:blipFill>
        <p:spPr bwMode="auto">
          <a:xfrm>
            <a:off x="683568" y="476672"/>
            <a:ext cx="7820352" cy="538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278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82194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29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53214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61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r-HR" sz="3200" dirty="0"/>
              <a:t>Energetske simulacije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2160239"/>
          </a:xfrm>
        </p:spPr>
        <p:txBody>
          <a:bodyPr/>
          <a:lstStyle/>
          <a:p>
            <a:pPr marL="0" indent="0" algn="just">
              <a:buNone/>
            </a:pPr>
            <a:r>
              <a:rPr lang="hr-HR" sz="1800" dirty="0"/>
              <a:t>Softverski alati za simulaciju energije u konceptualnoj fazi projektiranja omogućuju  vizualizaciju potrošnje energije u zgradama. </a:t>
            </a:r>
          </a:p>
          <a:p>
            <a:pPr marL="0" indent="0" algn="just">
              <a:buNone/>
            </a:pPr>
            <a:r>
              <a:rPr lang="hr-HR" sz="1800" dirty="0"/>
              <a:t>Komparativnom analizom predloženog i izmijenjenog dizajna olakšana je identifikacija područja koja imaju najveći potencijal uštede energije.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8"/>
          <a:stretch/>
        </p:blipFill>
        <p:spPr bwMode="auto">
          <a:xfrm>
            <a:off x="539552" y="2140587"/>
            <a:ext cx="6701059" cy="210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4559987"/>
            <a:ext cx="1050801" cy="131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6"/>
          <a:stretch/>
        </p:blipFill>
        <p:spPr bwMode="auto">
          <a:xfrm>
            <a:off x="343802" y="4559987"/>
            <a:ext cx="7281377" cy="152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260137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GODIŠNJA POTROŠNJA ENERGIJE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16215"/>
            <a:ext cx="19335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6085369"/>
            <a:ext cx="2016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hlinkClick r:id="rId5"/>
              </a:rPr>
              <a:t>https://sefaira.com/</a:t>
            </a:r>
            <a:endParaRPr lang="hr-HR" sz="900" dirty="0"/>
          </a:p>
        </p:txBody>
      </p:sp>
    </p:spTree>
    <p:extLst>
      <p:ext uri="{BB962C8B-B14F-4D97-AF65-F5344CB8AC3E}">
        <p14:creationId xmlns:p14="http://schemas.microsoft.com/office/powerpoint/2010/main" val="638875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1227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5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71334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604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0403"/>
            <a:ext cx="7560840" cy="554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399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2" y="520903"/>
            <a:ext cx="7471712" cy="556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525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5437"/>
            <a:ext cx="7344816" cy="55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057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8" y="548680"/>
            <a:ext cx="7256878" cy="53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6021288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115616" y="5661248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551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8" y="548680"/>
            <a:ext cx="7146988" cy="522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27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" b="1015"/>
          <a:stretch/>
        </p:blipFill>
        <p:spPr bwMode="auto">
          <a:xfrm>
            <a:off x="940416" y="600512"/>
            <a:ext cx="6933421" cy="520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5949280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187624" y="5445224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1984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57"/>
          <a:stretch/>
        </p:blipFill>
        <p:spPr bwMode="auto">
          <a:xfrm>
            <a:off x="899592" y="692696"/>
            <a:ext cx="709325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56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39</a:t>
            </a:fld>
            <a:endParaRPr lang="hr-HR" altLang="sr-Latn-R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6978895" cy="48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28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vi-VN" sz="1800" b="1" dirty="0"/>
              <a:t>TEHNIČKI PROPIS O RACIONALNOJ UPORABI ENERGIJE I TOPLINSKOJ ZAŠTITI U ZGRADAMA (NN 128/15) I TEHNIČKI PROPIS O IZMJENAMA I DOPUNAMA TEHNIČKOG PROPISA O RACIONALNOJ UPORABI ENERGIJE I TOPLINSKOJ ZAŠTITI U ZGRADAMA (NN 70/18) </a:t>
            </a:r>
            <a:endParaRPr lang="hr-HR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 Ugodnost unutarnjeg prostora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Članak 43. 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AutoNum type="arabicParenBoth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Ugodnost unutarnjeg prostora osigurava se ispunjenjem uvjeta za grijanje, hlađenje i ventilaciju, toplinsku stabilnost i unutarnje površinske temperature, reguliranu vlažnost, pravilnu rasvjetu i dopuštenu razinu buke u prostoru. 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AutoNum type="arabicParenBoth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Preporučene proračunske vrijednosti definirane su HRN EN 15251:2008 u kojoj se nalaze ulazni mikroklimatski parametri za projektiranje i ocjenjivanje energetskog svojstva zgrade koji se odnose na kvalitetu zraka, toplinsku ugodnost, osvjetljenje i akustiku.  </a:t>
            </a:r>
          </a:p>
          <a:p>
            <a:pPr marL="0" indent="0">
              <a:buNone/>
            </a:pPr>
            <a:br>
              <a:rPr lang="vi-VN" sz="1800" dirty="0"/>
            </a:br>
            <a:endParaRPr lang="hr-H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15637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40</a:t>
            </a:fld>
            <a:endParaRPr lang="hr-HR" altLang="sr-Latn-R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"/>
          <a:stretch/>
        </p:blipFill>
        <p:spPr bwMode="auto">
          <a:xfrm>
            <a:off x="949916" y="692696"/>
            <a:ext cx="7056784" cy="52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616" y="5589240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2656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41</a:t>
            </a:fld>
            <a:endParaRPr lang="hr-HR" altLang="sr-Latn-R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714068"/>
            <a:ext cx="7044952" cy="527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5661248"/>
            <a:ext cx="216024" cy="325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312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42</a:t>
            </a:fld>
            <a:endParaRPr lang="hr-HR" altLang="sr-Latn-R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" b="1295"/>
          <a:stretch/>
        </p:blipFill>
        <p:spPr bwMode="auto">
          <a:xfrm>
            <a:off x="971601" y="728223"/>
            <a:ext cx="6912768" cy="51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5589240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1031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43</a:t>
            </a:fld>
            <a:endParaRPr lang="hr-HR" altLang="sr-Latn-R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001161" cy="492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44</a:t>
            </a:fld>
            <a:endParaRPr lang="hr-HR" altLang="sr-Latn-R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695780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5445224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158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45</a:t>
            </a:fld>
            <a:endParaRPr lang="hr-HR" altLang="sr-Latn-R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6" y="611560"/>
            <a:ext cx="6936273" cy="51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5589240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1834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46</a:t>
            </a:fld>
            <a:endParaRPr lang="hr-HR" altLang="sr-Latn-RS"/>
          </a:p>
        </p:txBody>
      </p:sp>
      <p:sp>
        <p:nvSpPr>
          <p:cNvPr id="3" name="TextBox 2"/>
          <p:cNvSpPr txBox="1"/>
          <p:nvPr/>
        </p:nvSpPr>
        <p:spPr>
          <a:xfrm>
            <a:off x="3006492" y="256490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Acoustical Comfort</a:t>
            </a:r>
          </a:p>
        </p:txBody>
      </p:sp>
    </p:spTree>
    <p:extLst>
      <p:ext uri="{BB962C8B-B14F-4D97-AF65-F5344CB8AC3E}">
        <p14:creationId xmlns:p14="http://schemas.microsoft.com/office/powerpoint/2010/main" val="608014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47</a:t>
            </a:fld>
            <a:endParaRPr lang="hr-HR" altLang="sr-Latn-R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6" y="404664"/>
            <a:ext cx="730874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48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48</a:t>
            </a:fld>
            <a:endParaRPr lang="hr-HR" altLang="sr-Latn-R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9366"/>
            <a:ext cx="7343744" cy="541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5589240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214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49</a:t>
            </a:fld>
            <a:endParaRPr lang="hr-HR" altLang="sr-Latn-R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5141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2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1" y="548210"/>
            <a:ext cx="4070073" cy="24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9EB43-28FD-4738-8D9C-F9BCB6B2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441566"/>
            <a:ext cx="4070073" cy="113962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altLang="sr-Latn-R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0275F-C580-45B6-8226-577E0449F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25" y="1635762"/>
            <a:ext cx="4070073" cy="34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7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50</a:t>
            </a:fld>
            <a:endParaRPr lang="hr-HR" altLang="sr-Latn-RS"/>
          </a:p>
        </p:txBody>
      </p:sp>
      <p:sp>
        <p:nvSpPr>
          <p:cNvPr id="3" name="TextBox 2"/>
          <p:cNvSpPr txBox="1"/>
          <p:nvPr/>
        </p:nvSpPr>
        <p:spPr>
          <a:xfrm>
            <a:off x="3131840" y="256948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Visual Comfort</a:t>
            </a:r>
          </a:p>
        </p:txBody>
      </p:sp>
    </p:spTree>
    <p:extLst>
      <p:ext uri="{BB962C8B-B14F-4D97-AF65-F5344CB8AC3E}">
        <p14:creationId xmlns:p14="http://schemas.microsoft.com/office/powerpoint/2010/main" val="2654197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51</a:t>
            </a:fld>
            <a:endParaRPr lang="hr-HR" altLang="sr-Latn-R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46" y="563137"/>
            <a:ext cx="735024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5661248"/>
            <a:ext cx="288032" cy="230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9277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52</a:t>
            </a:fld>
            <a:endParaRPr lang="hr-HR" altLang="sr-Latn-R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0228"/>
            <a:ext cx="757996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58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53</a:t>
            </a:fld>
            <a:endParaRPr lang="hr-HR" altLang="sr-Latn-R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0" y="502067"/>
            <a:ext cx="7646911" cy="55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6021288"/>
            <a:ext cx="216024" cy="93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5943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54</a:t>
            </a:fld>
            <a:endParaRPr lang="hr-HR" altLang="sr-Latn-R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76672"/>
            <a:ext cx="767985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518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726D7D-79D6-4ABA-9DB5-821B7F8DB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913411"/>
          </a:xfrm>
        </p:spPr>
        <p:txBody>
          <a:bodyPr/>
          <a:lstStyle/>
          <a:p>
            <a:r>
              <a:rPr lang="en-IE" sz="4800" b="1" dirty="0" err="1">
                <a:solidFill>
                  <a:srgbClr val="FF0000"/>
                </a:solidFill>
                <a:latin typeface="+mn-lt"/>
              </a:rPr>
              <a:t>BIMZeED</a:t>
            </a:r>
            <a:br>
              <a:rPr lang="en-IE" sz="4800" b="1" dirty="0">
                <a:solidFill>
                  <a:srgbClr val="FF0000"/>
                </a:solidFill>
                <a:latin typeface="+mn-lt"/>
              </a:rPr>
            </a:br>
            <a:r>
              <a:rPr lang="en-IE" sz="2800" b="1" dirty="0">
                <a:latin typeface="+mn-lt"/>
              </a:rPr>
              <a:t>Education for zero energy buildings using Building Information Modelling </a:t>
            </a:r>
            <a:endParaRPr lang="en-IE" sz="4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62900" y="6356350"/>
            <a:ext cx="5524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6473F6-A2AD-4157-8FA3-B5B96FAF4946}" type="slidenum">
              <a:rPr lang="en-IE" altLang="en-US" smtClean="0"/>
              <a:pPr>
                <a:defRPr/>
              </a:pPr>
              <a:t>55</a:t>
            </a:fld>
            <a:endParaRPr lang="en-IE" alt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87624" y="4924513"/>
            <a:ext cx="7197215" cy="597487"/>
            <a:chOff x="989403" y="5401733"/>
            <a:chExt cx="7197215" cy="5974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0"/>
            <a:stretch/>
          </p:blipFill>
          <p:spPr>
            <a:xfrm>
              <a:off x="3465302" y="5401733"/>
              <a:ext cx="545987" cy="5033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652" y="5525245"/>
              <a:ext cx="488955" cy="3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880" y="5517232"/>
              <a:ext cx="824281" cy="38789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886" y="5525245"/>
              <a:ext cx="360000" cy="360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125" y="5525245"/>
              <a:ext cx="1390049" cy="36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26" b="8130"/>
            <a:stretch/>
          </p:blipFill>
          <p:spPr>
            <a:xfrm>
              <a:off x="6172413" y="5525245"/>
              <a:ext cx="261204" cy="396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472" y="5428051"/>
              <a:ext cx="571169" cy="5711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4328" y="5517232"/>
              <a:ext cx="662290" cy="36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03" y="5525245"/>
              <a:ext cx="1003585" cy="360000"/>
            </a:xfrm>
            <a:prstGeom prst="rect">
              <a:avLst/>
            </a:prstGeom>
          </p:spPr>
        </p:pic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0" y="332656"/>
            <a:ext cx="8273194" cy="7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61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56</a:t>
            </a:fld>
            <a:endParaRPr lang="hr-HR" altLang="sr-Latn-R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2" y="616535"/>
            <a:ext cx="7632848" cy="57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383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6AB4A-1572-4DAE-9E75-3BD608D58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57</a:t>
            </a:fld>
            <a:endParaRPr lang="hr-HR" altLang="sr-Latn-R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180B3-59C0-4C6D-8406-82B18172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54" y="260648"/>
            <a:ext cx="7782446" cy="58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39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03B08-A110-4C54-A1F8-5B5B881BA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58</a:t>
            </a:fld>
            <a:endParaRPr lang="hr-HR" altLang="sr-Latn-R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9C71F-BC32-48E2-9C85-AF6CB3FE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338138"/>
            <a:ext cx="7988945" cy="60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71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59</a:t>
            </a:fld>
            <a:endParaRPr lang="hr-HR" altLang="sr-Latn-R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"/>
          <a:stretch/>
        </p:blipFill>
        <p:spPr bwMode="auto">
          <a:xfrm>
            <a:off x="667916" y="116632"/>
            <a:ext cx="8008540" cy="60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78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B31D4-C5A9-4BB0-94C2-41B34DCC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Vizualna udobnost je subjektivna percepcija prikladnosti rasvjete uzimajući u obzir njenu ujednačenost, razinu, odsjaj, kontrast, boje i odsutnost stroboskopskog efekta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4E87E-FD20-4F7A-B498-AF34C175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310834"/>
            <a:ext cx="6480305" cy="40177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194F-E6B0-4647-9312-C2C5F89C6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000" smtClean="0">
                <a:solidFill>
                  <a:srgbClr val="898989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altLang="sr-Latn-RS" sz="10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73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</p:spPr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60</a:t>
            </a:fld>
            <a:endParaRPr lang="hr-HR" altLang="sr-Latn-R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278"/>
          <a:stretch/>
        </p:blipFill>
        <p:spPr bwMode="auto">
          <a:xfrm>
            <a:off x="754380" y="245056"/>
            <a:ext cx="8016240" cy="603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7882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61</a:t>
            </a:fld>
            <a:endParaRPr lang="hr-HR" altLang="sr-Latn-R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94798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492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62</a:t>
            </a:fld>
            <a:endParaRPr lang="hr-HR" altLang="sr-Latn-R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193" r="915"/>
          <a:stretch/>
        </p:blipFill>
        <p:spPr bwMode="auto">
          <a:xfrm>
            <a:off x="827584" y="313197"/>
            <a:ext cx="7865309" cy="59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811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hr-HR" sz="3500">
                <a:solidFill>
                  <a:srgbClr val="FFFFFF"/>
                </a:solidFill>
              </a:rPr>
              <a:t>Literatura</a:t>
            </a:r>
            <a:endParaRPr lang="en-GB" sz="35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699176" y="6309360"/>
            <a:ext cx="8161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hr-HR" altLang="sr-Latn-R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63</a:t>
            </a:fld>
            <a:endParaRPr lang="hr-HR" altLang="sr-Latn-R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569F847-1842-4998-8E34-4AFD1A409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083486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5439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20FBD-D649-43F1-A1F2-D2F6689D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Hvala na pažnji</a:t>
            </a:r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9D8D9BC-673F-468F-A15C-EDA2DDDE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6" y="1985944"/>
            <a:ext cx="3035882" cy="15179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A424F-5E6A-48A8-9C7E-0A389848A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CA97B197-5111-4B02-8047-EF5F65D3E305}" type="slidenum">
              <a:rPr lang="en-US" altLang="sr-Latn-RS" sz="1300">
                <a:solidFill>
                  <a:srgbClr val="FFFFFF"/>
                </a:solidFill>
                <a:latin typeface="+mn-lt"/>
                <a:cs typeface="+mn-cs"/>
              </a:rPr>
              <a:pPr algn="ctr">
                <a:spcAft>
                  <a:spcPts val="600"/>
                </a:spcAft>
                <a:defRPr/>
              </a:pPr>
              <a:t>64</a:t>
            </a:fld>
            <a:endParaRPr lang="en-US" altLang="sr-Latn-RS" sz="13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5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A76B1-F57C-455F-80D4-F64EEA47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Akustička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udobnost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osjećaj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psihofizičkog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zadovoljstva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koje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osoba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doživljava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tijekom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obavljanja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određene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aktivnosti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unutar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zvučnog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polja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6D3458-3E02-4335-BB70-CEA80D3B5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350" y="2328949"/>
            <a:ext cx="5365955" cy="3997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BE0C-FD07-4CBA-8AD3-EF70F67DF7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000" smtClean="0">
                <a:solidFill>
                  <a:srgbClr val="898989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altLang="sr-Latn-RS" sz="10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D616B6-EEA8-4B40-8DB4-CDAFC944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Toplinska udobnost je stanje svijesti koje izražava zadovoljstvo toplinskim stanjem okoliša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EF9DBD5F-779A-408A-BA25-3F5F50622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666" y="2420888"/>
            <a:ext cx="7330668" cy="3665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F08C6-A104-44FE-99BB-4D852A750B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97B197-5111-4B02-8047-EF5F65D3E305}" type="slidenum">
              <a:rPr lang="en-US" altLang="sr-Latn-RS" sz="1000">
                <a:solidFill>
                  <a:srgbClr val="898989"/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altLang="sr-Latn-RS" sz="10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0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CACEA8-7D6B-4F6E-9CAE-0564D30A3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60648"/>
            <a:ext cx="7924873" cy="54927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FA84D-F17F-4984-9115-EF0B9BCF6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6502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907</Words>
  <Application>Microsoft Office PowerPoint</Application>
  <PresentationFormat>On-screen Show (4:3)</PresentationFormat>
  <Paragraphs>173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Verdana</vt:lpstr>
      <vt:lpstr>Office Theme</vt:lpstr>
      <vt:lpstr>BIM pristup građevinskoj fizici uz primjer LEED/NZEB zgrade Seven Gardens</vt:lpstr>
      <vt:lpstr>BIM (eng. Building Information Model/Modeling/Management) </vt:lpstr>
      <vt:lpstr>Energetske simulacije</vt:lpstr>
      <vt:lpstr>TEHNIČKI PROPIS O RACIONALNOJ UPORABI ENERGIJE I TOPLINSKOJ ZAŠTITI U ZGRADAMA (NN 128/15) I TEHNIČKI PROPIS O IZMJENAMA I DOPUNAMA TEHNIČKOG PROPISA O RACIONALNOJ UPORABI ENERGIJE I TOPLINSKOJ ZAŠTITI U ZGRADAMA (NN 70/18) </vt:lpstr>
      <vt:lpstr>PowerPoint Presentation</vt:lpstr>
      <vt:lpstr>Vizualna udobnost je subjektivna percepcija prikladnosti rasvjete uzimajući u obzir njenu ujednačenost, razinu, odsjaj, kontrast, boje i odsutnost stroboskopskog efekta</vt:lpstr>
      <vt:lpstr>Akustička udobnost je osjećaj psihofizičkog zadovoljstva koje osoba doživljava tijekom obavljanja određene aktivnosti unutar zvučnog polja</vt:lpstr>
      <vt:lpstr>Toplinska udobnost je stanje svijesti koje izražava zadovoljstvo toplinskim stanjem okoliša</vt:lpstr>
      <vt:lpstr>PowerPoint Presentation</vt:lpstr>
      <vt:lpstr>PowerPoint Presentation</vt:lpstr>
      <vt:lpstr>Parametri koji utječu na toplinsku udobnost (1):</vt:lpstr>
      <vt:lpstr>Parametri koji utječu na toplinsku udobnost (2):</vt:lpstr>
      <vt:lpstr>Vrednovanje toplinske ugodnosti</vt:lpstr>
      <vt:lpstr>PowerPoint Presentation</vt:lpstr>
      <vt:lpstr>Skala PMV indeksa prema normi  HRN EN ISO 7730</vt:lpstr>
      <vt:lpstr>PPD kao funkcija od PMV</vt:lpstr>
      <vt:lpstr>Kategorije toplinskog okoliša i utjecaj lokalne neugode prema EN ISO 7730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BIMZeED Education for zero energy buildings using Building Information Modelling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BIM pristup građevinskoj fizici uz primjer LEED/NZEB zgrade Seven Gardens</dc:title>
  <dc:creator>Vanja Keindl</dc:creator>
  <cp:lastModifiedBy>Vanja Keindl</cp:lastModifiedBy>
  <cp:revision>29</cp:revision>
  <cp:lastPrinted>2019-06-13T16:05:26Z</cp:lastPrinted>
  <dcterms:created xsi:type="dcterms:W3CDTF">2019-06-03T18:47:30Z</dcterms:created>
  <dcterms:modified xsi:type="dcterms:W3CDTF">2019-06-13T21:56:09Z</dcterms:modified>
</cp:coreProperties>
</file>