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1" r:id="rId2"/>
    <p:sldId id="263" r:id="rId3"/>
    <p:sldId id="264" r:id="rId4"/>
    <p:sldId id="265" r:id="rId5"/>
    <p:sldId id="266" r:id="rId6"/>
    <p:sldId id="267" r:id="rId7"/>
    <p:sldId id="271" r:id="rId8"/>
    <p:sldId id="269" r:id="rId9"/>
    <p:sldId id="270" r:id="rId10"/>
    <p:sldId id="268" r:id="rId11"/>
    <p:sldId id="272" r:id="rId12"/>
    <p:sldId id="274" r:id="rId13"/>
    <p:sldId id="273" r:id="rId14"/>
    <p:sldId id="275" r:id="rId15"/>
    <p:sldId id="297" r:id="rId16"/>
    <p:sldId id="276" r:id="rId17"/>
    <p:sldId id="279" r:id="rId18"/>
    <p:sldId id="278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3" r:id="rId31"/>
    <p:sldId id="292" r:id="rId32"/>
    <p:sldId id="291" r:id="rId33"/>
    <p:sldId id="294" r:id="rId34"/>
    <p:sldId id="296" r:id="rId35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0036" autoAdjust="0"/>
  </p:normalViewPr>
  <p:slideViewPr>
    <p:cSldViewPr>
      <p:cViewPr varScale="1">
        <p:scale>
          <a:sx n="66" d="100"/>
          <a:sy n="66" d="100"/>
        </p:scale>
        <p:origin x="10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13.6.2019.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13.6.2019.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8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4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1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21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7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4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1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10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1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4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9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48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69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21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83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5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76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32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65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6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8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49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73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32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26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3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2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0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7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74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5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5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altLang="sr-Latn-R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Sustavi hidroizolacija</a:t>
            </a:r>
            <a:br>
              <a:rPr lang="hr-HR" altLang="sr-Latn-R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energetsku obnovu zgrada</a:t>
            </a:r>
            <a:endParaRPr lang="hr-HR" alt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Rukavina, dipl.ing.prom., Büsscher Hoffmann d.o.o.</a:t>
            </a:r>
            <a:endParaRPr lang="hr-HR" altLang="sr-Latn-R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Rukavina</a:t>
            </a:r>
            <a:endParaRPr lang="hr-HR" alt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579296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Način ugradnje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endParaRPr lang="hr-HR" altLang="sr-Latn-RS" sz="2000" b="1" dirty="0" smtClean="0"/>
          </a:p>
          <a:p>
            <a:pPr marL="0" indent="0">
              <a:buNone/>
            </a:pPr>
            <a:r>
              <a:rPr lang="hr-HR" altLang="sr-Latn-RS" sz="2000" dirty="0" smtClean="0"/>
              <a:t>Mehaničko učvršćenje</a:t>
            </a:r>
          </a:p>
          <a:p>
            <a:pPr marL="0" indent="0"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- profili za perimetarsko učvršćenje</a:t>
            </a:r>
          </a:p>
          <a:p>
            <a:pPr marL="0" indent="0"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- pričvrsni pribor (3 – 5 kom/m2)</a:t>
            </a:r>
          </a:p>
          <a:p>
            <a:pPr marL="0" indent="0"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- proračun vijaka</a:t>
            </a:r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2623039"/>
            <a:ext cx="3054217" cy="2318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61457"/>
            <a:ext cx="2561456" cy="2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579296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altLang="sr-Latn-RS" sz="2000" dirty="0" smtClean="0"/>
              <a:t>Mehaničko učvršćenje</a:t>
            </a:r>
          </a:p>
          <a:p>
            <a:pPr>
              <a:buFontTx/>
              <a:buChar char="-"/>
            </a:pPr>
            <a:r>
              <a:rPr lang="hr-HR" altLang="sr-Latn-RS" sz="2000" dirty="0" smtClean="0"/>
              <a:t>pričvrsni pribor (3 – 5 kom/m2)</a:t>
            </a:r>
          </a:p>
          <a:p>
            <a:pPr marL="457200" lvl="1" indent="0">
              <a:buNone/>
            </a:pPr>
            <a:r>
              <a:rPr lang="hr-HR" altLang="sr-Latn-RS" sz="2000" dirty="0" smtClean="0"/>
              <a:t>	tuljci + vijci</a:t>
            </a:r>
            <a:br>
              <a:rPr lang="hr-HR" altLang="sr-Latn-RS" sz="2000" dirty="0" smtClean="0"/>
            </a:br>
            <a:r>
              <a:rPr lang="hr-HR" altLang="sr-Latn-RS" sz="2000" dirty="0" smtClean="0"/>
              <a:t>	vijci + pločice</a:t>
            </a:r>
            <a:br>
              <a:rPr lang="hr-HR" altLang="sr-Latn-RS" sz="2000" dirty="0" smtClean="0"/>
            </a:br>
            <a:r>
              <a:rPr lang="hr-HR" altLang="sr-Latn-RS" sz="2000" dirty="0" smtClean="0"/>
              <a:t>	udarne tiple</a:t>
            </a:r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1179655"/>
            <a:ext cx="2993504" cy="2984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9" y="2988783"/>
            <a:ext cx="3275236" cy="3265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1" y="4005064"/>
            <a:ext cx="2813247" cy="20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579296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829"/>
            <a:ext cx="4038262" cy="5166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8" y="1556792"/>
            <a:ext cx="5208812" cy="23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579296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altLang="sr-Latn-RS" sz="2000" dirty="0" smtClean="0"/>
              <a:t>- proračun vijaka</a:t>
            </a:r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240360" cy="4581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02" y="1239364"/>
            <a:ext cx="3454400" cy="48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579296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57716" cy="6166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84" y="0"/>
            <a:ext cx="4329084" cy="61261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579296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hr-HR" altLang="sr-Latn-R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na bazi PVC sintetske trake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1060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Najčešće korišten materijal za izvedbu hidroizolacija u RH</a:t>
            </a:r>
            <a:endParaRPr lang="hr-HR" altLang="sr-Latn-RS" sz="2000" b="1" dirty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endParaRPr lang="hr-HR" altLang="sr-Latn-RS" sz="2000" b="1" dirty="0"/>
          </a:p>
          <a:p>
            <a:pPr marL="0" indent="0">
              <a:buNone/>
            </a:pPr>
            <a:r>
              <a:rPr lang="hr-HR" altLang="sr-Latn-RS" sz="2000" dirty="0" smtClean="0"/>
              <a:t>Debljina:	1,5 i 1,8 mm (2 mm)</a:t>
            </a:r>
          </a:p>
          <a:p>
            <a:pPr marL="0" indent="0">
              <a:buNone/>
            </a:pPr>
            <a:r>
              <a:rPr lang="hr-HR" altLang="sr-Latn-RS" sz="2000" dirty="0" smtClean="0"/>
              <a:t>Dimenzija role:	1,6 × 20m; 2 × 20m</a:t>
            </a:r>
          </a:p>
          <a:p>
            <a:pPr marL="0" indent="0">
              <a:buNone/>
            </a:pPr>
            <a:r>
              <a:rPr lang="hr-HR" altLang="sr-Latn-RS" sz="2000" dirty="0" smtClean="0"/>
              <a:t>Sastav:		</a:t>
            </a:r>
            <a:r>
              <a:rPr lang="hr-HR" altLang="sr-Latn-RS" sz="2000" dirty="0" smtClean="0"/>
              <a:t>Polivinilklorid</a:t>
            </a:r>
            <a:endParaRPr lang="hr-HR" altLang="sr-Latn-RS" sz="2000" dirty="0" smtClean="0"/>
          </a:p>
          <a:p>
            <a:pPr marL="0" indent="0">
              <a:buNone/>
            </a:pPr>
            <a:r>
              <a:rPr lang="hr-HR" altLang="sr-Latn-RS" sz="2000" dirty="0" smtClean="0"/>
              <a:t>Uložak:		stakleni voal – za balastne krovove </a:t>
            </a:r>
          </a:p>
          <a:p>
            <a:pPr marL="0" indent="0"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poliesterski filc – mehanički učvršćene</a:t>
            </a:r>
          </a:p>
          <a:p>
            <a:pPr marL="0" indent="0">
              <a:buNone/>
            </a:pPr>
            <a:r>
              <a:rPr lang="hr-HR" sz="2000" dirty="0" smtClean="0"/>
              <a:t>Svojstva:		</a:t>
            </a:r>
            <a:r>
              <a:rPr lang="en-GB" sz="2000" dirty="0" err="1" smtClean="0"/>
              <a:t>savitljivost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niskim</a:t>
            </a:r>
            <a:r>
              <a:rPr lang="en-GB" sz="2000" dirty="0"/>
              <a:t> </a:t>
            </a:r>
            <a:r>
              <a:rPr lang="en-GB" sz="2000" dirty="0" err="1" smtClean="0"/>
              <a:t>temperaturama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		v</a:t>
            </a:r>
            <a:r>
              <a:rPr lang="en-GB" sz="2000" dirty="0" err="1"/>
              <a:t>rlo</a:t>
            </a:r>
            <a:r>
              <a:rPr lang="en-GB" sz="2000" dirty="0"/>
              <a:t> </a:t>
            </a:r>
            <a:r>
              <a:rPr lang="en-GB" sz="2000" dirty="0" err="1"/>
              <a:t>izražena</a:t>
            </a:r>
            <a:r>
              <a:rPr lang="en-GB" sz="2000" dirty="0"/>
              <a:t> </a:t>
            </a:r>
            <a:r>
              <a:rPr lang="en-GB" sz="2000" dirty="0" err="1" smtClean="0"/>
              <a:t>paropropusnost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i</a:t>
            </a:r>
            <a:r>
              <a:rPr lang="en-GB" sz="2000" dirty="0" err="1"/>
              <a:t>znimna</a:t>
            </a:r>
            <a:r>
              <a:rPr lang="en-GB" sz="2000" dirty="0"/>
              <a:t> </a:t>
            </a:r>
            <a:r>
              <a:rPr lang="en-GB" sz="2000" dirty="0" err="1" smtClean="0"/>
              <a:t>zavarljivost</a:t>
            </a: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		ekonomičnost i dostupnost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kompatibilnost između proizvođača</a:t>
            </a:r>
          </a:p>
          <a:p>
            <a:pPr marL="0" indent="0"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nekompatibilna s EPS, XPS, PUR, PIR</a:t>
            </a:r>
          </a:p>
          <a:p>
            <a:pPr marL="0" indent="0"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nekompatibilna s bitumenom ili materijalima s otapalima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925650" cy="12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na bazi PVC sintetske trake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579296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sz="2000" dirty="0" smtClean="0"/>
              <a:t>Hidroizolacijski sustav čine:</a:t>
            </a:r>
            <a:endParaRPr lang="en-GB" sz="2000" dirty="0"/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hidroizolacijska mambrana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razdjelni geotekstil  (po potrebi)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lim kaširan PVC trakom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detalj traka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prefabricirani elementi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hodne staze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čistač za PVC membrane</a:t>
            </a:r>
          </a:p>
          <a:p>
            <a:pPr marL="0" indent="0">
              <a:buNone/>
            </a:pPr>
            <a:r>
              <a:rPr lang="hr-HR" sz="2000" dirty="0" smtClean="0"/>
              <a:t>		ljepilo za PVC membrane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tekući PVC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</a:t>
            </a:r>
            <a:r>
              <a:rPr lang="hr-HR" sz="2000" dirty="0"/>
              <a:t>pričvrsna tehnika</a:t>
            </a:r>
          </a:p>
          <a:p>
            <a:pPr marL="0" indent="0">
              <a:buNone/>
            </a:pPr>
            <a:r>
              <a:rPr lang="hr-HR" sz="2000" dirty="0"/>
              <a:t>		odvodni elementi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hr-HR" sz="2000" dirty="0" smtClean="0"/>
              <a:t>		</a:t>
            </a:r>
            <a:endParaRPr lang="en-GB" sz="2000" dirty="0"/>
          </a:p>
          <a:p>
            <a:pPr marL="0" indent="0">
              <a:buNone/>
            </a:pPr>
            <a:r>
              <a:rPr lang="hr-HR" altLang="sr-Latn-RS" sz="2000" dirty="0" smtClean="0"/>
              <a:t>		</a:t>
            </a:r>
            <a:endParaRPr lang="hr-HR" altLang="sr-Latn-RS" sz="2000" dirty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11676"/>
            <a:ext cx="2651760" cy="1892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98" y="4443797"/>
            <a:ext cx="2718262" cy="1463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9"/>
            <a:ext cx="2089150" cy="16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na bazi TPO/FPO sintetske trake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1060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endParaRPr lang="hr-HR" altLang="sr-Latn-RS" sz="2000" b="1" dirty="0"/>
          </a:p>
          <a:p>
            <a:pPr marL="0" indent="0">
              <a:buNone/>
            </a:pPr>
            <a:r>
              <a:rPr lang="hr-HR" altLang="sr-Latn-RS" sz="2000" dirty="0" smtClean="0"/>
              <a:t>Debljina:	1.5, 1.8, 2.0 mm</a:t>
            </a:r>
          </a:p>
          <a:p>
            <a:pPr marL="0" indent="0">
              <a:buNone/>
            </a:pPr>
            <a:r>
              <a:rPr lang="hr-HR" altLang="sr-Latn-RS" sz="2000" dirty="0" smtClean="0"/>
              <a:t>Dimenzija role:	1,6 × 20m; 2 × 20m</a:t>
            </a:r>
          </a:p>
          <a:p>
            <a:pPr marL="0" indent="0">
              <a:buNone/>
            </a:pPr>
            <a:r>
              <a:rPr lang="hr-HR" altLang="sr-Latn-RS" sz="2000" dirty="0" smtClean="0"/>
              <a:t>Sastav:		TPO/FPO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altLang="sr-Latn-RS" sz="2000" dirty="0" smtClean="0"/>
              <a:t>Uložak:		stakleni voal – za balastne krovove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poliesterski filc – mehanički učvršćene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Svojstva:		dugotrajnost</a:t>
            </a:r>
            <a:endParaRPr lang="en-GB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en-GB" sz="2000" dirty="0"/>
              <a:t>	</a:t>
            </a:r>
            <a:r>
              <a:rPr lang="en-GB" sz="2000" dirty="0" smtClean="0"/>
              <a:t>	v</a:t>
            </a:r>
            <a:r>
              <a:rPr lang="hr-HR" sz="2000" dirty="0" smtClean="0"/>
              <a:t>r</a:t>
            </a:r>
            <a:r>
              <a:rPr lang="en-GB" sz="2000" dirty="0" smtClean="0"/>
              <a:t>lo </a:t>
            </a:r>
            <a:r>
              <a:rPr lang="en-GB" sz="2000" dirty="0" err="1" smtClean="0"/>
              <a:t>visoka</a:t>
            </a:r>
            <a:r>
              <a:rPr lang="en-GB" sz="2000" dirty="0" smtClean="0"/>
              <a:t> </a:t>
            </a:r>
            <a:r>
              <a:rPr lang="en-GB" sz="2000" dirty="0" err="1" smtClean="0"/>
              <a:t>savitljivost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niskim</a:t>
            </a:r>
            <a:r>
              <a:rPr lang="en-GB" sz="2000" dirty="0" smtClean="0"/>
              <a:t> </a:t>
            </a:r>
            <a:r>
              <a:rPr lang="en-GB" sz="2000" dirty="0" err="1" smtClean="0"/>
              <a:t>temperatuma</a:t>
            </a:r>
            <a:endParaRPr lang="hr-H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		</a:t>
            </a:r>
            <a:r>
              <a:rPr lang="hr-HR" altLang="sr-Latn-RS" sz="2000" dirty="0" smtClean="0"/>
              <a:t>kompatibilna sa svim vrstama toplinske izolacije				kompatibilna s bitumenom</a:t>
            </a:r>
            <a:endParaRPr lang="en-GB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altLang="sr-Latn-RS" sz="2000" dirty="0"/>
              <a:t>	</a:t>
            </a:r>
            <a:r>
              <a:rPr lang="en-GB" altLang="sr-Latn-RS" sz="2000" dirty="0" smtClean="0"/>
              <a:t>	</a:t>
            </a:r>
            <a:r>
              <a:rPr lang="en-GB" altLang="sr-Latn-RS" sz="2000" dirty="0" err="1" smtClean="0"/>
              <a:t>i</a:t>
            </a:r>
            <a:r>
              <a:rPr lang="hr-HR" altLang="sr-Latn-RS" sz="2000" dirty="0" smtClean="0"/>
              <a:t>zražen ekološki profil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nekompatibilnost između različitih proizvođača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84" y="1198149"/>
            <a:ext cx="2872016" cy="19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na bazi TPO/FPO sintetske trake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579296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sz="2000" dirty="0" smtClean="0"/>
              <a:t>Hidroizolacijski sustav čine:</a:t>
            </a:r>
            <a:endParaRPr lang="en-GB" sz="2000" dirty="0"/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hidroizolacijska membrana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lim kaširan TPO trakom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detalj traka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prefabricirani elementi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hodne staze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čistač za TPO membrane</a:t>
            </a:r>
          </a:p>
          <a:p>
            <a:pPr marL="0" indent="0">
              <a:buNone/>
            </a:pPr>
            <a:r>
              <a:rPr lang="hr-HR" sz="2000" dirty="0" smtClean="0"/>
              <a:t>		ljepilo za TPO membrane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aktivator spojeva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pričvrsna tehnika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	odvodni elementi</a:t>
            </a:r>
            <a:endParaRPr lang="en-GB" sz="2000" dirty="0"/>
          </a:p>
          <a:p>
            <a:pPr marL="0" indent="0">
              <a:buNone/>
            </a:pPr>
            <a:r>
              <a:rPr lang="hr-HR" sz="2000" dirty="0" smtClean="0"/>
              <a:t>		</a:t>
            </a:r>
            <a:endParaRPr lang="en-GB" sz="2000" dirty="0"/>
          </a:p>
          <a:p>
            <a:pPr marL="0" indent="0">
              <a:buNone/>
            </a:pPr>
            <a:r>
              <a:rPr lang="hr-HR" altLang="sr-Latn-RS" sz="2000" dirty="0" smtClean="0"/>
              <a:t>		</a:t>
            </a:r>
            <a:endParaRPr lang="hr-HR" altLang="sr-Latn-RS" sz="2000" dirty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35958"/>
            <a:ext cx="2474976" cy="1944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33562"/>
            <a:ext cx="2487168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Općenito o hidroizolacijama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14600" indent="-2514600">
              <a:buNone/>
            </a:pPr>
            <a:r>
              <a:rPr lang="hr-HR" altLang="sr-Latn-RS" sz="2000" b="1" dirty="0" smtClean="0"/>
              <a:t>Hidroizo</a:t>
            </a:r>
            <a:r>
              <a:rPr lang="en-GB" altLang="sr-Latn-RS" sz="2000" b="1" smtClean="0"/>
              <a:t>la</a:t>
            </a:r>
            <a:r>
              <a:rPr lang="hr-HR" altLang="sr-Latn-RS" sz="2000" b="1" smtClean="0"/>
              <a:t>cijska </a:t>
            </a:r>
            <a:r>
              <a:rPr lang="hr-HR" altLang="sr-Latn-RS" sz="2000" b="1" dirty="0" smtClean="0"/>
              <a:t>zaštita  </a:t>
            </a:r>
            <a:r>
              <a:rPr lang="hr-HR" altLang="sr-Latn-RS" sz="2000" dirty="0" smtClean="0"/>
              <a:t>skup arhitektonsko-građevinskim mjera, čiji je cilj zaštiti pojedine građevinske elemente i građevinu u cjelini od prodora vode i vlage da bi se osiguralo njiovo predviđeno vrijeme trajanja i da bi se osigurali uvjeti za zdravi boravak u prostorima građevine</a:t>
            </a:r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2514600" indent="-2514600">
              <a:buNone/>
            </a:pPr>
            <a:r>
              <a:rPr lang="hr-HR" altLang="sr-Latn-RS" sz="2000" b="1" dirty="0" smtClean="0"/>
              <a:t>Hidroizolacijski sustav    </a:t>
            </a:r>
            <a:r>
              <a:rPr lang="hr-HR" altLang="sr-Latn-RS" sz="2000" dirty="0" smtClean="0"/>
              <a:t>skup materijala koji zajedničkim djelovanjem omogućuju hidroizolacijsku zaštitu</a:t>
            </a:r>
          </a:p>
          <a:p>
            <a:pPr marL="2514600" indent="-2514600">
              <a:buNone/>
            </a:pPr>
            <a:endParaRPr lang="hr-HR" altLang="sr-Latn-RS" sz="2000" dirty="0"/>
          </a:p>
          <a:p>
            <a:pPr marL="2514600" indent="-2514600">
              <a:buNone/>
            </a:pPr>
            <a:r>
              <a:rPr lang="hr-HR" altLang="sr-Latn-RS" sz="2000" b="1" dirty="0"/>
              <a:t>Hidroizolacija </a:t>
            </a:r>
            <a:r>
              <a:rPr lang="hr-HR" altLang="sr-Latn-RS" sz="2000" dirty="0"/>
              <a:t>	poseban završni sloj koji ima funkciju sprečavanja prodora vode i vlage u građevinske elemente i prostorije građevine</a:t>
            </a:r>
          </a:p>
          <a:p>
            <a:pPr marL="0" indent="0">
              <a:buNone/>
            </a:pPr>
            <a:endParaRPr lang="hr-HR" altLang="sr-Latn-R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na bazi bitumena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579296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Način ugradnje	</a:t>
            </a:r>
            <a:r>
              <a:rPr lang="hr-HR" altLang="sr-Latn-RS" sz="2000" dirty="0" smtClean="0"/>
              <a:t>višeslojni </a:t>
            </a:r>
            <a:r>
              <a:rPr lang="hr-HR" altLang="sr-Latn-RS" sz="2000" dirty="0"/>
              <a:t>sustav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dirty="0"/>
              <a:t>zavarivanje </a:t>
            </a:r>
            <a:r>
              <a:rPr lang="hr-HR" altLang="sr-Latn-RS" sz="2000" dirty="0" smtClean="0"/>
              <a:t>otvorenim plamenom na podlogu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ljepljenje za podlogu</a:t>
            </a:r>
            <a:endParaRPr lang="hr-HR" altLang="sr-Latn-RS" sz="2000" dirty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sz="2000" dirty="0" smtClean="0"/>
              <a:t>		</a:t>
            </a:r>
            <a:endParaRPr lang="en-GB" sz="2000" dirty="0"/>
          </a:p>
          <a:p>
            <a:pPr marL="0" indent="0">
              <a:buNone/>
            </a:pPr>
            <a:r>
              <a:rPr lang="hr-HR" altLang="sr-Latn-RS" sz="2000" dirty="0" smtClean="0"/>
              <a:t>		</a:t>
            </a:r>
            <a:endParaRPr lang="hr-HR" altLang="sr-Latn-RS" sz="2000" dirty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8" name="Content Placeholder 4" descr="vruci zr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097" y="2608685"/>
            <a:ext cx="3960887" cy="3227260"/>
          </a:xfrm>
          <a:prstGeom prst="rect">
            <a:avLst/>
          </a:prstGeom>
        </p:spPr>
      </p:pic>
      <p:pic>
        <p:nvPicPr>
          <p:cNvPr id="9" name="Content Placeholder 5" descr="samoljepljenj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7881" y="3072098"/>
            <a:ext cx="4723134" cy="28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na bazi bitumena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579296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Sastav:</a:t>
            </a:r>
            <a:r>
              <a:rPr lang="hr-HR" altLang="sr-Latn-RS" sz="2000" b="1" dirty="0"/>
              <a:t>	</a:t>
            </a:r>
            <a:r>
              <a:rPr lang="hr-HR" altLang="sr-Latn-RS" sz="2000" dirty="0"/>
              <a:t>	</a:t>
            </a:r>
            <a:r>
              <a:rPr lang="hr-HR" sz="2000" dirty="0" smtClean="0"/>
              <a:t>		</a:t>
            </a:r>
            <a:endParaRPr lang="en-GB" sz="2000" dirty="0"/>
          </a:p>
          <a:p>
            <a:pPr marL="0" indent="0">
              <a:buNone/>
            </a:pPr>
            <a:r>
              <a:rPr lang="hr-HR" altLang="sr-Latn-RS" sz="2000" dirty="0" smtClean="0"/>
              <a:t>		</a:t>
            </a:r>
            <a:endParaRPr lang="hr-HR" altLang="sr-Latn-RS" sz="2000" dirty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" y="2276872"/>
            <a:ext cx="4364444" cy="2556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2276872"/>
            <a:ext cx="4392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600" dirty="0" smtClean="0"/>
              <a:t>završni sloj – folija, pijesak, škriljavac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r-HR" sz="1600" dirty="0" smtClean="0"/>
              <a:t>gornji sloj bitumenske mase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hr-HR" sz="1600" dirty="0" smtClean="0"/>
              <a:t>uložak</a:t>
            </a:r>
          </a:p>
          <a:p>
            <a:pPr marL="285750" indent="-285750">
              <a:spcBef>
                <a:spcPts val="1500"/>
              </a:spcBef>
              <a:buFontTx/>
              <a:buChar char="-"/>
            </a:pPr>
            <a:r>
              <a:rPr lang="hr-HR" sz="1600" dirty="0" smtClean="0"/>
              <a:t>donji sloj bitumenske mase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hr-HR" sz="1600" dirty="0" smtClean="0"/>
              <a:t>zaštitini sloj – taljiva folija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480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na bazi bitumena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2531"/>
            <a:ext cx="8579296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endParaRPr lang="hr-HR" altLang="sr-Latn-RS" sz="2000" b="1" dirty="0" smtClean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Vrste bitumenske mase:</a:t>
            </a:r>
          </a:p>
          <a:p>
            <a:pPr marL="0" indent="0">
              <a:buNone/>
              <a:tabLst>
                <a:tab pos="2514600" algn="l"/>
              </a:tabLst>
            </a:pPr>
            <a:endParaRPr lang="hr-HR" altLang="sr-Latn-RS" sz="2000" b="1" dirty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sz="2000" dirty="0" smtClean="0"/>
              <a:t>		</a:t>
            </a:r>
            <a:endParaRPr lang="en-GB" sz="2000" dirty="0"/>
          </a:p>
          <a:p>
            <a:pPr marL="0" indent="0">
              <a:buNone/>
            </a:pPr>
            <a:r>
              <a:rPr lang="hr-HR" altLang="sr-Latn-RS" sz="2000" dirty="0" smtClean="0"/>
              <a:t>		</a:t>
            </a:r>
            <a:endParaRPr lang="hr-HR" altLang="sr-Latn-RS" sz="2000" dirty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1988840"/>
            <a:ext cx="822960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r-HR" altLang="sr-Latn-RS" sz="2000" dirty="0" smtClean="0"/>
              <a:t>		oksidbitumen</a:t>
            </a:r>
            <a:r>
              <a:rPr lang="hr-HR" altLang="sr-Latn-RS" sz="2000" dirty="0"/>
              <a:t>					</a:t>
            </a:r>
            <a:r>
              <a:rPr lang="hr-HR" altLang="sr-Latn-RS" sz="2000" dirty="0" smtClean="0"/>
              <a:t>		polimerbitumen</a:t>
            </a:r>
            <a:endParaRPr lang="hr-HR" altLang="sr-Latn-RS" sz="2000" dirty="0"/>
          </a:p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hr-HR" altLang="sr-Latn-RS" sz="3200" dirty="0"/>
          </a:p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r-HR" altLang="sr-Latn-RS" sz="3200" dirty="0"/>
              <a:t>									    </a:t>
            </a:r>
            <a:r>
              <a:rPr lang="hr-HR" altLang="sr-Latn-RS" sz="2000" dirty="0"/>
              <a:t>Elastomerni	            Plastomerni</a:t>
            </a:r>
          </a:p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r-HR" altLang="sr-Latn-RS" sz="2000" dirty="0"/>
              <a:t>										</a:t>
            </a:r>
            <a:r>
              <a:rPr lang="hr-HR" altLang="sr-Latn-RS" sz="2000" dirty="0" smtClean="0"/>
              <a:t>	SBS</a:t>
            </a:r>
            <a:r>
              <a:rPr lang="hr-HR" altLang="sr-Latn-RS" sz="2000" dirty="0"/>
              <a:t>			</a:t>
            </a:r>
            <a:r>
              <a:rPr lang="hr-HR" altLang="sr-Latn-RS" sz="2000" dirty="0" smtClean="0"/>
              <a:t>	APP</a:t>
            </a:r>
            <a:endParaRPr lang="hr-HR" altLang="sr-Latn-RS" sz="2000" dirty="0"/>
          </a:p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hr-HR" altLang="sr-Latn-RS" sz="2000" dirty="0"/>
          </a:p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r-HR" altLang="sr-Latn-RS" dirty="0" smtClean="0"/>
              <a:t>	manje </a:t>
            </a:r>
            <a:r>
              <a:rPr lang="hr-HR" altLang="sr-Latn-RS" dirty="0"/>
              <a:t>zahtjevne 			</a:t>
            </a:r>
            <a:r>
              <a:rPr lang="hr-HR" altLang="sr-Latn-RS" dirty="0" smtClean="0"/>
              <a:t>			zahtjevnije </a:t>
            </a:r>
            <a:r>
              <a:rPr lang="hr-HR" altLang="sr-Latn-RS" dirty="0"/>
              <a:t>pozicije </a:t>
            </a:r>
            <a:r>
              <a:rPr lang="hr-HR" altLang="sr-Latn-RS" dirty="0" smtClean="0"/>
              <a:t>ugradnje</a:t>
            </a:r>
            <a:endParaRPr lang="hr-HR" altLang="sr-Latn-RS" dirty="0"/>
          </a:p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r-HR" altLang="sr-Latn-RS" dirty="0" smtClean="0"/>
              <a:t>	pozicije </a:t>
            </a:r>
            <a:r>
              <a:rPr lang="hr-HR" altLang="sr-Latn-RS" dirty="0"/>
              <a:t>ugradnje </a:t>
            </a:r>
          </a:p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hr-HR" altLang="sr-Latn-RS" dirty="0"/>
          </a:p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r-HR" altLang="sr-Latn-RS" dirty="0"/>
              <a:t>		   </a:t>
            </a:r>
            <a:r>
              <a:rPr lang="hr-HR" altLang="sr-Latn-RS" dirty="0" smtClean="0"/>
              <a:t>0</a:t>
            </a:r>
            <a:r>
              <a:rPr lang="hr-HR" altLang="sr-Latn-RS" dirty="0"/>
              <a:t>° - 70°C				</a:t>
            </a:r>
            <a:r>
              <a:rPr lang="hr-HR" altLang="sr-Latn-RS" dirty="0" smtClean="0"/>
              <a:t>	-</a:t>
            </a:r>
            <a:r>
              <a:rPr lang="hr-HR" altLang="sr-Latn-RS" dirty="0"/>
              <a:t>10°C </a:t>
            </a:r>
            <a:r>
              <a:rPr lang="hr-HR" altLang="sr-Latn-RS" dirty="0" smtClean="0"/>
              <a:t>(-30°C</a:t>
            </a:r>
            <a:r>
              <a:rPr lang="hr-HR" altLang="sr-Latn-RS" dirty="0"/>
              <a:t>) – 100°C  	</a:t>
            </a:r>
            <a:r>
              <a:rPr lang="hr-HR" altLang="sr-Latn-RS" dirty="0" smtClean="0"/>
              <a:t>-</a:t>
            </a:r>
            <a:r>
              <a:rPr lang="hr-HR" altLang="sr-Latn-RS" dirty="0"/>
              <a:t>5°C – 130°C</a:t>
            </a:r>
            <a:endParaRPr lang="de-AT" altLang="sr-Latn-RS" dirty="0"/>
          </a:p>
        </p:txBody>
      </p:sp>
      <p:cxnSp>
        <p:nvCxnSpPr>
          <p:cNvPr id="10" name="Straight Arrow Connector 8"/>
          <p:cNvCxnSpPr>
            <a:cxnSpLocks noChangeShapeType="1"/>
          </p:cNvCxnSpPr>
          <p:nvPr/>
        </p:nvCxnSpPr>
        <p:spPr bwMode="auto">
          <a:xfrm>
            <a:off x="1691680" y="2564904"/>
            <a:ext cx="0" cy="151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4"/>
          <p:cNvCxnSpPr>
            <a:cxnSpLocks noChangeShapeType="1"/>
          </p:cNvCxnSpPr>
          <p:nvPr/>
        </p:nvCxnSpPr>
        <p:spPr bwMode="auto">
          <a:xfrm>
            <a:off x="1691680" y="5085184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2"/>
          <p:cNvCxnSpPr>
            <a:cxnSpLocks noChangeShapeType="1"/>
          </p:cNvCxnSpPr>
          <p:nvPr/>
        </p:nvCxnSpPr>
        <p:spPr bwMode="auto">
          <a:xfrm flipH="1">
            <a:off x="5364088" y="2420888"/>
            <a:ext cx="863600" cy="503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5"/>
          <p:cNvCxnSpPr>
            <a:cxnSpLocks noChangeShapeType="1"/>
          </p:cNvCxnSpPr>
          <p:nvPr/>
        </p:nvCxnSpPr>
        <p:spPr bwMode="auto">
          <a:xfrm>
            <a:off x="6444208" y="2418528"/>
            <a:ext cx="792162" cy="504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0"/>
          <p:cNvCxnSpPr>
            <a:cxnSpLocks noChangeShapeType="1"/>
          </p:cNvCxnSpPr>
          <p:nvPr/>
        </p:nvCxnSpPr>
        <p:spPr bwMode="auto">
          <a:xfrm>
            <a:off x="5364088" y="3934368"/>
            <a:ext cx="0" cy="325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0"/>
          <p:cNvCxnSpPr>
            <a:cxnSpLocks noChangeShapeType="1"/>
          </p:cNvCxnSpPr>
          <p:nvPr/>
        </p:nvCxnSpPr>
        <p:spPr bwMode="auto">
          <a:xfrm>
            <a:off x="7524328" y="3915073"/>
            <a:ext cx="0" cy="325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6"/>
          <p:cNvCxnSpPr>
            <a:cxnSpLocks noChangeShapeType="1"/>
          </p:cNvCxnSpPr>
          <p:nvPr/>
        </p:nvCxnSpPr>
        <p:spPr bwMode="auto">
          <a:xfrm>
            <a:off x="5364088" y="4905796"/>
            <a:ext cx="0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7538265" y="4797152"/>
            <a:ext cx="0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33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8409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na bazi bitumena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352" y="1131529"/>
            <a:ext cx="8579296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Vrste uloška: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sz="2000" dirty="0" smtClean="0"/>
              <a:t>		</a:t>
            </a:r>
            <a:endParaRPr lang="en-GB" sz="2000" dirty="0"/>
          </a:p>
          <a:p>
            <a:pPr marL="0" indent="0">
              <a:buNone/>
            </a:pPr>
            <a:r>
              <a:rPr lang="hr-HR" altLang="sr-Latn-RS" sz="2000" dirty="0" smtClean="0"/>
              <a:t>		</a:t>
            </a:r>
            <a:endParaRPr lang="hr-HR" altLang="sr-Latn-RS" sz="2000" dirty="0"/>
          </a:p>
          <a:p>
            <a:pPr marL="0" indent="0">
              <a:buNone/>
            </a:pPr>
            <a:endParaRPr lang="hr-HR" altLang="sr-Latn-RS" sz="2000" dirty="0" smtClean="0"/>
          </a:p>
          <a:p>
            <a:pPr marL="0" indent="0">
              <a:buNone/>
            </a:pPr>
            <a:endParaRPr lang="hr-HR" altLang="sr-Latn-RS" sz="2000" dirty="0"/>
          </a:p>
          <a:p>
            <a:pPr marL="0" indent="0">
              <a:buNone/>
            </a:pPr>
            <a:endParaRPr lang="hr-HR" altLang="sr-Latn-RS" sz="2000" dirty="0" smtClean="0"/>
          </a:p>
          <a:p>
            <a:pPr marL="0" indent="0">
              <a:buNone/>
            </a:pPr>
            <a:endParaRPr lang="hr-HR" altLang="sr-Latn-RS" sz="2000" dirty="0"/>
          </a:p>
          <a:p>
            <a:pPr marL="0" indent="0">
              <a:buNone/>
            </a:pPr>
            <a:r>
              <a:rPr lang="hr-HR" altLang="sr-Latn-RS" sz="2000" b="1" dirty="0" smtClean="0"/>
              <a:t>Karakteristike:</a:t>
            </a:r>
            <a:endParaRPr lang="hr-HR" altLang="sr-Latn-RS" sz="2000" b="1" dirty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198884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7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r-HR" altLang="sr-Latn-RS" sz="2000" dirty="0" smtClean="0"/>
              <a:t>		</a:t>
            </a:r>
            <a:endParaRPr lang="de-AT" altLang="sr-Latn-R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21229"/>
              </p:ext>
            </p:extLst>
          </p:nvPr>
        </p:nvGraphicFramePr>
        <p:xfrm>
          <a:off x="2489200" y="1179211"/>
          <a:ext cx="610816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872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vrste</a:t>
                      </a:r>
                      <a:endParaRPr lang="hr-H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oznaka</a:t>
                      </a:r>
                      <a:endParaRPr lang="hr-H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72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stakleni voal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V, GV</a:t>
                      </a:r>
                      <a:endParaRPr lang="hr-H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72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staklena tkanina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GV, GG, T</a:t>
                      </a:r>
                      <a:endParaRPr lang="hr-H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2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poliesterski filc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PE/PES, KV, PV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aluminijski</a:t>
                      </a:r>
                      <a:r>
                        <a:rPr lang="hr-HR" sz="1800" baseline="0" dirty="0" smtClean="0"/>
                        <a:t> uložak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AL</a:t>
                      </a:r>
                      <a:endParaRPr lang="hr-H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69312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64394"/>
              </p:ext>
            </p:extLst>
          </p:nvPr>
        </p:nvGraphicFramePr>
        <p:xfrm>
          <a:off x="2215034" y="3865117"/>
          <a:ext cx="6382332" cy="2284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10">
                <a:tc rowSpan="2">
                  <a:txBody>
                    <a:bodyPr/>
                    <a:lstStyle/>
                    <a:p>
                      <a:endParaRPr lang="hr-HR" sz="1800" b="1" dirty="0" smtClean="0"/>
                    </a:p>
                    <a:p>
                      <a:pPr algn="ctr"/>
                      <a:endParaRPr lang="hr-HR" sz="1800" b="1" dirty="0" smtClean="0"/>
                    </a:p>
                    <a:p>
                      <a:pPr marL="0" indent="0" algn="l">
                        <a:tabLst/>
                      </a:pPr>
                      <a:r>
                        <a:rPr lang="hr-HR" sz="1800" b="1" dirty="0" smtClean="0"/>
                        <a:t>Vrst</a:t>
                      </a:r>
                      <a:r>
                        <a:rPr lang="hr-HR" sz="1800" b="1" baseline="0" dirty="0" smtClean="0"/>
                        <a:t>a uloška</a:t>
                      </a:r>
                      <a:endParaRPr lang="hr-HR" sz="1800" b="1" dirty="0"/>
                    </a:p>
                  </a:txBody>
                  <a:tcPr marL="91437" marR="91437" marT="45700" marB="4570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Karakteristika</a:t>
                      </a:r>
                      <a:endParaRPr lang="hr-HR" sz="1800" b="1" dirty="0"/>
                    </a:p>
                  </a:txBody>
                  <a:tcPr marL="91437" marR="91437" marT="45700" marB="4570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483">
                <a:tc vMerge="1"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Prekidna sila</a:t>
                      </a:r>
                    </a:p>
                    <a:p>
                      <a:pPr algn="ctr"/>
                      <a:r>
                        <a:rPr lang="hr-HR" sz="1800" dirty="0" smtClean="0"/>
                        <a:t>N/50mm</a:t>
                      </a:r>
                      <a:endParaRPr lang="hr-HR" sz="1800" dirty="0"/>
                    </a:p>
                  </a:txBody>
                  <a:tcPr marL="91437" marR="91437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Izduljenje</a:t>
                      </a:r>
                    </a:p>
                    <a:p>
                      <a:pPr algn="ctr"/>
                      <a:r>
                        <a:rPr lang="hr-HR" sz="1800" dirty="0" smtClean="0"/>
                        <a:t>%</a:t>
                      </a:r>
                      <a:endParaRPr lang="hr-HR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Vodonepropusnost</a:t>
                      </a:r>
                    </a:p>
                    <a:p>
                      <a:pPr algn="ctr"/>
                      <a:r>
                        <a:rPr lang="hr-HR" sz="1800" dirty="0" smtClean="0"/>
                        <a:t>kPa</a:t>
                      </a:r>
                      <a:endParaRPr lang="hr-HR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stakleni voal</a:t>
                      </a:r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200-300</a:t>
                      </a:r>
                      <a:endParaRPr lang="hr-HR" sz="1800" dirty="0"/>
                    </a:p>
                  </a:txBody>
                  <a:tcPr marL="91437" marR="91437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1-2</a:t>
                      </a:r>
                      <a:endParaRPr lang="hr-HR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10-60</a:t>
                      </a:r>
                      <a:endParaRPr lang="hr-HR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6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staklena tkanina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1000-1700</a:t>
                      </a:r>
                      <a:endParaRPr lang="hr-HR" sz="1800" dirty="0"/>
                    </a:p>
                  </a:txBody>
                  <a:tcPr marL="91437" marR="91437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5-10</a:t>
                      </a:r>
                      <a:endParaRPr lang="hr-HR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60-100</a:t>
                      </a:r>
                      <a:endParaRPr lang="hr-HR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87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poliesterski filc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800-1000</a:t>
                      </a:r>
                      <a:endParaRPr lang="hr-HR" sz="1800" dirty="0"/>
                    </a:p>
                  </a:txBody>
                  <a:tcPr marL="91437" marR="91437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40-50</a:t>
                      </a:r>
                      <a:endParaRPr lang="hr-HR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200-400</a:t>
                      </a:r>
                      <a:endParaRPr lang="hr-HR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7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/>
              <a:t>Hidroizolacijski sustav</a:t>
            </a:r>
            <a:br>
              <a:rPr lang="hr-HR" altLang="sr-Latn-RS" sz="2800" dirty="0"/>
            </a:br>
            <a:r>
              <a:rPr lang="hr-HR" altLang="sr-Latn-RS" sz="2800" dirty="0"/>
              <a:t> na bazi bitumena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5606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altLang="sr-Latn-RS" sz="2000" dirty="0" smtClean="0"/>
              <a:t>Debljina:	4.0, 5.0 mm</a:t>
            </a:r>
          </a:p>
          <a:p>
            <a:pPr marL="0" indent="0">
              <a:buNone/>
            </a:pPr>
            <a:r>
              <a:rPr lang="hr-HR" altLang="sr-Latn-RS" sz="2000" dirty="0" smtClean="0"/>
              <a:t>Dimenzija role:	1 × 10 m; 1 × 7,5 m; 1 × 5 m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altLang="sr-Latn-RS" sz="2000" dirty="0" smtClean="0"/>
              <a:t>Svojstva:	</a:t>
            </a:r>
            <a:r>
              <a:rPr lang="en-GB" sz="2000" dirty="0" smtClean="0"/>
              <a:t>	</a:t>
            </a:r>
            <a:r>
              <a:rPr lang="hr-HR" sz="2000" dirty="0" smtClean="0"/>
              <a:t>velika rasprostranjenost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		„stari sustav” dokazan u praksi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		siguran (dvoslojni) sustav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		dugovječnost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		</a:t>
            </a:r>
            <a:r>
              <a:rPr lang="hr-HR" altLang="sr-Latn-RS" sz="2000" dirty="0" smtClean="0"/>
              <a:t>kompatibilan sa svim vrstama toplinske izolacije				kompatibilnost između različitih proizvođača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 smtClean="0"/>
              <a:t>		sužene estetske mogućnosti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 smtClean="0"/>
              <a:t>		sporija i zahtjevnija ugradnja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 smtClean="0"/>
              <a:t>		veće ovisnost o vremenskim prilikama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hr-HR" sz="2000" dirty="0" smtClean="0"/>
              <a:t>Hidroizolacijski sustav čine:</a:t>
            </a: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		hidroizolacijska bitumenska membrana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		hladni prednamaz (emulzije ili na bazi otapala)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		odvodni </a:t>
            </a:r>
            <a:r>
              <a:rPr lang="hr-HR" sz="2000" dirty="0" smtClean="0"/>
              <a:t>elementi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prefabricirani elementi</a:t>
            </a: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09861"/>
            <a:ext cx="2905291" cy="16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/>
              <a:t>Tekuće hidroizolacije i premazi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4546"/>
            <a:ext cx="8579296" cy="48016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Vrste	na bitumenskoj bazi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b="1" dirty="0" smtClean="0"/>
              <a:t>na poliuretanskoj bazi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b="1" dirty="0" smtClean="0"/>
              <a:t>na cementnoj bazi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	</a:t>
            </a:r>
            <a:endParaRPr lang="hr-HR" altLang="sr-Latn-RS" sz="2000" b="1" dirty="0" smtClean="0"/>
          </a:p>
          <a:p>
            <a:pPr marL="0" indent="0">
              <a:spcBef>
                <a:spcPts val="0"/>
              </a:spcBef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Način ugradnje			</a:t>
            </a:r>
            <a:r>
              <a:rPr lang="hr-HR" altLang="sr-Latn-RS" sz="2000" dirty="0" smtClean="0"/>
              <a:t>višeslojni sustav</a:t>
            </a:r>
          </a:p>
          <a:p>
            <a:pPr marL="0" indent="0">
              <a:spcBef>
                <a:spcPts val="0"/>
              </a:spcBef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b="1" dirty="0" smtClean="0"/>
              <a:t>		</a:t>
            </a:r>
            <a:r>
              <a:rPr lang="hr-HR" altLang="sr-Latn-RS" sz="2000" dirty="0" smtClean="0"/>
              <a:t>vezanjem između podloge i materijala</a:t>
            </a:r>
          </a:p>
          <a:p>
            <a:pPr marL="0" indent="0">
              <a:spcBef>
                <a:spcPts val="0"/>
              </a:spcBef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	premazivanjem ili špricanjem</a:t>
            </a:r>
            <a:endParaRPr lang="hr-HR" altLang="sr-Latn-RS" sz="2000" b="1" dirty="0" smtClean="0"/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sz="2000" dirty="0"/>
              <a:t>		</a:t>
            </a:r>
            <a:endParaRPr lang="hr-HR" altLang="sr-Latn-R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9"/>
            <a:ext cx="3680681" cy="27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/>
              <a:t>Tekuće hidroizolacije i premazi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5606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hr-HR" altLang="sr-Latn-RS" sz="2000" dirty="0"/>
              <a:t>Svojstva:	</a:t>
            </a:r>
            <a:r>
              <a:rPr lang="en-GB" sz="2000" dirty="0"/>
              <a:t>	</a:t>
            </a:r>
            <a:r>
              <a:rPr lang="hr-HR" sz="2000" dirty="0" smtClean="0"/>
              <a:t>brzo vezivanje i sušenje</a:t>
            </a:r>
            <a:endParaRPr lang="hr-HR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/>
              <a:t>		</a:t>
            </a:r>
            <a:r>
              <a:rPr lang="hr-HR" sz="2000" dirty="0" smtClean="0"/>
              <a:t>laka i brza ugradnja</a:t>
            </a:r>
            <a:endParaRPr lang="hr-HR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/>
              <a:t>		</a:t>
            </a:r>
            <a:r>
              <a:rPr lang="hr-HR" sz="2000" dirty="0" smtClean="0"/>
              <a:t>jednokomponentan-višekomponentan materijal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hladna ugradnja – bez vrućeg zraka ili plamena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visoka elastičnost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visoka paropropusnost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izvrsan sposobnost za premošivanje pukotina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monolitna, bešavna ugradnja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/>
          </a:p>
          <a:p>
            <a:pPr marL="0" indent="0">
              <a:spcBef>
                <a:spcPts val="1000"/>
              </a:spcBef>
              <a:buNone/>
            </a:pPr>
            <a:r>
              <a:rPr lang="hr-HR" sz="2000" dirty="0"/>
              <a:t>Hidroizolacijski sustav čine:</a:t>
            </a: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/>
              <a:t>		</a:t>
            </a:r>
            <a:r>
              <a:rPr lang="hr-HR" sz="2000" dirty="0" smtClean="0"/>
              <a:t>osnovni materijal</a:t>
            </a:r>
            <a:endParaRPr lang="hr-HR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/>
              <a:t>		</a:t>
            </a:r>
            <a:r>
              <a:rPr lang="hr-HR" sz="2000" dirty="0" smtClean="0"/>
              <a:t>prednamazi</a:t>
            </a:r>
            <a:endParaRPr lang="hr-HR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/>
              <a:t>		</a:t>
            </a:r>
            <a:r>
              <a:rPr lang="hr-HR" sz="2000" dirty="0" smtClean="0"/>
              <a:t>uložak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završni slojevi</a:t>
            </a:r>
            <a:endParaRPr lang="hr-HR" altLang="sr-Latn-RS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33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Pozicija ugradnje hidroizolacijskih sustava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5606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b="1" dirty="0" smtClean="0"/>
              <a:t>Prema poziciji ugradnje :</a:t>
            </a:r>
            <a:r>
              <a:rPr lang="en-GB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konstrukcije pod zemljom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klasični izloženi krov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balastom opterećen krov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kosi krov</a:t>
            </a:r>
            <a:endParaRPr lang="hr-HR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/>
              <a:t>		</a:t>
            </a: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15965"/>
            <a:ext cx="3879938" cy="37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Pozicija ugradnje hidroizolacijskih sustava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5606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hr-HR" sz="2000" b="1" dirty="0" smtClean="0"/>
              <a:t>Konstrukcije pod zemljom (podovi i zidovi prema tlu)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- toplinska sanacija vrlo zahtjevna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gubici topline prema tlu cca 10%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- izvođenje sanacijskih radova na zidovima u sklopu izvedbe fasade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dodavanje toplinske izolacije na vertikalni dio temelja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dodavanje toplinske izolacije poda podruma</a:t>
            </a:r>
          </a:p>
          <a:p>
            <a:pPr marL="0" indent="0">
              <a:spcBef>
                <a:spcPts val="480"/>
              </a:spcBef>
              <a:buNone/>
            </a:pPr>
            <a:endParaRPr lang="hr-HR" sz="2000" dirty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Hidrozolacijski sustavi: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zid temelja – bitumenske traki i premazi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zid i pod podruma – bitumenske trake i cementni premazi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</a:t>
            </a:r>
            <a:r>
              <a:rPr lang="hr-HR" sz="2000" dirty="0"/>
              <a:t>		</a:t>
            </a: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52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Pozicija ugradnje hidroizolacijskih sustava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5606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hr-HR" sz="2000" b="1" dirty="0" smtClean="0"/>
              <a:t>Klasični izloženi krov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- toplinska sanacija jednostavna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- gubici topline do 30%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- najopterećeniji dio konstrukcije vanjskim utjecajima		 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	</a:t>
            </a:r>
            <a:br>
              <a:rPr lang="hr-HR" sz="2000" dirty="0" smtClean="0"/>
            </a:br>
            <a:r>
              <a:rPr lang="hr-HR" sz="2000" dirty="0" smtClean="0"/>
              <a:t>				    Hidrozolacijski sustavi: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    mehaničko učvršćeni – PVC/TPO sustavi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ljepljeni – PVC/TPO/bitumenski sustavi</a:t>
            </a:r>
          </a:p>
          <a:p>
            <a:pPr marL="0" indent="0">
              <a:spcBef>
                <a:spcPts val="480"/>
              </a:spcBef>
              <a:buNone/>
            </a:pPr>
            <a:endParaRPr lang="hr-HR" sz="2000" dirty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    Toplinska izolacija:</a:t>
            </a:r>
            <a:br>
              <a:rPr lang="hr-HR" sz="2000" dirty="0" smtClean="0"/>
            </a:br>
            <a:r>
              <a:rPr lang="hr-HR" sz="2000" dirty="0" smtClean="0"/>
              <a:t>				     EPS, mineralna vuna, XPS, PUR/PIR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</a:t>
            </a:r>
            <a:r>
              <a:rPr lang="hr-HR" sz="2000" dirty="0"/>
              <a:t>		</a:t>
            </a: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017"/>
            <a:ext cx="426110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Općenito o hidroizolacijama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Namjena </a:t>
            </a:r>
            <a:r>
              <a:rPr lang="hr-HR" altLang="sr-Latn-RS" sz="2000" dirty="0" smtClean="0"/>
              <a:t>	materijal </a:t>
            </a:r>
            <a:r>
              <a:rPr lang="hr-HR" altLang="sr-Latn-RS" sz="2000" dirty="0"/>
              <a:t>za oblogu i zaštitu </a:t>
            </a:r>
            <a:endParaRPr lang="hr-HR" altLang="sr-Latn-RS" sz="2000" dirty="0" smtClean="0"/>
          </a:p>
          <a:p>
            <a:pPr marL="0" indent="0">
              <a:buNone/>
              <a:tabLst>
                <a:tab pos="2514600" algn="l"/>
              </a:tabLst>
            </a:pPr>
            <a:endParaRPr lang="hr-HR" altLang="sr-Latn-RS" sz="2000" dirty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Pozicija ugradnje</a:t>
            </a:r>
            <a:r>
              <a:rPr lang="en-GB" altLang="sr-Latn-RS" sz="2000" b="1" dirty="0" smtClean="0"/>
              <a:t>	</a:t>
            </a:r>
            <a:r>
              <a:rPr lang="en-GB" altLang="sr-Latn-RS" sz="2000" b="1" dirty="0" err="1" smtClean="0"/>
              <a:t>temelji</a:t>
            </a:r>
            <a:r>
              <a:rPr lang="en-GB" altLang="sr-Latn-RS" sz="2000" b="1" dirty="0" smtClean="0"/>
              <a:t> </a:t>
            </a:r>
            <a:r>
              <a:rPr lang="en-GB" altLang="sr-Latn-RS" sz="2000" b="1" dirty="0" err="1" smtClean="0"/>
              <a:t>konstrukcije</a:t>
            </a:r>
            <a:r>
              <a:rPr lang="en-GB" altLang="sr-Latn-RS" sz="2000" b="1" dirty="0" smtClean="0"/>
              <a:t/>
            </a:r>
            <a:br>
              <a:rPr lang="en-GB" altLang="sr-Latn-RS" sz="2000" b="1" dirty="0" smtClean="0"/>
            </a:br>
            <a:r>
              <a:rPr lang="en-GB" altLang="sr-Latn-RS" sz="2000" b="1" dirty="0" smtClean="0"/>
              <a:t>	</a:t>
            </a:r>
            <a:r>
              <a:rPr lang="en-GB" altLang="sr-Latn-RS" sz="2000" dirty="0" err="1" smtClean="0"/>
              <a:t>hidroi</a:t>
            </a:r>
            <a:r>
              <a:rPr lang="hr-HR" altLang="sr-Latn-RS" sz="2000" dirty="0" smtClean="0"/>
              <a:t>zolacija protiv vode i vlage iz tla	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	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b="1" u="sng" dirty="0" smtClean="0"/>
              <a:t>ravni</a:t>
            </a:r>
            <a:r>
              <a:rPr lang="hr-HR" altLang="sr-Latn-RS" sz="2000" b="1" dirty="0" smtClean="0"/>
              <a:t> i kosi krov</a:t>
            </a:r>
            <a:r>
              <a:rPr lang="en-GB" altLang="sr-Latn-RS" sz="2000" b="1" dirty="0"/>
              <a:t/>
            </a:r>
            <a:br>
              <a:rPr lang="en-GB" altLang="sr-Latn-RS" sz="2000" b="1" dirty="0"/>
            </a:br>
            <a:r>
              <a:rPr lang="en-GB" altLang="sr-Latn-RS" sz="2000" b="1" dirty="0"/>
              <a:t>	</a:t>
            </a:r>
            <a:r>
              <a:rPr lang="en-GB" altLang="sr-Latn-RS" sz="2000" dirty="0" err="1"/>
              <a:t>hidroi</a:t>
            </a:r>
            <a:r>
              <a:rPr lang="hr-HR" altLang="sr-Latn-RS" sz="2000" dirty="0"/>
              <a:t>zolacija protiv </a:t>
            </a:r>
            <a:r>
              <a:rPr lang="hr-HR" altLang="sr-Latn-RS" sz="2000" dirty="0" smtClean="0"/>
              <a:t>oborina</a:t>
            </a:r>
          </a:p>
          <a:p>
            <a:pPr marL="0" indent="0">
              <a:buNone/>
              <a:tabLst>
                <a:tab pos="2514600" algn="l"/>
              </a:tabLst>
            </a:pPr>
            <a:endParaRPr lang="hr-HR" altLang="sr-Latn-RS" sz="2000" dirty="0" smtClean="0"/>
          </a:p>
          <a:p>
            <a:pPr marL="0" indent="0">
              <a:buNone/>
              <a:tabLst>
                <a:tab pos="2514600" algn="l"/>
              </a:tabLst>
            </a:pPr>
            <a:endParaRPr lang="hr-HR" altLang="sr-Latn-RS" sz="2000" dirty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Vrste materijala</a:t>
            </a:r>
            <a:r>
              <a:rPr lang="hr-HR" altLang="sr-Latn-RS" sz="2000" dirty="0" smtClean="0"/>
              <a:t>	</a:t>
            </a:r>
            <a:r>
              <a:rPr lang="hr-HR" altLang="sr-Latn-RS" sz="2000" u="sng" dirty="0" smtClean="0"/>
              <a:t>sintetske hidroizolacijske trake</a:t>
            </a:r>
            <a:endParaRPr lang="hr-HR" altLang="sr-Latn-RS" sz="2000" u="sng" dirty="0"/>
          </a:p>
          <a:p>
            <a:pPr marL="2511425" indent="-2511425">
              <a:buNone/>
              <a:tabLst>
                <a:tab pos="2514600" algn="l"/>
              </a:tabLst>
            </a:pPr>
            <a:r>
              <a:rPr lang="hr-HR" altLang="sr-Latn-RS" sz="2000" dirty="0" smtClean="0"/>
              <a:t>	bitumenske </a:t>
            </a:r>
            <a:r>
              <a:rPr lang="hr-HR" altLang="sr-Latn-RS" sz="2000" dirty="0"/>
              <a:t>trake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tekuće hidroizolacije i premazi</a:t>
            </a:r>
            <a:endParaRPr lang="hr-HR" altLang="sr-Latn-RS" sz="2000" dirty="0"/>
          </a:p>
          <a:p>
            <a:pPr marL="0" indent="0">
              <a:buNone/>
              <a:tabLst>
                <a:tab pos="2514600" algn="l"/>
              </a:tabLst>
            </a:pPr>
            <a:endParaRPr lang="hr-HR" altLang="sr-Latn-RS" sz="2000" dirty="0"/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0" indent="0">
              <a:buNone/>
            </a:pPr>
            <a:endParaRPr lang="hr-HR" altLang="sr-Latn-RS" sz="2000" dirty="0" smtClean="0"/>
          </a:p>
        </p:txBody>
      </p:sp>
    </p:spTree>
    <p:extLst>
      <p:ext uri="{BB962C8B-B14F-4D97-AF65-F5344CB8AC3E}">
        <p14:creationId xmlns:p14="http://schemas.microsoft.com/office/powerpoint/2010/main" val="33960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Pozicija ugradnje hidroizolacijskih sustava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108979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hr-HR" sz="2000" b="1" dirty="0" smtClean="0"/>
              <a:t>Balastom opterećen krov (inverzni, duo krov)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- toplinska sanacija jednostavna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 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	</a:t>
            </a:r>
            <a:br>
              <a:rPr lang="hr-HR" sz="2000" dirty="0" smtClean="0"/>
            </a:br>
            <a:r>
              <a:rPr lang="hr-HR" sz="2000" dirty="0" smtClean="0"/>
              <a:t>	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    </a:t>
            </a:r>
          </a:p>
          <a:p>
            <a:pPr marL="0" indent="0">
              <a:spcBef>
                <a:spcPts val="480"/>
              </a:spcBef>
              <a:buNone/>
            </a:pPr>
            <a:endParaRPr lang="hr-HR" sz="2000" dirty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    </a:t>
            </a:r>
            <a:r>
              <a:rPr lang="hr-HR" sz="2000" dirty="0" smtClean="0"/>
              <a:t>Hidroizolacijski </a:t>
            </a:r>
            <a:r>
              <a:rPr lang="hr-HR" sz="2000" dirty="0" smtClean="0"/>
              <a:t>sustavi: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    slobodno položeni – PVC/TPO sustavi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punoplošno zavareni bitumenski sustavi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tekuće hidroizolacije i premazi</a:t>
            </a:r>
          </a:p>
          <a:p>
            <a:pPr marL="0" indent="0">
              <a:spcBef>
                <a:spcPts val="480"/>
              </a:spcBef>
              <a:buNone/>
            </a:pPr>
            <a:endParaRPr lang="hr-HR" sz="2000" dirty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    Toplinska izolacija:</a:t>
            </a:r>
            <a:br>
              <a:rPr lang="hr-HR" sz="2000" dirty="0" smtClean="0"/>
            </a:br>
            <a:r>
              <a:rPr lang="hr-HR" sz="2000" dirty="0" smtClean="0"/>
              <a:t>				     XPS, pjenasto staklo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</a:t>
            </a:r>
            <a:r>
              <a:rPr lang="hr-HR" sz="2000" dirty="0"/>
              <a:t>		</a:t>
            </a: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680"/>
            <a:ext cx="4069080" cy="3694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47" y="881048"/>
            <a:ext cx="3857453" cy="26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Pozicija ugradnje hidroizolacijskih sustava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108979"/>
            <a:ext cx="8820472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hr-HR" sz="2000" b="1" dirty="0" smtClean="0"/>
              <a:t>Balastom opterećen krov – duo krov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 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	</a:t>
            </a:r>
            <a:br>
              <a:rPr lang="hr-HR" sz="2000" dirty="0" smtClean="0"/>
            </a:br>
            <a:r>
              <a:rPr lang="hr-HR" sz="2000" dirty="0" smtClean="0"/>
              <a:t>				    	Hidrozolacijski sustavi: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   	 slobodno položeni – PVC/TPO sustavi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	 ljepljeni bitumenski sustavi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</a:t>
            </a:r>
            <a:endParaRPr lang="hr-HR" sz="2000" dirty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    	Toplinska izolacija:</a:t>
            </a:r>
            <a:br>
              <a:rPr lang="hr-HR" sz="2000" dirty="0" smtClean="0"/>
            </a:br>
            <a:r>
              <a:rPr lang="hr-HR" sz="2000" dirty="0" smtClean="0"/>
              <a:t>				     	EPS, XPS</a:t>
            </a:r>
            <a:r>
              <a:rPr lang="hr-HR" sz="2000" dirty="0"/>
              <a:t>	</a:t>
            </a:r>
            <a:r>
              <a:rPr lang="hr-HR" sz="2000" dirty="0" smtClean="0"/>
              <a:t>			  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</a:t>
            </a:r>
            <a:r>
              <a:rPr lang="hr-HR" sz="2000" dirty="0"/>
              <a:t>		</a:t>
            </a: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" y="2852936"/>
            <a:ext cx="4875600" cy="34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Pozicija ugradnje hidroizolacijskih sustava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108979"/>
            <a:ext cx="8579296" cy="504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hr-HR" sz="2000" b="1" dirty="0" smtClean="0"/>
              <a:t>Kosi krov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hr-HR" sz="2000" dirty="0" smtClean="0"/>
              <a:t>toplinska sanacija jednostavna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hr-HR" sz="2000" dirty="0" smtClean="0"/>
              <a:t>prenamjena negrijanog u grijani prostor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hr-HR" sz="2000" dirty="0" smtClean="0"/>
              <a:t>zamjena pokrova</a:t>
            </a:r>
          </a:p>
          <a:p>
            <a:pPr>
              <a:spcBef>
                <a:spcPts val="480"/>
              </a:spcBef>
              <a:buFontTx/>
              <a:buChar char="-"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 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	</a:t>
            </a:r>
            <a:br>
              <a:rPr lang="hr-HR" sz="2000" dirty="0" smtClean="0"/>
            </a:br>
            <a:r>
              <a:rPr lang="hr-HR" sz="2000" dirty="0" smtClean="0"/>
              <a:t>				    </a:t>
            </a:r>
          </a:p>
          <a:p>
            <a:pPr marL="0" indent="0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Hidrozolacijski sustavi: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		    mehanički </a:t>
            </a:r>
            <a:r>
              <a:rPr lang="hr-HR" sz="2000" dirty="0" smtClean="0"/>
              <a:t>učvršćeni </a:t>
            </a:r>
            <a:r>
              <a:rPr lang="hr-HR" sz="2000" dirty="0" smtClean="0"/>
              <a:t>bitumenski sustavi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PVC/TPO sustavi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</a:t>
            </a:r>
            <a:r>
              <a:rPr lang="hr-HR" sz="2000" dirty="0"/>
              <a:t>	</a:t>
            </a:r>
            <a:r>
              <a:rPr lang="hr-HR" sz="2000" dirty="0" smtClean="0"/>
              <a:t>			    	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			  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/>
              <a:t>	</a:t>
            </a: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sz="2000" dirty="0" smtClean="0"/>
              <a:t>		</a:t>
            </a:r>
            <a:r>
              <a:rPr lang="hr-HR" sz="2000" dirty="0"/>
              <a:t>		</a:t>
            </a: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294"/>
            <a:ext cx="3913577" cy="3880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44" y="851809"/>
            <a:ext cx="3191256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Regulativa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743" y="613692"/>
            <a:ext cx="8579296" cy="5768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hr-HR" altLang="sr-Latn-RS" sz="2000" dirty="0" smtClean="0"/>
              <a:t>Bitumenski hidroizolacijski sustavi:</a:t>
            </a:r>
          </a:p>
          <a:p>
            <a:pPr marL="2693988" indent="-2693988">
              <a:spcBef>
                <a:spcPts val="480"/>
              </a:spcBef>
              <a:buNone/>
            </a:pPr>
            <a:r>
              <a:rPr lang="hr-HR" sz="2000" dirty="0" smtClean="0"/>
              <a:t>EN 13969 (TIP A+T)	Savitljive hidroizolacijske trake – Bitumenske trake za zaštitu od vlage i vode iz tla</a:t>
            </a:r>
          </a:p>
          <a:p>
            <a:pPr marL="2693988" indent="-2693988">
              <a:spcBef>
                <a:spcPts val="480"/>
              </a:spcBef>
              <a:buNone/>
            </a:pPr>
            <a:r>
              <a:rPr lang="hr-HR" sz="2000" dirty="0" smtClean="0"/>
              <a:t>EN 13707</a:t>
            </a:r>
            <a:r>
              <a:rPr lang="hr-HR" sz="2000" dirty="0"/>
              <a:t>	Savitljive hidroizolacijske trake – Bitumenske </a:t>
            </a:r>
            <a:r>
              <a:rPr lang="hr-HR" sz="2000" dirty="0" smtClean="0"/>
              <a:t>hidroizolacijske krovne trake s uloškom</a:t>
            </a:r>
          </a:p>
          <a:p>
            <a:pPr marL="2693988" indent="-2693988">
              <a:spcBef>
                <a:spcPts val="480"/>
              </a:spcBef>
              <a:buNone/>
            </a:pPr>
            <a:r>
              <a:rPr lang="hr-HR" sz="2000" dirty="0" smtClean="0"/>
              <a:t>EN 13970</a:t>
            </a:r>
            <a:r>
              <a:rPr lang="hr-HR" sz="2000" dirty="0"/>
              <a:t>	Savitljive hidroizolacijske trake – Bitumenske </a:t>
            </a:r>
            <a:r>
              <a:rPr lang="hr-HR" sz="2000" dirty="0" smtClean="0"/>
              <a:t>paronepropusne trake</a:t>
            </a:r>
            <a:endParaRPr lang="hr-HR" sz="2000" dirty="0"/>
          </a:p>
          <a:p>
            <a:pPr marL="2693988" indent="-2693988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altLang="sr-Latn-RS" sz="2000" dirty="0" smtClean="0"/>
              <a:t>PVC/TPO </a:t>
            </a:r>
            <a:r>
              <a:rPr lang="hr-HR" altLang="sr-Latn-RS" sz="2000" dirty="0"/>
              <a:t>hidroizolacijski sustavi:</a:t>
            </a:r>
          </a:p>
          <a:p>
            <a:pPr marL="2693988" indent="-2693988">
              <a:spcBef>
                <a:spcPts val="480"/>
              </a:spcBef>
              <a:buNone/>
            </a:pPr>
            <a:r>
              <a:rPr lang="hr-HR" sz="2000" dirty="0" smtClean="0"/>
              <a:t>EN 13956</a:t>
            </a:r>
            <a:r>
              <a:rPr lang="hr-HR" sz="2000" dirty="0"/>
              <a:t>	Savitljive hidroizolacijske trake – </a:t>
            </a:r>
            <a:r>
              <a:rPr lang="hr-HR" sz="2000" dirty="0" smtClean="0"/>
              <a:t>Plastične i </a:t>
            </a:r>
            <a:r>
              <a:rPr lang="hr-HR" sz="2000" dirty="0" smtClean="0"/>
              <a:t>elastomerne hidroizolacijske </a:t>
            </a:r>
            <a:r>
              <a:rPr lang="hr-HR" sz="2000" dirty="0" smtClean="0"/>
              <a:t>trake za krovove</a:t>
            </a:r>
            <a:endParaRPr lang="hr-HR" sz="2000" dirty="0"/>
          </a:p>
          <a:p>
            <a:pPr marL="2693988" indent="-2693988">
              <a:spcBef>
                <a:spcPts val="480"/>
              </a:spcBef>
              <a:buNone/>
            </a:pPr>
            <a:endParaRPr lang="hr-HR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altLang="sr-Latn-RS" sz="2000" dirty="0" smtClean="0"/>
              <a:t>Tekuće membrane i premazi:</a:t>
            </a:r>
            <a:endParaRPr lang="hr-HR" altLang="sr-Latn-RS" sz="2000" dirty="0"/>
          </a:p>
          <a:p>
            <a:pPr marL="2693988" indent="-2693988">
              <a:spcBef>
                <a:spcPts val="480"/>
              </a:spcBef>
              <a:buNone/>
            </a:pPr>
            <a:r>
              <a:rPr lang="hr-HR" sz="2000" dirty="0" smtClean="0"/>
              <a:t>EN 14891</a:t>
            </a:r>
            <a:r>
              <a:rPr lang="hr-HR" sz="2000" dirty="0"/>
              <a:t>	</a:t>
            </a:r>
            <a:r>
              <a:rPr lang="hr-HR" sz="2000" dirty="0" smtClean="0"/>
              <a:t>Vodonepropusni premazi u tekućem obliku</a:t>
            </a:r>
          </a:p>
          <a:p>
            <a:pPr marL="2693988" indent="-2693988">
              <a:spcBef>
                <a:spcPts val="480"/>
              </a:spcBef>
              <a:buNone/>
            </a:pPr>
            <a:r>
              <a:rPr lang="hr-HR" sz="2000" dirty="0" smtClean="0"/>
              <a:t>EN 1504	Premazi za zaštitu betona</a:t>
            </a:r>
            <a:endParaRPr lang="hr-HR" sz="2000" dirty="0"/>
          </a:p>
          <a:p>
            <a:pPr marL="2693988" indent="-2693988">
              <a:spcBef>
                <a:spcPts val="480"/>
              </a:spcBef>
              <a:buNone/>
            </a:pPr>
            <a:endParaRPr lang="hr-HR" altLang="sr-Latn-RS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20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99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dirty="0" smtClean="0"/>
              <a:t>Hidroizolacijski sustav i ljudski faktor</a:t>
            </a:r>
            <a:endParaRPr lang="hr-HR" altLang="sr-Latn-R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908720"/>
            <a:ext cx="8579296" cy="5768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8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480"/>
              </a:spcBef>
              <a:buNone/>
            </a:pPr>
            <a:r>
              <a:rPr lang="hr-HR" altLang="sr-Latn-RS" sz="2000" dirty="0" smtClean="0"/>
              <a:t>Ljudski faktor u ostvarenju hidroizolacijskog sustava:</a:t>
            </a:r>
          </a:p>
          <a:p>
            <a:pPr marL="0" indent="0">
              <a:spcBef>
                <a:spcPts val="480"/>
              </a:spcBef>
              <a:buNone/>
            </a:pPr>
            <a:endParaRPr lang="hr-HR" altLang="sr-Latn-RS" sz="2000" dirty="0" smtClean="0"/>
          </a:p>
          <a:p>
            <a:pPr marL="2693988" indent="-2693988">
              <a:spcBef>
                <a:spcPts val="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arhitekt</a:t>
            </a:r>
          </a:p>
          <a:p>
            <a:pPr marL="2693988" indent="-2693988">
              <a:spcBef>
                <a:spcPts val="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projektant</a:t>
            </a:r>
          </a:p>
          <a:p>
            <a:pPr marL="2693988" indent="-2693988">
              <a:spcBef>
                <a:spcPts val="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stručna teh. podrška proizvođača</a:t>
            </a:r>
            <a:br>
              <a:rPr lang="hr-HR" sz="2000" dirty="0" smtClean="0"/>
            </a:br>
            <a:r>
              <a:rPr lang="hr-HR" sz="2000" dirty="0" smtClean="0"/>
              <a:t>- nadzorni organ</a:t>
            </a:r>
          </a:p>
          <a:p>
            <a:pPr marL="2693988" indent="-2693988">
              <a:spcBef>
                <a:spcPts val="0"/>
              </a:spcBef>
              <a:buNone/>
            </a:pPr>
            <a:endParaRPr lang="hr-HR" sz="2000" dirty="0" smtClean="0"/>
          </a:p>
          <a:p>
            <a:pPr marL="2693988" indent="-2693988">
              <a:spcBef>
                <a:spcPts val="0"/>
              </a:spcBef>
              <a:buNone/>
            </a:pPr>
            <a:r>
              <a:rPr lang="hr-HR" sz="2000" dirty="0"/>
              <a:t>	</a:t>
            </a:r>
            <a:r>
              <a:rPr lang="hr-HR" sz="2000" dirty="0" smtClean="0"/>
              <a:t>- IZVOĐAČ / IZOLATER</a:t>
            </a:r>
          </a:p>
          <a:p>
            <a:pPr marL="2693988" indent="-2693988">
              <a:spcBef>
                <a:spcPts val="480"/>
              </a:spcBef>
              <a:buNone/>
            </a:pPr>
            <a:r>
              <a:rPr lang="hr-HR" sz="2000" dirty="0"/>
              <a:t>	</a:t>
            </a:r>
          </a:p>
          <a:p>
            <a:pPr marL="2693988" indent="-2693988">
              <a:spcBef>
                <a:spcPts val="480"/>
              </a:spcBef>
              <a:buNone/>
            </a:pPr>
            <a:endParaRPr lang="hr-HR" altLang="sr-Latn-RS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altLang="sr-Latn-R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4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Općenito o hidroizolacijama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Način ugradnje </a:t>
            </a:r>
            <a:r>
              <a:rPr lang="hr-HR" altLang="sr-Latn-RS" sz="2000" dirty="0" smtClean="0"/>
              <a:t>	mehaničko učvršćenje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slobodno polaganje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kontaktno </a:t>
            </a:r>
            <a:r>
              <a:rPr lang="hr-HR" altLang="sr-Latn-RS" sz="2000" dirty="0"/>
              <a:t>ljepljenje / zavarivanje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endParaRPr lang="hr-HR" altLang="sr-Latn-RS" sz="2000" dirty="0" smtClean="0"/>
          </a:p>
          <a:p>
            <a:pPr marL="0" indent="0">
              <a:buNone/>
              <a:tabLst>
                <a:tab pos="2514600" algn="l"/>
              </a:tabLst>
            </a:pPr>
            <a:endParaRPr lang="hr-HR" altLang="sr-Latn-RS" sz="2000" dirty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Svojstva</a:t>
            </a:r>
            <a:r>
              <a:rPr lang="en-GB" altLang="sr-Latn-RS" sz="2000" b="1" dirty="0" smtClean="0"/>
              <a:t>	</a:t>
            </a:r>
            <a:r>
              <a:rPr lang="hr-HR" altLang="sr-Latn-RS" sz="2000" dirty="0" smtClean="0"/>
              <a:t>čvrstoća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elastičnost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vodonepropusnost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otpornost na niske i visoke temperature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 smtClean="0"/>
              <a:t>	vatrootpornost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trajnost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kompatibilnost </a:t>
            </a:r>
            <a:endParaRPr lang="hr-HR" altLang="sr-Latn-RS" sz="2000" dirty="0"/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0" indent="0">
              <a:buNone/>
            </a:pPr>
            <a:endParaRPr lang="hr-HR" altLang="sr-Latn-RS" sz="2000" dirty="0" smtClean="0"/>
          </a:p>
        </p:txBody>
      </p:sp>
    </p:spTree>
    <p:extLst>
      <p:ext uri="{BB962C8B-B14F-4D97-AF65-F5344CB8AC3E}">
        <p14:creationId xmlns:p14="http://schemas.microsoft.com/office/powerpoint/2010/main" val="3920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79296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Vrste	PVC (polivinil klorid)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b="1" dirty="0" smtClean="0"/>
              <a:t>TPO/FPO (termoplastični/fleksibilni poliolefini) – PP/PE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endParaRPr lang="hr-HR" altLang="sr-Latn-RS" sz="2000" b="1" dirty="0" smtClean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dirty="0" smtClean="0"/>
              <a:t>PIB (poliizobutileni)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EVA (etilenvinilacetat)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ECB (etilenkopolimerbitumen)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endParaRPr lang="hr-HR" altLang="sr-Latn-RS" sz="2000" b="1" dirty="0" smtClean="0"/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Način ugradnje	</a:t>
            </a:r>
            <a:r>
              <a:rPr lang="hr-HR" altLang="sr-Latn-RS" sz="2000" dirty="0" smtClean="0"/>
              <a:t>jednoslojni sustav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dirty="0" smtClean="0"/>
              <a:t>mehanički učvrćeno ili slobodno položeno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zavarivanje spojeva u struji vrućeg zraka</a:t>
            </a:r>
            <a:endParaRPr lang="hr-HR" altLang="sr-Latn-RS" sz="2000" b="1" dirty="0" smtClean="0"/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0" indent="0">
              <a:buNone/>
            </a:pPr>
            <a:endParaRPr lang="hr-HR" altLang="sr-Latn-RS" sz="2000" dirty="0" smtClean="0"/>
          </a:p>
        </p:txBody>
      </p:sp>
    </p:spTree>
    <p:extLst>
      <p:ext uri="{BB962C8B-B14F-4D97-AF65-F5344CB8AC3E}">
        <p14:creationId xmlns:p14="http://schemas.microsoft.com/office/powerpoint/2010/main" val="23366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33872" y="1320003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38488">
              <a:buNone/>
              <a:tabLst>
                <a:tab pos="2514600" algn="l"/>
              </a:tabLst>
            </a:pPr>
            <a:r>
              <a:rPr lang="hr-HR" altLang="sr-Latn-RS" b="1" dirty="0" smtClean="0"/>
              <a:t>Opis proizvoda:</a:t>
            </a:r>
          </a:p>
          <a:p>
            <a:pPr marL="0" indent="0">
              <a:buNone/>
              <a:tabLst>
                <a:tab pos="2514600" algn="l"/>
              </a:tabLst>
            </a:pPr>
            <a:endParaRPr lang="hr-HR" altLang="sr-Latn-RS" b="1" dirty="0"/>
          </a:p>
          <a:p>
            <a:pPr indent="3138488">
              <a:buNone/>
              <a:tabLst>
                <a:tab pos="2514600" algn="l"/>
              </a:tabLst>
            </a:pPr>
            <a:r>
              <a:rPr lang="hr-HR" altLang="sr-Latn-RS" dirty="0" smtClean="0"/>
              <a:t>Dvoslojni materijal s uloškom od:</a:t>
            </a:r>
          </a:p>
          <a:p>
            <a:pPr indent="3138488">
              <a:buNone/>
              <a:tabLst>
                <a:tab pos="2514600" algn="l"/>
              </a:tabLst>
            </a:pPr>
            <a:endParaRPr lang="hr-HR" altLang="sr-Latn-RS" dirty="0"/>
          </a:p>
          <a:p>
            <a:pPr marL="3424238" indent="-285750">
              <a:buFont typeface="Arial" panose="020B0604020202020204" pitchFamily="34" charset="0"/>
              <a:buChar char="•"/>
              <a:tabLst>
                <a:tab pos="2514600" algn="l"/>
              </a:tabLst>
            </a:pPr>
            <a:r>
              <a:rPr lang="hr-HR" altLang="sr-Latn-RS" dirty="0" smtClean="0"/>
              <a:t>staklenog voala – za slobodno polaganje i balastno učvršćenje</a:t>
            </a:r>
          </a:p>
          <a:p>
            <a:pPr marL="3138488">
              <a:buNone/>
              <a:tabLst>
                <a:tab pos="2514600" algn="l"/>
              </a:tabLst>
            </a:pPr>
            <a:endParaRPr lang="hr-HR" altLang="sr-Latn-RS" dirty="0"/>
          </a:p>
          <a:p>
            <a:pPr marL="3424238" indent="-285750">
              <a:buFont typeface="Arial" panose="020B0604020202020204" pitchFamily="34" charset="0"/>
              <a:buChar char="•"/>
              <a:tabLst>
                <a:tab pos="2514600" algn="l"/>
              </a:tabLst>
            </a:pPr>
            <a:r>
              <a:rPr lang="hr-HR" altLang="sr-Latn-RS" dirty="0" smtClean="0"/>
              <a:t>poliesterskog filca – za mehaničko učvršćenje</a:t>
            </a:r>
          </a:p>
          <a:p>
            <a:pPr marL="3424238" indent="-285750">
              <a:buFont typeface="Arial" panose="020B0604020202020204" pitchFamily="34" charset="0"/>
              <a:buChar char="•"/>
              <a:tabLst>
                <a:tab pos="2514600" algn="l"/>
              </a:tabLst>
            </a:pPr>
            <a:endParaRPr lang="hr-HR" altLang="sr-Latn-RS" dirty="0"/>
          </a:p>
          <a:p>
            <a:pPr marL="3138488">
              <a:tabLst>
                <a:tab pos="2514600" algn="l"/>
              </a:tabLst>
            </a:pPr>
            <a:r>
              <a:rPr lang="hr-HR" altLang="sr-Latn-RS" dirty="0" smtClean="0"/>
              <a:t>Gornja strana membrane UV stabilna</a:t>
            </a:r>
          </a:p>
          <a:p>
            <a:pPr marL="3138488">
              <a:tabLst>
                <a:tab pos="2514600" algn="l"/>
              </a:tabLst>
            </a:pPr>
            <a:endParaRPr lang="hr-HR" altLang="sr-Latn-RS" dirty="0"/>
          </a:p>
          <a:p>
            <a:pPr marL="3138488" indent="-3138488">
              <a:tabLst>
                <a:tab pos="1077913" algn="l"/>
              </a:tabLst>
            </a:pPr>
            <a:r>
              <a:rPr lang="hr-HR" altLang="sr-Latn-RS" dirty="0" smtClean="0"/>
              <a:t>Boje:	siva</a:t>
            </a:r>
          </a:p>
          <a:p>
            <a:pPr marL="3138488" indent="-3138488">
              <a:tabLst>
                <a:tab pos="1077913" algn="l"/>
              </a:tabLst>
            </a:pPr>
            <a:r>
              <a:rPr lang="hr-HR" altLang="sr-Latn-RS" dirty="0"/>
              <a:t>	</a:t>
            </a:r>
            <a:r>
              <a:rPr lang="hr-HR" altLang="sr-Latn-RS" dirty="0" smtClean="0"/>
              <a:t>bijela* (LEED)</a:t>
            </a:r>
          </a:p>
          <a:p>
            <a:pPr marL="3138488" indent="-3138488">
              <a:tabLst>
                <a:tab pos="1077913" algn="l"/>
              </a:tabLst>
            </a:pPr>
            <a:r>
              <a:rPr lang="hr-HR" altLang="sr-Latn-RS" dirty="0"/>
              <a:t>	</a:t>
            </a:r>
            <a:r>
              <a:rPr lang="hr-HR" altLang="sr-Latn-RS" dirty="0" smtClean="0"/>
              <a:t>plava</a:t>
            </a:r>
          </a:p>
          <a:p>
            <a:pPr marL="3138488" indent="-3138488">
              <a:tabLst>
                <a:tab pos="1077913" algn="l"/>
              </a:tabLst>
            </a:pPr>
            <a:r>
              <a:rPr lang="hr-HR" altLang="sr-Latn-RS" dirty="0"/>
              <a:t>	</a:t>
            </a:r>
            <a:r>
              <a:rPr lang="hr-HR" altLang="sr-Latn-RS" dirty="0" smtClean="0"/>
              <a:t>zelena</a:t>
            </a:r>
          </a:p>
          <a:p>
            <a:pPr marL="3138488" indent="-3138488">
              <a:tabLst>
                <a:tab pos="1077913" algn="l"/>
              </a:tabLst>
            </a:pPr>
            <a:r>
              <a:rPr lang="hr-HR" altLang="sr-Latn-RS" dirty="0"/>
              <a:t>	</a:t>
            </a:r>
            <a:r>
              <a:rPr lang="hr-HR" altLang="sr-Latn-RS" dirty="0" smtClean="0"/>
              <a:t>crvena</a:t>
            </a:r>
          </a:p>
          <a:p>
            <a:pPr marL="3138488" indent="-3138488">
              <a:tabLst>
                <a:tab pos="1077913" algn="l"/>
              </a:tabLst>
            </a:pPr>
            <a:r>
              <a:rPr lang="hr-HR" altLang="sr-Latn-RS" dirty="0"/>
              <a:t>	</a:t>
            </a:r>
            <a:r>
              <a:rPr lang="hr-HR" altLang="sr-Latn-RS" dirty="0" smtClean="0"/>
              <a:t>bakar</a:t>
            </a:r>
          </a:p>
        </p:txBody>
      </p:sp>
      <p:pic>
        <p:nvPicPr>
          <p:cNvPr id="4" name="Picture 3" title="PVC membrana - izvor: Sintecproo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9708"/>
            <a:ext cx="3024336" cy="302433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7112"/>
            <a:ext cx="1512168" cy="1512168"/>
          </a:xfrm>
        </p:spPr>
      </p:pic>
    </p:spTree>
    <p:extLst>
      <p:ext uri="{BB962C8B-B14F-4D97-AF65-F5344CB8AC3E}">
        <p14:creationId xmlns:p14="http://schemas.microsoft.com/office/powerpoint/2010/main" val="15929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579296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Način ugradnje	</a:t>
            </a:r>
            <a:r>
              <a:rPr lang="hr-HR" altLang="sr-Latn-RS" sz="2000" dirty="0" smtClean="0"/>
              <a:t>jednoslojni sustav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dirty="0" smtClean="0"/>
              <a:t>zavarivanje spojeva u struji vrućeg zraka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mehanički </a:t>
            </a:r>
            <a:r>
              <a:rPr lang="hr-HR" altLang="sr-Latn-RS" sz="2000" dirty="0"/>
              <a:t>učvrćeno ili slobodno položeno</a:t>
            </a:r>
            <a:endParaRPr lang="hr-HR" altLang="sr-Latn-RS" sz="2000" b="1" dirty="0" smtClean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7"/>
            <a:ext cx="5317787" cy="38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579296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Zavarivanje spojeva u struji vrućeg zraka</a:t>
            </a:r>
          </a:p>
          <a:p>
            <a:pPr>
              <a:buFontTx/>
              <a:buChar char="-"/>
              <a:tabLst>
                <a:tab pos="2514600" algn="l"/>
              </a:tabLst>
            </a:pPr>
            <a:r>
              <a:rPr lang="hr-HR" altLang="sr-Latn-RS" sz="2000" dirty="0" smtClean="0"/>
              <a:t>Ručni strojevi (0,5 – 1 m/min)</a:t>
            </a:r>
          </a:p>
          <a:p>
            <a:pPr>
              <a:buFontTx/>
              <a:buChar char="-"/>
              <a:tabLst>
                <a:tab pos="2514600" algn="l"/>
              </a:tabLst>
            </a:pPr>
            <a:r>
              <a:rPr lang="hr-HR" altLang="sr-Latn-RS" sz="2000" dirty="0" smtClean="0"/>
              <a:t>Samohodni strojevi (2 – 5 m/min)</a:t>
            </a:r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73" y="1078337"/>
            <a:ext cx="4016967" cy="2259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4" y="2585260"/>
            <a:ext cx="3610744" cy="2461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90" y="3593468"/>
            <a:ext cx="4189488" cy="26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Robert Rukavina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Sintetske hidroizolacijske trake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579296" cy="50014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 smtClean="0"/>
              <a:t>Zavarivanje vrućim zrakom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b="1" dirty="0" smtClean="0"/>
              <a:t>		</a:t>
            </a:r>
            <a:r>
              <a:rPr lang="hr-HR" altLang="sr-Latn-RS" sz="2000" dirty="0" smtClean="0"/>
              <a:t>temperatura zavarivanja </a:t>
            </a:r>
            <a:r>
              <a:rPr lang="hr-HR" altLang="sr-Latn-RS" sz="2000" dirty="0" smtClean="0"/>
              <a:t>350°C </a:t>
            </a:r>
            <a:r>
              <a:rPr lang="hr-HR" altLang="sr-Latn-RS" sz="2000" dirty="0" smtClean="0"/>
              <a:t>– 500°C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	</a:t>
            </a:r>
            <a:r>
              <a:rPr lang="hr-HR" altLang="sr-Latn-RS" sz="2000" dirty="0" smtClean="0"/>
              <a:t>temperatura </a:t>
            </a:r>
            <a:r>
              <a:rPr lang="hr-HR" altLang="sr-Latn-RS" sz="2000" dirty="0" smtClean="0"/>
              <a:t>okoline </a:t>
            </a:r>
            <a:r>
              <a:rPr lang="hr-HR" altLang="sr-Latn-RS" sz="2000" dirty="0" smtClean="0"/>
              <a:t>preporučeno </a:t>
            </a:r>
            <a:r>
              <a:rPr lang="hr-HR" altLang="sr-Latn-RS" sz="2000" dirty="0" smtClean="0"/>
              <a:t>≥ </a:t>
            </a:r>
            <a:r>
              <a:rPr lang="hr-HR" altLang="sr-Latn-RS" sz="2000" dirty="0" smtClean="0"/>
              <a:t>5°C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b="1" dirty="0"/>
              <a:t>	</a:t>
            </a:r>
            <a:r>
              <a:rPr lang="hr-HR" altLang="sr-Latn-RS" sz="2000" b="1" dirty="0" smtClean="0"/>
              <a:t>		</a:t>
            </a:r>
            <a:r>
              <a:rPr lang="hr-HR" altLang="sr-Latn-RS" sz="2000" dirty="0" smtClean="0"/>
              <a:t>test probnog zavarivanja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hr-HR" altLang="sr-Latn-RS" sz="2000" dirty="0"/>
              <a:t>	</a:t>
            </a:r>
            <a:r>
              <a:rPr lang="hr-HR" altLang="sr-Latn-RS" sz="2000" dirty="0" smtClean="0"/>
              <a:t>		nakon zavarivanje provjera spojeva</a:t>
            </a:r>
          </a:p>
          <a:p>
            <a:pPr marL="2416175" indent="-2416175">
              <a:buNone/>
              <a:tabLst>
                <a:tab pos="2416175" algn="l"/>
              </a:tabLst>
            </a:pPr>
            <a:endParaRPr lang="hr-HR" altLang="sr-Latn-RS" sz="2000" b="1" dirty="0" smtClean="0"/>
          </a:p>
          <a:p>
            <a:pPr marL="0" indent="0">
              <a:buNone/>
            </a:pPr>
            <a:endParaRPr lang="hr-HR" altLang="sr-Latn-R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" y="1528037"/>
            <a:ext cx="4000189" cy="1900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8" y="4309741"/>
            <a:ext cx="3448377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83" y="3202028"/>
            <a:ext cx="2329301" cy="1575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3" y="3856969"/>
            <a:ext cx="2265661" cy="23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561</Words>
  <Application>Microsoft Office PowerPoint</Application>
  <PresentationFormat>On-screen Show (4:3)</PresentationFormat>
  <Paragraphs>514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Calibri</vt:lpstr>
      <vt:lpstr>Times New Roman</vt:lpstr>
      <vt:lpstr>Verdana</vt:lpstr>
      <vt:lpstr>Office Theme</vt:lpstr>
      <vt:lpstr>Sustavi hidroizolacija za energetsku obnovu zgrada</vt:lpstr>
      <vt:lpstr>Općenito o hidroizolacijama</vt:lpstr>
      <vt:lpstr>Općenito o hidroizolacijama</vt:lpstr>
      <vt:lpstr>Općenito o hidroizolacijama</vt:lpstr>
      <vt:lpstr>Sintetske hidroizolacijske trake</vt:lpstr>
      <vt:lpstr>Sintetske hidroizolacijske trake</vt:lpstr>
      <vt:lpstr>Sintetske hidroizolacijske trake</vt:lpstr>
      <vt:lpstr>Sintetske hidroizolacijske trake</vt:lpstr>
      <vt:lpstr>Sintetske hidroizolacijske trake</vt:lpstr>
      <vt:lpstr>Sintetske hidroizolacijske trake</vt:lpstr>
      <vt:lpstr>Sintetske hidroizolacijske trake</vt:lpstr>
      <vt:lpstr>Sintetske hidroizolacijske trake</vt:lpstr>
      <vt:lpstr>Sintetske hidroizolacijske trake</vt:lpstr>
      <vt:lpstr>PowerPoint Presentation</vt:lpstr>
      <vt:lpstr>PowerPoint Presentation</vt:lpstr>
      <vt:lpstr>Hidroizolacijski sustav  na bazi PVC sintetske trake</vt:lpstr>
      <vt:lpstr>Hidroizolacijski sustav  na bazi PVC sintetske trake</vt:lpstr>
      <vt:lpstr>Hidroizolacijski sustav  na bazi TPO/FPO sintetske trake</vt:lpstr>
      <vt:lpstr>Hidroizolacijski sustav  na bazi TPO/FPO sintetske trake</vt:lpstr>
      <vt:lpstr>Hidroizolacijski sustav  na bazi bitumena</vt:lpstr>
      <vt:lpstr>Hidroizolacijski sustav  na bazi bitumena</vt:lpstr>
      <vt:lpstr>Hidroizolacijski sustav  na bazi bitumena</vt:lpstr>
      <vt:lpstr>Hidroizolacijski sustav  na bazi bitumena</vt:lpstr>
      <vt:lpstr>Hidroizolacijski sustav  na bazi bitumena</vt:lpstr>
      <vt:lpstr>Tekuće hidroizolacije i premazi</vt:lpstr>
      <vt:lpstr>Tekuće hidroizolacije i premazi</vt:lpstr>
      <vt:lpstr>Pozicija ugradnje hidroizolacijskih sustava</vt:lpstr>
      <vt:lpstr>Pozicija ugradnje hidroizolacijskih sustava</vt:lpstr>
      <vt:lpstr>Pozicija ugradnje hidroizolacijskih sustava</vt:lpstr>
      <vt:lpstr>Pozicija ugradnje hidroizolacijskih sustava</vt:lpstr>
      <vt:lpstr>Pozicija ugradnje hidroizolacijskih sustava</vt:lpstr>
      <vt:lpstr>Pozicija ugradnje hidroizolacijskih sustava</vt:lpstr>
      <vt:lpstr>Regulativa</vt:lpstr>
      <vt:lpstr>Hidroizolacijski sustav i ljudski faktor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Rukavina, Robert</cp:lastModifiedBy>
  <cp:revision>129</cp:revision>
  <dcterms:created xsi:type="dcterms:W3CDTF">2010-03-22T21:50:27Z</dcterms:created>
  <dcterms:modified xsi:type="dcterms:W3CDTF">2019-06-14T00:46:29Z</dcterms:modified>
</cp:coreProperties>
</file>