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3.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4.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5.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6.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8.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1.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2"/>
  </p:notesMasterIdLst>
  <p:handoutMasterIdLst>
    <p:handoutMasterId r:id="rId33"/>
  </p:handoutMasterIdLst>
  <p:sldIdLst>
    <p:sldId id="261" r:id="rId2"/>
    <p:sldId id="263" r:id="rId3"/>
    <p:sldId id="264" r:id="rId4"/>
    <p:sldId id="265" r:id="rId5"/>
    <p:sldId id="267" r:id="rId6"/>
    <p:sldId id="288" r:id="rId7"/>
    <p:sldId id="289" r:id="rId8"/>
    <p:sldId id="290" r:id="rId9"/>
    <p:sldId id="279" r:id="rId10"/>
    <p:sldId id="282" r:id="rId11"/>
    <p:sldId id="283" r:id="rId12"/>
    <p:sldId id="284" r:id="rId13"/>
    <p:sldId id="285" r:id="rId14"/>
    <p:sldId id="292" r:id="rId15"/>
    <p:sldId id="291" r:id="rId16"/>
    <p:sldId id="294" r:id="rId17"/>
    <p:sldId id="273" r:id="rId18"/>
    <p:sldId id="272" r:id="rId19"/>
    <p:sldId id="270" r:id="rId20"/>
    <p:sldId id="271" r:id="rId21"/>
    <p:sldId id="268" r:id="rId22"/>
    <p:sldId id="269" r:id="rId23"/>
    <p:sldId id="295" r:id="rId24"/>
    <p:sldId id="296" r:id="rId25"/>
    <p:sldId id="298" r:id="rId26"/>
    <p:sldId id="278" r:id="rId27"/>
    <p:sldId id="286" r:id="rId28"/>
    <p:sldId id="277" r:id="rId29"/>
    <p:sldId id="287" r:id="rId30"/>
    <p:sldId id="276" r:id="rId31"/>
  </p:sldIdLst>
  <p:sldSz cx="9144000" cy="6858000" type="screen4x3"/>
  <p:notesSz cx="6858000" cy="9144000"/>
  <p:defaultTextStyle>
    <a:defPPr>
      <a:defRPr lang="sr-Latn-C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238C"/>
    <a:srgbClr val="0B28A1"/>
    <a:srgbClr val="0C2AAC"/>
    <a:srgbClr val="112A71"/>
    <a:srgbClr val="122E7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2CD533-2BFD-47B7-8A2D-518F277A8A42}" v="2" dt="2019-06-13T20:24:54.266"/>
    <p1510:client id="{870DB279-0D1F-4D45-80DB-B102D8652673}" v="3632" dt="2019-06-14T05:35:41.9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96" autoAdjust="0"/>
    <p:restoredTop sz="59779" autoAdjust="0"/>
  </p:normalViewPr>
  <p:slideViewPr>
    <p:cSldViewPr>
      <p:cViewPr>
        <p:scale>
          <a:sx n="50" d="100"/>
          <a:sy n="50" d="100"/>
        </p:scale>
        <p:origin x="907" y="29"/>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91" d="100"/>
          <a:sy n="91" d="100"/>
        </p:scale>
        <p:origin x="3756"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Židov Mario-Miro" userId="745b3687-0959-44ba-8cbb-5160cd6ac64f" providerId="ADAL" clId="{870DB279-0D1F-4D45-80DB-B102D8652673}"/>
    <pc:docChg chg="undo redo custSel addSld delSld modSld sldOrd">
      <pc:chgData name="Židov Mario-Miro" userId="745b3687-0959-44ba-8cbb-5160cd6ac64f" providerId="ADAL" clId="{870DB279-0D1F-4D45-80DB-B102D8652673}" dt="2019-06-14T05:35:41.978" v="3561" actId="20577"/>
      <pc:docMkLst>
        <pc:docMk/>
      </pc:docMkLst>
      <pc:sldChg chg="modSp ord">
        <pc:chgData name="Židov Mario-Miro" userId="745b3687-0959-44ba-8cbb-5160cd6ac64f" providerId="ADAL" clId="{870DB279-0D1F-4D45-80DB-B102D8652673}" dt="2019-06-14T03:25:48.632" v="1973" actId="6549"/>
        <pc:sldMkLst>
          <pc:docMk/>
          <pc:sldMk cId="0" sldId="263"/>
        </pc:sldMkLst>
        <pc:spChg chg="mod">
          <ac:chgData name="Židov Mario-Miro" userId="745b3687-0959-44ba-8cbb-5160cd6ac64f" providerId="ADAL" clId="{870DB279-0D1F-4D45-80DB-B102D8652673}" dt="2019-06-14T03:25:48.632" v="1973" actId="6549"/>
          <ac:spMkLst>
            <pc:docMk/>
            <pc:sldMk cId="0" sldId="263"/>
            <ac:spMk id="7173" creationId="{00000000-0000-0000-0000-000000000000}"/>
          </ac:spMkLst>
        </pc:spChg>
      </pc:sldChg>
      <pc:sldChg chg="modNotesTx">
        <pc:chgData name="Židov Mario-Miro" userId="745b3687-0959-44ba-8cbb-5160cd6ac64f" providerId="ADAL" clId="{870DB279-0D1F-4D45-80DB-B102D8652673}" dt="2019-06-14T03:28:33.011" v="2229" actId="20577"/>
        <pc:sldMkLst>
          <pc:docMk/>
          <pc:sldMk cId="2624737760" sldId="264"/>
        </pc:sldMkLst>
      </pc:sldChg>
      <pc:sldChg chg="modNotes modNotesTx">
        <pc:chgData name="Židov Mario-Miro" userId="745b3687-0959-44ba-8cbb-5160cd6ac64f" providerId="ADAL" clId="{870DB279-0D1F-4D45-80DB-B102D8652673}" dt="2019-06-14T03:46:06.723" v="2509" actId="20577"/>
        <pc:sldMkLst>
          <pc:docMk/>
          <pc:sldMk cId="3247194796" sldId="265"/>
        </pc:sldMkLst>
      </pc:sldChg>
      <pc:sldChg chg="modSp del">
        <pc:chgData name="Židov Mario-Miro" userId="745b3687-0959-44ba-8cbb-5160cd6ac64f" providerId="ADAL" clId="{870DB279-0D1F-4D45-80DB-B102D8652673}" dt="2019-06-14T05:15:09.303" v="3268" actId="2696"/>
        <pc:sldMkLst>
          <pc:docMk/>
          <pc:sldMk cId="961768967" sldId="266"/>
        </pc:sldMkLst>
        <pc:spChg chg="mod">
          <ac:chgData name="Židov Mario-Miro" userId="745b3687-0959-44ba-8cbb-5160cd6ac64f" providerId="ADAL" clId="{870DB279-0D1F-4D45-80DB-B102D8652673}" dt="2019-06-14T05:13:39.970" v="3247" actId="1076"/>
          <ac:spMkLst>
            <pc:docMk/>
            <pc:sldMk cId="961768967" sldId="266"/>
            <ac:spMk id="7173" creationId="{00000000-0000-0000-0000-000000000000}"/>
          </ac:spMkLst>
        </pc:spChg>
      </pc:sldChg>
      <pc:sldChg chg="ord modNotesTx">
        <pc:chgData name="Židov Mario-Miro" userId="745b3687-0959-44ba-8cbb-5160cd6ac64f" providerId="ADAL" clId="{870DB279-0D1F-4D45-80DB-B102D8652673}" dt="2019-06-14T04:21:05.650" v="2800" actId="20577"/>
        <pc:sldMkLst>
          <pc:docMk/>
          <pc:sldMk cId="746151378" sldId="267"/>
        </pc:sldMkLst>
      </pc:sldChg>
      <pc:sldChg chg="ord modNotes modNotesTx">
        <pc:chgData name="Židov Mario-Miro" userId="745b3687-0959-44ba-8cbb-5160cd6ac64f" providerId="ADAL" clId="{870DB279-0D1F-4D45-80DB-B102D8652673}" dt="2019-06-14T03:37:09.682" v="2320" actId="255"/>
        <pc:sldMkLst>
          <pc:docMk/>
          <pc:sldMk cId="3512355314" sldId="268"/>
        </pc:sldMkLst>
      </pc:sldChg>
      <pc:sldChg chg="ord">
        <pc:chgData name="Židov Mario-Miro" userId="745b3687-0959-44ba-8cbb-5160cd6ac64f" providerId="ADAL" clId="{870DB279-0D1F-4D45-80DB-B102D8652673}" dt="2019-06-14T03:25:09.541" v="1967"/>
        <pc:sldMkLst>
          <pc:docMk/>
          <pc:sldMk cId="3512785480" sldId="269"/>
        </pc:sldMkLst>
      </pc:sldChg>
      <pc:sldChg chg="modSp ord">
        <pc:chgData name="Židov Mario-Miro" userId="745b3687-0959-44ba-8cbb-5160cd6ac64f" providerId="ADAL" clId="{870DB279-0D1F-4D45-80DB-B102D8652673}" dt="2019-06-14T05:15:24.537" v="3269" actId="14734"/>
        <pc:sldMkLst>
          <pc:docMk/>
          <pc:sldMk cId="4121143431" sldId="270"/>
        </pc:sldMkLst>
        <pc:graphicFrameChg chg="modGraphic">
          <ac:chgData name="Židov Mario-Miro" userId="745b3687-0959-44ba-8cbb-5160cd6ac64f" providerId="ADAL" clId="{870DB279-0D1F-4D45-80DB-B102D8652673}" dt="2019-06-14T05:15:24.537" v="3269" actId="14734"/>
          <ac:graphicFrameMkLst>
            <pc:docMk/>
            <pc:sldMk cId="4121143431" sldId="270"/>
            <ac:graphicFrameMk id="10" creationId="{E3CD5DC5-AEF0-4BE3-AD4C-138953691AE2}"/>
          </ac:graphicFrameMkLst>
        </pc:graphicFrameChg>
      </pc:sldChg>
      <pc:sldChg chg="ord">
        <pc:chgData name="Židov Mario-Miro" userId="745b3687-0959-44ba-8cbb-5160cd6ac64f" providerId="ADAL" clId="{870DB279-0D1F-4D45-80DB-B102D8652673}" dt="2019-06-14T03:25:09.541" v="1967"/>
        <pc:sldMkLst>
          <pc:docMk/>
          <pc:sldMk cId="3502557997" sldId="271"/>
        </pc:sldMkLst>
      </pc:sldChg>
      <pc:sldChg chg="ord">
        <pc:chgData name="Židov Mario-Miro" userId="745b3687-0959-44ba-8cbb-5160cd6ac64f" providerId="ADAL" clId="{870DB279-0D1F-4D45-80DB-B102D8652673}" dt="2019-06-14T03:25:09.541" v="1967"/>
        <pc:sldMkLst>
          <pc:docMk/>
          <pc:sldMk cId="1705802596" sldId="272"/>
        </pc:sldMkLst>
      </pc:sldChg>
      <pc:sldChg chg="modSp">
        <pc:chgData name="Židov Mario-Miro" userId="745b3687-0959-44ba-8cbb-5160cd6ac64f" providerId="ADAL" clId="{870DB279-0D1F-4D45-80DB-B102D8652673}" dt="2019-06-14T02:56:27.886" v="538" actId="108"/>
        <pc:sldMkLst>
          <pc:docMk/>
          <pc:sldMk cId="3408348957" sldId="277"/>
        </pc:sldMkLst>
        <pc:spChg chg="mod">
          <ac:chgData name="Židov Mario-Miro" userId="745b3687-0959-44ba-8cbb-5160cd6ac64f" providerId="ADAL" clId="{870DB279-0D1F-4D45-80DB-B102D8652673}" dt="2019-06-14T02:44:52.968" v="408" actId="20577"/>
          <ac:spMkLst>
            <pc:docMk/>
            <pc:sldMk cId="3408348957" sldId="277"/>
            <ac:spMk id="7" creationId="{AC56E3E3-43BD-4297-9F97-6CA134FF6907}"/>
          </ac:spMkLst>
        </pc:spChg>
        <pc:spChg chg="mod">
          <ac:chgData name="Židov Mario-Miro" userId="745b3687-0959-44ba-8cbb-5160cd6ac64f" providerId="ADAL" clId="{870DB279-0D1F-4D45-80DB-B102D8652673}" dt="2019-06-14T02:56:27.886" v="538" actId="108"/>
          <ac:spMkLst>
            <pc:docMk/>
            <pc:sldMk cId="3408348957" sldId="277"/>
            <ac:spMk id="7173" creationId="{00000000-0000-0000-0000-000000000000}"/>
          </ac:spMkLst>
        </pc:spChg>
      </pc:sldChg>
      <pc:sldChg chg="modSp modNotesTx">
        <pc:chgData name="Židov Mario-Miro" userId="745b3687-0959-44ba-8cbb-5160cd6ac64f" providerId="ADAL" clId="{870DB279-0D1F-4D45-80DB-B102D8652673}" dt="2019-06-14T03:34:19.322" v="2315" actId="20577"/>
        <pc:sldMkLst>
          <pc:docMk/>
          <pc:sldMk cId="546383301" sldId="278"/>
        </pc:sldMkLst>
        <pc:graphicFrameChg chg="mod">
          <ac:chgData name="Židov Mario-Miro" userId="745b3687-0959-44ba-8cbb-5160cd6ac64f" providerId="ADAL" clId="{870DB279-0D1F-4D45-80DB-B102D8652673}" dt="2019-06-14T03:34:19.322" v="2315" actId="20577"/>
          <ac:graphicFrameMkLst>
            <pc:docMk/>
            <pc:sldMk cId="546383301" sldId="278"/>
            <ac:graphicFrameMk id="9" creationId="{71B8BD82-06EA-4413-ACB1-2A1C4D2C020C}"/>
          </ac:graphicFrameMkLst>
        </pc:graphicFrameChg>
      </pc:sldChg>
      <pc:sldChg chg="modNotes modNotesTx">
        <pc:chgData name="Židov Mario-Miro" userId="745b3687-0959-44ba-8cbb-5160cd6ac64f" providerId="ADAL" clId="{870DB279-0D1F-4D45-80DB-B102D8652673}" dt="2019-06-14T04:25:32.129" v="2836" actId="20577"/>
        <pc:sldMkLst>
          <pc:docMk/>
          <pc:sldMk cId="670015424" sldId="279"/>
        </pc:sldMkLst>
      </pc:sldChg>
      <pc:sldChg chg="modNotes modNotesTx">
        <pc:chgData name="Židov Mario-Miro" userId="745b3687-0959-44ba-8cbb-5160cd6ac64f" providerId="ADAL" clId="{870DB279-0D1F-4D45-80DB-B102D8652673}" dt="2019-06-14T04:28:59.787" v="2853" actId="20577"/>
        <pc:sldMkLst>
          <pc:docMk/>
          <pc:sldMk cId="68500032" sldId="282"/>
        </pc:sldMkLst>
      </pc:sldChg>
      <pc:sldChg chg="modNotes modNotesTx">
        <pc:chgData name="Židov Mario-Miro" userId="745b3687-0959-44ba-8cbb-5160cd6ac64f" providerId="ADAL" clId="{870DB279-0D1F-4D45-80DB-B102D8652673}" dt="2019-06-14T04:37:15.252" v="2930" actId="113"/>
        <pc:sldMkLst>
          <pc:docMk/>
          <pc:sldMk cId="174827497" sldId="283"/>
        </pc:sldMkLst>
      </pc:sldChg>
      <pc:sldChg chg="modNotesTx">
        <pc:chgData name="Židov Mario-Miro" userId="745b3687-0959-44ba-8cbb-5160cd6ac64f" providerId="ADAL" clId="{870DB279-0D1F-4D45-80DB-B102D8652673}" dt="2019-06-14T04:36:45.254" v="2923" actId="113"/>
        <pc:sldMkLst>
          <pc:docMk/>
          <pc:sldMk cId="1790878052" sldId="284"/>
        </pc:sldMkLst>
      </pc:sldChg>
      <pc:sldChg chg="delSp modSp modNotes modNotesTx">
        <pc:chgData name="Židov Mario-Miro" userId="745b3687-0959-44ba-8cbb-5160cd6ac64f" providerId="ADAL" clId="{870DB279-0D1F-4D45-80DB-B102D8652673}" dt="2019-06-14T04:56:12.651" v="3157" actId="20577"/>
        <pc:sldMkLst>
          <pc:docMk/>
          <pc:sldMk cId="1539012005" sldId="285"/>
        </pc:sldMkLst>
        <pc:spChg chg="mod">
          <ac:chgData name="Židov Mario-Miro" userId="745b3687-0959-44ba-8cbb-5160cd6ac64f" providerId="ADAL" clId="{870DB279-0D1F-4D45-80DB-B102D8652673}" dt="2019-06-14T04:50:20.637" v="3105" actId="20577"/>
          <ac:spMkLst>
            <pc:docMk/>
            <pc:sldMk cId="1539012005" sldId="285"/>
            <ac:spMk id="12" creationId="{7509DA2E-96C9-45C2-8961-248C162A3C74}"/>
          </ac:spMkLst>
        </pc:spChg>
        <pc:graphicFrameChg chg="del">
          <ac:chgData name="Židov Mario-Miro" userId="745b3687-0959-44ba-8cbb-5160cd6ac64f" providerId="ADAL" clId="{870DB279-0D1F-4D45-80DB-B102D8652673}" dt="2019-06-14T04:38:29.729" v="2933" actId="478"/>
          <ac:graphicFrameMkLst>
            <pc:docMk/>
            <pc:sldMk cId="1539012005" sldId="285"/>
            <ac:graphicFrameMk id="14" creationId="{CC610648-0B82-475B-8920-4E6779562E68}"/>
          </ac:graphicFrameMkLst>
        </pc:graphicFrameChg>
      </pc:sldChg>
      <pc:sldChg chg="modSp add ord modNotes modNotesTx">
        <pc:chgData name="Židov Mario-Miro" userId="745b3687-0959-44ba-8cbb-5160cd6ac64f" providerId="ADAL" clId="{870DB279-0D1F-4D45-80DB-B102D8652673}" dt="2019-06-14T05:35:41.978" v="3561" actId="20577"/>
        <pc:sldMkLst>
          <pc:docMk/>
          <pc:sldMk cId="181229129" sldId="286"/>
        </pc:sldMkLst>
        <pc:spChg chg="mod">
          <ac:chgData name="Židov Mario-Miro" userId="745b3687-0959-44ba-8cbb-5160cd6ac64f" providerId="ADAL" clId="{870DB279-0D1F-4D45-80DB-B102D8652673}" dt="2019-06-14T03:22:38.645" v="1932" actId="20577"/>
          <ac:spMkLst>
            <pc:docMk/>
            <pc:sldMk cId="181229129" sldId="286"/>
            <ac:spMk id="7" creationId="{AC56E3E3-43BD-4297-9F97-6CA134FF6907}"/>
          </ac:spMkLst>
        </pc:spChg>
        <pc:spChg chg="mod">
          <ac:chgData name="Židov Mario-Miro" userId="745b3687-0959-44ba-8cbb-5160cd6ac64f" providerId="ADAL" clId="{870DB279-0D1F-4D45-80DB-B102D8652673}" dt="2019-06-14T05:35:41.978" v="3561" actId="20577"/>
          <ac:spMkLst>
            <pc:docMk/>
            <pc:sldMk cId="181229129" sldId="286"/>
            <ac:spMk id="7173" creationId="{00000000-0000-0000-0000-000000000000}"/>
          </ac:spMkLst>
        </pc:spChg>
      </pc:sldChg>
      <pc:sldChg chg="addSp delSp modSp add modNotesTx">
        <pc:chgData name="Židov Mario-Miro" userId="745b3687-0959-44ba-8cbb-5160cd6ac64f" providerId="ADAL" clId="{870DB279-0D1F-4D45-80DB-B102D8652673}" dt="2019-06-14T05:35:14.636" v="3551" actId="20577"/>
        <pc:sldMkLst>
          <pc:docMk/>
          <pc:sldMk cId="726320646" sldId="287"/>
        </pc:sldMkLst>
        <pc:spChg chg="add del mod">
          <ac:chgData name="Židov Mario-Miro" userId="745b3687-0959-44ba-8cbb-5160cd6ac64f" providerId="ADAL" clId="{870DB279-0D1F-4D45-80DB-B102D8652673}" dt="2019-06-14T02:55:06.001" v="496" actId="478"/>
          <ac:spMkLst>
            <pc:docMk/>
            <pc:sldMk cId="726320646" sldId="287"/>
            <ac:spMk id="3" creationId="{91F457D7-8F20-465E-A15B-54612CA4CB4A}"/>
          </ac:spMkLst>
        </pc:spChg>
        <pc:spChg chg="mod">
          <ac:chgData name="Židov Mario-Miro" userId="745b3687-0959-44ba-8cbb-5160cd6ac64f" providerId="ADAL" clId="{870DB279-0D1F-4D45-80DB-B102D8652673}" dt="2019-06-14T05:35:14.636" v="3551" actId="20577"/>
          <ac:spMkLst>
            <pc:docMk/>
            <pc:sldMk cId="726320646" sldId="287"/>
            <ac:spMk id="7" creationId="{AC56E3E3-43BD-4297-9F97-6CA134FF6907}"/>
          </ac:spMkLst>
        </pc:spChg>
        <pc:spChg chg="add del mod">
          <ac:chgData name="Židov Mario-Miro" userId="745b3687-0959-44ba-8cbb-5160cd6ac64f" providerId="ADAL" clId="{870DB279-0D1F-4D45-80DB-B102D8652673}" dt="2019-06-14T03:14:03.058" v="1283" actId="20577"/>
          <ac:spMkLst>
            <pc:docMk/>
            <pc:sldMk cId="726320646" sldId="287"/>
            <ac:spMk id="7173" creationId="{00000000-0000-0000-0000-000000000000}"/>
          </ac:spMkLst>
        </pc:spChg>
      </pc:sldChg>
      <pc:sldChg chg="addSp delSp modSp add ord">
        <pc:chgData name="Židov Mario-Miro" userId="745b3687-0959-44ba-8cbb-5160cd6ac64f" providerId="ADAL" clId="{870DB279-0D1F-4D45-80DB-B102D8652673}" dt="2019-06-14T04:05:57.106" v="2663" actId="20577"/>
        <pc:sldMkLst>
          <pc:docMk/>
          <pc:sldMk cId="448685042" sldId="288"/>
        </pc:sldMkLst>
        <pc:spChg chg="add mod">
          <ac:chgData name="Židov Mario-Miro" userId="745b3687-0959-44ba-8cbb-5160cd6ac64f" providerId="ADAL" clId="{870DB279-0D1F-4D45-80DB-B102D8652673}" dt="2019-06-14T04:05:57.106" v="2663" actId="20577"/>
          <ac:spMkLst>
            <pc:docMk/>
            <pc:sldMk cId="448685042" sldId="288"/>
            <ac:spMk id="3" creationId="{3B8E67E1-250C-4ABA-8A1D-472A95E63FCB}"/>
          </ac:spMkLst>
        </pc:spChg>
        <pc:spChg chg="mod">
          <ac:chgData name="Židov Mario-Miro" userId="745b3687-0959-44ba-8cbb-5160cd6ac64f" providerId="ADAL" clId="{870DB279-0D1F-4D45-80DB-B102D8652673}" dt="2019-06-14T04:05:52.231" v="2662" actId="14100"/>
          <ac:spMkLst>
            <pc:docMk/>
            <pc:sldMk cId="448685042" sldId="288"/>
            <ac:spMk id="7172" creationId="{00000000-0000-0000-0000-000000000000}"/>
          </ac:spMkLst>
        </pc:spChg>
        <pc:spChg chg="del mod">
          <ac:chgData name="Židov Mario-Miro" userId="745b3687-0959-44ba-8cbb-5160cd6ac64f" providerId="ADAL" clId="{870DB279-0D1F-4D45-80DB-B102D8652673}" dt="2019-06-14T03:49:03.654" v="2517" actId="478"/>
          <ac:spMkLst>
            <pc:docMk/>
            <pc:sldMk cId="448685042" sldId="288"/>
            <ac:spMk id="7173" creationId="{00000000-0000-0000-0000-000000000000}"/>
          </ac:spMkLst>
        </pc:spChg>
      </pc:sldChg>
      <pc:sldChg chg="modSp add modNotesTx">
        <pc:chgData name="Židov Mario-Miro" userId="745b3687-0959-44ba-8cbb-5160cd6ac64f" providerId="ADAL" clId="{870DB279-0D1F-4D45-80DB-B102D8652673}" dt="2019-06-14T04:19:15.486" v="2792" actId="113"/>
        <pc:sldMkLst>
          <pc:docMk/>
          <pc:sldMk cId="4274724048" sldId="289"/>
        </pc:sldMkLst>
        <pc:spChg chg="mod">
          <ac:chgData name="Židov Mario-Miro" userId="745b3687-0959-44ba-8cbb-5160cd6ac64f" providerId="ADAL" clId="{870DB279-0D1F-4D45-80DB-B102D8652673}" dt="2019-06-14T04:19:15.486" v="2792" actId="113"/>
          <ac:spMkLst>
            <pc:docMk/>
            <pc:sldMk cId="4274724048" sldId="289"/>
            <ac:spMk id="3" creationId="{3B8E67E1-250C-4ABA-8A1D-472A95E63FCB}"/>
          </ac:spMkLst>
        </pc:spChg>
        <pc:spChg chg="mod">
          <ac:chgData name="Židov Mario-Miro" userId="745b3687-0959-44ba-8cbb-5160cd6ac64f" providerId="ADAL" clId="{870DB279-0D1F-4D45-80DB-B102D8652673}" dt="2019-06-14T04:12:20.314" v="2731" actId="6549"/>
          <ac:spMkLst>
            <pc:docMk/>
            <pc:sldMk cId="4274724048" sldId="289"/>
            <ac:spMk id="7172" creationId="{00000000-0000-0000-0000-000000000000}"/>
          </ac:spMkLst>
        </pc:spChg>
      </pc:sldChg>
      <pc:sldChg chg="modSp add modNotesTx">
        <pc:chgData name="Židov Mario-Miro" userId="745b3687-0959-44ba-8cbb-5160cd6ac64f" providerId="ADAL" clId="{870DB279-0D1F-4D45-80DB-B102D8652673}" dt="2019-06-14T04:19:33.797" v="2793" actId="6549"/>
        <pc:sldMkLst>
          <pc:docMk/>
          <pc:sldMk cId="1727772593" sldId="290"/>
        </pc:sldMkLst>
        <pc:spChg chg="mod">
          <ac:chgData name="Židov Mario-Miro" userId="745b3687-0959-44ba-8cbb-5160cd6ac64f" providerId="ADAL" clId="{870DB279-0D1F-4D45-80DB-B102D8652673}" dt="2019-06-14T04:18:45.753" v="2789" actId="113"/>
          <ac:spMkLst>
            <pc:docMk/>
            <pc:sldMk cId="1727772593" sldId="290"/>
            <ac:spMk id="3" creationId="{3B8E67E1-250C-4ABA-8A1D-472A95E63FCB}"/>
          </ac:spMkLst>
        </pc:spChg>
      </pc:sldChg>
      <pc:sldChg chg="add modNotes">
        <pc:chgData name="Židov Mario-Miro" userId="745b3687-0959-44ba-8cbb-5160cd6ac64f" providerId="ADAL" clId="{870DB279-0D1F-4D45-80DB-B102D8652673}" dt="2019-06-14T04:38:07.168" v="2932" actId="27636"/>
        <pc:sldMkLst>
          <pc:docMk/>
          <pc:sldMk cId="2947044439" sldId="291"/>
        </pc:sldMkLst>
      </pc:sldChg>
      <pc:sldChg chg="modSp add modNotes">
        <pc:chgData name="Židov Mario-Miro" userId="745b3687-0959-44ba-8cbb-5160cd6ac64f" providerId="ADAL" clId="{870DB279-0D1F-4D45-80DB-B102D8652673}" dt="2019-06-14T04:49:47.623" v="3096" actId="113"/>
        <pc:sldMkLst>
          <pc:docMk/>
          <pc:sldMk cId="1644601206" sldId="292"/>
        </pc:sldMkLst>
        <pc:spChg chg="mod">
          <ac:chgData name="Židov Mario-Miro" userId="745b3687-0959-44ba-8cbb-5160cd6ac64f" providerId="ADAL" clId="{870DB279-0D1F-4D45-80DB-B102D8652673}" dt="2019-06-14T04:49:47.623" v="3096" actId="113"/>
          <ac:spMkLst>
            <pc:docMk/>
            <pc:sldMk cId="1644601206" sldId="292"/>
            <ac:spMk id="12" creationId="{7509DA2E-96C9-45C2-8961-248C162A3C74}"/>
          </ac:spMkLst>
        </pc:spChg>
      </pc:sldChg>
      <pc:sldChg chg="modSp add del">
        <pc:chgData name="Židov Mario-Miro" userId="745b3687-0959-44ba-8cbb-5160cd6ac64f" providerId="ADAL" clId="{870DB279-0D1F-4D45-80DB-B102D8652673}" dt="2019-06-14T05:04:04.734" v="3204" actId="2696"/>
        <pc:sldMkLst>
          <pc:docMk/>
          <pc:sldMk cId="2718469095" sldId="293"/>
        </pc:sldMkLst>
        <pc:spChg chg="mod">
          <ac:chgData name="Židov Mario-Miro" userId="745b3687-0959-44ba-8cbb-5160cd6ac64f" providerId="ADAL" clId="{870DB279-0D1F-4D45-80DB-B102D8652673}" dt="2019-06-14T05:02:00.752" v="3194" actId="20577"/>
          <ac:spMkLst>
            <pc:docMk/>
            <pc:sldMk cId="2718469095" sldId="293"/>
            <ac:spMk id="12" creationId="{7509DA2E-96C9-45C2-8961-248C162A3C74}"/>
          </ac:spMkLst>
        </pc:spChg>
      </pc:sldChg>
      <pc:sldChg chg="modSp add ord modNotesTx">
        <pc:chgData name="Židov Mario-Miro" userId="745b3687-0959-44ba-8cbb-5160cd6ac64f" providerId="ADAL" clId="{870DB279-0D1F-4D45-80DB-B102D8652673}" dt="2019-06-14T05:07:12.034" v="3232" actId="113"/>
        <pc:sldMkLst>
          <pc:docMk/>
          <pc:sldMk cId="1015265746" sldId="294"/>
        </pc:sldMkLst>
        <pc:spChg chg="mod">
          <ac:chgData name="Židov Mario-Miro" userId="745b3687-0959-44ba-8cbb-5160cd6ac64f" providerId="ADAL" clId="{870DB279-0D1F-4D45-80DB-B102D8652673}" dt="2019-06-14T05:06:28.928" v="3231" actId="20577"/>
          <ac:spMkLst>
            <pc:docMk/>
            <pc:sldMk cId="1015265746" sldId="294"/>
            <ac:spMk id="12" creationId="{7509DA2E-96C9-45C2-8961-248C162A3C74}"/>
          </ac:spMkLst>
        </pc:spChg>
      </pc:sldChg>
      <pc:sldChg chg="modSp add">
        <pc:chgData name="Židov Mario-Miro" userId="745b3687-0959-44ba-8cbb-5160cd6ac64f" providerId="ADAL" clId="{870DB279-0D1F-4D45-80DB-B102D8652673}" dt="2019-06-14T05:16:39.630" v="3288" actId="6549"/>
        <pc:sldMkLst>
          <pc:docMk/>
          <pc:sldMk cId="1782159715" sldId="295"/>
        </pc:sldMkLst>
        <pc:spChg chg="mod">
          <ac:chgData name="Židov Mario-Miro" userId="745b3687-0959-44ba-8cbb-5160cd6ac64f" providerId="ADAL" clId="{870DB279-0D1F-4D45-80DB-B102D8652673}" dt="2019-06-14T05:16:17.288" v="3276" actId="20577"/>
          <ac:spMkLst>
            <pc:docMk/>
            <pc:sldMk cId="1782159715" sldId="295"/>
            <ac:spMk id="7" creationId="{AC56E3E3-43BD-4297-9F97-6CA134FF6907}"/>
          </ac:spMkLst>
        </pc:spChg>
        <pc:spChg chg="mod">
          <ac:chgData name="Židov Mario-Miro" userId="745b3687-0959-44ba-8cbb-5160cd6ac64f" providerId="ADAL" clId="{870DB279-0D1F-4D45-80DB-B102D8652673}" dt="2019-06-14T05:16:39.630" v="3288" actId="6549"/>
          <ac:spMkLst>
            <pc:docMk/>
            <pc:sldMk cId="1782159715" sldId="295"/>
            <ac:spMk id="7173" creationId="{00000000-0000-0000-0000-000000000000}"/>
          </ac:spMkLst>
        </pc:spChg>
      </pc:sldChg>
      <pc:sldChg chg="addSp delSp modSp add">
        <pc:chgData name="Židov Mario-Miro" userId="745b3687-0959-44ba-8cbb-5160cd6ac64f" providerId="ADAL" clId="{870DB279-0D1F-4D45-80DB-B102D8652673}" dt="2019-06-14T05:34:24.217" v="3539" actId="20577"/>
        <pc:sldMkLst>
          <pc:docMk/>
          <pc:sldMk cId="2135098347" sldId="296"/>
        </pc:sldMkLst>
        <pc:spChg chg="add del mod">
          <ac:chgData name="Židov Mario-Miro" userId="745b3687-0959-44ba-8cbb-5160cd6ac64f" providerId="ADAL" clId="{870DB279-0D1F-4D45-80DB-B102D8652673}" dt="2019-06-14T05:15:53.722" v="3273" actId="478"/>
          <ac:spMkLst>
            <pc:docMk/>
            <pc:sldMk cId="2135098347" sldId="296"/>
            <ac:spMk id="3" creationId="{8DE1D0F8-1017-4F6E-8E17-72E7554D56A7}"/>
          </ac:spMkLst>
        </pc:spChg>
        <pc:spChg chg="mod">
          <ac:chgData name="Židov Mario-Miro" userId="745b3687-0959-44ba-8cbb-5160cd6ac64f" providerId="ADAL" clId="{870DB279-0D1F-4D45-80DB-B102D8652673}" dt="2019-06-14T05:24:41.143" v="3424"/>
          <ac:spMkLst>
            <pc:docMk/>
            <pc:sldMk cId="2135098347" sldId="296"/>
            <ac:spMk id="7" creationId="{AC56E3E3-43BD-4297-9F97-6CA134FF6907}"/>
          </ac:spMkLst>
        </pc:spChg>
        <pc:spChg chg="del">
          <ac:chgData name="Židov Mario-Miro" userId="745b3687-0959-44ba-8cbb-5160cd6ac64f" providerId="ADAL" clId="{870DB279-0D1F-4D45-80DB-B102D8652673}" dt="2019-06-14T05:15:46.988" v="3271" actId="478"/>
          <ac:spMkLst>
            <pc:docMk/>
            <pc:sldMk cId="2135098347" sldId="296"/>
            <ac:spMk id="7173" creationId="{00000000-0000-0000-0000-000000000000}"/>
          </ac:spMkLst>
        </pc:spChg>
        <pc:graphicFrameChg chg="add mod modGraphic">
          <ac:chgData name="Židov Mario-Miro" userId="745b3687-0959-44ba-8cbb-5160cd6ac64f" providerId="ADAL" clId="{870DB279-0D1F-4D45-80DB-B102D8652673}" dt="2019-06-14T05:34:24.217" v="3539" actId="20577"/>
          <ac:graphicFrameMkLst>
            <pc:docMk/>
            <pc:sldMk cId="2135098347" sldId="296"/>
            <ac:graphicFrameMk id="9" creationId="{AA06E3D5-A5B3-45A8-85D3-AE30924F641C}"/>
          </ac:graphicFrameMkLst>
        </pc:graphicFrameChg>
      </pc:sldChg>
      <pc:sldChg chg="modSp add del">
        <pc:chgData name="Židov Mario-Miro" userId="745b3687-0959-44ba-8cbb-5160cd6ac64f" providerId="ADAL" clId="{870DB279-0D1F-4D45-80DB-B102D8652673}" dt="2019-06-14T05:30:23.491" v="3505" actId="2696"/>
        <pc:sldMkLst>
          <pc:docMk/>
          <pc:sldMk cId="2615326740" sldId="297"/>
        </pc:sldMkLst>
        <pc:spChg chg="mod">
          <ac:chgData name="Židov Mario-Miro" userId="745b3687-0959-44ba-8cbb-5160cd6ac64f" providerId="ADAL" clId="{870DB279-0D1F-4D45-80DB-B102D8652673}" dt="2019-06-14T05:25:09.839" v="3426"/>
          <ac:spMkLst>
            <pc:docMk/>
            <pc:sldMk cId="2615326740" sldId="297"/>
            <ac:spMk id="7" creationId="{AC56E3E3-43BD-4297-9F97-6CA134FF6907}"/>
          </ac:spMkLst>
        </pc:spChg>
      </pc:sldChg>
      <pc:sldChg chg="modSp add">
        <pc:chgData name="Židov Mario-Miro" userId="745b3687-0959-44ba-8cbb-5160cd6ac64f" providerId="ADAL" clId="{870DB279-0D1F-4D45-80DB-B102D8652673}" dt="2019-06-14T05:31:23.065" v="3514" actId="20577"/>
        <pc:sldMkLst>
          <pc:docMk/>
          <pc:sldMk cId="1576112490" sldId="298"/>
        </pc:sldMkLst>
        <pc:spChg chg="mod">
          <ac:chgData name="Židov Mario-Miro" userId="745b3687-0959-44ba-8cbb-5160cd6ac64f" providerId="ADAL" clId="{870DB279-0D1F-4D45-80DB-B102D8652673}" dt="2019-06-14T05:31:23.065" v="3514" actId="20577"/>
          <ac:spMkLst>
            <pc:docMk/>
            <pc:sldMk cId="1576112490" sldId="298"/>
            <ac:spMk id="7" creationId="{AC56E3E3-43BD-4297-9F97-6CA134FF6907}"/>
          </ac:spMkLst>
        </pc:spChg>
      </pc:sldChg>
    </pc:docChg>
  </pc:docChgLst>
  <pc:docChgLst>
    <pc:chgData name="Židov Mario-Miro" userId="745b3687-0959-44ba-8cbb-5160cd6ac64f" providerId="ADAL" clId="{EF2CD533-2BFD-47B7-8A2D-518F277A8A42}"/>
    <pc:docChg chg="custSel modSld">
      <pc:chgData name="Židov Mario-Miro" userId="745b3687-0959-44ba-8cbb-5160cd6ac64f" providerId="ADAL" clId="{EF2CD533-2BFD-47B7-8A2D-518F277A8A42}" dt="2019-06-13T20:24:54.266" v="0" actId="27636"/>
      <pc:docMkLst>
        <pc:docMk/>
      </pc:docMkLst>
      <pc:sldChg chg="modNotes">
        <pc:chgData name="Židov Mario-Miro" userId="745b3687-0959-44ba-8cbb-5160cd6ac64f" providerId="ADAL" clId="{EF2CD533-2BFD-47B7-8A2D-518F277A8A42}" dt="2019-06-13T20:24:54.266" v="0" actId="27636"/>
        <pc:sldMkLst>
          <pc:docMk/>
          <pc:sldMk cId="670015424" sldId="279"/>
        </pc:sldMkLst>
      </pc:sldChg>
    </pc:docChg>
  </pc:docChgLst>
  <pc:docChgLst>
    <pc:chgData name="Židov Mario-Miro" userId="745b3687-0959-44ba-8cbb-5160cd6ac64f" providerId="ADAL" clId="{118FFBEC-0E79-4909-AE45-EDE5D0013CE8}"/>
    <pc:docChg chg="undo custSel addSld delSld modSld sldOrd">
      <pc:chgData name="Židov Mario-Miro" userId="745b3687-0959-44ba-8cbb-5160cd6ac64f" providerId="ADAL" clId="{118FFBEC-0E79-4909-AE45-EDE5D0013CE8}" dt="2019-06-04T06:30:35.168" v="875" actId="2696"/>
      <pc:docMkLst>
        <pc:docMk/>
      </pc:docMkLst>
      <pc:sldChg chg="addSp delSp modSp">
        <pc:chgData name="Židov Mario-Miro" userId="745b3687-0959-44ba-8cbb-5160cd6ac64f" providerId="ADAL" clId="{118FFBEC-0E79-4909-AE45-EDE5D0013CE8}" dt="2019-06-04T03:11:03.349" v="19"/>
        <pc:sldMkLst>
          <pc:docMk/>
          <pc:sldMk cId="0" sldId="261"/>
        </pc:sldMkLst>
        <pc:spChg chg="mod">
          <ac:chgData name="Židov Mario-Miro" userId="745b3687-0959-44ba-8cbb-5160cd6ac64f" providerId="ADAL" clId="{118FFBEC-0E79-4909-AE45-EDE5D0013CE8}" dt="2019-06-04T03:07:22.938" v="10" actId="20577"/>
          <ac:spMkLst>
            <pc:docMk/>
            <pc:sldMk cId="0" sldId="261"/>
            <ac:spMk id="5125" creationId="{00000000-0000-0000-0000-000000000000}"/>
          </ac:spMkLst>
        </pc:spChg>
        <pc:spChg chg="mod">
          <ac:chgData name="Židov Mario-Miro" userId="745b3687-0959-44ba-8cbb-5160cd6ac64f" providerId="ADAL" clId="{118FFBEC-0E79-4909-AE45-EDE5D0013CE8}" dt="2019-06-04T03:08:44.155" v="18" actId="20577"/>
          <ac:spMkLst>
            <pc:docMk/>
            <pc:sldMk cId="0" sldId="261"/>
            <ac:spMk id="5126" creationId="{00000000-0000-0000-0000-000000000000}"/>
          </ac:spMkLst>
        </pc:spChg>
        <pc:spChg chg="mod">
          <ac:chgData name="Židov Mario-Miro" userId="745b3687-0959-44ba-8cbb-5160cd6ac64f" providerId="ADAL" clId="{118FFBEC-0E79-4909-AE45-EDE5D0013CE8}" dt="2019-06-04T03:11:03.349" v="19"/>
          <ac:spMkLst>
            <pc:docMk/>
            <pc:sldMk cId="0" sldId="261"/>
            <ac:spMk id="5129" creationId="{00000000-0000-0000-0000-000000000000}"/>
          </ac:spMkLst>
        </pc:spChg>
        <pc:graphicFrameChg chg="add del">
          <ac:chgData name="Židov Mario-Miro" userId="745b3687-0959-44ba-8cbb-5160cd6ac64f" providerId="ADAL" clId="{118FFBEC-0E79-4909-AE45-EDE5D0013CE8}" dt="2019-06-04T03:06:38.503" v="1"/>
          <ac:graphicFrameMkLst>
            <pc:docMk/>
            <pc:sldMk cId="0" sldId="261"/>
            <ac:graphicFrameMk id="2" creationId="{294970EF-EDFE-4731-A887-4D4373452FAA}"/>
          </ac:graphicFrameMkLst>
        </pc:graphicFrameChg>
        <pc:graphicFrameChg chg="add del">
          <ac:chgData name="Židov Mario-Miro" userId="745b3687-0959-44ba-8cbb-5160cd6ac64f" providerId="ADAL" clId="{118FFBEC-0E79-4909-AE45-EDE5D0013CE8}" dt="2019-06-04T03:07:06.292" v="3"/>
          <ac:graphicFrameMkLst>
            <pc:docMk/>
            <pc:sldMk cId="0" sldId="261"/>
            <ac:graphicFrameMk id="3" creationId="{D536C7B8-3352-4223-A7D5-28804920B6C2}"/>
          </ac:graphicFrameMkLst>
        </pc:graphicFrameChg>
      </pc:sldChg>
      <pc:sldChg chg="addSp delSp modSp">
        <pc:chgData name="Židov Mario-Miro" userId="745b3687-0959-44ba-8cbb-5160cd6ac64f" providerId="ADAL" clId="{118FFBEC-0E79-4909-AE45-EDE5D0013CE8}" dt="2019-06-04T05:27:58.115" v="312" actId="255"/>
        <pc:sldMkLst>
          <pc:docMk/>
          <pc:sldMk cId="0" sldId="263"/>
        </pc:sldMkLst>
        <pc:spChg chg="mod">
          <ac:chgData name="Židov Mario-Miro" userId="745b3687-0959-44ba-8cbb-5160cd6ac64f" providerId="ADAL" clId="{118FFBEC-0E79-4909-AE45-EDE5D0013CE8}" dt="2019-06-04T03:29:01.517" v="48" actId="14100"/>
          <ac:spMkLst>
            <pc:docMk/>
            <pc:sldMk cId="0" sldId="263"/>
            <ac:spMk id="7170" creationId="{00000000-0000-0000-0000-000000000000}"/>
          </ac:spMkLst>
        </pc:spChg>
        <pc:spChg chg="mod">
          <ac:chgData name="Židov Mario-Miro" userId="745b3687-0959-44ba-8cbb-5160cd6ac64f" providerId="ADAL" clId="{118FFBEC-0E79-4909-AE45-EDE5D0013CE8}" dt="2019-06-04T05:27:58.115" v="312" actId="255"/>
          <ac:spMkLst>
            <pc:docMk/>
            <pc:sldMk cId="0" sldId="263"/>
            <ac:spMk id="7172" creationId="{00000000-0000-0000-0000-000000000000}"/>
          </ac:spMkLst>
        </pc:spChg>
        <pc:spChg chg="mod">
          <ac:chgData name="Židov Mario-Miro" userId="745b3687-0959-44ba-8cbb-5160cd6ac64f" providerId="ADAL" clId="{118FFBEC-0E79-4909-AE45-EDE5D0013CE8}" dt="2019-06-04T05:23:53.105" v="299" actId="14100"/>
          <ac:spMkLst>
            <pc:docMk/>
            <pc:sldMk cId="0" sldId="263"/>
            <ac:spMk id="7173" creationId="{00000000-0000-0000-0000-000000000000}"/>
          </ac:spMkLst>
        </pc:spChg>
        <pc:picChg chg="add del mod modCrop">
          <ac:chgData name="Židov Mario-Miro" userId="745b3687-0959-44ba-8cbb-5160cd6ac64f" providerId="ADAL" clId="{118FFBEC-0E79-4909-AE45-EDE5D0013CE8}" dt="2019-06-04T03:27:21.019" v="33"/>
          <ac:picMkLst>
            <pc:docMk/>
            <pc:sldMk cId="0" sldId="263"/>
            <ac:picMk id="6" creationId="{90C04337-3D5E-4607-82C5-978C5F219650}"/>
          </ac:picMkLst>
        </pc:picChg>
        <pc:picChg chg="add del mod">
          <ac:chgData name="Židov Mario-Miro" userId="745b3687-0959-44ba-8cbb-5160cd6ac64f" providerId="ADAL" clId="{118FFBEC-0E79-4909-AE45-EDE5D0013CE8}" dt="2019-06-04T03:28:05.548" v="39"/>
          <ac:picMkLst>
            <pc:docMk/>
            <pc:sldMk cId="0" sldId="263"/>
            <ac:picMk id="7" creationId="{AB14D39C-8A30-4DB1-B69B-9F357CEEE803}"/>
          </ac:picMkLst>
        </pc:picChg>
        <pc:picChg chg="add mod">
          <ac:chgData name="Židov Mario-Miro" userId="745b3687-0959-44ba-8cbb-5160cd6ac64f" providerId="ADAL" clId="{118FFBEC-0E79-4909-AE45-EDE5D0013CE8}" dt="2019-06-04T03:28:54.291" v="46" actId="14100"/>
          <ac:picMkLst>
            <pc:docMk/>
            <pc:sldMk cId="0" sldId="263"/>
            <ac:picMk id="8" creationId="{AFFAA85D-0533-42B3-A1B9-1D4CCCE31549}"/>
          </ac:picMkLst>
        </pc:picChg>
      </pc:sldChg>
      <pc:sldChg chg="addSp delSp modSp add">
        <pc:chgData name="Židov Mario-Miro" userId="745b3687-0959-44ba-8cbb-5160cd6ac64f" providerId="ADAL" clId="{118FFBEC-0E79-4909-AE45-EDE5D0013CE8}" dt="2019-06-04T05:38:29.245" v="387" actId="113"/>
        <pc:sldMkLst>
          <pc:docMk/>
          <pc:sldMk cId="2624737760" sldId="264"/>
        </pc:sldMkLst>
        <pc:spChg chg="add del">
          <ac:chgData name="Židov Mario-Miro" userId="745b3687-0959-44ba-8cbb-5160cd6ac64f" providerId="ADAL" clId="{118FFBEC-0E79-4909-AE45-EDE5D0013CE8}" dt="2019-06-04T05:32:15.612" v="316"/>
          <ac:spMkLst>
            <pc:docMk/>
            <pc:sldMk cId="2624737760" sldId="264"/>
            <ac:spMk id="2" creationId="{540B7BE7-CF88-4581-87D3-2458EBA5376C}"/>
          </ac:spMkLst>
        </pc:spChg>
        <pc:spChg chg="add mod">
          <ac:chgData name="Židov Mario-Miro" userId="745b3687-0959-44ba-8cbb-5160cd6ac64f" providerId="ADAL" clId="{118FFBEC-0E79-4909-AE45-EDE5D0013CE8}" dt="2019-06-04T05:34:42.363" v="345" actId="20577"/>
          <ac:spMkLst>
            <pc:docMk/>
            <pc:sldMk cId="2624737760" sldId="264"/>
            <ac:spMk id="3" creationId="{2B259D57-EAED-41AE-9850-FB75CDE3D683}"/>
          </ac:spMkLst>
        </pc:spChg>
        <pc:spChg chg="add mod">
          <ac:chgData name="Židov Mario-Miro" userId="745b3687-0959-44ba-8cbb-5160cd6ac64f" providerId="ADAL" clId="{118FFBEC-0E79-4909-AE45-EDE5D0013CE8}" dt="2019-06-04T05:38:29.245" v="387" actId="113"/>
          <ac:spMkLst>
            <pc:docMk/>
            <pc:sldMk cId="2624737760" sldId="264"/>
            <ac:spMk id="7" creationId="{AC56E3E3-43BD-4297-9F97-6CA134FF6907}"/>
          </ac:spMkLst>
        </pc:spChg>
        <pc:spChg chg="del">
          <ac:chgData name="Židov Mario-Miro" userId="745b3687-0959-44ba-8cbb-5160cd6ac64f" providerId="ADAL" clId="{118FFBEC-0E79-4909-AE45-EDE5D0013CE8}" dt="2019-06-04T05:24:20.777" v="302" actId="478"/>
          <ac:spMkLst>
            <pc:docMk/>
            <pc:sldMk cId="2624737760" sldId="264"/>
            <ac:spMk id="7172" creationId="{00000000-0000-0000-0000-000000000000}"/>
          </ac:spMkLst>
        </pc:spChg>
        <pc:spChg chg="mod">
          <ac:chgData name="Židov Mario-Miro" userId="745b3687-0959-44ba-8cbb-5160cd6ac64f" providerId="ADAL" clId="{118FFBEC-0E79-4909-AE45-EDE5D0013CE8}" dt="2019-06-04T05:34:03.016" v="335" actId="5793"/>
          <ac:spMkLst>
            <pc:docMk/>
            <pc:sldMk cId="2624737760" sldId="264"/>
            <ac:spMk id="7173" creationId="{00000000-0000-0000-0000-000000000000}"/>
          </ac:spMkLst>
        </pc:spChg>
        <pc:picChg chg="add mod">
          <ac:chgData name="Židov Mario-Miro" userId="745b3687-0959-44ba-8cbb-5160cd6ac64f" providerId="ADAL" clId="{118FFBEC-0E79-4909-AE45-EDE5D0013CE8}" dt="2019-06-04T05:30:50.676" v="314" actId="1076"/>
          <ac:picMkLst>
            <pc:docMk/>
            <pc:sldMk cId="2624737760" sldId="264"/>
            <ac:picMk id="9" creationId="{E1402481-E416-45C8-AA88-18236AE5338B}"/>
          </ac:picMkLst>
        </pc:picChg>
      </pc:sldChg>
      <pc:sldChg chg="addSp delSp modSp add">
        <pc:chgData name="Židov Mario-Miro" userId="745b3687-0959-44ba-8cbb-5160cd6ac64f" providerId="ADAL" clId="{118FFBEC-0E79-4909-AE45-EDE5D0013CE8}" dt="2019-06-04T05:38:35.899" v="388" actId="255"/>
        <pc:sldMkLst>
          <pc:docMk/>
          <pc:sldMk cId="3247194796" sldId="265"/>
        </pc:sldMkLst>
        <pc:spChg chg="mod">
          <ac:chgData name="Židov Mario-Miro" userId="745b3687-0959-44ba-8cbb-5160cd6ac64f" providerId="ADAL" clId="{118FFBEC-0E79-4909-AE45-EDE5D0013CE8}" dt="2019-06-04T05:38:35.899" v="388" actId="255"/>
          <ac:spMkLst>
            <pc:docMk/>
            <pc:sldMk cId="3247194796" sldId="265"/>
            <ac:spMk id="7" creationId="{AC56E3E3-43BD-4297-9F97-6CA134FF6907}"/>
          </ac:spMkLst>
        </pc:spChg>
        <pc:spChg chg="mod">
          <ac:chgData name="Židov Mario-Miro" userId="745b3687-0959-44ba-8cbb-5160cd6ac64f" providerId="ADAL" clId="{118FFBEC-0E79-4909-AE45-EDE5D0013CE8}" dt="2019-06-04T05:37:08.717" v="358" actId="255"/>
          <ac:spMkLst>
            <pc:docMk/>
            <pc:sldMk cId="3247194796" sldId="265"/>
            <ac:spMk id="11" creationId="{07ECEB1A-023C-40CF-BB74-E0C92493F80F}"/>
          </ac:spMkLst>
        </pc:spChg>
        <pc:spChg chg="mod">
          <ac:chgData name="Židov Mario-Miro" userId="745b3687-0959-44ba-8cbb-5160cd6ac64f" providerId="ADAL" clId="{118FFBEC-0E79-4909-AE45-EDE5D0013CE8}" dt="2019-06-04T05:37:02.827" v="357" actId="255"/>
          <ac:spMkLst>
            <pc:docMk/>
            <pc:sldMk cId="3247194796" sldId="265"/>
            <ac:spMk id="12" creationId="{42FA8BAB-4DFB-4FCB-AC57-6E69EE96AB40}"/>
          </ac:spMkLst>
        </pc:spChg>
        <pc:spChg chg="del">
          <ac:chgData name="Židov Mario-Miro" userId="745b3687-0959-44ba-8cbb-5160cd6ac64f" providerId="ADAL" clId="{118FFBEC-0E79-4909-AE45-EDE5D0013CE8}" dt="2019-06-04T05:36:32.474" v="350" actId="478"/>
          <ac:spMkLst>
            <pc:docMk/>
            <pc:sldMk cId="3247194796" sldId="265"/>
            <ac:spMk id="7173" creationId="{00000000-0000-0000-0000-000000000000}"/>
          </ac:spMkLst>
        </pc:spChg>
        <pc:grpChg chg="add mod">
          <ac:chgData name="Židov Mario-Miro" userId="745b3687-0959-44ba-8cbb-5160cd6ac64f" providerId="ADAL" clId="{118FFBEC-0E79-4909-AE45-EDE5D0013CE8}" dt="2019-06-04T05:38:06.508" v="382" actId="1076"/>
          <ac:grpSpMkLst>
            <pc:docMk/>
            <pc:sldMk cId="3247194796" sldId="265"/>
            <ac:grpSpMk id="9" creationId="{B12F81FE-51E7-4CE3-A068-BB4CA90F3DFD}"/>
          </ac:grpSpMkLst>
        </pc:grpChg>
      </pc:sldChg>
      <pc:sldChg chg="addSp delSp modSp add">
        <pc:chgData name="Židov Mario-Miro" userId="745b3687-0959-44ba-8cbb-5160cd6ac64f" providerId="ADAL" clId="{118FFBEC-0E79-4909-AE45-EDE5D0013CE8}" dt="2019-06-04T05:56:21.506" v="558" actId="1076"/>
        <pc:sldMkLst>
          <pc:docMk/>
          <pc:sldMk cId="746151378" sldId="267"/>
        </pc:sldMkLst>
        <pc:spChg chg="add del mod">
          <ac:chgData name="Židov Mario-Miro" userId="745b3687-0959-44ba-8cbb-5160cd6ac64f" providerId="ADAL" clId="{118FFBEC-0E79-4909-AE45-EDE5D0013CE8}" dt="2019-06-04T05:42:32.957" v="429"/>
          <ac:spMkLst>
            <pc:docMk/>
            <pc:sldMk cId="746151378" sldId="267"/>
            <ac:spMk id="3" creationId="{F4791979-7494-4C1D-9676-0A90B5AA9B30}"/>
          </ac:spMkLst>
        </pc:spChg>
        <pc:spChg chg="add del mod">
          <ac:chgData name="Židov Mario-Miro" userId="745b3687-0959-44ba-8cbb-5160cd6ac64f" providerId="ADAL" clId="{118FFBEC-0E79-4909-AE45-EDE5D0013CE8}" dt="2019-06-04T05:42:38.318" v="431" actId="478"/>
          <ac:spMkLst>
            <pc:docMk/>
            <pc:sldMk cId="746151378" sldId="267"/>
            <ac:spMk id="5" creationId="{62C27975-3033-4BD7-B8BC-FADCB749B117}"/>
          </ac:spMkLst>
        </pc:spChg>
        <pc:spChg chg="mod">
          <ac:chgData name="Židov Mario-Miro" userId="745b3687-0959-44ba-8cbb-5160cd6ac64f" providerId="ADAL" clId="{118FFBEC-0E79-4909-AE45-EDE5D0013CE8}" dt="2019-06-04T05:42:00.635" v="426"/>
          <ac:spMkLst>
            <pc:docMk/>
            <pc:sldMk cId="746151378" sldId="267"/>
            <ac:spMk id="7" creationId="{AC56E3E3-43BD-4297-9F97-6CA134FF6907}"/>
          </ac:spMkLst>
        </pc:spChg>
        <pc:spChg chg="add del">
          <ac:chgData name="Židov Mario-Miro" userId="745b3687-0959-44ba-8cbb-5160cd6ac64f" providerId="ADAL" clId="{118FFBEC-0E79-4909-AE45-EDE5D0013CE8}" dt="2019-06-04T05:42:30.265" v="428" actId="478"/>
          <ac:spMkLst>
            <pc:docMk/>
            <pc:sldMk cId="746151378" sldId="267"/>
            <ac:spMk id="9" creationId="{EBE3B2A3-463C-4EA4-A8C7-9235084A1CAD}"/>
          </ac:spMkLst>
        </pc:spChg>
        <pc:spChg chg="add del">
          <ac:chgData name="Židov Mario-Miro" userId="745b3687-0959-44ba-8cbb-5160cd6ac64f" providerId="ADAL" clId="{118FFBEC-0E79-4909-AE45-EDE5D0013CE8}" dt="2019-06-04T05:42:34.506" v="430" actId="478"/>
          <ac:spMkLst>
            <pc:docMk/>
            <pc:sldMk cId="746151378" sldId="267"/>
            <ac:spMk id="10" creationId="{A34A26D0-B428-4217-AC3B-7B1F3F56B08D}"/>
          </ac:spMkLst>
        </pc:spChg>
        <pc:spChg chg="add mod">
          <ac:chgData name="Židov Mario-Miro" userId="745b3687-0959-44ba-8cbb-5160cd6ac64f" providerId="ADAL" clId="{118FFBEC-0E79-4909-AE45-EDE5D0013CE8}" dt="2019-06-04T05:43:09.900" v="440" actId="1076"/>
          <ac:spMkLst>
            <pc:docMk/>
            <pc:sldMk cId="746151378" sldId="267"/>
            <ac:spMk id="13" creationId="{08199F3D-EEA9-49EE-911B-4CA24743109B}"/>
          </ac:spMkLst>
        </pc:spChg>
        <pc:spChg chg="add">
          <ac:chgData name="Židov Mario-Miro" userId="745b3687-0959-44ba-8cbb-5160cd6ac64f" providerId="ADAL" clId="{118FFBEC-0E79-4909-AE45-EDE5D0013CE8}" dt="2019-06-04T05:44:02.613" v="445"/>
          <ac:spMkLst>
            <pc:docMk/>
            <pc:sldMk cId="746151378" sldId="267"/>
            <ac:spMk id="17" creationId="{CA428FFD-EE5E-4985-9091-4751D6255AE4}"/>
          </ac:spMkLst>
        </pc:spChg>
        <pc:spChg chg="add">
          <ac:chgData name="Židov Mario-Miro" userId="745b3687-0959-44ba-8cbb-5160cd6ac64f" providerId="ADAL" clId="{118FFBEC-0E79-4909-AE45-EDE5D0013CE8}" dt="2019-06-04T05:44:02.613" v="445"/>
          <ac:spMkLst>
            <pc:docMk/>
            <pc:sldMk cId="746151378" sldId="267"/>
            <ac:spMk id="18" creationId="{08596AE3-A1FD-4AE4-BD7D-137F48E0D5E0}"/>
          </ac:spMkLst>
        </pc:spChg>
        <pc:spChg chg="del">
          <ac:chgData name="Židov Mario-Miro" userId="745b3687-0959-44ba-8cbb-5160cd6ac64f" providerId="ADAL" clId="{118FFBEC-0E79-4909-AE45-EDE5D0013CE8}" dt="2019-06-04T05:42:20.469" v="427"/>
          <ac:spMkLst>
            <pc:docMk/>
            <pc:sldMk cId="746151378" sldId="267"/>
            <ac:spMk id="7173" creationId="{00000000-0000-0000-0000-000000000000}"/>
          </ac:spMkLst>
        </pc:spChg>
        <pc:grpChg chg="add mod">
          <ac:chgData name="Židov Mario-Miro" userId="745b3687-0959-44ba-8cbb-5160cd6ac64f" providerId="ADAL" clId="{118FFBEC-0E79-4909-AE45-EDE5D0013CE8}" dt="2019-06-04T05:44:04.446" v="446"/>
          <ac:grpSpMkLst>
            <pc:docMk/>
            <pc:sldMk cId="746151378" sldId="267"/>
            <ac:grpSpMk id="15" creationId="{BCB5DC83-F72C-4A7D-B699-7A663D73A32C}"/>
          </ac:grpSpMkLst>
        </pc:grpChg>
        <pc:grpChg chg="add mod">
          <ac:chgData name="Židov Mario-Miro" userId="745b3687-0959-44ba-8cbb-5160cd6ac64f" providerId="ADAL" clId="{118FFBEC-0E79-4909-AE45-EDE5D0013CE8}" dt="2019-06-04T05:44:04.446" v="446"/>
          <ac:grpSpMkLst>
            <pc:docMk/>
            <pc:sldMk cId="746151378" sldId="267"/>
            <ac:grpSpMk id="16" creationId="{745858F7-1D4A-490F-B141-3657845E6DCA}"/>
          </ac:grpSpMkLst>
        </pc:grpChg>
        <pc:graphicFrameChg chg="add del mod">
          <ac:chgData name="Židov Mario-Miro" userId="745b3687-0959-44ba-8cbb-5160cd6ac64f" providerId="ADAL" clId="{118FFBEC-0E79-4909-AE45-EDE5D0013CE8}" dt="2019-06-04T05:56:15.221" v="557" actId="478"/>
          <ac:graphicFrameMkLst>
            <pc:docMk/>
            <pc:sldMk cId="746151378" sldId="267"/>
            <ac:graphicFrameMk id="14" creationId="{AEFE0FAB-34E6-4D58-889B-56D68470B870}"/>
          </ac:graphicFrameMkLst>
        </pc:graphicFrameChg>
        <pc:graphicFrameChg chg="add mod">
          <ac:chgData name="Židov Mario-Miro" userId="745b3687-0959-44ba-8cbb-5160cd6ac64f" providerId="ADAL" clId="{118FFBEC-0E79-4909-AE45-EDE5D0013CE8}" dt="2019-06-04T05:56:21.506" v="558" actId="1076"/>
          <ac:graphicFrameMkLst>
            <pc:docMk/>
            <pc:sldMk cId="746151378" sldId="267"/>
            <ac:graphicFrameMk id="19" creationId="{B2B8DCAB-4F83-436C-9E4B-603E8296A31B}"/>
          </ac:graphicFrameMkLst>
        </pc:graphicFrameChg>
      </pc:sldChg>
      <pc:sldChg chg="addSp delSp modSp add">
        <pc:chgData name="Židov Mario-Miro" userId="745b3687-0959-44ba-8cbb-5160cd6ac64f" providerId="ADAL" clId="{118FFBEC-0E79-4909-AE45-EDE5D0013CE8}" dt="2019-06-04T05:59:30.424" v="582" actId="20577"/>
        <pc:sldMkLst>
          <pc:docMk/>
          <pc:sldMk cId="3512355314" sldId="268"/>
        </pc:sldMkLst>
        <pc:spChg chg="mod">
          <ac:chgData name="Židov Mario-Miro" userId="745b3687-0959-44ba-8cbb-5160cd6ac64f" providerId="ADAL" clId="{118FFBEC-0E79-4909-AE45-EDE5D0013CE8}" dt="2019-06-04T05:48:20.599" v="470"/>
          <ac:spMkLst>
            <pc:docMk/>
            <pc:sldMk cId="3512355314" sldId="268"/>
            <ac:spMk id="7" creationId="{AC56E3E3-43BD-4297-9F97-6CA134FF6907}"/>
          </ac:spMkLst>
        </pc:spChg>
        <pc:spChg chg="add mod">
          <ac:chgData name="Židov Mario-Miro" userId="745b3687-0959-44ba-8cbb-5160cd6ac64f" providerId="ADAL" clId="{118FFBEC-0E79-4909-AE45-EDE5D0013CE8}" dt="2019-06-04T05:59:30.424" v="582" actId="20577"/>
          <ac:spMkLst>
            <pc:docMk/>
            <pc:sldMk cId="3512355314" sldId="268"/>
            <ac:spMk id="9" creationId="{84D257E1-2934-41C4-AAE1-5F7CF342B8DE}"/>
          </ac:spMkLst>
        </pc:spChg>
        <pc:spChg chg="del">
          <ac:chgData name="Židov Mario-Miro" userId="745b3687-0959-44ba-8cbb-5160cd6ac64f" providerId="ADAL" clId="{118FFBEC-0E79-4909-AE45-EDE5D0013CE8}" dt="2019-06-04T05:47:40.071" v="466" actId="478"/>
          <ac:spMkLst>
            <pc:docMk/>
            <pc:sldMk cId="3512355314" sldId="268"/>
            <ac:spMk id="7173" creationId="{00000000-0000-0000-0000-000000000000}"/>
          </ac:spMkLst>
        </pc:spChg>
        <pc:graphicFrameChg chg="add del mod">
          <ac:chgData name="Židov Mario-Miro" userId="745b3687-0959-44ba-8cbb-5160cd6ac64f" providerId="ADAL" clId="{118FFBEC-0E79-4909-AE45-EDE5D0013CE8}" dt="2019-06-04T05:56:59.389" v="563" actId="478"/>
          <ac:graphicFrameMkLst>
            <pc:docMk/>
            <pc:sldMk cId="3512355314" sldId="268"/>
            <ac:graphicFrameMk id="10" creationId="{CC8183B4-5340-4D65-93A6-3743A3020EAB}"/>
          </ac:graphicFrameMkLst>
        </pc:graphicFrameChg>
        <pc:graphicFrameChg chg="add del mod">
          <ac:chgData name="Židov Mario-Miro" userId="745b3687-0959-44ba-8cbb-5160cd6ac64f" providerId="ADAL" clId="{118FFBEC-0E79-4909-AE45-EDE5D0013CE8}" dt="2019-06-04T05:56:36.161" v="559" actId="478"/>
          <ac:graphicFrameMkLst>
            <pc:docMk/>
            <pc:sldMk cId="3512355314" sldId="268"/>
            <ac:graphicFrameMk id="11" creationId="{4485B8CC-6EA3-4478-904A-3E83C4CC8C12}"/>
          </ac:graphicFrameMkLst>
        </pc:graphicFrameChg>
        <pc:graphicFrameChg chg="add mod">
          <ac:chgData name="Židov Mario-Miro" userId="745b3687-0959-44ba-8cbb-5160cd6ac64f" providerId="ADAL" clId="{118FFBEC-0E79-4909-AE45-EDE5D0013CE8}" dt="2019-06-04T05:57:30.837" v="569" actId="20577"/>
          <ac:graphicFrameMkLst>
            <pc:docMk/>
            <pc:sldMk cId="3512355314" sldId="268"/>
            <ac:graphicFrameMk id="12" creationId="{6636CDCB-7F9C-4421-A381-1033346982C8}"/>
          </ac:graphicFrameMkLst>
        </pc:graphicFrameChg>
        <pc:graphicFrameChg chg="add del">
          <ac:chgData name="Židov Mario-Miro" userId="745b3687-0959-44ba-8cbb-5160cd6ac64f" providerId="ADAL" clId="{118FFBEC-0E79-4909-AE45-EDE5D0013CE8}" dt="2019-06-04T05:57:04.272" v="565" actId="478"/>
          <ac:graphicFrameMkLst>
            <pc:docMk/>
            <pc:sldMk cId="3512355314" sldId="268"/>
            <ac:graphicFrameMk id="13" creationId="{12B123D1-A5D0-4F12-94A8-82E929FA41F2}"/>
          </ac:graphicFrameMkLst>
        </pc:graphicFrameChg>
        <pc:graphicFrameChg chg="add mod">
          <ac:chgData name="Židov Mario-Miro" userId="745b3687-0959-44ba-8cbb-5160cd6ac64f" providerId="ADAL" clId="{118FFBEC-0E79-4909-AE45-EDE5D0013CE8}" dt="2019-06-04T05:59:28.130" v="581" actId="1076"/>
          <ac:graphicFrameMkLst>
            <pc:docMk/>
            <pc:sldMk cId="3512355314" sldId="268"/>
            <ac:graphicFrameMk id="14" creationId="{5513F310-EF93-4E11-9F4E-69B6B247B15F}"/>
          </ac:graphicFrameMkLst>
        </pc:graphicFrameChg>
      </pc:sldChg>
      <pc:sldChg chg="addSp delSp modSp add">
        <pc:chgData name="Židov Mario-Miro" userId="745b3687-0959-44ba-8cbb-5160cd6ac64f" providerId="ADAL" clId="{118FFBEC-0E79-4909-AE45-EDE5D0013CE8}" dt="2019-06-04T05:55:06.131" v="552"/>
        <pc:sldMkLst>
          <pc:docMk/>
          <pc:sldMk cId="3512785480" sldId="269"/>
        </pc:sldMkLst>
        <pc:spChg chg="mod">
          <ac:chgData name="Židov Mario-Miro" userId="745b3687-0959-44ba-8cbb-5160cd6ac64f" providerId="ADAL" clId="{118FFBEC-0E79-4909-AE45-EDE5D0013CE8}" dt="2019-06-04T05:55:06.131" v="552"/>
          <ac:spMkLst>
            <pc:docMk/>
            <pc:sldMk cId="3512785480" sldId="269"/>
            <ac:spMk id="7" creationId="{AC56E3E3-43BD-4297-9F97-6CA134FF6907}"/>
          </ac:spMkLst>
        </pc:spChg>
        <pc:spChg chg="del">
          <ac:chgData name="Židov Mario-Miro" userId="745b3687-0959-44ba-8cbb-5160cd6ac64f" providerId="ADAL" clId="{118FFBEC-0E79-4909-AE45-EDE5D0013CE8}" dt="2019-06-04T05:54:28.305" v="546" actId="478"/>
          <ac:spMkLst>
            <pc:docMk/>
            <pc:sldMk cId="3512785480" sldId="269"/>
            <ac:spMk id="7173" creationId="{00000000-0000-0000-0000-000000000000}"/>
          </ac:spMkLst>
        </pc:spChg>
        <pc:graphicFrameChg chg="add mod modGraphic">
          <ac:chgData name="Židov Mario-Miro" userId="745b3687-0959-44ba-8cbb-5160cd6ac64f" providerId="ADAL" clId="{118FFBEC-0E79-4909-AE45-EDE5D0013CE8}" dt="2019-06-04T05:54:54.696" v="551" actId="14100"/>
          <ac:graphicFrameMkLst>
            <pc:docMk/>
            <pc:sldMk cId="3512785480" sldId="269"/>
            <ac:graphicFrameMk id="9" creationId="{CD856634-F4FF-4475-97E6-9F0C03CC6638}"/>
          </ac:graphicFrameMkLst>
        </pc:graphicFrameChg>
      </pc:sldChg>
      <pc:sldChg chg="addSp delSp modSp add">
        <pc:chgData name="Židov Mario-Miro" userId="745b3687-0959-44ba-8cbb-5160cd6ac64f" providerId="ADAL" clId="{118FFBEC-0E79-4909-AE45-EDE5D0013CE8}" dt="2019-06-04T06:00:49.829" v="592" actId="14100"/>
        <pc:sldMkLst>
          <pc:docMk/>
          <pc:sldMk cId="4121143431" sldId="270"/>
        </pc:sldMkLst>
        <pc:spChg chg="mod">
          <ac:chgData name="Židov Mario-Miro" userId="745b3687-0959-44ba-8cbb-5160cd6ac64f" providerId="ADAL" clId="{118FFBEC-0E79-4909-AE45-EDE5D0013CE8}" dt="2019-06-04T06:00:45.339" v="591"/>
          <ac:spMkLst>
            <pc:docMk/>
            <pc:sldMk cId="4121143431" sldId="270"/>
            <ac:spMk id="7" creationId="{AC56E3E3-43BD-4297-9F97-6CA134FF6907}"/>
          </ac:spMkLst>
        </pc:spChg>
        <pc:spChg chg="del">
          <ac:chgData name="Židov Mario-Miro" userId="745b3687-0959-44ba-8cbb-5160cd6ac64f" providerId="ADAL" clId="{118FFBEC-0E79-4909-AE45-EDE5D0013CE8}" dt="2019-06-04T06:00:06.830" v="583" actId="478"/>
          <ac:spMkLst>
            <pc:docMk/>
            <pc:sldMk cId="4121143431" sldId="270"/>
            <ac:spMk id="7173" creationId="{00000000-0000-0000-0000-000000000000}"/>
          </ac:spMkLst>
        </pc:spChg>
        <pc:graphicFrameChg chg="add del mod modGraphic">
          <ac:chgData name="Židov Mario-Miro" userId="745b3687-0959-44ba-8cbb-5160cd6ac64f" providerId="ADAL" clId="{118FFBEC-0E79-4909-AE45-EDE5D0013CE8}" dt="2019-06-04T06:00:28.547" v="587" actId="478"/>
          <ac:graphicFrameMkLst>
            <pc:docMk/>
            <pc:sldMk cId="4121143431" sldId="270"/>
            <ac:graphicFrameMk id="9" creationId="{B1EDF753-4B35-4DDD-BE20-36A0CB0A99F5}"/>
          </ac:graphicFrameMkLst>
        </pc:graphicFrameChg>
        <pc:graphicFrameChg chg="add mod modGraphic">
          <ac:chgData name="Židov Mario-Miro" userId="745b3687-0959-44ba-8cbb-5160cd6ac64f" providerId="ADAL" clId="{118FFBEC-0E79-4909-AE45-EDE5D0013CE8}" dt="2019-06-04T06:00:49.829" v="592" actId="14100"/>
          <ac:graphicFrameMkLst>
            <pc:docMk/>
            <pc:sldMk cId="4121143431" sldId="270"/>
            <ac:graphicFrameMk id="10" creationId="{E3CD5DC5-AEF0-4BE3-AD4C-138953691AE2}"/>
          </ac:graphicFrameMkLst>
        </pc:graphicFrameChg>
      </pc:sldChg>
      <pc:sldChg chg="addSp delSp modSp add">
        <pc:chgData name="Židov Mario-Miro" userId="745b3687-0959-44ba-8cbb-5160cd6ac64f" providerId="ADAL" clId="{118FFBEC-0E79-4909-AE45-EDE5D0013CE8}" dt="2019-06-04T06:04:00.340" v="621"/>
        <pc:sldMkLst>
          <pc:docMk/>
          <pc:sldMk cId="3502557997" sldId="271"/>
        </pc:sldMkLst>
        <pc:spChg chg="mod">
          <ac:chgData name="Židov Mario-Miro" userId="745b3687-0959-44ba-8cbb-5160cd6ac64f" providerId="ADAL" clId="{118FFBEC-0E79-4909-AE45-EDE5D0013CE8}" dt="2019-06-04T06:02:23.901" v="604"/>
          <ac:spMkLst>
            <pc:docMk/>
            <pc:sldMk cId="3502557997" sldId="271"/>
            <ac:spMk id="7" creationId="{AC56E3E3-43BD-4297-9F97-6CA134FF6907}"/>
          </ac:spMkLst>
        </pc:spChg>
        <pc:spChg chg="add mod">
          <ac:chgData name="Židov Mario-Miro" userId="745b3687-0959-44ba-8cbb-5160cd6ac64f" providerId="ADAL" clId="{118FFBEC-0E79-4909-AE45-EDE5D0013CE8}" dt="2019-06-04T06:03:22.922" v="615" actId="1076"/>
          <ac:spMkLst>
            <pc:docMk/>
            <pc:sldMk cId="3502557997" sldId="271"/>
            <ac:spMk id="9" creationId="{43F4C14B-6028-4CAD-B09A-C31148B9D654}"/>
          </ac:spMkLst>
        </pc:spChg>
        <pc:spChg chg="del">
          <ac:chgData name="Židov Mario-Miro" userId="745b3687-0959-44ba-8cbb-5160cd6ac64f" providerId="ADAL" clId="{118FFBEC-0E79-4909-AE45-EDE5D0013CE8}" dt="2019-06-04T06:02:39.864" v="605" actId="478"/>
          <ac:spMkLst>
            <pc:docMk/>
            <pc:sldMk cId="3502557997" sldId="271"/>
            <ac:spMk id="7173" creationId="{00000000-0000-0000-0000-000000000000}"/>
          </ac:spMkLst>
        </pc:spChg>
        <pc:graphicFrameChg chg="add mod">
          <ac:chgData name="Židov Mario-Miro" userId="745b3687-0959-44ba-8cbb-5160cd6ac64f" providerId="ADAL" clId="{118FFBEC-0E79-4909-AE45-EDE5D0013CE8}" dt="2019-06-04T06:04:00.340" v="621"/>
          <ac:graphicFrameMkLst>
            <pc:docMk/>
            <pc:sldMk cId="3502557997" sldId="271"/>
            <ac:graphicFrameMk id="10" creationId="{F6095D54-22BC-4E9A-AAFD-BB9513D52FB5}"/>
          </ac:graphicFrameMkLst>
        </pc:graphicFrameChg>
      </pc:sldChg>
      <pc:sldChg chg="addSp delSp modSp add">
        <pc:chgData name="Židov Mario-Miro" userId="745b3687-0959-44ba-8cbb-5160cd6ac64f" providerId="ADAL" clId="{118FFBEC-0E79-4909-AE45-EDE5D0013CE8}" dt="2019-06-04T06:01:46.778" v="600" actId="14100"/>
        <pc:sldMkLst>
          <pc:docMk/>
          <pc:sldMk cId="1705802596" sldId="272"/>
        </pc:sldMkLst>
        <pc:spChg chg="mod">
          <ac:chgData name="Židov Mario-Miro" userId="745b3687-0959-44ba-8cbb-5160cd6ac64f" providerId="ADAL" clId="{118FFBEC-0E79-4909-AE45-EDE5D0013CE8}" dt="2019-06-04T06:00:54.223" v="593"/>
          <ac:spMkLst>
            <pc:docMk/>
            <pc:sldMk cId="1705802596" sldId="272"/>
            <ac:spMk id="7" creationId="{AC56E3E3-43BD-4297-9F97-6CA134FF6907}"/>
          </ac:spMkLst>
        </pc:spChg>
        <pc:spChg chg="add">
          <ac:chgData name="Židov Mario-Miro" userId="745b3687-0959-44ba-8cbb-5160cd6ac64f" providerId="ADAL" clId="{118FFBEC-0E79-4909-AE45-EDE5D0013CE8}" dt="2019-06-04T05:58:43.665" v="571"/>
          <ac:spMkLst>
            <pc:docMk/>
            <pc:sldMk cId="1705802596" sldId="272"/>
            <ac:spMk id="10" creationId="{67306A18-4634-4B98-9F1F-F048DED07ADB}"/>
          </ac:spMkLst>
        </pc:spChg>
        <pc:spChg chg="add">
          <ac:chgData name="Židov Mario-Miro" userId="745b3687-0959-44ba-8cbb-5160cd6ac64f" providerId="ADAL" clId="{118FFBEC-0E79-4909-AE45-EDE5D0013CE8}" dt="2019-06-04T05:58:43.665" v="571"/>
          <ac:spMkLst>
            <pc:docMk/>
            <pc:sldMk cId="1705802596" sldId="272"/>
            <ac:spMk id="11" creationId="{18A5F3ED-8F6C-473A-ADBF-E78AD497D35D}"/>
          </ac:spMkLst>
        </pc:spChg>
        <pc:spChg chg="add">
          <ac:chgData name="Židov Mario-Miro" userId="745b3687-0959-44ba-8cbb-5160cd6ac64f" providerId="ADAL" clId="{118FFBEC-0E79-4909-AE45-EDE5D0013CE8}" dt="2019-06-04T05:59:01.141" v="575"/>
          <ac:spMkLst>
            <pc:docMk/>
            <pc:sldMk cId="1705802596" sldId="272"/>
            <ac:spMk id="13" creationId="{A7E99973-4174-4073-9715-6728F8BEA055}"/>
          </ac:spMkLst>
        </pc:spChg>
        <pc:spChg chg="del">
          <ac:chgData name="Židov Mario-Miro" userId="745b3687-0959-44ba-8cbb-5160cd6ac64f" providerId="ADAL" clId="{118FFBEC-0E79-4909-AE45-EDE5D0013CE8}" dt="2019-06-04T05:58:43.291" v="570" actId="478"/>
          <ac:spMkLst>
            <pc:docMk/>
            <pc:sldMk cId="1705802596" sldId="272"/>
            <ac:spMk id="7173" creationId="{00000000-0000-0000-0000-000000000000}"/>
          </ac:spMkLst>
        </pc:spChg>
        <pc:grpChg chg="add mod">
          <ac:chgData name="Židov Mario-Miro" userId="745b3687-0959-44ba-8cbb-5160cd6ac64f" providerId="ADAL" clId="{118FFBEC-0E79-4909-AE45-EDE5D0013CE8}" dt="2019-06-04T05:58:48.797" v="572"/>
          <ac:grpSpMkLst>
            <pc:docMk/>
            <pc:sldMk cId="1705802596" sldId="272"/>
            <ac:grpSpMk id="9" creationId="{EA570C55-1462-4CFB-9092-D09336F22B0F}"/>
          </ac:grpSpMkLst>
        </pc:grpChg>
        <pc:grpChg chg="add mod">
          <ac:chgData name="Židov Mario-Miro" userId="745b3687-0959-44ba-8cbb-5160cd6ac64f" providerId="ADAL" clId="{118FFBEC-0E79-4909-AE45-EDE5D0013CE8}" dt="2019-06-04T06:01:22.492" v="598" actId="14100"/>
          <ac:grpSpMkLst>
            <pc:docMk/>
            <pc:sldMk cId="1705802596" sldId="272"/>
            <ac:grpSpMk id="14" creationId="{7288F765-8E3F-4F6E-AE76-64380B4E6FAB}"/>
          </ac:grpSpMkLst>
        </pc:grpChg>
        <pc:graphicFrameChg chg="add mod">
          <ac:chgData name="Židov Mario-Miro" userId="745b3687-0959-44ba-8cbb-5160cd6ac64f" providerId="ADAL" clId="{118FFBEC-0E79-4909-AE45-EDE5D0013CE8}" dt="2019-06-04T06:01:46.778" v="600" actId="14100"/>
          <ac:graphicFrameMkLst>
            <pc:docMk/>
            <pc:sldMk cId="1705802596" sldId="272"/>
            <ac:graphicFrameMk id="12" creationId="{B57BE8B5-9295-4B70-A95F-05C88F21A5EA}"/>
          </ac:graphicFrameMkLst>
        </pc:graphicFrameChg>
      </pc:sldChg>
      <pc:sldChg chg="addSp delSp modSp add">
        <pc:chgData name="Židov Mario-Miro" userId="745b3687-0959-44ba-8cbb-5160cd6ac64f" providerId="ADAL" clId="{118FFBEC-0E79-4909-AE45-EDE5D0013CE8}" dt="2019-06-04T06:08:26.297" v="658" actId="14100"/>
        <pc:sldMkLst>
          <pc:docMk/>
          <pc:sldMk cId="3760271388" sldId="273"/>
        </pc:sldMkLst>
        <pc:spChg chg="add mod">
          <ac:chgData name="Židov Mario-Miro" userId="745b3687-0959-44ba-8cbb-5160cd6ac64f" providerId="ADAL" clId="{118FFBEC-0E79-4909-AE45-EDE5D0013CE8}" dt="2019-06-04T06:08:12.048" v="655" actId="20577"/>
          <ac:spMkLst>
            <pc:docMk/>
            <pc:sldMk cId="3760271388" sldId="273"/>
            <ac:spMk id="9" creationId="{7F916633-39BD-4538-8C0A-3C1531BC0279}"/>
          </ac:spMkLst>
        </pc:spChg>
        <pc:spChg chg="del">
          <ac:chgData name="Židov Mario-Miro" userId="745b3687-0959-44ba-8cbb-5160cd6ac64f" providerId="ADAL" clId="{118FFBEC-0E79-4909-AE45-EDE5D0013CE8}" dt="2019-06-04T06:07:57.195" v="651" actId="478"/>
          <ac:spMkLst>
            <pc:docMk/>
            <pc:sldMk cId="3760271388" sldId="273"/>
            <ac:spMk id="7173" creationId="{00000000-0000-0000-0000-000000000000}"/>
          </ac:spMkLst>
        </pc:spChg>
        <pc:graphicFrameChg chg="add mod">
          <ac:chgData name="Židov Mario-Miro" userId="745b3687-0959-44ba-8cbb-5160cd6ac64f" providerId="ADAL" clId="{118FFBEC-0E79-4909-AE45-EDE5D0013CE8}" dt="2019-06-04T06:08:26.297" v="658" actId="14100"/>
          <ac:graphicFrameMkLst>
            <pc:docMk/>
            <pc:sldMk cId="3760271388" sldId="273"/>
            <ac:graphicFrameMk id="10" creationId="{F71D76B7-F3F2-4712-86FF-D756935F0010}"/>
          </ac:graphicFrameMkLst>
        </pc:graphicFrameChg>
      </pc:sldChg>
      <pc:sldChg chg="addSp delSp modSp add modNotesTx">
        <pc:chgData name="Židov Mario-Miro" userId="745b3687-0959-44ba-8cbb-5160cd6ac64f" providerId="ADAL" clId="{118FFBEC-0E79-4909-AE45-EDE5D0013CE8}" dt="2019-06-04T06:14:34.843" v="708" actId="6549"/>
        <pc:sldMkLst>
          <pc:docMk/>
          <pc:sldMk cId="1796463787" sldId="276"/>
        </pc:sldMkLst>
        <pc:spChg chg="del">
          <ac:chgData name="Židov Mario-Miro" userId="745b3687-0959-44ba-8cbb-5160cd6ac64f" providerId="ADAL" clId="{118FFBEC-0E79-4909-AE45-EDE5D0013CE8}" dt="2019-06-04T06:12:57.398" v="702" actId="478"/>
          <ac:spMkLst>
            <pc:docMk/>
            <pc:sldMk cId="1796463787" sldId="276"/>
            <ac:spMk id="7" creationId="{AC56E3E3-43BD-4297-9F97-6CA134FF6907}"/>
          </ac:spMkLst>
        </pc:spChg>
        <pc:spChg chg="del">
          <ac:chgData name="Židov Mario-Miro" userId="745b3687-0959-44ba-8cbb-5160cd6ac64f" providerId="ADAL" clId="{118FFBEC-0E79-4909-AE45-EDE5D0013CE8}" dt="2019-06-04T06:12:59.862" v="703" actId="478"/>
          <ac:spMkLst>
            <pc:docMk/>
            <pc:sldMk cId="1796463787" sldId="276"/>
            <ac:spMk id="7173" creationId="{00000000-0000-0000-0000-000000000000}"/>
          </ac:spMkLst>
        </pc:spChg>
        <pc:grpChg chg="add mod">
          <ac:chgData name="Židov Mario-Miro" userId="745b3687-0959-44ba-8cbb-5160cd6ac64f" providerId="ADAL" clId="{118FFBEC-0E79-4909-AE45-EDE5D0013CE8}" dt="2019-06-04T06:13:07.619" v="706" actId="1076"/>
          <ac:grpSpMkLst>
            <pc:docMk/>
            <pc:sldMk cId="1796463787" sldId="276"/>
            <ac:grpSpMk id="9" creationId="{81773248-65BE-4CDE-9EE3-1127E8680BBD}"/>
          </ac:grpSpMkLst>
        </pc:grpChg>
      </pc:sldChg>
      <pc:sldChg chg="modSp add">
        <pc:chgData name="Židov Mario-Miro" userId="745b3687-0959-44ba-8cbb-5160cd6ac64f" providerId="ADAL" clId="{118FFBEC-0E79-4909-AE45-EDE5D0013CE8}" dt="2019-06-04T06:20:41.842" v="772" actId="20577"/>
        <pc:sldMkLst>
          <pc:docMk/>
          <pc:sldMk cId="3408348957" sldId="277"/>
        </pc:sldMkLst>
        <pc:spChg chg="mod">
          <ac:chgData name="Židov Mario-Miro" userId="745b3687-0959-44ba-8cbb-5160cd6ac64f" providerId="ADAL" clId="{118FFBEC-0E79-4909-AE45-EDE5D0013CE8}" dt="2019-06-04T06:18:36.124" v="714"/>
          <ac:spMkLst>
            <pc:docMk/>
            <pc:sldMk cId="3408348957" sldId="277"/>
            <ac:spMk id="7" creationId="{AC56E3E3-43BD-4297-9F97-6CA134FF6907}"/>
          </ac:spMkLst>
        </pc:spChg>
        <pc:spChg chg="mod">
          <ac:chgData name="Židov Mario-Miro" userId="745b3687-0959-44ba-8cbb-5160cd6ac64f" providerId="ADAL" clId="{118FFBEC-0E79-4909-AE45-EDE5D0013CE8}" dt="2019-06-04T06:20:41.842" v="772" actId="20577"/>
          <ac:spMkLst>
            <pc:docMk/>
            <pc:sldMk cId="3408348957" sldId="277"/>
            <ac:spMk id="7173" creationId="{00000000-0000-0000-0000-000000000000}"/>
          </ac:spMkLst>
        </pc:spChg>
      </pc:sldChg>
      <pc:sldChg chg="addSp delSp modSp add ord">
        <pc:chgData name="Židov Mario-Miro" userId="745b3687-0959-44ba-8cbb-5160cd6ac64f" providerId="ADAL" clId="{118FFBEC-0E79-4909-AE45-EDE5D0013CE8}" dt="2019-06-04T06:20:55.133" v="774"/>
        <pc:sldMkLst>
          <pc:docMk/>
          <pc:sldMk cId="546383301" sldId="278"/>
        </pc:sldMkLst>
        <pc:spChg chg="mod">
          <ac:chgData name="Židov Mario-Miro" userId="745b3687-0959-44ba-8cbb-5160cd6ac64f" providerId="ADAL" clId="{118FFBEC-0E79-4909-AE45-EDE5D0013CE8}" dt="2019-06-04T06:09:51.376" v="660"/>
          <ac:spMkLst>
            <pc:docMk/>
            <pc:sldMk cId="546383301" sldId="278"/>
            <ac:spMk id="7" creationId="{AC56E3E3-43BD-4297-9F97-6CA134FF6907}"/>
          </ac:spMkLst>
        </pc:spChg>
        <pc:spChg chg="add mod">
          <ac:chgData name="Židov Mario-Miro" userId="745b3687-0959-44ba-8cbb-5160cd6ac64f" providerId="ADAL" clId="{118FFBEC-0E79-4909-AE45-EDE5D0013CE8}" dt="2019-06-04T06:12:09.230" v="701" actId="5793"/>
          <ac:spMkLst>
            <pc:docMk/>
            <pc:sldMk cId="546383301" sldId="278"/>
            <ac:spMk id="10" creationId="{D29398C9-E96A-499C-9F78-3061FEF501E5}"/>
          </ac:spMkLst>
        </pc:spChg>
        <pc:spChg chg="del">
          <ac:chgData name="Židov Mario-Miro" userId="745b3687-0959-44ba-8cbb-5160cd6ac64f" providerId="ADAL" clId="{118FFBEC-0E79-4909-AE45-EDE5D0013CE8}" dt="2019-06-04T06:09:59.957" v="661" actId="478"/>
          <ac:spMkLst>
            <pc:docMk/>
            <pc:sldMk cId="546383301" sldId="278"/>
            <ac:spMk id="7173" creationId="{00000000-0000-0000-0000-000000000000}"/>
          </ac:spMkLst>
        </pc:spChg>
        <pc:graphicFrameChg chg="add mod">
          <ac:chgData name="Židov Mario-Miro" userId="745b3687-0959-44ba-8cbb-5160cd6ac64f" providerId="ADAL" clId="{118FFBEC-0E79-4909-AE45-EDE5D0013CE8}" dt="2019-06-04T06:11:46.261" v="698" actId="255"/>
          <ac:graphicFrameMkLst>
            <pc:docMk/>
            <pc:sldMk cId="546383301" sldId="278"/>
            <ac:graphicFrameMk id="9" creationId="{71B8BD82-06EA-4413-ACB1-2A1C4D2C020C}"/>
          </ac:graphicFrameMkLst>
        </pc:graphicFrameChg>
      </pc:sldChg>
      <pc:sldChg chg="addSp delSp modSp add ord">
        <pc:chgData name="Židov Mario-Miro" userId="745b3687-0959-44ba-8cbb-5160cd6ac64f" providerId="ADAL" clId="{118FFBEC-0E79-4909-AE45-EDE5D0013CE8}" dt="2019-06-04T06:22:41.207" v="794" actId="14100"/>
        <pc:sldMkLst>
          <pc:docMk/>
          <pc:sldMk cId="670015424" sldId="279"/>
        </pc:sldMkLst>
        <pc:spChg chg="mod">
          <ac:chgData name="Židov Mario-Miro" userId="745b3687-0959-44ba-8cbb-5160cd6ac64f" providerId="ADAL" clId="{118FFBEC-0E79-4909-AE45-EDE5D0013CE8}" dt="2019-06-04T06:22:41.207" v="794" actId="14100"/>
          <ac:spMkLst>
            <pc:docMk/>
            <pc:sldMk cId="670015424" sldId="279"/>
            <ac:spMk id="7" creationId="{AC56E3E3-43BD-4297-9F97-6CA134FF6907}"/>
          </ac:spMkLst>
        </pc:spChg>
        <pc:spChg chg="del">
          <ac:chgData name="Židov Mario-Miro" userId="745b3687-0959-44ba-8cbb-5160cd6ac64f" providerId="ADAL" clId="{118FFBEC-0E79-4909-AE45-EDE5D0013CE8}" dt="2019-06-04T06:21:10.544" v="775" actId="478"/>
          <ac:spMkLst>
            <pc:docMk/>
            <pc:sldMk cId="670015424" sldId="279"/>
            <ac:spMk id="7173" creationId="{00000000-0000-0000-0000-000000000000}"/>
          </ac:spMkLst>
        </pc:spChg>
        <pc:graphicFrameChg chg="add mod">
          <ac:chgData name="Židov Mario-Miro" userId="745b3687-0959-44ba-8cbb-5160cd6ac64f" providerId="ADAL" clId="{118FFBEC-0E79-4909-AE45-EDE5D0013CE8}" dt="2019-06-04T06:22:03.542" v="784" actId="14100"/>
          <ac:graphicFrameMkLst>
            <pc:docMk/>
            <pc:sldMk cId="670015424" sldId="279"/>
            <ac:graphicFrameMk id="9" creationId="{4FB9E44F-52DD-4581-A9BF-28641FEDB50D}"/>
          </ac:graphicFrameMkLst>
        </pc:graphicFrameChg>
        <pc:graphicFrameChg chg="add mod">
          <ac:chgData name="Židov Mario-Miro" userId="745b3687-0959-44ba-8cbb-5160cd6ac64f" providerId="ADAL" clId="{118FFBEC-0E79-4909-AE45-EDE5D0013CE8}" dt="2019-06-04T06:21:53.139" v="781" actId="1076"/>
          <ac:graphicFrameMkLst>
            <pc:docMk/>
            <pc:sldMk cId="670015424" sldId="279"/>
            <ac:graphicFrameMk id="10" creationId="{CC366CF5-C7DD-44B6-975B-FDBF342037FB}"/>
          </ac:graphicFrameMkLst>
        </pc:graphicFrameChg>
        <pc:graphicFrameChg chg="add mod">
          <ac:chgData name="Židov Mario-Miro" userId="745b3687-0959-44ba-8cbb-5160cd6ac64f" providerId="ADAL" clId="{118FFBEC-0E79-4909-AE45-EDE5D0013CE8}" dt="2019-06-04T06:21:53.139" v="781" actId="1076"/>
          <ac:graphicFrameMkLst>
            <pc:docMk/>
            <pc:sldMk cId="670015424" sldId="279"/>
            <ac:graphicFrameMk id="11" creationId="{C9EB57CD-3879-431A-AACF-0CBE3C541030}"/>
          </ac:graphicFrameMkLst>
        </pc:graphicFrameChg>
        <pc:graphicFrameChg chg="add mod">
          <ac:chgData name="Židov Mario-Miro" userId="745b3687-0959-44ba-8cbb-5160cd6ac64f" providerId="ADAL" clId="{118FFBEC-0E79-4909-AE45-EDE5D0013CE8}" dt="2019-06-04T06:21:53.139" v="781" actId="1076"/>
          <ac:graphicFrameMkLst>
            <pc:docMk/>
            <pc:sldMk cId="670015424" sldId="279"/>
            <ac:graphicFrameMk id="12" creationId="{5EEF23A5-63AF-4664-9970-611633D62ED4}"/>
          </ac:graphicFrameMkLst>
        </pc:graphicFrameChg>
      </pc:sldChg>
      <pc:sldChg chg="addSp delSp modSp add">
        <pc:chgData name="Židov Mario-Miro" userId="745b3687-0959-44ba-8cbb-5160cd6ac64f" providerId="ADAL" clId="{118FFBEC-0E79-4909-AE45-EDE5D0013CE8}" dt="2019-06-04T06:24:17.797" v="813" actId="20577"/>
        <pc:sldMkLst>
          <pc:docMk/>
          <pc:sldMk cId="68500032" sldId="282"/>
        </pc:sldMkLst>
        <pc:spChg chg="add mod">
          <ac:chgData name="Židov Mario-Miro" userId="745b3687-0959-44ba-8cbb-5160cd6ac64f" providerId="ADAL" clId="{118FFBEC-0E79-4909-AE45-EDE5D0013CE8}" dt="2019-06-04T06:24:17.797" v="813" actId="20577"/>
          <ac:spMkLst>
            <pc:docMk/>
            <pc:sldMk cId="68500032" sldId="282"/>
            <ac:spMk id="14" creationId="{E1C5B507-C519-4250-BD8E-E524E19E8188}"/>
          </ac:spMkLst>
        </pc:spChg>
        <pc:graphicFrameChg chg="del">
          <ac:chgData name="Židov Mario-Miro" userId="745b3687-0959-44ba-8cbb-5160cd6ac64f" providerId="ADAL" clId="{118FFBEC-0E79-4909-AE45-EDE5D0013CE8}" dt="2019-06-04T06:23:35.583" v="803" actId="478"/>
          <ac:graphicFrameMkLst>
            <pc:docMk/>
            <pc:sldMk cId="68500032" sldId="282"/>
            <ac:graphicFrameMk id="9" creationId="{4FB9E44F-52DD-4581-A9BF-28641FEDB50D}"/>
          </ac:graphicFrameMkLst>
        </pc:graphicFrameChg>
        <pc:graphicFrameChg chg="mod">
          <ac:chgData name="Židov Mario-Miro" userId="745b3687-0959-44ba-8cbb-5160cd6ac64f" providerId="ADAL" clId="{118FFBEC-0E79-4909-AE45-EDE5D0013CE8}" dt="2019-06-04T06:23:25.198" v="797" actId="478"/>
          <ac:graphicFrameMkLst>
            <pc:docMk/>
            <pc:sldMk cId="68500032" sldId="282"/>
            <ac:graphicFrameMk id="10" creationId="{CC366CF5-C7DD-44B6-975B-FDBF342037FB}"/>
          </ac:graphicFrameMkLst>
        </pc:graphicFrameChg>
        <pc:graphicFrameChg chg="del mod">
          <ac:chgData name="Židov Mario-Miro" userId="745b3687-0959-44ba-8cbb-5160cd6ac64f" providerId="ADAL" clId="{118FFBEC-0E79-4909-AE45-EDE5D0013CE8}" dt="2019-06-04T06:23:31.028" v="801" actId="478"/>
          <ac:graphicFrameMkLst>
            <pc:docMk/>
            <pc:sldMk cId="68500032" sldId="282"/>
            <ac:graphicFrameMk id="11" creationId="{C9EB57CD-3879-431A-AACF-0CBE3C541030}"/>
          </ac:graphicFrameMkLst>
        </pc:graphicFrameChg>
        <pc:graphicFrameChg chg="del mod">
          <ac:chgData name="Židov Mario-Miro" userId="745b3687-0959-44ba-8cbb-5160cd6ac64f" providerId="ADAL" clId="{118FFBEC-0E79-4909-AE45-EDE5D0013CE8}" dt="2019-06-04T06:23:33.394" v="802" actId="478"/>
          <ac:graphicFrameMkLst>
            <pc:docMk/>
            <pc:sldMk cId="68500032" sldId="282"/>
            <ac:graphicFrameMk id="12" creationId="{5EEF23A5-63AF-4664-9970-611633D62ED4}"/>
          </ac:graphicFrameMkLst>
        </pc:graphicFrameChg>
        <pc:graphicFrameChg chg="add mod">
          <ac:chgData name="Židov Mario-Miro" userId="745b3687-0959-44ba-8cbb-5160cd6ac64f" providerId="ADAL" clId="{118FFBEC-0E79-4909-AE45-EDE5D0013CE8}" dt="2019-06-04T06:23:42.235" v="805" actId="1076"/>
          <ac:graphicFrameMkLst>
            <pc:docMk/>
            <pc:sldMk cId="68500032" sldId="282"/>
            <ac:graphicFrameMk id="13" creationId="{36B041F0-A56C-42BE-9DC6-65C8061FF057}"/>
          </ac:graphicFrameMkLst>
        </pc:graphicFrameChg>
      </pc:sldChg>
      <pc:sldChg chg="addSp delSp modSp add">
        <pc:chgData name="Židov Mario-Miro" userId="745b3687-0959-44ba-8cbb-5160cd6ac64f" providerId="ADAL" clId="{118FFBEC-0E79-4909-AE45-EDE5D0013CE8}" dt="2019-06-04T06:25:38.125" v="828" actId="14100"/>
        <pc:sldMkLst>
          <pc:docMk/>
          <pc:sldMk cId="174827497" sldId="283"/>
        </pc:sldMkLst>
        <pc:spChg chg="add del">
          <ac:chgData name="Židov Mario-Miro" userId="745b3687-0959-44ba-8cbb-5160cd6ac64f" providerId="ADAL" clId="{118FFBEC-0E79-4909-AE45-EDE5D0013CE8}" dt="2019-06-04T06:25:03.325" v="823"/>
          <ac:spMkLst>
            <pc:docMk/>
            <pc:sldMk cId="174827497" sldId="283"/>
            <ac:spMk id="2" creationId="{FA77BC39-E51A-443E-BD8B-CF88C9E6F1EB}"/>
          </ac:spMkLst>
        </pc:spChg>
        <pc:spChg chg="add del">
          <ac:chgData name="Židov Mario-Miro" userId="745b3687-0959-44ba-8cbb-5160cd6ac64f" providerId="ADAL" clId="{118FFBEC-0E79-4909-AE45-EDE5D0013CE8}" dt="2019-06-04T06:24:45.494" v="817" actId="478"/>
          <ac:spMkLst>
            <pc:docMk/>
            <pc:sldMk cId="174827497" sldId="283"/>
            <ac:spMk id="9" creationId="{31B98C68-2C4F-4BB2-AC2F-F689A549F618}"/>
          </ac:spMkLst>
        </pc:spChg>
        <pc:spChg chg="add mod">
          <ac:chgData name="Židov Mario-Miro" userId="745b3687-0959-44ba-8cbb-5160cd6ac64f" providerId="ADAL" clId="{118FFBEC-0E79-4909-AE45-EDE5D0013CE8}" dt="2019-06-04T06:25:28.027" v="826"/>
          <ac:spMkLst>
            <pc:docMk/>
            <pc:sldMk cId="174827497" sldId="283"/>
            <ac:spMk id="12" creationId="{7509DA2E-96C9-45C2-8961-248C162A3C74}"/>
          </ac:spMkLst>
        </pc:spChg>
        <pc:spChg chg="del">
          <ac:chgData name="Židov Mario-Miro" userId="745b3687-0959-44ba-8cbb-5160cd6ac64f" providerId="ADAL" clId="{118FFBEC-0E79-4909-AE45-EDE5D0013CE8}" dt="2019-06-04T06:24:48.701" v="818" actId="478"/>
          <ac:spMkLst>
            <pc:docMk/>
            <pc:sldMk cId="174827497" sldId="283"/>
            <ac:spMk id="14" creationId="{E1C5B507-C519-4250-BD8E-E524E19E8188}"/>
          </ac:spMkLst>
        </pc:spChg>
        <pc:graphicFrameChg chg="add mod modGraphic">
          <ac:chgData name="Židov Mario-Miro" userId="745b3687-0959-44ba-8cbb-5160cd6ac64f" providerId="ADAL" clId="{118FFBEC-0E79-4909-AE45-EDE5D0013CE8}" dt="2019-06-04T06:25:38.125" v="828" actId="14100"/>
          <ac:graphicFrameMkLst>
            <pc:docMk/>
            <pc:sldMk cId="174827497" sldId="283"/>
            <ac:graphicFrameMk id="11" creationId="{1ED332C9-2617-4B55-A230-D3B737DE10FF}"/>
          </ac:graphicFrameMkLst>
        </pc:graphicFrameChg>
        <pc:graphicFrameChg chg="del">
          <ac:chgData name="Židov Mario-Miro" userId="745b3687-0959-44ba-8cbb-5160cd6ac64f" providerId="ADAL" clId="{118FFBEC-0E79-4909-AE45-EDE5D0013CE8}" dt="2019-06-04T06:24:37.679" v="815" actId="478"/>
          <ac:graphicFrameMkLst>
            <pc:docMk/>
            <pc:sldMk cId="174827497" sldId="283"/>
            <ac:graphicFrameMk id="13" creationId="{36B041F0-A56C-42BE-9DC6-65C8061FF057}"/>
          </ac:graphicFrameMkLst>
        </pc:graphicFrameChg>
      </pc:sldChg>
      <pc:sldChg chg="addSp delSp modSp add">
        <pc:chgData name="Židov Mario-Miro" userId="745b3687-0959-44ba-8cbb-5160cd6ac64f" providerId="ADAL" clId="{118FFBEC-0E79-4909-AE45-EDE5D0013CE8}" dt="2019-06-04T06:26:46.211" v="835"/>
        <pc:sldMkLst>
          <pc:docMk/>
          <pc:sldMk cId="1790878052" sldId="284"/>
        </pc:sldMkLst>
        <pc:spChg chg="mod">
          <ac:chgData name="Židov Mario-Miro" userId="745b3687-0959-44ba-8cbb-5160cd6ac64f" providerId="ADAL" clId="{118FFBEC-0E79-4909-AE45-EDE5D0013CE8}" dt="2019-06-04T06:26:46.211" v="835"/>
          <ac:spMkLst>
            <pc:docMk/>
            <pc:sldMk cId="1790878052" sldId="284"/>
            <ac:spMk id="12" creationId="{7509DA2E-96C9-45C2-8961-248C162A3C74}"/>
          </ac:spMkLst>
        </pc:spChg>
        <pc:spChg chg="add mod">
          <ac:chgData name="Židov Mario-Miro" userId="745b3687-0959-44ba-8cbb-5160cd6ac64f" providerId="ADAL" clId="{118FFBEC-0E79-4909-AE45-EDE5D0013CE8}" dt="2019-06-04T06:26:37.731" v="834" actId="1076"/>
          <ac:spMkLst>
            <pc:docMk/>
            <pc:sldMk cId="1790878052" sldId="284"/>
            <ac:spMk id="13" creationId="{8DDB004B-6919-4482-903B-0986A8CD7D0A}"/>
          </ac:spMkLst>
        </pc:spChg>
        <pc:graphicFrameChg chg="add mod modGraphic">
          <ac:chgData name="Židov Mario-Miro" userId="745b3687-0959-44ba-8cbb-5160cd6ac64f" providerId="ADAL" clId="{118FFBEC-0E79-4909-AE45-EDE5D0013CE8}" dt="2019-06-04T06:26:27.750" v="833" actId="14100"/>
          <ac:graphicFrameMkLst>
            <pc:docMk/>
            <pc:sldMk cId="1790878052" sldId="284"/>
            <ac:graphicFrameMk id="9" creationId="{CC3F8967-2F8A-4495-AA58-BE3016BA8931}"/>
          </ac:graphicFrameMkLst>
        </pc:graphicFrameChg>
        <pc:graphicFrameChg chg="del">
          <ac:chgData name="Židov Mario-Miro" userId="745b3687-0959-44ba-8cbb-5160cd6ac64f" providerId="ADAL" clId="{118FFBEC-0E79-4909-AE45-EDE5D0013CE8}" dt="2019-06-04T06:26:19.840" v="830" actId="478"/>
          <ac:graphicFrameMkLst>
            <pc:docMk/>
            <pc:sldMk cId="1790878052" sldId="284"/>
            <ac:graphicFrameMk id="11" creationId="{1ED332C9-2617-4B55-A230-D3B737DE10FF}"/>
          </ac:graphicFrameMkLst>
        </pc:graphicFrameChg>
      </pc:sldChg>
      <pc:sldChg chg="addSp delSp modSp add">
        <pc:chgData name="Židov Mario-Miro" userId="745b3687-0959-44ba-8cbb-5160cd6ac64f" providerId="ADAL" clId="{118FFBEC-0E79-4909-AE45-EDE5D0013CE8}" dt="2019-06-04T06:30:27.584" v="871"/>
        <pc:sldMkLst>
          <pc:docMk/>
          <pc:sldMk cId="1539012005" sldId="285"/>
        </pc:sldMkLst>
        <pc:spChg chg="mod">
          <ac:chgData name="Židov Mario-Miro" userId="745b3687-0959-44ba-8cbb-5160cd6ac64f" providerId="ADAL" clId="{118FFBEC-0E79-4909-AE45-EDE5D0013CE8}" dt="2019-06-04T06:29:43.293" v="864"/>
          <ac:spMkLst>
            <pc:docMk/>
            <pc:sldMk cId="1539012005" sldId="285"/>
            <ac:spMk id="12" creationId="{7509DA2E-96C9-45C2-8961-248C162A3C74}"/>
          </ac:spMkLst>
        </pc:spChg>
        <pc:spChg chg="del">
          <ac:chgData name="Židov Mario-Miro" userId="745b3687-0959-44ba-8cbb-5160cd6ac64f" providerId="ADAL" clId="{118FFBEC-0E79-4909-AE45-EDE5D0013CE8}" dt="2019-06-04T06:27:22.043" v="842" actId="478"/>
          <ac:spMkLst>
            <pc:docMk/>
            <pc:sldMk cId="1539012005" sldId="285"/>
            <ac:spMk id="13" creationId="{8DDB004B-6919-4482-903B-0986A8CD7D0A}"/>
          </ac:spMkLst>
        </pc:spChg>
        <pc:graphicFrameChg chg="del">
          <ac:chgData name="Židov Mario-Miro" userId="745b3687-0959-44ba-8cbb-5160cd6ac64f" providerId="ADAL" clId="{118FFBEC-0E79-4909-AE45-EDE5D0013CE8}" dt="2019-06-04T06:27:13.405" v="839" actId="478"/>
          <ac:graphicFrameMkLst>
            <pc:docMk/>
            <pc:sldMk cId="1539012005" sldId="285"/>
            <ac:graphicFrameMk id="9" creationId="{CC3F8967-2F8A-4495-AA58-BE3016BA8931}"/>
          </ac:graphicFrameMkLst>
        </pc:graphicFrameChg>
        <pc:graphicFrameChg chg="add del">
          <ac:chgData name="Židov Mario-Miro" userId="745b3687-0959-44ba-8cbb-5160cd6ac64f" providerId="ADAL" clId="{118FFBEC-0E79-4909-AE45-EDE5D0013CE8}" dt="2019-06-04T06:27:10.543" v="838"/>
          <ac:graphicFrameMkLst>
            <pc:docMk/>
            <pc:sldMk cId="1539012005" sldId="285"/>
            <ac:graphicFrameMk id="11" creationId="{AC9D8FF4-4291-407B-A8F7-D267A6EA7222}"/>
          </ac:graphicFrameMkLst>
        </pc:graphicFrameChg>
        <pc:graphicFrameChg chg="add mod">
          <ac:chgData name="Židov Mario-Miro" userId="745b3687-0959-44ba-8cbb-5160cd6ac64f" providerId="ADAL" clId="{118FFBEC-0E79-4909-AE45-EDE5D0013CE8}" dt="2019-06-04T06:30:27.584" v="871"/>
          <ac:graphicFrameMkLst>
            <pc:docMk/>
            <pc:sldMk cId="1539012005" sldId="285"/>
            <ac:graphicFrameMk id="14" creationId="{CC610648-0B82-475B-8920-4E6779562E68}"/>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alackovic\Documents\Rast%20i%20razvoj%20isplate%20itd%20grafi&#269;ki.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lackovic\Documents\Rast%20i%20razvoj%20isplate%20itd%20grafi&#269;ki.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5075758762789676"/>
          <c:y val="1.8509936488878356E-2"/>
          <c:w val="0.49772134101281729"/>
          <c:h val="0.93484655283424034"/>
        </c:manualLayout>
      </c:layout>
      <c:bar3DChart>
        <c:barDir val="col"/>
        <c:grouping val="standard"/>
        <c:varyColors val="0"/>
        <c:ser>
          <c:idx val="2"/>
          <c:order val="2"/>
          <c:tx>
            <c:strRef>
              <c:f>Sheet4!$D$53</c:f>
              <c:strCache>
                <c:ptCount val="1"/>
                <c:pt idx="0">
                  <c:v>Ukupna omotnica financijskog instrumenta</c:v>
                </c:pt>
              </c:strCache>
            </c:strRef>
          </c:tx>
          <c:spPr>
            <a:solidFill>
              <a:schemeClr val="accent3"/>
            </a:solidFill>
            <a:ln>
              <a:noFill/>
            </a:ln>
            <a:effectLst/>
            <a:sp3d/>
          </c:spPr>
          <c:invertIfNegative val="0"/>
          <c:dLbls>
            <c:dLbl>
              <c:idx val="0"/>
              <c:layout>
                <c:manualLayout>
                  <c:x val="-2.1243490190587067E-2"/>
                  <c:y val="-2.0788174638672472E-2"/>
                </c:manualLayout>
              </c:layout>
              <c:tx>
                <c:rich>
                  <a:bodyPr/>
                  <a:lstStyle/>
                  <a:p>
                    <a:r>
                      <a:rPr lang="en-US" dirty="0"/>
                      <a:t>190 mil</a:t>
                    </a:r>
                    <a:r>
                      <a:rPr lang="en-US" baseline="0" dirty="0"/>
                      <a:t> HRK</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D31-4A4D-86B6-CC32EF378709}"/>
                </c:ext>
              </c:extLst>
            </c:dLbl>
            <c:dLbl>
              <c:idx val="1"/>
              <c:layout>
                <c:manualLayout>
                  <c:x val="5.9250004843499508E-2"/>
                  <c:y val="-3.06394368859969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D31-4A4D-86B6-CC32EF378709}"/>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noFill/>
                      <a:round/>
                    </a:ln>
                    <a:effectLst/>
                  </c:spPr>
                </c15:leaderLines>
              </c:ext>
            </c:extLst>
          </c:dLbls>
          <c:val>
            <c:numRef>
              <c:f>(Sheet4!$E$53,Sheet4!$F$53)</c:f>
              <c:numCache>
                <c:formatCode>0%</c:formatCode>
                <c:ptCount val="2"/>
                <c:pt idx="0" formatCode="_-* #,##0.00\ [$kn-41A]_-;\-* #,##0.00\ [$kn-41A]_-;_-* &quot;-&quot;??\ [$kn-41A]_-;_-@_-">
                  <c:v>190000000</c:v>
                </c:pt>
                <c:pt idx="1">
                  <c:v>1</c:v>
                </c:pt>
              </c:numCache>
            </c:numRef>
          </c:val>
          <c:extLst>
            <c:ext xmlns:c16="http://schemas.microsoft.com/office/drawing/2014/chart" uri="{C3380CC4-5D6E-409C-BE32-E72D297353CC}">
              <c16:uniqueId val="{00000002-DD31-4A4D-86B6-CC32EF378709}"/>
            </c:ext>
          </c:extLst>
        </c:ser>
        <c:ser>
          <c:idx val="0"/>
          <c:order val="0"/>
          <c:tx>
            <c:strRef>
              <c:f>Sheet4!$D$33</c:f>
              <c:strCache>
                <c:ptCount val="1"/>
                <c:pt idx="0">
                  <c:v>Projekti u najavi + odobreni projekti</c:v>
                </c:pt>
              </c:strCache>
            </c:strRef>
          </c:tx>
          <c:spPr>
            <a:solidFill>
              <a:schemeClr val="bg2">
                <a:lumMod val="50000"/>
              </a:schemeClr>
            </a:solidFill>
            <a:ln>
              <a:noFill/>
            </a:ln>
            <a:effectLst/>
            <a:sp3d/>
          </c:spPr>
          <c:invertIfNegative val="0"/>
          <c:dLbls>
            <c:dLbl>
              <c:idx val="0"/>
              <c:layout>
                <c:manualLayout>
                  <c:x val="9.440561956663128E-2"/>
                  <c:y val="4.5135710360163284E-2"/>
                </c:manualLayout>
              </c:layout>
              <c:tx>
                <c:rich>
                  <a:bodyPr/>
                  <a:lstStyle/>
                  <a:p>
                    <a:r>
                      <a:rPr lang="en-US" dirty="0"/>
                      <a:t>185 mil HRK</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D31-4A4D-86B6-CC32EF378709}"/>
                </c:ext>
              </c:extLst>
            </c:dLbl>
            <c:dLbl>
              <c:idx val="1"/>
              <c:layout>
                <c:manualLayout>
                  <c:x val="4.4481039774818786E-2"/>
                  <c:y val="-2.891152217316631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D31-4A4D-86B6-CC32EF378709}"/>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noFill/>
                      <a:round/>
                    </a:ln>
                    <a:effectLst/>
                  </c:spPr>
                </c15:leaderLines>
              </c:ext>
            </c:extLst>
          </c:dLbls>
          <c:val>
            <c:numRef>
              <c:f>Sheet4!$E$32:$F$32</c:f>
              <c:numCache>
                <c:formatCode>0%</c:formatCode>
                <c:ptCount val="2"/>
                <c:pt idx="0" formatCode="_-* #,##0.00\ [$kn-41A]_-;\-* #,##0.00\ [$kn-41A]_-;_-* &quot;-&quot;??\ [$kn-41A]_-;_-@_-">
                  <c:v>185089684.30000001</c:v>
                </c:pt>
                <c:pt idx="1">
                  <c:v>0.97415623315789479</c:v>
                </c:pt>
              </c:numCache>
            </c:numRef>
          </c:val>
          <c:extLst>
            <c:ext xmlns:c16="http://schemas.microsoft.com/office/drawing/2014/chart" uri="{C3380CC4-5D6E-409C-BE32-E72D297353CC}">
              <c16:uniqueId val="{00000005-DD31-4A4D-86B6-CC32EF378709}"/>
            </c:ext>
          </c:extLst>
        </c:ser>
        <c:ser>
          <c:idx val="1"/>
          <c:order val="1"/>
          <c:tx>
            <c:strRef>
              <c:f>Sheet4!$D$34</c:f>
              <c:strCache>
                <c:ptCount val="1"/>
                <c:pt idx="0">
                  <c:v>Iznos ukupno odobrenih kredita</c:v>
                </c:pt>
              </c:strCache>
            </c:strRef>
          </c:tx>
          <c:spPr>
            <a:solidFill>
              <a:srgbClr val="FF0000"/>
            </a:solidFill>
            <a:ln>
              <a:noFill/>
            </a:ln>
            <a:effectLst/>
            <a:sp3d/>
          </c:spPr>
          <c:invertIfNegative val="0"/>
          <c:dLbls>
            <c:dLbl>
              <c:idx val="0"/>
              <c:layout>
                <c:manualLayout>
                  <c:x val="5.2717978240232048E-2"/>
                  <c:y val="-3.3780783787842765E-2"/>
                </c:manualLayout>
              </c:layout>
              <c:tx>
                <c:rich>
                  <a:bodyPr/>
                  <a:lstStyle/>
                  <a:p>
                    <a:r>
                      <a:rPr lang="en-US" dirty="0"/>
                      <a:t>32,8 mil HRK</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D31-4A4D-86B6-CC32EF378709}"/>
                </c:ext>
              </c:extLst>
            </c:dLbl>
            <c:dLbl>
              <c:idx val="1"/>
              <c:layout>
                <c:manualLayout>
                  <c:x val="4.2911604475537955E-2"/>
                  <c:y val="-3.0538155917038814E-2"/>
                </c:manualLayout>
              </c:layout>
              <c:tx>
                <c:rich>
                  <a:bodyPr/>
                  <a:lstStyle/>
                  <a:p>
                    <a:r>
                      <a:rPr lang="en-US" dirty="0"/>
                      <a:t>17%</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D31-4A4D-86B6-CC32EF378709}"/>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noFill/>
                      <a:round/>
                    </a:ln>
                    <a:effectLst/>
                  </c:spPr>
                </c15:leaderLines>
              </c:ext>
            </c:extLst>
          </c:dLbls>
          <c:val>
            <c:numRef>
              <c:f>Sheet4!$E$34:$F$34</c:f>
              <c:numCache>
                <c:formatCode>0%</c:formatCode>
                <c:ptCount val="2"/>
                <c:pt idx="0" formatCode="_-* #,##0.00\ [$kn-41A]_-;\-* #,##0.00\ [$kn-41A]_-;_-* &quot;-&quot;??\ [$kn-41A]_-;_-@_-">
                  <c:v>32838958.539999999</c:v>
                </c:pt>
                <c:pt idx="1">
                  <c:v>0.2</c:v>
                </c:pt>
              </c:numCache>
            </c:numRef>
          </c:val>
          <c:extLst>
            <c:ext xmlns:c16="http://schemas.microsoft.com/office/drawing/2014/chart" uri="{C3380CC4-5D6E-409C-BE32-E72D297353CC}">
              <c16:uniqueId val="{00000008-DD31-4A4D-86B6-CC32EF378709}"/>
            </c:ext>
          </c:extLst>
        </c:ser>
        <c:dLbls>
          <c:showLegendKey val="0"/>
          <c:showVal val="0"/>
          <c:showCatName val="0"/>
          <c:showSerName val="0"/>
          <c:showPercent val="0"/>
          <c:showBubbleSize val="0"/>
        </c:dLbls>
        <c:gapWidth val="150"/>
        <c:shape val="box"/>
        <c:axId val="559155640"/>
        <c:axId val="559149408"/>
        <c:axId val="413896184"/>
      </c:bar3DChart>
      <c:valAx>
        <c:axId val="559149408"/>
        <c:scaling>
          <c:orientation val="minMax"/>
        </c:scaling>
        <c:delete val="0"/>
        <c:axPos val="l"/>
        <c:numFmt formatCode="_-* #,##0.00\ [$kn-41A]_-;\-* #,##0.00\ [$kn-41A]_-;_-* &quot;-&quot;??\ [$kn-41A]_-;_-@_-" sourceLinked="1"/>
        <c:majorTickMark val="out"/>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sr-Latn-RS"/>
          </a:p>
        </c:txPr>
        <c:crossAx val="559155640"/>
        <c:crosses val="autoZero"/>
        <c:crossBetween val="between"/>
      </c:valAx>
      <c:catAx>
        <c:axId val="559155640"/>
        <c:scaling>
          <c:orientation val="minMax"/>
        </c:scaling>
        <c:delete val="1"/>
        <c:axPos val="b"/>
        <c:majorTickMark val="out"/>
        <c:minorTickMark val="none"/>
        <c:tickLblPos val="nextTo"/>
        <c:crossAx val="559149408"/>
        <c:crosses val="autoZero"/>
        <c:auto val="1"/>
        <c:lblAlgn val="ctr"/>
        <c:lblOffset val="100"/>
        <c:noMultiLvlLbl val="0"/>
      </c:catAx>
      <c:serAx>
        <c:axId val="413896184"/>
        <c:scaling>
          <c:orientation val="minMax"/>
        </c:scaling>
        <c:delete val="1"/>
        <c:axPos val="b"/>
        <c:majorTickMark val="out"/>
        <c:minorTickMark val="none"/>
        <c:tickLblPos val="nextTo"/>
        <c:crossAx val="559149408"/>
        <c:crosses val="autoZero"/>
      </c:serAx>
      <c:spPr>
        <a:noFill/>
        <a:ln>
          <a:noFill/>
        </a:ln>
        <a:effectLst/>
      </c:spPr>
    </c:plotArea>
    <c:legend>
      <c:legendPos val="r"/>
      <c:layout>
        <c:manualLayout>
          <c:xMode val="edge"/>
          <c:yMode val="edge"/>
          <c:x val="0.59481319283205902"/>
          <c:y val="0.21289300596596056"/>
          <c:w val="0.40518680716794092"/>
          <c:h val="0.2033799607725508"/>
        </c:manualLayout>
      </c:layout>
      <c:overlay val="0"/>
      <c:spPr>
        <a:noFill/>
        <a:ln>
          <a:noFill/>
        </a:ln>
        <a:effectLst/>
      </c:spPr>
      <c:txPr>
        <a:bodyPr rot="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sr-Latn-R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r-Latn-R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ndard"/>
        <c:varyColors val="0"/>
        <c:ser>
          <c:idx val="2"/>
          <c:order val="2"/>
          <c:tx>
            <c:strRef>
              <c:f>'Rasvjeta 2'!$D$53</c:f>
              <c:strCache>
                <c:ptCount val="1"/>
                <c:pt idx="0">
                  <c:v>Ukupna omotnica financijskog instrumenta</c:v>
                </c:pt>
              </c:strCache>
            </c:strRef>
          </c:tx>
          <c:spPr>
            <a:solidFill>
              <a:schemeClr val="accent3"/>
            </a:solidFill>
            <a:ln>
              <a:noFill/>
            </a:ln>
            <a:effectLst/>
            <a:sp3d/>
          </c:spPr>
          <c:invertIfNegative val="0"/>
          <c:dLbls>
            <c:dLbl>
              <c:idx val="0"/>
              <c:layout>
                <c:manualLayout>
                  <c:x val="1.4465914701428492E-2"/>
                  <c:y val="-2.6232488006898938E-2"/>
                </c:manualLayout>
              </c:layout>
              <c:tx>
                <c:rich>
                  <a:bodyPr/>
                  <a:lstStyle/>
                  <a:p>
                    <a:r>
                      <a:rPr lang="en-US" dirty="0"/>
                      <a:t>152 mil</a:t>
                    </a:r>
                    <a:r>
                      <a:rPr lang="en-US" baseline="0" dirty="0"/>
                      <a:t> HRK</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417-4F5C-A9A0-72DD14563E9C}"/>
                </c:ext>
              </c:extLst>
            </c:dLbl>
            <c:dLbl>
              <c:idx val="1"/>
              <c:layout>
                <c:manualLayout>
                  <c:x val="4.4712827258960787E-2"/>
                  <c:y val="-3.14789856082788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417-4F5C-A9A0-72DD14563E9C}"/>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noFill/>
                      <a:round/>
                    </a:ln>
                    <a:effectLst/>
                  </c:spPr>
                </c15:leaderLines>
              </c:ext>
            </c:extLst>
          </c:dLbls>
          <c:val>
            <c:numRef>
              <c:f>('Rasvjeta 2'!$E$53,'Rasvjeta 2'!$F$53)</c:f>
              <c:numCache>
                <c:formatCode>0%</c:formatCode>
                <c:ptCount val="2"/>
                <c:pt idx="0" formatCode="_-* #,##0.00\ [$kn-41A]_-;\-* #,##0.00\ [$kn-41A]_-;_-* &quot;-&quot;??\ [$kn-41A]_-;_-@_-">
                  <c:v>152000000</c:v>
                </c:pt>
                <c:pt idx="1">
                  <c:v>1</c:v>
                </c:pt>
              </c:numCache>
            </c:numRef>
          </c:val>
          <c:extLst>
            <c:ext xmlns:c16="http://schemas.microsoft.com/office/drawing/2014/chart" uri="{C3380CC4-5D6E-409C-BE32-E72D297353CC}">
              <c16:uniqueId val="{00000002-B417-4F5C-A9A0-72DD14563E9C}"/>
            </c:ext>
          </c:extLst>
        </c:ser>
        <c:ser>
          <c:idx val="0"/>
          <c:order val="0"/>
          <c:tx>
            <c:strRef>
              <c:f>'Rasvjeta 2'!$D$33</c:f>
              <c:strCache>
                <c:ptCount val="1"/>
                <c:pt idx="0">
                  <c:v>Projekti u najavi + odobreni projekti</c:v>
                </c:pt>
              </c:strCache>
            </c:strRef>
          </c:tx>
          <c:spPr>
            <a:solidFill>
              <a:schemeClr val="bg2">
                <a:lumMod val="50000"/>
              </a:schemeClr>
            </a:solidFill>
            <a:ln>
              <a:noFill/>
            </a:ln>
            <a:effectLst/>
            <a:sp3d/>
          </c:spPr>
          <c:invertIfNegative val="0"/>
          <c:dLbls>
            <c:dLbl>
              <c:idx val="0"/>
              <c:layout>
                <c:manualLayout>
                  <c:x val="3.6822328330908885E-2"/>
                  <c:y val="-4.1971980811038298E-2"/>
                </c:manualLayout>
              </c:layout>
              <c:tx>
                <c:rich>
                  <a:bodyPr/>
                  <a:lstStyle/>
                  <a:p>
                    <a:r>
                      <a:rPr lang="en-US" dirty="0"/>
                      <a:t>37,6 mil</a:t>
                    </a:r>
                    <a:r>
                      <a:rPr lang="en-US" baseline="0" dirty="0"/>
                      <a:t> HRK</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417-4F5C-A9A0-72DD14563E9C}"/>
                </c:ext>
              </c:extLst>
            </c:dLbl>
            <c:dLbl>
              <c:idx val="1"/>
              <c:layout>
                <c:manualLayout>
                  <c:x val="4.2082660949610155E-2"/>
                  <c:y val="-2.6232488006898938E-2"/>
                </c:manualLayout>
              </c:layout>
              <c:tx>
                <c:rich>
                  <a:bodyPr/>
                  <a:lstStyle/>
                  <a:p>
                    <a:r>
                      <a:rPr lang="en-US" dirty="0"/>
                      <a:t>25%</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417-4F5C-A9A0-72DD14563E9C}"/>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noFill/>
                      <a:round/>
                    </a:ln>
                    <a:effectLst/>
                  </c:spPr>
                </c15:leaderLines>
              </c:ext>
            </c:extLst>
          </c:dLbls>
          <c:val>
            <c:numRef>
              <c:f>'Rasvjeta 2'!$E$32:$F$32</c:f>
              <c:numCache>
                <c:formatCode>0%</c:formatCode>
                <c:ptCount val="2"/>
                <c:pt idx="0" formatCode="_-* #,##0.00\ [$kn-41A]_-;\-* #,##0.00\ [$kn-41A]_-;_-* &quot;-&quot;??\ [$kn-41A]_-;_-@_-">
                  <c:v>37630000</c:v>
                </c:pt>
                <c:pt idx="1">
                  <c:v>0.19805263157894737</c:v>
                </c:pt>
              </c:numCache>
            </c:numRef>
          </c:val>
          <c:extLst>
            <c:ext xmlns:c16="http://schemas.microsoft.com/office/drawing/2014/chart" uri="{C3380CC4-5D6E-409C-BE32-E72D297353CC}">
              <c16:uniqueId val="{00000005-B417-4F5C-A9A0-72DD14563E9C}"/>
            </c:ext>
          </c:extLst>
        </c:ser>
        <c:ser>
          <c:idx val="1"/>
          <c:order val="1"/>
          <c:tx>
            <c:strRef>
              <c:f>'Rasvjeta 2'!$D$34</c:f>
              <c:strCache>
                <c:ptCount val="1"/>
                <c:pt idx="0">
                  <c:v>Iznos ukupno odobrenih kredita</c:v>
                </c:pt>
              </c:strCache>
            </c:strRef>
          </c:tx>
          <c:spPr>
            <a:solidFill>
              <a:srgbClr val="FF0000"/>
            </a:solidFill>
            <a:ln>
              <a:noFill/>
            </a:ln>
            <a:effectLst/>
            <a:sp3d/>
          </c:spPr>
          <c:invertIfNegative val="0"/>
          <c:dLbls>
            <c:dLbl>
              <c:idx val="0"/>
              <c:layout>
                <c:manualLayout>
                  <c:x val="6.4439074579090594E-2"/>
                  <c:y val="-5.2464976013798835E-3"/>
                </c:manualLayout>
              </c:layout>
              <c:tx>
                <c:rich>
                  <a:bodyPr/>
                  <a:lstStyle/>
                  <a:p>
                    <a:r>
                      <a:rPr lang="en-US" dirty="0"/>
                      <a:t>18,6 mil</a:t>
                    </a:r>
                    <a:r>
                      <a:rPr lang="en-US" baseline="0" dirty="0"/>
                      <a:t> HRK</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417-4F5C-A9A0-72DD14563E9C}"/>
                </c:ext>
              </c:extLst>
            </c:dLbl>
            <c:dLbl>
              <c:idx val="1"/>
              <c:layout>
                <c:manualLayout>
                  <c:x val="4.8499400232155938E-2"/>
                  <c:y val="-2.3609194245973561E-2"/>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tx1">
                            <a:lumMod val="75000"/>
                            <a:lumOff val="25000"/>
                          </a:schemeClr>
                        </a:solidFill>
                        <a:latin typeface="+mn-lt"/>
                        <a:ea typeface="+mn-ea"/>
                        <a:cs typeface="+mn-cs"/>
                      </a:defRPr>
                    </a:pPr>
                    <a:r>
                      <a:rPr lang="en-US" dirty="0"/>
                      <a:t>12%</a:t>
                    </a:r>
                  </a:p>
                </c:rich>
              </c:tx>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extLst>
                <c:ext xmlns:c15="http://schemas.microsoft.com/office/drawing/2012/chart" uri="{CE6537A1-D6FC-4f65-9D91-7224C49458BB}">
                  <c15:layout>
                    <c:manualLayout>
                      <c:w val="4.8564184327765436E-2"/>
                      <c:h val="5.0969814117875795E-2"/>
                    </c:manualLayout>
                  </c15:layout>
                </c:ext>
                <c:ext xmlns:c16="http://schemas.microsoft.com/office/drawing/2014/chart" uri="{C3380CC4-5D6E-409C-BE32-E72D297353CC}">
                  <c16:uniqueId val="{00000007-B417-4F5C-A9A0-72DD14563E9C}"/>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noFill/>
                      <a:round/>
                    </a:ln>
                    <a:effectLst/>
                  </c:spPr>
                </c15:leaderLines>
              </c:ext>
            </c:extLst>
          </c:dLbls>
          <c:val>
            <c:numRef>
              <c:f>'Rasvjeta 2'!$E$34:$F$34</c:f>
              <c:numCache>
                <c:formatCode>0%</c:formatCode>
                <c:ptCount val="2"/>
                <c:pt idx="0" formatCode="_-* #,##0.00\ [$kn-41A]_-;\-* #,##0.00\ [$kn-41A]_-;_-* &quot;-&quot;??\ [$kn-41A]_-;_-@_-">
                  <c:v>18630000</c:v>
                </c:pt>
                <c:pt idx="1">
                  <c:v>0.2</c:v>
                </c:pt>
              </c:numCache>
            </c:numRef>
          </c:val>
          <c:extLst>
            <c:ext xmlns:c16="http://schemas.microsoft.com/office/drawing/2014/chart" uri="{C3380CC4-5D6E-409C-BE32-E72D297353CC}">
              <c16:uniqueId val="{00000008-B417-4F5C-A9A0-72DD14563E9C}"/>
            </c:ext>
          </c:extLst>
        </c:ser>
        <c:dLbls>
          <c:showLegendKey val="0"/>
          <c:showVal val="0"/>
          <c:showCatName val="0"/>
          <c:showSerName val="0"/>
          <c:showPercent val="0"/>
          <c:showBubbleSize val="0"/>
        </c:dLbls>
        <c:gapWidth val="150"/>
        <c:shape val="box"/>
        <c:axId val="559155640"/>
        <c:axId val="559149408"/>
        <c:axId val="522163424"/>
      </c:bar3DChart>
      <c:valAx>
        <c:axId val="559149408"/>
        <c:scaling>
          <c:orientation val="minMax"/>
        </c:scaling>
        <c:delete val="0"/>
        <c:axPos val="l"/>
        <c:majorGridlines>
          <c:spPr>
            <a:ln w="9525" cap="flat" cmpd="sng" algn="ctr">
              <a:noFill/>
              <a:round/>
            </a:ln>
            <a:effectLst/>
          </c:spPr>
        </c:majorGridlines>
        <c:numFmt formatCode="_-* #,##0.00\ [$kn-41A]_-;\-* #,##0.00\ [$kn-41A]_-;_-* &quot;-&quot;??\ [$kn-41A]_-;_-@_-"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r-Latn-RS"/>
          </a:p>
        </c:txPr>
        <c:crossAx val="559155640"/>
        <c:crosses val="autoZero"/>
        <c:crossBetween val="between"/>
      </c:valAx>
      <c:catAx>
        <c:axId val="559155640"/>
        <c:scaling>
          <c:orientation val="minMax"/>
        </c:scaling>
        <c:delete val="1"/>
        <c:axPos val="b"/>
        <c:majorTickMark val="out"/>
        <c:minorTickMark val="none"/>
        <c:tickLblPos val="nextTo"/>
        <c:crossAx val="559149408"/>
        <c:crosses val="autoZero"/>
        <c:auto val="1"/>
        <c:lblAlgn val="ctr"/>
        <c:lblOffset val="100"/>
        <c:noMultiLvlLbl val="0"/>
      </c:catAx>
      <c:serAx>
        <c:axId val="522163424"/>
        <c:scaling>
          <c:orientation val="minMax"/>
        </c:scaling>
        <c:delete val="1"/>
        <c:axPos val="b"/>
        <c:majorTickMark val="out"/>
        <c:minorTickMark val="none"/>
        <c:tickLblPos val="nextTo"/>
        <c:crossAx val="559149408"/>
        <c:crosses val="autoZero"/>
      </c:serAx>
      <c:spPr>
        <a:noFill/>
        <a:ln>
          <a:noFill/>
        </a:ln>
        <a:effectLst/>
      </c:spPr>
    </c:plotArea>
    <c:legend>
      <c:legendPos val="r"/>
      <c:layout>
        <c:manualLayout>
          <c:xMode val="edge"/>
          <c:yMode val="edge"/>
          <c:x val="0.61499998343202322"/>
          <c:y val="0.17273143199434041"/>
          <c:w val="0.37710951763992484"/>
          <c:h val="0.2558031117514316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sr-Latn-R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r-Latn-R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2.xml.rels><?xml version="1.0" encoding="UTF-8" standalone="yes"?>
<Relationships xmlns="http://schemas.openxmlformats.org/package/2006/relationships"><Relationship Id="rId1" Type="http://schemas.openxmlformats.org/officeDocument/2006/relationships/image" Target="../media/image6.jpg"/></Relationships>
</file>

<file path=ppt/diagrams/_rels/drawing2.xml.rels><?xml version="1.0" encoding="UTF-8" standalone="yes"?>
<Relationships xmlns="http://schemas.openxmlformats.org/package/2006/relationships"><Relationship Id="rId1" Type="http://schemas.openxmlformats.org/officeDocument/2006/relationships/image" Target="../media/image6.jpg"/></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2CE617-82F0-4217-8597-50B9FD922460}" type="doc">
      <dgm:prSet loTypeId="urn:microsoft.com/office/officeart/2005/8/layout/venn3" loCatId="relationship" qsTypeId="urn:microsoft.com/office/officeart/2005/8/quickstyle/simple1" qsCatId="simple" csTypeId="urn:microsoft.com/office/officeart/2005/8/colors/accent0_2" csCatId="mainScheme" phldr="1"/>
      <dgm:spPr>
        <a:scene3d>
          <a:camera prst="orthographicFront">
            <a:rot lat="0" lon="0" rev="0"/>
          </a:camera>
          <a:lightRig rig="glow" dir="t">
            <a:rot lat="0" lon="0" rev="14100000"/>
          </a:lightRig>
        </a:scene3d>
      </dgm:spPr>
      <dgm:t>
        <a:bodyPr/>
        <a:lstStyle/>
        <a:p>
          <a:endParaRPr lang="en-US"/>
        </a:p>
      </dgm:t>
    </dgm:pt>
    <dgm:pt modelId="{2D4DA41A-AF1E-4906-B20E-1A3D266E8A86}">
      <dgm:prSet>
        <dgm:style>
          <a:lnRef idx="3">
            <a:schemeClr val="lt1"/>
          </a:lnRef>
          <a:fillRef idx="1">
            <a:schemeClr val="accent3"/>
          </a:fillRef>
          <a:effectRef idx="1">
            <a:schemeClr val="accent3"/>
          </a:effectRef>
          <a:fontRef idx="minor">
            <a:schemeClr val="lt1"/>
          </a:fontRef>
        </dgm:style>
      </dgm:prSet>
      <dgm:spPr>
        <a:ln>
          <a:noFill/>
        </a:ln>
        <a:effectLst/>
        <a:scene3d>
          <a:camera prst="orthographicFront">
            <a:rot lat="0" lon="0" rev="0"/>
          </a:camera>
          <a:lightRig rig="glow" dir="t">
            <a:rot lat="0" lon="0" rev="14100000"/>
          </a:lightRig>
        </a:scene3d>
        <a:sp3d prstMaterial="softEdge">
          <a:bevelT w="127000" prst="coolSlant"/>
        </a:sp3d>
      </dgm:spPr>
      <dgm:t>
        <a:bodyPr/>
        <a:lstStyle/>
        <a:p>
          <a:r>
            <a:rPr lang="hr-HR" dirty="0">
              <a:latin typeface="+mj-lt"/>
            </a:rPr>
            <a:t>Povoljnije financiranje investicija javnog i privatnog sektora</a:t>
          </a:r>
        </a:p>
      </dgm:t>
    </dgm:pt>
    <dgm:pt modelId="{3D8D8DA1-2767-4E8D-A5C0-07EC947C62E8}" type="parTrans" cxnId="{B18339C3-5EA0-42DE-B3EC-DF494AD65A9A}">
      <dgm:prSet/>
      <dgm:spPr/>
      <dgm:t>
        <a:bodyPr/>
        <a:lstStyle/>
        <a:p>
          <a:endParaRPr lang="en-US"/>
        </a:p>
      </dgm:t>
    </dgm:pt>
    <dgm:pt modelId="{AAF770EC-CAC8-4C1F-9E0E-858CF61C1A4D}" type="sibTrans" cxnId="{B18339C3-5EA0-42DE-B3EC-DF494AD65A9A}">
      <dgm:prSet/>
      <dgm:spPr/>
      <dgm:t>
        <a:bodyPr/>
        <a:lstStyle/>
        <a:p>
          <a:endParaRPr lang="en-US"/>
        </a:p>
      </dgm:t>
    </dgm:pt>
    <dgm:pt modelId="{E8342E70-32AC-4A56-B114-3010736F34A3}">
      <dgm:prSet>
        <dgm:style>
          <a:lnRef idx="3">
            <a:schemeClr val="lt1"/>
          </a:lnRef>
          <a:fillRef idx="1">
            <a:schemeClr val="accent3"/>
          </a:fillRef>
          <a:effectRef idx="1">
            <a:schemeClr val="accent3"/>
          </a:effectRef>
          <a:fontRef idx="minor">
            <a:schemeClr val="lt1"/>
          </a:fontRef>
        </dgm:style>
      </dgm:prSet>
      <dgm:spPr>
        <a:ln>
          <a:noFill/>
        </a:ln>
        <a:effectLst/>
        <a:scene3d>
          <a:camera prst="orthographicFront">
            <a:rot lat="0" lon="0" rev="0"/>
          </a:camera>
          <a:lightRig rig="glow" dir="t">
            <a:rot lat="0" lon="0" rev="14100000"/>
          </a:lightRig>
        </a:scene3d>
        <a:sp3d prstMaterial="softEdge">
          <a:bevelT w="127000" prst="coolSlant"/>
        </a:sp3d>
      </dgm:spPr>
      <dgm:t>
        <a:bodyPr/>
        <a:lstStyle/>
        <a:p>
          <a:r>
            <a:rPr lang="hr-HR" dirty="0">
              <a:latin typeface="+mj-lt"/>
            </a:rPr>
            <a:t>Šira paleta financijskih proizvoda</a:t>
          </a:r>
        </a:p>
      </dgm:t>
    </dgm:pt>
    <dgm:pt modelId="{DCF122EF-7529-43E9-89F9-ADDF823ED2E9}" type="parTrans" cxnId="{EE9ACFC3-FC20-4F7B-ACBF-98DB3A51890E}">
      <dgm:prSet/>
      <dgm:spPr/>
      <dgm:t>
        <a:bodyPr/>
        <a:lstStyle/>
        <a:p>
          <a:endParaRPr lang="en-US"/>
        </a:p>
      </dgm:t>
    </dgm:pt>
    <dgm:pt modelId="{F432E301-6D5E-44A5-B099-7A0A1098D042}" type="sibTrans" cxnId="{EE9ACFC3-FC20-4F7B-ACBF-98DB3A51890E}">
      <dgm:prSet/>
      <dgm:spPr/>
      <dgm:t>
        <a:bodyPr/>
        <a:lstStyle/>
        <a:p>
          <a:endParaRPr lang="en-US"/>
        </a:p>
      </dgm:t>
    </dgm:pt>
    <dgm:pt modelId="{6E278344-4F76-4A17-8DF1-B630098FA3FD}">
      <dgm:prSet>
        <dgm:style>
          <a:lnRef idx="3">
            <a:schemeClr val="lt1"/>
          </a:lnRef>
          <a:fillRef idx="1">
            <a:schemeClr val="accent3"/>
          </a:fillRef>
          <a:effectRef idx="1">
            <a:schemeClr val="accent3"/>
          </a:effectRef>
          <a:fontRef idx="minor">
            <a:schemeClr val="lt1"/>
          </a:fontRef>
        </dgm:style>
      </dgm:prSet>
      <dgm:spPr>
        <a:ln>
          <a:noFill/>
        </a:ln>
        <a:effectLst/>
        <a:scene3d>
          <a:camera prst="orthographicFront">
            <a:rot lat="0" lon="0" rev="0"/>
          </a:camera>
          <a:lightRig rig="glow" dir="t">
            <a:rot lat="0" lon="0" rev="14100000"/>
          </a:lightRig>
        </a:scene3d>
        <a:sp3d prstMaterial="softEdge">
          <a:bevelT w="127000" prst="coolSlant"/>
        </a:sp3d>
      </dgm:spPr>
      <dgm:t>
        <a:bodyPr/>
        <a:lstStyle/>
        <a:p>
          <a:r>
            <a:rPr lang="hr-HR" dirty="0">
              <a:latin typeface="+mj-lt"/>
            </a:rPr>
            <a:t>Obnavljajući učinak javnih sredstava – dosezanje većeg broja korisnika s istim iznosom sredstava</a:t>
          </a:r>
        </a:p>
      </dgm:t>
    </dgm:pt>
    <dgm:pt modelId="{F5D54338-BC8F-403A-A945-05345F7593B4}" type="parTrans" cxnId="{F3623F3A-2DAA-4231-991D-1641DC62E8F7}">
      <dgm:prSet/>
      <dgm:spPr/>
      <dgm:t>
        <a:bodyPr/>
        <a:lstStyle/>
        <a:p>
          <a:endParaRPr lang="en-US"/>
        </a:p>
      </dgm:t>
    </dgm:pt>
    <dgm:pt modelId="{DE00ADEC-987F-45E4-B39F-6655D80685B5}" type="sibTrans" cxnId="{F3623F3A-2DAA-4231-991D-1641DC62E8F7}">
      <dgm:prSet/>
      <dgm:spPr/>
      <dgm:t>
        <a:bodyPr/>
        <a:lstStyle/>
        <a:p>
          <a:endParaRPr lang="en-US"/>
        </a:p>
      </dgm:t>
    </dgm:pt>
    <dgm:pt modelId="{77AE6EBC-41B1-4AC4-A8E0-53A201DAE9E3}">
      <dgm:prSet>
        <dgm:style>
          <a:lnRef idx="3">
            <a:schemeClr val="lt1"/>
          </a:lnRef>
          <a:fillRef idx="1">
            <a:schemeClr val="accent3"/>
          </a:fillRef>
          <a:effectRef idx="1">
            <a:schemeClr val="accent3"/>
          </a:effectRef>
          <a:fontRef idx="minor">
            <a:schemeClr val="lt1"/>
          </a:fontRef>
        </dgm:style>
      </dgm:prSet>
      <dgm:spPr>
        <a:ln>
          <a:noFill/>
        </a:ln>
        <a:effectLst/>
        <a:scene3d>
          <a:camera prst="orthographicFront">
            <a:rot lat="0" lon="0" rev="0"/>
          </a:camera>
          <a:lightRig rig="glow" dir="t">
            <a:rot lat="0" lon="0" rev="14100000"/>
          </a:lightRig>
        </a:scene3d>
        <a:sp3d prstMaterial="softEdge">
          <a:bevelT w="127000" prst="coolSlant"/>
        </a:sp3d>
      </dgm:spPr>
      <dgm:t>
        <a:bodyPr/>
        <a:lstStyle/>
        <a:p>
          <a:r>
            <a:rPr lang="hr-HR" dirty="0">
              <a:latin typeface="+mj-lt"/>
            </a:rPr>
            <a:t>Multipliciranje javnih sredstava privatnim sredstvima (učinak poluge)</a:t>
          </a:r>
        </a:p>
      </dgm:t>
    </dgm:pt>
    <dgm:pt modelId="{2FAED1AB-82AE-4A8F-814E-7CE4A582FD11}" type="parTrans" cxnId="{A802C162-CDD4-44B2-AC24-A8FD6D8704E3}">
      <dgm:prSet/>
      <dgm:spPr/>
      <dgm:t>
        <a:bodyPr/>
        <a:lstStyle/>
        <a:p>
          <a:endParaRPr lang="en-US"/>
        </a:p>
      </dgm:t>
    </dgm:pt>
    <dgm:pt modelId="{E53BFD0C-A15C-43DA-92F5-20F6704F2F07}" type="sibTrans" cxnId="{A802C162-CDD4-44B2-AC24-A8FD6D8704E3}">
      <dgm:prSet/>
      <dgm:spPr/>
      <dgm:t>
        <a:bodyPr/>
        <a:lstStyle/>
        <a:p>
          <a:endParaRPr lang="en-US"/>
        </a:p>
      </dgm:t>
    </dgm:pt>
    <dgm:pt modelId="{154AA7F7-A8FF-45C2-9F0B-146AFEE6A5BB}" type="pres">
      <dgm:prSet presAssocID="{D52CE617-82F0-4217-8597-50B9FD922460}" presName="Name0" presStyleCnt="0">
        <dgm:presLayoutVars>
          <dgm:dir/>
          <dgm:resizeHandles val="exact"/>
        </dgm:presLayoutVars>
      </dgm:prSet>
      <dgm:spPr/>
    </dgm:pt>
    <dgm:pt modelId="{43BED90C-862D-431E-A43B-32070FCF614E}" type="pres">
      <dgm:prSet presAssocID="{2D4DA41A-AF1E-4906-B20E-1A3D266E8A86}" presName="Name5" presStyleLbl="vennNode1" presStyleIdx="0" presStyleCnt="4">
        <dgm:presLayoutVars>
          <dgm:bulletEnabled val="1"/>
        </dgm:presLayoutVars>
      </dgm:prSet>
      <dgm:spPr/>
    </dgm:pt>
    <dgm:pt modelId="{1FC5CBFC-2B7C-47F8-B647-1446A52615F2}" type="pres">
      <dgm:prSet presAssocID="{AAF770EC-CAC8-4C1F-9E0E-858CF61C1A4D}" presName="space" presStyleCnt="0"/>
      <dgm:spPr>
        <a:ln>
          <a:noFill/>
        </a:ln>
        <a:effectLst/>
        <a:scene3d>
          <a:camera prst="orthographicFront">
            <a:rot lat="0" lon="0" rev="0"/>
          </a:camera>
          <a:lightRig rig="glow" dir="t">
            <a:rot lat="0" lon="0" rev="14100000"/>
          </a:lightRig>
        </a:scene3d>
        <a:sp3d prstMaterial="softEdge">
          <a:bevelT w="127000" prst="coolSlant"/>
        </a:sp3d>
      </dgm:spPr>
    </dgm:pt>
    <dgm:pt modelId="{6AEB2F56-D2AE-4683-9E49-378BDF1DE2FE}" type="pres">
      <dgm:prSet presAssocID="{E8342E70-32AC-4A56-B114-3010736F34A3}" presName="Name5" presStyleLbl="vennNode1" presStyleIdx="1" presStyleCnt="4" custLinFactNeighborX="32256" custLinFactNeighborY="1019">
        <dgm:presLayoutVars>
          <dgm:bulletEnabled val="1"/>
        </dgm:presLayoutVars>
      </dgm:prSet>
      <dgm:spPr/>
    </dgm:pt>
    <dgm:pt modelId="{11F16392-D1E4-4419-912F-C1F6F450BB6B}" type="pres">
      <dgm:prSet presAssocID="{F432E301-6D5E-44A5-B099-7A0A1098D042}" presName="space" presStyleCnt="0"/>
      <dgm:spPr>
        <a:ln>
          <a:noFill/>
        </a:ln>
        <a:effectLst/>
        <a:scene3d>
          <a:camera prst="orthographicFront">
            <a:rot lat="0" lon="0" rev="0"/>
          </a:camera>
          <a:lightRig rig="glow" dir="t">
            <a:rot lat="0" lon="0" rev="14100000"/>
          </a:lightRig>
        </a:scene3d>
        <a:sp3d prstMaterial="softEdge">
          <a:bevelT w="127000" prst="coolSlant"/>
        </a:sp3d>
      </dgm:spPr>
    </dgm:pt>
    <dgm:pt modelId="{E85F3B37-0E8B-4DC9-82AA-6147150D4966}" type="pres">
      <dgm:prSet presAssocID="{6E278344-4F76-4A17-8DF1-B630098FA3FD}" presName="Name5" presStyleLbl="vennNode1" presStyleIdx="2" presStyleCnt="4">
        <dgm:presLayoutVars>
          <dgm:bulletEnabled val="1"/>
        </dgm:presLayoutVars>
      </dgm:prSet>
      <dgm:spPr/>
    </dgm:pt>
    <dgm:pt modelId="{83319B4D-9852-4A42-83FA-710CFABD6759}" type="pres">
      <dgm:prSet presAssocID="{DE00ADEC-987F-45E4-B39F-6655D80685B5}" presName="space" presStyleCnt="0"/>
      <dgm:spPr>
        <a:ln>
          <a:noFill/>
        </a:ln>
        <a:effectLst/>
        <a:scene3d>
          <a:camera prst="orthographicFront">
            <a:rot lat="0" lon="0" rev="0"/>
          </a:camera>
          <a:lightRig rig="glow" dir="t">
            <a:rot lat="0" lon="0" rev="14100000"/>
          </a:lightRig>
        </a:scene3d>
        <a:sp3d prstMaterial="softEdge">
          <a:bevelT w="127000" prst="coolSlant"/>
        </a:sp3d>
      </dgm:spPr>
    </dgm:pt>
    <dgm:pt modelId="{93898261-1FFF-4A81-BE8D-3348AD6933E0}" type="pres">
      <dgm:prSet presAssocID="{77AE6EBC-41B1-4AC4-A8E0-53A201DAE9E3}" presName="Name5" presStyleLbl="vennNode1" presStyleIdx="3" presStyleCnt="4">
        <dgm:presLayoutVars>
          <dgm:bulletEnabled val="1"/>
        </dgm:presLayoutVars>
      </dgm:prSet>
      <dgm:spPr/>
    </dgm:pt>
  </dgm:ptLst>
  <dgm:cxnLst>
    <dgm:cxn modelId="{F3623F3A-2DAA-4231-991D-1641DC62E8F7}" srcId="{D52CE617-82F0-4217-8597-50B9FD922460}" destId="{6E278344-4F76-4A17-8DF1-B630098FA3FD}" srcOrd="2" destOrd="0" parTransId="{F5D54338-BC8F-403A-A945-05345F7593B4}" sibTransId="{DE00ADEC-987F-45E4-B39F-6655D80685B5}"/>
    <dgm:cxn modelId="{A802C162-CDD4-44B2-AC24-A8FD6D8704E3}" srcId="{D52CE617-82F0-4217-8597-50B9FD922460}" destId="{77AE6EBC-41B1-4AC4-A8E0-53A201DAE9E3}" srcOrd="3" destOrd="0" parTransId="{2FAED1AB-82AE-4A8F-814E-7CE4A582FD11}" sibTransId="{E53BFD0C-A15C-43DA-92F5-20F6704F2F07}"/>
    <dgm:cxn modelId="{D693438F-BC8E-4CB8-9914-C4403DA6D115}" type="presOf" srcId="{D52CE617-82F0-4217-8597-50B9FD922460}" destId="{154AA7F7-A8FF-45C2-9F0B-146AFEE6A5BB}" srcOrd="0" destOrd="0" presId="urn:microsoft.com/office/officeart/2005/8/layout/venn3"/>
    <dgm:cxn modelId="{D5E10E97-4E55-4B2E-99FA-2C50CFB61E11}" type="presOf" srcId="{E8342E70-32AC-4A56-B114-3010736F34A3}" destId="{6AEB2F56-D2AE-4683-9E49-378BDF1DE2FE}" srcOrd="0" destOrd="0" presId="urn:microsoft.com/office/officeart/2005/8/layout/venn3"/>
    <dgm:cxn modelId="{B18339C3-5EA0-42DE-B3EC-DF494AD65A9A}" srcId="{D52CE617-82F0-4217-8597-50B9FD922460}" destId="{2D4DA41A-AF1E-4906-B20E-1A3D266E8A86}" srcOrd="0" destOrd="0" parTransId="{3D8D8DA1-2767-4E8D-A5C0-07EC947C62E8}" sibTransId="{AAF770EC-CAC8-4C1F-9E0E-858CF61C1A4D}"/>
    <dgm:cxn modelId="{EE9ACFC3-FC20-4F7B-ACBF-98DB3A51890E}" srcId="{D52CE617-82F0-4217-8597-50B9FD922460}" destId="{E8342E70-32AC-4A56-B114-3010736F34A3}" srcOrd="1" destOrd="0" parTransId="{DCF122EF-7529-43E9-89F9-ADDF823ED2E9}" sibTransId="{F432E301-6D5E-44A5-B099-7A0A1098D042}"/>
    <dgm:cxn modelId="{35D370C4-8F8A-41C4-A22B-72A44A506AA1}" type="presOf" srcId="{77AE6EBC-41B1-4AC4-A8E0-53A201DAE9E3}" destId="{93898261-1FFF-4A81-BE8D-3348AD6933E0}" srcOrd="0" destOrd="0" presId="urn:microsoft.com/office/officeart/2005/8/layout/venn3"/>
    <dgm:cxn modelId="{003633F5-FFF9-486A-BCC2-41B15F0DEC5E}" type="presOf" srcId="{6E278344-4F76-4A17-8DF1-B630098FA3FD}" destId="{E85F3B37-0E8B-4DC9-82AA-6147150D4966}" srcOrd="0" destOrd="0" presId="urn:microsoft.com/office/officeart/2005/8/layout/venn3"/>
    <dgm:cxn modelId="{10BC10FA-D3D8-4F90-97C1-E4DCF2401949}" type="presOf" srcId="{2D4DA41A-AF1E-4906-B20E-1A3D266E8A86}" destId="{43BED90C-862D-431E-A43B-32070FCF614E}" srcOrd="0" destOrd="0" presId="urn:microsoft.com/office/officeart/2005/8/layout/venn3"/>
    <dgm:cxn modelId="{F99D9E1A-B9C5-4024-8367-15DE9296A123}" type="presParOf" srcId="{154AA7F7-A8FF-45C2-9F0B-146AFEE6A5BB}" destId="{43BED90C-862D-431E-A43B-32070FCF614E}" srcOrd="0" destOrd="0" presId="urn:microsoft.com/office/officeart/2005/8/layout/venn3"/>
    <dgm:cxn modelId="{1C9E13C5-7DF1-4ABC-BEBD-F7A801A79726}" type="presParOf" srcId="{154AA7F7-A8FF-45C2-9F0B-146AFEE6A5BB}" destId="{1FC5CBFC-2B7C-47F8-B647-1446A52615F2}" srcOrd="1" destOrd="0" presId="urn:microsoft.com/office/officeart/2005/8/layout/venn3"/>
    <dgm:cxn modelId="{77EE83AF-7983-488B-A396-01E6B687C805}" type="presParOf" srcId="{154AA7F7-A8FF-45C2-9F0B-146AFEE6A5BB}" destId="{6AEB2F56-D2AE-4683-9E49-378BDF1DE2FE}" srcOrd="2" destOrd="0" presId="urn:microsoft.com/office/officeart/2005/8/layout/venn3"/>
    <dgm:cxn modelId="{2656956E-68A1-469E-9308-D411BF337F78}" type="presParOf" srcId="{154AA7F7-A8FF-45C2-9F0B-146AFEE6A5BB}" destId="{11F16392-D1E4-4419-912F-C1F6F450BB6B}" srcOrd="3" destOrd="0" presId="urn:microsoft.com/office/officeart/2005/8/layout/venn3"/>
    <dgm:cxn modelId="{B2D56CE4-AA1A-4CF2-BA43-547E301EE604}" type="presParOf" srcId="{154AA7F7-A8FF-45C2-9F0B-146AFEE6A5BB}" destId="{E85F3B37-0E8B-4DC9-82AA-6147150D4966}" srcOrd="4" destOrd="0" presId="urn:microsoft.com/office/officeart/2005/8/layout/venn3"/>
    <dgm:cxn modelId="{FF29776A-7BB5-4939-BE52-03C61B586FD4}" type="presParOf" srcId="{154AA7F7-A8FF-45C2-9F0B-146AFEE6A5BB}" destId="{83319B4D-9852-4A42-83FA-710CFABD6759}" srcOrd="5" destOrd="0" presId="urn:microsoft.com/office/officeart/2005/8/layout/venn3"/>
    <dgm:cxn modelId="{EC55CFD5-14BF-475B-A1CF-ED8DFD20A6AE}" type="presParOf" srcId="{154AA7F7-A8FF-45C2-9F0B-146AFEE6A5BB}" destId="{93898261-1FFF-4A81-BE8D-3348AD6933E0}" srcOrd="6" destOrd="0" presId="urn:microsoft.com/office/officeart/2005/8/layout/ven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3C65759-6FF6-4AD5-B144-0F313B3ADF3E}" type="doc">
      <dgm:prSet loTypeId="urn:microsoft.com/office/officeart/2005/8/layout/process4" loCatId="list" qsTypeId="urn:microsoft.com/office/officeart/2005/8/quickstyle/simple1" qsCatId="simple" csTypeId="urn:microsoft.com/office/officeart/2005/8/colors/accent0_2" csCatId="mainScheme" phldr="1"/>
      <dgm:spPr/>
      <dgm:t>
        <a:bodyPr/>
        <a:lstStyle/>
        <a:p>
          <a:endParaRPr lang="en-US"/>
        </a:p>
      </dgm:t>
    </dgm:pt>
    <dgm:pt modelId="{52D0C8AF-03B7-40F5-9099-40484D38AA8C}" type="pres">
      <dgm:prSet presAssocID="{73C65759-6FF6-4AD5-B144-0F313B3ADF3E}" presName="Name0" presStyleCnt="0">
        <dgm:presLayoutVars>
          <dgm:dir/>
          <dgm:animLvl val="lvl"/>
          <dgm:resizeHandles val="exact"/>
        </dgm:presLayoutVars>
      </dgm:prSet>
      <dgm:spPr/>
    </dgm:pt>
  </dgm:ptLst>
  <dgm:cxnLst>
    <dgm:cxn modelId="{1236B8FE-FAE1-48C5-95A5-CA222A64FE05}" type="presOf" srcId="{73C65759-6FF6-4AD5-B144-0F313B3ADF3E}" destId="{52D0C8AF-03B7-40F5-9099-40484D38AA8C}"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3C65759-6FF6-4AD5-B144-0F313B3ADF3E}" type="doc">
      <dgm:prSet loTypeId="urn:microsoft.com/office/officeart/2005/8/layout/process4" loCatId="list" qsTypeId="urn:microsoft.com/office/officeart/2005/8/quickstyle/simple1" qsCatId="simple" csTypeId="urn:microsoft.com/office/officeart/2005/8/colors/accent0_2" csCatId="mainScheme" phldr="1"/>
      <dgm:spPr/>
      <dgm:t>
        <a:bodyPr/>
        <a:lstStyle/>
        <a:p>
          <a:endParaRPr lang="en-US"/>
        </a:p>
      </dgm:t>
    </dgm:pt>
    <dgm:pt modelId="{52D0C8AF-03B7-40F5-9099-40484D38AA8C}" type="pres">
      <dgm:prSet presAssocID="{73C65759-6FF6-4AD5-B144-0F313B3ADF3E}" presName="Name0" presStyleCnt="0">
        <dgm:presLayoutVars>
          <dgm:dir/>
          <dgm:animLvl val="lvl"/>
          <dgm:resizeHandles val="exact"/>
        </dgm:presLayoutVars>
      </dgm:prSet>
      <dgm:spPr/>
    </dgm:pt>
  </dgm:ptLst>
  <dgm:cxnLst>
    <dgm:cxn modelId="{1236B8FE-FAE1-48C5-95A5-CA222A64FE05}" type="presOf" srcId="{73C65759-6FF6-4AD5-B144-0F313B3ADF3E}" destId="{52D0C8AF-03B7-40F5-9099-40484D38AA8C}"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3C65759-6FF6-4AD5-B144-0F313B3ADF3E}" type="doc">
      <dgm:prSet loTypeId="urn:microsoft.com/office/officeart/2005/8/layout/process4" loCatId="list" qsTypeId="urn:microsoft.com/office/officeart/2005/8/quickstyle/simple1" qsCatId="simple" csTypeId="urn:microsoft.com/office/officeart/2005/8/colors/accent0_2" csCatId="mainScheme" phldr="1"/>
      <dgm:spPr/>
      <dgm:t>
        <a:bodyPr/>
        <a:lstStyle/>
        <a:p>
          <a:endParaRPr lang="en-US"/>
        </a:p>
      </dgm:t>
    </dgm:pt>
    <dgm:pt modelId="{52D0C8AF-03B7-40F5-9099-40484D38AA8C}" type="pres">
      <dgm:prSet presAssocID="{73C65759-6FF6-4AD5-B144-0F313B3ADF3E}" presName="Name0" presStyleCnt="0">
        <dgm:presLayoutVars>
          <dgm:dir/>
          <dgm:animLvl val="lvl"/>
          <dgm:resizeHandles val="exact"/>
        </dgm:presLayoutVars>
      </dgm:prSet>
      <dgm:spPr/>
    </dgm:pt>
  </dgm:ptLst>
  <dgm:cxnLst>
    <dgm:cxn modelId="{1236B8FE-FAE1-48C5-95A5-CA222A64FE05}" type="presOf" srcId="{73C65759-6FF6-4AD5-B144-0F313B3ADF3E}" destId="{52D0C8AF-03B7-40F5-9099-40484D38AA8C}"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82CEDC7-A78D-4C83-AE36-0CCE13E126A0}" type="doc">
      <dgm:prSet loTypeId="urn:microsoft.com/office/officeart/2005/8/layout/chevronAccent+Icon" loCatId="process" qsTypeId="urn:microsoft.com/office/officeart/2005/8/quickstyle/simple1" qsCatId="simple" csTypeId="urn:microsoft.com/office/officeart/2005/8/colors/accent4_2" csCatId="accent4" phldr="1"/>
      <dgm:spPr/>
      <dgm:t>
        <a:bodyPr/>
        <a:lstStyle/>
        <a:p>
          <a:endParaRPr lang="en-US"/>
        </a:p>
      </dgm:t>
    </dgm:pt>
    <dgm:pt modelId="{21233A80-4456-4D65-B109-D70A7C268416}">
      <dgm:prSet phldrT="[Text]" custT="1"/>
      <dgm:spPr/>
      <dgm:t>
        <a:bodyPr/>
        <a:lstStyle/>
        <a:p>
          <a:r>
            <a:rPr lang="hr-HR" sz="1600" dirty="0"/>
            <a:t>Krajnji primatelj bespovratnih sredstava podnosi HBOR-u zahtjev za odobrenje „ESIF Kredita za energetsku učinkovitost” kojom prilikom dostavlja i Odluku o financiranju izdanu od PT1, projektantski troškovnik i ostalu dokumentaciju. </a:t>
          </a:r>
          <a:endParaRPr lang="en-US" sz="1600" dirty="0"/>
        </a:p>
      </dgm:t>
    </dgm:pt>
    <dgm:pt modelId="{4A815302-7050-4788-AD20-5662906C0EEA}" type="parTrans" cxnId="{D6E25A29-1802-4FCF-8F83-6155CA933124}">
      <dgm:prSet/>
      <dgm:spPr/>
      <dgm:t>
        <a:bodyPr/>
        <a:lstStyle/>
        <a:p>
          <a:endParaRPr lang="en-US" sz="1600"/>
        </a:p>
      </dgm:t>
    </dgm:pt>
    <dgm:pt modelId="{2DDDB418-8FAD-496E-8523-CEB7761BBFAC}" type="sibTrans" cxnId="{D6E25A29-1802-4FCF-8F83-6155CA933124}">
      <dgm:prSet/>
      <dgm:spPr/>
      <dgm:t>
        <a:bodyPr/>
        <a:lstStyle/>
        <a:p>
          <a:endParaRPr lang="en-US" sz="1600"/>
        </a:p>
      </dgm:t>
    </dgm:pt>
    <dgm:pt modelId="{443F97E5-24C3-4ACA-8170-9693116E4444}">
      <dgm:prSet phldrT="[Text]" custT="1"/>
      <dgm:spPr/>
      <dgm:t>
        <a:bodyPr/>
        <a:lstStyle/>
        <a:p>
          <a:r>
            <a:rPr lang="hr-HR" sz="1600" dirty="0"/>
            <a:t>HBOR obrađuje zahtjev za „ESIF Kredit za energetsku učinkovitost“. </a:t>
          </a:r>
          <a:endParaRPr lang="en-US" sz="1600" dirty="0"/>
        </a:p>
      </dgm:t>
    </dgm:pt>
    <dgm:pt modelId="{183F82F5-1D42-48FD-A0E2-42E4F7B15C09}" type="parTrans" cxnId="{D92F2BF5-7087-4073-982B-52E5BCA51885}">
      <dgm:prSet/>
      <dgm:spPr/>
      <dgm:t>
        <a:bodyPr/>
        <a:lstStyle/>
        <a:p>
          <a:endParaRPr lang="en-US" sz="1600"/>
        </a:p>
      </dgm:t>
    </dgm:pt>
    <dgm:pt modelId="{60B43425-12DB-4082-9C63-73FDAF3B9CD2}" type="sibTrans" cxnId="{D92F2BF5-7087-4073-982B-52E5BCA51885}">
      <dgm:prSet/>
      <dgm:spPr/>
      <dgm:t>
        <a:bodyPr/>
        <a:lstStyle/>
        <a:p>
          <a:endParaRPr lang="en-US" sz="1600"/>
        </a:p>
      </dgm:t>
    </dgm:pt>
    <dgm:pt modelId="{0DC6CA33-96BB-4715-A7D0-010616564646}">
      <dgm:prSet phldrT="[Text]" custT="1"/>
      <dgm:spPr/>
      <dgm:t>
        <a:bodyPr/>
        <a:lstStyle/>
        <a:p>
          <a:r>
            <a:rPr lang="hr-HR" sz="1600" noProof="0" dirty="0"/>
            <a:t>HBOR, u slučaju pozitivne ocjene, donosi uvjetnu Odluku o odobrenju „</a:t>
          </a:r>
          <a:r>
            <a:rPr lang="hr-HR" sz="1600" dirty="0"/>
            <a:t>ESIF Kredita za energetsku učinkovitost”.</a:t>
          </a:r>
          <a:endParaRPr lang="hr-HR" sz="1600" noProof="0" dirty="0"/>
        </a:p>
      </dgm:t>
    </dgm:pt>
    <dgm:pt modelId="{8B6554E7-315C-40B8-AF4F-FA8F62E389A7}" type="parTrans" cxnId="{D4171FD9-C811-49A5-AFD4-5050C05AA128}">
      <dgm:prSet/>
      <dgm:spPr/>
      <dgm:t>
        <a:bodyPr/>
        <a:lstStyle/>
        <a:p>
          <a:endParaRPr lang="en-US" sz="1600"/>
        </a:p>
      </dgm:t>
    </dgm:pt>
    <dgm:pt modelId="{3AB09220-C406-46B9-AB98-BA87BEAD350E}" type="sibTrans" cxnId="{D4171FD9-C811-49A5-AFD4-5050C05AA128}">
      <dgm:prSet/>
      <dgm:spPr/>
      <dgm:t>
        <a:bodyPr/>
        <a:lstStyle/>
        <a:p>
          <a:endParaRPr lang="en-US" sz="1600"/>
        </a:p>
      </dgm:t>
    </dgm:pt>
    <dgm:pt modelId="{51FFEE6D-2AEB-4132-88A4-9285791B5639}">
      <dgm:prSet custT="1"/>
      <dgm:spPr/>
      <dgm:t>
        <a:bodyPr/>
        <a:lstStyle/>
        <a:p>
          <a:r>
            <a:rPr lang="hr-HR" sz="1600" dirty="0"/>
            <a:t>Kad krajnji primatelj bespovratnih sredstava dostavi HBOR-u Ugovor o dodjeli bespovratnih sredstava, uključujući i sve njegove priloge, HBOR će s njime zaključiti Ugovor o „ESIF Kreditu za energetsku učinkovitost”.</a:t>
          </a:r>
          <a:endParaRPr lang="en-US" sz="1600" dirty="0"/>
        </a:p>
      </dgm:t>
    </dgm:pt>
    <dgm:pt modelId="{3392EFB3-1825-40A9-8E06-58176A53552C}" type="parTrans" cxnId="{DAC2D3F8-4918-4760-832E-BEE1053EFF60}">
      <dgm:prSet/>
      <dgm:spPr/>
      <dgm:t>
        <a:bodyPr/>
        <a:lstStyle/>
        <a:p>
          <a:endParaRPr lang="en-US" sz="1600"/>
        </a:p>
      </dgm:t>
    </dgm:pt>
    <dgm:pt modelId="{994BD9B6-6F10-4D4E-BF8D-CE6D32945B9E}" type="sibTrans" cxnId="{DAC2D3F8-4918-4760-832E-BEE1053EFF60}">
      <dgm:prSet/>
      <dgm:spPr/>
      <dgm:t>
        <a:bodyPr/>
        <a:lstStyle/>
        <a:p>
          <a:endParaRPr lang="en-US" sz="1600"/>
        </a:p>
      </dgm:t>
    </dgm:pt>
    <dgm:pt modelId="{026826A9-B8C3-40AC-82D4-6B7B21BA946C}" type="pres">
      <dgm:prSet presAssocID="{B82CEDC7-A78D-4C83-AE36-0CCE13E126A0}" presName="Name0" presStyleCnt="0">
        <dgm:presLayoutVars>
          <dgm:dir/>
          <dgm:resizeHandles val="exact"/>
        </dgm:presLayoutVars>
      </dgm:prSet>
      <dgm:spPr/>
    </dgm:pt>
    <dgm:pt modelId="{2FA1EAA9-1276-4993-A4AC-FED29FF7781B}" type="pres">
      <dgm:prSet presAssocID="{21233A80-4456-4D65-B109-D70A7C268416}" presName="composite" presStyleCnt="0"/>
      <dgm:spPr/>
    </dgm:pt>
    <dgm:pt modelId="{C2046190-2612-4B23-B539-594FB01D5ED5}" type="pres">
      <dgm:prSet presAssocID="{21233A80-4456-4D65-B109-D70A7C268416}" presName="bgChev" presStyleLbl="node1" presStyleIdx="0" presStyleCnt="4" custLinFactY="-8193" custLinFactNeighborX="795" custLinFactNeighborY="-100000"/>
      <dgm:spPr/>
    </dgm:pt>
    <dgm:pt modelId="{DAC1FD34-8581-42CC-902F-3D599C27EAC2}" type="pres">
      <dgm:prSet presAssocID="{21233A80-4456-4D65-B109-D70A7C268416}" presName="txNode" presStyleLbl="fgAcc1" presStyleIdx="0" presStyleCnt="4" custScaleX="118126" custScaleY="143901" custLinFactY="-6309" custLinFactNeighborX="-2644" custLinFactNeighborY="-100000">
        <dgm:presLayoutVars>
          <dgm:bulletEnabled val="1"/>
        </dgm:presLayoutVars>
      </dgm:prSet>
      <dgm:spPr/>
    </dgm:pt>
    <dgm:pt modelId="{107E439C-DA0B-4A30-8580-CD76716A3FA7}" type="pres">
      <dgm:prSet presAssocID="{2DDDB418-8FAD-496E-8523-CEB7761BBFAC}" presName="compositeSpace" presStyleCnt="0"/>
      <dgm:spPr/>
    </dgm:pt>
    <dgm:pt modelId="{240B4378-FB6C-45C7-B711-376350DA54C9}" type="pres">
      <dgm:prSet presAssocID="{443F97E5-24C3-4ACA-8170-9693116E4444}" presName="composite" presStyleCnt="0"/>
      <dgm:spPr/>
    </dgm:pt>
    <dgm:pt modelId="{BA9971DB-8DD4-4FCA-B85C-514BB5D9B529}" type="pres">
      <dgm:prSet presAssocID="{443F97E5-24C3-4ACA-8170-9693116E4444}" presName="bgChev" presStyleLbl="node1" presStyleIdx="1" presStyleCnt="4" custLinFactY="-7670" custLinFactNeighborX="-858" custLinFactNeighborY="-100000"/>
      <dgm:spPr/>
    </dgm:pt>
    <dgm:pt modelId="{C6CBA7F4-DE55-4D23-99A8-BDDB07E6E33D}" type="pres">
      <dgm:prSet presAssocID="{443F97E5-24C3-4ACA-8170-9693116E4444}" presName="txNode" presStyleLbl="fgAcc1" presStyleIdx="1" presStyleCnt="4" custScaleX="125684" custScaleY="147678" custLinFactY="-2966" custLinFactNeighborX="-5368" custLinFactNeighborY="-100000">
        <dgm:presLayoutVars>
          <dgm:bulletEnabled val="1"/>
        </dgm:presLayoutVars>
      </dgm:prSet>
      <dgm:spPr/>
    </dgm:pt>
    <dgm:pt modelId="{ED894110-85CE-4379-8E34-7EA6B883A2AB}" type="pres">
      <dgm:prSet presAssocID="{60B43425-12DB-4082-9C63-73FDAF3B9CD2}" presName="compositeSpace" presStyleCnt="0"/>
      <dgm:spPr/>
    </dgm:pt>
    <dgm:pt modelId="{1980EC2D-2E41-46FC-9983-8A23B63C32A1}" type="pres">
      <dgm:prSet presAssocID="{0DC6CA33-96BB-4715-A7D0-010616564646}" presName="composite" presStyleCnt="0"/>
      <dgm:spPr/>
    </dgm:pt>
    <dgm:pt modelId="{AFADD017-BB20-47D3-91CA-8AD929CCB0EA}" type="pres">
      <dgm:prSet presAssocID="{0DC6CA33-96BB-4715-A7D0-010616564646}" presName="bgChev" presStyleLbl="node1" presStyleIdx="2" presStyleCnt="4" custScaleX="100562" custScaleY="111965" custLinFactX="-100000" custLinFactNeighborX="-146951" custLinFactNeighborY="68738"/>
      <dgm:spPr/>
    </dgm:pt>
    <dgm:pt modelId="{0903D1A1-0780-435E-BD88-D546A52EE0EC}" type="pres">
      <dgm:prSet presAssocID="{0DC6CA33-96BB-4715-A7D0-010616564646}" presName="txNode" presStyleLbl="fgAcc1" presStyleIdx="2" presStyleCnt="4" custScaleX="124036" custScaleY="153037" custLinFactX="-100000" custLinFactNeighborX="-193374" custLinFactNeighborY="68878">
        <dgm:presLayoutVars>
          <dgm:bulletEnabled val="1"/>
        </dgm:presLayoutVars>
      </dgm:prSet>
      <dgm:spPr/>
    </dgm:pt>
    <dgm:pt modelId="{7AD73637-7FDA-4FCA-A0A9-4C7D0B78888F}" type="pres">
      <dgm:prSet presAssocID="{3AB09220-C406-46B9-AB98-BA87BEAD350E}" presName="compositeSpace" presStyleCnt="0"/>
      <dgm:spPr/>
    </dgm:pt>
    <dgm:pt modelId="{1DDE3585-22AE-4275-B5C1-DE9444BD1AD0}" type="pres">
      <dgm:prSet presAssocID="{51FFEE6D-2AEB-4132-88A4-9285791B5639}" presName="composite" presStyleCnt="0"/>
      <dgm:spPr/>
    </dgm:pt>
    <dgm:pt modelId="{4B78092D-4F63-4B8D-BD12-6FD04F2D360B}" type="pres">
      <dgm:prSet presAssocID="{51FFEE6D-2AEB-4132-88A4-9285791B5639}" presName="bgChev" presStyleLbl="node1" presStyleIdx="3" presStyleCnt="4" custScaleX="95310" custScaleY="123724" custLinFactX="-100000" custLinFactNeighborX="-147738" custLinFactNeighborY="67675"/>
      <dgm:spPr/>
    </dgm:pt>
    <dgm:pt modelId="{4E3028A5-593E-4774-B1DC-08A29330066F}" type="pres">
      <dgm:prSet presAssocID="{51FFEE6D-2AEB-4132-88A4-9285791B5639}" presName="txNode" presStyleLbl="fgAcc1" presStyleIdx="3" presStyleCnt="4" custScaleX="116328" custScaleY="153178" custLinFactX="-102695" custLinFactNeighborX="-200000" custLinFactNeighborY="64218">
        <dgm:presLayoutVars>
          <dgm:bulletEnabled val="1"/>
        </dgm:presLayoutVars>
      </dgm:prSet>
      <dgm:spPr/>
    </dgm:pt>
  </dgm:ptLst>
  <dgm:cxnLst>
    <dgm:cxn modelId="{FF6C0617-61F6-4D6F-B77E-167309D1B335}" type="presOf" srcId="{B82CEDC7-A78D-4C83-AE36-0CCE13E126A0}" destId="{026826A9-B8C3-40AC-82D4-6B7B21BA946C}" srcOrd="0" destOrd="0" presId="urn:microsoft.com/office/officeart/2005/8/layout/chevronAccent+Icon"/>
    <dgm:cxn modelId="{D6E25A29-1802-4FCF-8F83-6155CA933124}" srcId="{B82CEDC7-A78D-4C83-AE36-0CCE13E126A0}" destId="{21233A80-4456-4D65-B109-D70A7C268416}" srcOrd="0" destOrd="0" parTransId="{4A815302-7050-4788-AD20-5662906C0EEA}" sibTransId="{2DDDB418-8FAD-496E-8523-CEB7761BBFAC}"/>
    <dgm:cxn modelId="{A6E38730-8F3B-4442-8B85-D231F8B1BD35}" type="presOf" srcId="{443F97E5-24C3-4ACA-8170-9693116E4444}" destId="{C6CBA7F4-DE55-4D23-99A8-BDDB07E6E33D}" srcOrd="0" destOrd="0" presId="urn:microsoft.com/office/officeart/2005/8/layout/chevronAccent+Icon"/>
    <dgm:cxn modelId="{E657E641-F641-4333-A025-70BB88B121F7}" type="presOf" srcId="{0DC6CA33-96BB-4715-A7D0-010616564646}" destId="{0903D1A1-0780-435E-BD88-D546A52EE0EC}" srcOrd="0" destOrd="0" presId="urn:microsoft.com/office/officeart/2005/8/layout/chevronAccent+Icon"/>
    <dgm:cxn modelId="{8BE40C86-E457-42C0-BA47-2697E201FCED}" type="presOf" srcId="{51FFEE6D-2AEB-4132-88A4-9285791B5639}" destId="{4E3028A5-593E-4774-B1DC-08A29330066F}" srcOrd="0" destOrd="0" presId="urn:microsoft.com/office/officeart/2005/8/layout/chevronAccent+Icon"/>
    <dgm:cxn modelId="{D528E89A-F455-4A40-A5F0-7B2974C064ED}" type="presOf" srcId="{21233A80-4456-4D65-B109-D70A7C268416}" destId="{DAC1FD34-8581-42CC-902F-3D599C27EAC2}" srcOrd="0" destOrd="0" presId="urn:microsoft.com/office/officeart/2005/8/layout/chevronAccent+Icon"/>
    <dgm:cxn modelId="{D4171FD9-C811-49A5-AFD4-5050C05AA128}" srcId="{B82CEDC7-A78D-4C83-AE36-0CCE13E126A0}" destId="{0DC6CA33-96BB-4715-A7D0-010616564646}" srcOrd="2" destOrd="0" parTransId="{8B6554E7-315C-40B8-AF4F-FA8F62E389A7}" sibTransId="{3AB09220-C406-46B9-AB98-BA87BEAD350E}"/>
    <dgm:cxn modelId="{D92F2BF5-7087-4073-982B-52E5BCA51885}" srcId="{B82CEDC7-A78D-4C83-AE36-0CCE13E126A0}" destId="{443F97E5-24C3-4ACA-8170-9693116E4444}" srcOrd="1" destOrd="0" parTransId="{183F82F5-1D42-48FD-A0E2-42E4F7B15C09}" sibTransId="{60B43425-12DB-4082-9C63-73FDAF3B9CD2}"/>
    <dgm:cxn modelId="{DAC2D3F8-4918-4760-832E-BEE1053EFF60}" srcId="{B82CEDC7-A78D-4C83-AE36-0CCE13E126A0}" destId="{51FFEE6D-2AEB-4132-88A4-9285791B5639}" srcOrd="3" destOrd="0" parTransId="{3392EFB3-1825-40A9-8E06-58176A53552C}" sibTransId="{994BD9B6-6F10-4D4E-BF8D-CE6D32945B9E}"/>
    <dgm:cxn modelId="{CE80D38A-E255-4071-844F-A2A81C0E6DF8}" type="presParOf" srcId="{026826A9-B8C3-40AC-82D4-6B7B21BA946C}" destId="{2FA1EAA9-1276-4993-A4AC-FED29FF7781B}" srcOrd="0" destOrd="0" presId="urn:microsoft.com/office/officeart/2005/8/layout/chevronAccent+Icon"/>
    <dgm:cxn modelId="{A4748D19-279C-475A-9AFB-717883590F25}" type="presParOf" srcId="{2FA1EAA9-1276-4993-A4AC-FED29FF7781B}" destId="{C2046190-2612-4B23-B539-594FB01D5ED5}" srcOrd="0" destOrd="0" presId="urn:microsoft.com/office/officeart/2005/8/layout/chevronAccent+Icon"/>
    <dgm:cxn modelId="{8EB6DA48-1A3F-40E4-B85E-637ECC928128}" type="presParOf" srcId="{2FA1EAA9-1276-4993-A4AC-FED29FF7781B}" destId="{DAC1FD34-8581-42CC-902F-3D599C27EAC2}" srcOrd="1" destOrd="0" presId="urn:microsoft.com/office/officeart/2005/8/layout/chevronAccent+Icon"/>
    <dgm:cxn modelId="{66DFF74C-A516-40E8-A452-146A9C3D8414}" type="presParOf" srcId="{026826A9-B8C3-40AC-82D4-6B7B21BA946C}" destId="{107E439C-DA0B-4A30-8580-CD76716A3FA7}" srcOrd="1" destOrd="0" presId="urn:microsoft.com/office/officeart/2005/8/layout/chevronAccent+Icon"/>
    <dgm:cxn modelId="{205089F0-7984-4DFE-A2E6-31A757508039}" type="presParOf" srcId="{026826A9-B8C3-40AC-82D4-6B7B21BA946C}" destId="{240B4378-FB6C-45C7-B711-376350DA54C9}" srcOrd="2" destOrd="0" presId="urn:microsoft.com/office/officeart/2005/8/layout/chevronAccent+Icon"/>
    <dgm:cxn modelId="{01A98C4E-15E5-4789-AB0A-B5C469DEDE38}" type="presParOf" srcId="{240B4378-FB6C-45C7-B711-376350DA54C9}" destId="{BA9971DB-8DD4-4FCA-B85C-514BB5D9B529}" srcOrd="0" destOrd="0" presId="urn:microsoft.com/office/officeart/2005/8/layout/chevronAccent+Icon"/>
    <dgm:cxn modelId="{9A35532E-2427-4208-BC60-D40E2F4A8B19}" type="presParOf" srcId="{240B4378-FB6C-45C7-B711-376350DA54C9}" destId="{C6CBA7F4-DE55-4D23-99A8-BDDB07E6E33D}" srcOrd="1" destOrd="0" presId="urn:microsoft.com/office/officeart/2005/8/layout/chevronAccent+Icon"/>
    <dgm:cxn modelId="{628B5DB7-EEC6-449A-8F81-40834CC3F72A}" type="presParOf" srcId="{026826A9-B8C3-40AC-82D4-6B7B21BA946C}" destId="{ED894110-85CE-4379-8E34-7EA6B883A2AB}" srcOrd="3" destOrd="0" presId="urn:microsoft.com/office/officeart/2005/8/layout/chevronAccent+Icon"/>
    <dgm:cxn modelId="{33137E25-6016-42C3-9CFE-388CB691778A}" type="presParOf" srcId="{026826A9-B8C3-40AC-82D4-6B7B21BA946C}" destId="{1980EC2D-2E41-46FC-9983-8A23B63C32A1}" srcOrd="4" destOrd="0" presId="urn:microsoft.com/office/officeart/2005/8/layout/chevronAccent+Icon"/>
    <dgm:cxn modelId="{8EEC351A-DC55-47E7-B810-A5F77AE2999E}" type="presParOf" srcId="{1980EC2D-2E41-46FC-9983-8A23B63C32A1}" destId="{AFADD017-BB20-47D3-91CA-8AD929CCB0EA}" srcOrd="0" destOrd="0" presId="urn:microsoft.com/office/officeart/2005/8/layout/chevronAccent+Icon"/>
    <dgm:cxn modelId="{D8664921-19FF-4FCB-BE32-FBCF73BF76BF}" type="presParOf" srcId="{1980EC2D-2E41-46FC-9983-8A23B63C32A1}" destId="{0903D1A1-0780-435E-BD88-D546A52EE0EC}" srcOrd="1" destOrd="0" presId="urn:microsoft.com/office/officeart/2005/8/layout/chevronAccent+Icon"/>
    <dgm:cxn modelId="{DCDC8C76-E589-4DD0-86E4-9BA59A6A46A7}" type="presParOf" srcId="{026826A9-B8C3-40AC-82D4-6B7B21BA946C}" destId="{7AD73637-7FDA-4FCA-A0A9-4C7D0B78888F}" srcOrd="5" destOrd="0" presId="urn:microsoft.com/office/officeart/2005/8/layout/chevronAccent+Icon"/>
    <dgm:cxn modelId="{A5D8FA83-A25E-4687-9936-AA64C2090960}" type="presParOf" srcId="{026826A9-B8C3-40AC-82D4-6B7B21BA946C}" destId="{1DDE3585-22AE-4275-B5C1-DE9444BD1AD0}" srcOrd="6" destOrd="0" presId="urn:microsoft.com/office/officeart/2005/8/layout/chevronAccent+Icon"/>
    <dgm:cxn modelId="{996FD20C-67F1-45D9-BF30-CBAD6CC241DF}" type="presParOf" srcId="{1DDE3585-22AE-4275-B5C1-DE9444BD1AD0}" destId="{4B78092D-4F63-4B8D-BD12-6FD04F2D360B}" srcOrd="0" destOrd="0" presId="urn:microsoft.com/office/officeart/2005/8/layout/chevronAccent+Icon"/>
    <dgm:cxn modelId="{B70D8EAC-2FCB-45B1-A0C9-B98FAC6864BA}" type="presParOf" srcId="{1DDE3585-22AE-4275-B5C1-DE9444BD1AD0}" destId="{4E3028A5-593E-4774-B1DC-08A29330066F}" srcOrd="1" destOrd="0" presId="urn:microsoft.com/office/officeart/2005/8/layout/chevronAccent+Icon"/>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3C65759-6FF6-4AD5-B144-0F313B3ADF3E}" type="doc">
      <dgm:prSet loTypeId="urn:microsoft.com/office/officeart/2005/8/layout/process4" loCatId="list" qsTypeId="urn:microsoft.com/office/officeart/2005/8/quickstyle/simple1" qsCatId="simple" csTypeId="urn:microsoft.com/office/officeart/2005/8/colors/accent0_2" csCatId="mainScheme" phldr="1"/>
      <dgm:spPr/>
      <dgm:t>
        <a:bodyPr/>
        <a:lstStyle/>
        <a:p>
          <a:endParaRPr lang="en-US"/>
        </a:p>
      </dgm:t>
    </dgm:pt>
    <dgm:pt modelId="{52D0C8AF-03B7-40F5-9099-40484D38AA8C}" type="pres">
      <dgm:prSet presAssocID="{73C65759-6FF6-4AD5-B144-0F313B3ADF3E}" presName="Name0" presStyleCnt="0">
        <dgm:presLayoutVars>
          <dgm:dir/>
          <dgm:animLvl val="lvl"/>
          <dgm:resizeHandles val="exact"/>
        </dgm:presLayoutVars>
      </dgm:prSet>
      <dgm:spPr/>
    </dgm:pt>
  </dgm:ptLst>
  <dgm:cxnLst>
    <dgm:cxn modelId="{1236B8FE-FAE1-48C5-95A5-CA222A64FE05}" type="presOf" srcId="{73C65759-6FF6-4AD5-B144-0F313B3ADF3E}" destId="{52D0C8AF-03B7-40F5-9099-40484D38AA8C}"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5FD128E-C366-4CE7-BFC8-6373A9DB049F}" type="doc">
      <dgm:prSet loTypeId="urn:microsoft.com/office/officeart/2011/layout/TabList" loCatId="list" qsTypeId="urn:microsoft.com/office/officeart/2005/8/quickstyle/3d1" qsCatId="3D" csTypeId="urn:microsoft.com/office/officeart/2005/8/colors/accent3_4" csCatId="accent3" phldr="1"/>
      <dgm:spPr/>
      <dgm:t>
        <a:bodyPr/>
        <a:lstStyle/>
        <a:p>
          <a:endParaRPr lang="hr-HR"/>
        </a:p>
      </dgm:t>
    </dgm:pt>
    <dgm:pt modelId="{92E16D77-BFF6-4688-A06C-6F2DCEF484D7}">
      <dgm:prSet phldrT="[Text]"/>
      <dgm:spPr/>
      <dgm:t>
        <a:bodyPr/>
        <a:lstStyle/>
        <a:p>
          <a:r>
            <a:rPr lang="hr-HR" dirty="0"/>
            <a:t>MRRFEU</a:t>
          </a:r>
        </a:p>
      </dgm:t>
    </dgm:pt>
    <dgm:pt modelId="{9430BD33-CB53-4738-BE1D-87F7660E4015}" type="parTrans" cxnId="{8BC7C675-2A1F-4BE4-8797-605953F6726D}">
      <dgm:prSet/>
      <dgm:spPr/>
      <dgm:t>
        <a:bodyPr/>
        <a:lstStyle/>
        <a:p>
          <a:endParaRPr lang="hr-HR"/>
        </a:p>
      </dgm:t>
    </dgm:pt>
    <dgm:pt modelId="{27ACB6CE-6577-4E7F-888E-106E5968582D}" type="sibTrans" cxnId="{8BC7C675-2A1F-4BE4-8797-605953F6726D}">
      <dgm:prSet/>
      <dgm:spPr/>
      <dgm:t>
        <a:bodyPr/>
        <a:lstStyle/>
        <a:p>
          <a:endParaRPr lang="hr-HR"/>
        </a:p>
      </dgm:t>
    </dgm:pt>
    <dgm:pt modelId="{281521EA-4DFE-4095-A466-F4EC4883FBAC}">
      <dgm:prSet phldrT="[Text]"/>
      <dgm:spPr/>
      <dgm:t>
        <a:bodyPr anchor="ctr" anchorCtr="0"/>
        <a:lstStyle/>
        <a:p>
          <a:r>
            <a:rPr lang="hr-HR" b="1" dirty="0"/>
            <a:t>Upravljačko tijelo Operativnog programa „Konkurentnost i kohezija 2014.-2020.”</a:t>
          </a:r>
        </a:p>
      </dgm:t>
    </dgm:pt>
    <dgm:pt modelId="{9E0E8212-6067-4B19-8F25-A43897FF8888}" type="parTrans" cxnId="{AA0DFC37-7826-46C4-9864-7CB6C66D371F}">
      <dgm:prSet/>
      <dgm:spPr/>
      <dgm:t>
        <a:bodyPr/>
        <a:lstStyle/>
        <a:p>
          <a:endParaRPr lang="hr-HR"/>
        </a:p>
      </dgm:t>
    </dgm:pt>
    <dgm:pt modelId="{9344476C-CA70-4165-BE0F-687DB3678137}" type="sibTrans" cxnId="{AA0DFC37-7826-46C4-9864-7CB6C66D371F}">
      <dgm:prSet/>
      <dgm:spPr/>
      <dgm:t>
        <a:bodyPr/>
        <a:lstStyle/>
        <a:p>
          <a:endParaRPr lang="hr-HR"/>
        </a:p>
      </dgm:t>
    </dgm:pt>
    <dgm:pt modelId="{1AD6712B-BDB8-4237-A26A-589325B3FB73}">
      <dgm:prSet phldrT="[Text]"/>
      <dgm:spPr/>
      <dgm:t>
        <a:bodyPr/>
        <a:lstStyle/>
        <a:p>
          <a:r>
            <a:rPr lang="hr-HR" dirty="0"/>
            <a:t>MZOE</a:t>
          </a:r>
        </a:p>
      </dgm:t>
    </dgm:pt>
    <dgm:pt modelId="{52F7FAEE-8D10-4706-8FF0-C934CA4C83B3}" type="parTrans" cxnId="{82478B17-B3EB-4F47-A158-674E56E2CC9F}">
      <dgm:prSet/>
      <dgm:spPr/>
      <dgm:t>
        <a:bodyPr/>
        <a:lstStyle/>
        <a:p>
          <a:endParaRPr lang="hr-HR"/>
        </a:p>
      </dgm:t>
    </dgm:pt>
    <dgm:pt modelId="{0A54F8EF-B6FB-4471-875D-C433475A1ACE}" type="sibTrans" cxnId="{82478B17-B3EB-4F47-A158-674E56E2CC9F}">
      <dgm:prSet/>
      <dgm:spPr/>
      <dgm:t>
        <a:bodyPr/>
        <a:lstStyle/>
        <a:p>
          <a:endParaRPr lang="hr-HR"/>
        </a:p>
      </dgm:t>
    </dgm:pt>
    <dgm:pt modelId="{23665315-1C68-425C-8DCB-9EEB1F90612E}">
      <dgm:prSet phldrT="[Text]"/>
      <dgm:spPr/>
      <dgm:t>
        <a:bodyPr anchor="ctr" anchorCtr="0"/>
        <a:lstStyle/>
        <a:p>
          <a:r>
            <a:rPr lang="hr-HR" b="1" dirty="0"/>
            <a:t>Posredničko tijelo</a:t>
          </a:r>
          <a:endParaRPr lang="hr-HR" dirty="0"/>
        </a:p>
      </dgm:t>
    </dgm:pt>
    <dgm:pt modelId="{2429816F-767F-41FB-B2C0-E7B06F515EFF}" type="parTrans" cxnId="{3F647F15-A399-4D5F-9BFF-46B007558CEE}">
      <dgm:prSet/>
      <dgm:spPr/>
      <dgm:t>
        <a:bodyPr/>
        <a:lstStyle/>
        <a:p>
          <a:endParaRPr lang="hr-HR"/>
        </a:p>
      </dgm:t>
    </dgm:pt>
    <dgm:pt modelId="{8916DFF7-F742-4D42-AB28-D80F513854BE}" type="sibTrans" cxnId="{3F647F15-A399-4D5F-9BFF-46B007558CEE}">
      <dgm:prSet/>
      <dgm:spPr/>
      <dgm:t>
        <a:bodyPr/>
        <a:lstStyle/>
        <a:p>
          <a:endParaRPr lang="hr-HR"/>
        </a:p>
      </dgm:t>
    </dgm:pt>
    <dgm:pt modelId="{F02D2CE5-8168-4597-AD9C-0F7F477EE361}">
      <dgm:prSet phldrT="[Text]"/>
      <dgm:spPr/>
      <dgm:t>
        <a:bodyPr/>
        <a:lstStyle/>
        <a:p>
          <a:r>
            <a:rPr lang="hr-HR" dirty="0"/>
            <a:t>HBOR</a:t>
          </a:r>
        </a:p>
      </dgm:t>
    </dgm:pt>
    <dgm:pt modelId="{341346B3-CBB1-40DC-A2ED-33F2B5FC2F6E}" type="parTrans" cxnId="{A5158C89-F50F-4ADC-BDA4-898423B926B9}">
      <dgm:prSet/>
      <dgm:spPr/>
      <dgm:t>
        <a:bodyPr/>
        <a:lstStyle/>
        <a:p>
          <a:endParaRPr lang="hr-HR"/>
        </a:p>
      </dgm:t>
    </dgm:pt>
    <dgm:pt modelId="{C07A602A-E6A3-45CA-A3ED-D446314249A4}" type="sibTrans" cxnId="{A5158C89-F50F-4ADC-BDA4-898423B926B9}">
      <dgm:prSet/>
      <dgm:spPr/>
      <dgm:t>
        <a:bodyPr/>
        <a:lstStyle/>
        <a:p>
          <a:endParaRPr lang="hr-HR"/>
        </a:p>
      </dgm:t>
    </dgm:pt>
    <dgm:pt modelId="{125C72AE-F911-4DFD-BB59-D0B31E64BA32}">
      <dgm:prSet phldrT="[Text]"/>
      <dgm:spPr/>
      <dgm:t>
        <a:bodyPr anchor="ctr" anchorCtr="0"/>
        <a:lstStyle/>
        <a:p>
          <a:r>
            <a:rPr lang="hr-HR" b="1" dirty="0">
              <a:latin typeface="Calibri" panose="020F0502020204030204"/>
              <a:ea typeface="+mn-ea"/>
              <a:cs typeface="+mn-cs"/>
            </a:rPr>
            <a:t>Tijelo koje izravno provodi financijski instrument</a:t>
          </a:r>
          <a:endParaRPr lang="hr-HR" dirty="0"/>
        </a:p>
      </dgm:t>
    </dgm:pt>
    <dgm:pt modelId="{1F8A58F0-3791-4596-A844-F5FAA88AE54F}" type="parTrans" cxnId="{EDC52060-EEB7-4169-AAB0-6819019CBD9A}">
      <dgm:prSet/>
      <dgm:spPr/>
      <dgm:t>
        <a:bodyPr/>
        <a:lstStyle/>
        <a:p>
          <a:endParaRPr lang="hr-HR"/>
        </a:p>
      </dgm:t>
    </dgm:pt>
    <dgm:pt modelId="{AF4927AD-5539-4CF8-996B-C17B9B36623E}" type="sibTrans" cxnId="{EDC52060-EEB7-4169-AAB0-6819019CBD9A}">
      <dgm:prSet/>
      <dgm:spPr/>
      <dgm:t>
        <a:bodyPr/>
        <a:lstStyle/>
        <a:p>
          <a:endParaRPr lang="hr-HR"/>
        </a:p>
      </dgm:t>
    </dgm:pt>
    <dgm:pt modelId="{EFC3F222-494F-483C-ABCF-58F465F3FDF3}">
      <dgm:prSet phldrT="[Text]" custT="1"/>
      <dgm:spPr/>
      <dgm:t>
        <a:bodyPr anchor="ctr" anchorCtr="0"/>
        <a:lstStyle/>
        <a:p>
          <a:endParaRPr lang="hr-HR" sz="1600" b="1" dirty="0"/>
        </a:p>
      </dgm:t>
    </dgm:pt>
    <dgm:pt modelId="{C0BEA06F-5BC6-4AC5-A82B-BFAFDD66B154}" type="parTrans" cxnId="{BE82B932-C3E0-4CB6-B383-A1802B6CC176}">
      <dgm:prSet/>
      <dgm:spPr/>
      <dgm:t>
        <a:bodyPr/>
        <a:lstStyle/>
        <a:p>
          <a:endParaRPr lang="hr-HR"/>
        </a:p>
      </dgm:t>
    </dgm:pt>
    <dgm:pt modelId="{7A435D3F-F239-488E-B274-8B8BF07BFE3B}" type="sibTrans" cxnId="{BE82B932-C3E0-4CB6-B383-A1802B6CC176}">
      <dgm:prSet/>
      <dgm:spPr/>
      <dgm:t>
        <a:bodyPr/>
        <a:lstStyle/>
        <a:p>
          <a:endParaRPr lang="hr-HR"/>
        </a:p>
      </dgm:t>
    </dgm:pt>
    <dgm:pt modelId="{D624BE9E-B6B9-42B9-A8F1-FBB1616F81D3}" type="pres">
      <dgm:prSet presAssocID="{25FD128E-C366-4CE7-BFC8-6373A9DB049F}" presName="Name0" presStyleCnt="0">
        <dgm:presLayoutVars>
          <dgm:chMax/>
          <dgm:chPref val="3"/>
          <dgm:dir/>
          <dgm:animOne val="branch"/>
          <dgm:animLvl val="lvl"/>
        </dgm:presLayoutVars>
      </dgm:prSet>
      <dgm:spPr/>
    </dgm:pt>
    <dgm:pt modelId="{DAB6EC3E-BF43-4D4E-BDF6-B27F46CD91FB}" type="pres">
      <dgm:prSet presAssocID="{92E16D77-BFF6-4688-A06C-6F2DCEF484D7}" presName="composite" presStyleCnt="0"/>
      <dgm:spPr/>
    </dgm:pt>
    <dgm:pt modelId="{58AB7D91-AF00-425D-9E1E-9430A0DE905A}" type="pres">
      <dgm:prSet presAssocID="{92E16D77-BFF6-4688-A06C-6F2DCEF484D7}" presName="FirstChild" presStyleLbl="revTx" presStyleIdx="0" presStyleCnt="4">
        <dgm:presLayoutVars>
          <dgm:chMax val="0"/>
          <dgm:chPref val="0"/>
          <dgm:bulletEnabled val="1"/>
        </dgm:presLayoutVars>
      </dgm:prSet>
      <dgm:spPr/>
    </dgm:pt>
    <dgm:pt modelId="{1F14D22F-72EF-412A-91DA-9257C1DF332B}" type="pres">
      <dgm:prSet presAssocID="{92E16D77-BFF6-4688-A06C-6F2DCEF484D7}" presName="Parent" presStyleLbl="alignNode1" presStyleIdx="0" presStyleCnt="3">
        <dgm:presLayoutVars>
          <dgm:chMax val="3"/>
          <dgm:chPref val="3"/>
          <dgm:bulletEnabled val="1"/>
        </dgm:presLayoutVars>
      </dgm:prSet>
      <dgm:spPr/>
    </dgm:pt>
    <dgm:pt modelId="{61CA8211-23AD-41D4-A81D-E86B83004434}" type="pres">
      <dgm:prSet presAssocID="{92E16D77-BFF6-4688-A06C-6F2DCEF484D7}" presName="Accent" presStyleLbl="parChTrans1D1" presStyleIdx="0" presStyleCnt="3"/>
      <dgm:spPr/>
    </dgm:pt>
    <dgm:pt modelId="{52FB838D-266D-43AB-A9B6-36A36DFCB19C}" type="pres">
      <dgm:prSet presAssocID="{27ACB6CE-6577-4E7F-888E-106E5968582D}" presName="sibTrans" presStyleCnt="0"/>
      <dgm:spPr/>
    </dgm:pt>
    <dgm:pt modelId="{67BDD14C-F3A9-4AC5-9189-4732E9B056C9}" type="pres">
      <dgm:prSet presAssocID="{1AD6712B-BDB8-4237-A26A-589325B3FB73}" presName="composite" presStyleCnt="0"/>
      <dgm:spPr/>
    </dgm:pt>
    <dgm:pt modelId="{D99CA2E3-F93F-4034-AB0E-06D91F10EE4E}" type="pres">
      <dgm:prSet presAssocID="{1AD6712B-BDB8-4237-A26A-589325B3FB73}" presName="FirstChild" presStyleLbl="revTx" presStyleIdx="1" presStyleCnt="4">
        <dgm:presLayoutVars>
          <dgm:chMax val="0"/>
          <dgm:chPref val="0"/>
          <dgm:bulletEnabled val="1"/>
        </dgm:presLayoutVars>
      </dgm:prSet>
      <dgm:spPr/>
    </dgm:pt>
    <dgm:pt modelId="{6E8B4B4C-00A6-42C2-A3A4-CFB69464430D}" type="pres">
      <dgm:prSet presAssocID="{1AD6712B-BDB8-4237-A26A-589325B3FB73}" presName="Parent" presStyleLbl="alignNode1" presStyleIdx="1" presStyleCnt="3">
        <dgm:presLayoutVars>
          <dgm:chMax val="3"/>
          <dgm:chPref val="3"/>
          <dgm:bulletEnabled val="1"/>
        </dgm:presLayoutVars>
      </dgm:prSet>
      <dgm:spPr/>
    </dgm:pt>
    <dgm:pt modelId="{41B7CAA5-1887-4192-8DB6-4374D48F89F2}" type="pres">
      <dgm:prSet presAssocID="{1AD6712B-BDB8-4237-A26A-589325B3FB73}" presName="Accent" presStyleLbl="parChTrans1D1" presStyleIdx="1" presStyleCnt="3"/>
      <dgm:spPr/>
    </dgm:pt>
    <dgm:pt modelId="{6E287776-B58A-4DEC-911C-64E4FC4081C4}" type="pres">
      <dgm:prSet presAssocID="{0A54F8EF-B6FB-4471-875D-C433475A1ACE}" presName="sibTrans" presStyleCnt="0"/>
      <dgm:spPr/>
    </dgm:pt>
    <dgm:pt modelId="{69ADB68D-0F5E-4CAA-B6CA-F475644D89AA}" type="pres">
      <dgm:prSet presAssocID="{F02D2CE5-8168-4597-AD9C-0F7F477EE361}" presName="composite" presStyleCnt="0"/>
      <dgm:spPr/>
    </dgm:pt>
    <dgm:pt modelId="{10D0FA5F-55B5-448D-9754-B5FA5CA2F218}" type="pres">
      <dgm:prSet presAssocID="{F02D2CE5-8168-4597-AD9C-0F7F477EE361}" presName="FirstChild" presStyleLbl="revTx" presStyleIdx="2" presStyleCnt="4">
        <dgm:presLayoutVars>
          <dgm:chMax val="0"/>
          <dgm:chPref val="0"/>
          <dgm:bulletEnabled val="1"/>
        </dgm:presLayoutVars>
      </dgm:prSet>
      <dgm:spPr/>
    </dgm:pt>
    <dgm:pt modelId="{DE88E2EC-B27C-45DB-9E33-E28087017E84}" type="pres">
      <dgm:prSet presAssocID="{F02D2CE5-8168-4597-AD9C-0F7F477EE361}" presName="Parent" presStyleLbl="alignNode1" presStyleIdx="2" presStyleCnt="3">
        <dgm:presLayoutVars>
          <dgm:chMax val="3"/>
          <dgm:chPref val="3"/>
          <dgm:bulletEnabled val="1"/>
        </dgm:presLayoutVars>
      </dgm:prSet>
      <dgm:spPr/>
    </dgm:pt>
    <dgm:pt modelId="{6707CDCA-F294-49E3-BC74-F31EC5913F1C}" type="pres">
      <dgm:prSet presAssocID="{F02D2CE5-8168-4597-AD9C-0F7F477EE361}" presName="Accent" presStyleLbl="parChTrans1D1" presStyleIdx="2" presStyleCnt="3"/>
      <dgm:spPr/>
    </dgm:pt>
    <dgm:pt modelId="{5899F5DF-CC06-4C23-A0DB-51F80724F2BF}" type="pres">
      <dgm:prSet presAssocID="{F02D2CE5-8168-4597-AD9C-0F7F477EE361}" presName="Child" presStyleLbl="revTx" presStyleIdx="3" presStyleCnt="4">
        <dgm:presLayoutVars>
          <dgm:chMax val="0"/>
          <dgm:chPref val="0"/>
          <dgm:bulletEnabled val="1"/>
        </dgm:presLayoutVars>
      </dgm:prSet>
      <dgm:spPr/>
    </dgm:pt>
  </dgm:ptLst>
  <dgm:cxnLst>
    <dgm:cxn modelId="{6B0FA008-CDD3-4B66-AD77-84EEEBA18278}" type="presOf" srcId="{1AD6712B-BDB8-4237-A26A-589325B3FB73}" destId="{6E8B4B4C-00A6-42C2-A3A4-CFB69464430D}" srcOrd="0" destOrd="0" presId="urn:microsoft.com/office/officeart/2011/layout/TabList"/>
    <dgm:cxn modelId="{3F647F15-A399-4D5F-9BFF-46B007558CEE}" srcId="{1AD6712B-BDB8-4237-A26A-589325B3FB73}" destId="{23665315-1C68-425C-8DCB-9EEB1F90612E}" srcOrd="0" destOrd="0" parTransId="{2429816F-767F-41FB-B2C0-E7B06F515EFF}" sibTransId="{8916DFF7-F742-4D42-AB28-D80F513854BE}"/>
    <dgm:cxn modelId="{82478B17-B3EB-4F47-A158-674E56E2CC9F}" srcId="{25FD128E-C366-4CE7-BFC8-6373A9DB049F}" destId="{1AD6712B-BDB8-4237-A26A-589325B3FB73}" srcOrd="1" destOrd="0" parTransId="{52F7FAEE-8D10-4706-8FF0-C934CA4C83B3}" sibTransId="{0A54F8EF-B6FB-4471-875D-C433475A1ACE}"/>
    <dgm:cxn modelId="{BE82B932-C3E0-4CB6-B383-A1802B6CC176}" srcId="{F02D2CE5-8168-4597-AD9C-0F7F477EE361}" destId="{EFC3F222-494F-483C-ABCF-58F465F3FDF3}" srcOrd="1" destOrd="0" parTransId="{C0BEA06F-5BC6-4AC5-A82B-BFAFDD66B154}" sibTransId="{7A435D3F-F239-488E-B274-8B8BF07BFE3B}"/>
    <dgm:cxn modelId="{AA0DFC37-7826-46C4-9864-7CB6C66D371F}" srcId="{92E16D77-BFF6-4688-A06C-6F2DCEF484D7}" destId="{281521EA-4DFE-4095-A466-F4EC4883FBAC}" srcOrd="0" destOrd="0" parTransId="{9E0E8212-6067-4B19-8F25-A43897FF8888}" sibTransId="{9344476C-CA70-4165-BE0F-687DB3678137}"/>
    <dgm:cxn modelId="{74CB8038-6892-4C0B-ADEE-C1CF74700FB2}" type="presOf" srcId="{92E16D77-BFF6-4688-A06C-6F2DCEF484D7}" destId="{1F14D22F-72EF-412A-91DA-9257C1DF332B}" srcOrd="0" destOrd="0" presId="urn:microsoft.com/office/officeart/2011/layout/TabList"/>
    <dgm:cxn modelId="{EDC52060-EEB7-4169-AAB0-6819019CBD9A}" srcId="{F02D2CE5-8168-4597-AD9C-0F7F477EE361}" destId="{125C72AE-F911-4DFD-BB59-D0B31E64BA32}" srcOrd="0" destOrd="0" parTransId="{1F8A58F0-3791-4596-A844-F5FAA88AE54F}" sibTransId="{AF4927AD-5539-4CF8-996B-C17B9B36623E}"/>
    <dgm:cxn modelId="{CF3A8844-2879-4419-B61B-B6E94BAA4E89}" type="presOf" srcId="{EFC3F222-494F-483C-ABCF-58F465F3FDF3}" destId="{5899F5DF-CC06-4C23-A0DB-51F80724F2BF}" srcOrd="0" destOrd="0" presId="urn:microsoft.com/office/officeart/2011/layout/TabList"/>
    <dgm:cxn modelId="{EB46CB6A-6B42-4A2F-88AD-0DE164EBB273}" type="presOf" srcId="{281521EA-4DFE-4095-A466-F4EC4883FBAC}" destId="{58AB7D91-AF00-425D-9E1E-9430A0DE905A}" srcOrd="0" destOrd="0" presId="urn:microsoft.com/office/officeart/2011/layout/TabList"/>
    <dgm:cxn modelId="{8BC7C675-2A1F-4BE4-8797-605953F6726D}" srcId="{25FD128E-C366-4CE7-BFC8-6373A9DB049F}" destId="{92E16D77-BFF6-4688-A06C-6F2DCEF484D7}" srcOrd="0" destOrd="0" parTransId="{9430BD33-CB53-4738-BE1D-87F7660E4015}" sibTransId="{27ACB6CE-6577-4E7F-888E-106E5968582D}"/>
    <dgm:cxn modelId="{A5158C89-F50F-4ADC-BDA4-898423B926B9}" srcId="{25FD128E-C366-4CE7-BFC8-6373A9DB049F}" destId="{F02D2CE5-8168-4597-AD9C-0F7F477EE361}" srcOrd="2" destOrd="0" parTransId="{341346B3-CBB1-40DC-A2ED-33F2B5FC2F6E}" sibTransId="{C07A602A-E6A3-45CA-A3ED-D446314249A4}"/>
    <dgm:cxn modelId="{AB78ACAF-B9A1-4168-A18E-807DABDC37DB}" type="presOf" srcId="{F02D2CE5-8168-4597-AD9C-0F7F477EE361}" destId="{DE88E2EC-B27C-45DB-9E33-E28087017E84}" srcOrd="0" destOrd="0" presId="urn:microsoft.com/office/officeart/2011/layout/TabList"/>
    <dgm:cxn modelId="{335AEEE0-BFF5-4293-8249-EFCF5AD88E04}" type="presOf" srcId="{125C72AE-F911-4DFD-BB59-D0B31E64BA32}" destId="{10D0FA5F-55B5-448D-9754-B5FA5CA2F218}" srcOrd="0" destOrd="0" presId="urn:microsoft.com/office/officeart/2011/layout/TabList"/>
    <dgm:cxn modelId="{A8AD3FE2-E624-4A75-92E4-106453489310}" type="presOf" srcId="{23665315-1C68-425C-8DCB-9EEB1F90612E}" destId="{D99CA2E3-F93F-4034-AB0E-06D91F10EE4E}" srcOrd="0" destOrd="0" presId="urn:microsoft.com/office/officeart/2011/layout/TabList"/>
    <dgm:cxn modelId="{5FFFB1FD-872F-47D2-BC98-785548F90320}" type="presOf" srcId="{25FD128E-C366-4CE7-BFC8-6373A9DB049F}" destId="{D624BE9E-B6B9-42B9-A8F1-FBB1616F81D3}" srcOrd="0" destOrd="0" presId="urn:microsoft.com/office/officeart/2011/layout/TabList"/>
    <dgm:cxn modelId="{2E627973-0B40-4C3F-A4F9-6411BCED9AF7}" type="presParOf" srcId="{D624BE9E-B6B9-42B9-A8F1-FBB1616F81D3}" destId="{DAB6EC3E-BF43-4D4E-BDF6-B27F46CD91FB}" srcOrd="0" destOrd="0" presId="urn:microsoft.com/office/officeart/2011/layout/TabList"/>
    <dgm:cxn modelId="{A081D2B3-E694-4835-BECB-74BB14479879}" type="presParOf" srcId="{DAB6EC3E-BF43-4D4E-BDF6-B27F46CD91FB}" destId="{58AB7D91-AF00-425D-9E1E-9430A0DE905A}" srcOrd="0" destOrd="0" presId="urn:microsoft.com/office/officeart/2011/layout/TabList"/>
    <dgm:cxn modelId="{C19EC225-FE16-4A5E-8478-E89CACE0A155}" type="presParOf" srcId="{DAB6EC3E-BF43-4D4E-BDF6-B27F46CD91FB}" destId="{1F14D22F-72EF-412A-91DA-9257C1DF332B}" srcOrd="1" destOrd="0" presId="urn:microsoft.com/office/officeart/2011/layout/TabList"/>
    <dgm:cxn modelId="{92949A0D-FAE8-4AE1-A679-0E2CC79D14FC}" type="presParOf" srcId="{DAB6EC3E-BF43-4D4E-BDF6-B27F46CD91FB}" destId="{61CA8211-23AD-41D4-A81D-E86B83004434}" srcOrd="2" destOrd="0" presId="urn:microsoft.com/office/officeart/2011/layout/TabList"/>
    <dgm:cxn modelId="{2A62B431-8D4E-41C5-B2B9-4F235A47B58D}" type="presParOf" srcId="{D624BE9E-B6B9-42B9-A8F1-FBB1616F81D3}" destId="{52FB838D-266D-43AB-A9B6-36A36DFCB19C}" srcOrd="1" destOrd="0" presId="urn:microsoft.com/office/officeart/2011/layout/TabList"/>
    <dgm:cxn modelId="{4EA0F700-F292-44D5-9EA4-D677974A7893}" type="presParOf" srcId="{D624BE9E-B6B9-42B9-A8F1-FBB1616F81D3}" destId="{67BDD14C-F3A9-4AC5-9189-4732E9B056C9}" srcOrd="2" destOrd="0" presId="urn:microsoft.com/office/officeart/2011/layout/TabList"/>
    <dgm:cxn modelId="{07E5E9CC-DC40-497C-95E0-30FC937BB0EB}" type="presParOf" srcId="{67BDD14C-F3A9-4AC5-9189-4732E9B056C9}" destId="{D99CA2E3-F93F-4034-AB0E-06D91F10EE4E}" srcOrd="0" destOrd="0" presId="urn:microsoft.com/office/officeart/2011/layout/TabList"/>
    <dgm:cxn modelId="{6BC9DA81-E12A-4426-889B-41BE368D103E}" type="presParOf" srcId="{67BDD14C-F3A9-4AC5-9189-4732E9B056C9}" destId="{6E8B4B4C-00A6-42C2-A3A4-CFB69464430D}" srcOrd="1" destOrd="0" presId="urn:microsoft.com/office/officeart/2011/layout/TabList"/>
    <dgm:cxn modelId="{387D5331-D799-4656-8150-6B6C239A966C}" type="presParOf" srcId="{67BDD14C-F3A9-4AC5-9189-4732E9B056C9}" destId="{41B7CAA5-1887-4192-8DB6-4374D48F89F2}" srcOrd="2" destOrd="0" presId="urn:microsoft.com/office/officeart/2011/layout/TabList"/>
    <dgm:cxn modelId="{9356C37F-E87B-4AB4-A329-D9B1CFF9BBAC}" type="presParOf" srcId="{D624BE9E-B6B9-42B9-A8F1-FBB1616F81D3}" destId="{6E287776-B58A-4DEC-911C-64E4FC4081C4}" srcOrd="3" destOrd="0" presId="urn:microsoft.com/office/officeart/2011/layout/TabList"/>
    <dgm:cxn modelId="{EE043301-0CBE-43CD-8A7D-13F0211B5882}" type="presParOf" srcId="{D624BE9E-B6B9-42B9-A8F1-FBB1616F81D3}" destId="{69ADB68D-0F5E-4CAA-B6CA-F475644D89AA}" srcOrd="4" destOrd="0" presId="urn:microsoft.com/office/officeart/2011/layout/TabList"/>
    <dgm:cxn modelId="{E03EF378-0794-4304-81C8-FCD2BE60B51F}" type="presParOf" srcId="{69ADB68D-0F5E-4CAA-B6CA-F475644D89AA}" destId="{10D0FA5F-55B5-448D-9754-B5FA5CA2F218}" srcOrd="0" destOrd="0" presId="urn:microsoft.com/office/officeart/2011/layout/TabList"/>
    <dgm:cxn modelId="{C80E5F7F-9B04-4DC6-9F9B-2C2796CF5724}" type="presParOf" srcId="{69ADB68D-0F5E-4CAA-B6CA-F475644D89AA}" destId="{DE88E2EC-B27C-45DB-9E33-E28087017E84}" srcOrd="1" destOrd="0" presId="urn:microsoft.com/office/officeart/2011/layout/TabList"/>
    <dgm:cxn modelId="{D8032AD1-E0AC-43C4-B7F3-E6945C579653}" type="presParOf" srcId="{69ADB68D-0F5E-4CAA-B6CA-F475644D89AA}" destId="{6707CDCA-F294-49E3-BC74-F31EC5913F1C}" srcOrd="2" destOrd="0" presId="urn:microsoft.com/office/officeart/2011/layout/TabList"/>
    <dgm:cxn modelId="{E1EE30F9-4DEB-4EB8-AA44-E2A2D68A498A}" type="presParOf" srcId="{D624BE9E-B6B9-42B9-A8F1-FBB1616F81D3}" destId="{5899F5DF-CC06-4C23-A0DB-51F80724F2BF}" srcOrd="5" destOrd="0" presId="urn:microsoft.com/office/officeart/2011/layout/Tab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5FD128E-C366-4CE7-BFC8-6373A9DB049F}" type="doc">
      <dgm:prSet loTypeId="urn:microsoft.com/office/officeart/2011/layout/TabList" loCatId="list" qsTypeId="urn:microsoft.com/office/officeart/2005/8/quickstyle/3d1" qsCatId="3D" csTypeId="urn:microsoft.com/office/officeart/2005/8/colors/accent3_4" csCatId="accent3" phldr="1"/>
      <dgm:spPr/>
      <dgm:t>
        <a:bodyPr/>
        <a:lstStyle/>
        <a:p>
          <a:endParaRPr lang="hr-HR"/>
        </a:p>
      </dgm:t>
    </dgm:pt>
    <dgm:pt modelId="{92E16D77-BFF6-4688-A06C-6F2DCEF484D7}">
      <dgm:prSet phldrT="[Text]" custT="1"/>
      <dgm:spPr/>
      <dgm:t>
        <a:bodyPr/>
        <a:lstStyle/>
        <a:p>
          <a:r>
            <a:rPr lang="hr-HR" sz="1800" dirty="0"/>
            <a:t>MRRFEU</a:t>
          </a:r>
        </a:p>
      </dgm:t>
    </dgm:pt>
    <dgm:pt modelId="{9430BD33-CB53-4738-BE1D-87F7660E4015}" type="parTrans" cxnId="{8BC7C675-2A1F-4BE4-8797-605953F6726D}">
      <dgm:prSet/>
      <dgm:spPr/>
      <dgm:t>
        <a:bodyPr/>
        <a:lstStyle/>
        <a:p>
          <a:endParaRPr lang="hr-HR" sz="1600"/>
        </a:p>
      </dgm:t>
    </dgm:pt>
    <dgm:pt modelId="{27ACB6CE-6577-4E7F-888E-106E5968582D}" type="sibTrans" cxnId="{8BC7C675-2A1F-4BE4-8797-605953F6726D}">
      <dgm:prSet/>
      <dgm:spPr/>
      <dgm:t>
        <a:bodyPr/>
        <a:lstStyle/>
        <a:p>
          <a:endParaRPr lang="hr-HR" sz="1600"/>
        </a:p>
      </dgm:t>
    </dgm:pt>
    <dgm:pt modelId="{281521EA-4DFE-4095-A466-F4EC4883FBAC}">
      <dgm:prSet phldrT="[Text]" custT="1"/>
      <dgm:spPr/>
      <dgm:t>
        <a:bodyPr anchor="ctr" anchorCtr="0"/>
        <a:lstStyle/>
        <a:p>
          <a:r>
            <a:rPr lang="hr-HR" sz="1400" b="1" dirty="0"/>
            <a:t>Upravljačko tijelo Operativnog programa „Konkurentnost i kohezija 2014.-2020.”</a:t>
          </a:r>
        </a:p>
      </dgm:t>
    </dgm:pt>
    <dgm:pt modelId="{9E0E8212-6067-4B19-8F25-A43897FF8888}" type="parTrans" cxnId="{AA0DFC37-7826-46C4-9864-7CB6C66D371F}">
      <dgm:prSet/>
      <dgm:spPr/>
      <dgm:t>
        <a:bodyPr/>
        <a:lstStyle/>
        <a:p>
          <a:endParaRPr lang="hr-HR" sz="1600"/>
        </a:p>
      </dgm:t>
    </dgm:pt>
    <dgm:pt modelId="{9344476C-CA70-4165-BE0F-687DB3678137}" type="sibTrans" cxnId="{AA0DFC37-7826-46C4-9864-7CB6C66D371F}">
      <dgm:prSet/>
      <dgm:spPr/>
      <dgm:t>
        <a:bodyPr/>
        <a:lstStyle/>
        <a:p>
          <a:endParaRPr lang="hr-HR" sz="1600"/>
        </a:p>
      </dgm:t>
    </dgm:pt>
    <dgm:pt modelId="{1AD6712B-BDB8-4237-A26A-589325B3FB73}">
      <dgm:prSet phldrT="[Text]" custT="1"/>
      <dgm:spPr/>
      <dgm:t>
        <a:bodyPr/>
        <a:lstStyle/>
        <a:p>
          <a:r>
            <a:rPr lang="hr-HR" sz="1800" dirty="0"/>
            <a:t>HBOR</a:t>
          </a:r>
        </a:p>
      </dgm:t>
    </dgm:pt>
    <dgm:pt modelId="{52F7FAEE-8D10-4706-8FF0-C934CA4C83B3}" type="parTrans" cxnId="{82478B17-B3EB-4F47-A158-674E56E2CC9F}">
      <dgm:prSet/>
      <dgm:spPr/>
      <dgm:t>
        <a:bodyPr/>
        <a:lstStyle/>
        <a:p>
          <a:endParaRPr lang="hr-HR" sz="1600"/>
        </a:p>
      </dgm:t>
    </dgm:pt>
    <dgm:pt modelId="{0A54F8EF-B6FB-4471-875D-C433475A1ACE}" type="sibTrans" cxnId="{82478B17-B3EB-4F47-A158-674E56E2CC9F}">
      <dgm:prSet/>
      <dgm:spPr/>
      <dgm:t>
        <a:bodyPr/>
        <a:lstStyle/>
        <a:p>
          <a:endParaRPr lang="hr-HR" sz="1600"/>
        </a:p>
      </dgm:t>
    </dgm:pt>
    <dgm:pt modelId="{23665315-1C68-425C-8DCB-9EEB1F90612E}">
      <dgm:prSet phldrT="[Text]" custT="1"/>
      <dgm:spPr/>
      <dgm:t>
        <a:bodyPr anchor="ctr" anchorCtr="0"/>
        <a:lstStyle/>
        <a:p>
          <a:endParaRPr lang="hr-HR" sz="1400" b="1" dirty="0"/>
        </a:p>
        <a:p>
          <a:r>
            <a:rPr lang="hr-HR" sz="1400" b="1" dirty="0"/>
            <a:t>Upravitelj Fonda sredstava ESIF-a</a:t>
          </a:r>
        </a:p>
        <a:p>
          <a:endParaRPr lang="hr-HR" sz="1400" dirty="0"/>
        </a:p>
      </dgm:t>
    </dgm:pt>
    <dgm:pt modelId="{2429816F-767F-41FB-B2C0-E7B06F515EFF}" type="parTrans" cxnId="{3F647F15-A399-4D5F-9BFF-46B007558CEE}">
      <dgm:prSet/>
      <dgm:spPr/>
      <dgm:t>
        <a:bodyPr/>
        <a:lstStyle/>
        <a:p>
          <a:endParaRPr lang="hr-HR" sz="1600"/>
        </a:p>
      </dgm:t>
    </dgm:pt>
    <dgm:pt modelId="{8916DFF7-F742-4D42-AB28-D80F513854BE}" type="sibTrans" cxnId="{3F647F15-A399-4D5F-9BFF-46B007558CEE}">
      <dgm:prSet/>
      <dgm:spPr/>
      <dgm:t>
        <a:bodyPr/>
        <a:lstStyle/>
        <a:p>
          <a:endParaRPr lang="hr-HR" sz="1600"/>
        </a:p>
      </dgm:t>
    </dgm:pt>
    <dgm:pt modelId="{F02D2CE5-8168-4597-AD9C-0F7F477EE361}">
      <dgm:prSet phldrT="[Text]" custT="1"/>
      <dgm:spPr/>
      <dgm:t>
        <a:bodyPr/>
        <a:lstStyle/>
        <a:p>
          <a:r>
            <a:rPr lang="hr-HR" sz="1800" dirty="0"/>
            <a:t>POSLOVNE BANKE</a:t>
          </a:r>
        </a:p>
      </dgm:t>
    </dgm:pt>
    <dgm:pt modelId="{341346B3-CBB1-40DC-A2ED-33F2B5FC2F6E}" type="parTrans" cxnId="{A5158C89-F50F-4ADC-BDA4-898423B926B9}">
      <dgm:prSet/>
      <dgm:spPr/>
      <dgm:t>
        <a:bodyPr/>
        <a:lstStyle/>
        <a:p>
          <a:endParaRPr lang="hr-HR" sz="1600"/>
        </a:p>
      </dgm:t>
    </dgm:pt>
    <dgm:pt modelId="{C07A602A-E6A3-45CA-A3ED-D446314249A4}" type="sibTrans" cxnId="{A5158C89-F50F-4ADC-BDA4-898423B926B9}">
      <dgm:prSet/>
      <dgm:spPr/>
      <dgm:t>
        <a:bodyPr/>
        <a:lstStyle/>
        <a:p>
          <a:endParaRPr lang="hr-HR" sz="1600"/>
        </a:p>
      </dgm:t>
    </dgm:pt>
    <dgm:pt modelId="{125C72AE-F911-4DFD-BB59-D0B31E64BA32}">
      <dgm:prSet phldrT="[Text]" custT="1"/>
      <dgm:spPr/>
      <dgm:t>
        <a:bodyPr anchor="ctr" anchorCtr="0"/>
        <a:lstStyle/>
        <a:p>
          <a:r>
            <a:rPr lang="pl-PL" sz="1400" b="1" dirty="0">
              <a:latin typeface="Calibri" panose="020F0502020204030204"/>
              <a:ea typeface="+mn-ea"/>
              <a:cs typeface="+mn-cs"/>
            </a:rPr>
            <a:t>Financijski posrednici za provedbu financijskog instrumenta</a:t>
          </a:r>
          <a:endParaRPr lang="hr-HR" sz="1400" b="1" dirty="0">
            <a:latin typeface="Calibri" panose="020F0502020204030204"/>
            <a:ea typeface="+mn-ea"/>
            <a:cs typeface="+mn-cs"/>
          </a:endParaRPr>
        </a:p>
      </dgm:t>
    </dgm:pt>
    <dgm:pt modelId="{1F8A58F0-3791-4596-A844-F5FAA88AE54F}" type="parTrans" cxnId="{EDC52060-EEB7-4169-AAB0-6819019CBD9A}">
      <dgm:prSet/>
      <dgm:spPr/>
      <dgm:t>
        <a:bodyPr/>
        <a:lstStyle/>
        <a:p>
          <a:endParaRPr lang="hr-HR" sz="1600"/>
        </a:p>
      </dgm:t>
    </dgm:pt>
    <dgm:pt modelId="{AF4927AD-5539-4CF8-996B-C17B9B36623E}" type="sibTrans" cxnId="{EDC52060-EEB7-4169-AAB0-6819019CBD9A}">
      <dgm:prSet/>
      <dgm:spPr/>
      <dgm:t>
        <a:bodyPr/>
        <a:lstStyle/>
        <a:p>
          <a:endParaRPr lang="hr-HR" sz="1600"/>
        </a:p>
      </dgm:t>
    </dgm:pt>
    <dgm:pt modelId="{EFC3F222-494F-483C-ABCF-58F465F3FDF3}">
      <dgm:prSet phldrT="[Text]" custT="1"/>
      <dgm:spPr/>
      <dgm:t>
        <a:bodyPr anchor="ctr" anchorCtr="0"/>
        <a:lstStyle/>
        <a:p>
          <a:endParaRPr lang="hr-HR" sz="1400" b="1" dirty="0"/>
        </a:p>
      </dgm:t>
    </dgm:pt>
    <dgm:pt modelId="{C0BEA06F-5BC6-4AC5-A82B-BFAFDD66B154}" type="parTrans" cxnId="{BE82B932-C3E0-4CB6-B383-A1802B6CC176}">
      <dgm:prSet/>
      <dgm:spPr/>
      <dgm:t>
        <a:bodyPr/>
        <a:lstStyle/>
        <a:p>
          <a:endParaRPr lang="hr-HR" sz="1600"/>
        </a:p>
      </dgm:t>
    </dgm:pt>
    <dgm:pt modelId="{7A435D3F-F239-488E-B274-8B8BF07BFE3B}" type="sibTrans" cxnId="{BE82B932-C3E0-4CB6-B383-A1802B6CC176}">
      <dgm:prSet/>
      <dgm:spPr/>
      <dgm:t>
        <a:bodyPr/>
        <a:lstStyle/>
        <a:p>
          <a:endParaRPr lang="hr-HR" sz="1600"/>
        </a:p>
      </dgm:t>
    </dgm:pt>
    <dgm:pt modelId="{D624BE9E-B6B9-42B9-A8F1-FBB1616F81D3}" type="pres">
      <dgm:prSet presAssocID="{25FD128E-C366-4CE7-BFC8-6373A9DB049F}" presName="Name0" presStyleCnt="0">
        <dgm:presLayoutVars>
          <dgm:chMax/>
          <dgm:chPref val="3"/>
          <dgm:dir/>
          <dgm:animOne val="branch"/>
          <dgm:animLvl val="lvl"/>
        </dgm:presLayoutVars>
      </dgm:prSet>
      <dgm:spPr/>
    </dgm:pt>
    <dgm:pt modelId="{DAB6EC3E-BF43-4D4E-BDF6-B27F46CD91FB}" type="pres">
      <dgm:prSet presAssocID="{92E16D77-BFF6-4688-A06C-6F2DCEF484D7}" presName="composite" presStyleCnt="0"/>
      <dgm:spPr/>
    </dgm:pt>
    <dgm:pt modelId="{58AB7D91-AF00-425D-9E1E-9430A0DE905A}" type="pres">
      <dgm:prSet presAssocID="{92E16D77-BFF6-4688-A06C-6F2DCEF484D7}" presName="FirstChild" presStyleLbl="revTx" presStyleIdx="0" presStyleCnt="4">
        <dgm:presLayoutVars>
          <dgm:chMax val="0"/>
          <dgm:chPref val="0"/>
          <dgm:bulletEnabled val="1"/>
        </dgm:presLayoutVars>
      </dgm:prSet>
      <dgm:spPr/>
    </dgm:pt>
    <dgm:pt modelId="{1F14D22F-72EF-412A-91DA-9257C1DF332B}" type="pres">
      <dgm:prSet presAssocID="{92E16D77-BFF6-4688-A06C-6F2DCEF484D7}" presName="Parent" presStyleLbl="alignNode1" presStyleIdx="0" presStyleCnt="3">
        <dgm:presLayoutVars>
          <dgm:chMax val="3"/>
          <dgm:chPref val="3"/>
          <dgm:bulletEnabled val="1"/>
        </dgm:presLayoutVars>
      </dgm:prSet>
      <dgm:spPr/>
    </dgm:pt>
    <dgm:pt modelId="{61CA8211-23AD-41D4-A81D-E86B83004434}" type="pres">
      <dgm:prSet presAssocID="{92E16D77-BFF6-4688-A06C-6F2DCEF484D7}" presName="Accent" presStyleLbl="parChTrans1D1" presStyleIdx="0" presStyleCnt="3"/>
      <dgm:spPr/>
    </dgm:pt>
    <dgm:pt modelId="{52FB838D-266D-43AB-A9B6-36A36DFCB19C}" type="pres">
      <dgm:prSet presAssocID="{27ACB6CE-6577-4E7F-888E-106E5968582D}" presName="sibTrans" presStyleCnt="0"/>
      <dgm:spPr/>
    </dgm:pt>
    <dgm:pt modelId="{67BDD14C-F3A9-4AC5-9189-4732E9B056C9}" type="pres">
      <dgm:prSet presAssocID="{1AD6712B-BDB8-4237-A26A-589325B3FB73}" presName="composite" presStyleCnt="0"/>
      <dgm:spPr/>
    </dgm:pt>
    <dgm:pt modelId="{D99CA2E3-F93F-4034-AB0E-06D91F10EE4E}" type="pres">
      <dgm:prSet presAssocID="{1AD6712B-BDB8-4237-A26A-589325B3FB73}" presName="FirstChild" presStyleLbl="revTx" presStyleIdx="1" presStyleCnt="4">
        <dgm:presLayoutVars>
          <dgm:chMax val="0"/>
          <dgm:chPref val="0"/>
          <dgm:bulletEnabled val="1"/>
        </dgm:presLayoutVars>
      </dgm:prSet>
      <dgm:spPr/>
    </dgm:pt>
    <dgm:pt modelId="{6E8B4B4C-00A6-42C2-A3A4-CFB69464430D}" type="pres">
      <dgm:prSet presAssocID="{1AD6712B-BDB8-4237-A26A-589325B3FB73}" presName="Parent" presStyleLbl="alignNode1" presStyleIdx="1" presStyleCnt="3">
        <dgm:presLayoutVars>
          <dgm:chMax val="3"/>
          <dgm:chPref val="3"/>
          <dgm:bulletEnabled val="1"/>
        </dgm:presLayoutVars>
      </dgm:prSet>
      <dgm:spPr/>
    </dgm:pt>
    <dgm:pt modelId="{41B7CAA5-1887-4192-8DB6-4374D48F89F2}" type="pres">
      <dgm:prSet presAssocID="{1AD6712B-BDB8-4237-A26A-589325B3FB73}" presName="Accent" presStyleLbl="parChTrans1D1" presStyleIdx="1" presStyleCnt="3"/>
      <dgm:spPr/>
    </dgm:pt>
    <dgm:pt modelId="{6E287776-B58A-4DEC-911C-64E4FC4081C4}" type="pres">
      <dgm:prSet presAssocID="{0A54F8EF-B6FB-4471-875D-C433475A1ACE}" presName="sibTrans" presStyleCnt="0"/>
      <dgm:spPr/>
    </dgm:pt>
    <dgm:pt modelId="{69ADB68D-0F5E-4CAA-B6CA-F475644D89AA}" type="pres">
      <dgm:prSet presAssocID="{F02D2CE5-8168-4597-AD9C-0F7F477EE361}" presName="composite" presStyleCnt="0"/>
      <dgm:spPr/>
    </dgm:pt>
    <dgm:pt modelId="{10D0FA5F-55B5-448D-9754-B5FA5CA2F218}" type="pres">
      <dgm:prSet presAssocID="{F02D2CE5-8168-4597-AD9C-0F7F477EE361}" presName="FirstChild" presStyleLbl="revTx" presStyleIdx="2" presStyleCnt="4">
        <dgm:presLayoutVars>
          <dgm:chMax val="0"/>
          <dgm:chPref val="0"/>
          <dgm:bulletEnabled val="1"/>
        </dgm:presLayoutVars>
      </dgm:prSet>
      <dgm:spPr/>
    </dgm:pt>
    <dgm:pt modelId="{DE88E2EC-B27C-45DB-9E33-E28087017E84}" type="pres">
      <dgm:prSet presAssocID="{F02D2CE5-8168-4597-AD9C-0F7F477EE361}" presName="Parent" presStyleLbl="alignNode1" presStyleIdx="2" presStyleCnt="3">
        <dgm:presLayoutVars>
          <dgm:chMax val="3"/>
          <dgm:chPref val="3"/>
          <dgm:bulletEnabled val="1"/>
        </dgm:presLayoutVars>
      </dgm:prSet>
      <dgm:spPr/>
    </dgm:pt>
    <dgm:pt modelId="{6707CDCA-F294-49E3-BC74-F31EC5913F1C}" type="pres">
      <dgm:prSet presAssocID="{F02D2CE5-8168-4597-AD9C-0F7F477EE361}" presName="Accent" presStyleLbl="parChTrans1D1" presStyleIdx="2" presStyleCnt="3"/>
      <dgm:spPr/>
    </dgm:pt>
    <dgm:pt modelId="{5899F5DF-CC06-4C23-A0DB-51F80724F2BF}" type="pres">
      <dgm:prSet presAssocID="{F02D2CE5-8168-4597-AD9C-0F7F477EE361}" presName="Child" presStyleLbl="revTx" presStyleIdx="3" presStyleCnt="4">
        <dgm:presLayoutVars>
          <dgm:chMax val="0"/>
          <dgm:chPref val="0"/>
          <dgm:bulletEnabled val="1"/>
        </dgm:presLayoutVars>
      </dgm:prSet>
      <dgm:spPr/>
    </dgm:pt>
  </dgm:ptLst>
  <dgm:cxnLst>
    <dgm:cxn modelId="{6B0FA008-CDD3-4B66-AD77-84EEEBA18278}" type="presOf" srcId="{1AD6712B-BDB8-4237-A26A-589325B3FB73}" destId="{6E8B4B4C-00A6-42C2-A3A4-CFB69464430D}" srcOrd="0" destOrd="0" presId="urn:microsoft.com/office/officeart/2011/layout/TabList"/>
    <dgm:cxn modelId="{3F647F15-A399-4D5F-9BFF-46B007558CEE}" srcId="{1AD6712B-BDB8-4237-A26A-589325B3FB73}" destId="{23665315-1C68-425C-8DCB-9EEB1F90612E}" srcOrd="0" destOrd="0" parTransId="{2429816F-767F-41FB-B2C0-E7B06F515EFF}" sibTransId="{8916DFF7-F742-4D42-AB28-D80F513854BE}"/>
    <dgm:cxn modelId="{82478B17-B3EB-4F47-A158-674E56E2CC9F}" srcId="{25FD128E-C366-4CE7-BFC8-6373A9DB049F}" destId="{1AD6712B-BDB8-4237-A26A-589325B3FB73}" srcOrd="1" destOrd="0" parTransId="{52F7FAEE-8D10-4706-8FF0-C934CA4C83B3}" sibTransId="{0A54F8EF-B6FB-4471-875D-C433475A1ACE}"/>
    <dgm:cxn modelId="{BE82B932-C3E0-4CB6-B383-A1802B6CC176}" srcId="{F02D2CE5-8168-4597-AD9C-0F7F477EE361}" destId="{EFC3F222-494F-483C-ABCF-58F465F3FDF3}" srcOrd="1" destOrd="0" parTransId="{C0BEA06F-5BC6-4AC5-A82B-BFAFDD66B154}" sibTransId="{7A435D3F-F239-488E-B274-8B8BF07BFE3B}"/>
    <dgm:cxn modelId="{AA0DFC37-7826-46C4-9864-7CB6C66D371F}" srcId="{92E16D77-BFF6-4688-A06C-6F2DCEF484D7}" destId="{281521EA-4DFE-4095-A466-F4EC4883FBAC}" srcOrd="0" destOrd="0" parTransId="{9E0E8212-6067-4B19-8F25-A43897FF8888}" sibTransId="{9344476C-CA70-4165-BE0F-687DB3678137}"/>
    <dgm:cxn modelId="{74CB8038-6892-4C0B-ADEE-C1CF74700FB2}" type="presOf" srcId="{92E16D77-BFF6-4688-A06C-6F2DCEF484D7}" destId="{1F14D22F-72EF-412A-91DA-9257C1DF332B}" srcOrd="0" destOrd="0" presId="urn:microsoft.com/office/officeart/2011/layout/TabList"/>
    <dgm:cxn modelId="{EDC52060-EEB7-4169-AAB0-6819019CBD9A}" srcId="{F02D2CE5-8168-4597-AD9C-0F7F477EE361}" destId="{125C72AE-F911-4DFD-BB59-D0B31E64BA32}" srcOrd="0" destOrd="0" parTransId="{1F8A58F0-3791-4596-A844-F5FAA88AE54F}" sibTransId="{AF4927AD-5539-4CF8-996B-C17B9B36623E}"/>
    <dgm:cxn modelId="{CF3A8844-2879-4419-B61B-B6E94BAA4E89}" type="presOf" srcId="{EFC3F222-494F-483C-ABCF-58F465F3FDF3}" destId="{5899F5DF-CC06-4C23-A0DB-51F80724F2BF}" srcOrd="0" destOrd="0" presId="urn:microsoft.com/office/officeart/2011/layout/TabList"/>
    <dgm:cxn modelId="{EB46CB6A-6B42-4A2F-88AD-0DE164EBB273}" type="presOf" srcId="{281521EA-4DFE-4095-A466-F4EC4883FBAC}" destId="{58AB7D91-AF00-425D-9E1E-9430A0DE905A}" srcOrd="0" destOrd="0" presId="urn:microsoft.com/office/officeart/2011/layout/TabList"/>
    <dgm:cxn modelId="{8BC7C675-2A1F-4BE4-8797-605953F6726D}" srcId="{25FD128E-C366-4CE7-BFC8-6373A9DB049F}" destId="{92E16D77-BFF6-4688-A06C-6F2DCEF484D7}" srcOrd="0" destOrd="0" parTransId="{9430BD33-CB53-4738-BE1D-87F7660E4015}" sibTransId="{27ACB6CE-6577-4E7F-888E-106E5968582D}"/>
    <dgm:cxn modelId="{A5158C89-F50F-4ADC-BDA4-898423B926B9}" srcId="{25FD128E-C366-4CE7-BFC8-6373A9DB049F}" destId="{F02D2CE5-8168-4597-AD9C-0F7F477EE361}" srcOrd="2" destOrd="0" parTransId="{341346B3-CBB1-40DC-A2ED-33F2B5FC2F6E}" sibTransId="{C07A602A-E6A3-45CA-A3ED-D446314249A4}"/>
    <dgm:cxn modelId="{AB78ACAF-B9A1-4168-A18E-807DABDC37DB}" type="presOf" srcId="{F02D2CE5-8168-4597-AD9C-0F7F477EE361}" destId="{DE88E2EC-B27C-45DB-9E33-E28087017E84}" srcOrd="0" destOrd="0" presId="urn:microsoft.com/office/officeart/2011/layout/TabList"/>
    <dgm:cxn modelId="{335AEEE0-BFF5-4293-8249-EFCF5AD88E04}" type="presOf" srcId="{125C72AE-F911-4DFD-BB59-D0B31E64BA32}" destId="{10D0FA5F-55B5-448D-9754-B5FA5CA2F218}" srcOrd="0" destOrd="0" presId="urn:microsoft.com/office/officeart/2011/layout/TabList"/>
    <dgm:cxn modelId="{A8AD3FE2-E624-4A75-92E4-106453489310}" type="presOf" srcId="{23665315-1C68-425C-8DCB-9EEB1F90612E}" destId="{D99CA2E3-F93F-4034-AB0E-06D91F10EE4E}" srcOrd="0" destOrd="0" presId="urn:microsoft.com/office/officeart/2011/layout/TabList"/>
    <dgm:cxn modelId="{5FFFB1FD-872F-47D2-BC98-785548F90320}" type="presOf" srcId="{25FD128E-C366-4CE7-BFC8-6373A9DB049F}" destId="{D624BE9E-B6B9-42B9-A8F1-FBB1616F81D3}" srcOrd="0" destOrd="0" presId="urn:microsoft.com/office/officeart/2011/layout/TabList"/>
    <dgm:cxn modelId="{2E627973-0B40-4C3F-A4F9-6411BCED9AF7}" type="presParOf" srcId="{D624BE9E-B6B9-42B9-A8F1-FBB1616F81D3}" destId="{DAB6EC3E-BF43-4D4E-BDF6-B27F46CD91FB}" srcOrd="0" destOrd="0" presId="urn:microsoft.com/office/officeart/2011/layout/TabList"/>
    <dgm:cxn modelId="{A081D2B3-E694-4835-BECB-74BB14479879}" type="presParOf" srcId="{DAB6EC3E-BF43-4D4E-BDF6-B27F46CD91FB}" destId="{58AB7D91-AF00-425D-9E1E-9430A0DE905A}" srcOrd="0" destOrd="0" presId="urn:microsoft.com/office/officeart/2011/layout/TabList"/>
    <dgm:cxn modelId="{C19EC225-FE16-4A5E-8478-E89CACE0A155}" type="presParOf" srcId="{DAB6EC3E-BF43-4D4E-BDF6-B27F46CD91FB}" destId="{1F14D22F-72EF-412A-91DA-9257C1DF332B}" srcOrd="1" destOrd="0" presId="urn:microsoft.com/office/officeart/2011/layout/TabList"/>
    <dgm:cxn modelId="{92949A0D-FAE8-4AE1-A679-0E2CC79D14FC}" type="presParOf" srcId="{DAB6EC3E-BF43-4D4E-BDF6-B27F46CD91FB}" destId="{61CA8211-23AD-41D4-A81D-E86B83004434}" srcOrd="2" destOrd="0" presId="urn:microsoft.com/office/officeart/2011/layout/TabList"/>
    <dgm:cxn modelId="{2A62B431-8D4E-41C5-B2B9-4F235A47B58D}" type="presParOf" srcId="{D624BE9E-B6B9-42B9-A8F1-FBB1616F81D3}" destId="{52FB838D-266D-43AB-A9B6-36A36DFCB19C}" srcOrd="1" destOrd="0" presId="urn:microsoft.com/office/officeart/2011/layout/TabList"/>
    <dgm:cxn modelId="{4EA0F700-F292-44D5-9EA4-D677974A7893}" type="presParOf" srcId="{D624BE9E-B6B9-42B9-A8F1-FBB1616F81D3}" destId="{67BDD14C-F3A9-4AC5-9189-4732E9B056C9}" srcOrd="2" destOrd="0" presId="urn:microsoft.com/office/officeart/2011/layout/TabList"/>
    <dgm:cxn modelId="{07E5E9CC-DC40-497C-95E0-30FC937BB0EB}" type="presParOf" srcId="{67BDD14C-F3A9-4AC5-9189-4732E9B056C9}" destId="{D99CA2E3-F93F-4034-AB0E-06D91F10EE4E}" srcOrd="0" destOrd="0" presId="urn:microsoft.com/office/officeart/2011/layout/TabList"/>
    <dgm:cxn modelId="{6BC9DA81-E12A-4426-889B-41BE368D103E}" type="presParOf" srcId="{67BDD14C-F3A9-4AC5-9189-4732E9B056C9}" destId="{6E8B4B4C-00A6-42C2-A3A4-CFB69464430D}" srcOrd="1" destOrd="0" presId="urn:microsoft.com/office/officeart/2011/layout/TabList"/>
    <dgm:cxn modelId="{387D5331-D799-4656-8150-6B6C239A966C}" type="presParOf" srcId="{67BDD14C-F3A9-4AC5-9189-4732E9B056C9}" destId="{41B7CAA5-1887-4192-8DB6-4374D48F89F2}" srcOrd="2" destOrd="0" presId="urn:microsoft.com/office/officeart/2011/layout/TabList"/>
    <dgm:cxn modelId="{9356C37F-E87B-4AB4-A329-D9B1CFF9BBAC}" type="presParOf" srcId="{D624BE9E-B6B9-42B9-A8F1-FBB1616F81D3}" destId="{6E287776-B58A-4DEC-911C-64E4FC4081C4}" srcOrd="3" destOrd="0" presId="urn:microsoft.com/office/officeart/2011/layout/TabList"/>
    <dgm:cxn modelId="{EE043301-0CBE-43CD-8A7D-13F0211B5882}" type="presParOf" srcId="{D624BE9E-B6B9-42B9-A8F1-FBB1616F81D3}" destId="{69ADB68D-0F5E-4CAA-B6CA-F475644D89AA}" srcOrd="4" destOrd="0" presId="urn:microsoft.com/office/officeart/2011/layout/TabList"/>
    <dgm:cxn modelId="{E03EF378-0794-4304-81C8-FCD2BE60B51F}" type="presParOf" srcId="{69ADB68D-0F5E-4CAA-B6CA-F475644D89AA}" destId="{10D0FA5F-55B5-448D-9754-B5FA5CA2F218}" srcOrd="0" destOrd="0" presId="urn:microsoft.com/office/officeart/2011/layout/TabList"/>
    <dgm:cxn modelId="{C80E5F7F-9B04-4DC6-9F9B-2C2796CF5724}" type="presParOf" srcId="{69ADB68D-0F5E-4CAA-B6CA-F475644D89AA}" destId="{DE88E2EC-B27C-45DB-9E33-E28087017E84}" srcOrd="1" destOrd="0" presId="urn:microsoft.com/office/officeart/2011/layout/TabList"/>
    <dgm:cxn modelId="{D8032AD1-E0AC-43C4-B7F3-E6945C579653}" type="presParOf" srcId="{69ADB68D-0F5E-4CAA-B6CA-F475644D89AA}" destId="{6707CDCA-F294-49E3-BC74-F31EC5913F1C}" srcOrd="2" destOrd="0" presId="urn:microsoft.com/office/officeart/2011/layout/TabList"/>
    <dgm:cxn modelId="{E1EE30F9-4DEB-4EB8-AA44-E2A2D68A498A}" type="presParOf" srcId="{D624BE9E-B6B9-42B9-A8F1-FBB1616F81D3}" destId="{5899F5DF-CC06-4C23-A0DB-51F80724F2BF}" srcOrd="5" destOrd="0" presId="urn:microsoft.com/office/officeart/2011/layout/Tab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897FEF5-0E56-47F9-B746-DC2C8F8F557F}" type="doc">
      <dgm:prSet loTypeId="urn:microsoft.com/office/officeart/2005/8/layout/venn3" loCatId="relationship" qsTypeId="urn:microsoft.com/office/officeart/2005/8/quickstyle/simple1" qsCatId="simple" csTypeId="urn:microsoft.com/office/officeart/2005/8/colors/accent3_1" csCatId="accent3" phldr="1"/>
      <dgm:spPr>
        <a:scene3d>
          <a:camera prst="orthographicFront">
            <a:rot lat="0" lon="0" rev="0"/>
          </a:camera>
          <a:lightRig rig="balanced" dir="t">
            <a:rot lat="0" lon="0" rev="8700000"/>
          </a:lightRig>
        </a:scene3d>
      </dgm:spPr>
      <dgm:t>
        <a:bodyPr/>
        <a:lstStyle/>
        <a:p>
          <a:endParaRPr lang="hr-HR"/>
        </a:p>
      </dgm:t>
    </dgm:pt>
    <dgm:pt modelId="{0A1BACB3-C4D8-49C1-851E-05388BCBA2E5}">
      <dgm:prSet phldrT="[Tex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sz="1600" b="1" dirty="0">
              <a:solidFill>
                <a:srgbClr val="FF0000"/>
              </a:solidFill>
              <a:latin typeface="+mn-lt"/>
            </a:rPr>
            <a:t>ESIF </a:t>
          </a:r>
        </a:p>
        <a:p>
          <a:r>
            <a:rPr lang="hr-HR" sz="1600" b="1" dirty="0">
              <a:solidFill>
                <a:srgbClr val="FF0000"/>
              </a:solidFill>
              <a:latin typeface="+mn-lt"/>
            </a:rPr>
            <a:t>50%</a:t>
          </a:r>
        </a:p>
        <a:p>
          <a:r>
            <a:rPr lang="hr-HR" sz="1600" b="1" dirty="0">
              <a:solidFill>
                <a:srgbClr val="FF0000"/>
              </a:solidFill>
              <a:latin typeface="+mn-lt"/>
            </a:rPr>
            <a:t>35 </a:t>
          </a:r>
          <a:r>
            <a:rPr lang="hr-HR" sz="1600" b="1" dirty="0" err="1">
              <a:solidFill>
                <a:srgbClr val="FF0000"/>
              </a:solidFill>
              <a:latin typeface="+mn-lt"/>
            </a:rPr>
            <a:t>mil</a:t>
          </a:r>
          <a:r>
            <a:rPr lang="hr-HR" sz="1600" b="1" dirty="0">
              <a:solidFill>
                <a:srgbClr val="FF0000"/>
              </a:solidFill>
              <a:latin typeface="+mn-lt"/>
            </a:rPr>
            <a:t> EUR</a:t>
          </a:r>
        </a:p>
        <a:p>
          <a:r>
            <a:rPr lang="hr-HR" sz="1400" dirty="0">
              <a:latin typeface="+mn-lt"/>
            </a:rPr>
            <a:t>Fond sredstava ESIF-a kojima upravlja HBOR, a koja se stavljaju na raspolaganje poslovnim bankama uz kamatnu stopu od 0%.</a:t>
          </a:r>
          <a:endParaRPr lang="hr-HR" sz="900" b="1" dirty="0">
            <a:solidFill>
              <a:srgbClr val="FF0000"/>
            </a:solidFill>
            <a:latin typeface="+mn-lt"/>
          </a:endParaRPr>
        </a:p>
      </dgm:t>
    </dgm:pt>
    <dgm:pt modelId="{3C7671C0-2559-4DCA-9BFD-D19964E22137}" type="parTrans" cxnId="{1DFF43A0-6C6A-41D1-A302-4E51C2ECEAFE}">
      <dgm:prSet/>
      <dgm:spPr/>
      <dgm:t>
        <a:bodyPr/>
        <a:lstStyle/>
        <a:p>
          <a:endParaRPr lang="hr-HR">
            <a:solidFill>
              <a:schemeClr val="tx1"/>
            </a:solidFill>
          </a:endParaRPr>
        </a:p>
      </dgm:t>
    </dgm:pt>
    <dgm:pt modelId="{3C4046F2-36C4-4ED8-83E7-5616FC605B28}" type="sibTrans" cxnId="{1DFF43A0-6C6A-41D1-A302-4E51C2ECEAFE}">
      <dgm:prSet/>
      <dgm:spPr/>
      <dgm:t>
        <a:bodyPr/>
        <a:lstStyle/>
        <a:p>
          <a:endParaRPr lang="hr-HR">
            <a:solidFill>
              <a:schemeClr val="tx1"/>
            </a:solidFill>
          </a:endParaRPr>
        </a:p>
      </dgm:t>
    </dgm:pt>
    <dgm:pt modelId="{C27AB59F-3430-428C-9F99-471B20C82396}">
      <dgm:prSet phldrT="[Tex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sz="1600" b="1" dirty="0">
              <a:solidFill>
                <a:srgbClr val="FF0000"/>
              </a:solidFill>
              <a:latin typeface="+mn-lt"/>
            </a:rPr>
            <a:t>Poslovne banke </a:t>
          </a:r>
        </a:p>
        <a:p>
          <a:r>
            <a:rPr lang="hr-HR" sz="1600" b="1" dirty="0">
              <a:solidFill>
                <a:srgbClr val="FF0000"/>
              </a:solidFill>
              <a:latin typeface="+mn-lt"/>
            </a:rPr>
            <a:t>50%</a:t>
          </a:r>
        </a:p>
        <a:p>
          <a:r>
            <a:rPr lang="hr-HR" sz="1600" b="1" dirty="0">
              <a:solidFill>
                <a:srgbClr val="FF0000"/>
              </a:solidFill>
              <a:latin typeface="+mn-lt"/>
            </a:rPr>
            <a:t>~35 </a:t>
          </a:r>
          <a:r>
            <a:rPr lang="hr-HR" sz="1600" b="1" dirty="0" err="1">
              <a:solidFill>
                <a:srgbClr val="FF0000"/>
              </a:solidFill>
              <a:latin typeface="+mn-lt"/>
            </a:rPr>
            <a:t>mil</a:t>
          </a:r>
          <a:r>
            <a:rPr lang="hr-HR" sz="1600" b="1" dirty="0">
              <a:solidFill>
                <a:srgbClr val="FF0000"/>
              </a:solidFill>
              <a:latin typeface="+mn-lt"/>
            </a:rPr>
            <a:t> EUR</a:t>
          </a:r>
        </a:p>
        <a:p>
          <a:r>
            <a:rPr lang="hr-HR" sz="1400" dirty="0">
              <a:latin typeface="+mn-lt"/>
            </a:rPr>
            <a:t>Sredstva privatnog doprinosa financijskom instrumentu koja osiguravaju poslovne banke po tržišnim kamatnim stopama.</a:t>
          </a:r>
          <a:endParaRPr lang="hr-HR" sz="1050" b="1" dirty="0">
            <a:solidFill>
              <a:srgbClr val="FF0000"/>
            </a:solidFill>
            <a:latin typeface="+mn-lt"/>
          </a:endParaRPr>
        </a:p>
      </dgm:t>
    </dgm:pt>
    <dgm:pt modelId="{9C8EED6D-B1CD-4343-8A0F-C10FDA99E5D8}" type="parTrans" cxnId="{7FD00073-C0B7-41A1-86A9-3AFBB37CE81C}">
      <dgm:prSet/>
      <dgm:spPr/>
      <dgm:t>
        <a:bodyPr/>
        <a:lstStyle/>
        <a:p>
          <a:endParaRPr lang="hr-HR">
            <a:solidFill>
              <a:schemeClr val="tx1"/>
            </a:solidFill>
          </a:endParaRPr>
        </a:p>
      </dgm:t>
    </dgm:pt>
    <dgm:pt modelId="{DEC1F779-95AD-4A2E-B32B-FF90DD0DEE7F}" type="sibTrans" cxnId="{7FD00073-C0B7-41A1-86A9-3AFBB37CE81C}">
      <dgm:prSet/>
      <dgm:spPr/>
      <dgm:t>
        <a:bodyPr/>
        <a:lstStyle/>
        <a:p>
          <a:endParaRPr lang="hr-HR">
            <a:solidFill>
              <a:schemeClr val="tx1"/>
            </a:solidFill>
          </a:endParaRPr>
        </a:p>
      </dgm:t>
    </dgm:pt>
    <dgm:pt modelId="{64CA300D-E167-4EF5-A66A-701F64954EED}" type="pres">
      <dgm:prSet presAssocID="{3897FEF5-0E56-47F9-B746-DC2C8F8F557F}" presName="Name0" presStyleCnt="0">
        <dgm:presLayoutVars>
          <dgm:dir/>
          <dgm:resizeHandles val="exact"/>
        </dgm:presLayoutVars>
      </dgm:prSet>
      <dgm:spPr/>
    </dgm:pt>
    <dgm:pt modelId="{4D850288-33B8-4B12-A8B9-26B89543D623}" type="pres">
      <dgm:prSet presAssocID="{0A1BACB3-C4D8-49C1-851E-05388BCBA2E5}" presName="Name5" presStyleLbl="vennNode1" presStyleIdx="0" presStyleCnt="2">
        <dgm:presLayoutVars>
          <dgm:bulletEnabled val="1"/>
        </dgm:presLayoutVars>
      </dgm:prSet>
      <dgm:spPr/>
    </dgm:pt>
    <dgm:pt modelId="{2837C025-6CFF-40A9-ADB1-443F7E5C4846}" type="pres">
      <dgm:prSet presAssocID="{3C4046F2-36C4-4ED8-83E7-5616FC605B28}" presName="space"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5E27F719-1CB0-472B-9284-1DD84981DCED}" type="pres">
      <dgm:prSet presAssocID="{C27AB59F-3430-428C-9F99-471B20C82396}" presName="Name5" presStyleLbl="vennNode1" presStyleIdx="1" presStyleCnt="2">
        <dgm:presLayoutVars>
          <dgm:bulletEnabled val="1"/>
        </dgm:presLayoutVars>
      </dgm:prSet>
      <dgm:spPr/>
    </dgm:pt>
  </dgm:ptLst>
  <dgm:cxnLst>
    <dgm:cxn modelId="{C941695F-1257-471B-8557-22F6EF10D48D}" type="presOf" srcId="{C27AB59F-3430-428C-9F99-471B20C82396}" destId="{5E27F719-1CB0-472B-9284-1DD84981DCED}" srcOrd="0" destOrd="0" presId="urn:microsoft.com/office/officeart/2005/8/layout/venn3"/>
    <dgm:cxn modelId="{7FD00073-C0B7-41A1-86A9-3AFBB37CE81C}" srcId="{3897FEF5-0E56-47F9-B746-DC2C8F8F557F}" destId="{C27AB59F-3430-428C-9F99-471B20C82396}" srcOrd="1" destOrd="0" parTransId="{9C8EED6D-B1CD-4343-8A0F-C10FDA99E5D8}" sibTransId="{DEC1F779-95AD-4A2E-B32B-FF90DD0DEE7F}"/>
    <dgm:cxn modelId="{997C8A85-D217-4B9C-ADD1-48632ABE0E9D}" type="presOf" srcId="{3897FEF5-0E56-47F9-B746-DC2C8F8F557F}" destId="{64CA300D-E167-4EF5-A66A-701F64954EED}" srcOrd="0" destOrd="0" presId="urn:microsoft.com/office/officeart/2005/8/layout/venn3"/>
    <dgm:cxn modelId="{1DFF43A0-6C6A-41D1-A302-4E51C2ECEAFE}" srcId="{3897FEF5-0E56-47F9-B746-DC2C8F8F557F}" destId="{0A1BACB3-C4D8-49C1-851E-05388BCBA2E5}" srcOrd="0" destOrd="0" parTransId="{3C7671C0-2559-4DCA-9BFD-D19964E22137}" sibTransId="{3C4046F2-36C4-4ED8-83E7-5616FC605B28}"/>
    <dgm:cxn modelId="{34731DC9-6F47-48B6-A29F-2F5A3C7AF70F}" type="presOf" srcId="{0A1BACB3-C4D8-49C1-851E-05388BCBA2E5}" destId="{4D850288-33B8-4B12-A8B9-26B89543D623}" srcOrd="0" destOrd="0" presId="urn:microsoft.com/office/officeart/2005/8/layout/venn3"/>
    <dgm:cxn modelId="{D9E48323-1733-48EE-BC70-968D4B02F927}" type="presParOf" srcId="{64CA300D-E167-4EF5-A66A-701F64954EED}" destId="{4D850288-33B8-4B12-A8B9-26B89543D623}" srcOrd="0" destOrd="0" presId="urn:microsoft.com/office/officeart/2005/8/layout/venn3"/>
    <dgm:cxn modelId="{9E9B074D-7E32-44AF-B016-006169309AB5}" type="presParOf" srcId="{64CA300D-E167-4EF5-A66A-701F64954EED}" destId="{2837C025-6CFF-40A9-ADB1-443F7E5C4846}" srcOrd="1" destOrd="0" presId="urn:microsoft.com/office/officeart/2005/8/layout/venn3"/>
    <dgm:cxn modelId="{CF2C4C09-1471-4A01-994A-A1AE348B0093}" type="presParOf" srcId="{64CA300D-E167-4EF5-A66A-701F64954EED}" destId="{5E27F719-1CB0-472B-9284-1DD84981DCED}" srcOrd="2" destOrd="0" presId="urn:microsoft.com/office/officeart/2005/8/layout/venn3"/>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AD4A2709-F5A6-462A-90AB-290449EF93F9}" type="doc">
      <dgm:prSet loTypeId="urn:microsoft.com/office/officeart/2005/8/layout/architecture" loCatId="list" qsTypeId="urn:microsoft.com/office/officeart/2005/8/quickstyle/simple1" qsCatId="simple" csTypeId="urn:microsoft.com/office/officeart/2005/8/colors/accent1_2" csCatId="accent1" phldr="1"/>
      <dgm:spPr>
        <a:scene3d>
          <a:camera prst="orthographicFront">
            <a:rot lat="0" lon="0" rev="0"/>
          </a:camera>
          <a:lightRig rig="glow" dir="t">
            <a:rot lat="0" lon="0" rev="14100000"/>
          </a:lightRig>
        </a:scene3d>
      </dgm:spPr>
      <dgm:t>
        <a:bodyPr/>
        <a:lstStyle/>
        <a:p>
          <a:endParaRPr lang="en-US"/>
        </a:p>
      </dgm:t>
    </dgm:pt>
    <dgm:pt modelId="{F4DAC778-BD1A-4B49-80D6-E9531E21623C}">
      <dgm:prSet custT="1">
        <dgm:style>
          <a:lnRef idx="3">
            <a:schemeClr val="lt1"/>
          </a:lnRef>
          <a:fillRef idx="1">
            <a:schemeClr val="accent3"/>
          </a:fillRef>
          <a:effectRef idx="1">
            <a:schemeClr val="accent3"/>
          </a:effectRef>
          <a:fontRef idx="minor">
            <a:schemeClr val="lt1"/>
          </a:fontRef>
        </dgm:style>
      </dgm:prSet>
      <dgm:spPr>
        <a:ln>
          <a:noFill/>
        </a:ln>
        <a:effectLst/>
        <a:scene3d>
          <a:camera prst="orthographicFront">
            <a:rot lat="0" lon="0" rev="0"/>
          </a:camera>
          <a:lightRig rig="glow" dir="t">
            <a:rot lat="0" lon="0" rev="14100000"/>
          </a:lightRig>
        </a:scene3d>
        <a:sp3d prstMaterial="softEdge">
          <a:bevelT w="127000" prst="coolSlant"/>
        </a:sp3d>
      </dgm:spPr>
      <dgm:t>
        <a:bodyPr/>
        <a:lstStyle/>
        <a:p>
          <a:r>
            <a:rPr lang="hr-HR" sz="2200" b="1" dirty="0"/>
            <a:t>Program Europske komisije za pokriće troškova pripreme investicijskih projekata u području energetske učinkovitosti i obnovljivih izvora energije </a:t>
          </a:r>
        </a:p>
      </dgm:t>
    </dgm:pt>
    <dgm:pt modelId="{F7D23B83-71B5-470F-B930-38763434481C}" type="parTrans" cxnId="{A830D4BE-10C5-49C3-A49D-3BE7730FF505}">
      <dgm:prSet/>
      <dgm:spPr/>
      <dgm:t>
        <a:bodyPr/>
        <a:lstStyle/>
        <a:p>
          <a:endParaRPr lang="en-US" sz="2000"/>
        </a:p>
      </dgm:t>
    </dgm:pt>
    <dgm:pt modelId="{65C567BF-62AD-4F96-8E66-F8DB480FF765}" type="sibTrans" cxnId="{A830D4BE-10C5-49C3-A49D-3BE7730FF505}">
      <dgm:prSet/>
      <dgm:spPr/>
      <dgm:t>
        <a:bodyPr/>
        <a:lstStyle/>
        <a:p>
          <a:endParaRPr lang="en-US" sz="2000"/>
        </a:p>
      </dgm:t>
    </dgm:pt>
    <dgm:pt modelId="{9FAA61E0-CF6F-43DF-A51E-9FF4EE4C0F83}">
      <dgm:prSet custT="1">
        <dgm:style>
          <a:lnRef idx="3">
            <a:schemeClr val="lt1"/>
          </a:lnRef>
          <a:fillRef idx="1">
            <a:schemeClr val="accent3"/>
          </a:fillRef>
          <a:effectRef idx="1">
            <a:schemeClr val="accent3"/>
          </a:effectRef>
          <a:fontRef idx="minor">
            <a:schemeClr val="lt1"/>
          </a:fontRef>
        </dgm:style>
      </dgm:prSet>
      <dgm:spPr>
        <a:ln>
          <a:noFill/>
        </a:ln>
        <a:effectLst/>
        <a:scene3d>
          <a:camera prst="orthographicFront">
            <a:rot lat="0" lon="0" rev="0"/>
          </a:camera>
          <a:lightRig rig="glow" dir="t">
            <a:rot lat="0" lon="0" rev="14100000"/>
          </a:lightRig>
        </a:scene3d>
        <a:sp3d prstMaterial="softEdge">
          <a:bevelT w="127000" prst="coolSlant"/>
        </a:sp3d>
      </dgm:spPr>
      <dgm:t>
        <a:bodyPr/>
        <a:lstStyle/>
        <a:p>
          <a:r>
            <a:rPr lang="hr-HR" sz="2200" b="1" dirty="0"/>
            <a:t>ELENA će financirati 90% troškova pripreme projekata koji će se financirati ESIF Kreditima za energetsku učinkovitost ili HBOR-ovim programom kreditiranja</a:t>
          </a:r>
        </a:p>
      </dgm:t>
    </dgm:pt>
    <dgm:pt modelId="{E2D38384-BA49-4073-A8E8-07FE3A70AE3B}" type="parTrans" cxnId="{0CC81D26-2C9F-402D-9925-BFF9AF8EA29F}">
      <dgm:prSet/>
      <dgm:spPr/>
      <dgm:t>
        <a:bodyPr/>
        <a:lstStyle/>
        <a:p>
          <a:endParaRPr lang="en-US" sz="2000"/>
        </a:p>
      </dgm:t>
    </dgm:pt>
    <dgm:pt modelId="{E08088B2-C157-4103-A576-B4B268477A2E}" type="sibTrans" cxnId="{0CC81D26-2C9F-402D-9925-BFF9AF8EA29F}">
      <dgm:prSet/>
      <dgm:spPr/>
      <dgm:t>
        <a:bodyPr/>
        <a:lstStyle/>
        <a:p>
          <a:endParaRPr lang="en-US" sz="2000"/>
        </a:p>
      </dgm:t>
    </dgm:pt>
    <dgm:pt modelId="{18B2858E-E6AE-4608-8EFF-2E2FC91AB1E6}" type="pres">
      <dgm:prSet presAssocID="{AD4A2709-F5A6-462A-90AB-290449EF93F9}" presName="Name0" presStyleCnt="0">
        <dgm:presLayoutVars>
          <dgm:chPref val="1"/>
          <dgm:dir/>
          <dgm:animOne val="branch"/>
          <dgm:animLvl val="lvl"/>
          <dgm:resizeHandles/>
        </dgm:presLayoutVars>
      </dgm:prSet>
      <dgm:spPr/>
    </dgm:pt>
    <dgm:pt modelId="{F15B872E-B0FF-4A61-803A-39AFB76CFDF3}" type="pres">
      <dgm:prSet presAssocID="{F4DAC778-BD1A-4B49-80D6-E9531E21623C}" presName="vertOne" presStyleCnt="0"/>
      <dgm:spPr>
        <a:ln>
          <a:noFill/>
        </a:ln>
        <a:effectLst/>
        <a:scene3d>
          <a:camera prst="orthographicFront">
            <a:rot lat="0" lon="0" rev="0"/>
          </a:camera>
          <a:lightRig rig="glow" dir="t">
            <a:rot lat="0" lon="0" rev="14100000"/>
          </a:lightRig>
        </a:scene3d>
        <a:sp3d prstMaterial="softEdge">
          <a:bevelT w="127000" prst="coolSlant"/>
        </a:sp3d>
      </dgm:spPr>
    </dgm:pt>
    <dgm:pt modelId="{2F185D97-A9FD-4FD5-A751-F36BF68265B0}" type="pres">
      <dgm:prSet presAssocID="{F4DAC778-BD1A-4B49-80D6-E9531E21623C}" presName="txOne" presStyleLbl="node0" presStyleIdx="0" presStyleCnt="2" custScaleX="32913" custLinFactNeighborX="-554">
        <dgm:presLayoutVars>
          <dgm:chPref val="3"/>
        </dgm:presLayoutVars>
      </dgm:prSet>
      <dgm:spPr>
        <a:prstGeom prst="ellipse">
          <a:avLst/>
        </a:prstGeom>
      </dgm:spPr>
    </dgm:pt>
    <dgm:pt modelId="{E9F42C86-190C-4C7C-B599-1144F70E140A}" type="pres">
      <dgm:prSet presAssocID="{F4DAC778-BD1A-4B49-80D6-E9531E21623C}" presName="horzOne" presStyleCnt="0"/>
      <dgm:spPr>
        <a:ln>
          <a:noFill/>
        </a:ln>
        <a:effectLst/>
        <a:scene3d>
          <a:camera prst="orthographicFront">
            <a:rot lat="0" lon="0" rev="0"/>
          </a:camera>
          <a:lightRig rig="glow" dir="t">
            <a:rot lat="0" lon="0" rev="14100000"/>
          </a:lightRig>
        </a:scene3d>
        <a:sp3d prstMaterial="softEdge">
          <a:bevelT w="127000" prst="coolSlant"/>
        </a:sp3d>
      </dgm:spPr>
    </dgm:pt>
    <dgm:pt modelId="{BCA4A305-B67A-4A79-ADB0-A59CBD37E60F}" type="pres">
      <dgm:prSet presAssocID="{65C567BF-62AD-4F96-8E66-F8DB480FF765}" presName="sibSpaceOne" presStyleCnt="0"/>
      <dgm:spPr>
        <a:ln>
          <a:noFill/>
        </a:ln>
        <a:effectLst/>
        <a:scene3d>
          <a:camera prst="orthographicFront">
            <a:rot lat="0" lon="0" rev="0"/>
          </a:camera>
          <a:lightRig rig="glow" dir="t">
            <a:rot lat="0" lon="0" rev="14100000"/>
          </a:lightRig>
        </a:scene3d>
        <a:sp3d prstMaterial="softEdge">
          <a:bevelT w="127000" prst="coolSlant"/>
        </a:sp3d>
      </dgm:spPr>
    </dgm:pt>
    <dgm:pt modelId="{EDA35320-E60E-495A-9E1D-A6FDC087A7AD}" type="pres">
      <dgm:prSet presAssocID="{9FAA61E0-CF6F-43DF-A51E-9FF4EE4C0F83}" presName="vertOne" presStyleCnt="0"/>
      <dgm:spPr>
        <a:ln>
          <a:noFill/>
        </a:ln>
        <a:effectLst/>
        <a:scene3d>
          <a:camera prst="orthographicFront">
            <a:rot lat="0" lon="0" rev="0"/>
          </a:camera>
          <a:lightRig rig="glow" dir="t">
            <a:rot lat="0" lon="0" rev="14100000"/>
          </a:lightRig>
        </a:scene3d>
        <a:sp3d prstMaterial="softEdge">
          <a:bevelT w="127000" prst="coolSlant"/>
        </a:sp3d>
      </dgm:spPr>
    </dgm:pt>
    <dgm:pt modelId="{08931505-179D-4212-A77B-A043FB81A84C}" type="pres">
      <dgm:prSet presAssocID="{9FAA61E0-CF6F-43DF-A51E-9FF4EE4C0F83}" presName="txOne" presStyleLbl="node0" presStyleIdx="1" presStyleCnt="2" custScaleX="32844" custLinFactNeighborX="-20818">
        <dgm:presLayoutVars>
          <dgm:chPref val="3"/>
        </dgm:presLayoutVars>
      </dgm:prSet>
      <dgm:spPr>
        <a:prstGeom prst="ellipse">
          <a:avLst/>
        </a:prstGeom>
      </dgm:spPr>
    </dgm:pt>
    <dgm:pt modelId="{19FE0F93-2850-41B5-9C04-08DA2F812637}" type="pres">
      <dgm:prSet presAssocID="{9FAA61E0-CF6F-43DF-A51E-9FF4EE4C0F83}" presName="horzOne" presStyleCnt="0"/>
      <dgm:spPr>
        <a:ln>
          <a:noFill/>
        </a:ln>
        <a:effectLst/>
        <a:scene3d>
          <a:camera prst="orthographicFront">
            <a:rot lat="0" lon="0" rev="0"/>
          </a:camera>
          <a:lightRig rig="glow" dir="t">
            <a:rot lat="0" lon="0" rev="14100000"/>
          </a:lightRig>
        </a:scene3d>
        <a:sp3d prstMaterial="softEdge">
          <a:bevelT w="127000" prst="coolSlant"/>
        </a:sp3d>
      </dgm:spPr>
    </dgm:pt>
  </dgm:ptLst>
  <dgm:cxnLst>
    <dgm:cxn modelId="{F912131A-B4D6-43E8-8AFD-2D589C43F59F}" type="presOf" srcId="{AD4A2709-F5A6-462A-90AB-290449EF93F9}" destId="{18B2858E-E6AE-4608-8EFF-2E2FC91AB1E6}" srcOrd="0" destOrd="0" presId="urn:microsoft.com/office/officeart/2005/8/layout/architecture"/>
    <dgm:cxn modelId="{374BA024-73A2-4EB9-A29F-9DAC18820709}" type="presOf" srcId="{F4DAC778-BD1A-4B49-80D6-E9531E21623C}" destId="{2F185D97-A9FD-4FD5-A751-F36BF68265B0}" srcOrd="0" destOrd="0" presId="urn:microsoft.com/office/officeart/2005/8/layout/architecture"/>
    <dgm:cxn modelId="{0CC81D26-2C9F-402D-9925-BFF9AF8EA29F}" srcId="{AD4A2709-F5A6-462A-90AB-290449EF93F9}" destId="{9FAA61E0-CF6F-43DF-A51E-9FF4EE4C0F83}" srcOrd="1" destOrd="0" parTransId="{E2D38384-BA49-4073-A8E8-07FE3A70AE3B}" sibTransId="{E08088B2-C157-4103-A576-B4B268477A2E}"/>
    <dgm:cxn modelId="{A830D4BE-10C5-49C3-A49D-3BE7730FF505}" srcId="{AD4A2709-F5A6-462A-90AB-290449EF93F9}" destId="{F4DAC778-BD1A-4B49-80D6-E9531E21623C}" srcOrd="0" destOrd="0" parTransId="{F7D23B83-71B5-470F-B930-38763434481C}" sibTransId="{65C567BF-62AD-4F96-8E66-F8DB480FF765}"/>
    <dgm:cxn modelId="{94EA75FC-4365-4F5F-9159-282C7A952B39}" type="presOf" srcId="{9FAA61E0-CF6F-43DF-A51E-9FF4EE4C0F83}" destId="{08931505-179D-4212-A77B-A043FB81A84C}" srcOrd="0" destOrd="0" presId="urn:microsoft.com/office/officeart/2005/8/layout/architecture"/>
    <dgm:cxn modelId="{D5D79764-941D-4E76-89B0-48F370F9A5CF}" type="presParOf" srcId="{18B2858E-E6AE-4608-8EFF-2E2FC91AB1E6}" destId="{F15B872E-B0FF-4A61-803A-39AFB76CFDF3}" srcOrd="0" destOrd="0" presId="urn:microsoft.com/office/officeart/2005/8/layout/architecture"/>
    <dgm:cxn modelId="{AC8B890D-B166-4F85-B0C0-2495EC9A2D26}" type="presParOf" srcId="{F15B872E-B0FF-4A61-803A-39AFB76CFDF3}" destId="{2F185D97-A9FD-4FD5-A751-F36BF68265B0}" srcOrd="0" destOrd="0" presId="urn:microsoft.com/office/officeart/2005/8/layout/architecture"/>
    <dgm:cxn modelId="{B51C136B-C8A3-436E-8C62-A00FC24254A9}" type="presParOf" srcId="{F15B872E-B0FF-4A61-803A-39AFB76CFDF3}" destId="{E9F42C86-190C-4C7C-B599-1144F70E140A}" srcOrd="1" destOrd="0" presId="urn:microsoft.com/office/officeart/2005/8/layout/architecture"/>
    <dgm:cxn modelId="{1B557E98-6341-45A4-9B1C-86E6B9BC2A3A}" type="presParOf" srcId="{18B2858E-E6AE-4608-8EFF-2E2FC91AB1E6}" destId="{BCA4A305-B67A-4A79-ADB0-A59CBD37E60F}" srcOrd="1" destOrd="0" presId="urn:microsoft.com/office/officeart/2005/8/layout/architecture"/>
    <dgm:cxn modelId="{767ECE93-A002-4D1C-8D6A-E4A278808917}" type="presParOf" srcId="{18B2858E-E6AE-4608-8EFF-2E2FC91AB1E6}" destId="{EDA35320-E60E-495A-9E1D-A6FDC087A7AD}" srcOrd="2" destOrd="0" presId="urn:microsoft.com/office/officeart/2005/8/layout/architecture"/>
    <dgm:cxn modelId="{0C821FD0-9189-44F9-A495-2C7DC33150CC}" type="presParOf" srcId="{EDA35320-E60E-495A-9E1D-A6FDC087A7AD}" destId="{08931505-179D-4212-A77B-A043FB81A84C}" srcOrd="0" destOrd="0" presId="urn:microsoft.com/office/officeart/2005/8/layout/architecture"/>
    <dgm:cxn modelId="{AE358804-C2DC-40BE-A294-B9C508F40BB1}" type="presParOf" srcId="{EDA35320-E60E-495A-9E1D-A6FDC087A7AD}" destId="{19FE0F93-2850-41B5-9C04-08DA2F812637}" srcOrd="1" destOrd="0" presId="urn:microsoft.com/office/officeart/2005/8/layout/architecture"/>
  </dgm:cxnLst>
  <dgm:bg>
    <a:effectLst>
      <a:outerShdw blurRad="63500" sx="102000" sy="102000" algn="ctr" rotWithShape="0">
        <a:prstClr val="black">
          <a:alpha val="40000"/>
        </a:prstClr>
      </a:outerShdw>
    </a:effect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268680-9E41-4AF9-9BE2-81C45F7E5B48}" type="doc">
      <dgm:prSet loTypeId="urn:microsoft.com/office/officeart/2005/8/layout/vList4" loCatId="list" qsTypeId="urn:microsoft.com/office/officeart/2005/8/quickstyle/simple1" qsCatId="simple" csTypeId="urn:microsoft.com/office/officeart/2005/8/colors/accent0_2" csCatId="mainScheme" phldr="1"/>
      <dgm:spPr/>
      <dgm:t>
        <a:bodyPr/>
        <a:lstStyle/>
        <a:p>
          <a:endParaRPr lang="en-US"/>
        </a:p>
      </dgm:t>
    </dgm:pt>
    <dgm:pt modelId="{31F71E42-DB49-496E-99D0-EEECD15E497B}">
      <dgm:prSet>
        <dgm:style>
          <a:lnRef idx="2">
            <a:schemeClr val="accent4"/>
          </a:lnRef>
          <a:fillRef idx="1">
            <a:schemeClr val="lt1"/>
          </a:fillRef>
          <a:effectRef idx="0">
            <a:schemeClr val="accent4"/>
          </a:effectRef>
          <a:fontRef idx="minor">
            <a:schemeClr val="dk1"/>
          </a:fontRef>
        </dgm:style>
      </dgm:prSet>
      <dgm:spPr/>
      <dgm:t>
        <a:bodyPr/>
        <a:lstStyle/>
        <a:p>
          <a:pPr algn="just"/>
          <a:r>
            <a:rPr lang="hr-HR" dirty="0"/>
            <a:t>Financira se sredstvima Europskog fonda za regionalni razvoj kroz Operativni program „Konkurentnost i kohezija 2014.-2020.”, </a:t>
          </a:r>
          <a:r>
            <a:rPr lang="hr-HR" noProof="0" dirty="0"/>
            <a:t>Prioritetnu os 4 „Promicanje energetske učinkovitosti i obnovljivih izvora energije“ – </a:t>
          </a:r>
          <a:r>
            <a:rPr lang="hr-HR" b="1" noProof="0" dirty="0"/>
            <a:t>SC 4c1 „Smanjenje potrošnje energije u zgradama javnog sektora</a:t>
          </a:r>
          <a:r>
            <a:rPr lang="en-GB" b="1" dirty="0"/>
            <a:t>“,</a:t>
          </a:r>
          <a:r>
            <a:rPr lang="hr-HR" b="1" dirty="0"/>
            <a:t> </a:t>
          </a:r>
          <a:r>
            <a:rPr lang="pl-PL" dirty="0"/>
            <a:t>u ukupnom iznosu </a:t>
          </a:r>
          <a:r>
            <a:rPr lang="pl-PL" b="1" dirty="0">
              <a:solidFill>
                <a:srgbClr val="C00000"/>
              </a:solidFill>
            </a:rPr>
            <a:t>190 milijuna kuna</a:t>
          </a:r>
          <a:r>
            <a:rPr lang="pl-PL" b="0" dirty="0"/>
            <a:t>.</a:t>
          </a:r>
          <a:endParaRPr lang="hr-HR" b="0" dirty="0"/>
        </a:p>
      </dgm:t>
    </dgm:pt>
    <dgm:pt modelId="{D7EBA1B3-E770-47B6-81EC-E565DF806072}" type="parTrans" cxnId="{F35D5C6A-36DA-4B1C-8DE7-04CFC0C008DE}">
      <dgm:prSet/>
      <dgm:spPr/>
      <dgm:t>
        <a:bodyPr/>
        <a:lstStyle/>
        <a:p>
          <a:endParaRPr lang="en-US"/>
        </a:p>
      </dgm:t>
    </dgm:pt>
    <dgm:pt modelId="{8D19E57D-24D3-4540-9A64-668FADD70884}" type="sibTrans" cxnId="{F35D5C6A-36DA-4B1C-8DE7-04CFC0C008DE}">
      <dgm:prSet/>
      <dgm:spPr/>
      <dgm:t>
        <a:bodyPr/>
        <a:lstStyle/>
        <a:p>
          <a:endParaRPr lang="en-US"/>
        </a:p>
      </dgm:t>
    </dgm:pt>
    <dgm:pt modelId="{C90D4768-BE31-4557-B59F-AAC6884AA51E}" type="pres">
      <dgm:prSet presAssocID="{3E268680-9E41-4AF9-9BE2-81C45F7E5B48}" presName="linear" presStyleCnt="0">
        <dgm:presLayoutVars>
          <dgm:dir/>
          <dgm:resizeHandles val="exact"/>
        </dgm:presLayoutVars>
      </dgm:prSet>
      <dgm:spPr/>
    </dgm:pt>
    <dgm:pt modelId="{444BAFC2-5F93-4749-B523-7E1E656DE18E}" type="pres">
      <dgm:prSet presAssocID="{31F71E42-DB49-496E-99D0-EEECD15E497B}" presName="comp" presStyleCnt="0"/>
      <dgm:spPr/>
    </dgm:pt>
    <dgm:pt modelId="{962CE979-5C9D-4EB0-8FC0-93DC4E94742F}" type="pres">
      <dgm:prSet presAssocID="{31F71E42-DB49-496E-99D0-EEECD15E497B}" presName="box" presStyleLbl="node1" presStyleIdx="0" presStyleCnt="1" custLinFactNeighborX="-159" custLinFactNeighborY="-201"/>
      <dgm:spPr>
        <a:prstGeom prst="rect">
          <a:avLst/>
        </a:prstGeom>
      </dgm:spPr>
    </dgm:pt>
    <dgm:pt modelId="{16D7C8FE-B110-4BF5-807C-7564B5416B66}" type="pres">
      <dgm:prSet presAssocID="{31F71E42-DB49-496E-99D0-EEECD15E497B}" presName="img" presStyleLbl="fgImgPlace1" presStyleIdx="0" presStyleCnt="1"/>
      <dgm:spPr>
        <a:blipFill>
          <a:blip xmlns:r="http://schemas.openxmlformats.org/officeDocument/2006/relationships" r:embed="rId1">
            <a:extLst>
              <a:ext uri="{28A0092B-C50C-407E-A947-70E740481C1C}">
                <a14:useLocalDpi xmlns:a14="http://schemas.microsoft.com/office/drawing/2010/main" val="0"/>
              </a:ext>
            </a:extLst>
          </a:blip>
          <a:srcRect/>
          <a:stretch>
            <a:fillRect t="-4000" b="-4000"/>
          </a:stretch>
        </a:blip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412FF277-D889-4999-85F7-C770C4FAFA34}" type="pres">
      <dgm:prSet presAssocID="{31F71E42-DB49-496E-99D0-EEECD15E497B}" presName="text" presStyleLbl="node1" presStyleIdx="0" presStyleCnt="1">
        <dgm:presLayoutVars>
          <dgm:bulletEnabled val="1"/>
        </dgm:presLayoutVars>
      </dgm:prSet>
      <dgm:spPr/>
    </dgm:pt>
  </dgm:ptLst>
  <dgm:cxnLst>
    <dgm:cxn modelId="{2A6FB109-EF07-4CB8-A9E8-91B9E7B5E22E}" type="presOf" srcId="{31F71E42-DB49-496E-99D0-EEECD15E497B}" destId="{412FF277-D889-4999-85F7-C770C4FAFA34}" srcOrd="1" destOrd="0" presId="urn:microsoft.com/office/officeart/2005/8/layout/vList4"/>
    <dgm:cxn modelId="{99433017-4AA5-4E1B-9889-0B4BF88EF087}" type="presOf" srcId="{3E268680-9E41-4AF9-9BE2-81C45F7E5B48}" destId="{C90D4768-BE31-4557-B59F-AAC6884AA51E}" srcOrd="0" destOrd="0" presId="urn:microsoft.com/office/officeart/2005/8/layout/vList4"/>
    <dgm:cxn modelId="{F35D5C6A-36DA-4B1C-8DE7-04CFC0C008DE}" srcId="{3E268680-9E41-4AF9-9BE2-81C45F7E5B48}" destId="{31F71E42-DB49-496E-99D0-EEECD15E497B}" srcOrd="0" destOrd="0" parTransId="{D7EBA1B3-E770-47B6-81EC-E565DF806072}" sibTransId="{8D19E57D-24D3-4540-9A64-668FADD70884}"/>
    <dgm:cxn modelId="{C4DF29AA-7C4E-4509-BC60-F3642AE68A54}" type="presOf" srcId="{31F71E42-DB49-496E-99D0-EEECD15E497B}" destId="{962CE979-5C9D-4EB0-8FC0-93DC4E94742F}" srcOrd="0" destOrd="0" presId="urn:microsoft.com/office/officeart/2005/8/layout/vList4"/>
    <dgm:cxn modelId="{60718173-C0E8-4249-ACF9-FE02EC136DCD}" type="presParOf" srcId="{C90D4768-BE31-4557-B59F-AAC6884AA51E}" destId="{444BAFC2-5F93-4749-B523-7E1E656DE18E}" srcOrd="0" destOrd="0" presId="urn:microsoft.com/office/officeart/2005/8/layout/vList4"/>
    <dgm:cxn modelId="{4DA79628-90E3-41C6-868D-2CD45DF1BC1C}" type="presParOf" srcId="{444BAFC2-5F93-4749-B523-7E1E656DE18E}" destId="{962CE979-5C9D-4EB0-8FC0-93DC4E94742F}" srcOrd="0" destOrd="0" presId="urn:microsoft.com/office/officeart/2005/8/layout/vList4"/>
    <dgm:cxn modelId="{0BAB02E0-00C2-4943-AE1A-0B140E68A530}" type="presParOf" srcId="{444BAFC2-5F93-4749-B523-7E1E656DE18E}" destId="{16D7C8FE-B110-4BF5-807C-7564B5416B66}" srcOrd="1" destOrd="0" presId="urn:microsoft.com/office/officeart/2005/8/layout/vList4"/>
    <dgm:cxn modelId="{7F9A7C10-9CA8-4B1D-9E6B-9B2E6C5045DA}" type="presParOf" srcId="{444BAFC2-5F93-4749-B523-7E1E656DE18E}" destId="{412FF277-D889-4999-85F7-C770C4FAFA34}" srcOrd="2" destOrd="0" presId="urn:microsoft.com/office/officeart/2005/8/layout/vList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3C65759-6FF6-4AD5-B144-0F313B3ADF3E}" type="doc">
      <dgm:prSet loTypeId="urn:microsoft.com/office/officeart/2005/8/layout/process4" loCatId="list" qsTypeId="urn:microsoft.com/office/officeart/2005/8/quickstyle/simple1" qsCatId="simple" csTypeId="urn:microsoft.com/office/officeart/2005/8/colors/accent0_2" csCatId="mainScheme" phldr="1"/>
      <dgm:spPr/>
      <dgm:t>
        <a:bodyPr/>
        <a:lstStyle/>
        <a:p>
          <a:endParaRPr lang="en-US"/>
        </a:p>
      </dgm:t>
    </dgm:pt>
    <dgm:pt modelId="{37790A6F-FB93-492C-9E6D-AABFE3D25F44}">
      <dgm:prSet custT="1"/>
      <dgm:spPr>
        <a:ln>
          <a:solidFill>
            <a:srgbClr val="00B050"/>
          </a:solidFill>
        </a:ln>
      </dgm:spPr>
      <dgm:t>
        <a:bodyPr/>
        <a:lstStyle/>
        <a:p>
          <a:pPr algn="just"/>
          <a:r>
            <a:rPr lang="hr-HR" sz="1800" b="1" dirty="0">
              <a:solidFill>
                <a:srgbClr val="C00000"/>
              </a:solidFill>
            </a:rPr>
            <a:t>CILJ: </a:t>
          </a:r>
          <a:r>
            <a:rPr lang="hr-HR" sz="1800" b="1" dirty="0"/>
            <a:t>Financiranje provedbe ulaganja u energetsku učinkovitost te poticanje korištenja obnovljivih izvora energije (OIE) u zgradama javnog sektora u svrhu postizanja energetskih ušteda.</a:t>
          </a:r>
        </a:p>
      </dgm:t>
    </dgm:pt>
    <dgm:pt modelId="{ABE43BD5-EB77-40C5-9F6A-AB446CF1D16C}" type="parTrans" cxnId="{76F1E0F8-950A-4CD9-B937-1DA943F220C3}">
      <dgm:prSet/>
      <dgm:spPr/>
      <dgm:t>
        <a:bodyPr/>
        <a:lstStyle/>
        <a:p>
          <a:pPr algn="l"/>
          <a:endParaRPr lang="en-US" sz="2000"/>
        </a:p>
      </dgm:t>
    </dgm:pt>
    <dgm:pt modelId="{DBAD8FD4-1705-4054-9F34-34BE62F2C4C6}" type="sibTrans" cxnId="{76F1E0F8-950A-4CD9-B937-1DA943F220C3}">
      <dgm:prSet/>
      <dgm:spPr/>
      <dgm:t>
        <a:bodyPr/>
        <a:lstStyle/>
        <a:p>
          <a:pPr algn="l"/>
          <a:endParaRPr lang="en-US" sz="2000"/>
        </a:p>
      </dgm:t>
    </dgm:pt>
    <dgm:pt modelId="{52D0C8AF-03B7-40F5-9099-40484D38AA8C}" type="pres">
      <dgm:prSet presAssocID="{73C65759-6FF6-4AD5-B144-0F313B3ADF3E}" presName="Name0" presStyleCnt="0">
        <dgm:presLayoutVars>
          <dgm:dir/>
          <dgm:animLvl val="lvl"/>
          <dgm:resizeHandles val="exact"/>
        </dgm:presLayoutVars>
      </dgm:prSet>
      <dgm:spPr/>
    </dgm:pt>
    <dgm:pt modelId="{C248E937-8234-4303-A750-78757E635585}" type="pres">
      <dgm:prSet presAssocID="{37790A6F-FB93-492C-9E6D-AABFE3D25F44}" presName="boxAndChildren" presStyleCnt="0"/>
      <dgm:spPr/>
    </dgm:pt>
    <dgm:pt modelId="{917202FC-AB04-4EB7-9755-344BC04B0C7B}" type="pres">
      <dgm:prSet presAssocID="{37790A6F-FB93-492C-9E6D-AABFE3D25F44}" presName="parentTextBox" presStyleLbl="node1" presStyleIdx="0" presStyleCnt="1"/>
      <dgm:spPr/>
    </dgm:pt>
  </dgm:ptLst>
  <dgm:cxnLst>
    <dgm:cxn modelId="{CE67D48F-2313-4F63-B1AE-B6063E685873}" type="presOf" srcId="{37790A6F-FB93-492C-9E6D-AABFE3D25F44}" destId="{917202FC-AB04-4EB7-9755-344BC04B0C7B}" srcOrd="0" destOrd="0" presId="urn:microsoft.com/office/officeart/2005/8/layout/process4"/>
    <dgm:cxn modelId="{76F1E0F8-950A-4CD9-B937-1DA943F220C3}" srcId="{73C65759-6FF6-4AD5-B144-0F313B3ADF3E}" destId="{37790A6F-FB93-492C-9E6D-AABFE3D25F44}" srcOrd="0" destOrd="0" parTransId="{ABE43BD5-EB77-40C5-9F6A-AB446CF1D16C}" sibTransId="{DBAD8FD4-1705-4054-9F34-34BE62F2C4C6}"/>
    <dgm:cxn modelId="{1236B8FE-FAE1-48C5-95A5-CA222A64FE05}" type="presOf" srcId="{73C65759-6FF6-4AD5-B144-0F313B3ADF3E}" destId="{52D0C8AF-03B7-40F5-9099-40484D38AA8C}" srcOrd="0" destOrd="0" presId="urn:microsoft.com/office/officeart/2005/8/layout/process4"/>
    <dgm:cxn modelId="{AA59834B-D9A0-4A9F-A71F-3E24449A21D8}" type="presParOf" srcId="{52D0C8AF-03B7-40F5-9099-40484D38AA8C}" destId="{C248E937-8234-4303-A750-78757E635585}" srcOrd="0" destOrd="0" presId="urn:microsoft.com/office/officeart/2005/8/layout/process4"/>
    <dgm:cxn modelId="{A1DAE87C-7186-462F-8AEA-D5305308EE68}" type="presParOf" srcId="{C248E937-8234-4303-A750-78757E635585}" destId="{917202FC-AB04-4EB7-9755-344BC04B0C7B}" srcOrd="0" destOrd="0" presId="urn:microsoft.com/office/officeart/2005/8/layout/process4"/>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B4DF58C-8227-4E6D-BD19-A51C18C30727}" type="doc">
      <dgm:prSet loTypeId="urn:microsoft.com/office/officeart/2005/8/layout/process4" loCatId="list" qsTypeId="urn:microsoft.com/office/officeart/2005/8/quickstyle/simple1" qsCatId="simple" csTypeId="urn:microsoft.com/office/officeart/2005/8/colors/accent0_2" csCatId="mainScheme" phldr="1"/>
      <dgm:spPr/>
      <dgm:t>
        <a:bodyPr/>
        <a:lstStyle/>
        <a:p>
          <a:endParaRPr lang="en-US"/>
        </a:p>
      </dgm:t>
    </dgm:pt>
    <dgm:pt modelId="{07EC5C18-E9FC-4C0F-A1C3-0A406ECF453C}">
      <dgm:prSet custT="1"/>
      <dgm:spPr>
        <a:ln>
          <a:solidFill>
            <a:srgbClr val="00B050"/>
          </a:solidFill>
        </a:ln>
      </dgm:spPr>
      <dgm:t>
        <a:bodyPr/>
        <a:lstStyle/>
        <a:p>
          <a:pPr algn="just"/>
          <a:r>
            <a:rPr lang="hr-HR" sz="1800" b="1" dirty="0"/>
            <a:t>Putem financijskog instrumenta će se podupirati mjere energetske učinkovitosti </a:t>
          </a:r>
          <a:r>
            <a:rPr lang="hr-HR" sz="1800" dirty="0"/>
            <a:t>koje će rezultirati smanjenjem potrošnje energije za grijanje/hlađenje na godišnjoj razini od najmanje 50%.</a:t>
          </a:r>
        </a:p>
      </dgm:t>
    </dgm:pt>
    <dgm:pt modelId="{5CFEA17C-B5F8-4B19-88DF-F56A00E06A49}" type="parTrans" cxnId="{D23CEB97-58F5-4921-A3BC-C0865D8A4544}">
      <dgm:prSet/>
      <dgm:spPr/>
      <dgm:t>
        <a:bodyPr/>
        <a:lstStyle/>
        <a:p>
          <a:endParaRPr lang="en-US" sz="2400"/>
        </a:p>
      </dgm:t>
    </dgm:pt>
    <dgm:pt modelId="{BDB9E271-D2EF-4C94-9BE4-7A2758FD59F8}" type="sibTrans" cxnId="{D23CEB97-58F5-4921-A3BC-C0865D8A4544}">
      <dgm:prSet/>
      <dgm:spPr/>
      <dgm:t>
        <a:bodyPr/>
        <a:lstStyle/>
        <a:p>
          <a:endParaRPr lang="en-US" sz="2400"/>
        </a:p>
      </dgm:t>
    </dgm:pt>
    <dgm:pt modelId="{7428246A-6F52-4377-8032-8EA1FE0F68D4}" type="pres">
      <dgm:prSet presAssocID="{CB4DF58C-8227-4E6D-BD19-A51C18C30727}" presName="Name0" presStyleCnt="0">
        <dgm:presLayoutVars>
          <dgm:dir/>
          <dgm:animLvl val="lvl"/>
          <dgm:resizeHandles val="exact"/>
        </dgm:presLayoutVars>
      </dgm:prSet>
      <dgm:spPr/>
    </dgm:pt>
    <dgm:pt modelId="{443A33EE-3AC2-4316-8500-E2CF73C8771A}" type="pres">
      <dgm:prSet presAssocID="{07EC5C18-E9FC-4C0F-A1C3-0A406ECF453C}" presName="boxAndChildren" presStyleCnt="0"/>
      <dgm:spPr/>
    </dgm:pt>
    <dgm:pt modelId="{E1E25DED-212C-4ED4-921B-86FD28EF5099}" type="pres">
      <dgm:prSet presAssocID="{07EC5C18-E9FC-4C0F-A1C3-0A406ECF453C}" presName="parentTextBox" presStyleLbl="node1" presStyleIdx="0" presStyleCnt="1"/>
      <dgm:spPr/>
    </dgm:pt>
  </dgm:ptLst>
  <dgm:cxnLst>
    <dgm:cxn modelId="{5D28C349-C1A3-4E2C-8415-12863EB7BC46}" type="presOf" srcId="{CB4DF58C-8227-4E6D-BD19-A51C18C30727}" destId="{7428246A-6F52-4377-8032-8EA1FE0F68D4}" srcOrd="0" destOrd="0" presId="urn:microsoft.com/office/officeart/2005/8/layout/process4"/>
    <dgm:cxn modelId="{D23CEB97-58F5-4921-A3BC-C0865D8A4544}" srcId="{CB4DF58C-8227-4E6D-BD19-A51C18C30727}" destId="{07EC5C18-E9FC-4C0F-A1C3-0A406ECF453C}" srcOrd="0" destOrd="0" parTransId="{5CFEA17C-B5F8-4B19-88DF-F56A00E06A49}" sibTransId="{BDB9E271-D2EF-4C94-9BE4-7A2758FD59F8}"/>
    <dgm:cxn modelId="{74E80BC8-D4EA-4E4A-B760-438930519D39}" type="presOf" srcId="{07EC5C18-E9FC-4C0F-A1C3-0A406ECF453C}" destId="{E1E25DED-212C-4ED4-921B-86FD28EF5099}" srcOrd="0" destOrd="0" presId="urn:microsoft.com/office/officeart/2005/8/layout/process4"/>
    <dgm:cxn modelId="{0DDC8A04-7C09-47E5-B8CA-993352CAA654}" type="presParOf" srcId="{7428246A-6F52-4377-8032-8EA1FE0F68D4}" destId="{443A33EE-3AC2-4316-8500-E2CF73C8771A}" srcOrd="0" destOrd="0" presId="urn:microsoft.com/office/officeart/2005/8/layout/process4"/>
    <dgm:cxn modelId="{50863C8F-9CB4-4DF8-BD9B-BF774E718C5D}" type="presParOf" srcId="{443A33EE-3AC2-4316-8500-E2CF73C8771A}" destId="{E1E25DED-212C-4ED4-921B-86FD28EF5099}" srcOrd="0" destOrd="0" presId="urn:microsoft.com/office/officeart/2005/8/layout/process4"/>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8D89945-8091-4523-B65C-AD34F159E94C}" type="doc">
      <dgm:prSet loTypeId="urn:microsoft.com/office/officeart/2005/8/layout/process4" loCatId="list" qsTypeId="urn:microsoft.com/office/officeart/2005/8/quickstyle/simple1" qsCatId="simple" csTypeId="urn:microsoft.com/office/officeart/2005/8/colors/accent0_2" csCatId="mainScheme" phldr="1"/>
      <dgm:spPr/>
      <dgm:t>
        <a:bodyPr/>
        <a:lstStyle/>
        <a:p>
          <a:endParaRPr lang="en-US"/>
        </a:p>
      </dgm:t>
    </dgm:pt>
    <dgm:pt modelId="{9AD7364E-1D97-40EF-83F8-EFDA17499B43}">
      <dgm:prSet custT="1"/>
      <dgm:spPr>
        <a:ln>
          <a:solidFill>
            <a:srgbClr val="00B050"/>
          </a:solidFill>
        </a:ln>
      </dgm:spPr>
      <dgm:t>
        <a:bodyPr/>
        <a:lstStyle/>
        <a:p>
          <a:pPr algn="just"/>
          <a:r>
            <a:rPr lang="pl-PL" sz="1800" b="1" dirty="0"/>
            <a:t>Sufinancirat će se projekti krajnjih primatelja koji su dobili Odluku o financiranju </a:t>
          </a:r>
          <a:r>
            <a:rPr lang="pl-PL" sz="1800" dirty="0"/>
            <a:t>od strane Ministarstva graditeljstva i prostornoga uređenja za natječaje za bespovratna sredstva u sklopu specifičnog cilja 4c1. </a:t>
          </a:r>
          <a:endParaRPr lang="hr-HR" sz="1800" dirty="0"/>
        </a:p>
      </dgm:t>
    </dgm:pt>
    <dgm:pt modelId="{6EEAB39A-6E43-43E5-AC15-1FFB4744AC6C}" type="parTrans" cxnId="{1EDD1F8E-6617-49E8-A3F6-6026750F6A5F}">
      <dgm:prSet/>
      <dgm:spPr/>
      <dgm:t>
        <a:bodyPr/>
        <a:lstStyle/>
        <a:p>
          <a:endParaRPr lang="en-US" sz="2000"/>
        </a:p>
      </dgm:t>
    </dgm:pt>
    <dgm:pt modelId="{B4C3DE01-E835-4022-A083-A3F132A03541}" type="sibTrans" cxnId="{1EDD1F8E-6617-49E8-A3F6-6026750F6A5F}">
      <dgm:prSet/>
      <dgm:spPr/>
      <dgm:t>
        <a:bodyPr/>
        <a:lstStyle/>
        <a:p>
          <a:endParaRPr lang="en-US" sz="2000"/>
        </a:p>
      </dgm:t>
    </dgm:pt>
    <dgm:pt modelId="{020BF7B5-86CB-405B-B0CB-C225D227B24E}" type="pres">
      <dgm:prSet presAssocID="{78D89945-8091-4523-B65C-AD34F159E94C}" presName="Name0" presStyleCnt="0">
        <dgm:presLayoutVars>
          <dgm:dir/>
          <dgm:animLvl val="lvl"/>
          <dgm:resizeHandles val="exact"/>
        </dgm:presLayoutVars>
      </dgm:prSet>
      <dgm:spPr/>
    </dgm:pt>
    <dgm:pt modelId="{E05F01A3-7861-4D99-9BEF-A9192DC2B522}" type="pres">
      <dgm:prSet presAssocID="{9AD7364E-1D97-40EF-83F8-EFDA17499B43}" presName="boxAndChildren" presStyleCnt="0"/>
      <dgm:spPr/>
    </dgm:pt>
    <dgm:pt modelId="{415028FA-8BFB-430F-88CF-E35586C63436}" type="pres">
      <dgm:prSet presAssocID="{9AD7364E-1D97-40EF-83F8-EFDA17499B43}" presName="parentTextBox" presStyleLbl="node1" presStyleIdx="0" presStyleCnt="1"/>
      <dgm:spPr/>
    </dgm:pt>
  </dgm:ptLst>
  <dgm:cxnLst>
    <dgm:cxn modelId="{9BF71B1F-1402-42F2-A601-D8A9CB281D56}" type="presOf" srcId="{78D89945-8091-4523-B65C-AD34F159E94C}" destId="{020BF7B5-86CB-405B-B0CB-C225D227B24E}" srcOrd="0" destOrd="0" presId="urn:microsoft.com/office/officeart/2005/8/layout/process4"/>
    <dgm:cxn modelId="{1EDD1F8E-6617-49E8-A3F6-6026750F6A5F}" srcId="{78D89945-8091-4523-B65C-AD34F159E94C}" destId="{9AD7364E-1D97-40EF-83F8-EFDA17499B43}" srcOrd="0" destOrd="0" parTransId="{6EEAB39A-6E43-43E5-AC15-1FFB4744AC6C}" sibTransId="{B4C3DE01-E835-4022-A083-A3F132A03541}"/>
    <dgm:cxn modelId="{2665B6E0-AC6C-47C6-89DC-967B01ADF72C}" type="presOf" srcId="{9AD7364E-1D97-40EF-83F8-EFDA17499B43}" destId="{415028FA-8BFB-430F-88CF-E35586C63436}" srcOrd="0" destOrd="0" presId="urn:microsoft.com/office/officeart/2005/8/layout/process4"/>
    <dgm:cxn modelId="{00936285-74C5-4F7C-B0AF-95326E97A5C4}" type="presParOf" srcId="{020BF7B5-86CB-405B-B0CB-C225D227B24E}" destId="{E05F01A3-7861-4D99-9BEF-A9192DC2B522}" srcOrd="0" destOrd="0" presId="urn:microsoft.com/office/officeart/2005/8/layout/process4"/>
    <dgm:cxn modelId="{5A5B9EEC-1526-4552-BD53-0C0D1846DF6E}" type="presParOf" srcId="{E05F01A3-7861-4D99-9BEF-A9192DC2B522}" destId="{415028FA-8BFB-430F-88CF-E35586C63436}" srcOrd="0" destOrd="0" presId="urn:microsoft.com/office/officeart/2005/8/layout/process4"/>
  </dgm:cxnLst>
  <dgm:bg/>
  <dgm:whole/>
  <dgm:extLst>
    <a:ext uri="http://schemas.microsoft.com/office/drawing/2008/diagram">
      <dsp:dataModelExt xmlns:dsp="http://schemas.microsoft.com/office/drawing/2008/diagram" relId="rId23"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3C65759-6FF6-4AD5-B144-0F313B3ADF3E}" type="doc">
      <dgm:prSet loTypeId="urn:microsoft.com/office/officeart/2005/8/layout/process4" loCatId="list" qsTypeId="urn:microsoft.com/office/officeart/2005/8/quickstyle/simple1" qsCatId="simple" csTypeId="urn:microsoft.com/office/officeart/2005/8/colors/accent0_2" csCatId="mainScheme" phldr="1"/>
      <dgm:spPr/>
      <dgm:t>
        <a:bodyPr/>
        <a:lstStyle/>
        <a:p>
          <a:endParaRPr lang="en-US"/>
        </a:p>
      </dgm:t>
    </dgm:pt>
    <dgm:pt modelId="{52D0C8AF-03B7-40F5-9099-40484D38AA8C}" type="pres">
      <dgm:prSet presAssocID="{73C65759-6FF6-4AD5-B144-0F313B3ADF3E}" presName="Name0" presStyleCnt="0">
        <dgm:presLayoutVars>
          <dgm:dir/>
          <dgm:animLvl val="lvl"/>
          <dgm:resizeHandles val="exact"/>
        </dgm:presLayoutVars>
      </dgm:prSet>
      <dgm:spPr/>
    </dgm:pt>
  </dgm:ptLst>
  <dgm:cxnLst>
    <dgm:cxn modelId="{1236B8FE-FAE1-48C5-95A5-CA222A64FE05}" type="presOf" srcId="{73C65759-6FF6-4AD5-B144-0F313B3ADF3E}" destId="{52D0C8AF-03B7-40F5-9099-40484D38AA8C}"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9672180-695E-47EA-ACE6-5A3A063BAFAC}" type="doc">
      <dgm:prSet loTypeId="urn:microsoft.com/office/officeart/2005/8/layout/default" loCatId="list" qsTypeId="urn:microsoft.com/office/officeart/2005/8/quickstyle/3d4" qsCatId="3D" csTypeId="urn:microsoft.com/office/officeart/2005/8/colors/accent3_1" csCatId="accent3" phldr="1"/>
      <dgm:spPr/>
      <dgm:t>
        <a:bodyPr/>
        <a:lstStyle/>
        <a:p>
          <a:endParaRPr lang="hr-HR"/>
        </a:p>
      </dgm:t>
    </dgm:pt>
    <dgm:pt modelId="{7C381F4B-0A6E-4186-9F41-1E5852FCBB84}">
      <dgm:prSet custT="1">
        <dgm:style>
          <a:lnRef idx="2">
            <a:schemeClr val="accent4"/>
          </a:lnRef>
          <a:fillRef idx="1">
            <a:schemeClr val="lt1"/>
          </a:fillRef>
          <a:effectRef idx="0">
            <a:schemeClr val="accent4"/>
          </a:effectRef>
          <a:fontRef idx="minor">
            <a:schemeClr val="dk1"/>
          </a:fontRef>
        </dgm:style>
      </dgm:prSet>
      <dgm:spPr>
        <a:ln/>
      </dgm:spPr>
      <dgm:t>
        <a:bodyPr/>
        <a:lstStyle/>
        <a:p>
          <a:pPr rtl="0"/>
          <a:r>
            <a:rPr lang="hr-HR" sz="1800" b="1" dirty="0">
              <a:solidFill>
                <a:srgbClr val="002060"/>
              </a:solidFill>
              <a:latin typeface="+mn-lt"/>
            </a:rPr>
            <a:t>MRRFEU</a:t>
          </a:r>
        </a:p>
        <a:p>
          <a:pPr rtl="0"/>
          <a:endParaRPr lang="hr-HR" sz="1600" b="1" dirty="0">
            <a:solidFill>
              <a:srgbClr val="002060"/>
            </a:solidFill>
            <a:latin typeface="+mn-lt"/>
          </a:endParaRPr>
        </a:p>
        <a:p>
          <a:pPr rtl="0"/>
          <a:r>
            <a:rPr lang="hr-HR" sz="1600" b="1" dirty="0">
              <a:solidFill>
                <a:srgbClr val="002060"/>
              </a:solidFill>
              <a:latin typeface="+mn-lt"/>
            </a:rPr>
            <a:t> Upravljačko tijelo Operativnog programa „Konkurentnost i kohezija 2014.-2020.”</a:t>
          </a:r>
        </a:p>
        <a:p>
          <a:pPr rtl="0"/>
          <a:endParaRPr lang="hr-HR" sz="1600" b="1" dirty="0">
            <a:solidFill>
              <a:srgbClr val="002060"/>
            </a:solidFill>
            <a:latin typeface="+mn-lt"/>
          </a:endParaRPr>
        </a:p>
        <a:p>
          <a:pPr rtl="0"/>
          <a:r>
            <a:rPr lang="hr-HR" sz="1600" b="0" i="1" dirty="0">
              <a:solidFill>
                <a:srgbClr val="002060"/>
              </a:solidFill>
              <a:latin typeface="+mn-lt"/>
            </a:rPr>
            <a:t>(</a:t>
          </a:r>
          <a:r>
            <a:rPr lang="pl-PL" sz="1600" b="0" i="1" dirty="0">
              <a:solidFill>
                <a:srgbClr val="002060"/>
              </a:solidFill>
              <a:latin typeface="+mn-lt"/>
            </a:rPr>
            <a:t>Upravlja i odgovara za cjelokupnu provedbu OPKK</a:t>
          </a:r>
          <a:r>
            <a:rPr lang="pl-PL" sz="1600" i="1" dirty="0">
              <a:solidFill>
                <a:srgbClr val="002060"/>
              </a:solidFill>
              <a:latin typeface="+mn-lt"/>
            </a:rPr>
            <a:t>)</a:t>
          </a:r>
          <a:endParaRPr lang="hr-HR" sz="1600" b="1" i="1" dirty="0">
            <a:solidFill>
              <a:srgbClr val="002060"/>
            </a:solidFill>
            <a:latin typeface="+mn-lt"/>
          </a:endParaRPr>
        </a:p>
      </dgm:t>
    </dgm:pt>
    <dgm:pt modelId="{AEBF7B55-11A2-435E-9F93-BC5F04AAE5E4}" type="parTrans" cxnId="{220AB98C-9314-4FF6-892D-8B6EE6EB2DE3}">
      <dgm:prSet/>
      <dgm:spPr/>
      <dgm:t>
        <a:bodyPr/>
        <a:lstStyle/>
        <a:p>
          <a:endParaRPr lang="hr-HR" sz="1400">
            <a:latin typeface="+mn-lt"/>
          </a:endParaRPr>
        </a:p>
      </dgm:t>
    </dgm:pt>
    <dgm:pt modelId="{3BEFD357-4CCF-46AD-9903-5B71A05A25A7}" type="sibTrans" cxnId="{220AB98C-9314-4FF6-892D-8B6EE6EB2DE3}">
      <dgm:prSet/>
      <dgm:spPr/>
      <dgm:t>
        <a:bodyPr/>
        <a:lstStyle/>
        <a:p>
          <a:endParaRPr lang="hr-HR" sz="1400">
            <a:latin typeface="+mn-lt"/>
          </a:endParaRPr>
        </a:p>
      </dgm:t>
    </dgm:pt>
    <dgm:pt modelId="{D9630F66-3E2E-4D84-A56B-5E251DFB0267}">
      <dgm:prSet custT="1">
        <dgm:style>
          <a:lnRef idx="1">
            <a:schemeClr val="accent4"/>
          </a:lnRef>
          <a:fillRef idx="2">
            <a:schemeClr val="accent4"/>
          </a:fillRef>
          <a:effectRef idx="1">
            <a:schemeClr val="accent4"/>
          </a:effectRef>
          <a:fontRef idx="minor">
            <a:schemeClr val="dk1"/>
          </a:fontRef>
        </dgm:style>
      </dgm:prSet>
      <dgm:spPr>
        <a:gradFill rotWithShape="0">
          <a:gsLst>
            <a:gs pos="0">
              <a:schemeClr val="accent4">
                <a:tint val="50000"/>
                <a:satMod val="300000"/>
              </a:schemeClr>
            </a:gs>
            <a:gs pos="0">
              <a:schemeClr val="accent4">
                <a:tint val="37000"/>
                <a:satMod val="300000"/>
              </a:schemeClr>
            </a:gs>
            <a:gs pos="100000">
              <a:schemeClr val="accent4">
                <a:tint val="15000"/>
                <a:satMod val="350000"/>
              </a:schemeClr>
            </a:gs>
          </a:gsLst>
        </a:gradFill>
        <a:ln w="19050"/>
      </dgm:spPr>
      <dgm:t>
        <a:bodyPr/>
        <a:lstStyle/>
        <a:p>
          <a:pPr rtl="0"/>
          <a:endParaRPr lang="hr-HR" sz="1600" b="1" dirty="0">
            <a:solidFill>
              <a:srgbClr val="002060"/>
            </a:solidFill>
            <a:latin typeface="+mn-lt"/>
          </a:endParaRPr>
        </a:p>
        <a:p>
          <a:pPr rtl="0"/>
          <a:r>
            <a:rPr lang="hr-HR" sz="1800" b="1" dirty="0">
              <a:solidFill>
                <a:srgbClr val="C00000"/>
              </a:solidFill>
              <a:latin typeface="+mn-lt"/>
            </a:rPr>
            <a:t>HBOR</a:t>
          </a:r>
        </a:p>
        <a:p>
          <a:pPr rtl="0"/>
          <a:endParaRPr lang="hr-HR" sz="1600" b="1" dirty="0">
            <a:solidFill>
              <a:srgbClr val="002060"/>
            </a:solidFill>
            <a:latin typeface="+mn-lt"/>
          </a:endParaRPr>
        </a:p>
        <a:p>
          <a:pPr rtl="0"/>
          <a:r>
            <a:rPr lang="hr-HR" sz="1600" b="1" dirty="0">
              <a:solidFill>
                <a:srgbClr val="002060"/>
              </a:solidFill>
              <a:latin typeface="+mn-lt"/>
            </a:rPr>
            <a:t>Tijelo koje provodi financijski instrument</a:t>
          </a:r>
        </a:p>
        <a:p>
          <a:pPr rtl="0"/>
          <a:r>
            <a:rPr lang="hr-HR" sz="1600" i="1" dirty="0">
              <a:solidFill>
                <a:srgbClr val="002060"/>
              </a:solidFill>
              <a:effectLst/>
              <a:latin typeface="+mn-lt"/>
            </a:rPr>
            <a:t>(</a:t>
          </a:r>
          <a:r>
            <a:rPr lang="hr-HR" sz="1600" i="1" noProof="0" dirty="0">
              <a:solidFill>
                <a:srgbClr val="002060"/>
              </a:solidFill>
              <a:effectLst/>
              <a:latin typeface="+mn-lt"/>
            </a:rPr>
            <a:t>HBOR ima ulogu tijela koje provodi FI temeljem Sporazuma o financiranju koji se zaključuje između HBOR-a i MRRFEU-a, </a:t>
          </a:r>
          <a:r>
            <a:rPr lang="hr-HR" sz="1600" b="1" i="1" noProof="0" dirty="0">
              <a:solidFill>
                <a:srgbClr val="002060"/>
              </a:solidFill>
              <a:effectLst/>
              <a:latin typeface="+mn-lt"/>
            </a:rPr>
            <a:t>odnosno ovaj FI će HBOR provoditi izravno</a:t>
          </a:r>
          <a:r>
            <a:rPr lang="hr-HR" sz="1600" i="1" dirty="0">
              <a:solidFill>
                <a:srgbClr val="002060"/>
              </a:solidFill>
              <a:effectLst/>
              <a:latin typeface="+mn-lt"/>
            </a:rPr>
            <a:t>) </a:t>
          </a:r>
          <a:endParaRPr lang="hr-HR" sz="1600" i="1" dirty="0">
            <a:solidFill>
              <a:srgbClr val="002060"/>
            </a:solidFill>
            <a:latin typeface="+mn-lt"/>
          </a:endParaRPr>
        </a:p>
      </dgm:t>
    </dgm:pt>
    <dgm:pt modelId="{01E5A496-1658-41A7-AF1B-7FD21504E522}" type="parTrans" cxnId="{D140C17F-F402-4A08-89C6-D1920A4876ED}">
      <dgm:prSet/>
      <dgm:spPr/>
      <dgm:t>
        <a:bodyPr/>
        <a:lstStyle/>
        <a:p>
          <a:endParaRPr lang="hr-HR" sz="1400">
            <a:latin typeface="+mn-lt"/>
          </a:endParaRPr>
        </a:p>
      </dgm:t>
    </dgm:pt>
    <dgm:pt modelId="{F6E7C085-23F4-4B58-88AD-B0B6BD23E6F9}" type="sibTrans" cxnId="{D140C17F-F402-4A08-89C6-D1920A4876ED}">
      <dgm:prSet/>
      <dgm:spPr/>
      <dgm:t>
        <a:bodyPr/>
        <a:lstStyle/>
        <a:p>
          <a:endParaRPr lang="hr-HR" sz="1400">
            <a:latin typeface="+mn-lt"/>
          </a:endParaRPr>
        </a:p>
      </dgm:t>
    </dgm:pt>
    <dgm:pt modelId="{3DD50B1E-598F-4C97-8946-7003A19C80C9}">
      <dgm:prSet custT="1">
        <dgm:style>
          <a:lnRef idx="2">
            <a:schemeClr val="accent4"/>
          </a:lnRef>
          <a:fillRef idx="1">
            <a:schemeClr val="lt1"/>
          </a:fillRef>
          <a:effectRef idx="0">
            <a:schemeClr val="accent4"/>
          </a:effectRef>
          <a:fontRef idx="minor">
            <a:schemeClr val="dk1"/>
          </a:fontRef>
        </dgm:style>
      </dgm:prSet>
      <dgm:spPr>
        <a:ln/>
      </dgm:spPr>
      <dgm:t>
        <a:bodyPr/>
        <a:lstStyle/>
        <a:p>
          <a:pPr rtl="0"/>
          <a:r>
            <a:rPr lang="hr-HR" sz="1800" b="1" dirty="0">
              <a:solidFill>
                <a:srgbClr val="002060"/>
              </a:solidFill>
              <a:latin typeface="+mn-lt"/>
            </a:rPr>
            <a:t>MGIPU i FZOEU</a:t>
          </a:r>
        </a:p>
        <a:p>
          <a:pPr rtl="0"/>
          <a:endParaRPr lang="hr-HR" sz="1600" b="1" dirty="0">
            <a:solidFill>
              <a:srgbClr val="002060"/>
            </a:solidFill>
            <a:latin typeface="+mn-lt"/>
          </a:endParaRPr>
        </a:p>
        <a:p>
          <a:pPr rtl="0"/>
          <a:r>
            <a:rPr lang="hr-HR" sz="1600" b="1" dirty="0">
              <a:solidFill>
                <a:srgbClr val="002060"/>
              </a:solidFill>
              <a:latin typeface="+mn-lt"/>
            </a:rPr>
            <a:t>PT1 i PT2</a:t>
          </a:r>
        </a:p>
        <a:p>
          <a:pPr rtl="0"/>
          <a:r>
            <a:rPr lang="hr-HR" sz="1600" i="1" dirty="0">
              <a:solidFill>
                <a:srgbClr val="002060"/>
              </a:solidFill>
              <a:effectLst/>
              <a:latin typeface="+mn-lt"/>
            </a:rPr>
            <a:t>(</a:t>
          </a:r>
          <a:r>
            <a:rPr lang="hr-HR" sz="1600" i="1" noProof="0" dirty="0">
              <a:solidFill>
                <a:srgbClr val="002060"/>
              </a:solidFill>
              <a:effectLst/>
              <a:latin typeface="+mn-lt"/>
            </a:rPr>
            <a:t>MGIPU u svojstvu Posredničkog tijela razine 1 i FZOEU u svojstvu Posredničkog tijela razine 2 </a:t>
          </a:r>
          <a:r>
            <a:rPr lang="hr-HR" sz="1600" b="1" i="1" noProof="0" dirty="0">
              <a:solidFill>
                <a:srgbClr val="002060"/>
              </a:solidFill>
              <a:effectLst/>
              <a:latin typeface="+mn-lt"/>
            </a:rPr>
            <a:t>će surađivati s HBOR-om u postupku dodjele i korištenja financijskih instrumenata</a:t>
          </a:r>
          <a:r>
            <a:rPr lang="hr-HR" sz="1600" i="1" dirty="0">
              <a:solidFill>
                <a:srgbClr val="002060"/>
              </a:solidFill>
              <a:effectLst/>
              <a:latin typeface="+mn-lt"/>
            </a:rPr>
            <a:t>) </a:t>
          </a:r>
          <a:endParaRPr lang="hr-HR" sz="1600" i="1" dirty="0">
            <a:solidFill>
              <a:srgbClr val="002060"/>
            </a:solidFill>
            <a:latin typeface="+mn-lt"/>
          </a:endParaRPr>
        </a:p>
      </dgm:t>
    </dgm:pt>
    <dgm:pt modelId="{8DDA28CA-41BC-4E2C-8F34-542C256380EB}" type="parTrans" cxnId="{88C91DB0-362B-4EFA-A400-BCB84E67A818}">
      <dgm:prSet/>
      <dgm:spPr/>
      <dgm:t>
        <a:bodyPr/>
        <a:lstStyle/>
        <a:p>
          <a:endParaRPr lang="en-US" sz="1400"/>
        </a:p>
      </dgm:t>
    </dgm:pt>
    <dgm:pt modelId="{04588589-70E0-438E-A49B-A1A986B5C474}" type="sibTrans" cxnId="{88C91DB0-362B-4EFA-A400-BCB84E67A818}">
      <dgm:prSet/>
      <dgm:spPr/>
      <dgm:t>
        <a:bodyPr/>
        <a:lstStyle/>
        <a:p>
          <a:endParaRPr lang="en-US" sz="1400"/>
        </a:p>
      </dgm:t>
    </dgm:pt>
    <dgm:pt modelId="{4DF675EE-2A1D-433C-B6B4-F89CB656B4E7}" type="pres">
      <dgm:prSet presAssocID="{99672180-695E-47EA-ACE6-5A3A063BAFAC}" presName="diagram" presStyleCnt="0">
        <dgm:presLayoutVars>
          <dgm:dir/>
          <dgm:resizeHandles val="exact"/>
        </dgm:presLayoutVars>
      </dgm:prSet>
      <dgm:spPr/>
    </dgm:pt>
    <dgm:pt modelId="{580FC74C-133A-4C38-B849-F689538FC25F}" type="pres">
      <dgm:prSet presAssocID="{7C381F4B-0A6E-4186-9F41-1E5852FCBB84}" presName="node" presStyleLbl="node1" presStyleIdx="0" presStyleCnt="3" custScaleX="98951" custScaleY="208929" custLinFactNeighborX="-1930">
        <dgm:presLayoutVars>
          <dgm:bulletEnabled val="1"/>
        </dgm:presLayoutVars>
      </dgm:prSet>
      <dgm:spPr/>
    </dgm:pt>
    <dgm:pt modelId="{24E4C592-A1CC-4F69-879B-2664B739B77F}" type="pres">
      <dgm:prSet presAssocID="{3BEFD357-4CCF-46AD-9903-5B71A05A25A7}" presName="sibTrans" presStyleCnt="0"/>
      <dgm:spPr/>
    </dgm:pt>
    <dgm:pt modelId="{711ADE50-F2B3-4A85-81E9-1A6E9A527E0A}" type="pres">
      <dgm:prSet presAssocID="{D9630F66-3E2E-4D84-A56B-5E251DFB0267}" presName="node" presStyleLbl="node1" presStyleIdx="1" presStyleCnt="3" custScaleY="210695" custLinFactX="9327" custLinFactNeighborX="100000" custLinFactNeighborY="118">
        <dgm:presLayoutVars>
          <dgm:bulletEnabled val="1"/>
        </dgm:presLayoutVars>
      </dgm:prSet>
      <dgm:spPr/>
    </dgm:pt>
    <dgm:pt modelId="{A93C5A6D-6F46-4BE7-ADBD-55F6C050B137}" type="pres">
      <dgm:prSet presAssocID="{F6E7C085-23F4-4B58-88AD-B0B6BD23E6F9}" presName="sibTrans" presStyleCnt="0"/>
      <dgm:spPr/>
    </dgm:pt>
    <dgm:pt modelId="{B389DC11-7259-4D16-A055-156ABC9FD26A}" type="pres">
      <dgm:prSet presAssocID="{3DD50B1E-598F-4C97-8946-7003A19C80C9}" presName="node" presStyleLbl="node1" presStyleIdx="2" presStyleCnt="3" custScaleY="210695" custLinFactX="-10822" custLinFactNeighborX="-100000" custLinFactNeighborY="118">
        <dgm:presLayoutVars>
          <dgm:bulletEnabled val="1"/>
        </dgm:presLayoutVars>
      </dgm:prSet>
      <dgm:spPr/>
    </dgm:pt>
  </dgm:ptLst>
  <dgm:cxnLst>
    <dgm:cxn modelId="{CBB4B56D-4571-42A9-9106-788DE60A26A0}" type="presOf" srcId="{3DD50B1E-598F-4C97-8946-7003A19C80C9}" destId="{B389DC11-7259-4D16-A055-156ABC9FD26A}" srcOrd="0" destOrd="0" presId="urn:microsoft.com/office/officeart/2005/8/layout/default"/>
    <dgm:cxn modelId="{D140C17F-F402-4A08-89C6-D1920A4876ED}" srcId="{99672180-695E-47EA-ACE6-5A3A063BAFAC}" destId="{D9630F66-3E2E-4D84-A56B-5E251DFB0267}" srcOrd="1" destOrd="0" parTransId="{01E5A496-1658-41A7-AF1B-7FD21504E522}" sibTransId="{F6E7C085-23F4-4B58-88AD-B0B6BD23E6F9}"/>
    <dgm:cxn modelId="{220AB98C-9314-4FF6-892D-8B6EE6EB2DE3}" srcId="{99672180-695E-47EA-ACE6-5A3A063BAFAC}" destId="{7C381F4B-0A6E-4186-9F41-1E5852FCBB84}" srcOrd="0" destOrd="0" parTransId="{AEBF7B55-11A2-435E-9F93-BC5F04AAE5E4}" sibTransId="{3BEFD357-4CCF-46AD-9903-5B71A05A25A7}"/>
    <dgm:cxn modelId="{6E21DF9D-C6AC-489F-924C-F99DB2159AF2}" type="presOf" srcId="{7C381F4B-0A6E-4186-9F41-1E5852FCBB84}" destId="{580FC74C-133A-4C38-B849-F689538FC25F}" srcOrd="0" destOrd="0" presId="urn:microsoft.com/office/officeart/2005/8/layout/default"/>
    <dgm:cxn modelId="{88C91DB0-362B-4EFA-A400-BCB84E67A818}" srcId="{99672180-695E-47EA-ACE6-5A3A063BAFAC}" destId="{3DD50B1E-598F-4C97-8946-7003A19C80C9}" srcOrd="2" destOrd="0" parTransId="{8DDA28CA-41BC-4E2C-8F34-542C256380EB}" sibTransId="{04588589-70E0-438E-A49B-A1A986B5C474}"/>
    <dgm:cxn modelId="{35B78EB6-D44D-47E1-9F2D-0A138803B1AB}" type="presOf" srcId="{99672180-695E-47EA-ACE6-5A3A063BAFAC}" destId="{4DF675EE-2A1D-433C-B6B4-F89CB656B4E7}" srcOrd="0" destOrd="0" presId="urn:microsoft.com/office/officeart/2005/8/layout/default"/>
    <dgm:cxn modelId="{CFDBBFC5-7F4C-4034-ABC3-B85DB2210FCB}" type="presOf" srcId="{D9630F66-3E2E-4D84-A56B-5E251DFB0267}" destId="{711ADE50-F2B3-4A85-81E9-1A6E9A527E0A}" srcOrd="0" destOrd="0" presId="urn:microsoft.com/office/officeart/2005/8/layout/default"/>
    <dgm:cxn modelId="{A0B59A5C-069A-4ACA-A602-A28F214E388B}" type="presParOf" srcId="{4DF675EE-2A1D-433C-B6B4-F89CB656B4E7}" destId="{580FC74C-133A-4C38-B849-F689538FC25F}" srcOrd="0" destOrd="0" presId="urn:microsoft.com/office/officeart/2005/8/layout/default"/>
    <dgm:cxn modelId="{6A22F337-61A3-4CF7-8210-14DC0CCA2526}" type="presParOf" srcId="{4DF675EE-2A1D-433C-B6B4-F89CB656B4E7}" destId="{24E4C592-A1CC-4F69-879B-2664B739B77F}" srcOrd="1" destOrd="0" presId="urn:microsoft.com/office/officeart/2005/8/layout/default"/>
    <dgm:cxn modelId="{F22FAB14-1BBB-4BBA-BA6E-F6E601033469}" type="presParOf" srcId="{4DF675EE-2A1D-433C-B6B4-F89CB656B4E7}" destId="{711ADE50-F2B3-4A85-81E9-1A6E9A527E0A}" srcOrd="2" destOrd="0" presId="urn:microsoft.com/office/officeart/2005/8/layout/default"/>
    <dgm:cxn modelId="{3AA11BEC-6D45-4E63-A9C3-83791B8462A7}" type="presParOf" srcId="{4DF675EE-2A1D-433C-B6B4-F89CB656B4E7}" destId="{A93C5A6D-6F46-4BE7-ADBD-55F6C050B137}" srcOrd="3" destOrd="0" presId="urn:microsoft.com/office/officeart/2005/8/layout/default"/>
    <dgm:cxn modelId="{9FE483F4-124C-482F-A86D-0C78128A721B}" type="presParOf" srcId="{4DF675EE-2A1D-433C-B6B4-F89CB656B4E7}" destId="{B389DC11-7259-4D16-A055-156ABC9FD26A}" srcOrd="4" destOrd="0" presId="urn:microsoft.com/office/officeart/2005/8/layout/default"/>
  </dgm:cxnLst>
  <dgm:bg>
    <a:noFill/>
  </dgm:bg>
  <dgm:whole/>
  <dgm:extLst>
    <a:ext uri="http://schemas.microsoft.com/office/drawing/2008/diagram">
      <dsp:dataModelExt xmlns:dsp="http://schemas.microsoft.com/office/drawing/2008/diagram" relId="rId13"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3C65759-6FF6-4AD5-B144-0F313B3ADF3E}" type="doc">
      <dgm:prSet loTypeId="urn:microsoft.com/office/officeart/2005/8/layout/process4" loCatId="list" qsTypeId="urn:microsoft.com/office/officeart/2005/8/quickstyle/simple1" qsCatId="simple" csTypeId="urn:microsoft.com/office/officeart/2005/8/colors/accent0_2" csCatId="mainScheme" phldr="1"/>
      <dgm:spPr/>
      <dgm:t>
        <a:bodyPr/>
        <a:lstStyle/>
        <a:p>
          <a:endParaRPr lang="en-US"/>
        </a:p>
      </dgm:t>
    </dgm:pt>
    <dgm:pt modelId="{52D0C8AF-03B7-40F5-9099-40484D38AA8C}" type="pres">
      <dgm:prSet presAssocID="{73C65759-6FF6-4AD5-B144-0F313B3ADF3E}" presName="Name0" presStyleCnt="0">
        <dgm:presLayoutVars>
          <dgm:dir/>
          <dgm:animLvl val="lvl"/>
          <dgm:resizeHandles val="exact"/>
        </dgm:presLayoutVars>
      </dgm:prSet>
      <dgm:spPr/>
    </dgm:pt>
  </dgm:ptLst>
  <dgm:cxnLst>
    <dgm:cxn modelId="{1236B8FE-FAE1-48C5-95A5-CA222A64FE05}" type="presOf" srcId="{73C65759-6FF6-4AD5-B144-0F313B3ADF3E}" destId="{52D0C8AF-03B7-40F5-9099-40484D38AA8C}"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3C65759-6FF6-4AD5-B144-0F313B3ADF3E}" type="doc">
      <dgm:prSet loTypeId="urn:microsoft.com/office/officeart/2005/8/layout/process4" loCatId="list" qsTypeId="urn:microsoft.com/office/officeart/2005/8/quickstyle/simple1" qsCatId="simple" csTypeId="urn:microsoft.com/office/officeart/2005/8/colors/accent0_2" csCatId="mainScheme" phldr="1"/>
      <dgm:spPr/>
      <dgm:t>
        <a:bodyPr/>
        <a:lstStyle/>
        <a:p>
          <a:endParaRPr lang="en-US"/>
        </a:p>
      </dgm:t>
    </dgm:pt>
    <dgm:pt modelId="{52D0C8AF-03B7-40F5-9099-40484D38AA8C}" type="pres">
      <dgm:prSet presAssocID="{73C65759-6FF6-4AD5-B144-0F313B3ADF3E}" presName="Name0" presStyleCnt="0">
        <dgm:presLayoutVars>
          <dgm:dir/>
          <dgm:animLvl val="lvl"/>
          <dgm:resizeHandles val="exact"/>
        </dgm:presLayoutVars>
      </dgm:prSet>
      <dgm:spPr/>
    </dgm:pt>
  </dgm:ptLst>
  <dgm:cxnLst>
    <dgm:cxn modelId="{1236B8FE-FAE1-48C5-95A5-CA222A64FE05}" type="presOf" srcId="{73C65759-6FF6-4AD5-B144-0F313B3ADF3E}" destId="{52D0C8AF-03B7-40F5-9099-40484D38AA8C}"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BED90C-862D-431E-A43B-32070FCF614E}">
      <dsp:nvSpPr>
        <dsp:cNvPr id="0" name=""/>
        <dsp:cNvSpPr/>
      </dsp:nvSpPr>
      <dsp:spPr>
        <a:xfrm>
          <a:off x="717885" y="284"/>
          <a:ext cx="2666431" cy="2666431"/>
        </a:xfrm>
        <a:prstGeom prst="ellipse">
          <a:avLst/>
        </a:prstGeom>
        <a:solidFill>
          <a:schemeClr val="accent3"/>
        </a:solidFill>
        <a:ln w="38100" cap="flat" cmpd="sng" algn="ctr">
          <a:noFill/>
          <a:prstDash val="solid"/>
        </a:ln>
        <a:effectLst/>
        <a:scene3d>
          <a:camera prst="orthographicFront">
            <a:rot lat="0" lon="0" rev="0"/>
          </a:camera>
          <a:lightRig rig="glow" dir="t">
            <a:rot lat="0" lon="0" rev="14100000"/>
          </a:lightRig>
        </a:scene3d>
        <a:sp3d prstMaterial="softEdge">
          <a:bevelT w="127000" prst="coolSlant"/>
        </a:sp3d>
      </dsp:spPr>
      <dsp:style>
        <a:lnRef idx="3">
          <a:schemeClr val="lt1"/>
        </a:lnRef>
        <a:fillRef idx="1">
          <a:schemeClr val="accent3"/>
        </a:fillRef>
        <a:effectRef idx="1">
          <a:schemeClr val="accent3"/>
        </a:effectRef>
        <a:fontRef idx="minor">
          <a:schemeClr val="lt1"/>
        </a:fontRef>
      </dsp:style>
      <dsp:txBody>
        <a:bodyPr spcFirstLastPara="0" vert="horz" wrap="square" lIns="146743" tIns="22860" rIns="146743" bIns="22860" numCol="1" spcCol="1270" anchor="ctr" anchorCtr="0">
          <a:noAutofit/>
        </a:bodyPr>
        <a:lstStyle/>
        <a:p>
          <a:pPr marL="0" lvl="0" indent="0" algn="ctr" defTabSz="800100">
            <a:lnSpc>
              <a:spcPct val="90000"/>
            </a:lnSpc>
            <a:spcBef>
              <a:spcPct val="0"/>
            </a:spcBef>
            <a:spcAft>
              <a:spcPct val="35000"/>
            </a:spcAft>
            <a:buNone/>
          </a:pPr>
          <a:r>
            <a:rPr lang="hr-HR" sz="1800" kern="1200" dirty="0">
              <a:latin typeface="+mj-lt"/>
            </a:rPr>
            <a:t>Povoljnije financiranje investicija javnog i privatnog sektora</a:t>
          </a:r>
        </a:p>
      </dsp:txBody>
      <dsp:txXfrm>
        <a:off x="1108375" y="390774"/>
        <a:ext cx="1885451" cy="1885451"/>
      </dsp:txXfrm>
    </dsp:sp>
    <dsp:sp modelId="{6AEB2F56-D2AE-4683-9E49-378BDF1DE2FE}">
      <dsp:nvSpPr>
        <dsp:cNvPr id="0" name=""/>
        <dsp:cNvSpPr/>
      </dsp:nvSpPr>
      <dsp:spPr>
        <a:xfrm>
          <a:off x="3023047" y="568"/>
          <a:ext cx="2666431" cy="2666431"/>
        </a:xfrm>
        <a:prstGeom prst="ellipse">
          <a:avLst/>
        </a:prstGeom>
        <a:solidFill>
          <a:schemeClr val="accent3"/>
        </a:solidFill>
        <a:ln w="38100" cap="flat" cmpd="sng" algn="ctr">
          <a:noFill/>
          <a:prstDash val="solid"/>
        </a:ln>
        <a:effectLst/>
        <a:scene3d>
          <a:camera prst="orthographicFront">
            <a:rot lat="0" lon="0" rev="0"/>
          </a:camera>
          <a:lightRig rig="glow" dir="t">
            <a:rot lat="0" lon="0" rev="14100000"/>
          </a:lightRig>
        </a:scene3d>
        <a:sp3d prstMaterial="softEdge">
          <a:bevelT w="127000" prst="coolSlant"/>
        </a:sp3d>
      </dsp:spPr>
      <dsp:style>
        <a:lnRef idx="3">
          <a:schemeClr val="lt1"/>
        </a:lnRef>
        <a:fillRef idx="1">
          <a:schemeClr val="accent3"/>
        </a:fillRef>
        <a:effectRef idx="1">
          <a:schemeClr val="accent3"/>
        </a:effectRef>
        <a:fontRef idx="minor">
          <a:schemeClr val="lt1"/>
        </a:fontRef>
      </dsp:style>
      <dsp:txBody>
        <a:bodyPr spcFirstLastPara="0" vert="horz" wrap="square" lIns="146743" tIns="22860" rIns="146743" bIns="22860" numCol="1" spcCol="1270" anchor="ctr" anchorCtr="0">
          <a:noAutofit/>
        </a:bodyPr>
        <a:lstStyle/>
        <a:p>
          <a:pPr marL="0" lvl="0" indent="0" algn="ctr" defTabSz="800100">
            <a:lnSpc>
              <a:spcPct val="90000"/>
            </a:lnSpc>
            <a:spcBef>
              <a:spcPct val="0"/>
            </a:spcBef>
            <a:spcAft>
              <a:spcPct val="35000"/>
            </a:spcAft>
            <a:buNone/>
          </a:pPr>
          <a:r>
            <a:rPr lang="hr-HR" sz="1800" kern="1200" dirty="0">
              <a:latin typeface="+mj-lt"/>
            </a:rPr>
            <a:t>Šira paleta financijskih proizvoda</a:t>
          </a:r>
        </a:p>
      </dsp:txBody>
      <dsp:txXfrm>
        <a:off x="3413537" y="391058"/>
        <a:ext cx="1885451" cy="1885451"/>
      </dsp:txXfrm>
    </dsp:sp>
    <dsp:sp modelId="{E85F3B37-0E8B-4DC9-82AA-6147150D4966}">
      <dsp:nvSpPr>
        <dsp:cNvPr id="0" name=""/>
        <dsp:cNvSpPr/>
      </dsp:nvSpPr>
      <dsp:spPr>
        <a:xfrm>
          <a:off x="4984175" y="284"/>
          <a:ext cx="2666431" cy="2666431"/>
        </a:xfrm>
        <a:prstGeom prst="ellipse">
          <a:avLst/>
        </a:prstGeom>
        <a:solidFill>
          <a:schemeClr val="accent3"/>
        </a:solidFill>
        <a:ln w="38100" cap="flat" cmpd="sng" algn="ctr">
          <a:noFill/>
          <a:prstDash val="solid"/>
        </a:ln>
        <a:effectLst/>
        <a:scene3d>
          <a:camera prst="orthographicFront">
            <a:rot lat="0" lon="0" rev="0"/>
          </a:camera>
          <a:lightRig rig="glow" dir="t">
            <a:rot lat="0" lon="0" rev="14100000"/>
          </a:lightRig>
        </a:scene3d>
        <a:sp3d prstMaterial="softEdge">
          <a:bevelT w="127000" prst="coolSlant"/>
        </a:sp3d>
      </dsp:spPr>
      <dsp:style>
        <a:lnRef idx="3">
          <a:schemeClr val="lt1"/>
        </a:lnRef>
        <a:fillRef idx="1">
          <a:schemeClr val="accent3"/>
        </a:fillRef>
        <a:effectRef idx="1">
          <a:schemeClr val="accent3"/>
        </a:effectRef>
        <a:fontRef idx="minor">
          <a:schemeClr val="lt1"/>
        </a:fontRef>
      </dsp:style>
      <dsp:txBody>
        <a:bodyPr spcFirstLastPara="0" vert="horz" wrap="square" lIns="146743" tIns="22860" rIns="146743" bIns="22860" numCol="1" spcCol="1270" anchor="ctr" anchorCtr="0">
          <a:noAutofit/>
        </a:bodyPr>
        <a:lstStyle/>
        <a:p>
          <a:pPr marL="0" lvl="0" indent="0" algn="ctr" defTabSz="800100">
            <a:lnSpc>
              <a:spcPct val="90000"/>
            </a:lnSpc>
            <a:spcBef>
              <a:spcPct val="0"/>
            </a:spcBef>
            <a:spcAft>
              <a:spcPct val="35000"/>
            </a:spcAft>
            <a:buNone/>
          </a:pPr>
          <a:r>
            <a:rPr lang="hr-HR" sz="1800" kern="1200" dirty="0">
              <a:latin typeface="+mj-lt"/>
            </a:rPr>
            <a:t>Obnavljajući učinak javnih sredstava – dosezanje većeg broja korisnika s istim iznosom sredstava</a:t>
          </a:r>
        </a:p>
      </dsp:txBody>
      <dsp:txXfrm>
        <a:off x="5374665" y="390774"/>
        <a:ext cx="1885451" cy="1885451"/>
      </dsp:txXfrm>
    </dsp:sp>
    <dsp:sp modelId="{93898261-1FFF-4A81-BE8D-3348AD6933E0}">
      <dsp:nvSpPr>
        <dsp:cNvPr id="0" name=""/>
        <dsp:cNvSpPr/>
      </dsp:nvSpPr>
      <dsp:spPr>
        <a:xfrm>
          <a:off x="7117321" y="284"/>
          <a:ext cx="2666431" cy="2666431"/>
        </a:xfrm>
        <a:prstGeom prst="ellipse">
          <a:avLst/>
        </a:prstGeom>
        <a:solidFill>
          <a:schemeClr val="accent3"/>
        </a:solidFill>
        <a:ln w="38100" cap="flat" cmpd="sng" algn="ctr">
          <a:noFill/>
          <a:prstDash val="solid"/>
        </a:ln>
        <a:effectLst/>
        <a:scene3d>
          <a:camera prst="orthographicFront">
            <a:rot lat="0" lon="0" rev="0"/>
          </a:camera>
          <a:lightRig rig="glow" dir="t">
            <a:rot lat="0" lon="0" rev="14100000"/>
          </a:lightRig>
        </a:scene3d>
        <a:sp3d prstMaterial="softEdge">
          <a:bevelT w="127000" prst="coolSlant"/>
        </a:sp3d>
      </dsp:spPr>
      <dsp:style>
        <a:lnRef idx="3">
          <a:schemeClr val="lt1"/>
        </a:lnRef>
        <a:fillRef idx="1">
          <a:schemeClr val="accent3"/>
        </a:fillRef>
        <a:effectRef idx="1">
          <a:schemeClr val="accent3"/>
        </a:effectRef>
        <a:fontRef idx="minor">
          <a:schemeClr val="lt1"/>
        </a:fontRef>
      </dsp:style>
      <dsp:txBody>
        <a:bodyPr spcFirstLastPara="0" vert="horz" wrap="square" lIns="146743" tIns="22860" rIns="146743" bIns="22860" numCol="1" spcCol="1270" anchor="ctr" anchorCtr="0">
          <a:noAutofit/>
        </a:bodyPr>
        <a:lstStyle/>
        <a:p>
          <a:pPr marL="0" lvl="0" indent="0" algn="ctr" defTabSz="800100">
            <a:lnSpc>
              <a:spcPct val="90000"/>
            </a:lnSpc>
            <a:spcBef>
              <a:spcPct val="0"/>
            </a:spcBef>
            <a:spcAft>
              <a:spcPct val="35000"/>
            </a:spcAft>
            <a:buNone/>
          </a:pPr>
          <a:r>
            <a:rPr lang="hr-HR" sz="1800" kern="1200" dirty="0">
              <a:latin typeface="+mj-lt"/>
            </a:rPr>
            <a:t>Multipliciranje javnih sredstava privatnim sredstvima (učinak poluge)</a:t>
          </a:r>
        </a:p>
      </dsp:txBody>
      <dsp:txXfrm>
        <a:off x="7507811" y="390774"/>
        <a:ext cx="1885451" cy="188545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046190-2612-4B23-B539-594FB01D5ED5}">
      <dsp:nvSpPr>
        <dsp:cNvPr id="0" name=""/>
        <dsp:cNvSpPr/>
      </dsp:nvSpPr>
      <dsp:spPr>
        <a:xfrm>
          <a:off x="29270" y="1052128"/>
          <a:ext cx="3642626" cy="1406053"/>
        </a:xfrm>
        <a:prstGeom prst="chevron">
          <a:avLst>
            <a:gd name="adj" fmla="val 4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C1FD34-8581-42CC-902F-3D599C27EAC2}">
      <dsp:nvSpPr>
        <dsp:cNvPr id="0" name=""/>
        <dsp:cNvSpPr/>
      </dsp:nvSpPr>
      <dsp:spPr>
        <a:xfrm>
          <a:off x="611571" y="1121496"/>
          <a:ext cx="3633550" cy="2023325"/>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hr-HR" sz="1600" kern="1200" dirty="0"/>
            <a:t>Krajnji primatelj bespovratnih sredstava podnosi HBOR-u zahtjev za odobrenje „ESIF Kredita za energetsku učinkovitost” kojom prilikom dostavlja i Odluku o financiranju izdanu od PT1, projektantski troškovnik i ostalu dokumentaciju. </a:t>
          </a:r>
          <a:endParaRPr lang="en-US" sz="1600" kern="1200" dirty="0"/>
        </a:p>
      </dsp:txBody>
      <dsp:txXfrm>
        <a:off x="670832" y="1180757"/>
        <a:ext cx="3515028" cy="1904803"/>
      </dsp:txXfrm>
    </dsp:sp>
    <dsp:sp modelId="{BA9971DB-8DD4-4FCA-B85C-514BB5D9B529}">
      <dsp:nvSpPr>
        <dsp:cNvPr id="0" name=""/>
        <dsp:cNvSpPr/>
      </dsp:nvSpPr>
      <dsp:spPr>
        <a:xfrm>
          <a:off x="4408524" y="1046205"/>
          <a:ext cx="3642626" cy="1406053"/>
        </a:xfrm>
        <a:prstGeom prst="chevron">
          <a:avLst>
            <a:gd name="adj" fmla="val 4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CBA7F4-DE55-4D23-99A8-BDDB07E6E33D}">
      <dsp:nvSpPr>
        <dsp:cNvPr id="0" name=""/>
        <dsp:cNvSpPr/>
      </dsp:nvSpPr>
      <dsp:spPr>
        <a:xfrm>
          <a:off x="4851006" y="1128670"/>
          <a:ext cx="3866034" cy="2076432"/>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hr-HR" sz="1600" kern="1200" dirty="0"/>
            <a:t>HBOR obrađuje zahtjev za „ESIF Kredit za energetsku učinkovitost“. </a:t>
          </a:r>
          <a:endParaRPr lang="en-US" sz="1600" kern="1200" dirty="0"/>
        </a:p>
      </dsp:txBody>
      <dsp:txXfrm>
        <a:off x="4911823" y="1189487"/>
        <a:ext cx="3744400" cy="1954798"/>
      </dsp:txXfrm>
    </dsp:sp>
    <dsp:sp modelId="{AFADD017-BB20-47D3-91CA-8AD929CCB0EA}">
      <dsp:nvSpPr>
        <dsp:cNvPr id="0" name=""/>
        <dsp:cNvSpPr/>
      </dsp:nvSpPr>
      <dsp:spPr>
        <a:xfrm>
          <a:off x="0" y="3465700"/>
          <a:ext cx="3663098" cy="1574288"/>
        </a:xfrm>
        <a:prstGeom prst="chevron">
          <a:avLst>
            <a:gd name="adj" fmla="val 4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03D1A1-0780-435E-BD88-D546A52EE0EC}">
      <dsp:nvSpPr>
        <dsp:cNvPr id="0" name=""/>
        <dsp:cNvSpPr/>
      </dsp:nvSpPr>
      <dsp:spPr>
        <a:xfrm>
          <a:off x="583243" y="3530435"/>
          <a:ext cx="3815342" cy="2151782"/>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hr-HR" sz="1600" kern="1200" noProof="0" dirty="0"/>
            <a:t>HBOR, u slučaju pozitivne ocjene, donosi uvjetnu Odluku o odobrenju „</a:t>
          </a:r>
          <a:r>
            <a:rPr lang="hr-HR" sz="1600" kern="1200" dirty="0"/>
            <a:t>ESIF Kredita za energetsku učinkovitost”.</a:t>
          </a:r>
          <a:endParaRPr lang="hr-HR" sz="1600" kern="1200" noProof="0" dirty="0"/>
        </a:p>
      </dsp:txBody>
      <dsp:txXfrm>
        <a:off x="646267" y="3593459"/>
        <a:ext cx="3689294" cy="2025734"/>
      </dsp:txXfrm>
    </dsp:sp>
    <dsp:sp modelId="{4B78092D-4F63-4B8D-BD12-6FD04F2D360B}">
      <dsp:nvSpPr>
        <dsp:cNvPr id="0" name=""/>
        <dsp:cNvSpPr/>
      </dsp:nvSpPr>
      <dsp:spPr>
        <a:xfrm>
          <a:off x="4511913" y="3408924"/>
          <a:ext cx="3471787" cy="1739626"/>
        </a:xfrm>
        <a:prstGeom prst="chevron">
          <a:avLst>
            <a:gd name="adj" fmla="val 4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3028A5-593E-4774-B1DC-08A29330066F}">
      <dsp:nvSpPr>
        <dsp:cNvPr id="0" name=""/>
        <dsp:cNvSpPr/>
      </dsp:nvSpPr>
      <dsp:spPr>
        <a:xfrm>
          <a:off x="4860021" y="3504761"/>
          <a:ext cx="3578244" cy="2153765"/>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hr-HR" sz="1600" kern="1200" dirty="0"/>
            <a:t>Kad krajnji primatelj bespovratnih sredstava dostavi HBOR-u Ugovor o dodjeli bespovratnih sredstava, uključujući i sve njegove priloge, HBOR će s njime zaključiti Ugovor o „ESIF Kreditu za energetsku učinkovitost”.</a:t>
          </a:r>
          <a:endParaRPr lang="en-US" sz="1600" kern="1200" dirty="0"/>
        </a:p>
      </dsp:txBody>
      <dsp:txXfrm>
        <a:off x="4923103" y="3567843"/>
        <a:ext cx="3452080" cy="2027601"/>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07CDCA-F294-49E3-BC74-F31EC5913F1C}">
      <dsp:nvSpPr>
        <dsp:cNvPr id="0" name=""/>
        <dsp:cNvSpPr/>
      </dsp:nvSpPr>
      <dsp:spPr>
        <a:xfrm>
          <a:off x="0" y="1994807"/>
          <a:ext cx="4610766" cy="0"/>
        </a:xfrm>
        <a:prstGeom prst="line">
          <a:avLst/>
        </a:prstGeom>
        <a:noFill/>
        <a:ln w="25400" cap="flat" cmpd="sng" algn="ctr">
          <a:solidFill>
            <a:schemeClr val="accent3">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1B7CAA5-1887-4192-8DB6-4374D48F89F2}">
      <dsp:nvSpPr>
        <dsp:cNvPr id="0" name=""/>
        <dsp:cNvSpPr/>
      </dsp:nvSpPr>
      <dsp:spPr>
        <a:xfrm>
          <a:off x="0" y="1319495"/>
          <a:ext cx="4610766" cy="0"/>
        </a:xfrm>
        <a:prstGeom prst="line">
          <a:avLst/>
        </a:prstGeom>
        <a:noFill/>
        <a:ln w="25400" cap="flat" cmpd="sng" algn="ctr">
          <a:solidFill>
            <a:schemeClr val="accent3">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61CA8211-23AD-41D4-A81D-E86B83004434}">
      <dsp:nvSpPr>
        <dsp:cNvPr id="0" name=""/>
        <dsp:cNvSpPr/>
      </dsp:nvSpPr>
      <dsp:spPr>
        <a:xfrm>
          <a:off x="0" y="644183"/>
          <a:ext cx="4610766" cy="0"/>
        </a:xfrm>
        <a:prstGeom prst="line">
          <a:avLst/>
        </a:prstGeom>
        <a:noFill/>
        <a:ln w="25400" cap="flat" cmpd="sng" algn="ctr">
          <a:solidFill>
            <a:schemeClr val="accent3">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58AB7D91-AF00-425D-9E1E-9430A0DE905A}">
      <dsp:nvSpPr>
        <dsp:cNvPr id="0" name=""/>
        <dsp:cNvSpPr/>
      </dsp:nvSpPr>
      <dsp:spPr>
        <a:xfrm>
          <a:off x="1198799" y="1029"/>
          <a:ext cx="3411967" cy="6431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75" tIns="28575" rIns="28575" bIns="28575" numCol="1" spcCol="1270" anchor="ctr" anchorCtr="0">
          <a:noAutofit/>
        </a:bodyPr>
        <a:lstStyle/>
        <a:p>
          <a:pPr marL="0" lvl="0" indent="0" algn="l" defTabSz="666750">
            <a:lnSpc>
              <a:spcPct val="90000"/>
            </a:lnSpc>
            <a:spcBef>
              <a:spcPct val="0"/>
            </a:spcBef>
            <a:spcAft>
              <a:spcPct val="35000"/>
            </a:spcAft>
            <a:buNone/>
          </a:pPr>
          <a:r>
            <a:rPr lang="hr-HR" sz="1500" b="1" kern="1200" dirty="0"/>
            <a:t>Upravljačko tijelo Operativnog programa „Konkurentnost i kohezija 2014.-2020.”</a:t>
          </a:r>
        </a:p>
      </dsp:txBody>
      <dsp:txXfrm>
        <a:off x="1198799" y="1029"/>
        <a:ext cx="3411967" cy="643154"/>
      </dsp:txXfrm>
    </dsp:sp>
    <dsp:sp modelId="{1F14D22F-72EF-412A-91DA-9257C1DF332B}">
      <dsp:nvSpPr>
        <dsp:cNvPr id="0" name=""/>
        <dsp:cNvSpPr/>
      </dsp:nvSpPr>
      <dsp:spPr>
        <a:xfrm>
          <a:off x="0" y="1029"/>
          <a:ext cx="1198799" cy="643154"/>
        </a:xfrm>
        <a:prstGeom prst="round2SameRect">
          <a:avLst>
            <a:gd name="adj1" fmla="val 16670"/>
            <a:gd name="adj2" fmla="val 0"/>
          </a:avLst>
        </a:prstGeom>
        <a:gradFill rotWithShape="0">
          <a:gsLst>
            <a:gs pos="0">
              <a:schemeClr val="accent3">
                <a:shade val="50000"/>
                <a:hueOff val="0"/>
                <a:satOff val="0"/>
                <a:lumOff val="0"/>
                <a:alphaOff val="0"/>
                <a:shade val="51000"/>
                <a:satMod val="130000"/>
              </a:schemeClr>
            </a:gs>
            <a:gs pos="80000">
              <a:schemeClr val="accent3">
                <a:shade val="50000"/>
                <a:hueOff val="0"/>
                <a:satOff val="0"/>
                <a:lumOff val="0"/>
                <a:alphaOff val="0"/>
                <a:shade val="93000"/>
                <a:satMod val="130000"/>
              </a:schemeClr>
            </a:gs>
            <a:gs pos="100000">
              <a:schemeClr val="accent3">
                <a:shade val="50000"/>
                <a:hueOff val="0"/>
                <a:satOff val="0"/>
                <a:lumOff val="0"/>
                <a:alphaOff val="0"/>
                <a:shade val="94000"/>
                <a:satMod val="135000"/>
              </a:schemeClr>
            </a:gs>
          </a:gsLst>
          <a:lin ang="16200000" scaled="0"/>
        </a:gradFill>
        <a:ln w="9525" cap="flat" cmpd="sng" algn="ctr">
          <a:solidFill>
            <a:schemeClr val="accent3">
              <a:shade val="5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977900">
            <a:lnSpc>
              <a:spcPct val="90000"/>
            </a:lnSpc>
            <a:spcBef>
              <a:spcPct val="0"/>
            </a:spcBef>
            <a:spcAft>
              <a:spcPct val="35000"/>
            </a:spcAft>
            <a:buNone/>
          </a:pPr>
          <a:r>
            <a:rPr lang="hr-HR" sz="2200" kern="1200" dirty="0"/>
            <a:t>MRRFEU</a:t>
          </a:r>
        </a:p>
      </dsp:txBody>
      <dsp:txXfrm>
        <a:off x="31402" y="32431"/>
        <a:ext cx="1135995" cy="611752"/>
      </dsp:txXfrm>
    </dsp:sp>
    <dsp:sp modelId="{D99CA2E3-F93F-4034-AB0E-06D91F10EE4E}">
      <dsp:nvSpPr>
        <dsp:cNvPr id="0" name=""/>
        <dsp:cNvSpPr/>
      </dsp:nvSpPr>
      <dsp:spPr>
        <a:xfrm>
          <a:off x="1198799" y="676341"/>
          <a:ext cx="3411967" cy="6431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75" tIns="28575" rIns="28575" bIns="28575" numCol="1" spcCol="1270" anchor="ctr" anchorCtr="0">
          <a:noAutofit/>
        </a:bodyPr>
        <a:lstStyle/>
        <a:p>
          <a:pPr marL="0" lvl="0" indent="0" algn="l" defTabSz="666750">
            <a:lnSpc>
              <a:spcPct val="90000"/>
            </a:lnSpc>
            <a:spcBef>
              <a:spcPct val="0"/>
            </a:spcBef>
            <a:spcAft>
              <a:spcPct val="35000"/>
            </a:spcAft>
            <a:buNone/>
          </a:pPr>
          <a:r>
            <a:rPr lang="hr-HR" sz="1500" b="1" kern="1200" dirty="0"/>
            <a:t>Posredničko tijelo</a:t>
          </a:r>
          <a:endParaRPr lang="hr-HR" sz="1500" kern="1200" dirty="0"/>
        </a:p>
      </dsp:txBody>
      <dsp:txXfrm>
        <a:off x="1198799" y="676341"/>
        <a:ext cx="3411967" cy="643154"/>
      </dsp:txXfrm>
    </dsp:sp>
    <dsp:sp modelId="{6E8B4B4C-00A6-42C2-A3A4-CFB69464430D}">
      <dsp:nvSpPr>
        <dsp:cNvPr id="0" name=""/>
        <dsp:cNvSpPr/>
      </dsp:nvSpPr>
      <dsp:spPr>
        <a:xfrm>
          <a:off x="0" y="676341"/>
          <a:ext cx="1198799" cy="643154"/>
        </a:xfrm>
        <a:prstGeom prst="round2SameRect">
          <a:avLst>
            <a:gd name="adj1" fmla="val 16670"/>
            <a:gd name="adj2" fmla="val 0"/>
          </a:avLst>
        </a:prstGeom>
        <a:gradFill rotWithShape="0">
          <a:gsLst>
            <a:gs pos="0">
              <a:schemeClr val="accent3">
                <a:shade val="50000"/>
                <a:hueOff val="178371"/>
                <a:satOff val="-2846"/>
                <a:lumOff val="27405"/>
                <a:alphaOff val="0"/>
                <a:shade val="51000"/>
                <a:satMod val="130000"/>
              </a:schemeClr>
            </a:gs>
            <a:gs pos="80000">
              <a:schemeClr val="accent3">
                <a:shade val="50000"/>
                <a:hueOff val="178371"/>
                <a:satOff val="-2846"/>
                <a:lumOff val="27405"/>
                <a:alphaOff val="0"/>
                <a:shade val="93000"/>
                <a:satMod val="130000"/>
              </a:schemeClr>
            </a:gs>
            <a:gs pos="100000">
              <a:schemeClr val="accent3">
                <a:shade val="50000"/>
                <a:hueOff val="178371"/>
                <a:satOff val="-2846"/>
                <a:lumOff val="27405"/>
                <a:alphaOff val="0"/>
                <a:shade val="94000"/>
                <a:satMod val="135000"/>
              </a:schemeClr>
            </a:gs>
          </a:gsLst>
          <a:lin ang="16200000" scaled="0"/>
        </a:gradFill>
        <a:ln w="9525" cap="flat" cmpd="sng" algn="ctr">
          <a:solidFill>
            <a:schemeClr val="accent3">
              <a:shade val="50000"/>
              <a:hueOff val="178371"/>
              <a:satOff val="-2846"/>
              <a:lumOff val="27405"/>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977900">
            <a:lnSpc>
              <a:spcPct val="90000"/>
            </a:lnSpc>
            <a:spcBef>
              <a:spcPct val="0"/>
            </a:spcBef>
            <a:spcAft>
              <a:spcPct val="35000"/>
            </a:spcAft>
            <a:buNone/>
          </a:pPr>
          <a:r>
            <a:rPr lang="hr-HR" sz="2200" kern="1200" dirty="0"/>
            <a:t>MZOE</a:t>
          </a:r>
        </a:p>
      </dsp:txBody>
      <dsp:txXfrm>
        <a:off x="31402" y="707743"/>
        <a:ext cx="1135995" cy="611752"/>
      </dsp:txXfrm>
    </dsp:sp>
    <dsp:sp modelId="{10D0FA5F-55B5-448D-9754-B5FA5CA2F218}">
      <dsp:nvSpPr>
        <dsp:cNvPr id="0" name=""/>
        <dsp:cNvSpPr/>
      </dsp:nvSpPr>
      <dsp:spPr>
        <a:xfrm>
          <a:off x="1198799" y="1351653"/>
          <a:ext cx="3411967" cy="6431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75" tIns="28575" rIns="28575" bIns="28575" numCol="1" spcCol="1270" anchor="ctr" anchorCtr="0">
          <a:noAutofit/>
        </a:bodyPr>
        <a:lstStyle/>
        <a:p>
          <a:pPr marL="0" lvl="0" indent="0" algn="l" defTabSz="666750">
            <a:lnSpc>
              <a:spcPct val="90000"/>
            </a:lnSpc>
            <a:spcBef>
              <a:spcPct val="0"/>
            </a:spcBef>
            <a:spcAft>
              <a:spcPct val="35000"/>
            </a:spcAft>
            <a:buNone/>
          </a:pPr>
          <a:r>
            <a:rPr lang="hr-HR" sz="1500" b="1" kern="1200" dirty="0">
              <a:latin typeface="Calibri" panose="020F0502020204030204"/>
              <a:ea typeface="+mn-ea"/>
              <a:cs typeface="+mn-cs"/>
            </a:rPr>
            <a:t>Tijelo koje izravno provodi financijski instrument</a:t>
          </a:r>
          <a:endParaRPr lang="hr-HR" sz="1500" kern="1200" dirty="0"/>
        </a:p>
      </dsp:txBody>
      <dsp:txXfrm>
        <a:off x="1198799" y="1351653"/>
        <a:ext cx="3411967" cy="643154"/>
      </dsp:txXfrm>
    </dsp:sp>
    <dsp:sp modelId="{DE88E2EC-B27C-45DB-9E33-E28087017E84}">
      <dsp:nvSpPr>
        <dsp:cNvPr id="0" name=""/>
        <dsp:cNvSpPr/>
      </dsp:nvSpPr>
      <dsp:spPr>
        <a:xfrm>
          <a:off x="0" y="1351653"/>
          <a:ext cx="1198799" cy="643154"/>
        </a:xfrm>
        <a:prstGeom prst="round2SameRect">
          <a:avLst>
            <a:gd name="adj1" fmla="val 16670"/>
            <a:gd name="adj2" fmla="val 0"/>
          </a:avLst>
        </a:prstGeom>
        <a:gradFill rotWithShape="0">
          <a:gsLst>
            <a:gs pos="0">
              <a:schemeClr val="accent3">
                <a:shade val="50000"/>
                <a:hueOff val="178371"/>
                <a:satOff val="-2846"/>
                <a:lumOff val="27405"/>
                <a:alphaOff val="0"/>
                <a:shade val="51000"/>
                <a:satMod val="130000"/>
              </a:schemeClr>
            </a:gs>
            <a:gs pos="80000">
              <a:schemeClr val="accent3">
                <a:shade val="50000"/>
                <a:hueOff val="178371"/>
                <a:satOff val="-2846"/>
                <a:lumOff val="27405"/>
                <a:alphaOff val="0"/>
                <a:shade val="93000"/>
                <a:satMod val="130000"/>
              </a:schemeClr>
            </a:gs>
            <a:gs pos="100000">
              <a:schemeClr val="accent3">
                <a:shade val="50000"/>
                <a:hueOff val="178371"/>
                <a:satOff val="-2846"/>
                <a:lumOff val="27405"/>
                <a:alphaOff val="0"/>
                <a:shade val="94000"/>
                <a:satMod val="135000"/>
              </a:schemeClr>
            </a:gs>
          </a:gsLst>
          <a:lin ang="16200000" scaled="0"/>
        </a:gradFill>
        <a:ln w="9525" cap="flat" cmpd="sng" algn="ctr">
          <a:solidFill>
            <a:schemeClr val="accent3">
              <a:shade val="50000"/>
              <a:hueOff val="178371"/>
              <a:satOff val="-2846"/>
              <a:lumOff val="27405"/>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977900">
            <a:lnSpc>
              <a:spcPct val="90000"/>
            </a:lnSpc>
            <a:spcBef>
              <a:spcPct val="0"/>
            </a:spcBef>
            <a:spcAft>
              <a:spcPct val="35000"/>
            </a:spcAft>
            <a:buNone/>
          </a:pPr>
          <a:r>
            <a:rPr lang="hr-HR" sz="2200" kern="1200" dirty="0"/>
            <a:t>HBOR</a:t>
          </a:r>
        </a:p>
      </dsp:txBody>
      <dsp:txXfrm>
        <a:off x="31402" y="1383055"/>
        <a:ext cx="1135995" cy="611752"/>
      </dsp:txXfrm>
    </dsp:sp>
    <dsp:sp modelId="{5899F5DF-CC06-4C23-A0DB-51F80724F2BF}">
      <dsp:nvSpPr>
        <dsp:cNvPr id="0" name=""/>
        <dsp:cNvSpPr/>
      </dsp:nvSpPr>
      <dsp:spPr>
        <a:xfrm>
          <a:off x="0" y="1994807"/>
          <a:ext cx="4610766" cy="12865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171450" lvl="1" indent="-171450" algn="l" defTabSz="711200">
            <a:lnSpc>
              <a:spcPct val="90000"/>
            </a:lnSpc>
            <a:spcBef>
              <a:spcPct val="0"/>
            </a:spcBef>
            <a:spcAft>
              <a:spcPct val="15000"/>
            </a:spcAft>
            <a:buChar char="•"/>
          </a:pPr>
          <a:endParaRPr lang="hr-HR" sz="1600" b="1" kern="1200" dirty="0"/>
        </a:p>
      </dsp:txBody>
      <dsp:txXfrm>
        <a:off x="0" y="1994807"/>
        <a:ext cx="4610766" cy="1286501"/>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07CDCA-F294-49E3-BC74-F31EC5913F1C}">
      <dsp:nvSpPr>
        <dsp:cNvPr id="0" name=""/>
        <dsp:cNvSpPr/>
      </dsp:nvSpPr>
      <dsp:spPr>
        <a:xfrm>
          <a:off x="0" y="2249567"/>
          <a:ext cx="4526034" cy="0"/>
        </a:xfrm>
        <a:prstGeom prst="line">
          <a:avLst/>
        </a:prstGeom>
        <a:noFill/>
        <a:ln w="25400" cap="flat" cmpd="sng" algn="ctr">
          <a:solidFill>
            <a:schemeClr val="accent3">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1B7CAA5-1887-4192-8DB6-4374D48F89F2}">
      <dsp:nvSpPr>
        <dsp:cNvPr id="0" name=""/>
        <dsp:cNvSpPr/>
      </dsp:nvSpPr>
      <dsp:spPr>
        <a:xfrm>
          <a:off x="0" y="1488009"/>
          <a:ext cx="4526034" cy="0"/>
        </a:xfrm>
        <a:prstGeom prst="line">
          <a:avLst/>
        </a:prstGeom>
        <a:noFill/>
        <a:ln w="25400" cap="flat" cmpd="sng" algn="ctr">
          <a:solidFill>
            <a:schemeClr val="accent3">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61CA8211-23AD-41D4-A81D-E86B83004434}">
      <dsp:nvSpPr>
        <dsp:cNvPr id="0" name=""/>
        <dsp:cNvSpPr/>
      </dsp:nvSpPr>
      <dsp:spPr>
        <a:xfrm>
          <a:off x="0" y="726452"/>
          <a:ext cx="4526034" cy="0"/>
        </a:xfrm>
        <a:prstGeom prst="line">
          <a:avLst/>
        </a:prstGeom>
        <a:noFill/>
        <a:ln w="25400" cap="flat" cmpd="sng" algn="ctr">
          <a:solidFill>
            <a:schemeClr val="accent3">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58AB7D91-AF00-425D-9E1E-9430A0DE905A}">
      <dsp:nvSpPr>
        <dsp:cNvPr id="0" name=""/>
        <dsp:cNvSpPr/>
      </dsp:nvSpPr>
      <dsp:spPr>
        <a:xfrm>
          <a:off x="1176768" y="1160"/>
          <a:ext cx="3349265" cy="7252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l" defTabSz="622300">
            <a:lnSpc>
              <a:spcPct val="90000"/>
            </a:lnSpc>
            <a:spcBef>
              <a:spcPct val="0"/>
            </a:spcBef>
            <a:spcAft>
              <a:spcPct val="35000"/>
            </a:spcAft>
            <a:buNone/>
          </a:pPr>
          <a:r>
            <a:rPr lang="hr-HR" sz="1400" b="1" kern="1200" dirty="0"/>
            <a:t>Upravljačko tijelo Operativnog programa „Konkurentnost i kohezija 2014.-2020.”</a:t>
          </a:r>
        </a:p>
      </dsp:txBody>
      <dsp:txXfrm>
        <a:off x="1176768" y="1160"/>
        <a:ext cx="3349265" cy="725292"/>
      </dsp:txXfrm>
    </dsp:sp>
    <dsp:sp modelId="{1F14D22F-72EF-412A-91DA-9257C1DF332B}">
      <dsp:nvSpPr>
        <dsp:cNvPr id="0" name=""/>
        <dsp:cNvSpPr/>
      </dsp:nvSpPr>
      <dsp:spPr>
        <a:xfrm>
          <a:off x="0" y="1160"/>
          <a:ext cx="1176768" cy="725292"/>
        </a:xfrm>
        <a:prstGeom prst="round2SameRect">
          <a:avLst>
            <a:gd name="adj1" fmla="val 16670"/>
            <a:gd name="adj2" fmla="val 0"/>
          </a:avLst>
        </a:prstGeom>
        <a:gradFill rotWithShape="0">
          <a:gsLst>
            <a:gs pos="0">
              <a:schemeClr val="accent3">
                <a:shade val="50000"/>
                <a:hueOff val="0"/>
                <a:satOff val="0"/>
                <a:lumOff val="0"/>
                <a:alphaOff val="0"/>
                <a:shade val="51000"/>
                <a:satMod val="130000"/>
              </a:schemeClr>
            </a:gs>
            <a:gs pos="80000">
              <a:schemeClr val="accent3">
                <a:shade val="50000"/>
                <a:hueOff val="0"/>
                <a:satOff val="0"/>
                <a:lumOff val="0"/>
                <a:alphaOff val="0"/>
                <a:shade val="93000"/>
                <a:satMod val="130000"/>
              </a:schemeClr>
            </a:gs>
            <a:gs pos="100000">
              <a:schemeClr val="accent3">
                <a:shade val="50000"/>
                <a:hueOff val="0"/>
                <a:satOff val="0"/>
                <a:lumOff val="0"/>
                <a:alphaOff val="0"/>
                <a:shade val="94000"/>
                <a:satMod val="135000"/>
              </a:schemeClr>
            </a:gs>
          </a:gsLst>
          <a:lin ang="16200000" scaled="0"/>
        </a:gradFill>
        <a:ln w="9525" cap="flat" cmpd="sng" algn="ctr">
          <a:solidFill>
            <a:schemeClr val="accent3">
              <a:shade val="5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hr-HR" sz="1800" kern="1200" dirty="0"/>
            <a:t>MRRFEU</a:t>
          </a:r>
        </a:p>
      </dsp:txBody>
      <dsp:txXfrm>
        <a:off x="35412" y="36572"/>
        <a:ext cx="1105944" cy="689880"/>
      </dsp:txXfrm>
    </dsp:sp>
    <dsp:sp modelId="{D99CA2E3-F93F-4034-AB0E-06D91F10EE4E}">
      <dsp:nvSpPr>
        <dsp:cNvPr id="0" name=""/>
        <dsp:cNvSpPr/>
      </dsp:nvSpPr>
      <dsp:spPr>
        <a:xfrm>
          <a:off x="1176768" y="762717"/>
          <a:ext cx="3349265" cy="7252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l" defTabSz="622300">
            <a:lnSpc>
              <a:spcPct val="90000"/>
            </a:lnSpc>
            <a:spcBef>
              <a:spcPct val="0"/>
            </a:spcBef>
            <a:spcAft>
              <a:spcPct val="35000"/>
            </a:spcAft>
            <a:buNone/>
          </a:pPr>
          <a:endParaRPr lang="hr-HR" sz="1400" b="1" kern="1200" dirty="0"/>
        </a:p>
        <a:p>
          <a:pPr marL="0" lvl="0" indent="0" algn="l" defTabSz="622300">
            <a:lnSpc>
              <a:spcPct val="90000"/>
            </a:lnSpc>
            <a:spcBef>
              <a:spcPct val="0"/>
            </a:spcBef>
            <a:spcAft>
              <a:spcPct val="35000"/>
            </a:spcAft>
            <a:buNone/>
          </a:pPr>
          <a:r>
            <a:rPr lang="hr-HR" sz="1400" b="1" kern="1200" dirty="0"/>
            <a:t>Upravitelj Fonda sredstava ESIF-a</a:t>
          </a:r>
        </a:p>
        <a:p>
          <a:pPr marL="0" lvl="0" indent="0" algn="l" defTabSz="622300">
            <a:lnSpc>
              <a:spcPct val="90000"/>
            </a:lnSpc>
            <a:spcBef>
              <a:spcPct val="0"/>
            </a:spcBef>
            <a:spcAft>
              <a:spcPct val="35000"/>
            </a:spcAft>
            <a:buNone/>
          </a:pPr>
          <a:endParaRPr lang="hr-HR" sz="1400" kern="1200" dirty="0"/>
        </a:p>
      </dsp:txBody>
      <dsp:txXfrm>
        <a:off x="1176768" y="762717"/>
        <a:ext cx="3349265" cy="725292"/>
      </dsp:txXfrm>
    </dsp:sp>
    <dsp:sp modelId="{6E8B4B4C-00A6-42C2-A3A4-CFB69464430D}">
      <dsp:nvSpPr>
        <dsp:cNvPr id="0" name=""/>
        <dsp:cNvSpPr/>
      </dsp:nvSpPr>
      <dsp:spPr>
        <a:xfrm>
          <a:off x="0" y="762717"/>
          <a:ext cx="1176768" cy="725292"/>
        </a:xfrm>
        <a:prstGeom prst="round2SameRect">
          <a:avLst>
            <a:gd name="adj1" fmla="val 16670"/>
            <a:gd name="adj2" fmla="val 0"/>
          </a:avLst>
        </a:prstGeom>
        <a:gradFill rotWithShape="0">
          <a:gsLst>
            <a:gs pos="0">
              <a:schemeClr val="accent3">
                <a:shade val="50000"/>
                <a:hueOff val="178371"/>
                <a:satOff val="-2846"/>
                <a:lumOff val="27405"/>
                <a:alphaOff val="0"/>
                <a:shade val="51000"/>
                <a:satMod val="130000"/>
              </a:schemeClr>
            </a:gs>
            <a:gs pos="80000">
              <a:schemeClr val="accent3">
                <a:shade val="50000"/>
                <a:hueOff val="178371"/>
                <a:satOff val="-2846"/>
                <a:lumOff val="27405"/>
                <a:alphaOff val="0"/>
                <a:shade val="93000"/>
                <a:satMod val="130000"/>
              </a:schemeClr>
            </a:gs>
            <a:gs pos="100000">
              <a:schemeClr val="accent3">
                <a:shade val="50000"/>
                <a:hueOff val="178371"/>
                <a:satOff val="-2846"/>
                <a:lumOff val="27405"/>
                <a:alphaOff val="0"/>
                <a:shade val="94000"/>
                <a:satMod val="135000"/>
              </a:schemeClr>
            </a:gs>
          </a:gsLst>
          <a:lin ang="16200000" scaled="0"/>
        </a:gradFill>
        <a:ln w="9525" cap="flat" cmpd="sng" algn="ctr">
          <a:solidFill>
            <a:schemeClr val="accent3">
              <a:shade val="50000"/>
              <a:hueOff val="178371"/>
              <a:satOff val="-2846"/>
              <a:lumOff val="27405"/>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hr-HR" sz="1800" kern="1200" dirty="0"/>
            <a:t>HBOR</a:t>
          </a:r>
        </a:p>
      </dsp:txBody>
      <dsp:txXfrm>
        <a:off x="35412" y="798129"/>
        <a:ext cx="1105944" cy="689880"/>
      </dsp:txXfrm>
    </dsp:sp>
    <dsp:sp modelId="{10D0FA5F-55B5-448D-9754-B5FA5CA2F218}">
      <dsp:nvSpPr>
        <dsp:cNvPr id="0" name=""/>
        <dsp:cNvSpPr/>
      </dsp:nvSpPr>
      <dsp:spPr>
        <a:xfrm>
          <a:off x="1176768" y="1524274"/>
          <a:ext cx="3349265" cy="7252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l" defTabSz="622300">
            <a:lnSpc>
              <a:spcPct val="90000"/>
            </a:lnSpc>
            <a:spcBef>
              <a:spcPct val="0"/>
            </a:spcBef>
            <a:spcAft>
              <a:spcPct val="35000"/>
            </a:spcAft>
            <a:buNone/>
          </a:pPr>
          <a:r>
            <a:rPr lang="pl-PL" sz="1400" b="1" kern="1200" dirty="0">
              <a:latin typeface="Calibri" panose="020F0502020204030204"/>
              <a:ea typeface="+mn-ea"/>
              <a:cs typeface="+mn-cs"/>
            </a:rPr>
            <a:t>Financijski posrednici za provedbu financijskog instrumenta</a:t>
          </a:r>
          <a:endParaRPr lang="hr-HR" sz="1400" b="1" kern="1200" dirty="0">
            <a:latin typeface="Calibri" panose="020F0502020204030204"/>
            <a:ea typeface="+mn-ea"/>
            <a:cs typeface="+mn-cs"/>
          </a:endParaRPr>
        </a:p>
      </dsp:txBody>
      <dsp:txXfrm>
        <a:off x="1176768" y="1524274"/>
        <a:ext cx="3349265" cy="725292"/>
      </dsp:txXfrm>
    </dsp:sp>
    <dsp:sp modelId="{DE88E2EC-B27C-45DB-9E33-E28087017E84}">
      <dsp:nvSpPr>
        <dsp:cNvPr id="0" name=""/>
        <dsp:cNvSpPr/>
      </dsp:nvSpPr>
      <dsp:spPr>
        <a:xfrm>
          <a:off x="0" y="1524274"/>
          <a:ext cx="1176768" cy="725292"/>
        </a:xfrm>
        <a:prstGeom prst="round2SameRect">
          <a:avLst>
            <a:gd name="adj1" fmla="val 16670"/>
            <a:gd name="adj2" fmla="val 0"/>
          </a:avLst>
        </a:prstGeom>
        <a:gradFill rotWithShape="0">
          <a:gsLst>
            <a:gs pos="0">
              <a:schemeClr val="accent3">
                <a:shade val="50000"/>
                <a:hueOff val="178371"/>
                <a:satOff val="-2846"/>
                <a:lumOff val="27405"/>
                <a:alphaOff val="0"/>
                <a:shade val="51000"/>
                <a:satMod val="130000"/>
              </a:schemeClr>
            </a:gs>
            <a:gs pos="80000">
              <a:schemeClr val="accent3">
                <a:shade val="50000"/>
                <a:hueOff val="178371"/>
                <a:satOff val="-2846"/>
                <a:lumOff val="27405"/>
                <a:alphaOff val="0"/>
                <a:shade val="93000"/>
                <a:satMod val="130000"/>
              </a:schemeClr>
            </a:gs>
            <a:gs pos="100000">
              <a:schemeClr val="accent3">
                <a:shade val="50000"/>
                <a:hueOff val="178371"/>
                <a:satOff val="-2846"/>
                <a:lumOff val="27405"/>
                <a:alphaOff val="0"/>
                <a:shade val="94000"/>
                <a:satMod val="135000"/>
              </a:schemeClr>
            </a:gs>
          </a:gsLst>
          <a:lin ang="16200000" scaled="0"/>
        </a:gradFill>
        <a:ln w="9525" cap="flat" cmpd="sng" algn="ctr">
          <a:solidFill>
            <a:schemeClr val="accent3">
              <a:shade val="50000"/>
              <a:hueOff val="178371"/>
              <a:satOff val="-2846"/>
              <a:lumOff val="27405"/>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hr-HR" sz="1800" kern="1200" dirty="0"/>
            <a:t>POSLOVNE BANKE</a:t>
          </a:r>
        </a:p>
      </dsp:txBody>
      <dsp:txXfrm>
        <a:off x="35412" y="1559686"/>
        <a:ext cx="1105944" cy="689880"/>
      </dsp:txXfrm>
    </dsp:sp>
    <dsp:sp modelId="{5899F5DF-CC06-4C23-A0DB-51F80724F2BF}">
      <dsp:nvSpPr>
        <dsp:cNvPr id="0" name=""/>
        <dsp:cNvSpPr/>
      </dsp:nvSpPr>
      <dsp:spPr>
        <a:xfrm>
          <a:off x="0" y="2249567"/>
          <a:ext cx="4526034" cy="14508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marL="114300" lvl="1" indent="-114300" algn="l" defTabSz="622300">
            <a:lnSpc>
              <a:spcPct val="90000"/>
            </a:lnSpc>
            <a:spcBef>
              <a:spcPct val="0"/>
            </a:spcBef>
            <a:spcAft>
              <a:spcPct val="15000"/>
            </a:spcAft>
            <a:buChar char="•"/>
          </a:pPr>
          <a:endParaRPr lang="hr-HR" sz="1400" b="1" kern="1200" dirty="0"/>
        </a:p>
      </dsp:txBody>
      <dsp:txXfrm>
        <a:off x="0" y="2249567"/>
        <a:ext cx="4526034" cy="145080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850288-33B8-4B12-A8B9-26B89543D623}">
      <dsp:nvSpPr>
        <dsp:cNvPr id="0" name=""/>
        <dsp:cNvSpPr/>
      </dsp:nvSpPr>
      <dsp:spPr>
        <a:xfrm>
          <a:off x="760602" y="136"/>
          <a:ext cx="2555264" cy="2555264"/>
        </a:xfrm>
        <a:prstGeom prst="ellipse">
          <a:avLst/>
        </a:prstGeom>
        <a:solidFill>
          <a:schemeClr val="lt1">
            <a:alpha val="50000"/>
            <a:hueOff val="0"/>
            <a:satOff val="0"/>
            <a:lumOff val="0"/>
            <a:alphaOff val="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tx1"/>
        </a:fontRef>
      </dsp:style>
      <dsp:txBody>
        <a:bodyPr spcFirstLastPara="0" vert="horz" wrap="square" lIns="140625" tIns="20320" rIns="140625" bIns="20320" numCol="1" spcCol="1270" anchor="ctr" anchorCtr="0">
          <a:noAutofit/>
        </a:bodyPr>
        <a:lstStyle/>
        <a:p>
          <a:pPr marL="0" lvl="0" indent="0" algn="ctr" defTabSz="711200">
            <a:lnSpc>
              <a:spcPct val="90000"/>
            </a:lnSpc>
            <a:spcBef>
              <a:spcPct val="0"/>
            </a:spcBef>
            <a:spcAft>
              <a:spcPct val="35000"/>
            </a:spcAft>
            <a:buNone/>
          </a:pPr>
          <a:r>
            <a:rPr lang="hr-HR" sz="1600" b="1" kern="1200" dirty="0">
              <a:solidFill>
                <a:srgbClr val="FF0000"/>
              </a:solidFill>
              <a:latin typeface="+mn-lt"/>
            </a:rPr>
            <a:t>ESIF </a:t>
          </a:r>
        </a:p>
        <a:p>
          <a:pPr marL="0" lvl="0" indent="0" algn="ctr" defTabSz="711200">
            <a:lnSpc>
              <a:spcPct val="90000"/>
            </a:lnSpc>
            <a:spcBef>
              <a:spcPct val="0"/>
            </a:spcBef>
            <a:spcAft>
              <a:spcPct val="35000"/>
            </a:spcAft>
            <a:buNone/>
          </a:pPr>
          <a:r>
            <a:rPr lang="hr-HR" sz="1600" b="1" kern="1200" dirty="0">
              <a:solidFill>
                <a:srgbClr val="FF0000"/>
              </a:solidFill>
              <a:latin typeface="+mn-lt"/>
            </a:rPr>
            <a:t>50%</a:t>
          </a:r>
        </a:p>
        <a:p>
          <a:pPr marL="0" lvl="0" indent="0" algn="ctr" defTabSz="711200">
            <a:lnSpc>
              <a:spcPct val="90000"/>
            </a:lnSpc>
            <a:spcBef>
              <a:spcPct val="0"/>
            </a:spcBef>
            <a:spcAft>
              <a:spcPct val="35000"/>
            </a:spcAft>
            <a:buNone/>
          </a:pPr>
          <a:r>
            <a:rPr lang="hr-HR" sz="1600" b="1" kern="1200" dirty="0">
              <a:solidFill>
                <a:srgbClr val="FF0000"/>
              </a:solidFill>
              <a:latin typeface="+mn-lt"/>
            </a:rPr>
            <a:t>35 </a:t>
          </a:r>
          <a:r>
            <a:rPr lang="hr-HR" sz="1600" b="1" kern="1200" dirty="0" err="1">
              <a:solidFill>
                <a:srgbClr val="FF0000"/>
              </a:solidFill>
              <a:latin typeface="+mn-lt"/>
            </a:rPr>
            <a:t>mil</a:t>
          </a:r>
          <a:r>
            <a:rPr lang="hr-HR" sz="1600" b="1" kern="1200" dirty="0">
              <a:solidFill>
                <a:srgbClr val="FF0000"/>
              </a:solidFill>
              <a:latin typeface="+mn-lt"/>
            </a:rPr>
            <a:t> EUR</a:t>
          </a:r>
        </a:p>
        <a:p>
          <a:pPr marL="0" lvl="0" indent="0" algn="ctr" defTabSz="711200">
            <a:lnSpc>
              <a:spcPct val="90000"/>
            </a:lnSpc>
            <a:spcBef>
              <a:spcPct val="0"/>
            </a:spcBef>
            <a:spcAft>
              <a:spcPct val="35000"/>
            </a:spcAft>
            <a:buNone/>
          </a:pPr>
          <a:r>
            <a:rPr lang="hr-HR" sz="1400" kern="1200" dirty="0">
              <a:latin typeface="+mn-lt"/>
            </a:rPr>
            <a:t>Fond sredstava ESIF-a kojima upravlja HBOR, a koja se stavljaju na raspolaganje poslovnim bankama uz kamatnu stopu od 0%.</a:t>
          </a:r>
          <a:endParaRPr lang="hr-HR" sz="900" b="1" kern="1200" dirty="0">
            <a:solidFill>
              <a:srgbClr val="FF0000"/>
            </a:solidFill>
            <a:latin typeface="+mn-lt"/>
          </a:endParaRPr>
        </a:p>
      </dsp:txBody>
      <dsp:txXfrm>
        <a:off x="1134812" y="374346"/>
        <a:ext cx="1806844" cy="1806844"/>
      </dsp:txXfrm>
    </dsp:sp>
    <dsp:sp modelId="{5E27F719-1CB0-472B-9284-1DD84981DCED}">
      <dsp:nvSpPr>
        <dsp:cNvPr id="0" name=""/>
        <dsp:cNvSpPr/>
      </dsp:nvSpPr>
      <dsp:spPr>
        <a:xfrm>
          <a:off x="2804813" y="136"/>
          <a:ext cx="2555264" cy="2555264"/>
        </a:xfrm>
        <a:prstGeom prst="ellipse">
          <a:avLst/>
        </a:prstGeom>
        <a:solidFill>
          <a:schemeClr val="lt1">
            <a:alpha val="50000"/>
            <a:hueOff val="0"/>
            <a:satOff val="0"/>
            <a:lumOff val="0"/>
            <a:alphaOff val="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tx1"/>
        </a:fontRef>
      </dsp:style>
      <dsp:txBody>
        <a:bodyPr spcFirstLastPara="0" vert="horz" wrap="square" lIns="140625" tIns="20320" rIns="140625" bIns="20320" numCol="1" spcCol="1270" anchor="ctr" anchorCtr="0">
          <a:noAutofit/>
        </a:bodyPr>
        <a:lstStyle/>
        <a:p>
          <a:pPr marL="0" lvl="0" indent="0" algn="ctr" defTabSz="711200">
            <a:lnSpc>
              <a:spcPct val="90000"/>
            </a:lnSpc>
            <a:spcBef>
              <a:spcPct val="0"/>
            </a:spcBef>
            <a:spcAft>
              <a:spcPct val="35000"/>
            </a:spcAft>
            <a:buNone/>
          </a:pPr>
          <a:r>
            <a:rPr lang="hr-HR" sz="1600" b="1" kern="1200" dirty="0">
              <a:solidFill>
                <a:srgbClr val="FF0000"/>
              </a:solidFill>
              <a:latin typeface="+mn-lt"/>
            </a:rPr>
            <a:t>Poslovne banke </a:t>
          </a:r>
        </a:p>
        <a:p>
          <a:pPr marL="0" lvl="0" indent="0" algn="ctr" defTabSz="711200">
            <a:lnSpc>
              <a:spcPct val="90000"/>
            </a:lnSpc>
            <a:spcBef>
              <a:spcPct val="0"/>
            </a:spcBef>
            <a:spcAft>
              <a:spcPct val="35000"/>
            </a:spcAft>
            <a:buNone/>
          </a:pPr>
          <a:r>
            <a:rPr lang="hr-HR" sz="1600" b="1" kern="1200" dirty="0">
              <a:solidFill>
                <a:srgbClr val="FF0000"/>
              </a:solidFill>
              <a:latin typeface="+mn-lt"/>
            </a:rPr>
            <a:t>50%</a:t>
          </a:r>
        </a:p>
        <a:p>
          <a:pPr marL="0" lvl="0" indent="0" algn="ctr" defTabSz="711200">
            <a:lnSpc>
              <a:spcPct val="90000"/>
            </a:lnSpc>
            <a:spcBef>
              <a:spcPct val="0"/>
            </a:spcBef>
            <a:spcAft>
              <a:spcPct val="35000"/>
            </a:spcAft>
            <a:buNone/>
          </a:pPr>
          <a:r>
            <a:rPr lang="hr-HR" sz="1600" b="1" kern="1200" dirty="0">
              <a:solidFill>
                <a:srgbClr val="FF0000"/>
              </a:solidFill>
              <a:latin typeface="+mn-lt"/>
            </a:rPr>
            <a:t>~35 </a:t>
          </a:r>
          <a:r>
            <a:rPr lang="hr-HR" sz="1600" b="1" kern="1200" dirty="0" err="1">
              <a:solidFill>
                <a:srgbClr val="FF0000"/>
              </a:solidFill>
              <a:latin typeface="+mn-lt"/>
            </a:rPr>
            <a:t>mil</a:t>
          </a:r>
          <a:r>
            <a:rPr lang="hr-HR" sz="1600" b="1" kern="1200" dirty="0">
              <a:solidFill>
                <a:srgbClr val="FF0000"/>
              </a:solidFill>
              <a:latin typeface="+mn-lt"/>
            </a:rPr>
            <a:t> EUR</a:t>
          </a:r>
        </a:p>
        <a:p>
          <a:pPr marL="0" lvl="0" indent="0" algn="ctr" defTabSz="711200">
            <a:lnSpc>
              <a:spcPct val="90000"/>
            </a:lnSpc>
            <a:spcBef>
              <a:spcPct val="0"/>
            </a:spcBef>
            <a:spcAft>
              <a:spcPct val="35000"/>
            </a:spcAft>
            <a:buNone/>
          </a:pPr>
          <a:r>
            <a:rPr lang="hr-HR" sz="1400" kern="1200" dirty="0">
              <a:latin typeface="+mn-lt"/>
            </a:rPr>
            <a:t>Sredstva privatnog doprinosa financijskom instrumentu koja osiguravaju poslovne banke po tržišnim kamatnim stopama.</a:t>
          </a:r>
          <a:endParaRPr lang="hr-HR" sz="1050" b="1" kern="1200" dirty="0">
            <a:solidFill>
              <a:srgbClr val="FF0000"/>
            </a:solidFill>
            <a:latin typeface="+mn-lt"/>
          </a:endParaRPr>
        </a:p>
      </dsp:txBody>
      <dsp:txXfrm>
        <a:off x="3179023" y="374346"/>
        <a:ext cx="1806844" cy="1806844"/>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185D97-A9FD-4FD5-A751-F36BF68265B0}">
      <dsp:nvSpPr>
        <dsp:cNvPr id="0" name=""/>
        <dsp:cNvSpPr/>
      </dsp:nvSpPr>
      <dsp:spPr>
        <a:xfrm>
          <a:off x="976091" y="0"/>
          <a:ext cx="3910008" cy="3990754"/>
        </a:xfrm>
        <a:prstGeom prst="ellipse">
          <a:avLst/>
        </a:prstGeom>
        <a:solidFill>
          <a:schemeClr val="accent3"/>
        </a:solidFill>
        <a:ln w="38100" cap="flat" cmpd="sng" algn="ctr">
          <a:noFill/>
          <a:prstDash val="solid"/>
        </a:ln>
        <a:effectLst/>
        <a:scene3d>
          <a:camera prst="orthographicFront">
            <a:rot lat="0" lon="0" rev="0"/>
          </a:camera>
          <a:lightRig rig="glow" dir="t">
            <a:rot lat="0" lon="0" rev="14100000"/>
          </a:lightRig>
        </a:scene3d>
        <a:sp3d prstMaterial="softEdge">
          <a:bevelT w="127000" prst="coolSlant"/>
        </a:sp3d>
      </dsp:spPr>
      <dsp:style>
        <a:lnRef idx="3">
          <a:schemeClr val="lt1"/>
        </a:lnRef>
        <a:fillRef idx="1">
          <a:schemeClr val="accent3"/>
        </a:fillRef>
        <a:effectRef idx="1">
          <a:schemeClr val="accent3"/>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hr-HR" sz="2200" b="1" kern="1200" dirty="0"/>
            <a:t>Program Europske komisije za pokriće troškova pripreme investicijskih projekata u području energetske učinkovitosti i obnovljivih izvora energije </a:t>
          </a:r>
        </a:p>
      </dsp:txBody>
      <dsp:txXfrm>
        <a:off x="1548698" y="584432"/>
        <a:ext cx="2764794" cy="2821890"/>
      </dsp:txXfrm>
    </dsp:sp>
    <dsp:sp modelId="{08931505-179D-4212-A77B-A043FB81A84C}">
      <dsp:nvSpPr>
        <dsp:cNvPr id="0" name=""/>
        <dsp:cNvSpPr/>
      </dsp:nvSpPr>
      <dsp:spPr>
        <a:xfrm>
          <a:off x="4474582" y="0"/>
          <a:ext cx="3901811" cy="3990754"/>
        </a:xfrm>
        <a:prstGeom prst="ellipse">
          <a:avLst/>
        </a:prstGeom>
        <a:solidFill>
          <a:schemeClr val="accent3"/>
        </a:solidFill>
        <a:ln w="38100" cap="flat" cmpd="sng" algn="ctr">
          <a:noFill/>
          <a:prstDash val="solid"/>
        </a:ln>
        <a:effectLst/>
        <a:scene3d>
          <a:camera prst="orthographicFront">
            <a:rot lat="0" lon="0" rev="0"/>
          </a:camera>
          <a:lightRig rig="glow" dir="t">
            <a:rot lat="0" lon="0" rev="14100000"/>
          </a:lightRig>
        </a:scene3d>
        <a:sp3d prstMaterial="softEdge">
          <a:bevelT w="127000" prst="coolSlant"/>
        </a:sp3d>
      </dsp:spPr>
      <dsp:style>
        <a:lnRef idx="3">
          <a:schemeClr val="lt1"/>
        </a:lnRef>
        <a:fillRef idx="1">
          <a:schemeClr val="accent3"/>
        </a:fillRef>
        <a:effectRef idx="1">
          <a:schemeClr val="accent3"/>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hr-HR" sz="2200" b="1" kern="1200" dirty="0"/>
            <a:t>ELENA će financirati 90% troškova pripreme projekata koji će se financirati ESIF Kreditima za energetsku učinkovitost ili HBOR-ovim programom kreditiranja</a:t>
          </a:r>
        </a:p>
      </dsp:txBody>
      <dsp:txXfrm>
        <a:off x="5045989" y="584432"/>
        <a:ext cx="2758997" cy="28218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2CE979-5C9D-4EB0-8FC0-93DC4E94742F}">
      <dsp:nvSpPr>
        <dsp:cNvPr id="0" name=""/>
        <dsp:cNvSpPr/>
      </dsp:nvSpPr>
      <dsp:spPr>
        <a:xfrm>
          <a:off x="0" y="0"/>
          <a:ext cx="8557846" cy="1880754"/>
        </a:xfrm>
        <a:prstGeom prst="rect">
          <a:avLst/>
        </a:prstGeom>
        <a:solidFill>
          <a:schemeClr val="lt1"/>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hr-HR" sz="2000" kern="1200" dirty="0"/>
            <a:t>Financira se sredstvima Europskog fonda za regionalni razvoj kroz Operativni program „Konkurentnost i kohezija 2014.-2020.”, </a:t>
          </a:r>
          <a:r>
            <a:rPr lang="hr-HR" sz="2000" kern="1200" noProof="0" dirty="0"/>
            <a:t>Prioritetnu os 4 „Promicanje energetske učinkovitosti i obnovljivih izvora energije“ – </a:t>
          </a:r>
          <a:r>
            <a:rPr lang="hr-HR" sz="2000" b="1" kern="1200" noProof="0" dirty="0"/>
            <a:t>SC 4c1 „Smanjenje potrošnje energije u zgradama javnog sektora</a:t>
          </a:r>
          <a:r>
            <a:rPr lang="en-GB" sz="2000" b="1" kern="1200" dirty="0"/>
            <a:t>“,</a:t>
          </a:r>
          <a:r>
            <a:rPr lang="hr-HR" sz="2000" b="1" kern="1200" dirty="0"/>
            <a:t> </a:t>
          </a:r>
          <a:r>
            <a:rPr lang="pl-PL" sz="2000" kern="1200" dirty="0"/>
            <a:t>u ukupnom iznosu </a:t>
          </a:r>
          <a:r>
            <a:rPr lang="pl-PL" sz="2000" b="1" kern="1200" dirty="0">
              <a:solidFill>
                <a:srgbClr val="C00000"/>
              </a:solidFill>
            </a:rPr>
            <a:t>190 milijuna kuna</a:t>
          </a:r>
          <a:r>
            <a:rPr lang="pl-PL" sz="2000" b="0" kern="1200" dirty="0"/>
            <a:t>.</a:t>
          </a:r>
          <a:endParaRPr lang="hr-HR" sz="2000" b="0" kern="1200" dirty="0"/>
        </a:p>
      </dsp:txBody>
      <dsp:txXfrm>
        <a:off x="1899644" y="0"/>
        <a:ext cx="6658201" cy="1880754"/>
      </dsp:txXfrm>
    </dsp:sp>
    <dsp:sp modelId="{16D7C8FE-B110-4BF5-807C-7564B5416B66}">
      <dsp:nvSpPr>
        <dsp:cNvPr id="0" name=""/>
        <dsp:cNvSpPr/>
      </dsp:nvSpPr>
      <dsp:spPr>
        <a:xfrm>
          <a:off x="188075" y="188075"/>
          <a:ext cx="1711569" cy="1504603"/>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4000" b="-4000"/>
          </a:stretch>
        </a:blipFill>
        <a:ln w="25400"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7202FC-AB04-4EB7-9755-344BC04B0C7B}">
      <dsp:nvSpPr>
        <dsp:cNvPr id="0" name=""/>
        <dsp:cNvSpPr/>
      </dsp:nvSpPr>
      <dsp:spPr>
        <a:xfrm>
          <a:off x="0" y="450"/>
          <a:ext cx="8557846" cy="922428"/>
        </a:xfrm>
        <a:prstGeom prst="rect">
          <a:avLst/>
        </a:prstGeom>
        <a:solidFill>
          <a:schemeClr val="lt1">
            <a:hueOff val="0"/>
            <a:satOff val="0"/>
            <a:lumOff val="0"/>
            <a:alphaOff val="0"/>
          </a:schemeClr>
        </a:solidFill>
        <a:ln w="25400" cap="flat" cmpd="sng" algn="ctr">
          <a:solidFill>
            <a:srgbClr val="00B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just" defTabSz="800100">
            <a:lnSpc>
              <a:spcPct val="90000"/>
            </a:lnSpc>
            <a:spcBef>
              <a:spcPct val="0"/>
            </a:spcBef>
            <a:spcAft>
              <a:spcPct val="35000"/>
            </a:spcAft>
            <a:buNone/>
          </a:pPr>
          <a:r>
            <a:rPr lang="hr-HR" sz="1800" b="1" kern="1200" dirty="0">
              <a:solidFill>
                <a:srgbClr val="C00000"/>
              </a:solidFill>
            </a:rPr>
            <a:t>CILJ: </a:t>
          </a:r>
          <a:r>
            <a:rPr lang="hr-HR" sz="1800" b="1" kern="1200" dirty="0"/>
            <a:t>Financiranje provedbe ulaganja u energetsku učinkovitost te poticanje korištenja obnovljivih izvora energije (OIE) u zgradama javnog sektora u svrhu postizanja energetskih ušteda.</a:t>
          </a:r>
        </a:p>
      </dsp:txBody>
      <dsp:txXfrm>
        <a:off x="0" y="450"/>
        <a:ext cx="8557846" cy="92242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E25DED-212C-4ED4-921B-86FD28EF5099}">
      <dsp:nvSpPr>
        <dsp:cNvPr id="0" name=""/>
        <dsp:cNvSpPr/>
      </dsp:nvSpPr>
      <dsp:spPr>
        <a:xfrm>
          <a:off x="0" y="431"/>
          <a:ext cx="8557846" cy="882851"/>
        </a:xfrm>
        <a:prstGeom prst="rect">
          <a:avLst/>
        </a:prstGeom>
        <a:solidFill>
          <a:schemeClr val="lt1">
            <a:hueOff val="0"/>
            <a:satOff val="0"/>
            <a:lumOff val="0"/>
            <a:alphaOff val="0"/>
          </a:schemeClr>
        </a:solidFill>
        <a:ln w="25400" cap="flat" cmpd="sng" algn="ctr">
          <a:solidFill>
            <a:srgbClr val="00B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just" defTabSz="800100">
            <a:lnSpc>
              <a:spcPct val="90000"/>
            </a:lnSpc>
            <a:spcBef>
              <a:spcPct val="0"/>
            </a:spcBef>
            <a:spcAft>
              <a:spcPct val="35000"/>
            </a:spcAft>
            <a:buNone/>
          </a:pPr>
          <a:r>
            <a:rPr lang="hr-HR" sz="1800" b="1" kern="1200" dirty="0"/>
            <a:t>Putem financijskog instrumenta će se podupirati mjere energetske učinkovitosti </a:t>
          </a:r>
          <a:r>
            <a:rPr lang="hr-HR" sz="1800" kern="1200" dirty="0"/>
            <a:t>koje će rezultirati smanjenjem potrošnje energije za grijanje/hlađenje na godišnjoj razini od najmanje 50%.</a:t>
          </a:r>
        </a:p>
      </dsp:txBody>
      <dsp:txXfrm>
        <a:off x="0" y="431"/>
        <a:ext cx="8557846" cy="88285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5028FA-8BFB-430F-88CF-E35586C63436}">
      <dsp:nvSpPr>
        <dsp:cNvPr id="0" name=""/>
        <dsp:cNvSpPr/>
      </dsp:nvSpPr>
      <dsp:spPr>
        <a:xfrm>
          <a:off x="0" y="450"/>
          <a:ext cx="8557846" cy="922428"/>
        </a:xfrm>
        <a:prstGeom prst="rect">
          <a:avLst/>
        </a:prstGeom>
        <a:solidFill>
          <a:schemeClr val="lt1">
            <a:hueOff val="0"/>
            <a:satOff val="0"/>
            <a:lumOff val="0"/>
            <a:alphaOff val="0"/>
          </a:schemeClr>
        </a:solidFill>
        <a:ln w="25400" cap="flat" cmpd="sng" algn="ctr">
          <a:solidFill>
            <a:srgbClr val="00B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just" defTabSz="800100">
            <a:lnSpc>
              <a:spcPct val="90000"/>
            </a:lnSpc>
            <a:spcBef>
              <a:spcPct val="0"/>
            </a:spcBef>
            <a:spcAft>
              <a:spcPct val="35000"/>
            </a:spcAft>
            <a:buNone/>
          </a:pPr>
          <a:r>
            <a:rPr lang="pl-PL" sz="1800" b="1" kern="1200" dirty="0"/>
            <a:t>Sufinancirat će se projekti krajnjih primatelja koji su dobili Odluku o financiranju </a:t>
          </a:r>
          <a:r>
            <a:rPr lang="pl-PL" sz="1800" kern="1200" dirty="0"/>
            <a:t>od strane Ministarstva graditeljstva i prostornoga uređenja za natječaje za bespovratna sredstva u sklopu specifičnog cilja 4c1. </a:t>
          </a:r>
          <a:endParaRPr lang="hr-HR" sz="1800" kern="1200" dirty="0"/>
        </a:p>
      </dsp:txBody>
      <dsp:txXfrm>
        <a:off x="0" y="450"/>
        <a:ext cx="8557846" cy="92242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0FC74C-133A-4C38-B849-F689538FC25F}">
      <dsp:nvSpPr>
        <dsp:cNvPr id="0" name=""/>
        <dsp:cNvSpPr/>
      </dsp:nvSpPr>
      <dsp:spPr>
        <a:xfrm>
          <a:off x="544392" y="16775"/>
          <a:ext cx="2672722" cy="3385974"/>
        </a:xfrm>
        <a:prstGeom prst="rect">
          <a:avLst/>
        </a:prstGeom>
        <a:solidFill>
          <a:schemeClr val="lt1"/>
        </a:solidFill>
        <a:ln w="25400" cap="flat" cmpd="sng" algn="ctr">
          <a:solidFill>
            <a:schemeClr val="accent4"/>
          </a:solidFill>
          <a:prstDash val="solid"/>
        </a:ln>
        <a:effectLst/>
        <a:scene3d>
          <a:camera prst="orthographicFront"/>
          <a:lightRig rig="chilly" dir="t"/>
        </a:scene3d>
        <a:sp3d/>
      </dsp:spPr>
      <dsp:style>
        <a:lnRef idx="2">
          <a:schemeClr val="accent4"/>
        </a:lnRef>
        <a:fillRef idx="1">
          <a:schemeClr val="lt1"/>
        </a:fillRef>
        <a:effectRef idx="0">
          <a:schemeClr val="accent4"/>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hr-HR" sz="1800" b="1" kern="1200" dirty="0">
              <a:solidFill>
                <a:srgbClr val="002060"/>
              </a:solidFill>
              <a:latin typeface="+mn-lt"/>
            </a:rPr>
            <a:t>MRRFEU</a:t>
          </a:r>
        </a:p>
        <a:p>
          <a:pPr marL="0" lvl="0" indent="0" algn="ctr" defTabSz="800100" rtl="0">
            <a:lnSpc>
              <a:spcPct val="90000"/>
            </a:lnSpc>
            <a:spcBef>
              <a:spcPct val="0"/>
            </a:spcBef>
            <a:spcAft>
              <a:spcPct val="35000"/>
            </a:spcAft>
            <a:buNone/>
          </a:pPr>
          <a:endParaRPr lang="hr-HR" sz="1600" b="1" kern="1200" dirty="0">
            <a:solidFill>
              <a:srgbClr val="002060"/>
            </a:solidFill>
            <a:latin typeface="+mn-lt"/>
          </a:endParaRPr>
        </a:p>
        <a:p>
          <a:pPr marL="0" lvl="0" indent="0" algn="ctr" defTabSz="800100" rtl="0">
            <a:lnSpc>
              <a:spcPct val="90000"/>
            </a:lnSpc>
            <a:spcBef>
              <a:spcPct val="0"/>
            </a:spcBef>
            <a:spcAft>
              <a:spcPct val="35000"/>
            </a:spcAft>
            <a:buNone/>
          </a:pPr>
          <a:r>
            <a:rPr lang="hr-HR" sz="1600" b="1" kern="1200" dirty="0">
              <a:solidFill>
                <a:srgbClr val="002060"/>
              </a:solidFill>
              <a:latin typeface="+mn-lt"/>
            </a:rPr>
            <a:t> Upravljačko tijelo Operativnog programa „Konkurentnost i kohezija 2014.-2020.”</a:t>
          </a:r>
        </a:p>
        <a:p>
          <a:pPr marL="0" lvl="0" indent="0" algn="ctr" defTabSz="800100" rtl="0">
            <a:lnSpc>
              <a:spcPct val="90000"/>
            </a:lnSpc>
            <a:spcBef>
              <a:spcPct val="0"/>
            </a:spcBef>
            <a:spcAft>
              <a:spcPct val="35000"/>
            </a:spcAft>
            <a:buNone/>
          </a:pPr>
          <a:endParaRPr lang="hr-HR" sz="1600" b="1" kern="1200" dirty="0">
            <a:solidFill>
              <a:srgbClr val="002060"/>
            </a:solidFill>
            <a:latin typeface="+mn-lt"/>
          </a:endParaRPr>
        </a:p>
        <a:p>
          <a:pPr marL="0" lvl="0" indent="0" algn="ctr" defTabSz="800100" rtl="0">
            <a:lnSpc>
              <a:spcPct val="90000"/>
            </a:lnSpc>
            <a:spcBef>
              <a:spcPct val="0"/>
            </a:spcBef>
            <a:spcAft>
              <a:spcPct val="35000"/>
            </a:spcAft>
            <a:buNone/>
          </a:pPr>
          <a:r>
            <a:rPr lang="hr-HR" sz="1600" b="0" i="1" kern="1200" dirty="0">
              <a:solidFill>
                <a:srgbClr val="002060"/>
              </a:solidFill>
              <a:latin typeface="+mn-lt"/>
            </a:rPr>
            <a:t>(</a:t>
          </a:r>
          <a:r>
            <a:rPr lang="pl-PL" sz="1600" b="0" i="1" kern="1200" dirty="0">
              <a:solidFill>
                <a:srgbClr val="002060"/>
              </a:solidFill>
              <a:latin typeface="+mn-lt"/>
            </a:rPr>
            <a:t>Upravlja i odgovara za cjelokupnu provedbu OPKK</a:t>
          </a:r>
          <a:r>
            <a:rPr lang="pl-PL" sz="1600" i="1" kern="1200" dirty="0">
              <a:solidFill>
                <a:srgbClr val="002060"/>
              </a:solidFill>
              <a:latin typeface="+mn-lt"/>
            </a:rPr>
            <a:t>)</a:t>
          </a:r>
          <a:endParaRPr lang="hr-HR" sz="1600" b="1" i="1" kern="1200" dirty="0">
            <a:solidFill>
              <a:srgbClr val="002060"/>
            </a:solidFill>
            <a:latin typeface="+mn-lt"/>
          </a:endParaRPr>
        </a:p>
      </dsp:txBody>
      <dsp:txXfrm>
        <a:off x="544392" y="16775"/>
        <a:ext cx="2672722" cy="3385974"/>
      </dsp:txXfrm>
    </dsp:sp>
    <dsp:sp modelId="{711ADE50-F2B3-4A85-81E9-1A6E9A527E0A}">
      <dsp:nvSpPr>
        <dsp:cNvPr id="0" name=""/>
        <dsp:cNvSpPr/>
      </dsp:nvSpPr>
      <dsp:spPr>
        <a:xfrm>
          <a:off x="6492334" y="4377"/>
          <a:ext cx="2701056" cy="3414594"/>
        </a:xfrm>
        <a:prstGeom prst="rect">
          <a:avLst/>
        </a:prstGeom>
        <a:gradFill rotWithShape="0">
          <a:gsLst>
            <a:gs pos="0">
              <a:schemeClr val="accent4">
                <a:tint val="50000"/>
                <a:satMod val="300000"/>
              </a:schemeClr>
            </a:gs>
            <a:gs pos="0">
              <a:schemeClr val="accent4">
                <a:tint val="37000"/>
                <a:satMod val="300000"/>
              </a:schemeClr>
            </a:gs>
            <a:gs pos="100000">
              <a:schemeClr val="accent4">
                <a:tint val="15000"/>
                <a:satMod val="350000"/>
              </a:schemeClr>
            </a:gs>
          </a:gsLst>
          <a:lin ang="16200000" scaled="1"/>
        </a:gradFill>
        <a:ln w="19050" cap="flat" cmpd="sng" algn="ctr">
          <a:solidFill>
            <a:schemeClr val="accent4">
              <a:shade val="95000"/>
              <a:satMod val="105000"/>
            </a:schemeClr>
          </a:solidFill>
          <a:prstDash val="solid"/>
        </a:ln>
        <a:effectLst>
          <a:outerShdw blurRad="40000" dist="20000" dir="5400000" rotWithShape="0">
            <a:srgbClr val="000000">
              <a:alpha val="38000"/>
            </a:srgbClr>
          </a:outerShdw>
        </a:effectLst>
        <a:scene3d>
          <a:camera prst="orthographicFront"/>
          <a:lightRig rig="chilly" dir="t"/>
        </a:scene3d>
        <a:sp3d/>
      </dsp:spPr>
      <dsp:style>
        <a:lnRef idx="1">
          <a:schemeClr val="accent4"/>
        </a:lnRef>
        <a:fillRef idx="2">
          <a:schemeClr val="accent4"/>
        </a:fillRef>
        <a:effectRef idx="1">
          <a:schemeClr val="accent4"/>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endParaRPr lang="hr-HR" sz="1600" b="1" kern="1200" dirty="0">
            <a:solidFill>
              <a:srgbClr val="002060"/>
            </a:solidFill>
            <a:latin typeface="+mn-lt"/>
          </a:endParaRPr>
        </a:p>
        <a:p>
          <a:pPr marL="0" lvl="0" indent="0" algn="ctr" defTabSz="711200" rtl="0">
            <a:lnSpc>
              <a:spcPct val="90000"/>
            </a:lnSpc>
            <a:spcBef>
              <a:spcPct val="0"/>
            </a:spcBef>
            <a:spcAft>
              <a:spcPct val="35000"/>
            </a:spcAft>
            <a:buNone/>
          </a:pPr>
          <a:r>
            <a:rPr lang="hr-HR" sz="1800" b="1" kern="1200" dirty="0">
              <a:solidFill>
                <a:srgbClr val="C00000"/>
              </a:solidFill>
              <a:latin typeface="+mn-lt"/>
            </a:rPr>
            <a:t>HBOR</a:t>
          </a:r>
        </a:p>
        <a:p>
          <a:pPr marL="0" lvl="0" indent="0" algn="ctr" defTabSz="711200" rtl="0">
            <a:lnSpc>
              <a:spcPct val="90000"/>
            </a:lnSpc>
            <a:spcBef>
              <a:spcPct val="0"/>
            </a:spcBef>
            <a:spcAft>
              <a:spcPct val="35000"/>
            </a:spcAft>
            <a:buNone/>
          </a:pPr>
          <a:endParaRPr lang="hr-HR" sz="1600" b="1" kern="1200" dirty="0">
            <a:solidFill>
              <a:srgbClr val="002060"/>
            </a:solidFill>
            <a:latin typeface="+mn-lt"/>
          </a:endParaRPr>
        </a:p>
        <a:p>
          <a:pPr marL="0" lvl="0" indent="0" algn="ctr" defTabSz="711200" rtl="0">
            <a:lnSpc>
              <a:spcPct val="90000"/>
            </a:lnSpc>
            <a:spcBef>
              <a:spcPct val="0"/>
            </a:spcBef>
            <a:spcAft>
              <a:spcPct val="35000"/>
            </a:spcAft>
            <a:buNone/>
          </a:pPr>
          <a:r>
            <a:rPr lang="hr-HR" sz="1600" b="1" kern="1200" dirty="0">
              <a:solidFill>
                <a:srgbClr val="002060"/>
              </a:solidFill>
              <a:latin typeface="+mn-lt"/>
            </a:rPr>
            <a:t>Tijelo koje provodi financijski instrument</a:t>
          </a:r>
        </a:p>
        <a:p>
          <a:pPr marL="0" lvl="0" indent="0" algn="ctr" defTabSz="711200" rtl="0">
            <a:lnSpc>
              <a:spcPct val="90000"/>
            </a:lnSpc>
            <a:spcBef>
              <a:spcPct val="0"/>
            </a:spcBef>
            <a:spcAft>
              <a:spcPct val="35000"/>
            </a:spcAft>
            <a:buNone/>
          </a:pPr>
          <a:r>
            <a:rPr lang="hr-HR" sz="1600" i="1" kern="1200" dirty="0">
              <a:solidFill>
                <a:srgbClr val="002060"/>
              </a:solidFill>
              <a:effectLst/>
              <a:latin typeface="+mn-lt"/>
            </a:rPr>
            <a:t>(</a:t>
          </a:r>
          <a:r>
            <a:rPr lang="hr-HR" sz="1600" i="1" kern="1200" noProof="0" dirty="0">
              <a:solidFill>
                <a:srgbClr val="002060"/>
              </a:solidFill>
              <a:effectLst/>
              <a:latin typeface="+mn-lt"/>
            </a:rPr>
            <a:t>HBOR ima ulogu tijela koje provodi FI temeljem Sporazuma o financiranju koji se zaključuje između HBOR-a i MRRFEU-a, </a:t>
          </a:r>
          <a:r>
            <a:rPr lang="hr-HR" sz="1600" b="1" i="1" kern="1200" noProof="0" dirty="0">
              <a:solidFill>
                <a:srgbClr val="002060"/>
              </a:solidFill>
              <a:effectLst/>
              <a:latin typeface="+mn-lt"/>
            </a:rPr>
            <a:t>odnosno ovaj FI će HBOR provoditi izravno</a:t>
          </a:r>
          <a:r>
            <a:rPr lang="hr-HR" sz="1600" i="1" kern="1200" dirty="0">
              <a:solidFill>
                <a:srgbClr val="002060"/>
              </a:solidFill>
              <a:effectLst/>
              <a:latin typeface="+mn-lt"/>
            </a:rPr>
            <a:t>) </a:t>
          </a:r>
          <a:endParaRPr lang="hr-HR" sz="1600" i="1" kern="1200" dirty="0">
            <a:solidFill>
              <a:srgbClr val="002060"/>
            </a:solidFill>
            <a:latin typeface="+mn-lt"/>
          </a:endParaRPr>
        </a:p>
      </dsp:txBody>
      <dsp:txXfrm>
        <a:off x="6492334" y="4377"/>
        <a:ext cx="2701056" cy="3414594"/>
      </dsp:txXfrm>
    </dsp:sp>
    <dsp:sp modelId="{B389DC11-7259-4D16-A055-156ABC9FD26A}">
      <dsp:nvSpPr>
        <dsp:cNvPr id="0" name=""/>
        <dsp:cNvSpPr/>
      </dsp:nvSpPr>
      <dsp:spPr>
        <a:xfrm>
          <a:off x="3517147" y="4377"/>
          <a:ext cx="2701056" cy="3414594"/>
        </a:xfrm>
        <a:prstGeom prst="rect">
          <a:avLst/>
        </a:prstGeom>
        <a:solidFill>
          <a:schemeClr val="lt1"/>
        </a:solidFill>
        <a:ln w="25400" cap="flat" cmpd="sng" algn="ctr">
          <a:solidFill>
            <a:schemeClr val="accent4"/>
          </a:solidFill>
          <a:prstDash val="solid"/>
        </a:ln>
        <a:effectLst/>
        <a:scene3d>
          <a:camera prst="orthographicFront"/>
          <a:lightRig rig="chilly" dir="t"/>
        </a:scene3d>
        <a:sp3d/>
      </dsp:spPr>
      <dsp:style>
        <a:lnRef idx="2">
          <a:schemeClr val="accent4"/>
        </a:lnRef>
        <a:fillRef idx="1">
          <a:schemeClr val="lt1"/>
        </a:fillRef>
        <a:effectRef idx="0">
          <a:schemeClr val="accent4"/>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hr-HR" sz="1800" b="1" kern="1200" dirty="0">
              <a:solidFill>
                <a:srgbClr val="002060"/>
              </a:solidFill>
              <a:latin typeface="+mn-lt"/>
            </a:rPr>
            <a:t>MGIPU i FZOEU</a:t>
          </a:r>
        </a:p>
        <a:p>
          <a:pPr marL="0" lvl="0" indent="0" algn="ctr" defTabSz="800100" rtl="0">
            <a:lnSpc>
              <a:spcPct val="90000"/>
            </a:lnSpc>
            <a:spcBef>
              <a:spcPct val="0"/>
            </a:spcBef>
            <a:spcAft>
              <a:spcPct val="35000"/>
            </a:spcAft>
            <a:buNone/>
          </a:pPr>
          <a:endParaRPr lang="hr-HR" sz="1600" b="1" kern="1200" dirty="0">
            <a:solidFill>
              <a:srgbClr val="002060"/>
            </a:solidFill>
            <a:latin typeface="+mn-lt"/>
          </a:endParaRPr>
        </a:p>
        <a:p>
          <a:pPr marL="0" lvl="0" indent="0" algn="ctr" defTabSz="800100" rtl="0">
            <a:lnSpc>
              <a:spcPct val="90000"/>
            </a:lnSpc>
            <a:spcBef>
              <a:spcPct val="0"/>
            </a:spcBef>
            <a:spcAft>
              <a:spcPct val="35000"/>
            </a:spcAft>
            <a:buNone/>
          </a:pPr>
          <a:r>
            <a:rPr lang="hr-HR" sz="1600" b="1" kern="1200" dirty="0">
              <a:solidFill>
                <a:srgbClr val="002060"/>
              </a:solidFill>
              <a:latin typeface="+mn-lt"/>
            </a:rPr>
            <a:t>PT1 i PT2</a:t>
          </a:r>
        </a:p>
        <a:p>
          <a:pPr marL="0" lvl="0" indent="0" algn="ctr" defTabSz="800100" rtl="0">
            <a:lnSpc>
              <a:spcPct val="90000"/>
            </a:lnSpc>
            <a:spcBef>
              <a:spcPct val="0"/>
            </a:spcBef>
            <a:spcAft>
              <a:spcPct val="35000"/>
            </a:spcAft>
            <a:buNone/>
          </a:pPr>
          <a:r>
            <a:rPr lang="hr-HR" sz="1600" i="1" kern="1200" dirty="0">
              <a:solidFill>
                <a:srgbClr val="002060"/>
              </a:solidFill>
              <a:effectLst/>
              <a:latin typeface="+mn-lt"/>
            </a:rPr>
            <a:t>(</a:t>
          </a:r>
          <a:r>
            <a:rPr lang="hr-HR" sz="1600" i="1" kern="1200" noProof="0" dirty="0">
              <a:solidFill>
                <a:srgbClr val="002060"/>
              </a:solidFill>
              <a:effectLst/>
              <a:latin typeface="+mn-lt"/>
            </a:rPr>
            <a:t>MGIPU u svojstvu Posredničkog tijela razine 1 i FZOEU u svojstvu Posredničkog tijela razine 2 </a:t>
          </a:r>
          <a:r>
            <a:rPr lang="hr-HR" sz="1600" b="1" i="1" kern="1200" noProof="0" dirty="0">
              <a:solidFill>
                <a:srgbClr val="002060"/>
              </a:solidFill>
              <a:effectLst/>
              <a:latin typeface="+mn-lt"/>
            </a:rPr>
            <a:t>će surađivati s HBOR-om u postupku dodjele i korištenja financijskih instrumenata</a:t>
          </a:r>
          <a:r>
            <a:rPr lang="hr-HR" sz="1600" i="1" kern="1200" dirty="0">
              <a:solidFill>
                <a:srgbClr val="002060"/>
              </a:solidFill>
              <a:effectLst/>
              <a:latin typeface="+mn-lt"/>
            </a:rPr>
            <a:t>) </a:t>
          </a:r>
          <a:endParaRPr lang="hr-HR" sz="1600" i="1" kern="1200" dirty="0">
            <a:solidFill>
              <a:srgbClr val="002060"/>
            </a:solidFill>
            <a:latin typeface="+mn-lt"/>
          </a:endParaRPr>
        </a:p>
      </dsp:txBody>
      <dsp:txXfrm>
        <a:off x="3517147" y="4377"/>
        <a:ext cx="2701056" cy="341459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hr-H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CB4CC671-EDDB-4CEF-B406-A152F8F02B95}" type="datetimeFigureOut">
              <a:rPr lang="sr-Latn-CS"/>
              <a:pPr>
                <a:defRPr/>
              </a:pPr>
              <a:t>14.6.2019.</a:t>
            </a:fld>
            <a:endParaRPr lang="hr-H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hr-H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B0DFA91-BBD8-4A40-8679-52B83F5E2828}" type="slidenum">
              <a:rPr lang="hr-HR" altLang="sr-Latn-RS"/>
              <a:pPr>
                <a:defRPr/>
              </a:pPr>
              <a:t>‹#›</a:t>
            </a:fld>
            <a:endParaRPr lang="hr-HR" altLang="sr-Latn-RS"/>
          </a:p>
        </p:txBody>
      </p:sp>
    </p:spTree>
    <p:extLst>
      <p:ext uri="{BB962C8B-B14F-4D97-AF65-F5344CB8AC3E}">
        <p14:creationId xmlns:p14="http://schemas.microsoft.com/office/powerpoint/2010/main" val="4073489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78F97882-A59F-479F-A386-7D5B1B513A03}" type="datetimeFigureOut">
              <a:rPr lang="sr-Latn-CS"/>
              <a:pPr>
                <a:defRPr/>
              </a:pPr>
              <a:t>14.6.2019.</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hr-HR"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hr-HR"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2032C6C-E4E8-4DA8-A996-ACD8E1833339}" type="slidenum">
              <a:rPr lang="hr-HR" altLang="sr-Latn-RS"/>
              <a:pPr>
                <a:defRPr/>
              </a:pPr>
              <a:t>‹#›</a:t>
            </a:fld>
            <a:endParaRPr lang="hr-HR" altLang="sr-Latn-RS"/>
          </a:p>
        </p:txBody>
      </p:sp>
    </p:spTree>
    <p:extLst>
      <p:ext uri="{BB962C8B-B14F-4D97-AF65-F5344CB8AC3E}">
        <p14:creationId xmlns:p14="http://schemas.microsoft.com/office/powerpoint/2010/main" val="39756966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altLang="sr-Latn-RS"/>
          </a:p>
        </p:txBody>
      </p:sp>
      <p:sp>
        <p:nvSpPr>
          <p:cNvPr id="6148"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96212A0-EF72-4E55-94C9-A86CBE6E2D52}" type="slidenum">
              <a:rPr lang="hr-HR" altLang="sr-Latn-RS">
                <a:latin typeface="Arial" panose="020B0604020202020204" pitchFamily="34" charset="0"/>
              </a:rPr>
              <a:pPr algn="r" eaLnBrk="1" hangingPunct="1">
                <a:spcBef>
                  <a:spcPct val="0"/>
                </a:spcBef>
              </a:pPr>
              <a:t>1</a:t>
            </a:fld>
            <a:endParaRPr lang="hr-HR" altLang="sr-Latn-RS">
              <a:latin typeface="Arial" panose="020B0604020202020204" pitchFamily="34" charset="0"/>
            </a:endParaRPr>
          </a:p>
        </p:txBody>
      </p:sp>
    </p:spTree>
    <p:extLst>
      <p:ext uri="{BB962C8B-B14F-4D97-AF65-F5344CB8AC3E}">
        <p14:creationId xmlns:p14="http://schemas.microsoft.com/office/powerpoint/2010/main" val="30311800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lnSpcReduction="10000"/>
          </a:bodyPr>
          <a:lstStyle/>
          <a:p>
            <a:r>
              <a:rPr lang="hr-HR" sz="1200" b="1" kern="1200" dirty="0">
                <a:solidFill>
                  <a:schemeClr val="tx1"/>
                </a:solidFill>
                <a:effectLst/>
                <a:latin typeface="+mn-lt"/>
                <a:ea typeface="+mn-ea"/>
                <a:cs typeface="+mn-cs"/>
              </a:rPr>
              <a:t>Ministarstvo regionalnoga razvoja i fondova Europske unije (u daljnjem tekstu: MRRFEU) </a:t>
            </a:r>
            <a:r>
              <a:rPr lang="hr-HR" sz="1200" kern="1200" dirty="0">
                <a:solidFill>
                  <a:schemeClr val="tx1"/>
                </a:solidFill>
                <a:effectLst/>
                <a:latin typeface="+mn-lt"/>
                <a:ea typeface="+mn-ea"/>
                <a:cs typeface="+mn-cs"/>
              </a:rPr>
              <a:t>ima ulogu Upravljačkog tijela OPKK, odnosno upravlja i odgovara za cjelokupnu provedbu OPKK.</a:t>
            </a:r>
          </a:p>
          <a:p>
            <a:endParaRPr lang="hr-HR" sz="1200" kern="1200" dirty="0">
              <a:solidFill>
                <a:schemeClr val="tx1"/>
              </a:solidFill>
              <a:effectLst/>
              <a:latin typeface="+mn-lt"/>
              <a:ea typeface="+mn-ea"/>
              <a:cs typeface="+mn-cs"/>
            </a:endParaRPr>
          </a:p>
          <a:p>
            <a:r>
              <a:rPr lang="hr-HR" sz="1200" b="1" kern="1200" dirty="0">
                <a:solidFill>
                  <a:schemeClr val="tx1"/>
                </a:solidFill>
                <a:effectLst/>
                <a:latin typeface="+mn-lt"/>
                <a:ea typeface="+mn-ea"/>
                <a:cs typeface="+mn-cs"/>
              </a:rPr>
              <a:t>FZOEU, u svojstvu Posredničkog tijela razine 2</a:t>
            </a:r>
            <a:r>
              <a:rPr lang="hr-HR" sz="1200" kern="1200" dirty="0">
                <a:solidFill>
                  <a:schemeClr val="tx1"/>
                </a:solidFill>
                <a:effectLst/>
                <a:latin typeface="+mn-lt"/>
                <a:ea typeface="+mn-ea"/>
                <a:cs typeface="+mn-cs"/>
              </a:rPr>
              <a:t> (u daljnjem tekstu: PT2) i </a:t>
            </a:r>
            <a:r>
              <a:rPr lang="hr-HR" sz="1200" b="1" kern="1200" dirty="0">
                <a:solidFill>
                  <a:schemeClr val="tx1"/>
                </a:solidFill>
                <a:effectLst/>
                <a:latin typeface="+mn-lt"/>
                <a:ea typeface="+mn-ea"/>
                <a:cs typeface="+mn-cs"/>
              </a:rPr>
              <a:t>Ministarstvo graditeljstva i prostornoga uređenja (u daljnjem tekstu: MGIPU), u svojstvu Posredničkog tijela razine 1 </a:t>
            </a:r>
            <a:r>
              <a:rPr lang="hr-HR" sz="1200" kern="1200" dirty="0">
                <a:solidFill>
                  <a:schemeClr val="tx1"/>
                </a:solidFill>
                <a:effectLst/>
                <a:latin typeface="+mn-lt"/>
                <a:ea typeface="+mn-ea"/>
                <a:cs typeface="+mn-cs"/>
              </a:rPr>
              <a:t>(u daljnjem tekstu: PT1) će surađivati s HBOR-om u postupku dodjele i korištenja financijskog instrumenta.</a:t>
            </a:r>
          </a:p>
          <a:p>
            <a:endParaRPr lang="hr-HR" sz="1200" kern="120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hr-HR" sz="1200" kern="1200" dirty="0">
                <a:solidFill>
                  <a:schemeClr val="tx1"/>
                </a:solidFill>
                <a:effectLst/>
                <a:latin typeface="+mn-lt"/>
                <a:ea typeface="+mn-ea"/>
                <a:cs typeface="+mn-cs"/>
              </a:rPr>
              <a:t>Posrednička tijela razine 1 i 2 su nacionalna tijela utvrđena Uredbom o tijelima u sustavima upravljanja i kontrole korištenja ESIF-a, a ustrojavaju se u okviru pojedinog Operativnog programa (OP) u situacijama kada Upravljačko tijelo tog OP-a prenosi dio svojih funkcija na PT-e.</a:t>
            </a:r>
          </a:p>
          <a:p>
            <a:endParaRPr lang="hr-HR" sz="1200" b="0" kern="1200" dirty="0">
              <a:solidFill>
                <a:schemeClr val="tx1"/>
              </a:solidFill>
              <a:effectLst/>
              <a:latin typeface="+mn-lt"/>
              <a:ea typeface="+mn-ea"/>
              <a:cs typeface="+mn-cs"/>
            </a:endParaRPr>
          </a:p>
          <a:p>
            <a:r>
              <a:rPr lang="hr-HR" sz="1200" kern="1200" dirty="0">
                <a:solidFill>
                  <a:schemeClr val="tx1"/>
                </a:solidFill>
                <a:effectLst/>
                <a:latin typeface="+mn-lt"/>
                <a:ea typeface="+mn-ea"/>
                <a:cs typeface="+mn-cs"/>
              </a:rPr>
              <a:t>HBOR ima ulogu tijela koje provodi FI temeljem Sporazuma o financiranju koji se zaključuje između HBOR-a i MRRFEU-a, odnosno ovaj FI će HBOR provoditi izravno!</a:t>
            </a:r>
            <a:endParaRPr lang="hr-HR" altLang="sr-Latn-R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10</a:t>
            </a:fld>
            <a:endParaRPr lang="hr-HR" altLang="sr-Latn-RS">
              <a:latin typeface="Arial" panose="020B0604020202020204" pitchFamily="34" charset="0"/>
            </a:endParaRPr>
          </a:p>
        </p:txBody>
      </p:sp>
    </p:spTree>
    <p:extLst>
      <p:ext uri="{BB962C8B-B14F-4D97-AF65-F5344CB8AC3E}">
        <p14:creationId xmlns:p14="http://schemas.microsoft.com/office/powerpoint/2010/main" val="40798975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92500"/>
          </a:bodyPr>
          <a:lstStyle/>
          <a:p>
            <a:r>
              <a:rPr lang="hr-HR" sz="1200" kern="1200" dirty="0">
                <a:solidFill>
                  <a:schemeClr val="tx1"/>
                </a:solidFill>
                <a:effectLst/>
                <a:latin typeface="+mn-lt"/>
                <a:ea typeface="+mn-ea"/>
                <a:cs typeface="+mn-cs"/>
              </a:rPr>
              <a:t> </a:t>
            </a:r>
          </a:p>
          <a:p>
            <a:r>
              <a:rPr lang="hr-HR" sz="1200" b="1" kern="1200" dirty="0">
                <a:solidFill>
                  <a:schemeClr val="tx1"/>
                </a:solidFill>
                <a:effectLst/>
                <a:latin typeface="+mn-lt"/>
                <a:ea typeface="+mn-ea"/>
                <a:cs typeface="+mn-cs"/>
              </a:rPr>
              <a:t>Dodana vrijednost financijskog instrumenta </a:t>
            </a:r>
          </a:p>
          <a:p>
            <a:r>
              <a:rPr lang="hr-HR" sz="1200" kern="1200" dirty="0">
                <a:solidFill>
                  <a:schemeClr val="tx1"/>
                </a:solidFill>
                <a:effectLst/>
                <a:latin typeface="+mn-lt"/>
                <a:ea typeface="+mn-ea"/>
                <a:cs typeface="+mn-cs"/>
              </a:rPr>
              <a:t>Dodana vrijednost ovog FI-a je niža efektivna cijena kredita kroz nisku kamatnu stopu te oslobođenje od plaćanja svih naknada koje se uobičajeno naplaćuju (naknade za obradu kreditnog zahtjeva, naknade za rezervaciju sredstava, naknade za prijevremenu otplatu kredita, naknade za izmjenu roka korištenja, naknade za izmjenu ostalih uvjeta, i slično).</a:t>
            </a:r>
          </a:p>
          <a:p>
            <a:endParaRPr lang="hr-HR" altLang="sr-Latn-RS" dirty="0"/>
          </a:p>
          <a:p>
            <a:r>
              <a:rPr lang="hr-HR" sz="1200" b="1" kern="1200" dirty="0">
                <a:solidFill>
                  <a:schemeClr val="tx1"/>
                </a:solidFill>
                <a:effectLst/>
                <a:latin typeface="+mn-lt"/>
                <a:ea typeface="+mn-ea"/>
                <a:cs typeface="+mn-cs"/>
              </a:rPr>
              <a:t>Prihvatljivi krajnji primatelji</a:t>
            </a:r>
          </a:p>
          <a:p>
            <a:pPr marL="171450" lvl="0" indent="-171450">
              <a:buFont typeface="Arial" panose="020B0604020202020204" pitchFamily="34" charset="0"/>
              <a:buChar char="•"/>
            </a:pPr>
            <a:r>
              <a:rPr lang="hr-HR" sz="1200" kern="1200" dirty="0">
                <a:solidFill>
                  <a:schemeClr val="tx1"/>
                </a:solidFill>
                <a:effectLst/>
                <a:latin typeface="+mn-lt"/>
                <a:ea typeface="+mn-ea"/>
                <a:cs typeface="+mn-cs"/>
              </a:rPr>
              <a:t>jedinice lokalne ili područne (regionalne) samouprave,</a:t>
            </a:r>
            <a:endParaRPr lang="hr-HR" dirty="0">
              <a:effectLst/>
            </a:endParaRPr>
          </a:p>
          <a:p>
            <a:pPr marL="171450" lvl="0" indent="-171450">
              <a:buFont typeface="Arial" panose="020B0604020202020204" pitchFamily="34" charset="0"/>
              <a:buChar char="•"/>
            </a:pPr>
            <a:r>
              <a:rPr lang="hr-HR" sz="1200" kern="1200" dirty="0">
                <a:solidFill>
                  <a:schemeClr val="tx1"/>
                </a:solidFill>
                <a:effectLst/>
                <a:latin typeface="+mn-lt"/>
                <a:ea typeface="+mn-ea"/>
                <a:cs typeface="+mn-cs"/>
              </a:rPr>
              <a:t>javne ustanove ili ustanove koje obavljaju društvene djelatnosti,</a:t>
            </a:r>
            <a:endParaRPr lang="hr-HR" dirty="0">
              <a:effectLst/>
            </a:endParaRPr>
          </a:p>
          <a:p>
            <a:pPr marL="171450" lvl="0" indent="-171450">
              <a:buFont typeface="Arial" panose="020B0604020202020204" pitchFamily="34" charset="0"/>
              <a:buChar char="•"/>
            </a:pPr>
            <a:r>
              <a:rPr lang="hr-HR" sz="1200" kern="1200" dirty="0">
                <a:solidFill>
                  <a:schemeClr val="tx1"/>
                </a:solidFill>
                <a:effectLst/>
                <a:latin typeface="+mn-lt"/>
                <a:ea typeface="+mn-ea"/>
                <a:cs typeface="+mn-cs"/>
              </a:rPr>
              <a:t>tijela državne vlasti, ministarstva, središnji državni uredi, državne upravne organizacije i uredi državne uprave u županijama,</a:t>
            </a:r>
            <a:endParaRPr lang="hr-HR" dirty="0">
              <a:effectLst/>
            </a:endParaRPr>
          </a:p>
          <a:p>
            <a:pPr marL="171450" lvl="0" indent="-171450">
              <a:buFont typeface="Arial" panose="020B0604020202020204" pitchFamily="34" charset="0"/>
              <a:buChar char="•"/>
            </a:pPr>
            <a:r>
              <a:rPr lang="hr-HR" sz="1200" kern="1200" dirty="0">
                <a:solidFill>
                  <a:schemeClr val="tx1"/>
                </a:solidFill>
                <a:effectLst/>
                <a:latin typeface="+mn-lt"/>
                <a:ea typeface="+mn-ea"/>
                <a:cs typeface="+mn-cs"/>
              </a:rPr>
              <a:t>vjerske zajednice koje obavljaju društvene djelatnosti,</a:t>
            </a:r>
            <a:endParaRPr lang="hr-HR" dirty="0">
              <a:effectLst/>
            </a:endParaRPr>
          </a:p>
          <a:p>
            <a:pPr marL="171450" lvl="0" indent="-171450">
              <a:buFont typeface="Arial" panose="020B0604020202020204" pitchFamily="34" charset="0"/>
              <a:buChar char="•"/>
            </a:pPr>
            <a:r>
              <a:rPr lang="hr-HR" sz="1200" kern="1200" dirty="0">
                <a:solidFill>
                  <a:schemeClr val="tx1"/>
                </a:solidFill>
                <a:effectLst/>
                <a:latin typeface="+mn-lt"/>
                <a:ea typeface="+mn-ea"/>
                <a:cs typeface="+mn-cs"/>
              </a:rPr>
              <a:t>udruge koje obavljaju društvene djelatnosti i imaju javne ovlasti uređene posebnim Zakonom.</a:t>
            </a:r>
          </a:p>
          <a:p>
            <a:pPr marL="171450" lvl="0" indent="-171450">
              <a:buFont typeface="Arial" panose="020B0604020202020204" pitchFamily="34" charset="0"/>
              <a:buChar char="•"/>
            </a:pPr>
            <a:endParaRPr lang="hr-HR" sz="1200" kern="120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hr-HR" sz="1200" b="1" kern="1200" dirty="0">
                <a:solidFill>
                  <a:schemeClr val="tx1"/>
                </a:solidFill>
                <a:effectLst/>
                <a:latin typeface="+mn-lt"/>
                <a:ea typeface="+mn-ea"/>
                <a:cs typeface="+mn-cs"/>
              </a:rPr>
              <a:t>Razdoblje dostupnosti i razdoblje prihvatljivosti</a:t>
            </a:r>
          </a:p>
          <a:p>
            <a:r>
              <a:rPr lang="hr-HR" sz="1200" kern="1200" dirty="0">
                <a:solidFill>
                  <a:schemeClr val="tx1"/>
                </a:solidFill>
                <a:effectLst/>
                <a:latin typeface="+mn-lt"/>
                <a:ea typeface="+mn-ea"/>
                <a:cs typeface="+mn-cs"/>
              </a:rPr>
              <a:t>Razdoblje dostupnosti je krajnji datum do kojeg je moguće isplaćivati ESIF sredstva krajnjim primateljima, odnosno 30.6.2023. </a:t>
            </a:r>
          </a:p>
          <a:p>
            <a:r>
              <a:rPr lang="hr-HR" sz="1200" kern="1200" dirty="0">
                <a:solidFill>
                  <a:schemeClr val="tx1"/>
                </a:solidFill>
                <a:effectLst/>
                <a:latin typeface="+mn-lt"/>
                <a:ea typeface="+mn-ea"/>
                <a:cs typeface="+mn-cs"/>
              </a:rPr>
              <a:t>Razdoblje prihvatljivosti je krajnji datum do kojeg je moguće pravdati ESIF sredstva isplaćena krajnjim primateljima, odnosno 31.12.2023. </a:t>
            </a:r>
          </a:p>
          <a:p>
            <a:pPr marL="171450" lvl="0" indent="-171450">
              <a:buFont typeface="Arial" panose="020B0604020202020204" pitchFamily="34" charset="0"/>
              <a:buChar char="•"/>
            </a:pPr>
            <a:endParaRPr lang="hr-HR" b="1" dirty="0">
              <a:effectLst/>
            </a:endParaRPr>
          </a:p>
          <a:p>
            <a:endParaRPr lang="hr-HR" altLang="sr-Latn-R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11</a:t>
            </a:fld>
            <a:endParaRPr lang="hr-HR" altLang="sr-Latn-RS">
              <a:latin typeface="Arial" panose="020B0604020202020204" pitchFamily="34" charset="0"/>
            </a:endParaRPr>
          </a:p>
        </p:txBody>
      </p:sp>
    </p:spTree>
    <p:extLst>
      <p:ext uri="{BB962C8B-B14F-4D97-AF65-F5344CB8AC3E}">
        <p14:creationId xmlns:p14="http://schemas.microsoft.com/office/powerpoint/2010/main" val="38218828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hr-HR" sz="1200" kern="1200" dirty="0">
                <a:solidFill>
                  <a:schemeClr val="tx1"/>
                </a:solidFill>
                <a:effectLst/>
                <a:latin typeface="+mn-lt"/>
                <a:ea typeface="+mn-ea"/>
                <a:cs typeface="+mn-cs"/>
              </a:rPr>
              <a:t>Kamatne stope određuju se prema indeksu razvijenosti jedinice lokalne samouprave na čijem se području projekt provodi, kako se navodi u tablici.</a:t>
            </a:r>
          </a:p>
          <a:p>
            <a:pPr marL="0" marR="0" lvl="0" indent="0" algn="l" defTabSz="914400" rtl="0" eaLnBrk="0" fontAlgn="base" latinLnBrk="0" hangingPunct="0">
              <a:lnSpc>
                <a:spcPct val="100000"/>
              </a:lnSpc>
              <a:spcBef>
                <a:spcPct val="30000"/>
              </a:spcBef>
              <a:spcAft>
                <a:spcPct val="0"/>
              </a:spcAft>
              <a:buClrTx/>
              <a:buSzTx/>
              <a:buFontTx/>
              <a:buNone/>
              <a:tabLst/>
              <a:defRPr/>
            </a:pPr>
            <a:r>
              <a:rPr lang="hr-HR" sz="1200" kern="1200" dirty="0">
                <a:solidFill>
                  <a:schemeClr val="tx1"/>
                </a:solidFill>
                <a:effectLst/>
                <a:latin typeface="+mn-lt"/>
                <a:ea typeface="+mn-ea"/>
                <a:cs typeface="+mn-cs"/>
              </a:rPr>
              <a:t>Geografski obuhvat FI-a ograničen je na područje Republike Hrvatske.</a:t>
            </a:r>
          </a:p>
          <a:p>
            <a:endParaRPr lang="hr-HR" altLang="sr-Latn-RS" b="1" dirty="0"/>
          </a:p>
          <a:p>
            <a:endParaRPr lang="hr-HR" altLang="sr-Latn-RS" dirty="0"/>
          </a:p>
          <a:p>
            <a:r>
              <a:rPr lang="hr-HR" sz="1200" kern="1200" dirty="0">
                <a:solidFill>
                  <a:schemeClr val="tx1"/>
                </a:solidFill>
                <a:effectLst/>
                <a:latin typeface="+mn-lt"/>
                <a:ea typeface="+mn-ea"/>
                <a:cs typeface="+mn-cs"/>
              </a:rPr>
              <a:t>*Sukladno Zakonu o regionalnom razvoju Republike Hrvatske (NN 147/14 i 123/2017) i svim naknadnim izmjenama i dopunama.</a:t>
            </a:r>
          </a:p>
          <a:p>
            <a:r>
              <a:rPr lang="hr-HR" sz="1200" kern="1200" dirty="0">
                <a:solidFill>
                  <a:schemeClr val="tx1"/>
                </a:solidFill>
                <a:effectLst/>
                <a:latin typeface="+mn-lt"/>
                <a:ea typeface="+mn-ea"/>
                <a:cs typeface="+mn-cs"/>
              </a:rPr>
              <a:t>**Sukladno Zakonu o brdsko-planinskim područjima (NN 12/02, 32/02, 117/03, 42/05, 90/05, 80/08, 148/13 i 147/14) i svim naknadnim izmjenama i dopunama.</a:t>
            </a:r>
          </a:p>
          <a:p>
            <a:r>
              <a:rPr lang="hr-HR" sz="1200" kern="1200" dirty="0">
                <a:solidFill>
                  <a:schemeClr val="tx1"/>
                </a:solidFill>
                <a:effectLst/>
                <a:latin typeface="+mn-lt"/>
                <a:ea typeface="+mn-ea"/>
                <a:cs typeface="+mn-cs"/>
              </a:rPr>
              <a:t>***Sukladno Zakonu o otocima (NN 34/99, 32/02 i 33/06) i svim naknadnim izmjenama i dopunama.</a:t>
            </a:r>
            <a:endParaRPr lang="hr-HR" altLang="sr-Latn-RS" b="1"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12</a:t>
            </a:fld>
            <a:endParaRPr lang="hr-HR" altLang="sr-Latn-RS">
              <a:latin typeface="Arial" panose="020B0604020202020204" pitchFamily="34" charset="0"/>
            </a:endParaRPr>
          </a:p>
        </p:txBody>
      </p:sp>
    </p:spTree>
    <p:extLst>
      <p:ext uri="{BB962C8B-B14F-4D97-AF65-F5344CB8AC3E}">
        <p14:creationId xmlns:p14="http://schemas.microsoft.com/office/powerpoint/2010/main" val="31903528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85000" lnSpcReduction="10000"/>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hr-HR" sz="1200" b="1" dirty="0">
                <a:solidFill>
                  <a:schemeClr val="tx1">
                    <a:lumMod val="95000"/>
                    <a:lumOff val="5000"/>
                  </a:schemeClr>
                </a:solidFill>
              </a:rPr>
              <a:t>Energetska obnova zgrade (građenje) ~ 90-98% (najčešće 95%)troškova</a:t>
            </a:r>
          </a:p>
          <a:p>
            <a:pPr marL="0" marR="0" lvl="0" indent="0" algn="l" defTabSz="914400" rtl="0" eaLnBrk="0" fontAlgn="base" latinLnBrk="0" hangingPunct="0">
              <a:lnSpc>
                <a:spcPct val="100000"/>
              </a:lnSpc>
              <a:spcBef>
                <a:spcPct val="30000"/>
              </a:spcBef>
              <a:spcAft>
                <a:spcPct val="0"/>
              </a:spcAft>
              <a:buClrTx/>
              <a:buSzTx/>
              <a:buFontTx/>
              <a:buNone/>
              <a:tabLst/>
              <a:defRPr/>
            </a:pPr>
            <a:r>
              <a:rPr lang="hr-HR" sz="1200" b="1" dirty="0">
                <a:solidFill>
                  <a:schemeClr val="tx1">
                    <a:lumMod val="95000"/>
                    <a:lumOff val="5000"/>
                  </a:schemeClr>
                </a:solidFill>
              </a:rPr>
              <a:t>5% je projektiranje i nadzor</a:t>
            </a:r>
          </a:p>
          <a:p>
            <a:endParaRPr lang="hr-HR" altLang="sr-Latn-RS" b="1"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13</a:t>
            </a:fld>
            <a:endParaRPr lang="hr-HR" altLang="sr-Latn-RS">
              <a:latin typeface="Arial" panose="020B0604020202020204" pitchFamily="34" charset="0"/>
            </a:endParaRPr>
          </a:p>
        </p:txBody>
      </p:sp>
    </p:spTree>
    <p:extLst>
      <p:ext uri="{BB962C8B-B14F-4D97-AF65-F5344CB8AC3E}">
        <p14:creationId xmlns:p14="http://schemas.microsoft.com/office/powerpoint/2010/main" val="6328338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endParaRPr lang="hr-HR" altLang="sr-Latn-RS" b="1"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14</a:t>
            </a:fld>
            <a:endParaRPr lang="hr-HR" altLang="sr-Latn-RS">
              <a:latin typeface="Arial" panose="020B0604020202020204" pitchFamily="34" charset="0"/>
            </a:endParaRPr>
          </a:p>
        </p:txBody>
      </p:sp>
    </p:spTree>
    <p:extLst>
      <p:ext uri="{BB962C8B-B14F-4D97-AF65-F5344CB8AC3E}">
        <p14:creationId xmlns:p14="http://schemas.microsoft.com/office/powerpoint/2010/main" val="11582737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92500" lnSpcReduction="20000"/>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hr-HR" sz="1200" kern="1200" dirty="0">
                <a:solidFill>
                  <a:schemeClr val="tx1"/>
                </a:solidFill>
                <a:effectLst/>
                <a:latin typeface="+mn-lt"/>
                <a:ea typeface="+mn-ea"/>
                <a:cs typeface="+mn-cs"/>
              </a:rPr>
              <a:t>Postupak odobrenja kredita</a:t>
            </a:r>
          </a:p>
          <a:p>
            <a:pPr marL="228600" lvl="0" indent="-228600">
              <a:buFont typeface="+mj-lt"/>
              <a:buAutoNum type="arabicPeriod"/>
            </a:pPr>
            <a:r>
              <a:rPr lang="hr-HR" sz="1200" kern="1200" dirty="0">
                <a:solidFill>
                  <a:schemeClr val="tx1"/>
                </a:solidFill>
                <a:effectLst/>
                <a:latin typeface="+mn-lt"/>
                <a:ea typeface="+mn-ea"/>
                <a:cs typeface="+mn-cs"/>
              </a:rPr>
              <a:t>Prihvatljivi krajnji primatelj podnosi HBOR-u zahtjev za odobrenje „ESIF Kredita za energetsku učinkovitost“ kojom prilikom dostavlja HBOR-u i Odluku o financiranju izdanu od PT1 i projektantski troškovnik. Navedeno je HBOR-u temelj za razmatranje zahtjeva za „ESIF Kredit za energetsku učinkovitost“ te potvrda da predviđena ulaganja zadovoljavaju tehničke uvjete za dobivanje „ESIF Kredita za energetsku učinkovitost“, međutim isto ne predstavlja automatizmom obvezu HBOR-a za odobrenje „ESIF Kredita za energetsku učinkovitost“.</a:t>
            </a:r>
          </a:p>
          <a:p>
            <a:pPr marL="228600" lvl="0" indent="-228600">
              <a:buFont typeface="+mj-lt"/>
              <a:buAutoNum type="arabicPeriod"/>
            </a:pPr>
            <a:r>
              <a:rPr lang="hr-HR" sz="1200" kern="1200" dirty="0">
                <a:solidFill>
                  <a:schemeClr val="tx1"/>
                </a:solidFill>
                <a:effectLst/>
                <a:latin typeface="+mn-lt"/>
                <a:ea typeface="+mn-ea"/>
                <a:cs typeface="+mn-cs"/>
              </a:rPr>
              <a:t>Obvezni prilog Odluke o financiranju je projektantski troškovnik koji je ocijenjen kao prihvatljiv za dodjelu bespovratnih sredstava i za dodjelu sredstava „ESIF Kredita za energetsku učinkovitost“. HBOR-u će navedena Odluka o financiranju s priloženim troškovnikom predstavljati tehničku analizu prihvatljivosti izdataka za financiranje putem FI te HBOR neće prilikom odobrenja kredita provoditi dodatnu internu tehničku analizu projekata i prihvatljivosti istih. </a:t>
            </a:r>
          </a:p>
          <a:p>
            <a:pPr marL="228600" lvl="0" indent="-228600">
              <a:buFont typeface="+mj-lt"/>
              <a:buAutoNum type="arabicPeriod"/>
            </a:pPr>
            <a:r>
              <a:rPr lang="hr-HR" sz="1200" kern="1200" dirty="0">
                <a:solidFill>
                  <a:schemeClr val="tx1"/>
                </a:solidFill>
                <a:effectLst/>
                <a:latin typeface="+mn-lt"/>
                <a:ea typeface="+mn-ea"/>
                <a:cs typeface="+mn-cs"/>
              </a:rPr>
              <a:t>HBOR-ova procedura po navedenom je kako slijedi:</a:t>
            </a:r>
          </a:p>
          <a:p>
            <a:pPr lvl="0"/>
            <a:r>
              <a:rPr lang="hr-HR" sz="1200" kern="1200" dirty="0">
                <a:solidFill>
                  <a:schemeClr val="tx1"/>
                </a:solidFill>
                <a:effectLst/>
                <a:latin typeface="+mn-lt"/>
                <a:ea typeface="+mn-ea"/>
                <a:cs typeface="+mn-cs"/>
              </a:rPr>
              <a:t>- </a:t>
            </a:r>
            <a:r>
              <a:rPr lang="hr-HR" sz="1200" b="1" kern="1200" dirty="0">
                <a:solidFill>
                  <a:schemeClr val="tx1"/>
                </a:solidFill>
                <a:effectLst/>
                <a:latin typeface="+mn-lt"/>
                <a:ea typeface="+mn-ea"/>
                <a:cs typeface="+mn-cs"/>
              </a:rPr>
              <a:t>HBOR zaprima zahtjev za „ESIF Kredit </a:t>
            </a:r>
            <a:r>
              <a:rPr lang="hr-HR" sz="1200" kern="1200" dirty="0">
                <a:solidFill>
                  <a:schemeClr val="tx1"/>
                </a:solidFill>
                <a:effectLst/>
                <a:latin typeface="+mn-lt"/>
                <a:ea typeface="+mn-ea"/>
                <a:cs typeface="+mn-cs"/>
              </a:rPr>
              <a:t>za energetsku učinkovitost</a:t>
            </a:r>
            <a:r>
              <a:rPr lang="hr-HR" sz="1200" b="1" kern="1200" dirty="0">
                <a:solidFill>
                  <a:schemeClr val="tx1"/>
                </a:solidFill>
                <a:effectLst/>
                <a:latin typeface="+mn-lt"/>
                <a:ea typeface="+mn-ea"/>
                <a:cs typeface="+mn-cs"/>
              </a:rPr>
              <a:t>“, Odluku o financiranju izdanu od PT1, projektantski troškovnik </a:t>
            </a:r>
            <a:r>
              <a:rPr lang="hr-HR" sz="1200" kern="1200" dirty="0">
                <a:solidFill>
                  <a:schemeClr val="tx1"/>
                </a:solidFill>
                <a:effectLst/>
                <a:latin typeface="+mn-lt"/>
                <a:ea typeface="+mn-ea"/>
                <a:cs typeface="+mn-cs"/>
              </a:rPr>
              <a:t>i svu ostalu propisanu dokumentaciju;</a:t>
            </a:r>
          </a:p>
          <a:p>
            <a:pPr lvl="0"/>
            <a:r>
              <a:rPr lang="hr-HR" sz="1200" kern="1200" dirty="0">
                <a:solidFill>
                  <a:schemeClr val="tx1"/>
                </a:solidFill>
                <a:effectLst/>
                <a:latin typeface="+mn-lt"/>
                <a:ea typeface="+mn-ea"/>
                <a:cs typeface="+mn-cs"/>
              </a:rPr>
              <a:t>- </a:t>
            </a:r>
            <a:r>
              <a:rPr lang="hr-HR" sz="1200" b="1" kern="1200" dirty="0">
                <a:solidFill>
                  <a:schemeClr val="tx1"/>
                </a:solidFill>
                <a:effectLst/>
                <a:latin typeface="+mn-lt"/>
                <a:ea typeface="+mn-ea"/>
                <a:cs typeface="+mn-cs"/>
              </a:rPr>
              <a:t>HBOR obrađuje zahtjev </a:t>
            </a:r>
            <a:r>
              <a:rPr lang="hr-HR" sz="1200" kern="1200" dirty="0">
                <a:solidFill>
                  <a:schemeClr val="tx1"/>
                </a:solidFill>
                <a:effectLst/>
                <a:latin typeface="+mn-lt"/>
                <a:ea typeface="+mn-ea"/>
                <a:cs typeface="+mn-cs"/>
              </a:rPr>
              <a:t>za „ESIF Kredit za energetsku učinkovitost“ u skladu s uobičajenom procedurom, uz izuzeće interne tehničke analize projekta kako se navodi u točki 1. i 2. ovog poglavlja;</a:t>
            </a:r>
          </a:p>
          <a:p>
            <a:pPr lvl="0"/>
            <a:r>
              <a:rPr lang="hr-HR" sz="1200" kern="1200" dirty="0">
                <a:solidFill>
                  <a:schemeClr val="tx1"/>
                </a:solidFill>
                <a:effectLst/>
                <a:latin typeface="+mn-lt"/>
                <a:ea typeface="+mn-ea"/>
                <a:cs typeface="+mn-cs"/>
              </a:rPr>
              <a:t>- </a:t>
            </a:r>
            <a:r>
              <a:rPr lang="hr-HR" sz="1200" b="1" kern="1200" dirty="0">
                <a:solidFill>
                  <a:schemeClr val="tx1"/>
                </a:solidFill>
                <a:effectLst/>
                <a:latin typeface="+mn-lt"/>
                <a:ea typeface="+mn-ea"/>
                <a:cs typeface="+mn-cs"/>
              </a:rPr>
              <a:t>HBOR samostalno odlučuje </a:t>
            </a:r>
            <a:r>
              <a:rPr lang="hr-HR" sz="1200" kern="1200" dirty="0">
                <a:solidFill>
                  <a:schemeClr val="tx1"/>
                </a:solidFill>
                <a:effectLst/>
                <a:latin typeface="+mn-lt"/>
                <a:ea typeface="+mn-ea"/>
                <a:cs typeface="+mn-cs"/>
              </a:rPr>
              <a:t>o svakom pojedinačnom zahtjevu za „ESIF Kredit za energetsku učinkovitost“ te u slučaju pozitivne ocjene </a:t>
            </a:r>
            <a:r>
              <a:rPr lang="hr-HR" sz="1200" b="1" kern="1200" dirty="0">
                <a:solidFill>
                  <a:schemeClr val="tx1"/>
                </a:solidFill>
                <a:effectLst/>
                <a:latin typeface="+mn-lt"/>
                <a:ea typeface="+mn-ea"/>
                <a:cs typeface="+mn-cs"/>
              </a:rPr>
              <a:t>donosi uvjetnu Odluku o odobrenju kredita</a:t>
            </a:r>
            <a:r>
              <a:rPr lang="hr-HR" sz="1200" kern="1200" dirty="0">
                <a:solidFill>
                  <a:schemeClr val="tx1"/>
                </a:solidFill>
                <a:effectLst/>
                <a:latin typeface="+mn-lt"/>
                <a:ea typeface="+mn-ea"/>
                <a:cs typeface="+mn-cs"/>
              </a:rPr>
              <a:t>; </a:t>
            </a:r>
          </a:p>
          <a:p>
            <a:pPr lvl="0"/>
            <a:r>
              <a:rPr lang="hr-HR" sz="1200" kern="1200" dirty="0">
                <a:solidFill>
                  <a:schemeClr val="tx1"/>
                </a:solidFill>
                <a:effectLst/>
                <a:latin typeface="+mn-lt"/>
                <a:ea typeface="+mn-ea"/>
                <a:cs typeface="+mn-cs"/>
              </a:rPr>
              <a:t>- Nakon što krajnji primatelj dostavi HBOR-u Ugovor o dodjeli bespovratnih sredstava, uključujući i sve njegove priloge, HBOR će s krajnjim primateljem „ESIF Kredita za energetsku učinkovitost“ </a:t>
            </a:r>
            <a:r>
              <a:rPr lang="hr-HR" sz="1200" b="1" kern="1200" dirty="0">
                <a:solidFill>
                  <a:schemeClr val="tx1"/>
                </a:solidFill>
                <a:effectLst/>
                <a:latin typeface="+mn-lt"/>
                <a:ea typeface="+mn-ea"/>
                <a:cs typeface="+mn-cs"/>
              </a:rPr>
              <a:t>zaključiti Ugovor o kreditu</a:t>
            </a:r>
            <a:r>
              <a:rPr lang="hr-HR" sz="1200" kern="1200" dirty="0">
                <a:solidFill>
                  <a:schemeClr val="tx1"/>
                </a:solidFill>
                <a:effectLst/>
                <a:latin typeface="+mn-lt"/>
                <a:ea typeface="+mn-ea"/>
                <a:cs typeface="+mn-cs"/>
              </a:rPr>
              <a:t>;</a:t>
            </a:r>
          </a:p>
          <a:p>
            <a:pPr lvl="0"/>
            <a:r>
              <a:rPr lang="hr-HR" sz="1200" kern="1200" dirty="0">
                <a:solidFill>
                  <a:schemeClr val="tx1"/>
                </a:solidFill>
                <a:effectLst/>
                <a:latin typeface="+mn-lt"/>
                <a:ea typeface="+mn-ea"/>
                <a:cs typeface="+mn-cs"/>
              </a:rPr>
              <a:t>- Po odobrenju kredita, HBOR će putem elektroničke pošte dostaviti informaciju o odobrenju kredita UT-u, PT1-u i PT2-u.</a:t>
            </a:r>
          </a:p>
          <a:p>
            <a:endParaRPr lang="hr-HR" altLang="sr-Latn-RS" b="1"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15</a:t>
            </a:fld>
            <a:endParaRPr lang="hr-HR" altLang="sr-Latn-RS">
              <a:latin typeface="Arial" panose="020B0604020202020204" pitchFamily="34" charset="0"/>
            </a:endParaRPr>
          </a:p>
        </p:txBody>
      </p:sp>
    </p:spTree>
    <p:extLst>
      <p:ext uri="{BB962C8B-B14F-4D97-AF65-F5344CB8AC3E}">
        <p14:creationId xmlns:p14="http://schemas.microsoft.com/office/powerpoint/2010/main" val="27655564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hr-HR" sz="1200" kern="1200" dirty="0">
                <a:solidFill>
                  <a:schemeClr val="tx1"/>
                </a:solidFill>
                <a:effectLst/>
                <a:latin typeface="+mn-lt"/>
                <a:ea typeface="+mn-ea"/>
                <a:cs typeface="+mn-cs"/>
              </a:rPr>
              <a:t>Sukladno općim uvjetima Ugovora o dodjeli bespovratnih sredstava za projekte koji se financiraju iz ESIF-a u financijskom razdoblju 2014. – 2020., </a:t>
            </a:r>
            <a:r>
              <a:rPr lang="hr-HR" sz="1200" b="1" kern="1200" dirty="0">
                <a:solidFill>
                  <a:schemeClr val="tx1"/>
                </a:solidFill>
                <a:effectLst/>
                <a:latin typeface="+mn-lt"/>
                <a:ea typeface="+mn-ea"/>
                <a:cs typeface="+mn-cs"/>
              </a:rPr>
              <a:t>krajnji primatelj Zahtjev za nadoknadom sredstava podnosi FZOEU u pravilu jednom mjesečno, a minimalno jednom u tri mjeseca, za vrijeme provedbe projekta</a:t>
            </a:r>
            <a:r>
              <a:rPr lang="hr-HR" sz="1200" kern="1200" dirty="0">
                <a:solidFill>
                  <a:schemeClr val="tx1"/>
                </a:solidFill>
                <a:effectLst/>
                <a:latin typeface="+mn-lt"/>
                <a:ea typeface="+mn-ea"/>
                <a:cs typeface="+mn-cs"/>
              </a:rPr>
              <a:t>. Planirana dinamika podnošenja Zahtjeva za nadoknadom sredstava dio je Ugovora o bespovratnim sredstvima.</a:t>
            </a:r>
          </a:p>
          <a:p>
            <a:r>
              <a:rPr lang="hr-HR" sz="1200" kern="1200" dirty="0">
                <a:solidFill>
                  <a:schemeClr val="tx1"/>
                </a:solidFill>
                <a:effectLst/>
                <a:latin typeface="+mn-lt"/>
                <a:ea typeface="+mn-ea"/>
                <a:cs typeface="+mn-cs"/>
              </a:rPr>
              <a:t>Ako je utvrđeno Posebnim uvjetima, krajnji primatelj bespovratnih sredstava može dostavljati Zahtjeve za nadoknadom sredstava češće od dinamike predviđene Ugovorom.</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hr-HR" sz="1200" dirty="0">
              <a:solidFill>
                <a:schemeClr val="tx1">
                  <a:lumMod val="95000"/>
                  <a:lumOff val="5000"/>
                </a:schemeClr>
              </a:solidFill>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hr-HR" sz="1200" dirty="0">
              <a:solidFill>
                <a:schemeClr val="tx1">
                  <a:lumMod val="95000"/>
                  <a:lumOff val="5000"/>
                </a:schemeClr>
              </a:solidFill>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hr-HR" sz="1200" b="1" kern="1200" dirty="0">
                <a:solidFill>
                  <a:schemeClr val="tx1"/>
                </a:solidFill>
                <a:effectLst/>
                <a:latin typeface="+mn-lt"/>
                <a:ea typeface="+mn-ea"/>
                <a:cs typeface="+mn-cs"/>
              </a:rPr>
              <a:t>Metoda plaćanja“, </a:t>
            </a:r>
            <a:r>
              <a:rPr lang="hr-HR" sz="1200" kern="1200" dirty="0">
                <a:solidFill>
                  <a:schemeClr val="tx1"/>
                </a:solidFill>
                <a:effectLst/>
                <a:latin typeface="+mn-lt"/>
                <a:ea typeface="+mn-ea"/>
                <a:cs typeface="+mn-cs"/>
              </a:rPr>
              <a:t>odnosno postupak potraživanja neplaćenih izdataka, podrazumijeva da Korisnik podnosi zahtjev za nadoknadom nastalih, ali neisplaćenih troškova te tek po plaćanju istih u cijelosti podnosi dokaz o uplati (osim ako navedeni trošak već nije pokriven isplaćenim predujmom).</a:t>
            </a:r>
            <a:endParaRPr lang="hr-HR" sz="1200" b="1" dirty="0">
              <a:solidFill>
                <a:schemeClr val="tx1">
                  <a:lumMod val="95000"/>
                  <a:lumOff val="5000"/>
                </a:schemeClr>
              </a:solidFill>
            </a:endParaRPr>
          </a:p>
          <a:p>
            <a:endParaRPr lang="hr-HR" altLang="sr-Latn-RS" b="1"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16</a:t>
            </a:fld>
            <a:endParaRPr lang="hr-HR" altLang="sr-Latn-RS">
              <a:latin typeface="Arial" panose="020B0604020202020204" pitchFamily="34" charset="0"/>
            </a:endParaRPr>
          </a:p>
        </p:txBody>
      </p:sp>
    </p:spTree>
    <p:extLst>
      <p:ext uri="{BB962C8B-B14F-4D97-AF65-F5344CB8AC3E}">
        <p14:creationId xmlns:p14="http://schemas.microsoft.com/office/powerpoint/2010/main" val="34226594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17</a:t>
            </a:fld>
            <a:endParaRPr lang="hr-HR" altLang="sr-Latn-RS">
              <a:latin typeface="Arial" panose="020B0604020202020204" pitchFamily="34" charset="0"/>
            </a:endParaRPr>
          </a:p>
        </p:txBody>
      </p:sp>
    </p:spTree>
    <p:extLst>
      <p:ext uri="{BB962C8B-B14F-4D97-AF65-F5344CB8AC3E}">
        <p14:creationId xmlns:p14="http://schemas.microsoft.com/office/powerpoint/2010/main" val="16054072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18</a:t>
            </a:fld>
            <a:endParaRPr lang="hr-HR" altLang="sr-Latn-RS">
              <a:latin typeface="Arial" panose="020B0604020202020204" pitchFamily="34" charset="0"/>
            </a:endParaRPr>
          </a:p>
        </p:txBody>
      </p:sp>
    </p:spTree>
    <p:extLst>
      <p:ext uri="{BB962C8B-B14F-4D97-AF65-F5344CB8AC3E}">
        <p14:creationId xmlns:p14="http://schemas.microsoft.com/office/powerpoint/2010/main" val="2268839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19</a:t>
            </a:fld>
            <a:endParaRPr lang="hr-HR" altLang="sr-Latn-RS">
              <a:latin typeface="Arial" panose="020B0604020202020204" pitchFamily="34" charset="0"/>
            </a:endParaRPr>
          </a:p>
        </p:txBody>
      </p:sp>
    </p:spTree>
    <p:extLst>
      <p:ext uri="{BB962C8B-B14F-4D97-AF65-F5344CB8AC3E}">
        <p14:creationId xmlns:p14="http://schemas.microsoft.com/office/powerpoint/2010/main" val="274636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2</a:t>
            </a:fld>
            <a:endParaRPr lang="hr-HR" altLang="sr-Latn-RS">
              <a:latin typeface="Arial" panose="020B0604020202020204" pitchFamily="34" charset="0"/>
            </a:endParaRPr>
          </a:p>
        </p:txBody>
      </p:sp>
    </p:spTree>
    <p:extLst>
      <p:ext uri="{BB962C8B-B14F-4D97-AF65-F5344CB8AC3E}">
        <p14:creationId xmlns:p14="http://schemas.microsoft.com/office/powerpoint/2010/main" val="16039471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20</a:t>
            </a:fld>
            <a:endParaRPr lang="hr-HR" altLang="sr-Latn-RS">
              <a:latin typeface="Arial" panose="020B0604020202020204" pitchFamily="34" charset="0"/>
            </a:endParaRPr>
          </a:p>
        </p:txBody>
      </p:sp>
    </p:spTree>
    <p:extLst>
      <p:ext uri="{BB962C8B-B14F-4D97-AF65-F5344CB8AC3E}">
        <p14:creationId xmlns:p14="http://schemas.microsoft.com/office/powerpoint/2010/main" val="26884730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92500" lnSpcReduction="1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000" dirty="0">
                <a:solidFill>
                  <a:schemeClr val="tx1"/>
                </a:solidFill>
              </a:rPr>
              <a:t>Temeljem provedene ex-</a:t>
            </a:r>
            <a:r>
              <a:rPr lang="hr-HR" sz="1000" dirty="0" err="1">
                <a:solidFill>
                  <a:schemeClr val="tx1"/>
                </a:solidFill>
              </a:rPr>
              <a:t>ante</a:t>
            </a:r>
            <a:r>
              <a:rPr lang="hr-HR" sz="1000" dirty="0">
                <a:solidFill>
                  <a:schemeClr val="tx1"/>
                </a:solidFill>
              </a:rPr>
              <a:t> analize tržišta za potrebe uvođenja financijskih instrumenata (FI) za MSP u okviru Prioritetne osi 3 „Poslovna konkurentnost” OPKK </a:t>
            </a:r>
            <a:r>
              <a:rPr lang="hr-HR" sz="1000" baseline="0" dirty="0">
                <a:solidFill>
                  <a:schemeClr val="tx1"/>
                </a:solidFill>
              </a:rPr>
              <a:t>2014.-.2020., određena je alokacija u visini od 250 milijuna EUR iz Europskih strukturnih i investicijskih fondova (ESIF) za provedbu financijskih instrumenata za MSP.</a:t>
            </a:r>
            <a:r>
              <a:rPr lang="hr-HR" sz="1000" b="1" dirty="0">
                <a:solidFill>
                  <a:schemeClr val="tx1"/>
                </a:solidFill>
              </a:rPr>
              <a:t> </a:t>
            </a:r>
            <a:endParaRPr lang="hr-HR" sz="10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hr-HR" sz="1000" dirty="0">
                <a:solidFill>
                  <a:schemeClr val="tx1"/>
                </a:solidFill>
              </a:rPr>
              <a:t>Od ukupno dostupnih 250 milijuna EUR, </a:t>
            </a:r>
            <a:r>
              <a:rPr lang="hr-HR" sz="1000" b="1" dirty="0">
                <a:solidFill>
                  <a:srgbClr val="FF0000"/>
                </a:solidFill>
              </a:rPr>
              <a:t>110 milijuna EUR </a:t>
            </a:r>
            <a:r>
              <a:rPr lang="hr-HR" sz="1000" dirty="0">
                <a:solidFill>
                  <a:schemeClr val="tx1"/>
                </a:solidFill>
              </a:rPr>
              <a:t>alocirano je za FI </a:t>
            </a:r>
            <a:r>
              <a:rPr lang="hr-HR" sz="1000" b="1" dirty="0">
                <a:solidFill>
                  <a:srgbClr val="FF0000"/>
                </a:solidFill>
              </a:rPr>
              <a:t>„ESIF Krediti za rast i razvoj”</a:t>
            </a:r>
            <a:r>
              <a:rPr lang="hr-HR" sz="1000" dirty="0">
                <a:solidFill>
                  <a:schemeClr val="tx1"/>
                </a:solidFill>
              </a:rPr>
              <a:t>,</a:t>
            </a:r>
            <a:r>
              <a:rPr lang="hr-HR" sz="1000" dirty="0">
                <a:solidFill>
                  <a:srgbClr val="FF0000"/>
                </a:solidFill>
              </a:rPr>
              <a:t> </a:t>
            </a:r>
            <a:r>
              <a:rPr lang="hr-HR" sz="1000" dirty="0">
                <a:solidFill>
                  <a:schemeClr val="tx1"/>
                </a:solidFill>
              </a:rPr>
              <a:t>a </a:t>
            </a:r>
            <a:r>
              <a:rPr lang="hr-HR" sz="1000" b="1" dirty="0">
                <a:solidFill>
                  <a:schemeClr val="tx1"/>
                </a:solidFill>
              </a:rPr>
              <a:t>HBOR je identificiran kao najprikladnija institucija</a:t>
            </a:r>
            <a:r>
              <a:rPr lang="hr-HR" sz="1000" dirty="0">
                <a:solidFill>
                  <a:schemeClr val="tx1"/>
                </a:solidFill>
              </a:rPr>
              <a:t> za provedbu istoga. </a:t>
            </a:r>
          </a:p>
          <a:p>
            <a:pPr lvl="0"/>
            <a:r>
              <a:rPr lang="hr-HR" sz="1000" b="1" u="sng" dirty="0"/>
              <a:t>Dana 7.9.2016. </a:t>
            </a:r>
            <a:r>
              <a:rPr lang="hr-HR" sz="1000" dirty="0"/>
              <a:t>MRRFEU je uručilo HBOR-u </a:t>
            </a:r>
            <a:r>
              <a:rPr lang="hr-HR" sz="1000" b="1" dirty="0"/>
              <a:t>Odluku o izravnom povjeravanju </a:t>
            </a:r>
            <a:r>
              <a:rPr lang="hr-HR" sz="1000" dirty="0"/>
              <a:t>zadataka provedbe FI „ESIF Krediti za rast i razvoj”. </a:t>
            </a:r>
          </a:p>
          <a:p>
            <a:pPr lvl="0"/>
            <a:r>
              <a:rPr lang="hr-HR" sz="1000" b="1" u="sng" dirty="0"/>
              <a:t>Dana 21.12.2016. </a:t>
            </a:r>
            <a:r>
              <a:rPr lang="hr-HR" sz="1000" dirty="0"/>
              <a:t>MRRFEU i HBOR potpisali su </a:t>
            </a:r>
            <a:r>
              <a:rPr lang="hr-HR" sz="1000" b="1" dirty="0"/>
              <a:t>Sporazum o financiranju </a:t>
            </a:r>
            <a:r>
              <a:rPr lang="hr-HR" sz="1000" dirty="0"/>
              <a:t>za provedbu FI „ESIF Krediti za rast i razvoj”. </a:t>
            </a:r>
          </a:p>
          <a:p>
            <a:pPr lvl="0"/>
            <a:r>
              <a:rPr lang="hr-HR" sz="1000" b="1" u="sng" dirty="0"/>
              <a:t>Dana 31.1.2017</a:t>
            </a:r>
            <a:r>
              <a:rPr lang="hr-HR" sz="1000" dirty="0"/>
              <a:t>. HBOR je </a:t>
            </a:r>
            <a:r>
              <a:rPr lang="hr-HR" sz="1000" b="1" dirty="0"/>
              <a:t>započeo</a:t>
            </a:r>
            <a:r>
              <a:rPr lang="hr-HR" sz="1000" dirty="0"/>
              <a:t> </a:t>
            </a:r>
            <a:r>
              <a:rPr lang="hr-HR" sz="1000" b="1" dirty="0"/>
              <a:t>postupak javne nabave poslovnih banaka koje će s HBOR-om surađivati u implementaciji predmetnog FI-a </a:t>
            </a:r>
            <a:r>
              <a:rPr lang="hr-HR" sz="1000" dirty="0"/>
              <a:t>(u ulozi financijskih posrednika). </a:t>
            </a:r>
          </a:p>
          <a:p>
            <a:pPr lvl="0"/>
            <a:r>
              <a:rPr lang="hr-HR" sz="1000" b="1" u="sng" dirty="0"/>
              <a:t>Dana 21.4.2017. </a:t>
            </a:r>
            <a:r>
              <a:rPr lang="hr-HR" sz="1000" dirty="0"/>
              <a:t>odabrane su tri poslovne banke: Privredna banka Zagreb d.d., Erste &amp; </a:t>
            </a:r>
            <a:r>
              <a:rPr lang="hr-HR" sz="1000" dirty="0" err="1"/>
              <a:t>Steiermärkische</a:t>
            </a:r>
            <a:r>
              <a:rPr lang="hr-HR" sz="1000" dirty="0"/>
              <a:t> Bank d.d. i Zagrebačka banka d.d. </a:t>
            </a:r>
          </a:p>
          <a:p>
            <a:pPr lvl="0"/>
            <a:r>
              <a:rPr lang="hr-HR" sz="1000" b="1" u="sng" dirty="0"/>
              <a:t>Dana 30.5.2017. </a:t>
            </a:r>
            <a:r>
              <a:rPr lang="hr-HR" sz="1000" dirty="0"/>
              <a:t>HBOR je s odabranim poslovnim bankama (PBZ, ERSTE i ZABA) </a:t>
            </a:r>
            <a:r>
              <a:rPr lang="hr-HR" sz="1000" b="1" dirty="0"/>
              <a:t>potpisao Okvirne sporazume.</a:t>
            </a:r>
            <a:endParaRPr lang="hr-HR" sz="1000" dirty="0"/>
          </a:p>
          <a:p>
            <a:pPr lvl="0"/>
            <a:r>
              <a:rPr lang="hr-HR" sz="1000" dirty="0"/>
              <a:t>Pregovori s odabranim bankama trajali su 5 mjeseci što je prethodilo potpisivanju Sporazuma o financiranju razine II, </a:t>
            </a:r>
            <a:r>
              <a:rPr lang="hr-HR" sz="1000" b="1" u="sng" dirty="0"/>
              <a:t>dana 24.10.2017. </a:t>
            </a:r>
            <a:endParaRPr lang="hr-HR" sz="1000" dirty="0"/>
          </a:p>
          <a:p>
            <a:pPr lvl="0"/>
            <a:r>
              <a:rPr lang="hr-HR" sz="1000" dirty="0"/>
              <a:t>HBOR je </a:t>
            </a:r>
            <a:r>
              <a:rPr lang="hr-HR" sz="1000" b="1" u="sng" dirty="0"/>
              <a:t>dana 28.12.2017. </a:t>
            </a:r>
            <a:r>
              <a:rPr lang="hr-HR" sz="1000" dirty="0"/>
              <a:t>proslijedio sredstva ESIF-a odabranim poslovnim bankama.</a:t>
            </a:r>
          </a:p>
          <a:p>
            <a:pPr lvl="0"/>
            <a:r>
              <a:rPr lang="hr-HR" sz="1000" b="1" u="sng" dirty="0"/>
              <a:t>Veljača 2018. </a:t>
            </a:r>
            <a:r>
              <a:rPr lang="hr-HR" sz="1000" dirty="0"/>
              <a:t>– odobreni prvi krediti. </a:t>
            </a:r>
          </a:p>
          <a:p>
            <a:pPr marL="0" marR="0" lvl="0" indent="0" algn="l" defTabSz="914400" rtl="0" eaLnBrk="1" fontAlgn="auto" latinLnBrk="0" hangingPunct="1">
              <a:lnSpc>
                <a:spcPct val="100000"/>
              </a:lnSpc>
              <a:spcBef>
                <a:spcPts val="0"/>
              </a:spcBef>
              <a:spcAft>
                <a:spcPts val="0"/>
              </a:spcAft>
              <a:buClrTx/>
              <a:buSzTx/>
              <a:buFontTx/>
              <a:buNone/>
              <a:tabLst/>
              <a:defRPr/>
            </a:pPr>
            <a:r>
              <a:rPr lang="hr-HR" sz="1000" b="1" dirty="0">
                <a:solidFill>
                  <a:schemeClr val="bg1"/>
                </a:solidFill>
              </a:rPr>
              <a:t>Pojedinačni krediti krajnjim primateljima ugovaraju se iz sredstava iz izvora ESIF-a i sredstava iz izvora poslovnih banaka u omjerima 50:50.</a:t>
            </a:r>
            <a:endParaRPr lang="hr-HR" sz="1000" dirty="0">
              <a:solidFill>
                <a:schemeClr val="bg1"/>
              </a:solidFill>
            </a:endParaRPr>
          </a:p>
          <a:p>
            <a:pPr lvl="0"/>
            <a:endParaRPr lang="hr-HR" sz="1000" dirty="0"/>
          </a:p>
          <a:p>
            <a:endParaRPr lang="hr-HR" sz="1000" dirty="0"/>
          </a:p>
          <a:p>
            <a:endParaRPr lang="hr-HR" altLang="sr-Latn-RS" sz="1000"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21</a:t>
            </a:fld>
            <a:endParaRPr lang="hr-HR" altLang="sr-Latn-RS">
              <a:latin typeface="Arial" panose="020B0604020202020204" pitchFamily="34" charset="0"/>
            </a:endParaRPr>
          </a:p>
        </p:txBody>
      </p:sp>
    </p:spTree>
    <p:extLst>
      <p:ext uri="{BB962C8B-B14F-4D97-AF65-F5344CB8AC3E}">
        <p14:creationId xmlns:p14="http://schemas.microsoft.com/office/powerpoint/2010/main" val="9333359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22</a:t>
            </a:fld>
            <a:endParaRPr lang="hr-HR" altLang="sr-Latn-RS">
              <a:latin typeface="Arial" panose="020B0604020202020204" pitchFamily="34" charset="0"/>
            </a:endParaRPr>
          </a:p>
        </p:txBody>
      </p:sp>
    </p:spTree>
    <p:extLst>
      <p:ext uri="{BB962C8B-B14F-4D97-AF65-F5344CB8AC3E}">
        <p14:creationId xmlns:p14="http://schemas.microsoft.com/office/powerpoint/2010/main" val="23108525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23</a:t>
            </a:fld>
            <a:endParaRPr lang="hr-HR" altLang="sr-Latn-RS">
              <a:latin typeface="Arial" panose="020B0604020202020204" pitchFamily="34" charset="0"/>
            </a:endParaRPr>
          </a:p>
        </p:txBody>
      </p:sp>
    </p:spTree>
    <p:extLst>
      <p:ext uri="{BB962C8B-B14F-4D97-AF65-F5344CB8AC3E}">
        <p14:creationId xmlns:p14="http://schemas.microsoft.com/office/powerpoint/2010/main" val="23833426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24</a:t>
            </a:fld>
            <a:endParaRPr lang="hr-HR" altLang="sr-Latn-RS">
              <a:latin typeface="Arial" panose="020B0604020202020204" pitchFamily="34" charset="0"/>
            </a:endParaRPr>
          </a:p>
        </p:txBody>
      </p:sp>
    </p:spTree>
    <p:extLst>
      <p:ext uri="{BB962C8B-B14F-4D97-AF65-F5344CB8AC3E}">
        <p14:creationId xmlns:p14="http://schemas.microsoft.com/office/powerpoint/2010/main" val="30286853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hr-HR" altLang="sr-Latn-RS" dirty="0"/>
              <a:t> HBOR može razmotriti kreditiranje 100% predračunske vrijednosti s PDV-om ako korisnik kredita isporučuje dobra ili obavlja usluge koje su izuzete od obračunavanja PDV-a ili za korisnike kredita koji ne posluju u sustavu PDV-a.</a:t>
            </a:r>
          </a:p>
          <a:p>
            <a:r>
              <a:rPr lang="hr-HR" altLang="sr-Latn-RS" dirty="0"/>
              <a:t>  Kriteriji za definiranje tržišno konkurentnih subjekata nalaze se u Općim kriterijima prihvatljivosti, koji čine sastavni dio ovog programa.</a:t>
            </a:r>
          </a:p>
          <a:p>
            <a:r>
              <a:rPr lang="hr-HR" altLang="sr-Latn-RS" dirty="0"/>
              <a:t>  Djelatnosti od posebnog interesa definirane su Općim kriterijima prihvatljivosti, koji čine sastavni dio ovog programa.</a:t>
            </a:r>
          </a:p>
          <a:p>
            <a:r>
              <a:rPr lang="hr-HR" altLang="sr-Latn-RS" dirty="0"/>
              <a:t>  Posebna područja RH definirana su u Općim kriterijima prihvatljivosti, koji čine sastavni dio ovog programa.</a:t>
            </a:r>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25</a:t>
            </a:fld>
            <a:endParaRPr lang="hr-HR" altLang="sr-Latn-RS">
              <a:latin typeface="Arial" panose="020B0604020202020204" pitchFamily="34" charset="0"/>
            </a:endParaRPr>
          </a:p>
        </p:txBody>
      </p:sp>
    </p:spTree>
    <p:extLst>
      <p:ext uri="{BB962C8B-B14F-4D97-AF65-F5344CB8AC3E}">
        <p14:creationId xmlns:p14="http://schemas.microsoft.com/office/powerpoint/2010/main" val="20767322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200" dirty="0"/>
              <a:t>HBOR trenutno priprema dokumentaciju za nadmetanje, za javnu nabavu usluga konzultanata koji će izrađivati projektnu dokumentaciju koja će se financirati iz sredstava ovog programa.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hr-HR"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hr-HR" sz="1200" dirty="0"/>
              <a:t>ELENA će financirati izradu projektne dokumentacije (idejni i glavni projekt, energetski pregledi i ostala dokumentacija) za korisnike financijskih instrumenata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hr-HR" sz="1200" kern="1200" dirty="0">
                <a:solidFill>
                  <a:schemeClr val="tx1"/>
                </a:solidFill>
                <a:latin typeface="+mn-lt"/>
                <a:ea typeface="+mn-ea"/>
                <a:cs typeface="+mn-cs"/>
              </a:rPr>
              <a:t>ESIF Kredita za javnu rasvjetu,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hr-HR" sz="1200" dirty="0"/>
              <a:t>ESIF Kredita za energetsku učinkovitost u zgradama javnog sektora,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hr-HR" sz="1200" dirty="0"/>
              <a:t>ESIF Kredita za energetsku učinkovitost za poduzetnike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hr-HR" sz="1200" dirty="0"/>
              <a:t>te za korisnike Programa kreditiranja HBOR-a – Investicije javnog sektora (prijašnja Zaštita okoliša)</a:t>
            </a:r>
          </a:p>
          <a:p>
            <a:pPr marL="0" marR="0" lvl="0" indent="0" algn="l" defTabSz="914400" rtl="0" eaLnBrk="1" fontAlgn="auto" latinLnBrk="0" hangingPunct="1">
              <a:lnSpc>
                <a:spcPct val="100000"/>
              </a:lnSpc>
              <a:spcBef>
                <a:spcPts val="0"/>
              </a:spcBef>
              <a:spcAft>
                <a:spcPts val="0"/>
              </a:spcAft>
              <a:buClrTx/>
              <a:buSzTx/>
              <a:buFontTx/>
              <a:buNone/>
              <a:tabLst/>
              <a:defRPr/>
            </a:pPr>
            <a:endParaRPr lang="hr-HR" sz="1200" dirty="0"/>
          </a:p>
          <a:p>
            <a:endParaRPr lang="hr-HR" altLang="sr-Latn-R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26</a:t>
            </a:fld>
            <a:endParaRPr lang="hr-HR" altLang="sr-Latn-RS">
              <a:latin typeface="Arial" panose="020B0604020202020204" pitchFamily="34" charset="0"/>
            </a:endParaRPr>
          </a:p>
        </p:txBody>
      </p:sp>
    </p:spTree>
    <p:extLst>
      <p:ext uri="{BB962C8B-B14F-4D97-AF65-F5344CB8AC3E}">
        <p14:creationId xmlns:p14="http://schemas.microsoft.com/office/powerpoint/2010/main" val="28892989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92500" lnSpcReduction="20000"/>
          </a:bodyPr>
          <a:lstStyle/>
          <a:p>
            <a:pPr>
              <a:buFont typeface="Wingdings" panose="05000000000000000000" pitchFamily="2" charset="2"/>
              <a:buNone/>
            </a:pPr>
            <a:endParaRPr lang="hr-HR" altLang="sr-Latn-R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27</a:t>
            </a:fld>
            <a:endParaRPr lang="hr-HR" altLang="sr-Latn-RS">
              <a:latin typeface="Arial" panose="020B0604020202020204" pitchFamily="34" charset="0"/>
            </a:endParaRPr>
          </a:p>
        </p:txBody>
      </p:sp>
    </p:spTree>
    <p:extLst>
      <p:ext uri="{BB962C8B-B14F-4D97-AF65-F5344CB8AC3E}">
        <p14:creationId xmlns:p14="http://schemas.microsoft.com/office/powerpoint/2010/main" val="23199761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None/>
            </a:pPr>
            <a:r>
              <a:rPr lang="hr-HR" altLang="sr-Latn-RS" sz="2400" b="1" dirty="0"/>
              <a:t>Financijski nadzor obuhvaća kontrolu slijedećih aspekata realizacije investicijskog projekta</a:t>
            </a:r>
          </a:p>
          <a:p>
            <a:pPr marL="342900" lvl="1" indent="-342900">
              <a:buFont typeface="Wingdings" panose="05000000000000000000" pitchFamily="2" charset="2"/>
              <a:buChar char="§"/>
            </a:pPr>
            <a:r>
              <a:rPr lang="hr-HR" altLang="sr-Latn-RS" sz="1800" b="1" dirty="0"/>
              <a:t>financijskih (kontrola ulaganje u osnovna/obrtna sredstva, kontrola vlastitih ulaganja)</a:t>
            </a:r>
          </a:p>
          <a:p>
            <a:pPr marL="342900" lvl="1" indent="-342900">
              <a:buFont typeface="Wingdings" panose="05000000000000000000" pitchFamily="2" charset="2"/>
              <a:buChar char="§"/>
            </a:pPr>
            <a:r>
              <a:rPr lang="hr-HR" altLang="sr-Latn-RS" sz="1800" b="1" dirty="0"/>
              <a:t>terminskih (realiziranje unutar terminskih okvira, završavanje </a:t>
            </a:r>
            <a:r>
              <a:rPr lang="hr-HR" altLang="sr-Latn-RS" sz="1800" b="1" dirty="0" err="1"/>
              <a:t>inv</a:t>
            </a:r>
            <a:r>
              <a:rPr lang="hr-HR" altLang="sr-Latn-RS" sz="1800" b="1" dirty="0"/>
              <a:t>. projekta u roku)</a:t>
            </a:r>
          </a:p>
          <a:p>
            <a:pPr marL="342900" lvl="1" indent="-342900">
              <a:buFont typeface="Wingdings" panose="05000000000000000000" pitchFamily="2" charset="2"/>
              <a:buChar char="§"/>
            </a:pPr>
            <a:r>
              <a:rPr lang="hr-HR" altLang="sr-Latn-RS" sz="1800" b="1" dirty="0"/>
              <a:t>zakonodavnih (realiziranje u skladu s propisima)</a:t>
            </a:r>
          </a:p>
          <a:p>
            <a:endParaRPr lang="hr-HR" altLang="sr-Latn-R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28</a:t>
            </a:fld>
            <a:endParaRPr lang="hr-HR" altLang="sr-Latn-RS">
              <a:latin typeface="Arial" panose="020B0604020202020204" pitchFamily="34" charset="0"/>
            </a:endParaRPr>
          </a:p>
        </p:txBody>
      </p:sp>
    </p:spTree>
    <p:extLst>
      <p:ext uri="{BB962C8B-B14F-4D97-AF65-F5344CB8AC3E}">
        <p14:creationId xmlns:p14="http://schemas.microsoft.com/office/powerpoint/2010/main" val="15363437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None/>
            </a:pPr>
            <a:r>
              <a:rPr lang="hr-HR" altLang="sr-Latn-RS" sz="1600" b="1" dirty="0"/>
              <a:t>Faza projektiranja</a:t>
            </a:r>
          </a:p>
          <a:p>
            <a:pPr>
              <a:buFont typeface="Wingdings" panose="05000000000000000000" pitchFamily="2" charset="2"/>
              <a:buChar char="§"/>
            </a:pPr>
            <a:r>
              <a:rPr lang="hr-HR" altLang="sr-Latn-RS" sz="1200" dirty="0"/>
              <a:t>Sveobuhvatnost  i razina razrade (VTR, više radnje, dodatni radovi) </a:t>
            </a:r>
          </a:p>
          <a:p>
            <a:pPr>
              <a:buFont typeface="Wingdings" panose="05000000000000000000" pitchFamily="2" charset="2"/>
              <a:buChar char="§"/>
            </a:pPr>
            <a:r>
              <a:rPr lang="hr-HR" altLang="sr-Latn-RS" sz="1200" dirty="0"/>
              <a:t>Međusobna usklađenost projekata i usklađenost s propisima – izmjene GP/GD, usporavanje dinamike, osporavanje plaćanja</a:t>
            </a:r>
          </a:p>
          <a:p>
            <a:pPr>
              <a:buFont typeface="Wingdings" panose="05000000000000000000" pitchFamily="2" charset="2"/>
              <a:buChar char="§"/>
            </a:pPr>
            <a:r>
              <a:rPr lang="hr-HR" altLang="sr-Latn-RS" sz="1200" dirty="0"/>
              <a:t>Troškovnici (strukturiranost, točnost, preciznost, rezerve) </a:t>
            </a:r>
          </a:p>
          <a:p>
            <a:pPr>
              <a:buFont typeface="Wingdings" panose="05000000000000000000" pitchFamily="2" charset="2"/>
              <a:buNone/>
            </a:pPr>
            <a:r>
              <a:rPr lang="hr-HR" altLang="sr-Latn-RS" sz="1200" dirty="0"/>
              <a:t>- Lakše i brže praćenje strukturiranih troškovnika, </a:t>
            </a:r>
            <a:r>
              <a:rPr lang="hr-HR" altLang="sr-Latn-RS" sz="1200" dirty="0" err="1"/>
              <a:t>kompatabilnost</a:t>
            </a:r>
            <a:r>
              <a:rPr lang="hr-HR" altLang="sr-Latn-RS" sz="1200" dirty="0"/>
              <a:t> među sudionicima gradnje</a:t>
            </a:r>
          </a:p>
          <a:p>
            <a:pPr>
              <a:buFont typeface="Wingdings" panose="05000000000000000000" pitchFamily="2" charset="2"/>
              <a:buNone/>
            </a:pPr>
            <a:r>
              <a:rPr lang="hr-HR" altLang="sr-Latn-RS" sz="1200" dirty="0"/>
              <a:t>- često premalo samo da projekt prođe, pa kasnije projekt ima problema s dodatnim troškovima, nerazdvajanje opisa u skladu s ekonomsko-tehnološkim aspektima provedbe</a:t>
            </a:r>
          </a:p>
          <a:p>
            <a:pPr>
              <a:buFont typeface="Wingdings" panose="05000000000000000000" pitchFamily="2" charset="2"/>
              <a:buChar char="§"/>
            </a:pPr>
            <a:endParaRPr lang="hr-HR" altLang="sr-Latn-RS" sz="1200" dirty="0"/>
          </a:p>
          <a:p>
            <a:pPr marL="0" indent="0">
              <a:buNone/>
            </a:pPr>
            <a:r>
              <a:rPr lang="hr-HR" altLang="sr-Latn-RS" sz="1600" b="1" dirty="0"/>
              <a:t>Faza građenja i korištenja sredstava</a:t>
            </a:r>
          </a:p>
          <a:p>
            <a:pPr>
              <a:buFont typeface="Wingdings" panose="05000000000000000000" pitchFamily="2" charset="2"/>
              <a:buChar char="§"/>
            </a:pPr>
            <a:r>
              <a:rPr lang="hr-HR" altLang="sr-Latn-RS" sz="1200" dirty="0"/>
              <a:t>Nedostaci i promjene projektne dokumentacije</a:t>
            </a:r>
          </a:p>
          <a:p>
            <a:pPr>
              <a:buFont typeface="Wingdings" panose="05000000000000000000" pitchFamily="2" charset="2"/>
              <a:buChar char="§"/>
            </a:pPr>
            <a:r>
              <a:rPr lang="hr-HR" altLang="sr-Latn-RS" sz="1200" dirty="0"/>
              <a:t>Avansiranja kroz stavke</a:t>
            </a:r>
          </a:p>
          <a:p>
            <a:pPr>
              <a:buFont typeface="Wingdings" panose="05000000000000000000" pitchFamily="2" charset="2"/>
              <a:buChar char="§"/>
            </a:pPr>
            <a:r>
              <a:rPr lang="hr-HR" altLang="sr-Latn-RS" sz="1200" dirty="0"/>
              <a:t>Dokumentacija o svojstvima</a:t>
            </a:r>
          </a:p>
          <a:p>
            <a:pPr>
              <a:buFont typeface="Wingdings" panose="05000000000000000000" pitchFamily="2" charset="2"/>
              <a:buChar char="§"/>
            </a:pPr>
            <a:r>
              <a:rPr lang="hr-HR" altLang="sr-Latn-RS" sz="1200" dirty="0"/>
              <a:t>Rad stručnog nadzora – dodatno ugovaranje obračunske usluge koji nije reguliran posao Nadzora</a:t>
            </a:r>
          </a:p>
          <a:p>
            <a:endParaRPr lang="hr-HR" altLang="sr-Latn-R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29</a:t>
            </a:fld>
            <a:endParaRPr lang="hr-HR" altLang="sr-Latn-RS">
              <a:latin typeface="Arial" panose="020B0604020202020204" pitchFamily="34" charset="0"/>
            </a:endParaRPr>
          </a:p>
        </p:txBody>
      </p:sp>
    </p:spTree>
    <p:extLst>
      <p:ext uri="{BB962C8B-B14F-4D97-AF65-F5344CB8AC3E}">
        <p14:creationId xmlns:p14="http://schemas.microsoft.com/office/powerpoint/2010/main" val="693090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3</a:t>
            </a:fld>
            <a:endParaRPr lang="hr-HR" altLang="sr-Latn-RS">
              <a:latin typeface="Arial" panose="020B0604020202020204" pitchFamily="34" charset="0"/>
            </a:endParaRPr>
          </a:p>
        </p:txBody>
      </p:sp>
    </p:spTree>
    <p:extLst>
      <p:ext uri="{BB962C8B-B14F-4D97-AF65-F5344CB8AC3E}">
        <p14:creationId xmlns:p14="http://schemas.microsoft.com/office/powerpoint/2010/main" val="35514375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hr-HR" sz="1200"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30</a:t>
            </a:fld>
            <a:endParaRPr lang="hr-HR" altLang="sr-Latn-RS">
              <a:latin typeface="Arial" panose="020B0604020202020204" pitchFamily="34" charset="0"/>
            </a:endParaRPr>
          </a:p>
        </p:txBody>
      </p:sp>
    </p:spTree>
    <p:extLst>
      <p:ext uri="{BB962C8B-B14F-4D97-AF65-F5344CB8AC3E}">
        <p14:creationId xmlns:p14="http://schemas.microsoft.com/office/powerpoint/2010/main" val="3753338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92500"/>
          </a:bodyPr>
          <a:lstStyle/>
          <a:p>
            <a:r>
              <a:rPr lang="hr-HR" altLang="sr-Latn-RS" dirty="0"/>
              <a:t>Što nije HBOR?</a:t>
            </a:r>
          </a:p>
          <a:p>
            <a:r>
              <a:rPr lang="hr-HR" altLang="sr-Latn-RS" dirty="0"/>
              <a:t>HBOR ne daje </a:t>
            </a:r>
            <a:r>
              <a:rPr lang="hr-HR" altLang="sr-Latn-RS" dirty="0" err="1"/>
              <a:t>grantove</a:t>
            </a:r>
            <a:r>
              <a:rPr lang="hr-HR" altLang="sr-Latn-RS" dirty="0"/>
              <a:t>, bespovratna sredstva direktno … to provode ministarstva u skladu s Operativnim programima (Strateški okvir- specifični prioriteti ulaganja- specifični ciljevi – operativni programi) putem provedbenih tijela prve i druge razine, a izvori su fondovi EU </a:t>
            </a:r>
          </a:p>
          <a:p>
            <a:endParaRPr lang="hr-HR" altLang="sr-Latn-RS" dirty="0"/>
          </a:p>
          <a:p>
            <a:pPr marL="0" marR="0" lvl="0" indent="0" algn="l" defTabSz="914400" rtl="0" eaLnBrk="1" fontAlgn="auto" latinLnBrk="0" hangingPunct="1">
              <a:lnSpc>
                <a:spcPct val="100000"/>
              </a:lnSpc>
              <a:spcBef>
                <a:spcPts val="0"/>
              </a:spcBef>
              <a:spcAft>
                <a:spcPts val="0"/>
              </a:spcAft>
              <a:buClrTx/>
              <a:buSzTx/>
              <a:buFontTx/>
              <a:buNone/>
              <a:tabLst/>
              <a:defRPr/>
            </a:pPr>
            <a:r>
              <a:rPr lang="hr-HR" sz="1000" b="1" dirty="0">
                <a:solidFill>
                  <a:srgbClr val="FF0000"/>
                </a:solidFill>
              </a:rPr>
              <a:t>CILJ: </a:t>
            </a:r>
            <a:r>
              <a:rPr lang="hr-HR" sz="1000" b="1" dirty="0">
                <a:solidFill>
                  <a:schemeClr val="tx1"/>
                </a:solidFill>
              </a:rPr>
              <a:t>Financiranje provedbe ulaganja u energetsku učinkovitost te poticanje korištenja obnovljivih izvora energije (OIE) u zgradama javnog sektora u svrhu postizanja energetskih ušteda.</a:t>
            </a:r>
          </a:p>
          <a:p>
            <a:pPr marL="0" marR="0" lvl="0" indent="0" algn="l" defTabSz="914400" rtl="0" eaLnBrk="1" fontAlgn="auto" latinLnBrk="0" hangingPunct="1">
              <a:lnSpc>
                <a:spcPct val="100000"/>
              </a:lnSpc>
              <a:spcBef>
                <a:spcPts val="0"/>
              </a:spcBef>
              <a:spcAft>
                <a:spcPts val="0"/>
              </a:spcAft>
              <a:buClrTx/>
              <a:buSzTx/>
              <a:buFontTx/>
              <a:buNone/>
              <a:tabLst/>
              <a:defRPr/>
            </a:pPr>
            <a:r>
              <a:rPr lang="hr-HR" sz="1000" dirty="0">
                <a:solidFill>
                  <a:schemeClr val="tx1"/>
                </a:solidFill>
              </a:rPr>
              <a:t>U okviru </a:t>
            </a:r>
            <a:r>
              <a:rPr lang="hr-HR" sz="1000" b="1" dirty="0">
                <a:solidFill>
                  <a:schemeClr val="tx1"/>
                </a:solidFill>
              </a:rPr>
              <a:t>Prioritetne osi 4 (Promicanje energetske učinkovitosti i obnovljivih izvora energije) OPKK 2014.-2020. </a:t>
            </a:r>
            <a:r>
              <a:rPr lang="hr-HR" sz="1000" dirty="0">
                <a:solidFill>
                  <a:schemeClr val="tx1"/>
                </a:solidFill>
              </a:rPr>
              <a:t>za promicanje energetske učinkovitosti i korištenja obnovljivih izvora energije kroz financijske instrumente, predviđena je alokacija </a:t>
            </a:r>
            <a:r>
              <a:rPr lang="hr-HR" sz="1000" b="1" dirty="0">
                <a:solidFill>
                  <a:schemeClr val="tx1"/>
                </a:solidFill>
              </a:rPr>
              <a:t>od 80 mil. EUR.</a:t>
            </a:r>
          </a:p>
          <a:p>
            <a:pPr marL="0" marR="0" lvl="0" indent="0" algn="l" defTabSz="914400" rtl="0" eaLnBrk="1" fontAlgn="auto" latinLnBrk="0" hangingPunct="1">
              <a:lnSpc>
                <a:spcPct val="100000"/>
              </a:lnSpc>
              <a:spcBef>
                <a:spcPts val="0"/>
              </a:spcBef>
              <a:spcAft>
                <a:spcPts val="0"/>
              </a:spcAft>
              <a:buClrTx/>
              <a:buSzTx/>
              <a:buFontTx/>
              <a:buNone/>
              <a:tabLst/>
              <a:defRPr/>
            </a:pPr>
            <a:r>
              <a:rPr lang="hr-HR" sz="1000" b="1" dirty="0">
                <a:solidFill>
                  <a:schemeClr val="tx1"/>
                </a:solidFill>
              </a:rPr>
              <a:t>Putem financijskog instrumenta će se podupirati mjere energetske učinkovitosti </a:t>
            </a:r>
            <a:r>
              <a:rPr lang="hr-HR" sz="1000" dirty="0">
                <a:solidFill>
                  <a:schemeClr val="tx1"/>
                </a:solidFill>
              </a:rPr>
              <a:t>koje će rezultirati smanjenjem potrošnje energije za grijanje/hlađenje na godišnjoj razini od najmanje 50%.</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1000" b="1" dirty="0">
                <a:solidFill>
                  <a:schemeClr val="tx1"/>
                </a:solidFill>
              </a:rPr>
              <a:t>Sufinancirat će se projekti krajnjih primatelja koji su dobili Odluku o financiranju </a:t>
            </a:r>
            <a:r>
              <a:rPr lang="pl-PL" sz="1000" dirty="0">
                <a:solidFill>
                  <a:schemeClr val="tx1"/>
                </a:solidFill>
              </a:rPr>
              <a:t>od strane Ministarstva graditeljstva i prostornog uređenja za natječaje za bespovratna sredstva u sklopu specifičnog cilja 4c1. </a:t>
            </a:r>
            <a:endParaRPr lang="hr-HR" sz="10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hr-HR" sz="10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hr-HR" sz="1000" dirty="0">
                <a:solidFill>
                  <a:schemeClr val="tx1"/>
                </a:solidFill>
              </a:rPr>
              <a:t>Kao preduvjet za korištenje tih sredstava, provedena je nezavisna analiza tržišta (ex-</a:t>
            </a:r>
            <a:r>
              <a:rPr lang="hr-HR" sz="1000" dirty="0" err="1">
                <a:solidFill>
                  <a:schemeClr val="tx1"/>
                </a:solidFill>
              </a:rPr>
              <a:t>ante</a:t>
            </a:r>
            <a:r>
              <a:rPr lang="hr-HR" sz="1000" dirty="0">
                <a:solidFill>
                  <a:schemeClr val="tx1"/>
                </a:solidFill>
              </a:rPr>
              <a:t> analiza) koja je potvrdila potrebu korištenja financijskih instrumenata u ovom području.</a:t>
            </a:r>
          </a:p>
          <a:p>
            <a:pPr marL="0" marR="0" lvl="0" indent="0" algn="l" defTabSz="914400" rtl="0" eaLnBrk="1" fontAlgn="auto" latinLnBrk="0" hangingPunct="1">
              <a:lnSpc>
                <a:spcPct val="100000"/>
              </a:lnSpc>
              <a:spcBef>
                <a:spcPts val="0"/>
              </a:spcBef>
              <a:spcAft>
                <a:spcPts val="0"/>
              </a:spcAft>
              <a:buClrTx/>
              <a:buSzTx/>
              <a:buFontTx/>
              <a:buNone/>
              <a:tabLst/>
              <a:defRPr/>
            </a:pPr>
            <a:r>
              <a:rPr lang="hr-HR" sz="1000" b="1" dirty="0">
                <a:solidFill>
                  <a:srgbClr val="FF0000"/>
                </a:solidFill>
              </a:rPr>
              <a:t>Dana 13.12.2017. ministrica regionalnoga razvoja i fondova Europske unije donijela je ODLUKU kojom se HBOR-u povjeravaju poslovi provedbe svih navedenih FI.</a:t>
            </a:r>
          </a:p>
          <a:p>
            <a:pPr lvl="0" algn="l">
              <a:buChar char="•"/>
            </a:pPr>
            <a:r>
              <a:rPr lang="hr-HR" sz="1000" dirty="0"/>
              <a:t>Slijedom nalaza predmetne ex-</a:t>
            </a:r>
            <a:r>
              <a:rPr lang="hr-HR" sz="1000" dirty="0" err="1"/>
              <a:t>ante</a:t>
            </a:r>
            <a:r>
              <a:rPr lang="hr-HR" sz="1000" dirty="0"/>
              <a:t> analize, HBOR i MRRFEU su u </a:t>
            </a:r>
            <a:r>
              <a:rPr lang="hr-HR" sz="1000" b="1" dirty="0"/>
              <a:t>travnju 2017.</a:t>
            </a:r>
            <a:r>
              <a:rPr lang="hr-HR" sz="1000" dirty="0"/>
              <a:t> započeli pregovore oko implementacije „</a:t>
            </a:r>
            <a:r>
              <a:rPr lang="hr-HR" sz="1000" b="1" dirty="0"/>
              <a:t>ESIF Kredita za energetsku učinkovitost“</a:t>
            </a:r>
            <a:r>
              <a:rPr lang="hr-HR" sz="1000" dirty="0"/>
              <a:t>, i to za: </a:t>
            </a:r>
          </a:p>
          <a:p>
            <a:pPr lvl="1" algn="l">
              <a:buChar char="•"/>
            </a:pPr>
            <a:r>
              <a:rPr lang="hr-HR" sz="1000" dirty="0"/>
              <a:t>Smanjenje potrošnje energije u </a:t>
            </a:r>
            <a:r>
              <a:rPr lang="hr-HR" sz="1000" b="1" dirty="0"/>
              <a:t>zgradama javnog sektora</a:t>
            </a:r>
            <a:r>
              <a:rPr lang="hr-HR" sz="1000" dirty="0"/>
              <a:t> (alokacija za FI iz ESIF-a: </a:t>
            </a:r>
            <a:r>
              <a:rPr lang="hr-HR" sz="1000" b="1" dirty="0"/>
              <a:t>25 mil EUR</a:t>
            </a:r>
            <a:r>
              <a:rPr lang="hr-HR" sz="1000" dirty="0"/>
              <a:t>)</a:t>
            </a:r>
          </a:p>
          <a:p>
            <a:pPr lvl="1" algn="l">
              <a:buChar char="•"/>
            </a:pPr>
            <a:r>
              <a:rPr lang="hr-HR" sz="1000" dirty="0"/>
              <a:t>Povećanje učinkovitosti </a:t>
            </a:r>
            <a:r>
              <a:rPr lang="hr-HR" sz="1000" b="1" dirty="0"/>
              <a:t>javne rasvjete</a:t>
            </a:r>
            <a:r>
              <a:rPr lang="hr-HR" sz="1000" dirty="0"/>
              <a:t> (alokacija za FI iz ESIF-a: </a:t>
            </a:r>
            <a:r>
              <a:rPr lang="hr-HR" sz="1000" b="1" dirty="0"/>
              <a:t>20 mil EUR</a:t>
            </a:r>
            <a:r>
              <a:rPr lang="hr-HR" sz="1000" dirty="0"/>
              <a:t>).</a:t>
            </a:r>
          </a:p>
          <a:p>
            <a:pPr lvl="1" algn="l">
              <a:buChar char="•"/>
            </a:pPr>
            <a:r>
              <a:rPr lang="hr-HR" sz="1000" dirty="0"/>
              <a:t>Povećanje energetske učinkovitosti i korištenja OIE u </a:t>
            </a:r>
            <a:r>
              <a:rPr lang="hr-HR" sz="1000" b="1" dirty="0"/>
              <a:t>proizvodnim industrijama</a:t>
            </a:r>
            <a:r>
              <a:rPr lang="hr-HR" sz="1000" dirty="0"/>
              <a:t> (alokacija za FI iz ESIF-a: </a:t>
            </a:r>
            <a:r>
              <a:rPr lang="hr-HR" sz="1000" b="1" dirty="0"/>
              <a:t>20 mil EUR)</a:t>
            </a:r>
            <a:endParaRPr lang="hr-HR" sz="1000" dirty="0"/>
          </a:p>
          <a:p>
            <a:pPr lvl="1" algn="l">
              <a:buChar char="•"/>
            </a:pPr>
            <a:r>
              <a:rPr lang="hr-HR" sz="1000" dirty="0"/>
              <a:t>Povećanje energetske učinkovitosti i korištenja OIE u privatnom uslužnom sektoru (</a:t>
            </a:r>
            <a:r>
              <a:rPr lang="hr-HR" sz="1000" b="1" dirty="0"/>
              <a:t>turizam i trgovina</a:t>
            </a:r>
            <a:r>
              <a:rPr lang="hr-HR" sz="1000" dirty="0"/>
              <a:t>) (alokacija za FI iz ESIF-a: </a:t>
            </a:r>
            <a:r>
              <a:rPr lang="hr-HR" sz="1000" b="1" dirty="0"/>
              <a:t>15 mil EUR</a:t>
            </a:r>
            <a:r>
              <a:rPr lang="hr-HR" sz="1000" dirty="0"/>
              <a:t>)</a:t>
            </a:r>
            <a:endParaRPr lang="hr-HR" altLang="sr-Latn-RS" dirty="0"/>
          </a:p>
          <a:p>
            <a:endParaRPr lang="hr-HR" altLang="sr-Latn-RS" dirty="0"/>
          </a:p>
          <a:p>
            <a:endParaRPr lang="hr-HR" altLang="sr-Latn-R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4</a:t>
            </a:fld>
            <a:endParaRPr lang="hr-HR" altLang="sr-Latn-RS">
              <a:latin typeface="Arial" panose="020B0604020202020204" pitchFamily="34" charset="0"/>
            </a:endParaRPr>
          </a:p>
        </p:txBody>
      </p:sp>
    </p:spTree>
    <p:extLst>
      <p:ext uri="{BB962C8B-B14F-4D97-AF65-F5344CB8AC3E}">
        <p14:creationId xmlns:p14="http://schemas.microsoft.com/office/powerpoint/2010/main" val="24125186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200" b="1" dirty="0">
                <a:solidFill>
                  <a:srgbClr val="FF0000"/>
                </a:solidFill>
              </a:rPr>
              <a:t>Financijski instrumenti </a:t>
            </a:r>
            <a:r>
              <a:rPr lang="hr-HR" sz="1200" dirty="0">
                <a:solidFill>
                  <a:schemeClr val="tx1"/>
                </a:solidFill>
              </a:rPr>
              <a:t>su povoljni krediti, garancije i vlasnički kapital iz izvora Europskih strukturnih i investicijskih fondova (ESI fondovi ili ESIF), koji za razliku od uobičajenih shema dodjele ESIF sredstava kroz </a:t>
            </a:r>
            <a:r>
              <a:rPr lang="hr-HR" sz="1200" dirty="0" err="1">
                <a:solidFill>
                  <a:schemeClr val="tx1"/>
                </a:solidFill>
              </a:rPr>
              <a:t>grantove</a:t>
            </a:r>
            <a:r>
              <a:rPr lang="hr-HR" sz="1200" dirty="0">
                <a:solidFill>
                  <a:schemeClr val="tx1"/>
                </a:solidFill>
              </a:rPr>
              <a:t>, imaju </a:t>
            </a:r>
            <a:r>
              <a:rPr lang="hr-HR" sz="1200" b="1" dirty="0">
                <a:solidFill>
                  <a:schemeClr val="tx1"/>
                </a:solidFill>
              </a:rPr>
              <a:t>obnavljajući (</a:t>
            </a:r>
            <a:r>
              <a:rPr lang="hr-HR" sz="1200" b="1" dirty="0" err="1">
                <a:solidFill>
                  <a:schemeClr val="tx1"/>
                </a:solidFill>
              </a:rPr>
              <a:t>revolving</a:t>
            </a:r>
            <a:r>
              <a:rPr lang="hr-HR" sz="1200" b="1" dirty="0">
                <a:solidFill>
                  <a:schemeClr val="tx1"/>
                </a:solidFill>
              </a:rPr>
              <a:t>, eng.) učinak.</a:t>
            </a:r>
            <a:endParaRPr lang="hr-HR" sz="12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hr-HR" sz="1200" dirty="0">
                <a:solidFill>
                  <a:schemeClr val="tx1"/>
                </a:solidFill>
              </a:rPr>
              <a:t>Europska komisija prepoznala je ovaj modalitet korištenja ESI fondova kao vrlo učinkovit te na isti stavlja sve veći naglasak.</a:t>
            </a:r>
          </a:p>
          <a:p>
            <a:pPr marL="0" marR="0" lvl="0" indent="0" algn="l" defTabSz="914400" rtl="0" eaLnBrk="1" fontAlgn="auto" latinLnBrk="0" hangingPunct="1">
              <a:lnSpc>
                <a:spcPct val="100000"/>
              </a:lnSpc>
              <a:spcBef>
                <a:spcPts val="0"/>
              </a:spcBef>
              <a:spcAft>
                <a:spcPts val="0"/>
              </a:spcAft>
              <a:buClrTx/>
              <a:buSzTx/>
              <a:buFontTx/>
              <a:buNone/>
              <a:tabLst/>
              <a:defRPr/>
            </a:pPr>
            <a:r>
              <a:rPr lang="hr-HR" sz="1200" dirty="0">
                <a:solidFill>
                  <a:schemeClr val="tx1"/>
                </a:solidFill>
              </a:rPr>
              <a:t>Provedbena tijela za financijske instrumente u Republici Hrvatskoj su HAMAG-BICRO (za mikro i male zajmove te garancije) i HBOR (za dugoročne investicijske kredite).</a:t>
            </a:r>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5</a:t>
            </a:fld>
            <a:endParaRPr lang="hr-HR" altLang="sr-Latn-RS">
              <a:latin typeface="Arial" panose="020B0604020202020204" pitchFamily="34" charset="0"/>
            </a:endParaRPr>
          </a:p>
        </p:txBody>
      </p:sp>
    </p:spTree>
    <p:extLst>
      <p:ext uri="{BB962C8B-B14F-4D97-AF65-F5344CB8AC3E}">
        <p14:creationId xmlns:p14="http://schemas.microsoft.com/office/powerpoint/2010/main" val="1545083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6</a:t>
            </a:fld>
            <a:endParaRPr lang="hr-HR" altLang="sr-Latn-RS">
              <a:latin typeface="Arial" panose="020B0604020202020204" pitchFamily="34" charset="0"/>
            </a:endParaRPr>
          </a:p>
        </p:txBody>
      </p:sp>
    </p:spTree>
    <p:extLst>
      <p:ext uri="{BB962C8B-B14F-4D97-AF65-F5344CB8AC3E}">
        <p14:creationId xmlns:p14="http://schemas.microsoft.com/office/powerpoint/2010/main" val="1366462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hr-HR" sz="1200" kern="1200" dirty="0">
                <a:solidFill>
                  <a:schemeClr val="tx1"/>
                </a:solidFill>
                <a:effectLst/>
                <a:latin typeface="+mn-lt"/>
                <a:ea typeface="+mn-ea"/>
                <a:cs typeface="+mn-cs"/>
              </a:rPr>
              <a:t>Od 2004. godine HBOR je sudjelovao u provedbi projekta Energetske učinkovitosti koji su u Hrvatskoj provodili IBRD (</a:t>
            </a:r>
            <a:r>
              <a:rPr lang="hr-HR" sz="1200" i="1" kern="1200" dirty="0">
                <a:solidFill>
                  <a:schemeClr val="tx1"/>
                </a:solidFill>
                <a:effectLst/>
                <a:latin typeface="+mn-lt"/>
                <a:ea typeface="+mn-ea"/>
                <a:cs typeface="+mn-cs"/>
              </a:rPr>
              <a:t>International Bank for </a:t>
            </a:r>
            <a:r>
              <a:rPr lang="hr-HR" sz="1200" i="1" kern="1200" dirty="0" err="1">
                <a:solidFill>
                  <a:schemeClr val="tx1"/>
                </a:solidFill>
                <a:effectLst/>
                <a:latin typeface="+mn-lt"/>
                <a:ea typeface="+mn-ea"/>
                <a:cs typeface="+mn-cs"/>
              </a:rPr>
              <a:t>Reconstruction</a:t>
            </a:r>
            <a:r>
              <a:rPr lang="hr-HR" sz="1200" i="1" kern="1200" dirty="0">
                <a:solidFill>
                  <a:schemeClr val="tx1"/>
                </a:solidFill>
                <a:effectLst/>
                <a:latin typeface="+mn-lt"/>
                <a:ea typeface="+mn-ea"/>
                <a:cs typeface="+mn-cs"/>
              </a:rPr>
              <a:t> </a:t>
            </a:r>
            <a:r>
              <a:rPr lang="hr-HR" sz="1200" i="1" kern="1200" dirty="0" err="1">
                <a:solidFill>
                  <a:schemeClr val="tx1"/>
                </a:solidFill>
                <a:effectLst/>
                <a:latin typeface="+mn-lt"/>
                <a:ea typeface="+mn-ea"/>
                <a:cs typeface="+mn-cs"/>
              </a:rPr>
              <a:t>and</a:t>
            </a:r>
            <a:r>
              <a:rPr lang="hr-HR" sz="1200" i="1" kern="1200" dirty="0">
                <a:solidFill>
                  <a:schemeClr val="tx1"/>
                </a:solidFill>
                <a:effectLst/>
                <a:latin typeface="+mn-lt"/>
                <a:ea typeface="+mn-ea"/>
                <a:cs typeface="+mn-cs"/>
              </a:rPr>
              <a:t> Development</a:t>
            </a:r>
            <a:r>
              <a:rPr lang="hr-HR" sz="1200" kern="1200" dirty="0">
                <a:solidFill>
                  <a:schemeClr val="tx1"/>
                </a:solidFill>
                <a:effectLst/>
                <a:latin typeface="+mn-lt"/>
                <a:ea typeface="+mn-ea"/>
                <a:cs typeface="+mn-cs"/>
              </a:rPr>
              <a:t>) i UNDP (</a:t>
            </a:r>
            <a:r>
              <a:rPr lang="hr-HR" sz="1200" i="1" kern="1200" dirty="0">
                <a:solidFill>
                  <a:schemeClr val="tx1"/>
                </a:solidFill>
                <a:effectLst/>
                <a:latin typeface="+mn-lt"/>
                <a:ea typeface="+mn-ea"/>
                <a:cs typeface="+mn-cs"/>
              </a:rPr>
              <a:t>United Nations Development </a:t>
            </a:r>
            <a:r>
              <a:rPr lang="hr-HR" sz="1200" i="1" kern="1200" dirty="0" err="1">
                <a:solidFill>
                  <a:schemeClr val="tx1"/>
                </a:solidFill>
                <a:effectLst/>
                <a:latin typeface="+mn-lt"/>
                <a:ea typeface="+mn-ea"/>
                <a:cs typeface="+mn-cs"/>
              </a:rPr>
              <a:t>Programme</a:t>
            </a:r>
            <a:r>
              <a:rPr lang="hr-HR" sz="1200" kern="1200" dirty="0">
                <a:solidFill>
                  <a:schemeClr val="tx1"/>
                </a:solidFill>
                <a:effectLst/>
                <a:latin typeface="+mn-lt"/>
                <a:ea typeface="+mn-ea"/>
                <a:cs typeface="+mn-cs"/>
              </a:rPr>
              <a:t>) i to upravljajući sredstvima za izdavanje garancija za projekte energetske učinkovitosti</a:t>
            </a:r>
          </a:p>
          <a:p>
            <a:endParaRPr lang="hr-HR" sz="1200" kern="1200" dirty="0">
              <a:solidFill>
                <a:schemeClr val="tx1"/>
              </a:solidFill>
              <a:effectLst/>
              <a:latin typeface="+mn-lt"/>
              <a:ea typeface="+mn-ea"/>
              <a:cs typeface="+mn-cs"/>
            </a:endParaRPr>
          </a:p>
          <a:p>
            <a:r>
              <a:rPr lang="hr-HR" sz="1200" kern="1200" dirty="0">
                <a:solidFill>
                  <a:schemeClr val="tx1"/>
                </a:solidFill>
                <a:effectLst/>
                <a:latin typeface="+mn-lt"/>
                <a:ea typeface="+mn-ea"/>
                <a:cs typeface="+mn-cs"/>
              </a:rPr>
              <a:t>Program namijenjen kreditiranju projekata zaštite okoliša, energetske učinkovitosti i obnovljivih izvora energije HBOR je uveo 2005. godine, a od uvođenja do danas u okviru tog programa podržano je 187 projekata u vrijednosti 2.163 milijuna kuna</a:t>
            </a:r>
            <a:endParaRPr lang="hr-HR" altLang="sr-Latn-R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7</a:t>
            </a:fld>
            <a:endParaRPr lang="hr-HR" altLang="sr-Latn-RS">
              <a:latin typeface="Arial" panose="020B0604020202020204" pitchFamily="34" charset="0"/>
            </a:endParaRPr>
          </a:p>
        </p:txBody>
      </p:sp>
    </p:spTree>
    <p:extLst>
      <p:ext uri="{BB962C8B-B14F-4D97-AF65-F5344CB8AC3E}">
        <p14:creationId xmlns:p14="http://schemas.microsoft.com/office/powerpoint/2010/main" val="21959495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8</a:t>
            </a:fld>
            <a:endParaRPr lang="hr-HR" altLang="sr-Latn-RS">
              <a:latin typeface="Arial" panose="020B0604020202020204" pitchFamily="34" charset="0"/>
            </a:endParaRPr>
          </a:p>
        </p:txBody>
      </p:sp>
    </p:spTree>
    <p:extLst>
      <p:ext uri="{BB962C8B-B14F-4D97-AF65-F5344CB8AC3E}">
        <p14:creationId xmlns:p14="http://schemas.microsoft.com/office/powerpoint/2010/main" val="41953479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hr-HR" sz="1200" kern="1200" dirty="0">
                <a:solidFill>
                  <a:schemeClr val="tx1"/>
                </a:solidFill>
                <a:effectLst/>
                <a:latin typeface="+mn-lt"/>
                <a:ea typeface="+mn-ea"/>
                <a:cs typeface="+mn-cs"/>
              </a:rPr>
              <a:t>Svrha FI  je zatvarati financijsku konstrukciju projekata krajnjih primatelja koji su dobili Odluku o financiranju bespovratnim sredstvima u sklopu istog specifičnog cilja.</a:t>
            </a:r>
          </a:p>
          <a:p>
            <a:r>
              <a:rPr lang="hr-HR" altLang="sr-Latn-RS" sz="1200" kern="1200" dirty="0">
                <a:solidFill>
                  <a:schemeClr val="tx1"/>
                </a:solidFill>
                <a:effectLst/>
                <a:latin typeface="+mn-lt"/>
                <a:ea typeface="+mn-ea"/>
                <a:cs typeface="+mn-cs"/>
              </a:rPr>
              <a:t>FI su </a:t>
            </a:r>
            <a:r>
              <a:rPr lang="hr-HR" sz="1200" b="1" kern="1200" dirty="0" err="1">
                <a:solidFill>
                  <a:schemeClr val="tx1"/>
                </a:solidFill>
                <a:effectLst/>
                <a:latin typeface="+mn-lt"/>
                <a:ea typeface="+mn-ea"/>
                <a:cs typeface="+mn-cs"/>
              </a:rPr>
              <a:t>su</a:t>
            </a:r>
            <a:r>
              <a:rPr lang="hr-HR" sz="1200" b="1" kern="1200" dirty="0">
                <a:solidFill>
                  <a:schemeClr val="tx1"/>
                </a:solidFill>
                <a:effectLst/>
                <a:latin typeface="+mn-lt"/>
                <a:ea typeface="+mn-ea"/>
                <a:cs typeface="+mn-cs"/>
              </a:rPr>
              <a:t> u svojoj naravi dugoročni krediti.</a:t>
            </a:r>
            <a:endParaRPr lang="hr-HR" altLang="sr-Latn-R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9</a:t>
            </a:fld>
            <a:endParaRPr lang="hr-HR" altLang="sr-Latn-RS">
              <a:latin typeface="Arial" panose="020B0604020202020204" pitchFamily="34" charset="0"/>
            </a:endParaRPr>
          </a:p>
        </p:txBody>
      </p:sp>
    </p:spTree>
    <p:extLst>
      <p:ext uri="{BB962C8B-B14F-4D97-AF65-F5344CB8AC3E}">
        <p14:creationId xmlns:p14="http://schemas.microsoft.com/office/powerpoint/2010/main" val="130721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hr-HR"/>
          </a:p>
        </p:txBody>
      </p:sp>
      <p:sp>
        <p:nvSpPr>
          <p:cNvPr id="4" name="Rectangle 11"/>
          <p:cNvSpPr>
            <a:spLocks noGrp="1" noChangeArrowheads="1"/>
          </p:cNvSpPr>
          <p:nvPr>
            <p:ph type="dt" sz="half" idx="10"/>
          </p:nvPr>
        </p:nvSpPr>
        <p:spPr>
          <a:ln/>
        </p:spPr>
        <p:txBody>
          <a:bodyPr/>
          <a:lstStyle>
            <a:lvl1pPr>
              <a:defRPr/>
            </a:lvl1pPr>
          </a:lstStyle>
          <a:p>
            <a:pPr>
              <a:defRPr/>
            </a:pPr>
            <a:r>
              <a:rPr lang="hr-HR" altLang="sr-Latn-RS"/>
              <a:t>Ime i prezime predavača</a:t>
            </a:r>
          </a:p>
        </p:txBody>
      </p:sp>
      <p:sp>
        <p:nvSpPr>
          <p:cNvPr id="5" name="Rectangle 13"/>
          <p:cNvSpPr>
            <a:spLocks noGrp="1" noChangeArrowheads="1"/>
          </p:cNvSpPr>
          <p:nvPr>
            <p:ph type="sldNum" sz="quarter" idx="11"/>
          </p:nvPr>
        </p:nvSpPr>
        <p:spPr>
          <a:ln/>
        </p:spPr>
        <p:txBody>
          <a:bodyPr/>
          <a:lstStyle>
            <a:lvl1pPr>
              <a:defRPr/>
            </a:lvl1pPr>
          </a:lstStyle>
          <a:p>
            <a:pPr>
              <a:defRPr/>
            </a:pPr>
            <a:fld id="{DF59B5C4-5052-48BC-B74C-450AB8A92364}" type="slidenum">
              <a:rPr lang="hr-HR" altLang="sr-Latn-RS"/>
              <a:pPr>
                <a:defRPr/>
              </a:pPr>
              <a:t>‹#›</a:t>
            </a:fld>
            <a:endParaRPr lang="hr-HR" altLang="sr-Latn-RS"/>
          </a:p>
        </p:txBody>
      </p:sp>
    </p:spTree>
    <p:extLst>
      <p:ext uri="{BB962C8B-B14F-4D97-AF65-F5344CB8AC3E}">
        <p14:creationId xmlns:p14="http://schemas.microsoft.com/office/powerpoint/2010/main" val="4117395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4" name="Picture 6"/>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2875" y="142875"/>
            <a:ext cx="93186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1000125"/>
            <a:ext cx="9144000" cy="107950"/>
          </a:xfrm>
          <a:prstGeom prst="rect">
            <a:avLst/>
          </a:prstGeom>
          <a:solidFill>
            <a:schemeClr val="bg2">
              <a:alpha val="20000"/>
            </a:scheme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6" name="Rectangle 8"/>
          <p:cNvSpPr>
            <a:spLocks noChangeArrowheads="1"/>
          </p:cNvSpPr>
          <p:nvPr userDrawn="1"/>
        </p:nvSpPr>
        <p:spPr bwMode="auto">
          <a:xfrm>
            <a:off x="1143000" y="142875"/>
            <a:ext cx="77152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sr-Latn-RS" sz="1400" b="1"/>
              <a:t>HRVATSKA KOMORA INŽENJERA GRAĐEVINARSTVA</a:t>
            </a:r>
            <a:endParaRPr lang="hr-HR" altLang="sr-Latn-RS" sz="1400"/>
          </a:p>
        </p:txBody>
      </p:sp>
      <p:sp>
        <p:nvSpPr>
          <p:cNvPr id="7" name="Rectangle 5"/>
          <p:cNvSpPr>
            <a:spLocks noChangeArrowheads="1"/>
          </p:cNvSpPr>
          <p:nvPr userDrawn="1"/>
        </p:nvSpPr>
        <p:spPr bwMode="auto">
          <a:xfrm>
            <a:off x="1143000" y="457200"/>
            <a:ext cx="771525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Aft>
                <a:spcPts val="600"/>
              </a:spcAft>
              <a:defRPr/>
            </a:pPr>
            <a:r>
              <a:rPr lang="hr-HR" altLang="sr-Latn-RS" sz="1200" b="1">
                <a:solidFill>
                  <a:srgbClr val="7F7F7F"/>
                </a:solidFill>
                <a:cs typeface="Times New Roman" pitchFamily="18" charset="0"/>
              </a:rPr>
              <a:t>DANI OVLAŠTENIH INŽENJERA GRAĐEVINARSTVA</a:t>
            </a:r>
            <a:endParaRPr lang="hr-HR" altLang="sr-Latn-RS" sz="1200">
              <a:solidFill>
                <a:srgbClr val="7F7F7F"/>
              </a:solidFill>
            </a:endParaRPr>
          </a:p>
          <a:p>
            <a:pPr algn="ctr">
              <a:spcAft>
                <a:spcPts val="600"/>
              </a:spcAft>
              <a:defRPr/>
            </a:pPr>
            <a:r>
              <a:rPr lang="hr-HR" altLang="sr-Latn-RS" sz="1200">
                <a:cs typeface="Times New Roman" pitchFamily="18" charset="0"/>
              </a:rPr>
              <a:t>Opatija, 2010.</a:t>
            </a:r>
            <a:endParaRPr lang="hr-HR" altLang="sr-Latn-RS"/>
          </a:p>
        </p:txBody>
      </p:sp>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8" name="Date Placeholder 3"/>
          <p:cNvSpPr>
            <a:spLocks noGrp="1"/>
          </p:cNvSpPr>
          <p:nvPr>
            <p:ph type="dt" sz="half" idx="10"/>
          </p:nvPr>
        </p:nvSpPr>
        <p:spPr>
          <a:xfrm>
            <a:off x="457200" y="6356350"/>
            <a:ext cx="2133600" cy="365125"/>
          </a:xfrm>
        </p:spPr>
        <p:txBody>
          <a:bodyPr/>
          <a:lstStyle>
            <a:lvl1pPr fontAlgn="auto">
              <a:spcBef>
                <a:spcPts val="0"/>
              </a:spcBef>
              <a:spcAft>
                <a:spcPts val="0"/>
              </a:spcAft>
              <a:defRPr sz="1800">
                <a:latin typeface="+mn-lt"/>
                <a:cs typeface="+mn-cs"/>
              </a:defRPr>
            </a:lvl1pPr>
          </a:lstStyle>
          <a:p>
            <a:pPr>
              <a:defRPr/>
            </a:pPr>
            <a:endParaRPr lang="hr-HR"/>
          </a:p>
        </p:txBody>
      </p:sp>
      <p:sp>
        <p:nvSpPr>
          <p:cNvPr id="9"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cs typeface="Arial" charset="0"/>
              </a:defRPr>
            </a:lvl1pPr>
          </a:lstStyle>
          <a:p>
            <a:pPr>
              <a:defRPr/>
            </a:pPr>
            <a:endParaRPr lang="hr-HR" altLang="sr-Latn-RS"/>
          </a:p>
        </p:txBody>
      </p:sp>
      <p:sp>
        <p:nvSpPr>
          <p:cNvPr id="10" name="Slide Number Placeholder 5"/>
          <p:cNvSpPr>
            <a:spLocks noGrp="1"/>
          </p:cNvSpPr>
          <p:nvPr>
            <p:ph type="sldNum" sz="quarter" idx="12"/>
          </p:nvPr>
        </p:nvSpPr>
        <p:spPr>
          <a:xfrm>
            <a:off x="6553200" y="6356350"/>
            <a:ext cx="2133600" cy="365125"/>
          </a:xfrm>
        </p:spPr>
        <p:txBody>
          <a:bodyPr/>
          <a:lstStyle>
            <a:lvl1pPr algn="l">
              <a:defRPr sz="1800" smtClean="0">
                <a:latin typeface="Calibri" panose="020F0502020204030204" pitchFamily="34" charset="0"/>
              </a:defRPr>
            </a:lvl1pPr>
          </a:lstStyle>
          <a:p>
            <a:pPr>
              <a:defRPr/>
            </a:pPr>
            <a:fld id="{540EEC7C-AA2A-4A1B-B288-589E9A700F40}" type="slidenum">
              <a:rPr lang="hr-HR" altLang="sr-Latn-RS"/>
              <a:pPr>
                <a:defRPr/>
              </a:pPr>
              <a:t>‹#›</a:t>
            </a:fld>
            <a:endParaRPr lang="hr-HR" altLang="sr-Latn-RS"/>
          </a:p>
        </p:txBody>
      </p:sp>
    </p:spTree>
    <p:extLst>
      <p:ext uri="{BB962C8B-B14F-4D97-AF65-F5344CB8AC3E}">
        <p14:creationId xmlns:p14="http://schemas.microsoft.com/office/powerpoint/2010/main" val="1951211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r>
              <a:rPr lang="hr-HR" altLang="sr-Latn-RS"/>
              <a:t>Ime i prezime predavača</a:t>
            </a:r>
          </a:p>
        </p:txBody>
      </p:sp>
      <p:sp>
        <p:nvSpPr>
          <p:cNvPr id="3" name="Rectangle 13"/>
          <p:cNvSpPr>
            <a:spLocks noGrp="1" noChangeArrowheads="1"/>
          </p:cNvSpPr>
          <p:nvPr>
            <p:ph type="sldNum" sz="quarter" idx="11"/>
          </p:nvPr>
        </p:nvSpPr>
        <p:spPr>
          <a:ln/>
        </p:spPr>
        <p:txBody>
          <a:bodyPr/>
          <a:lstStyle>
            <a:lvl1pPr>
              <a:defRPr/>
            </a:lvl1pPr>
          </a:lstStyle>
          <a:p>
            <a:pPr>
              <a:defRPr/>
            </a:pPr>
            <a:fld id="{27742FF3-B87A-45D6-9A3E-D782A254165A}" type="slidenum">
              <a:rPr lang="hr-HR" altLang="sr-Latn-RS"/>
              <a:pPr>
                <a:defRPr/>
              </a:pPr>
              <a:t>‹#›</a:t>
            </a:fld>
            <a:endParaRPr lang="hr-HR" altLang="sr-Latn-RS"/>
          </a:p>
        </p:txBody>
      </p:sp>
    </p:spTree>
    <p:extLst>
      <p:ext uri="{BB962C8B-B14F-4D97-AF65-F5344CB8AC3E}">
        <p14:creationId xmlns:p14="http://schemas.microsoft.com/office/powerpoint/2010/main" val="964408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1143000"/>
          </a:xfrm>
          <a:prstGeom prst="rect">
            <a:avLst/>
          </a:prstGeom>
        </p:spPr>
        <p:txBody>
          <a:bodyPr/>
          <a:lstStyle/>
          <a:p>
            <a:r>
              <a:rPr lang="hr-HR"/>
              <a:t>Uredite stil naslova matrice</a:t>
            </a:r>
          </a:p>
        </p:txBody>
      </p:sp>
      <p:sp>
        <p:nvSpPr>
          <p:cNvPr id="3" name="Rezervirano mjesto sadržaja 2"/>
          <p:cNvSpPr>
            <a:spLocks noGrp="1"/>
          </p:cNvSpPr>
          <p:nvPr>
            <p:ph idx="1"/>
          </p:nvPr>
        </p:nvSpPr>
        <p:spPr>
          <a:xfrm>
            <a:off x="457200" y="1600200"/>
            <a:ext cx="8229600" cy="4525963"/>
          </a:xfrm>
          <a:prstGeom prst="rect">
            <a:avLst/>
          </a:prstGeo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ctangle 11"/>
          <p:cNvSpPr>
            <a:spLocks noGrp="1" noChangeArrowheads="1"/>
          </p:cNvSpPr>
          <p:nvPr>
            <p:ph type="dt" sz="half" idx="10"/>
          </p:nvPr>
        </p:nvSpPr>
        <p:spPr>
          <a:ln/>
        </p:spPr>
        <p:txBody>
          <a:bodyPr/>
          <a:lstStyle>
            <a:lvl1pPr>
              <a:defRPr/>
            </a:lvl1pPr>
          </a:lstStyle>
          <a:p>
            <a:pPr>
              <a:defRPr/>
            </a:pPr>
            <a:r>
              <a:rPr lang="hr-HR" altLang="sr-Latn-RS"/>
              <a:t>Ime i prezime predavača</a:t>
            </a:r>
          </a:p>
        </p:txBody>
      </p:sp>
      <p:sp>
        <p:nvSpPr>
          <p:cNvPr id="5" name="Rectangle 13"/>
          <p:cNvSpPr>
            <a:spLocks noGrp="1" noChangeArrowheads="1"/>
          </p:cNvSpPr>
          <p:nvPr>
            <p:ph type="sldNum" sz="quarter" idx="11"/>
          </p:nvPr>
        </p:nvSpPr>
        <p:spPr>
          <a:ln/>
        </p:spPr>
        <p:txBody>
          <a:bodyPr/>
          <a:lstStyle>
            <a:lvl1pPr>
              <a:defRPr/>
            </a:lvl1pPr>
          </a:lstStyle>
          <a:p>
            <a:pPr>
              <a:defRPr/>
            </a:pPr>
            <a:fld id="{CA97B197-5111-4B02-8047-EF5F65D3E305}" type="slidenum">
              <a:rPr lang="hr-HR" altLang="sr-Latn-RS"/>
              <a:pPr>
                <a:defRPr/>
              </a:pPr>
              <a:t>‹#›</a:t>
            </a:fld>
            <a:endParaRPr lang="hr-HR" altLang="sr-Latn-RS"/>
          </a:p>
        </p:txBody>
      </p:sp>
    </p:spTree>
    <p:extLst>
      <p:ext uri="{BB962C8B-B14F-4D97-AF65-F5344CB8AC3E}">
        <p14:creationId xmlns:p14="http://schemas.microsoft.com/office/powerpoint/2010/main" val="26963576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026" name="Picture 9" descr="image001"/>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7956550" y="6337300"/>
            <a:ext cx="61118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Straight Connector 7"/>
          <p:cNvCxnSpPr/>
          <p:nvPr userDrawn="1"/>
        </p:nvCxnSpPr>
        <p:spPr>
          <a:xfrm>
            <a:off x="0" y="6308725"/>
            <a:ext cx="914400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035" name="Rectangle 11"/>
          <p:cNvSpPr>
            <a:spLocks noGrp="1" noChangeArrowheads="1"/>
          </p:cNvSpPr>
          <p:nvPr>
            <p:ph type="dt" sz="half" idx="2"/>
          </p:nvPr>
        </p:nvSpPr>
        <p:spPr bwMode="auto">
          <a:xfrm>
            <a:off x="107950" y="6381750"/>
            <a:ext cx="5976938"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Narrow" pitchFamily="34" charset="0"/>
                <a:cs typeface="Arial" charset="0"/>
              </a:defRPr>
            </a:lvl1pPr>
          </a:lstStyle>
          <a:p>
            <a:pPr>
              <a:defRPr/>
            </a:pPr>
            <a:r>
              <a:rPr lang="hr-HR" altLang="sr-Latn-RS" dirty="0"/>
              <a:t>Ime i prezime predavača</a:t>
            </a:r>
          </a:p>
        </p:txBody>
      </p:sp>
      <p:sp>
        <p:nvSpPr>
          <p:cNvPr id="1029" name="Rectangle 12"/>
          <p:cNvSpPr>
            <a:spLocks noChangeArrowheads="1"/>
          </p:cNvSpPr>
          <p:nvPr/>
        </p:nvSpPr>
        <p:spPr bwMode="auto">
          <a:xfrm>
            <a:off x="6011863" y="6381750"/>
            <a:ext cx="1944687"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r>
              <a:rPr lang="hr-HR" altLang="sr-Latn-RS" sz="1400" dirty="0"/>
              <a:t>HKIG – Opatija 2019.</a:t>
            </a:r>
          </a:p>
        </p:txBody>
      </p:sp>
      <p:sp>
        <p:nvSpPr>
          <p:cNvPr id="1037" name="Rectangle 13"/>
          <p:cNvSpPr>
            <a:spLocks noGrp="1" noChangeArrowheads="1"/>
          </p:cNvSpPr>
          <p:nvPr>
            <p:ph type="sldNum" sz="quarter" idx="4"/>
          </p:nvPr>
        </p:nvSpPr>
        <p:spPr bwMode="auto">
          <a:xfrm>
            <a:off x="8026400" y="6381750"/>
            <a:ext cx="1117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2000" smtClean="0">
                <a:latin typeface="Verdana" panose="020B0604030504040204" pitchFamily="34" charset="0"/>
              </a:defRPr>
            </a:lvl1pPr>
          </a:lstStyle>
          <a:p>
            <a:pPr>
              <a:defRPr/>
            </a:pPr>
            <a:fld id="{79AD9910-7AB1-46C5-8FA7-ED2DDB5247A5}" type="slidenum">
              <a:rPr lang="hr-HR" altLang="sr-Latn-RS"/>
              <a:pPr>
                <a:defRPr/>
              </a:pPr>
              <a:t>‹#›</a:t>
            </a:fld>
            <a:endParaRPr lang="hr-HR" altLang="sr-Latn-RS"/>
          </a:p>
        </p:txBody>
      </p:sp>
    </p:spTree>
  </p:cSld>
  <p:clrMap bg1="lt1" tx1="dk1" bg2="lt2" tx2="dk2" accent1="accent1" accent2="accent2" accent3="accent3" accent4="accent4" accent5="accent5" accent6="accent6" hlink="hlink" folHlink="folHlink"/>
  <p:sldLayoutIdLst>
    <p:sldLayoutId id="2147483774" r:id="rId1"/>
    <p:sldLayoutId id="2147483777" r:id="rId2"/>
    <p:sldLayoutId id="2147483775" r:id="rId3"/>
    <p:sldLayoutId id="2147483776" r:id="rId4"/>
  </p:sldLayoutIdLst>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microsoft.com/office/2007/relationships/diagramDrawing" Target="../diagrams/drawing6.xml"/><Relationship Id="rId13" Type="http://schemas.microsoft.com/office/2007/relationships/diagramDrawing" Target="../diagrams/drawing7.xml"/><Relationship Id="rId3" Type="http://schemas.openxmlformats.org/officeDocument/2006/relationships/image" Target="../media/image4.png"/><Relationship Id="rId7" Type="http://schemas.openxmlformats.org/officeDocument/2006/relationships/diagramColors" Target="../diagrams/colors6.xml"/><Relationship Id="rId12" Type="http://schemas.openxmlformats.org/officeDocument/2006/relationships/diagramColors" Target="../diagrams/colors7.xm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diagramQuickStyle" Target="../diagrams/quickStyle6.xml"/><Relationship Id="rId11" Type="http://schemas.openxmlformats.org/officeDocument/2006/relationships/diagramQuickStyle" Target="../diagrams/quickStyle7.xml"/><Relationship Id="rId5" Type="http://schemas.openxmlformats.org/officeDocument/2006/relationships/diagramLayout" Target="../diagrams/layout6.xml"/><Relationship Id="rId10" Type="http://schemas.openxmlformats.org/officeDocument/2006/relationships/diagramLayout" Target="../diagrams/layout7.xml"/><Relationship Id="rId4" Type="http://schemas.openxmlformats.org/officeDocument/2006/relationships/diagramData" Target="../diagrams/data6.xml"/><Relationship Id="rId9" Type="http://schemas.openxmlformats.org/officeDocument/2006/relationships/diagramData" Target="../diagrams/data7.xml"/></Relationships>
</file>

<file path=ppt/slides/_rels/slide11.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4.png"/><Relationship Id="rId7" Type="http://schemas.openxmlformats.org/officeDocument/2006/relationships/diagramColors" Target="../diagrams/colors8.xm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12.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image" Target="../media/image4.png"/><Relationship Id="rId7" Type="http://schemas.openxmlformats.org/officeDocument/2006/relationships/diagramColors" Target="../diagrams/colors9.xm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13.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image" Target="../media/image4.png"/><Relationship Id="rId7" Type="http://schemas.openxmlformats.org/officeDocument/2006/relationships/diagramColors" Target="../diagrams/colors10.xm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14.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image" Target="../media/image4.png"/><Relationship Id="rId7" Type="http://schemas.openxmlformats.org/officeDocument/2006/relationships/diagramColors" Target="../diagrams/colors11.xml"/><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15.xml.rels><?xml version="1.0" encoding="UTF-8" standalone="yes"?>
<Relationships xmlns="http://schemas.openxmlformats.org/package/2006/relationships"><Relationship Id="rId8" Type="http://schemas.microsoft.com/office/2007/relationships/diagramDrawing" Target="../diagrams/drawing12.xml"/><Relationship Id="rId13" Type="http://schemas.microsoft.com/office/2007/relationships/diagramDrawing" Target="../diagrams/drawing13.xml"/><Relationship Id="rId3" Type="http://schemas.openxmlformats.org/officeDocument/2006/relationships/image" Target="../media/image4.png"/><Relationship Id="rId7" Type="http://schemas.openxmlformats.org/officeDocument/2006/relationships/diagramColors" Target="../diagrams/colors12.xml"/><Relationship Id="rId12" Type="http://schemas.openxmlformats.org/officeDocument/2006/relationships/diagramColors" Target="../diagrams/colors13.xml"/><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diagramQuickStyle" Target="../diagrams/quickStyle12.xml"/><Relationship Id="rId11" Type="http://schemas.openxmlformats.org/officeDocument/2006/relationships/diagramQuickStyle" Target="../diagrams/quickStyle13.xml"/><Relationship Id="rId5" Type="http://schemas.openxmlformats.org/officeDocument/2006/relationships/diagramLayout" Target="../diagrams/layout12.xml"/><Relationship Id="rId10" Type="http://schemas.openxmlformats.org/officeDocument/2006/relationships/diagramLayout" Target="../diagrams/layout13.xml"/><Relationship Id="rId4" Type="http://schemas.openxmlformats.org/officeDocument/2006/relationships/diagramData" Target="../diagrams/data12.xml"/><Relationship Id="rId9" Type="http://schemas.openxmlformats.org/officeDocument/2006/relationships/diagramData" Target="../diagrams/data13.xml"/></Relationships>
</file>

<file path=ppt/slides/_rels/slide16.xml.rels><?xml version="1.0" encoding="UTF-8" standalone="yes"?>
<Relationships xmlns="http://schemas.openxmlformats.org/package/2006/relationships"><Relationship Id="rId8" Type="http://schemas.microsoft.com/office/2007/relationships/diagramDrawing" Target="../diagrams/drawing14.xml"/><Relationship Id="rId3" Type="http://schemas.openxmlformats.org/officeDocument/2006/relationships/image" Target="../media/image4.png"/><Relationship Id="rId7" Type="http://schemas.openxmlformats.org/officeDocument/2006/relationships/diagramColors" Target="../diagrams/colors14.xml"/><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diagramQuickStyle" Target="../diagrams/quickStyle14.xml"/><Relationship Id="rId5" Type="http://schemas.openxmlformats.org/officeDocument/2006/relationships/diagramLayout" Target="../diagrams/layout14.xml"/><Relationship Id="rId4" Type="http://schemas.openxmlformats.org/officeDocument/2006/relationships/diagramData" Target="../diagrams/data14.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chart" Target="../charts/chart1.xml"/></Relationships>
</file>

<file path=ppt/slides/_rels/slide18.xml.rels><?xml version="1.0" encoding="UTF-8" standalone="yes"?>
<Relationships xmlns="http://schemas.openxmlformats.org/package/2006/relationships"><Relationship Id="rId8" Type="http://schemas.microsoft.com/office/2007/relationships/diagramDrawing" Target="../diagrams/drawing15.xml"/><Relationship Id="rId3" Type="http://schemas.openxmlformats.org/officeDocument/2006/relationships/image" Target="../media/image4.png"/><Relationship Id="rId7" Type="http://schemas.openxmlformats.org/officeDocument/2006/relationships/diagramColors" Target="../diagrams/colors15.xml"/><Relationship Id="rId2" Type="http://schemas.openxmlformats.org/officeDocument/2006/relationships/notesSlide" Target="../notesSlides/notesSlide18.xml"/><Relationship Id="rId1" Type="http://schemas.openxmlformats.org/officeDocument/2006/relationships/slideLayout" Target="../slideLayouts/slideLayout4.xml"/><Relationship Id="rId6" Type="http://schemas.openxmlformats.org/officeDocument/2006/relationships/diagramQuickStyle" Target="../diagrams/quickStyle15.xml"/><Relationship Id="rId5" Type="http://schemas.openxmlformats.org/officeDocument/2006/relationships/diagramLayout" Target="../diagrams/layout15.xml"/><Relationship Id="rId4" Type="http://schemas.openxmlformats.org/officeDocument/2006/relationships/diagramData" Target="../diagrams/data15.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21.xml.rels><?xml version="1.0" encoding="UTF-8" standalone="yes"?>
<Relationships xmlns="http://schemas.openxmlformats.org/package/2006/relationships"><Relationship Id="rId8" Type="http://schemas.microsoft.com/office/2007/relationships/diagramDrawing" Target="../diagrams/drawing16.xml"/><Relationship Id="rId13" Type="http://schemas.microsoft.com/office/2007/relationships/diagramDrawing" Target="../diagrams/drawing17.xml"/><Relationship Id="rId3" Type="http://schemas.openxmlformats.org/officeDocument/2006/relationships/image" Target="../media/image4.png"/><Relationship Id="rId7" Type="http://schemas.openxmlformats.org/officeDocument/2006/relationships/diagramColors" Target="../diagrams/colors16.xml"/><Relationship Id="rId12" Type="http://schemas.openxmlformats.org/officeDocument/2006/relationships/diagramColors" Target="../diagrams/colors17.xml"/><Relationship Id="rId2" Type="http://schemas.openxmlformats.org/officeDocument/2006/relationships/notesSlide" Target="../notesSlides/notesSlide21.xml"/><Relationship Id="rId1" Type="http://schemas.openxmlformats.org/officeDocument/2006/relationships/slideLayout" Target="../slideLayouts/slideLayout4.xml"/><Relationship Id="rId6" Type="http://schemas.openxmlformats.org/officeDocument/2006/relationships/diagramQuickStyle" Target="../diagrams/quickStyle16.xml"/><Relationship Id="rId11" Type="http://schemas.openxmlformats.org/officeDocument/2006/relationships/diagramQuickStyle" Target="../diagrams/quickStyle17.xml"/><Relationship Id="rId5" Type="http://schemas.openxmlformats.org/officeDocument/2006/relationships/diagramLayout" Target="../diagrams/layout16.xml"/><Relationship Id="rId10" Type="http://schemas.openxmlformats.org/officeDocument/2006/relationships/diagramLayout" Target="../diagrams/layout17.xml"/><Relationship Id="rId4" Type="http://schemas.openxmlformats.org/officeDocument/2006/relationships/diagramData" Target="../diagrams/data16.xml"/><Relationship Id="rId9" Type="http://schemas.openxmlformats.org/officeDocument/2006/relationships/diagramData" Target="../diagrams/data17.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8" Type="http://schemas.microsoft.com/office/2007/relationships/diagramDrawing" Target="../diagrams/drawing18.xml"/><Relationship Id="rId3" Type="http://schemas.openxmlformats.org/officeDocument/2006/relationships/image" Target="../media/image4.png"/><Relationship Id="rId7" Type="http://schemas.openxmlformats.org/officeDocument/2006/relationships/diagramColors" Target="../diagrams/colors18.xml"/><Relationship Id="rId2" Type="http://schemas.openxmlformats.org/officeDocument/2006/relationships/notesSlide" Target="../notesSlides/notesSlide26.xml"/><Relationship Id="rId1" Type="http://schemas.openxmlformats.org/officeDocument/2006/relationships/slideLayout" Target="../slideLayouts/slideLayout4.xml"/><Relationship Id="rId6" Type="http://schemas.openxmlformats.org/officeDocument/2006/relationships/diagramQuickStyle" Target="../diagrams/quickStyle18.xml"/><Relationship Id="rId5" Type="http://schemas.openxmlformats.org/officeDocument/2006/relationships/diagramLayout" Target="../diagrams/layout18.xml"/><Relationship Id="rId4" Type="http://schemas.openxmlformats.org/officeDocument/2006/relationships/diagramData" Target="../diagrams/data18.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4.xml"/><Relationship Id="rId4" Type="http://schemas.openxmlformats.org/officeDocument/2006/relationships/hyperlink" Target="http://www.hbor.hr/"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microsoft.com/office/2007/relationships/diagramDrawing" Target="../diagrams/drawing2.xml"/><Relationship Id="rId13" Type="http://schemas.microsoft.com/office/2007/relationships/diagramDrawing" Target="../diagrams/drawing3.xml"/><Relationship Id="rId18" Type="http://schemas.microsoft.com/office/2007/relationships/diagramDrawing" Target="../diagrams/drawing4.xml"/><Relationship Id="rId3" Type="http://schemas.openxmlformats.org/officeDocument/2006/relationships/image" Target="../media/image4.png"/><Relationship Id="rId21" Type="http://schemas.openxmlformats.org/officeDocument/2006/relationships/diagramQuickStyle" Target="../diagrams/quickStyle5.xml"/><Relationship Id="rId7" Type="http://schemas.openxmlformats.org/officeDocument/2006/relationships/diagramColors" Target="../diagrams/colors2.xml"/><Relationship Id="rId12" Type="http://schemas.openxmlformats.org/officeDocument/2006/relationships/diagramColors" Target="../diagrams/colors3.xml"/><Relationship Id="rId17" Type="http://schemas.openxmlformats.org/officeDocument/2006/relationships/diagramColors" Target="../diagrams/colors4.xml"/><Relationship Id="rId2" Type="http://schemas.openxmlformats.org/officeDocument/2006/relationships/notesSlide" Target="../notesSlides/notesSlide9.xml"/><Relationship Id="rId16" Type="http://schemas.openxmlformats.org/officeDocument/2006/relationships/diagramQuickStyle" Target="../diagrams/quickStyle4.xml"/><Relationship Id="rId20" Type="http://schemas.openxmlformats.org/officeDocument/2006/relationships/diagramLayout" Target="../diagrams/layout5.xml"/><Relationship Id="rId1" Type="http://schemas.openxmlformats.org/officeDocument/2006/relationships/slideLayout" Target="../slideLayouts/slideLayout4.xml"/><Relationship Id="rId6" Type="http://schemas.openxmlformats.org/officeDocument/2006/relationships/diagramQuickStyle" Target="../diagrams/quickStyle2.xml"/><Relationship Id="rId11" Type="http://schemas.openxmlformats.org/officeDocument/2006/relationships/diagramQuickStyle" Target="../diagrams/quickStyle3.xml"/><Relationship Id="rId5" Type="http://schemas.openxmlformats.org/officeDocument/2006/relationships/diagramLayout" Target="../diagrams/layout2.xml"/><Relationship Id="rId15" Type="http://schemas.openxmlformats.org/officeDocument/2006/relationships/diagramLayout" Target="../diagrams/layout4.xml"/><Relationship Id="rId23" Type="http://schemas.microsoft.com/office/2007/relationships/diagramDrawing" Target="../diagrams/drawing5.xml"/><Relationship Id="rId10" Type="http://schemas.openxmlformats.org/officeDocument/2006/relationships/diagramLayout" Target="../diagrams/layout3.xml"/><Relationship Id="rId19" Type="http://schemas.openxmlformats.org/officeDocument/2006/relationships/diagramData" Target="../diagrams/data5.xml"/><Relationship Id="rId4" Type="http://schemas.openxmlformats.org/officeDocument/2006/relationships/diagramData" Target="../diagrams/data2.xml"/><Relationship Id="rId9" Type="http://schemas.openxmlformats.org/officeDocument/2006/relationships/diagramData" Target="../diagrams/data3.xml"/><Relationship Id="rId14" Type="http://schemas.openxmlformats.org/officeDocument/2006/relationships/diagramData" Target="../diagrams/data4.xml"/><Relationship Id="rId22" Type="http://schemas.openxmlformats.org/officeDocument/2006/relationships/diagramColors" Target="../diagrams/colors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zervirano mjesto datuma 1"/>
          <p:cNvSpPr>
            <a:spLocks noGrp="1"/>
          </p:cNvSpPr>
          <p:nvPr>
            <p:ph type="dt" sz="quarter" idx="10"/>
          </p:nvPr>
        </p:nvSpPr>
        <p:spPr>
          <a:xfrm>
            <a:off x="107950" y="6381750"/>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a:latin typeface="Arial Narrow" panose="020B0606020202030204" pitchFamily="34" charset="0"/>
              </a:rPr>
              <a:t>Ime i prezime predavača</a:t>
            </a:r>
          </a:p>
        </p:txBody>
      </p:sp>
      <p:sp>
        <p:nvSpPr>
          <p:cNvPr id="5123" name="Rezervirano mjesto broja slajda 2"/>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09DE799-DA9D-44F6-BE07-3F637AC10E48}" type="slidenum">
              <a:rPr lang="hr-HR" altLang="sr-Latn-RS">
                <a:latin typeface="Verdana" panose="020B0604030504040204" pitchFamily="34" charset="0"/>
              </a:rPr>
              <a:pPr/>
              <a:t>1</a:t>
            </a:fld>
            <a:endParaRPr lang="hr-HR" altLang="sr-Latn-RS">
              <a:latin typeface="Verdana" panose="020B0604030504040204" pitchFamily="34" charset="0"/>
            </a:endParaRPr>
          </a:p>
        </p:txBody>
      </p:sp>
      <p:sp>
        <p:nvSpPr>
          <p:cNvPr id="9" name="Rectangle 8"/>
          <p:cNvSpPr/>
          <p:nvPr/>
        </p:nvSpPr>
        <p:spPr>
          <a:xfrm>
            <a:off x="0" y="908050"/>
            <a:ext cx="9144000" cy="5949950"/>
          </a:xfrm>
          <a:prstGeom prst="rect">
            <a:avLst/>
          </a:prstGeom>
          <a:solidFill>
            <a:srgbClr val="112A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hr-HR"/>
          </a:p>
        </p:txBody>
      </p:sp>
      <p:sp>
        <p:nvSpPr>
          <p:cNvPr id="5125" name="Title 5"/>
          <p:cNvSpPr>
            <a:spLocks noGrp="1"/>
          </p:cNvSpPr>
          <p:nvPr>
            <p:ph type="ctrTitle" idx="4294967295"/>
          </p:nvPr>
        </p:nvSpPr>
        <p:spPr bwMode="auto">
          <a:xfrm>
            <a:off x="0" y="2071688"/>
            <a:ext cx="9144000" cy="14700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hr-HR" altLang="sr-Latn-RS" sz="4000" dirty="0">
                <a:solidFill>
                  <a:schemeClr val="bg1"/>
                </a:solidFill>
                <a:latin typeface="Times New Roman" panose="02020603050405020304" pitchFamily="18" charset="0"/>
                <a:cs typeface="Times New Roman" panose="02020603050405020304" pitchFamily="18" charset="0"/>
              </a:rPr>
              <a:t>HBOR-ovi financijski instrumenti potpore energetskoj učinkovitosti</a:t>
            </a:r>
          </a:p>
        </p:txBody>
      </p:sp>
      <p:sp>
        <p:nvSpPr>
          <p:cNvPr id="5126" name="Subtitle 6"/>
          <p:cNvSpPr>
            <a:spLocks noGrp="1"/>
          </p:cNvSpPr>
          <p:nvPr>
            <p:ph type="subTitle" idx="4294967295"/>
          </p:nvPr>
        </p:nvSpPr>
        <p:spPr bwMode="auto">
          <a:xfrm>
            <a:off x="214313" y="5572125"/>
            <a:ext cx="7643812"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None/>
            </a:pPr>
            <a:r>
              <a:rPr lang="hr-HR" altLang="sr-Latn-RS" sz="1800" dirty="0">
                <a:solidFill>
                  <a:schemeClr val="bg1"/>
                </a:solidFill>
                <a:latin typeface="Times New Roman" panose="02020603050405020304" pitchFamily="18" charset="0"/>
                <a:cs typeface="Times New Roman" panose="02020603050405020304" pitchFamily="18" charset="0"/>
              </a:rPr>
              <a:t>Mario-Miro Židov, dipl.oec., struč.spec.ing.aedif., </a:t>
            </a:r>
          </a:p>
          <a:p>
            <a:pPr marL="0" indent="0">
              <a:buNone/>
            </a:pPr>
            <a:r>
              <a:rPr lang="pl-PL" altLang="sr-Latn-RS" sz="1800" dirty="0">
                <a:solidFill>
                  <a:schemeClr val="bg1"/>
                </a:solidFill>
                <a:latin typeface="Times New Roman" panose="02020603050405020304" pitchFamily="18" charset="0"/>
                <a:cs typeface="Times New Roman" panose="02020603050405020304" pitchFamily="18" charset="0"/>
              </a:rPr>
              <a:t>Hrvatska banka za obnovu i razvitak</a:t>
            </a:r>
            <a:r>
              <a:rPr lang="hr-HR" altLang="sr-Latn-RS" sz="1800" dirty="0">
                <a:solidFill>
                  <a:schemeClr val="bg1"/>
                </a:solidFill>
                <a:latin typeface="Times New Roman" panose="02020603050405020304" pitchFamily="18" charset="0"/>
                <a:cs typeface="Times New Roman" panose="02020603050405020304" pitchFamily="18" charset="0"/>
              </a:rPr>
              <a:t>, Zagreb</a:t>
            </a:r>
          </a:p>
        </p:txBody>
      </p:sp>
      <p:sp>
        <p:nvSpPr>
          <p:cNvPr id="5127" name="TextBox 3"/>
          <p:cNvSpPr txBox="1">
            <a:spLocks noChangeArrowheads="1"/>
          </p:cNvSpPr>
          <p:nvPr/>
        </p:nvSpPr>
        <p:spPr bwMode="auto">
          <a:xfrm>
            <a:off x="0" y="0"/>
            <a:ext cx="9144000" cy="855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hr-HR" altLang="sr-Latn-RS" b="1" dirty="0">
                <a:latin typeface="Times New Roman" panose="02020603050405020304" pitchFamily="18" charset="0"/>
                <a:cs typeface="Times New Roman" panose="02020603050405020304" pitchFamily="18" charset="0"/>
              </a:rPr>
              <a:t>		HRVATSKA  KOMORA  INŽENJERA  GRAĐEVINARSTVA</a:t>
            </a:r>
          </a:p>
          <a:p>
            <a:pPr eaLnBrk="1" hangingPunct="1"/>
            <a:endParaRPr lang="hr-HR" altLang="sr-Latn-RS" sz="600" b="1" dirty="0">
              <a:latin typeface="Times New Roman" panose="02020603050405020304" pitchFamily="18" charset="0"/>
              <a:cs typeface="Times New Roman" panose="02020603050405020304" pitchFamily="18" charset="0"/>
            </a:endParaRPr>
          </a:p>
          <a:p>
            <a:pPr eaLnBrk="1" hangingPunct="1"/>
            <a:r>
              <a:rPr lang="hr-HR" altLang="sr-Latn-RS" b="1" dirty="0">
                <a:latin typeface="Times New Roman" panose="02020603050405020304" pitchFamily="18" charset="0"/>
                <a:cs typeface="Times New Roman" panose="02020603050405020304" pitchFamily="18" charset="0"/>
              </a:rPr>
              <a:t>		Dani  Hrvatske komore inženjera  građevinarstva</a:t>
            </a:r>
            <a:r>
              <a:rPr lang="hr-HR" altLang="sr-Latn-RS" dirty="0">
                <a:latin typeface="Times New Roman" panose="02020603050405020304" pitchFamily="18" charset="0"/>
                <a:cs typeface="Times New Roman" panose="02020603050405020304" pitchFamily="18" charset="0"/>
              </a:rPr>
              <a:t>         </a:t>
            </a:r>
            <a:r>
              <a:rPr lang="hr-HR" altLang="sr-Latn-RS" b="1" dirty="0">
                <a:latin typeface="Times New Roman" panose="02020603050405020304" pitchFamily="18" charset="0"/>
                <a:cs typeface="Times New Roman" panose="02020603050405020304" pitchFamily="18" charset="0"/>
              </a:rPr>
              <a:t>Opatija, 2019.</a:t>
            </a:r>
          </a:p>
          <a:p>
            <a:pPr eaLnBrk="1" hangingPunct="1"/>
            <a:endParaRPr lang="hr-HR" altLang="sr-Latn-RS" sz="800" dirty="0">
              <a:latin typeface="Times New Roman" panose="02020603050405020304" pitchFamily="18" charset="0"/>
              <a:cs typeface="Times New Roman" panose="02020603050405020304" pitchFamily="18" charset="0"/>
            </a:endParaRPr>
          </a:p>
        </p:txBody>
      </p:sp>
      <p:cxnSp>
        <p:nvCxnSpPr>
          <p:cNvPr id="8" name="Straight Connector 7"/>
          <p:cNvCxnSpPr/>
          <p:nvPr/>
        </p:nvCxnSpPr>
        <p:spPr>
          <a:xfrm>
            <a:off x="0" y="5429250"/>
            <a:ext cx="914400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5129" name="Subtitle 6"/>
          <p:cNvSpPr txBox="1">
            <a:spLocks/>
          </p:cNvSpPr>
          <p:nvPr/>
        </p:nvSpPr>
        <p:spPr bwMode="auto">
          <a:xfrm>
            <a:off x="0" y="3857625"/>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20000"/>
              </a:spcBef>
              <a:buFont typeface="Arial" panose="020B0604020202020204" pitchFamily="34" charset="0"/>
              <a:buNone/>
            </a:pPr>
            <a:r>
              <a:rPr lang="hr-HR" altLang="sr-Latn-RS" sz="2800" b="1" dirty="0">
                <a:solidFill>
                  <a:schemeClr val="bg1"/>
                </a:solidFill>
                <a:latin typeface="Times New Roman" panose="02020603050405020304" pitchFamily="18" charset="0"/>
                <a:cs typeface="Times New Roman" panose="02020603050405020304" pitchFamily="18" charset="0"/>
              </a:rPr>
              <a:t>Mario-Miro Židov</a:t>
            </a:r>
          </a:p>
        </p:txBody>
      </p:sp>
      <p:pic>
        <p:nvPicPr>
          <p:cNvPr id="513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2875" y="142875"/>
            <a:ext cx="93186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10</a:t>
            </a:fld>
            <a:endParaRPr lang="hr-HR" altLang="sr-Latn-RS">
              <a:latin typeface="Verdana" panose="020B0604030504040204" pitchFamily="34" charset="0"/>
            </a:endParaRPr>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AC56E3E3-43BD-4297-9F97-6CA134FF6907}"/>
              </a:ext>
            </a:extLst>
          </p:cNvPr>
          <p:cNvSpPr txBox="1">
            <a:spLocks noChangeArrowheads="1"/>
          </p:cNvSpPr>
          <p:nvPr/>
        </p:nvSpPr>
        <p:spPr bwMode="auto">
          <a:xfrm>
            <a:off x="293077" y="274638"/>
            <a:ext cx="8393723" cy="7060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hr-HR" altLang="sr-Latn-RS" sz="3200" b="1" dirty="0"/>
              <a:t>ESIF Krediti za </a:t>
            </a:r>
            <a:r>
              <a:rPr lang="hr-HR" altLang="sr-Latn-RS" sz="3200" b="1" dirty="0" err="1"/>
              <a:t>EnU</a:t>
            </a:r>
            <a:r>
              <a:rPr lang="hr-HR" altLang="sr-Latn-RS" sz="3200" b="1" dirty="0"/>
              <a:t> u zgradama javnog sektora</a:t>
            </a:r>
          </a:p>
        </p:txBody>
      </p:sp>
      <p:graphicFrame>
        <p:nvGraphicFramePr>
          <p:cNvPr id="10" name="Diagram 9">
            <a:extLst>
              <a:ext uri="{FF2B5EF4-FFF2-40B4-BE49-F238E27FC236}">
                <a16:creationId xmlns:a16="http://schemas.microsoft.com/office/drawing/2014/main" id="{CC366CF5-C7DD-44B6-975B-FDBF342037FB}"/>
              </a:ext>
            </a:extLst>
          </p:cNvPr>
          <p:cNvGraphicFramePr/>
          <p:nvPr>
            <p:extLst>
              <p:ext uri="{D42A27DB-BD31-4B8C-83A1-F6EECF244321}">
                <p14:modId xmlns:p14="http://schemas.microsoft.com/office/powerpoint/2010/main" val="7265827"/>
              </p:ext>
            </p:extLst>
          </p:nvPr>
        </p:nvGraphicFramePr>
        <p:xfrm>
          <a:off x="293077" y="3183280"/>
          <a:ext cx="8557846" cy="92333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3" name="Diagram 12">
            <a:extLst>
              <a:ext uri="{FF2B5EF4-FFF2-40B4-BE49-F238E27FC236}">
                <a16:creationId xmlns:a16="http://schemas.microsoft.com/office/drawing/2014/main" id="{36B041F0-A56C-42BE-9DC6-65C8061FF057}"/>
              </a:ext>
            </a:extLst>
          </p:cNvPr>
          <p:cNvGraphicFramePr/>
          <p:nvPr>
            <p:extLst>
              <p:ext uri="{D42A27DB-BD31-4B8C-83A1-F6EECF244321}">
                <p14:modId xmlns:p14="http://schemas.microsoft.com/office/powerpoint/2010/main" val="3777302014"/>
              </p:ext>
            </p:extLst>
          </p:nvPr>
        </p:nvGraphicFramePr>
        <p:xfrm>
          <a:off x="-332046" y="1935182"/>
          <a:ext cx="9808092" cy="3419526"/>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4" name="Text Placeholder 3">
            <a:extLst>
              <a:ext uri="{FF2B5EF4-FFF2-40B4-BE49-F238E27FC236}">
                <a16:creationId xmlns:a16="http://schemas.microsoft.com/office/drawing/2014/main" id="{E1C5B507-C519-4250-BD8E-E524E19E8188}"/>
              </a:ext>
            </a:extLst>
          </p:cNvPr>
          <p:cNvSpPr txBox="1">
            <a:spLocks/>
          </p:cNvSpPr>
          <p:nvPr/>
        </p:nvSpPr>
        <p:spPr>
          <a:xfrm>
            <a:off x="143508" y="1366420"/>
            <a:ext cx="8856983" cy="64135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bg2">
                    <a:lumMod val="50000"/>
                  </a:schemeClr>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hr-HR" dirty="0">
                <a:solidFill>
                  <a:schemeClr val="tx1">
                    <a:lumMod val="95000"/>
                    <a:lumOff val="5000"/>
                  </a:schemeClr>
                </a:solidFill>
              </a:rPr>
              <a:t>Uloge u provedbi</a:t>
            </a:r>
          </a:p>
        </p:txBody>
      </p:sp>
    </p:spTree>
    <p:extLst>
      <p:ext uri="{BB962C8B-B14F-4D97-AF65-F5344CB8AC3E}">
        <p14:creationId xmlns:p14="http://schemas.microsoft.com/office/powerpoint/2010/main" val="68500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11</a:t>
            </a:fld>
            <a:endParaRPr lang="hr-HR" altLang="sr-Latn-RS">
              <a:latin typeface="Verdana" panose="020B0604030504040204" pitchFamily="34" charset="0"/>
            </a:endParaRPr>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AC56E3E3-43BD-4297-9F97-6CA134FF6907}"/>
              </a:ext>
            </a:extLst>
          </p:cNvPr>
          <p:cNvSpPr txBox="1">
            <a:spLocks noChangeArrowheads="1"/>
          </p:cNvSpPr>
          <p:nvPr/>
        </p:nvSpPr>
        <p:spPr bwMode="auto">
          <a:xfrm>
            <a:off x="293077" y="274638"/>
            <a:ext cx="8393723" cy="7060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hr-HR" altLang="sr-Latn-RS" sz="3200" b="1" dirty="0"/>
              <a:t>ESIF Krediti za </a:t>
            </a:r>
            <a:r>
              <a:rPr lang="hr-HR" altLang="sr-Latn-RS" sz="3200" b="1" dirty="0" err="1"/>
              <a:t>EnU</a:t>
            </a:r>
            <a:r>
              <a:rPr lang="hr-HR" altLang="sr-Latn-RS" sz="3200" b="1" dirty="0"/>
              <a:t> u zgradama javnog sektora</a:t>
            </a:r>
          </a:p>
        </p:txBody>
      </p:sp>
      <p:graphicFrame>
        <p:nvGraphicFramePr>
          <p:cNvPr id="10" name="Diagram 9">
            <a:extLst>
              <a:ext uri="{FF2B5EF4-FFF2-40B4-BE49-F238E27FC236}">
                <a16:creationId xmlns:a16="http://schemas.microsoft.com/office/drawing/2014/main" id="{CC366CF5-C7DD-44B6-975B-FDBF342037FB}"/>
              </a:ext>
            </a:extLst>
          </p:cNvPr>
          <p:cNvGraphicFramePr/>
          <p:nvPr>
            <p:extLst/>
          </p:nvPr>
        </p:nvGraphicFramePr>
        <p:xfrm>
          <a:off x="293077" y="3183280"/>
          <a:ext cx="8557846" cy="92333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1" name="Table 10">
            <a:extLst>
              <a:ext uri="{FF2B5EF4-FFF2-40B4-BE49-F238E27FC236}">
                <a16:creationId xmlns:a16="http://schemas.microsoft.com/office/drawing/2014/main" id="{1ED332C9-2617-4B55-A230-D3B737DE10FF}"/>
              </a:ext>
            </a:extLst>
          </p:cNvPr>
          <p:cNvGraphicFramePr>
            <a:graphicFrameLocks noGrp="1"/>
          </p:cNvGraphicFramePr>
          <p:nvPr>
            <p:extLst>
              <p:ext uri="{D42A27DB-BD31-4B8C-83A1-F6EECF244321}">
                <p14:modId xmlns:p14="http://schemas.microsoft.com/office/powerpoint/2010/main" val="2682952541"/>
              </p:ext>
            </p:extLst>
          </p:nvPr>
        </p:nvGraphicFramePr>
        <p:xfrm>
          <a:off x="27640" y="1700808"/>
          <a:ext cx="9116360" cy="4464497"/>
        </p:xfrm>
        <a:graphic>
          <a:graphicData uri="http://schemas.openxmlformats.org/drawingml/2006/table">
            <a:tbl>
              <a:tblPr firstCol="1" bandRow="1">
                <a:tableStyleId>{EB9631B5-78F2-41C9-869B-9F39066F8104}</a:tableStyleId>
              </a:tblPr>
              <a:tblGrid>
                <a:gridCol w="2513513">
                  <a:extLst>
                    <a:ext uri="{9D8B030D-6E8A-4147-A177-3AD203B41FA5}">
                      <a16:colId xmlns:a16="http://schemas.microsoft.com/office/drawing/2014/main" val="20000"/>
                    </a:ext>
                  </a:extLst>
                </a:gridCol>
                <a:gridCol w="6602847">
                  <a:extLst>
                    <a:ext uri="{9D8B030D-6E8A-4147-A177-3AD203B41FA5}">
                      <a16:colId xmlns:a16="http://schemas.microsoft.com/office/drawing/2014/main" val="20001"/>
                    </a:ext>
                  </a:extLst>
                </a:gridCol>
              </a:tblGrid>
              <a:tr h="1107687">
                <a:tc>
                  <a:txBody>
                    <a:bodyPr/>
                    <a:lstStyle/>
                    <a:p>
                      <a:pPr algn="l">
                        <a:spcAft>
                          <a:spcPts val="0"/>
                        </a:spcAft>
                      </a:pPr>
                      <a:r>
                        <a:rPr lang="hr-HR" sz="1400" dirty="0">
                          <a:effectLst/>
                        </a:rPr>
                        <a:t>PRIHVATLJIVI </a:t>
                      </a:r>
                      <a:r>
                        <a:rPr lang="en-GB" sz="1400" dirty="0">
                          <a:effectLst/>
                        </a:rPr>
                        <a:t>KORISNICI</a:t>
                      </a:r>
                      <a:r>
                        <a:rPr lang="hr-HR" sz="1400" dirty="0">
                          <a:effectLst/>
                        </a:rPr>
                        <a:t> KREDITA</a:t>
                      </a:r>
                      <a:endParaRPr lang="hr-HR" sz="1400" dirty="0">
                        <a:effectLst/>
                        <a:latin typeface="+mn-lt"/>
                        <a:ea typeface="Times New Roman"/>
                      </a:endParaRPr>
                    </a:p>
                  </a:txBody>
                  <a:tcPr marL="30126" marR="30126" marT="0" marB="0" anchor="ctr"/>
                </a:tc>
                <a:tc>
                  <a:txBody>
                    <a:bodyPr/>
                    <a:lstStyle/>
                    <a:p>
                      <a:pPr marL="0" lvl="0" indent="0" algn="just">
                        <a:buFont typeface="Arial" panose="020B0604020202020204" pitchFamily="34" charset="0"/>
                        <a:buNone/>
                      </a:pPr>
                      <a:r>
                        <a:rPr lang="hr-HR" sz="1600" noProof="0" dirty="0">
                          <a:effectLst/>
                        </a:rPr>
                        <a:t>Svi oni koji su prethodno podnošenju zahtjeva za „ESIF Kredit za energetsku učinkovitost” dobili Odluku o financiranju od strane Ministarstva graditeljstva i prostornoga uređenja za natječaje za bespovratna sredstva u sklopu specifičnog cilja 4c1. </a:t>
                      </a:r>
                      <a:endParaRPr lang="hr-HR" sz="1600" noProof="0" dirty="0">
                        <a:effectLst/>
                        <a:latin typeface="+mn-lt"/>
                      </a:endParaRPr>
                    </a:p>
                  </a:txBody>
                  <a:tcPr marL="30126" marR="30126" marT="0" marB="0" anchor="ctr"/>
                </a:tc>
                <a:extLst>
                  <a:ext uri="{0D108BD9-81ED-4DB2-BD59-A6C34878D82A}">
                    <a16:rowId xmlns:a16="http://schemas.microsoft.com/office/drawing/2014/main" val="10000"/>
                  </a:ext>
                </a:extLst>
              </a:tr>
              <a:tr h="863801">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hr-HR" sz="1400" dirty="0">
                          <a:effectLst/>
                        </a:rPr>
                        <a:t>PRIHVATLJIVE NAMJENE KREDITA</a:t>
                      </a:r>
                      <a:endParaRPr lang="hr-HR" sz="1400" dirty="0">
                        <a:effectLst/>
                        <a:latin typeface="+mn-lt"/>
                        <a:ea typeface="Times New Roman"/>
                      </a:endParaRPr>
                    </a:p>
                  </a:txBody>
                  <a:tcPr marL="30126" marR="30126" marT="0" marB="0" anchor="ctr"/>
                </a:tc>
                <a:tc>
                  <a:txBody>
                    <a:bodyPr/>
                    <a:lstStyle/>
                    <a:p>
                      <a:pPr marL="0" indent="0" algn="just">
                        <a:lnSpc>
                          <a:spcPct val="100000"/>
                        </a:lnSpc>
                        <a:buClr>
                          <a:srgbClr val="C00000"/>
                        </a:buClr>
                      </a:pPr>
                      <a:r>
                        <a:rPr lang="hr-HR" sz="1600" kern="1200" dirty="0">
                          <a:effectLst/>
                        </a:rPr>
                        <a:t>Troškovi ulaganja u energetsku učinkovitost zgrada javnog sektora potvrđeni od strane FZOEU. </a:t>
                      </a:r>
                      <a:endParaRPr lang="hr-HR" sz="1600" kern="1200" dirty="0">
                        <a:solidFill>
                          <a:schemeClr val="dk1"/>
                        </a:solidFill>
                        <a:effectLst/>
                        <a:latin typeface="+mn-lt"/>
                        <a:ea typeface="+mn-ea"/>
                        <a:cs typeface="+mn-cs"/>
                      </a:endParaRPr>
                    </a:p>
                  </a:txBody>
                  <a:tcPr marL="30126" marR="30126" marT="0" marB="0" anchor="ctr"/>
                </a:tc>
                <a:extLst>
                  <a:ext uri="{0D108BD9-81ED-4DB2-BD59-A6C34878D82A}">
                    <a16:rowId xmlns:a16="http://schemas.microsoft.com/office/drawing/2014/main" val="10005"/>
                  </a:ext>
                </a:extLst>
              </a:tr>
              <a:tr h="345125">
                <a:tc>
                  <a:txBody>
                    <a:bodyPr/>
                    <a:lstStyle/>
                    <a:p>
                      <a:pPr algn="l">
                        <a:spcAft>
                          <a:spcPts val="0"/>
                        </a:spcAft>
                      </a:pPr>
                      <a:r>
                        <a:rPr lang="en-GB" sz="1400" dirty="0">
                          <a:effectLst/>
                        </a:rPr>
                        <a:t>NAJNIŽI IZNOS KREDITA</a:t>
                      </a:r>
                      <a:endParaRPr lang="hr-HR" sz="1400" dirty="0">
                        <a:effectLst/>
                        <a:latin typeface="+mn-lt"/>
                        <a:ea typeface="Times New Roman"/>
                      </a:endParaRPr>
                    </a:p>
                  </a:txBody>
                  <a:tcPr marL="30126" marR="30126" marT="0" marB="0" anchor="ctr"/>
                </a:tc>
                <a:tc>
                  <a:txBody>
                    <a:bodyPr/>
                    <a:lstStyle/>
                    <a:p>
                      <a:pPr algn="just">
                        <a:spcAft>
                          <a:spcPts val="0"/>
                        </a:spcAft>
                      </a:pPr>
                      <a:r>
                        <a:rPr lang="hr-HR" sz="1600" noProof="0" dirty="0">
                          <a:effectLst/>
                        </a:rPr>
                        <a:t>100 tisuća KN</a:t>
                      </a:r>
                      <a:endParaRPr lang="hr-HR" sz="1600" noProof="0" dirty="0">
                        <a:effectLst/>
                        <a:latin typeface="+mn-lt"/>
                        <a:ea typeface="Times New Roman"/>
                      </a:endParaRPr>
                    </a:p>
                  </a:txBody>
                  <a:tcPr marL="30126" marR="30126" marT="0" marB="0" anchor="ctr"/>
                </a:tc>
                <a:extLst>
                  <a:ext uri="{0D108BD9-81ED-4DB2-BD59-A6C34878D82A}">
                    <a16:rowId xmlns:a16="http://schemas.microsoft.com/office/drawing/2014/main" val="10002"/>
                  </a:ext>
                </a:extLst>
              </a:tr>
              <a:tr h="406777">
                <a:tc>
                  <a:txBody>
                    <a:bodyPr/>
                    <a:lstStyle/>
                    <a:p>
                      <a:pPr algn="l">
                        <a:spcAft>
                          <a:spcPts val="0"/>
                        </a:spcAft>
                      </a:pPr>
                      <a:r>
                        <a:rPr lang="hr-HR" sz="1400" dirty="0">
                          <a:effectLst/>
                          <a:latin typeface="+mn-lt"/>
                          <a:ea typeface="Times New Roman"/>
                        </a:rPr>
                        <a:t>NAJVIŠI IZNOS KREDITA</a:t>
                      </a:r>
                    </a:p>
                  </a:txBody>
                  <a:tcPr marL="30126" marR="30126" marT="0" marB="0" anchor="ctr"/>
                </a:tc>
                <a:tc>
                  <a:txBody>
                    <a:bodyPr/>
                    <a:lstStyle/>
                    <a:p>
                      <a:pPr algn="just">
                        <a:spcAft>
                          <a:spcPts val="0"/>
                        </a:spcAft>
                      </a:pPr>
                      <a:r>
                        <a:rPr lang="hr-HR" sz="1600" noProof="0" dirty="0">
                          <a:effectLst/>
                          <a:latin typeface="+mn-lt"/>
                          <a:ea typeface="Times New Roman"/>
                        </a:rPr>
                        <a:t>60 milijuna KN</a:t>
                      </a:r>
                    </a:p>
                  </a:txBody>
                  <a:tcPr marL="30126" marR="30126" marT="0" marB="0" anchor="ctr"/>
                </a:tc>
                <a:extLst>
                  <a:ext uri="{0D108BD9-81ED-4DB2-BD59-A6C34878D82A}">
                    <a16:rowId xmlns:a16="http://schemas.microsoft.com/office/drawing/2014/main" val="2045072239"/>
                  </a:ext>
                </a:extLst>
              </a:tr>
              <a:tr h="474850">
                <a:tc>
                  <a:txBody>
                    <a:bodyPr/>
                    <a:lstStyle/>
                    <a:p>
                      <a:pPr algn="l">
                        <a:spcAft>
                          <a:spcPts val="0"/>
                        </a:spcAft>
                      </a:pPr>
                      <a:r>
                        <a:rPr lang="hr-HR" sz="1400" dirty="0">
                          <a:effectLst/>
                          <a:latin typeface="+mn-lt"/>
                          <a:ea typeface="Times New Roman"/>
                        </a:rPr>
                        <a:t>VALUTA KREDITA</a:t>
                      </a:r>
                    </a:p>
                  </a:txBody>
                  <a:tcPr marL="30126" marR="30126" marT="0" marB="0" anchor="ctr"/>
                </a:tc>
                <a:tc>
                  <a:txBody>
                    <a:bodyPr/>
                    <a:lstStyle/>
                    <a:p>
                      <a:pPr algn="just">
                        <a:spcAft>
                          <a:spcPts val="0"/>
                        </a:spcAft>
                      </a:pPr>
                      <a:r>
                        <a:rPr lang="hr-HR" sz="1600" noProof="0" dirty="0">
                          <a:effectLst/>
                          <a:latin typeface="+mn-lt"/>
                        </a:rPr>
                        <a:t>HRK</a:t>
                      </a:r>
                    </a:p>
                  </a:txBody>
                  <a:tcPr marL="30126" marR="30126" marT="0" marB="0" anchor="ctr"/>
                </a:tc>
                <a:extLst>
                  <a:ext uri="{0D108BD9-81ED-4DB2-BD59-A6C34878D82A}">
                    <a16:rowId xmlns:a16="http://schemas.microsoft.com/office/drawing/2014/main" val="10003"/>
                  </a:ext>
                </a:extLst>
              </a:tr>
              <a:tr h="683528">
                <a:tc>
                  <a:txBody>
                    <a:bodyPr/>
                    <a:lstStyle/>
                    <a:p>
                      <a:pPr algn="l">
                        <a:spcAft>
                          <a:spcPts val="0"/>
                        </a:spcAft>
                      </a:pPr>
                      <a:r>
                        <a:rPr lang="en-GB" sz="1400" dirty="0">
                          <a:effectLst/>
                        </a:rPr>
                        <a:t>ROK</a:t>
                      </a:r>
                      <a:r>
                        <a:rPr lang="hr-HR" sz="1400" dirty="0">
                          <a:effectLst/>
                        </a:rPr>
                        <a:t> </a:t>
                      </a:r>
                      <a:r>
                        <a:rPr lang="en-GB" sz="1400" dirty="0">
                          <a:effectLst/>
                        </a:rPr>
                        <a:t>OTPLATE</a:t>
                      </a:r>
                      <a:endParaRPr lang="hr-HR" sz="1400" dirty="0">
                        <a:effectLst/>
                        <a:latin typeface="+mn-lt"/>
                        <a:ea typeface="Times New Roman"/>
                      </a:endParaRPr>
                    </a:p>
                  </a:txBody>
                  <a:tcPr marL="30126" marR="30126" marT="0" marB="0" anchor="ctr"/>
                </a:tc>
                <a:tc>
                  <a:txBody>
                    <a:bodyPr/>
                    <a:lstStyle/>
                    <a:p>
                      <a:pPr algn="just">
                        <a:spcAft>
                          <a:spcPts val="0"/>
                        </a:spcAft>
                      </a:pPr>
                      <a:r>
                        <a:rPr lang="pl-PL" sz="1600" noProof="0" dirty="0">
                          <a:effectLst/>
                        </a:rPr>
                        <a:t>Do 14 godina, uključujući do 1 godinu počeka. </a:t>
                      </a:r>
                    </a:p>
                    <a:p>
                      <a:pPr algn="just">
                        <a:spcAft>
                          <a:spcPts val="0"/>
                        </a:spcAft>
                      </a:pPr>
                      <a:r>
                        <a:rPr lang="pl-PL" sz="1600" noProof="0" dirty="0">
                          <a:effectLst/>
                        </a:rPr>
                        <a:t>Rok korištenja u pravilu do 36 mjeseci.</a:t>
                      </a:r>
                      <a:endParaRPr lang="hr-HR" sz="1600" noProof="0" dirty="0">
                        <a:effectLst/>
                        <a:latin typeface="+mn-lt"/>
                      </a:endParaRPr>
                    </a:p>
                  </a:txBody>
                  <a:tcPr marL="30126" marR="30126" marT="0" marB="0" anchor="ctr"/>
                </a:tc>
                <a:extLst>
                  <a:ext uri="{0D108BD9-81ED-4DB2-BD59-A6C34878D82A}">
                    <a16:rowId xmlns:a16="http://schemas.microsoft.com/office/drawing/2014/main" val="10004"/>
                  </a:ext>
                </a:extLst>
              </a:tr>
              <a:tr h="582729">
                <a:tc>
                  <a:txBody>
                    <a:bodyPr/>
                    <a:lstStyle/>
                    <a:p>
                      <a:pPr algn="l">
                        <a:spcAft>
                          <a:spcPts val="0"/>
                        </a:spcAft>
                      </a:pPr>
                      <a:r>
                        <a:rPr lang="hr-HR" sz="1400" dirty="0">
                          <a:effectLst/>
                        </a:rPr>
                        <a:t>BENEFITI</a:t>
                      </a:r>
                      <a:endParaRPr lang="hr-HR" sz="1400" dirty="0">
                        <a:effectLst/>
                        <a:latin typeface="+mn-lt"/>
                        <a:ea typeface="Times New Roman"/>
                      </a:endParaRPr>
                    </a:p>
                  </a:txBody>
                  <a:tcPr marL="30126" marR="30126" marT="0" marB="0" anchor="ctr"/>
                </a:tc>
                <a:tc>
                  <a:txBody>
                    <a:bodyPr/>
                    <a:lstStyle/>
                    <a:p>
                      <a:pPr marL="0" marR="0" lvl="0" indent="0" algn="just" defTabSz="914377" rtl="0" eaLnBrk="1" fontAlgn="auto" latinLnBrk="0" hangingPunct="1">
                        <a:lnSpc>
                          <a:spcPct val="100000"/>
                        </a:lnSpc>
                        <a:spcBef>
                          <a:spcPts val="0"/>
                        </a:spcBef>
                        <a:spcAft>
                          <a:spcPts val="0"/>
                        </a:spcAft>
                        <a:buClrTx/>
                        <a:buSzTx/>
                        <a:buFontTx/>
                        <a:buNone/>
                        <a:tabLst/>
                        <a:defRPr/>
                      </a:pPr>
                      <a:r>
                        <a:rPr lang="hr-HR" sz="1400" b="1" cap="none" spc="0" dirty="0">
                          <a:ln w="0"/>
                          <a:solidFill>
                            <a:srgbClr val="C00000"/>
                          </a:solidFill>
                          <a:effectLst/>
                        </a:rPr>
                        <a:t>NISKE KAMATNE STOPE I OSLOBOĐENJE OD PLAĆANJA SVIH NAKNADA KOJE SE UOBIČAJENO NAPLAĆUJU.</a:t>
                      </a:r>
                      <a:endParaRPr lang="hr-HR" sz="1400" b="1" dirty="0">
                        <a:solidFill>
                          <a:srgbClr val="C00000"/>
                        </a:solidFill>
                      </a:endParaRPr>
                    </a:p>
                  </a:txBody>
                  <a:tcPr marL="30126" marR="30126" marT="0" marB="0" anchor="ctr"/>
                </a:tc>
                <a:extLst>
                  <a:ext uri="{0D108BD9-81ED-4DB2-BD59-A6C34878D82A}">
                    <a16:rowId xmlns:a16="http://schemas.microsoft.com/office/drawing/2014/main" val="10006"/>
                  </a:ext>
                </a:extLst>
              </a:tr>
            </a:tbl>
          </a:graphicData>
        </a:graphic>
      </p:graphicFrame>
      <p:sp>
        <p:nvSpPr>
          <p:cNvPr id="12" name="Text Placeholder 3">
            <a:extLst>
              <a:ext uri="{FF2B5EF4-FFF2-40B4-BE49-F238E27FC236}">
                <a16:creationId xmlns:a16="http://schemas.microsoft.com/office/drawing/2014/main" id="{7509DA2E-96C9-45C2-8961-248C162A3C74}"/>
              </a:ext>
            </a:extLst>
          </p:cNvPr>
          <p:cNvSpPr txBox="1">
            <a:spLocks/>
          </p:cNvSpPr>
          <p:nvPr/>
        </p:nvSpPr>
        <p:spPr>
          <a:xfrm>
            <a:off x="143508" y="1147382"/>
            <a:ext cx="8856983" cy="64135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bg2">
                    <a:lumMod val="50000"/>
                  </a:schemeClr>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hr-HR" dirty="0">
                <a:solidFill>
                  <a:schemeClr val="tx1">
                    <a:lumMod val="95000"/>
                    <a:lumOff val="5000"/>
                  </a:schemeClr>
                </a:solidFill>
              </a:rPr>
              <a:t>Ključne značajke financijskog instrumenta</a:t>
            </a:r>
          </a:p>
        </p:txBody>
      </p:sp>
    </p:spTree>
    <p:extLst>
      <p:ext uri="{BB962C8B-B14F-4D97-AF65-F5344CB8AC3E}">
        <p14:creationId xmlns:p14="http://schemas.microsoft.com/office/powerpoint/2010/main" val="174827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12</a:t>
            </a:fld>
            <a:endParaRPr lang="hr-HR" altLang="sr-Latn-RS">
              <a:latin typeface="Verdana" panose="020B0604030504040204" pitchFamily="34" charset="0"/>
            </a:endParaRPr>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AC56E3E3-43BD-4297-9F97-6CA134FF6907}"/>
              </a:ext>
            </a:extLst>
          </p:cNvPr>
          <p:cNvSpPr txBox="1">
            <a:spLocks noChangeArrowheads="1"/>
          </p:cNvSpPr>
          <p:nvPr/>
        </p:nvSpPr>
        <p:spPr bwMode="auto">
          <a:xfrm>
            <a:off x="293077" y="274638"/>
            <a:ext cx="8393723" cy="7060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hr-HR" altLang="sr-Latn-RS" sz="3200" b="1" dirty="0"/>
              <a:t>ESIF Krediti za </a:t>
            </a:r>
            <a:r>
              <a:rPr lang="hr-HR" altLang="sr-Latn-RS" sz="3200" b="1" dirty="0" err="1"/>
              <a:t>EnU</a:t>
            </a:r>
            <a:r>
              <a:rPr lang="hr-HR" altLang="sr-Latn-RS" sz="3200" b="1" dirty="0"/>
              <a:t> u zgradama javnog sektora</a:t>
            </a:r>
          </a:p>
        </p:txBody>
      </p:sp>
      <p:graphicFrame>
        <p:nvGraphicFramePr>
          <p:cNvPr id="10" name="Diagram 9">
            <a:extLst>
              <a:ext uri="{FF2B5EF4-FFF2-40B4-BE49-F238E27FC236}">
                <a16:creationId xmlns:a16="http://schemas.microsoft.com/office/drawing/2014/main" id="{CC366CF5-C7DD-44B6-975B-FDBF342037FB}"/>
              </a:ext>
            </a:extLst>
          </p:cNvPr>
          <p:cNvGraphicFramePr/>
          <p:nvPr>
            <p:extLst/>
          </p:nvPr>
        </p:nvGraphicFramePr>
        <p:xfrm>
          <a:off x="293077" y="3183280"/>
          <a:ext cx="8557846" cy="92333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Text Placeholder 3">
            <a:extLst>
              <a:ext uri="{FF2B5EF4-FFF2-40B4-BE49-F238E27FC236}">
                <a16:creationId xmlns:a16="http://schemas.microsoft.com/office/drawing/2014/main" id="{7509DA2E-96C9-45C2-8961-248C162A3C74}"/>
              </a:ext>
            </a:extLst>
          </p:cNvPr>
          <p:cNvSpPr txBox="1">
            <a:spLocks/>
          </p:cNvSpPr>
          <p:nvPr/>
        </p:nvSpPr>
        <p:spPr>
          <a:xfrm>
            <a:off x="143508" y="1147382"/>
            <a:ext cx="8856983" cy="64135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bg2">
                    <a:lumMod val="50000"/>
                  </a:schemeClr>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hr-HR" dirty="0">
                <a:solidFill>
                  <a:schemeClr val="tx1">
                    <a:lumMod val="95000"/>
                    <a:lumOff val="5000"/>
                  </a:schemeClr>
                </a:solidFill>
              </a:rPr>
              <a:t>Kamatne stope</a:t>
            </a:r>
          </a:p>
        </p:txBody>
      </p:sp>
      <p:graphicFrame>
        <p:nvGraphicFramePr>
          <p:cNvPr id="9" name="Table 8">
            <a:extLst>
              <a:ext uri="{FF2B5EF4-FFF2-40B4-BE49-F238E27FC236}">
                <a16:creationId xmlns:a16="http://schemas.microsoft.com/office/drawing/2014/main" id="{CC3F8967-2F8A-4495-AA58-BE3016BA8931}"/>
              </a:ext>
            </a:extLst>
          </p:cNvPr>
          <p:cNvGraphicFramePr>
            <a:graphicFrameLocks noGrp="1"/>
          </p:cNvGraphicFramePr>
          <p:nvPr>
            <p:extLst>
              <p:ext uri="{D42A27DB-BD31-4B8C-83A1-F6EECF244321}">
                <p14:modId xmlns:p14="http://schemas.microsoft.com/office/powerpoint/2010/main" val="1967260945"/>
              </p:ext>
            </p:extLst>
          </p:nvPr>
        </p:nvGraphicFramePr>
        <p:xfrm>
          <a:off x="1" y="1628800"/>
          <a:ext cx="9144000" cy="2592288"/>
        </p:xfrm>
        <a:graphic>
          <a:graphicData uri="http://schemas.openxmlformats.org/drawingml/2006/table">
            <a:tbl>
              <a:tblPr firstRow="1" bandRow="1">
                <a:tableStyleId>{EB9631B5-78F2-41C9-869B-9F39066F8104}</a:tableStyleId>
              </a:tblPr>
              <a:tblGrid>
                <a:gridCol w="7259837">
                  <a:extLst>
                    <a:ext uri="{9D8B030D-6E8A-4147-A177-3AD203B41FA5}">
                      <a16:colId xmlns:a16="http://schemas.microsoft.com/office/drawing/2014/main" val="1671508602"/>
                    </a:ext>
                  </a:extLst>
                </a:gridCol>
                <a:gridCol w="1884163">
                  <a:extLst>
                    <a:ext uri="{9D8B030D-6E8A-4147-A177-3AD203B41FA5}">
                      <a16:colId xmlns:a16="http://schemas.microsoft.com/office/drawing/2014/main" val="2500808383"/>
                    </a:ext>
                  </a:extLst>
                </a:gridCol>
              </a:tblGrid>
              <a:tr h="888506">
                <a:tc>
                  <a:txBody>
                    <a:bodyPr/>
                    <a:lstStyle/>
                    <a:p>
                      <a:pPr>
                        <a:lnSpc>
                          <a:spcPct val="115000"/>
                        </a:lnSpc>
                        <a:spcAft>
                          <a:spcPts val="0"/>
                        </a:spcAft>
                      </a:pPr>
                      <a:r>
                        <a:rPr lang="hr-HR" sz="1600" dirty="0">
                          <a:effectLst/>
                        </a:rPr>
                        <a:t> </a:t>
                      </a:r>
                    </a:p>
                    <a:p>
                      <a:pPr algn="ctr">
                        <a:lnSpc>
                          <a:spcPct val="115000"/>
                        </a:lnSpc>
                        <a:spcAft>
                          <a:spcPts val="0"/>
                        </a:spcAft>
                      </a:pPr>
                      <a:r>
                        <a:rPr lang="hr-HR" sz="1600" dirty="0">
                          <a:effectLst/>
                        </a:rPr>
                        <a:t>STUPANJ RAZVIJENOSTI PODRUČJA NA KOJEM SE PROJEKT PROVODI</a:t>
                      </a:r>
                    </a:p>
                    <a:p>
                      <a:pPr>
                        <a:lnSpc>
                          <a:spcPct val="115000"/>
                        </a:lnSpc>
                        <a:spcAft>
                          <a:spcPts val="0"/>
                        </a:spcAft>
                      </a:pPr>
                      <a:r>
                        <a:rPr lang="hr-HR" sz="1600" dirty="0">
                          <a:effectLst/>
                        </a:rPr>
                        <a:t> </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nSpc>
                          <a:spcPct val="115000"/>
                        </a:lnSpc>
                        <a:spcAft>
                          <a:spcPts val="0"/>
                        </a:spcAft>
                      </a:pPr>
                      <a:r>
                        <a:rPr lang="hr-HR" sz="1600" dirty="0">
                          <a:effectLst/>
                        </a:rPr>
                        <a:t>  KAMATNA STOPA</a:t>
                      </a:r>
                      <a:endParaRPr lang="hr-H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2466559723"/>
                  </a:ext>
                </a:extLst>
              </a:tr>
              <a:tr h="586434">
                <a:tc>
                  <a:txBody>
                    <a:bodyPr/>
                    <a:lstStyle/>
                    <a:p>
                      <a:pPr>
                        <a:lnSpc>
                          <a:spcPct val="115000"/>
                        </a:lnSpc>
                        <a:spcAft>
                          <a:spcPts val="0"/>
                        </a:spcAft>
                      </a:pPr>
                      <a:r>
                        <a:rPr lang="hr-HR" sz="1400" dirty="0">
                          <a:effectLst/>
                        </a:rPr>
                        <a:t>Potpomognuta područja (JLS razvrstane u I., II., III. ili IV. skupinu)</a:t>
                      </a:r>
                      <a:r>
                        <a:rPr lang="hr-HR" sz="1400" baseline="30000" dirty="0">
                          <a:effectLst/>
                        </a:rPr>
                        <a:t>1</a:t>
                      </a:r>
                      <a:r>
                        <a:rPr lang="hr-HR" sz="1400" dirty="0">
                          <a:effectLst/>
                        </a:rPr>
                        <a:t> ili brdsko-planinska područja</a:t>
                      </a:r>
                      <a:r>
                        <a:rPr lang="hr-HR" sz="1400" baseline="30000" dirty="0">
                          <a:effectLst/>
                        </a:rPr>
                        <a:t>2</a:t>
                      </a:r>
                      <a:r>
                        <a:rPr lang="hr-HR" sz="1400" dirty="0">
                          <a:effectLst/>
                        </a:rPr>
                        <a:t> ili otoci</a:t>
                      </a:r>
                      <a:r>
                        <a:rPr lang="hr-HR" sz="1400" baseline="30000" dirty="0">
                          <a:effectLst/>
                        </a:rPr>
                        <a:t>3</a:t>
                      </a:r>
                      <a:endParaRPr lang="hr-HR"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15000"/>
                        </a:lnSpc>
                        <a:spcAft>
                          <a:spcPts val="0"/>
                        </a:spcAft>
                      </a:pPr>
                      <a:r>
                        <a:rPr lang="hr-HR" sz="1400" dirty="0">
                          <a:effectLst/>
                        </a:rPr>
                        <a:t>0,10% godišnje</a:t>
                      </a:r>
                      <a:endParaRPr lang="hr-HR"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3768983499"/>
                  </a:ext>
                </a:extLst>
              </a:tr>
              <a:tr h="536287">
                <a:tc>
                  <a:txBody>
                    <a:bodyPr/>
                    <a:lstStyle/>
                    <a:p>
                      <a:pPr>
                        <a:lnSpc>
                          <a:spcPct val="115000"/>
                        </a:lnSpc>
                        <a:spcAft>
                          <a:spcPts val="0"/>
                        </a:spcAft>
                      </a:pPr>
                      <a:r>
                        <a:rPr lang="hr-HR" sz="1400" dirty="0">
                          <a:effectLst/>
                        </a:rPr>
                        <a:t>JLS razvrstane u V. ili VI. Skupinu</a:t>
                      </a:r>
                      <a:r>
                        <a:rPr lang="hr-HR" sz="1400" baseline="30000" dirty="0">
                          <a:effectLst/>
                        </a:rPr>
                        <a:t>1</a:t>
                      </a:r>
                      <a:endParaRPr lang="hr-HR"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15000"/>
                        </a:lnSpc>
                        <a:spcAft>
                          <a:spcPts val="0"/>
                        </a:spcAft>
                      </a:pPr>
                      <a:r>
                        <a:rPr lang="hr-HR" sz="1400">
                          <a:effectLst/>
                        </a:rPr>
                        <a:t>0,25% godišnje</a:t>
                      </a:r>
                      <a:endParaRPr lang="hr-HR" sz="1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882061142"/>
                  </a:ext>
                </a:extLst>
              </a:tr>
              <a:tr h="581061">
                <a:tc>
                  <a:txBody>
                    <a:bodyPr/>
                    <a:lstStyle/>
                    <a:p>
                      <a:pPr>
                        <a:lnSpc>
                          <a:spcPct val="115000"/>
                        </a:lnSpc>
                        <a:spcAft>
                          <a:spcPts val="0"/>
                        </a:spcAft>
                      </a:pPr>
                      <a:r>
                        <a:rPr lang="hr-HR" sz="1400" dirty="0">
                          <a:effectLst/>
                        </a:rPr>
                        <a:t>JLS razvrstane u VII. ili VIII. skupinu</a:t>
                      </a:r>
                      <a:r>
                        <a:rPr lang="hr-HR" sz="1400" baseline="30000" dirty="0">
                          <a:effectLst/>
                        </a:rPr>
                        <a:t>1</a:t>
                      </a:r>
                      <a:endParaRPr lang="hr-HR"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15000"/>
                        </a:lnSpc>
                        <a:spcAft>
                          <a:spcPts val="0"/>
                        </a:spcAft>
                      </a:pPr>
                      <a:r>
                        <a:rPr lang="hr-HR" sz="1400" dirty="0">
                          <a:effectLst/>
                        </a:rPr>
                        <a:t>0,50% godišnje</a:t>
                      </a:r>
                      <a:endParaRPr lang="hr-HR"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886683673"/>
                  </a:ext>
                </a:extLst>
              </a:tr>
            </a:tbl>
          </a:graphicData>
        </a:graphic>
      </p:graphicFrame>
      <p:sp>
        <p:nvSpPr>
          <p:cNvPr id="13" name="Rectangle 1">
            <a:extLst>
              <a:ext uri="{FF2B5EF4-FFF2-40B4-BE49-F238E27FC236}">
                <a16:creationId xmlns:a16="http://schemas.microsoft.com/office/drawing/2014/main" id="{8DDB004B-6919-4482-903B-0986A8CD7D0A}"/>
              </a:ext>
            </a:extLst>
          </p:cNvPr>
          <p:cNvSpPr>
            <a:spLocks noChangeArrowheads="1"/>
          </p:cNvSpPr>
          <p:nvPr/>
        </p:nvSpPr>
        <p:spPr bwMode="auto">
          <a:xfrm>
            <a:off x="0" y="5189714"/>
            <a:ext cx="8885938" cy="115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r-HR" altLang="sr-Latn-RS" sz="1150" b="0" i="0" u="none" strike="noStrike" cap="none" normalizeH="0" baseline="0" dirty="0">
                <a:ln>
                  <a:noFill/>
                </a:ln>
                <a:solidFill>
                  <a:srgbClr val="1F497D"/>
                </a:solidFill>
                <a:effectLst/>
                <a:latin typeface="Arial" panose="020B0604020202020204" pitchFamily="34" charset="0"/>
                <a:ea typeface="Calibri" panose="020F0502020204030204" pitchFamily="34" charset="0"/>
                <a:cs typeface="Calibri" panose="020F0502020204030204" pitchFamily="34" charset="0"/>
              </a:rPr>
              <a:t> </a:t>
            </a:r>
            <a:endParaRPr kumimoji="0" lang="hr-HR" altLang="sr-Latn-RS" sz="115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150" b="0" i="1" u="none" strike="noStrike" cap="none" normalizeH="0" baseline="30000" dirty="0">
                <a:ln>
                  <a:noFill/>
                </a:ln>
                <a:solidFill>
                  <a:schemeClr val="tx1"/>
                </a:solidFill>
                <a:effectLst/>
                <a:ea typeface="Times New Roman" panose="02020603050405020304" pitchFamily="18" charset="0"/>
              </a:rPr>
              <a:t>1</a:t>
            </a:r>
            <a:r>
              <a:rPr kumimoji="0" lang="hr-HR" altLang="sr-Latn-RS" sz="1150" b="0" i="1" u="none" strike="noStrike" cap="none" normalizeH="0" baseline="0" dirty="0">
                <a:ln>
                  <a:noFill/>
                </a:ln>
                <a:solidFill>
                  <a:schemeClr val="tx1"/>
                </a:solidFill>
                <a:effectLst/>
                <a:ea typeface="Times New Roman" panose="02020603050405020304" pitchFamily="18" charset="0"/>
              </a:rPr>
              <a:t> Sukladno Zakonu o regionalnom razvoju Republike Hrvatske (NN 147/14 i 123/2017) i svim naknadnim izmjenama i dopunama.</a:t>
            </a:r>
            <a:endParaRPr kumimoji="0" lang="hr-HR" altLang="sr-Latn-RS" sz="1150" b="0" i="1"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150" b="0" i="1" u="none" strike="noStrike" cap="none" normalizeH="0" baseline="30000" dirty="0">
                <a:ln>
                  <a:noFill/>
                </a:ln>
                <a:solidFill>
                  <a:schemeClr val="tx1"/>
                </a:solidFill>
                <a:effectLst/>
                <a:ea typeface="Calibri" panose="020F0502020204030204" pitchFamily="34" charset="0"/>
                <a:cs typeface="Calibri" panose="020F0502020204030204" pitchFamily="34" charset="0"/>
              </a:rPr>
              <a:t>2</a:t>
            </a:r>
            <a:r>
              <a:rPr kumimoji="0" lang="hr-HR" altLang="sr-Latn-RS" sz="1150" b="0" i="1" u="none" strike="noStrike" cap="none" normalizeH="0" baseline="0" dirty="0">
                <a:ln>
                  <a:noFill/>
                </a:ln>
                <a:solidFill>
                  <a:schemeClr val="tx1"/>
                </a:solidFill>
                <a:effectLst/>
                <a:ea typeface="Calibri" panose="020F0502020204030204" pitchFamily="34" charset="0"/>
                <a:cs typeface="Calibri" panose="020F0502020204030204" pitchFamily="34" charset="0"/>
              </a:rPr>
              <a:t> Sukladno Zakonu o brdsko-planinskim područjima (NN 12/02, 32/02, 117/03, 42/05, 90/05, 80/08, 148/13 i 147/14) i svim naknadnim izmjenama i dopunama.</a:t>
            </a:r>
            <a:endParaRPr kumimoji="0" lang="hr-HR" altLang="sr-Latn-RS" sz="1150" b="0" i="1"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150" b="0" i="1" u="none" strike="noStrike" cap="none" normalizeH="0" baseline="30000" dirty="0">
                <a:ln>
                  <a:noFill/>
                </a:ln>
                <a:solidFill>
                  <a:schemeClr val="tx1"/>
                </a:solidFill>
                <a:effectLst/>
                <a:ea typeface="Calibri" panose="020F0502020204030204" pitchFamily="34" charset="0"/>
                <a:cs typeface="Calibri" panose="020F0502020204030204" pitchFamily="34" charset="0"/>
              </a:rPr>
              <a:t>3</a:t>
            </a:r>
            <a:r>
              <a:rPr kumimoji="0" lang="hr-HR" altLang="sr-Latn-RS" sz="1150" b="0" i="1" u="none" strike="noStrike" cap="none" normalizeH="0" baseline="0" dirty="0">
                <a:ln>
                  <a:noFill/>
                </a:ln>
                <a:solidFill>
                  <a:schemeClr val="tx1"/>
                </a:solidFill>
                <a:effectLst/>
                <a:ea typeface="Calibri" panose="020F0502020204030204" pitchFamily="34" charset="0"/>
                <a:cs typeface="Calibri" panose="020F0502020204030204" pitchFamily="34" charset="0"/>
              </a:rPr>
              <a:t> Sukladno Zakonu o otocima (NN 34/99, 32/02 i 33/06) i svim naknadnim izmjenama i dopunama.</a:t>
            </a:r>
            <a:endParaRPr kumimoji="0" lang="hr-HR" altLang="sr-Latn-RS" sz="1150" b="0" i="1"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150" b="0" i="1" u="none" strike="noStrike" cap="none" normalizeH="0" baseline="0" dirty="0">
                <a:ln>
                  <a:noFill/>
                </a:ln>
                <a:solidFill>
                  <a:srgbClr val="203864"/>
                </a:solidFill>
                <a:effectLst/>
                <a:ea typeface="Calibri" panose="020F0502020204030204" pitchFamily="34" charset="0"/>
                <a:cs typeface="Calibri" panose="020F0502020204030204" pitchFamily="34" charset="0"/>
              </a:rPr>
              <a:t> </a:t>
            </a:r>
            <a:endParaRPr kumimoji="0" lang="hr-HR" altLang="sr-Latn-RS" sz="115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90878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13</a:t>
            </a:fld>
            <a:endParaRPr lang="hr-HR" altLang="sr-Latn-RS">
              <a:latin typeface="Verdana" panose="020B0604030504040204" pitchFamily="34" charset="0"/>
            </a:endParaRPr>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AC56E3E3-43BD-4297-9F97-6CA134FF6907}"/>
              </a:ext>
            </a:extLst>
          </p:cNvPr>
          <p:cNvSpPr txBox="1">
            <a:spLocks noChangeArrowheads="1"/>
          </p:cNvSpPr>
          <p:nvPr/>
        </p:nvSpPr>
        <p:spPr bwMode="auto">
          <a:xfrm>
            <a:off x="293077" y="274638"/>
            <a:ext cx="8393723" cy="7060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hr-HR" altLang="sr-Latn-RS" sz="3200" b="1" dirty="0"/>
              <a:t>ESIF Krediti za </a:t>
            </a:r>
            <a:r>
              <a:rPr lang="hr-HR" altLang="sr-Latn-RS" sz="3200" b="1" dirty="0" err="1"/>
              <a:t>EnU</a:t>
            </a:r>
            <a:r>
              <a:rPr lang="hr-HR" altLang="sr-Latn-RS" sz="3200" b="1" dirty="0"/>
              <a:t> u zgradama javnog sektora</a:t>
            </a:r>
          </a:p>
        </p:txBody>
      </p:sp>
      <p:graphicFrame>
        <p:nvGraphicFramePr>
          <p:cNvPr id="10" name="Diagram 9">
            <a:extLst>
              <a:ext uri="{FF2B5EF4-FFF2-40B4-BE49-F238E27FC236}">
                <a16:creationId xmlns:a16="http://schemas.microsoft.com/office/drawing/2014/main" id="{CC366CF5-C7DD-44B6-975B-FDBF342037FB}"/>
              </a:ext>
            </a:extLst>
          </p:cNvPr>
          <p:cNvGraphicFramePr/>
          <p:nvPr>
            <p:extLst/>
          </p:nvPr>
        </p:nvGraphicFramePr>
        <p:xfrm>
          <a:off x="293077" y="3183280"/>
          <a:ext cx="8557846" cy="92333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Text Placeholder 3">
            <a:extLst>
              <a:ext uri="{FF2B5EF4-FFF2-40B4-BE49-F238E27FC236}">
                <a16:creationId xmlns:a16="http://schemas.microsoft.com/office/drawing/2014/main" id="{7509DA2E-96C9-45C2-8961-248C162A3C74}"/>
              </a:ext>
            </a:extLst>
          </p:cNvPr>
          <p:cNvSpPr txBox="1">
            <a:spLocks/>
          </p:cNvSpPr>
          <p:nvPr/>
        </p:nvSpPr>
        <p:spPr>
          <a:xfrm>
            <a:off x="0" y="1137800"/>
            <a:ext cx="9144000" cy="515600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bg2">
                    <a:lumMod val="50000"/>
                  </a:schemeClr>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hr-HR" b="1" dirty="0">
                <a:solidFill>
                  <a:schemeClr val="tx1">
                    <a:lumMod val="95000"/>
                    <a:lumOff val="5000"/>
                  </a:schemeClr>
                </a:solidFill>
              </a:rPr>
              <a:t>Prihvatljive namjene</a:t>
            </a:r>
          </a:p>
          <a:p>
            <a:r>
              <a:rPr lang="hr-HR" sz="1200" b="1" dirty="0">
                <a:solidFill>
                  <a:schemeClr val="tx1">
                    <a:lumMod val="95000"/>
                    <a:lumOff val="5000"/>
                  </a:schemeClr>
                </a:solidFill>
              </a:rPr>
              <a:t> (Sukladno Pozivu na dostavu projektnih prijedloga za dodjelu bespovratnih sredstava)</a:t>
            </a:r>
          </a:p>
          <a:p>
            <a:pPr marL="285750" indent="-285750">
              <a:buFont typeface="Wingdings" panose="05000000000000000000" pitchFamily="2" charset="2"/>
              <a:buChar char="q"/>
            </a:pPr>
            <a:r>
              <a:rPr lang="hr-HR" sz="1800" b="1" dirty="0">
                <a:solidFill>
                  <a:schemeClr val="tx1">
                    <a:lumMod val="95000"/>
                    <a:lumOff val="5000"/>
                  </a:schemeClr>
                </a:solidFill>
              </a:rPr>
              <a:t>Energetska obnova zgrade (građenje)</a:t>
            </a:r>
          </a:p>
          <a:p>
            <a:pPr marL="1028700" lvl="1" indent="-342900">
              <a:buFont typeface="Wingdings" panose="05000000000000000000" pitchFamily="2" charset="2"/>
              <a:buChar char="§"/>
            </a:pPr>
            <a:r>
              <a:rPr lang="hr-HR" sz="1600" b="1" dirty="0">
                <a:solidFill>
                  <a:schemeClr val="tx1">
                    <a:lumMod val="95000"/>
                    <a:lumOff val="5000"/>
                  </a:schemeClr>
                </a:solidFill>
              </a:rPr>
              <a:t>Obnova ovojnice zgrade </a:t>
            </a:r>
            <a:r>
              <a:rPr lang="hr-HR" sz="1600" dirty="0">
                <a:solidFill>
                  <a:schemeClr val="tx1">
                    <a:lumMod val="95000"/>
                    <a:lumOff val="5000"/>
                  </a:schemeClr>
                </a:solidFill>
              </a:rPr>
              <a:t>– povećanje toplinske zaštite ovojnice kojom se dodaju, obnavljaju ili zamjenjuju dijelovi zgrade koji su dio omotača grijanog ili hlađenog dijela zgrade kao što su prozori, vrata, prozirni elementi pročelja, toplinska izolacija podova, zidova, stropova, ravnih, kosih i zaobljenih krovova, pokrova i hidroizolacija;</a:t>
            </a:r>
          </a:p>
          <a:p>
            <a:pPr marL="1028700" lvl="1" indent="-342900">
              <a:buFont typeface="Wingdings" panose="05000000000000000000" pitchFamily="2" charset="2"/>
              <a:buChar char="§"/>
            </a:pPr>
            <a:r>
              <a:rPr lang="hr-HR" sz="1600" dirty="0">
                <a:solidFill>
                  <a:schemeClr val="tx1">
                    <a:lumMod val="95000"/>
                    <a:lumOff val="5000"/>
                  </a:schemeClr>
                </a:solidFill>
              </a:rPr>
              <a:t>Ugradnja novog visokoučinkovitog </a:t>
            </a:r>
            <a:r>
              <a:rPr lang="hr-HR" sz="1600" b="1" dirty="0">
                <a:solidFill>
                  <a:schemeClr val="tx1">
                    <a:lumMod val="95000"/>
                    <a:lumOff val="5000"/>
                  </a:schemeClr>
                </a:solidFill>
              </a:rPr>
              <a:t>sustava grijanja </a:t>
            </a:r>
            <a:r>
              <a:rPr lang="hr-HR" sz="1600" dirty="0">
                <a:solidFill>
                  <a:schemeClr val="tx1">
                    <a:lumMod val="95000"/>
                    <a:lumOff val="5000"/>
                  </a:schemeClr>
                </a:solidFill>
              </a:rPr>
              <a:t>ili poboljšanje postojećeg;</a:t>
            </a:r>
          </a:p>
          <a:p>
            <a:pPr marL="1028700" lvl="1" indent="-342900">
              <a:buFont typeface="Wingdings" panose="05000000000000000000" pitchFamily="2" charset="2"/>
              <a:buChar char="§"/>
            </a:pPr>
            <a:r>
              <a:rPr lang="hr-HR" sz="1600" dirty="0">
                <a:solidFill>
                  <a:schemeClr val="tx1">
                    <a:lumMod val="95000"/>
                    <a:lumOff val="5000"/>
                  </a:schemeClr>
                </a:solidFill>
              </a:rPr>
              <a:t>Zamjena postojećeg sustava </a:t>
            </a:r>
            <a:r>
              <a:rPr lang="hr-HR" sz="1600" b="1" dirty="0">
                <a:solidFill>
                  <a:schemeClr val="tx1">
                    <a:lumMod val="95000"/>
                    <a:lumOff val="5000"/>
                  </a:schemeClr>
                </a:solidFill>
              </a:rPr>
              <a:t>pripreme potrošne tople vode </a:t>
            </a:r>
            <a:r>
              <a:rPr lang="hr-HR" sz="1600" dirty="0">
                <a:solidFill>
                  <a:schemeClr val="tx1">
                    <a:lumMod val="95000"/>
                    <a:lumOff val="5000"/>
                  </a:schemeClr>
                </a:solidFill>
              </a:rPr>
              <a:t>sustavom koji koristi OIE;</a:t>
            </a:r>
          </a:p>
          <a:p>
            <a:pPr marL="1028700" lvl="1" indent="-342900">
              <a:buFont typeface="Wingdings" panose="05000000000000000000" pitchFamily="2" charset="2"/>
              <a:buChar char="§"/>
            </a:pPr>
            <a:r>
              <a:rPr lang="hr-HR" sz="1600" dirty="0">
                <a:solidFill>
                  <a:schemeClr val="tx1">
                    <a:lumMod val="95000"/>
                    <a:lumOff val="5000"/>
                  </a:schemeClr>
                </a:solidFill>
              </a:rPr>
              <a:t>Zamjena ili uvođenje </a:t>
            </a:r>
            <a:r>
              <a:rPr lang="hr-HR" sz="1600" b="1" dirty="0">
                <a:solidFill>
                  <a:schemeClr val="tx1">
                    <a:lumMod val="95000"/>
                    <a:lumOff val="5000"/>
                  </a:schemeClr>
                </a:solidFill>
              </a:rPr>
              <a:t>sustava hlađenja </a:t>
            </a:r>
            <a:r>
              <a:rPr lang="hr-HR" sz="1600" dirty="0">
                <a:solidFill>
                  <a:schemeClr val="tx1">
                    <a:lumMod val="95000"/>
                    <a:lumOff val="5000"/>
                  </a:schemeClr>
                </a:solidFill>
              </a:rPr>
              <a:t>visokoučinkovitim sustavom ili poboljšanje postojećeg; </a:t>
            </a:r>
          </a:p>
          <a:p>
            <a:pPr marL="1028700" lvl="1" indent="-342900">
              <a:buFont typeface="Wingdings" panose="05000000000000000000" pitchFamily="2" charset="2"/>
              <a:buChar char="§"/>
            </a:pPr>
            <a:r>
              <a:rPr lang="hr-HR" sz="1600" dirty="0">
                <a:solidFill>
                  <a:schemeClr val="tx1">
                    <a:lumMod val="95000"/>
                    <a:lumOff val="5000"/>
                  </a:schemeClr>
                </a:solidFill>
              </a:rPr>
              <a:t>Zamjena ili uvođenje </a:t>
            </a:r>
            <a:r>
              <a:rPr lang="hr-HR" sz="1600" b="1" dirty="0">
                <a:solidFill>
                  <a:schemeClr val="tx1">
                    <a:lumMod val="95000"/>
                    <a:lumOff val="5000"/>
                  </a:schemeClr>
                </a:solidFill>
              </a:rPr>
              <a:t>sustava prozračivanja </a:t>
            </a:r>
            <a:r>
              <a:rPr lang="hr-HR" sz="1600" dirty="0">
                <a:solidFill>
                  <a:schemeClr val="tx1">
                    <a:lumMod val="95000"/>
                    <a:lumOff val="5000"/>
                  </a:schemeClr>
                </a:solidFill>
              </a:rPr>
              <a:t>visokoučinkovitim sustavom ili poboljšanje postojećeg;</a:t>
            </a:r>
          </a:p>
          <a:p>
            <a:pPr marL="1028700" lvl="1" indent="-342900">
              <a:buFont typeface="Wingdings" panose="05000000000000000000" pitchFamily="2" charset="2"/>
              <a:buChar char="§"/>
            </a:pPr>
            <a:r>
              <a:rPr lang="hr-HR" sz="1600" dirty="0">
                <a:solidFill>
                  <a:schemeClr val="tx1">
                    <a:lumMod val="95000"/>
                    <a:lumOff val="5000"/>
                  </a:schemeClr>
                </a:solidFill>
              </a:rPr>
              <a:t>Zamjena </a:t>
            </a:r>
            <a:r>
              <a:rPr lang="hr-HR" sz="1600" b="1" dirty="0">
                <a:solidFill>
                  <a:schemeClr val="tx1">
                    <a:lumMod val="95000"/>
                    <a:lumOff val="5000"/>
                  </a:schemeClr>
                </a:solidFill>
              </a:rPr>
              <a:t>unutarnje rasvjete </a:t>
            </a:r>
            <a:r>
              <a:rPr lang="hr-HR" sz="1600" dirty="0">
                <a:solidFill>
                  <a:schemeClr val="tx1">
                    <a:lumMod val="95000"/>
                    <a:lumOff val="5000"/>
                  </a:schemeClr>
                </a:solidFill>
              </a:rPr>
              <a:t>učinkovitijom;</a:t>
            </a:r>
          </a:p>
          <a:p>
            <a:pPr marL="1028700" lvl="1" indent="-342900">
              <a:buFont typeface="Wingdings" panose="05000000000000000000" pitchFamily="2" charset="2"/>
              <a:buChar char="§"/>
            </a:pPr>
            <a:r>
              <a:rPr lang="hr-HR" sz="1600" dirty="0">
                <a:solidFill>
                  <a:schemeClr val="tx1">
                    <a:lumMod val="95000"/>
                    <a:lumOff val="5000"/>
                  </a:schemeClr>
                </a:solidFill>
              </a:rPr>
              <a:t>Ugradnja </a:t>
            </a:r>
            <a:r>
              <a:rPr lang="hr-HR" sz="1600" b="1" dirty="0" err="1">
                <a:solidFill>
                  <a:schemeClr val="tx1">
                    <a:lumMod val="95000"/>
                    <a:lumOff val="5000"/>
                  </a:schemeClr>
                </a:solidFill>
              </a:rPr>
              <a:t>fotonaponskih</a:t>
            </a:r>
            <a:r>
              <a:rPr lang="hr-HR" sz="1600" b="1" dirty="0">
                <a:solidFill>
                  <a:schemeClr val="tx1">
                    <a:lumMod val="95000"/>
                    <a:lumOff val="5000"/>
                  </a:schemeClr>
                </a:solidFill>
              </a:rPr>
              <a:t> modula </a:t>
            </a:r>
            <a:r>
              <a:rPr lang="hr-HR" sz="1600" dirty="0">
                <a:solidFill>
                  <a:schemeClr val="tx1">
                    <a:lumMod val="95000"/>
                    <a:lumOff val="5000"/>
                  </a:schemeClr>
                </a:solidFill>
              </a:rPr>
              <a:t>za proizvodnju električne energije iz OIE za potrebe ETC-a;</a:t>
            </a:r>
          </a:p>
          <a:p>
            <a:pPr marL="1028700" lvl="1" indent="-342900">
              <a:buFont typeface="Wingdings" panose="05000000000000000000" pitchFamily="2" charset="2"/>
              <a:buChar char="§"/>
            </a:pPr>
            <a:r>
              <a:rPr lang="hr-HR" sz="1600" dirty="0">
                <a:solidFill>
                  <a:schemeClr val="tx1">
                    <a:lumMod val="95000"/>
                    <a:lumOff val="5000"/>
                  </a:schemeClr>
                </a:solidFill>
              </a:rPr>
              <a:t>Uvođenje </a:t>
            </a:r>
            <a:r>
              <a:rPr lang="hr-HR" sz="1600" b="1" dirty="0">
                <a:solidFill>
                  <a:schemeClr val="tx1">
                    <a:lumMod val="95000"/>
                    <a:lumOff val="5000"/>
                  </a:schemeClr>
                </a:solidFill>
              </a:rPr>
              <a:t>sustava automatizacije i upravljanja </a:t>
            </a:r>
            <a:r>
              <a:rPr lang="hr-HR" sz="1600" dirty="0">
                <a:solidFill>
                  <a:schemeClr val="tx1">
                    <a:lumMod val="95000"/>
                    <a:lumOff val="5000"/>
                  </a:schemeClr>
                </a:solidFill>
              </a:rPr>
              <a:t>zgradom</a:t>
            </a:r>
          </a:p>
        </p:txBody>
      </p:sp>
    </p:spTree>
    <p:extLst>
      <p:ext uri="{BB962C8B-B14F-4D97-AF65-F5344CB8AC3E}">
        <p14:creationId xmlns:p14="http://schemas.microsoft.com/office/powerpoint/2010/main" val="1539012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14</a:t>
            </a:fld>
            <a:endParaRPr lang="hr-HR" altLang="sr-Latn-RS">
              <a:latin typeface="Verdana" panose="020B0604030504040204" pitchFamily="34" charset="0"/>
            </a:endParaRPr>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AC56E3E3-43BD-4297-9F97-6CA134FF6907}"/>
              </a:ext>
            </a:extLst>
          </p:cNvPr>
          <p:cNvSpPr txBox="1">
            <a:spLocks noChangeArrowheads="1"/>
          </p:cNvSpPr>
          <p:nvPr/>
        </p:nvSpPr>
        <p:spPr bwMode="auto">
          <a:xfrm>
            <a:off x="293077" y="274638"/>
            <a:ext cx="8393723" cy="7060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hr-HR" altLang="sr-Latn-RS" sz="3200" b="1" dirty="0"/>
              <a:t>ESIF Krediti za </a:t>
            </a:r>
            <a:r>
              <a:rPr lang="hr-HR" altLang="sr-Latn-RS" sz="3200" b="1" dirty="0" err="1"/>
              <a:t>EnU</a:t>
            </a:r>
            <a:r>
              <a:rPr lang="hr-HR" altLang="sr-Latn-RS" sz="3200" b="1" dirty="0"/>
              <a:t> u zgradama javnog sektora</a:t>
            </a:r>
          </a:p>
        </p:txBody>
      </p:sp>
      <p:graphicFrame>
        <p:nvGraphicFramePr>
          <p:cNvPr id="10" name="Diagram 9">
            <a:extLst>
              <a:ext uri="{FF2B5EF4-FFF2-40B4-BE49-F238E27FC236}">
                <a16:creationId xmlns:a16="http://schemas.microsoft.com/office/drawing/2014/main" id="{CC366CF5-C7DD-44B6-975B-FDBF342037FB}"/>
              </a:ext>
            </a:extLst>
          </p:cNvPr>
          <p:cNvGraphicFramePr/>
          <p:nvPr>
            <p:extLst/>
          </p:nvPr>
        </p:nvGraphicFramePr>
        <p:xfrm>
          <a:off x="293077" y="3183280"/>
          <a:ext cx="8557846" cy="92333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Text Placeholder 3">
            <a:extLst>
              <a:ext uri="{FF2B5EF4-FFF2-40B4-BE49-F238E27FC236}">
                <a16:creationId xmlns:a16="http://schemas.microsoft.com/office/drawing/2014/main" id="{7509DA2E-96C9-45C2-8961-248C162A3C74}"/>
              </a:ext>
            </a:extLst>
          </p:cNvPr>
          <p:cNvSpPr txBox="1">
            <a:spLocks/>
          </p:cNvSpPr>
          <p:nvPr/>
        </p:nvSpPr>
        <p:spPr>
          <a:xfrm>
            <a:off x="0" y="980728"/>
            <a:ext cx="9144000" cy="5313079"/>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bg2">
                    <a:lumMod val="50000"/>
                  </a:schemeClr>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hr-HR" b="1" dirty="0">
                <a:solidFill>
                  <a:schemeClr val="tx1">
                    <a:lumMod val="95000"/>
                    <a:lumOff val="5000"/>
                  </a:schemeClr>
                </a:solidFill>
              </a:rPr>
              <a:t>Prihvatljive namjene</a:t>
            </a:r>
            <a:r>
              <a:rPr lang="hr-HR" i="1" dirty="0">
                <a:solidFill>
                  <a:schemeClr val="tx1">
                    <a:lumMod val="95000"/>
                    <a:lumOff val="5000"/>
                  </a:schemeClr>
                </a:solidFill>
              </a:rPr>
              <a:t> (nastavak)</a:t>
            </a:r>
          </a:p>
          <a:p>
            <a:pPr marL="971550" lvl="1" indent="-285750">
              <a:buFont typeface="Wingdings" panose="05000000000000000000" pitchFamily="2" charset="2"/>
              <a:buChar char="§"/>
            </a:pPr>
            <a:r>
              <a:rPr lang="hr-HR" sz="1600" dirty="0">
                <a:solidFill>
                  <a:schemeClr val="tx1">
                    <a:lumMod val="95000"/>
                    <a:lumOff val="5000"/>
                  </a:schemeClr>
                </a:solidFill>
              </a:rPr>
              <a:t>Uvođenje sustava </a:t>
            </a:r>
            <a:r>
              <a:rPr lang="hr-HR" sz="1600" b="1" dirty="0">
                <a:solidFill>
                  <a:schemeClr val="tx1">
                    <a:lumMod val="95000"/>
                    <a:lumOff val="5000"/>
                  </a:schemeClr>
                </a:solidFill>
              </a:rPr>
              <a:t>daljinskog očitanja potrošnje </a:t>
            </a:r>
            <a:r>
              <a:rPr lang="hr-HR" sz="1600" dirty="0">
                <a:solidFill>
                  <a:schemeClr val="tx1">
                    <a:lumMod val="95000"/>
                    <a:lumOff val="5000"/>
                  </a:schemeClr>
                </a:solidFill>
              </a:rPr>
              <a:t>energije i vode i sustava kontrolnih mjerila energenata i vode (obveza za projektne prijedloge u kojima se predviđa formiranje novih ETC-a);</a:t>
            </a:r>
          </a:p>
          <a:p>
            <a:pPr marL="971550" lvl="1" indent="-285750">
              <a:buFont typeface="Wingdings" panose="05000000000000000000" pitchFamily="2" charset="2"/>
              <a:buChar char="§"/>
            </a:pPr>
            <a:r>
              <a:rPr lang="hr-HR" sz="1600" dirty="0">
                <a:solidFill>
                  <a:schemeClr val="tx1">
                    <a:lumMod val="95000"/>
                    <a:lumOff val="5000"/>
                  </a:schemeClr>
                </a:solidFill>
              </a:rPr>
              <a:t>Uvođenje novih </a:t>
            </a:r>
            <a:r>
              <a:rPr lang="hr-HR" sz="1600" b="1" dirty="0">
                <a:solidFill>
                  <a:schemeClr val="tx1">
                    <a:lumMod val="95000"/>
                    <a:lumOff val="5000"/>
                  </a:schemeClr>
                </a:solidFill>
              </a:rPr>
              <a:t>naplatnih mjernih mjesta</a:t>
            </a:r>
            <a:r>
              <a:rPr lang="hr-HR" sz="1600" dirty="0">
                <a:solidFill>
                  <a:schemeClr val="tx1">
                    <a:lumMod val="95000"/>
                    <a:lumOff val="5000"/>
                  </a:schemeClr>
                </a:solidFill>
              </a:rPr>
              <a:t>;</a:t>
            </a:r>
          </a:p>
          <a:p>
            <a:pPr marL="971550" lvl="1" indent="-285750">
              <a:buFont typeface="Wingdings" panose="05000000000000000000" pitchFamily="2" charset="2"/>
              <a:buChar char="§"/>
            </a:pPr>
            <a:r>
              <a:rPr lang="hr-HR" sz="1600" dirty="0">
                <a:solidFill>
                  <a:schemeClr val="tx1">
                    <a:lumMod val="95000"/>
                    <a:lumOff val="5000"/>
                  </a:schemeClr>
                </a:solidFill>
              </a:rPr>
              <a:t>Horizontalne mjere koje se odnose na provedbu novih elemenata pristupačnosti za svladavanje visinskih razlika u skladu s Pravilnikom o </a:t>
            </a:r>
            <a:r>
              <a:rPr lang="hr-HR" sz="1600" b="1" dirty="0">
                <a:solidFill>
                  <a:schemeClr val="tx1">
                    <a:lumMod val="95000"/>
                    <a:lumOff val="5000"/>
                  </a:schemeClr>
                </a:solidFill>
              </a:rPr>
              <a:t>osiguranju pristupačnosti građevina osobama s invaliditetom i smanjene pokretljivosti</a:t>
            </a:r>
            <a:r>
              <a:rPr lang="hr-HR" sz="1600" dirty="0">
                <a:solidFill>
                  <a:schemeClr val="tx1">
                    <a:lumMod val="95000"/>
                    <a:lumOff val="5000"/>
                  </a:schemeClr>
                </a:solidFill>
              </a:rPr>
              <a:t>; </a:t>
            </a:r>
          </a:p>
          <a:p>
            <a:pPr marL="285750" indent="-285750">
              <a:buFont typeface="Wingdings" panose="05000000000000000000" pitchFamily="2" charset="2"/>
              <a:buChar char="q"/>
            </a:pPr>
            <a:r>
              <a:rPr lang="hr-HR" sz="1600" b="1" dirty="0">
                <a:solidFill>
                  <a:schemeClr val="tx1">
                    <a:lumMod val="95000"/>
                    <a:lumOff val="5000"/>
                  </a:schemeClr>
                </a:solidFill>
              </a:rPr>
              <a:t>Stručni nadzor</a:t>
            </a:r>
            <a:r>
              <a:rPr lang="hr-HR" sz="1600" dirty="0">
                <a:solidFill>
                  <a:schemeClr val="tx1">
                    <a:lumMod val="95000"/>
                    <a:lumOff val="5000"/>
                  </a:schemeClr>
                </a:solidFill>
              </a:rPr>
              <a:t> građenja;</a:t>
            </a:r>
          </a:p>
          <a:p>
            <a:pPr marL="285750" indent="-285750">
              <a:buFont typeface="Wingdings" panose="05000000000000000000" pitchFamily="2" charset="2"/>
              <a:buChar char="q"/>
            </a:pPr>
            <a:r>
              <a:rPr lang="hr-HR" sz="1600" b="1" dirty="0">
                <a:solidFill>
                  <a:schemeClr val="tx1">
                    <a:lumMod val="95000"/>
                    <a:lumOff val="5000"/>
                  </a:schemeClr>
                </a:solidFill>
              </a:rPr>
              <a:t>Projektantski nadzor</a:t>
            </a:r>
            <a:r>
              <a:rPr lang="hr-HR" sz="1600" dirty="0">
                <a:solidFill>
                  <a:schemeClr val="tx1">
                    <a:lumMod val="95000"/>
                    <a:lumOff val="5000"/>
                  </a:schemeClr>
                </a:solidFill>
              </a:rPr>
              <a:t>, ako je primjenjivo;</a:t>
            </a:r>
          </a:p>
          <a:p>
            <a:pPr marL="285750" indent="-285750">
              <a:buFont typeface="Wingdings" panose="05000000000000000000" pitchFamily="2" charset="2"/>
              <a:buChar char="q"/>
            </a:pPr>
            <a:r>
              <a:rPr lang="hr-HR" sz="1600" dirty="0">
                <a:solidFill>
                  <a:schemeClr val="tx1">
                    <a:lumMod val="95000"/>
                    <a:lumOff val="5000"/>
                  </a:schemeClr>
                </a:solidFill>
              </a:rPr>
              <a:t>Usluga </a:t>
            </a:r>
            <a:r>
              <a:rPr lang="hr-HR" sz="1600" b="1" dirty="0">
                <a:solidFill>
                  <a:schemeClr val="tx1">
                    <a:lumMod val="95000"/>
                    <a:lumOff val="5000"/>
                  </a:schemeClr>
                </a:solidFill>
              </a:rPr>
              <a:t>koordinatora zaštite na radu </a:t>
            </a:r>
            <a:r>
              <a:rPr lang="hr-HR" sz="1600" dirty="0">
                <a:solidFill>
                  <a:schemeClr val="tx1">
                    <a:lumMod val="95000"/>
                    <a:lumOff val="5000"/>
                  </a:schemeClr>
                </a:solidFill>
              </a:rPr>
              <a:t>tijekom građenja, ako je primjenjivo;</a:t>
            </a:r>
          </a:p>
          <a:p>
            <a:pPr marL="285750" indent="-285750">
              <a:buFont typeface="Wingdings" panose="05000000000000000000" pitchFamily="2" charset="2"/>
              <a:buChar char="q"/>
            </a:pPr>
            <a:r>
              <a:rPr lang="hr-HR" sz="1600" b="1" dirty="0">
                <a:solidFill>
                  <a:schemeClr val="tx1">
                    <a:lumMod val="95000"/>
                    <a:lumOff val="5000"/>
                  </a:schemeClr>
                </a:solidFill>
              </a:rPr>
              <a:t>Energetski pregled zgrade, izrada izvješća o energetskom pregledu zgrade i energetskog certifikata </a:t>
            </a:r>
            <a:r>
              <a:rPr lang="hr-HR" sz="1600" dirty="0">
                <a:solidFill>
                  <a:schemeClr val="tx1">
                    <a:lumMod val="95000"/>
                    <a:lumOff val="5000"/>
                  </a:schemeClr>
                </a:solidFill>
              </a:rPr>
              <a:t>nakon provedene energetske obnove, koji su izrađeni u skladu sa Zakonom o gradnji (NN 153/13, 20/17) i propisima donesenima na temelju Zakona o gradnji te pravilima struke;</a:t>
            </a:r>
          </a:p>
          <a:p>
            <a:pPr marL="285750" indent="-285750">
              <a:buFont typeface="Wingdings" panose="05000000000000000000" pitchFamily="2" charset="2"/>
              <a:buChar char="q"/>
            </a:pPr>
            <a:r>
              <a:rPr lang="hr-HR" sz="1600" b="1" dirty="0">
                <a:solidFill>
                  <a:schemeClr val="tx1">
                    <a:lumMod val="95000"/>
                    <a:lumOff val="5000"/>
                  </a:schemeClr>
                </a:solidFill>
              </a:rPr>
              <a:t>Upravljanje projektom </a:t>
            </a:r>
            <a:r>
              <a:rPr lang="hr-HR" sz="1600" dirty="0">
                <a:solidFill>
                  <a:schemeClr val="tx1">
                    <a:lumMod val="95000"/>
                    <a:lumOff val="5000"/>
                  </a:schemeClr>
                </a:solidFill>
              </a:rPr>
              <a:t>i administracija: administracija i tehnička koordinacija, planiranje i izrada dokumentacije za nadmetanje, poslovi financijskog upravljanja i izvještavanje;</a:t>
            </a:r>
          </a:p>
          <a:p>
            <a:pPr marL="285750" indent="-285750">
              <a:buFont typeface="Wingdings" panose="05000000000000000000" pitchFamily="2" charset="2"/>
              <a:buChar char="q"/>
            </a:pPr>
            <a:r>
              <a:rPr lang="hr-HR" sz="1600" b="1" dirty="0">
                <a:solidFill>
                  <a:schemeClr val="tx1">
                    <a:lumMod val="95000"/>
                    <a:lumOff val="5000"/>
                  </a:schemeClr>
                </a:solidFill>
              </a:rPr>
              <a:t>Promidžba i vidljivost </a:t>
            </a:r>
            <a:r>
              <a:rPr lang="hr-HR" sz="1600" dirty="0">
                <a:solidFill>
                  <a:schemeClr val="tx1">
                    <a:lumMod val="95000"/>
                    <a:lumOff val="5000"/>
                  </a:schemeClr>
                </a:solidFill>
              </a:rPr>
              <a:t>projekta: privremena informacijska ploča, trajna ploča ili pano, naljepnice i priopćenje ili konferencija za medije.</a:t>
            </a:r>
          </a:p>
          <a:p>
            <a:endParaRPr lang="hr-HR" sz="1400" b="1" dirty="0">
              <a:solidFill>
                <a:schemeClr val="tx1">
                  <a:lumMod val="95000"/>
                  <a:lumOff val="5000"/>
                </a:schemeClr>
              </a:solidFill>
            </a:endParaRPr>
          </a:p>
        </p:txBody>
      </p:sp>
    </p:spTree>
    <p:extLst>
      <p:ext uri="{BB962C8B-B14F-4D97-AF65-F5344CB8AC3E}">
        <p14:creationId xmlns:p14="http://schemas.microsoft.com/office/powerpoint/2010/main" val="1644601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15</a:t>
            </a:fld>
            <a:endParaRPr lang="hr-HR" altLang="sr-Latn-RS">
              <a:latin typeface="Verdana" panose="020B0604030504040204" pitchFamily="34" charset="0"/>
            </a:endParaRPr>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AC56E3E3-43BD-4297-9F97-6CA134FF6907}"/>
              </a:ext>
            </a:extLst>
          </p:cNvPr>
          <p:cNvSpPr txBox="1">
            <a:spLocks noChangeArrowheads="1"/>
          </p:cNvSpPr>
          <p:nvPr/>
        </p:nvSpPr>
        <p:spPr bwMode="auto">
          <a:xfrm>
            <a:off x="293077" y="274638"/>
            <a:ext cx="8393723" cy="7060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hr-HR" altLang="sr-Latn-RS" sz="3200" b="1" dirty="0"/>
              <a:t>ESIF Krediti za </a:t>
            </a:r>
            <a:r>
              <a:rPr lang="hr-HR" altLang="sr-Latn-RS" sz="3200" b="1" dirty="0" err="1"/>
              <a:t>EnU</a:t>
            </a:r>
            <a:r>
              <a:rPr lang="hr-HR" altLang="sr-Latn-RS" sz="3200" b="1" dirty="0"/>
              <a:t> u zgradama javnog sektora</a:t>
            </a:r>
          </a:p>
        </p:txBody>
      </p:sp>
      <p:graphicFrame>
        <p:nvGraphicFramePr>
          <p:cNvPr id="10" name="Diagram 9">
            <a:extLst>
              <a:ext uri="{FF2B5EF4-FFF2-40B4-BE49-F238E27FC236}">
                <a16:creationId xmlns:a16="http://schemas.microsoft.com/office/drawing/2014/main" id="{CC366CF5-C7DD-44B6-975B-FDBF342037FB}"/>
              </a:ext>
            </a:extLst>
          </p:cNvPr>
          <p:cNvGraphicFramePr/>
          <p:nvPr>
            <p:extLst/>
          </p:nvPr>
        </p:nvGraphicFramePr>
        <p:xfrm>
          <a:off x="293077" y="3183280"/>
          <a:ext cx="8557846" cy="92333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Text Placeholder 3">
            <a:extLst>
              <a:ext uri="{FF2B5EF4-FFF2-40B4-BE49-F238E27FC236}">
                <a16:creationId xmlns:a16="http://schemas.microsoft.com/office/drawing/2014/main" id="{7509DA2E-96C9-45C2-8961-248C162A3C74}"/>
              </a:ext>
            </a:extLst>
          </p:cNvPr>
          <p:cNvSpPr txBox="1">
            <a:spLocks/>
          </p:cNvSpPr>
          <p:nvPr/>
        </p:nvSpPr>
        <p:spPr>
          <a:xfrm>
            <a:off x="143508" y="1147382"/>
            <a:ext cx="8856983" cy="64135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bg2">
                    <a:lumMod val="50000"/>
                  </a:schemeClr>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hr-HR">
                <a:solidFill>
                  <a:schemeClr val="tx1">
                    <a:lumMod val="95000"/>
                    <a:lumOff val="5000"/>
                  </a:schemeClr>
                </a:solidFill>
              </a:rPr>
              <a:t>Postupak odobrenja kredita</a:t>
            </a:r>
            <a:endParaRPr lang="hr-HR" dirty="0">
              <a:solidFill>
                <a:schemeClr val="tx1">
                  <a:lumMod val="95000"/>
                  <a:lumOff val="5000"/>
                </a:schemeClr>
              </a:solidFill>
            </a:endParaRPr>
          </a:p>
        </p:txBody>
      </p:sp>
      <p:graphicFrame>
        <p:nvGraphicFramePr>
          <p:cNvPr id="14" name="Diagram 13">
            <a:extLst>
              <a:ext uri="{FF2B5EF4-FFF2-40B4-BE49-F238E27FC236}">
                <a16:creationId xmlns:a16="http://schemas.microsoft.com/office/drawing/2014/main" id="{CC610648-0B82-475B-8920-4E6779562E68}"/>
              </a:ext>
            </a:extLst>
          </p:cNvPr>
          <p:cNvGraphicFramePr/>
          <p:nvPr>
            <p:extLst/>
          </p:nvPr>
        </p:nvGraphicFramePr>
        <p:xfrm>
          <a:off x="0" y="500128"/>
          <a:ext cx="17749463" cy="7212964"/>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2947044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16</a:t>
            </a:fld>
            <a:endParaRPr lang="hr-HR" altLang="sr-Latn-RS">
              <a:latin typeface="Verdana" panose="020B0604030504040204" pitchFamily="34" charset="0"/>
            </a:endParaRPr>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AC56E3E3-43BD-4297-9F97-6CA134FF6907}"/>
              </a:ext>
            </a:extLst>
          </p:cNvPr>
          <p:cNvSpPr txBox="1">
            <a:spLocks noChangeArrowheads="1"/>
          </p:cNvSpPr>
          <p:nvPr/>
        </p:nvSpPr>
        <p:spPr bwMode="auto">
          <a:xfrm>
            <a:off x="293077" y="274638"/>
            <a:ext cx="8393723" cy="7060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hr-HR" altLang="sr-Latn-RS" sz="3200" b="1" dirty="0"/>
              <a:t>ESIF Krediti za </a:t>
            </a:r>
            <a:r>
              <a:rPr lang="hr-HR" altLang="sr-Latn-RS" sz="3200" b="1" dirty="0" err="1"/>
              <a:t>EnU</a:t>
            </a:r>
            <a:r>
              <a:rPr lang="hr-HR" altLang="sr-Latn-RS" sz="3200" b="1" dirty="0"/>
              <a:t> u zgradama javnog sektora</a:t>
            </a:r>
          </a:p>
        </p:txBody>
      </p:sp>
      <p:graphicFrame>
        <p:nvGraphicFramePr>
          <p:cNvPr id="10" name="Diagram 9">
            <a:extLst>
              <a:ext uri="{FF2B5EF4-FFF2-40B4-BE49-F238E27FC236}">
                <a16:creationId xmlns:a16="http://schemas.microsoft.com/office/drawing/2014/main" id="{CC366CF5-C7DD-44B6-975B-FDBF342037FB}"/>
              </a:ext>
            </a:extLst>
          </p:cNvPr>
          <p:cNvGraphicFramePr/>
          <p:nvPr>
            <p:extLst/>
          </p:nvPr>
        </p:nvGraphicFramePr>
        <p:xfrm>
          <a:off x="293077" y="3183280"/>
          <a:ext cx="8557846" cy="92333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Text Placeholder 3">
            <a:extLst>
              <a:ext uri="{FF2B5EF4-FFF2-40B4-BE49-F238E27FC236}">
                <a16:creationId xmlns:a16="http://schemas.microsoft.com/office/drawing/2014/main" id="{7509DA2E-96C9-45C2-8961-248C162A3C74}"/>
              </a:ext>
            </a:extLst>
          </p:cNvPr>
          <p:cNvSpPr txBox="1">
            <a:spLocks/>
          </p:cNvSpPr>
          <p:nvPr/>
        </p:nvSpPr>
        <p:spPr>
          <a:xfrm>
            <a:off x="0" y="980728"/>
            <a:ext cx="9144000" cy="5313079"/>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bg2">
                    <a:lumMod val="50000"/>
                  </a:schemeClr>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hr-HR" b="1" dirty="0">
                <a:solidFill>
                  <a:schemeClr val="tx1">
                    <a:lumMod val="95000"/>
                    <a:lumOff val="5000"/>
                  </a:schemeClr>
                </a:solidFill>
              </a:rPr>
              <a:t>Način korištenja kredita</a:t>
            </a:r>
          </a:p>
          <a:p>
            <a:endParaRPr lang="hr-HR" sz="2000" b="1" dirty="0">
              <a:solidFill>
                <a:schemeClr val="tx1">
                  <a:lumMod val="95000"/>
                  <a:lumOff val="5000"/>
                </a:schemeClr>
              </a:solidFill>
            </a:endParaRPr>
          </a:p>
          <a:p>
            <a:r>
              <a:rPr lang="hr-HR" sz="2200" b="1" dirty="0">
                <a:solidFill>
                  <a:schemeClr val="tx1">
                    <a:lumMod val="95000"/>
                    <a:lumOff val="5000"/>
                  </a:schemeClr>
                </a:solidFill>
              </a:rPr>
              <a:t>Prihvatljivost troškova</a:t>
            </a:r>
            <a:r>
              <a:rPr lang="hr-HR" sz="2200" dirty="0">
                <a:solidFill>
                  <a:schemeClr val="tx1">
                    <a:lumMod val="95000"/>
                    <a:lumOff val="5000"/>
                  </a:schemeClr>
                </a:solidFill>
              </a:rPr>
              <a:t>, kako za bespovratna sredstva tako i za FI, potvrđuje </a:t>
            </a:r>
            <a:r>
              <a:rPr lang="hr-HR" sz="2200" b="1" dirty="0">
                <a:solidFill>
                  <a:schemeClr val="tx1">
                    <a:lumMod val="95000"/>
                    <a:lumOff val="5000"/>
                  </a:schemeClr>
                </a:solidFill>
              </a:rPr>
              <a:t>Fond za zaštitu okoliša i energetsku učinkovitost</a:t>
            </a:r>
          </a:p>
          <a:p>
            <a:r>
              <a:rPr lang="hr-HR" sz="2200" dirty="0">
                <a:solidFill>
                  <a:schemeClr val="tx1">
                    <a:lumMod val="95000"/>
                    <a:lumOff val="5000"/>
                  </a:schemeClr>
                </a:solidFill>
              </a:rPr>
              <a:t>FZOEU dostavlja HBOR-u </a:t>
            </a:r>
            <a:r>
              <a:rPr lang="hr-HR" sz="2200" b="1" dirty="0">
                <a:solidFill>
                  <a:schemeClr val="tx1">
                    <a:lumMod val="95000"/>
                    <a:lumOff val="5000"/>
                  </a:schemeClr>
                </a:solidFill>
              </a:rPr>
              <a:t>projektantski sveobuhvatni i detaljni troškovnik, odnosno pročišćeni proračun projekta</a:t>
            </a:r>
            <a:r>
              <a:rPr lang="hr-HR" sz="2200" dirty="0">
                <a:solidFill>
                  <a:schemeClr val="tx1">
                    <a:lumMod val="95000"/>
                    <a:lumOff val="5000"/>
                  </a:schemeClr>
                </a:solidFill>
              </a:rPr>
              <a:t> iz kojeg je vidljiv iznos ukupnih prihvatljivih troškova, ali i neprihvatljivih troškova koji su dio projekta. </a:t>
            </a:r>
          </a:p>
          <a:p>
            <a:r>
              <a:rPr lang="hr-HR" sz="2200" b="1" dirty="0">
                <a:solidFill>
                  <a:schemeClr val="tx1">
                    <a:lumMod val="95000"/>
                    <a:lumOff val="5000"/>
                  </a:schemeClr>
                </a:solidFill>
              </a:rPr>
              <a:t>FZOEU verificira sve prihvatljive troškove za vrijeme provedbe projekta </a:t>
            </a:r>
            <a:r>
              <a:rPr lang="hr-HR" sz="2200" dirty="0">
                <a:solidFill>
                  <a:schemeClr val="tx1">
                    <a:lumMod val="95000"/>
                    <a:lumOff val="5000"/>
                  </a:schemeClr>
                </a:solidFill>
              </a:rPr>
              <a:t>i dostavlja HBOR-u Izvješća o verifikaciji/Odluke o plaćanju Zahtjeva za nadoknadom sredstava (metoda plaćanja). </a:t>
            </a:r>
          </a:p>
          <a:p>
            <a:r>
              <a:rPr lang="hr-HR" sz="2200" b="1" dirty="0">
                <a:solidFill>
                  <a:schemeClr val="tx1">
                    <a:lumMod val="95000"/>
                    <a:lumOff val="5000"/>
                  </a:schemeClr>
                </a:solidFill>
              </a:rPr>
              <a:t>Kontrolu namjenskog korištenja</a:t>
            </a:r>
            <a:r>
              <a:rPr lang="hr-HR" sz="2200" dirty="0">
                <a:solidFill>
                  <a:schemeClr val="tx1">
                    <a:lumMod val="95000"/>
                    <a:lumOff val="5000"/>
                  </a:schemeClr>
                </a:solidFill>
              </a:rPr>
              <a:t> </a:t>
            </a:r>
            <a:r>
              <a:rPr lang="hr-HR" sz="2200" b="1" dirty="0">
                <a:solidFill>
                  <a:schemeClr val="tx1">
                    <a:lumMod val="95000"/>
                    <a:lumOff val="5000"/>
                  </a:schemeClr>
                </a:solidFill>
              </a:rPr>
              <a:t>neprihvatljivih troškova </a:t>
            </a:r>
            <a:r>
              <a:rPr lang="hr-HR" sz="2200" dirty="0">
                <a:solidFill>
                  <a:schemeClr val="tx1">
                    <a:lumMod val="95000"/>
                    <a:lumOff val="5000"/>
                  </a:schemeClr>
                </a:solidFill>
              </a:rPr>
              <a:t>za bespovratna sredstva, a prihvatljivih za FI, vidljivih iz pročišćenog proračuna, ovisno o potrebi, </a:t>
            </a:r>
            <a:r>
              <a:rPr lang="hr-HR" sz="2200" b="1" dirty="0">
                <a:solidFill>
                  <a:schemeClr val="tx1">
                    <a:lumMod val="95000"/>
                    <a:lumOff val="5000"/>
                  </a:schemeClr>
                </a:solidFill>
              </a:rPr>
              <a:t>vrši HBOR-ova stručna služba</a:t>
            </a:r>
            <a:r>
              <a:rPr lang="hr-HR" dirty="0">
                <a:solidFill>
                  <a:schemeClr val="tx1">
                    <a:lumMod val="95000"/>
                    <a:lumOff val="5000"/>
                  </a:schemeClr>
                </a:solidFill>
              </a:rPr>
              <a:t>.</a:t>
            </a:r>
            <a:endParaRPr lang="hr-HR" sz="1400" dirty="0">
              <a:solidFill>
                <a:schemeClr val="tx1">
                  <a:lumMod val="95000"/>
                  <a:lumOff val="5000"/>
                </a:schemeClr>
              </a:solidFill>
            </a:endParaRPr>
          </a:p>
        </p:txBody>
      </p:sp>
    </p:spTree>
    <p:extLst>
      <p:ext uri="{BB962C8B-B14F-4D97-AF65-F5344CB8AC3E}">
        <p14:creationId xmlns:p14="http://schemas.microsoft.com/office/powerpoint/2010/main" val="1015265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17</a:t>
            </a:fld>
            <a:endParaRPr lang="hr-HR" altLang="sr-Latn-RS">
              <a:latin typeface="Verdana" panose="020B0604030504040204" pitchFamily="34" charset="0"/>
            </a:endParaRPr>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AC56E3E3-43BD-4297-9F97-6CA134FF6907}"/>
              </a:ext>
            </a:extLst>
          </p:cNvPr>
          <p:cNvSpPr txBox="1">
            <a:spLocks noChangeArrowheads="1"/>
          </p:cNvSpPr>
          <p:nvPr/>
        </p:nvSpPr>
        <p:spPr bwMode="auto">
          <a:xfrm>
            <a:off x="457200" y="274638"/>
            <a:ext cx="8229600" cy="7060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endParaRPr lang="hr-HR" altLang="sr-Latn-RS" sz="3600" b="1" dirty="0"/>
          </a:p>
        </p:txBody>
      </p:sp>
      <p:sp>
        <p:nvSpPr>
          <p:cNvPr id="9" name="Text Placeholder 3">
            <a:extLst>
              <a:ext uri="{FF2B5EF4-FFF2-40B4-BE49-F238E27FC236}">
                <a16:creationId xmlns:a16="http://schemas.microsoft.com/office/drawing/2014/main" id="{7F916633-39BD-4538-8C0A-3C1531BC0279}"/>
              </a:ext>
            </a:extLst>
          </p:cNvPr>
          <p:cNvSpPr txBox="1">
            <a:spLocks/>
          </p:cNvSpPr>
          <p:nvPr/>
        </p:nvSpPr>
        <p:spPr>
          <a:xfrm>
            <a:off x="179512" y="1169057"/>
            <a:ext cx="10380163" cy="641350"/>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hr-HR" sz="2400" dirty="0"/>
              <a:t>Status provedbe na dan 9. travnja 2019. </a:t>
            </a:r>
          </a:p>
        </p:txBody>
      </p:sp>
      <p:graphicFrame>
        <p:nvGraphicFramePr>
          <p:cNvPr id="10" name="Chart 9">
            <a:extLst>
              <a:ext uri="{FF2B5EF4-FFF2-40B4-BE49-F238E27FC236}">
                <a16:creationId xmlns:a16="http://schemas.microsoft.com/office/drawing/2014/main" id="{F71D76B7-F3F2-4712-86FF-D756935F0010}"/>
              </a:ext>
            </a:extLst>
          </p:cNvPr>
          <p:cNvGraphicFramePr>
            <a:graphicFrameLocks/>
          </p:cNvGraphicFramePr>
          <p:nvPr>
            <p:extLst>
              <p:ext uri="{D42A27DB-BD31-4B8C-83A1-F6EECF244321}">
                <p14:modId xmlns:p14="http://schemas.microsoft.com/office/powerpoint/2010/main" val="2435806468"/>
              </p:ext>
            </p:extLst>
          </p:nvPr>
        </p:nvGraphicFramePr>
        <p:xfrm>
          <a:off x="40" y="1576689"/>
          <a:ext cx="9143960" cy="47267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602713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18</a:t>
            </a:fld>
            <a:endParaRPr lang="hr-HR" altLang="sr-Latn-RS">
              <a:latin typeface="Verdana" panose="020B0604030504040204" pitchFamily="34" charset="0"/>
            </a:endParaRPr>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AC56E3E3-43BD-4297-9F97-6CA134FF6907}"/>
              </a:ext>
            </a:extLst>
          </p:cNvPr>
          <p:cNvSpPr txBox="1">
            <a:spLocks noChangeArrowheads="1"/>
          </p:cNvSpPr>
          <p:nvPr/>
        </p:nvSpPr>
        <p:spPr bwMode="auto">
          <a:xfrm>
            <a:off x="457200" y="274638"/>
            <a:ext cx="8229600" cy="7060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hr-HR" altLang="sr-Latn-RS" sz="3600" b="1"/>
              <a:t>ESIF Krediti za javnu rasvjetu</a:t>
            </a:r>
            <a:endParaRPr lang="hr-HR" altLang="sr-Latn-RS" sz="3600" b="1" dirty="0"/>
          </a:p>
        </p:txBody>
      </p:sp>
      <p:graphicFrame>
        <p:nvGraphicFramePr>
          <p:cNvPr id="12" name="Diagram 11">
            <a:extLst>
              <a:ext uri="{FF2B5EF4-FFF2-40B4-BE49-F238E27FC236}">
                <a16:creationId xmlns:a16="http://schemas.microsoft.com/office/drawing/2014/main" id="{B57BE8B5-9295-4B70-A95F-05C88F21A5EA}"/>
              </a:ext>
            </a:extLst>
          </p:cNvPr>
          <p:cNvGraphicFramePr/>
          <p:nvPr>
            <p:extLst>
              <p:ext uri="{D42A27DB-BD31-4B8C-83A1-F6EECF244321}">
                <p14:modId xmlns:p14="http://schemas.microsoft.com/office/powerpoint/2010/main" val="3961250187"/>
              </p:ext>
            </p:extLst>
          </p:nvPr>
        </p:nvGraphicFramePr>
        <p:xfrm>
          <a:off x="105249" y="1730837"/>
          <a:ext cx="4610767" cy="328233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3" name="Text Placeholder 3">
            <a:extLst>
              <a:ext uri="{FF2B5EF4-FFF2-40B4-BE49-F238E27FC236}">
                <a16:creationId xmlns:a16="http://schemas.microsoft.com/office/drawing/2014/main" id="{A7E99973-4174-4073-9715-6728F8BEA055}"/>
              </a:ext>
            </a:extLst>
          </p:cNvPr>
          <p:cNvSpPr txBox="1">
            <a:spLocks/>
          </p:cNvSpPr>
          <p:nvPr/>
        </p:nvSpPr>
        <p:spPr>
          <a:xfrm>
            <a:off x="107505" y="1089486"/>
            <a:ext cx="8856983" cy="64135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bg2">
                    <a:lumMod val="50000"/>
                  </a:schemeClr>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hr-HR" dirty="0">
                <a:solidFill>
                  <a:schemeClr val="tx1">
                    <a:lumMod val="95000"/>
                    <a:lumOff val="5000"/>
                  </a:schemeClr>
                </a:solidFill>
              </a:rPr>
              <a:t>Uloge u provedbi					Izvori sredstava</a:t>
            </a:r>
          </a:p>
        </p:txBody>
      </p:sp>
      <p:grpSp>
        <p:nvGrpSpPr>
          <p:cNvPr id="14" name="Diagram group">
            <a:extLst>
              <a:ext uri="{FF2B5EF4-FFF2-40B4-BE49-F238E27FC236}">
                <a16:creationId xmlns:a16="http://schemas.microsoft.com/office/drawing/2014/main" id="{7288F765-8E3F-4F6E-AE76-64380B4E6FAB}"/>
              </a:ext>
            </a:extLst>
          </p:cNvPr>
          <p:cNvGrpSpPr/>
          <p:nvPr/>
        </p:nvGrpSpPr>
        <p:grpSpPr>
          <a:xfrm>
            <a:off x="6356788" y="1730836"/>
            <a:ext cx="2609956" cy="2546415"/>
            <a:chOff x="914820" y="183"/>
            <a:chExt cx="2974571" cy="2974571"/>
          </a:xfrm>
          <a:scene3d>
            <a:camera prst="orthographicFront">
              <a:rot lat="0" lon="0" rev="0"/>
            </a:camera>
            <a:lightRig rig="balanced" dir="t">
              <a:rot lat="0" lon="0" rev="8700000"/>
            </a:lightRig>
          </a:scene3d>
        </p:grpSpPr>
        <p:grpSp>
          <p:nvGrpSpPr>
            <p:cNvPr id="15" name="Group 14">
              <a:extLst>
                <a:ext uri="{FF2B5EF4-FFF2-40B4-BE49-F238E27FC236}">
                  <a16:creationId xmlns:a16="http://schemas.microsoft.com/office/drawing/2014/main" id="{060825BD-5BC9-4BB6-BB8D-E23422942259}"/>
                </a:ext>
              </a:extLst>
            </p:cNvPr>
            <p:cNvGrpSpPr/>
            <p:nvPr/>
          </p:nvGrpSpPr>
          <p:grpSpPr>
            <a:xfrm>
              <a:off x="914820" y="183"/>
              <a:ext cx="2974571" cy="2974571"/>
              <a:chOff x="914820" y="183"/>
              <a:chExt cx="2974571" cy="2974571"/>
            </a:xfrm>
            <a:scene3d>
              <a:camera prst="orthographicFront">
                <a:rot lat="0" lon="0" rev="0"/>
              </a:camera>
              <a:lightRig rig="balanced" dir="t">
                <a:rot lat="0" lon="0" rev="8700000"/>
              </a:lightRig>
            </a:scene3d>
          </p:grpSpPr>
          <p:sp>
            <p:nvSpPr>
              <p:cNvPr id="16" name="Oval 15">
                <a:extLst>
                  <a:ext uri="{FF2B5EF4-FFF2-40B4-BE49-F238E27FC236}">
                    <a16:creationId xmlns:a16="http://schemas.microsoft.com/office/drawing/2014/main" id="{CC29F856-49BA-4DD2-9E66-A5EC5E537577}"/>
                  </a:ext>
                </a:extLst>
              </p:cNvPr>
              <p:cNvSpPr/>
              <p:nvPr/>
            </p:nvSpPr>
            <p:spPr>
              <a:xfrm>
                <a:off x="914820" y="183"/>
                <a:ext cx="2974571" cy="2974571"/>
              </a:xfrm>
              <a:prstGeom prst="ellipse">
                <a:avLst/>
              </a:prstGeom>
              <a:ln>
                <a:noFill/>
              </a:ln>
              <a:effectLst>
                <a:outerShdw blurRad="44450" dist="27940" dir="5400000" algn="ctr">
                  <a:srgbClr val="000000">
                    <a:alpha val="32000"/>
                  </a:srgbClr>
                </a:outerShdw>
              </a:effectLst>
              <a:sp3d>
                <a:bevelT w="190500" h="38100"/>
              </a:sp3d>
            </p:spPr>
            <p:style>
              <a:lnRef idx="2">
                <a:scrgbClr r="0" g="0" b="0"/>
              </a:lnRef>
              <a:fillRef idx="1">
                <a:schemeClr val="lt1">
                  <a:alpha val="50000"/>
                  <a:hueOff val="0"/>
                  <a:satOff val="0"/>
                  <a:lumOff val="0"/>
                  <a:alphaOff val="0"/>
                </a:schemeClr>
              </a:fillRef>
              <a:effectRef idx="0">
                <a:scrgbClr r="0" g="0" b="0"/>
              </a:effectRef>
              <a:fontRef idx="minor">
                <a:schemeClr val="tx1"/>
              </a:fontRef>
            </p:style>
          </p:sp>
          <p:sp>
            <p:nvSpPr>
              <p:cNvPr id="17" name="Oval 4">
                <a:extLst>
                  <a:ext uri="{FF2B5EF4-FFF2-40B4-BE49-F238E27FC236}">
                    <a16:creationId xmlns:a16="http://schemas.microsoft.com/office/drawing/2014/main" id="{944F372F-1FC0-40C7-91E2-44DB1E005D00}"/>
                  </a:ext>
                </a:extLst>
              </p:cNvPr>
              <p:cNvSpPr txBox="1"/>
              <p:nvPr/>
            </p:nvSpPr>
            <p:spPr>
              <a:xfrm>
                <a:off x="1132629" y="435798"/>
                <a:ext cx="2538954" cy="2103339"/>
              </a:xfrm>
              <a:prstGeom prst="rect">
                <a:avLst/>
              </a:prstGeom>
              <a:sp3d/>
            </p:spPr>
            <p:style>
              <a:lnRef idx="0">
                <a:scrgbClr r="0" g="0" b="0"/>
              </a:lnRef>
              <a:fillRef idx="0">
                <a:scrgbClr r="0" g="0" b="0"/>
              </a:fillRef>
              <a:effectRef idx="0">
                <a:scrgbClr r="0" g="0" b="0"/>
              </a:effectRef>
              <a:fontRef idx="minor">
                <a:schemeClr val="tx1"/>
              </a:fontRef>
            </p:style>
            <p:txBody>
              <a:bodyPr spcFirstLastPara="0" vert="horz" wrap="square" lIns="163701" tIns="20320" rIns="163701" bIns="20320" numCol="1" spcCol="1270" anchor="ctr" anchorCtr="1">
                <a:noAutofit/>
              </a:bodyPr>
              <a:lstStyle/>
              <a:p>
                <a:pPr lvl="0" algn="ctr" defTabSz="711200">
                  <a:lnSpc>
                    <a:spcPct val="90000"/>
                  </a:lnSpc>
                  <a:spcBef>
                    <a:spcPct val="0"/>
                  </a:spcBef>
                  <a:spcAft>
                    <a:spcPct val="35000"/>
                  </a:spcAft>
                </a:pPr>
                <a:r>
                  <a:rPr lang="hr-HR" sz="2000" b="1" dirty="0">
                    <a:solidFill>
                      <a:srgbClr val="FF0000"/>
                    </a:solidFill>
                  </a:rPr>
                  <a:t>ESIF</a:t>
                </a:r>
                <a:r>
                  <a:rPr lang="hr-HR" sz="1600" b="1" dirty="0">
                    <a:solidFill>
                      <a:srgbClr val="FF0000"/>
                    </a:solidFill>
                  </a:rPr>
                  <a:t> </a:t>
                </a:r>
              </a:p>
              <a:p>
                <a:pPr lvl="0" algn="ctr" defTabSz="711200">
                  <a:lnSpc>
                    <a:spcPct val="90000"/>
                  </a:lnSpc>
                  <a:spcBef>
                    <a:spcPct val="0"/>
                  </a:spcBef>
                  <a:spcAft>
                    <a:spcPct val="35000"/>
                  </a:spcAft>
                </a:pPr>
                <a:r>
                  <a:rPr lang="hr-HR" sz="1600" b="1" dirty="0">
                    <a:solidFill>
                      <a:srgbClr val="FF0000"/>
                    </a:solidFill>
                  </a:rPr>
                  <a:t>100%</a:t>
                </a:r>
              </a:p>
              <a:p>
                <a:pPr lvl="0" algn="ctr" defTabSz="711200">
                  <a:lnSpc>
                    <a:spcPct val="90000"/>
                  </a:lnSpc>
                  <a:spcBef>
                    <a:spcPct val="0"/>
                  </a:spcBef>
                  <a:spcAft>
                    <a:spcPct val="35000"/>
                  </a:spcAft>
                </a:pPr>
                <a:r>
                  <a:rPr lang="hr-HR" sz="1400" b="1" dirty="0">
                    <a:solidFill>
                      <a:srgbClr val="FF0000"/>
                    </a:solidFill>
                  </a:rPr>
                  <a:t>20 </a:t>
                </a:r>
                <a:r>
                  <a:rPr lang="hr-HR" sz="1400" b="1" dirty="0" err="1">
                    <a:solidFill>
                      <a:srgbClr val="FF0000"/>
                    </a:solidFill>
                  </a:rPr>
                  <a:t>mil</a:t>
                </a:r>
                <a:r>
                  <a:rPr lang="hr-HR" sz="1400" b="1" dirty="0">
                    <a:solidFill>
                      <a:srgbClr val="FF0000"/>
                    </a:solidFill>
                  </a:rPr>
                  <a:t> EUR (152 </a:t>
                </a:r>
                <a:r>
                  <a:rPr lang="hr-HR" sz="1400" b="1" dirty="0" err="1">
                    <a:solidFill>
                      <a:srgbClr val="FF0000"/>
                    </a:solidFill>
                  </a:rPr>
                  <a:t>mil</a:t>
                </a:r>
                <a:r>
                  <a:rPr lang="hr-HR" sz="1400" b="1" dirty="0">
                    <a:solidFill>
                      <a:srgbClr val="FF0000"/>
                    </a:solidFill>
                  </a:rPr>
                  <a:t> HRK) </a:t>
                </a:r>
              </a:p>
              <a:p>
                <a:pPr lvl="0" algn="ctr" defTabSz="711200">
                  <a:lnSpc>
                    <a:spcPct val="90000"/>
                  </a:lnSpc>
                  <a:spcBef>
                    <a:spcPct val="0"/>
                  </a:spcBef>
                  <a:spcAft>
                    <a:spcPct val="35000"/>
                  </a:spcAft>
                </a:pPr>
                <a:r>
                  <a:rPr lang="hr-HR" sz="1400" dirty="0"/>
                  <a:t>Fond sredstava ESIF-a kojima upravlja HBOR</a:t>
                </a:r>
              </a:p>
              <a:p>
                <a:pPr marL="0" lvl="0" indent="0" algn="ctr" defTabSz="711200">
                  <a:lnSpc>
                    <a:spcPct val="90000"/>
                  </a:lnSpc>
                  <a:spcBef>
                    <a:spcPct val="0"/>
                  </a:spcBef>
                  <a:spcAft>
                    <a:spcPct val="35000"/>
                  </a:spcAft>
                  <a:buNone/>
                </a:pPr>
                <a:endParaRPr lang="hr-HR" sz="1400" kern="1200" dirty="0">
                  <a:latin typeface="+mn-lt"/>
                </a:endParaRPr>
              </a:p>
            </p:txBody>
          </p:sp>
        </p:grpSp>
      </p:grpSp>
    </p:spTree>
    <p:extLst>
      <p:ext uri="{BB962C8B-B14F-4D97-AF65-F5344CB8AC3E}">
        <p14:creationId xmlns:p14="http://schemas.microsoft.com/office/powerpoint/2010/main" val="1705802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19</a:t>
            </a:fld>
            <a:endParaRPr lang="hr-HR" altLang="sr-Latn-RS">
              <a:latin typeface="Verdana" panose="020B0604030504040204" pitchFamily="34" charset="0"/>
            </a:endParaRPr>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AC56E3E3-43BD-4297-9F97-6CA134FF6907}"/>
              </a:ext>
            </a:extLst>
          </p:cNvPr>
          <p:cNvSpPr txBox="1">
            <a:spLocks noChangeArrowheads="1"/>
          </p:cNvSpPr>
          <p:nvPr/>
        </p:nvSpPr>
        <p:spPr bwMode="auto">
          <a:xfrm>
            <a:off x="457200" y="274638"/>
            <a:ext cx="8229600" cy="7060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hr-HR" altLang="sr-Latn-RS" sz="3600" b="1" dirty="0"/>
              <a:t>ESIF Krediti za javnu rasvjetu</a:t>
            </a:r>
          </a:p>
        </p:txBody>
      </p:sp>
      <p:graphicFrame>
        <p:nvGraphicFramePr>
          <p:cNvPr id="10" name="Table 9">
            <a:extLst>
              <a:ext uri="{FF2B5EF4-FFF2-40B4-BE49-F238E27FC236}">
                <a16:creationId xmlns:a16="http://schemas.microsoft.com/office/drawing/2014/main" id="{E3CD5DC5-AEF0-4BE3-AD4C-138953691AE2}"/>
              </a:ext>
            </a:extLst>
          </p:cNvPr>
          <p:cNvGraphicFramePr>
            <a:graphicFrameLocks noGrp="1"/>
          </p:cNvGraphicFramePr>
          <p:nvPr>
            <p:extLst>
              <p:ext uri="{D42A27DB-BD31-4B8C-83A1-F6EECF244321}">
                <p14:modId xmlns:p14="http://schemas.microsoft.com/office/powerpoint/2010/main" val="717248969"/>
              </p:ext>
            </p:extLst>
          </p:nvPr>
        </p:nvGraphicFramePr>
        <p:xfrm>
          <a:off x="1" y="980728"/>
          <a:ext cx="9144000" cy="5427541"/>
        </p:xfrm>
        <a:graphic>
          <a:graphicData uri="http://schemas.openxmlformats.org/drawingml/2006/table">
            <a:tbl>
              <a:tblPr firstCol="1" bandRow="1">
                <a:tableStyleId>{F5AB1C69-6EDB-4FF4-983F-18BD219EF322}</a:tableStyleId>
              </a:tblPr>
              <a:tblGrid>
                <a:gridCol w="2114948">
                  <a:extLst>
                    <a:ext uri="{9D8B030D-6E8A-4147-A177-3AD203B41FA5}">
                      <a16:colId xmlns:a16="http://schemas.microsoft.com/office/drawing/2014/main" val="3206150464"/>
                    </a:ext>
                  </a:extLst>
                </a:gridCol>
                <a:gridCol w="7029052">
                  <a:extLst>
                    <a:ext uri="{9D8B030D-6E8A-4147-A177-3AD203B41FA5}">
                      <a16:colId xmlns:a16="http://schemas.microsoft.com/office/drawing/2014/main" val="880856756"/>
                    </a:ext>
                  </a:extLst>
                </a:gridCol>
              </a:tblGrid>
              <a:tr h="338139">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hr-HR" sz="1300" dirty="0">
                          <a:effectLst/>
                          <a:latin typeface="Calibri" panose="020F0502020204030204" pitchFamily="34" charset="0"/>
                          <a:ea typeface="Calibri" panose="020F0502020204030204" pitchFamily="34" charset="0"/>
                          <a:cs typeface="Times New Roman" panose="02020603050405020304" pitchFamily="18" charset="0"/>
                        </a:rPr>
                        <a:t>Početak provedbe FI</a:t>
                      </a:r>
                    </a:p>
                  </a:txBody>
                  <a:tcPr marL="41291" marR="41291" marT="0" marB="0" anchor="ct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hr-HR" sz="1200" kern="1200" dirty="0">
                          <a:solidFill>
                            <a:schemeClr val="dk1"/>
                          </a:solidFill>
                          <a:effectLst/>
                          <a:latin typeface="+mn-lt"/>
                          <a:ea typeface="+mn-ea"/>
                          <a:cs typeface="+mn-cs"/>
                        </a:rPr>
                        <a:t>U produkciji od 19. lipnja 2018.</a:t>
                      </a:r>
                    </a:p>
                  </a:txBody>
                  <a:tcPr marL="41291" marR="41291" marT="0" marB="0" anchor="ctr"/>
                </a:tc>
                <a:extLst>
                  <a:ext uri="{0D108BD9-81ED-4DB2-BD59-A6C34878D82A}">
                    <a16:rowId xmlns:a16="http://schemas.microsoft.com/office/drawing/2014/main" val="1759275028"/>
                  </a:ext>
                </a:extLst>
              </a:tr>
              <a:tr h="316061">
                <a:tc>
                  <a:txBody>
                    <a:bodyPr/>
                    <a:lstStyle/>
                    <a:p>
                      <a:pPr algn="l">
                        <a:lnSpc>
                          <a:spcPct val="107000"/>
                        </a:lnSpc>
                        <a:spcAft>
                          <a:spcPts val="0"/>
                        </a:spcAft>
                      </a:pPr>
                      <a:r>
                        <a:rPr lang="hr-HR" sz="1300" dirty="0">
                          <a:effectLst/>
                          <a:latin typeface="Calibri" panose="020F0502020204030204" pitchFamily="34" charset="0"/>
                          <a:ea typeface="Calibri" panose="020F0502020204030204" pitchFamily="34" charset="0"/>
                          <a:cs typeface="Times New Roman" panose="02020603050405020304" pitchFamily="18" charset="0"/>
                        </a:rPr>
                        <a:t>Krajnji primatelji</a:t>
                      </a:r>
                    </a:p>
                  </a:txBody>
                  <a:tcPr marL="41291" marR="41291" marT="0" marB="0" anchor="ctr"/>
                </a:tc>
                <a:tc>
                  <a:txBody>
                    <a:bodyPr/>
                    <a:lstStyle/>
                    <a:p>
                      <a:pPr algn="just">
                        <a:lnSpc>
                          <a:spcPct val="107000"/>
                        </a:lnSpc>
                        <a:spcAft>
                          <a:spcPts val="0"/>
                        </a:spcAft>
                      </a:pPr>
                      <a:r>
                        <a:rPr lang="hr-HR" sz="1200" dirty="0">
                          <a:effectLst/>
                        </a:rPr>
                        <a:t>Jedinice lokalne samouprave</a:t>
                      </a:r>
                    </a:p>
                  </a:txBody>
                  <a:tcPr marL="41291" marR="41291" marT="0" marB="0" anchor="ctr"/>
                </a:tc>
                <a:extLst>
                  <a:ext uri="{0D108BD9-81ED-4DB2-BD59-A6C34878D82A}">
                    <a16:rowId xmlns:a16="http://schemas.microsoft.com/office/drawing/2014/main" val="1576650863"/>
                  </a:ext>
                </a:extLst>
              </a:tr>
              <a:tr h="2168517">
                <a:tc>
                  <a:txBody>
                    <a:bodyPr/>
                    <a:lstStyle/>
                    <a:p>
                      <a:pPr algn="just">
                        <a:lnSpc>
                          <a:spcPct val="107000"/>
                        </a:lnSpc>
                        <a:spcAft>
                          <a:spcPts val="0"/>
                        </a:spcAft>
                      </a:pPr>
                      <a:r>
                        <a:rPr lang="hr-HR" sz="1300" dirty="0">
                          <a:effectLst/>
                          <a:latin typeface="Calibri" panose="020F0502020204030204" pitchFamily="34" charset="0"/>
                          <a:ea typeface="Calibri" panose="020F0502020204030204" pitchFamily="34" charset="0"/>
                          <a:cs typeface="Times New Roman" panose="02020603050405020304" pitchFamily="18" charset="0"/>
                        </a:rPr>
                        <a:t>Namjena kredita</a:t>
                      </a:r>
                    </a:p>
                  </a:txBody>
                  <a:tcPr marL="41291" marR="41291" marT="0" marB="0" anchor="ctr"/>
                </a:tc>
                <a:tc>
                  <a:txBody>
                    <a:bodyPr/>
                    <a:lstStyle/>
                    <a:p>
                      <a:pPr algn="just">
                        <a:lnSpc>
                          <a:spcPct val="100000"/>
                        </a:lnSpc>
                        <a:spcAft>
                          <a:spcPts val="800"/>
                        </a:spcAft>
                      </a:pPr>
                      <a:r>
                        <a:rPr lang="hr-HR" sz="1200" u="sng" dirty="0">
                          <a:latin typeface="Calibri" panose="020F0502020204030204" pitchFamily="34" charset="0"/>
                          <a:ea typeface="Calibri" panose="020F0502020204030204" pitchFamily="34" charset="0"/>
                          <a:cs typeface="Calibri" panose="020F0502020204030204" pitchFamily="34" charset="0"/>
                        </a:rPr>
                        <a:t>Aktivnosti energetske obnove:</a:t>
                      </a:r>
                      <a:endParaRPr lang="hr-HR" sz="1200" u="sng" dirty="0">
                        <a:latin typeface="Calibri" panose="020F0502020204030204" pitchFamily="34" charset="0"/>
                        <a:ea typeface="Calibri" panose="020F0502020204030204" pitchFamily="34" charset="0"/>
                        <a:cs typeface="Times New Roman" panose="02020603050405020304" pitchFamily="18" charset="0"/>
                      </a:endParaRPr>
                    </a:p>
                    <a:p>
                      <a:pPr marL="171450" lvl="0" indent="-171450" algn="just">
                        <a:lnSpc>
                          <a:spcPct val="100000"/>
                        </a:lnSpc>
                        <a:spcAft>
                          <a:spcPts val="0"/>
                        </a:spcAft>
                        <a:buFont typeface="Arial" panose="020B0604020202020204" pitchFamily="34" charset="0"/>
                        <a:buChar char="•"/>
                      </a:pPr>
                      <a:r>
                        <a:rPr lang="hr-HR" sz="1200" dirty="0">
                          <a:latin typeface="Calibri" panose="020F0502020204030204" pitchFamily="34" charset="0"/>
                          <a:ea typeface="Calibri" panose="020F0502020204030204" pitchFamily="34" charset="0"/>
                          <a:cs typeface="Calibri" panose="020F0502020204030204" pitchFamily="34" charset="0"/>
                        </a:rPr>
                        <a:t>demontaža i zbrinjavanje svjetiljki i opreme koja se mijenja;</a:t>
                      </a:r>
                      <a:endParaRPr lang="hr-HR" sz="1200" dirty="0">
                        <a:latin typeface="Calibri" panose="020F0502020204030204" pitchFamily="34" charset="0"/>
                        <a:ea typeface="Calibri" panose="020F0502020204030204" pitchFamily="34" charset="0"/>
                        <a:cs typeface="Times New Roman" panose="02020603050405020304" pitchFamily="18" charset="0"/>
                      </a:endParaRPr>
                    </a:p>
                    <a:p>
                      <a:pPr marL="171450" lvl="0" indent="-171450" algn="just">
                        <a:lnSpc>
                          <a:spcPct val="100000"/>
                        </a:lnSpc>
                        <a:spcAft>
                          <a:spcPts val="0"/>
                        </a:spcAft>
                        <a:buFont typeface="Arial" panose="020B0604020202020204" pitchFamily="34" charset="0"/>
                        <a:buChar char="•"/>
                      </a:pPr>
                      <a:r>
                        <a:rPr lang="hr-HR" sz="1200" dirty="0">
                          <a:latin typeface="Calibri" panose="020F0502020204030204" pitchFamily="34" charset="0"/>
                          <a:ea typeface="Calibri" panose="020F0502020204030204" pitchFamily="34" charset="0"/>
                          <a:cs typeface="Calibri" panose="020F0502020204030204" pitchFamily="34" charset="0"/>
                        </a:rPr>
                        <a:t>ugradnja rasvjetne i regulacijske opreme; </a:t>
                      </a:r>
                      <a:endParaRPr lang="hr-HR" sz="1200" dirty="0">
                        <a:latin typeface="Calibri" panose="020F0502020204030204" pitchFamily="34" charset="0"/>
                        <a:ea typeface="Calibri" panose="020F0502020204030204" pitchFamily="34" charset="0"/>
                        <a:cs typeface="Times New Roman" panose="02020603050405020304" pitchFamily="18" charset="0"/>
                      </a:endParaRPr>
                    </a:p>
                    <a:p>
                      <a:pPr marL="171450" lvl="0" indent="-171450" algn="just">
                        <a:lnSpc>
                          <a:spcPct val="100000"/>
                        </a:lnSpc>
                        <a:spcAft>
                          <a:spcPts val="0"/>
                        </a:spcAft>
                        <a:buFont typeface="Arial" panose="020B0604020202020204" pitchFamily="34" charset="0"/>
                        <a:buChar char="•"/>
                      </a:pPr>
                      <a:r>
                        <a:rPr lang="hr-HR" sz="1200" dirty="0" err="1">
                          <a:latin typeface="Calibri" panose="020F0502020204030204" pitchFamily="34" charset="0"/>
                          <a:ea typeface="Calibri" panose="020F0502020204030204" pitchFamily="34" charset="0"/>
                          <a:cs typeface="Calibri" panose="020F0502020204030204" pitchFamily="34" charset="0"/>
                        </a:rPr>
                        <a:t>izmještanje</a:t>
                      </a:r>
                      <a:r>
                        <a:rPr lang="hr-HR" sz="1200" dirty="0">
                          <a:latin typeface="Calibri" panose="020F0502020204030204" pitchFamily="34" charset="0"/>
                          <a:ea typeface="Calibri" panose="020F0502020204030204" pitchFamily="34" charset="0"/>
                          <a:cs typeface="Calibri" panose="020F0502020204030204" pitchFamily="34" charset="0"/>
                        </a:rPr>
                        <a:t> iz trafostanica i/ili nova ugradnja upravljačkih ormarića javne rasvjete s upravljačkom, mjernom i zaštitnom opremom;</a:t>
                      </a:r>
                      <a:endParaRPr lang="hr-HR" sz="1200" dirty="0">
                        <a:latin typeface="Calibri" panose="020F0502020204030204" pitchFamily="34" charset="0"/>
                        <a:ea typeface="Calibri" panose="020F0502020204030204" pitchFamily="34" charset="0"/>
                        <a:cs typeface="Times New Roman" panose="02020603050405020304" pitchFamily="18" charset="0"/>
                      </a:endParaRPr>
                    </a:p>
                    <a:p>
                      <a:pPr marL="171450" lvl="0" indent="-171450" algn="just">
                        <a:lnSpc>
                          <a:spcPct val="100000"/>
                        </a:lnSpc>
                        <a:spcAft>
                          <a:spcPts val="0"/>
                        </a:spcAft>
                        <a:buFont typeface="Arial" panose="020B0604020202020204" pitchFamily="34" charset="0"/>
                        <a:buChar char="•"/>
                      </a:pPr>
                      <a:r>
                        <a:rPr lang="hr-HR" sz="1200" dirty="0">
                          <a:latin typeface="Calibri" panose="020F0502020204030204" pitchFamily="34" charset="0"/>
                          <a:ea typeface="Calibri" panose="020F0502020204030204" pitchFamily="34" charset="0"/>
                          <a:cs typeface="Calibri" panose="020F0502020204030204" pitchFamily="34" charset="0"/>
                        </a:rPr>
                        <a:t>ugradnja novih naplatnih i kontrolnih brojila električne energije;</a:t>
                      </a:r>
                      <a:endParaRPr lang="hr-HR" sz="1200" dirty="0">
                        <a:latin typeface="Calibri" panose="020F0502020204030204" pitchFamily="34" charset="0"/>
                        <a:ea typeface="Calibri" panose="020F0502020204030204" pitchFamily="34" charset="0"/>
                        <a:cs typeface="Times New Roman" panose="02020603050405020304" pitchFamily="18" charset="0"/>
                      </a:endParaRPr>
                    </a:p>
                    <a:p>
                      <a:pPr marL="171450" lvl="0" indent="-171450" algn="just">
                        <a:lnSpc>
                          <a:spcPct val="100000"/>
                        </a:lnSpc>
                        <a:spcAft>
                          <a:spcPts val="0"/>
                        </a:spcAft>
                        <a:buFont typeface="Arial" panose="020B0604020202020204" pitchFamily="34" charset="0"/>
                        <a:buChar char="•"/>
                      </a:pPr>
                      <a:r>
                        <a:rPr lang="hr-HR" sz="1200" dirty="0">
                          <a:latin typeface="Calibri" panose="020F0502020204030204" pitchFamily="34" charset="0"/>
                          <a:ea typeface="Calibri" panose="020F0502020204030204" pitchFamily="34" charset="0"/>
                          <a:cs typeface="Calibri" panose="020F0502020204030204" pitchFamily="34" charset="0"/>
                        </a:rPr>
                        <a:t>nadopuna rasvjetnih mjesta, korekcije geometrije i/ili kabelske infrastrukture postojećih instalacija javne rasvjete; </a:t>
                      </a:r>
                      <a:endParaRPr lang="hr-HR" sz="1200" dirty="0">
                        <a:latin typeface="Calibri" panose="020F0502020204030204" pitchFamily="34" charset="0"/>
                        <a:ea typeface="Calibri" panose="020F0502020204030204" pitchFamily="34" charset="0"/>
                        <a:cs typeface="Times New Roman" panose="02020603050405020304" pitchFamily="18" charset="0"/>
                      </a:endParaRPr>
                    </a:p>
                    <a:p>
                      <a:pPr marL="171450" lvl="0" indent="-171450" algn="just">
                        <a:lnSpc>
                          <a:spcPct val="100000"/>
                        </a:lnSpc>
                        <a:spcAft>
                          <a:spcPts val="0"/>
                        </a:spcAft>
                        <a:buFont typeface="Arial" panose="020B0604020202020204" pitchFamily="34" charset="0"/>
                        <a:buChar char="•"/>
                      </a:pPr>
                      <a:r>
                        <a:rPr lang="hr-HR" sz="1200" dirty="0">
                          <a:latin typeface="Calibri" panose="020F0502020204030204" pitchFamily="34" charset="0"/>
                          <a:ea typeface="Calibri" panose="020F0502020204030204" pitchFamily="34" charset="0"/>
                          <a:cs typeface="Calibri" panose="020F0502020204030204" pitchFamily="34" charset="0"/>
                        </a:rPr>
                        <a:t>izrada elaborata i postava privremene regulacije prometa u svrsi izvršenja </a:t>
                      </a:r>
                      <a:r>
                        <a:rPr lang="hr-HR" sz="1200" dirty="0" err="1">
                          <a:latin typeface="Calibri" panose="020F0502020204030204" pitchFamily="34" charset="0"/>
                          <a:ea typeface="Calibri" panose="020F0502020204030204" pitchFamily="34" charset="0"/>
                          <a:cs typeface="Calibri" panose="020F0502020204030204" pitchFamily="34" charset="0"/>
                        </a:rPr>
                        <a:t>svjetlotehničkih</a:t>
                      </a:r>
                      <a:r>
                        <a:rPr lang="hr-HR" sz="1200" dirty="0">
                          <a:latin typeface="Calibri" panose="020F0502020204030204" pitchFamily="34" charset="0"/>
                          <a:ea typeface="Calibri" panose="020F0502020204030204" pitchFamily="34" charset="0"/>
                          <a:cs typeface="Calibri" panose="020F0502020204030204" pitchFamily="34" charset="0"/>
                        </a:rPr>
                        <a:t> mjerenja i provedbe aktivnosti energetske obnove javne rasvjete; </a:t>
                      </a:r>
                      <a:endParaRPr lang="hr-HR" sz="1200" dirty="0">
                        <a:latin typeface="Calibri" panose="020F0502020204030204" pitchFamily="34" charset="0"/>
                        <a:ea typeface="Calibri" panose="020F0502020204030204" pitchFamily="34" charset="0"/>
                        <a:cs typeface="Times New Roman" panose="02020603050405020304" pitchFamily="18" charset="0"/>
                      </a:endParaRPr>
                    </a:p>
                    <a:p>
                      <a:pPr marL="171450" lvl="0" indent="-171450" algn="just">
                        <a:lnSpc>
                          <a:spcPct val="100000"/>
                        </a:lnSpc>
                        <a:spcAft>
                          <a:spcPts val="0"/>
                        </a:spcAft>
                        <a:buFont typeface="Arial" panose="020B0604020202020204" pitchFamily="34" charset="0"/>
                        <a:buChar char="•"/>
                      </a:pPr>
                      <a:r>
                        <a:rPr lang="hr-HR" sz="1200" dirty="0">
                          <a:latin typeface="Calibri" panose="020F0502020204030204" pitchFamily="34" charset="0"/>
                          <a:ea typeface="Calibri" panose="020F0502020204030204" pitchFamily="34" charset="0"/>
                          <a:cs typeface="Calibri" panose="020F0502020204030204" pitchFamily="34" charset="0"/>
                        </a:rPr>
                        <a:t>stručni nadzor, i dr.</a:t>
                      </a:r>
                      <a:endParaRPr lang="hr-HR" sz="1200" dirty="0">
                        <a:latin typeface="Calibri" panose="020F0502020204030204" pitchFamily="34" charset="0"/>
                        <a:ea typeface="Calibri" panose="020F0502020204030204" pitchFamily="34" charset="0"/>
                        <a:cs typeface="Times New Roman" panose="02020603050405020304" pitchFamily="18" charset="0"/>
                      </a:endParaRPr>
                    </a:p>
                  </a:txBody>
                  <a:tcPr marL="41291" marR="41291" marT="0" marB="0" anchor="ctr"/>
                </a:tc>
                <a:extLst>
                  <a:ext uri="{0D108BD9-81ED-4DB2-BD59-A6C34878D82A}">
                    <a16:rowId xmlns:a16="http://schemas.microsoft.com/office/drawing/2014/main" val="1346274318"/>
                  </a:ext>
                </a:extLst>
              </a:tr>
              <a:tr h="319190">
                <a:tc>
                  <a:txBody>
                    <a:bodyPr/>
                    <a:lstStyle/>
                    <a:p>
                      <a:pPr algn="just">
                        <a:lnSpc>
                          <a:spcPct val="107000"/>
                        </a:lnSpc>
                        <a:spcAft>
                          <a:spcPts val="0"/>
                        </a:spcAft>
                      </a:pPr>
                      <a:r>
                        <a:rPr lang="hr-HR" sz="1300" dirty="0">
                          <a:effectLst/>
                        </a:rPr>
                        <a:t>Najniži iznos kredita</a:t>
                      </a:r>
                      <a:endParaRPr lang="hr-H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1291" marR="41291" marT="0" marB="0" anchor="ct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hr-HR" sz="1200" dirty="0">
                          <a:effectLst/>
                        </a:rPr>
                        <a:t>500.000 do 15,0 </a:t>
                      </a:r>
                      <a:r>
                        <a:rPr lang="hr-HR" sz="1200" dirty="0" err="1">
                          <a:effectLst/>
                        </a:rPr>
                        <a:t>mil</a:t>
                      </a:r>
                      <a:r>
                        <a:rPr lang="hr-HR" sz="1200" dirty="0">
                          <a:effectLst/>
                        </a:rPr>
                        <a:t> HRK</a:t>
                      </a:r>
                      <a:endParaRPr lang="hr-H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1291" marR="41291" marT="0" marB="0" anchor="ctr"/>
                </a:tc>
                <a:extLst>
                  <a:ext uri="{0D108BD9-81ED-4DB2-BD59-A6C34878D82A}">
                    <a16:rowId xmlns:a16="http://schemas.microsoft.com/office/drawing/2014/main" val="2002852855"/>
                  </a:ext>
                </a:extLst>
              </a:tr>
              <a:tr h="316061">
                <a:tc>
                  <a:txBody>
                    <a:bodyPr/>
                    <a:lstStyle/>
                    <a:p>
                      <a:pPr algn="just">
                        <a:lnSpc>
                          <a:spcPct val="107000"/>
                        </a:lnSpc>
                        <a:spcAft>
                          <a:spcPts val="0"/>
                        </a:spcAft>
                      </a:pPr>
                      <a:r>
                        <a:rPr lang="hr-HR" sz="1300" dirty="0">
                          <a:effectLst/>
                        </a:rPr>
                        <a:t>Rokovi otplate</a:t>
                      </a:r>
                      <a:endParaRPr lang="hr-H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1291" marR="41291" marT="0" marB="0" anchor="ctr"/>
                </a:tc>
                <a:tc>
                  <a:txBody>
                    <a:bodyPr/>
                    <a:lstStyle/>
                    <a:p>
                      <a:pPr algn="just">
                        <a:lnSpc>
                          <a:spcPct val="107000"/>
                        </a:lnSpc>
                        <a:spcAft>
                          <a:spcPts val="0"/>
                        </a:spcAft>
                      </a:pPr>
                      <a:r>
                        <a:rPr lang="hr-HR" sz="1200" dirty="0">
                          <a:effectLst/>
                        </a:rPr>
                        <a:t>Do 10 godina, uključivši do 6 mjeseci počeka</a:t>
                      </a:r>
                      <a:endParaRPr lang="hr-H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1291" marR="41291" marT="0" marB="0" anchor="ctr"/>
                </a:tc>
                <a:extLst>
                  <a:ext uri="{0D108BD9-81ED-4DB2-BD59-A6C34878D82A}">
                    <a16:rowId xmlns:a16="http://schemas.microsoft.com/office/drawing/2014/main" val="1861874774"/>
                  </a:ext>
                </a:extLst>
              </a:tr>
              <a:tr h="327500">
                <a:tc>
                  <a:txBody>
                    <a:bodyPr/>
                    <a:lstStyle/>
                    <a:p>
                      <a:pPr algn="just">
                        <a:lnSpc>
                          <a:spcPct val="107000"/>
                        </a:lnSpc>
                        <a:spcAft>
                          <a:spcPts val="0"/>
                        </a:spcAft>
                      </a:pPr>
                      <a:r>
                        <a:rPr lang="hr-HR" sz="1300" dirty="0">
                          <a:effectLst/>
                        </a:rPr>
                        <a:t>Valuta kredita</a:t>
                      </a:r>
                      <a:endParaRPr lang="hr-H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1291" marR="41291" marT="0" marB="0" anchor="ctr"/>
                </a:tc>
                <a:tc>
                  <a:txBody>
                    <a:bodyPr/>
                    <a:lstStyle/>
                    <a:p>
                      <a:pPr algn="just">
                        <a:lnSpc>
                          <a:spcPct val="107000"/>
                        </a:lnSpc>
                        <a:spcAft>
                          <a:spcPts val="0"/>
                        </a:spcAft>
                      </a:pPr>
                      <a:r>
                        <a:rPr lang="hr-HR" sz="1200" dirty="0">
                          <a:effectLst/>
                        </a:rPr>
                        <a:t>HRK</a:t>
                      </a:r>
                    </a:p>
                  </a:txBody>
                  <a:tcPr marL="41291" marR="41291" marT="0" marB="0" anchor="ctr"/>
                </a:tc>
                <a:extLst>
                  <a:ext uri="{0D108BD9-81ED-4DB2-BD59-A6C34878D82A}">
                    <a16:rowId xmlns:a16="http://schemas.microsoft.com/office/drawing/2014/main" val="2702661468"/>
                  </a:ext>
                </a:extLst>
              </a:tr>
              <a:tr h="897478">
                <a:tc>
                  <a:txBody>
                    <a:bodyPr/>
                    <a:lstStyle/>
                    <a:p>
                      <a:pPr algn="just">
                        <a:lnSpc>
                          <a:spcPct val="107000"/>
                        </a:lnSpc>
                        <a:spcAft>
                          <a:spcPts val="0"/>
                        </a:spcAft>
                      </a:pPr>
                      <a:r>
                        <a:rPr lang="hr-HR" sz="1300" dirty="0">
                          <a:effectLst/>
                        </a:rPr>
                        <a:t>Kamatne stope</a:t>
                      </a:r>
                    </a:p>
                    <a:p>
                      <a:pPr algn="l">
                        <a:lnSpc>
                          <a:spcPct val="107000"/>
                        </a:lnSpc>
                        <a:spcAft>
                          <a:spcPts val="0"/>
                        </a:spcAft>
                      </a:pPr>
                      <a:r>
                        <a:rPr lang="hr-HR" sz="1300" dirty="0">
                          <a:effectLst/>
                          <a:latin typeface="Calibri" panose="020F0502020204030204" pitchFamily="34" charset="0"/>
                          <a:ea typeface="Calibri" panose="020F0502020204030204" pitchFamily="34" charset="0"/>
                          <a:cs typeface="Times New Roman" panose="02020603050405020304" pitchFamily="18" charset="0"/>
                        </a:rPr>
                        <a:t>(ovisno o stupnju razvijenosti područja na kojem se projekt provodi)</a:t>
                      </a:r>
                    </a:p>
                  </a:txBody>
                  <a:tcPr marL="41291" marR="41291" marT="0" marB="0" anchor="ctr"/>
                </a:tc>
                <a:tc>
                  <a:txBody>
                    <a:bodyPr/>
                    <a:lstStyle/>
                    <a:p>
                      <a:pPr marL="0" indent="0">
                        <a:buFont typeface="Arial" panose="020B0604020202020204" pitchFamily="34" charset="0"/>
                        <a:buNone/>
                      </a:pPr>
                      <a:r>
                        <a:rPr lang="hr-HR" sz="1200" dirty="0"/>
                        <a:t>Kamatna stopa je fiksna.</a:t>
                      </a:r>
                    </a:p>
                    <a:p>
                      <a:pPr marL="171450" indent="-171450">
                        <a:buFont typeface="Arial" panose="020B0604020202020204" pitchFamily="34" charset="0"/>
                        <a:buChar char="•"/>
                      </a:pPr>
                      <a:r>
                        <a:rPr lang="hr-HR" sz="1200" dirty="0"/>
                        <a:t>0,1 %  - potpomognuta područja (JLS razvrstane u I, II, III i IV skupinu) ili brdsko-planinska područja ili otoci</a:t>
                      </a:r>
                    </a:p>
                    <a:p>
                      <a:pPr marL="171450" indent="-171450">
                        <a:buFont typeface="Arial" panose="020B0604020202020204" pitchFamily="34" charset="0"/>
                        <a:buChar char="•"/>
                      </a:pPr>
                      <a:r>
                        <a:rPr lang="hr-HR" sz="1200" dirty="0"/>
                        <a:t>0,25% - JLS razvrstane u V i VI skupinu</a:t>
                      </a:r>
                    </a:p>
                    <a:p>
                      <a:pPr marL="171450" indent="-171450">
                        <a:buFont typeface="Arial" panose="020B0604020202020204" pitchFamily="34" charset="0"/>
                        <a:buChar char="•"/>
                      </a:pPr>
                      <a:r>
                        <a:rPr lang="hr-HR" sz="1200" dirty="0"/>
                        <a:t>0,5 %  - JLS razvrstane u VII ili VIII skupinu</a:t>
                      </a:r>
                    </a:p>
                  </a:txBody>
                  <a:tcPr marL="41291" marR="41291" marT="0" marB="0" anchor="ctr"/>
                </a:tc>
                <a:extLst>
                  <a:ext uri="{0D108BD9-81ED-4DB2-BD59-A6C34878D82A}">
                    <a16:rowId xmlns:a16="http://schemas.microsoft.com/office/drawing/2014/main" val="3763692587"/>
                  </a:ext>
                </a:extLst>
              </a:tr>
              <a:tr h="429622">
                <a:tc>
                  <a:txBody>
                    <a:bodyPr/>
                    <a:lstStyle/>
                    <a:p>
                      <a:pPr marL="0" marR="0" lvl="0" indent="0" algn="just" defTabSz="914377" rtl="0" eaLnBrk="1" fontAlgn="auto" latinLnBrk="0" hangingPunct="1">
                        <a:lnSpc>
                          <a:spcPct val="107000"/>
                        </a:lnSpc>
                        <a:spcBef>
                          <a:spcPts val="0"/>
                        </a:spcBef>
                        <a:spcAft>
                          <a:spcPts val="0"/>
                        </a:spcAft>
                        <a:buClrTx/>
                        <a:buSzTx/>
                        <a:buFontTx/>
                        <a:buNone/>
                        <a:tabLst/>
                        <a:defRPr/>
                      </a:pPr>
                      <a:r>
                        <a:rPr lang="hr-HR" sz="1300" dirty="0">
                          <a:effectLst/>
                        </a:rPr>
                        <a:t>Instrumenti osiguranja</a:t>
                      </a:r>
                      <a:endParaRPr lang="hr-H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1291" marR="41291" marT="0" marB="0" anchor="ctr"/>
                </a:tc>
                <a:tc>
                  <a:txBody>
                    <a:bodyPr/>
                    <a:lstStyle/>
                    <a:p>
                      <a:r>
                        <a:rPr lang="hr-HR" sz="1200" dirty="0"/>
                        <a:t>Mjenice i zadužnice</a:t>
                      </a:r>
                    </a:p>
                  </a:txBody>
                  <a:tcPr marL="41291" marR="41291" marT="0" marB="0" anchor="ctr"/>
                </a:tc>
                <a:extLst>
                  <a:ext uri="{0D108BD9-81ED-4DB2-BD59-A6C34878D82A}">
                    <a16:rowId xmlns:a16="http://schemas.microsoft.com/office/drawing/2014/main" val="3751933223"/>
                  </a:ext>
                </a:extLst>
              </a:tr>
              <a:tr h="314973">
                <a:tc>
                  <a:txBody>
                    <a:bodyPr/>
                    <a:lstStyle/>
                    <a:p>
                      <a:pPr marL="0" marR="0" lvl="0" indent="0" algn="just" defTabSz="914377" rtl="0" eaLnBrk="1" fontAlgn="auto" latinLnBrk="0" hangingPunct="1">
                        <a:lnSpc>
                          <a:spcPct val="107000"/>
                        </a:lnSpc>
                        <a:spcBef>
                          <a:spcPts val="0"/>
                        </a:spcBef>
                        <a:spcAft>
                          <a:spcPts val="0"/>
                        </a:spcAft>
                        <a:buClrTx/>
                        <a:buSzTx/>
                        <a:buFontTx/>
                        <a:buNone/>
                        <a:tabLst/>
                        <a:defRPr/>
                      </a:pPr>
                      <a:r>
                        <a:rPr lang="hr-HR" sz="1300" dirty="0">
                          <a:effectLst/>
                        </a:rPr>
                        <a:t>Naknade</a:t>
                      </a:r>
                      <a:endParaRPr lang="hr-H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1291" marR="41291" marT="0" marB="0" anchor="ctr"/>
                </a:tc>
                <a:tc>
                  <a:txBody>
                    <a:bodyPr/>
                    <a:lstStyle/>
                    <a:p>
                      <a:r>
                        <a:rPr lang="hr-HR" sz="1200" dirty="0"/>
                        <a:t>Bez redovnih naknada</a:t>
                      </a:r>
                    </a:p>
                  </a:txBody>
                  <a:tcPr marL="41291" marR="41291" marT="0" marB="0" anchor="ctr"/>
                </a:tc>
                <a:extLst>
                  <a:ext uri="{0D108BD9-81ED-4DB2-BD59-A6C34878D82A}">
                    <a16:rowId xmlns:a16="http://schemas.microsoft.com/office/drawing/2014/main" val="968572757"/>
                  </a:ext>
                </a:extLst>
              </a:tr>
            </a:tbl>
          </a:graphicData>
        </a:graphic>
      </p:graphicFrame>
    </p:spTree>
    <p:extLst>
      <p:ext uri="{BB962C8B-B14F-4D97-AF65-F5344CB8AC3E}">
        <p14:creationId xmlns:p14="http://schemas.microsoft.com/office/powerpoint/2010/main" val="4121143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2</a:t>
            </a:fld>
            <a:endParaRPr lang="hr-HR" altLang="sr-Latn-RS">
              <a:latin typeface="Verdana" panose="020B0604030504040204" pitchFamily="34" charset="0"/>
            </a:endParaRPr>
          </a:p>
        </p:txBody>
      </p:sp>
      <p:sp>
        <p:nvSpPr>
          <p:cNvPr id="7172" name="Rectangle 2"/>
          <p:cNvSpPr>
            <a:spLocks noGrp="1" noChangeArrowheads="1"/>
          </p:cNvSpPr>
          <p:nvPr>
            <p:ph type="title"/>
          </p:nvPr>
        </p:nvSpPr>
        <p:spPr bwMode="auto">
          <a:xfrm>
            <a:off x="457200" y="274638"/>
            <a:ext cx="8229600" cy="7060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hr-HR" altLang="sr-Latn-RS" sz="3600" b="1" dirty="0"/>
              <a:t>Sadržaj</a:t>
            </a:r>
          </a:p>
        </p:txBody>
      </p:sp>
      <p:sp>
        <p:nvSpPr>
          <p:cNvPr id="7173" name="Rectangle 3"/>
          <p:cNvSpPr>
            <a:spLocks noGrp="1" noChangeArrowheads="1"/>
          </p:cNvSpPr>
          <p:nvPr>
            <p:ph type="body" idx="1"/>
          </p:nvPr>
        </p:nvSpPr>
        <p:spPr bwMode="auto">
          <a:xfrm>
            <a:off x="457200" y="980728"/>
            <a:ext cx="8229600" cy="514543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buFont typeface="Wingdings" panose="05000000000000000000" pitchFamily="2" charset="2"/>
              <a:buChar char="q"/>
            </a:pPr>
            <a:r>
              <a:rPr lang="hr-HR" altLang="sr-Latn-RS" sz="2400" dirty="0"/>
              <a:t> Uvod</a:t>
            </a:r>
          </a:p>
          <a:p>
            <a:pPr>
              <a:buFont typeface="Wingdings" panose="05000000000000000000" pitchFamily="2" charset="2"/>
              <a:buChar char="q"/>
            </a:pPr>
            <a:r>
              <a:rPr lang="hr-HR" altLang="sr-Latn-RS" sz="2400" dirty="0"/>
              <a:t> Financijski proizvodi HBOR-a</a:t>
            </a:r>
          </a:p>
          <a:p>
            <a:pPr lvl="1">
              <a:buFont typeface="Wingdings" panose="05000000000000000000" pitchFamily="2" charset="2"/>
              <a:buChar char="§"/>
            </a:pPr>
            <a:r>
              <a:rPr lang="hr-HR" altLang="sr-Latn-RS" sz="2000" dirty="0"/>
              <a:t>Financijski instrumenti</a:t>
            </a:r>
          </a:p>
          <a:p>
            <a:pPr marL="457200" lvl="1" indent="0">
              <a:buNone/>
            </a:pPr>
            <a:r>
              <a:rPr lang="hr-HR" altLang="sr-Latn-RS" sz="2000" dirty="0"/>
              <a:t>	- ESIF Krediti za </a:t>
            </a:r>
            <a:r>
              <a:rPr lang="hr-HR" altLang="sr-Latn-RS" sz="2000" dirty="0" err="1"/>
              <a:t>EnU</a:t>
            </a:r>
            <a:r>
              <a:rPr lang="hr-HR" altLang="sr-Latn-RS" sz="2000" dirty="0"/>
              <a:t> u zgradama javnog sektora</a:t>
            </a:r>
          </a:p>
          <a:p>
            <a:pPr marL="457200" lvl="1" indent="0">
              <a:buNone/>
            </a:pPr>
            <a:r>
              <a:rPr lang="hr-HR" altLang="sr-Latn-RS" sz="2000" dirty="0"/>
              <a:t>	- ESIF Krediti za javnu rasvjetu</a:t>
            </a:r>
          </a:p>
          <a:p>
            <a:pPr marL="457200" lvl="1" indent="0">
              <a:buNone/>
            </a:pPr>
            <a:r>
              <a:rPr lang="hr-HR" altLang="sr-Latn-RS" sz="2000" dirty="0"/>
              <a:t>	- </a:t>
            </a:r>
            <a:r>
              <a:rPr lang="pl-PL" altLang="sr-Latn-RS" sz="2000" dirty="0"/>
              <a:t>ESIF Krediti za EnU za poduzetnike</a:t>
            </a:r>
          </a:p>
          <a:p>
            <a:pPr lvl="1">
              <a:buFont typeface="Wingdings" panose="05000000000000000000" pitchFamily="2" charset="2"/>
              <a:buChar char="§"/>
            </a:pPr>
            <a:r>
              <a:rPr lang="hr-HR" altLang="sr-Latn-RS" sz="2000" dirty="0"/>
              <a:t>Kreditni programi</a:t>
            </a:r>
          </a:p>
          <a:p>
            <a:pPr lvl="1">
              <a:buFont typeface="Wingdings" panose="05000000000000000000" pitchFamily="2" charset="2"/>
              <a:buChar char="§"/>
            </a:pPr>
            <a:r>
              <a:rPr lang="hr-HR" altLang="sr-Latn-RS" sz="2000" dirty="0"/>
              <a:t>Program ELENA</a:t>
            </a:r>
          </a:p>
          <a:p>
            <a:pPr marL="457200" lvl="1" indent="-457200">
              <a:buFont typeface="Wingdings" panose="05000000000000000000" pitchFamily="2" charset="2"/>
              <a:buChar char="q"/>
            </a:pPr>
            <a:r>
              <a:rPr lang="hr-HR" altLang="sr-Latn-RS" sz="2400" dirty="0"/>
              <a:t>Faza realizacije projekata</a:t>
            </a:r>
            <a:endParaRPr lang="hr-HR" altLang="sr-Latn-RS" dirty="0"/>
          </a:p>
          <a:p>
            <a:pPr marL="342900" lvl="1" indent="-342900">
              <a:buFont typeface="Wingdings" panose="05000000000000000000" pitchFamily="2" charset="2"/>
              <a:buChar char="Ø"/>
            </a:pPr>
            <a:endParaRPr lang="hr-HR" altLang="sr-Latn-RS" sz="2400" dirty="0"/>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20</a:t>
            </a:fld>
            <a:endParaRPr lang="hr-HR" altLang="sr-Latn-RS">
              <a:latin typeface="Verdana" panose="020B0604030504040204" pitchFamily="34" charset="0"/>
            </a:endParaRPr>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AC56E3E3-43BD-4297-9F97-6CA134FF6907}"/>
              </a:ext>
            </a:extLst>
          </p:cNvPr>
          <p:cNvSpPr txBox="1">
            <a:spLocks noChangeArrowheads="1"/>
          </p:cNvSpPr>
          <p:nvPr/>
        </p:nvSpPr>
        <p:spPr bwMode="auto">
          <a:xfrm>
            <a:off x="457200" y="274638"/>
            <a:ext cx="8229600" cy="7060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hr-HR" altLang="sr-Latn-RS" sz="3600" b="1"/>
              <a:t>ESIF Krediti za javnu rasvjetu</a:t>
            </a:r>
            <a:endParaRPr lang="hr-HR" altLang="sr-Latn-RS" sz="3600" b="1" dirty="0"/>
          </a:p>
        </p:txBody>
      </p:sp>
      <p:sp>
        <p:nvSpPr>
          <p:cNvPr id="9" name="Text Placeholder 3">
            <a:extLst>
              <a:ext uri="{FF2B5EF4-FFF2-40B4-BE49-F238E27FC236}">
                <a16:creationId xmlns:a16="http://schemas.microsoft.com/office/drawing/2014/main" id="{43F4C14B-6028-4CAD-B09A-C31148B9D654}"/>
              </a:ext>
            </a:extLst>
          </p:cNvPr>
          <p:cNvSpPr txBox="1">
            <a:spLocks/>
          </p:cNvSpPr>
          <p:nvPr/>
        </p:nvSpPr>
        <p:spPr>
          <a:xfrm>
            <a:off x="179512" y="1169057"/>
            <a:ext cx="10380163" cy="641350"/>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hr-HR" sz="2400" dirty="0"/>
              <a:t>Status provedbe na dan 15. travnja 2019. </a:t>
            </a:r>
          </a:p>
        </p:txBody>
      </p:sp>
      <p:graphicFrame>
        <p:nvGraphicFramePr>
          <p:cNvPr id="10" name="Chart 9">
            <a:extLst>
              <a:ext uri="{FF2B5EF4-FFF2-40B4-BE49-F238E27FC236}">
                <a16:creationId xmlns:a16="http://schemas.microsoft.com/office/drawing/2014/main" id="{F6095D54-22BC-4E9A-AAFD-BB9513D52FB5}"/>
              </a:ext>
            </a:extLst>
          </p:cNvPr>
          <p:cNvGraphicFramePr>
            <a:graphicFrameLocks/>
          </p:cNvGraphicFramePr>
          <p:nvPr>
            <p:extLst>
              <p:ext uri="{D42A27DB-BD31-4B8C-83A1-F6EECF244321}">
                <p14:modId xmlns:p14="http://schemas.microsoft.com/office/powerpoint/2010/main" val="2819086519"/>
              </p:ext>
            </p:extLst>
          </p:nvPr>
        </p:nvGraphicFramePr>
        <p:xfrm>
          <a:off x="2328" y="1556792"/>
          <a:ext cx="9034168" cy="460851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025579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21</a:t>
            </a:fld>
            <a:endParaRPr lang="hr-HR" altLang="sr-Latn-RS">
              <a:latin typeface="Verdana" panose="020B0604030504040204" pitchFamily="34" charset="0"/>
            </a:endParaRPr>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AC56E3E3-43BD-4297-9F97-6CA134FF6907}"/>
              </a:ext>
            </a:extLst>
          </p:cNvPr>
          <p:cNvSpPr txBox="1">
            <a:spLocks noChangeArrowheads="1"/>
          </p:cNvSpPr>
          <p:nvPr/>
        </p:nvSpPr>
        <p:spPr bwMode="auto">
          <a:xfrm>
            <a:off x="457200" y="274638"/>
            <a:ext cx="8229600" cy="7060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altLang="sr-Latn-RS" sz="3600" b="1" dirty="0"/>
              <a:t>ESIF Krediti za EnU za poduzetnike</a:t>
            </a:r>
            <a:endParaRPr lang="hr-HR" altLang="sr-Latn-RS" sz="3600" b="1" dirty="0"/>
          </a:p>
        </p:txBody>
      </p:sp>
      <p:sp>
        <p:nvSpPr>
          <p:cNvPr id="9" name="Text Placeholder 3">
            <a:extLst>
              <a:ext uri="{FF2B5EF4-FFF2-40B4-BE49-F238E27FC236}">
                <a16:creationId xmlns:a16="http://schemas.microsoft.com/office/drawing/2014/main" id="{84D257E1-2934-41C4-AAE1-5F7CF342B8DE}"/>
              </a:ext>
            </a:extLst>
          </p:cNvPr>
          <p:cNvSpPr txBox="1">
            <a:spLocks/>
          </p:cNvSpPr>
          <p:nvPr/>
        </p:nvSpPr>
        <p:spPr>
          <a:xfrm>
            <a:off x="107505" y="1089486"/>
            <a:ext cx="8856983" cy="64135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bg2">
                    <a:lumMod val="50000"/>
                  </a:schemeClr>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hr-HR" dirty="0">
                <a:solidFill>
                  <a:schemeClr val="tx1">
                    <a:lumMod val="95000"/>
                    <a:lumOff val="5000"/>
                  </a:schemeClr>
                </a:solidFill>
              </a:rPr>
              <a:t>Uloge u provedbi				Izvori sredstava</a:t>
            </a:r>
          </a:p>
        </p:txBody>
      </p:sp>
      <p:graphicFrame>
        <p:nvGraphicFramePr>
          <p:cNvPr id="12" name="Diagram 11">
            <a:extLst>
              <a:ext uri="{FF2B5EF4-FFF2-40B4-BE49-F238E27FC236}">
                <a16:creationId xmlns:a16="http://schemas.microsoft.com/office/drawing/2014/main" id="{6636CDCB-7F9C-4421-A381-1033346982C8}"/>
              </a:ext>
            </a:extLst>
          </p:cNvPr>
          <p:cNvGraphicFramePr/>
          <p:nvPr>
            <p:extLst>
              <p:ext uri="{D42A27DB-BD31-4B8C-83A1-F6EECF244321}">
                <p14:modId xmlns:p14="http://schemas.microsoft.com/office/powerpoint/2010/main" val="693594258"/>
              </p:ext>
            </p:extLst>
          </p:nvPr>
        </p:nvGraphicFramePr>
        <p:xfrm>
          <a:off x="82385" y="1578235"/>
          <a:ext cx="4526034" cy="370153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4" name="Diagram 13">
            <a:extLst>
              <a:ext uri="{FF2B5EF4-FFF2-40B4-BE49-F238E27FC236}">
                <a16:creationId xmlns:a16="http://schemas.microsoft.com/office/drawing/2014/main" id="{5513F310-EF93-4E11-9F4E-69B6B247B15F}"/>
              </a:ext>
            </a:extLst>
          </p:cNvPr>
          <p:cNvGraphicFramePr/>
          <p:nvPr>
            <p:extLst>
              <p:ext uri="{D42A27DB-BD31-4B8C-83A1-F6EECF244321}">
                <p14:modId xmlns:p14="http://schemas.microsoft.com/office/powerpoint/2010/main" val="1010733002"/>
              </p:ext>
            </p:extLst>
          </p:nvPr>
        </p:nvGraphicFramePr>
        <p:xfrm>
          <a:off x="3726114" y="1576885"/>
          <a:ext cx="6120680" cy="2555537"/>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35123553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22</a:t>
            </a:fld>
            <a:endParaRPr lang="hr-HR" altLang="sr-Latn-RS">
              <a:latin typeface="Verdana" panose="020B0604030504040204" pitchFamily="34" charset="0"/>
            </a:endParaRPr>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AC56E3E3-43BD-4297-9F97-6CA134FF6907}"/>
              </a:ext>
            </a:extLst>
          </p:cNvPr>
          <p:cNvSpPr txBox="1">
            <a:spLocks noChangeArrowheads="1"/>
          </p:cNvSpPr>
          <p:nvPr/>
        </p:nvSpPr>
        <p:spPr bwMode="auto">
          <a:xfrm>
            <a:off x="457200" y="274638"/>
            <a:ext cx="8229600" cy="7060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altLang="sr-Latn-RS" sz="3600" b="1"/>
              <a:t>ESIF Krediti za EnU za poduzetnike</a:t>
            </a:r>
            <a:endParaRPr lang="pl-PL" altLang="sr-Latn-RS" sz="3600" b="1" dirty="0"/>
          </a:p>
        </p:txBody>
      </p:sp>
      <p:graphicFrame>
        <p:nvGraphicFramePr>
          <p:cNvPr id="9" name="Table 8">
            <a:extLst>
              <a:ext uri="{FF2B5EF4-FFF2-40B4-BE49-F238E27FC236}">
                <a16:creationId xmlns:a16="http://schemas.microsoft.com/office/drawing/2014/main" id="{CD856634-F4FF-4475-97E6-9F0C03CC6638}"/>
              </a:ext>
            </a:extLst>
          </p:cNvPr>
          <p:cNvGraphicFramePr>
            <a:graphicFrameLocks noGrp="1"/>
          </p:cNvGraphicFramePr>
          <p:nvPr>
            <p:extLst>
              <p:ext uri="{D42A27DB-BD31-4B8C-83A1-F6EECF244321}">
                <p14:modId xmlns:p14="http://schemas.microsoft.com/office/powerpoint/2010/main" val="2783056171"/>
              </p:ext>
            </p:extLst>
          </p:nvPr>
        </p:nvGraphicFramePr>
        <p:xfrm>
          <a:off x="0" y="980728"/>
          <a:ext cx="9144000" cy="5409453"/>
        </p:xfrm>
        <a:graphic>
          <a:graphicData uri="http://schemas.openxmlformats.org/drawingml/2006/table">
            <a:tbl>
              <a:tblPr firstCol="1" bandRow="1">
                <a:tableStyleId>{F5AB1C69-6EDB-4FF4-983F-18BD219EF322}</a:tableStyleId>
              </a:tblPr>
              <a:tblGrid>
                <a:gridCol w="1793406">
                  <a:extLst>
                    <a:ext uri="{9D8B030D-6E8A-4147-A177-3AD203B41FA5}">
                      <a16:colId xmlns:a16="http://schemas.microsoft.com/office/drawing/2014/main" val="3913055758"/>
                    </a:ext>
                  </a:extLst>
                </a:gridCol>
                <a:gridCol w="7350594">
                  <a:extLst>
                    <a:ext uri="{9D8B030D-6E8A-4147-A177-3AD203B41FA5}">
                      <a16:colId xmlns:a16="http://schemas.microsoft.com/office/drawing/2014/main" val="32423119"/>
                    </a:ext>
                  </a:extLst>
                </a:gridCol>
              </a:tblGrid>
              <a:tr h="689059">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hr-HR" sz="1300" dirty="0">
                          <a:effectLst/>
                          <a:latin typeface="Calibri" panose="020F0502020204030204" pitchFamily="34" charset="0"/>
                          <a:ea typeface="Calibri" panose="020F0502020204030204" pitchFamily="34" charset="0"/>
                          <a:cs typeface="Times New Roman" panose="02020603050405020304" pitchFamily="18" charset="0"/>
                        </a:rPr>
                        <a:t>Početak provedbe FI</a:t>
                      </a:r>
                    </a:p>
                  </a:txBody>
                  <a:tcPr marL="41291" marR="41291" marT="0" marB="0" anchor="ctr"/>
                </a:tc>
                <a:tc>
                  <a:txBody>
                    <a:bodyPr/>
                    <a:lstStyle/>
                    <a:p>
                      <a:pPr algn="just">
                        <a:lnSpc>
                          <a:spcPct val="107000"/>
                        </a:lnSpc>
                        <a:spcAft>
                          <a:spcPts val="0"/>
                        </a:spcAft>
                      </a:pPr>
                      <a:r>
                        <a:rPr lang="hr-HR" sz="1200" kern="1200" dirty="0">
                          <a:solidFill>
                            <a:schemeClr val="dk1"/>
                          </a:solidFill>
                          <a:effectLst/>
                          <a:latin typeface="+mn-lt"/>
                          <a:ea typeface="+mn-ea"/>
                          <a:cs typeface="+mn-cs"/>
                        </a:rPr>
                        <a:t>Aktivan od 6. ožujka 2019.</a:t>
                      </a:r>
                    </a:p>
                    <a:p>
                      <a:pPr marL="171450" indent="-171450" algn="just">
                        <a:lnSpc>
                          <a:spcPct val="107000"/>
                        </a:lnSpc>
                        <a:spcAft>
                          <a:spcPts val="0"/>
                        </a:spcAft>
                        <a:buFont typeface="Arial" panose="020B0604020202020204" pitchFamily="34" charset="0"/>
                        <a:buChar char="•"/>
                      </a:pPr>
                      <a:r>
                        <a:rPr lang="hr-HR" sz="1200" kern="1200" dirty="0">
                          <a:solidFill>
                            <a:schemeClr val="dk1"/>
                          </a:solidFill>
                          <a:effectLst/>
                          <a:latin typeface="+mn-lt"/>
                          <a:ea typeface="+mn-ea"/>
                          <a:cs typeface="+mn-cs"/>
                        </a:rPr>
                        <a:t>U produkciji po okončanju postupka javne nabave, očekivano u drugoj polovici 2019.</a:t>
                      </a:r>
                    </a:p>
                  </a:txBody>
                  <a:tcPr marL="30126" marR="30126" marT="0" marB="0" anchor="ctr"/>
                </a:tc>
                <a:extLst>
                  <a:ext uri="{0D108BD9-81ED-4DB2-BD59-A6C34878D82A}">
                    <a16:rowId xmlns:a16="http://schemas.microsoft.com/office/drawing/2014/main" val="1034792346"/>
                  </a:ext>
                </a:extLst>
              </a:tr>
              <a:tr h="1179610">
                <a:tc>
                  <a:txBody>
                    <a:bodyPr/>
                    <a:lstStyle/>
                    <a:p>
                      <a:pPr algn="l">
                        <a:lnSpc>
                          <a:spcPct val="107000"/>
                        </a:lnSpc>
                        <a:spcAft>
                          <a:spcPts val="0"/>
                        </a:spcAft>
                      </a:pPr>
                      <a:r>
                        <a:rPr lang="hr-HR" sz="1400" dirty="0">
                          <a:effectLst/>
                        </a:rPr>
                        <a:t>Krajnji primatelji</a:t>
                      </a:r>
                      <a:endParaRPr lang="hr-H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hr-HR" sz="1200" kern="1200" dirty="0">
                          <a:effectLst/>
                        </a:rPr>
                        <a:t>Prihvatljivi Krajnji primatelji ovog FI-a mogu biti mikro, mali, srednji i veliki privatni poduzetnici, koji su najmanje godinu dana prije dana predaje Zahtjeva za kredit registrirani za obavljanje djelatnosti iz:</a:t>
                      </a:r>
                    </a:p>
                    <a:p>
                      <a:pPr marL="171450" indent="-171450" algn="just">
                        <a:lnSpc>
                          <a:spcPct val="107000"/>
                        </a:lnSpc>
                        <a:spcAft>
                          <a:spcPts val="0"/>
                        </a:spcAft>
                        <a:buFont typeface="Arial" panose="020B0604020202020204" pitchFamily="34" charset="0"/>
                        <a:buChar char="•"/>
                      </a:pPr>
                      <a:r>
                        <a:rPr lang="hr-HR" sz="1200" kern="1200" dirty="0">
                          <a:effectLst/>
                        </a:rPr>
                        <a:t>područja proizvodne industrije;</a:t>
                      </a:r>
                    </a:p>
                    <a:p>
                      <a:pPr marL="171450" indent="-171450" algn="just">
                        <a:lnSpc>
                          <a:spcPct val="107000"/>
                        </a:lnSpc>
                        <a:spcAft>
                          <a:spcPts val="0"/>
                        </a:spcAft>
                        <a:buFont typeface="Arial" panose="020B0604020202020204" pitchFamily="34" charset="0"/>
                        <a:buChar char="•"/>
                      </a:pPr>
                      <a:r>
                        <a:rPr lang="hr-HR" sz="1200" kern="1200" dirty="0">
                          <a:effectLst/>
                        </a:rPr>
                        <a:t>uslužnog sektora (turizma i trgovine)  </a:t>
                      </a:r>
                      <a:endParaRPr lang="hr-H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26231424"/>
                  </a:ext>
                </a:extLst>
              </a:tr>
              <a:tr h="389748">
                <a:tc>
                  <a:txBody>
                    <a:bodyPr/>
                    <a:lstStyle/>
                    <a:p>
                      <a:pPr algn="l">
                        <a:lnSpc>
                          <a:spcPct val="107000"/>
                        </a:lnSpc>
                        <a:spcAft>
                          <a:spcPts val="0"/>
                        </a:spcAft>
                      </a:pPr>
                      <a:r>
                        <a:rPr lang="hr-HR" sz="1400" dirty="0">
                          <a:effectLst/>
                        </a:rPr>
                        <a:t>Namjena kredita</a:t>
                      </a:r>
                      <a:endParaRPr lang="hr-H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hr-HR" sz="1200" dirty="0">
                          <a:effectLst/>
                        </a:rPr>
                        <a:t>Energetska obnova u poduzećima</a:t>
                      </a:r>
                      <a:endParaRPr lang="hr-H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81054601"/>
                  </a:ext>
                </a:extLst>
              </a:tr>
              <a:tr h="395047">
                <a:tc>
                  <a:txBody>
                    <a:bodyPr/>
                    <a:lstStyle/>
                    <a:p>
                      <a:pPr algn="l">
                        <a:lnSpc>
                          <a:spcPct val="107000"/>
                        </a:lnSpc>
                        <a:spcAft>
                          <a:spcPts val="0"/>
                        </a:spcAft>
                      </a:pPr>
                      <a:r>
                        <a:rPr lang="hr-HR" sz="1400" dirty="0">
                          <a:effectLst/>
                        </a:rPr>
                        <a:t>Iznos kredita</a:t>
                      </a:r>
                      <a:endParaRPr lang="hr-H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hr-HR" sz="1200" dirty="0">
                          <a:effectLst/>
                        </a:rPr>
                        <a:t>25.000 do 10,0 </a:t>
                      </a:r>
                      <a:r>
                        <a:rPr lang="hr-HR" sz="1200" dirty="0" err="1">
                          <a:effectLst/>
                        </a:rPr>
                        <a:t>mil</a:t>
                      </a:r>
                      <a:r>
                        <a:rPr lang="hr-HR" sz="1200" dirty="0">
                          <a:effectLst/>
                        </a:rPr>
                        <a:t> EUR u kunskoj protuvrijednosti</a:t>
                      </a:r>
                      <a:endParaRPr lang="hr-H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84208093"/>
                  </a:ext>
                </a:extLst>
              </a:tr>
              <a:tr h="350989">
                <a:tc>
                  <a:txBody>
                    <a:bodyPr/>
                    <a:lstStyle/>
                    <a:p>
                      <a:pPr algn="l">
                        <a:lnSpc>
                          <a:spcPct val="107000"/>
                        </a:lnSpc>
                        <a:spcAft>
                          <a:spcPts val="0"/>
                        </a:spcAft>
                      </a:pPr>
                      <a:r>
                        <a:rPr lang="hr-HR" sz="1400" dirty="0">
                          <a:effectLst/>
                        </a:rPr>
                        <a:t>Rokovi otplate</a:t>
                      </a:r>
                      <a:endParaRPr lang="hr-H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hr-HR" sz="1200" dirty="0">
                          <a:effectLst/>
                        </a:rPr>
                        <a:t>Do 17 godina, uključujući do 4 godine počeka</a:t>
                      </a:r>
                      <a:endParaRPr lang="hr-H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93223081"/>
                  </a:ext>
                </a:extLst>
              </a:tr>
              <a:tr h="573277">
                <a:tc>
                  <a:txBody>
                    <a:bodyPr/>
                    <a:lstStyle/>
                    <a:p>
                      <a:pPr algn="l">
                        <a:lnSpc>
                          <a:spcPct val="107000"/>
                        </a:lnSpc>
                        <a:spcAft>
                          <a:spcPts val="0"/>
                        </a:spcAft>
                      </a:pPr>
                      <a:r>
                        <a:rPr lang="hr-HR" sz="1400" dirty="0">
                          <a:effectLst/>
                        </a:rPr>
                        <a:t>Valuta kredita</a:t>
                      </a:r>
                      <a:endParaRPr lang="hr-H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hr-HR" sz="1200" kern="1200" dirty="0">
                          <a:solidFill>
                            <a:schemeClr val="dk1"/>
                          </a:solidFill>
                          <a:effectLst/>
                          <a:latin typeface="+mn-lt"/>
                          <a:ea typeface="+mn-ea"/>
                          <a:cs typeface="+mn-cs"/>
                        </a:rPr>
                        <a:t>Dio kredita iz ESIF-a (50% glavnice) može biti u kunama ili u kunama uz EUR valutnu klauzulu</a:t>
                      </a:r>
                    </a:p>
                    <a:p>
                      <a:r>
                        <a:rPr lang="hr-HR" sz="1200" kern="1200" dirty="0">
                          <a:solidFill>
                            <a:schemeClr val="dk1"/>
                          </a:solidFill>
                          <a:effectLst/>
                          <a:latin typeface="+mn-lt"/>
                          <a:ea typeface="+mn-ea"/>
                          <a:cs typeface="+mn-cs"/>
                        </a:rPr>
                        <a:t>Dio kredita iz izvora poslovne banke (50% glavnice) odobrava se u kunama uz EUR valutnu klauzulu</a:t>
                      </a:r>
                    </a:p>
                  </a:txBody>
                  <a:tcPr marL="68580" marR="68580" marT="0" marB="0" anchor="ctr"/>
                </a:tc>
                <a:extLst>
                  <a:ext uri="{0D108BD9-81ED-4DB2-BD59-A6C34878D82A}">
                    <a16:rowId xmlns:a16="http://schemas.microsoft.com/office/drawing/2014/main" val="122886080"/>
                  </a:ext>
                </a:extLst>
              </a:tr>
              <a:tr h="1049082">
                <a:tc>
                  <a:txBody>
                    <a:bodyPr/>
                    <a:lstStyle/>
                    <a:p>
                      <a:pPr algn="l">
                        <a:lnSpc>
                          <a:spcPct val="107000"/>
                        </a:lnSpc>
                        <a:spcAft>
                          <a:spcPts val="0"/>
                        </a:spcAft>
                      </a:pPr>
                      <a:r>
                        <a:rPr lang="hr-HR" sz="1400" dirty="0">
                          <a:effectLst/>
                        </a:rPr>
                        <a:t>Kamatna stopa</a:t>
                      </a:r>
                      <a:endParaRPr lang="hr-H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hr-HR" sz="1200" kern="1200" dirty="0">
                          <a:solidFill>
                            <a:schemeClr val="dk1"/>
                          </a:solidFill>
                          <a:effectLst/>
                          <a:latin typeface="+mn-lt"/>
                          <a:ea typeface="+mn-ea"/>
                          <a:cs typeface="+mn-cs"/>
                        </a:rPr>
                        <a:t>Prosjek zbroja kamatne stope na dio kredita iz ESIF-a (0%) i kamatne stope na dio kredita iz izvora poslovne banke (koja se formira u visini fiksne kamatne marže koju će banka ponuditi u postupku javne nabave, uvećano za referentnu kamatnu stopu EURIBOR te ovisno o indeksu razvijenosti jedince lokalne samouprave u kojoj se odvija ulaganje)</a:t>
                      </a:r>
                    </a:p>
                  </a:txBody>
                  <a:tcPr marL="68580" marR="68580" marT="0" marB="0" anchor="ctr"/>
                </a:tc>
                <a:extLst>
                  <a:ext uri="{0D108BD9-81ED-4DB2-BD59-A6C34878D82A}">
                    <a16:rowId xmlns:a16="http://schemas.microsoft.com/office/drawing/2014/main" val="1544613152"/>
                  </a:ext>
                </a:extLst>
              </a:tr>
              <a:tr h="458680">
                <a:tc>
                  <a:txBody>
                    <a:bodyPr/>
                    <a:lstStyle/>
                    <a:p>
                      <a:pPr algn="l">
                        <a:lnSpc>
                          <a:spcPct val="107000"/>
                        </a:lnSpc>
                        <a:spcAft>
                          <a:spcPts val="0"/>
                        </a:spcAft>
                      </a:pPr>
                      <a:r>
                        <a:rPr lang="hr-HR" sz="1400" dirty="0">
                          <a:effectLst/>
                        </a:rPr>
                        <a:t>Instrumenti osiguranja</a:t>
                      </a:r>
                      <a:endParaRPr lang="hr-H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r>
                        <a:rPr lang="pl-PL" sz="1200" kern="1200" dirty="0">
                          <a:solidFill>
                            <a:schemeClr val="dk1"/>
                          </a:solidFill>
                          <a:effectLst/>
                          <a:latin typeface="+mn-lt"/>
                          <a:ea typeface="+mn-ea"/>
                          <a:cs typeface="+mn-cs"/>
                        </a:rPr>
                        <a:t>Sukladno praksi poslovne banke. Jednakovrijedni instrumenti osiguranja za oba izvora sredstava u kreditu</a:t>
                      </a:r>
                      <a:endParaRPr lang="hr-HR" sz="12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146951920"/>
                  </a:ext>
                </a:extLst>
              </a:tr>
              <a:tr h="323961">
                <a:tc>
                  <a:txBody>
                    <a:bodyPr/>
                    <a:lstStyle/>
                    <a:p>
                      <a:pPr algn="l">
                        <a:lnSpc>
                          <a:spcPct val="107000"/>
                        </a:lnSpc>
                        <a:spcAft>
                          <a:spcPts val="0"/>
                        </a:spcAft>
                      </a:pPr>
                      <a:r>
                        <a:rPr lang="hr-HR" sz="1400" dirty="0">
                          <a:effectLst/>
                        </a:rPr>
                        <a:t>Naknade</a:t>
                      </a:r>
                      <a:endParaRPr lang="hr-H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hr-HR" sz="1200" kern="1200" dirty="0">
                          <a:effectLst/>
                        </a:rPr>
                        <a:t>Oslobođenje od plaćanja svih redovnih naknada koje se naplaćuju prilikom obrade i korištenja kredita</a:t>
                      </a:r>
                      <a:endParaRPr lang="hr-HR" sz="12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811934497"/>
                  </a:ext>
                </a:extLst>
              </a:tr>
            </a:tbl>
          </a:graphicData>
        </a:graphic>
      </p:graphicFrame>
    </p:spTree>
    <p:extLst>
      <p:ext uri="{BB962C8B-B14F-4D97-AF65-F5344CB8AC3E}">
        <p14:creationId xmlns:p14="http://schemas.microsoft.com/office/powerpoint/2010/main" val="3512785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23</a:t>
            </a:fld>
            <a:endParaRPr lang="hr-HR" altLang="sr-Latn-RS">
              <a:latin typeface="Verdana" panose="020B0604030504040204" pitchFamily="34" charset="0"/>
            </a:endParaRPr>
          </a:p>
        </p:txBody>
      </p:sp>
      <p:sp>
        <p:nvSpPr>
          <p:cNvPr id="7173" name="Rectangle 3"/>
          <p:cNvSpPr>
            <a:spLocks noGrp="1" noChangeArrowheads="1"/>
          </p:cNvSpPr>
          <p:nvPr>
            <p:ph type="body" idx="1"/>
          </p:nvPr>
        </p:nvSpPr>
        <p:spPr bwMode="auto">
          <a:xfrm>
            <a:off x="440396" y="856282"/>
            <a:ext cx="8229600" cy="514543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lnSpc>
                <a:spcPct val="150000"/>
              </a:lnSpc>
              <a:buNone/>
            </a:pPr>
            <a:r>
              <a:rPr lang="pl-PL" altLang="sr-Latn-RS" sz="2800" dirty="0"/>
              <a:t>od 1.5.2019. godine</a:t>
            </a:r>
            <a:endParaRPr lang="hr-HR" altLang="sr-Latn-RS" sz="2800" dirty="0"/>
          </a:p>
          <a:p>
            <a:pPr>
              <a:lnSpc>
                <a:spcPct val="150000"/>
              </a:lnSpc>
              <a:buFont typeface="Wingdings" panose="05000000000000000000" pitchFamily="2" charset="2"/>
              <a:buChar char="q"/>
            </a:pPr>
            <a:r>
              <a:rPr lang="hr-HR" altLang="sr-Latn-RS" sz="2800" dirty="0"/>
              <a:t>Investicije javnog sektora</a:t>
            </a:r>
          </a:p>
          <a:p>
            <a:pPr>
              <a:lnSpc>
                <a:spcPct val="150000"/>
              </a:lnSpc>
              <a:buFont typeface="Wingdings" panose="05000000000000000000" pitchFamily="2" charset="2"/>
              <a:buChar char="q"/>
            </a:pPr>
            <a:r>
              <a:rPr lang="hr-HR" altLang="sr-Latn-RS" sz="2800" dirty="0"/>
              <a:t>Investicije privatnog sektora</a:t>
            </a:r>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AC56E3E3-43BD-4297-9F97-6CA134FF6907}"/>
              </a:ext>
            </a:extLst>
          </p:cNvPr>
          <p:cNvSpPr txBox="1">
            <a:spLocks noChangeArrowheads="1"/>
          </p:cNvSpPr>
          <p:nvPr/>
        </p:nvSpPr>
        <p:spPr bwMode="auto">
          <a:xfrm>
            <a:off x="355600" y="196230"/>
            <a:ext cx="8229600" cy="7060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hr-HR" altLang="sr-Latn-RS" sz="3600" b="1" dirty="0"/>
              <a:t>Kreditni programi</a:t>
            </a:r>
          </a:p>
        </p:txBody>
      </p:sp>
    </p:spTree>
    <p:extLst>
      <p:ext uri="{BB962C8B-B14F-4D97-AF65-F5344CB8AC3E}">
        <p14:creationId xmlns:p14="http://schemas.microsoft.com/office/powerpoint/2010/main" val="17821597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24</a:t>
            </a:fld>
            <a:endParaRPr lang="hr-HR" altLang="sr-Latn-RS">
              <a:latin typeface="Verdana" panose="020B0604030504040204" pitchFamily="34" charset="0"/>
            </a:endParaRPr>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AC56E3E3-43BD-4297-9F97-6CA134FF6907}"/>
              </a:ext>
            </a:extLst>
          </p:cNvPr>
          <p:cNvSpPr txBox="1">
            <a:spLocks noChangeArrowheads="1"/>
          </p:cNvSpPr>
          <p:nvPr/>
        </p:nvSpPr>
        <p:spPr bwMode="auto">
          <a:xfrm>
            <a:off x="355600" y="196230"/>
            <a:ext cx="8229600" cy="7060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hr-HR" altLang="sr-Latn-RS" sz="3600" b="1"/>
              <a:t>Investicije javnog sektora</a:t>
            </a:r>
            <a:endParaRPr lang="hr-HR" altLang="sr-Latn-RS" sz="1600" b="1" dirty="0"/>
          </a:p>
        </p:txBody>
      </p:sp>
      <p:graphicFrame>
        <p:nvGraphicFramePr>
          <p:cNvPr id="9" name="Table 8">
            <a:extLst>
              <a:ext uri="{FF2B5EF4-FFF2-40B4-BE49-F238E27FC236}">
                <a16:creationId xmlns:a16="http://schemas.microsoft.com/office/drawing/2014/main" id="{AA06E3D5-A5B3-45A8-85D3-AE30924F641C}"/>
              </a:ext>
            </a:extLst>
          </p:cNvPr>
          <p:cNvGraphicFramePr>
            <a:graphicFrameLocks noGrp="1"/>
          </p:cNvGraphicFramePr>
          <p:nvPr>
            <p:extLst>
              <p:ext uri="{D42A27DB-BD31-4B8C-83A1-F6EECF244321}">
                <p14:modId xmlns:p14="http://schemas.microsoft.com/office/powerpoint/2010/main" val="3634578143"/>
              </p:ext>
            </p:extLst>
          </p:nvPr>
        </p:nvGraphicFramePr>
        <p:xfrm>
          <a:off x="1" y="980728"/>
          <a:ext cx="9144000" cy="4896938"/>
        </p:xfrm>
        <a:graphic>
          <a:graphicData uri="http://schemas.openxmlformats.org/drawingml/2006/table">
            <a:tbl>
              <a:tblPr firstCol="1" bandRow="1">
                <a:tableStyleId>{F5AB1C69-6EDB-4FF4-983F-18BD219EF322}</a:tableStyleId>
              </a:tblPr>
              <a:tblGrid>
                <a:gridCol w="2114948">
                  <a:extLst>
                    <a:ext uri="{9D8B030D-6E8A-4147-A177-3AD203B41FA5}">
                      <a16:colId xmlns:a16="http://schemas.microsoft.com/office/drawing/2014/main" val="3206150464"/>
                    </a:ext>
                  </a:extLst>
                </a:gridCol>
                <a:gridCol w="7029052">
                  <a:extLst>
                    <a:ext uri="{9D8B030D-6E8A-4147-A177-3AD203B41FA5}">
                      <a16:colId xmlns:a16="http://schemas.microsoft.com/office/drawing/2014/main" val="880856756"/>
                    </a:ext>
                  </a:extLst>
                </a:gridCol>
              </a:tblGrid>
              <a:tr h="338139">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hr-HR" sz="1300" dirty="0">
                          <a:effectLst/>
                          <a:latin typeface="Calibri" panose="020F0502020204030204" pitchFamily="34" charset="0"/>
                          <a:ea typeface="Calibri" panose="020F0502020204030204" pitchFamily="34" charset="0"/>
                          <a:cs typeface="Times New Roman" panose="02020603050405020304" pitchFamily="18" charset="0"/>
                        </a:rPr>
                        <a:t>Početak primjene</a:t>
                      </a:r>
                    </a:p>
                  </a:txBody>
                  <a:tcPr marL="41291" marR="41291" marT="0" marB="0" anchor="ct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pl-PL" sz="1200" kern="1200" dirty="0">
                          <a:solidFill>
                            <a:schemeClr val="dk1"/>
                          </a:solidFill>
                          <a:effectLst/>
                          <a:latin typeface="+mn-lt"/>
                          <a:ea typeface="+mn-ea"/>
                          <a:cs typeface="+mn-cs"/>
                        </a:rPr>
                        <a:t>Zahtjevi zaprimljeni u HBOR-u od 1.5.2019. godine</a:t>
                      </a:r>
                      <a:endParaRPr lang="hr-HR" sz="1200" kern="1200" dirty="0">
                        <a:solidFill>
                          <a:schemeClr val="dk1"/>
                        </a:solidFill>
                        <a:effectLst/>
                        <a:latin typeface="+mn-lt"/>
                        <a:ea typeface="+mn-ea"/>
                        <a:cs typeface="+mn-cs"/>
                      </a:endParaRPr>
                    </a:p>
                  </a:txBody>
                  <a:tcPr marL="41291" marR="41291" marT="0" marB="0" anchor="ctr"/>
                </a:tc>
                <a:extLst>
                  <a:ext uri="{0D108BD9-81ED-4DB2-BD59-A6C34878D82A}">
                    <a16:rowId xmlns:a16="http://schemas.microsoft.com/office/drawing/2014/main" val="1759275028"/>
                  </a:ext>
                </a:extLst>
              </a:tr>
              <a:tr h="316061">
                <a:tc>
                  <a:txBody>
                    <a:bodyPr/>
                    <a:lstStyle/>
                    <a:p>
                      <a:pPr algn="l">
                        <a:lnSpc>
                          <a:spcPct val="107000"/>
                        </a:lnSpc>
                        <a:spcAft>
                          <a:spcPts val="0"/>
                        </a:spcAft>
                      </a:pPr>
                      <a:r>
                        <a:rPr lang="hr-HR" sz="1300" dirty="0">
                          <a:effectLst/>
                          <a:latin typeface="Calibri" panose="020F0502020204030204" pitchFamily="34" charset="0"/>
                          <a:ea typeface="Calibri" panose="020F0502020204030204" pitchFamily="34" charset="0"/>
                          <a:cs typeface="Times New Roman" panose="02020603050405020304" pitchFamily="18" charset="0"/>
                        </a:rPr>
                        <a:t>Korisnici kredita</a:t>
                      </a:r>
                    </a:p>
                  </a:txBody>
                  <a:tcPr marL="41291" marR="41291" marT="0" marB="0" anchor="ctr"/>
                </a:tc>
                <a:tc>
                  <a:txBody>
                    <a:bodyPr/>
                    <a:lstStyle/>
                    <a:p>
                      <a:pPr algn="just">
                        <a:lnSpc>
                          <a:spcPct val="107000"/>
                        </a:lnSpc>
                        <a:spcAft>
                          <a:spcPts val="0"/>
                        </a:spcAft>
                      </a:pPr>
                      <a:r>
                        <a:rPr lang="hr-HR" sz="1200" dirty="0">
                          <a:effectLst/>
                        </a:rPr>
                        <a:t>Poslovni subjekti javnog sektora - jedinice lokalne i područne (regionalne) samouprave (općine, gradovi i županije – u daljnjem tekstu: JLP(R)S) te društva, ustanove i agencije u vlasništvu ili u većinskom vlasništvu JLP(R)S i/ili Republike Hrvatske..</a:t>
                      </a:r>
                    </a:p>
                  </a:txBody>
                  <a:tcPr marL="41291" marR="41291" marT="0" marB="0" anchor="ctr"/>
                </a:tc>
                <a:extLst>
                  <a:ext uri="{0D108BD9-81ED-4DB2-BD59-A6C34878D82A}">
                    <a16:rowId xmlns:a16="http://schemas.microsoft.com/office/drawing/2014/main" val="1576650863"/>
                  </a:ext>
                </a:extLst>
              </a:tr>
              <a:tr h="811568">
                <a:tc>
                  <a:txBody>
                    <a:bodyPr/>
                    <a:lstStyle/>
                    <a:p>
                      <a:pPr algn="just">
                        <a:lnSpc>
                          <a:spcPct val="107000"/>
                        </a:lnSpc>
                        <a:spcAft>
                          <a:spcPts val="0"/>
                        </a:spcAft>
                      </a:pPr>
                      <a:r>
                        <a:rPr lang="hr-HR" sz="1300" dirty="0">
                          <a:effectLst/>
                          <a:latin typeface="Calibri" panose="020F0502020204030204" pitchFamily="34" charset="0"/>
                          <a:ea typeface="Calibri" panose="020F0502020204030204" pitchFamily="34" charset="0"/>
                          <a:cs typeface="Times New Roman" panose="02020603050405020304" pitchFamily="18" charset="0"/>
                        </a:rPr>
                        <a:t>Namjena kredita</a:t>
                      </a:r>
                    </a:p>
                  </a:txBody>
                  <a:tcPr marL="41291" marR="41291" marT="0" marB="0" anchor="ctr"/>
                </a:tc>
                <a:tc>
                  <a:txBody>
                    <a:bodyPr/>
                    <a:lstStyle/>
                    <a:p>
                      <a:pPr algn="just">
                        <a:lnSpc>
                          <a:spcPct val="100000"/>
                        </a:lnSpc>
                        <a:spcAft>
                          <a:spcPts val="800"/>
                        </a:spcAft>
                      </a:pPr>
                      <a:r>
                        <a:rPr lang="hr-HR" sz="1200" dirty="0">
                          <a:latin typeface="Calibri" panose="020F0502020204030204" pitchFamily="34" charset="0"/>
                          <a:ea typeface="Calibri" panose="020F0502020204030204" pitchFamily="34" charset="0"/>
                          <a:cs typeface="Times New Roman" panose="02020603050405020304" pitchFamily="18" charset="0"/>
                        </a:rPr>
                        <a:t>-investicijska ulaganja poslovnih subjekata javnog sektora s ciljevima poticanja projekata zaštite okoliša, energetske učinkovitosti i obnovljivih izvora energije te općenito izgradnje društvene i poslovne infrastrukture.</a:t>
                      </a:r>
                    </a:p>
                    <a:p>
                      <a:pPr algn="just">
                        <a:lnSpc>
                          <a:spcPct val="100000"/>
                        </a:lnSpc>
                        <a:spcAft>
                          <a:spcPts val="800"/>
                        </a:spcAft>
                      </a:pPr>
                      <a:r>
                        <a:rPr lang="hr-HR" sz="1200" dirty="0">
                          <a:latin typeface="Calibri" panose="020F0502020204030204" pitchFamily="34" charset="0"/>
                          <a:ea typeface="Calibri" panose="020F0502020204030204" pitchFamily="34" charset="0"/>
                          <a:cs typeface="Times New Roman" panose="02020603050405020304" pitchFamily="18" charset="0"/>
                        </a:rPr>
                        <a:t>- obrtna sredstva najviše do 30% ugovorenog iznosa kredita</a:t>
                      </a:r>
                    </a:p>
                  </a:txBody>
                  <a:tcPr marL="41291" marR="41291" marT="0" marB="0" anchor="ctr"/>
                </a:tc>
                <a:extLst>
                  <a:ext uri="{0D108BD9-81ED-4DB2-BD59-A6C34878D82A}">
                    <a16:rowId xmlns:a16="http://schemas.microsoft.com/office/drawing/2014/main" val="1346274318"/>
                  </a:ext>
                </a:extLst>
              </a:tr>
              <a:tr h="319190">
                <a:tc>
                  <a:txBody>
                    <a:bodyPr/>
                    <a:lstStyle/>
                    <a:p>
                      <a:pPr algn="just">
                        <a:lnSpc>
                          <a:spcPct val="107000"/>
                        </a:lnSpc>
                        <a:spcAft>
                          <a:spcPts val="0"/>
                        </a:spcAft>
                      </a:pPr>
                      <a:r>
                        <a:rPr lang="hr-HR" sz="1300" dirty="0">
                          <a:effectLst/>
                        </a:rPr>
                        <a:t>Iznos kredita</a:t>
                      </a:r>
                      <a:endParaRPr lang="hr-H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1291" marR="41291" marT="0" marB="0" anchor="ct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hr-HR" sz="1200" dirty="0">
                          <a:effectLst/>
                        </a:rPr>
                        <a:t>- u pravilu se ne odobravaju krediti u iznosu nižem od 300.000,00 kn</a:t>
                      </a:r>
                    </a:p>
                    <a:p>
                      <a:pPr marL="0" marR="0" lvl="0" indent="0" algn="just" defTabSz="914400" rtl="0" eaLnBrk="1" fontAlgn="auto" latinLnBrk="0" hangingPunct="1">
                        <a:lnSpc>
                          <a:spcPct val="107000"/>
                        </a:lnSpc>
                        <a:spcBef>
                          <a:spcPts val="0"/>
                        </a:spcBef>
                        <a:spcAft>
                          <a:spcPts val="0"/>
                        </a:spcAft>
                        <a:buClrTx/>
                        <a:buSzTx/>
                        <a:buFontTx/>
                        <a:buNone/>
                        <a:tabLst/>
                        <a:defRPr/>
                      </a:pPr>
                      <a:r>
                        <a:rPr lang="hr-HR" sz="1200" dirty="0">
                          <a:effectLst/>
                        </a:rPr>
                        <a:t>- najviši iznos nije ograničen</a:t>
                      </a:r>
                      <a:endParaRPr lang="hr-H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1291" marR="41291" marT="0" marB="0" anchor="ctr"/>
                </a:tc>
                <a:extLst>
                  <a:ext uri="{0D108BD9-81ED-4DB2-BD59-A6C34878D82A}">
                    <a16:rowId xmlns:a16="http://schemas.microsoft.com/office/drawing/2014/main" val="2002852855"/>
                  </a:ext>
                </a:extLst>
              </a:tr>
              <a:tr h="316061">
                <a:tc>
                  <a:txBody>
                    <a:bodyPr/>
                    <a:lstStyle/>
                    <a:p>
                      <a:pPr algn="just">
                        <a:lnSpc>
                          <a:spcPct val="107000"/>
                        </a:lnSpc>
                        <a:spcAft>
                          <a:spcPts val="0"/>
                        </a:spcAft>
                      </a:pPr>
                      <a:r>
                        <a:rPr lang="hr-HR" sz="1300" dirty="0">
                          <a:effectLst/>
                        </a:rPr>
                        <a:t>Rokovi otplate</a:t>
                      </a:r>
                      <a:endParaRPr lang="hr-H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1291" marR="41291" marT="0" marB="0" anchor="ctr"/>
                </a:tc>
                <a:tc>
                  <a:txBody>
                    <a:bodyPr/>
                    <a:lstStyle/>
                    <a:p>
                      <a:pPr marL="0" indent="0" algn="just">
                        <a:lnSpc>
                          <a:spcPct val="107000"/>
                        </a:lnSpc>
                        <a:spcAft>
                          <a:spcPts val="0"/>
                        </a:spcAft>
                        <a:buFontTx/>
                        <a:buNone/>
                      </a:pPr>
                      <a:r>
                        <a:rPr lang="hr-HR" sz="1200" dirty="0">
                          <a:effectLst/>
                        </a:rPr>
                        <a:t>Ovisno o namjeni i strukturi ulaganja, do 15 godina uključujući poček do 5 godina</a:t>
                      </a:r>
                    </a:p>
                    <a:p>
                      <a:pPr marL="0" indent="0" algn="just">
                        <a:lnSpc>
                          <a:spcPct val="107000"/>
                        </a:lnSpc>
                        <a:spcAft>
                          <a:spcPts val="0"/>
                        </a:spcAft>
                        <a:buFontTx/>
                        <a:buNone/>
                      </a:pPr>
                      <a:r>
                        <a:rPr lang="hr-HR" sz="1200" dirty="0">
                          <a:effectLst/>
                        </a:rPr>
                        <a:t>Iznimno od navedenog, ovisno o namjeni i strukturi ulaganja, za ulaganja u turizam ili ako investicijska studija ukazuje na potrebu za duljom ročnosti, moguće je odobriti rok otplate do 17 godina, uključujući poček do 4 godine. </a:t>
                      </a:r>
                    </a:p>
                  </a:txBody>
                  <a:tcPr marL="41291" marR="41291" marT="0" marB="0" anchor="ctr"/>
                </a:tc>
                <a:extLst>
                  <a:ext uri="{0D108BD9-81ED-4DB2-BD59-A6C34878D82A}">
                    <a16:rowId xmlns:a16="http://schemas.microsoft.com/office/drawing/2014/main" val="1861874774"/>
                  </a:ext>
                </a:extLst>
              </a:tr>
              <a:tr h="327500">
                <a:tc>
                  <a:txBody>
                    <a:bodyPr/>
                    <a:lstStyle/>
                    <a:p>
                      <a:pPr algn="just">
                        <a:lnSpc>
                          <a:spcPct val="107000"/>
                        </a:lnSpc>
                        <a:spcAft>
                          <a:spcPts val="0"/>
                        </a:spcAft>
                      </a:pPr>
                      <a:r>
                        <a:rPr lang="hr-HR" sz="1300" dirty="0">
                          <a:effectLst/>
                        </a:rPr>
                        <a:t>Valuta kredita</a:t>
                      </a:r>
                      <a:endParaRPr lang="hr-H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1291" marR="41291" marT="0" marB="0" anchor="ctr"/>
                </a:tc>
                <a:tc>
                  <a:txBody>
                    <a:bodyPr/>
                    <a:lstStyle/>
                    <a:p>
                      <a:pPr algn="just">
                        <a:lnSpc>
                          <a:spcPct val="107000"/>
                        </a:lnSpc>
                        <a:spcAft>
                          <a:spcPts val="0"/>
                        </a:spcAft>
                      </a:pPr>
                      <a:r>
                        <a:rPr lang="hr-HR" sz="1200" dirty="0">
                          <a:effectLst/>
                        </a:rPr>
                        <a:t>- kunski kredit </a:t>
                      </a:r>
                    </a:p>
                    <a:p>
                      <a:pPr algn="just">
                        <a:lnSpc>
                          <a:spcPct val="107000"/>
                        </a:lnSpc>
                        <a:spcAft>
                          <a:spcPts val="0"/>
                        </a:spcAft>
                      </a:pPr>
                      <a:r>
                        <a:rPr lang="hr-HR" sz="1200" dirty="0">
                          <a:effectLst/>
                        </a:rPr>
                        <a:t>- kunski kredit uz valutnu klauzulu vezanu za EUR</a:t>
                      </a:r>
                    </a:p>
                  </a:txBody>
                  <a:tcPr marL="41291" marR="41291" marT="0" marB="0" anchor="ctr"/>
                </a:tc>
                <a:extLst>
                  <a:ext uri="{0D108BD9-81ED-4DB2-BD59-A6C34878D82A}">
                    <a16:rowId xmlns:a16="http://schemas.microsoft.com/office/drawing/2014/main" val="2702661468"/>
                  </a:ext>
                </a:extLst>
              </a:tr>
              <a:tr h="897478">
                <a:tc>
                  <a:txBody>
                    <a:bodyPr/>
                    <a:lstStyle/>
                    <a:p>
                      <a:pPr algn="just">
                        <a:lnSpc>
                          <a:spcPct val="107000"/>
                        </a:lnSpc>
                        <a:spcAft>
                          <a:spcPts val="0"/>
                        </a:spcAft>
                      </a:pPr>
                      <a:r>
                        <a:rPr lang="hr-HR" sz="1300" dirty="0">
                          <a:effectLst/>
                        </a:rPr>
                        <a:t>Kamatne stope</a:t>
                      </a:r>
                    </a:p>
                    <a:p>
                      <a:pPr algn="l">
                        <a:lnSpc>
                          <a:spcPct val="107000"/>
                        </a:lnSpc>
                        <a:spcAft>
                          <a:spcPts val="0"/>
                        </a:spcAft>
                      </a:pPr>
                      <a:r>
                        <a:rPr lang="hr-HR" sz="1300" dirty="0">
                          <a:effectLst/>
                          <a:latin typeface="Calibri" panose="020F0502020204030204" pitchFamily="34" charset="0"/>
                          <a:ea typeface="Calibri" panose="020F0502020204030204" pitchFamily="34" charset="0"/>
                          <a:cs typeface="Times New Roman" panose="02020603050405020304" pitchFamily="18" charset="0"/>
                        </a:rPr>
                        <a:t>(ovisno o stupnju razvijenosti područja na kojem se projekt provodi)</a:t>
                      </a:r>
                    </a:p>
                  </a:txBody>
                  <a:tcPr marL="41291" marR="41291" marT="0" marB="0" anchor="ctr"/>
                </a:tc>
                <a:tc>
                  <a:txBody>
                    <a:bodyPr/>
                    <a:lstStyle/>
                    <a:p>
                      <a:pPr marL="0" indent="0">
                        <a:buFont typeface="Arial" panose="020B0604020202020204" pitchFamily="34" charset="0"/>
                        <a:buNone/>
                      </a:pPr>
                      <a:r>
                        <a:rPr lang="hr-HR" sz="1200" dirty="0"/>
                        <a:t>- za korisnike kredita koji pripadaju u posebna područja RH : 1,75% godišnje, fiksna,</a:t>
                      </a:r>
                    </a:p>
                    <a:p>
                      <a:pPr marL="0" indent="0">
                        <a:buFont typeface="Arial" panose="020B0604020202020204" pitchFamily="34" charset="0"/>
                        <a:buNone/>
                      </a:pPr>
                      <a:r>
                        <a:rPr lang="hr-HR" sz="1200" dirty="0"/>
                        <a:t>- ostali korisnici kredita iz javnog sektora: 2,00% godišnje, fiksna</a:t>
                      </a:r>
                    </a:p>
                    <a:p>
                      <a:pPr marL="0" indent="0">
                        <a:buFont typeface="Arial" panose="020B0604020202020204" pitchFamily="34" charset="0"/>
                        <a:buNone/>
                      </a:pPr>
                      <a:r>
                        <a:rPr lang="hr-HR" sz="1200" dirty="0"/>
                        <a:t>* U određenim slučajevima kamatna stopa može biti i viša, ovisno o cijeni raspoloživih izvora financiranja i propisima o dodjeli državnih potpora i/ili potpora male vrijednosti</a:t>
                      </a:r>
                    </a:p>
                  </a:txBody>
                  <a:tcPr marL="41291" marR="41291" marT="0" marB="0" anchor="ctr"/>
                </a:tc>
                <a:extLst>
                  <a:ext uri="{0D108BD9-81ED-4DB2-BD59-A6C34878D82A}">
                    <a16:rowId xmlns:a16="http://schemas.microsoft.com/office/drawing/2014/main" val="3763692587"/>
                  </a:ext>
                </a:extLst>
              </a:tr>
              <a:tr h="314973">
                <a:tc>
                  <a:txBody>
                    <a:bodyPr/>
                    <a:lstStyle/>
                    <a:p>
                      <a:pPr marL="0" marR="0" lvl="0" indent="0" algn="just" defTabSz="914377" rtl="0" eaLnBrk="1" fontAlgn="auto" latinLnBrk="0" hangingPunct="1">
                        <a:lnSpc>
                          <a:spcPct val="107000"/>
                        </a:lnSpc>
                        <a:spcBef>
                          <a:spcPts val="0"/>
                        </a:spcBef>
                        <a:spcAft>
                          <a:spcPts val="0"/>
                        </a:spcAft>
                        <a:buClrTx/>
                        <a:buSzTx/>
                        <a:buFontTx/>
                        <a:buNone/>
                        <a:tabLst/>
                        <a:defRPr/>
                      </a:pPr>
                      <a:r>
                        <a:rPr lang="hr-HR" sz="1300" dirty="0">
                          <a:effectLst/>
                        </a:rPr>
                        <a:t>Naknade</a:t>
                      </a:r>
                      <a:endParaRPr lang="hr-H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1291" marR="41291" marT="0" marB="0" anchor="ctr"/>
                </a:tc>
                <a:tc>
                  <a:txBody>
                    <a:bodyPr/>
                    <a:lstStyle/>
                    <a:p>
                      <a:r>
                        <a:rPr lang="hr-HR" sz="1200" dirty="0"/>
                        <a:t>Promjenjive, u skladu s Odlukom o naknadama za usluge koje obavlja HBOR važećom na dan obračuna:</a:t>
                      </a:r>
                    </a:p>
                    <a:p>
                      <a:r>
                        <a:rPr lang="hr-HR" sz="1200" dirty="0"/>
                        <a:t>- za obradu kreditnog zahtjeva: 0,50% od ugovorenog iznosa kredita, </a:t>
                      </a:r>
                    </a:p>
                    <a:p>
                      <a:r>
                        <a:rPr lang="hr-HR" sz="1200" dirty="0"/>
                        <a:t>- za rezervaciju sredstava: bez naknade, </a:t>
                      </a:r>
                    </a:p>
                    <a:p>
                      <a:r>
                        <a:rPr lang="hr-HR" sz="1200" dirty="0"/>
                        <a:t>te ostale naknade u skladu s Odlukom o naknadama za usluge koje obavlja HBOR važećom na dan obračuna.</a:t>
                      </a:r>
                    </a:p>
                  </a:txBody>
                  <a:tcPr marL="41291" marR="41291" marT="0" marB="0" anchor="ctr"/>
                </a:tc>
                <a:extLst>
                  <a:ext uri="{0D108BD9-81ED-4DB2-BD59-A6C34878D82A}">
                    <a16:rowId xmlns:a16="http://schemas.microsoft.com/office/drawing/2014/main" val="968572757"/>
                  </a:ext>
                </a:extLst>
              </a:tr>
            </a:tbl>
          </a:graphicData>
        </a:graphic>
      </p:graphicFrame>
    </p:spTree>
    <p:extLst>
      <p:ext uri="{BB962C8B-B14F-4D97-AF65-F5344CB8AC3E}">
        <p14:creationId xmlns:p14="http://schemas.microsoft.com/office/powerpoint/2010/main" val="21350983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25</a:t>
            </a:fld>
            <a:endParaRPr lang="hr-HR" altLang="sr-Latn-RS">
              <a:latin typeface="Verdana" panose="020B0604030504040204" pitchFamily="34" charset="0"/>
            </a:endParaRPr>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AC56E3E3-43BD-4297-9F97-6CA134FF6907}"/>
              </a:ext>
            </a:extLst>
          </p:cNvPr>
          <p:cNvSpPr txBox="1">
            <a:spLocks noChangeArrowheads="1"/>
          </p:cNvSpPr>
          <p:nvPr/>
        </p:nvSpPr>
        <p:spPr bwMode="auto">
          <a:xfrm>
            <a:off x="355600" y="196230"/>
            <a:ext cx="8229600" cy="7060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hr-HR" altLang="sr-Latn-RS" sz="3600" b="1" dirty="0"/>
              <a:t>Investicije privatnog sektora</a:t>
            </a:r>
            <a:endParaRPr lang="hr-HR" altLang="sr-Latn-RS" sz="1600" b="1" dirty="0"/>
          </a:p>
        </p:txBody>
      </p:sp>
      <p:graphicFrame>
        <p:nvGraphicFramePr>
          <p:cNvPr id="9" name="Table 8">
            <a:extLst>
              <a:ext uri="{FF2B5EF4-FFF2-40B4-BE49-F238E27FC236}">
                <a16:creationId xmlns:a16="http://schemas.microsoft.com/office/drawing/2014/main" id="{AA06E3D5-A5B3-45A8-85D3-AE30924F641C}"/>
              </a:ext>
            </a:extLst>
          </p:cNvPr>
          <p:cNvGraphicFramePr>
            <a:graphicFrameLocks noGrp="1"/>
          </p:cNvGraphicFramePr>
          <p:nvPr>
            <p:extLst/>
          </p:nvPr>
        </p:nvGraphicFramePr>
        <p:xfrm>
          <a:off x="1" y="980728"/>
          <a:ext cx="9144000" cy="5245894"/>
        </p:xfrm>
        <a:graphic>
          <a:graphicData uri="http://schemas.openxmlformats.org/drawingml/2006/table">
            <a:tbl>
              <a:tblPr firstCol="1" bandRow="1">
                <a:tableStyleId>{F5AB1C69-6EDB-4FF4-983F-18BD219EF322}</a:tableStyleId>
              </a:tblPr>
              <a:tblGrid>
                <a:gridCol w="2114948">
                  <a:extLst>
                    <a:ext uri="{9D8B030D-6E8A-4147-A177-3AD203B41FA5}">
                      <a16:colId xmlns:a16="http://schemas.microsoft.com/office/drawing/2014/main" val="3206150464"/>
                    </a:ext>
                  </a:extLst>
                </a:gridCol>
                <a:gridCol w="7029052">
                  <a:extLst>
                    <a:ext uri="{9D8B030D-6E8A-4147-A177-3AD203B41FA5}">
                      <a16:colId xmlns:a16="http://schemas.microsoft.com/office/drawing/2014/main" val="880856756"/>
                    </a:ext>
                  </a:extLst>
                </a:gridCol>
              </a:tblGrid>
              <a:tr h="338139">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hr-HR" sz="1300" dirty="0">
                          <a:effectLst/>
                          <a:latin typeface="Calibri" panose="020F0502020204030204" pitchFamily="34" charset="0"/>
                          <a:ea typeface="Calibri" panose="020F0502020204030204" pitchFamily="34" charset="0"/>
                          <a:cs typeface="Times New Roman" panose="02020603050405020304" pitchFamily="18" charset="0"/>
                        </a:rPr>
                        <a:t>Početak primjene</a:t>
                      </a:r>
                    </a:p>
                  </a:txBody>
                  <a:tcPr marL="41291" marR="41291" marT="0" marB="0" anchor="ct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pl-PL" sz="1200" kern="1200" dirty="0">
                          <a:solidFill>
                            <a:schemeClr val="dk1"/>
                          </a:solidFill>
                          <a:effectLst/>
                          <a:latin typeface="+mn-lt"/>
                          <a:ea typeface="+mn-ea"/>
                          <a:cs typeface="+mn-cs"/>
                        </a:rPr>
                        <a:t>Zahtjevi zaprimljeni u HBOR-u od 1.5.2019. godine</a:t>
                      </a:r>
                      <a:endParaRPr lang="hr-HR" sz="1200" kern="1200" dirty="0">
                        <a:solidFill>
                          <a:schemeClr val="dk1"/>
                        </a:solidFill>
                        <a:effectLst/>
                        <a:latin typeface="+mn-lt"/>
                        <a:ea typeface="+mn-ea"/>
                        <a:cs typeface="+mn-cs"/>
                      </a:endParaRPr>
                    </a:p>
                  </a:txBody>
                  <a:tcPr marL="41291" marR="41291" marT="0" marB="0" anchor="ctr"/>
                </a:tc>
                <a:extLst>
                  <a:ext uri="{0D108BD9-81ED-4DB2-BD59-A6C34878D82A}">
                    <a16:rowId xmlns:a16="http://schemas.microsoft.com/office/drawing/2014/main" val="1759275028"/>
                  </a:ext>
                </a:extLst>
              </a:tr>
              <a:tr h="316061">
                <a:tc>
                  <a:txBody>
                    <a:bodyPr/>
                    <a:lstStyle/>
                    <a:p>
                      <a:pPr algn="l">
                        <a:lnSpc>
                          <a:spcPct val="107000"/>
                        </a:lnSpc>
                        <a:spcAft>
                          <a:spcPts val="0"/>
                        </a:spcAft>
                      </a:pPr>
                      <a:r>
                        <a:rPr lang="hr-HR" sz="1300" dirty="0">
                          <a:effectLst/>
                          <a:latin typeface="Calibri" panose="020F0502020204030204" pitchFamily="34" charset="0"/>
                          <a:ea typeface="Calibri" panose="020F0502020204030204" pitchFamily="34" charset="0"/>
                          <a:cs typeface="Times New Roman" panose="02020603050405020304" pitchFamily="18" charset="0"/>
                        </a:rPr>
                        <a:t>Korisnici kredita</a:t>
                      </a:r>
                    </a:p>
                  </a:txBody>
                  <a:tcPr marL="41291" marR="41291" marT="0" marB="0" anchor="ctr"/>
                </a:tc>
                <a:tc>
                  <a:txBody>
                    <a:bodyPr/>
                    <a:lstStyle/>
                    <a:p>
                      <a:pPr algn="just">
                        <a:lnSpc>
                          <a:spcPct val="107000"/>
                        </a:lnSpc>
                        <a:spcAft>
                          <a:spcPts val="0"/>
                        </a:spcAft>
                      </a:pPr>
                      <a:r>
                        <a:rPr lang="hr-HR" sz="1200" dirty="0">
                          <a:effectLst/>
                        </a:rPr>
                        <a:t>Poslovni subjekti privatnog sektora - trgovačka društva, obrtnici, fizičke osobe koje samostalno obavljaju djelatnost, obiteljska poljoprivredna gospodarstva (OPG), zadruge i ustanove.</a:t>
                      </a:r>
                    </a:p>
                  </a:txBody>
                  <a:tcPr marL="41291" marR="41291" marT="0" marB="0" anchor="ctr"/>
                </a:tc>
                <a:extLst>
                  <a:ext uri="{0D108BD9-81ED-4DB2-BD59-A6C34878D82A}">
                    <a16:rowId xmlns:a16="http://schemas.microsoft.com/office/drawing/2014/main" val="1576650863"/>
                  </a:ext>
                </a:extLst>
              </a:tr>
              <a:tr h="811568">
                <a:tc>
                  <a:txBody>
                    <a:bodyPr/>
                    <a:lstStyle/>
                    <a:p>
                      <a:pPr algn="just">
                        <a:lnSpc>
                          <a:spcPct val="107000"/>
                        </a:lnSpc>
                        <a:spcAft>
                          <a:spcPts val="0"/>
                        </a:spcAft>
                      </a:pPr>
                      <a:r>
                        <a:rPr lang="hr-HR" sz="1300" dirty="0">
                          <a:effectLst/>
                          <a:latin typeface="Calibri" panose="020F0502020204030204" pitchFamily="34" charset="0"/>
                          <a:ea typeface="Calibri" panose="020F0502020204030204" pitchFamily="34" charset="0"/>
                          <a:cs typeface="Times New Roman" panose="02020603050405020304" pitchFamily="18" charset="0"/>
                        </a:rPr>
                        <a:t>Namjena kredita</a:t>
                      </a:r>
                    </a:p>
                  </a:txBody>
                  <a:tcPr marL="41291" marR="41291" marT="0" marB="0" anchor="ctr"/>
                </a:tc>
                <a:tc>
                  <a:txBody>
                    <a:bodyPr/>
                    <a:lstStyle/>
                    <a:p>
                      <a:pPr algn="just">
                        <a:lnSpc>
                          <a:spcPct val="100000"/>
                        </a:lnSpc>
                        <a:spcAft>
                          <a:spcPts val="800"/>
                        </a:spcAft>
                      </a:pPr>
                      <a:r>
                        <a:rPr lang="hr-HR" sz="1200" dirty="0">
                          <a:latin typeface="Calibri" panose="020F0502020204030204" pitchFamily="34" charset="0"/>
                          <a:ea typeface="Calibri" panose="020F0502020204030204" pitchFamily="34" charset="0"/>
                          <a:cs typeface="Times New Roman" panose="02020603050405020304" pitchFamily="18" charset="0"/>
                        </a:rPr>
                        <a:t>- ulaganja u osnovna sredstva (materijalnu i nematerijalnu imovinu) s ciljem modernizacije poslovanja, uvođenja novih tehnologija, povećanja kapaciteta, ulaganja u istraživanje i razvoj i uvođenje novih proizvoda ili usluga, </a:t>
                      </a:r>
                      <a:r>
                        <a:rPr lang="hr-HR" sz="1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poticanja projekata zaštite okoliša, energetske učinkovitosti i obnovljivih izvora energije</a:t>
                      </a:r>
                      <a:r>
                        <a:rPr lang="hr-HR" sz="1200" dirty="0">
                          <a:latin typeface="Calibri" panose="020F0502020204030204" pitchFamily="34" charset="0"/>
                          <a:ea typeface="Calibri" panose="020F0502020204030204" pitchFamily="34" charset="0"/>
                          <a:cs typeface="Times New Roman" panose="02020603050405020304" pitchFamily="18" charset="0"/>
                        </a:rPr>
                        <a:t>, turističkih kapaciteta i sadržaja te poticanja novog zapošljavanja.</a:t>
                      </a:r>
                    </a:p>
                    <a:p>
                      <a:pPr algn="just">
                        <a:lnSpc>
                          <a:spcPct val="100000"/>
                        </a:lnSpc>
                        <a:spcAft>
                          <a:spcPts val="800"/>
                        </a:spcAft>
                      </a:pPr>
                      <a:r>
                        <a:rPr lang="hr-HR" sz="1200" dirty="0">
                          <a:latin typeface="Calibri" panose="020F0502020204030204" pitchFamily="34" charset="0"/>
                          <a:ea typeface="Calibri" panose="020F0502020204030204" pitchFamily="34" charset="0"/>
                          <a:cs typeface="Times New Roman" panose="02020603050405020304" pitchFamily="18" charset="0"/>
                        </a:rPr>
                        <a:t>- obrtna sredstva najviše do 30% ugovorenog iznosa kredita</a:t>
                      </a:r>
                    </a:p>
                  </a:txBody>
                  <a:tcPr marL="41291" marR="41291" marT="0" marB="0" anchor="ctr"/>
                </a:tc>
                <a:extLst>
                  <a:ext uri="{0D108BD9-81ED-4DB2-BD59-A6C34878D82A}">
                    <a16:rowId xmlns:a16="http://schemas.microsoft.com/office/drawing/2014/main" val="1346274318"/>
                  </a:ext>
                </a:extLst>
              </a:tr>
              <a:tr h="319190">
                <a:tc>
                  <a:txBody>
                    <a:bodyPr/>
                    <a:lstStyle/>
                    <a:p>
                      <a:pPr algn="just">
                        <a:lnSpc>
                          <a:spcPct val="107000"/>
                        </a:lnSpc>
                        <a:spcAft>
                          <a:spcPts val="0"/>
                        </a:spcAft>
                      </a:pPr>
                      <a:r>
                        <a:rPr lang="hr-HR" sz="1300" dirty="0">
                          <a:effectLst/>
                        </a:rPr>
                        <a:t>Iznos kredita</a:t>
                      </a:r>
                      <a:endParaRPr lang="hr-H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1291" marR="41291" marT="0" marB="0" anchor="ct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hr-HR" sz="1200" dirty="0">
                          <a:effectLst/>
                        </a:rPr>
                        <a:t>- u pravilu se ne odobravaju krediti u iznosu nižem od 200.000,00 kn</a:t>
                      </a:r>
                    </a:p>
                    <a:p>
                      <a:pPr marL="0" marR="0" lvl="0" indent="0" algn="just" defTabSz="914400" rtl="0" eaLnBrk="1" fontAlgn="auto" latinLnBrk="0" hangingPunct="1">
                        <a:lnSpc>
                          <a:spcPct val="107000"/>
                        </a:lnSpc>
                        <a:spcBef>
                          <a:spcPts val="0"/>
                        </a:spcBef>
                        <a:spcAft>
                          <a:spcPts val="0"/>
                        </a:spcAft>
                        <a:buClrTx/>
                        <a:buSzTx/>
                        <a:buFontTx/>
                        <a:buNone/>
                        <a:tabLst/>
                        <a:defRPr/>
                      </a:pPr>
                      <a:r>
                        <a:rPr lang="hr-HR" sz="1200" dirty="0">
                          <a:effectLst/>
                        </a:rPr>
                        <a:t>- najviši iznos nije ograničen</a:t>
                      </a:r>
                      <a:endParaRPr lang="hr-H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1291" marR="41291" marT="0" marB="0" anchor="ctr"/>
                </a:tc>
                <a:extLst>
                  <a:ext uri="{0D108BD9-81ED-4DB2-BD59-A6C34878D82A}">
                    <a16:rowId xmlns:a16="http://schemas.microsoft.com/office/drawing/2014/main" val="2002852855"/>
                  </a:ext>
                </a:extLst>
              </a:tr>
              <a:tr h="316061">
                <a:tc>
                  <a:txBody>
                    <a:bodyPr/>
                    <a:lstStyle/>
                    <a:p>
                      <a:pPr algn="just">
                        <a:lnSpc>
                          <a:spcPct val="107000"/>
                        </a:lnSpc>
                        <a:spcAft>
                          <a:spcPts val="0"/>
                        </a:spcAft>
                      </a:pPr>
                      <a:r>
                        <a:rPr lang="hr-HR" sz="1300" dirty="0">
                          <a:effectLst/>
                        </a:rPr>
                        <a:t>Rokovi otplate</a:t>
                      </a:r>
                      <a:endParaRPr lang="hr-H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1291" marR="41291" marT="0" marB="0" anchor="ctr"/>
                </a:tc>
                <a:tc>
                  <a:txBody>
                    <a:bodyPr/>
                    <a:lstStyle/>
                    <a:p>
                      <a:pPr marL="0" indent="0" algn="just">
                        <a:lnSpc>
                          <a:spcPct val="107000"/>
                        </a:lnSpc>
                        <a:spcAft>
                          <a:spcPts val="0"/>
                        </a:spcAft>
                        <a:buFontTx/>
                        <a:buNone/>
                      </a:pPr>
                      <a:r>
                        <a:rPr lang="hr-HR" sz="1200" dirty="0">
                          <a:effectLst/>
                        </a:rPr>
                        <a:t>Ovisno o namjeni i strukturi ulaganja, do 14 godina, uključujući poček do 3 godine</a:t>
                      </a:r>
                    </a:p>
                    <a:p>
                      <a:pPr marL="0" indent="0" algn="just">
                        <a:lnSpc>
                          <a:spcPct val="107000"/>
                        </a:lnSpc>
                        <a:spcAft>
                          <a:spcPts val="0"/>
                        </a:spcAft>
                        <a:buFontTx/>
                        <a:buNone/>
                      </a:pPr>
                      <a:r>
                        <a:rPr lang="hr-HR" sz="1200" dirty="0">
                          <a:effectLst/>
                        </a:rPr>
                        <a:t>Iznimno od navedenog, ovisno o namjeni i strukturi ulaganja, moguće je odobriti rokove otplate i počeka:</a:t>
                      </a:r>
                    </a:p>
                    <a:p>
                      <a:pPr marL="171450" indent="-171450" algn="just">
                        <a:lnSpc>
                          <a:spcPct val="107000"/>
                        </a:lnSpc>
                        <a:spcAft>
                          <a:spcPts val="0"/>
                        </a:spcAft>
                        <a:buFontTx/>
                        <a:buChar char="-"/>
                      </a:pPr>
                      <a:r>
                        <a:rPr lang="hr-HR" sz="1200" dirty="0">
                          <a:effectLst/>
                        </a:rPr>
                        <a:t>za podizanje i/ili obnavljanje dugogodišnjih nasada u poljoprivredi: do 15 godina, uključujući poček do 5 godina, a za ulaganja u turizam ili ako investicijska studija ukazuje na potrebu za duljom ročnosti i/ili počekom: do 17 godina, uključujući poček do 4 godine</a:t>
                      </a:r>
                    </a:p>
                  </a:txBody>
                  <a:tcPr marL="41291" marR="41291" marT="0" marB="0" anchor="ctr"/>
                </a:tc>
                <a:extLst>
                  <a:ext uri="{0D108BD9-81ED-4DB2-BD59-A6C34878D82A}">
                    <a16:rowId xmlns:a16="http://schemas.microsoft.com/office/drawing/2014/main" val="1861874774"/>
                  </a:ext>
                </a:extLst>
              </a:tr>
              <a:tr h="327500">
                <a:tc>
                  <a:txBody>
                    <a:bodyPr/>
                    <a:lstStyle/>
                    <a:p>
                      <a:pPr algn="just">
                        <a:lnSpc>
                          <a:spcPct val="107000"/>
                        </a:lnSpc>
                        <a:spcAft>
                          <a:spcPts val="0"/>
                        </a:spcAft>
                      </a:pPr>
                      <a:r>
                        <a:rPr lang="hr-HR" sz="1300" dirty="0">
                          <a:effectLst/>
                        </a:rPr>
                        <a:t>Valuta kredita</a:t>
                      </a:r>
                      <a:endParaRPr lang="hr-H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1291" marR="41291" marT="0" marB="0" anchor="ctr"/>
                </a:tc>
                <a:tc>
                  <a:txBody>
                    <a:bodyPr/>
                    <a:lstStyle/>
                    <a:p>
                      <a:pPr algn="just">
                        <a:lnSpc>
                          <a:spcPct val="107000"/>
                        </a:lnSpc>
                        <a:spcAft>
                          <a:spcPts val="0"/>
                        </a:spcAft>
                      </a:pPr>
                      <a:r>
                        <a:rPr lang="hr-HR" sz="1200" dirty="0">
                          <a:effectLst/>
                        </a:rPr>
                        <a:t>kunski kredit uz valutnu klauzulu vezanu za EUR</a:t>
                      </a:r>
                    </a:p>
                  </a:txBody>
                  <a:tcPr marL="41291" marR="41291" marT="0" marB="0" anchor="ctr"/>
                </a:tc>
                <a:extLst>
                  <a:ext uri="{0D108BD9-81ED-4DB2-BD59-A6C34878D82A}">
                    <a16:rowId xmlns:a16="http://schemas.microsoft.com/office/drawing/2014/main" val="2702661468"/>
                  </a:ext>
                </a:extLst>
              </a:tr>
              <a:tr h="897478">
                <a:tc>
                  <a:txBody>
                    <a:bodyPr/>
                    <a:lstStyle/>
                    <a:p>
                      <a:pPr algn="just">
                        <a:lnSpc>
                          <a:spcPct val="107000"/>
                        </a:lnSpc>
                        <a:spcAft>
                          <a:spcPts val="0"/>
                        </a:spcAft>
                      </a:pPr>
                      <a:r>
                        <a:rPr lang="hr-HR" sz="1300" dirty="0">
                          <a:effectLst/>
                        </a:rPr>
                        <a:t>Kamatne stope</a:t>
                      </a:r>
                    </a:p>
                    <a:p>
                      <a:pPr algn="l">
                        <a:lnSpc>
                          <a:spcPct val="107000"/>
                        </a:lnSpc>
                        <a:spcAft>
                          <a:spcPts val="0"/>
                        </a:spcAft>
                      </a:pPr>
                      <a:r>
                        <a:rPr lang="hr-HR" sz="1300" dirty="0">
                          <a:effectLst/>
                          <a:latin typeface="Calibri" panose="020F0502020204030204" pitchFamily="34" charset="0"/>
                          <a:ea typeface="Calibri" panose="020F0502020204030204" pitchFamily="34" charset="0"/>
                          <a:cs typeface="Times New Roman" panose="02020603050405020304" pitchFamily="18" charset="0"/>
                        </a:rPr>
                        <a:t>(ovisno o stupnju razvijenosti područja na kojem se projekt provodi)</a:t>
                      </a:r>
                    </a:p>
                  </a:txBody>
                  <a:tcPr marL="41291" marR="41291" marT="0" marB="0" anchor="ctr"/>
                </a:tc>
                <a:tc>
                  <a:txBody>
                    <a:bodyPr/>
                    <a:lstStyle/>
                    <a:p>
                      <a:pPr marL="0" indent="0">
                        <a:buFont typeface="Arial" panose="020B0604020202020204" pitchFamily="34" charset="0"/>
                        <a:buNone/>
                      </a:pPr>
                      <a:r>
                        <a:rPr lang="hr-HR" sz="1200" dirty="0"/>
                        <a:t>- za poslovne subjekte koji su tržišno konkurentni  i ulažu u djelatnosti od posebnog interesa : 1,50% godišnje, fiksna,</a:t>
                      </a:r>
                    </a:p>
                    <a:p>
                      <a:pPr marL="0" indent="0">
                        <a:buFont typeface="Arial" panose="020B0604020202020204" pitchFamily="34" charset="0"/>
                        <a:buNone/>
                      </a:pPr>
                      <a:r>
                        <a:rPr lang="hr-HR" sz="1200" dirty="0"/>
                        <a:t>- za poslovne subjekte koji ulažu na posebna područja RH  i tržišno su konkurentni2: 2,00% godišnje, fiksna,</a:t>
                      </a:r>
                    </a:p>
                    <a:p>
                      <a:pPr marL="0" indent="0">
                        <a:buFont typeface="Arial" panose="020B0604020202020204" pitchFamily="34" charset="0"/>
                        <a:buNone/>
                      </a:pPr>
                      <a:r>
                        <a:rPr lang="hr-HR" sz="1200" dirty="0"/>
                        <a:t>- za ostale poslovne subjekte: 3,00% godišnje, fiksna</a:t>
                      </a:r>
                    </a:p>
                    <a:p>
                      <a:pPr marL="0" indent="0">
                        <a:buFont typeface="Arial" panose="020B0604020202020204" pitchFamily="34" charset="0"/>
                        <a:buNone/>
                      </a:pPr>
                      <a:r>
                        <a:rPr lang="hr-HR" sz="1200" dirty="0"/>
                        <a:t>* U određenim slučajevima kamatna stopa može biti i viša, ovisno o cijeni raspoloživih izvora financiranja i propisima o dodjeli državnih potpora i/ili potpora male vrijednosti</a:t>
                      </a:r>
                    </a:p>
                  </a:txBody>
                  <a:tcPr marL="41291" marR="41291" marT="0" marB="0" anchor="ctr"/>
                </a:tc>
                <a:extLst>
                  <a:ext uri="{0D108BD9-81ED-4DB2-BD59-A6C34878D82A}">
                    <a16:rowId xmlns:a16="http://schemas.microsoft.com/office/drawing/2014/main" val="3763692587"/>
                  </a:ext>
                </a:extLst>
              </a:tr>
              <a:tr h="314973">
                <a:tc>
                  <a:txBody>
                    <a:bodyPr/>
                    <a:lstStyle/>
                    <a:p>
                      <a:pPr marL="0" marR="0" lvl="0" indent="0" algn="just" defTabSz="914377" rtl="0" eaLnBrk="1" fontAlgn="auto" latinLnBrk="0" hangingPunct="1">
                        <a:lnSpc>
                          <a:spcPct val="107000"/>
                        </a:lnSpc>
                        <a:spcBef>
                          <a:spcPts val="0"/>
                        </a:spcBef>
                        <a:spcAft>
                          <a:spcPts val="0"/>
                        </a:spcAft>
                        <a:buClrTx/>
                        <a:buSzTx/>
                        <a:buFontTx/>
                        <a:buNone/>
                        <a:tabLst/>
                        <a:defRPr/>
                      </a:pPr>
                      <a:r>
                        <a:rPr lang="hr-HR" sz="1300" dirty="0">
                          <a:effectLst/>
                        </a:rPr>
                        <a:t>Naknade</a:t>
                      </a:r>
                      <a:endParaRPr lang="hr-H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1291" marR="41291" marT="0" marB="0" anchor="ctr"/>
                </a:tc>
                <a:tc>
                  <a:txBody>
                    <a:bodyPr/>
                    <a:lstStyle/>
                    <a:p>
                      <a:r>
                        <a:rPr lang="hr-HR" sz="1200" dirty="0"/>
                        <a:t>Promjenjive, u skladu s Odlukom o naknadama za usluge koje obavlja HBOR važećom na dan obračuna:</a:t>
                      </a:r>
                    </a:p>
                    <a:p>
                      <a:r>
                        <a:rPr lang="hr-HR" sz="1200" dirty="0"/>
                        <a:t>- za obradu kreditnog zahtjeva: 0,50% od ugovorenog iznosa kredita, </a:t>
                      </a:r>
                    </a:p>
                    <a:p>
                      <a:r>
                        <a:rPr lang="hr-HR" sz="1200" dirty="0"/>
                        <a:t>- za rezervaciju sredstava: 0,25% od ugovorenog, a neiskorištenog iznosa kredita, </a:t>
                      </a:r>
                    </a:p>
                    <a:p>
                      <a:r>
                        <a:rPr lang="hr-HR" sz="1200" dirty="0"/>
                        <a:t>te ostale naknade u skladu s Odlukom o naknadama za usluge koje obavlja HBOR važećom na dan obračuna.</a:t>
                      </a:r>
                    </a:p>
                  </a:txBody>
                  <a:tcPr marL="41291" marR="41291" marT="0" marB="0" anchor="ctr"/>
                </a:tc>
                <a:extLst>
                  <a:ext uri="{0D108BD9-81ED-4DB2-BD59-A6C34878D82A}">
                    <a16:rowId xmlns:a16="http://schemas.microsoft.com/office/drawing/2014/main" val="968572757"/>
                  </a:ext>
                </a:extLst>
              </a:tr>
            </a:tbl>
          </a:graphicData>
        </a:graphic>
      </p:graphicFrame>
    </p:spTree>
    <p:extLst>
      <p:ext uri="{BB962C8B-B14F-4D97-AF65-F5344CB8AC3E}">
        <p14:creationId xmlns:p14="http://schemas.microsoft.com/office/powerpoint/2010/main" val="15761124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26</a:t>
            </a:fld>
            <a:endParaRPr lang="hr-HR" altLang="sr-Latn-RS">
              <a:latin typeface="Verdana" panose="020B0604030504040204" pitchFamily="34" charset="0"/>
            </a:endParaRPr>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AC56E3E3-43BD-4297-9F97-6CA134FF6907}"/>
              </a:ext>
            </a:extLst>
          </p:cNvPr>
          <p:cNvSpPr txBox="1">
            <a:spLocks noChangeArrowheads="1"/>
          </p:cNvSpPr>
          <p:nvPr/>
        </p:nvSpPr>
        <p:spPr bwMode="auto">
          <a:xfrm>
            <a:off x="457200" y="274638"/>
            <a:ext cx="8229600" cy="7060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hr-HR" altLang="sr-Latn-RS" sz="3600" b="1"/>
              <a:t>Program ELENA</a:t>
            </a:r>
            <a:endParaRPr lang="hr-HR" altLang="sr-Latn-RS" sz="3600" b="1" dirty="0"/>
          </a:p>
        </p:txBody>
      </p:sp>
      <p:graphicFrame>
        <p:nvGraphicFramePr>
          <p:cNvPr id="9" name="Diagram 8">
            <a:extLst>
              <a:ext uri="{FF2B5EF4-FFF2-40B4-BE49-F238E27FC236}">
                <a16:creationId xmlns:a16="http://schemas.microsoft.com/office/drawing/2014/main" id="{71B8BD82-06EA-4413-ACB1-2A1C4D2C020C}"/>
              </a:ext>
            </a:extLst>
          </p:cNvPr>
          <p:cNvGraphicFramePr>
            <a:graphicFrameLocks noChangeAspect="1"/>
          </p:cNvGraphicFramePr>
          <p:nvPr>
            <p:extLst>
              <p:ext uri="{D42A27DB-BD31-4B8C-83A1-F6EECF244321}">
                <p14:modId xmlns:p14="http://schemas.microsoft.com/office/powerpoint/2010/main" val="3191015626"/>
              </p:ext>
            </p:extLst>
          </p:nvPr>
        </p:nvGraphicFramePr>
        <p:xfrm>
          <a:off x="0" y="1680761"/>
          <a:ext cx="11891443" cy="399075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Text Placeholder 3">
            <a:extLst>
              <a:ext uri="{FF2B5EF4-FFF2-40B4-BE49-F238E27FC236}">
                <a16:creationId xmlns:a16="http://schemas.microsoft.com/office/drawing/2014/main" id="{D29398C9-E96A-499C-9F78-3061FEF501E5}"/>
              </a:ext>
            </a:extLst>
          </p:cNvPr>
          <p:cNvSpPr txBox="1">
            <a:spLocks/>
          </p:cNvSpPr>
          <p:nvPr/>
        </p:nvSpPr>
        <p:spPr>
          <a:xfrm>
            <a:off x="323528" y="1132624"/>
            <a:ext cx="10380163" cy="641350"/>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hr-HR" sz="2000" dirty="0"/>
              <a:t>ELENA (</a:t>
            </a:r>
            <a:r>
              <a:rPr lang="hr-HR" sz="2000" i="1" dirty="0"/>
              <a:t>eng. European </a:t>
            </a:r>
            <a:r>
              <a:rPr lang="hr-HR" sz="2000" i="1" dirty="0" err="1"/>
              <a:t>Local</a:t>
            </a:r>
            <a:r>
              <a:rPr lang="hr-HR" sz="2000" i="1" dirty="0"/>
              <a:t> Energy </a:t>
            </a:r>
            <a:r>
              <a:rPr lang="hr-HR" sz="2000" i="1" dirty="0" err="1"/>
              <a:t>Assistance</a:t>
            </a:r>
            <a:r>
              <a:rPr lang="hr-HR" sz="2000" dirty="0"/>
              <a:t>)</a:t>
            </a:r>
            <a:endParaRPr lang="en-US" sz="2000" dirty="0"/>
          </a:p>
        </p:txBody>
      </p:sp>
    </p:spTree>
    <p:extLst>
      <p:ext uri="{BB962C8B-B14F-4D97-AF65-F5344CB8AC3E}">
        <p14:creationId xmlns:p14="http://schemas.microsoft.com/office/powerpoint/2010/main" val="5463833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27</a:t>
            </a:fld>
            <a:endParaRPr lang="hr-HR" altLang="sr-Latn-RS">
              <a:latin typeface="Verdana" panose="020B0604030504040204" pitchFamily="34" charset="0"/>
            </a:endParaRPr>
          </a:p>
        </p:txBody>
      </p:sp>
      <p:sp>
        <p:nvSpPr>
          <p:cNvPr id="7173" name="Rectangle 3"/>
          <p:cNvSpPr>
            <a:spLocks noGrp="1" noChangeArrowheads="1"/>
          </p:cNvSpPr>
          <p:nvPr>
            <p:ph type="body" idx="1"/>
          </p:nvPr>
        </p:nvSpPr>
        <p:spPr bwMode="auto">
          <a:xfrm>
            <a:off x="457200" y="2348880"/>
            <a:ext cx="8229600" cy="377728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hr-HR" altLang="sr-Latn-RS" b="1" dirty="0"/>
              <a:t>Financijski nadzor HBOR-a</a:t>
            </a:r>
          </a:p>
          <a:p>
            <a:r>
              <a:rPr lang="hr-HR" altLang="sr-Latn-RS" b="1" dirty="0"/>
              <a:t>Iskustva i problematika u provedbi</a:t>
            </a:r>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AC56E3E3-43BD-4297-9F97-6CA134FF6907}"/>
              </a:ext>
            </a:extLst>
          </p:cNvPr>
          <p:cNvSpPr txBox="1">
            <a:spLocks noChangeArrowheads="1"/>
          </p:cNvSpPr>
          <p:nvPr/>
        </p:nvSpPr>
        <p:spPr bwMode="auto">
          <a:xfrm>
            <a:off x="457200" y="274638"/>
            <a:ext cx="8229600" cy="7060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hr-HR" altLang="sr-Latn-RS" sz="3600" b="1" dirty="0"/>
              <a:t>Faza realizacije projekata</a:t>
            </a:r>
          </a:p>
        </p:txBody>
      </p:sp>
    </p:spTree>
    <p:extLst>
      <p:ext uri="{BB962C8B-B14F-4D97-AF65-F5344CB8AC3E}">
        <p14:creationId xmlns:p14="http://schemas.microsoft.com/office/powerpoint/2010/main" val="1812291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28</a:t>
            </a:fld>
            <a:endParaRPr lang="hr-HR" altLang="sr-Latn-RS">
              <a:latin typeface="Verdana" panose="020B0604030504040204" pitchFamily="34" charset="0"/>
            </a:endParaRPr>
          </a:p>
        </p:txBody>
      </p:sp>
      <p:sp>
        <p:nvSpPr>
          <p:cNvPr id="7173" name="Rectangle 3"/>
          <p:cNvSpPr>
            <a:spLocks noGrp="1" noChangeArrowheads="1"/>
          </p:cNvSpPr>
          <p:nvPr>
            <p:ph type="body" idx="1"/>
          </p:nvPr>
        </p:nvSpPr>
        <p:spPr bwMode="auto">
          <a:xfrm>
            <a:off x="107504" y="1059088"/>
            <a:ext cx="8928992" cy="50670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buNone/>
            </a:pPr>
            <a:r>
              <a:rPr lang="hr-HR" altLang="sr-Latn-RS" sz="2400" b="1" dirty="0"/>
              <a:t>Financijski nadzor je skup mjera i kontrolnih postupaka kojima se: </a:t>
            </a:r>
          </a:p>
          <a:p>
            <a:pPr>
              <a:buFont typeface="Wingdings" panose="05000000000000000000" pitchFamily="2" charset="2"/>
              <a:buChar char="§"/>
            </a:pPr>
            <a:r>
              <a:rPr lang="hr-HR" altLang="sr-Latn-RS" sz="1800" dirty="0"/>
              <a:t>provjerava usklađenost realizacije investicijskog projekta s očekivanjima i uvjetima ugovorenim ugovorom o kreditu, i  kojima se </a:t>
            </a:r>
          </a:p>
          <a:p>
            <a:pPr>
              <a:buFont typeface="Wingdings" panose="05000000000000000000" pitchFamily="2" charset="2"/>
              <a:buChar char="§"/>
            </a:pPr>
            <a:r>
              <a:rPr lang="hr-HR" altLang="sr-Latn-RS" sz="1800" dirty="0"/>
              <a:t>pravovremeno utječe da do odstupanja projekta ne dođe ili da se eventualna odstupanja otklone; mjere i kontrolni postupci se provode od trenutka sklapanja ugovora o kreditu do završetka investiranja u investicijski projekt sa svrhom svođenja rizika odstupanja projekta od ugovorenog cilja i terminskih okvira na prihvatljivu mjeru; </a:t>
            </a:r>
          </a:p>
          <a:p>
            <a:pPr marL="0" indent="0">
              <a:buNone/>
            </a:pPr>
            <a:r>
              <a:rPr lang="hr-HR" altLang="sr-Latn-RS" sz="2400" b="1" dirty="0"/>
              <a:t>Cilj rada</a:t>
            </a:r>
          </a:p>
          <a:p>
            <a:pPr>
              <a:buFont typeface="Wingdings" panose="05000000000000000000" pitchFamily="2" charset="2"/>
              <a:buChar char="§"/>
            </a:pPr>
            <a:r>
              <a:rPr lang="hr-HR" sz="1800" dirty="0"/>
              <a:t>spriječiti nenamjensko korištenja sredstava (što je posebno važno kad se koriste bespovratna sredstva – </a:t>
            </a:r>
            <a:r>
              <a:rPr lang="hr-HR" sz="1800" dirty="0" err="1"/>
              <a:t>grantovi</a:t>
            </a:r>
            <a:r>
              <a:rPr lang="hr-HR" sz="1800" dirty="0"/>
              <a:t> u okviru EU projekata)</a:t>
            </a:r>
          </a:p>
          <a:p>
            <a:pPr>
              <a:buFont typeface="Wingdings" panose="05000000000000000000" pitchFamily="2" charset="2"/>
              <a:buChar char="§"/>
            </a:pPr>
            <a:r>
              <a:rPr lang="hr-HR" sz="1800" dirty="0"/>
              <a:t>osigurati da se investicijski projekt realizira u skladu s očekivanjima i uvjetima iz ugovora</a:t>
            </a:r>
          </a:p>
          <a:p>
            <a:pPr>
              <a:buFont typeface="Wingdings" panose="05000000000000000000" pitchFamily="2" charset="2"/>
              <a:buChar char="§"/>
            </a:pPr>
            <a:r>
              <a:rPr lang="hr-HR" sz="1800" dirty="0"/>
              <a:t>pravovremeno utvrditi ima li odstupanja od planirane realizacije investicijskog projekta</a:t>
            </a:r>
          </a:p>
          <a:p>
            <a:pPr>
              <a:buFont typeface="Wingdings" panose="05000000000000000000" pitchFamily="2" charset="2"/>
              <a:buChar char="§"/>
            </a:pPr>
            <a:r>
              <a:rPr lang="hr-HR" sz="1800" dirty="0"/>
              <a:t>utvrditi koliko eventualna odstupanja utječu na realizaciju investicijskog projekta i na povrat kredita</a:t>
            </a:r>
          </a:p>
          <a:p>
            <a:pPr>
              <a:buFont typeface="Wingdings" panose="05000000000000000000" pitchFamily="2" charset="2"/>
              <a:buChar char="§"/>
            </a:pPr>
            <a:r>
              <a:rPr lang="hr-HR" sz="1800" dirty="0"/>
              <a:t>prevenirati i/ili spriječiti prijevarne namjere</a:t>
            </a:r>
          </a:p>
          <a:p>
            <a:pPr>
              <a:buFont typeface="Wingdings" panose="05000000000000000000" pitchFamily="2" charset="2"/>
              <a:buChar char="§"/>
            </a:pPr>
            <a:r>
              <a:rPr lang="hr-HR" sz="1800" dirty="0"/>
              <a:t>smanjiti rizike u fazi korištenja kredita na prihvatljivu mjeru</a:t>
            </a:r>
          </a:p>
          <a:p>
            <a:pPr>
              <a:buFont typeface="Wingdings" panose="05000000000000000000" pitchFamily="2" charset="2"/>
              <a:buChar char="§"/>
            </a:pPr>
            <a:endParaRPr lang="hr-HR" altLang="sr-Latn-RS" sz="1800" b="1" dirty="0"/>
          </a:p>
          <a:p>
            <a:endParaRPr lang="hr-HR" altLang="sr-Latn-RS" b="1" dirty="0"/>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AC56E3E3-43BD-4297-9F97-6CA134FF6907}"/>
              </a:ext>
            </a:extLst>
          </p:cNvPr>
          <p:cNvSpPr txBox="1">
            <a:spLocks noChangeArrowheads="1"/>
          </p:cNvSpPr>
          <p:nvPr/>
        </p:nvSpPr>
        <p:spPr bwMode="auto">
          <a:xfrm>
            <a:off x="457200" y="274638"/>
            <a:ext cx="8229600" cy="7060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hr-HR" altLang="sr-Latn-RS" sz="3600" b="1" dirty="0"/>
              <a:t>Financijski nadzor HBOR-a</a:t>
            </a:r>
          </a:p>
        </p:txBody>
      </p:sp>
    </p:spTree>
    <p:extLst>
      <p:ext uri="{BB962C8B-B14F-4D97-AF65-F5344CB8AC3E}">
        <p14:creationId xmlns:p14="http://schemas.microsoft.com/office/powerpoint/2010/main" val="34083489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29</a:t>
            </a:fld>
            <a:endParaRPr lang="hr-HR" altLang="sr-Latn-RS">
              <a:latin typeface="Verdana" panose="020B0604030504040204" pitchFamily="34" charset="0"/>
            </a:endParaRPr>
          </a:p>
        </p:txBody>
      </p:sp>
      <p:sp>
        <p:nvSpPr>
          <p:cNvPr id="7173" name="Rectangle 3"/>
          <p:cNvSpPr>
            <a:spLocks noGrp="1" noChangeArrowheads="1"/>
          </p:cNvSpPr>
          <p:nvPr>
            <p:ph type="body" idx="1"/>
          </p:nvPr>
        </p:nvSpPr>
        <p:spPr bwMode="auto">
          <a:xfrm>
            <a:off x="107504" y="1059088"/>
            <a:ext cx="8928992" cy="50670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buNone/>
            </a:pPr>
            <a:r>
              <a:rPr lang="hr-HR" altLang="sr-Latn-RS" sz="2400" b="1" dirty="0"/>
              <a:t>Faza projektiranja</a:t>
            </a:r>
          </a:p>
          <a:p>
            <a:pPr>
              <a:buFont typeface="Wingdings" panose="05000000000000000000" pitchFamily="2" charset="2"/>
              <a:buChar char="§"/>
            </a:pPr>
            <a:r>
              <a:rPr lang="hr-HR" altLang="sr-Latn-RS" sz="1800" dirty="0"/>
              <a:t>Sveobuhvatnost  i razina razrade </a:t>
            </a:r>
          </a:p>
          <a:p>
            <a:pPr>
              <a:buFont typeface="Wingdings" panose="05000000000000000000" pitchFamily="2" charset="2"/>
              <a:buChar char="§"/>
            </a:pPr>
            <a:r>
              <a:rPr lang="hr-HR" altLang="sr-Latn-RS" sz="1800" dirty="0"/>
              <a:t>Međusobna usklađenost projekata i usklađenost s propisima </a:t>
            </a:r>
          </a:p>
          <a:p>
            <a:pPr>
              <a:buFont typeface="Wingdings" panose="05000000000000000000" pitchFamily="2" charset="2"/>
              <a:buChar char="§"/>
            </a:pPr>
            <a:r>
              <a:rPr lang="hr-HR" altLang="sr-Latn-RS" sz="1800" dirty="0"/>
              <a:t>Troškovnici (strukturiranost, točnost, preciznost, rezerve)</a:t>
            </a:r>
          </a:p>
          <a:p>
            <a:pPr>
              <a:buFont typeface="Wingdings" panose="05000000000000000000" pitchFamily="2" charset="2"/>
              <a:buChar char="§"/>
            </a:pPr>
            <a:endParaRPr lang="hr-HR" altLang="sr-Latn-RS" sz="1800" dirty="0"/>
          </a:p>
          <a:p>
            <a:pPr marL="0" indent="0">
              <a:buNone/>
            </a:pPr>
            <a:r>
              <a:rPr lang="hr-HR" altLang="sr-Latn-RS" sz="2400" b="1" dirty="0"/>
              <a:t>Faza građenja i korištenja sredstava</a:t>
            </a:r>
          </a:p>
          <a:p>
            <a:pPr>
              <a:buFont typeface="Wingdings" panose="05000000000000000000" pitchFamily="2" charset="2"/>
              <a:buChar char="§"/>
            </a:pPr>
            <a:r>
              <a:rPr lang="hr-HR" altLang="sr-Latn-RS" sz="1800" dirty="0"/>
              <a:t>Nedostaci i promjene projektne dokumentacije</a:t>
            </a:r>
          </a:p>
          <a:p>
            <a:pPr>
              <a:buFont typeface="Wingdings" panose="05000000000000000000" pitchFamily="2" charset="2"/>
              <a:buChar char="§"/>
            </a:pPr>
            <a:r>
              <a:rPr lang="hr-HR" altLang="sr-Latn-RS" sz="1800" dirty="0"/>
              <a:t>Avansiranja kroz stavke</a:t>
            </a:r>
          </a:p>
          <a:p>
            <a:pPr>
              <a:buFont typeface="Wingdings" panose="05000000000000000000" pitchFamily="2" charset="2"/>
              <a:buChar char="§"/>
            </a:pPr>
            <a:r>
              <a:rPr lang="hr-HR" altLang="sr-Latn-RS" sz="1800" dirty="0"/>
              <a:t>Dokumentacija o svojstvima</a:t>
            </a:r>
          </a:p>
          <a:p>
            <a:pPr>
              <a:buFont typeface="Wingdings" panose="05000000000000000000" pitchFamily="2" charset="2"/>
              <a:buChar char="§"/>
            </a:pPr>
            <a:r>
              <a:rPr lang="hr-HR" altLang="sr-Latn-RS" sz="1800" dirty="0"/>
              <a:t>Rad stručnog nadzora</a:t>
            </a:r>
          </a:p>
          <a:p>
            <a:pPr>
              <a:buFont typeface="Wingdings" panose="05000000000000000000" pitchFamily="2" charset="2"/>
              <a:buChar char="§"/>
            </a:pPr>
            <a:endParaRPr lang="hr-HR" altLang="sr-Latn-RS" sz="1800" dirty="0"/>
          </a:p>
          <a:p>
            <a:pPr>
              <a:buFont typeface="Wingdings" panose="05000000000000000000" pitchFamily="2" charset="2"/>
              <a:buChar char="§"/>
            </a:pPr>
            <a:endParaRPr lang="hr-HR" altLang="sr-Latn-RS" sz="1800" b="1" dirty="0"/>
          </a:p>
          <a:p>
            <a:pPr>
              <a:buFont typeface="Wingdings" panose="05000000000000000000" pitchFamily="2" charset="2"/>
              <a:buChar char="§"/>
            </a:pPr>
            <a:endParaRPr lang="hr-HR" altLang="sr-Latn-RS" sz="1800" b="1" dirty="0"/>
          </a:p>
          <a:p>
            <a:endParaRPr lang="hr-HR" altLang="sr-Latn-RS" b="1" dirty="0"/>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AC56E3E3-43BD-4297-9F97-6CA134FF6907}"/>
              </a:ext>
            </a:extLst>
          </p:cNvPr>
          <p:cNvSpPr txBox="1">
            <a:spLocks noChangeArrowheads="1"/>
          </p:cNvSpPr>
          <p:nvPr/>
        </p:nvSpPr>
        <p:spPr bwMode="auto">
          <a:xfrm>
            <a:off x="457200" y="274638"/>
            <a:ext cx="8229600" cy="7060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hr-HR" altLang="sr-Latn-RS" sz="3600" b="1" dirty="0"/>
              <a:t>Iskustva i problematika u provedbi</a:t>
            </a:r>
          </a:p>
        </p:txBody>
      </p:sp>
    </p:spTree>
    <p:extLst>
      <p:ext uri="{BB962C8B-B14F-4D97-AF65-F5344CB8AC3E}">
        <p14:creationId xmlns:p14="http://schemas.microsoft.com/office/powerpoint/2010/main" val="726320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3</a:t>
            </a:fld>
            <a:endParaRPr lang="hr-HR" altLang="sr-Latn-RS">
              <a:latin typeface="Verdana" panose="020B0604030504040204" pitchFamily="34" charset="0"/>
            </a:endParaRPr>
          </a:p>
        </p:txBody>
      </p:sp>
      <p:sp>
        <p:nvSpPr>
          <p:cNvPr id="7173" name="Rectangle 3"/>
          <p:cNvSpPr>
            <a:spLocks noGrp="1" noChangeArrowheads="1"/>
          </p:cNvSpPr>
          <p:nvPr>
            <p:ph type="body" idx="1"/>
          </p:nvPr>
        </p:nvSpPr>
        <p:spPr bwMode="auto">
          <a:xfrm>
            <a:off x="457200" y="980728"/>
            <a:ext cx="8229600" cy="514543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buNone/>
            </a:pPr>
            <a:endParaRPr lang="hr-HR" altLang="sr-Latn-RS" sz="2000" dirty="0"/>
          </a:p>
          <a:p>
            <a:endParaRPr lang="hr-HR" altLang="sr-Latn-RS" dirty="0"/>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AC56E3E3-43BD-4297-9F97-6CA134FF6907}"/>
              </a:ext>
            </a:extLst>
          </p:cNvPr>
          <p:cNvSpPr txBox="1">
            <a:spLocks noChangeArrowheads="1"/>
          </p:cNvSpPr>
          <p:nvPr/>
        </p:nvSpPr>
        <p:spPr bwMode="auto">
          <a:xfrm>
            <a:off x="455588" y="274638"/>
            <a:ext cx="8229600" cy="7060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hr-HR" altLang="sr-Latn-RS" sz="3600" b="1" dirty="0"/>
              <a:t>Uvod</a:t>
            </a:r>
          </a:p>
        </p:txBody>
      </p:sp>
      <p:pic>
        <p:nvPicPr>
          <p:cNvPr id="9" name="Picture 17" descr="untitled3.png">
            <a:extLst>
              <a:ext uri="{FF2B5EF4-FFF2-40B4-BE49-F238E27FC236}">
                <a16:creationId xmlns:a16="http://schemas.microsoft.com/office/drawing/2014/main" id="{E1402481-E416-45C8-AA88-18236AE5338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870450" y="1990726"/>
            <a:ext cx="3816350" cy="281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2B259D57-EAED-41AE-9850-FB75CDE3D683}"/>
              </a:ext>
            </a:extLst>
          </p:cNvPr>
          <p:cNvSpPr txBox="1"/>
          <p:nvPr/>
        </p:nvSpPr>
        <p:spPr>
          <a:xfrm>
            <a:off x="829160" y="2276872"/>
            <a:ext cx="3816350" cy="2118529"/>
          </a:xfrm>
          <a:prstGeom prst="rect">
            <a:avLst/>
          </a:prstGeom>
          <a:noFill/>
        </p:spPr>
        <p:txBody>
          <a:bodyPr wrap="square" rtlCol="0">
            <a:spAutoFit/>
          </a:bodyPr>
          <a:lstStyle/>
          <a:p>
            <a:pPr>
              <a:lnSpc>
                <a:spcPct val="150000"/>
              </a:lnSpc>
              <a:buFont typeface="Wingdings" panose="05000000000000000000" pitchFamily="2" charset="2"/>
              <a:buChar char="§"/>
            </a:pPr>
            <a:r>
              <a:rPr lang="hr-HR" altLang="sr-Latn-RS" dirty="0"/>
              <a:t> Razvojna banka</a:t>
            </a:r>
          </a:p>
          <a:p>
            <a:pPr>
              <a:lnSpc>
                <a:spcPct val="150000"/>
              </a:lnSpc>
              <a:buFont typeface="Wingdings" panose="05000000000000000000" pitchFamily="2" charset="2"/>
              <a:buChar char="§"/>
            </a:pPr>
            <a:endParaRPr lang="hr-HR" altLang="sr-Latn-RS" dirty="0"/>
          </a:p>
          <a:p>
            <a:pPr>
              <a:lnSpc>
                <a:spcPct val="150000"/>
              </a:lnSpc>
              <a:buFont typeface="Wingdings" panose="05000000000000000000" pitchFamily="2" charset="2"/>
              <a:buChar char="§"/>
            </a:pPr>
            <a:r>
              <a:rPr lang="hr-HR" altLang="sr-Latn-RS" dirty="0"/>
              <a:t> U vlasništvu Republike Hrvatske</a:t>
            </a:r>
          </a:p>
          <a:p>
            <a:pPr>
              <a:lnSpc>
                <a:spcPct val="150000"/>
              </a:lnSpc>
              <a:buFont typeface="Wingdings" panose="05000000000000000000" pitchFamily="2" charset="2"/>
              <a:buChar char="§"/>
            </a:pPr>
            <a:endParaRPr lang="hr-HR" altLang="sr-Latn-RS" dirty="0"/>
          </a:p>
          <a:p>
            <a:pPr>
              <a:lnSpc>
                <a:spcPct val="150000"/>
              </a:lnSpc>
              <a:buFont typeface="Wingdings" panose="05000000000000000000" pitchFamily="2" charset="2"/>
              <a:buChar char="§"/>
            </a:pPr>
            <a:r>
              <a:rPr lang="hr-HR" altLang="sr-Latn-RS" dirty="0"/>
              <a:t> Neprofitna financijska institucija</a:t>
            </a:r>
            <a:endParaRPr lang="hr-HR" dirty="0"/>
          </a:p>
        </p:txBody>
      </p:sp>
    </p:spTree>
    <p:extLst>
      <p:ext uri="{BB962C8B-B14F-4D97-AF65-F5344CB8AC3E}">
        <p14:creationId xmlns:p14="http://schemas.microsoft.com/office/powerpoint/2010/main" val="26247377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30</a:t>
            </a:fld>
            <a:endParaRPr lang="hr-HR" altLang="sr-Latn-RS">
              <a:latin typeface="Verdana" panose="020B0604030504040204" pitchFamily="34" charset="0"/>
            </a:endParaRPr>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9">
            <a:extLst>
              <a:ext uri="{FF2B5EF4-FFF2-40B4-BE49-F238E27FC236}">
                <a16:creationId xmlns:a16="http://schemas.microsoft.com/office/drawing/2014/main" id="{81773248-65BE-4CDE-9EE3-1127E8680BBD}"/>
              </a:ext>
            </a:extLst>
          </p:cNvPr>
          <p:cNvGrpSpPr>
            <a:grpSpLocks/>
          </p:cNvGrpSpPr>
          <p:nvPr/>
        </p:nvGrpSpPr>
        <p:grpSpPr bwMode="auto">
          <a:xfrm>
            <a:off x="211018" y="2011424"/>
            <a:ext cx="8906670" cy="2817812"/>
            <a:chOff x="0" y="1916113"/>
            <a:chExt cx="8906670" cy="2817812"/>
          </a:xfrm>
        </p:grpSpPr>
        <p:sp>
          <p:nvSpPr>
            <p:cNvPr id="10" name="Text Box 2">
              <a:extLst>
                <a:ext uri="{FF2B5EF4-FFF2-40B4-BE49-F238E27FC236}">
                  <a16:creationId xmlns:a16="http://schemas.microsoft.com/office/drawing/2014/main" id="{E4764E61-EB11-461D-A4F8-2C2F044EC0C0}"/>
                </a:ext>
              </a:extLst>
            </p:cNvPr>
            <p:cNvSpPr txBox="1">
              <a:spLocks noChangeArrowheads="1"/>
            </p:cNvSpPr>
            <p:nvPr/>
          </p:nvSpPr>
          <p:spPr bwMode="auto">
            <a:xfrm>
              <a:off x="3361533" y="2724854"/>
              <a:ext cx="554513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hr-HR" altLang="sr-Latn-RS" sz="2400" b="1" i="1" dirty="0">
                  <a:solidFill>
                    <a:srgbClr val="CC0000"/>
                  </a:solidFill>
                </a:rPr>
                <a:t>HVALA NA PAŽNJI!</a:t>
              </a:r>
            </a:p>
            <a:p>
              <a:pPr algn="ctr" eaLnBrk="1" hangingPunct="1"/>
              <a:r>
                <a:rPr lang="hr-HR" altLang="sr-Latn-RS" sz="1600" b="1" i="1" u="sng" dirty="0">
                  <a:solidFill>
                    <a:schemeClr val="tx2"/>
                  </a:solidFill>
                  <a:hlinkClick r:id="rId4"/>
                </a:rPr>
                <a:t>www.hbor.hr</a:t>
              </a:r>
              <a:endParaRPr lang="hr-HR" altLang="sr-Latn-RS" sz="1600" b="1" i="1" u="sng" dirty="0">
                <a:solidFill>
                  <a:schemeClr val="tx2"/>
                </a:solidFill>
              </a:endParaRPr>
            </a:p>
            <a:p>
              <a:pPr algn="ctr" eaLnBrk="1" hangingPunct="1"/>
              <a:r>
                <a:rPr lang="en-GB" altLang="sr-Latn-RS" sz="1600" b="1" i="1" dirty="0" err="1">
                  <a:solidFill>
                    <a:schemeClr val="tx2"/>
                  </a:solidFill>
                </a:rPr>
                <a:t>Strossmayerov</a:t>
              </a:r>
              <a:r>
                <a:rPr lang="en-GB" altLang="sr-Latn-RS" sz="1600" b="1" i="1" dirty="0">
                  <a:solidFill>
                    <a:schemeClr val="tx2"/>
                  </a:solidFill>
                </a:rPr>
                <a:t> </a:t>
              </a:r>
              <a:r>
                <a:rPr lang="en-GB" altLang="sr-Latn-RS" sz="1600" b="1" i="1" dirty="0" err="1">
                  <a:solidFill>
                    <a:schemeClr val="tx2"/>
                  </a:solidFill>
                </a:rPr>
                <a:t>trg</a:t>
              </a:r>
              <a:r>
                <a:rPr lang="en-GB" altLang="sr-Latn-RS" sz="1600" b="1" i="1" dirty="0">
                  <a:solidFill>
                    <a:schemeClr val="tx2"/>
                  </a:solidFill>
                </a:rPr>
                <a:t> 9</a:t>
              </a:r>
            </a:p>
            <a:p>
              <a:pPr algn="ctr" eaLnBrk="1" hangingPunct="1"/>
              <a:r>
                <a:rPr lang="en-GB" altLang="sr-Latn-RS" sz="1600" b="1" i="1" dirty="0">
                  <a:solidFill>
                    <a:schemeClr val="tx2"/>
                  </a:solidFill>
                </a:rPr>
                <a:t>10000 Zagreb, </a:t>
              </a:r>
              <a:r>
                <a:rPr lang="hr-HR" altLang="sr-Latn-RS" sz="1600" b="1" i="1" dirty="0">
                  <a:solidFill>
                    <a:schemeClr val="tx2"/>
                  </a:solidFill>
                </a:rPr>
                <a:t>Hrvatska</a:t>
              </a:r>
            </a:p>
          </p:txBody>
        </p:sp>
        <p:pic>
          <p:nvPicPr>
            <p:cNvPr id="11" name="Picture 17" descr="untitled3.png">
              <a:extLst>
                <a:ext uri="{FF2B5EF4-FFF2-40B4-BE49-F238E27FC236}">
                  <a16:creationId xmlns:a16="http://schemas.microsoft.com/office/drawing/2014/main" id="{A9F92749-B586-444E-BBCB-78D944ACB6B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916113"/>
              <a:ext cx="3816350" cy="281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796463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4</a:t>
            </a:fld>
            <a:endParaRPr lang="hr-HR" altLang="sr-Latn-RS">
              <a:latin typeface="Verdana" panose="020B0604030504040204" pitchFamily="34" charset="0"/>
            </a:endParaRPr>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AC56E3E3-43BD-4297-9F97-6CA134FF6907}"/>
              </a:ext>
            </a:extLst>
          </p:cNvPr>
          <p:cNvSpPr txBox="1">
            <a:spLocks noChangeArrowheads="1"/>
          </p:cNvSpPr>
          <p:nvPr/>
        </p:nvSpPr>
        <p:spPr bwMode="auto">
          <a:xfrm>
            <a:off x="457200" y="274638"/>
            <a:ext cx="8229600" cy="7060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hr-HR" altLang="sr-Latn-RS" sz="3600" dirty="0"/>
              <a:t>Poticano financiranje</a:t>
            </a:r>
          </a:p>
        </p:txBody>
      </p:sp>
      <p:grpSp>
        <p:nvGrpSpPr>
          <p:cNvPr id="9" name="Group 11">
            <a:extLst>
              <a:ext uri="{FF2B5EF4-FFF2-40B4-BE49-F238E27FC236}">
                <a16:creationId xmlns:a16="http://schemas.microsoft.com/office/drawing/2014/main" id="{B12F81FE-51E7-4CE3-A068-BB4CA90F3DFD}"/>
              </a:ext>
            </a:extLst>
          </p:cNvPr>
          <p:cNvGrpSpPr>
            <a:grpSpLocks/>
          </p:cNvGrpSpPr>
          <p:nvPr/>
        </p:nvGrpSpPr>
        <p:grpSpPr bwMode="auto">
          <a:xfrm>
            <a:off x="457200" y="1016732"/>
            <a:ext cx="8119451" cy="4824536"/>
            <a:chOff x="1187624" y="2060848"/>
            <a:chExt cx="6120680" cy="2736304"/>
          </a:xfrm>
        </p:grpSpPr>
        <p:pic>
          <p:nvPicPr>
            <p:cNvPr id="10" name="Picture 6" descr="financial aid.png">
              <a:extLst>
                <a:ext uri="{FF2B5EF4-FFF2-40B4-BE49-F238E27FC236}">
                  <a16:creationId xmlns:a16="http://schemas.microsoft.com/office/drawing/2014/main" id="{8A7AEA07-16A3-464D-BC9A-ABE25317FFE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87624" y="2708920"/>
              <a:ext cx="2916204" cy="1265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07ECEB1A-023C-40CF-BB74-E0C92493F80F}"/>
                </a:ext>
              </a:extLst>
            </p:cNvPr>
            <p:cNvSpPr/>
            <p:nvPr/>
          </p:nvSpPr>
          <p:spPr>
            <a:xfrm>
              <a:off x="4788024" y="2060848"/>
              <a:ext cx="2520280" cy="1224105"/>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r>
                <a:rPr lang="hr-HR" sz="2000" dirty="0">
                  <a:cs typeface="Arial" pitchFamily="34" charset="0"/>
                </a:rPr>
                <a:t>POTPORE IZ NACIONALNIH IZVORA (HBOR, Ministarstva …)</a:t>
              </a:r>
            </a:p>
          </p:txBody>
        </p:sp>
        <p:sp>
          <p:nvSpPr>
            <p:cNvPr id="12" name="Rectangle 11">
              <a:extLst>
                <a:ext uri="{FF2B5EF4-FFF2-40B4-BE49-F238E27FC236}">
                  <a16:creationId xmlns:a16="http://schemas.microsoft.com/office/drawing/2014/main" id="{42FA8BAB-4DFB-4FCB-AC57-6E69EE96AB40}"/>
                </a:ext>
              </a:extLst>
            </p:cNvPr>
            <p:cNvSpPr/>
            <p:nvPr/>
          </p:nvSpPr>
          <p:spPr>
            <a:xfrm>
              <a:off x="4788024" y="3573047"/>
              <a:ext cx="2520280" cy="1224105"/>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r>
                <a:rPr lang="hr-HR" sz="2000" dirty="0">
                  <a:cs typeface="Arial" pitchFamily="34" charset="0"/>
                </a:rPr>
                <a:t>POTPORE IZ EUROPSKIH IZVORA – FINANCIJSKI INSTRUMENTI</a:t>
              </a:r>
            </a:p>
          </p:txBody>
        </p:sp>
        <p:sp>
          <p:nvSpPr>
            <p:cNvPr id="13" name="Left Arrow 10">
              <a:extLst>
                <a:ext uri="{FF2B5EF4-FFF2-40B4-BE49-F238E27FC236}">
                  <a16:creationId xmlns:a16="http://schemas.microsoft.com/office/drawing/2014/main" id="{FFF0E7A8-F5CE-4A0D-AAD6-06D6734FE6E9}"/>
                </a:ext>
              </a:extLst>
            </p:cNvPr>
            <p:cNvSpPr/>
            <p:nvPr/>
          </p:nvSpPr>
          <p:spPr>
            <a:xfrm>
              <a:off x="4283968" y="2708768"/>
              <a:ext cx="360040" cy="576186"/>
            </a:xfrm>
            <a:prstGeom prst="leftArrow">
              <a:avLst/>
            </a:prstGeom>
          </p:spPr>
          <p:style>
            <a:lnRef idx="1">
              <a:schemeClr val="accent2"/>
            </a:lnRef>
            <a:fillRef idx="2">
              <a:schemeClr val="accent2"/>
            </a:fillRef>
            <a:effectRef idx="1">
              <a:schemeClr val="accent2"/>
            </a:effectRef>
            <a:fontRef idx="minor">
              <a:schemeClr val="dk1"/>
            </a:fontRef>
          </p:style>
          <p:txBody>
            <a:bodyPr anchor="ctr"/>
            <a:lstStyle/>
            <a:p>
              <a:pPr algn="ctr" eaLnBrk="1" hangingPunct="1">
                <a:defRPr/>
              </a:pPr>
              <a:endParaRPr lang="hr-HR"/>
            </a:p>
          </p:txBody>
        </p:sp>
        <p:sp>
          <p:nvSpPr>
            <p:cNvPr id="14" name="Left Arrow 11">
              <a:extLst>
                <a:ext uri="{FF2B5EF4-FFF2-40B4-BE49-F238E27FC236}">
                  <a16:creationId xmlns:a16="http://schemas.microsoft.com/office/drawing/2014/main" id="{65C11ABC-523E-400A-8FC8-CECB86CCA7BB}"/>
                </a:ext>
              </a:extLst>
            </p:cNvPr>
            <p:cNvSpPr/>
            <p:nvPr/>
          </p:nvSpPr>
          <p:spPr>
            <a:xfrm>
              <a:off x="4283968" y="3428421"/>
              <a:ext cx="360040" cy="576186"/>
            </a:xfrm>
            <a:prstGeom prst="leftArrow">
              <a:avLst/>
            </a:prstGeom>
          </p:spPr>
          <p:style>
            <a:lnRef idx="1">
              <a:schemeClr val="accent2"/>
            </a:lnRef>
            <a:fillRef idx="2">
              <a:schemeClr val="accent2"/>
            </a:fillRef>
            <a:effectRef idx="1">
              <a:schemeClr val="accent2"/>
            </a:effectRef>
            <a:fontRef idx="minor">
              <a:schemeClr val="dk1"/>
            </a:fontRef>
          </p:style>
          <p:txBody>
            <a:bodyPr anchor="ctr"/>
            <a:lstStyle/>
            <a:p>
              <a:pPr algn="ctr" eaLnBrk="1" hangingPunct="1">
                <a:defRPr/>
              </a:pPr>
              <a:endParaRPr lang="hr-HR"/>
            </a:p>
          </p:txBody>
        </p:sp>
      </p:grpSp>
    </p:spTree>
    <p:extLst>
      <p:ext uri="{BB962C8B-B14F-4D97-AF65-F5344CB8AC3E}">
        <p14:creationId xmlns:p14="http://schemas.microsoft.com/office/powerpoint/2010/main" val="3247194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5</a:t>
            </a:fld>
            <a:endParaRPr lang="hr-HR" altLang="sr-Latn-RS">
              <a:latin typeface="Verdana" panose="020B0604030504040204" pitchFamily="34" charset="0"/>
            </a:endParaRPr>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AC56E3E3-43BD-4297-9F97-6CA134FF6907}"/>
              </a:ext>
            </a:extLst>
          </p:cNvPr>
          <p:cNvSpPr txBox="1">
            <a:spLocks noChangeArrowheads="1"/>
          </p:cNvSpPr>
          <p:nvPr/>
        </p:nvSpPr>
        <p:spPr bwMode="auto">
          <a:xfrm>
            <a:off x="463724" y="274638"/>
            <a:ext cx="8229600" cy="7060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hr-HR" altLang="sr-Latn-RS" sz="3600" b="1"/>
              <a:t>Financijski instrumenti</a:t>
            </a:r>
            <a:endParaRPr lang="hr-HR" altLang="sr-Latn-RS" sz="3600" b="1" dirty="0"/>
          </a:p>
        </p:txBody>
      </p:sp>
      <p:sp>
        <p:nvSpPr>
          <p:cNvPr id="13" name="Text Placeholder 4">
            <a:extLst>
              <a:ext uri="{FF2B5EF4-FFF2-40B4-BE49-F238E27FC236}">
                <a16:creationId xmlns:a16="http://schemas.microsoft.com/office/drawing/2014/main" id="{08199F3D-EEA9-49EE-911B-4CA24743109B}"/>
              </a:ext>
            </a:extLst>
          </p:cNvPr>
          <p:cNvSpPr txBox="1">
            <a:spLocks/>
          </p:cNvSpPr>
          <p:nvPr/>
        </p:nvSpPr>
        <p:spPr>
          <a:xfrm>
            <a:off x="6880" y="1059088"/>
            <a:ext cx="9145859" cy="1440160"/>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hr-HR" sz="2800" dirty="0"/>
              <a:t>Krediti, jamstva i vlasnička ulaganja iz izvora EU fondova, kojima se omogućuje</a:t>
            </a:r>
            <a:endParaRPr lang="en-US" sz="2800" dirty="0"/>
          </a:p>
          <a:p>
            <a:endParaRPr lang="en-US" dirty="0"/>
          </a:p>
        </p:txBody>
      </p:sp>
      <p:graphicFrame>
        <p:nvGraphicFramePr>
          <p:cNvPr id="19" name="Diagram 18">
            <a:extLst>
              <a:ext uri="{FF2B5EF4-FFF2-40B4-BE49-F238E27FC236}">
                <a16:creationId xmlns:a16="http://schemas.microsoft.com/office/drawing/2014/main" id="{B2B8DCAB-4F83-436C-9E4B-603E8296A31B}"/>
              </a:ext>
            </a:extLst>
          </p:cNvPr>
          <p:cNvGraphicFramePr/>
          <p:nvPr>
            <p:extLst>
              <p:ext uri="{D42A27DB-BD31-4B8C-83A1-F6EECF244321}">
                <p14:modId xmlns:p14="http://schemas.microsoft.com/office/powerpoint/2010/main" val="603098023"/>
              </p:ext>
            </p:extLst>
          </p:nvPr>
        </p:nvGraphicFramePr>
        <p:xfrm>
          <a:off x="-672295" y="2310262"/>
          <a:ext cx="10501638" cy="2667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746151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6</a:t>
            </a:fld>
            <a:endParaRPr lang="hr-HR" altLang="sr-Latn-RS">
              <a:latin typeface="Verdana" panose="020B0604030504040204" pitchFamily="34" charset="0"/>
            </a:endParaRPr>
          </a:p>
        </p:txBody>
      </p:sp>
      <p:sp>
        <p:nvSpPr>
          <p:cNvPr id="7172" name="Rectangle 2"/>
          <p:cNvSpPr>
            <a:spLocks noGrp="1" noChangeArrowheads="1"/>
          </p:cNvSpPr>
          <p:nvPr>
            <p:ph type="title"/>
          </p:nvPr>
        </p:nvSpPr>
        <p:spPr bwMode="auto">
          <a:xfrm>
            <a:off x="0" y="274638"/>
            <a:ext cx="9144000" cy="7060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hr-HR" altLang="sr-Latn-RS" sz="3600" b="1" dirty="0"/>
              <a:t>Promicanje energetske učinkovitosti i korištenja obnovljivih izvora energije</a:t>
            </a:r>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a:extLst>
              <a:ext uri="{FF2B5EF4-FFF2-40B4-BE49-F238E27FC236}">
                <a16:creationId xmlns:a16="http://schemas.microsoft.com/office/drawing/2014/main" id="{3B8E67E1-250C-4ABA-8A1D-472A95E63FCB}"/>
              </a:ext>
            </a:extLst>
          </p:cNvPr>
          <p:cNvSpPr>
            <a:spLocks noGrp="1"/>
          </p:cNvSpPr>
          <p:nvPr>
            <p:ph idx="1"/>
          </p:nvPr>
        </p:nvSpPr>
        <p:spPr>
          <a:xfrm>
            <a:off x="0" y="1059088"/>
            <a:ext cx="9144000" cy="5067075"/>
          </a:xfrm>
        </p:spPr>
        <p:txBody>
          <a:bodyPr/>
          <a:lstStyle/>
          <a:p>
            <a:pPr marL="0" indent="0">
              <a:buNone/>
            </a:pPr>
            <a:endParaRPr lang="hr-HR" sz="1800" dirty="0"/>
          </a:p>
          <a:p>
            <a:pPr marL="0" indent="0">
              <a:buNone/>
            </a:pPr>
            <a:endParaRPr lang="hr-HR" sz="2000" b="1" dirty="0"/>
          </a:p>
          <a:p>
            <a:pPr marL="0" indent="0">
              <a:buNone/>
            </a:pPr>
            <a:r>
              <a:rPr lang="hr-HR" sz="2000" b="1" dirty="0"/>
              <a:t>Tržišni nedostaci i tržišni jaz utvrđeni provedenom ex-</a:t>
            </a:r>
            <a:r>
              <a:rPr lang="hr-HR" sz="2000" b="1" dirty="0" err="1"/>
              <a:t>ante</a:t>
            </a:r>
            <a:r>
              <a:rPr lang="hr-HR" sz="2000" b="1" dirty="0"/>
              <a:t> procjenom (2015):</a:t>
            </a:r>
          </a:p>
          <a:p>
            <a:pPr marL="0" indent="0">
              <a:buNone/>
            </a:pPr>
            <a:r>
              <a:rPr lang="hr-HR" sz="1800" dirty="0"/>
              <a:t>- Nedovoljna ponuda izvora financiranja</a:t>
            </a:r>
          </a:p>
          <a:p>
            <a:pPr marL="0" indent="0">
              <a:buNone/>
            </a:pPr>
            <a:r>
              <a:rPr lang="hr-HR" sz="1800" dirty="0"/>
              <a:t>- Projekti energetske učinkovitosti prerizični za banke</a:t>
            </a:r>
          </a:p>
          <a:p>
            <a:pPr marL="0" indent="0">
              <a:buNone/>
            </a:pPr>
            <a:r>
              <a:rPr lang="hr-HR" sz="1800" dirty="0"/>
              <a:t>- Mala spremnost provedbe mjera </a:t>
            </a:r>
            <a:r>
              <a:rPr lang="hr-HR" sz="1800" dirty="0" err="1"/>
              <a:t>energ</a:t>
            </a:r>
            <a:r>
              <a:rPr lang="hr-HR" sz="1800" dirty="0"/>
              <a:t>. učinkovitosti u proizvodnim poduzećima</a:t>
            </a:r>
          </a:p>
          <a:p>
            <a:pPr marL="0" indent="0">
              <a:buNone/>
            </a:pPr>
            <a:r>
              <a:rPr lang="hr-HR" sz="1800" dirty="0"/>
              <a:t>- Postojeća ograničenja u zaduživanju lokalne samouprave i gradova kao i ograničenost proračuna</a:t>
            </a:r>
          </a:p>
          <a:p>
            <a:pPr marL="0" indent="0">
              <a:buNone/>
            </a:pPr>
            <a:r>
              <a:rPr lang="hr-HR" sz="1800" dirty="0"/>
              <a:t>-Potrebna kapitalno intenzivna obnova zgrada što uzrokuje smanjeni interes za projekte itd. </a:t>
            </a:r>
          </a:p>
          <a:p>
            <a:pPr marL="0" indent="0">
              <a:buNone/>
            </a:pPr>
            <a:r>
              <a:rPr lang="hr-HR" sz="2000" b="1" dirty="0"/>
              <a:t>Predloženi financijski proizvodi (instrumenti):</a:t>
            </a:r>
          </a:p>
          <a:p>
            <a:pPr marL="0" indent="0">
              <a:buNone/>
            </a:pPr>
            <a:r>
              <a:rPr lang="hr-HR" sz="1800" dirty="0"/>
              <a:t>- Zajmovi uz povoljne kamatne stope (srednjoročni i dugoročni)</a:t>
            </a:r>
          </a:p>
          <a:p>
            <a:pPr marL="0" indent="0">
              <a:buNone/>
            </a:pPr>
            <a:r>
              <a:rPr lang="hr-HR" sz="1800" dirty="0"/>
              <a:t>- Vlasničko financiranje za ESCO poduzeća</a:t>
            </a:r>
          </a:p>
          <a:p>
            <a:pPr marL="0" indent="0">
              <a:buNone/>
            </a:pPr>
            <a:r>
              <a:rPr lang="hr-HR" sz="1800" dirty="0"/>
              <a:t>- Mogućnost bespovratnih sredstava za tehničku pomoć</a:t>
            </a:r>
          </a:p>
          <a:p>
            <a:pPr marL="0" indent="0">
              <a:buNone/>
            </a:pPr>
            <a:r>
              <a:rPr lang="hr-HR" sz="2000" b="1" dirty="0"/>
              <a:t>Predloženi mehanizam provedbe:</a:t>
            </a:r>
          </a:p>
          <a:p>
            <a:pPr marL="0" indent="0">
              <a:buNone/>
            </a:pPr>
            <a:r>
              <a:rPr lang="hr-HR" sz="1800" dirty="0"/>
              <a:t>- Fond fondova za Energetsku učinkovitosti u zgradama, poslovnim procesima u poduzećima te javnoj rasvjeti</a:t>
            </a:r>
          </a:p>
          <a:p>
            <a:pPr marL="0" indent="0">
              <a:buNone/>
            </a:pPr>
            <a:endParaRPr lang="hr-HR" sz="2800" dirty="0"/>
          </a:p>
        </p:txBody>
      </p:sp>
    </p:spTree>
    <p:extLst>
      <p:ext uri="{BB962C8B-B14F-4D97-AF65-F5344CB8AC3E}">
        <p14:creationId xmlns:p14="http://schemas.microsoft.com/office/powerpoint/2010/main" val="448685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7</a:t>
            </a:fld>
            <a:endParaRPr lang="hr-HR" altLang="sr-Latn-RS">
              <a:latin typeface="Verdana" panose="020B0604030504040204" pitchFamily="34" charset="0"/>
            </a:endParaRPr>
          </a:p>
        </p:txBody>
      </p:sp>
      <p:sp>
        <p:nvSpPr>
          <p:cNvPr id="7172" name="Rectangle 2"/>
          <p:cNvSpPr>
            <a:spLocks noGrp="1" noChangeArrowheads="1"/>
          </p:cNvSpPr>
          <p:nvPr>
            <p:ph type="title"/>
          </p:nvPr>
        </p:nvSpPr>
        <p:spPr bwMode="auto">
          <a:xfrm>
            <a:off x="0" y="274638"/>
            <a:ext cx="9144000" cy="7060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hr-HR" altLang="sr-Latn-RS" sz="3600" b="1" dirty="0"/>
              <a:t>HBOR-ove inicijative za </a:t>
            </a:r>
            <a:r>
              <a:rPr lang="hr-HR" altLang="sr-Latn-RS" sz="3600" b="1" dirty="0" err="1"/>
              <a:t>EnU</a:t>
            </a:r>
            <a:endParaRPr lang="hr-HR" altLang="sr-Latn-RS" sz="3600" b="1" dirty="0"/>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a:extLst>
              <a:ext uri="{FF2B5EF4-FFF2-40B4-BE49-F238E27FC236}">
                <a16:creationId xmlns:a16="http://schemas.microsoft.com/office/drawing/2014/main" id="{3B8E67E1-250C-4ABA-8A1D-472A95E63FCB}"/>
              </a:ext>
            </a:extLst>
          </p:cNvPr>
          <p:cNvSpPr>
            <a:spLocks noGrp="1"/>
          </p:cNvSpPr>
          <p:nvPr>
            <p:ph idx="1"/>
          </p:nvPr>
        </p:nvSpPr>
        <p:spPr>
          <a:xfrm>
            <a:off x="0" y="1059088"/>
            <a:ext cx="9144000" cy="5067075"/>
          </a:xfrm>
        </p:spPr>
        <p:txBody>
          <a:bodyPr/>
          <a:lstStyle/>
          <a:p>
            <a:pPr marL="0" indent="0">
              <a:buNone/>
            </a:pPr>
            <a:r>
              <a:rPr lang="hr-HR" sz="2000" dirty="0"/>
              <a:t>Prepoznajući važnost uključivanja u </a:t>
            </a:r>
            <a:r>
              <a:rPr lang="hr-HR" sz="2000" b="1" dirty="0"/>
              <a:t>inicijative i projekte kojima je cilj očuvanje okoliša</a:t>
            </a:r>
            <a:r>
              <a:rPr lang="hr-HR" sz="2000" dirty="0"/>
              <a:t>, </a:t>
            </a:r>
            <a:r>
              <a:rPr lang="hr-HR" sz="2000" b="1" dirty="0"/>
              <a:t>učinkovitije korištenje energije te korištenje obnovljivih izvora energije</a:t>
            </a:r>
            <a:r>
              <a:rPr lang="hr-HR" sz="2000" dirty="0"/>
              <a:t>, HBOR je kao državna razvojna banka od osnutka posebnu pažnju usmjerila financiranju održivih projekata kojima se štiti okoliš i jača energetska učinkovitost, kao i projekata obnovljivih izvora energije, te je </a:t>
            </a:r>
            <a:r>
              <a:rPr lang="hr-HR" sz="2000" b="1" dirty="0"/>
              <a:t>dugi niz godina </a:t>
            </a:r>
            <a:r>
              <a:rPr lang="hr-HR" sz="2000" dirty="0"/>
              <a:t>aktivni  dionik na sljedeći način:</a:t>
            </a:r>
          </a:p>
          <a:p>
            <a:r>
              <a:rPr lang="hr-HR" sz="2000" dirty="0"/>
              <a:t>Osiguravanjem odgovarajućih izvora sredstava za ove projekte,</a:t>
            </a:r>
          </a:p>
          <a:p>
            <a:r>
              <a:rPr lang="hr-HR" sz="2000" dirty="0"/>
              <a:t>Kreiranjem specifičnih proizvoda,</a:t>
            </a:r>
          </a:p>
          <a:p>
            <a:r>
              <a:rPr lang="hr-HR" sz="2000" dirty="0"/>
              <a:t>Suradnjom s domaćim i međunarodnim institucijama (IBRD, UNDP, FZOEU, </a:t>
            </a:r>
            <a:r>
              <a:rPr lang="hr-HR" sz="2000" dirty="0" err="1"/>
              <a:t>KfW</a:t>
            </a:r>
            <a:r>
              <a:rPr lang="hr-HR" sz="2000" dirty="0"/>
              <a:t>, EK/EIB itd.).</a:t>
            </a:r>
          </a:p>
          <a:p>
            <a:endParaRPr lang="hr-HR" sz="2000" dirty="0"/>
          </a:p>
          <a:p>
            <a:endParaRPr lang="hr-HR" sz="2000" dirty="0"/>
          </a:p>
          <a:p>
            <a:pPr marL="0" indent="0">
              <a:buNone/>
            </a:pPr>
            <a:r>
              <a:rPr lang="hr-HR" sz="2000" dirty="0"/>
              <a:t>Ujedno, i putem ostalih programa kreditiranja namijenjenih ulaganjima, HBOR je poticao projekte kojima je cilj bila ušteda energije i/ili korištenje obnovljivih izvora energije.</a:t>
            </a:r>
          </a:p>
          <a:p>
            <a:endParaRPr lang="hr-HR" sz="2000" dirty="0"/>
          </a:p>
        </p:txBody>
      </p:sp>
    </p:spTree>
    <p:extLst>
      <p:ext uri="{BB962C8B-B14F-4D97-AF65-F5344CB8AC3E}">
        <p14:creationId xmlns:p14="http://schemas.microsoft.com/office/powerpoint/2010/main" val="4274724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8</a:t>
            </a:fld>
            <a:endParaRPr lang="hr-HR" altLang="sr-Latn-RS">
              <a:latin typeface="Verdana" panose="020B0604030504040204" pitchFamily="34" charset="0"/>
            </a:endParaRPr>
          </a:p>
        </p:txBody>
      </p:sp>
      <p:sp>
        <p:nvSpPr>
          <p:cNvPr id="7172" name="Rectangle 2"/>
          <p:cNvSpPr>
            <a:spLocks noGrp="1" noChangeArrowheads="1"/>
          </p:cNvSpPr>
          <p:nvPr>
            <p:ph type="title"/>
          </p:nvPr>
        </p:nvSpPr>
        <p:spPr bwMode="auto">
          <a:xfrm>
            <a:off x="0" y="274638"/>
            <a:ext cx="9144000" cy="7060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hr-HR" altLang="sr-Latn-RS" sz="3600" b="1" dirty="0"/>
              <a:t>HBOR-ove inicijative za </a:t>
            </a:r>
            <a:r>
              <a:rPr lang="hr-HR" altLang="sr-Latn-RS" sz="3600" b="1" dirty="0" err="1"/>
              <a:t>EnU</a:t>
            </a:r>
            <a:endParaRPr lang="hr-HR" altLang="sr-Latn-RS" sz="3600" b="1" dirty="0"/>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a:extLst>
              <a:ext uri="{FF2B5EF4-FFF2-40B4-BE49-F238E27FC236}">
                <a16:creationId xmlns:a16="http://schemas.microsoft.com/office/drawing/2014/main" id="{3B8E67E1-250C-4ABA-8A1D-472A95E63FCB}"/>
              </a:ext>
            </a:extLst>
          </p:cNvPr>
          <p:cNvSpPr>
            <a:spLocks noGrp="1"/>
          </p:cNvSpPr>
          <p:nvPr>
            <p:ph idx="1"/>
          </p:nvPr>
        </p:nvSpPr>
        <p:spPr>
          <a:xfrm>
            <a:off x="0" y="1059088"/>
            <a:ext cx="9144000" cy="5067075"/>
          </a:xfrm>
        </p:spPr>
        <p:txBody>
          <a:bodyPr/>
          <a:lstStyle/>
          <a:p>
            <a:pPr marL="0" indent="0">
              <a:buNone/>
            </a:pPr>
            <a:r>
              <a:rPr lang="hr-HR" sz="2000" b="1" dirty="0"/>
              <a:t>Dugogodišnje iskustvo HBOR-a </a:t>
            </a:r>
            <a:r>
              <a:rPr lang="hr-HR" sz="2000" dirty="0"/>
              <a:t>u kreditiranju projekata energetske učinkovitosti i obnovljivih izvora energije u svim sektorima bitnim za financijski instrument „ESIF Krediti za energetsku učinkovitosti" (privatni korisnici u sektorima industrije, trgovine i turizma, javne zgrade i javna rasvjeta). </a:t>
            </a:r>
          </a:p>
          <a:p>
            <a:pPr marL="0" indent="0">
              <a:buNone/>
            </a:pPr>
            <a:endParaRPr lang="hr-HR" sz="2000" dirty="0"/>
          </a:p>
          <a:p>
            <a:pPr marL="0" indent="0">
              <a:buNone/>
            </a:pPr>
            <a:r>
              <a:rPr lang="hr-HR" sz="2000" dirty="0"/>
              <a:t>Provedba financijskog instrumenta „ESIF Krediti za energetsku učinkovitost“ predstavlja </a:t>
            </a:r>
            <a:r>
              <a:rPr lang="hr-HR" sz="2000" b="1" dirty="0"/>
              <a:t>novu, mandatnu, aktivnost HBOR-a, odnosno da ovaj financijski instrument neće zamijeniti HBOR-ove postojeće proizvode</a:t>
            </a:r>
            <a:r>
              <a:rPr lang="hr-HR" sz="2000" dirty="0"/>
              <a:t>. </a:t>
            </a:r>
          </a:p>
          <a:p>
            <a:pPr marL="0" indent="0">
              <a:buNone/>
            </a:pPr>
            <a:endParaRPr lang="hr-HR" sz="2000" dirty="0"/>
          </a:p>
          <a:p>
            <a:pPr marL="0" indent="0">
              <a:buNone/>
            </a:pPr>
            <a:r>
              <a:rPr lang="hr-HR" sz="2000" b="1" dirty="0" err="1"/>
              <a:t>Benefiti</a:t>
            </a:r>
            <a:r>
              <a:rPr lang="hr-HR" sz="2000" b="1" dirty="0"/>
              <a:t> financijskog instrumenta „ESIF Krediti za energetsku učinkovitost“ </a:t>
            </a:r>
            <a:r>
              <a:rPr lang="hr-HR" sz="2000" dirty="0"/>
              <a:t>ogledaju se u povoljnijim uvjetima od tržišnih, odnosno značajno nižoj kamatnoj stopi i oslobođenju od plaćanja naknada za obradu zahtjeva za kredit i za rezervaciju sredstava te u dugim rokovima otplate kredita.</a:t>
            </a:r>
          </a:p>
        </p:txBody>
      </p:sp>
    </p:spTree>
    <p:extLst>
      <p:ext uri="{BB962C8B-B14F-4D97-AF65-F5344CB8AC3E}">
        <p14:creationId xmlns:p14="http://schemas.microsoft.com/office/powerpoint/2010/main" val="1727772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187624" y="6387084"/>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Mario-Miro Židov</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9</a:t>
            </a:fld>
            <a:endParaRPr lang="hr-HR" altLang="sr-Latn-RS">
              <a:latin typeface="Verdana" panose="020B0604030504040204" pitchFamily="34" charset="0"/>
            </a:endParaRPr>
          </a:p>
        </p:txBody>
      </p:sp>
      <p:pic>
        <p:nvPicPr>
          <p:cNvPr id="8" name="Picture 17" descr="untitled3.png">
            <a:extLst>
              <a:ext uri="{FF2B5EF4-FFF2-40B4-BE49-F238E27FC236}">
                <a16:creationId xmlns:a16="http://schemas.microsoft.com/office/drawing/2014/main" id="{AFFAA85D-0533-42B3-A1B9-1D4CCCE315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308724"/>
            <a:ext cx="74392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AC56E3E3-43BD-4297-9F97-6CA134FF6907}"/>
              </a:ext>
            </a:extLst>
          </p:cNvPr>
          <p:cNvSpPr txBox="1">
            <a:spLocks noChangeArrowheads="1"/>
          </p:cNvSpPr>
          <p:nvPr/>
        </p:nvSpPr>
        <p:spPr bwMode="auto">
          <a:xfrm>
            <a:off x="293077" y="274638"/>
            <a:ext cx="8393723" cy="7060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hr-HR" altLang="sr-Latn-RS" sz="3200" b="1" dirty="0"/>
              <a:t>ESIF Krediti za </a:t>
            </a:r>
            <a:r>
              <a:rPr lang="hr-HR" altLang="sr-Latn-RS" sz="3200" b="1" dirty="0" err="1"/>
              <a:t>EnU</a:t>
            </a:r>
            <a:r>
              <a:rPr lang="hr-HR" altLang="sr-Latn-RS" sz="3200" b="1" dirty="0"/>
              <a:t> u zgradama javnog sektora</a:t>
            </a:r>
          </a:p>
        </p:txBody>
      </p:sp>
      <p:graphicFrame>
        <p:nvGraphicFramePr>
          <p:cNvPr id="9" name="Diagram 8">
            <a:extLst>
              <a:ext uri="{FF2B5EF4-FFF2-40B4-BE49-F238E27FC236}">
                <a16:creationId xmlns:a16="http://schemas.microsoft.com/office/drawing/2014/main" id="{4FB9E44F-52DD-4581-A9BF-28641FEDB50D}"/>
              </a:ext>
            </a:extLst>
          </p:cNvPr>
          <p:cNvGraphicFramePr/>
          <p:nvPr>
            <p:extLst>
              <p:ext uri="{D42A27DB-BD31-4B8C-83A1-F6EECF244321}">
                <p14:modId xmlns:p14="http://schemas.microsoft.com/office/powerpoint/2010/main" val="1082004853"/>
              </p:ext>
            </p:extLst>
          </p:nvPr>
        </p:nvGraphicFramePr>
        <p:xfrm>
          <a:off x="293077" y="1116199"/>
          <a:ext cx="8557846" cy="188075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0" name="Diagram 9">
            <a:extLst>
              <a:ext uri="{FF2B5EF4-FFF2-40B4-BE49-F238E27FC236}">
                <a16:creationId xmlns:a16="http://schemas.microsoft.com/office/drawing/2014/main" id="{CC366CF5-C7DD-44B6-975B-FDBF342037FB}"/>
              </a:ext>
            </a:extLst>
          </p:cNvPr>
          <p:cNvGraphicFramePr/>
          <p:nvPr>
            <p:extLst>
              <p:ext uri="{D42A27DB-BD31-4B8C-83A1-F6EECF244321}">
                <p14:modId xmlns:p14="http://schemas.microsoft.com/office/powerpoint/2010/main" val="3581516869"/>
              </p:ext>
            </p:extLst>
          </p:nvPr>
        </p:nvGraphicFramePr>
        <p:xfrm>
          <a:off x="293077" y="3183280"/>
          <a:ext cx="8557846" cy="92333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11" name="Diagram 10">
            <a:extLst>
              <a:ext uri="{FF2B5EF4-FFF2-40B4-BE49-F238E27FC236}">
                <a16:creationId xmlns:a16="http://schemas.microsoft.com/office/drawing/2014/main" id="{C9EB57CD-3879-431A-AACF-0CBE3C541030}"/>
              </a:ext>
            </a:extLst>
          </p:cNvPr>
          <p:cNvGraphicFramePr/>
          <p:nvPr>
            <p:extLst>
              <p:ext uri="{D42A27DB-BD31-4B8C-83A1-F6EECF244321}">
                <p14:modId xmlns:p14="http://schemas.microsoft.com/office/powerpoint/2010/main" val="3333790029"/>
              </p:ext>
            </p:extLst>
          </p:nvPr>
        </p:nvGraphicFramePr>
        <p:xfrm>
          <a:off x="293077" y="4175492"/>
          <a:ext cx="8557846" cy="883715"/>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graphicFrame>
        <p:nvGraphicFramePr>
          <p:cNvPr id="12" name="Diagram 11">
            <a:extLst>
              <a:ext uri="{FF2B5EF4-FFF2-40B4-BE49-F238E27FC236}">
                <a16:creationId xmlns:a16="http://schemas.microsoft.com/office/drawing/2014/main" id="{5EEF23A5-63AF-4664-9970-611633D62ED4}"/>
              </a:ext>
            </a:extLst>
          </p:cNvPr>
          <p:cNvGraphicFramePr/>
          <p:nvPr>
            <p:extLst>
              <p:ext uri="{D42A27DB-BD31-4B8C-83A1-F6EECF244321}">
                <p14:modId xmlns:p14="http://schemas.microsoft.com/office/powerpoint/2010/main" val="2589442380"/>
              </p:ext>
            </p:extLst>
          </p:nvPr>
        </p:nvGraphicFramePr>
        <p:xfrm>
          <a:off x="293077" y="5115819"/>
          <a:ext cx="8557846" cy="923330"/>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spTree>
    <p:extLst>
      <p:ext uri="{BB962C8B-B14F-4D97-AF65-F5344CB8AC3E}">
        <p14:creationId xmlns:p14="http://schemas.microsoft.com/office/powerpoint/2010/main" val="6700154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1392</TotalTime>
  <Words>5079</Words>
  <Application>Microsoft Office PowerPoint</Application>
  <PresentationFormat>On-screen Show (4:3)</PresentationFormat>
  <Paragraphs>539</Paragraphs>
  <Slides>30</Slides>
  <Notes>30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Arial Narrow</vt:lpstr>
      <vt:lpstr>Calibri</vt:lpstr>
      <vt:lpstr>Times New Roman</vt:lpstr>
      <vt:lpstr>Verdana</vt:lpstr>
      <vt:lpstr>Wingdings</vt:lpstr>
      <vt:lpstr>Office Theme</vt:lpstr>
      <vt:lpstr>HBOR-ovi financijski instrumenti potpore energetskoj učinkovitosti</vt:lpstr>
      <vt:lpstr>Sadržaj</vt:lpstr>
      <vt:lpstr>PowerPoint Presentation</vt:lpstr>
      <vt:lpstr>PowerPoint Presentation</vt:lpstr>
      <vt:lpstr>PowerPoint Presentation</vt:lpstr>
      <vt:lpstr>Promicanje energetske učinkovitosti i korištenja obnovljivih izvora energije</vt:lpstr>
      <vt:lpstr>HBOR-ove inicijative za EnU</vt:lpstr>
      <vt:lpstr>HBOR-ove inicijative za EnU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Berislav Rupčić</dc:creator>
  <cp:lastModifiedBy>Židov Mario-Miro</cp:lastModifiedBy>
  <cp:revision>51</cp:revision>
  <dcterms:created xsi:type="dcterms:W3CDTF">2010-03-22T21:50:27Z</dcterms:created>
  <dcterms:modified xsi:type="dcterms:W3CDTF">2019-06-14T05:35:49Z</dcterms:modified>
</cp:coreProperties>
</file>