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1" r:id="rId2"/>
    <p:sldId id="263" r:id="rId3"/>
    <p:sldId id="369" r:id="rId4"/>
    <p:sldId id="330" r:id="rId5"/>
    <p:sldId id="266" r:id="rId6"/>
    <p:sldId id="265" r:id="rId7"/>
    <p:sldId id="264" r:id="rId8"/>
    <p:sldId id="268" r:id="rId9"/>
    <p:sldId id="328" r:id="rId10"/>
    <p:sldId id="329" r:id="rId11"/>
    <p:sldId id="269" r:id="rId12"/>
    <p:sldId id="372" r:id="rId13"/>
    <p:sldId id="332" r:id="rId14"/>
    <p:sldId id="335" r:id="rId15"/>
    <p:sldId id="338" r:id="rId16"/>
    <p:sldId id="367" r:id="rId17"/>
    <p:sldId id="339" r:id="rId18"/>
    <p:sldId id="343" r:id="rId19"/>
    <p:sldId id="344" r:id="rId20"/>
    <p:sldId id="346" r:id="rId21"/>
    <p:sldId id="347" r:id="rId22"/>
    <p:sldId id="363" r:id="rId23"/>
    <p:sldId id="355" r:id="rId24"/>
    <p:sldId id="348" r:id="rId25"/>
    <p:sldId id="354" r:id="rId26"/>
    <p:sldId id="356" r:id="rId27"/>
    <p:sldId id="357" r:id="rId28"/>
    <p:sldId id="358" r:id="rId29"/>
    <p:sldId id="370" r:id="rId30"/>
    <p:sldId id="360" r:id="rId31"/>
    <p:sldId id="361" r:id="rId32"/>
    <p:sldId id="351" r:id="rId33"/>
    <p:sldId id="359" r:id="rId34"/>
    <p:sldId id="349" r:id="rId35"/>
    <p:sldId id="350" r:id="rId36"/>
    <p:sldId id="371" r:id="rId37"/>
    <p:sldId id="368" r:id="rId38"/>
    <p:sldId id="352" r:id="rId39"/>
    <p:sldId id="365" r:id="rId40"/>
    <p:sldId id="364" r:id="rId41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Zadana sekcija" id="{831FA6C8-9FCE-4B21-BFE9-4DAD93929131}">
          <p14:sldIdLst>
            <p14:sldId id="261"/>
            <p14:sldId id="263"/>
            <p14:sldId id="369"/>
            <p14:sldId id="330"/>
            <p14:sldId id="266"/>
            <p14:sldId id="265"/>
            <p14:sldId id="264"/>
            <p14:sldId id="268"/>
            <p14:sldId id="328"/>
            <p14:sldId id="329"/>
            <p14:sldId id="269"/>
            <p14:sldId id="372"/>
            <p14:sldId id="332"/>
            <p14:sldId id="335"/>
            <p14:sldId id="338"/>
            <p14:sldId id="367"/>
            <p14:sldId id="339"/>
            <p14:sldId id="343"/>
            <p14:sldId id="344"/>
            <p14:sldId id="346"/>
            <p14:sldId id="347"/>
            <p14:sldId id="363"/>
            <p14:sldId id="355"/>
            <p14:sldId id="348"/>
            <p14:sldId id="354"/>
            <p14:sldId id="356"/>
            <p14:sldId id="357"/>
            <p14:sldId id="358"/>
            <p14:sldId id="370"/>
            <p14:sldId id="360"/>
            <p14:sldId id="361"/>
            <p14:sldId id="351"/>
            <p14:sldId id="359"/>
            <p14:sldId id="349"/>
            <p14:sldId id="350"/>
            <p14:sldId id="371"/>
            <p14:sldId id="368"/>
            <p14:sldId id="352"/>
            <p14:sldId id="365"/>
            <p14:sldId id="36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AAC"/>
    <a:srgbClr val="0B28A1"/>
    <a:srgbClr val="0A238C"/>
    <a:srgbClr val="4F81BD"/>
    <a:srgbClr val="C0C0C0"/>
    <a:srgbClr val="112A71"/>
    <a:srgbClr val="12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01" autoAdjust="0"/>
    <p:restoredTop sz="90036" autoAdjust="0"/>
  </p:normalViewPr>
  <p:slideViewPr>
    <p:cSldViewPr>
      <p:cViewPr varScale="1">
        <p:scale>
          <a:sx n="94" d="100"/>
          <a:sy n="94" d="100"/>
        </p:scale>
        <p:origin x="-16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13.6.2019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13.6.2019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r/url?sa=t&amp;rct=j&amp;q=&amp;esrc=s&amp;source=web&amp;cd=1&amp;ved=2ahUKEwi3j8Kfz-PiAhWEYVAKHQG3DgIQFjAAegQIBhAC&amp;url=http://www.gfos.unios.hr/download/Zlata-Dola%C4%8Dek-Alduk-predavanje-9-statisticke-metode-19-06-2017-11-07.pdf&amp;usg=AOvVaw2p-iR4rMtxP-XXYdqmk1vi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vf.stuba.sk/en/institutes/the-institute-for-forensic-engineering.html?page_id=3216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Primjeri </a:t>
            </a:r>
            <a:r>
              <a:rPr lang="hr-H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tehničkih dijagnoza </a:t>
            </a:r>
            <a:r>
              <a:rPr lang="hr-HR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hr-H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građevinskoj forenzici</a:t>
            </a:r>
            <a:r>
              <a:rPr lang="hr-HR" sz="4000" dirty="0"/>
              <a:t/>
            </a:r>
            <a:br>
              <a:rPr lang="hr-HR" sz="4000" dirty="0"/>
            </a:br>
            <a:endParaRPr lang="hr-HR" altLang="sr-Latn-R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14312" y="5572125"/>
            <a:ext cx="85341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dr. sc.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Božo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Soldo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Sveučilište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Sjever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Odjel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graditeljstvo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Varaždin</a:t>
            </a: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5928" y="38830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Božo </a:t>
            </a:r>
            <a:r>
              <a:rPr lang="hr-HR" altLang="sr-Latn-R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Soldo</a:t>
            </a:r>
            <a:endParaRPr lang="hr-HR" altLang="sr-Latn-R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10</a:t>
            </a:fld>
            <a:endParaRPr lang="hr-HR" altLang="sr-Latn-RS"/>
          </a:p>
        </p:txBody>
      </p:sp>
      <p:sp>
        <p:nvSpPr>
          <p:cNvPr id="6" name="Pravokutnik 5"/>
          <p:cNvSpPr/>
          <p:nvPr/>
        </p:nvSpPr>
        <p:spPr>
          <a:xfrm>
            <a:off x="1043608" y="1124744"/>
            <a:ext cx="72008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 dirty="0" smtClean="0">
                <a:latin typeface="Cambria" pitchFamily="18" charset="0"/>
              </a:rPr>
              <a:t>Diploma</a:t>
            </a:r>
          </a:p>
          <a:p>
            <a:endParaRPr lang="hr-HR" dirty="0">
              <a:latin typeface="Cambria" pitchFamily="18" charset="0"/>
            </a:endParaRPr>
          </a:p>
          <a:p>
            <a:r>
              <a:rPr lang="hr-HR" sz="2000" b="1" dirty="0">
                <a:solidFill>
                  <a:srgbClr val="0C2AAC"/>
                </a:solidFill>
                <a:latin typeface="Cambria" pitchFamily="18" charset="0"/>
              </a:rPr>
              <a:t>prednosti i prava </a:t>
            </a:r>
            <a:endParaRPr lang="hr-HR" sz="2000" b="1" dirty="0" smtClean="0">
              <a:solidFill>
                <a:srgbClr val="0C2AAC"/>
              </a:solidFill>
              <a:latin typeface="Cambria" pitchFamily="18" charset="0"/>
            </a:endParaRPr>
          </a:p>
          <a:p>
            <a:endParaRPr lang="hr-HR" sz="2000" dirty="0">
              <a:latin typeface="Cambria" pitchFamily="18" charset="0"/>
            </a:endParaRPr>
          </a:p>
          <a:p>
            <a:r>
              <a:rPr lang="hr-HR" sz="2400" b="1" dirty="0">
                <a:solidFill>
                  <a:srgbClr val="C00000"/>
                </a:solidFill>
                <a:latin typeface="Cambria" pitchFamily="18" charset="0"/>
              </a:rPr>
              <a:t>odgovornost </a:t>
            </a:r>
            <a:endParaRPr lang="hr-HR" sz="2400" b="1" dirty="0" smtClean="0">
              <a:solidFill>
                <a:srgbClr val="C00000"/>
              </a:solidFill>
              <a:latin typeface="Cambria" pitchFamily="18" charset="0"/>
            </a:endParaRPr>
          </a:p>
          <a:p>
            <a:endParaRPr lang="hr-HR" sz="2000" dirty="0" smtClean="0">
              <a:latin typeface="Cambria" pitchFamily="18" charset="0"/>
            </a:endParaRPr>
          </a:p>
          <a:p>
            <a:endParaRPr lang="hr-HR" sz="2000" dirty="0">
              <a:latin typeface="Cambria" pitchFamily="18" charset="0"/>
            </a:endParaRPr>
          </a:p>
          <a:p>
            <a:r>
              <a:rPr lang="hr-HR" sz="2000" b="1" dirty="0">
                <a:latin typeface="Cambria" pitchFamily="18" charset="0"/>
              </a:rPr>
              <a:t>temeljna načela: </a:t>
            </a:r>
            <a:endParaRPr lang="hr-HR" sz="2000" b="1" dirty="0" smtClean="0">
              <a:latin typeface="Cambria" pitchFamily="18" charset="0"/>
            </a:endParaRPr>
          </a:p>
          <a:p>
            <a:endParaRPr lang="hr-HR" sz="2000" b="1" dirty="0">
              <a:latin typeface="Cambria" pitchFamily="18" charset="0"/>
            </a:endParaRPr>
          </a:p>
          <a:p>
            <a:r>
              <a:rPr lang="hr-HR" sz="2000" b="1" dirty="0" smtClean="0">
                <a:latin typeface="Cambria" pitchFamily="18" charset="0"/>
              </a:rPr>
              <a:t>čestitost</a:t>
            </a:r>
            <a:r>
              <a:rPr lang="hr-HR" sz="2000" b="1" dirty="0">
                <a:latin typeface="Cambria" pitchFamily="18" charset="0"/>
              </a:rPr>
              <a:t>, poštenje, spremnost na rad za opće dobro ….. i sve one vrline koje se </a:t>
            </a:r>
            <a:r>
              <a:rPr lang="hr-HR" sz="2000" b="1" dirty="0" smtClean="0">
                <a:latin typeface="Cambria" pitchFamily="18" charset="0"/>
              </a:rPr>
              <a:t>_______ očekuju</a:t>
            </a:r>
            <a:r>
              <a:rPr lang="hr-HR" sz="2000" b="1" dirty="0">
                <a:latin typeface="Cambria" pitchFamily="18" charset="0"/>
              </a:rPr>
              <a:t>. </a:t>
            </a:r>
            <a:endParaRPr lang="hr-HR" sz="20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75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11</a:t>
            </a:fld>
            <a:endParaRPr lang="hr-HR" altLang="sr-Latn-RS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404938" y="260350"/>
            <a:ext cx="6338887" cy="587851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hr-HR" altLang="sr-Latn-RS" sz="3600" b="1" i="1" dirty="0">
              <a:latin typeface="Times New Roman" pitchFamily="18" charset="0"/>
            </a:endParaRPr>
          </a:p>
          <a:p>
            <a:r>
              <a:rPr lang="hr-HR" altLang="sr-Latn-RS" sz="3600" b="1" i="1" dirty="0">
                <a:latin typeface="Times New Roman" pitchFamily="18" charset="0"/>
              </a:rPr>
              <a:t>Kakvo je stanje?</a:t>
            </a:r>
          </a:p>
          <a:p>
            <a:endParaRPr lang="hr-HR" altLang="sr-Latn-RS" sz="3600" i="1" dirty="0">
              <a:latin typeface="Times New Roman" pitchFamily="18" charset="0"/>
            </a:endParaRPr>
          </a:p>
          <a:p>
            <a:r>
              <a:rPr lang="hr-HR" altLang="sr-Latn-RS" sz="3600" i="1" dirty="0">
                <a:latin typeface="Times New Roman" pitchFamily="18" charset="0"/>
              </a:rPr>
              <a:t>Vaš zadatak:</a:t>
            </a:r>
          </a:p>
          <a:p>
            <a:r>
              <a:rPr lang="hr-HR" altLang="sr-Latn-RS" sz="3600" i="1" dirty="0">
                <a:latin typeface="Times New Roman" pitchFamily="18" charset="0"/>
              </a:rPr>
              <a:t>-</a:t>
            </a:r>
          </a:p>
          <a:p>
            <a:r>
              <a:rPr lang="hr-HR" altLang="sr-Latn-RS" sz="3600" i="1" dirty="0">
                <a:latin typeface="Times New Roman" pitchFamily="18" charset="0"/>
              </a:rPr>
              <a:t>-</a:t>
            </a:r>
          </a:p>
          <a:p>
            <a:r>
              <a:rPr lang="hr-HR" altLang="sr-Latn-RS" sz="3600" i="1" dirty="0">
                <a:latin typeface="Times New Roman" pitchFamily="18" charset="0"/>
              </a:rPr>
              <a:t>-</a:t>
            </a:r>
          </a:p>
          <a:p>
            <a:r>
              <a:rPr lang="hr-HR" altLang="sr-Latn-RS" sz="3600" b="1" i="1" dirty="0" smtClean="0">
                <a:latin typeface="Times New Roman" pitchFamily="18" charset="0"/>
              </a:rPr>
              <a:t>Zaključak :</a:t>
            </a:r>
            <a:endParaRPr lang="hr-HR" altLang="sr-Latn-RS" sz="3600" b="1" i="1" dirty="0">
              <a:latin typeface="Times New Roman" pitchFamily="18" charset="0"/>
            </a:endParaRPr>
          </a:p>
          <a:p>
            <a:r>
              <a:rPr lang="hr-HR" altLang="sr-Latn-RS" sz="4400" b="1" i="1" dirty="0">
                <a:solidFill>
                  <a:srgbClr val="7030A0"/>
                </a:solidFill>
                <a:latin typeface="Times New Roman" pitchFamily="18" charset="0"/>
              </a:rPr>
              <a:t>iz primjera</a:t>
            </a:r>
          </a:p>
          <a:p>
            <a:endParaRPr lang="hr-HR" altLang="sr-Latn-RS" sz="4400" b="1" i="1" dirty="0">
              <a:solidFill>
                <a:srgbClr val="7030A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1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12</a:t>
            </a:fld>
            <a:endParaRPr lang="hr-HR" altLang="sr-Latn-RS"/>
          </a:p>
        </p:txBody>
      </p:sp>
      <p:sp>
        <p:nvSpPr>
          <p:cNvPr id="2" name="Pravokutnik 1"/>
          <p:cNvSpPr/>
          <p:nvPr/>
        </p:nvSpPr>
        <p:spPr>
          <a:xfrm>
            <a:off x="1403648" y="908720"/>
            <a:ext cx="7848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800" b="1" dirty="0" smtClean="0">
              <a:latin typeface="Cambria" pitchFamily="18" charset="0"/>
            </a:endParaRPr>
          </a:p>
          <a:p>
            <a:r>
              <a:rPr lang="hr-HR" sz="2800" b="1" i="1" dirty="0" smtClean="0">
                <a:latin typeface="Cambria" pitchFamily="18" charset="0"/>
              </a:rPr>
              <a:t>- dogodilo se - - prošlost -</a:t>
            </a:r>
          </a:p>
          <a:p>
            <a:r>
              <a:rPr lang="hr-HR" sz="2800" b="1" dirty="0" smtClean="0">
                <a:solidFill>
                  <a:srgbClr val="FF0000"/>
                </a:solidFill>
                <a:latin typeface="Cambria" pitchFamily="18" charset="0"/>
              </a:rPr>
              <a:t>Zašto </a:t>
            </a:r>
            <a:r>
              <a:rPr lang="hr-HR" sz="2800" b="1" dirty="0">
                <a:solidFill>
                  <a:srgbClr val="FF0000"/>
                </a:solidFill>
                <a:latin typeface="Cambria" pitchFamily="18" charset="0"/>
              </a:rPr>
              <a:t>je nešto tako kako je </a:t>
            </a:r>
            <a:r>
              <a:rPr lang="hr-HR" sz="2800" b="1" dirty="0" smtClean="0">
                <a:solidFill>
                  <a:srgbClr val="FF0000"/>
                </a:solidFill>
                <a:latin typeface="Cambria" pitchFamily="18" charset="0"/>
              </a:rPr>
              <a:t>?</a:t>
            </a:r>
          </a:p>
          <a:p>
            <a:r>
              <a:rPr lang="hr-HR" sz="2800" b="1" dirty="0" smtClean="0">
                <a:solidFill>
                  <a:srgbClr val="FF0000"/>
                </a:solidFill>
                <a:latin typeface="Cambria" pitchFamily="18" charset="0"/>
              </a:rPr>
              <a:t>Zašto </a:t>
            </a:r>
            <a:r>
              <a:rPr lang="hr-HR" sz="2800" b="1" dirty="0">
                <a:solidFill>
                  <a:srgbClr val="FF0000"/>
                </a:solidFill>
                <a:latin typeface="Cambria" pitchFamily="18" charset="0"/>
              </a:rPr>
              <a:t>je došlo do nečega</a:t>
            </a:r>
            <a:r>
              <a:rPr lang="hr-HR" sz="2800" b="1" dirty="0" smtClean="0">
                <a:solidFill>
                  <a:srgbClr val="FF0000"/>
                </a:solidFill>
                <a:latin typeface="Cambria" pitchFamily="18" charset="0"/>
              </a:rPr>
              <a:t>?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612226" y="1534963"/>
            <a:ext cx="43954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rgbClr val="FF0000"/>
                </a:solidFill>
                <a:latin typeface="Cambria" pitchFamily="18" charset="0"/>
              </a:rPr>
              <a:t>1.</a:t>
            </a:r>
            <a:endParaRPr lang="hr-HR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324506" y="188640"/>
            <a:ext cx="1577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>
                <a:latin typeface="Cambria" pitchFamily="18" charset="0"/>
              </a:rPr>
              <a:t>Primjeri</a:t>
            </a:r>
          </a:p>
        </p:txBody>
      </p:sp>
      <p:sp>
        <p:nvSpPr>
          <p:cNvPr id="9" name="TekstniOkvir 8"/>
          <p:cNvSpPr txBox="1"/>
          <p:nvPr/>
        </p:nvSpPr>
        <p:spPr>
          <a:xfrm>
            <a:off x="611560" y="3277428"/>
            <a:ext cx="43954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rgbClr val="FF0000"/>
                </a:solidFill>
                <a:latin typeface="Cambria" pitchFamily="18" charset="0"/>
              </a:rPr>
              <a:t>2.</a:t>
            </a:r>
            <a:endParaRPr lang="hr-HR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648610" y="4861604"/>
            <a:ext cx="43954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rgbClr val="FF0000"/>
                </a:solidFill>
                <a:latin typeface="Cambria" pitchFamily="18" charset="0"/>
              </a:rPr>
              <a:t>3.</a:t>
            </a:r>
            <a:endParaRPr lang="hr-HR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1403648" y="2692077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800" b="1" dirty="0" smtClean="0">
              <a:latin typeface="Cambria" pitchFamily="18" charset="0"/>
            </a:endParaRPr>
          </a:p>
          <a:p>
            <a:r>
              <a:rPr lang="hr-HR" sz="2800" b="1" i="1" dirty="0" smtClean="0">
                <a:latin typeface="Cambria" pitchFamily="18" charset="0"/>
              </a:rPr>
              <a:t>- ispravak u zadnji čas -</a:t>
            </a:r>
            <a:endParaRPr lang="hr-HR" sz="2800" b="1" i="1" dirty="0">
              <a:latin typeface="Cambria" pitchFamily="18" charset="0"/>
            </a:endParaRPr>
          </a:p>
          <a:p>
            <a:r>
              <a:rPr lang="hr-HR" sz="2800" b="1" dirty="0" smtClean="0">
                <a:solidFill>
                  <a:srgbClr val="0A238C"/>
                </a:solidFill>
                <a:latin typeface="Cambria" pitchFamily="18" charset="0"/>
              </a:rPr>
              <a:t>Hoćemo da postane onako kako želimo?</a:t>
            </a:r>
          </a:p>
        </p:txBody>
      </p:sp>
      <p:sp>
        <p:nvSpPr>
          <p:cNvPr id="12" name="Pravokutnik 11"/>
          <p:cNvSpPr/>
          <p:nvPr/>
        </p:nvSpPr>
        <p:spPr>
          <a:xfrm>
            <a:off x="1403648" y="4708301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i="1" dirty="0" smtClean="0">
                <a:latin typeface="Cambria" pitchFamily="18" charset="0"/>
              </a:rPr>
              <a:t>- budućnost -</a:t>
            </a:r>
            <a:endParaRPr lang="hr-HR" sz="2800" b="1" i="1" dirty="0">
              <a:latin typeface="Cambria" pitchFamily="18" charset="0"/>
            </a:endParaRPr>
          </a:p>
          <a:p>
            <a:r>
              <a:rPr lang="hr-HR" sz="2800" b="1" dirty="0" smtClean="0">
                <a:solidFill>
                  <a:srgbClr val="00B050"/>
                </a:solidFill>
                <a:latin typeface="Cambria" pitchFamily="18" charset="0"/>
              </a:rPr>
              <a:t>Istražiti </a:t>
            </a:r>
            <a:r>
              <a:rPr lang="hr-HR" sz="2800" b="1" dirty="0">
                <a:solidFill>
                  <a:srgbClr val="00B050"/>
                </a:solidFill>
                <a:latin typeface="Cambria" pitchFamily="18" charset="0"/>
              </a:rPr>
              <a:t>moguće uzroke nekog </a:t>
            </a:r>
            <a:r>
              <a:rPr lang="hr-HR" sz="2800" b="1" dirty="0" smtClean="0">
                <a:solidFill>
                  <a:srgbClr val="00B050"/>
                </a:solidFill>
                <a:latin typeface="Cambria" pitchFamily="18" charset="0"/>
              </a:rPr>
              <a:t>problema…</a:t>
            </a:r>
          </a:p>
          <a:p>
            <a:r>
              <a:rPr lang="hr-HR" sz="2800" b="1" dirty="0" smtClean="0">
                <a:solidFill>
                  <a:srgbClr val="00B050"/>
                </a:solidFill>
                <a:latin typeface="Cambria" pitchFamily="18" charset="0"/>
              </a:rPr>
              <a:t>Kako?</a:t>
            </a:r>
            <a:endParaRPr lang="hr-HR" sz="2800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13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hr-HR" altLang="sr-Latn-RS" b="1" dirty="0" smtClean="0">
                <a:latin typeface="Cambria" pitchFamily="18" charset="0"/>
              </a:rPr>
              <a:t>Božo </a:t>
            </a:r>
            <a:r>
              <a:rPr lang="hr-HR" altLang="sr-Latn-RS" b="1" dirty="0" err="1" smtClean="0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4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/>
          <a:lstStyle/>
          <a:p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b="1" dirty="0">
                <a:latin typeface="Cambria" pitchFamily="18" charset="0"/>
              </a:rPr>
              <a:t>Božo </a:t>
            </a:r>
            <a:r>
              <a:rPr lang="hr-HR" altLang="sr-Latn-RS" b="1" dirty="0" err="1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13</a:t>
            </a:fld>
            <a:endParaRPr lang="hr-HR" altLang="sr-Latn-RS"/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696490"/>
            <a:ext cx="833755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niOkvir 20"/>
          <p:cNvSpPr txBox="1">
            <a:spLocks noChangeArrowheads="1"/>
          </p:cNvSpPr>
          <p:nvPr/>
        </p:nvSpPr>
        <p:spPr bwMode="auto">
          <a:xfrm>
            <a:off x="252413" y="44624"/>
            <a:ext cx="183515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hr-HR" sz="2800" b="1" dirty="0">
                <a:latin typeface="Cambria" pitchFamily="18" charset="0"/>
              </a:rPr>
              <a:t>Primjer </a:t>
            </a:r>
            <a:r>
              <a:rPr lang="hr-HR" sz="2800" b="1" dirty="0" smtClean="0">
                <a:latin typeface="Cambria" pitchFamily="18" charset="0"/>
              </a:rPr>
              <a:t>1</a:t>
            </a:r>
            <a:endParaRPr lang="hr-HR" sz="2800" b="1" dirty="0">
              <a:latin typeface="Cambria" pitchFamily="18" charset="0"/>
            </a:endParaRPr>
          </a:p>
        </p:txBody>
      </p:sp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4" y="588539"/>
            <a:ext cx="8424862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Ravni poveznik 2"/>
          <p:cNvCxnSpPr>
            <a:cxnSpLocks noChangeShapeType="1"/>
          </p:cNvCxnSpPr>
          <p:nvPr/>
        </p:nvCxnSpPr>
        <p:spPr bwMode="auto">
          <a:xfrm>
            <a:off x="3887093" y="2568153"/>
            <a:ext cx="360363" cy="0"/>
          </a:xfrm>
          <a:prstGeom prst="line">
            <a:avLst/>
          </a:prstGeom>
          <a:noFill/>
          <a:ln w="76200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Ravni poveznik 8"/>
          <p:cNvCxnSpPr>
            <a:cxnSpLocks noChangeShapeType="1"/>
          </p:cNvCxnSpPr>
          <p:nvPr/>
        </p:nvCxnSpPr>
        <p:spPr bwMode="auto">
          <a:xfrm>
            <a:off x="3922018" y="2784053"/>
            <a:ext cx="361950" cy="0"/>
          </a:xfrm>
          <a:prstGeom prst="line">
            <a:avLst/>
          </a:prstGeom>
          <a:noFill/>
          <a:ln w="76200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4" y="557595"/>
            <a:ext cx="8525544" cy="52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AutoShape 2"/>
          <p:cNvCxnSpPr>
            <a:cxnSpLocks noChangeShapeType="1"/>
          </p:cNvCxnSpPr>
          <p:nvPr/>
        </p:nvCxnSpPr>
        <p:spPr bwMode="auto">
          <a:xfrm flipV="1">
            <a:off x="2842419" y="3245232"/>
            <a:ext cx="998538" cy="752475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051844" y="4004057"/>
            <a:ext cx="798513" cy="30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Aft>
                <a:spcPts val="1000"/>
              </a:spcAft>
            </a:pPr>
            <a:r>
              <a:rPr lang="hr-HR" sz="1400" b="1" dirty="0">
                <a:solidFill>
                  <a:srgbClr val="FF0000"/>
                </a:solidFill>
                <a:latin typeface="Calibri" pitchFamily="34" charset="0"/>
              </a:rPr>
              <a:t>Parapet</a:t>
            </a:r>
            <a:endParaRPr lang="sr-Latn-RS" dirty="0"/>
          </a:p>
        </p:txBody>
      </p:sp>
      <p:sp>
        <p:nvSpPr>
          <p:cNvPr id="16" name="Pravokutnik 3"/>
          <p:cNvSpPr>
            <a:spLocks noChangeArrowheads="1"/>
          </p:cNvSpPr>
          <p:nvPr/>
        </p:nvSpPr>
        <p:spPr bwMode="auto">
          <a:xfrm>
            <a:off x="438943" y="5517058"/>
            <a:ext cx="8424864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hr-HR" b="1" i="1" dirty="0">
                <a:solidFill>
                  <a:schemeClr val="tx2"/>
                </a:solidFill>
                <a:latin typeface="Georgia" pitchFamily="18" charset="0"/>
              </a:rPr>
              <a:t>Parapet (talijanski: </a:t>
            </a:r>
            <a:r>
              <a:rPr lang="hr-HR" b="1" i="1" dirty="0" err="1">
                <a:solidFill>
                  <a:schemeClr val="tx2"/>
                </a:solidFill>
                <a:latin typeface="Georgia" pitchFamily="18" charset="0"/>
              </a:rPr>
              <a:t>parapetto</a:t>
            </a:r>
            <a:r>
              <a:rPr lang="hr-HR" b="1" i="1" dirty="0">
                <a:solidFill>
                  <a:schemeClr val="tx2"/>
                </a:solidFill>
                <a:latin typeface="Georgia" pitchFamily="18" charset="0"/>
              </a:rPr>
              <a:t>) </a:t>
            </a:r>
          </a:p>
          <a:p>
            <a:r>
              <a:rPr lang="hr-HR" b="1" i="1" dirty="0">
                <a:solidFill>
                  <a:schemeClr val="tx2"/>
                </a:solidFill>
                <a:latin typeface="Georgia" pitchFamily="18" charset="0"/>
              </a:rPr>
              <a:t>je zidna ograda na rubovima terase ili neke druge </a:t>
            </a:r>
            <a:r>
              <a:rPr lang="hr-HR" b="1" i="1" dirty="0" smtClean="0">
                <a:solidFill>
                  <a:schemeClr val="tx2"/>
                </a:solidFill>
                <a:latin typeface="Georgia" pitchFamily="18" charset="0"/>
              </a:rPr>
              <a:t>građevine</a:t>
            </a:r>
            <a:endParaRPr lang="hr-HR" dirty="0">
              <a:solidFill>
                <a:schemeClr val="tx2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6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b="1" dirty="0">
                <a:latin typeface="Cambria" pitchFamily="18" charset="0"/>
              </a:rPr>
              <a:t>Božo </a:t>
            </a:r>
            <a:r>
              <a:rPr lang="hr-HR" altLang="sr-Latn-RS" b="1" dirty="0" err="1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14</a:t>
            </a:fld>
            <a:endParaRPr lang="hr-HR" altLang="sr-Latn-RS"/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252413" y="6229350"/>
            <a:ext cx="86407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6" y="620613"/>
            <a:ext cx="81153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AutoShape 5"/>
          <p:cNvCxnSpPr>
            <a:cxnSpLocks noChangeShapeType="1"/>
          </p:cNvCxnSpPr>
          <p:nvPr/>
        </p:nvCxnSpPr>
        <p:spPr bwMode="auto">
          <a:xfrm>
            <a:off x="2966219" y="3462238"/>
            <a:ext cx="0" cy="49530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AutoShape 6"/>
          <p:cNvCxnSpPr>
            <a:cxnSpLocks noChangeShapeType="1"/>
          </p:cNvCxnSpPr>
          <p:nvPr/>
        </p:nvCxnSpPr>
        <p:spPr bwMode="auto">
          <a:xfrm flipH="1">
            <a:off x="5953894" y="3462238"/>
            <a:ext cx="46037" cy="49530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791719" y="4152800"/>
            <a:ext cx="1446212" cy="3683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b="1">
                <a:solidFill>
                  <a:srgbClr val="FFFF00"/>
                </a:solidFill>
                <a:cs typeface="Times New Roman" pitchFamily="18" charset="0"/>
              </a:rPr>
              <a:t>slijeganje</a:t>
            </a:r>
            <a:endParaRPr lang="hr-HR">
              <a:solidFill>
                <a:srgbClr val="FFFF00"/>
              </a:solidFill>
            </a:endParaRPr>
          </a:p>
        </p:txBody>
      </p:sp>
      <p:cxnSp>
        <p:nvCxnSpPr>
          <p:cNvPr id="11" name="AutoShape 10"/>
          <p:cNvCxnSpPr>
            <a:cxnSpLocks noChangeShapeType="1"/>
          </p:cNvCxnSpPr>
          <p:nvPr/>
        </p:nvCxnSpPr>
        <p:spPr bwMode="auto">
          <a:xfrm>
            <a:off x="4377506" y="3414613"/>
            <a:ext cx="0" cy="50800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sr-Latn-R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r-Latn-R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4591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sr-Latn-RS"/>
          </a:p>
        </p:txBody>
      </p:sp>
      <p:pic>
        <p:nvPicPr>
          <p:cNvPr id="15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79" y="620688"/>
            <a:ext cx="8382085" cy="538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ravokutnik 15"/>
          <p:cNvSpPr/>
          <p:nvPr/>
        </p:nvSpPr>
        <p:spPr>
          <a:xfrm>
            <a:off x="971600" y="4166254"/>
            <a:ext cx="1142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>
                <a:solidFill>
                  <a:srgbClr val="FFC000"/>
                </a:solidFill>
                <a:latin typeface="Cambria" pitchFamily="18" charset="0"/>
              </a:rPr>
              <a:t>pukotine</a:t>
            </a:r>
            <a:endParaRPr lang="hr-HR" b="1" dirty="0">
              <a:solidFill>
                <a:srgbClr val="FFC000"/>
              </a:solidFill>
              <a:latin typeface="Cambria" pitchFamily="18" charset="0"/>
            </a:endParaRPr>
          </a:p>
        </p:txBody>
      </p:sp>
      <p:sp>
        <p:nvSpPr>
          <p:cNvPr id="17" name="TekstniOkvir 20"/>
          <p:cNvSpPr txBox="1">
            <a:spLocks noChangeArrowheads="1"/>
          </p:cNvSpPr>
          <p:nvPr/>
        </p:nvSpPr>
        <p:spPr bwMode="auto">
          <a:xfrm>
            <a:off x="252413" y="44624"/>
            <a:ext cx="183515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hr-HR" sz="2800" b="1" dirty="0">
                <a:latin typeface="Cambria" pitchFamily="18" charset="0"/>
              </a:rPr>
              <a:t>Primjer </a:t>
            </a:r>
            <a:r>
              <a:rPr lang="hr-HR" sz="2800" b="1" dirty="0" smtClean="0">
                <a:latin typeface="Cambria" pitchFamily="18" charset="0"/>
              </a:rPr>
              <a:t>1</a:t>
            </a:r>
            <a:endParaRPr lang="hr-HR" sz="2800" b="1" dirty="0">
              <a:latin typeface="Cambria" pitchFamily="18" charset="0"/>
            </a:endParaRPr>
          </a:p>
        </p:txBody>
      </p:sp>
      <p:pic>
        <p:nvPicPr>
          <p:cNvPr id="18" name="Slika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25" y="600437"/>
            <a:ext cx="8460739" cy="545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57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b="1" dirty="0">
                <a:latin typeface="Cambria" pitchFamily="18" charset="0"/>
              </a:rPr>
              <a:t>Božo </a:t>
            </a:r>
            <a:r>
              <a:rPr lang="hr-HR" altLang="sr-Latn-RS" b="1" dirty="0" err="1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15</a:t>
            </a:fld>
            <a:endParaRPr lang="hr-HR" altLang="sr-Latn-RS"/>
          </a:p>
        </p:txBody>
      </p:sp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00038"/>
            <a:ext cx="81153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AutoShape 6"/>
          <p:cNvCxnSpPr>
            <a:cxnSpLocks noChangeShapeType="1"/>
          </p:cNvCxnSpPr>
          <p:nvPr/>
        </p:nvCxnSpPr>
        <p:spPr bwMode="auto">
          <a:xfrm flipH="1">
            <a:off x="6985000" y="3000375"/>
            <a:ext cx="44450" cy="815975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6"/>
          <p:cNvCxnSpPr>
            <a:cxnSpLocks noChangeShapeType="1"/>
          </p:cNvCxnSpPr>
          <p:nvPr/>
        </p:nvCxnSpPr>
        <p:spPr bwMode="auto">
          <a:xfrm flipH="1">
            <a:off x="5013325" y="3284538"/>
            <a:ext cx="46038" cy="815975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Ravni poveznik 2"/>
          <p:cNvCxnSpPr>
            <a:cxnSpLocks noChangeShapeType="1"/>
          </p:cNvCxnSpPr>
          <p:nvPr/>
        </p:nvCxnSpPr>
        <p:spPr bwMode="auto">
          <a:xfrm flipH="1">
            <a:off x="4640263" y="2797175"/>
            <a:ext cx="36512" cy="1584325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Elipsa 7"/>
          <p:cNvSpPr>
            <a:spLocks noChangeArrowheads="1"/>
          </p:cNvSpPr>
          <p:nvPr/>
        </p:nvSpPr>
        <p:spPr bwMode="auto">
          <a:xfrm>
            <a:off x="6696075" y="3213100"/>
            <a:ext cx="144463" cy="17938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4263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b="1" dirty="0" smtClean="0">
                <a:latin typeface="Cambria" pitchFamily="18" charset="0"/>
              </a:rPr>
              <a:t>Božo </a:t>
            </a:r>
            <a:r>
              <a:rPr lang="hr-HR" altLang="sr-Latn-RS" b="1" dirty="0" err="1" smtClean="0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Pravokutnik 2"/>
          <p:cNvSpPr>
            <a:spLocks noChangeArrowheads="1"/>
          </p:cNvSpPr>
          <p:nvPr/>
        </p:nvSpPr>
        <p:spPr bwMode="auto">
          <a:xfrm>
            <a:off x="503238" y="333375"/>
            <a:ext cx="79565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hr-HR" sz="2400" b="1">
                <a:latin typeface="Cambria" pitchFamily="18" charset="0"/>
              </a:rPr>
              <a:t>Primjeri:</a:t>
            </a:r>
          </a:p>
          <a:p>
            <a:pPr algn="just"/>
            <a:endParaRPr lang="hr-HR" sz="2400">
              <a:latin typeface="Cambria" pitchFamily="18" charset="0"/>
            </a:endParaRPr>
          </a:p>
        </p:txBody>
      </p:sp>
      <p:sp>
        <p:nvSpPr>
          <p:cNvPr id="8" name="TekstniOkvir 3"/>
          <p:cNvSpPr txBox="1">
            <a:spLocks noChangeArrowheads="1"/>
          </p:cNvSpPr>
          <p:nvPr/>
        </p:nvSpPr>
        <p:spPr bwMode="auto">
          <a:xfrm>
            <a:off x="3960813" y="1016000"/>
            <a:ext cx="1366837" cy="584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3200" b="1">
                <a:latin typeface="Cambria" pitchFamily="18" charset="0"/>
              </a:rPr>
              <a:t>S U D </a:t>
            </a:r>
          </a:p>
        </p:txBody>
      </p:sp>
      <p:sp>
        <p:nvSpPr>
          <p:cNvPr id="9" name="TekstniOkvir 10"/>
          <p:cNvSpPr txBox="1">
            <a:spLocks noChangeArrowheads="1"/>
          </p:cNvSpPr>
          <p:nvPr/>
        </p:nvSpPr>
        <p:spPr bwMode="auto">
          <a:xfrm>
            <a:off x="1187450" y="1854200"/>
            <a:ext cx="3201988" cy="1692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sz="3200" b="1" dirty="0">
                <a:latin typeface="Cambria" pitchFamily="18" charset="0"/>
              </a:rPr>
              <a:t>Tužitelj </a:t>
            </a:r>
          </a:p>
          <a:p>
            <a:r>
              <a:rPr lang="hr-HR" sz="3200" dirty="0">
                <a:latin typeface="Cambria" pitchFamily="18" charset="0"/>
              </a:rPr>
              <a:t>- </a:t>
            </a:r>
            <a:r>
              <a:rPr lang="hr-HR" sz="2000" dirty="0">
                <a:latin typeface="Cambria" pitchFamily="18" charset="0"/>
              </a:rPr>
              <a:t>punomoćnik  - odvjetnik</a:t>
            </a:r>
          </a:p>
          <a:p>
            <a:pPr eaLnBrk="1" hangingPunct="1"/>
            <a:endParaRPr lang="hr-HR" sz="2000" dirty="0">
              <a:latin typeface="Cambria" pitchFamily="18" charset="0"/>
            </a:endParaRPr>
          </a:p>
          <a:p>
            <a:pPr eaLnBrk="1" hangingPunct="1"/>
            <a:r>
              <a:rPr lang="hr-HR" sz="2000" b="1" dirty="0">
                <a:solidFill>
                  <a:srgbClr val="FF0000"/>
                </a:solidFill>
                <a:latin typeface="Cambria" pitchFamily="18" charset="0"/>
              </a:rPr>
              <a:t>- v</a:t>
            </a:r>
            <a:r>
              <a:rPr lang="hr-HR" sz="2000" b="1" dirty="0" smtClean="0">
                <a:solidFill>
                  <a:srgbClr val="FF0000"/>
                </a:solidFill>
                <a:latin typeface="Cambria" pitchFamily="18" charset="0"/>
              </a:rPr>
              <a:t>ještak …….</a:t>
            </a:r>
            <a:endParaRPr lang="hr-HR" sz="20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TekstniOkvir 12"/>
          <p:cNvSpPr txBox="1">
            <a:spLocks noChangeArrowheads="1"/>
          </p:cNvSpPr>
          <p:nvPr/>
        </p:nvSpPr>
        <p:spPr bwMode="auto">
          <a:xfrm>
            <a:off x="3000975" y="4392116"/>
            <a:ext cx="2995612" cy="9540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3200" b="1" dirty="0">
                <a:latin typeface="Cambria" pitchFamily="18" charset="0"/>
              </a:rPr>
              <a:t>vještak</a:t>
            </a:r>
          </a:p>
          <a:p>
            <a:pPr eaLnBrk="1" hangingPunct="1"/>
            <a:r>
              <a:rPr lang="hr-HR" sz="2400" b="1" dirty="0">
                <a:latin typeface="Cambria" pitchFamily="18" charset="0"/>
              </a:rPr>
              <a:t>imenuje sud</a:t>
            </a:r>
          </a:p>
        </p:txBody>
      </p:sp>
      <p:sp>
        <p:nvSpPr>
          <p:cNvPr id="11" name="TekstniOkvir 10"/>
          <p:cNvSpPr txBox="1">
            <a:spLocks noChangeArrowheads="1"/>
          </p:cNvSpPr>
          <p:nvPr/>
        </p:nvSpPr>
        <p:spPr bwMode="auto">
          <a:xfrm>
            <a:off x="4751388" y="1854200"/>
            <a:ext cx="3201987" cy="1692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sz="3200" b="1" dirty="0">
                <a:latin typeface="Cambria" pitchFamily="18" charset="0"/>
              </a:rPr>
              <a:t>Tuženik </a:t>
            </a:r>
          </a:p>
          <a:p>
            <a:r>
              <a:rPr lang="hr-HR" sz="3200" dirty="0">
                <a:latin typeface="Cambria" pitchFamily="18" charset="0"/>
              </a:rPr>
              <a:t>- </a:t>
            </a:r>
            <a:r>
              <a:rPr lang="hr-HR" sz="2000" dirty="0">
                <a:latin typeface="Cambria" pitchFamily="18" charset="0"/>
              </a:rPr>
              <a:t>punomoćnik  - odvjetnik</a:t>
            </a:r>
          </a:p>
          <a:p>
            <a:pPr eaLnBrk="1" hangingPunct="1"/>
            <a:endParaRPr lang="hr-HR" sz="2000" dirty="0">
              <a:latin typeface="Cambria" pitchFamily="18" charset="0"/>
            </a:endParaRPr>
          </a:p>
          <a:p>
            <a:pPr eaLnBrk="1" hangingPunct="1"/>
            <a:r>
              <a:rPr lang="hr-HR" sz="2000" b="1" dirty="0">
                <a:solidFill>
                  <a:srgbClr val="FF0000"/>
                </a:solidFill>
                <a:latin typeface="Cambria" pitchFamily="18" charset="0"/>
              </a:rPr>
              <a:t>- </a:t>
            </a:r>
            <a:r>
              <a:rPr lang="hr-HR" sz="2000" b="1" dirty="0" smtClean="0">
                <a:solidFill>
                  <a:srgbClr val="FF0000"/>
                </a:solidFill>
                <a:latin typeface="Cambria" pitchFamily="18" charset="0"/>
              </a:rPr>
              <a:t>vještak……..</a:t>
            </a:r>
            <a:endParaRPr lang="hr-HR" sz="20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" name="Pravokutnik 1"/>
          <p:cNvSpPr/>
          <p:nvPr/>
        </p:nvSpPr>
        <p:spPr>
          <a:xfrm>
            <a:off x="1187450" y="3546475"/>
            <a:ext cx="2290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hr-HR" b="1" dirty="0" smtClean="0">
                <a:latin typeface="Cambria" pitchFamily="18" charset="0"/>
              </a:rPr>
              <a:t>Zaključak: </a:t>
            </a:r>
          </a:p>
          <a:p>
            <a:pPr eaLnBrk="1" hangingPunct="1"/>
            <a:r>
              <a:rPr lang="hr-HR" b="1" dirty="0" smtClean="0">
                <a:solidFill>
                  <a:srgbClr val="0C2AAC"/>
                </a:solidFill>
                <a:latin typeface="Cambria" pitchFamily="18" charset="0"/>
              </a:rPr>
              <a:t>DA</a:t>
            </a:r>
            <a:r>
              <a:rPr lang="hr-HR" b="1" dirty="0" smtClean="0">
                <a:latin typeface="Cambria" pitchFamily="18" charset="0"/>
              </a:rPr>
              <a:t> (ima argumenti)</a:t>
            </a:r>
            <a:endParaRPr lang="hr-HR" b="1" dirty="0">
              <a:latin typeface="Cambria" pitchFamily="18" charset="0"/>
            </a:endParaRPr>
          </a:p>
        </p:txBody>
      </p:sp>
      <p:sp>
        <p:nvSpPr>
          <p:cNvPr id="13" name="Pravokutnik 12"/>
          <p:cNvSpPr/>
          <p:nvPr/>
        </p:nvSpPr>
        <p:spPr>
          <a:xfrm>
            <a:off x="4699953" y="3574832"/>
            <a:ext cx="3918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hr-HR" b="1" dirty="0" smtClean="0">
                <a:latin typeface="Cambria" pitchFamily="18" charset="0"/>
              </a:rPr>
              <a:t>Zaključak: </a:t>
            </a:r>
          </a:p>
          <a:p>
            <a:pPr eaLnBrk="1" hangingPunct="1"/>
            <a:r>
              <a:rPr lang="hr-HR" b="1" dirty="0" smtClean="0">
                <a:solidFill>
                  <a:srgbClr val="0C2AAC"/>
                </a:solidFill>
                <a:latin typeface="Cambria" pitchFamily="18" charset="0"/>
              </a:rPr>
              <a:t>NE</a:t>
            </a:r>
            <a:r>
              <a:rPr lang="hr-HR" b="1" dirty="0" smtClean="0">
                <a:latin typeface="Cambria" pitchFamily="18" charset="0"/>
              </a:rPr>
              <a:t> (nema argumenata misli da ……)</a:t>
            </a:r>
            <a:endParaRPr lang="hr-HR" b="1" dirty="0">
              <a:latin typeface="Cambria" pitchFamily="18" charset="0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6614547" y="3549769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hr-HR" b="1" dirty="0" smtClean="0">
                <a:solidFill>
                  <a:srgbClr val="FF0000"/>
                </a:solidFill>
                <a:latin typeface="Cambria" pitchFamily="18" charset="0"/>
              </a:rPr>
              <a:t>Dokaži? </a:t>
            </a:r>
            <a:endParaRPr lang="hr-HR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2" name="Pravokutnik 11"/>
          <p:cNvSpPr/>
          <p:nvPr/>
        </p:nvSpPr>
        <p:spPr>
          <a:xfrm>
            <a:off x="3779912" y="5453915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hr-HR" b="1" dirty="0" smtClean="0">
                <a:solidFill>
                  <a:srgbClr val="FF0000"/>
                </a:solidFill>
                <a:latin typeface="Cambria" pitchFamily="18" charset="0"/>
              </a:rPr>
              <a:t>Dokazano! </a:t>
            </a:r>
            <a:endParaRPr lang="hr-HR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4" name="Pravokutnik 13"/>
          <p:cNvSpPr/>
          <p:nvPr/>
        </p:nvSpPr>
        <p:spPr>
          <a:xfrm>
            <a:off x="961779" y="5346203"/>
            <a:ext cx="705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hr-HR" b="1" dirty="0" smtClean="0">
                <a:solidFill>
                  <a:srgbClr val="0C2AAC"/>
                </a:solidFill>
                <a:latin typeface="Cambria" pitchFamily="18" charset="0"/>
              </a:rPr>
              <a:t>Eto…</a:t>
            </a:r>
            <a:endParaRPr lang="hr-HR" b="1" dirty="0">
              <a:solidFill>
                <a:srgbClr val="0C2AAC"/>
              </a:solidFill>
              <a:latin typeface="Cambria" pitchFamily="18" charset="0"/>
            </a:endParaRPr>
          </a:p>
        </p:txBody>
      </p:sp>
      <p:sp>
        <p:nvSpPr>
          <p:cNvPr id="15" name="Pravokutnik 14"/>
          <p:cNvSpPr/>
          <p:nvPr/>
        </p:nvSpPr>
        <p:spPr>
          <a:xfrm>
            <a:off x="6700676" y="5360192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hr-HR" b="1" dirty="0" smtClean="0">
                <a:solidFill>
                  <a:srgbClr val="0C2AAC"/>
                </a:solidFill>
                <a:latin typeface="Cambria" pitchFamily="18" charset="0"/>
              </a:rPr>
              <a:t>Ne vidi. Ne zna. </a:t>
            </a:r>
            <a:endParaRPr lang="hr-HR" b="1" dirty="0">
              <a:solidFill>
                <a:srgbClr val="0C2AAC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b="1" dirty="0">
                <a:latin typeface="Cambria" pitchFamily="18" charset="0"/>
              </a:rPr>
              <a:t>Božo </a:t>
            </a:r>
            <a:r>
              <a:rPr lang="hr-HR" altLang="sr-Latn-RS" b="1" dirty="0" err="1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17</a:t>
            </a:fld>
            <a:endParaRPr lang="hr-HR" altLang="sr-Latn-R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19"/>
            <a:ext cx="5955982" cy="522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niOkvir 10"/>
          <p:cNvSpPr txBox="1">
            <a:spLocks noChangeArrowheads="1"/>
          </p:cNvSpPr>
          <p:nvPr/>
        </p:nvSpPr>
        <p:spPr bwMode="auto">
          <a:xfrm>
            <a:off x="252413" y="260350"/>
            <a:ext cx="183515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hr-HR" sz="2800" b="1" dirty="0">
                <a:latin typeface="Cambria" pitchFamily="18" charset="0"/>
              </a:rPr>
              <a:t>Primjer </a:t>
            </a:r>
            <a:r>
              <a:rPr lang="hr-HR" sz="2800" b="1" dirty="0" smtClean="0">
                <a:latin typeface="Cambria" pitchFamily="18" charset="0"/>
              </a:rPr>
              <a:t>2</a:t>
            </a:r>
            <a:endParaRPr lang="hr-HR" sz="2800" b="1" dirty="0">
              <a:latin typeface="Cambria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9" y="856566"/>
            <a:ext cx="8247228" cy="53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0"/>
          <a:stretch/>
        </p:blipFill>
        <p:spPr bwMode="auto">
          <a:xfrm>
            <a:off x="488482" y="835739"/>
            <a:ext cx="8353425" cy="531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481" y="807518"/>
            <a:ext cx="8353425" cy="553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avni poveznik sa strelicom 11"/>
          <p:cNvCxnSpPr/>
          <p:nvPr/>
        </p:nvCxnSpPr>
        <p:spPr>
          <a:xfrm flipH="1" flipV="1">
            <a:off x="4404812" y="1916832"/>
            <a:ext cx="190360" cy="115212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66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b="1" dirty="0">
                <a:latin typeface="Cambria" pitchFamily="18" charset="0"/>
              </a:rPr>
              <a:t>Božo </a:t>
            </a:r>
            <a:r>
              <a:rPr lang="hr-HR" altLang="sr-Latn-RS" b="1" dirty="0" err="1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18</a:t>
            </a:fld>
            <a:endParaRPr lang="hr-HR" altLang="sr-Latn-R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3610"/>
            <a:ext cx="8136904" cy="553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53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b="1" dirty="0">
                <a:latin typeface="Cambria" pitchFamily="18" charset="0"/>
              </a:rPr>
              <a:t>Božo </a:t>
            </a:r>
            <a:r>
              <a:rPr lang="hr-HR" altLang="sr-Latn-RS" b="1" dirty="0" err="1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19</a:t>
            </a:fld>
            <a:endParaRPr lang="hr-HR" altLang="sr-Latn-R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3996"/>
            <a:ext cx="535305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avni poveznik sa strelicom 6"/>
          <p:cNvCxnSpPr/>
          <p:nvPr/>
        </p:nvCxnSpPr>
        <p:spPr>
          <a:xfrm>
            <a:off x="4644008" y="3212976"/>
            <a:ext cx="552892" cy="12961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r="10073"/>
          <a:stretch/>
        </p:blipFill>
        <p:spPr bwMode="auto">
          <a:xfrm>
            <a:off x="1259632" y="263996"/>
            <a:ext cx="6599903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92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hr-HR" altLang="sr-Latn-RS" b="1" dirty="0" smtClean="0">
                <a:latin typeface="Cambria" pitchFamily="18" charset="0"/>
              </a:rPr>
              <a:t>Božo </a:t>
            </a:r>
            <a:r>
              <a:rPr lang="hr-HR" altLang="sr-Latn-RS" b="1" dirty="0" err="1" smtClean="0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620689"/>
            <a:ext cx="8229600" cy="1872207"/>
          </a:xfrm>
          <a:solidFill>
            <a:schemeClr val="bg2">
              <a:lumMod val="75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hr-HR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izraz - za prepoznavanje bolesti u medicini?</a:t>
            </a:r>
            <a:r>
              <a:rPr lang="hr-HR" b="1" i="1" dirty="0" smtClean="0">
                <a:latin typeface="Cambria" panose="02040503050406030204" pitchFamily="18" charset="0"/>
              </a:rPr>
              <a:t> </a:t>
            </a:r>
            <a:r>
              <a:rPr lang="hr-HR" b="1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Dijagnoza</a:t>
            </a:r>
          </a:p>
          <a:p>
            <a:pPr marL="0" indent="0" algn="ctr">
              <a:buNone/>
            </a:pPr>
            <a:r>
              <a:rPr lang="hr-HR" sz="2400" b="1" dirty="0" smtClean="0">
                <a:latin typeface="Cambria" panose="02040503050406030204" pitchFamily="18" charset="0"/>
              </a:rPr>
              <a:t>- razlikovanje </a:t>
            </a:r>
            <a:r>
              <a:rPr lang="hr-HR" sz="2400" b="1" dirty="0">
                <a:latin typeface="Cambria" panose="02040503050406030204" pitchFamily="18" charset="0"/>
              </a:rPr>
              <a:t>različitih bolesti </a:t>
            </a:r>
            <a:r>
              <a:rPr lang="hr-HR" sz="2400" b="1" dirty="0" smtClean="0">
                <a:latin typeface="Cambria" panose="02040503050406030204" pitchFamily="18" charset="0"/>
              </a:rPr>
              <a:t>- </a:t>
            </a:r>
            <a:r>
              <a:rPr lang="hr-HR" sz="2400" b="1" dirty="0" smtClean="0">
                <a:solidFill>
                  <a:srgbClr val="0A238C"/>
                </a:solidFill>
                <a:latin typeface="Cambria" panose="02040503050406030204" pitchFamily="18" charset="0"/>
              </a:rPr>
              <a:t>diferencijalna dijagnoza </a:t>
            </a:r>
          </a:p>
          <a:p>
            <a:pPr marL="0" indent="0" algn="ctr">
              <a:buNone/>
            </a:pPr>
            <a:endParaRPr lang="hr-HR" altLang="sr-Latn-RS" dirty="0">
              <a:latin typeface="Cambria" panose="020405030504060302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7544" y="3140968"/>
            <a:ext cx="8280920" cy="17281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i="1" dirty="0" smtClean="0">
                <a:latin typeface="Cambria" panose="02040503050406030204" pitchFamily="18" charset="0"/>
              </a:rPr>
              <a:t>primjena </a:t>
            </a:r>
            <a:r>
              <a:rPr lang="hr-HR" b="1" i="1" dirty="0">
                <a:latin typeface="Cambria" panose="02040503050406030204" pitchFamily="18" charset="0"/>
              </a:rPr>
              <a:t>širokog spektra znanstvenih polja/grana za utvrđivanje </a:t>
            </a:r>
            <a:r>
              <a:rPr lang="hr-HR" b="1" i="1" dirty="0" smtClean="0">
                <a:latin typeface="Cambria" panose="02040503050406030204" pitchFamily="18" charset="0"/>
              </a:rPr>
              <a:t>činjenica</a:t>
            </a:r>
          </a:p>
          <a:p>
            <a:pPr marL="0" indent="0" algn="ctr">
              <a:buNone/>
            </a:pPr>
            <a:r>
              <a:rPr lang="hr-HR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Forenzika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hr-HR" altLang="sr-Latn-RS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build="p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b="1" dirty="0">
                <a:latin typeface="Cambria" pitchFamily="18" charset="0"/>
              </a:rPr>
              <a:t>Božo </a:t>
            </a:r>
            <a:r>
              <a:rPr lang="hr-HR" altLang="sr-Latn-RS" b="1" dirty="0" err="1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20</a:t>
            </a:fld>
            <a:endParaRPr lang="hr-HR" altLang="sr-Latn-RS"/>
          </a:p>
        </p:txBody>
      </p:sp>
      <p:sp>
        <p:nvSpPr>
          <p:cNvPr id="6" name="TekstniOkvir 10"/>
          <p:cNvSpPr txBox="1">
            <a:spLocks noChangeArrowheads="1"/>
          </p:cNvSpPr>
          <p:nvPr/>
        </p:nvSpPr>
        <p:spPr bwMode="auto">
          <a:xfrm>
            <a:off x="252413" y="260350"/>
            <a:ext cx="1835150" cy="138499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hr-HR" sz="2800" b="1" dirty="0">
                <a:latin typeface="Cambria" pitchFamily="18" charset="0"/>
              </a:rPr>
              <a:t>Primjer </a:t>
            </a:r>
            <a:r>
              <a:rPr lang="hr-HR" sz="2800" b="1" dirty="0" smtClean="0">
                <a:latin typeface="Cambria" pitchFamily="18" charset="0"/>
              </a:rPr>
              <a:t>2</a:t>
            </a:r>
          </a:p>
          <a:p>
            <a:pPr algn="just" eaLnBrk="1" hangingPunct="1"/>
            <a:endParaRPr lang="hr-HR" sz="2800" b="1" dirty="0" smtClean="0">
              <a:latin typeface="Cambria" pitchFamily="18" charset="0"/>
            </a:endParaRPr>
          </a:p>
          <a:p>
            <a:pPr algn="just" eaLnBrk="1" hangingPunct="1"/>
            <a:r>
              <a:rPr lang="hr-HR" sz="2800" b="1" dirty="0" smtClean="0">
                <a:latin typeface="Cambria" pitchFamily="18" charset="0"/>
              </a:rPr>
              <a:t>2. put</a:t>
            </a:r>
            <a:endParaRPr lang="hr-HR" sz="2800" b="1" dirty="0">
              <a:latin typeface="Cambria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328613"/>
            <a:ext cx="4714875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50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b="1" dirty="0">
                <a:latin typeface="Cambria" pitchFamily="18" charset="0"/>
              </a:rPr>
              <a:t>Božo </a:t>
            </a:r>
            <a:r>
              <a:rPr lang="hr-HR" altLang="sr-Latn-RS" b="1" dirty="0" err="1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21</a:t>
            </a:fld>
            <a:endParaRPr lang="hr-HR" altLang="sr-Latn-R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547688"/>
            <a:ext cx="66294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3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b="1" dirty="0" smtClean="0">
                <a:latin typeface="Cambria" pitchFamily="18" charset="0"/>
              </a:rPr>
              <a:t>Božo </a:t>
            </a:r>
            <a:r>
              <a:rPr lang="hr-HR" altLang="sr-Latn-RS" b="1" dirty="0" err="1" smtClean="0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Pravokutnik 2"/>
          <p:cNvSpPr>
            <a:spLocks noChangeArrowheads="1"/>
          </p:cNvSpPr>
          <p:nvPr/>
        </p:nvSpPr>
        <p:spPr bwMode="auto">
          <a:xfrm>
            <a:off x="503238" y="333375"/>
            <a:ext cx="79565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hr-HR" sz="2400" b="1">
                <a:latin typeface="Cambria" pitchFamily="18" charset="0"/>
              </a:rPr>
              <a:t>Primjeri:</a:t>
            </a:r>
          </a:p>
          <a:p>
            <a:pPr algn="just"/>
            <a:endParaRPr lang="hr-HR" sz="2400">
              <a:latin typeface="Cambria" pitchFamily="18" charset="0"/>
            </a:endParaRPr>
          </a:p>
        </p:txBody>
      </p:sp>
      <p:sp>
        <p:nvSpPr>
          <p:cNvPr id="8" name="TekstniOkvir 3"/>
          <p:cNvSpPr txBox="1">
            <a:spLocks noChangeArrowheads="1"/>
          </p:cNvSpPr>
          <p:nvPr/>
        </p:nvSpPr>
        <p:spPr bwMode="auto">
          <a:xfrm>
            <a:off x="3960813" y="1016000"/>
            <a:ext cx="1366837" cy="584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3200" b="1">
                <a:latin typeface="Cambria" pitchFamily="18" charset="0"/>
              </a:rPr>
              <a:t>S U D </a:t>
            </a:r>
          </a:p>
        </p:txBody>
      </p:sp>
      <p:sp>
        <p:nvSpPr>
          <p:cNvPr id="9" name="TekstniOkvir 10"/>
          <p:cNvSpPr txBox="1">
            <a:spLocks noChangeArrowheads="1"/>
          </p:cNvSpPr>
          <p:nvPr/>
        </p:nvSpPr>
        <p:spPr bwMode="auto">
          <a:xfrm>
            <a:off x="1187450" y="1854200"/>
            <a:ext cx="3201988" cy="1692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sz="3200" b="1" dirty="0">
                <a:latin typeface="Cambria" pitchFamily="18" charset="0"/>
              </a:rPr>
              <a:t>Tužitelj </a:t>
            </a:r>
          </a:p>
          <a:p>
            <a:r>
              <a:rPr lang="hr-HR" sz="3200" dirty="0">
                <a:latin typeface="Cambria" pitchFamily="18" charset="0"/>
              </a:rPr>
              <a:t>- </a:t>
            </a:r>
            <a:r>
              <a:rPr lang="hr-HR" sz="2000" dirty="0">
                <a:latin typeface="Cambria" pitchFamily="18" charset="0"/>
              </a:rPr>
              <a:t>punomoćnik  - odvjetnik</a:t>
            </a:r>
          </a:p>
          <a:p>
            <a:pPr eaLnBrk="1" hangingPunct="1"/>
            <a:endParaRPr lang="hr-HR" sz="2000" dirty="0">
              <a:latin typeface="Cambria" pitchFamily="18" charset="0"/>
            </a:endParaRPr>
          </a:p>
          <a:p>
            <a:pPr eaLnBrk="1" hangingPunct="1"/>
            <a:r>
              <a:rPr lang="hr-HR" sz="2000" dirty="0">
                <a:latin typeface="Cambria" pitchFamily="18" charset="0"/>
              </a:rPr>
              <a:t>- vještak</a:t>
            </a:r>
          </a:p>
        </p:txBody>
      </p:sp>
      <p:sp>
        <p:nvSpPr>
          <p:cNvPr id="10" name="TekstniOkvir 12"/>
          <p:cNvSpPr txBox="1">
            <a:spLocks noChangeArrowheads="1"/>
          </p:cNvSpPr>
          <p:nvPr/>
        </p:nvSpPr>
        <p:spPr bwMode="auto">
          <a:xfrm>
            <a:off x="3167063" y="4698206"/>
            <a:ext cx="2995612" cy="9540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3200" b="1" dirty="0">
                <a:latin typeface="Cambria" pitchFamily="18" charset="0"/>
              </a:rPr>
              <a:t>vještak</a:t>
            </a:r>
          </a:p>
          <a:p>
            <a:pPr eaLnBrk="1" hangingPunct="1"/>
            <a:r>
              <a:rPr lang="hr-HR" sz="2400" b="1" dirty="0">
                <a:latin typeface="Cambria" pitchFamily="18" charset="0"/>
              </a:rPr>
              <a:t>imenuje sud</a:t>
            </a:r>
          </a:p>
        </p:txBody>
      </p:sp>
      <p:sp>
        <p:nvSpPr>
          <p:cNvPr id="11" name="TekstniOkvir 10"/>
          <p:cNvSpPr txBox="1">
            <a:spLocks noChangeArrowheads="1"/>
          </p:cNvSpPr>
          <p:nvPr/>
        </p:nvSpPr>
        <p:spPr bwMode="auto">
          <a:xfrm>
            <a:off x="4751388" y="1854200"/>
            <a:ext cx="3201987" cy="1692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sz="3200" b="1">
                <a:latin typeface="Cambria" pitchFamily="18" charset="0"/>
              </a:rPr>
              <a:t>Tuženik </a:t>
            </a:r>
          </a:p>
          <a:p>
            <a:r>
              <a:rPr lang="hr-HR" sz="3200">
                <a:latin typeface="Cambria" pitchFamily="18" charset="0"/>
              </a:rPr>
              <a:t>- </a:t>
            </a:r>
            <a:r>
              <a:rPr lang="hr-HR" sz="2000">
                <a:latin typeface="Cambria" pitchFamily="18" charset="0"/>
              </a:rPr>
              <a:t>punomoćnik  - odvjetnik</a:t>
            </a:r>
          </a:p>
          <a:p>
            <a:pPr eaLnBrk="1" hangingPunct="1"/>
            <a:endParaRPr lang="hr-HR" sz="2000">
              <a:latin typeface="Cambria" pitchFamily="18" charset="0"/>
            </a:endParaRPr>
          </a:p>
          <a:p>
            <a:pPr eaLnBrk="1" hangingPunct="1"/>
            <a:r>
              <a:rPr lang="hr-HR" sz="2000">
                <a:latin typeface="Cambria" pitchFamily="18" charset="0"/>
              </a:rPr>
              <a:t>- vještak</a:t>
            </a:r>
          </a:p>
        </p:txBody>
      </p:sp>
      <p:sp>
        <p:nvSpPr>
          <p:cNvPr id="2" name="Pravokutnik 1"/>
          <p:cNvSpPr/>
          <p:nvPr/>
        </p:nvSpPr>
        <p:spPr>
          <a:xfrm>
            <a:off x="1187450" y="3546475"/>
            <a:ext cx="2290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hr-HR" b="1" dirty="0" smtClean="0">
                <a:latin typeface="Cambria" pitchFamily="18" charset="0"/>
              </a:rPr>
              <a:t>Zaključak: </a:t>
            </a:r>
          </a:p>
          <a:p>
            <a:pPr eaLnBrk="1" hangingPunct="1"/>
            <a:r>
              <a:rPr lang="hr-HR" b="1" dirty="0" smtClean="0">
                <a:solidFill>
                  <a:srgbClr val="0C2AAC"/>
                </a:solidFill>
                <a:latin typeface="Cambria" pitchFamily="18" charset="0"/>
              </a:rPr>
              <a:t>DA</a:t>
            </a:r>
            <a:r>
              <a:rPr lang="hr-HR" b="1" dirty="0" smtClean="0">
                <a:latin typeface="Cambria" pitchFamily="18" charset="0"/>
              </a:rPr>
              <a:t> (ima argumenti)</a:t>
            </a:r>
            <a:endParaRPr lang="hr-HR" b="1" dirty="0">
              <a:latin typeface="Cambria" pitchFamily="18" charset="0"/>
            </a:endParaRPr>
          </a:p>
        </p:txBody>
      </p:sp>
      <p:sp>
        <p:nvSpPr>
          <p:cNvPr id="13" name="Pravokutnik 12"/>
          <p:cNvSpPr/>
          <p:nvPr/>
        </p:nvSpPr>
        <p:spPr>
          <a:xfrm>
            <a:off x="4699953" y="3574832"/>
            <a:ext cx="2712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hr-HR" b="1" dirty="0" smtClean="0">
                <a:latin typeface="Cambria" pitchFamily="18" charset="0"/>
              </a:rPr>
              <a:t>Zaključak: </a:t>
            </a:r>
          </a:p>
          <a:p>
            <a:pPr eaLnBrk="1" hangingPunct="1"/>
            <a:r>
              <a:rPr lang="hr-HR" b="1" dirty="0" smtClean="0">
                <a:solidFill>
                  <a:srgbClr val="0C2AAC"/>
                </a:solidFill>
                <a:latin typeface="Cambria" pitchFamily="18" charset="0"/>
              </a:rPr>
              <a:t>NE</a:t>
            </a:r>
            <a:r>
              <a:rPr lang="hr-HR" b="1" dirty="0" smtClean="0">
                <a:latin typeface="Cambria" pitchFamily="18" charset="0"/>
              </a:rPr>
              <a:t> (nema argumenata)</a:t>
            </a:r>
            <a:endParaRPr lang="hr-HR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23</a:t>
            </a:fld>
            <a:endParaRPr lang="hr-HR" altLang="sr-Latn-RS"/>
          </a:p>
        </p:txBody>
      </p:sp>
      <p:cxnSp>
        <p:nvCxnSpPr>
          <p:cNvPr id="7" name="Ravni poveznik 6"/>
          <p:cNvCxnSpPr/>
          <p:nvPr/>
        </p:nvCxnSpPr>
        <p:spPr>
          <a:xfrm flipV="1">
            <a:off x="468437" y="2708920"/>
            <a:ext cx="8496051" cy="72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20"/>
          <p:cNvSpPr txBox="1">
            <a:spLocks noChangeArrowheads="1"/>
          </p:cNvSpPr>
          <p:nvPr/>
        </p:nvSpPr>
        <p:spPr bwMode="auto">
          <a:xfrm>
            <a:off x="252413" y="260350"/>
            <a:ext cx="183515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hr-HR" sz="2800" b="1" dirty="0">
                <a:latin typeface="Cambria" pitchFamily="18" charset="0"/>
              </a:rPr>
              <a:t>Primjer </a:t>
            </a:r>
            <a:r>
              <a:rPr lang="hr-HR" sz="2800" b="1" dirty="0" smtClean="0">
                <a:latin typeface="Cambria" pitchFamily="18" charset="0"/>
              </a:rPr>
              <a:t>3</a:t>
            </a:r>
            <a:endParaRPr lang="hr-HR" sz="2800" b="1" dirty="0">
              <a:latin typeface="Cambria" pitchFamily="18" charset="0"/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3563888" y="765024"/>
            <a:ext cx="1800000" cy="2880000"/>
          </a:xfrm>
          <a:prstGeom prst="rect">
            <a:avLst/>
          </a:prstGeom>
          <a:pattFill prst="horzBrick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kstniOkvir 1"/>
          <p:cNvSpPr txBox="1"/>
          <p:nvPr/>
        </p:nvSpPr>
        <p:spPr>
          <a:xfrm>
            <a:off x="6228184" y="1700808"/>
            <a:ext cx="1944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Investitor:</a:t>
            </a:r>
          </a:p>
          <a:p>
            <a:endParaRPr lang="hr-HR" dirty="0" smtClean="0"/>
          </a:p>
          <a:p>
            <a:r>
              <a:rPr lang="hr-HR" dirty="0" smtClean="0"/>
              <a:t>Projektant:</a:t>
            </a:r>
          </a:p>
          <a:p>
            <a:endParaRPr lang="hr-HR" dirty="0"/>
          </a:p>
          <a:p>
            <a:endParaRPr lang="hr-HR" dirty="0" smtClean="0"/>
          </a:p>
          <a:p>
            <a:r>
              <a:rPr lang="hr-HR" dirty="0" smtClean="0"/>
              <a:t>Želja…..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7157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24</a:t>
            </a:fld>
            <a:endParaRPr lang="hr-HR" altLang="sr-Latn-RS"/>
          </a:p>
        </p:txBody>
      </p:sp>
      <p:cxnSp>
        <p:nvCxnSpPr>
          <p:cNvPr id="7" name="Ravni poveznik 6"/>
          <p:cNvCxnSpPr/>
          <p:nvPr/>
        </p:nvCxnSpPr>
        <p:spPr>
          <a:xfrm flipV="1">
            <a:off x="468437" y="3861048"/>
            <a:ext cx="8496051" cy="72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avokutnik 10"/>
          <p:cNvSpPr/>
          <p:nvPr/>
        </p:nvSpPr>
        <p:spPr>
          <a:xfrm>
            <a:off x="3563888" y="1917152"/>
            <a:ext cx="1800000" cy="2880000"/>
          </a:xfrm>
          <a:prstGeom prst="rect">
            <a:avLst/>
          </a:prstGeom>
          <a:pattFill prst="horzBrick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Pravokutnik 26"/>
          <p:cNvSpPr/>
          <p:nvPr/>
        </p:nvSpPr>
        <p:spPr>
          <a:xfrm>
            <a:off x="-180528" y="1936353"/>
            <a:ext cx="1800000" cy="2392747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Pravokutnik 27"/>
          <p:cNvSpPr/>
          <p:nvPr/>
        </p:nvSpPr>
        <p:spPr>
          <a:xfrm>
            <a:off x="7596336" y="1900349"/>
            <a:ext cx="1800000" cy="2392747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9" name="Ravni poveznik 28"/>
          <p:cNvCxnSpPr/>
          <p:nvPr/>
        </p:nvCxnSpPr>
        <p:spPr>
          <a:xfrm flipV="1">
            <a:off x="467544" y="4293096"/>
            <a:ext cx="8496051" cy="72008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niOkvir 29"/>
          <p:cNvSpPr txBox="1"/>
          <p:nvPr/>
        </p:nvSpPr>
        <p:spPr>
          <a:xfrm>
            <a:off x="6660232" y="3933056"/>
            <a:ext cx="370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 smtClean="0">
                <a:solidFill>
                  <a:srgbClr val="FF0000"/>
                </a:solidFill>
                <a:latin typeface="Cambria" pitchFamily="18" charset="0"/>
              </a:rPr>
              <a:t>?</a:t>
            </a:r>
            <a:endParaRPr lang="hr-HR" sz="32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31" name="TekstniOkvir 30"/>
          <p:cNvSpPr txBox="1"/>
          <p:nvPr/>
        </p:nvSpPr>
        <p:spPr>
          <a:xfrm>
            <a:off x="5508104" y="169682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Izvođač:</a:t>
            </a:r>
          </a:p>
          <a:p>
            <a:endParaRPr lang="hr-HR" dirty="0"/>
          </a:p>
          <a:p>
            <a:endParaRPr lang="hr-HR" dirty="0" smtClean="0"/>
          </a:p>
          <a:p>
            <a:r>
              <a:rPr lang="hr-HR" dirty="0" smtClean="0"/>
              <a:t>Nadzor:</a:t>
            </a:r>
            <a:endParaRPr lang="hr-HR" dirty="0"/>
          </a:p>
        </p:txBody>
      </p:sp>
      <p:sp>
        <p:nvSpPr>
          <p:cNvPr id="33" name="TekstniOkvir 32"/>
          <p:cNvSpPr txBox="1"/>
          <p:nvPr/>
        </p:nvSpPr>
        <p:spPr>
          <a:xfrm>
            <a:off x="7668344" y="3064764"/>
            <a:ext cx="370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 smtClean="0">
                <a:solidFill>
                  <a:srgbClr val="FF0000"/>
                </a:solidFill>
                <a:latin typeface="Cambria" pitchFamily="18" charset="0"/>
              </a:rPr>
              <a:t>?</a:t>
            </a:r>
            <a:endParaRPr lang="hr-HR" sz="32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34" name="TekstniOkvir 33"/>
          <p:cNvSpPr txBox="1"/>
          <p:nvPr/>
        </p:nvSpPr>
        <p:spPr>
          <a:xfrm>
            <a:off x="984681" y="3096722"/>
            <a:ext cx="370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 smtClean="0">
                <a:solidFill>
                  <a:srgbClr val="FF0000"/>
                </a:solidFill>
                <a:latin typeface="Cambria" pitchFamily="18" charset="0"/>
              </a:rPr>
              <a:t>?</a:t>
            </a:r>
            <a:endParaRPr lang="hr-HR" sz="32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36" name="TekstniOkvir 35"/>
          <p:cNvSpPr txBox="1"/>
          <p:nvPr/>
        </p:nvSpPr>
        <p:spPr>
          <a:xfrm>
            <a:off x="539552" y="4653136"/>
            <a:ext cx="4496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Cambria" pitchFamily="18" charset="0"/>
              </a:rPr>
              <a:t>Investitor:</a:t>
            </a:r>
          </a:p>
          <a:p>
            <a:r>
              <a:rPr lang="hr-HR" dirty="0" smtClean="0">
                <a:latin typeface="Cambria" pitchFamily="18" charset="0"/>
              </a:rPr>
              <a:t>Projektant:</a:t>
            </a:r>
          </a:p>
          <a:p>
            <a:endParaRPr lang="hr-HR" dirty="0" smtClean="0">
              <a:latin typeface="Cambria" pitchFamily="18" charset="0"/>
            </a:endParaRPr>
          </a:p>
          <a:p>
            <a:r>
              <a:rPr lang="hr-HR" dirty="0" smtClean="0">
                <a:solidFill>
                  <a:srgbClr val="FF0000"/>
                </a:solidFill>
                <a:latin typeface="Cambria" pitchFamily="18" charset="0"/>
              </a:rPr>
              <a:t>Na građevini u blizini nije </a:t>
            </a:r>
            <a:r>
              <a:rPr lang="hr-HR" dirty="0" err="1" smtClean="0">
                <a:solidFill>
                  <a:srgbClr val="FF0000"/>
                </a:solidFill>
                <a:latin typeface="Cambria" pitchFamily="18" charset="0"/>
              </a:rPr>
              <a:t>nije</a:t>
            </a:r>
            <a:r>
              <a:rPr lang="hr-HR" dirty="0" smtClean="0">
                <a:solidFill>
                  <a:srgbClr val="FF0000"/>
                </a:solidFill>
                <a:latin typeface="Cambria" pitchFamily="18" charset="0"/>
              </a:rPr>
              <a:t> bilo vode.</a:t>
            </a:r>
            <a:endParaRPr lang="hr-HR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 animBg="1"/>
      <p:bldP spid="28" grpId="0" animBg="1"/>
      <p:bldP spid="30" grpId="0"/>
      <p:bldP spid="33" grpId="0"/>
      <p:bldP spid="34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25</a:t>
            </a:fld>
            <a:endParaRPr lang="hr-HR" altLang="sr-Latn-RS"/>
          </a:p>
        </p:txBody>
      </p:sp>
      <p:cxnSp>
        <p:nvCxnSpPr>
          <p:cNvPr id="7" name="Ravni poveznik 6"/>
          <p:cNvCxnSpPr/>
          <p:nvPr/>
        </p:nvCxnSpPr>
        <p:spPr>
          <a:xfrm flipV="1">
            <a:off x="468437" y="2708920"/>
            <a:ext cx="8496051" cy="72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20"/>
          <p:cNvCxnSpPr/>
          <p:nvPr/>
        </p:nvCxnSpPr>
        <p:spPr>
          <a:xfrm flipV="1">
            <a:off x="467544" y="3140968"/>
            <a:ext cx="8496051" cy="72008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22"/>
          <p:cNvCxnSpPr/>
          <p:nvPr/>
        </p:nvCxnSpPr>
        <p:spPr>
          <a:xfrm flipV="1">
            <a:off x="5363888" y="2744924"/>
            <a:ext cx="432248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ni poveznik 23"/>
          <p:cNvCxnSpPr/>
          <p:nvPr/>
        </p:nvCxnSpPr>
        <p:spPr>
          <a:xfrm>
            <a:off x="3131840" y="2780928"/>
            <a:ext cx="432048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avokutnik 11"/>
          <p:cNvSpPr/>
          <p:nvPr/>
        </p:nvSpPr>
        <p:spPr>
          <a:xfrm>
            <a:off x="-180528" y="784225"/>
            <a:ext cx="1800000" cy="2392747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/>
          <p:cNvSpPr/>
          <p:nvPr/>
        </p:nvSpPr>
        <p:spPr>
          <a:xfrm>
            <a:off x="7596336" y="748221"/>
            <a:ext cx="1800000" cy="2392747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TekstniOkvir 13"/>
          <p:cNvSpPr txBox="1"/>
          <p:nvPr/>
        </p:nvSpPr>
        <p:spPr>
          <a:xfrm>
            <a:off x="3419672" y="332656"/>
            <a:ext cx="1944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Investitor:</a:t>
            </a:r>
          </a:p>
          <a:p>
            <a:endParaRPr lang="hr-HR" dirty="0" smtClean="0"/>
          </a:p>
          <a:p>
            <a:r>
              <a:rPr lang="hr-HR" dirty="0" smtClean="0"/>
              <a:t>Projektant:</a:t>
            </a:r>
          </a:p>
          <a:p>
            <a:endParaRPr lang="hr-HR" dirty="0"/>
          </a:p>
          <a:p>
            <a:endParaRPr lang="hr-HR" dirty="0" smtClean="0"/>
          </a:p>
          <a:p>
            <a:r>
              <a:rPr lang="hr-HR" dirty="0" smtClean="0">
                <a:solidFill>
                  <a:srgbClr val="FF0000"/>
                </a:solidFill>
              </a:rPr>
              <a:t>Pumpanje vode 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7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26</a:t>
            </a:fld>
            <a:endParaRPr lang="hr-HR" altLang="sr-Latn-RS"/>
          </a:p>
        </p:txBody>
      </p:sp>
      <p:cxnSp>
        <p:nvCxnSpPr>
          <p:cNvPr id="7" name="Ravni poveznik 6"/>
          <p:cNvCxnSpPr/>
          <p:nvPr/>
        </p:nvCxnSpPr>
        <p:spPr>
          <a:xfrm flipV="1">
            <a:off x="468437" y="2708920"/>
            <a:ext cx="8496051" cy="72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20"/>
          <p:cNvCxnSpPr/>
          <p:nvPr/>
        </p:nvCxnSpPr>
        <p:spPr>
          <a:xfrm flipV="1">
            <a:off x="467544" y="3140968"/>
            <a:ext cx="8496051" cy="72008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22"/>
          <p:cNvCxnSpPr/>
          <p:nvPr/>
        </p:nvCxnSpPr>
        <p:spPr>
          <a:xfrm flipV="1">
            <a:off x="5363888" y="2744924"/>
            <a:ext cx="432248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ni poveznik 23"/>
          <p:cNvCxnSpPr/>
          <p:nvPr/>
        </p:nvCxnSpPr>
        <p:spPr>
          <a:xfrm>
            <a:off x="3131840" y="2780928"/>
            <a:ext cx="432048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avokutnik 11"/>
          <p:cNvSpPr/>
          <p:nvPr/>
        </p:nvSpPr>
        <p:spPr>
          <a:xfrm>
            <a:off x="-180528" y="784225"/>
            <a:ext cx="1800000" cy="2392747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/>
          <p:cNvSpPr/>
          <p:nvPr/>
        </p:nvSpPr>
        <p:spPr>
          <a:xfrm>
            <a:off x="7596336" y="748221"/>
            <a:ext cx="1800000" cy="2392747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TekstniOkvir 13"/>
          <p:cNvSpPr txBox="1"/>
          <p:nvPr/>
        </p:nvSpPr>
        <p:spPr>
          <a:xfrm>
            <a:off x="3419672" y="332656"/>
            <a:ext cx="1944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Izvođač:</a:t>
            </a:r>
          </a:p>
          <a:p>
            <a:endParaRPr lang="hr-HR" dirty="0"/>
          </a:p>
          <a:p>
            <a:r>
              <a:rPr lang="hr-HR" dirty="0" smtClean="0"/>
              <a:t>Nadzor:</a:t>
            </a:r>
          </a:p>
          <a:p>
            <a:endParaRPr lang="hr-HR" dirty="0"/>
          </a:p>
          <a:p>
            <a:endParaRPr lang="hr-HR" b="1" dirty="0" smtClean="0">
              <a:solidFill>
                <a:srgbClr val="0C2AAC"/>
              </a:solidFill>
            </a:endParaRPr>
          </a:p>
          <a:p>
            <a:r>
              <a:rPr lang="hr-HR" b="1" dirty="0" smtClean="0">
                <a:solidFill>
                  <a:srgbClr val="0C2AAC"/>
                </a:solidFill>
              </a:rPr>
              <a:t>Pomoć :</a:t>
            </a:r>
          </a:p>
          <a:p>
            <a:endParaRPr lang="hr-HR" dirty="0"/>
          </a:p>
          <a:p>
            <a:r>
              <a:rPr lang="hr-HR" dirty="0" smtClean="0">
                <a:solidFill>
                  <a:srgbClr val="FF0000"/>
                </a:solidFill>
              </a:rPr>
              <a:t>Može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2" name="Pravokutnik 1"/>
          <p:cNvSpPr/>
          <p:nvPr/>
        </p:nvSpPr>
        <p:spPr>
          <a:xfrm>
            <a:off x="3518169" y="2996952"/>
            <a:ext cx="45719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avokutnik 14"/>
          <p:cNvSpPr/>
          <p:nvPr/>
        </p:nvSpPr>
        <p:spPr>
          <a:xfrm>
            <a:off x="5318169" y="2996952"/>
            <a:ext cx="45719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Pravokutnik 2"/>
          <p:cNvSpPr/>
          <p:nvPr/>
        </p:nvSpPr>
        <p:spPr>
          <a:xfrm>
            <a:off x="3518169" y="4437112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Novci: …………. kn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2474293" y="5229200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Investitor …..: </a:t>
            </a:r>
            <a:r>
              <a:rPr lang="hr-HR" dirty="0" smtClean="0">
                <a:solidFill>
                  <a:srgbClr val="FF0000"/>
                </a:solidFill>
              </a:rPr>
              <a:t>Nema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5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27</a:t>
            </a:fld>
            <a:endParaRPr lang="hr-HR" altLang="sr-Latn-RS"/>
          </a:p>
        </p:txBody>
      </p:sp>
      <p:sp>
        <p:nvSpPr>
          <p:cNvPr id="6" name="TekstniOkvir 5"/>
          <p:cNvSpPr txBox="1"/>
          <p:nvPr/>
        </p:nvSpPr>
        <p:spPr>
          <a:xfrm>
            <a:off x="2771800" y="332655"/>
            <a:ext cx="41046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Idejno rješenje</a:t>
            </a:r>
          </a:p>
          <a:p>
            <a:r>
              <a:rPr lang="hr-HR" dirty="0" smtClean="0"/>
              <a:t>Idejni projekt</a:t>
            </a:r>
          </a:p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Posebni uvjeti:</a:t>
            </a:r>
          </a:p>
          <a:p>
            <a:r>
              <a:rPr lang="hr-HR" dirty="0"/>
              <a:t> </a:t>
            </a:r>
            <a:r>
              <a:rPr lang="hr-HR" dirty="0" smtClean="0"/>
              <a:t>      - javnopravna tijela:</a:t>
            </a:r>
          </a:p>
          <a:p>
            <a:pPr indent="447675"/>
            <a:r>
              <a:rPr lang="hr-HR" dirty="0" smtClean="0"/>
              <a:t>---</a:t>
            </a:r>
          </a:p>
          <a:p>
            <a:pPr indent="447675"/>
            <a:r>
              <a:rPr lang="hr-HR" dirty="0" smtClean="0"/>
              <a:t>---</a:t>
            </a:r>
          </a:p>
          <a:p>
            <a:pPr indent="447675"/>
            <a:r>
              <a:rPr lang="hr-HR" dirty="0" smtClean="0"/>
              <a:t>---</a:t>
            </a:r>
          </a:p>
          <a:p>
            <a:pPr indent="447675"/>
            <a:endParaRPr lang="hr-HR" dirty="0" smtClean="0"/>
          </a:p>
          <a:p>
            <a:pPr indent="447675"/>
            <a:endParaRPr lang="hr-HR" dirty="0" smtClean="0"/>
          </a:p>
          <a:p>
            <a:r>
              <a:rPr lang="hr-HR" dirty="0" smtClean="0"/>
              <a:t>Elaborati:</a:t>
            </a:r>
            <a:endParaRPr lang="hr-HR" dirty="0"/>
          </a:p>
          <a:p>
            <a:r>
              <a:rPr lang="hr-HR" dirty="0" smtClean="0"/>
              <a:t>Glavni projekt:</a:t>
            </a:r>
            <a:endParaRPr lang="hr-HR" dirty="0"/>
          </a:p>
          <a:p>
            <a:pPr indent="447675"/>
            <a:endParaRPr lang="hr-HR" dirty="0" smtClean="0"/>
          </a:p>
          <a:p>
            <a:pPr indent="447675"/>
            <a:endParaRPr lang="hr-HR" dirty="0" smtClean="0"/>
          </a:p>
          <a:p>
            <a:r>
              <a:rPr lang="hr-HR" dirty="0" smtClean="0"/>
              <a:t>Potvrde na Glavni projekt:</a:t>
            </a:r>
          </a:p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Građevinska dozvola</a:t>
            </a:r>
          </a:p>
          <a:p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1619672" y="548680"/>
            <a:ext cx="4320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/>
              <a:t>1.</a:t>
            </a:r>
            <a:endParaRPr lang="hr-HR" b="1" dirty="0"/>
          </a:p>
        </p:txBody>
      </p:sp>
      <p:sp>
        <p:nvSpPr>
          <p:cNvPr id="8" name="TekstniOkvir 7"/>
          <p:cNvSpPr txBox="1"/>
          <p:nvPr/>
        </p:nvSpPr>
        <p:spPr>
          <a:xfrm>
            <a:off x="1619672" y="1484784"/>
            <a:ext cx="4320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/>
              <a:t>2.</a:t>
            </a:r>
            <a:endParaRPr lang="hr-HR" b="1" dirty="0"/>
          </a:p>
        </p:txBody>
      </p:sp>
      <p:sp>
        <p:nvSpPr>
          <p:cNvPr id="9" name="TekstniOkvir 8"/>
          <p:cNvSpPr txBox="1"/>
          <p:nvPr/>
        </p:nvSpPr>
        <p:spPr>
          <a:xfrm>
            <a:off x="1619672" y="3284984"/>
            <a:ext cx="4320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/>
              <a:t>3.</a:t>
            </a:r>
            <a:endParaRPr lang="hr-HR" b="1" dirty="0"/>
          </a:p>
        </p:txBody>
      </p:sp>
      <p:sp>
        <p:nvSpPr>
          <p:cNvPr id="10" name="TekstniOkvir 9"/>
          <p:cNvSpPr txBox="1"/>
          <p:nvPr/>
        </p:nvSpPr>
        <p:spPr>
          <a:xfrm>
            <a:off x="1619672" y="4437112"/>
            <a:ext cx="4320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/>
              <a:t>4.</a:t>
            </a:r>
            <a:endParaRPr lang="hr-HR" b="1" dirty="0"/>
          </a:p>
        </p:txBody>
      </p:sp>
      <p:sp>
        <p:nvSpPr>
          <p:cNvPr id="11" name="TekstniOkvir 10"/>
          <p:cNvSpPr txBox="1"/>
          <p:nvPr/>
        </p:nvSpPr>
        <p:spPr>
          <a:xfrm>
            <a:off x="1619672" y="5373216"/>
            <a:ext cx="4320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/>
              <a:t>5.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65869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28</a:t>
            </a:fld>
            <a:endParaRPr lang="hr-HR" altLang="sr-Latn-RS"/>
          </a:p>
        </p:txBody>
      </p:sp>
      <p:cxnSp>
        <p:nvCxnSpPr>
          <p:cNvPr id="7" name="Ravni poveznik 6"/>
          <p:cNvCxnSpPr/>
          <p:nvPr/>
        </p:nvCxnSpPr>
        <p:spPr>
          <a:xfrm flipV="1">
            <a:off x="468437" y="2384884"/>
            <a:ext cx="8496051" cy="360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20"/>
          <p:cNvSpPr txBox="1">
            <a:spLocks noChangeArrowheads="1"/>
          </p:cNvSpPr>
          <p:nvPr/>
        </p:nvSpPr>
        <p:spPr bwMode="auto">
          <a:xfrm>
            <a:off x="252413" y="260350"/>
            <a:ext cx="183515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hr-HR" sz="2800" b="1" dirty="0">
                <a:latin typeface="Cambria" pitchFamily="18" charset="0"/>
              </a:rPr>
              <a:t>Primjer </a:t>
            </a:r>
            <a:r>
              <a:rPr lang="hr-HR" sz="2800" b="1" dirty="0" smtClean="0">
                <a:latin typeface="Cambria" pitchFamily="18" charset="0"/>
              </a:rPr>
              <a:t>4</a:t>
            </a:r>
            <a:endParaRPr lang="hr-HR" sz="2800" b="1" dirty="0">
              <a:latin typeface="Cambria" pitchFamily="18" charset="0"/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2411760" y="1196752"/>
            <a:ext cx="4824536" cy="1440160"/>
          </a:xfrm>
          <a:prstGeom prst="rect">
            <a:avLst/>
          </a:prstGeom>
          <a:pattFill prst="horzBrick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9" name="Ravni poveznik 8"/>
          <p:cNvCxnSpPr/>
          <p:nvPr/>
        </p:nvCxnSpPr>
        <p:spPr>
          <a:xfrm>
            <a:off x="349384" y="4365104"/>
            <a:ext cx="85689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avokutnik 9"/>
          <p:cNvSpPr/>
          <p:nvPr/>
        </p:nvSpPr>
        <p:spPr>
          <a:xfrm>
            <a:off x="2437616" y="4365104"/>
            <a:ext cx="4752528" cy="288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TekstniOkvir 13"/>
          <p:cNvSpPr txBox="1"/>
          <p:nvPr/>
        </p:nvSpPr>
        <p:spPr>
          <a:xfrm>
            <a:off x="2555776" y="364502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Nadzor:    </a:t>
            </a:r>
            <a:r>
              <a:rPr lang="hr-HR" b="1" dirty="0" smtClean="0">
                <a:solidFill>
                  <a:srgbClr val="FF0000"/>
                </a:solidFill>
              </a:rPr>
              <a:t>stop……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5" name="TekstniOkvir 14"/>
          <p:cNvSpPr txBox="1"/>
          <p:nvPr/>
        </p:nvSpPr>
        <p:spPr>
          <a:xfrm>
            <a:off x="1331640" y="4941168"/>
            <a:ext cx="7276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U geotehničkom elaboratu piše:</a:t>
            </a:r>
          </a:p>
          <a:p>
            <a:r>
              <a:rPr lang="hr-HR" b="1" dirty="0" smtClean="0">
                <a:solidFill>
                  <a:srgbClr val="FF0000"/>
                </a:solidFill>
              </a:rPr>
              <a:t>Treba izraditi : Projekt temeljenja – duboko temeljenje … piloti….</a:t>
            </a:r>
            <a:endParaRPr lang="hr-H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smtClean="0"/>
              <a:t>Ime i prezime predavača</a:t>
            </a:r>
            <a:endParaRPr lang="hr-HR" altLang="sr-Latn-R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29</a:t>
            </a:fld>
            <a:endParaRPr lang="hr-HR" altLang="sr-Latn-RS"/>
          </a:p>
        </p:txBody>
      </p:sp>
      <p:sp>
        <p:nvSpPr>
          <p:cNvPr id="6" name="TekstniOkvir 5"/>
          <p:cNvSpPr txBox="1"/>
          <p:nvPr/>
        </p:nvSpPr>
        <p:spPr>
          <a:xfrm>
            <a:off x="2123728" y="1556792"/>
            <a:ext cx="48245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Cambria" pitchFamily="18" charset="0"/>
              </a:rPr>
              <a:t>Komentari……..</a:t>
            </a:r>
          </a:p>
          <a:p>
            <a:endParaRPr lang="hr-HR" sz="3200" b="1" dirty="0">
              <a:latin typeface="Cambria" pitchFamily="18" charset="0"/>
            </a:endParaRPr>
          </a:p>
          <a:p>
            <a:r>
              <a:rPr lang="hr-HR" sz="3200" b="1" dirty="0" smtClean="0">
                <a:latin typeface="Cambria" pitchFamily="18" charset="0"/>
              </a:rPr>
              <a:t>Preporuke ……</a:t>
            </a:r>
          </a:p>
          <a:p>
            <a:endParaRPr lang="hr-HR" sz="3200" b="1" dirty="0">
              <a:solidFill>
                <a:srgbClr val="FF0000"/>
              </a:solidFill>
              <a:latin typeface="Cambria" pitchFamily="18" charset="0"/>
            </a:endParaRPr>
          </a:p>
          <a:p>
            <a:r>
              <a:rPr lang="hr-HR" sz="3200" b="1" dirty="0" smtClean="0">
                <a:solidFill>
                  <a:srgbClr val="FF0000"/>
                </a:solidFill>
                <a:latin typeface="Cambria" pitchFamily="18" charset="0"/>
              </a:rPr>
              <a:t>Što bi moglo pomoći?</a:t>
            </a:r>
          </a:p>
          <a:p>
            <a:endParaRPr lang="hr-HR" sz="3200" b="1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1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hr-HR" altLang="sr-Latn-RS" b="1" dirty="0" smtClean="0">
                <a:latin typeface="Cambria" pitchFamily="18" charset="0"/>
              </a:rPr>
              <a:t>Božo </a:t>
            </a:r>
            <a:r>
              <a:rPr lang="hr-HR" altLang="sr-Latn-RS" b="1" dirty="0" err="1" smtClean="0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2" name="Elipsa 1"/>
          <p:cNvSpPr/>
          <p:nvPr/>
        </p:nvSpPr>
        <p:spPr>
          <a:xfrm>
            <a:off x="1547664" y="1679046"/>
            <a:ext cx="5976664" cy="33843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hr-HR" sz="3200" b="1" i="1" dirty="0">
                <a:solidFill>
                  <a:srgbClr val="FF0000"/>
                </a:solidFill>
                <a:latin typeface="Cambria" panose="02040503050406030204" pitchFamily="18" charset="0"/>
              </a:rPr>
              <a:t>Građevinska forenzika</a:t>
            </a:r>
          </a:p>
        </p:txBody>
      </p:sp>
      <p:sp>
        <p:nvSpPr>
          <p:cNvPr id="3" name="Elipsa 2"/>
          <p:cNvSpPr/>
          <p:nvPr/>
        </p:nvSpPr>
        <p:spPr>
          <a:xfrm>
            <a:off x="2861810" y="1752818"/>
            <a:ext cx="3348372" cy="113191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hr-HR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Tehnička dijagnoza </a:t>
            </a:r>
            <a:endParaRPr lang="hr-HR" sz="1400" b="1" dirty="0">
              <a:solidFill>
                <a:srgbClr val="0A238C"/>
              </a:solidFill>
              <a:latin typeface="Cambria" panose="02040503050406030204" pitchFamily="18" charset="0"/>
            </a:endParaRPr>
          </a:p>
        </p:txBody>
      </p:sp>
      <p:sp>
        <p:nvSpPr>
          <p:cNvPr id="9" name="Elipsa 8"/>
          <p:cNvSpPr/>
          <p:nvPr/>
        </p:nvSpPr>
        <p:spPr>
          <a:xfrm>
            <a:off x="6210182" y="2615150"/>
            <a:ext cx="1242138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hr-HR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Rješenje</a:t>
            </a:r>
            <a:endParaRPr lang="hr-HR" sz="2400" b="1" dirty="0">
              <a:solidFill>
                <a:srgbClr val="0A238C"/>
              </a:solidFill>
              <a:latin typeface="Cambria" panose="02040503050406030204" pitchFamily="18" charset="0"/>
            </a:endParaRPr>
          </a:p>
        </p:txBody>
      </p:sp>
      <p:sp>
        <p:nvSpPr>
          <p:cNvPr id="5" name="Elipsa 4"/>
          <p:cNvSpPr/>
          <p:nvPr/>
        </p:nvSpPr>
        <p:spPr>
          <a:xfrm>
            <a:off x="1691680" y="2615150"/>
            <a:ext cx="1224136" cy="154812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Elipsa 10"/>
          <p:cNvSpPr/>
          <p:nvPr/>
        </p:nvSpPr>
        <p:spPr>
          <a:xfrm>
            <a:off x="2699792" y="3767278"/>
            <a:ext cx="1350150" cy="99822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Elipsa 11"/>
          <p:cNvSpPr/>
          <p:nvPr/>
        </p:nvSpPr>
        <p:spPr>
          <a:xfrm>
            <a:off x="4043530" y="4418788"/>
            <a:ext cx="675075" cy="49911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Elipsa 12"/>
          <p:cNvSpPr/>
          <p:nvPr/>
        </p:nvSpPr>
        <p:spPr>
          <a:xfrm>
            <a:off x="4219727" y="3877763"/>
            <a:ext cx="1432393" cy="49911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Elipsa 13"/>
          <p:cNvSpPr/>
          <p:nvPr/>
        </p:nvSpPr>
        <p:spPr>
          <a:xfrm>
            <a:off x="5652120" y="4169233"/>
            <a:ext cx="675075" cy="49911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23" y="4686079"/>
            <a:ext cx="668288" cy="61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avni poveznik 7"/>
          <p:cNvCxnSpPr/>
          <p:nvPr/>
        </p:nvCxnSpPr>
        <p:spPr>
          <a:xfrm flipH="1" flipV="1">
            <a:off x="4381067" y="4668343"/>
            <a:ext cx="889000" cy="249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18"/>
          <p:cNvCxnSpPr/>
          <p:nvPr/>
        </p:nvCxnSpPr>
        <p:spPr>
          <a:xfrm flipH="1">
            <a:off x="4394704" y="4010869"/>
            <a:ext cx="444500" cy="657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20"/>
          <p:cNvCxnSpPr/>
          <p:nvPr/>
        </p:nvCxnSpPr>
        <p:spPr>
          <a:xfrm flipH="1" flipV="1">
            <a:off x="4839204" y="4010869"/>
            <a:ext cx="1028940" cy="407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ni poveznik 23"/>
          <p:cNvCxnSpPr/>
          <p:nvPr/>
        </p:nvCxnSpPr>
        <p:spPr>
          <a:xfrm flipH="1">
            <a:off x="5270068" y="4418788"/>
            <a:ext cx="598076" cy="4991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ni poveznik 26"/>
          <p:cNvCxnSpPr/>
          <p:nvPr/>
        </p:nvCxnSpPr>
        <p:spPr>
          <a:xfrm flipH="1">
            <a:off x="4839204" y="2543142"/>
            <a:ext cx="1028940" cy="14677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vni poveznik sa strelicom 28"/>
          <p:cNvCxnSpPr/>
          <p:nvPr/>
        </p:nvCxnSpPr>
        <p:spPr>
          <a:xfrm flipV="1">
            <a:off x="7308304" y="3371234"/>
            <a:ext cx="1152128" cy="179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vni poveznik sa strelicom 35"/>
          <p:cNvCxnSpPr/>
          <p:nvPr/>
        </p:nvCxnSpPr>
        <p:spPr>
          <a:xfrm flipV="1">
            <a:off x="430664" y="3401000"/>
            <a:ext cx="1152128" cy="179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avokutnik 30"/>
          <p:cNvSpPr/>
          <p:nvPr/>
        </p:nvSpPr>
        <p:spPr>
          <a:xfrm>
            <a:off x="430664" y="2987660"/>
            <a:ext cx="1022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hr-HR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zadatak</a:t>
            </a:r>
            <a:endParaRPr lang="hr-HR" sz="1400" b="1" dirty="0">
              <a:solidFill>
                <a:srgbClr val="0A238C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Pravokutnik 37"/>
          <p:cNvSpPr/>
          <p:nvPr/>
        </p:nvSpPr>
        <p:spPr>
          <a:xfrm>
            <a:off x="7499146" y="2915652"/>
            <a:ext cx="1177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hr-HR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zaključak</a:t>
            </a:r>
            <a:endParaRPr lang="hr-HR" sz="1400" b="1" dirty="0">
              <a:solidFill>
                <a:srgbClr val="0A238C"/>
              </a:solidFill>
              <a:latin typeface="Cambria" panose="02040503050406030204" pitchFamily="18" charset="0"/>
            </a:endParaRPr>
          </a:p>
        </p:txBody>
      </p:sp>
      <p:sp>
        <p:nvSpPr>
          <p:cNvPr id="39" name="Pravokutnik 38"/>
          <p:cNvSpPr/>
          <p:nvPr/>
        </p:nvSpPr>
        <p:spPr>
          <a:xfrm>
            <a:off x="8147228" y="3449408"/>
            <a:ext cx="49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hr-HR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cilj</a:t>
            </a:r>
            <a:endParaRPr lang="hr-HR" sz="1400" b="1" dirty="0">
              <a:solidFill>
                <a:srgbClr val="0A238C"/>
              </a:solidFill>
              <a:latin typeface="Cambria" panose="02040503050406030204" pitchFamily="18" charset="0"/>
            </a:endParaRPr>
          </a:p>
        </p:txBody>
      </p:sp>
      <p:sp>
        <p:nvSpPr>
          <p:cNvPr id="7168" name="Pravokutnik 7167"/>
          <p:cNvSpPr/>
          <p:nvPr/>
        </p:nvSpPr>
        <p:spPr>
          <a:xfrm>
            <a:off x="1997500" y="309840"/>
            <a:ext cx="5076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i="1" dirty="0">
                <a:solidFill>
                  <a:srgbClr val="0B28A1"/>
                </a:solidFill>
                <a:latin typeface="Cambria" pitchFamily="18" charset="0"/>
              </a:rPr>
              <a:t>Tehnička dijagnoza </a:t>
            </a:r>
            <a:endParaRPr lang="hr-HR" b="1" i="1" dirty="0" smtClean="0">
              <a:solidFill>
                <a:srgbClr val="0B28A1"/>
              </a:solidFill>
              <a:latin typeface="Cambria" pitchFamily="18" charset="0"/>
            </a:endParaRPr>
          </a:p>
          <a:p>
            <a:pPr algn="ctr"/>
            <a:r>
              <a:rPr lang="hr-HR" b="1" i="1" dirty="0" smtClean="0">
                <a:solidFill>
                  <a:srgbClr val="0B28A1"/>
                </a:solidFill>
                <a:latin typeface="Cambria" pitchFamily="18" charset="0"/>
              </a:rPr>
              <a:t>je </a:t>
            </a:r>
            <a:r>
              <a:rPr lang="hr-HR" b="1" i="1" dirty="0">
                <a:solidFill>
                  <a:srgbClr val="0B28A1"/>
                </a:solidFill>
                <a:latin typeface="Cambria" pitchFamily="18" charset="0"/>
              </a:rPr>
              <a:t>osnovni polazak svake građevinske </a:t>
            </a:r>
            <a:r>
              <a:rPr lang="hr-HR" b="1" i="1" dirty="0" smtClean="0">
                <a:solidFill>
                  <a:srgbClr val="0B28A1"/>
                </a:solidFill>
                <a:latin typeface="Cambria" pitchFamily="18" charset="0"/>
              </a:rPr>
              <a:t>akcije!</a:t>
            </a:r>
            <a:endParaRPr lang="hr-HR" b="1" i="1" dirty="0">
              <a:solidFill>
                <a:srgbClr val="0B28A1"/>
              </a:solidFill>
              <a:latin typeface="Cambria" pitchFamily="18" charset="0"/>
            </a:endParaRPr>
          </a:p>
        </p:txBody>
      </p:sp>
      <p:sp>
        <p:nvSpPr>
          <p:cNvPr id="7169" name="Pravokutnik 7168"/>
          <p:cNvSpPr/>
          <p:nvPr/>
        </p:nvSpPr>
        <p:spPr>
          <a:xfrm>
            <a:off x="0" y="119675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i="1" dirty="0">
                <a:latin typeface="Cambria" pitchFamily="18" charset="0"/>
              </a:rPr>
              <a:t>gradnja, </a:t>
            </a:r>
            <a:r>
              <a:rPr lang="hr-HR" i="1" dirty="0" err="1">
                <a:latin typeface="Cambria" pitchFamily="18" charset="0"/>
              </a:rPr>
              <a:t>konzervacija</a:t>
            </a:r>
            <a:r>
              <a:rPr lang="hr-HR" i="1" dirty="0">
                <a:latin typeface="Cambria" pitchFamily="18" charset="0"/>
              </a:rPr>
              <a:t>, restauracija, rekonstrukcija, obnova, </a:t>
            </a:r>
            <a:r>
              <a:rPr lang="hr-HR" i="1" dirty="0" smtClean="0">
                <a:latin typeface="Cambria" pitchFamily="18" charset="0"/>
              </a:rPr>
              <a:t>sanacija, </a:t>
            </a:r>
            <a:r>
              <a:rPr lang="hr-HR" i="1" dirty="0">
                <a:latin typeface="Cambria" pitchFamily="18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299773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30</a:t>
            </a:fld>
            <a:endParaRPr lang="hr-HR" altLang="sr-Latn-RS"/>
          </a:p>
        </p:txBody>
      </p:sp>
      <p:sp>
        <p:nvSpPr>
          <p:cNvPr id="6" name="Pravokutnik 5"/>
          <p:cNvSpPr/>
          <p:nvPr/>
        </p:nvSpPr>
        <p:spPr>
          <a:xfrm>
            <a:off x="194400" y="764704"/>
            <a:ext cx="3464218" cy="830997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hr-HR" sz="4800" b="1" dirty="0">
                <a:latin typeface="Cambria" pitchFamily="18" charset="0"/>
              </a:rPr>
              <a:t>čitljiv način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9036496" cy="239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0" y="1700808"/>
            <a:ext cx="8032342" cy="51129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kstniOkvir 8"/>
          <p:cNvSpPr txBox="1"/>
          <p:nvPr/>
        </p:nvSpPr>
        <p:spPr>
          <a:xfrm>
            <a:off x="194400" y="190928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latin typeface="Cambria" pitchFamily="18" charset="0"/>
              </a:rPr>
              <a:t>Možda bi pomoglo:</a:t>
            </a:r>
            <a:endParaRPr lang="hr-HR" b="1" dirty="0">
              <a:latin typeface="Cambria" pitchFamily="18" charset="0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7631832" y="76470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rgbClr val="FF0000"/>
                </a:solidFill>
                <a:latin typeface="Cambria" pitchFamily="18" charset="0"/>
              </a:rPr>
              <a:t>ideja</a:t>
            </a:r>
            <a:endParaRPr lang="hr-HR" sz="36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" name="Pravokutnik 1"/>
          <p:cNvSpPr/>
          <p:nvPr/>
        </p:nvSpPr>
        <p:spPr>
          <a:xfrm>
            <a:off x="145211" y="4941168"/>
            <a:ext cx="8899495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Kauzalitet</a:t>
            </a:r>
            <a:r>
              <a:rPr lang="hr-HR" sz="2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hr-HR" sz="2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(lat. </a:t>
            </a:r>
            <a:r>
              <a:rPr lang="hr-HR" sz="2400" i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causalitas</a:t>
            </a:r>
            <a:r>
              <a:rPr lang="hr-HR" sz="2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 </a:t>
            </a:r>
            <a:endParaRPr lang="hr-HR" sz="2400" dirty="0" smtClean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hr-HR" sz="2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je </a:t>
            </a:r>
            <a:r>
              <a:rPr lang="hr-HR" sz="2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filozofski koncept </a:t>
            </a:r>
            <a:r>
              <a:rPr lang="hr-HR" sz="2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koji objašnjava </a:t>
            </a:r>
            <a:r>
              <a:rPr lang="hr-HR" sz="2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odnos uzroka i </a:t>
            </a:r>
            <a:r>
              <a:rPr lang="hr-HR" sz="2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posljedice.</a:t>
            </a:r>
          </a:p>
          <a:p>
            <a:pPr algn="ctr"/>
            <a:r>
              <a:rPr lang="hr-HR" sz="2400" b="1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„Svaka </a:t>
            </a:r>
            <a:r>
              <a:rPr lang="hr-HR" sz="2400" b="1" i="1" dirty="0">
                <a:solidFill>
                  <a:srgbClr val="FF0000"/>
                </a:solidFill>
                <a:latin typeface="Cambria" panose="02040503050406030204" pitchFamily="18" charset="0"/>
              </a:rPr>
              <a:t>promjena ima svoj uzrok</a:t>
            </a:r>
            <a:r>
              <a:rPr lang="hr-HR" sz="2400" b="1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.”</a:t>
            </a:r>
            <a:endParaRPr lang="hr-HR" sz="24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5364088" y="3789040"/>
            <a:ext cx="12953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uzrok:</a:t>
            </a:r>
          </a:p>
          <a:p>
            <a:r>
              <a:rPr lang="hr-HR" sz="1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</a:t>
            </a:r>
            <a:r>
              <a:rPr lang="hr-HR" sz="1400" b="1" dirty="0" err="1" smtClean="0">
                <a:solidFill>
                  <a:srgbClr val="FF0000"/>
                </a:solidFill>
                <a:latin typeface="Cambria" pitchFamily="18" charset="0"/>
              </a:rPr>
              <a:t>poduzrok</a:t>
            </a:r>
            <a:r>
              <a:rPr lang="hr-HR" sz="1400" b="1" dirty="0" smtClean="0">
                <a:solidFill>
                  <a:srgbClr val="FF0000"/>
                </a:solidFill>
                <a:latin typeface="Cambria" pitchFamily="18" charset="0"/>
              </a:rPr>
              <a:t> 1</a:t>
            </a:r>
          </a:p>
          <a:p>
            <a:r>
              <a:rPr lang="hr-HR" sz="1400" b="1" dirty="0" smtClean="0">
                <a:solidFill>
                  <a:srgbClr val="FF0000"/>
                </a:solidFill>
                <a:latin typeface="Cambria" pitchFamily="18" charset="0"/>
              </a:rPr>
              <a:t>- </a:t>
            </a:r>
            <a:r>
              <a:rPr lang="hr-HR" sz="1400" b="1" dirty="0" err="1" smtClean="0">
                <a:solidFill>
                  <a:srgbClr val="FF0000"/>
                </a:solidFill>
                <a:latin typeface="Cambria" pitchFamily="18" charset="0"/>
              </a:rPr>
              <a:t>poduzrok</a:t>
            </a:r>
            <a:r>
              <a:rPr lang="hr-HR" sz="1400" b="1" dirty="0" smtClean="0">
                <a:solidFill>
                  <a:srgbClr val="FF0000"/>
                </a:solidFill>
                <a:latin typeface="Cambria" pitchFamily="18" charset="0"/>
              </a:rPr>
              <a:t> 2</a:t>
            </a:r>
            <a:endParaRPr lang="hr-HR" sz="1400" b="1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31</a:t>
            </a:fld>
            <a:endParaRPr lang="hr-HR" altLang="sr-Latn-RS"/>
          </a:p>
        </p:txBody>
      </p:sp>
      <p:sp>
        <p:nvSpPr>
          <p:cNvPr id="2" name="Pravokutnik 1"/>
          <p:cNvSpPr/>
          <p:nvPr/>
        </p:nvSpPr>
        <p:spPr>
          <a:xfrm>
            <a:off x="1403648" y="908720"/>
            <a:ext cx="7848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800" b="1" dirty="0" smtClean="0">
              <a:latin typeface="Cambria" pitchFamily="18" charset="0"/>
            </a:endParaRPr>
          </a:p>
          <a:p>
            <a:r>
              <a:rPr lang="hr-HR" sz="2800" b="1" i="1" dirty="0" smtClean="0">
                <a:latin typeface="Cambria" pitchFamily="18" charset="0"/>
              </a:rPr>
              <a:t>- dogodilo se - - prošlost -</a:t>
            </a:r>
          </a:p>
          <a:p>
            <a:r>
              <a:rPr lang="hr-HR" sz="2800" b="1" dirty="0" smtClean="0">
                <a:solidFill>
                  <a:srgbClr val="FF0000"/>
                </a:solidFill>
                <a:latin typeface="Cambria" pitchFamily="18" charset="0"/>
              </a:rPr>
              <a:t>Zašto </a:t>
            </a:r>
            <a:r>
              <a:rPr lang="hr-HR" sz="2800" b="1" dirty="0">
                <a:solidFill>
                  <a:srgbClr val="FF0000"/>
                </a:solidFill>
                <a:latin typeface="Cambria" pitchFamily="18" charset="0"/>
              </a:rPr>
              <a:t>je nešto tako kako je </a:t>
            </a:r>
            <a:r>
              <a:rPr lang="hr-HR" sz="2800" b="1" dirty="0" smtClean="0">
                <a:solidFill>
                  <a:srgbClr val="FF0000"/>
                </a:solidFill>
                <a:latin typeface="Cambria" pitchFamily="18" charset="0"/>
              </a:rPr>
              <a:t>?</a:t>
            </a:r>
          </a:p>
          <a:p>
            <a:r>
              <a:rPr lang="hr-HR" sz="2800" b="1" dirty="0" smtClean="0">
                <a:solidFill>
                  <a:srgbClr val="FF0000"/>
                </a:solidFill>
                <a:latin typeface="Cambria" pitchFamily="18" charset="0"/>
              </a:rPr>
              <a:t>Zašto </a:t>
            </a:r>
            <a:r>
              <a:rPr lang="hr-HR" sz="2800" b="1" dirty="0">
                <a:solidFill>
                  <a:srgbClr val="FF0000"/>
                </a:solidFill>
                <a:latin typeface="Cambria" pitchFamily="18" charset="0"/>
              </a:rPr>
              <a:t>je došlo do nečega</a:t>
            </a:r>
            <a:r>
              <a:rPr lang="hr-HR" sz="2800" b="1" dirty="0" smtClean="0">
                <a:solidFill>
                  <a:srgbClr val="FF0000"/>
                </a:solidFill>
                <a:latin typeface="Cambria" pitchFamily="18" charset="0"/>
              </a:rPr>
              <a:t>?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612226" y="1534963"/>
            <a:ext cx="43954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rgbClr val="FF0000"/>
                </a:solidFill>
                <a:latin typeface="Cambria" pitchFamily="18" charset="0"/>
              </a:rPr>
              <a:t>1.</a:t>
            </a:r>
            <a:endParaRPr lang="hr-HR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324506" y="188640"/>
            <a:ext cx="1577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>
                <a:latin typeface="Cambria" pitchFamily="18" charset="0"/>
              </a:rPr>
              <a:t>Primjeri</a:t>
            </a:r>
          </a:p>
        </p:txBody>
      </p:sp>
      <p:sp>
        <p:nvSpPr>
          <p:cNvPr id="9" name="TekstniOkvir 8"/>
          <p:cNvSpPr txBox="1"/>
          <p:nvPr/>
        </p:nvSpPr>
        <p:spPr>
          <a:xfrm>
            <a:off x="611560" y="3277428"/>
            <a:ext cx="43954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rgbClr val="FF0000"/>
                </a:solidFill>
                <a:latin typeface="Cambria" pitchFamily="18" charset="0"/>
              </a:rPr>
              <a:t>2.</a:t>
            </a:r>
            <a:endParaRPr lang="hr-HR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648610" y="4861604"/>
            <a:ext cx="43954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rgbClr val="FF0000"/>
                </a:solidFill>
                <a:latin typeface="Cambria" pitchFamily="18" charset="0"/>
              </a:rPr>
              <a:t>3.</a:t>
            </a:r>
            <a:endParaRPr lang="hr-HR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1403648" y="2692077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800" b="1" dirty="0" smtClean="0">
              <a:latin typeface="Cambria" pitchFamily="18" charset="0"/>
            </a:endParaRPr>
          </a:p>
          <a:p>
            <a:r>
              <a:rPr lang="hr-HR" sz="2800" b="1" i="1" dirty="0" smtClean="0">
                <a:latin typeface="Cambria" pitchFamily="18" charset="0"/>
              </a:rPr>
              <a:t>- ispravak u zadnji čas -</a:t>
            </a:r>
            <a:endParaRPr lang="hr-HR" sz="2800" b="1" i="1" dirty="0">
              <a:latin typeface="Cambria" pitchFamily="18" charset="0"/>
            </a:endParaRPr>
          </a:p>
          <a:p>
            <a:r>
              <a:rPr lang="hr-HR" sz="2800" b="1" dirty="0" smtClean="0">
                <a:solidFill>
                  <a:srgbClr val="0A238C"/>
                </a:solidFill>
                <a:latin typeface="Cambria" pitchFamily="18" charset="0"/>
              </a:rPr>
              <a:t>Hoćemo da postane onako kako želimo?</a:t>
            </a:r>
          </a:p>
        </p:txBody>
      </p:sp>
      <p:sp>
        <p:nvSpPr>
          <p:cNvPr id="12" name="Pravokutnik 11"/>
          <p:cNvSpPr/>
          <p:nvPr/>
        </p:nvSpPr>
        <p:spPr>
          <a:xfrm>
            <a:off x="1403648" y="4708301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i="1" dirty="0" smtClean="0">
                <a:latin typeface="Cambria" pitchFamily="18" charset="0"/>
              </a:rPr>
              <a:t>- budućnost -</a:t>
            </a:r>
            <a:endParaRPr lang="hr-HR" sz="2800" b="1" i="1" dirty="0">
              <a:latin typeface="Cambria" pitchFamily="18" charset="0"/>
            </a:endParaRPr>
          </a:p>
          <a:p>
            <a:r>
              <a:rPr lang="hr-HR" sz="2800" b="1" dirty="0" smtClean="0">
                <a:solidFill>
                  <a:srgbClr val="00B050"/>
                </a:solidFill>
                <a:latin typeface="Cambria" pitchFamily="18" charset="0"/>
              </a:rPr>
              <a:t>Istražiti </a:t>
            </a:r>
            <a:r>
              <a:rPr lang="hr-HR" sz="2800" b="1" dirty="0">
                <a:solidFill>
                  <a:srgbClr val="00B050"/>
                </a:solidFill>
                <a:latin typeface="Cambria" pitchFamily="18" charset="0"/>
              </a:rPr>
              <a:t>moguće uzroke nekog </a:t>
            </a:r>
            <a:r>
              <a:rPr lang="hr-HR" sz="2800" b="1" dirty="0" smtClean="0">
                <a:solidFill>
                  <a:srgbClr val="00B050"/>
                </a:solidFill>
                <a:latin typeface="Cambria" pitchFamily="18" charset="0"/>
              </a:rPr>
              <a:t>problema…</a:t>
            </a:r>
          </a:p>
          <a:p>
            <a:r>
              <a:rPr lang="hr-HR" sz="2800" b="1" dirty="0" smtClean="0">
                <a:solidFill>
                  <a:srgbClr val="00B050"/>
                </a:solidFill>
                <a:latin typeface="Cambria" pitchFamily="18" charset="0"/>
              </a:rPr>
              <a:t>Kako?</a:t>
            </a:r>
            <a:endParaRPr lang="hr-HR" sz="2800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13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hr-HR" altLang="sr-Latn-RS" b="1" dirty="0" smtClean="0">
                <a:latin typeface="Cambria" pitchFamily="18" charset="0"/>
              </a:rPr>
              <a:t>Božo </a:t>
            </a:r>
            <a:r>
              <a:rPr lang="hr-HR" altLang="sr-Latn-RS" b="1" dirty="0" err="1" smtClean="0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5508104" y="34454"/>
            <a:ext cx="3551550" cy="58477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hr-HR" sz="3200" b="1" i="1" dirty="0">
                <a:latin typeface="Cambria" pitchFamily="18" charset="0"/>
              </a:rPr>
              <a:t>stalno poboljšanje</a:t>
            </a:r>
            <a:endParaRPr lang="hr-HR" sz="32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7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32</a:t>
            </a:fld>
            <a:endParaRPr lang="hr-HR" altLang="sr-Latn-RS"/>
          </a:p>
        </p:txBody>
      </p:sp>
      <p:sp>
        <p:nvSpPr>
          <p:cNvPr id="6" name="Pravokutnik 5"/>
          <p:cNvSpPr/>
          <p:nvPr/>
        </p:nvSpPr>
        <p:spPr>
          <a:xfrm>
            <a:off x="637000" y="2840162"/>
            <a:ext cx="8280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r-HR" sz="2000" b="1" dirty="0">
                <a:latin typeface="Cambria" pitchFamily="18" charset="0"/>
              </a:rPr>
              <a:t>- Pomaže u utvrđivanju uzroka problema</a:t>
            </a:r>
            <a:r>
              <a:rPr lang="hr-HR" sz="2000" dirty="0">
                <a:latin typeface="Cambria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hr-HR" sz="2000" dirty="0">
                <a:latin typeface="Cambria" pitchFamily="18" charset="0"/>
              </a:rPr>
              <a:t>- </a:t>
            </a:r>
            <a:r>
              <a:rPr lang="hr-HR" sz="2000" b="1" dirty="0">
                <a:latin typeface="Cambria" pitchFamily="18" charset="0"/>
              </a:rPr>
              <a:t>Ohrabruje aktivno učešće članova </a:t>
            </a:r>
            <a:endParaRPr lang="hr-HR" sz="2000" dirty="0">
              <a:latin typeface="Cambria" pitchFamily="18" charset="0"/>
            </a:endParaRPr>
          </a:p>
          <a:p>
            <a:pPr>
              <a:lnSpc>
                <a:spcPct val="200000"/>
              </a:lnSpc>
            </a:pPr>
            <a:r>
              <a:rPr lang="hr-HR" sz="2000" dirty="0">
                <a:latin typeface="Cambria" pitchFamily="18" charset="0"/>
              </a:rPr>
              <a:t>- </a:t>
            </a:r>
            <a:r>
              <a:rPr lang="hr-HR" sz="2000" b="1" dirty="0">
                <a:latin typeface="Cambria" pitchFamily="18" charset="0"/>
              </a:rPr>
              <a:t>Predstavlja odnos uzrok-posljedica </a:t>
            </a:r>
            <a:r>
              <a:rPr lang="hr-HR" sz="2000" dirty="0">
                <a:latin typeface="Cambria" pitchFamily="18" charset="0"/>
              </a:rPr>
              <a:t>- čitljiv način.</a:t>
            </a:r>
          </a:p>
          <a:p>
            <a:pPr>
              <a:lnSpc>
                <a:spcPct val="200000"/>
              </a:lnSpc>
            </a:pPr>
            <a:r>
              <a:rPr lang="hr-HR" sz="2000" dirty="0">
                <a:latin typeface="Cambria" pitchFamily="18" charset="0"/>
              </a:rPr>
              <a:t>- </a:t>
            </a:r>
            <a:r>
              <a:rPr lang="hr-HR" sz="2000" b="1" dirty="0">
                <a:latin typeface="Cambria" pitchFamily="18" charset="0"/>
              </a:rPr>
              <a:t>Uvećava znanje o procesima </a:t>
            </a:r>
            <a:endParaRPr lang="hr-HR" sz="2000" dirty="0">
              <a:latin typeface="Cambria" pitchFamily="18" charset="0"/>
            </a:endParaRPr>
          </a:p>
          <a:p>
            <a:pPr>
              <a:lnSpc>
                <a:spcPct val="200000"/>
              </a:lnSpc>
            </a:pPr>
            <a:r>
              <a:rPr lang="hr-HR" sz="2000" dirty="0">
                <a:latin typeface="Cambria" pitchFamily="18" charset="0"/>
              </a:rPr>
              <a:t>- </a:t>
            </a:r>
            <a:r>
              <a:rPr lang="hr-HR" sz="2000" b="1" dirty="0">
                <a:latin typeface="Cambria" pitchFamily="18" charset="0"/>
              </a:rPr>
              <a:t>Identificira područja u kojima treba prikupiti </a:t>
            </a:r>
            <a:r>
              <a:rPr lang="hr-HR" sz="2000" b="1" dirty="0" smtClean="0">
                <a:latin typeface="Cambria" pitchFamily="18" charset="0"/>
              </a:rPr>
              <a:t>podatke</a:t>
            </a:r>
            <a:endParaRPr lang="hr-HR" sz="2000" dirty="0">
              <a:latin typeface="Cambria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032342" cy="51129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-32360" y="145669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Cambria" pitchFamily="18" charset="0"/>
              </a:rPr>
              <a:t>izrađuje </a:t>
            </a:r>
            <a:r>
              <a:rPr lang="vi-VN" sz="2800" b="1" dirty="0">
                <a:solidFill>
                  <a:srgbClr val="FF0000"/>
                </a:solidFill>
                <a:latin typeface="Cambria" pitchFamily="18" charset="0"/>
              </a:rPr>
              <a:t>grupa stručnjaka različitih kvalifikacija i raznih stručnih </a:t>
            </a:r>
            <a:r>
              <a:rPr lang="vi-VN" sz="2800" b="1" dirty="0" smtClean="0">
                <a:solidFill>
                  <a:srgbClr val="FF0000"/>
                </a:solidFill>
                <a:latin typeface="Cambria" pitchFamily="18" charset="0"/>
              </a:rPr>
              <a:t>područja</a:t>
            </a:r>
            <a:r>
              <a:rPr lang="hr-HR" sz="2800" b="1" dirty="0" smtClean="0">
                <a:solidFill>
                  <a:srgbClr val="FF0000"/>
                </a:solidFill>
                <a:latin typeface="Cambria" pitchFamily="18" charset="0"/>
              </a:rPr>
              <a:t>/polja/grana/……</a:t>
            </a:r>
            <a:r>
              <a:rPr lang="vi-VN" sz="2800" b="1" dirty="0" smtClean="0">
                <a:solidFill>
                  <a:srgbClr val="FF0000"/>
                </a:solidFill>
                <a:latin typeface="Cambria" pitchFamily="18" charset="0"/>
              </a:rPr>
              <a:t>.</a:t>
            </a:r>
            <a:endParaRPr lang="hr-HR" sz="2800" b="1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15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33</a:t>
            </a:fld>
            <a:endParaRPr lang="hr-HR" altLang="sr-Latn-RS"/>
          </a:p>
        </p:txBody>
      </p:sp>
      <p:sp>
        <p:nvSpPr>
          <p:cNvPr id="6" name="TekstniOkvir 5"/>
          <p:cNvSpPr txBox="1"/>
          <p:nvPr/>
        </p:nvSpPr>
        <p:spPr>
          <a:xfrm>
            <a:off x="495256" y="221784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latin typeface="Cambria" pitchFamily="18" charset="0"/>
              </a:rPr>
              <a:t>Možda bi pomoglo:</a:t>
            </a:r>
            <a:endParaRPr lang="hr-HR" b="1" dirty="0">
              <a:latin typeface="Cambr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56" y="1412776"/>
            <a:ext cx="8096656" cy="473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56" y="685453"/>
            <a:ext cx="8032342" cy="51129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Pravokutnik 8"/>
          <p:cNvSpPr/>
          <p:nvPr/>
        </p:nvSpPr>
        <p:spPr>
          <a:xfrm>
            <a:off x="5508104" y="34454"/>
            <a:ext cx="3551550" cy="58477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hr-HR" sz="3200" b="1" i="1" dirty="0">
                <a:latin typeface="Cambria" pitchFamily="18" charset="0"/>
              </a:rPr>
              <a:t>stalno poboljšanje</a:t>
            </a:r>
            <a:endParaRPr lang="hr-HR" sz="3200" b="1" dirty="0">
              <a:latin typeface="Cambria" pitchFamily="18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2555776" y="617767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rgbClr val="FF0000"/>
                </a:solidFill>
                <a:latin typeface="Cambria" pitchFamily="18" charset="0"/>
              </a:rPr>
              <a:t>ideja</a:t>
            </a:r>
            <a:endParaRPr lang="hr-HR" sz="3600" b="1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67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34</a:t>
            </a:fld>
            <a:endParaRPr lang="hr-HR" altLang="sr-Latn-R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8" y="1340768"/>
            <a:ext cx="831156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032342" cy="51129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Pravokutnik 7"/>
          <p:cNvSpPr/>
          <p:nvPr/>
        </p:nvSpPr>
        <p:spPr>
          <a:xfrm>
            <a:off x="5508104" y="34454"/>
            <a:ext cx="3551550" cy="58477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hr-HR" sz="3200" b="1" i="1" dirty="0">
                <a:latin typeface="Cambria" pitchFamily="18" charset="0"/>
              </a:rPr>
              <a:t>stalno poboljšanje</a:t>
            </a:r>
            <a:endParaRPr lang="hr-HR" sz="32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38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35</a:t>
            </a:fld>
            <a:endParaRPr lang="hr-HR" altLang="sr-Latn-R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76540"/>
            <a:ext cx="8532440" cy="54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utnik 6"/>
          <p:cNvSpPr/>
          <p:nvPr/>
        </p:nvSpPr>
        <p:spPr>
          <a:xfrm>
            <a:off x="5508104" y="34454"/>
            <a:ext cx="3551550" cy="58477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hr-HR" sz="3200" b="1" i="1" dirty="0">
                <a:latin typeface="Cambria" pitchFamily="18" charset="0"/>
              </a:rPr>
              <a:t>stalno poboljšanje</a:t>
            </a:r>
            <a:endParaRPr lang="hr-HR" sz="3200" b="1" dirty="0">
              <a:latin typeface="Cambria" pitchFamily="18" charset="0"/>
            </a:endParaRPr>
          </a:p>
        </p:txBody>
      </p:sp>
      <p:sp>
        <p:nvSpPr>
          <p:cNvPr id="2" name="Pravokutnik 1"/>
          <p:cNvSpPr/>
          <p:nvPr/>
        </p:nvSpPr>
        <p:spPr>
          <a:xfrm>
            <a:off x="323528" y="6096882"/>
            <a:ext cx="57606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800" i="1" dirty="0">
                <a:latin typeface="Cambria" panose="02040503050406030204" pitchFamily="18" charset="0"/>
                <a:hlinkClick r:id="rId3"/>
              </a:rPr>
              <a:t>www.gfos.unios.hr/.../Zlata-Dolaček-Alduk-predavanje-9-statisticke-metode-19-06-20</a:t>
            </a:r>
            <a:r>
              <a:rPr lang="vi-VN" sz="800" i="1" dirty="0" smtClean="0">
                <a:latin typeface="Cambria" panose="02040503050406030204" pitchFamily="18" charset="0"/>
                <a:hlinkClick r:id="rId3"/>
              </a:rPr>
              <a:t>...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004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 smtClean="0"/>
              <a:t>Božo </a:t>
            </a:r>
            <a:r>
              <a:rPr lang="hr-HR" altLang="sr-Latn-RS" dirty="0" err="1" smtClean="0"/>
              <a:t>Soldo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36</a:t>
            </a:fld>
            <a:endParaRPr lang="hr-HR" altLang="sr-Latn-R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494" y="3007737"/>
            <a:ext cx="309250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068960"/>
            <a:ext cx="1751079" cy="297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179" y="404664"/>
            <a:ext cx="2957131" cy="21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101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37</a:t>
            </a:fld>
            <a:endParaRPr lang="hr-HR" altLang="sr-Latn-RS"/>
          </a:p>
        </p:txBody>
      </p:sp>
      <p:sp>
        <p:nvSpPr>
          <p:cNvPr id="6" name="TekstniOkvir 5"/>
          <p:cNvSpPr txBox="1"/>
          <p:nvPr/>
        </p:nvSpPr>
        <p:spPr>
          <a:xfrm>
            <a:off x="3059632" y="787926"/>
            <a:ext cx="41046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Idejno rješenje</a:t>
            </a:r>
          </a:p>
          <a:p>
            <a:r>
              <a:rPr lang="hr-HR" dirty="0" smtClean="0"/>
              <a:t>Idejni projekt</a:t>
            </a:r>
          </a:p>
          <a:p>
            <a:endParaRPr lang="hr-HR" dirty="0"/>
          </a:p>
          <a:p>
            <a:r>
              <a:rPr lang="hr-HR" dirty="0" smtClean="0"/>
              <a:t>Posebni uvjeti:</a:t>
            </a:r>
          </a:p>
          <a:p>
            <a:r>
              <a:rPr lang="hr-HR" dirty="0"/>
              <a:t> </a:t>
            </a:r>
            <a:r>
              <a:rPr lang="hr-HR" dirty="0" smtClean="0"/>
              <a:t>      - javnopravna tijela:</a:t>
            </a:r>
          </a:p>
          <a:p>
            <a:pPr indent="447675"/>
            <a:r>
              <a:rPr lang="hr-HR" dirty="0" smtClean="0"/>
              <a:t>---</a:t>
            </a:r>
          </a:p>
          <a:p>
            <a:pPr indent="447675"/>
            <a:r>
              <a:rPr lang="hr-HR" dirty="0" smtClean="0"/>
              <a:t>---</a:t>
            </a:r>
          </a:p>
          <a:p>
            <a:pPr indent="447675"/>
            <a:r>
              <a:rPr lang="hr-HR" dirty="0" smtClean="0"/>
              <a:t>---</a:t>
            </a:r>
          </a:p>
          <a:p>
            <a:pPr indent="447675"/>
            <a:endParaRPr lang="hr-HR" dirty="0" smtClean="0"/>
          </a:p>
          <a:p>
            <a:r>
              <a:rPr lang="hr-HR" dirty="0" smtClean="0"/>
              <a:t>Elaborati:</a:t>
            </a:r>
            <a:endParaRPr lang="hr-HR" dirty="0"/>
          </a:p>
          <a:p>
            <a:r>
              <a:rPr lang="hr-HR" dirty="0" smtClean="0"/>
              <a:t>Glavni projekt:</a:t>
            </a:r>
          </a:p>
          <a:p>
            <a:pPr indent="447675"/>
            <a:endParaRPr lang="hr-HR" dirty="0" smtClean="0"/>
          </a:p>
          <a:p>
            <a:r>
              <a:rPr lang="hr-HR" dirty="0" smtClean="0"/>
              <a:t>Potvrde na Glavni projekt:</a:t>
            </a:r>
          </a:p>
          <a:p>
            <a:endParaRPr lang="hr-HR" dirty="0"/>
          </a:p>
          <a:p>
            <a:r>
              <a:rPr lang="hr-HR" dirty="0" smtClean="0"/>
              <a:t>Građevinska dozvola</a:t>
            </a:r>
          </a:p>
          <a:p>
            <a:endParaRPr lang="hr-HR" dirty="0" smtClean="0"/>
          </a:p>
          <a:p>
            <a:r>
              <a:rPr lang="hr-HR" dirty="0" smtClean="0"/>
              <a:t>Sudionici u gradnji</a:t>
            </a:r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2195536" y="859935"/>
            <a:ext cx="4320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/>
              <a:t>1.</a:t>
            </a:r>
            <a:endParaRPr lang="hr-HR" b="1" dirty="0"/>
          </a:p>
        </p:txBody>
      </p:sp>
      <p:sp>
        <p:nvSpPr>
          <p:cNvPr id="8" name="TekstniOkvir 7"/>
          <p:cNvSpPr txBox="1"/>
          <p:nvPr/>
        </p:nvSpPr>
        <p:spPr>
          <a:xfrm>
            <a:off x="2195536" y="1652023"/>
            <a:ext cx="4320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/>
              <a:t>2.</a:t>
            </a:r>
            <a:endParaRPr lang="hr-HR" b="1" dirty="0"/>
          </a:p>
        </p:txBody>
      </p:sp>
      <p:sp>
        <p:nvSpPr>
          <p:cNvPr id="9" name="TekstniOkvir 8"/>
          <p:cNvSpPr txBox="1"/>
          <p:nvPr/>
        </p:nvSpPr>
        <p:spPr>
          <a:xfrm>
            <a:off x="2195536" y="3380215"/>
            <a:ext cx="4320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/>
              <a:t>3.</a:t>
            </a:r>
            <a:endParaRPr lang="hr-HR" b="1" dirty="0"/>
          </a:p>
        </p:txBody>
      </p:sp>
      <p:sp>
        <p:nvSpPr>
          <p:cNvPr id="10" name="TekstniOkvir 9"/>
          <p:cNvSpPr txBox="1"/>
          <p:nvPr/>
        </p:nvSpPr>
        <p:spPr>
          <a:xfrm>
            <a:off x="2195536" y="4100295"/>
            <a:ext cx="4320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/>
              <a:t>4.</a:t>
            </a:r>
            <a:endParaRPr lang="hr-HR" b="1" dirty="0"/>
          </a:p>
        </p:txBody>
      </p:sp>
      <p:sp>
        <p:nvSpPr>
          <p:cNvPr id="11" name="TekstniOkvir 10"/>
          <p:cNvSpPr txBox="1"/>
          <p:nvPr/>
        </p:nvSpPr>
        <p:spPr>
          <a:xfrm>
            <a:off x="2195536" y="4604351"/>
            <a:ext cx="4320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/>
              <a:t>5.</a:t>
            </a:r>
            <a:endParaRPr lang="hr-HR" b="1" dirty="0"/>
          </a:p>
        </p:txBody>
      </p:sp>
      <p:sp>
        <p:nvSpPr>
          <p:cNvPr id="12" name="TekstniOkvir 11"/>
          <p:cNvSpPr txBox="1"/>
          <p:nvPr/>
        </p:nvSpPr>
        <p:spPr>
          <a:xfrm>
            <a:off x="2195536" y="5171123"/>
            <a:ext cx="4320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/>
              <a:t>6.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79119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38</a:t>
            </a:fld>
            <a:endParaRPr lang="hr-HR" altLang="sr-Latn-RS"/>
          </a:p>
        </p:txBody>
      </p:sp>
      <p:sp>
        <p:nvSpPr>
          <p:cNvPr id="6" name="Pravokutnik 5"/>
          <p:cNvSpPr/>
          <p:nvPr/>
        </p:nvSpPr>
        <p:spPr>
          <a:xfrm>
            <a:off x="323528" y="764704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Monografija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Doktorska</a:t>
            </a:r>
            <a:r>
              <a:rPr lang="en-US" b="1" dirty="0"/>
              <a:t> </a:t>
            </a:r>
            <a:r>
              <a:rPr lang="en-US" b="1" dirty="0" err="1"/>
              <a:t>disertacija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Diplomski</a:t>
            </a:r>
            <a:r>
              <a:rPr lang="en-US" b="1" dirty="0"/>
              <a:t> (</a:t>
            </a:r>
            <a:r>
              <a:rPr lang="en-US" b="1" dirty="0" err="1"/>
              <a:t>magistarski</a:t>
            </a:r>
            <a:r>
              <a:rPr lang="en-US" b="1" dirty="0"/>
              <a:t>) </a:t>
            </a:r>
            <a:r>
              <a:rPr lang="en-US" b="1" dirty="0" err="1"/>
              <a:t>znanstveni</a:t>
            </a:r>
            <a:r>
              <a:rPr lang="en-US" b="1" dirty="0"/>
              <a:t> rad </a:t>
            </a:r>
            <a:endParaRPr lang="hr-HR" dirty="0"/>
          </a:p>
          <a:p>
            <a:r>
              <a:rPr lang="en-US" b="1" dirty="0" err="1"/>
              <a:t>Znanstveni</a:t>
            </a:r>
            <a:r>
              <a:rPr lang="en-US" b="1" dirty="0"/>
              <a:t> </a:t>
            </a:r>
            <a:r>
              <a:rPr lang="en-US" dirty="0" err="1"/>
              <a:t>č</a:t>
            </a:r>
            <a:r>
              <a:rPr lang="en-US" b="1" dirty="0" err="1"/>
              <a:t>lanak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Znanstvena</a:t>
            </a:r>
            <a:r>
              <a:rPr lang="en-US" b="1" dirty="0"/>
              <a:t> </a:t>
            </a:r>
            <a:r>
              <a:rPr lang="en-US" b="1" dirty="0" err="1"/>
              <a:t>studija</a:t>
            </a:r>
            <a:r>
              <a:rPr lang="en-US" b="1" dirty="0"/>
              <a:t> </a:t>
            </a:r>
            <a:r>
              <a:rPr lang="en-US" b="1" dirty="0" err="1"/>
              <a:t>ili</a:t>
            </a:r>
            <a:r>
              <a:rPr lang="en-US" b="1" dirty="0"/>
              <a:t> </a:t>
            </a:r>
            <a:r>
              <a:rPr lang="en-US" b="1" dirty="0" err="1"/>
              <a:t>znanstveni</a:t>
            </a:r>
            <a:r>
              <a:rPr lang="en-US" b="1" dirty="0"/>
              <a:t> </a:t>
            </a:r>
            <a:r>
              <a:rPr lang="en-US" b="1" dirty="0" err="1"/>
              <a:t>projekt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Udžbenik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Enciklopedija</a:t>
            </a:r>
            <a:r>
              <a:rPr lang="en-US" b="1" dirty="0"/>
              <a:t> </a:t>
            </a:r>
            <a:endParaRPr lang="hr-HR" b="1" dirty="0"/>
          </a:p>
          <a:p>
            <a:r>
              <a:rPr lang="en-US" b="1" dirty="0" err="1"/>
              <a:t>Leksikon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Praktikum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Rje</a:t>
            </a:r>
            <a:r>
              <a:rPr lang="en-US" dirty="0" err="1"/>
              <a:t>č</a:t>
            </a:r>
            <a:r>
              <a:rPr lang="en-US" b="1" dirty="0" err="1"/>
              <a:t>nik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Zbornik</a:t>
            </a:r>
            <a:r>
              <a:rPr lang="en-US" b="1" dirty="0"/>
              <a:t> </a:t>
            </a:r>
            <a:r>
              <a:rPr lang="en-US" b="1" dirty="0" err="1"/>
              <a:t>radova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Bibliografija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Priručnici</a:t>
            </a:r>
            <a:r>
              <a:rPr lang="en-US" b="1" dirty="0"/>
              <a:t> </a:t>
            </a:r>
            <a:endParaRPr lang="hr-HR" b="1" dirty="0"/>
          </a:p>
          <a:p>
            <a:r>
              <a:rPr lang="en-US" b="1" dirty="0" err="1"/>
              <a:t>Ljetopisi</a:t>
            </a:r>
            <a:r>
              <a:rPr lang="en-US" b="1" dirty="0"/>
              <a:t> (</a:t>
            </a:r>
            <a:r>
              <a:rPr lang="en-US" b="1" dirty="0" err="1"/>
              <a:t>godišnjaci</a:t>
            </a:r>
            <a:r>
              <a:rPr lang="en-US" b="1" dirty="0"/>
              <a:t>) </a:t>
            </a:r>
            <a:endParaRPr lang="hr-HR" dirty="0"/>
          </a:p>
          <a:p>
            <a:r>
              <a:rPr lang="en-US" b="1" dirty="0" err="1"/>
              <a:t>Znanstveni</a:t>
            </a:r>
            <a:r>
              <a:rPr lang="en-US" b="1" dirty="0"/>
              <a:t> </a:t>
            </a:r>
            <a:r>
              <a:rPr lang="en-US" dirty="0" err="1"/>
              <a:t>č</a:t>
            </a:r>
            <a:r>
              <a:rPr lang="en-US" b="1" dirty="0" err="1"/>
              <a:t>asopisi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Stručni</a:t>
            </a:r>
            <a:r>
              <a:rPr lang="en-US" b="1" dirty="0"/>
              <a:t> </a:t>
            </a:r>
            <a:r>
              <a:rPr lang="en-US" b="1" dirty="0" err="1"/>
              <a:t>članak</a:t>
            </a:r>
            <a:r>
              <a:rPr lang="en-US" b="1" dirty="0"/>
              <a:t> </a:t>
            </a:r>
            <a:endParaRPr lang="hr-HR" b="1" dirty="0"/>
          </a:p>
          <a:p>
            <a:r>
              <a:rPr lang="en-US" b="1" dirty="0" err="1"/>
              <a:t>Prikaz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>
                <a:solidFill>
                  <a:srgbClr val="0070C0"/>
                </a:solidFill>
              </a:rPr>
              <a:t>Elaborat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endParaRPr lang="hr-HR" dirty="0">
              <a:solidFill>
                <a:srgbClr val="0070C0"/>
              </a:solidFill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6244744" y="764704"/>
            <a:ext cx="28963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Ekspertiza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Stru</a:t>
            </a:r>
            <a:r>
              <a:rPr lang="en-US" dirty="0" err="1"/>
              <a:t>č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izvještaj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Recenzija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Vodi</a:t>
            </a:r>
            <a:r>
              <a:rPr lang="en-US" dirty="0" err="1"/>
              <a:t>č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Referentne</a:t>
            </a:r>
            <a:r>
              <a:rPr lang="en-US" b="1" dirty="0"/>
              <a:t> </a:t>
            </a:r>
            <a:r>
              <a:rPr lang="en-US" b="1" dirty="0" err="1"/>
              <a:t>publikacije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Standardi</a:t>
            </a:r>
            <a:r>
              <a:rPr lang="en-US" b="1" dirty="0"/>
              <a:t>. </a:t>
            </a:r>
            <a:endParaRPr lang="hr-HR" dirty="0"/>
          </a:p>
          <a:p>
            <a:r>
              <a:rPr lang="en-US" b="1" dirty="0" err="1"/>
              <a:t>Anotacija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Apologija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>
                <a:solidFill>
                  <a:srgbClr val="0070C0"/>
                </a:solidFill>
              </a:rPr>
              <a:t>Diskusija</a:t>
            </a:r>
            <a:r>
              <a:rPr lang="en-US" b="1" dirty="0"/>
              <a:t>	</a:t>
            </a:r>
            <a:endParaRPr lang="hr-HR" dirty="0"/>
          </a:p>
          <a:p>
            <a:r>
              <a:rPr lang="en-US" b="1" dirty="0" err="1"/>
              <a:t>Esej</a:t>
            </a:r>
            <a:r>
              <a:rPr lang="en-US" b="1" dirty="0"/>
              <a:t>, ogled </a:t>
            </a:r>
            <a:r>
              <a:rPr lang="en-US" b="1" dirty="0" err="1"/>
              <a:t>ili</a:t>
            </a:r>
            <a:r>
              <a:rPr lang="en-US" b="1" dirty="0"/>
              <a:t> </a:t>
            </a:r>
            <a:r>
              <a:rPr lang="en-US" b="1" dirty="0" err="1"/>
              <a:t>zapis</a:t>
            </a:r>
            <a:r>
              <a:rPr lang="en-US" b="1" dirty="0"/>
              <a:t> </a:t>
            </a:r>
            <a:endParaRPr lang="hr-HR" b="1" dirty="0"/>
          </a:p>
          <a:p>
            <a:r>
              <a:rPr lang="en-US" b="1" dirty="0" err="1"/>
              <a:t>Interpretacija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Kritika</a:t>
            </a:r>
            <a:r>
              <a:rPr lang="en-US" b="1" dirty="0"/>
              <a:t> </a:t>
            </a:r>
            <a:endParaRPr lang="hr-HR" dirty="0"/>
          </a:p>
          <a:p>
            <a:r>
              <a:rPr lang="en-US" b="1" dirty="0" err="1"/>
              <a:t>Polemika</a:t>
            </a:r>
            <a:r>
              <a:rPr lang="en-US" b="1" dirty="0"/>
              <a:t> </a:t>
            </a:r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323528" y="208558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C2AAC"/>
                </a:solidFill>
              </a:rPr>
              <a:t>ZNANSTVENA,</a:t>
            </a:r>
            <a:r>
              <a:rPr lang="hr-HR" b="1" dirty="0" smtClean="0">
                <a:solidFill>
                  <a:srgbClr val="0C2AAC"/>
                </a:solidFill>
              </a:rPr>
              <a:t> </a:t>
            </a:r>
            <a:r>
              <a:rPr lang="en-US" b="1" dirty="0" smtClean="0">
                <a:solidFill>
                  <a:srgbClr val="0C2AAC"/>
                </a:solidFill>
              </a:rPr>
              <a:t>ZNANSTVENO </a:t>
            </a:r>
            <a:r>
              <a:rPr lang="en-US" b="1" dirty="0">
                <a:solidFill>
                  <a:srgbClr val="0C2AAC"/>
                </a:solidFill>
              </a:rPr>
              <a:t>– STRUČNA I STRUČNA DJELA</a:t>
            </a:r>
            <a:endParaRPr lang="hr-HR" b="1" dirty="0">
              <a:solidFill>
                <a:srgbClr val="0C2A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7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39</a:t>
            </a:fld>
            <a:endParaRPr lang="hr-HR" altLang="sr-Latn-RS"/>
          </a:p>
        </p:txBody>
      </p:sp>
      <p:sp>
        <p:nvSpPr>
          <p:cNvPr id="7" name="Pravokutnik 6"/>
          <p:cNvSpPr/>
          <p:nvPr/>
        </p:nvSpPr>
        <p:spPr>
          <a:xfrm>
            <a:off x="482715" y="3915508"/>
            <a:ext cx="8334585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Cambria" pitchFamily="18" charset="0"/>
              </a:rPr>
              <a:t>Diskusija</a:t>
            </a:r>
            <a:r>
              <a:rPr lang="hr-HR" sz="2400" b="1" dirty="0">
                <a:latin typeface="Cambria" pitchFamily="18" charset="0"/>
              </a:rPr>
              <a:t> </a:t>
            </a:r>
            <a:r>
              <a:rPr lang="en-US" sz="2400" dirty="0" smtClean="0">
                <a:latin typeface="Cambria" pitchFamily="18" charset="0"/>
              </a:rPr>
              <a:t>je</a:t>
            </a:r>
            <a:r>
              <a:rPr lang="hr-HR" sz="2400" dirty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tematska</a:t>
            </a:r>
            <a:r>
              <a:rPr lang="hr-HR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usmena</a:t>
            </a:r>
            <a:r>
              <a:rPr lang="hr-HR" sz="2400" dirty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rasprava</a:t>
            </a:r>
            <a:r>
              <a:rPr lang="en-US" sz="2400" dirty="0">
                <a:latin typeface="Cambria" pitchFamily="18" charset="0"/>
              </a:rPr>
              <a:t>, </a:t>
            </a:r>
            <a:r>
              <a:rPr lang="en-US" sz="2400" dirty="0" err="1" smtClean="0">
                <a:latin typeface="Cambria" pitchFamily="18" charset="0"/>
              </a:rPr>
              <a:t>ima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opću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vrijednost</a:t>
            </a:r>
            <a:r>
              <a:rPr lang="en-US" sz="2400" dirty="0">
                <a:latin typeface="Cambria" pitchFamily="18" charset="0"/>
              </a:rPr>
              <a:t>. </a:t>
            </a:r>
            <a:endParaRPr lang="hr-HR" sz="2400" dirty="0" smtClean="0">
              <a:latin typeface="Cambria" pitchFamily="18" charset="0"/>
            </a:endParaRPr>
          </a:p>
          <a:p>
            <a:r>
              <a:rPr lang="hr-HR" sz="2400" dirty="0" smtClean="0">
                <a:latin typeface="Cambria" pitchFamily="18" charset="0"/>
              </a:rPr>
              <a:t>U</a:t>
            </a:r>
            <a:r>
              <a:rPr lang="en-US" sz="2400" dirty="0" err="1" smtClean="0">
                <a:latin typeface="Cambria" pitchFamily="18" charset="0"/>
              </a:rPr>
              <a:t>smeno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iznošenja</a:t>
            </a:r>
            <a:r>
              <a:rPr lang="hr-HR" sz="2400" dirty="0" smtClean="0">
                <a:latin typeface="Cambria" pitchFamily="18" charset="0"/>
              </a:rPr>
              <a:t>e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stavova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i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argumenata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i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kritika</a:t>
            </a:r>
            <a:r>
              <a:rPr lang="en-US" sz="2400" dirty="0">
                <a:latin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</a:rPr>
              <a:t>drugih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mišljenja</a:t>
            </a:r>
            <a:r>
              <a:rPr lang="en-US" sz="2400" dirty="0">
                <a:latin typeface="Cambria" pitchFamily="18" charset="0"/>
              </a:rPr>
              <a:t> o </a:t>
            </a:r>
            <a:r>
              <a:rPr lang="en-US" sz="2400" dirty="0" err="1">
                <a:latin typeface="Cambria" pitchFamily="18" charset="0"/>
              </a:rPr>
              <a:t>određenom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pitanju</a:t>
            </a:r>
            <a:r>
              <a:rPr lang="en-US" sz="2400" dirty="0">
                <a:latin typeface="Cambria" pitchFamily="18" charset="0"/>
              </a:rPr>
              <a:t> (</a:t>
            </a:r>
            <a:r>
              <a:rPr lang="en-US" sz="2400" dirty="0" err="1">
                <a:latin typeface="Cambria" pitchFamily="18" charset="0"/>
              </a:rPr>
              <a:t>temi</a:t>
            </a:r>
            <a:r>
              <a:rPr lang="en-US" sz="2400" dirty="0">
                <a:latin typeface="Cambria" pitchFamily="18" charset="0"/>
              </a:rPr>
              <a:t>).</a:t>
            </a:r>
            <a:endParaRPr lang="hr-HR" sz="2400" dirty="0">
              <a:latin typeface="Cambria" pitchFamily="18" charset="0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482715" y="1181090"/>
            <a:ext cx="792088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Elaborat</a:t>
            </a:r>
            <a:r>
              <a:rPr lang="en-US" sz="2000" b="1" dirty="0">
                <a:latin typeface="Cambria" pitchFamily="18" charset="0"/>
              </a:rPr>
              <a:t> </a:t>
            </a:r>
            <a:r>
              <a:rPr lang="hr-HR" sz="2000" b="1" dirty="0" smtClean="0">
                <a:latin typeface="Cambria" pitchFamily="18" charset="0"/>
              </a:rPr>
              <a:t> -  </a:t>
            </a:r>
            <a:r>
              <a:rPr lang="en-US" sz="2000" b="1" dirty="0" err="1" smtClean="0">
                <a:latin typeface="Cambria" pitchFamily="18" charset="0"/>
              </a:rPr>
              <a:t>temeljito</a:t>
            </a:r>
            <a:r>
              <a:rPr lang="hr-HR" sz="2000" dirty="0" smtClean="0">
                <a:latin typeface="Cambria" pitchFamily="18" charset="0"/>
              </a:rPr>
              <a:t> se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izlaže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i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obrađuje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neko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pitanje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ili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predmet</a:t>
            </a:r>
            <a:r>
              <a:rPr lang="en-US" sz="2000" dirty="0">
                <a:latin typeface="Cambria" pitchFamily="18" charset="0"/>
              </a:rPr>
              <a:t>.</a:t>
            </a:r>
            <a:endParaRPr lang="hr-HR" sz="2000" dirty="0">
              <a:latin typeface="Cambria" pitchFamily="18" charset="0"/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552168" y="364014"/>
            <a:ext cx="71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Npr.:</a:t>
            </a:r>
            <a:endParaRPr lang="hr-HR" b="1" dirty="0"/>
          </a:p>
        </p:txBody>
      </p:sp>
      <p:sp>
        <p:nvSpPr>
          <p:cNvPr id="10" name="Pravokutnik 9"/>
          <p:cNvSpPr/>
          <p:nvPr/>
        </p:nvSpPr>
        <p:spPr>
          <a:xfrm>
            <a:off x="467544" y="1988840"/>
            <a:ext cx="8345921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hr-BA" sz="2000" b="1" u="sng" dirty="0" smtClean="0">
                <a:solidFill>
                  <a:srgbClr val="FF0000"/>
                </a:solidFill>
                <a:latin typeface="Cambria" pitchFamily="18" charset="0"/>
              </a:rPr>
              <a:t>Ekspertiza</a:t>
            </a:r>
          </a:p>
          <a:p>
            <a:pPr algn="just">
              <a:defRPr/>
            </a:pPr>
            <a:r>
              <a:rPr lang="hr-BA" sz="2000" b="1" u="sng" dirty="0" smtClean="0">
                <a:solidFill>
                  <a:srgbClr val="FF0000"/>
                </a:solidFill>
                <a:latin typeface="Cambria" pitchFamily="18" charset="0"/>
              </a:rPr>
              <a:t>Nalaz</a:t>
            </a:r>
            <a:r>
              <a:rPr lang="hr-BA" sz="2000" b="1" dirty="0" smtClean="0">
                <a:latin typeface="Cambria" pitchFamily="18" charset="0"/>
              </a:rPr>
              <a:t>. neposredno </a:t>
            </a:r>
            <a:r>
              <a:rPr lang="hr-BA" sz="2000" b="1" dirty="0">
                <a:latin typeface="Cambria" pitchFamily="18" charset="0"/>
              </a:rPr>
              <a:t>čulno opažanje ili </a:t>
            </a:r>
            <a:r>
              <a:rPr lang="hr-BA" sz="2000" b="1" dirty="0" err="1">
                <a:latin typeface="Cambria" pitchFamily="18" charset="0"/>
              </a:rPr>
              <a:t>posmatranje</a:t>
            </a:r>
            <a:r>
              <a:rPr lang="hr-BA" sz="2000" b="1" dirty="0">
                <a:latin typeface="Cambria" pitchFamily="18" charset="0"/>
              </a:rPr>
              <a:t>/ predmeta/ vještačenja, - istraživanje, dokazivanje, </a:t>
            </a:r>
            <a:r>
              <a:rPr lang="hr-BA" sz="2000" b="1" u="sng" dirty="0">
                <a:solidFill>
                  <a:srgbClr val="0B28A1"/>
                </a:solidFill>
                <a:latin typeface="Cambria" pitchFamily="18" charset="0"/>
              </a:rPr>
              <a:t>argumenti</a:t>
            </a:r>
            <a:r>
              <a:rPr lang="hr-BA" sz="2000" b="1" dirty="0">
                <a:latin typeface="Cambria" pitchFamily="18" charset="0"/>
              </a:rPr>
              <a:t> </a:t>
            </a:r>
            <a:r>
              <a:rPr lang="hr-BA" sz="2000" b="1" dirty="0" err="1">
                <a:latin typeface="Cambria" pitchFamily="18" charset="0"/>
              </a:rPr>
              <a:t>itd</a:t>
            </a:r>
            <a:r>
              <a:rPr lang="hr-BA" sz="2000" b="1" dirty="0">
                <a:latin typeface="Cambria" pitchFamily="18" charset="0"/>
              </a:rPr>
              <a:t> </a:t>
            </a:r>
            <a:r>
              <a:rPr lang="hr-BA" sz="2000" b="1" dirty="0" smtClean="0">
                <a:latin typeface="Cambria" pitchFamily="18" charset="0"/>
              </a:rPr>
              <a:t>........</a:t>
            </a:r>
          </a:p>
          <a:p>
            <a:pPr algn="just">
              <a:defRPr/>
            </a:pPr>
            <a:r>
              <a:rPr lang="hr-BA" sz="2000" b="1" u="sng" dirty="0" smtClean="0">
                <a:solidFill>
                  <a:srgbClr val="FF0000"/>
                </a:solidFill>
                <a:latin typeface="Cambria" pitchFamily="18" charset="0"/>
              </a:rPr>
              <a:t>Mišljenje</a:t>
            </a:r>
            <a:r>
              <a:rPr lang="hr-BA" sz="2000" b="1" dirty="0" smtClean="0">
                <a:latin typeface="Cambria" pitchFamily="18" charset="0"/>
              </a:rPr>
              <a:t> je izvođenje zaključaka prema pravilima struke ili znanja iz utvrđenih činjenica ...... </a:t>
            </a:r>
            <a:r>
              <a:rPr lang="hr-BA" sz="2000" b="1" dirty="0" smtClean="0">
                <a:solidFill>
                  <a:srgbClr val="0B28A1"/>
                </a:solidFill>
                <a:latin typeface="Cambria" pitchFamily="18" charset="0"/>
              </a:rPr>
              <a:t>naglašavati </a:t>
            </a:r>
            <a:r>
              <a:rPr lang="hr-BA" sz="2000" b="1" u="sng" dirty="0" smtClean="0">
                <a:solidFill>
                  <a:srgbClr val="0B28A1"/>
                </a:solidFill>
                <a:latin typeface="Cambria" pitchFamily="18" charset="0"/>
              </a:rPr>
              <a:t>argumente</a:t>
            </a:r>
            <a:endParaRPr lang="hr-HR" sz="2000" dirty="0">
              <a:latin typeface="Cambria" pitchFamily="18" charset="0"/>
            </a:endParaRPr>
          </a:p>
        </p:txBody>
      </p:sp>
      <p:sp>
        <p:nvSpPr>
          <p:cNvPr id="2" name="Pravokutnik 1"/>
          <p:cNvSpPr/>
          <p:nvPr/>
        </p:nvSpPr>
        <p:spPr>
          <a:xfrm>
            <a:off x="7668344" y="548680"/>
            <a:ext cx="288032" cy="447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6" name="Ravni poveznik 5"/>
          <p:cNvCxnSpPr/>
          <p:nvPr/>
        </p:nvCxnSpPr>
        <p:spPr>
          <a:xfrm>
            <a:off x="7452320" y="996424"/>
            <a:ext cx="720080" cy="0"/>
          </a:xfrm>
          <a:prstGeom prst="line">
            <a:avLst/>
          </a:prstGeom>
          <a:ln w="19050">
            <a:solidFill>
              <a:srgbClr val="0C2A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ni poveznik sa strelicom 11"/>
          <p:cNvCxnSpPr/>
          <p:nvPr/>
        </p:nvCxnSpPr>
        <p:spPr>
          <a:xfrm>
            <a:off x="7812360" y="216813"/>
            <a:ext cx="0" cy="31620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62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 smtClean="0"/>
              <a:t>Božo </a:t>
            </a:r>
            <a:r>
              <a:rPr lang="hr-HR" altLang="sr-Latn-RS" b="1" dirty="0" err="1" smtClean="0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</a:t>
            </a:fld>
            <a:endParaRPr lang="hr-HR" altLang="sr-Latn-RS"/>
          </a:p>
        </p:txBody>
      </p:sp>
      <p:sp>
        <p:nvSpPr>
          <p:cNvPr id="6" name="Pravokutnik 1"/>
          <p:cNvSpPr>
            <a:spLocks noChangeArrowheads="1"/>
          </p:cNvSpPr>
          <p:nvPr/>
        </p:nvSpPr>
        <p:spPr bwMode="auto">
          <a:xfrm>
            <a:off x="467544" y="1628800"/>
            <a:ext cx="8713788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r-BA" sz="2400" b="1" dirty="0">
                <a:solidFill>
                  <a:srgbClr val="FF0000"/>
                </a:solidFill>
                <a:latin typeface="Cambria" pitchFamily="18" charset="0"/>
              </a:rPr>
              <a:t>Vještačenje</a:t>
            </a:r>
            <a:r>
              <a:rPr lang="hr-BA" sz="2400" b="1" dirty="0">
                <a:latin typeface="Cambria" pitchFamily="18" charset="0"/>
              </a:rPr>
              <a:t> </a:t>
            </a:r>
            <a:endParaRPr lang="hr-BA" sz="2400" b="1" dirty="0" smtClean="0">
              <a:latin typeface="Cambria" pitchFamily="18" charset="0"/>
            </a:endParaRPr>
          </a:p>
          <a:p>
            <a:r>
              <a:rPr lang="hr-BA" sz="2400" b="1" dirty="0" smtClean="0">
                <a:latin typeface="Cambria" pitchFamily="18" charset="0"/>
              </a:rPr>
              <a:t>je </a:t>
            </a:r>
            <a:r>
              <a:rPr lang="hr-BA" sz="2400" b="1" dirty="0">
                <a:latin typeface="Cambria" pitchFamily="18" charset="0"/>
              </a:rPr>
              <a:t>radnja da se neke činjenice </a:t>
            </a:r>
            <a:r>
              <a:rPr lang="hr-BA" sz="2400" b="1" dirty="0">
                <a:solidFill>
                  <a:srgbClr val="0C2AAC"/>
                </a:solidFill>
                <a:latin typeface="Cambria" pitchFamily="18" charset="0"/>
              </a:rPr>
              <a:t>rasprave</a:t>
            </a:r>
            <a:r>
              <a:rPr lang="hr-BA" sz="2400" b="1" dirty="0">
                <a:latin typeface="Cambria" pitchFamily="18" charset="0"/>
              </a:rPr>
              <a:t> </a:t>
            </a:r>
            <a:r>
              <a:rPr lang="hr-BA" sz="2400" b="1" dirty="0" smtClean="0">
                <a:latin typeface="Cambria" pitchFamily="18" charset="0"/>
              </a:rPr>
              <a:t>kako </a:t>
            </a:r>
            <a:r>
              <a:rPr lang="hr-BA" sz="2400" b="1" dirty="0">
                <a:latin typeface="Cambria" pitchFamily="18" charset="0"/>
              </a:rPr>
              <a:t>bi se </a:t>
            </a:r>
            <a:r>
              <a:rPr lang="hr-BA" sz="2400" b="1" u="sng" dirty="0">
                <a:latin typeface="Cambria" pitchFamily="18" charset="0"/>
              </a:rPr>
              <a:t>donijela pravilna sudska odluka</a:t>
            </a:r>
            <a:r>
              <a:rPr lang="hr-BA" sz="2400" b="1" dirty="0">
                <a:latin typeface="Cambria" pitchFamily="18" charset="0"/>
              </a:rPr>
              <a:t>.</a:t>
            </a:r>
          </a:p>
          <a:p>
            <a:endParaRPr lang="hr-HR" sz="2400" dirty="0">
              <a:latin typeface="Cambria" pitchFamily="18" charset="0"/>
            </a:endParaRPr>
          </a:p>
          <a:p>
            <a:r>
              <a:rPr lang="hr-BA" sz="2400" b="1" dirty="0">
                <a:latin typeface="Cambria" pitchFamily="18" charset="0"/>
              </a:rPr>
              <a:t>Stručne osobe se nazivaju </a:t>
            </a:r>
            <a:r>
              <a:rPr lang="hr-BA" sz="2400" b="1" u="sng" dirty="0" smtClean="0">
                <a:solidFill>
                  <a:srgbClr val="0B28A1"/>
                </a:solidFill>
                <a:latin typeface="Cambria" pitchFamily="18" charset="0"/>
              </a:rPr>
              <a:t>vještaci/eksperti</a:t>
            </a:r>
            <a:r>
              <a:rPr lang="hr-BA" sz="2400" b="1" dirty="0" smtClean="0">
                <a:latin typeface="Cambria" pitchFamily="18" charset="0"/>
              </a:rPr>
              <a:t>.   </a:t>
            </a:r>
            <a:r>
              <a:rPr lang="hr-BA" sz="2400" b="1" dirty="0" smtClean="0">
                <a:solidFill>
                  <a:srgbClr val="0070C0"/>
                </a:solidFill>
                <a:latin typeface="Cambria" pitchFamily="18" charset="0"/>
              </a:rPr>
              <a:t>Vještak </a:t>
            </a:r>
            <a:r>
              <a:rPr lang="hr-BA" sz="2400" b="1" dirty="0">
                <a:solidFill>
                  <a:srgbClr val="0070C0"/>
                </a:solidFill>
                <a:latin typeface="Cambria" pitchFamily="18" charset="0"/>
              </a:rPr>
              <a:t>– vješt</a:t>
            </a:r>
          </a:p>
          <a:p>
            <a:endParaRPr lang="hr-BA" sz="2400" b="1" dirty="0">
              <a:solidFill>
                <a:srgbClr val="0070C0"/>
              </a:solidFill>
              <a:latin typeface="Cambria" pitchFamily="18" charset="0"/>
            </a:endParaRPr>
          </a:p>
          <a:p>
            <a:r>
              <a:rPr lang="hr-BA" sz="2400" b="1" dirty="0">
                <a:solidFill>
                  <a:srgbClr val="0070C0"/>
                </a:solidFill>
                <a:latin typeface="Cambria" pitchFamily="18" charset="0"/>
              </a:rPr>
              <a:t>Ekspert – </a:t>
            </a:r>
            <a:r>
              <a:rPr lang="hr-BA" sz="2400" b="1" dirty="0" smtClean="0">
                <a:latin typeface="Cambria" pitchFamily="18" charset="0"/>
              </a:rPr>
              <a:t>Osobe </a:t>
            </a:r>
            <a:r>
              <a:rPr lang="hr-BA" sz="2400" b="1" dirty="0">
                <a:latin typeface="Cambria" pitchFamily="18" charset="0"/>
              </a:rPr>
              <a:t>koje raspolažu </a:t>
            </a:r>
            <a:r>
              <a:rPr lang="hr-BA" sz="2400" b="1" u="sng" dirty="0">
                <a:solidFill>
                  <a:srgbClr val="FF0000"/>
                </a:solidFill>
                <a:latin typeface="Cambria" pitchFamily="18" charset="0"/>
              </a:rPr>
              <a:t>posebnim</a:t>
            </a:r>
            <a:r>
              <a:rPr lang="hr-BA" sz="2400" b="1" dirty="0">
                <a:latin typeface="Cambria" pitchFamily="18" charset="0"/>
              </a:rPr>
              <a:t> znanstvenim ili stručnim </a:t>
            </a:r>
            <a:r>
              <a:rPr lang="hr-BA" sz="2400" b="1" dirty="0" smtClean="0">
                <a:latin typeface="Cambria" pitchFamily="18" charset="0"/>
              </a:rPr>
              <a:t>znanjem.</a:t>
            </a:r>
            <a:endParaRPr lang="hr-BA" sz="2400" b="1" dirty="0">
              <a:latin typeface="Cambria" pitchFamily="18" charset="0"/>
            </a:endParaRPr>
          </a:p>
          <a:p>
            <a:pPr algn="just"/>
            <a:r>
              <a:rPr lang="hr-HR" sz="2800" u="sng" dirty="0" smtClean="0">
                <a:latin typeface="Cambria" pitchFamily="18" charset="0"/>
              </a:rPr>
              <a:t>osoba </a:t>
            </a:r>
            <a:r>
              <a:rPr lang="hr-HR" sz="2800" u="sng" dirty="0">
                <a:latin typeface="Cambria" pitchFamily="18" charset="0"/>
              </a:rPr>
              <a:t>s </a:t>
            </a:r>
            <a:r>
              <a:rPr lang="hr-HR" sz="2800" b="1" u="sng" dirty="0">
                <a:solidFill>
                  <a:srgbClr val="FF0000"/>
                </a:solidFill>
                <a:latin typeface="Cambria" pitchFamily="18" charset="0"/>
              </a:rPr>
              <a:t>velikim znanjem i iskustvom </a:t>
            </a:r>
          </a:p>
          <a:p>
            <a:pPr algn="just"/>
            <a:r>
              <a:rPr lang="hr-HR" sz="2800" u="sng" dirty="0">
                <a:latin typeface="Cambria" pitchFamily="18" charset="0"/>
              </a:rPr>
              <a:t>na određenom području -  stručnjak, </a:t>
            </a:r>
            <a:r>
              <a:rPr lang="hr-HR" sz="2800" u="sng" dirty="0" smtClean="0">
                <a:latin typeface="Cambria" pitchFamily="18" charset="0"/>
              </a:rPr>
              <a:t>znalac itd. </a:t>
            </a:r>
            <a:endParaRPr lang="hr-HR" sz="2800" u="sng" dirty="0">
              <a:latin typeface="Cambria" pitchFamily="18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467544" y="260648"/>
            <a:ext cx="820891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r-HR" sz="2000" b="1" i="1" dirty="0" smtClean="0">
                <a:latin typeface="Cambria" pitchFamily="18" charset="0"/>
              </a:rPr>
              <a:t>- dogodilo se - - prošlost -</a:t>
            </a:r>
          </a:p>
          <a:p>
            <a:r>
              <a:rPr lang="hr-HR" sz="2000" b="1" dirty="0" smtClean="0">
                <a:solidFill>
                  <a:srgbClr val="FF0000"/>
                </a:solidFill>
                <a:latin typeface="Cambria" pitchFamily="18" charset="0"/>
              </a:rPr>
              <a:t>Zašto </a:t>
            </a:r>
            <a:r>
              <a:rPr lang="hr-HR" sz="2000" b="1" dirty="0">
                <a:solidFill>
                  <a:srgbClr val="FF0000"/>
                </a:solidFill>
                <a:latin typeface="Cambria" pitchFamily="18" charset="0"/>
              </a:rPr>
              <a:t>je nešto tako kako je </a:t>
            </a:r>
            <a:r>
              <a:rPr lang="hr-HR" sz="2000" b="1" dirty="0" smtClean="0">
                <a:solidFill>
                  <a:srgbClr val="FF0000"/>
                </a:solidFill>
                <a:latin typeface="Cambria" pitchFamily="18" charset="0"/>
              </a:rPr>
              <a:t>?</a:t>
            </a:r>
          </a:p>
          <a:p>
            <a:r>
              <a:rPr lang="hr-HR" sz="2000" b="1" dirty="0" smtClean="0">
                <a:solidFill>
                  <a:srgbClr val="FF0000"/>
                </a:solidFill>
                <a:latin typeface="Cambria" pitchFamily="18" charset="0"/>
              </a:rPr>
              <a:t>Zašto </a:t>
            </a:r>
            <a:r>
              <a:rPr lang="hr-HR" sz="2000" b="1" dirty="0">
                <a:solidFill>
                  <a:srgbClr val="FF0000"/>
                </a:solidFill>
                <a:latin typeface="Cambria" pitchFamily="18" charset="0"/>
              </a:rPr>
              <a:t>je došlo do nečega</a:t>
            </a:r>
            <a:r>
              <a:rPr lang="hr-HR" sz="2000" b="1" dirty="0" smtClean="0">
                <a:solidFill>
                  <a:srgbClr val="FF0000"/>
                </a:solidFill>
                <a:latin typeface="Cambr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238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2852936"/>
            <a:ext cx="8229600" cy="1036712"/>
          </a:xfrm>
        </p:spPr>
        <p:txBody>
          <a:bodyPr/>
          <a:lstStyle/>
          <a:p>
            <a:pPr marL="0" indent="0" algn="ctr">
              <a:buNone/>
            </a:pPr>
            <a:r>
              <a:rPr lang="hr-HR" b="1" dirty="0" smtClean="0">
                <a:latin typeface="Cambria" pitchFamily="18" charset="0"/>
              </a:rPr>
              <a:t>Hvala na pažnji !</a:t>
            </a:r>
            <a:endParaRPr lang="hr-HR" b="1" dirty="0">
              <a:latin typeface="Cambria" pitchFamily="18" charset="0"/>
            </a:endParaRP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40</a:t>
            </a:fld>
            <a:endParaRPr lang="hr-HR" altLang="sr-Latn-R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54" y="67468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8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b="1" dirty="0">
                <a:latin typeface="Cambria" pitchFamily="18" charset="0"/>
              </a:rPr>
              <a:t>Božo </a:t>
            </a:r>
            <a:r>
              <a:rPr lang="hr-HR" altLang="sr-Latn-RS" b="1" dirty="0" err="1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</a:t>
            </a:fld>
            <a:endParaRPr lang="hr-HR" altLang="sr-Latn-RS"/>
          </a:p>
        </p:txBody>
      </p:sp>
      <p:sp>
        <p:nvSpPr>
          <p:cNvPr id="7" name="Pravokutnik 6"/>
          <p:cNvSpPr/>
          <p:nvPr/>
        </p:nvSpPr>
        <p:spPr>
          <a:xfrm>
            <a:off x="503238" y="333375"/>
            <a:ext cx="795655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hr-BA" sz="2400" b="1" dirty="0">
                <a:latin typeface="Cambria" pitchFamily="18" charset="0"/>
              </a:rPr>
              <a:t>Vještačenje se sastoji iz dva dijela:</a:t>
            </a:r>
          </a:p>
          <a:p>
            <a:pPr algn="just">
              <a:defRPr/>
            </a:pPr>
            <a:endParaRPr lang="hr-HR" sz="2400" dirty="0">
              <a:latin typeface="Cambria" pitchFamily="18" charset="0"/>
            </a:endParaRPr>
          </a:p>
          <a:p>
            <a:pPr algn="just">
              <a:defRPr/>
            </a:pPr>
            <a:r>
              <a:rPr lang="hr-BA" sz="2400" b="1" dirty="0">
                <a:latin typeface="Cambria" pitchFamily="18" charset="0"/>
              </a:rPr>
              <a:t>- Nalaza - ekspertiza </a:t>
            </a:r>
            <a:endParaRPr lang="hr-HR" sz="2400" dirty="0">
              <a:latin typeface="Cambria" pitchFamily="18" charset="0"/>
            </a:endParaRPr>
          </a:p>
          <a:p>
            <a:pPr algn="just">
              <a:defRPr/>
            </a:pPr>
            <a:r>
              <a:rPr lang="hr-BA" sz="2400" b="1" dirty="0">
                <a:latin typeface="Cambria" pitchFamily="18" charset="0"/>
              </a:rPr>
              <a:t>- Stručno mišljenje.</a:t>
            </a:r>
          </a:p>
          <a:p>
            <a:pPr algn="just">
              <a:defRPr/>
            </a:pPr>
            <a:endParaRPr lang="hr-HR" sz="2400" dirty="0">
              <a:latin typeface="Cambria" pitchFamily="18" charset="0"/>
            </a:endParaRPr>
          </a:p>
          <a:p>
            <a:pPr algn="just">
              <a:defRPr/>
            </a:pPr>
            <a:r>
              <a:rPr lang="hr-BA" sz="2400" b="1" u="sng" dirty="0">
                <a:solidFill>
                  <a:srgbClr val="FF0000"/>
                </a:solidFill>
                <a:latin typeface="Cambria" pitchFamily="18" charset="0"/>
              </a:rPr>
              <a:t>Nalaz</a:t>
            </a:r>
            <a:r>
              <a:rPr lang="hr-BA" sz="2400" b="1" dirty="0">
                <a:latin typeface="Cambria" pitchFamily="18" charset="0"/>
              </a:rPr>
              <a:t> je neposredno čulno opažanje ili </a:t>
            </a:r>
            <a:r>
              <a:rPr lang="hr-BA" sz="2400" b="1" dirty="0" err="1">
                <a:latin typeface="Cambria" pitchFamily="18" charset="0"/>
              </a:rPr>
              <a:t>posmatranje</a:t>
            </a:r>
            <a:r>
              <a:rPr lang="hr-BA" sz="2400" b="1" dirty="0">
                <a:latin typeface="Cambria" pitchFamily="18" charset="0"/>
              </a:rPr>
              <a:t>/ predmeta/ vještačenja, - istraživanje, dokazivanje, </a:t>
            </a:r>
            <a:r>
              <a:rPr lang="hr-BA" sz="2400" b="1" u="sng" dirty="0">
                <a:solidFill>
                  <a:srgbClr val="0B28A1"/>
                </a:solidFill>
                <a:latin typeface="Cambria" pitchFamily="18" charset="0"/>
              </a:rPr>
              <a:t>argumenti</a:t>
            </a:r>
            <a:r>
              <a:rPr lang="hr-BA" sz="2400" b="1" dirty="0">
                <a:latin typeface="Cambria" pitchFamily="18" charset="0"/>
              </a:rPr>
              <a:t> </a:t>
            </a:r>
            <a:r>
              <a:rPr lang="hr-BA" sz="2400" b="1" dirty="0" err="1">
                <a:latin typeface="Cambria" pitchFamily="18" charset="0"/>
              </a:rPr>
              <a:t>itd</a:t>
            </a:r>
            <a:r>
              <a:rPr lang="hr-BA" sz="2400" b="1" dirty="0">
                <a:latin typeface="Cambria" pitchFamily="18" charset="0"/>
              </a:rPr>
              <a:t> ........</a:t>
            </a:r>
          </a:p>
          <a:p>
            <a:pPr algn="just">
              <a:defRPr/>
            </a:pPr>
            <a:endParaRPr lang="hr-HR" sz="2400" dirty="0">
              <a:latin typeface="Cambria" pitchFamily="18" charset="0"/>
            </a:endParaRPr>
          </a:p>
          <a:p>
            <a:pPr algn="just">
              <a:defRPr/>
            </a:pPr>
            <a:r>
              <a:rPr lang="hr-BA" sz="2400" b="1" u="sng" dirty="0">
                <a:solidFill>
                  <a:srgbClr val="FF0000"/>
                </a:solidFill>
                <a:latin typeface="Cambria" pitchFamily="18" charset="0"/>
              </a:rPr>
              <a:t>Mišljenje</a:t>
            </a:r>
            <a:r>
              <a:rPr lang="hr-BA" sz="2400" b="1" dirty="0">
                <a:latin typeface="Cambria" pitchFamily="18" charset="0"/>
              </a:rPr>
              <a:t> je izvođenje zaključaka prema pravilima struke ili znanja iz utvrđenih činjenica ...... </a:t>
            </a:r>
            <a:r>
              <a:rPr lang="hr-BA" sz="2400" b="1" dirty="0" smtClean="0">
                <a:solidFill>
                  <a:srgbClr val="0B28A1"/>
                </a:solidFill>
                <a:latin typeface="Cambria" pitchFamily="18" charset="0"/>
              </a:rPr>
              <a:t>naglašavati </a:t>
            </a:r>
            <a:r>
              <a:rPr lang="hr-BA" sz="2400" b="1" u="sng" dirty="0" smtClean="0">
                <a:solidFill>
                  <a:srgbClr val="0B28A1"/>
                </a:solidFill>
                <a:latin typeface="Cambria" pitchFamily="18" charset="0"/>
              </a:rPr>
              <a:t>argumente</a:t>
            </a:r>
            <a:endParaRPr lang="hr-HR" sz="2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94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6</a:t>
            </a:fld>
            <a:endParaRPr lang="hr-HR" altLang="sr-Latn-R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620713"/>
            <a:ext cx="2055812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utnik 6"/>
          <p:cNvSpPr>
            <a:spLocks noChangeArrowheads="1"/>
          </p:cNvSpPr>
          <p:nvPr/>
        </p:nvSpPr>
        <p:spPr bwMode="auto">
          <a:xfrm>
            <a:off x="323528" y="1988840"/>
            <a:ext cx="68754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Cambria" pitchFamily="18" charset="0"/>
                <a:hlinkClick r:id="rId3"/>
              </a:rPr>
              <a:t>Institute for Forensic Engineering</a:t>
            </a:r>
            <a:endParaRPr lang="hr-HR" sz="3200" b="1" dirty="0">
              <a:latin typeface="Cambria" pitchFamily="18" charset="0"/>
              <a:hlinkClick r:id=""/>
            </a:endParaRPr>
          </a:p>
          <a:p>
            <a:pPr algn="just"/>
            <a:endParaRPr lang="hr-HR" sz="3200" b="1" dirty="0">
              <a:latin typeface="Cambria" pitchFamily="18" charset="0"/>
              <a:hlinkClick r:id=""/>
            </a:endParaRPr>
          </a:p>
          <a:p>
            <a:pPr algn="just"/>
            <a:r>
              <a:rPr lang="en-US" sz="3200" b="1" dirty="0">
                <a:latin typeface="Cambria" pitchFamily="18" charset="0"/>
                <a:hlinkClick r:id="rId3"/>
              </a:rPr>
              <a:t> - Faculty of Civil Engineering</a:t>
            </a:r>
            <a:endParaRPr lang="hr-HR" sz="3200" b="1" dirty="0">
              <a:latin typeface="Cambria" pitchFamily="18" charset="0"/>
            </a:endParaRPr>
          </a:p>
          <a:p>
            <a:pPr algn="just"/>
            <a:endParaRPr lang="hr-HR" sz="3200" b="1" dirty="0">
              <a:latin typeface="Cambria" pitchFamily="18" charset="0"/>
            </a:endParaRPr>
          </a:p>
          <a:p>
            <a:pPr algn="just"/>
            <a:r>
              <a:rPr lang="hr-HR" sz="3200" b="1" dirty="0">
                <a:latin typeface="Cambria" pitchFamily="18" charset="0"/>
              </a:rPr>
              <a:t>- doktorski studiji</a:t>
            </a:r>
            <a:endParaRPr lang="en-US" sz="32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1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b="1" dirty="0" smtClean="0">
                <a:latin typeface="Cambria" pitchFamily="18" charset="0"/>
              </a:rPr>
              <a:t>Božo </a:t>
            </a:r>
            <a:r>
              <a:rPr lang="hr-HR" altLang="sr-Latn-RS" b="1" dirty="0" err="1" smtClean="0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Pravokutnik 2"/>
          <p:cNvSpPr>
            <a:spLocks noChangeArrowheads="1"/>
          </p:cNvSpPr>
          <p:nvPr/>
        </p:nvSpPr>
        <p:spPr bwMode="auto">
          <a:xfrm>
            <a:off x="503238" y="333375"/>
            <a:ext cx="79565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hr-HR" sz="2400" b="1">
                <a:latin typeface="Cambria" pitchFamily="18" charset="0"/>
              </a:rPr>
              <a:t>Primjeri:</a:t>
            </a:r>
          </a:p>
          <a:p>
            <a:pPr algn="just"/>
            <a:endParaRPr lang="hr-HR" sz="2400">
              <a:latin typeface="Cambria" pitchFamily="18" charset="0"/>
            </a:endParaRPr>
          </a:p>
        </p:txBody>
      </p:sp>
      <p:sp>
        <p:nvSpPr>
          <p:cNvPr id="8" name="TekstniOkvir 3"/>
          <p:cNvSpPr txBox="1">
            <a:spLocks noChangeArrowheads="1"/>
          </p:cNvSpPr>
          <p:nvPr/>
        </p:nvSpPr>
        <p:spPr bwMode="auto">
          <a:xfrm>
            <a:off x="3960813" y="1016000"/>
            <a:ext cx="1366837" cy="584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3200" b="1">
                <a:latin typeface="Cambria" pitchFamily="18" charset="0"/>
              </a:rPr>
              <a:t>S U D </a:t>
            </a:r>
          </a:p>
        </p:txBody>
      </p:sp>
      <p:sp>
        <p:nvSpPr>
          <p:cNvPr id="9" name="TekstniOkvir 10"/>
          <p:cNvSpPr txBox="1">
            <a:spLocks noChangeArrowheads="1"/>
          </p:cNvSpPr>
          <p:nvPr/>
        </p:nvSpPr>
        <p:spPr bwMode="auto">
          <a:xfrm>
            <a:off x="1187450" y="1854200"/>
            <a:ext cx="3201988" cy="1692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sz="3200" b="1" dirty="0">
                <a:latin typeface="Cambria" pitchFamily="18" charset="0"/>
              </a:rPr>
              <a:t>Tužitelj </a:t>
            </a:r>
          </a:p>
          <a:p>
            <a:r>
              <a:rPr lang="hr-HR" sz="3200" dirty="0">
                <a:latin typeface="Cambria" pitchFamily="18" charset="0"/>
              </a:rPr>
              <a:t>- </a:t>
            </a:r>
            <a:r>
              <a:rPr lang="hr-HR" sz="2000" dirty="0">
                <a:latin typeface="Cambria" pitchFamily="18" charset="0"/>
              </a:rPr>
              <a:t>punomoćnik  - odvjetnik</a:t>
            </a:r>
          </a:p>
          <a:p>
            <a:pPr eaLnBrk="1" hangingPunct="1"/>
            <a:endParaRPr lang="hr-HR" sz="2000" dirty="0">
              <a:latin typeface="Cambria" pitchFamily="18" charset="0"/>
            </a:endParaRPr>
          </a:p>
          <a:p>
            <a:pPr eaLnBrk="1" hangingPunct="1"/>
            <a:r>
              <a:rPr lang="hr-HR" sz="2000" dirty="0">
                <a:latin typeface="Cambria" pitchFamily="18" charset="0"/>
              </a:rPr>
              <a:t>- vještak</a:t>
            </a:r>
          </a:p>
        </p:txBody>
      </p:sp>
      <p:sp>
        <p:nvSpPr>
          <p:cNvPr id="10" name="TekstniOkvir 12"/>
          <p:cNvSpPr txBox="1">
            <a:spLocks noChangeArrowheads="1"/>
          </p:cNvSpPr>
          <p:nvPr/>
        </p:nvSpPr>
        <p:spPr bwMode="auto">
          <a:xfrm>
            <a:off x="3167063" y="4221163"/>
            <a:ext cx="2995612" cy="9540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3200" b="1">
                <a:latin typeface="Cambria" pitchFamily="18" charset="0"/>
              </a:rPr>
              <a:t>vještak</a:t>
            </a:r>
          </a:p>
          <a:p>
            <a:pPr eaLnBrk="1" hangingPunct="1"/>
            <a:r>
              <a:rPr lang="hr-HR" sz="2400" b="1">
                <a:latin typeface="Cambria" pitchFamily="18" charset="0"/>
              </a:rPr>
              <a:t>imenuje sud</a:t>
            </a:r>
          </a:p>
        </p:txBody>
      </p:sp>
      <p:sp>
        <p:nvSpPr>
          <p:cNvPr id="11" name="TekstniOkvir 10"/>
          <p:cNvSpPr txBox="1">
            <a:spLocks noChangeArrowheads="1"/>
          </p:cNvSpPr>
          <p:nvPr/>
        </p:nvSpPr>
        <p:spPr bwMode="auto">
          <a:xfrm>
            <a:off x="4751388" y="1854200"/>
            <a:ext cx="3201987" cy="1692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sz="3200" b="1">
                <a:latin typeface="Cambria" pitchFamily="18" charset="0"/>
              </a:rPr>
              <a:t>Tuženik </a:t>
            </a:r>
          </a:p>
          <a:p>
            <a:r>
              <a:rPr lang="hr-HR" sz="3200">
                <a:latin typeface="Cambria" pitchFamily="18" charset="0"/>
              </a:rPr>
              <a:t>- </a:t>
            </a:r>
            <a:r>
              <a:rPr lang="hr-HR" sz="2000">
                <a:latin typeface="Cambria" pitchFamily="18" charset="0"/>
              </a:rPr>
              <a:t>punomoćnik  - odvjetnik</a:t>
            </a:r>
          </a:p>
          <a:p>
            <a:pPr eaLnBrk="1" hangingPunct="1"/>
            <a:endParaRPr lang="hr-HR" sz="2000">
              <a:latin typeface="Cambria" pitchFamily="18" charset="0"/>
            </a:endParaRPr>
          </a:p>
          <a:p>
            <a:pPr eaLnBrk="1" hangingPunct="1"/>
            <a:r>
              <a:rPr lang="hr-HR" sz="2000">
                <a:latin typeface="Cambria" pitchFamily="18" charset="0"/>
              </a:rPr>
              <a:t>- vještak</a:t>
            </a:r>
          </a:p>
        </p:txBody>
      </p:sp>
    </p:spTree>
    <p:extLst>
      <p:ext uri="{BB962C8B-B14F-4D97-AF65-F5344CB8AC3E}">
        <p14:creationId xmlns:p14="http://schemas.microsoft.com/office/powerpoint/2010/main" val="249256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b="1" dirty="0">
                <a:latin typeface="Cambria" pitchFamily="18" charset="0"/>
              </a:rPr>
              <a:t>Božo </a:t>
            </a:r>
            <a:r>
              <a:rPr lang="hr-HR" altLang="sr-Latn-RS" b="1" dirty="0" err="1">
                <a:latin typeface="Cambria" pitchFamily="18" charset="0"/>
              </a:rPr>
              <a:t>Soldo</a:t>
            </a:r>
            <a:endParaRPr lang="hr-HR" altLang="sr-Latn-RS" b="1" dirty="0">
              <a:latin typeface="Cambria" pitchFamily="18" charset="0"/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8</a:t>
            </a:fld>
            <a:endParaRPr lang="hr-HR" altLang="sr-Latn-RS"/>
          </a:p>
        </p:txBody>
      </p:sp>
      <p:sp>
        <p:nvSpPr>
          <p:cNvPr id="6" name="Pravokutnik 3"/>
          <p:cNvSpPr>
            <a:spLocks noChangeArrowheads="1"/>
          </p:cNvSpPr>
          <p:nvPr/>
        </p:nvSpPr>
        <p:spPr bwMode="auto">
          <a:xfrm>
            <a:off x="467544" y="260648"/>
            <a:ext cx="77041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r-BA" sz="3200" b="1" dirty="0">
                <a:latin typeface="Cambria" pitchFamily="18" charset="0"/>
              </a:rPr>
              <a:t>Vještak:</a:t>
            </a:r>
          </a:p>
          <a:p>
            <a:pPr>
              <a:defRPr/>
            </a:pPr>
            <a:r>
              <a:rPr lang="hr-HR" sz="3200" dirty="0">
                <a:latin typeface="Cambria" pitchFamily="18" charset="0"/>
              </a:rPr>
              <a:t>--------------------------------</a:t>
            </a:r>
          </a:p>
          <a:p>
            <a:pPr>
              <a:defRPr/>
            </a:pPr>
            <a:r>
              <a:rPr lang="hr-BA" sz="3200" b="1" dirty="0">
                <a:solidFill>
                  <a:srgbClr val="FF0000"/>
                </a:solidFill>
                <a:latin typeface="Cambria" pitchFamily="18" charset="0"/>
              </a:rPr>
              <a:t>savjesno, odgovorno, zakonito </a:t>
            </a:r>
            <a:r>
              <a:rPr lang="hr-BA" sz="3200" b="1" dirty="0" err="1">
                <a:solidFill>
                  <a:srgbClr val="FF0000"/>
                </a:solidFill>
                <a:latin typeface="Cambria" pitchFamily="18" charset="0"/>
              </a:rPr>
              <a:t>itd</a:t>
            </a:r>
            <a:endParaRPr lang="hr-BA" sz="3200" b="1" dirty="0">
              <a:solidFill>
                <a:srgbClr val="FF0000"/>
              </a:solidFill>
              <a:latin typeface="Cambria" pitchFamily="18" charset="0"/>
            </a:endParaRPr>
          </a:p>
          <a:p>
            <a:pPr>
              <a:defRPr/>
            </a:pPr>
            <a:r>
              <a:rPr lang="hr-BA" sz="32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poštujući </a:t>
            </a:r>
            <a:r>
              <a:rPr lang="hr-BA" sz="3200" b="1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kodeks struke i znanosti</a:t>
            </a:r>
            <a:endParaRPr lang="hr-HR" sz="3200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67544" y="3280620"/>
            <a:ext cx="8208912" cy="26161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r>
              <a:rPr lang="hr-HR" altLang="sr-Latn-RS" sz="3600" b="1" i="1" dirty="0" smtClean="0">
                <a:latin typeface="Cambria" pitchFamily="18" charset="0"/>
              </a:rPr>
              <a:t>Etička svijest </a:t>
            </a:r>
            <a:r>
              <a:rPr lang="hr-HR" altLang="sr-Latn-RS" sz="3600" i="1" dirty="0" smtClean="0">
                <a:latin typeface="Cambria" pitchFamily="18" charset="0"/>
              </a:rPr>
              <a:t>potreban dio profesionalne prakse ………/inženjera. </a:t>
            </a:r>
          </a:p>
          <a:p>
            <a:endParaRPr lang="hr-HR" altLang="sr-Latn-RS" sz="1000" i="1" dirty="0" smtClean="0">
              <a:latin typeface="Cambria" pitchFamily="18" charset="0"/>
            </a:endParaRPr>
          </a:p>
          <a:p>
            <a:endParaRPr lang="hr-HR" altLang="sr-Latn-RS" sz="1000" i="1" dirty="0" smtClean="0">
              <a:latin typeface="Cambria" pitchFamily="18" charset="0"/>
            </a:endParaRPr>
          </a:p>
          <a:p>
            <a:r>
              <a:rPr lang="hr-HR" sz="3600" b="1" i="1" dirty="0" smtClean="0">
                <a:latin typeface="Cambria" pitchFamily="18" charset="0"/>
              </a:rPr>
              <a:t>Etika</a:t>
            </a:r>
            <a:r>
              <a:rPr lang="hr-HR" sz="3600" i="1" dirty="0" smtClean="0">
                <a:latin typeface="Cambria" pitchFamily="18" charset="0"/>
              </a:rPr>
              <a:t> </a:t>
            </a:r>
            <a:r>
              <a:rPr lang="hr-HR" sz="3600" i="1" dirty="0">
                <a:latin typeface="Cambria" pitchFamily="18" charset="0"/>
              </a:rPr>
              <a:t>(običaj) je filozofska disciplina koja se bavi problematikom morala (ćud</a:t>
            </a:r>
            <a:r>
              <a:rPr lang="hr-HR" sz="3600" i="1" dirty="0" smtClean="0">
                <a:latin typeface="Cambria" pitchFamily="18" charset="0"/>
              </a:rPr>
              <a:t>).</a:t>
            </a:r>
            <a:endParaRPr lang="hr-HR" sz="36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Božo </a:t>
            </a:r>
            <a:r>
              <a:rPr lang="hr-HR" altLang="sr-Latn-RS" b="1" dirty="0" err="1"/>
              <a:t>Soldo</a:t>
            </a:r>
            <a:endParaRPr lang="hr-HR" altLang="sr-Latn-RS" b="1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9</a:t>
            </a:fld>
            <a:endParaRPr lang="hr-HR" altLang="sr-Latn-RS"/>
          </a:p>
        </p:txBody>
      </p:sp>
      <p:sp>
        <p:nvSpPr>
          <p:cNvPr id="9" name="Pravokutnik 8"/>
          <p:cNvSpPr/>
          <p:nvPr/>
        </p:nvSpPr>
        <p:spPr>
          <a:xfrm>
            <a:off x="467544" y="476672"/>
            <a:ext cx="828092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>
                <a:latin typeface="Cambria" pitchFamily="18" charset="0"/>
              </a:rPr>
              <a:t>KODEKS</a:t>
            </a:r>
          </a:p>
          <a:p>
            <a:r>
              <a:rPr lang="hr-HR" dirty="0">
                <a:latin typeface="Cambria" pitchFamily="18" charset="0"/>
              </a:rPr>
              <a:t>STRUKOVNE ETIKE OVLAŠTENIH INŽENJERA </a:t>
            </a:r>
            <a:r>
              <a:rPr lang="hr-HR" dirty="0" smtClean="0">
                <a:latin typeface="Cambria" pitchFamily="18" charset="0"/>
              </a:rPr>
              <a:t>GRAĐEVINARSTVA</a:t>
            </a:r>
          </a:p>
          <a:p>
            <a:endParaRPr lang="hr-HR" dirty="0">
              <a:latin typeface="Cambria" pitchFamily="18" charset="0"/>
            </a:endParaRPr>
          </a:p>
          <a:p>
            <a:r>
              <a:rPr lang="hr-HR" dirty="0">
                <a:latin typeface="Cambria" pitchFamily="18" charset="0"/>
              </a:rPr>
              <a:t>Donositelj:</a:t>
            </a:r>
          </a:p>
          <a:p>
            <a:r>
              <a:rPr lang="hr-HR" dirty="0">
                <a:latin typeface="Cambria" pitchFamily="18" charset="0"/>
              </a:rPr>
              <a:t>HRVATSKA KOMORA INŽENJERA GRAĐEVINARSTVA</a:t>
            </a:r>
          </a:p>
          <a:p>
            <a:r>
              <a:rPr lang="hr-HR" dirty="0">
                <a:latin typeface="Cambria" pitchFamily="18" charset="0"/>
              </a:rPr>
              <a:t> </a:t>
            </a:r>
          </a:p>
          <a:p>
            <a:r>
              <a:rPr lang="hr-HR" dirty="0">
                <a:latin typeface="Cambria" pitchFamily="18" charset="0"/>
              </a:rPr>
              <a:t>Izdanje: </a:t>
            </a:r>
            <a:r>
              <a:rPr lang="hr-HR" b="1" dirty="0">
                <a:latin typeface="Cambria" pitchFamily="18" charset="0"/>
              </a:rPr>
              <a:t>NN 53/2012   </a:t>
            </a:r>
          </a:p>
          <a:p>
            <a:r>
              <a:rPr lang="hr-HR" dirty="0">
                <a:latin typeface="Cambria" pitchFamily="18" charset="0"/>
              </a:rPr>
              <a:t>Broj dokumenta u izdanju: 1343 </a:t>
            </a:r>
          </a:p>
          <a:p>
            <a:r>
              <a:rPr lang="hr-HR" dirty="0" smtClean="0">
                <a:latin typeface="Cambria" pitchFamily="18" charset="0"/>
              </a:rPr>
              <a:t>Datum </a:t>
            </a:r>
            <a:r>
              <a:rPr lang="hr-HR" dirty="0">
                <a:latin typeface="Cambria" pitchFamily="18" charset="0"/>
              </a:rPr>
              <a:t>tiskanog izdanja: 11.5.2012</a:t>
            </a:r>
            <a:r>
              <a:rPr lang="hr-HR" dirty="0" smtClean="0">
                <a:latin typeface="Cambria" pitchFamily="18" charset="0"/>
              </a:rPr>
              <a:t>.</a:t>
            </a:r>
          </a:p>
          <a:p>
            <a:endParaRPr lang="hr-HR" b="1" dirty="0">
              <a:latin typeface="Cambria" pitchFamily="18" charset="0"/>
            </a:endParaRPr>
          </a:p>
          <a:p>
            <a:r>
              <a:rPr lang="hr-HR" sz="2800" b="1" dirty="0">
                <a:latin typeface="Cambria" pitchFamily="18" charset="0"/>
              </a:rPr>
              <a:t>skup načela i pravila </a:t>
            </a:r>
            <a:r>
              <a:rPr lang="hr-HR" sz="2800" dirty="0">
                <a:latin typeface="Cambria" pitchFamily="18" charset="0"/>
              </a:rPr>
              <a:t>kojih su se ovlašteni inženjeri građevinarstva </a:t>
            </a:r>
            <a:r>
              <a:rPr lang="hr-HR" sz="2800" u="sng" dirty="0">
                <a:latin typeface="Cambria" pitchFamily="18" charset="0"/>
              </a:rPr>
              <a:t>dužni pridržavati pri obavljanju poslova</a:t>
            </a:r>
            <a:r>
              <a:rPr lang="hr-HR" sz="2800" dirty="0">
                <a:latin typeface="Cambria" pitchFamily="18" charset="0"/>
              </a:rPr>
              <a:t> u okviru svoje struke</a:t>
            </a:r>
            <a:r>
              <a:rPr lang="hr-HR" sz="2800" dirty="0" smtClean="0">
                <a:latin typeface="Cambria" pitchFamily="18" charset="0"/>
              </a:rPr>
              <a:t>.</a:t>
            </a:r>
          </a:p>
          <a:p>
            <a:endParaRPr lang="hr-HR" sz="2800" b="1" dirty="0">
              <a:latin typeface="Cambria" pitchFamily="18" charset="0"/>
            </a:endParaRPr>
          </a:p>
          <a:p>
            <a:r>
              <a:rPr lang="hr-HR" sz="2000" b="1" dirty="0" smtClean="0">
                <a:latin typeface="Cambria" pitchFamily="18" charset="0"/>
                <a:sym typeface="Symbol"/>
              </a:rPr>
              <a:t></a:t>
            </a:r>
            <a:r>
              <a:rPr lang="hr-HR" sz="2000" b="1" dirty="0" smtClean="0">
                <a:latin typeface="Cambria" pitchFamily="18" charset="0"/>
              </a:rPr>
              <a:t>10 stranica</a:t>
            </a:r>
            <a:endParaRPr lang="hr-HR" sz="20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25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1871</TotalTime>
  <Words>1071</Words>
  <Application>Microsoft Office PowerPoint</Application>
  <PresentationFormat>Prikaz na zaslonu (4:3)</PresentationFormat>
  <Paragraphs>411</Paragraphs>
  <Slides>40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40</vt:i4>
      </vt:variant>
    </vt:vector>
  </HeadingPairs>
  <TitlesOfParts>
    <vt:vector size="41" baseType="lpstr">
      <vt:lpstr>Office Theme</vt:lpstr>
      <vt:lpstr>Primjeri tehničkih dijagnoza  u građevinskoj forenzici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Ivan Muhovec</cp:lastModifiedBy>
  <cp:revision>126</cp:revision>
  <dcterms:created xsi:type="dcterms:W3CDTF">2010-03-22T21:50:27Z</dcterms:created>
  <dcterms:modified xsi:type="dcterms:W3CDTF">2019-06-13T13:59:27Z</dcterms:modified>
</cp:coreProperties>
</file>