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notesSlides/notesSlide9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_rels/notesSlide62.xml.rels" ContentType="application/vnd.openxmlformats-package.relationships+xml"/>
  <Override PartName="/ppt/notesSlides/_rels/notesSlide9.xml.rels" ContentType="application/vnd.openxmlformats-package.relationships+xml"/>
  <Override PartName="/ppt/notesSlides/_rels/notesSlide44.xml.rels" ContentType="application/vnd.openxmlformats-package.relationships+xml"/>
  <Override PartName="/ppt/notesSlides/_rels/notesSlide1.xml.rels" ContentType="application/vnd.openxmlformats-package.relationships+xml"/>
  <Override PartName="/ppt/notesSlides/_rels/notesSlide45.xml.rels" ContentType="application/vnd.openxmlformats-package.relationships+xml"/>
  <Override PartName="/ppt/notesSlides/_rels/notesSlide2.xml.rels" ContentType="application/vnd.openxmlformats-package.relationships+xml"/>
  <Override PartName="/ppt/notesSlides/_rels/notesSlide46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7.xml.rels" ContentType="application/vnd.openxmlformats-package.relationships+xml"/>
  <Override PartName="/ppt/notesSlides/_rels/notesSlide4.xml.rels" ContentType="application/vnd.openxmlformats-package.relationships+xml"/>
  <Override PartName="/ppt/notesSlides/_rels/notesSlide48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60.xml.rels" ContentType="application/vnd.openxmlformats-package.relationships+xml"/>
  <Override PartName="/ppt/notesSlides/_rels/notesSlide7.xml.rels" ContentType="application/vnd.openxmlformats-package.relationships+xml"/>
  <Override PartName="/ppt/notesSlides/_rels/notesSlide61.xml.rels" ContentType="application/vnd.openxmlformats-package.relationships+xml"/>
  <Override PartName="/ppt/notesSlides/_rels/notesSlide8.xml.rels" ContentType="application/vnd.openxmlformats-package.relationships+xml"/>
  <Override PartName="/ppt/notesSlides/_rels/notesSlide67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68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34.xml.rels" ContentType="application/vnd.openxmlformats-package.relationships+xml"/>
  <Override PartName="/ppt/notesSlides/_rels/notesSlide35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37.xml.rels" ContentType="application/vnd.openxmlformats-package.relationships+xml"/>
  <Override PartName="/ppt/notesSlides/_rels/notesSlide38.xml.rels" ContentType="application/vnd.openxmlformats-package.relationships+xml"/>
  <Override PartName="/ppt/notesSlides/_rels/notesSlide39.xml.rels" ContentType="application/vnd.openxmlformats-package.relationships+xml"/>
  <Override PartName="/ppt/notesSlides/_rels/notesSlide40.xml.rels" ContentType="application/vnd.openxmlformats-package.relationships+xml"/>
  <Override PartName="/ppt/notesSlides/_rels/notesSlide41.xml.rels" ContentType="application/vnd.openxmlformats-package.relationships+xml"/>
  <Override PartName="/ppt/notesSlides/_rels/notesSlide42.xml.rels" ContentType="application/vnd.openxmlformats-package.relationships+xml"/>
  <Override PartName="/ppt/notesSlides/_rels/notesSlide43.xml.rels" ContentType="application/vnd.openxmlformats-package.relationships+xml"/>
  <Override PartName="/ppt/notesSlides/_rels/notesSlide52.xml.rels" ContentType="application/vnd.openxmlformats-package.relationships+xml"/>
  <Override PartName="/ppt/notesSlides/_rels/notesSlide53.xml.rels" ContentType="application/vnd.openxmlformats-package.relationships+xml"/>
  <Override PartName="/ppt/notesSlides/_rels/notesSlide54.xml.rels" ContentType="application/vnd.openxmlformats-package.relationships+xml"/>
  <Override PartName="/ppt/notesSlides/_rels/notesSlide55.xml.rels" ContentType="application/vnd.openxmlformats-package.relationships+xml"/>
  <Override PartName="/ppt/notesSlides/_rels/notesSlide56.xml.rels" ContentType="application/vnd.openxmlformats-package.relationships+xml"/>
  <Override PartName="/ppt/notesSlides/_rels/notesSlide57.xml.rels" ContentType="application/vnd.openxmlformats-package.relationships+xml"/>
  <Override PartName="/ppt/notesSlides/_rels/notesSlide58.xml.rels" ContentType="application/vnd.openxmlformats-package.relationships+xml"/>
  <Override PartName="/ppt/notesSlides/_rels/notesSlide59.xml.rels" ContentType="application/vnd.openxmlformats-package.relationships+xml"/>
  <Override PartName="/ppt/notesSlides/_rels/notesSlide63.xml.rels" ContentType="application/vnd.openxmlformats-package.relationships+xml"/>
  <Override PartName="/ppt/notesSlides/_rels/notesSlide64.xml.rels" ContentType="application/vnd.openxmlformats-package.relationships+xml"/>
  <Override PartName="/ppt/notesSlides/_rels/notesSlide65.xml.rels" ContentType="application/vnd.openxmlformats-package.relationships+xml"/>
  <Override PartName="/ppt/notesSlides/_rels/notesSlide66.xml.rels" ContentType="application/vnd.openxmlformats-package.relationships+xml"/>
  <Override PartName="/ppt/notesSlides/_rels/notesSlide69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media/image28.png" ContentType="image/png"/>
  <Override PartName="/ppt/media/image1.jpeg" ContentType="image/jpeg"/>
  <Override PartName="/ppt/media/image7.wmf" ContentType="image/x-wmf"/>
  <Override PartName="/ppt/media/image38.png" ContentType="image/png"/>
  <Override PartName="/ppt/media/image2.jpeg" ContentType="image/jpeg"/>
  <Override PartName="/ppt/media/image71.png" ContentType="image/png"/>
  <Override PartName="/ppt/media/image5.png" ContentType="image/png"/>
  <Override PartName="/ppt/media/image48.png" ContentType="image/png"/>
  <Override PartName="/ppt/media/image3.jpeg" ContentType="image/jpeg"/>
  <Override PartName="/ppt/media/image58.png" ContentType="image/png"/>
  <Override PartName="/ppt/media/image4.jpeg" ContentType="image/jpeg"/>
  <Override PartName="/ppt/media/image6.jpeg" ContentType="image/jpeg"/>
  <Override PartName="/ppt/media/image41.png" ContentType="image/png"/>
  <Override PartName="/ppt/media/image8.jpeg" ContentType="image/jpeg"/>
  <Override PartName="/ppt/media/image75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76.png" ContentType="image/png"/>
  <Override PartName="/ppt/media/image12.jpeg" ContentType="image/jpeg"/>
  <Override PartName="/ppt/media/image86.png" ContentType="image/png"/>
  <Override PartName="/ppt/media/image13.jpeg" ContentType="image/jpeg"/>
  <Override PartName="/ppt/media/image14.png" ContentType="image/png"/>
  <Override PartName="/ppt/media/image15.png" ContentType="image/png"/>
  <Override PartName="/ppt/media/image49.png" ContentType="image/png"/>
  <Override PartName="/ppt/media/image16.jpeg" ContentType="image/jpeg"/>
  <Override PartName="/ppt/media/image59.png" ContentType="image/png"/>
  <Override PartName="/ppt/media/image17.jpeg" ContentType="image/jpeg"/>
  <Override PartName="/ppt/media/image18.gif" ContentType="image/gif"/>
  <Override PartName="/ppt/media/image22.png" ContentType="image/png"/>
  <Override PartName="/ppt/media/image19.jpeg" ContentType="image/jpeg"/>
  <Override PartName="/ppt/media/image44.png" ContentType="image/png"/>
  <Override PartName="/ppt/media/image20.jpeg" ContentType="image/jpeg"/>
  <Override PartName="/ppt/media/image57.png" ContentType="image/png"/>
  <Override PartName="/ppt/media/image21.gif" ContentType="image/gif"/>
  <Override PartName="/ppt/media/image23.jpeg" ContentType="image/jpeg"/>
  <Override PartName="/ppt/media/image24.png" ContentType="image/png"/>
  <Override PartName="/ppt/media/image25.png" ContentType="image/png"/>
  <Override PartName="/ppt/media/image64.jpeg" ContentType="image/jpeg"/>
  <Override PartName="/ppt/media/image26.png" ContentType="image/png"/>
  <Override PartName="/ppt/media/image27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wmf" ContentType="image/x-wmf"/>
  <Override PartName="/ppt/media/image33.png" ContentType="image/png"/>
  <Override PartName="/ppt/media/image34.png" ContentType="image/png"/>
  <Override PartName="/ppt/media/image35.png" ContentType="image/png"/>
  <Override PartName="/ppt/media/image65.jpeg" ContentType="image/jpeg"/>
  <Override PartName="/ppt/media/image36.png" ContentType="image/png"/>
  <Override PartName="/ppt/media/image37.png" ContentType="image/png"/>
  <Override PartName="/ppt/media/image39.png" ContentType="image/png"/>
  <Override PartName="/ppt/media/image40.png" ContentType="image/png"/>
  <Override PartName="/ppt/media/image42.png" ContentType="image/png"/>
  <Override PartName="/ppt/media/image43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50.png" ContentType="image/png"/>
  <Override PartName="/ppt/media/image51.png" ContentType="image/png"/>
  <Override PartName="/ppt/media/image52.png" ContentType="image/png"/>
  <Override PartName="/ppt/media/image53.png" ContentType="image/png"/>
  <Override PartName="/ppt/media/image54.png" ContentType="image/png"/>
  <Override PartName="/ppt/media/image55.png" ContentType="image/png"/>
  <Override PartName="/ppt/media/image56.png" ContentType="image/png"/>
  <Override PartName="/ppt/media/image60.png" ContentType="image/png"/>
  <Override PartName="/ppt/media/image61.jpeg" ContentType="image/jpeg"/>
  <Override PartName="/ppt/media/image62.jpeg" ContentType="image/jpeg"/>
  <Override PartName="/ppt/media/image63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2.png" ContentType="image/png"/>
  <Override PartName="/ppt/media/image73.png" ContentType="image/png"/>
  <Override PartName="/ppt/media/image74.png" ContentType="image/png"/>
  <Override PartName="/ppt/media/image77.png" ContentType="image/png"/>
  <Override PartName="/ppt/media/image78.png" ContentType="image/png"/>
  <Override PartName="/ppt/media/image79.png" ContentType="image/png"/>
  <Override PartName="/ppt/media/image80.png" ContentType="image/png"/>
  <Override PartName="/ppt/media/image81.png" ContentType="image/png"/>
  <Override PartName="/ppt/media/image82.png" ContentType="image/png"/>
  <Override PartName="/ppt/media/image83.png" ContentType="image/png"/>
  <Override PartName="/ppt/media/image84.png" ContentType="image/png"/>
  <Override PartName="/ppt/media/image85.png" ContentType="image/png"/>
  <Override PartName="/ppt/media/image87.png" ContentType="image/png"/>
  <Override PartName="/ppt/media/image88.png" ContentType="image/png"/>
  <Override PartName="/ppt/media/image89.png" ContentType="image/png"/>
  <Override PartName="/ppt/media/image90.png" ContentType="image/png"/>
  <Override PartName="/ppt/media/image91.png" ContentType="image/png"/>
  <Override PartName="/ppt/media/image92.png" ContentType="image/png"/>
  <Override PartName="/ppt/media/image93.png" ContentType="image/png"/>
  <Override PartName="/ppt/media/image94.png" ContentType="image/png"/>
  <Override PartName="/ppt/media/image95.png" ContentType="image/png"/>
  <Override PartName="/ppt/media/image96.png" ContentType="image/png"/>
  <Override PartName="/ppt/media/image97.png" ContentType="image/png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21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_rels/slide53.xml.rels" ContentType="application/vnd.openxmlformats-package.relationships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38.xml.rels" ContentType="application/vnd.openxmlformats-package.relationships+xml"/>
  <Override PartName="/ppt/slides/_rels/slide4.xml.rels" ContentType="application/vnd.openxmlformats-package.relationships+xml"/>
  <Override PartName="/ppt/slides/_rels/slide39.xml.rels" ContentType="application/vnd.openxmlformats-package.relationships+xml"/>
  <Override PartName="/ppt/slides/_rels/slide5.xml.rels" ContentType="application/vnd.openxmlformats-package.relationships+xml"/>
  <Override PartName="/ppt/slides/_rels/slide50.xml.rels" ContentType="application/vnd.openxmlformats-package.relationships+xml"/>
  <Override PartName="/ppt/slides/_rels/slide6.xml.rels" ContentType="application/vnd.openxmlformats-package.relationships+xml"/>
  <Override PartName="/ppt/slides/_rels/slide51.xml.rels" ContentType="application/vnd.openxmlformats-package.relationships+xml"/>
  <Override PartName="/ppt/slides/_rels/slide7.xml.rels" ContentType="application/vnd.openxmlformats-package.relationships+xml"/>
  <Override PartName="/ppt/slides/_rels/slide52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slides/_rels/slide54.xml.rels" ContentType="application/vnd.openxmlformats-package.relationships+xml"/>
  <Override PartName="/ppt/slides/_rels/slide55.xml.rels" ContentType="application/vnd.openxmlformats-package.relationships+xml"/>
  <Override PartName="/ppt/slides/_rels/slide56.xml.rels" ContentType="application/vnd.openxmlformats-package.relationships+xml"/>
  <Override PartName="/ppt/slides/_rels/slide57.xml.rels" ContentType="application/vnd.openxmlformats-package.relationships+xml"/>
  <Override PartName="/ppt/slides/_rels/slide58.xml.rels" ContentType="application/vnd.openxmlformats-package.relationships+xml"/>
  <Override PartName="/ppt/slides/_rels/slide59.xml.rels" ContentType="application/vnd.openxmlformats-package.relationships+xml"/>
  <Override PartName="/ppt/slides/_rels/slide60.xml.rels" ContentType="application/vnd.openxmlformats-package.relationships+xml"/>
  <Override PartName="/ppt/slides/_rels/slide61.xml.rels" ContentType="application/vnd.openxmlformats-package.relationships+xml"/>
  <Override PartName="/ppt/slides/_rels/slide62.xml.rels" ContentType="application/vnd.openxmlformats-package.relationships+xml"/>
  <Override PartName="/ppt/slides/_rels/slide63.xml.rels" ContentType="application/vnd.openxmlformats-package.relationships+xml"/>
  <Override PartName="/ppt/slides/_rels/slide64.xml.rels" ContentType="application/vnd.openxmlformats-package.relationships+xml"/>
  <Override PartName="/ppt/slides/_rels/slide65.xml.rels" ContentType="application/vnd.openxmlformats-package.relationships+xml"/>
  <Override PartName="/ppt/slides/_rels/slide66.xml.rels" ContentType="application/vnd.openxmlformats-package.relationships+xml"/>
  <Override PartName="/ppt/slides/_rels/slide67.xml.rels" ContentType="application/vnd.openxmlformats-package.relationships+xml"/>
  <Override PartName="/ppt/slides/_rels/slide68.xml.rels" ContentType="application/vnd.openxmlformats-package.relationships+xml"/>
  <Override PartName="/ppt/slides/_rels/slide69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slide" Target="slides/slide63.xml"/><Relationship Id="rId70" Type="http://schemas.openxmlformats.org/officeDocument/2006/relationships/slide" Target="slides/slide64.xml"/><Relationship Id="rId71" Type="http://schemas.openxmlformats.org/officeDocument/2006/relationships/slide" Target="slides/slide65.xml"/><Relationship Id="rId72" Type="http://schemas.openxmlformats.org/officeDocument/2006/relationships/slide" Target="slides/slide66.xml"/><Relationship Id="rId73" Type="http://schemas.openxmlformats.org/officeDocument/2006/relationships/slide" Target="slides/slide67.xml"/><Relationship Id="rId74" Type="http://schemas.openxmlformats.org/officeDocument/2006/relationships/slide" Target="slides/slide68.xml"/><Relationship Id="rId75" Type="http://schemas.openxmlformats.org/officeDocument/2006/relationships/slide" Target="slides/slide69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sr-Latn-CS" sz="4400" spc="-1" strike="noStrike">
                <a:solidFill>
                  <a:srgbClr val="000000"/>
                </a:solidFill>
                <a:latin typeface="Arial"/>
              </a:rPr>
              <a:t>Kliknite za premještanje slajda</a:t>
            </a:r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hr-HR" sz="2000" spc="-1" strike="noStrike">
                <a:latin typeface="Arial"/>
              </a:rPr>
              <a:t>Kliknite za uređivanje oblika bilješki</a:t>
            </a:r>
            <a:endParaRPr b="0" lang="hr-HR" sz="2000" spc="-1" strike="noStrike"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hr-HR" sz="1400" spc="-1" strike="noStrike">
                <a:latin typeface="Times New Roman"/>
              </a:rPr>
              <a:t> </a:t>
            </a:r>
            <a:endParaRPr b="0" lang="hr-HR" sz="1400" spc="-1" strike="noStrike">
              <a:latin typeface="Times New Roman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hr-HR" sz="1400" spc="-1" strike="noStrike">
                <a:latin typeface="Times New Roman"/>
              </a:rPr>
              <a:t> </a:t>
            </a:r>
            <a:endParaRPr b="0" lang="hr-HR" sz="1400" spc="-1" strike="noStrike">
              <a:latin typeface="Times New Roman"/>
            </a:endParaRPr>
          </a:p>
        </p:txBody>
      </p:sp>
      <p:sp>
        <p:nvSpPr>
          <p:cNvPr id="176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hr-HR" sz="1400" spc="-1" strike="noStrike">
                <a:latin typeface="Times New Roman"/>
              </a:rPr>
              <a:t> </a:t>
            </a:r>
            <a:endParaRPr b="0" lang="hr-HR" sz="1400" spc="-1" strike="noStrike">
              <a:latin typeface="Times New Roman"/>
            </a:endParaRPr>
          </a:p>
        </p:txBody>
      </p:sp>
      <p:sp>
        <p:nvSpPr>
          <p:cNvPr id="177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94A7F994-CF37-4514-BAE6-5E6753418E5F}" type="slidenum">
              <a:rPr b="0" lang="hr-HR" sz="1400" spc="-1" strike="noStrike">
                <a:latin typeface="Times New Roman"/>
              </a:rPr>
              <a:t>1</a:t>
            </a:fld>
            <a:endParaRPr b="0" lang="hr-HR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
</Relationships>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
</Relationships>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
</Relationships>
</file>

<file path=ppt/notesSlides/_rels/notesSlide42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
</Relationships>
</file>

<file path=ppt/notesSlides/_rels/notesSlide43.xml.rels><?xml version="1.0" encoding="UTF-8"?>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
</Relationships>
</file>

<file path=ppt/notesSlides/_rels/notesSlide44.xml.rels><?xml version="1.0" encoding="UTF-8"?>
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
</Relationships>
</file>

<file path=ppt/notesSlides/_rels/notesSlide45.xml.rels><?xml version="1.0" encoding="UTF-8"?>
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
</Relationships>
</file>

<file path=ppt/notesSlides/_rels/notesSlide46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
</Relationships>
</file>

<file path=ppt/notesSlides/_rels/notesSlide47.xml.rels><?xml version="1.0" encoding="UTF-8"?>
<Relationships xmlns="http://schemas.openxmlformats.org/package/2006/relationships"><Relationship Id="rId1" Type="http://schemas.openxmlformats.org/officeDocument/2006/relationships/slide" Target="../slides/slide47.xml"/><Relationship Id="rId2" Type="http://schemas.openxmlformats.org/officeDocument/2006/relationships/notesMaster" Target="../notesMasters/notesMaster1.xml"/>
</Relationships>
</file>

<file path=ppt/notesSlides/_rels/notesSlide48.xml.rels><?xml version="1.0" encoding="UTF-8"?>
<Relationships xmlns="http://schemas.openxmlformats.org/package/2006/relationships"><Relationship Id="rId1" Type="http://schemas.openxmlformats.org/officeDocument/2006/relationships/slide" Target="../slides/slide48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52.xml.rels><?xml version="1.0" encoding="UTF-8"?>
<Relationships xmlns="http://schemas.openxmlformats.org/package/2006/relationships"><Relationship Id="rId1" Type="http://schemas.openxmlformats.org/officeDocument/2006/relationships/slide" Target="../slides/slide52.xml"/><Relationship Id="rId2" Type="http://schemas.openxmlformats.org/officeDocument/2006/relationships/notesMaster" Target="../notesMasters/notesMaster1.xml"/>
</Relationships>
</file>

<file path=ppt/notesSlides/_rels/notesSlide53.xml.rels><?xml version="1.0" encoding="UTF-8"?>
<Relationships xmlns="http://schemas.openxmlformats.org/package/2006/relationships"><Relationship Id="rId1" Type="http://schemas.openxmlformats.org/officeDocument/2006/relationships/slide" Target="../slides/slide53.xml"/><Relationship Id="rId2" Type="http://schemas.openxmlformats.org/officeDocument/2006/relationships/notesMaster" Target="../notesMasters/notesMaster1.xml"/>
</Relationships>
</file>

<file path=ppt/notesSlides/_rels/notesSlide54.xml.rels><?xml version="1.0" encoding="UTF-8"?>
<Relationships xmlns="http://schemas.openxmlformats.org/package/2006/relationships"><Relationship Id="rId1" Type="http://schemas.openxmlformats.org/officeDocument/2006/relationships/slide" Target="../slides/slide54.xml"/><Relationship Id="rId2" Type="http://schemas.openxmlformats.org/officeDocument/2006/relationships/notesMaster" Target="../notesMasters/notesMaster1.xml"/>
</Relationships>
</file>

<file path=ppt/notesSlides/_rels/notesSlide55.xml.rels><?xml version="1.0" encoding="UTF-8"?>
<Relationships xmlns="http://schemas.openxmlformats.org/package/2006/relationships"><Relationship Id="rId1" Type="http://schemas.openxmlformats.org/officeDocument/2006/relationships/slide" Target="../slides/slide55.xml"/><Relationship Id="rId2" Type="http://schemas.openxmlformats.org/officeDocument/2006/relationships/notesMaster" Target="../notesMasters/notesMaster1.xml"/>
</Relationships>
</file>

<file path=ppt/notesSlides/_rels/notesSlide56.xml.rels><?xml version="1.0" encoding="UTF-8"?>
<Relationships xmlns="http://schemas.openxmlformats.org/package/2006/relationships"><Relationship Id="rId1" Type="http://schemas.openxmlformats.org/officeDocument/2006/relationships/slide" Target="../slides/slide56.xml"/><Relationship Id="rId2" Type="http://schemas.openxmlformats.org/officeDocument/2006/relationships/notesMaster" Target="../notesMasters/notesMaster1.xml"/>
</Relationships>
</file>

<file path=ppt/notesSlides/_rels/notesSlide57.xml.rels><?xml version="1.0" encoding="UTF-8"?>
<Relationships xmlns="http://schemas.openxmlformats.org/package/2006/relationships"><Relationship Id="rId1" Type="http://schemas.openxmlformats.org/officeDocument/2006/relationships/slide" Target="../slides/slide57.xml"/><Relationship Id="rId2" Type="http://schemas.openxmlformats.org/officeDocument/2006/relationships/notesMaster" Target="../notesMasters/notesMaster1.xml"/>
</Relationships>
</file>

<file path=ppt/notesSlides/_rels/notesSlide58.xml.rels><?xml version="1.0" encoding="UTF-8"?>
<Relationships xmlns="http://schemas.openxmlformats.org/package/2006/relationships"><Relationship Id="rId1" Type="http://schemas.openxmlformats.org/officeDocument/2006/relationships/slide" Target="../slides/slide58.xml"/><Relationship Id="rId2" Type="http://schemas.openxmlformats.org/officeDocument/2006/relationships/notesMaster" Target="../notesMasters/notesMaster1.xml"/>
</Relationships>
</file>

<file path=ppt/notesSlides/_rels/notesSlide59.xml.rels><?xml version="1.0" encoding="UTF-8"?>
<Relationships xmlns="http://schemas.openxmlformats.org/package/2006/relationships"><Relationship Id="rId1" Type="http://schemas.openxmlformats.org/officeDocument/2006/relationships/slide" Target="../slides/slide59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60.xml.rels><?xml version="1.0" encoding="UTF-8"?>
<Relationships xmlns="http://schemas.openxmlformats.org/package/2006/relationships"><Relationship Id="rId1" Type="http://schemas.openxmlformats.org/officeDocument/2006/relationships/slide" Target="../slides/slide60.xml"/><Relationship Id="rId2" Type="http://schemas.openxmlformats.org/officeDocument/2006/relationships/notesMaster" Target="../notesMasters/notesMaster1.xml"/>
</Relationships>
</file>

<file path=ppt/notesSlides/_rels/notesSlide61.xml.rels><?xml version="1.0" encoding="UTF-8"?>
<Relationships xmlns="http://schemas.openxmlformats.org/package/2006/relationships"><Relationship Id="rId1" Type="http://schemas.openxmlformats.org/officeDocument/2006/relationships/slide" Target="../slides/slide61.xml"/><Relationship Id="rId2" Type="http://schemas.openxmlformats.org/officeDocument/2006/relationships/notesMaster" Target="../notesMasters/notesMaster1.xml"/>
</Relationships>
</file>

<file path=ppt/notesSlides/_rels/notesSlide62.xml.rels><?xml version="1.0" encoding="UTF-8"?>
<Relationships xmlns="http://schemas.openxmlformats.org/package/2006/relationships"><Relationship Id="rId1" Type="http://schemas.openxmlformats.org/officeDocument/2006/relationships/slide" Target="../slides/slide62.xml"/><Relationship Id="rId2" Type="http://schemas.openxmlformats.org/officeDocument/2006/relationships/notesMaster" Target="../notesMasters/notesMaster1.xml"/>
</Relationships>
</file>

<file path=ppt/notesSlides/_rels/notesSlide63.xml.rels><?xml version="1.0" encoding="UTF-8"?>
<Relationships xmlns="http://schemas.openxmlformats.org/package/2006/relationships"><Relationship Id="rId1" Type="http://schemas.openxmlformats.org/officeDocument/2006/relationships/slide" Target="../slides/slide63.xml"/><Relationship Id="rId2" Type="http://schemas.openxmlformats.org/officeDocument/2006/relationships/notesMaster" Target="../notesMasters/notesMaster1.xml"/>
</Relationships>
</file>

<file path=ppt/notesSlides/_rels/notesSlide64.xml.rels><?xml version="1.0" encoding="UTF-8"?>
<Relationships xmlns="http://schemas.openxmlformats.org/package/2006/relationships"><Relationship Id="rId1" Type="http://schemas.openxmlformats.org/officeDocument/2006/relationships/slide" Target="../slides/slide64.xml"/><Relationship Id="rId2" Type="http://schemas.openxmlformats.org/officeDocument/2006/relationships/notesMaster" Target="../notesMasters/notesMaster1.xml"/>
</Relationships>
</file>

<file path=ppt/notesSlides/_rels/notesSlide65.xml.rels><?xml version="1.0" encoding="UTF-8"?>
<Relationships xmlns="http://schemas.openxmlformats.org/package/2006/relationships"><Relationship Id="rId1" Type="http://schemas.openxmlformats.org/officeDocument/2006/relationships/slide" Target="../slides/slide65.xml"/><Relationship Id="rId2" Type="http://schemas.openxmlformats.org/officeDocument/2006/relationships/notesMaster" Target="../notesMasters/notesMaster1.xml"/>
</Relationships>
</file>

<file path=ppt/notesSlides/_rels/notesSlide66.xml.rels><?xml version="1.0" encoding="UTF-8"?>
<Relationships xmlns="http://schemas.openxmlformats.org/package/2006/relationships"><Relationship Id="rId1" Type="http://schemas.openxmlformats.org/officeDocument/2006/relationships/slide" Target="../slides/slide66.xml"/><Relationship Id="rId2" Type="http://schemas.openxmlformats.org/officeDocument/2006/relationships/notesMaster" Target="../notesMasters/notesMaster1.xml"/>
</Relationships>
</file>

<file path=ppt/notesSlides/_rels/notesSlide67.xml.rels><?xml version="1.0" encoding="UTF-8"?>
<Relationships xmlns="http://schemas.openxmlformats.org/package/2006/relationships"><Relationship Id="rId1" Type="http://schemas.openxmlformats.org/officeDocument/2006/relationships/slide" Target="../slides/slide67.xml"/><Relationship Id="rId2" Type="http://schemas.openxmlformats.org/officeDocument/2006/relationships/notesMaster" Target="../notesMasters/notesMaster1.xml"/>
</Relationships>
</file>

<file path=ppt/notesSlides/_rels/notesSlide68.xml.rels><?xml version="1.0" encoding="UTF-8"?>
<Relationships xmlns="http://schemas.openxmlformats.org/package/2006/relationships"><Relationship Id="rId1" Type="http://schemas.openxmlformats.org/officeDocument/2006/relationships/slide" Target="../slides/slide68.xml"/><Relationship Id="rId2" Type="http://schemas.openxmlformats.org/officeDocument/2006/relationships/notesMaster" Target="../notesMasters/notesMaster1.xml"/>
</Relationships>
</file>

<file path=ppt/notesSlides/_rels/notesSlide69.xml.rels><?xml version="1.0" encoding="UTF-8"?>
<Relationships xmlns="http://schemas.openxmlformats.org/package/2006/relationships"><Relationship Id="rId1" Type="http://schemas.openxmlformats.org/officeDocument/2006/relationships/slide" Target="../slides/slide69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61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617" name="CustomShape 3"/>
          <p:cNvSpPr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8DCBC670-8F25-44AF-8559-2E25A03F7D32}" type="slidenum">
              <a:rPr b="0" lang="hr-HR" sz="1200" spc="-1" strike="noStrike">
                <a:solidFill>
                  <a:srgbClr val="000000"/>
                </a:solidFill>
                <a:latin typeface="Arial"/>
                <a:ea typeface="+mn-ea"/>
              </a:rPr>
              <a:t>1</a:t>
            </a:fld>
            <a:endParaRPr b="0" lang="hr-HR" sz="1200" spc="-1" strike="noStrike">
              <a:latin typeface="Arial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64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64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2614175E-5546-43C4-AFC2-99796F884552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64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64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703533C1-D0D5-4D60-931A-5E5D6F0A2091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64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65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190877BE-21BE-4C5E-B82F-39708F871723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65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65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C307DC0-EFBA-4006-8C85-43FB962CA10C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65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65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91DBED58-E767-4057-B58C-440E40376BE6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65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65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7041911-9B53-41BD-9F2F-331BEF913EF6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66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66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A5DACEAC-3294-4582-8034-1F49FB9395CC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66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66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D7B66C46-7F46-413B-809E-0D31D8E611F1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66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66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0CCD6C8-567C-47BB-BFC2-168CFAE5BC33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67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671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D065183-3278-4C31-A2FD-746B001A5F31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61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62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BB31280A-4BBE-4A5F-82F5-9FFA32495344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67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67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7029DC49-E7C6-4A29-B194-3B9D641A0C79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67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67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39C583C-2313-42DE-8ABA-D84FEFAA06FC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67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68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0C88429-13A8-4C75-A8DD-7D59443B32ED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68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68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AD50CF1-8433-4F0E-97A1-F7BB7A5F3CA9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68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68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38F51772-512C-4672-8623-9CEE03AEAFCF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68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68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12D3EAB6-7080-4B77-B640-868D8F798EB8}" type="slidenum">
              <a:rPr b="0" lang="hr-HR" sz="1200" spc="-1" strike="noStrike">
                <a:solidFill>
                  <a:srgbClr val="000000"/>
                </a:solidFill>
                <a:latin typeface="Arial"/>
                <a:ea typeface="+mn-ea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69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69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150CF7D-8113-4C5F-9D62-A4BB7E3CAE66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69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69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92F64D02-C5B7-41ED-A436-EE5564F84950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69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69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EE8E91C-EBEE-49E3-A0BB-C0D2D797AA2C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70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701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9137223D-1651-41B6-825F-C7581FAB947F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62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62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1D59AC58-DDC2-4833-815F-C5124FCAB179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70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70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4DCFBB4-A06B-4DB6-958F-943415443611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70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70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EA5EE3F-2A69-401C-97D6-80BC6B7B996C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70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71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D5DBFB58-09E2-4081-8281-440B13181DBE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71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71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1A2E6FE-0D89-415C-9C28-16E4BBA4F34E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71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71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C044EFD-B569-40B9-BA8E-574DF8B8028C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71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71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BDF38B0-C161-404B-A05A-F06624A1B04D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72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72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E8D7955D-99E1-4D89-934B-6D642716B832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72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72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B04A23F7-66F4-4FC2-B530-3B0D68BFA8BC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72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72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AF47BBA-EBB3-4EA5-9CE6-E444BF9545E8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3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73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731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EE6330E5-E6E2-4EF8-AAFC-987FC8641306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62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62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E64D4207-32D9-4855-88CC-5ACA821FE0C0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4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73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73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1C83522-251C-4E86-A8FE-9DD060BFAE9F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4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73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73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7D6B16D2-70E7-4D96-80DE-9F9C688134DB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4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73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74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DAFF8B87-CB0B-4388-8084-D88460538BCE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4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74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74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31BC1B72-5531-47D7-ACA4-9CC8D3745746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4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74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74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37F0B269-3F4A-44C8-AB89-B51053C325B5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4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74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74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2EC4138-330F-4290-966C-D7770D493D1C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4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75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75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D94B981E-BBDE-4187-89D3-1A5C54A7E643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4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75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75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D61832E-C16D-436B-9291-951CE7423020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4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75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75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6A4514B-2CBC-418C-8611-9FE40FB9D633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62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62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5580835-5F78-4419-987C-9A2AB63A27E7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5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761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73FC646-E116-4AF3-AEEB-AB2DE1BA7987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5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76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76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ABD44687-605D-4E9A-829C-1D97175C86F4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5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76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76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46E5713-2A2D-4CA3-A144-794AC9B354D0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5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76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77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E5F06505-7044-4334-8CE6-DAD2FE910735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5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77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77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EE3A11AD-3C45-4723-A1AD-A92BA32DB65C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5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77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77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B767176-5E2E-44AC-8EAF-46CCEBF1706C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5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77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77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96AFB1D7-528F-40BE-B2CF-FFB289009F61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&lt;number&gt;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5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78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78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E2DD664B-0E55-41D5-B20C-AC346E938794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&lt;number&gt;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63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63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EBD95269-C51C-4BEA-B2A5-06F7D110D49B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6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78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78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534BE6B-A2CC-4495-AC0B-5A88C9C9711D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&lt;number&gt;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6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78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78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BB1A1DBE-7D3C-4DAA-825B-1D2CC9F8912D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&lt;number&gt;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6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79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791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72DF5E7C-BC4E-4826-81B0-CFB7FA3F6B1C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&lt;number&gt;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6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79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79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6D85266-73B6-4A65-8FDD-A4681E852CE5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&lt;number&gt;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6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79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79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976BBDA2-D888-47FB-A891-679FC7E90B8A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&lt;number&gt;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6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79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80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E2045EC-63EF-457C-8106-3994E60257B4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&lt;number&gt;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6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80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80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2B129FF1-7E3A-4347-844B-4E1653F93FE1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&lt;number&gt;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6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80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80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BADA3EE-34B7-4874-B63E-01840DAED44D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&lt;number&gt;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6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80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80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E5400E4C-A15A-4DA4-8374-5B77912BC113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&lt;number&gt;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6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81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81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1212468-8FA8-42ED-BE14-934A3C0CA915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&lt;number&gt;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63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63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35A397CF-D3CD-42CB-944D-BC2386FE6EE9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63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63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198EA20-3402-4A21-9260-819C30BA6EF5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64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641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5688AC5-906A-4B00-96D7-589BE0FA2C76}" type="slidenum">
              <a:rPr b="0" lang="hr-HR" sz="1200" spc="-1" strike="noStrike">
                <a:solidFill>
                  <a:srgbClr val="000000"/>
                </a:solidFill>
                <a:latin typeface="Arial"/>
              </a:rPr>
              <a:t>1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9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4.jpe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eec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9" descr=""/>
          <p:cNvPicPr/>
          <p:nvPr/>
        </p:nvPicPr>
        <p:blipFill>
          <a:blip r:embed="rId2"/>
          <a:stretch/>
        </p:blipFill>
        <p:spPr>
          <a:xfrm>
            <a:off x="7956720" y="6337440"/>
            <a:ext cx="610920" cy="520200"/>
          </a:xfrm>
          <a:prstGeom prst="rect">
            <a:avLst/>
          </a:prstGeom>
          <a:ln>
            <a:noFill/>
          </a:ln>
        </p:spPr>
      </p:pic>
      <p:sp>
        <p:nvSpPr>
          <p:cNvPr id="1" name="Line 1"/>
          <p:cNvSpPr/>
          <p:nvPr/>
        </p:nvSpPr>
        <p:spPr>
          <a:xfrm>
            <a:off x="0" y="6308640"/>
            <a:ext cx="9144000" cy="1440"/>
          </a:xfrm>
          <a:prstGeom prst="line">
            <a:avLst/>
          </a:prstGeom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CustomShape 2"/>
          <p:cNvSpPr/>
          <p:nvPr/>
        </p:nvSpPr>
        <p:spPr>
          <a:xfrm>
            <a:off x="6012000" y="6381720"/>
            <a:ext cx="1944360" cy="475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r>
              <a:rPr b="0" lang="hr-HR" sz="1400" spc="-1" strike="noStrike">
                <a:solidFill>
                  <a:srgbClr val="000000"/>
                </a:solidFill>
                <a:latin typeface="Arial"/>
              </a:rPr>
              <a:t>HKIG – Opatija 2019.</a:t>
            </a:r>
            <a:endParaRPr b="0" lang="hr-HR" sz="1400" spc="-1" strike="noStrike">
              <a:latin typeface="Arial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dt"/>
          </p:nvPr>
        </p:nvSpPr>
        <p:spPr>
          <a:xfrm>
            <a:off x="108000" y="6381720"/>
            <a:ext cx="5976720" cy="47592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Ime i prezime predavača</a:t>
            </a:r>
            <a:endParaRPr b="0" lang="hr-HR" sz="1200" spc="-1" strike="noStrike">
              <a:latin typeface="Times New Roman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sldNum"/>
          </p:nvPr>
        </p:nvSpPr>
        <p:spPr>
          <a:xfrm>
            <a:off x="8026560" y="6381720"/>
            <a:ext cx="1117080" cy="475920"/>
          </a:xfrm>
          <a:prstGeom prst="rect">
            <a:avLst/>
          </a:prstGeom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85431AE8-39B9-41BB-A54C-384EDCE7414F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&lt;number&gt;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sr-Latn-CS" sz="4400" spc="-1" strike="noStrike">
                <a:solidFill>
                  <a:srgbClr val="000000"/>
                </a:solidFill>
                <a:latin typeface="Arial"/>
              </a:rPr>
              <a:t>Kliknite za uređivanje oblika naslova teksta</a:t>
            </a:r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Latn-CS" sz="3200" spc="-1" strike="noStrike">
                <a:solidFill>
                  <a:srgbClr val="000000"/>
                </a:solidFill>
                <a:latin typeface="Calibri"/>
              </a:rPr>
              <a:t>Kliknite za uređivanje oblika teksta</a:t>
            </a:r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r-Latn-CS" sz="2400" spc="-1" strike="noStrike">
                <a:solidFill>
                  <a:srgbClr val="000000"/>
                </a:solidFill>
                <a:latin typeface="Calibri"/>
              </a:rPr>
              <a:t>Druga razina konture</a:t>
            </a:r>
            <a:endParaRPr b="0" lang="sr-Latn-C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Latn-CS" sz="2000" spc="-1" strike="noStrike">
                <a:solidFill>
                  <a:srgbClr val="000000"/>
                </a:solidFill>
                <a:latin typeface="Calibri"/>
              </a:rPr>
              <a:t>Treća razina konture</a:t>
            </a:r>
            <a:endParaRPr b="0" lang="sr-Latn-C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r-Latn-CS" sz="2000" spc="-1" strike="noStrike">
                <a:solidFill>
                  <a:srgbClr val="000000"/>
                </a:solidFill>
                <a:latin typeface="Calibri"/>
              </a:rPr>
              <a:t>Četvrta razina kontura</a:t>
            </a:r>
            <a:endParaRPr b="0" lang="sr-Latn-C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Latn-CS" sz="2000" spc="-1" strike="noStrike">
                <a:solidFill>
                  <a:srgbClr val="000000"/>
                </a:solidFill>
                <a:latin typeface="Calibri"/>
              </a:rPr>
              <a:t>Peta razina kontura</a:t>
            </a:r>
            <a:endParaRPr b="0" lang="sr-Latn-C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Latn-CS" sz="2000" spc="-1" strike="noStrike">
                <a:solidFill>
                  <a:srgbClr val="000000"/>
                </a:solidFill>
                <a:latin typeface="Calibri"/>
              </a:rPr>
              <a:t>Šesta razina kontura</a:t>
            </a:r>
            <a:endParaRPr b="0" lang="sr-Latn-C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Latn-CS" sz="2000" spc="-1" strike="noStrike">
                <a:solidFill>
                  <a:srgbClr val="000000"/>
                </a:solidFill>
                <a:latin typeface="Calibri"/>
              </a:rPr>
              <a:t>Sedma razina konture</a:t>
            </a:r>
            <a:endParaRPr b="0" lang="sr-Latn-C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eec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9" descr=""/>
          <p:cNvPicPr/>
          <p:nvPr/>
        </p:nvPicPr>
        <p:blipFill>
          <a:blip r:embed="rId2"/>
          <a:stretch/>
        </p:blipFill>
        <p:spPr>
          <a:xfrm>
            <a:off x="7956720" y="6337440"/>
            <a:ext cx="610920" cy="520200"/>
          </a:xfrm>
          <a:prstGeom prst="rect">
            <a:avLst/>
          </a:prstGeom>
          <a:ln>
            <a:noFill/>
          </a:ln>
        </p:spPr>
      </p:pic>
      <p:sp>
        <p:nvSpPr>
          <p:cNvPr id="44" name="Line 1"/>
          <p:cNvSpPr/>
          <p:nvPr/>
        </p:nvSpPr>
        <p:spPr>
          <a:xfrm>
            <a:off x="0" y="6308640"/>
            <a:ext cx="9144000" cy="1440"/>
          </a:xfrm>
          <a:prstGeom prst="line">
            <a:avLst/>
          </a:prstGeom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" name="CustomShape 2"/>
          <p:cNvSpPr/>
          <p:nvPr/>
        </p:nvSpPr>
        <p:spPr>
          <a:xfrm>
            <a:off x="6012000" y="6381720"/>
            <a:ext cx="1944360" cy="475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r>
              <a:rPr b="0" lang="hr-HR" sz="1400" spc="-1" strike="noStrike">
                <a:solidFill>
                  <a:srgbClr val="000000"/>
                </a:solidFill>
                <a:latin typeface="Arial"/>
              </a:rPr>
              <a:t>HKIG – Opatija 2019.</a:t>
            </a:r>
            <a:endParaRPr b="0" lang="hr-HR" sz="14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sr-Latn-CS" sz="4400" spc="-1" strike="noStrike">
                <a:solidFill>
                  <a:srgbClr val="000000"/>
                </a:solidFill>
                <a:latin typeface="Arial"/>
              </a:rPr>
              <a:t>Uredite stil naslova matrice</a:t>
            </a:r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Latn-CS" sz="3200" spc="-1" strike="noStrike">
                <a:solidFill>
                  <a:srgbClr val="000000"/>
                </a:solidFill>
                <a:latin typeface="Calibri"/>
              </a:rPr>
              <a:t>Uredite stilove teksta matrice</a:t>
            </a:r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r-Latn-CS" sz="2800" spc="-1" strike="noStrike">
                <a:solidFill>
                  <a:srgbClr val="000000"/>
                </a:solidFill>
                <a:latin typeface="Calibri"/>
              </a:rPr>
              <a:t>Druga razina</a:t>
            </a:r>
            <a:endParaRPr b="0" lang="sr-Latn-CS" sz="28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Latn-CS" sz="2400" spc="-1" strike="noStrike">
                <a:solidFill>
                  <a:srgbClr val="000000"/>
                </a:solidFill>
                <a:latin typeface="Calibri"/>
              </a:rPr>
              <a:t>Treća razina</a:t>
            </a:r>
            <a:endParaRPr b="0" lang="sr-Latn-CS" sz="24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r-Latn-CS" sz="2000" spc="-1" strike="noStrike">
                <a:solidFill>
                  <a:srgbClr val="000000"/>
                </a:solidFill>
                <a:latin typeface="Calibri"/>
              </a:rPr>
              <a:t>Četvrta razina</a:t>
            </a:r>
            <a:endParaRPr b="0" lang="sr-Latn-C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Latn-CS" sz="2000" spc="-1" strike="noStrike">
                <a:solidFill>
                  <a:srgbClr val="000000"/>
                </a:solidFill>
                <a:latin typeface="Calibri"/>
              </a:rPr>
              <a:t>Peta razina</a:t>
            </a:r>
            <a:endParaRPr b="0" lang="sr-Latn-C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" name="PlaceHolder 5"/>
          <p:cNvSpPr>
            <a:spLocks noGrp="1"/>
          </p:cNvSpPr>
          <p:nvPr>
            <p:ph type="dt"/>
          </p:nvPr>
        </p:nvSpPr>
        <p:spPr>
          <a:xfrm>
            <a:off x="108000" y="6381720"/>
            <a:ext cx="5976720" cy="47592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Ime i prezime predavača</a:t>
            </a:r>
            <a:endParaRPr b="0" lang="hr-HR" sz="1200" spc="-1" strike="noStrike">
              <a:latin typeface="Times New Roman"/>
            </a:endParaRPr>
          </a:p>
        </p:txBody>
      </p:sp>
      <p:sp>
        <p:nvSpPr>
          <p:cNvPr id="49" name="PlaceHolder 6"/>
          <p:cNvSpPr>
            <a:spLocks noGrp="1"/>
          </p:cNvSpPr>
          <p:nvPr>
            <p:ph type="sldNum"/>
          </p:nvPr>
        </p:nvSpPr>
        <p:spPr>
          <a:xfrm>
            <a:off x="8026560" y="6381720"/>
            <a:ext cx="1117080" cy="475920"/>
          </a:xfrm>
          <a:prstGeom prst="rect">
            <a:avLst/>
          </a:prstGeom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B836EF62-E001-4D3D-B724-288302538B1A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eec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9" descr=""/>
          <p:cNvPicPr/>
          <p:nvPr/>
        </p:nvPicPr>
        <p:blipFill>
          <a:blip r:embed="rId2"/>
          <a:stretch/>
        </p:blipFill>
        <p:spPr>
          <a:xfrm>
            <a:off x="7956720" y="6337440"/>
            <a:ext cx="610920" cy="520200"/>
          </a:xfrm>
          <a:prstGeom prst="rect">
            <a:avLst/>
          </a:prstGeom>
          <a:ln>
            <a:noFill/>
          </a:ln>
        </p:spPr>
      </p:pic>
      <p:sp>
        <p:nvSpPr>
          <p:cNvPr id="87" name="Line 1"/>
          <p:cNvSpPr/>
          <p:nvPr/>
        </p:nvSpPr>
        <p:spPr>
          <a:xfrm>
            <a:off x="0" y="6308640"/>
            <a:ext cx="9144000" cy="1440"/>
          </a:xfrm>
          <a:prstGeom prst="line">
            <a:avLst/>
          </a:prstGeom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8" name="CustomShape 2"/>
          <p:cNvSpPr/>
          <p:nvPr/>
        </p:nvSpPr>
        <p:spPr>
          <a:xfrm>
            <a:off x="6012000" y="6381720"/>
            <a:ext cx="1944360" cy="475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r>
              <a:rPr b="0" lang="hr-HR" sz="1400" spc="-1" strike="noStrike">
                <a:solidFill>
                  <a:srgbClr val="000000"/>
                </a:solidFill>
                <a:latin typeface="Arial"/>
              </a:rPr>
              <a:t>HKIG – Opatija 2019.</a:t>
            </a:r>
            <a:endParaRPr b="0" lang="hr-HR" sz="14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sr-Latn-CS" sz="4400" spc="-1" strike="noStrike">
                <a:solidFill>
                  <a:srgbClr val="000000"/>
                </a:solidFill>
                <a:latin typeface="Arial"/>
              </a:rPr>
              <a:t>Uredite stil naslova matrice</a:t>
            </a:r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Latn-CS" sz="3200" spc="-1" strike="noStrike">
                <a:solidFill>
                  <a:srgbClr val="000000"/>
                </a:solidFill>
                <a:latin typeface="Calibri"/>
              </a:rPr>
              <a:t>Uredite stilove teksta matrice</a:t>
            </a:r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r-Latn-CS" sz="2800" spc="-1" strike="noStrike">
                <a:solidFill>
                  <a:srgbClr val="000000"/>
                </a:solidFill>
                <a:latin typeface="Calibri"/>
              </a:rPr>
              <a:t>Druga razina</a:t>
            </a:r>
            <a:endParaRPr b="0" lang="sr-Latn-CS" sz="28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Latn-CS" sz="2400" spc="-1" strike="noStrike">
                <a:solidFill>
                  <a:srgbClr val="000000"/>
                </a:solidFill>
                <a:latin typeface="Calibri"/>
              </a:rPr>
              <a:t>Treća razina</a:t>
            </a:r>
            <a:endParaRPr b="0" lang="sr-Latn-CS" sz="24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r-Latn-CS" sz="2000" spc="-1" strike="noStrike">
                <a:solidFill>
                  <a:srgbClr val="000000"/>
                </a:solidFill>
                <a:latin typeface="Calibri"/>
              </a:rPr>
              <a:t>Četvrta razina</a:t>
            </a:r>
            <a:endParaRPr b="0" lang="sr-Latn-C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Latn-CS" sz="2000" spc="-1" strike="noStrike">
                <a:solidFill>
                  <a:srgbClr val="000000"/>
                </a:solidFill>
                <a:latin typeface="Calibri"/>
              </a:rPr>
              <a:t>Peta razina</a:t>
            </a:r>
            <a:endParaRPr b="0" lang="sr-Latn-C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 type="dt"/>
          </p:nvPr>
        </p:nvSpPr>
        <p:spPr>
          <a:xfrm>
            <a:off x="108000" y="6381720"/>
            <a:ext cx="5976720" cy="47592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Ime i prezime predavača</a:t>
            </a:r>
            <a:endParaRPr b="0" lang="hr-HR" sz="1200" spc="-1" strike="noStrike">
              <a:latin typeface="Times New Roman"/>
            </a:endParaRPr>
          </a:p>
        </p:txBody>
      </p:sp>
      <p:sp>
        <p:nvSpPr>
          <p:cNvPr id="92" name="PlaceHolder 6"/>
          <p:cNvSpPr>
            <a:spLocks noGrp="1"/>
          </p:cNvSpPr>
          <p:nvPr>
            <p:ph type="sldNum"/>
          </p:nvPr>
        </p:nvSpPr>
        <p:spPr>
          <a:xfrm>
            <a:off x="8026560" y="6381720"/>
            <a:ext cx="1117080" cy="475920"/>
          </a:xfrm>
          <a:prstGeom prst="rect">
            <a:avLst/>
          </a:prstGeom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76EFF073-ADC0-4C0D-9670-DC6259BC40AC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eec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9" descr=""/>
          <p:cNvPicPr/>
          <p:nvPr/>
        </p:nvPicPr>
        <p:blipFill>
          <a:blip r:embed="rId2"/>
          <a:stretch/>
        </p:blipFill>
        <p:spPr>
          <a:xfrm>
            <a:off x="7956720" y="6337440"/>
            <a:ext cx="610920" cy="520200"/>
          </a:xfrm>
          <a:prstGeom prst="rect">
            <a:avLst/>
          </a:prstGeom>
          <a:ln>
            <a:noFill/>
          </a:ln>
        </p:spPr>
      </p:pic>
      <p:sp>
        <p:nvSpPr>
          <p:cNvPr id="130" name="Line 1"/>
          <p:cNvSpPr/>
          <p:nvPr/>
        </p:nvSpPr>
        <p:spPr>
          <a:xfrm>
            <a:off x="0" y="6308640"/>
            <a:ext cx="9144000" cy="1440"/>
          </a:xfrm>
          <a:prstGeom prst="line">
            <a:avLst/>
          </a:prstGeom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1" name="CustomShape 2"/>
          <p:cNvSpPr/>
          <p:nvPr/>
        </p:nvSpPr>
        <p:spPr>
          <a:xfrm>
            <a:off x="6012000" y="6381720"/>
            <a:ext cx="1944360" cy="475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r>
              <a:rPr b="0" lang="hr-HR" sz="1400" spc="-1" strike="noStrike">
                <a:solidFill>
                  <a:srgbClr val="000000"/>
                </a:solidFill>
                <a:latin typeface="Arial"/>
              </a:rPr>
              <a:t>HKIG – Opatija 2019.</a:t>
            </a:r>
            <a:endParaRPr b="0" lang="hr-HR" sz="1400" spc="-1" strike="noStrike"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sr-Latn-CS" sz="4400" spc="-1" strike="noStrike">
                <a:solidFill>
                  <a:srgbClr val="000000"/>
                </a:solidFill>
                <a:latin typeface="Arial"/>
              </a:rPr>
              <a:t>Uredite stil naslova matrice</a:t>
            </a:r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432000" indent="-324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Latn-CS" sz="3200" spc="-1" strike="noStrike">
                <a:solidFill>
                  <a:srgbClr val="000000"/>
                </a:solidFill>
                <a:latin typeface="Calibri"/>
              </a:rPr>
              <a:t>Uredite stilove teksta matrice</a:t>
            </a:r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r-Latn-CS" sz="2800" spc="-1" strike="noStrike">
                <a:solidFill>
                  <a:srgbClr val="000000"/>
                </a:solidFill>
                <a:latin typeface="Calibri"/>
              </a:rPr>
              <a:t>Druga razina</a:t>
            </a:r>
            <a:endParaRPr b="0" lang="sr-Latn-CS" sz="28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Latn-CS" sz="2400" spc="-1" strike="noStrike">
                <a:solidFill>
                  <a:srgbClr val="000000"/>
                </a:solidFill>
                <a:latin typeface="Calibri"/>
              </a:rPr>
              <a:t>Treća razina</a:t>
            </a:r>
            <a:endParaRPr b="0" lang="sr-Latn-CS" sz="24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r-Latn-CS" sz="2000" spc="-1" strike="noStrike">
                <a:solidFill>
                  <a:srgbClr val="000000"/>
                </a:solidFill>
                <a:latin typeface="Calibri"/>
              </a:rPr>
              <a:t>Četvrta razina</a:t>
            </a:r>
            <a:endParaRPr b="0" lang="sr-Latn-C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r-Latn-CS" sz="2000" spc="-1" strike="noStrike">
                <a:solidFill>
                  <a:srgbClr val="000000"/>
                </a:solidFill>
                <a:latin typeface="Calibri"/>
              </a:rPr>
              <a:t>Peta razina</a:t>
            </a:r>
            <a:endParaRPr b="0" lang="sr-Latn-C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5"/>
          <p:cNvSpPr>
            <a:spLocks noGrp="1"/>
          </p:cNvSpPr>
          <p:nvPr>
            <p:ph type="dt"/>
          </p:nvPr>
        </p:nvSpPr>
        <p:spPr>
          <a:xfrm>
            <a:off x="108000" y="6381720"/>
            <a:ext cx="5976720" cy="47592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Ime i prezime predavača</a:t>
            </a:r>
            <a:endParaRPr b="0" lang="hr-HR" sz="1200" spc="-1" strike="noStrike">
              <a:latin typeface="Times New Roman"/>
            </a:endParaRPr>
          </a:p>
        </p:txBody>
      </p:sp>
      <p:sp>
        <p:nvSpPr>
          <p:cNvPr id="135" name="PlaceHolder 6"/>
          <p:cNvSpPr>
            <a:spLocks noGrp="1"/>
          </p:cNvSpPr>
          <p:nvPr>
            <p:ph type="sldNum"/>
          </p:nvPr>
        </p:nvSpPr>
        <p:spPr>
          <a:xfrm>
            <a:off x="8026560" y="6381720"/>
            <a:ext cx="1117080" cy="475920"/>
          </a:xfrm>
          <a:prstGeom prst="rect">
            <a:avLst/>
          </a:prstGeom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D61DBD98-B67F-4285-983D-DADFD4F4E8AD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8.gif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1.gif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jpeg"/><Relationship Id="rId3" Type="http://schemas.openxmlformats.org/officeDocument/2006/relationships/image" Target="../media/image24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2.wmf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8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40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4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slideLayout" Target="../slideLayouts/slideLayout13.xml"/><Relationship Id="rId8" Type="http://schemas.openxmlformats.org/officeDocument/2006/relationships/notesSlide" Target="../notesSlides/notesSlide42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44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4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46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47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48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image" Target="../media/image63.jpeg"/><Relationship Id="rId3" Type="http://schemas.openxmlformats.org/officeDocument/2006/relationships/slideLayout" Target="../slideLayouts/slideLayout1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64.jpeg"/><Relationship Id="rId2" Type="http://schemas.openxmlformats.org/officeDocument/2006/relationships/slideLayout" Target="../slideLayouts/slideLayout13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2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5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image" Target="../media/image67.jpeg"/><Relationship Id="rId3" Type="http://schemas.openxmlformats.org/officeDocument/2006/relationships/image" Target="../media/image68.jpeg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54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55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56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57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58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5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wmf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6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image" Target="../media/image79.png"/><Relationship Id="rId3" Type="http://schemas.openxmlformats.org/officeDocument/2006/relationships/image" Target="../media/image80.png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60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81.png"/><Relationship Id="rId2" Type="http://schemas.openxmlformats.org/officeDocument/2006/relationships/image" Target="../media/image82.png"/><Relationship Id="rId3" Type="http://schemas.openxmlformats.org/officeDocument/2006/relationships/slideLayout" Target="../slideLayouts/slideLayout37.xml"/><Relationship Id="rId4" Type="http://schemas.openxmlformats.org/officeDocument/2006/relationships/notesSlide" Target="../notesSlides/notesSlide61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62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84.png"/><Relationship Id="rId2" Type="http://schemas.openxmlformats.org/officeDocument/2006/relationships/image" Target="../media/image85.png"/><Relationship Id="rId3" Type="http://schemas.openxmlformats.org/officeDocument/2006/relationships/image" Target="../media/image86.png"/><Relationship Id="rId4" Type="http://schemas.openxmlformats.org/officeDocument/2006/relationships/slideLayout" Target="../slideLayouts/slideLayout37.xml"/><Relationship Id="rId5" Type="http://schemas.openxmlformats.org/officeDocument/2006/relationships/notesSlide" Target="../notesSlides/notesSlide63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87.png"/><Relationship Id="rId2" Type="http://schemas.openxmlformats.org/officeDocument/2006/relationships/image" Target="../media/image88.png"/><Relationship Id="rId3" Type="http://schemas.openxmlformats.org/officeDocument/2006/relationships/image" Target="../media/image89.png"/><Relationship Id="rId4" Type="http://schemas.openxmlformats.org/officeDocument/2006/relationships/slideLayout" Target="../slideLayouts/slideLayout37.xml"/><Relationship Id="rId5" Type="http://schemas.openxmlformats.org/officeDocument/2006/relationships/notesSlide" Target="../notesSlides/notesSlide64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90.png"/><Relationship Id="rId2" Type="http://schemas.openxmlformats.org/officeDocument/2006/relationships/image" Target="../media/image91.png"/><Relationship Id="rId3" Type="http://schemas.openxmlformats.org/officeDocument/2006/relationships/slideLayout" Target="../slideLayouts/slideLayout37.xml"/><Relationship Id="rId4" Type="http://schemas.openxmlformats.org/officeDocument/2006/relationships/notesSlide" Target="../notesSlides/notesSlide65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92.png"/><Relationship Id="rId2" Type="http://schemas.openxmlformats.org/officeDocument/2006/relationships/image" Target="../media/image93.png"/><Relationship Id="rId3" Type="http://schemas.openxmlformats.org/officeDocument/2006/relationships/slideLayout" Target="../slideLayouts/slideLayout37.xml"/><Relationship Id="rId4" Type="http://schemas.openxmlformats.org/officeDocument/2006/relationships/notesSlide" Target="../notesSlides/notesSlide66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94.png"/><Relationship Id="rId2" Type="http://schemas.openxmlformats.org/officeDocument/2006/relationships/image" Target="../media/image95.png"/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67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96.png"/><Relationship Id="rId2" Type="http://schemas.openxmlformats.org/officeDocument/2006/relationships/image" Target="../media/image97.png"/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68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108000" y="6381720"/>
            <a:ext cx="198072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Ime i prezime predavača</a:t>
            </a:r>
            <a:endParaRPr b="0" lang="hr-HR" sz="1200" spc="-1" strike="noStrike">
              <a:latin typeface="Times New Roman"/>
            </a:endParaRPr>
          </a:p>
        </p:txBody>
      </p:sp>
      <p:sp>
        <p:nvSpPr>
          <p:cNvPr id="179" name="TextShape 2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E53C72E1-CBAC-47B1-B1A7-DA2E2259B5C1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180" name="CustomShape 3"/>
          <p:cNvSpPr/>
          <p:nvPr/>
        </p:nvSpPr>
        <p:spPr>
          <a:xfrm>
            <a:off x="0" y="907920"/>
            <a:ext cx="9143640" cy="5949720"/>
          </a:xfrm>
          <a:prstGeom prst="rect">
            <a:avLst/>
          </a:prstGeom>
          <a:solidFill>
            <a:srgbClr val="112a71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1" name="TextShape 4"/>
          <p:cNvSpPr txBox="1"/>
          <p:nvPr/>
        </p:nvSpPr>
        <p:spPr>
          <a:xfrm>
            <a:off x="0" y="2071800"/>
            <a:ext cx="9143640" cy="1469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sr-Latn-CS" sz="4000" spc="-1" strike="noStrike">
                <a:solidFill>
                  <a:srgbClr val="ffffff"/>
                </a:solidFill>
                <a:latin typeface="Times New Roman"/>
              </a:rPr>
              <a:t>PRIMJENA METODE IMPACT-ECHO</a:t>
            </a:r>
            <a:br/>
            <a:r>
              <a:rPr b="0" lang="sr-Latn-CS" sz="4000" spc="-1" strike="noStrike">
                <a:solidFill>
                  <a:srgbClr val="ffffff"/>
                </a:solidFill>
                <a:latin typeface="Times New Roman"/>
              </a:rPr>
              <a:t>U NEDESTRUKTIVNOJ DIJAGNOSTICI BETONSKIH KONSTRUKCIJA</a:t>
            </a:r>
            <a:endParaRPr b="0" lang="sr-Latn-C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TextShape 5"/>
          <p:cNvSpPr txBox="1"/>
          <p:nvPr/>
        </p:nvSpPr>
        <p:spPr>
          <a:xfrm>
            <a:off x="214200" y="5572080"/>
            <a:ext cx="8749800" cy="1142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hr-HR" sz="1800" spc="-1" strike="noStrike">
                <a:solidFill>
                  <a:srgbClr val="ffffff"/>
                </a:solidFill>
                <a:latin typeface="Times New Roman"/>
              </a:rPr>
              <a:t>Doc.dr.sc. Matija Orešković, dipl.ing.građ., </a:t>
            </a:r>
            <a:r>
              <a:rPr b="0" lang="hr-HR" sz="1800" spc="-1" strike="noStrike">
                <a:solidFill>
                  <a:srgbClr val="ffffff"/>
                </a:solidFill>
                <a:latin typeface="Times New Roman"/>
              </a:rPr>
              <a:t>	</a:t>
            </a:r>
            <a:r>
              <a:rPr b="0" lang="hr-HR" sz="1800" spc="-1" strike="noStrike">
                <a:solidFill>
                  <a:srgbClr val="ffffff"/>
                </a:solidFill>
                <a:latin typeface="Times New Roman"/>
              </a:rPr>
              <a:t>Sveučilište Sjever, Odjel za graditeljstvo</a:t>
            </a:r>
            <a:endParaRPr b="0" lang="hr-HR" sz="1800" spc="-1" strike="noStrike">
              <a:latin typeface="Arial"/>
            </a:endParaRPr>
          </a:p>
        </p:txBody>
      </p:sp>
      <p:sp>
        <p:nvSpPr>
          <p:cNvPr id="183" name="CustomShape 6"/>
          <p:cNvSpPr/>
          <p:nvPr/>
        </p:nvSpPr>
        <p:spPr>
          <a:xfrm>
            <a:off x="0" y="0"/>
            <a:ext cx="9143640" cy="852120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hr-HR" sz="1800" spc="-1" strike="noStrike">
                <a:solidFill>
                  <a:srgbClr val="000000"/>
                </a:solidFill>
                <a:latin typeface="Times New Roman"/>
              </a:rPr>
              <a:t>	</a:t>
            </a:r>
            <a:r>
              <a:rPr b="1" lang="hr-HR" sz="1800" spc="-1" strike="noStrike">
                <a:solidFill>
                  <a:srgbClr val="000000"/>
                </a:solidFill>
                <a:latin typeface="Times New Roman"/>
              </a:rPr>
              <a:t>	</a:t>
            </a:r>
            <a:r>
              <a:rPr b="1" lang="hr-HR" sz="1800" spc="-1" strike="noStrike">
                <a:solidFill>
                  <a:srgbClr val="000000"/>
                </a:solidFill>
                <a:latin typeface="Times New Roman"/>
              </a:rPr>
              <a:t>HRVATSKA  KOMORA  INŽENJERA  GRAĐEVINARSTVA</a:t>
            </a: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hr-HR" sz="1800" spc="-1" strike="noStrike">
                <a:solidFill>
                  <a:srgbClr val="000000"/>
                </a:solidFill>
                <a:latin typeface="Times New Roman"/>
              </a:rPr>
              <a:t>	</a:t>
            </a:r>
            <a:r>
              <a:rPr b="1" lang="hr-HR" sz="1800" spc="-1" strike="noStrike">
                <a:solidFill>
                  <a:srgbClr val="000000"/>
                </a:solidFill>
                <a:latin typeface="Times New Roman"/>
              </a:rPr>
              <a:t>	</a:t>
            </a:r>
            <a:r>
              <a:rPr b="1" lang="hr-HR" sz="1800" spc="-1" strike="noStrike">
                <a:solidFill>
                  <a:srgbClr val="000000"/>
                </a:solidFill>
                <a:latin typeface="Times New Roman"/>
              </a:rPr>
              <a:t>Dani  Hrvatske komore inženjera  građevinarstva</a:t>
            </a:r>
            <a:r>
              <a:rPr b="0" lang="hr-HR" sz="1800" spc="-1" strike="noStrike">
                <a:solidFill>
                  <a:srgbClr val="000000"/>
                </a:solidFill>
                <a:latin typeface="Times New Roman"/>
              </a:rPr>
              <a:t>         </a:t>
            </a:r>
            <a:r>
              <a:rPr b="1" lang="hr-HR" sz="1800" spc="-1" strike="noStrike">
                <a:solidFill>
                  <a:srgbClr val="000000"/>
                </a:solidFill>
                <a:latin typeface="Times New Roman"/>
              </a:rPr>
              <a:t>Opatija, 2019.</a:t>
            </a: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</p:txBody>
      </p:sp>
      <p:sp>
        <p:nvSpPr>
          <p:cNvPr id="184" name="Line 7"/>
          <p:cNvSpPr/>
          <p:nvPr/>
        </p:nvSpPr>
        <p:spPr>
          <a:xfrm>
            <a:off x="0" y="5429160"/>
            <a:ext cx="9144000" cy="1440"/>
          </a:xfrm>
          <a:prstGeom prst="line">
            <a:avLst/>
          </a:prstGeom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5" name="CustomShape 8"/>
          <p:cNvSpPr/>
          <p:nvPr/>
        </p:nvSpPr>
        <p:spPr>
          <a:xfrm>
            <a:off x="0" y="3857760"/>
            <a:ext cx="9143640" cy="11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1" lang="hr-HR" sz="2800" spc="-1" strike="noStrike">
                <a:solidFill>
                  <a:srgbClr val="ffffff"/>
                </a:solidFill>
                <a:latin typeface="Times New Roman"/>
              </a:rPr>
              <a:t>Matija Orešković</a:t>
            </a:r>
            <a:endParaRPr b="0" lang="hr-HR" sz="2800" spc="-1" strike="noStrike">
              <a:latin typeface="Arial"/>
            </a:endParaRPr>
          </a:p>
        </p:txBody>
      </p:sp>
      <p:pic>
        <p:nvPicPr>
          <p:cNvPr id="186" name="Picture 3" descr=""/>
          <p:cNvPicPr/>
          <p:nvPr/>
        </p:nvPicPr>
        <p:blipFill>
          <a:blip r:embed="rId1"/>
          <a:stretch/>
        </p:blipFill>
        <p:spPr>
          <a:xfrm>
            <a:off x="142920" y="142920"/>
            <a:ext cx="931680" cy="72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DEBC9467-243E-46D3-BD4A-2EDC4049C1A6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223" name="TextShape 2"/>
          <p:cNvSpPr txBox="1"/>
          <p:nvPr/>
        </p:nvSpPr>
        <p:spPr>
          <a:xfrm>
            <a:off x="355680" y="23400"/>
            <a:ext cx="8229240" cy="10656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br/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CustomShape 3"/>
          <p:cNvSpPr/>
          <p:nvPr/>
        </p:nvSpPr>
        <p:spPr>
          <a:xfrm>
            <a:off x="762120" y="23400"/>
            <a:ext cx="7695720" cy="106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3200" spc="-1" strike="noStrike">
                <a:solidFill>
                  <a:srgbClr val="212121"/>
                </a:solidFill>
                <a:latin typeface="Cambria"/>
                <a:ea typeface="Cambria"/>
              </a:rPr>
              <a:t>Destruktivno i nedestruktivno ispitivanje</a:t>
            </a:r>
            <a:endParaRPr b="0" lang="hr-HR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hr-HR" sz="3200" spc="-1" strike="noStrike">
                <a:solidFill>
                  <a:srgbClr val="212121"/>
                </a:solidFill>
                <a:latin typeface="Cambria"/>
                <a:ea typeface="Cambria"/>
              </a:rPr>
              <a:t>(Razorne i nerazorne metode)</a:t>
            </a:r>
            <a:endParaRPr b="0" lang="hr-HR" sz="3200" spc="-1" strike="noStrike">
              <a:latin typeface="Arial"/>
            </a:endParaRPr>
          </a:p>
        </p:txBody>
      </p:sp>
      <p:sp>
        <p:nvSpPr>
          <p:cNvPr id="225" name="CustomShape 4"/>
          <p:cNvSpPr/>
          <p:nvPr/>
        </p:nvSpPr>
        <p:spPr>
          <a:xfrm>
            <a:off x="539640" y="1845000"/>
            <a:ext cx="8352720" cy="3382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Najčešće korištene metode ispitivanja betona i zidova su destruktivne metode. </a:t>
            </a:r>
            <a:endParaRPr b="0" lang="hr-HR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To su bušenje, ili na drugi način uklanjanje dijela konstrukcije kako bi se omogućio vizualni pregled unutrašnjosti. </a:t>
            </a:r>
            <a:endParaRPr b="0" lang="hr-H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Iako su ove metode vrlo pouzdane, one su također dugotrajne i skupe, a nedostaci koje ostavljaju često postaju žarišne točke za pogoršanje.</a:t>
            </a:r>
            <a:endParaRPr b="0" lang="hr-HR" sz="2400" spc="-1" strike="noStrike">
              <a:latin typeface="Arial"/>
            </a:endParaRPr>
          </a:p>
        </p:txBody>
      </p:sp>
      <p:sp>
        <p:nvSpPr>
          <p:cNvPr id="226" name="TextShape 5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B15BB965-1776-422C-A417-C86638D41859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228" name="TextShape 2"/>
          <p:cNvSpPr txBox="1"/>
          <p:nvPr/>
        </p:nvSpPr>
        <p:spPr>
          <a:xfrm>
            <a:off x="355680" y="23400"/>
            <a:ext cx="8229240" cy="10656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br/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CustomShape 3"/>
          <p:cNvSpPr/>
          <p:nvPr/>
        </p:nvSpPr>
        <p:spPr>
          <a:xfrm>
            <a:off x="355680" y="692640"/>
            <a:ext cx="8464680" cy="265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Akustične metode su najstariji i najrašireniji oblik ispitivanja bez razaranja. One se temelje na širenju, a u nekim slučajevima i refleksiji, udarnih valova u krutim tvarima. </a:t>
            </a:r>
            <a:endParaRPr b="0" lang="hr-H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Dobro poznati primjer je udaranje čekićem u objekt i slušanje varijacija u "zvonjavom" kako bi se otkrila prisutnost unutarnjih šupljina, pukotina ili drugih oštećenja. </a:t>
            </a:r>
            <a:endParaRPr b="0" lang="hr-HR" sz="2400" spc="-1" strike="noStrike">
              <a:latin typeface="Arial"/>
            </a:endParaRPr>
          </a:p>
        </p:txBody>
      </p:sp>
      <p:sp>
        <p:nvSpPr>
          <p:cNvPr id="230" name="TextShape 4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86D4B049-ECA5-42CE-9B99-17BE331EDF76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232" name="TextShape 2"/>
          <p:cNvSpPr txBox="1"/>
          <p:nvPr/>
        </p:nvSpPr>
        <p:spPr>
          <a:xfrm>
            <a:off x="355680" y="23400"/>
            <a:ext cx="8229240" cy="10656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br/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CustomShape 3"/>
          <p:cNvSpPr/>
          <p:nvPr/>
        </p:nvSpPr>
        <p:spPr>
          <a:xfrm>
            <a:off x="111240" y="764640"/>
            <a:ext cx="8930160" cy="3198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b="1" i="1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r>
              <a:rPr b="1" i="1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U IMPACT- ECHO metodi u ispitni medij se uvodi val na površini, pomoću sonde ili mehaničkim udarcem.</a:t>
            </a:r>
            <a:endParaRPr b="0" lang="hr-HR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79"/>
              </a:spcBef>
            </a:pPr>
            <a:endParaRPr b="0" lang="hr-HR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Ako se koristi odašiljač, metoda se naziva puls-echo; ako se koristi mehanički utjecaj, metoda se naziva IMPACT-ECHO. </a:t>
            </a:r>
            <a:endParaRPr b="0" lang="hr-HR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U pulsnim echo tehnikama puls se širi kroz medij i reflektira se materijalnim defektima ili međusobnim razmakom između područja različitih gustoća i/ili elastičnih modula. </a:t>
            </a:r>
            <a:endParaRPr b="0" lang="hr-HR" sz="2400" spc="-1" strike="noStrike">
              <a:latin typeface="Arial"/>
            </a:endParaRPr>
          </a:p>
        </p:txBody>
      </p:sp>
      <p:sp>
        <p:nvSpPr>
          <p:cNvPr id="234" name="TextShape 4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BFE0730B-7840-42B0-9A04-B40F779B9593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236" name="CustomShape 2"/>
          <p:cNvSpPr/>
          <p:nvPr/>
        </p:nvSpPr>
        <p:spPr>
          <a:xfrm>
            <a:off x="1070640" y="130680"/>
            <a:ext cx="6912360" cy="106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3200" spc="-1" strike="noStrike">
                <a:solidFill>
                  <a:srgbClr val="000000"/>
                </a:solidFill>
                <a:latin typeface="Cambria"/>
                <a:ea typeface="Cambria"/>
              </a:rPr>
              <a:t>Udarni valovi u IMPACT-ECHO metodi </a:t>
            </a:r>
            <a:endParaRPr b="0" lang="hr-HR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hr-HR" sz="3200" spc="-1" strike="noStrike">
                <a:solidFill>
                  <a:srgbClr val="000000"/>
                </a:solidFill>
                <a:latin typeface="Cambria"/>
                <a:ea typeface="Cambria"/>
              </a:rPr>
              <a:t>(Elastični udarni valovi) </a:t>
            </a:r>
            <a:endParaRPr b="0" lang="hr-HR" sz="3200" spc="-1" strike="noStrike">
              <a:latin typeface="Arial"/>
            </a:endParaRPr>
          </a:p>
        </p:txBody>
      </p:sp>
      <p:sp>
        <p:nvSpPr>
          <p:cNvPr id="237" name="CustomShape 3"/>
          <p:cNvSpPr/>
          <p:nvPr/>
        </p:nvSpPr>
        <p:spPr>
          <a:xfrm>
            <a:off x="251640" y="1700640"/>
            <a:ext cx="8640720" cy="374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U klasičnoj dinamici krutog tijela pretpostavlja se da kada se primijeni sila u jednoj točki na izoliranom tijelu, cijelo tijelo reagira u tom trenu, sila prolazi linearno sa kutnim ubrzanjem. </a:t>
            </a:r>
            <a:endParaRPr b="0" lang="hr-HR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U stvarnosti, primijenjena sila također proizvodi deformacije unutar čvrstog tijela.</a:t>
            </a:r>
            <a:endParaRPr b="0" lang="hr-HR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Ako je deformacija unutar elastičnog raspona i ako se sila primjenjuje na kratke periode ili se brzo mijenja s vremenom - kao u slučaju elastičnog udara - učinci se mogu razmatrati u smislu širenja elastičnih udarnih valova unutar tijela. </a:t>
            </a:r>
            <a:endParaRPr b="0" lang="hr-HR" sz="2400" spc="-1" strike="noStrike">
              <a:latin typeface="Arial"/>
            </a:endParaRPr>
          </a:p>
        </p:txBody>
      </p:sp>
      <p:sp>
        <p:nvSpPr>
          <p:cNvPr id="238" name="TextShape 4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extShape 1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  <p:sp>
        <p:nvSpPr>
          <p:cNvPr id="240" name="TextShape 2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A15F54A1-EABB-4C20-91CE-A2C4A179BE49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241" name="CustomShape 3"/>
          <p:cNvSpPr/>
          <p:nvPr/>
        </p:nvSpPr>
        <p:spPr>
          <a:xfrm>
            <a:off x="-1080" y="188640"/>
            <a:ext cx="9144720" cy="234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Dvije vrste elastičnih valova mogu se širiti u krutom stanju: dilatacijski valovi (koji se nazivaju valovi kompresije, primarni valovi, ili </a:t>
            </a:r>
            <a:r>
              <a:rPr b="1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P-valovi</a:t>
            </a: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 i valovi izobličenja (koji se nazivaju smični valovi, sekundarni valovi ili </a:t>
            </a:r>
            <a:r>
              <a:rPr b="1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S-valovi</a:t>
            </a: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).</a:t>
            </a:r>
            <a:endParaRPr b="0" lang="hr-HR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Treća vrsta elastičnog vala, poznata kao Rayleighovi valovi (</a:t>
            </a:r>
            <a:r>
              <a:rPr b="1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R-valovi</a:t>
            </a: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), mogu se širiti duž površine krutine. </a:t>
            </a:r>
            <a:endParaRPr b="0" lang="hr-HR" sz="2400" spc="-1" strike="noStrike">
              <a:latin typeface="Arial"/>
            </a:endParaRPr>
          </a:p>
        </p:txBody>
      </p:sp>
      <p:sp>
        <p:nvSpPr>
          <p:cNvPr id="242" name="CustomShape 4"/>
          <p:cNvSpPr/>
          <p:nvPr/>
        </p:nvSpPr>
        <p:spPr>
          <a:xfrm>
            <a:off x="899640" y="3213000"/>
            <a:ext cx="7560360" cy="15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U ispitivanju IMPACT-ECHA, udarni valovi generiraju se mehanički i to udaranjem malom čeličnom kuglom (tipično promjera 3 mm do 15 mm) na površinu konstrukcije.</a:t>
            </a:r>
            <a:endParaRPr b="0" lang="hr-H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7C4A93BF-EF3B-491F-95A7-3005DA15A5FB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244" name="TextShape 2"/>
          <p:cNvSpPr txBox="1"/>
          <p:nvPr/>
        </p:nvSpPr>
        <p:spPr>
          <a:xfrm>
            <a:off x="457200" y="202680"/>
            <a:ext cx="8229240" cy="10656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r>
              <a:rPr b="1" lang="sr-Latn-CS" sz="2800" spc="-1" strike="noStrike">
                <a:solidFill>
                  <a:srgbClr val="000000"/>
                </a:solidFill>
                <a:latin typeface="Cambria"/>
              </a:rPr>
              <a:t>PROSTORNI POTRESNI VALOVI</a:t>
            </a:r>
            <a:br/>
            <a:r>
              <a:rPr b="1" lang="sr-Latn-CS" sz="2800" spc="-1" strike="noStrike">
                <a:solidFill>
                  <a:srgbClr val="000000"/>
                </a:solidFill>
                <a:latin typeface="Cambria"/>
              </a:rPr>
              <a:t>(P-valovi i S-valovi)</a:t>
            </a:r>
            <a:endParaRPr b="0" lang="sr-Latn-C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TextShape 3"/>
          <p:cNvSpPr txBox="1"/>
          <p:nvPr/>
        </p:nvSpPr>
        <p:spPr>
          <a:xfrm>
            <a:off x="457200" y="126864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sr-Latn-CS" sz="2800" spc="-1" strike="noStrike">
                <a:solidFill>
                  <a:srgbClr val="000000"/>
                </a:solidFill>
                <a:latin typeface="Cambria"/>
              </a:rPr>
              <a:t>Šire se radijalno od žarišta (hipocentra) u svim smjerovima.</a:t>
            </a:r>
            <a:endParaRPr b="0" lang="sr-Latn-C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sr-Latn-C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1" i="1" lang="sr-Latn-CS" sz="2800" spc="-1" strike="noStrike">
                <a:solidFill>
                  <a:srgbClr val="000000"/>
                </a:solidFill>
                <a:latin typeface="Cambria"/>
              </a:rPr>
              <a:t>P-valovi</a:t>
            </a:r>
            <a:r>
              <a:rPr b="0" lang="sr-Latn-CS" sz="2800" spc="-1" strike="noStrike">
                <a:solidFill>
                  <a:srgbClr val="000000"/>
                </a:solidFill>
                <a:latin typeface="Cambria"/>
              </a:rPr>
              <a:t> nose oznaku </a:t>
            </a:r>
            <a:r>
              <a:rPr b="1" i="1" lang="sr-Latn-CS" sz="2800" spc="-1" strike="noStrike">
                <a:solidFill>
                  <a:srgbClr val="000000"/>
                </a:solidFill>
                <a:latin typeface="Cambria"/>
              </a:rPr>
              <a:t>P </a:t>
            </a:r>
            <a:r>
              <a:rPr b="0" lang="sr-Latn-CS" sz="2800" spc="-1" strike="noStrike">
                <a:solidFill>
                  <a:srgbClr val="000000"/>
                </a:solidFill>
                <a:latin typeface="Cambria"/>
              </a:rPr>
              <a:t>zato jer su to </a:t>
            </a:r>
            <a:r>
              <a:rPr b="1" i="1" lang="sr-Latn-CS" sz="2800" spc="-1" strike="noStrike">
                <a:solidFill>
                  <a:srgbClr val="000000"/>
                </a:solidFill>
                <a:latin typeface="Cambria"/>
              </a:rPr>
              <a:t>primarni valovi</a:t>
            </a:r>
            <a:r>
              <a:rPr b="0" lang="sr-Latn-CS" sz="2800" spc="-1" strike="noStrike">
                <a:solidFill>
                  <a:srgbClr val="000000"/>
                </a:solidFill>
                <a:latin typeface="Cambria"/>
              </a:rPr>
              <a:t> (valovi koji se rasprostiru najvećom brzinom). Ti se valovi još nazivaju i </a:t>
            </a:r>
            <a:r>
              <a:rPr b="1" i="1" lang="sr-Latn-CS" sz="2800" spc="-1" strike="noStrike">
                <a:solidFill>
                  <a:srgbClr val="000000"/>
                </a:solidFill>
                <a:latin typeface="Cambria"/>
              </a:rPr>
              <a:t>uzdužni</a:t>
            </a:r>
            <a:r>
              <a:rPr b="0" lang="sr-Latn-CS" sz="2800" spc="-1" strike="noStrike">
                <a:solidFill>
                  <a:srgbClr val="000000"/>
                </a:solidFill>
                <a:latin typeface="Cambria"/>
              </a:rPr>
              <a:t> ili </a:t>
            </a:r>
            <a:r>
              <a:rPr b="1" i="1" lang="sr-Latn-CS" sz="2800" spc="-1" strike="noStrike">
                <a:solidFill>
                  <a:srgbClr val="000000"/>
                </a:solidFill>
                <a:latin typeface="Cambria"/>
              </a:rPr>
              <a:t>longitudinalni seizmički valovi</a:t>
            </a:r>
            <a:r>
              <a:rPr b="0" lang="sr-Latn-CS" sz="2800" spc="-1" strike="noStrike">
                <a:solidFill>
                  <a:srgbClr val="000000"/>
                </a:solidFill>
                <a:latin typeface="Cambria"/>
              </a:rPr>
              <a:t>.</a:t>
            </a:r>
            <a:endParaRPr b="0" lang="sr-Latn-C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1" i="1" lang="sr-Latn-CS" sz="2800" spc="-1" strike="noStrike">
                <a:solidFill>
                  <a:srgbClr val="000000"/>
                </a:solidFill>
                <a:latin typeface="Cambria"/>
              </a:rPr>
              <a:t>S-valovi</a:t>
            </a:r>
            <a:r>
              <a:rPr b="0" lang="sr-Latn-CS" sz="2800" spc="-1" strike="noStrike">
                <a:solidFill>
                  <a:srgbClr val="000000"/>
                </a:solidFill>
                <a:latin typeface="Cambria"/>
              </a:rPr>
              <a:t> nose oznaku </a:t>
            </a:r>
            <a:r>
              <a:rPr b="1" i="1" lang="sr-Latn-CS" sz="2800" spc="-1" strike="noStrike">
                <a:solidFill>
                  <a:srgbClr val="000000"/>
                </a:solidFill>
                <a:latin typeface="Cambria"/>
              </a:rPr>
              <a:t>S </a:t>
            </a:r>
            <a:r>
              <a:rPr b="0" lang="sr-Latn-CS" sz="2800" spc="-1" strike="noStrike">
                <a:solidFill>
                  <a:srgbClr val="000000"/>
                </a:solidFill>
                <a:latin typeface="Cambria"/>
              </a:rPr>
              <a:t>zato jer su </a:t>
            </a:r>
            <a:r>
              <a:rPr b="1" i="1" lang="sr-Latn-CS" sz="2800" spc="-1" strike="noStrike">
                <a:solidFill>
                  <a:srgbClr val="000000"/>
                </a:solidFill>
                <a:latin typeface="Cambria"/>
              </a:rPr>
              <a:t>sekundarni </a:t>
            </a:r>
            <a:r>
              <a:rPr b="0" lang="sr-Latn-CS" sz="2800" spc="-1" strike="noStrike">
                <a:solidFill>
                  <a:srgbClr val="000000"/>
                </a:solidFill>
                <a:latin typeface="Cambria"/>
              </a:rPr>
              <a:t>tj. oni pristižu na mjesto opažanja tek nakon P-valova. S-valovi nazivaju se još i </a:t>
            </a:r>
            <a:r>
              <a:rPr b="1" i="1" lang="sr-Latn-CS" sz="2800" spc="-1" strike="noStrike">
                <a:solidFill>
                  <a:srgbClr val="000000"/>
                </a:solidFill>
                <a:latin typeface="Cambria"/>
              </a:rPr>
              <a:t>poprečni ili transverzalni seizmički valovi.</a:t>
            </a:r>
            <a:endParaRPr b="0" lang="sr-Latn-C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sr-Latn-C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6" name="TextShape 4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1BC6F534-7739-47D9-9E04-781EDEE398C2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248" name="TextShape 2"/>
          <p:cNvSpPr txBox="1"/>
          <p:nvPr/>
        </p:nvSpPr>
        <p:spPr>
          <a:xfrm>
            <a:off x="539640" y="95400"/>
            <a:ext cx="8229240" cy="10656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r>
              <a:rPr b="1" lang="sr-Latn-CS" sz="2400" spc="-1" strike="noStrike">
                <a:solidFill>
                  <a:srgbClr val="000000"/>
                </a:solidFill>
                <a:latin typeface="Cambria"/>
              </a:rPr>
              <a:t>SEIZMOGRAMSKI PRIKAZ</a:t>
            </a:r>
            <a:br/>
            <a:r>
              <a:rPr b="1" lang="sr-Latn-CS" sz="2400" spc="-1" strike="noStrike">
                <a:solidFill>
                  <a:srgbClr val="000000"/>
                </a:solidFill>
                <a:latin typeface="Cambria"/>
              </a:rPr>
              <a:t>nailaska </a:t>
            </a:r>
            <a:r>
              <a:rPr b="1" lang="sr-Latn-CS" sz="2400" spc="-1" strike="noStrike">
                <a:solidFill>
                  <a:srgbClr val="000000"/>
                </a:solidFill>
                <a:latin typeface="Cambria"/>
              </a:rPr>
              <a:t>P-vala a potom i S-vala do neke seizmološke postaje</a:t>
            </a:r>
            <a:endParaRPr b="0" lang="sr-Latn-C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9" name="Picture 1" descr=""/>
          <p:cNvPicPr/>
          <p:nvPr/>
        </p:nvPicPr>
        <p:blipFill>
          <a:blip r:embed="rId1"/>
          <a:stretch/>
        </p:blipFill>
        <p:spPr>
          <a:xfrm>
            <a:off x="1691640" y="1330560"/>
            <a:ext cx="6556680" cy="4326480"/>
          </a:xfrm>
          <a:prstGeom prst="rect">
            <a:avLst/>
          </a:prstGeom>
          <a:ln>
            <a:noFill/>
          </a:ln>
        </p:spPr>
      </p:pic>
      <p:sp>
        <p:nvSpPr>
          <p:cNvPr id="250" name="CustomShape 3"/>
          <p:cNvSpPr/>
          <p:nvPr/>
        </p:nvSpPr>
        <p:spPr>
          <a:xfrm>
            <a:off x="225720" y="5657760"/>
            <a:ext cx="856872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2000" spc="-1" strike="noStrike" u="sng">
                <a:solidFill>
                  <a:srgbClr val="000000"/>
                </a:solidFill>
                <a:uFillTx/>
                <a:latin typeface="Cambria"/>
              </a:rPr>
              <a:t>Napomena: </a:t>
            </a:r>
            <a:r>
              <a:rPr b="0" lang="hr-HR" sz="2000" spc="-1" strike="noStrike">
                <a:solidFill>
                  <a:srgbClr val="000000"/>
                </a:solidFill>
                <a:latin typeface="Cambria"/>
              </a:rPr>
              <a:t>Važno je uočiti da seizmograf prvo registrira nailazak P-valova, </a:t>
            </a:r>
            <a:endParaRPr b="0" lang="hr-HR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hr-HR" sz="2000" spc="-1" strike="noStrike">
                <a:solidFill>
                  <a:srgbClr val="000000"/>
                </a:solidFill>
                <a:latin typeface="Cambria"/>
              </a:rPr>
              <a:t>a nakon nekog vremena (</a:t>
            </a:r>
            <a:r>
              <a:rPr b="0" i="1" lang="hr-HR" sz="2000" spc="-1" strike="noStrike">
                <a:solidFill>
                  <a:srgbClr val="000000"/>
                </a:solidFill>
                <a:latin typeface="Cambria"/>
              </a:rPr>
              <a:t>ΔT</a:t>
            </a:r>
            <a:r>
              <a:rPr b="0" lang="hr-HR" sz="2000" spc="-1" strike="noStrike">
                <a:solidFill>
                  <a:srgbClr val="000000"/>
                </a:solidFill>
                <a:latin typeface="Cambria"/>
              </a:rPr>
              <a:t>) registrira i nailazak S-valova</a:t>
            </a:r>
            <a:endParaRPr b="0" lang="hr-HR" sz="2000" spc="-1" strike="noStrike">
              <a:latin typeface="Arial"/>
            </a:endParaRPr>
          </a:p>
        </p:txBody>
      </p:sp>
      <p:sp>
        <p:nvSpPr>
          <p:cNvPr id="251" name="TextShape 4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2835C9C9-20CD-4C70-91D3-B03DA32A016A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253" name="TextShape 2"/>
          <p:cNvSpPr txBox="1"/>
          <p:nvPr/>
        </p:nvSpPr>
        <p:spPr>
          <a:xfrm>
            <a:off x="539640" y="188640"/>
            <a:ext cx="8229240" cy="7196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r>
              <a:rPr b="1" i="1" lang="sr-Latn-CS" sz="2800" spc="-1" strike="noStrike">
                <a:solidFill>
                  <a:srgbClr val="000000"/>
                </a:solidFill>
                <a:latin typeface="Cambria"/>
              </a:rPr>
              <a:t>P-valovi ili uzdužni valovi</a:t>
            </a:r>
            <a:endParaRPr b="0" lang="sr-Latn-C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CustomShape 3"/>
          <p:cNvSpPr/>
          <p:nvPr/>
        </p:nvSpPr>
        <p:spPr>
          <a:xfrm>
            <a:off x="810000" y="908640"/>
            <a:ext cx="768816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</a:rPr>
              <a:t>Naziv tih valova (uzdužni ili longitudinalni) proizlazi iz činjenice što čestice oscilirajuće sredine (medija) </a:t>
            </a:r>
            <a:endParaRPr b="0" lang="hr-HR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</a:rPr>
              <a:t>titraju duž linije rasprostiranja tih valova</a:t>
            </a:r>
            <a:endParaRPr b="0" lang="hr-HR" sz="2400" spc="-1" strike="noStrike">
              <a:latin typeface="Arial"/>
            </a:endParaRPr>
          </a:p>
        </p:txBody>
      </p:sp>
      <p:pic>
        <p:nvPicPr>
          <p:cNvPr id="255" name="Picture 3" descr=""/>
          <p:cNvPicPr/>
          <p:nvPr/>
        </p:nvPicPr>
        <p:blipFill>
          <a:blip r:embed="rId1"/>
          <a:stretch/>
        </p:blipFill>
        <p:spPr>
          <a:xfrm>
            <a:off x="405000" y="2421000"/>
            <a:ext cx="8498160" cy="3212640"/>
          </a:xfrm>
          <a:prstGeom prst="rect">
            <a:avLst/>
          </a:prstGeom>
          <a:ln>
            <a:noFill/>
          </a:ln>
        </p:spPr>
      </p:pic>
      <p:sp>
        <p:nvSpPr>
          <p:cNvPr id="256" name="CustomShape 4"/>
          <p:cNvSpPr/>
          <p:nvPr/>
        </p:nvSpPr>
        <p:spPr>
          <a:xfrm>
            <a:off x="179640" y="3285000"/>
            <a:ext cx="2208600" cy="94356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hr-HR" sz="2000" spc="-1" strike="noStrike">
                <a:solidFill>
                  <a:srgbClr val="000000"/>
                </a:solidFill>
                <a:latin typeface="Cambria"/>
              </a:rPr>
              <a:t>Smjerovi titranja čestica medija</a:t>
            </a:r>
            <a:endParaRPr b="0" lang="hr-HR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r-HR" sz="1600" spc="-1" strike="noStrike">
                <a:solidFill>
                  <a:srgbClr val="000000"/>
                </a:solidFill>
                <a:latin typeface="Cambria"/>
              </a:rPr>
              <a:t>(naprijed-natrag)</a:t>
            </a:r>
            <a:endParaRPr b="0" lang="hr-HR" sz="1600" spc="-1" strike="noStrike">
              <a:latin typeface="Arial"/>
            </a:endParaRPr>
          </a:p>
        </p:txBody>
      </p:sp>
      <p:sp>
        <p:nvSpPr>
          <p:cNvPr id="257" name="CustomShape 5"/>
          <p:cNvSpPr/>
          <p:nvPr/>
        </p:nvSpPr>
        <p:spPr>
          <a:xfrm>
            <a:off x="3996000" y="3233160"/>
            <a:ext cx="2880000" cy="7002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hr-HR" sz="2000" spc="-1" strike="noStrike">
                <a:solidFill>
                  <a:srgbClr val="000000"/>
                </a:solidFill>
                <a:latin typeface="Cambria"/>
              </a:rPr>
              <a:t>LONGITUDINALNI VAL</a:t>
            </a:r>
            <a:endParaRPr b="0" lang="hr-HR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r-HR" sz="2000" spc="-1" strike="noStrike">
                <a:solidFill>
                  <a:srgbClr val="000000"/>
                </a:solidFill>
                <a:latin typeface="Cambria"/>
              </a:rPr>
              <a:t>ili uzdužni val</a:t>
            </a:r>
            <a:endParaRPr b="0" lang="hr-HR" sz="2000" spc="-1" strike="noStrike">
              <a:latin typeface="Arial"/>
            </a:endParaRPr>
          </a:p>
        </p:txBody>
      </p:sp>
      <p:sp>
        <p:nvSpPr>
          <p:cNvPr id="258" name="CustomShape 6"/>
          <p:cNvSpPr/>
          <p:nvPr/>
        </p:nvSpPr>
        <p:spPr>
          <a:xfrm>
            <a:off x="6513480" y="2418120"/>
            <a:ext cx="2293920" cy="7002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hr-HR" sz="2000" spc="-1" strike="noStrike">
                <a:solidFill>
                  <a:srgbClr val="000000"/>
                </a:solidFill>
                <a:latin typeface="Cambria"/>
              </a:rPr>
              <a:t>Smjer valnog rasprostiranja</a:t>
            </a:r>
            <a:endParaRPr b="0" lang="hr-HR" sz="2000" spc="-1" strike="noStrike">
              <a:latin typeface="Arial"/>
            </a:endParaRPr>
          </a:p>
        </p:txBody>
      </p:sp>
      <p:sp>
        <p:nvSpPr>
          <p:cNvPr id="259" name="CustomShape 7"/>
          <p:cNvSpPr/>
          <p:nvPr/>
        </p:nvSpPr>
        <p:spPr>
          <a:xfrm>
            <a:off x="3996000" y="5189040"/>
            <a:ext cx="4173120" cy="3952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hr-HR" sz="2000" spc="-1" strike="noStrike">
                <a:solidFill>
                  <a:srgbClr val="000000"/>
                </a:solidFill>
                <a:latin typeface="Cambria"/>
              </a:rPr>
              <a:t>Čestice medija u stanju mirovanja</a:t>
            </a:r>
            <a:endParaRPr b="0" lang="hr-HR" sz="20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260" name="Formula 8"/>
              <p:cNvSpPr txBox="1"/>
              <p:nvPr/>
            </p:nvSpPr>
            <p:spPr>
              <a:xfrm>
                <a:off x="5948280" y="4132080"/>
                <a:ext cx="2880000" cy="3996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𝛌</m:t>
                    </m:r>
                    <m:r>
                      <m:t xml:space="preserve">=</m:t>
                    </m:r>
                    <m:r>
                      <m:t xml:space="preserve">𝒗𝒂𝒍𝒏𝒂</m:t>
                    </m:r>
                    <m:r>
                      <m:t xml:space="preserve">𝒅𝒖𝒍𝒋𝒊𝒏𝒂</m:t>
                    </m:r>
                  </m:oMath>
                </a14:m>
              </a:p>
            </p:txBody>
          </p:sp>
        </mc:Choice>
        <mc:Fallback/>
      </mc:AlternateContent>
      <p:sp>
        <p:nvSpPr>
          <p:cNvPr id="261" name="CustomShape 9"/>
          <p:cNvSpPr/>
          <p:nvPr/>
        </p:nvSpPr>
        <p:spPr>
          <a:xfrm>
            <a:off x="5948280" y="4132080"/>
            <a:ext cx="2880000" cy="399600"/>
          </a:xfrm>
          <a:prstGeom prst="rect">
            <a:avLst/>
          </a:prstGeom>
          <a:blipFill rotWithShape="0">
            <a:blip r:embed="rId2"/>
            <a:stretch>
              <a:fillRect l="0" t="0" r="0" b="-18419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hr-HR" sz="1800" spc="-1" strike="noStrike">
                <a:latin typeface="Arial"/>
              </a:rPr>
              <a:t> </a:t>
            </a:r>
            <a:endParaRPr b="0" lang="hr-HR" sz="1800" spc="-1" strike="noStrike">
              <a:latin typeface="Arial"/>
            </a:endParaRPr>
          </a:p>
        </p:txBody>
      </p:sp>
      <p:sp>
        <p:nvSpPr>
          <p:cNvPr id="262" name="TextShape 10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83F5B0F2-8859-45BB-A82B-FDF23A7D252B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264" name="TextShape 2"/>
          <p:cNvSpPr txBox="1"/>
          <p:nvPr/>
        </p:nvSpPr>
        <p:spPr>
          <a:xfrm>
            <a:off x="457200" y="202680"/>
            <a:ext cx="8229240" cy="10656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r>
              <a:rPr b="0" lang="sr-Latn-CS" sz="2400" spc="-1" strike="noStrike">
                <a:solidFill>
                  <a:srgbClr val="000000"/>
                </a:solidFill>
                <a:latin typeface="Cambria"/>
              </a:rPr>
              <a:t>OPRUGA</a:t>
            </a:r>
            <a:br/>
            <a:r>
              <a:rPr b="0" lang="sr-Latn-CS" sz="2400" spc="-1" strike="noStrike">
                <a:solidFill>
                  <a:srgbClr val="000000"/>
                </a:solidFill>
                <a:latin typeface="Cambria"/>
              </a:rPr>
              <a:t>kao model rasprostiranja uzdužnog vala</a:t>
            </a:r>
            <a:br/>
            <a:endParaRPr b="0" lang="sr-Latn-C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TextShape 3"/>
          <p:cNvSpPr txBox="1"/>
          <p:nvPr/>
        </p:nvSpPr>
        <p:spPr>
          <a:xfrm>
            <a:off x="457200" y="126864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66" name="Slika 1" descr=""/>
          <p:cNvPicPr/>
          <p:nvPr/>
        </p:nvPicPr>
        <p:blipFill>
          <a:blip r:embed="rId1"/>
          <a:stretch/>
        </p:blipFill>
        <p:spPr>
          <a:xfrm>
            <a:off x="1399680" y="1066320"/>
            <a:ext cx="6408360" cy="4288680"/>
          </a:xfrm>
          <a:prstGeom prst="rect">
            <a:avLst/>
          </a:prstGeom>
          <a:ln>
            <a:noFill/>
          </a:ln>
        </p:spPr>
      </p:pic>
      <p:sp>
        <p:nvSpPr>
          <p:cNvPr id="267" name="CustomShape 4"/>
          <p:cNvSpPr/>
          <p:nvPr/>
        </p:nvSpPr>
        <p:spPr>
          <a:xfrm>
            <a:off x="1403640" y="5512680"/>
            <a:ext cx="705636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1258920" indent="-1258560">
              <a:lnSpc>
                <a:spcPct val="100000"/>
              </a:lnSpc>
            </a:pPr>
            <a:r>
              <a:rPr b="0" lang="hr-HR" sz="2000" spc="-1" strike="noStrike" u="sng">
                <a:solidFill>
                  <a:srgbClr val="000000"/>
                </a:solidFill>
                <a:uFillTx/>
                <a:latin typeface="Cambria"/>
              </a:rPr>
              <a:t>Napomena</a:t>
            </a:r>
            <a:r>
              <a:rPr b="0" lang="hr-HR" sz="2000" spc="-1" strike="noStrike">
                <a:solidFill>
                  <a:srgbClr val="000000"/>
                </a:solidFill>
                <a:latin typeface="Cambria"/>
              </a:rPr>
              <a:t>: Navoji opruge tj. „čestice” gibaju se (titraju) duž pravca rasprostiranja P-vala</a:t>
            </a:r>
            <a:endParaRPr b="0" lang="hr-HR" sz="2000" spc="-1" strike="noStrike">
              <a:latin typeface="Arial"/>
            </a:endParaRPr>
          </a:p>
        </p:txBody>
      </p:sp>
      <p:sp>
        <p:nvSpPr>
          <p:cNvPr id="268" name="TextShape 5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3F821B6E-DFD6-4B47-B3B8-4C830C24E129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270" name="TextShape 2"/>
          <p:cNvSpPr txBox="1"/>
          <p:nvPr/>
        </p:nvSpPr>
        <p:spPr>
          <a:xfrm>
            <a:off x="457200" y="202680"/>
            <a:ext cx="8229240" cy="7776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r>
              <a:rPr b="1" i="1" lang="sr-Latn-CS" sz="3200" spc="-1" strike="noStrike">
                <a:solidFill>
                  <a:srgbClr val="000000"/>
                </a:solidFill>
                <a:latin typeface="Cambria"/>
              </a:rPr>
              <a:t>S-valovi ili poprečni valovi</a:t>
            </a:r>
            <a:br/>
            <a:endParaRPr b="0" lang="sr-Latn-C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TextShape 3"/>
          <p:cNvSpPr txBox="1"/>
          <p:nvPr/>
        </p:nvSpPr>
        <p:spPr>
          <a:xfrm>
            <a:off x="457200" y="126864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r>
              <a:rPr b="0" lang="sr-Latn-CS" sz="2800" spc="-1" strike="noStrike">
                <a:solidFill>
                  <a:srgbClr val="000000"/>
                </a:solidFill>
                <a:latin typeface="Cambria"/>
              </a:rPr>
              <a:t> </a:t>
            </a:r>
            <a:r>
              <a:rPr b="0" lang="sr-Latn-CS" sz="2800" spc="-1" strike="noStrike">
                <a:solidFill>
                  <a:srgbClr val="000000"/>
                </a:solidFill>
                <a:latin typeface="Cambria"/>
              </a:rPr>
              <a:t>Naziv poprečni ili transverzalni val koji se još koristi za S-valove proizlazi iz činjenice da pri tom valnom gibanju čestice (molekule) osciliraju  poprečno tj. transverzalno na pravac (liniju) valnog gibanja.</a:t>
            </a:r>
            <a:endParaRPr b="0" lang="sr-Latn-C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sr-Latn-CS" sz="28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0" lang="sr-Latn-CS" sz="2800" spc="-1" strike="noStrike">
                <a:solidFill>
                  <a:srgbClr val="000000"/>
                </a:solidFill>
                <a:latin typeface="Cambria"/>
              </a:rPr>
              <a:t>Brzina rasprostiranja S-valova manja je od brzine P-valova i otprilike iznosi </a:t>
            </a:r>
            <a:r>
              <a:rPr b="0" i="1" lang="sr-Latn-CS" sz="2800" spc="-1" strike="noStrike">
                <a:solidFill>
                  <a:srgbClr val="000000"/>
                </a:solidFill>
                <a:latin typeface="Cambria"/>
              </a:rPr>
              <a:t>v</a:t>
            </a:r>
            <a:r>
              <a:rPr b="0" i="1" lang="sr-Latn-CS" sz="2800" spc="-1" strike="noStrike" baseline="-25000">
                <a:solidFill>
                  <a:srgbClr val="000000"/>
                </a:solidFill>
                <a:latin typeface="Cambria"/>
              </a:rPr>
              <a:t>s</a:t>
            </a:r>
            <a:r>
              <a:rPr b="0" i="1" lang="sr-Latn-CS" sz="2800" spc="-1" strike="noStrike">
                <a:solidFill>
                  <a:srgbClr val="000000"/>
                </a:solidFill>
                <a:latin typeface="Cambria"/>
              </a:rPr>
              <a:t> = 60% v</a:t>
            </a:r>
            <a:r>
              <a:rPr b="0" i="1" lang="sr-Latn-CS" sz="2800" spc="-1" strike="noStrike" baseline="-25000">
                <a:solidFill>
                  <a:srgbClr val="000000"/>
                </a:solidFill>
                <a:latin typeface="Cambria"/>
              </a:rPr>
              <a:t>p</a:t>
            </a:r>
            <a:endParaRPr b="0" lang="sr-Latn-C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sr-Latn-C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2" name="TextShape 4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8A757051-B40E-4C13-BD47-473653C47736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188" name="TextShape 2"/>
          <p:cNvSpPr txBox="1"/>
          <p:nvPr/>
        </p:nvSpPr>
        <p:spPr>
          <a:xfrm>
            <a:off x="355680" y="23400"/>
            <a:ext cx="8229240" cy="10656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r>
              <a:rPr b="0" lang="sr-Latn-CS" sz="3200" spc="-1" strike="noStrike">
                <a:solidFill>
                  <a:srgbClr val="000000"/>
                </a:solidFill>
                <a:latin typeface="Cambria"/>
                <a:ea typeface="Cambria"/>
              </a:rPr>
              <a:t>Osnovno o IMPACT-ECHO metodi</a:t>
            </a:r>
            <a:endParaRPr b="0" lang="sr-Latn-C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CustomShape 3"/>
          <p:cNvSpPr/>
          <p:nvPr/>
        </p:nvSpPr>
        <p:spPr>
          <a:xfrm>
            <a:off x="264960" y="1089720"/>
            <a:ext cx="8511120" cy="407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1" i="1" lang="hr-HR" sz="2800" spc="-1" strike="noStrike">
                <a:solidFill>
                  <a:srgbClr val="000000"/>
                </a:solidFill>
                <a:latin typeface="Cambria"/>
                <a:ea typeface="Cambria"/>
              </a:rPr>
              <a:t>IMPACT-ECHO</a:t>
            </a:r>
            <a:r>
              <a:rPr b="0" lang="hr-HR" sz="2800" spc="-1" strike="noStrike">
                <a:solidFill>
                  <a:srgbClr val="000000"/>
                </a:solidFill>
                <a:latin typeface="Cambria"/>
                <a:ea typeface="Cambria"/>
              </a:rPr>
              <a:t> je metoda za nerazorna ispitivanja betonskih i zidanih konstrukcija.</a:t>
            </a:r>
            <a:endParaRPr b="0" lang="hr-HR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lang="hr-HR" sz="2800" spc="-1" strike="noStrike">
                <a:solidFill>
                  <a:srgbClr val="000000"/>
                </a:solidFill>
                <a:latin typeface="Cambria"/>
                <a:ea typeface="Cambria"/>
              </a:rPr>
              <a:t>Temelji se na korištenju udarnih valova koji se šire kroz medij, a reflektiraju se na unutarnjim pukotinama i vanjskim površinama.</a:t>
            </a:r>
            <a:endParaRPr b="0" lang="hr-HR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b="0" lang="hr-HR" sz="2800" spc="-1" strike="noStrike">
                <a:solidFill>
                  <a:srgbClr val="000000"/>
                </a:solidFill>
                <a:latin typeface="Cambria"/>
                <a:ea typeface="Cambria"/>
              </a:rPr>
              <a:t>Upotrebljava se za određivanje položaja i opsega pukotina, delaminacije, šupljina, struktura poput saća i odvajanja u ravnim, ojačanim i naknadnim betonskim konstrukcijama. </a:t>
            </a:r>
            <a:endParaRPr b="0" lang="hr-HR" sz="2800" spc="-1" strike="noStrike">
              <a:latin typeface="Arial"/>
            </a:endParaRPr>
          </a:p>
        </p:txBody>
      </p:sp>
      <p:sp>
        <p:nvSpPr>
          <p:cNvPr id="190" name="TextShape 4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7696DF0B-0183-412F-9B5A-A13F3BBC7607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274" name="TextShape 2"/>
          <p:cNvSpPr txBox="1"/>
          <p:nvPr/>
        </p:nvSpPr>
        <p:spPr>
          <a:xfrm>
            <a:off x="457200" y="202680"/>
            <a:ext cx="8229240" cy="9936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r>
              <a:rPr b="0" lang="sr-Latn-CS" sz="2800" spc="-1" strike="noStrike">
                <a:solidFill>
                  <a:srgbClr val="000000"/>
                </a:solidFill>
                <a:latin typeface="Cambria"/>
              </a:rPr>
              <a:t>S-valovi</a:t>
            </a:r>
            <a:br/>
            <a:r>
              <a:rPr b="0" lang="sr-Latn-CS" sz="2800" spc="-1" strike="noStrike">
                <a:solidFill>
                  <a:srgbClr val="000000"/>
                </a:solidFill>
                <a:latin typeface="Cambria"/>
              </a:rPr>
              <a:t>Model rasprostiranja poprečnog tj. S-vala</a:t>
            </a:r>
            <a:br/>
            <a:br/>
            <a:endParaRPr b="0" lang="sr-Latn-C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5" name="Slika 1" descr=""/>
          <p:cNvPicPr/>
          <p:nvPr/>
        </p:nvPicPr>
        <p:blipFill>
          <a:blip r:embed="rId1"/>
          <a:stretch/>
        </p:blipFill>
        <p:spPr>
          <a:xfrm>
            <a:off x="1460880" y="1209960"/>
            <a:ext cx="6197760" cy="4150080"/>
          </a:xfrm>
          <a:prstGeom prst="rect">
            <a:avLst/>
          </a:prstGeom>
          <a:ln>
            <a:noFill/>
          </a:ln>
        </p:spPr>
      </p:pic>
      <p:sp>
        <p:nvSpPr>
          <p:cNvPr id="276" name="CustomShape 3"/>
          <p:cNvSpPr/>
          <p:nvPr/>
        </p:nvSpPr>
        <p:spPr>
          <a:xfrm>
            <a:off x="1473840" y="5517360"/>
            <a:ext cx="655236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1258920" indent="-1258560">
              <a:lnSpc>
                <a:spcPct val="100000"/>
              </a:lnSpc>
            </a:pPr>
            <a:r>
              <a:rPr b="0" lang="hr-HR" sz="2000" spc="-1" strike="noStrike" u="sng">
                <a:solidFill>
                  <a:srgbClr val="000000"/>
                </a:solidFill>
                <a:uFillTx/>
                <a:latin typeface="Cambria"/>
              </a:rPr>
              <a:t>Napomena</a:t>
            </a:r>
            <a:r>
              <a:rPr b="0" lang="hr-HR" sz="2000" spc="-1" strike="noStrike">
                <a:solidFill>
                  <a:srgbClr val="000000"/>
                </a:solidFill>
                <a:latin typeface="Cambria"/>
              </a:rPr>
              <a:t>: Čestice užeta gibaju se (titraju) popreko na smjer rasprostiranja S-vala</a:t>
            </a:r>
            <a:endParaRPr b="0" lang="hr-HR" sz="2000" spc="-1" strike="noStrike">
              <a:latin typeface="Arial"/>
            </a:endParaRPr>
          </a:p>
        </p:txBody>
      </p:sp>
      <p:sp>
        <p:nvSpPr>
          <p:cNvPr id="277" name="TextShape 4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323AC370-ACCB-4427-B041-ADD406147FDA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279" name="TextShape 2"/>
          <p:cNvSpPr txBox="1"/>
          <p:nvPr/>
        </p:nvSpPr>
        <p:spPr>
          <a:xfrm>
            <a:off x="457200" y="202680"/>
            <a:ext cx="8229240" cy="10656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r>
              <a:rPr b="1" i="1" lang="sr-Latn-CS" sz="3200" spc="-1" strike="noStrike">
                <a:solidFill>
                  <a:srgbClr val="000000"/>
                </a:solidFill>
                <a:latin typeface="Cambria"/>
              </a:rPr>
              <a:t>POVRŠINSKI POTRESNI VALOVI</a:t>
            </a:r>
            <a:br/>
            <a:r>
              <a:rPr b="1" i="1" lang="sr-Latn-CS" sz="2800" spc="-1" strike="noStrike">
                <a:solidFill>
                  <a:srgbClr val="000000"/>
                </a:solidFill>
                <a:latin typeface="Cambria"/>
              </a:rPr>
              <a:t>(R-valovi i L-valovi)</a:t>
            </a:r>
            <a:br/>
            <a:endParaRPr b="0" lang="sr-Latn-C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TextShape 3"/>
          <p:cNvSpPr txBox="1"/>
          <p:nvPr/>
        </p:nvSpPr>
        <p:spPr>
          <a:xfrm>
            <a:off x="539640" y="1286640"/>
            <a:ext cx="8229240" cy="4237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0" lang="sr-Latn-CS" sz="2400" spc="-1" strike="noStrike">
                <a:solidFill>
                  <a:srgbClr val="000000"/>
                </a:solidFill>
                <a:latin typeface="Cambria"/>
              </a:rPr>
              <a:t>Dok se P i S valovi rasprostiru kroz 3 dimenzije (prostorni valovi), R i L valovi gibaju se u dvije dimenzije tj. po površini kugle zemaljske. Oba valna gibanja nastaju kao posljedica složene transformacije P i S valova pri njihovom nailasku na površinu kugle zemaljske.</a:t>
            </a:r>
            <a:endParaRPr b="0" lang="sr-Latn-CS" sz="2400" spc="-1" strike="noStrike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b="0" lang="sr-Latn-CS" sz="2400" spc="-1" strike="noStrike">
                <a:solidFill>
                  <a:srgbClr val="000000"/>
                </a:solidFill>
                <a:latin typeface="Cambria"/>
              </a:rPr>
              <a:t>Brzina širenja R valova u tipičnom homogenom elastičnom mediju iznosi oko 90% </a:t>
            </a:r>
            <a:r>
              <a:rPr b="0" i="1" lang="sr-Latn-CS" sz="2400" spc="-1" strike="noStrike">
                <a:solidFill>
                  <a:srgbClr val="000000"/>
                </a:solidFill>
                <a:latin typeface="Cambria"/>
              </a:rPr>
              <a:t>v</a:t>
            </a:r>
            <a:r>
              <a:rPr b="0" i="1" lang="sr-Latn-CS" sz="2400" spc="-1" strike="noStrike" baseline="-25000">
                <a:solidFill>
                  <a:srgbClr val="000000"/>
                </a:solidFill>
                <a:latin typeface="Cambria"/>
              </a:rPr>
              <a:t>S</a:t>
            </a:r>
            <a:r>
              <a:rPr b="0" lang="sr-Latn-CS" sz="2400" spc="-1" strike="noStrike">
                <a:solidFill>
                  <a:srgbClr val="000000"/>
                </a:solidFill>
                <a:latin typeface="Cambria"/>
              </a:rPr>
              <a:t>, a slično je s brzinom širenja L valova, premda su nešto sporiji od R valova, dakle:</a:t>
            </a:r>
            <a:endParaRPr b="0" lang="sr-Latn-CS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sr-Latn-C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1" name="CustomShape 4"/>
          <p:cNvSpPr/>
          <p:nvPr/>
        </p:nvSpPr>
        <p:spPr>
          <a:xfrm>
            <a:off x="1177920" y="5229360"/>
            <a:ext cx="2997360" cy="87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hr-HR" sz="2400" spc="-1" strike="noStrike">
                <a:solidFill>
                  <a:srgbClr val="000000"/>
                </a:solidFill>
                <a:latin typeface="Arial"/>
              </a:rPr>
              <a:t>, </a:t>
            </a:r>
            <a:r>
              <a:rPr b="0" lang="hr-HR" sz="2400" spc="-1" strike="noStrike">
                <a:solidFill>
                  <a:srgbClr val="000000"/>
                </a:solidFill>
                <a:latin typeface="Cambria"/>
              </a:rPr>
              <a:t>točnije</a:t>
            </a:r>
            <a:r>
              <a:rPr b="0" lang="hr-HR" sz="2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hr-HR" sz="2400" spc="-1" strike="noStrike">
                <a:solidFill>
                  <a:srgbClr val="000000"/>
                </a:solidFill>
                <a:latin typeface="Cambria"/>
              </a:rPr>
              <a:t>(oko 92% </a:t>
            </a:r>
            <a:r>
              <a:rPr b="0" i="1" lang="hr-HR" sz="2400" spc="-1" strike="noStrike">
                <a:solidFill>
                  <a:srgbClr val="000000"/>
                </a:solidFill>
                <a:latin typeface="Cambria"/>
              </a:rPr>
              <a:t>v</a:t>
            </a:r>
            <a:r>
              <a:rPr b="0" i="1" lang="hr-HR" sz="2400" spc="-1" strike="noStrike" baseline="-25000">
                <a:solidFill>
                  <a:srgbClr val="000000"/>
                </a:solidFill>
                <a:latin typeface="Cambria"/>
              </a:rPr>
              <a:t>S</a:t>
            </a:r>
            <a:r>
              <a:rPr b="0" lang="hr-HR" sz="2400" spc="-1" strike="noStrike">
                <a:solidFill>
                  <a:srgbClr val="000000"/>
                </a:solidFill>
                <a:latin typeface="Cambria"/>
              </a:rPr>
              <a:t>)</a:t>
            </a:r>
            <a:endParaRPr b="0" lang="hr-H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2400" spc="-1" strike="noStrike">
              <a:latin typeface="Arial"/>
            </a:endParaRPr>
          </a:p>
        </p:txBody>
      </p:sp>
      <p:sp>
        <p:nvSpPr>
          <p:cNvPr id="282" name="CustomShape 5"/>
          <p:cNvSpPr/>
          <p:nvPr/>
        </p:nvSpPr>
        <p:spPr>
          <a:xfrm>
            <a:off x="378000" y="5229360"/>
            <a:ext cx="4597560" cy="830520"/>
          </a:xfrm>
          <a:prstGeom prst="rect">
            <a:avLst/>
          </a:prstGeom>
          <a:blipFill rotWithShape="0">
            <a:blip r:embed="rId1"/>
            <a:stretch>
              <a:fillRect l="0" t="-5865" r="-2647" b="0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hr-HR" sz="1800" spc="-1" strike="noStrike">
                <a:latin typeface="Arial"/>
              </a:rPr>
              <a:t> </a:t>
            </a:r>
            <a:endParaRPr b="0" lang="hr-HR" sz="1800" spc="-1" strike="noStrike">
              <a:latin typeface="Arial"/>
            </a:endParaRPr>
          </a:p>
        </p:txBody>
      </p:sp>
      <p:sp>
        <p:nvSpPr>
          <p:cNvPr id="283" name="CustomShape 6"/>
          <p:cNvSpPr/>
          <p:nvPr/>
        </p:nvSpPr>
        <p:spPr>
          <a:xfrm>
            <a:off x="6287040" y="5229360"/>
            <a:ext cx="1944360" cy="505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hr-HR" sz="2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hr-HR" sz="2400" spc="-1" strike="noStrike">
                <a:solidFill>
                  <a:srgbClr val="000000"/>
                </a:solidFill>
                <a:latin typeface="Cambria"/>
              </a:rPr>
              <a:t>(oko 90% </a:t>
            </a:r>
            <a:r>
              <a:rPr b="0" i="1" lang="hr-HR" sz="2400" spc="-1" strike="noStrike">
                <a:solidFill>
                  <a:srgbClr val="000000"/>
                </a:solidFill>
                <a:latin typeface="Cambria"/>
              </a:rPr>
              <a:t>v</a:t>
            </a:r>
            <a:r>
              <a:rPr b="0" i="1" lang="hr-HR" sz="2400" spc="-1" strike="noStrike" baseline="-25000">
                <a:solidFill>
                  <a:srgbClr val="000000"/>
                </a:solidFill>
                <a:latin typeface="Cambria"/>
              </a:rPr>
              <a:t>S</a:t>
            </a:r>
            <a:r>
              <a:rPr b="0" lang="hr-HR" sz="2400" spc="-1" strike="noStrike">
                <a:solidFill>
                  <a:srgbClr val="000000"/>
                </a:solidFill>
                <a:latin typeface="Cambria"/>
              </a:rPr>
              <a:t>)</a:t>
            </a:r>
            <a:endParaRPr b="0" lang="hr-HR" sz="2400" spc="-1" strike="noStrike">
              <a:latin typeface="Arial"/>
            </a:endParaRPr>
          </a:p>
        </p:txBody>
      </p:sp>
      <p:sp>
        <p:nvSpPr>
          <p:cNvPr id="284" name="CustomShape 7"/>
          <p:cNvSpPr/>
          <p:nvPr/>
        </p:nvSpPr>
        <p:spPr>
          <a:xfrm>
            <a:off x="5761080" y="5229360"/>
            <a:ext cx="2996640" cy="461160"/>
          </a:xfrm>
          <a:prstGeom prst="rect">
            <a:avLst/>
          </a:prstGeom>
          <a:blipFill rotWithShape="0">
            <a:blip r:embed="rId2"/>
            <a:stretch>
              <a:fillRect l="0" t="-10473" r="-2630" b="-28913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hr-HR" sz="1800" spc="-1" strike="noStrike">
                <a:latin typeface="Arial"/>
              </a:rPr>
              <a:t> </a:t>
            </a:r>
            <a:endParaRPr b="0" lang="hr-HR" sz="1800" spc="-1" strike="noStrike">
              <a:latin typeface="Arial"/>
            </a:endParaRPr>
          </a:p>
        </p:txBody>
      </p:sp>
      <p:sp>
        <p:nvSpPr>
          <p:cNvPr id="285" name="TextShape 8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DE59076D-B4B1-41ED-8F11-2FDE62455F13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287" name="TextShape 2"/>
          <p:cNvSpPr txBox="1"/>
          <p:nvPr/>
        </p:nvSpPr>
        <p:spPr>
          <a:xfrm>
            <a:off x="457200" y="202680"/>
            <a:ext cx="8229240" cy="10656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br/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CustomShape 3"/>
          <p:cNvSpPr/>
          <p:nvPr/>
        </p:nvSpPr>
        <p:spPr>
          <a:xfrm>
            <a:off x="1159920" y="14400"/>
            <a:ext cx="787608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i="1" lang="hr-HR" sz="3600" spc="-1" strike="noStrike">
                <a:solidFill>
                  <a:srgbClr val="000000"/>
                </a:solidFill>
                <a:latin typeface="Cambria"/>
              </a:rPr>
              <a:t>R-valovi (Rayleighovi valovi)</a:t>
            </a:r>
            <a:endParaRPr b="0" lang="hr-HR" sz="3600" spc="-1" strike="noStrike">
              <a:latin typeface="Arial"/>
            </a:endParaRPr>
          </a:p>
        </p:txBody>
      </p:sp>
      <p:sp>
        <p:nvSpPr>
          <p:cNvPr id="289" name="CustomShape 4"/>
          <p:cNvSpPr/>
          <p:nvPr/>
        </p:nvSpPr>
        <p:spPr>
          <a:xfrm>
            <a:off x="633600" y="764640"/>
            <a:ext cx="7876080" cy="1370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2800" spc="-1" strike="noStrike">
                <a:solidFill>
                  <a:srgbClr val="000000"/>
                </a:solidFill>
                <a:latin typeface="Cambria"/>
              </a:rPr>
              <a:t>Ime su dobili (1885.) po lordu Rayleighu, a po formi sliče na valovanje vode </a:t>
            </a:r>
            <a:endParaRPr b="0" lang="hr-HR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hr-HR" sz="2800" spc="-1" strike="noStrike">
                <a:solidFill>
                  <a:srgbClr val="000000"/>
                </a:solidFill>
                <a:latin typeface="Cambria"/>
              </a:rPr>
              <a:t>(premda je fizikalna pozadina bitno različita).</a:t>
            </a:r>
            <a:endParaRPr b="0" lang="hr-HR" sz="2800" spc="-1" strike="noStrike">
              <a:latin typeface="Arial"/>
            </a:endParaRPr>
          </a:p>
        </p:txBody>
      </p:sp>
      <p:sp>
        <p:nvSpPr>
          <p:cNvPr id="290" name="CustomShape 5"/>
          <p:cNvSpPr/>
          <p:nvPr/>
        </p:nvSpPr>
        <p:spPr>
          <a:xfrm>
            <a:off x="1769760" y="5616000"/>
            <a:ext cx="583236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hr-HR" sz="2000" spc="-1" strike="noStrike">
                <a:solidFill>
                  <a:srgbClr val="000000"/>
                </a:solidFill>
                <a:latin typeface="Arial"/>
              </a:rPr>
              <a:t>Lord John William Strutt, 3. barun Rayleigh (12.XI.1842. – 30.VI.1919.)</a:t>
            </a:r>
            <a:endParaRPr b="0" lang="hr-HR" sz="2000" spc="-1" strike="noStrike">
              <a:latin typeface="Arial"/>
            </a:endParaRPr>
          </a:p>
        </p:txBody>
      </p:sp>
      <p:pic>
        <p:nvPicPr>
          <p:cNvPr id="291" name="Picture 2" descr=""/>
          <p:cNvPicPr/>
          <p:nvPr/>
        </p:nvPicPr>
        <p:blipFill>
          <a:blip r:embed="rId1"/>
          <a:stretch/>
        </p:blipFill>
        <p:spPr>
          <a:xfrm>
            <a:off x="971640" y="2396520"/>
            <a:ext cx="2214360" cy="3103200"/>
          </a:xfrm>
          <a:prstGeom prst="rect">
            <a:avLst/>
          </a:prstGeom>
          <a:ln>
            <a:noFill/>
          </a:ln>
        </p:spPr>
      </p:pic>
      <p:pic>
        <p:nvPicPr>
          <p:cNvPr id="292" name="Picture 3" descr=""/>
          <p:cNvPicPr/>
          <p:nvPr/>
        </p:nvPicPr>
        <p:blipFill>
          <a:blip r:embed="rId2"/>
          <a:stretch/>
        </p:blipFill>
        <p:spPr>
          <a:xfrm>
            <a:off x="5868000" y="2265840"/>
            <a:ext cx="2472120" cy="3326760"/>
          </a:xfrm>
          <a:prstGeom prst="rect">
            <a:avLst/>
          </a:prstGeom>
          <a:ln>
            <a:noFill/>
          </a:ln>
        </p:spPr>
      </p:pic>
      <p:sp>
        <p:nvSpPr>
          <p:cNvPr id="293" name="TextShape 6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4E4867F3-2BF3-4927-B49B-AC1193F94948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295" name="TextShape 2"/>
          <p:cNvSpPr txBox="1"/>
          <p:nvPr/>
        </p:nvSpPr>
        <p:spPr>
          <a:xfrm>
            <a:off x="457200" y="202680"/>
            <a:ext cx="8229240" cy="10656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br/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TextShape 3"/>
          <p:cNvSpPr txBox="1"/>
          <p:nvPr/>
        </p:nvSpPr>
        <p:spPr>
          <a:xfrm>
            <a:off x="539640" y="1556640"/>
            <a:ext cx="8229240" cy="4237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7" name="CustomShape 4"/>
          <p:cNvSpPr/>
          <p:nvPr/>
        </p:nvSpPr>
        <p:spPr>
          <a:xfrm>
            <a:off x="229680" y="374400"/>
            <a:ext cx="58323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hr-HR" sz="2000" spc="-1" strike="noStrike">
                <a:solidFill>
                  <a:srgbClr val="000000"/>
                </a:solidFill>
                <a:latin typeface="Arial"/>
              </a:rPr>
              <a:t>Rayleighovi valovi</a:t>
            </a:r>
            <a:endParaRPr b="0" lang="hr-HR" sz="2000" spc="-1" strike="noStrike">
              <a:latin typeface="Arial"/>
            </a:endParaRPr>
          </a:p>
        </p:txBody>
      </p:sp>
      <p:pic>
        <p:nvPicPr>
          <p:cNvPr id="298" name="Picture 2" descr=""/>
          <p:cNvPicPr/>
          <p:nvPr/>
        </p:nvPicPr>
        <p:blipFill>
          <a:blip r:embed="rId1"/>
          <a:stretch/>
        </p:blipFill>
        <p:spPr>
          <a:xfrm>
            <a:off x="457200" y="764640"/>
            <a:ext cx="8229240" cy="4114440"/>
          </a:xfrm>
          <a:prstGeom prst="rect">
            <a:avLst/>
          </a:prstGeom>
          <a:ln>
            <a:noFill/>
          </a:ln>
        </p:spPr>
      </p:pic>
      <p:sp>
        <p:nvSpPr>
          <p:cNvPr id="299" name="CustomShape 5"/>
          <p:cNvSpPr/>
          <p:nvPr/>
        </p:nvSpPr>
        <p:spPr>
          <a:xfrm>
            <a:off x="480600" y="5100840"/>
            <a:ext cx="8205840" cy="100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hr-HR" sz="2000" spc="-1" strike="noStrike">
                <a:solidFill>
                  <a:srgbClr val="000000"/>
                </a:solidFill>
                <a:latin typeface="Cambria"/>
              </a:rPr>
              <a:t>Napomena: Treba uočiti da se pri R-valovima čestice gibaju po eliptičnim krivuljama pri odnosu vertikalne i longitudinalne osi cca 1,5:1, s time da se amplitude titranja brzo smanjuju s udaljenošću od površine terena</a:t>
            </a:r>
            <a:endParaRPr b="0" lang="hr-HR" sz="2000" spc="-1" strike="noStrike">
              <a:latin typeface="Arial"/>
            </a:endParaRPr>
          </a:p>
        </p:txBody>
      </p:sp>
      <p:sp>
        <p:nvSpPr>
          <p:cNvPr id="300" name="TextShape 6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7724D876-AC10-4522-AB04-CA1BB00A9BD0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302" name="TextShape 2"/>
          <p:cNvSpPr txBox="1"/>
          <p:nvPr/>
        </p:nvSpPr>
        <p:spPr>
          <a:xfrm>
            <a:off x="457200" y="202680"/>
            <a:ext cx="8229240" cy="10656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br/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CustomShape 3"/>
          <p:cNvSpPr/>
          <p:nvPr/>
        </p:nvSpPr>
        <p:spPr>
          <a:xfrm>
            <a:off x="786960" y="14400"/>
            <a:ext cx="7876080" cy="106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2800" spc="-1" strike="noStrike">
                <a:solidFill>
                  <a:srgbClr val="000000"/>
                </a:solidFill>
                <a:latin typeface="Cambria"/>
              </a:rPr>
              <a:t>Površinski valovi</a:t>
            </a:r>
            <a:endParaRPr b="0" lang="hr-HR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r-HR" sz="3600" spc="-1" strike="noStrike">
                <a:solidFill>
                  <a:srgbClr val="000000"/>
                </a:solidFill>
                <a:latin typeface="Cambria"/>
              </a:rPr>
              <a:t>L-valovi (Loveovi valovi)</a:t>
            </a:r>
            <a:endParaRPr b="0" lang="hr-HR" sz="3600" spc="-1" strike="noStrike">
              <a:latin typeface="Arial"/>
            </a:endParaRPr>
          </a:p>
        </p:txBody>
      </p:sp>
      <p:sp>
        <p:nvSpPr>
          <p:cNvPr id="304" name="CustomShape 4"/>
          <p:cNvSpPr/>
          <p:nvPr/>
        </p:nvSpPr>
        <p:spPr>
          <a:xfrm>
            <a:off x="196200" y="1047240"/>
            <a:ext cx="883980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2800" spc="-1" strike="noStrike">
                <a:solidFill>
                  <a:srgbClr val="000000"/>
                </a:solidFill>
                <a:latin typeface="Cambria"/>
              </a:rPr>
              <a:t>Ime su dobili (1911.) po britanskom matematičaru E.A.H. Loveu, a po formi sliče </a:t>
            </a:r>
            <a:r>
              <a:rPr b="1" i="1" lang="hr-HR" sz="2800" spc="-1" strike="noStrike">
                <a:solidFill>
                  <a:srgbClr val="000000"/>
                </a:solidFill>
                <a:latin typeface="Cambria"/>
              </a:rPr>
              <a:t>zmijskom gibanju (puzanju).</a:t>
            </a:r>
            <a:endParaRPr b="0" lang="hr-HR" sz="2800" spc="-1" strike="noStrike">
              <a:latin typeface="Arial"/>
            </a:endParaRPr>
          </a:p>
        </p:txBody>
      </p:sp>
      <p:pic>
        <p:nvPicPr>
          <p:cNvPr id="305" name="Picture 2" descr=""/>
          <p:cNvPicPr/>
          <p:nvPr/>
        </p:nvPicPr>
        <p:blipFill>
          <a:blip r:embed="rId1"/>
          <a:stretch/>
        </p:blipFill>
        <p:spPr>
          <a:xfrm>
            <a:off x="1013040" y="2158200"/>
            <a:ext cx="2327040" cy="3200760"/>
          </a:xfrm>
          <a:prstGeom prst="rect">
            <a:avLst/>
          </a:prstGeom>
          <a:ln>
            <a:noFill/>
          </a:ln>
        </p:spPr>
      </p:pic>
      <p:pic>
        <p:nvPicPr>
          <p:cNvPr id="306" name="Picture 3" descr=""/>
          <p:cNvPicPr/>
          <p:nvPr/>
        </p:nvPicPr>
        <p:blipFill>
          <a:blip r:embed="rId2"/>
          <a:stretch/>
        </p:blipFill>
        <p:spPr>
          <a:xfrm>
            <a:off x="5148000" y="2371320"/>
            <a:ext cx="3682080" cy="3682080"/>
          </a:xfrm>
          <a:prstGeom prst="rect">
            <a:avLst/>
          </a:prstGeom>
          <a:ln>
            <a:noFill/>
          </a:ln>
        </p:spPr>
      </p:pic>
      <p:sp>
        <p:nvSpPr>
          <p:cNvPr id="307" name="CustomShape 5"/>
          <p:cNvSpPr/>
          <p:nvPr/>
        </p:nvSpPr>
        <p:spPr>
          <a:xfrm>
            <a:off x="919440" y="5407560"/>
            <a:ext cx="442764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hr-HR" sz="2000" spc="-1" strike="noStrike">
                <a:solidFill>
                  <a:srgbClr val="000000"/>
                </a:solidFill>
                <a:latin typeface="Arial"/>
              </a:rPr>
              <a:t>Augustus Edward Hough Love</a:t>
            </a:r>
            <a:endParaRPr b="0" lang="hr-H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hr-HR" sz="2000" spc="-1" strike="noStrike">
                <a:solidFill>
                  <a:srgbClr val="000000"/>
                </a:solidFill>
                <a:latin typeface="Arial"/>
              </a:rPr>
              <a:t>17.IV.1863. – 5.VI.1940. </a:t>
            </a:r>
            <a:endParaRPr b="0" lang="hr-HR" sz="2000" spc="-1" strike="noStrike">
              <a:latin typeface="Arial"/>
            </a:endParaRPr>
          </a:p>
        </p:txBody>
      </p:sp>
      <p:sp>
        <p:nvSpPr>
          <p:cNvPr id="308" name="TextShape 6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45A6CAB1-AD8F-4D1A-84C7-3A53EACB0713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310" name="TextShape 2"/>
          <p:cNvSpPr txBox="1"/>
          <p:nvPr/>
        </p:nvSpPr>
        <p:spPr>
          <a:xfrm>
            <a:off x="457200" y="202680"/>
            <a:ext cx="8229240" cy="10656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br/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TextShape 3"/>
          <p:cNvSpPr txBox="1"/>
          <p:nvPr/>
        </p:nvSpPr>
        <p:spPr>
          <a:xfrm>
            <a:off x="539640" y="1556640"/>
            <a:ext cx="8229240" cy="4237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sr-Latn-CS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12" name="Picture 3" descr=""/>
          <p:cNvPicPr/>
          <p:nvPr/>
        </p:nvPicPr>
        <p:blipFill>
          <a:blip r:embed="rId1"/>
          <a:stretch/>
        </p:blipFill>
        <p:spPr>
          <a:xfrm>
            <a:off x="309600" y="1268640"/>
            <a:ext cx="8688960" cy="4344120"/>
          </a:xfrm>
          <a:prstGeom prst="rect">
            <a:avLst/>
          </a:prstGeom>
          <a:ln>
            <a:noFill/>
          </a:ln>
        </p:spPr>
      </p:pic>
      <p:sp>
        <p:nvSpPr>
          <p:cNvPr id="313" name="CustomShape 4"/>
          <p:cNvSpPr/>
          <p:nvPr/>
        </p:nvSpPr>
        <p:spPr>
          <a:xfrm>
            <a:off x="622080" y="5882760"/>
            <a:ext cx="820584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hr-HR" sz="2000" spc="-1" strike="noStrike">
                <a:solidFill>
                  <a:srgbClr val="000000"/>
                </a:solidFill>
                <a:latin typeface="Cambria"/>
              </a:rPr>
              <a:t>Kažemo da su Loveovi valovi horizontalno polarizirani površinski valovi</a:t>
            </a:r>
            <a:endParaRPr b="0" lang="hr-HR" sz="2000" spc="-1" strike="noStrike">
              <a:latin typeface="Arial"/>
            </a:endParaRPr>
          </a:p>
        </p:txBody>
      </p:sp>
      <p:sp>
        <p:nvSpPr>
          <p:cNvPr id="314" name="CustomShape 5"/>
          <p:cNvSpPr/>
          <p:nvPr/>
        </p:nvSpPr>
        <p:spPr>
          <a:xfrm>
            <a:off x="786960" y="122760"/>
            <a:ext cx="7876080" cy="106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2800" spc="-1" strike="noStrike">
                <a:solidFill>
                  <a:srgbClr val="000000"/>
                </a:solidFill>
                <a:latin typeface="Cambria"/>
              </a:rPr>
              <a:t>Površinski valovi</a:t>
            </a:r>
            <a:endParaRPr b="0" lang="hr-HR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r-HR" sz="3600" spc="-1" strike="noStrike">
                <a:solidFill>
                  <a:srgbClr val="000000"/>
                </a:solidFill>
                <a:latin typeface="Cambria"/>
              </a:rPr>
              <a:t>L-valovi</a:t>
            </a:r>
            <a:endParaRPr b="0" lang="hr-HR" sz="3600" spc="-1" strike="noStrike">
              <a:latin typeface="Arial"/>
            </a:endParaRPr>
          </a:p>
        </p:txBody>
      </p:sp>
      <p:sp>
        <p:nvSpPr>
          <p:cNvPr id="315" name="CustomShape 6"/>
          <p:cNvSpPr/>
          <p:nvPr/>
        </p:nvSpPr>
        <p:spPr>
          <a:xfrm>
            <a:off x="622080" y="4935600"/>
            <a:ext cx="820584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hr-HR" sz="2000" spc="-1" strike="noStrike">
                <a:solidFill>
                  <a:srgbClr val="000000"/>
                </a:solidFill>
                <a:latin typeface="Cambria"/>
              </a:rPr>
              <a:t>Napomena: Treba uočiti da se fronta vala širi od lijeva na desno, ali čestice titraju okomito na pravac rasprostiranja vala i to u horizontalnoj ravnini!</a:t>
            </a:r>
            <a:endParaRPr b="0" lang="hr-HR" sz="2000" spc="-1" strike="noStrike">
              <a:latin typeface="Arial"/>
            </a:endParaRPr>
          </a:p>
        </p:txBody>
      </p:sp>
      <p:sp>
        <p:nvSpPr>
          <p:cNvPr id="316" name="TextShape 7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29E9AFCD-11DE-4307-A9C1-5B8A611F7D2E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318" name="TextShape 2"/>
          <p:cNvSpPr txBox="1"/>
          <p:nvPr/>
        </p:nvSpPr>
        <p:spPr>
          <a:xfrm>
            <a:off x="457200" y="202680"/>
            <a:ext cx="8229240" cy="10656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br/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CustomShape 3"/>
          <p:cNvSpPr/>
          <p:nvPr/>
        </p:nvSpPr>
        <p:spPr>
          <a:xfrm>
            <a:off x="1043640" y="202680"/>
            <a:ext cx="7416360" cy="741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2000" spc="-1" strike="noStrike">
                <a:solidFill>
                  <a:srgbClr val="000000"/>
                </a:solidFill>
                <a:latin typeface="Cambria"/>
                <a:ea typeface="Cambria"/>
              </a:rPr>
              <a:t>TABLICA BRZINA P i S valova kroz neke stijene i druge materijale, dopunjena podacima o gustoći ( i </a:t>
            </a:r>
            <a:r>
              <a:rPr b="0" i="1" lang="hr-HR" sz="2000" spc="-1" strike="noStrike" baseline="-25000">
                <a:solidFill>
                  <a:srgbClr val="000000"/>
                </a:solidFill>
                <a:latin typeface="Cambria"/>
                <a:ea typeface="Cambria"/>
              </a:rPr>
              <a:t>c</a:t>
            </a:r>
            <a:r>
              <a:rPr b="0" lang="hr-HR" sz="2000" spc="-1" strike="noStrike">
                <a:solidFill>
                  <a:srgbClr val="000000"/>
                </a:solidFill>
                <a:latin typeface="Cambria"/>
                <a:ea typeface="Cambria"/>
              </a:rPr>
              <a:t>)</a:t>
            </a:r>
            <a:endParaRPr b="0" lang="hr-HR" sz="2000" spc="-1" strike="noStrike">
              <a:latin typeface="Arial"/>
            </a:endParaRPr>
          </a:p>
        </p:txBody>
      </p:sp>
      <p:sp>
        <p:nvSpPr>
          <p:cNvPr id="320" name="CustomShape 4"/>
          <p:cNvSpPr/>
          <p:nvPr/>
        </p:nvSpPr>
        <p:spPr>
          <a:xfrm>
            <a:off x="1043640" y="202680"/>
            <a:ext cx="7416360" cy="707400"/>
          </a:xfrm>
          <a:prstGeom prst="rect">
            <a:avLst/>
          </a:prstGeom>
          <a:blipFill rotWithShape="0">
            <a:blip r:embed="rId1"/>
            <a:stretch>
              <a:fillRect l="0" t="-4278" r="-328" b="-14634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hr-HR" sz="1800" spc="-1" strike="noStrike">
                <a:latin typeface="Arial"/>
              </a:rPr>
              <a:t> </a:t>
            </a:r>
            <a:endParaRPr b="0" lang="hr-HR" sz="1800" spc="-1" strike="noStrike">
              <a:latin typeface="Arial"/>
            </a:endParaRPr>
          </a:p>
        </p:txBody>
      </p:sp>
      <p:pic>
        <p:nvPicPr>
          <p:cNvPr id="321" name="Picture 2" descr=""/>
          <p:cNvPicPr/>
          <p:nvPr/>
        </p:nvPicPr>
        <p:blipFill>
          <a:blip r:embed="rId2"/>
          <a:stretch/>
        </p:blipFill>
        <p:spPr>
          <a:xfrm>
            <a:off x="1760400" y="910440"/>
            <a:ext cx="5739840" cy="5326560"/>
          </a:xfrm>
          <a:prstGeom prst="rect">
            <a:avLst/>
          </a:prstGeom>
          <a:ln>
            <a:noFill/>
          </a:ln>
        </p:spPr>
      </p:pic>
      <p:sp>
        <p:nvSpPr>
          <p:cNvPr id="322" name="CustomShape 5"/>
          <p:cNvSpPr/>
          <p:nvPr/>
        </p:nvSpPr>
        <p:spPr>
          <a:xfrm>
            <a:off x="5870520" y="1531800"/>
            <a:ext cx="3060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i="1" lang="hr-HR" sz="1800" spc="-1" strike="noStrike">
                <a:solidFill>
                  <a:srgbClr val="000000"/>
                </a:solidFill>
                <a:latin typeface="Symbol"/>
              </a:rPr>
              <a:t>r</a:t>
            </a:r>
            <a:endParaRPr b="0" lang="hr-HR" sz="1800" spc="-1" strike="noStrike">
              <a:latin typeface="Arial"/>
            </a:endParaRPr>
          </a:p>
        </p:txBody>
      </p:sp>
      <p:sp>
        <p:nvSpPr>
          <p:cNvPr id="323" name="CustomShape 6"/>
          <p:cNvSpPr/>
          <p:nvPr/>
        </p:nvSpPr>
        <p:spPr>
          <a:xfrm>
            <a:off x="7092360" y="1547280"/>
            <a:ext cx="525960" cy="36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i="1" lang="hr-HR" sz="1600" spc="-1" strike="noStrike" baseline="-25000">
                <a:solidFill>
                  <a:srgbClr val="000000"/>
                </a:solidFill>
                <a:latin typeface="Cambria"/>
                <a:ea typeface="Cambria"/>
              </a:rPr>
              <a:t>c</a:t>
            </a:r>
            <a:endParaRPr b="0" lang="hr-HR" sz="1600" spc="-1" strike="noStrike">
              <a:latin typeface="Arial"/>
            </a:endParaRPr>
          </a:p>
        </p:txBody>
      </p:sp>
      <p:sp>
        <p:nvSpPr>
          <p:cNvPr id="324" name="CustomShape 7"/>
          <p:cNvSpPr/>
          <p:nvPr/>
        </p:nvSpPr>
        <p:spPr>
          <a:xfrm>
            <a:off x="7092360" y="1547280"/>
            <a:ext cx="525960" cy="338040"/>
          </a:xfrm>
          <a:prstGeom prst="rect">
            <a:avLst/>
          </a:prstGeom>
          <a:blipFill rotWithShape="0">
            <a:blip r:embed="rId3"/>
            <a:stretch>
              <a:fillRect l="0" t="0" r="0" b="-18181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hr-HR" sz="1800" spc="-1" strike="noStrike">
                <a:latin typeface="Arial"/>
              </a:rPr>
              <a:t> </a:t>
            </a:r>
            <a:endParaRPr b="0" lang="hr-HR" sz="1800" spc="-1" strike="noStrike">
              <a:latin typeface="Arial"/>
            </a:endParaRPr>
          </a:p>
        </p:txBody>
      </p:sp>
      <p:sp>
        <p:nvSpPr>
          <p:cNvPr id="325" name="TextShape 8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E7BB1E35-539C-479B-AE69-B1BFF0747E32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327" name="TextShape 2"/>
          <p:cNvSpPr txBox="1"/>
          <p:nvPr/>
        </p:nvSpPr>
        <p:spPr>
          <a:xfrm>
            <a:off x="355680" y="23400"/>
            <a:ext cx="8229240" cy="10656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br/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CustomShape 3"/>
          <p:cNvSpPr/>
          <p:nvPr/>
        </p:nvSpPr>
        <p:spPr>
          <a:xfrm>
            <a:off x="2339640" y="332640"/>
            <a:ext cx="45716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hr-HR" sz="2800" spc="-1" strike="noStrike">
                <a:solidFill>
                  <a:srgbClr val="000000"/>
                </a:solidFill>
                <a:latin typeface="Cambria"/>
              </a:rPr>
              <a:t>UVJETI RASPROSTIRANJA</a:t>
            </a:r>
            <a:endParaRPr b="0" lang="hr-HR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r-HR" sz="2800" spc="-1" strike="noStrike">
                <a:solidFill>
                  <a:srgbClr val="000000"/>
                </a:solidFill>
                <a:latin typeface="Cambria"/>
              </a:rPr>
              <a:t>P i S valova</a:t>
            </a:r>
            <a:endParaRPr b="0" lang="hr-HR" sz="2800" spc="-1" strike="noStrike">
              <a:latin typeface="Arial"/>
            </a:endParaRPr>
          </a:p>
        </p:txBody>
      </p:sp>
      <p:sp>
        <p:nvSpPr>
          <p:cNvPr id="329" name="CustomShape 4"/>
          <p:cNvSpPr/>
          <p:nvPr/>
        </p:nvSpPr>
        <p:spPr>
          <a:xfrm>
            <a:off x="782280" y="1700640"/>
            <a:ext cx="7686360" cy="3134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2800" spc="-1" strike="noStrike">
                <a:solidFill>
                  <a:srgbClr val="000000"/>
                </a:solidFill>
                <a:latin typeface="Cambria"/>
              </a:rPr>
              <a:t>Osobito je važno istaknuti činjenicu da se                P-valovi šire kroz svaki medij (čvrsti, tekući, plinoviti) dok se S-valovi mogu širiti </a:t>
            </a:r>
            <a:r>
              <a:rPr b="1" i="1" lang="hr-HR" sz="2800" spc="-1" strike="noStrike">
                <a:solidFill>
                  <a:srgbClr val="000000"/>
                </a:solidFill>
                <a:latin typeface="Cambria"/>
              </a:rPr>
              <a:t>samo </a:t>
            </a:r>
            <a:r>
              <a:rPr b="0" lang="hr-HR" sz="2800" spc="-1" strike="noStrike">
                <a:solidFill>
                  <a:srgbClr val="000000"/>
                </a:solidFill>
                <a:latin typeface="Cambria"/>
              </a:rPr>
              <a:t>kroz čvrsti medij, ili točnije rečeno, </a:t>
            </a:r>
            <a:r>
              <a:rPr b="1" i="1" lang="hr-HR" sz="2800" spc="-1" strike="noStrike">
                <a:solidFill>
                  <a:srgbClr val="000000"/>
                </a:solidFill>
                <a:latin typeface="Cambria"/>
              </a:rPr>
              <a:t>kroz dovoljno čvrsti medij. </a:t>
            </a:r>
            <a:r>
              <a:rPr b="0" lang="hr-HR" sz="2800" spc="-1" strike="noStrike">
                <a:solidFill>
                  <a:srgbClr val="000000"/>
                </a:solidFill>
                <a:latin typeface="Cambria"/>
              </a:rPr>
              <a:t>Istina, u tim su materijalima brzine </a:t>
            </a:r>
            <a:r>
              <a:rPr b="0" i="1" lang="hr-HR" sz="2800" spc="-1" strike="noStrike">
                <a:solidFill>
                  <a:srgbClr val="000000"/>
                </a:solidFill>
                <a:latin typeface="Cambria"/>
              </a:rPr>
              <a:t>v</a:t>
            </a:r>
            <a:r>
              <a:rPr b="0" i="1" lang="hr-HR" sz="2800" spc="-1" strike="noStrike" baseline="-25000">
                <a:solidFill>
                  <a:srgbClr val="000000"/>
                </a:solidFill>
                <a:latin typeface="Cambria"/>
              </a:rPr>
              <a:t>P</a:t>
            </a:r>
            <a:r>
              <a:rPr b="0" lang="hr-HR" sz="2800" spc="-1" strike="noStrike">
                <a:solidFill>
                  <a:srgbClr val="000000"/>
                </a:solidFill>
                <a:latin typeface="Cambria"/>
              </a:rPr>
              <a:t> i </a:t>
            </a:r>
            <a:r>
              <a:rPr b="0" i="1" lang="hr-HR" sz="2800" spc="-1" strike="noStrike">
                <a:solidFill>
                  <a:srgbClr val="000000"/>
                </a:solidFill>
                <a:latin typeface="Cambria"/>
              </a:rPr>
              <a:t>v</a:t>
            </a:r>
            <a:r>
              <a:rPr b="0" i="1" lang="hr-HR" sz="2800" spc="-1" strike="noStrike" baseline="-25000">
                <a:solidFill>
                  <a:srgbClr val="000000"/>
                </a:solidFill>
                <a:latin typeface="Cambria"/>
              </a:rPr>
              <a:t>S</a:t>
            </a:r>
            <a:r>
              <a:rPr b="0" lang="hr-HR" sz="2800" spc="-1" strike="noStrike">
                <a:solidFill>
                  <a:srgbClr val="000000"/>
                </a:solidFill>
                <a:latin typeface="Cambria"/>
              </a:rPr>
              <a:t> ipak manje nego li bi to bilo da su ti isti materijali čvrsti i kruti.</a:t>
            </a:r>
            <a:endParaRPr b="0" lang="hr-HR" sz="2800" spc="-1" strike="noStrike">
              <a:latin typeface="Arial"/>
            </a:endParaRPr>
          </a:p>
        </p:txBody>
      </p:sp>
      <p:sp>
        <p:nvSpPr>
          <p:cNvPr id="330" name="TextShape 5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D01C2BEB-9DE5-4697-8FBC-AF2B4BFE2516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899640" y="404640"/>
            <a:ext cx="7488360" cy="1237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Među važnim parametrima koji karakteriziraju impact  su trajanje ili vrijeme kontakta udarca, </a:t>
            </a:r>
            <a:r>
              <a:rPr b="1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t</a:t>
            </a:r>
            <a:r>
              <a:rPr b="1" lang="hr-HR" sz="2400" spc="-1" strike="noStrike" baseline="-25000">
                <a:solidFill>
                  <a:srgbClr val="000000"/>
                </a:solidFill>
                <a:latin typeface="Cambria"/>
                <a:ea typeface="Cambria"/>
              </a:rPr>
              <a:t>c</a:t>
            </a:r>
            <a:r>
              <a:rPr b="0" lang="hr-HR" sz="2400" spc="-1" strike="noStrike" baseline="-25000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, pomicanje kugle, </a:t>
            </a:r>
            <a:r>
              <a:rPr b="1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D</a:t>
            </a: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 i kinetička energija sfere pri udaru.</a:t>
            </a:r>
            <a:endParaRPr b="0" lang="hr-HR" sz="2400" spc="-1" strike="noStrike">
              <a:latin typeface="Arial"/>
            </a:endParaRPr>
          </a:p>
        </p:txBody>
      </p:sp>
      <p:sp>
        <p:nvSpPr>
          <p:cNvPr id="333" name="CustomShape 3"/>
          <p:cNvSpPr/>
          <p:nvPr/>
        </p:nvSpPr>
        <p:spPr>
          <a:xfrm>
            <a:off x="899640" y="2349000"/>
            <a:ext cx="7598160" cy="179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i="1" lang="hr-HR" sz="2800" spc="-1" strike="noStrike">
                <a:solidFill>
                  <a:srgbClr val="000000"/>
                </a:solidFill>
                <a:latin typeface="Cambria"/>
                <a:ea typeface="Cambria"/>
              </a:rPr>
              <a:t>Karakteristike udarnih valova koje generira elastični utjecaj kugle na čvrstu tvar, određuje njihovu sposobnost da pridonesu otkrivanju nedostatka u materijalu</a:t>
            </a:r>
            <a:r>
              <a:rPr b="0" lang="hr-HR" sz="2800" spc="-1" strike="noStrike">
                <a:solidFill>
                  <a:srgbClr val="000000"/>
                </a:solidFill>
                <a:latin typeface="Cambria"/>
                <a:ea typeface="Cambria"/>
              </a:rPr>
              <a:t>.</a:t>
            </a:r>
            <a:endParaRPr b="0" lang="hr-HR" sz="2800" spc="-1" strike="noStrike">
              <a:latin typeface="Arial"/>
            </a:endParaRPr>
          </a:p>
        </p:txBody>
      </p:sp>
      <p:sp>
        <p:nvSpPr>
          <p:cNvPr id="334" name="TextShape 4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B1C68173-964F-43EC-8654-824A27C6C8D0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336" name="CustomShape 2"/>
          <p:cNvSpPr/>
          <p:nvPr/>
        </p:nvSpPr>
        <p:spPr>
          <a:xfrm>
            <a:off x="323640" y="476640"/>
            <a:ext cx="8531640" cy="198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Tijekom udara dio kinetičke energije u sferi pretvara se u elastičnu valnu energiju u betonu.</a:t>
            </a:r>
            <a:endParaRPr b="0" lang="hr-HR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Maksimalna sila je proporcionalna kinetičkoj energiji pokretne kugle pri udaru, a pomaci čestica rezultirajućih udarnih valova proporcionalni su toj sili.</a:t>
            </a:r>
            <a:endParaRPr b="0" lang="hr-HR" sz="2400" spc="-1" strike="noStrike">
              <a:latin typeface="Arial"/>
            </a:endParaRPr>
          </a:p>
        </p:txBody>
      </p:sp>
      <p:sp>
        <p:nvSpPr>
          <p:cNvPr id="337" name="CustomShape 3"/>
          <p:cNvSpPr/>
          <p:nvPr/>
        </p:nvSpPr>
        <p:spPr>
          <a:xfrm>
            <a:off x="1530000" y="2603520"/>
            <a:ext cx="631800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Za čeličnu sferu koja je pala na betonsku ploču normalne čvrstoće s visine </a:t>
            </a:r>
            <a:r>
              <a:rPr b="1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h</a:t>
            </a: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, vrijeme kontakta [s] može možemo izraziti pomoću jednadžbe : </a:t>
            </a:r>
            <a:endParaRPr b="0" lang="hr-HR" sz="2400" spc="-1" strike="noStrike">
              <a:latin typeface="Arial"/>
            </a:endParaRPr>
          </a:p>
        </p:txBody>
      </p:sp>
      <p:sp>
        <p:nvSpPr>
          <p:cNvPr id="338" name="CustomShape 4"/>
          <p:cNvSpPr/>
          <p:nvPr/>
        </p:nvSpPr>
        <p:spPr>
          <a:xfrm>
            <a:off x="3348000" y="4077000"/>
            <a:ext cx="2682360" cy="85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</p:txBody>
      </p:sp>
      <p:sp>
        <p:nvSpPr>
          <p:cNvPr id="339" name="CustomShape 5"/>
          <p:cNvSpPr/>
          <p:nvPr/>
        </p:nvSpPr>
        <p:spPr>
          <a:xfrm>
            <a:off x="3348000" y="4077000"/>
            <a:ext cx="2682360" cy="1232640"/>
          </a:xfrm>
          <a:prstGeom prst="rect">
            <a:avLst/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hr-HR" sz="1800" spc="-1" strike="noStrike">
                <a:latin typeface="Arial"/>
              </a:rPr>
              <a:t> </a:t>
            </a:r>
            <a:endParaRPr b="0" lang="hr-HR" sz="1800" spc="-1" strike="noStrike">
              <a:latin typeface="Arial"/>
            </a:endParaRPr>
          </a:p>
        </p:txBody>
      </p:sp>
      <p:sp>
        <p:nvSpPr>
          <p:cNvPr id="340" name="CustomShape 6"/>
          <p:cNvSpPr/>
          <p:nvPr/>
        </p:nvSpPr>
        <p:spPr>
          <a:xfrm>
            <a:off x="3636000" y="5511240"/>
            <a:ext cx="2682360" cy="85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hr-HR" sz="28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hr-HR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2800" spc="-1" strike="noStrike">
              <a:latin typeface="Arial"/>
            </a:endParaRPr>
          </a:p>
        </p:txBody>
      </p:sp>
      <p:sp>
        <p:nvSpPr>
          <p:cNvPr id="341" name="CustomShape 7"/>
          <p:cNvSpPr/>
          <p:nvPr/>
        </p:nvSpPr>
        <p:spPr>
          <a:xfrm>
            <a:off x="3636000" y="5511240"/>
            <a:ext cx="2682360" cy="86148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hr-HR" sz="1800" spc="-1" strike="noStrike">
                <a:latin typeface="Arial"/>
              </a:rPr>
              <a:t> </a:t>
            </a:r>
            <a:endParaRPr b="0" lang="hr-HR" sz="1800" spc="-1" strike="noStrike">
              <a:latin typeface="Arial"/>
            </a:endParaRPr>
          </a:p>
        </p:txBody>
      </p:sp>
      <p:sp>
        <p:nvSpPr>
          <p:cNvPr id="342" name="CustomShape 8"/>
          <p:cNvSpPr/>
          <p:nvPr/>
        </p:nvSpPr>
        <p:spPr>
          <a:xfrm>
            <a:off x="6568920" y="4848480"/>
            <a:ext cx="20160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b="0" i="1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h = 0,2-4m</a:t>
            </a:r>
            <a:endParaRPr b="0" lang="hr-HR" sz="2400" spc="-1" strike="noStrike">
              <a:latin typeface="Arial"/>
            </a:endParaRPr>
          </a:p>
        </p:txBody>
      </p:sp>
      <p:sp>
        <p:nvSpPr>
          <p:cNvPr id="343" name="TextShape 9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0589BCBA-D0EE-45E9-9E96-7BF3A53C04DC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192" name="TextShape 2"/>
          <p:cNvSpPr txBox="1"/>
          <p:nvPr/>
        </p:nvSpPr>
        <p:spPr>
          <a:xfrm>
            <a:off x="355680" y="23400"/>
            <a:ext cx="8229240" cy="10656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br/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CustomShape 3"/>
          <p:cNvSpPr/>
          <p:nvPr/>
        </p:nvSpPr>
        <p:spPr>
          <a:xfrm>
            <a:off x="108000" y="199440"/>
            <a:ext cx="9035640" cy="198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Upotrebljava se za ploče, betonske podloge za asfalt, stupove i grede, šuplje cilindre. </a:t>
            </a:r>
            <a:endParaRPr b="0" lang="hr-HR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Osigurava mjerenje debljine betonskih ploča s pogreškom manjom od  3%, a može locirati šupljine u podlozi izravno od ploče i kolnika. </a:t>
            </a:r>
            <a:endParaRPr b="0" lang="hr-HR" sz="2400" spc="-1" strike="noStrike">
              <a:latin typeface="Arial"/>
            </a:endParaRPr>
          </a:p>
        </p:txBody>
      </p:sp>
      <p:pic>
        <p:nvPicPr>
          <p:cNvPr id="194" name="Picture 3" descr=""/>
          <p:cNvPicPr/>
          <p:nvPr/>
        </p:nvPicPr>
        <p:blipFill>
          <a:blip r:embed="rId1"/>
          <a:srcRect l="0" t="0" r="23822" b="0"/>
          <a:stretch/>
        </p:blipFill>
        <p:spPr>
          <a:xfrm>
            <a:off x="2747160" y="1962000"/>
            <a:ext cx="4253400" cy="4209840"/>
          </a:xfrm>
          <a:prstGeom prst="rect">
            <a:avLst/>
          </a:prstGeom>
          <a:ln>
            <a:noFill/>
          </a:ln>
        </p:spPr>
      </p:pic>
      <p:sp>
        <p:nvSpPr>
          <p:cNvPr id="195" name="TextShape 4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FD6F9D97-8B44-40BF-BE06-DE438FC96C1F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345" name="CustomShape 2"/>
          <p:cNvSpPr/>
          <p:nvPr/>
        </p:nvSpPr>
        <p:spPr>
          <a:xfrm>
            <a:off x="395640" y="332640"/>
            <a:ext cx="849672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IMPACT udarni valovi sastoje se od široke raspodjele frekvencija, a ta raspodjela je određena funkcijom sila-vrijeme.</a:t>
            </a:r>
            <a:endParaRPr b="0" lang="hr-HR" sz="2400" spc="-1" strike="noStrike">
              <a:latin typeface="Arial"/>
            </a:endParaRPr>
          </a:p>
        </p:txBody>
      </p:sp>
      <p:sp>
        <p:nvSpPr>
          <p:cNvPr id="346" name="CustomShape 3"/>
          <p:cNvSpPr/>
          <p:nvPr/>
        </p:nvSpPr>
        <p:spPr>
          <a:xfrm>
            <a:off x="395640" y="1268640"/>
            <a:ext cx="8606160" cy="87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Raspodjela amplituda i frekvencija u udarnim valovima nastalih djelovanjem kugle na krutinu s trajanjem t</a:t>
            </a:r>
            <a:r>
              <a:rPr b="0" lang="hr-HR" sz="2400" spc="-1" strike="noStrike" baseline="-25000">
                <a:solidFill>
                  <a:srgbClr val="000000"/>
                </a:solidFill>
                <a:latin typeface="Cambria"/>
                <a:ea typeface="Cambria"/>
              </a:rPr>
              <a:t>c</a:t>
            </a: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 prikazana je na slici</a:t>
            </a:r>
            <a:endParaRPr b="0" lang="hr-HR" sz="2400" spc="-1" strike="noStrike">
              <a:latin typeface="Arial"/>
            </a:endParaRPr>
          </a:p>
        </p:txBody>
      </p:sp>
      <p:pic>
        <p:nvPicPr>
          <p:cNvPr id="347" name="Picture 3" descr=""/>
          <p:cNvPicPr/>
          <p:nvPr/>
        </p:nvPicPr>
        <p:blipFill>
          <a:blip r:embed="rId1"/>
          <a:stretch/>
        </p:blipFill>
        <p:spPr>
          <a:xfrm>
            <a:off x="1835640" y="2088720"/>
            <a:ext cx="5843160" cy="4181400"/>
          </a:xfrm>
          <a:prstGeom prst="rect">
            <a:avLst/>
          </a:prstGeom>
          <a:ln>
            <a:noFill/>
          </a:ln>
        </p:spPr>
      </p:pic>
      <p:sp>
        <p:nvSpPr>
          <p:cNvPr id="348" name="TextShape 4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985D62D1-DB8B-4DDE-A92D-B95C12494495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350" name="CustomShape 2"/>
          <p:cNvSpPr/>
          <p:nvPr/>
        </p:nvSpPr>
        <p:spPr>
          <a:xfrm>
            <a:off x="251640" y="332640"/>
            <a:ext cx="8640720" cy="76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439"/>
              </a:spcBef>
            </a:pPr>
            <a:r>
              <a:rPr b="1" i="1" lang="hr-HR" sz="2200" spc="-1" strike="noStrike">
                <a:solidFill>
                  <a:srgbClr val="000000"/>
                </a:solidFill>
                <a:latin typeface="Cambria"/>
                <a:ea typeface="Cambria"/>
              </a:rPr>
              <a:t>Maksimalna amplituda kretanja čestica u udarnim valovima izazvanim udarcima je proporcionalna maksimalnoj snazi ​​udara. </a:t>
            </a:r>
            <a:endParaRPr b="0" lang="hr-HR" sz="2200" spc="-1" strike="noStrike">
              <a:latin typeface="Arial"/>
            </a:endParaRPr>
          </a:p>
        </p:txBody>
      </p:sp>
      <p:pic>
        <p:nvPicPr>
          <p:cNvPr id="351" name="Picture 2" descr=""/>
          <p:cNvPicPr/>
          <p:nvPr/>
        </p:nvPicPr>
        <p:blipFill>
          <a:blip r:embed="rId1"/>
          <a:stretch/>
        </p:blipFill>
        <p:spPr>
          <a:xfrm>
            <a:off x="1238760" y="1202400"/>
            <a:ext cx="6666120" cy="4299120"/>
          </a:xfrm>
          <a:prstGeom prst="rect">
            <a:avLst/>
          </a:prstGeom>
          <a:ln>
            <a:noFill/>
          </a:ln>
        </p:spPr>
      </p:pic>
      <p:sp>
        <p:nvSpPr>
          <p:cNvPr id="352" name="CustomShape 3"/>
          <p:cNvSpPr/>
          <p:nvPr/>
        </p:nvSpPr>
        <p:spPr>
          <a:xfrm>
            <a:off x="1350000" y="5614200"/>
            <a:ext cx="692640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hr-HR" sz="2000" spc="-1" strike="noStrike">
                <a:solidFill>
                  <a:srgbClr val="000000"/>
                </a:solidFill>
                <a:latin typeface="Cambria"/>
                <a:ea typeface="Cambria"/>
              </a:rPr>
              <a:t>Shematski prikaz širenja valova uzrokovanih udarom (impact)</a:t>
            </a:r>
            <a:endParaRPr b="0" lang="hr-HR" sz="2000" spc="-1" strike="noStrike">
              <a:latin typeface="Arial"/>
            </a:endParaRPr>
          </a:p>
        </p:txBody>
      </p:sp>
      <p:sp>
        <p:nvSpPr>
          <p:cNvPr id="353" name="TextShape 4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77642677-F060-4F3D-98B0-5A8CA5B9688C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355" name="CustomShape 2"/>
          <p:cNvSpPr/>
          <p:nvPr/>
        </p:nvSpPr>
        <p:spPr>
          <a:xfrm>
            <a:off x="1043640" y="188640"/>
            <a:ext cx="703800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3200" spc="-1" strike="noStrike">
                <a:solidFill>
                  <a:srgbClr val="000000"/>
                </a:solidFill>
                <a:latin typeface="Cambria"/>
                <a:ea typeface="Cambria"/>
              </a:rPr>
              <a:t>Brzina vala, frekvencija i valna duljina</a:t>
            </a:r>
            <a:endParaRPr b="0" lang="hr-HR" sz="3200" spc="-1" strike="noStrike">
              <a:latin typeface="Arial"/>
            </a:endParaRPr>
          </a:p>
        </p:txBody>
      </p:sp>
      <p:sp>
        <p:nvSpPr>
          <p:cNvPr id="356" name="CustomShape 3"/>
          <p:cNvSpPr/>
          <p:nvPr/>
        </p:nvSpPr>
        <p:spPr>
          <a:xfrm>
            <a:off x="431640" y="980640"/>
            <a:ext cx="8262360" cy="198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Brzine valova u homogenom, polu-beskonačnom, elastičnom krutom stanju uzroci su Youngovog  modula elastičnosti E, gustoće mase , i Poissonovog koeficijenta. </a:t>
            </a:r>
            <a:endParaRPr b="0" lang="hr-HR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Brzine P i S valova koje se šire u beskonačnim krutinama daju se sljedećim izrazima:</a:t>
            </a:r>
            <a:endParaRPr b="0" lang="hr-HR" sz="2400" spc="-1" strike="noStrike">
              <a:latin typeface="Arial"/>
            </a:endParaRPr>
          </a:p>
        </p:txBody>
      </p:sp>
      <p:sp>
        <p:nvSpPr>
          <p:cNvPr id="357" name="CustomShape 4"/>
          <p:cNvSpPr/>
          <p:nvPr/>
        </p:nvSpPr>
        <p:spPr>
          <a:xfrm>
            <a:off x="431640" y="980640"/>
            <a:ext cx="8262360" cy="2012400"/>
          </a:xfrm>
          <a:prstGeom prst="rect">
            <a:avLst/>
          </a:prstGeom>
          <a:blipFill rotWithShape="0">
            <a:blip r:embed="rId1"/>
            <a:stretch>
              <a:fillRect l="-513" t="-2408" r="-1254" b="-6054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hr-HR" sz="1800" spc="-1" strike="noStrike">
                <a:latin typeface="Arial"/>
              </a:rPr>
              <a:t> </a:t>
            </a:r>
            <a:endParaRPr b="0" lang="hr-HR" sz="1800" spc="-1" strike="noStrike">
              <a:latin typeface="Arial"/>
            </a:endParaRPr>
          </a:p>
        </p:txBody>
      </p:sp>
      <p:sp>
        <p:nvSpPr>
          <p:cNvPr id="358" name="CustomShape 5"/>
          <p:cNvSpPr/>
          <p:nvPr/>
        </p:nvSpPr>
        <p:spPr>
          <a:xfrm>
            <a:off x="4428000" y="3573000"/>
            <a:ext cx="2987640" cy="115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hr-HR" sz="18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hr-HR" sz="18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hr-HR" sz="1800" spc="-1" strike="noStrike">
                <a:solidFill>
                  <a:srgbClr val="000000"/>
                </a:solidFill>
                <a:latin typeface="Arial"/>
              </a:rPr>
              <a:t>	</a:t>
            </a: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r-HR" sz="20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hr-HR" sz="20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hr-HR" sz="20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hr-HR" sz="2000" spc="-1" strike="noStrike">
                <a:solidFill>
                  <a:srgbClr val="000000"/>
                </a:solidFill>
                <a:latin typeface="Arial"/>
              </a:rPr>
              <a:t>	</a:t>
            </a:r>
            <a:endParaRPr b="0" lang="hr-H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2000" spc="-1" strike="noStrike">
              <a:latin typeface="Arial"/>
            </a:endParaRPr>
          </a:p>
        </p:txBody>
      </p:sp>
      <p:sp>
        <p:nvSpPr>
          <p:cNvPr id="359" name="CustomShape 6"/>
          <p:cNvSpPr/>
          <p:nvPr/>
        </p:nvSpPr>
        <p:spPr>
          <a:xfrm>
            <a:off x="4428000" y="3573000"/>
            <a:ext cx="2987640" cy="29228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hr-HR" sz="1800" spc="-1" strike="noStrike">
                <a:latin typeface="Arial"/>
              </a:rPr>
              <a:t> </a:t>
            </a:r>
            <a:endParaRPr b="0" lang="hr-HR" sz="1800" spc="-1" strike="noStrike">
              <a:latin typeface="Arial"/>
            </a:endParaRPr>
          </a:p>
        </p:txBody>
      </p:sp>
      <p:sp>
        <p:nvSpPr>
          <p:cNvPr id="360" name="CustomShape 7"/>
          <p:cNvSpPr/>
          <p:nvPr/>
        </p:nvSpPr>
        <p:spPr>
          <a:xfrm>
            <a:off x="827640" y="3861000"/>
            <a:ext cx="2592360" cy="1735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479"/>
              </a:spcBef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je brzina P vala</a:t>
            </a:r>
            <a:endParaRPr b="0" lang="hr-HR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hr-HR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endParaRPr b="0" lang="hr-HR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je brzina S vala </a:t>
            </a:r>
            <a:endParaRPr b="0" lang="hr-HR" sz="2400" spc="-1" strike="noStrike">
              <a:latin typeface="Arial"/>
            </a:endParaRPr>
          </a:p>
        </p:txBody>
      </p:sp>
      <p:sp>
        <p:nvSpPr>
          <p:cNvPr id="361" name="CustomShape 8"/>
          <p:cNvSpPr/>
          <p:nvPr/>
        </p:nvSpPr>
        <p:spPr>
          <a:xfrm>
            <a:off x="827640" y="3861000"/>
            <a:ext cx="2592360" cy="1791000"/>
          </a:xfrm>
          <a:prstGeom prst="rect">
            <a:avLst/>
          </a:prstGeom>
          <a:blipFill rotWithShape="0">
            <a:blip r:embed="rId3"/>
            <a:stretch>
              <a:fillRect l="-702" t="-2714" r="-2108" b="-6785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hr-HR" sz="1800" spc="-1" strike="noStrike">
                <a:latin typeface="Arial"/>
              </a:rPr>
              <a:t> </a:t>
            </a:r>
            <a:endParaRPr b="0" lang="hr-HR" sz="1800" spc="-1" strike="noStrike">
              <a:latin typeface="Arial"/>
            </a:endParaRPr>
          </a:p>
        </p:txBody>
      </p:sp>
      <p:sp>
        <p:nvSpPr>
          <p:cNvPr id="362" name="TextShape 9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F9D56B27-9F3B-4B6C-B425-E0AFEC518E5F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pic>
        <p:nvPicPr>
          <p:cNvPr id="364" name="Picture 3" descr=""/>
          <p:cNvPicPr/>
          <p:nvPr/>
        </p:nvPicPr>
        <p:blipFill>
          <a:blip r:embed="rId1"/>
          <a:stretch/>
        </p:blipFill>
        <p:spPr>
          <a:xfrm>
            <a:off x="145800" y="1124640"/>
            <a:ext cx="8885160" cy="3600000"/>
          </a:xfrm>
          <a:prstGeom prst="rect">
            <a:avLst/>
          </a:prstGeom>
          <a:ln>
            <a:noFill/>
          </a:ln>
        </p:spPr>
      </p:pic>
      <p:sp>
        <p:nvSpPr>
          <p:cNvPr id="365" name="CustomShape 2"/>
          <p:cNvSpPr/>
          <p:nvPr/>
        </p:nvSpPr>
        <p:spPr>
          <a:xfrm flipH="1">
            <a:off x="7450920" y="2821680"/>
            <a:ext cx="791640" cy="364680"/>
          </a:xfrm>
          <a:prstGeom prst="rect">
            <a:avLst/>
          </a:prstGeom>
          <a:solidFill>
            <a:srgbClr val="ffffff"/>
          </a:solidFill>
          <a:ln w="25560">
            <a:solidFill>
              <a:srgbClr val="4f81b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hr-HR" sz="1800" spc="-1" strike="noStrike">
                <a:solidFill>
                  <a:srgbClr val="000000"/>
                </a:solidFill>
                <a:latin typeface="Cambria"/>
                <a:ea typeface="Cambria"/>
              </a:rPr>
              <a:t>P-val</a:t>
            </a:r>
            <a:endParaRPr b="0" lang="hr-HR" sz="1800" spc="-1" strike="noStrike">
              <a:latin typeface="Arial"/>
            </a:endParaRPr>
          </a:p>
        </p:txBody>
      </p:sp>
      <p:sp>
        <p:nvSpPr>
          <p:cNvPr id="366" name="CustomShape 3"/>
          <p:cNvSpPr/>
          <p:nvPr/>
        </p:nvSpPr>
        <p:spPr>
          <a:xfrm flipH="1">
            <a:off x="826200" y="1621440"/>
            <a:ext cx="791640" cy="364680"/>
          </a:xfrm>
          <a:prstGeom prst="rect">
            <a:avLst/>
          </a:prstGeom>
          <a:solidFill>
            <a:srgbClr val="ffffff"/>
          </a:solidFill>
          <a:ln w="25560">
            <a:solidFill>
              <a:srgbClr val="4f81b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hr-HR" sz="1800" spc="-1" strike="noStrike">
                <a:solidFill>
                  <a:srgbClr val="000000"/>
                </a:solidFill>
                <a:latin typeface="Cambria"/>
                <a:ea typeface="Cambria"/>
              </a:rPr>
              <a:t>R-val</a:t>
            </a:r>
            <a:endParaRPr b="0" lang="hr-HR" sz="1800" spc="-1" strike="noStrike">
              <a:latin typeface="Arial"/>
            </a:endParaRPr>
          </a:p>
        </p:txBody>
      </p:sp>
      <p:sp>
        <p:nvSpPr>
          <p:cNvPr id="367" name="CustomShape 4"/>
          <p:cNvSpPr/>
          <p:nvPr/>
        </p:nvSpPr>
        <p:spPr>
          <a:xfrm flipH="1">
            <a:off x="5218560" y="2452320"/>
            <a:ext cx="791640" cy="364680"/>
          </a:xfrm>
          <a:prstGeom prst="rect">
            <a:avLst/>
          </a:prstGeom>
          <a:solidFill>
            <a:srgbClr val="ffffff"/>
          </a:solidFill>
          <a:ln w="25560">
            <a:solidFill>
              <a:srgbClr val="4f81b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hr-HR" sz="1800" spc="-1" strike="noStrike">
                <a:solidFill>
                  <a:srgbClr val="000000"/>
                </a:solidFill>
                <a:latin typeface="Cambria"/>
                <a:ea typeface="Cambria"/>
              </a:rPr>
              <a:t>S-val</a:t>
            </a:r>
            <a:endParaRPr b="0" lang="hr-HR" sz="1800" spc="-1" strike="noStrike">
              <a:latin typeface="Arial"/>
            </a:endParaRPr>
          </a:p>
        </p:txBody>
      </p:sp>
      <p:sp>
        <p:nvSpPr>
          <p:cNvPr id="368" name="CustomShape 5"/>
          <p:cNvSpPr/>
          <p:nvPr/>
        </p:nvSpPr>
        <p:spPr>
          <a:xfrm flipH="1">
            <a:off x="3420000" y="1806120"/>
            <a:ext cx="1466640" cy="639000"/>
          </a:xfrm>
          <a:prstGeom prst="rect">
            <a:avLst/>
          </a:prstGeom>
          <a:solidFill>
            <a:srgbClr val="ffffff"/>
          </a:solidFill>
          <a:ln w="25560">
            <a:solidFill>
              <a:srgbClr val="4f81b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hr-HR" sz="1800" spc="-1" strike="noStrike">
                <a:solidFill>
                  <a:srgbClr val="000000"/>
                </a:solidFill>
                <a:latin typeface="Cambria"/>
                <a:ea typeface="Cambria"/>
              </a:rPr>
              <a:t>Reflektirani P-val</a:t>
            </a:r>
            <a:endParaRPr b="0" lang="hr-HR" sz="1800" spc="-1" strike="noStrike">
              <a:latin typeface="Arial"/>
            </a:endParaRPr>
          </a:p>
        </p:txBody>
      </p:sp>
      <p:sp>
        <p:nvSpPr>
          <p:cNvPr id="369" name="TextShape 6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1BA2C782-7BBF-4439-80ED-41F6765DB5CA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371" name="CustomShape 2"/>
          <p:cNvSpPr/>
          <p:nvPr/>
        </p:nvSpPr>
        <p:spPr>
          <a:xfrm>
            <a:off x="398160" y="476640"/>
            <a:ext cx="8388000" cy="3564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b="1" i="1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Brzina P-vala može se odrediti korištenjem udarnih valova na dva različita načina: </a:t>
            </a:r>
            <a:endParaRPr b="0" lang="hr-HR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79"/>
              </a:spcBef>
            </a:pPr>
            <a:endParaRPr b="0" lang="hr-HR" sz="24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tarSymbol"/>
              <a:buAutoNum type="arabicPeriod"/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mjerenje vremena putovanja P ili R valova između dva pretvornika na međusobnoj fiksnoj udaljenosti na betonskoj površini; </a:t>
            </a:r>
            <a:endParaRPr b="0" lang="hr-HR" sz="24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tarSymbol"/>
              <a:buAutoNum type="arabicPeriod"/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izvođenje ispitivanja IMPACT-ECHA  na čvrstu strukturu poznatih dimenzija (poželjno ploča) i izračunavanje brzine vala</a:t>
            </a:r>
            <a:endParaRPr b="0" lang="hr-HR" sz="2400" spc="-1" strike="noStrike">
              <a:latin typeface="Arial"/>
            </a:endParaRPr>
          </a:p>
        </p:txBody>
      </p:sp>
      <p:sp>
        <p:nvSpPr>
          <p:cNvPr id="372" name="CustomShape 3"/>
          <p:cNvSpPr/>
          <p:nvPr/>
        </p:nvSpPr>
        <p:spPr>
          <a:xfrm>
            <a:off x="198000" y="4647960"/>
            <a:ext cx="8964000" cy="1237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Brzine valova u betonu obično variraju od 3500 do 5000 m/s. Kada je nepoznata brzina udara, 4000 m/s je dobra početna procjena. Stoga je točnost rezultata djelomično određena poznatim C</a:t>
            </a:r>
            <a:r>
              <a:rPr b="0" lang="hr-HR" sz="2400" spc="-1" strike="noStrike" baseline="-25000">
                <a:solidFill>
                  <a:srgbClr val="000000"/>
                </a:solidFill>
                <a:latin typeface="Cambria"/>
                <a:ea typeface="Cambria"/>
              </a:rPr>
              <a:t>p  </a:t>
            </a:r>
            <a:endParaRPr b="0" lang="hr-HR" sz="2400" spc="-1" strike="noStrike">
              <a:latin typeface="Arial"/>
            </a:endParaRPr>
          </a:p>
        </p:txBody>
      </p:sp>
      <p:sp>
        <p:nvSpPr>
          <p:cNvPr id="373" name="TextShape 4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E25B41F3-D078-4FB9-8861-DFA2911ED677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375" name="CustomShape 2"/>
          <p:cNvSpPr/>
          <p:nvPr/>
        </p:nvSpPr>
        <p:spPr>
          <a:xfrm>
            <a:off x="-7200" y="476640"/>
            <a:ext cx="875520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Udarni valovi, kao i drugi fizički valovi, vode se temeljnom jednadžbom širenja valova: </a:t>
            </a:r>
            <a:endParaRPr b="0" lang="hr-HR" sz="24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376" name="Formula 3"/>
              <p:cNvSpPr txBox="1"/>
              <p:nvPr/>
            </p:nvSpPr>
            <p:spPr>
              <a:xfrm>
                <a:off x="3852000" y="1628640"/>
                <a:ext cx="1367640" cy="4921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𝐶</m:t>
                    </m:r>
                    <m:r>
                      <m:t xml:space="preserve">=</m:t>
                    </m:r>
                    <m:r>
                      <m:t xml:space="preserve">𝑓</m:t>
                    </m:r>
                    <m:r>
                      <m:t xml:space="preserve">𝜆</m:t>
                    </m:r>
                  </m:oMath>
                </a14:m>
              </a:p>
            </p:txBody>
          </p:sp>
        </mc:Choice>
        <mc:Fallback/>
      </mc:AlternateContent>
      <p:sp>
        <p:nvSpPr>
          <p:cNvPr id="377" name="CustomShape 4"/>
          <p:cNvSpPr/>
          <p:nvPr/>
        </p:nvSpPr>
        <p:spPr>
          <a:xfrm>
            <a:off x="3852000" y="1628640"/>
            <a:ext cx="1367640" cy="492120"/>
          </a:xfrm>
          <a:prstGeom prst="rect">
            <a:avLst/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hr-HR" sz="1800" spc="-1" strike="noStrike">
                <a:latin typeface="Arial"/>
              </a:rPr>
              <a:t> </a:t>
            </a:r>
            <a:endParaRPr b="0" lang="hr-HR" sz="1800" spc="-1" strike="noStrike">
              <a:latin typeface="Arial"/>
            </a:endParaRPr>
          </a:p>
        </p:txBody>
      </p:sp>
      <p:sp>
        <p:nvSpPr>
          <p:cNvPr id="378" name="CustomShape 5"/>
          <p:cNvSpPr/>
          <p:nvPr/>
        </p:nvSpPr>
        <p:spPr>
          <a:xfrm>
            <a:off x="323640" y="3034440"/>
            <a:ext cx="8712720" cy="2772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b="1" i="1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Interakcija udarnih valova s unutarnjim diskontinuitetima u velikoj mjeri ovisi o odnosu valne duljine, dimenzije i dubine diskontinuiteta.</a:t>
            </a:r>
            <a:endParaRPr b="0" lang="hr-HR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79"/>
              </a:spcBef>
            </a:pPr>
            <a:endParaRPr b="0" lang="hr-HR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Općenito, valovi valne duljine 𝜆,  odrazit će se diskontinuitetima koji imaju dimenzije približno jednake ili veće nego 𝜆, no oni manji se neće vidjeti.</a:t>
            </a:r>
            <a:endParaRPr b="0" lang="hr-HR" sz="24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379" name="Formula 6"/>
              <p:cNvSpPr txBox="1"/>
              <p:nvPr/>
            </p:nvSpPr>
            <p:spPr>
              <a:xfrm>
                <a:off x="3348000" y="2257560"/>
                <a:ext cx="2808000" cy="3690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</m:dPr>
                      <m:e>
                        <m:f>
                          <m:fPr>
                            <m:type m:val="lin"/>
                          </m:fPr>
                          <m:num>
                            <m:r>
                              <m:t xml:space="preserve">𝑚</m:t>
                            </m:r>
                          </m:num>
                          <m:den>
                            <m:r>
                              <m:t xml:space="preserve">𝑠</m:t>
                            </m:r>
                          </m:den>
                        </m:f>
                      </m:e>
                    </m:d>
                    <m:r>
                      <m:t xml:space="preserve">=</m:t>
                    </m:r>
                    <m:d>
                      <m:dPr>
                        <m:begChr m:val="["/>
                        <m:endChr m:val="]"/>
                      </m:dPr>
                      <m:e>
                        <m:r>
                          <m:t xml:space="preserve">𝑘𝐻𝑧</m:t>
                        </m:r>
                      </m:e>
                    </m:d>
                    <m:d>
                      <m:dPr>
                        <m:begChr m:val="["/>
                        <m:endChr m:val="]"/>
                      </m:dPr>
                      <m:e>
                        <m:r>
                          <m:t xml:space="preserve">𝑚</m:t>
                        </m:r>
                      </m:e>
                    </m:d>
                  </m:oMath>
                </a14:m>
              </a:p>
            </p:txBody>
          </p:sp>
        </mc:Choice>
        <mc:Fallback/>
      </mc:AlternateContent>
      <p:sp>
        <p:nvSpPr>
          <p:cNvPr id="380" name="CustomShape 7"/>
          <p:cNvSpPr/>
          <p:nvPr/>
        </p:nvSpPr>
        <p:spPr>
          <a:xfrm>
            <a:off x="3348000" y="2257560"/>
            <a:ext cx="2808000" cy="369000"/>
          </a:xfrm>
          <a:prstGeom prst="rect">
            <a:avLst/>
          </a:prstGeom>
          <a:blipFill rotWithShape="0">
            <a:blip r:embed="rId2"/>
            <a:stretch>
              <a:fillRect l="0" t="0" r="-433" b="-37693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hr-HR" sz="1800" spc="-1" strike="noStrike">
                <a:latin typeface="Arial"/>
              </a:rPr>
              <a:t> </a:t>
            </a:r>
            <a:endParaRPr b="0" lang="hr-HR" sz="1800" spc="-1" strike="noStrike">
              <a:latin typeface="Arial"/>
            </a:endParaRPr>
          </a:p>
        </p:txBody>
      </p:sp>
      <p:sp>
        <p:nvSpPr>
          <p:cNvPr id="381" name="TextShape 8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55147D3E-5C48-4A5E-9263-B4F169076497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383" name="CustomShape 2"/>
          <p:cNvSpPr/>
          <p:nvPr/>
        </p:nvSpPr>
        <p:spPr>
          <a:xfrm>
            <a:off x="1876680" y="191880"/>
            <a:ext cx="508212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3200" spc="-1" strike="noStrike">
                <a:solidFill>
                  <a:srgbClr val="000000"/>
                </a:solidFill>
                <a:latin typeface="Cambria"/>
                <a:ea typeface="Cambria"/>
              </a:rPr>
              <a:t>Broj uzoraka i duljina zapisa</a:t>
            </a:r>
            <a:endParaRPr b="0" lang="hr-HR" sz="3200" spc="-1" strike="noStrike">
              <a:latin typeface="Arial"/>
            </a:endParaRPr>
          </a:p>
        </p:txBody>
      </p:sp>
      <p:sp>
        <p:nvSpPr>
          <p:cNvPr id="384" name="CustomShape 3"/>
          <p:cNvSpPr/>
          <p:nvPr/>
        </p:nvSpPr>
        <p:spPr>
          <a:xfrm>
            <a:off x="93960" y="1568520"/>
            <a:ext cx="894708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U ispitivanju IMPACT-ECHA, broj uzoraka, </a:t>
            </a:r>
            <a:r>
              <a:rPr b="1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n</a:t>
            </a: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, zabilježenih u svakom testu, obično se bira kao potencijal od 2 (512, 1024, 2048, itd.) </a:t>
            </a:r>
            <a:endParaRPr b="0" lang="hr-HR" sz="2400" spc="-1" strike="noStrike">
              <a:latin typeface="Arial"/>
            </a:endParaRPr>
          </a:p>
        </p:txBody>
      </p:sp>
      <p:sp>
        <p:nvSpPr>
          <p:cNvPr id="385" name="CustomShape 4"/>
          <p:cNvSpPr/>
          <p:nvPr/>
        </p:nvSpPr>
        <p:spPr>
          <a:xfrm>
            <a:off x="467640" y="3189240"/>
            <a:ext cx="823464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Produkt broja uzoraka, </a:t>
            </a:r>
            <a:r>
              <a:rPr b="1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n</a:t>
            </a: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, i interval uzorkovanja, </a:t>
            </a:r>
            <a:r>
              <a:rPr b="1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Δt</a:t>
            </a: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, je duljina zapisa, odnosno ukupna duljina vremena tijekom kojega se zapisuje valni oblik. </a:t>
            </a:r>
            <a:endParaRPr b="0" lang="hr-HR" sz="2400" spc="-1" strike="noStrike">
              <a:latin typeface="Arial"/>
            </a:endParaRPr>
          </a:p>
        </p:txBody>
      </p:sp>
      <p:sp>
        <p:nvSpPr>
          <p:cNvPr id="386" name="TextShape 5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C16A8576-983A-4B07-A759-6EF87B19A45E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388" name="CustomShape 2"/>
          <p:cNvSpPr/>
          <p:nvPr/>
        </p:nvSpPr>
        <p:spPr>
          <a:xfrm>
            <a:off x="1115640" y="0"/>
            <a:ext cx="7400160" cy="106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3200" spc="-1" strike="noStrike">
                <a:solidFill>
                  <a:srgbClr val="000000"/>
                </a:solidFill>
                <a:latin typeface="Cambria"/>
                <a:ea typeface="Cambria"/>
              </a:rPr>
              <a:t>Postavljanje za izravno mjerenje brzine valova pomoću dva pretvornika</a:t>
            </a:r>
            <a:endParaRPr b="0" lang="hr-HR" sz="3200" spc="-1" strike="noStrike">
              <a:latin typeface="Arial"/>
            </a:endParaRPr>
          </a:p>
        </p:txBody>
      </p:sp>
      <p:sp>
        <p:nvSpPr>
          <p:cNvPr id="389" name="CustomShape 3"/>
          <p:cNvSpPr/>
          <p:nvPr/>
        </p:nvSpPr>
        <p:spPr>
          <a:xfrm>
            <a:off x="1331640" y="5823360"/>
            <a:ext cx="76323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400"/>
              </a:spcBef>
            </a:pPr>
            <a:r>
              <a:rPr b="0" lang="hr-HR" sz="2000" spc="-1" strike="noStrike">
                <a:solidFill>
                  <a:srgbClr val="000000"/>
                </a:solidFill>
                <a:latin typeface="Cambria"/>
                <a:ea typeface="Cambria"/>
              </a:rPr>
              <a:t>Shematski dijagram valova generiranih od IMPACT-ECHA</a:t>
            </a:r>
            <a:endParaRPr b="0" lang="hr-HR" sz="2000" spc="-1" strike="noStrike">
              <a:latin typeface="Arial"/>
            </a:endParaRPr>
          </a:p>
        </p:txBody>
      </p:sp>
      <p:pic>
        <p:nvPicPr>
          <p:cNvPr id="390" name="Picture 3" descr=""/>
          <p:cNvPicPr/>
          <p:nvPr/>
        </p:nvPicPr>
        <p:blipFill>
          <a:blip r:embed="rId1"/>
          <a:stretch/>
        </p:blipFill>
        <p:spPr>
          <a:xfrm>
            <a:off x="964440" y="1368720"/>
            <a:ext cx="7061400" cy="4290480"/>
          </a:xfrm>
          <a:prstGeom prst="rect">
            <a:avLst/>
          </a:prstGeom>
          <a:ln>
            <a:noFill/>
          </a:ln>
        </p:spPr>
      </p:pic>
      <p:sp>
        <p:nvSpPr>
          <p:cNvPr id="391" name="TextShape 4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75B0E8E8-C7A8-4584-B31E-01712C05328E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pic>
        <p:nvPicPr>
          <p:cNvPr id="393" name="Picture 1" descr=""/>
          <p:cNvPicPr/>
          <p:nvPr/>
        </p:nvPicPr>
        <p:blipFill>
          <a:blip r:embed="rId1"/>
          <a:stretch/>
        </p:blipFill>
        <p:spPr>
          <a:xfrm>
            <a:off x="0" y="2667600"/>
            <a:ext cx="8883000" cy="3475800"/>
          </a:xfrm>
          <a:prstGeom prst="rect">
            <a:avLst/>
          </a:prstGeom>
          <a:ln>
            <a:noFill/>
          </a:ln>
        </p:spPr>
      </p:pic>
      <p:sp>
        <p:nvSpPr>
          <p:cNvPr id="394" name="CustomShape 2"/>
          <p:cNvSpPr/>
          <p:nvPr/>
        </p:nvSpPr>
        <p:spPr>
          <a:xfrm>
            <a:off x="7954920" y="5905440"/>
            <a:ext cx="1117080" cy="475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Autofit/>
          </a:bodyPr>
          <a:p>
            <a:pPr>
              <a:lnSpc>
                <a:spcPct val="100000"/>
              </a:lnSpc>
            </a:pPr>
            <a:fld id="{600FE864-2620-41B2-8E3F-F8F8174839D8}" type="slidenum">
              <a:rPr b="0" lang="hr-HR" sz="16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1600" spc="-1" strike="noStrike">
              <a:latin typeface="Arial"/>
            </a:endParaRPr>
          </a:p>
        </p:txBody>
      </p:sp>
      <p:sp>
        <p:nvSpPr>
          <p:cNvPr id="395" name="CustomShape 3"/>
          <p:cNvSpPr/>
          <p:nvPr/>
        </p:nvSpPr>
        <p:spPr>
          <a:xfrm>
            <a:off x="108000" y="360"/>
            <a:ext cx="8568720" cy="100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hr-HR" sz="2000" spc="-1" strike="noStrike">
                <a:solidFill>
                  <a:srgbClr val="000000"/>
                </a:solidFill>
                <a:latin typeface="Cambria"/>
                <a:ea typeface="Cambria"/>
              </a:rPr>
              <a:t>Mjerne jedinice pretvarača  čvrsto su  stegnute na razdjelnoj šipki koja ih drži na fiksnoj udaljenosti, L, odvojeno (obično 300 mm), a cilj je izmjeriti što točnije vrijeme dolaska sfernog P - vala na dva pretvornika.</a:t>
            </a:r>
            <a:endParaRPr b="0" lang="hr-HR" sz="2000" spc="-1" strike="noStrike">
              <a:latin typeface="Arial"/>
            </a:endParaRPr>
          </a:p>
        </p:txBody>
      </p:sp>
      <p:sp>
        <p:nvSpPr>
          <p:cNvPr id="396" name="CustomShape 4"/>
          <p:cNvSpPr/>
          <p:nvPr/>
        </p:nvSpPr>
        <p:spPr>
          <a:xfrm>
            <a:off x="108000" y="1086480"/>
            <a:ext cx="8568720" cy="43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400"/>
              </a:spcBef>
            </a:pPr>
            <a:r>
              <a:rPr b="0" lang="hr-HR" sz="2000" spc="-1" strike="noStrike">
                <a:solidFill>
                  <a:srgbClr val="000000"/>
                </a:solidFill>
                <a:latin typeface="Cambria"/>
                <a:ea typeface="Cambria"/>
              </a:rPr>
              <a:t>Ukoliko imamo vrijeme t</a:t>
            </a:r>
            <a:r>
              <a:rPr b="0" lang="hr-HR" sz="2000" spc="-1" strike="noStrike" baseline="-25000">
                <a:solidFill>
                  <a:srgbClr val="000000"/>
                </a:solidFill>
                <a:latin typeface="Cambria"/>
                <a:ea typeface="Cambria"/>
              </a:rPr>
              <a:t>1</a:t>
            </a:r>
            <a:r>
              <a:rPr b="0" lang="hr-HR" sz="2000" spc="-1" strike="noStrike">
                <a:solidFill>
                  <a:srgbClr val="000000"/>
                </a:solidFill>
                <a:latin typeface="Cambria"/>
                <a:ea typeface="Cambria"/>
              </a:rPr>
              <a:t> i t</a:t>
            </a:r>
            <a:r>
              <a:rPr b="0" lang="hr-HR" sz="2000" spc="-1" strike="noStrike" baseline="-25000">
                <a:solidFill>
                  <a:srgbClr val="000000"/>
                </a:solidFill>
                <a:latin typeface="Cambria"/>
                <a:ea typeface="Cambria"/>
              </a:rPr>
              <a:t>2</a:t>
            </a:r>
            <a:r>
              <a:rPr b="0" lang="hr-HR" sz="2000" spc="-1" strike="noStrike">
                <a:solidFill>
                  <a:srgbClr val="000000"/>
                </a:solidFill>
                <a:latin typeface="Cambria"/>
                <a:ea typeface="Cambria"/>
              </a:rPr>
              <a:t> tada je brzina P vala  C</a:t>
            </a:r>
            <a:r>
              <a:rPr b="0" lang="hr-HR" sz="2000" spc="-1" strike="noStrike" baseline="-25000">
                <a:solidFill>
                  <a:srgbClr val="000000"/>
                </a:solidFill>
                <a:latin typeface="Cambria"/>
                <a:ea typeface="Cambria"/>
              </a:rPr>
              <a:t>p</a:t>
            </a:r>
            <a:r>
              <a:rPr b="0" lang="hr-HR" sz="2000" spc="-1" strike="noStrike">
                <a:solidFill>
                  <a:srgbClr val="000000"/>
                </a:solidFill>
                <a:latin typeface="Cambria"/>
                <a:ea typeface="Cambria"/>
              </a:rPr>
              <a:t> dana jednadžbom: </a:t>
            </a:r>
            <a:endParaRPr b="0" lang="hr-HR" sz="20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397" name="Formula 5"/>
              <p:cNvSpPr txBox="1"/>
              <p:nvPr/>
            </p:nvSpPr>
            <p:spPr>
              <a:xfrm>
                <a:off x="3383280" y="1520280"/>
                <a:ext cx="2017800" cy="7516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𝐶</m:t>
                        </m:r>
                      </m:e>
                      <m:sub>
                        <m:r>
                          <m:t xml:space="preserve">𝑝</m:t>
                        </m:r>
                      </m:sub>
                    </m:sSub>
                    <m:r>
                      <m:t xml:space="preserve">=</m:t>
                    </m:r>
                    <m:f>
                      <m:num>
                        <m:r>
                          <m:t xml:space="preserve">𝐿</m:t>
                        </m:r>
                      </m:num>
                      <m:den>
                        <m:sSub>
                          <m:e>
                            <m:r>
                              <m:t xml:space="preserve">𝑡</m:t>
                            </m:r>
                          </m:e>
                          <m:sub>
                            <m:r>
                              <m:t xml:space="preserve">2</m:t>
                            </m:r>
                          </m:sub>
                        </m:sSub>
                        <m:r>
                          <m:t xml:space="preserve">−</m:t>
                        </m:r>
                        <m:sSub>
                          <m:e>
                            <m:r>
                              <m:t xml:space="preserve">𝑡</m:t>
                            </m:r>
                          </m:e>
                          <m:sub>
                            <m:r>
                              <m:t xml:space="preserve">1</m:t>
                            </m:r>
                          </m:sub>
                        </m:sSub>
                      </m:den>
                    </m:f>
                  </m:oMath>
                </a14:m>
              </a:p>
            </p:txBody>
          </p:sp>
        </mc:Choice>
        <mc:Fallback/>
      </mc:AlternateContent>
      <p:sp>
        <p:nvSpPr>
          <p:cNvPr id="398" name="CustomShape 6"/>
          <p:cNvSpPr/>
          <p:nvPr/>
        </p:nvSpPr>
        <p:spPr>
          <a:xfrm>
            <a:off x="3383280" y="1520280"/>
            <a:ext cx="2017800" cy="75168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hr-HR" sz="1800" spc="-1" strike="noStrike">
                <a:latin typeface="Arial"/>
              </a:rPr>
              <a:t> </a:t>
            </a:r>
            <a:endParaRPr b="0" lang="hr-HR" sz="1800" spc="-1" strike="noStrike">
              <a:latin typeface="Arial"/>
            </a:endParaRPr>
          </a:p>
        </p:txBody>
      </p:sp>
      <p:sp>
        <p:nvSpPr>
          <p:cNvPr id="399" name="TextShape 7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14F01771-1BAA-4107-A009-FE277BF42E4D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401" name="CustomShape 2"/>
          <p:cNvSpPr/>
          <p:nvPr/>
        </p:nvSpPr>
        <p:spPr>
          <a:xfrm>
            <a:off x="107640" y="277920"/>
            <a:ext cx="8928720" cy="161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Symbol"/>
              <a:buChar char="-"/>
            </a:pPr>
            <a:r>
              <a:rPr b="0" lang="hr-HR" sz="2000" spc="-1" strike="noStrike">
                <a:solidFill>
                  <a:srgbClr val="000000"/>
                </a:solidFill>
                <a:latin typeface="Cambria"/>
                <a:ea typeface="Cambria"/>
              </a:rPr>
              <a:t>Točnost mjerenja brzine P-vala ovisi o razmaku između pretvornika, vremenskoj razlici (ili brzini valova) i brzini digitalnog uzorkovanja. </a:t>
            </a:r>
            <a:endParaRPr b="0" lang="hr-HR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Symbol"/>
              <a:buChar char="-"/>
            </a:pPr>
            <a:r>
              <a:rPr b="0" lang="hr-HR" sz="2000" spc="-1" strike="noStrike">
                <a:solidFill>
                  <a:srgbClr val="000000"/>
                </a:solidFill>
                <a:latin typeface="Cambria"/>
                <a:ea typeface="Cambria"/>
              </a:rPr>
              <a:t>Na primjer, interval uzorkovanja od 2 µs na svakom od dva odvojena kanala, dovodi do nesigurnosti od 2 µs u vremenskom intervalu između dolazaka P-vala na dva pretvornika. </a:t>
            </a:r>
            <a:endParaRPr b="0" lang="hr-HR" sz="2000" spc="-1" strike="noStrike">
              <a:latin typeface="Arial"/>
            </a:endParaRPr>
          </a:p>
        </p:txBody>
      </p:sp>
      <p:pic>
        <p:nvPicPr>
          <p:cNvPr id="402" name="Picture 1" descr=""/>
          <p:cNvPicPr/>
          <p:nvPr/>
        </p:nvPicPr>
        <p:blipFill>
          <a:blip r:embed="rId1"/>
          <a:stretch/>
        </p:blipFill>
        <p:spPr>
          <a:xfrm>
            <a:off x="1097640" y="2025720"/>
            <a:ext cx="6948360" cy="4239360"/>
          </a:xfrm>
          <a:prstGeom prst="rect">
            <a:avLst/>
          </a:prstGeom>
          <a:ln>
            <a:noFill/>
          </a:ln>
        </p:spPr>
      </p:pic>
      <p:sp>
        <p:nvSpPr>
          <p:cNvPr id="403" name="TextShape 3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AA4C22B3-0B9F-4822-A637-83739D407BFD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197" name="TextShape 2"/>
          <p:cNvSpPr txBox="1"/>
          <p:nvPr/>
        </p:nvSpPr>
        <p:spPr>
          <a:xfrm>
            <a:off x="355680" y="23400"/>
            <a:ext cx="8229240" cy="10656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100000"/>
              </a:lnSpc>
            </a:pPr>
            <a:br/>
            <a:endParaRPr b="0" lang="sr-Latn-C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CustomShape 3"/>
          <p:cNvSpPr/>
          <p:nvPr/>
        </p:nvSpPr>
        <p:spPr>
          <a:xfrm>
            <a:off x="108000" y="3141000"/>
            <a:ext cx="8910360" cy="191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Identificiranju i kvantificiranju sumnjivih problema unutar strukture, kontrola kvalitete, kao što su mjerenje debljine novih kolnika autocesta, te u programima preventivnog održavanja, kao što su rutinske procjene paluba mostova za otkrivanje delaminacija.</a:t>
            </a:r>
            <a:endParaRPr b="0" lang="hr-HR" sz="2400" spc="-1" strike="noStrike">
              <a:latin typeface="Arial"/>
            </a:endParaRPr>
          </a:p>
        </p:txBody>
      </p:sp>
      <p:sp>
        <p:nvSpPr>
          <p:cNvPr id="199" name="CustomShape 4"/>
          <p:cNvSpPr/>
          <p:nvPr/>
        </p:nvSpPr>
        <p:spPr>
          <a:xfrm>
            <a:off x="2058120" y="135360"/>
            <a:ext cx="482400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2800" spc="-1" strike="noStrike">
                <a:solidFill>
                  <a:srgbClr val="000000"/>
                </a:solidFill>
                <a:latin typeface="Cambria"/>
                <a:ea typeface="Cambria"/>
              </a:rPr>
              <a:t>IMPACT-ECHO metoda najuspješnije se koristi za : </a:t>
            </a:r>
            <a:endParaRPr b="0" lang="hr-HR" sz="2800" spc="-1" strike="noStrike">
              <a:latin typeface="Arial"/>
            </a:endParaRPr>
          </a:p>
        </p:txBody>
      </p:sp>
      <p:sp>
        <p:nvSpPr>
          <p:cNvPr id="200" name="CustomShape 5"/>
          <p:cNvSpPr/>
          <p:nvPr/>
        </p:nvSpPr>
        <p:spPr>
          <a:xfrm>
            <a:off x="4110480" y="1256040"/>
            <a:ext cx="719640" cy="1906920"/>
          </a:xfrm>
          <a:prstGeom prst="down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>
            <a:noFill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01" name="TextShape 6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6AEE2D70-B3B1-4970-8C64-256738534CB8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405" name="CustomShape 2"/>
          <p:cNvSpPr/>
          <p:nvPr/>
        </p:nvSpPr>
        <p:spPr>
          <a:xfrm>
            <a:off x="696960" y="70200"/>
            <a:ext cx="783972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2800" spc="-1" strike="noStrike">
                <a:solidFill>
                  <a:srgbClr val="000000"/>
                </a:solidFill>
                <a:latin typeface="Cambria"/>
                <a:ea typeface="Cambria"/>
              </a:rPr>
              <a:t>Brzina P-vala nakon testa IMPACT-ECHA</a:t>
            </a:r>
            <a:endParaRPr b="0" lang="hr-HR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hr-HR" sz="2800" spc="-1" strike="noStrike">
                <a:solidFill>
                  <a:srgbClr val="000000"/>
                </a:solidFill>
                <a:latin typeface="Cambria"/>
                <a:ea typeface="Cambria"/>
              </a:rPr>
              <a:t>na ploči poznate debljine</a:t>
            </a:r>
            <a:endParaRPr b="0" lang="hr-HR" sz="2800" spc="-1" strike="noStrike">
              <a:latin typeface="Arial"/>
            </a:endParaRPr>
          </a:p>
        </p:txBody>
      </p:sp>
      <p:sp>
        <p:nvSpPr>
          <p:cNvPr id="406" name="CustomShape 3"/>
          <p:cNvSpPr/>
          <p:nvPr/>
        </p:nvSpPr>
        <p:spPr>
          <a:xfrm>
            <a:off x="476640" y="1141920"/>
            <a:ext cx="82807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Osnovna jednadžba IMPACT-ECHA</a:t>
            </a:r>
            <a:endParaRPr b="0" lang="hr-HR" sz="24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407" name="Formula 4"/>
              <p:cNvSpPr txBox="1"/>
              <p:nvPr/>
            </p:nvSpPr>
            <p:spPr>
              <a:xfrm>
                <a:off x="4788000" y="2050920"/>
                <a:ext cx="2017800" cy="8150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𝑓</m:t>
                    </m:r>
                    <m:r>
                      <m:t xml:space="preserve">=</m:t>
                    </m:r>
                    <m:f>
                      <m:num>
                        <m:r>
                          <m:t xml:space="preserve">𝛽</m:t>
                        </m:r>
                        <m:sSub>
                          <m:e>
                            <m:r>
                              <m:t xml:space="preserve">𝐶</m:t>
                            </m:r>
                          </m:e>
                          <m:sub>
                            <m:r>
                              <m:t xml:space="preserve">𝑃</m:t>
                            </m:r>
                          </m:sub>
                        </m:sSub>
                      </m:num>
                      <m:den>
                        <m:r>
                          <m:t xml:space="preserve">2</m:t>
                        </m:r>
                        <m:r>
                          <m:t xml:space="preserve">𝐴</m:t>
                        </m:r>
                      </m:den>
                    </m:f>
                  </m:oMath>
                </a14:m>
              </a:p>
            </p:txBody>
          </p:sp>
        </mc:Choice>
        <mc:Fallback/>
      </mc:AlternateContent>
      <p:sp>
        <p:nvSpPr>
          <p:cNvPr id="408" name="CustomShape 5"/>
          <p:cNvSpPr/>
          <p:nvPr/>
        </p:nvSpPr>
        <p:spPr>
          <a:xfrm>
            <a:off x="4788000" y="2050920"/>
            <a:ext cx="2017800" cy="815040"/>
          </a:xfrm>
          <a:prstGeom prst="rect">
            <a:avLst/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hr-HR" sz="1800" spc="-1" strike="noStrike">
                <a:latin typeface="Arial"/>
              </a:rPr>
              <a:t> </a:t>
            </a:r>
            <a:endParaRPr b="0" lang="hr-HR" sz="18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409" name="Formula 6"/>
              <p:cNvSpPr txBox="1"/>
              <p:nvPr/>
            </p:nvSpPr>
            <p:spPr>
              <a:xfrm>
                <a:off x="3532680" y="3609360"/>
                <a:ext cx="2406960" cy="9216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𝒇</m:t>
                    </m:r>
                    <m:r>
                      <m:t xml:space="preserve">=</m:t>
                    </m:r>
                    <m:f>
                      <m:num>
                        <m:r>
                          <m:t xml:space="preserve">𝟎</m:t>
                        </m:r>
                        <m:r>
                          <m:t xml:space="preserve">,</m:t>
                        </m:r>
                        <m:r>
                          <m:t xml:space="preserve">𝟗𝟔</m:t>
                        </m:r>
                        <m:sSub>
                          <m:e>
                            <m:r>
                              <m:t xml:space="preserve">𝑪</m:t>
                            </m:r>
                          </m:e>
                          <m:sub>
                            <m:r>
                              <m:t xml:space="preserve">𝑷</m:t>
                            </m:r>
                          </m:sub>
                        </m:sSub>
                      </m:num>
                      <m:den>
                        <m:r>
                          <m:t xml:space="preserve">𝟐</m:t>
                        </m:r>
                        <m:r>
                          <m:t xml:space="preserve">𝑻</m:t>
                        </m:r>
                      </m:den>
                    </m:f>
                  </m:oMath>
                </a14:m>
              </a:p>
            </p:txBody>
          </p:sp>
        </mc:Choice>
        <mc:Fallback/>
      </mc:AlternateContent>
      <p:sp>
        <p:nvSpPr>
          <p:cNvPr id="410" name="CustomShape 7"/>
          <p:cNvSpPr/>
          <p:nvPr/>
        </p:nvSpPr>
        <p:spPr>
          <a:xfrm>
            <a:off x="3532680" y="3609360"/>
            <a:ext cx="2406960" cy="92160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hr-HR" sz="1800" spc="-1" strike="noStrike">
                <a:latin typeface="Arial"/>
              </a:rPr>
              <a:t> </a:t>
            </a:r>
            <a:endParaRPr b="0" lang="hr-HR" sz="1800" spc="-1" strike="noStrike">
              <a:latin typeface="Arial"/>
            </a:endParaRPr>
          </a:p>
        </p:txBody>
      </p:sp>
      <p:sp>
        <p:nvSpPr>
          <p:cNvPr id="411" name="CustomShape 8"/>
          <p:cNvSpPr/>
          <p:nvPr/>
        </p:nvSpPr>
        <p:spPr>
          <a:xfrm>
            <a:off x="488880" y="4944600"/>
            <a:ext cx="10078560" cy="82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400"/>
              </a:spcBef>
            </a:pPr>
            <a:r>
              <a:rPr b="0" lang="hr-HR" sz="2000" spc="-1" strike="noStrike">
                <a:solidFill>
                  <a:srgbClr val="000000"/>
                </a:solidFill>
                <a:latin typeface="Cambria"/>
                <a:ea typeface="Cambria"/>
              </a:rPr>
              <a:t> – </a:t>
            </a:r>
            <a:r>
              <a:rPr b="0" lang="hr-HR" sz="2000" spc="-1" strike="noStrike">
                <a:solidFill>
                  <a:srgbClr val="000000"/>
                </a:solidFill>
                <a:latin typeface="Cambria"/>
                <a:ea typeface="Cambria"/>
              </a:rPr>
              <a:t>faktor oblika (ovisi o geometriji ploče, nepravilnostima)</a:t>
            </a:r>
            <a:endParaRPr b="0" lang="hr-HR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hr-HR" sz="2000" spc="-1" strike="noStrike">
              <a:latin typeface="Arial"/>
            </a:endParaRPr>
          </a:p>
        </p:txBody>
      </p:sp>
      <p:sp>
        <p:nvSpPr>
          <p:cNvPr id="412" name="CustomShape 9"/>
          <p:cNvSpPr/>
          <p:nvPr/>
        </p:nvSpPr>
        <p:spPr>
          <a:xfrm>
            <a:off x="488880" y="4944600"/>
            <a:ext cx="10078560" cy="813600"/>
          </a:xfrm>
          <a:prstGeom prst="rect">
            <a:avLst/>
          </a:prstGeom>
          <a:blipFill rotWithShape="0">
            <a:blip r:embed="rId3"/>
            <a:stretch>
              <a:fillRect l="-483" t="0" r="0" b="-10415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hr-HR" sz="1800" spc="-1" strike="noStrike">
                <a:latin typeface="Arial"/>
              </a:rPr>
              <a:t> </a:t>
            </a:r>
            <a:endParaRPr b="0" lang="hr-HR" sz="1800" spc="-1" strike="noStrike">
              <a:latin typeface="Arial"/>
            </a:endParaRPr>
          </a:p>
        </p:txBody>
      </p:sp>
      <p:sp>
        <p:nvSpPr>
          <p:cNvPr id="413" name="CustomShape 10"/>
          <p:cNvSpPr/>
          <p:nvPr/>
        </p:nvSpPr>
        <p:spPr>
          <a:xfrm>
            <a:off x="488880" y="5802480"/>
            <a:ext cx="828072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400"/>
              </a:spcBef>
            </a:pPr>
            <a:r>
              <a:rPr b="0" lang="hr-HR" sz="2000" spc="-1" strike="noStrike">
                <a:solidFill>
                  <a:srgbClr val="000000"/>
                </a:solidFill>
                <a:latin typeface="Cambria"/>
                <a:ea typeface="Cambria"/>
              </a:rPr>
              <a:t> – </a:t>
            </a:r>
            <a:r>
              <a:rPr b="0" lang="hr-HR" sz="2000" spc="-1" strike="noStrike">
                <a:solidFill>
                  <a:srgbClr val="000000"/>
                </a:solidFill>
                <a:latin typeface="Cambria"/>
                <a:ea typeface="Cambria"/>
              </a:rPr>
              <a:t>debljina ploče</a:t>
            </a:r>
            <a:endParaRPr b="0" lang="hr-HR" sz="2000" spc="-1" strike="noStrike">
              <a:latin typeface="Arial"/>
            </a:endParaRPr>
          </a:p>
        </p:txBody>
      </p:sp>
      <p:sp>
        <p:nvSpPr>
          <p:cNvPr id="414" name="CustomShape 11"/>
          <p:cNvSpPr/>
          <p:nvPr/>
        </p:nvSpPr>
        <p:spPr>
          <a:xfrm>
            <a:off x="488880" y="5802480"/>
            <a:ext cx="8280720" cy="452880"/>
          </a:xfrm>
          <a:prstGeom prst="rect">
            <a:avLst/>
          </a:prstGeom>
          <a:blipFill rotWithShape="0">
            <a:blip r:embed="rId4"/>
            <a:stretch>
              <a:fillRect l="-143" t="0" r="0" b="-21587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hr-HR" sz="1800" spc="-1" strike="noStrike">
                <a:latin typeface="Arial"/>
              </a:rPr>
              <a:t> </a:t>
            </a:r>
            <a:endParaRPr b="0" lang="hr-HR" sz="18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415" name="Formula 12"/>
              <p:cNvSpPr txBox="1"/>
              <p:nvPr/>
            </p:nvSpPr>
            <p:spPr>
              <a:xfrm>
                <a:off x="2699640" y="1924560"/>
                <a:ext cx="1564920" cy="10141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𝒇</m:t>
                    </m:r>
                    <m:r>
                      <m:t xml:space="preserve">=</m:t>
                    </m:r>
                    <m:f>
                      <m:num>
                        <m:sSub>
                          <m:e>
                            <m:r>
                              <m:t xml:space="preserve">𝑪</m:t>
                            </m:r>
                          </m:e>
                          <m:sub>
                            <m:r>
                              <m:t xml:space="preserve">𝑷</m:t>
                            </m:r>
                          </m:sub>
                        </m:sSub>
                      </m:num>
                      <m:den>
                        <m:r>
                          <m:t xml:space="preserve">𝟐</m:t>
                        </m:r>
                        <m:r>
                          <m:t xml:space="preserve">𝑻</m:t>
                        </m:r>
                      </m:den>
                    </m:f>
                  </m:oMath>
                </a14:m>
              </a:p>
            </p:txBody>
          </p:sp>
        </mc:Choice>
        <mc:Fallback/>
      </mc:AlternateContent>
      <p:sp>
        <p:nvSpPr>
          <p:cNvPr id="416" name="CustomShape 13"/>
          <p:cNvSpPr/>
          <p:nvPr/>
        </p:nvSpPr>
        <p:spPr>
          <a:xfrm>
            <a:off x="2699640" y="1924560"/>
            <a:ext cx="1564920" cy="101412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hr-HR" sz="1800" spc="-1" strike="noStrike">
                <a:latin typeface="Arial"/>
              </a:rPr>
              <a:t> </a:t>
            </a:r>
            <a:endParaRPr b="0" lang="hr-HR" sz="1800" spc="-1" strike="noStrike">
              <a:latin typeface="Arial"/>
            </a:endParaRPr>
          </a:p>
        </p:txBody>
      </p:sp>
      <p:sp>
        <p:nvSpPr>
          <p:cNvPr id="417" name="TextShape 14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6F5E1A74-C179-4700-8CC2-A79F1A5A01CB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419" name="CustomShape 2"/>
          <p:cNvSpPr/>
          <p:nvPr/>
        </p:nvSpPr>
        <p:spPr>
          <a:xfrm>
            <a:off x="696960" y="70200"/>
            <a:ext cx="783972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2000" spc="-1" strike="noStrike">
                <a:solidFill>
                  <a:srgbClr val="000000"/>
                </a:solidFill>
                <a:latin typeface="Cambria"/>
                <a:ea typeface="Cambria"/>
              </a:rPr>
              <a:t>Brzina P-vala nakon testa IMPACT-ECHA na ploči poznate debljine</a:t>
            </a:r>
            <a:endParaRPr b="0" lang="hr-HR" sz="2000" spc="-1" strike="noStrike">
              <a:latin typeface="Arial"/>
            </a:endParaRPr>
          </a:p>
        </p:txBody>
      </p:sp>
      <p:sp>
        <p:nvSpPr>
          <p:cNvPr id="420" name="CustomShape 3"/>
          <p:cNvSpPr/>
          <p:nvPr/>
        </p:nvSpPr>
        <p:spPr>
          <a:xfrm>
            <a:off x="467640" y="393480"/>
            <a:ext cx="82807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Impact-echo  test na ploči debljine 200 mm</a:t>
            </a:r>
            <a:endParaRPr b="0" lang="hr-HR" sz="2400" spc="-1" strike="noStrike">
              <a:latin typeface="Arial"/>
            </a:endParaRPr>
          </a:p>
        </p:txBody>
      </p:sp>
      <p:pic>
        <p:nvPicPr>
          <p:cNvPr id="421" name="Slika 10" descr=""/>
          <p:cNvPicPr/>
          <p:nvPr/>
        </p:nvPicPr>
        <p:blipFill>
          <a:blip r:embed="rId1"/>
          <a:stretch/>
        </p:blipFill>
        <p:spPr>
          <a:xfrm>
            <a:off x="247680" y="1196280"/>
            <a:ext cx="8639640" cy="3318480"/>
          </a:xfrm>
          <a:prstGeom prst="rect">
            <a:avLst/>
          </a:prstGeom>
          <a:ln>
            <a:noFill/>
          </a:ln>
        </p:spPr>
      </p:pic>
      <p:sp>
        <p:nvSpPr>
          <p:cNvPr id="422" name="CustomShape 4"/>
          <p:cNvSpPr/>
          <p:nvPr/>
        </p:nvSpPr>
        <p:spPr>
          <a:xfrm>
            <a:off x="6774120" y="1791720"/>
            <a:ext cx="1878840" cy="613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241"/>
              </a:spcBef>
            </a:pPr>
            <a:r>
              <a:rPr b="0" lang="hr-HR" sz="1800" spc="-1" strike="noStrike">
                <a:solidFill>
                  <a:srgbClr val="000000"/>
                </a:solidFill>
                <a:latin typeface="Cambria"/>
                <a:ea typeface="Cambria"/>
              </a:rPr>
              <a:t>jedan maksimum</a:t>
            </a: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b="0" lang="hr-HR" sz="1400" spc="-1" strike="noStrike">
                <a:solidFill>
                  <a:srgbClr val="000000"/>
                </a:solidFill>
                <a:latin typeface="Cambria"/>
                <a:ea typeface="Cambria"/>
              </a:rPr>
              <a:t>(</a:t>
            </a:r>
            <a:r>
              <a:rPr b="0" lang="hr-HR" sz="1400" spc="-1" strike="noStrike" u="sng">
                <a:solidFill>
                  <a:srgbClr val="000000"/>
                </a:solidFill>
                <a:uFillTx/>
                <a:latin typeface="Cambria"/>
                <a:ea typeface="Cambria"/>
              </a:rPr>
              <a:t>Frekvencija debljine</a:t>
            </a:r>
            <a:r>
              <a:rPr b="0" lang="hr-HR" sz="1400" spc="-1" strike="noStrike">
                <a:solidFill>
                  <a:srgbClr val="000000"/>
                </a:solidFill>
                <a:latin typeface="Cambria"/>
                <a:ea typeface="Cambria"/>
              </a:rPr>
              <a:t>)</a:t>
            </a:r>
            <a:endParaRPr b="0" lang="hr-HR" sz="1400" spc="-1" strike="noStrike">
              <a:latin typeface="Arial"/>
            </a:endParaRPr>
          </a:p>
        </p:txBody>
      </p:sp>
      <p:sp>
        <p:nvSpPr>
          <p:cNvPr id="423" name="CustomShape 5"/>
          <p:cNvSpPr/>
          <p:nvPr/>
        </p:nvSpPr>
        <p:spPr>
          <a:xfrm rot="10800000">
            <a:off x="6368760" y="1785240"/>
            <a:ext cx="431640" cy="215640"/>
          </a:xfrm>
          <a:prstGeom prst="curvedConnector3">
            <a:avLst>
              <a:gd name="adj1" fmla="val 50000"/>
            </a:avLst>
          </a:prstGeom>
          <a:noFill/>
          <a:ln w="15840">
            <a:solidFill>
              <a:srgbClr val="000000"/>
            </a:solidFill>
            <a:round/>
            <a:tailEnd len="lg" type="triangle" w="lg"/>
          </a:ln>
        </p:spPr>
        <p:style>
          <a:lnRef idx="0"/>
          <a:fillRef idx="0"/>
          <a:effectRef idx="0"/>
          <a:fontRef idx="minor"/>
        </p:style>
      </p:sp>
      <mc:AlternateContent>
        <mc:Choice xmlns:a14="http://schemas.microsoft.com/office/drawing/2010/main" Requires="a14">
          <p:sp>
            <p:nvSpPr>
              <p:cNvPr id="424" name="Formula 6"/>
              <p:cNvSpPr txBox="1"/>
              <p:nvPr/>
            </p:nvSpPr>
            <p:spPr>
              <a:xfrm>
                <a:off x="215280" y="5024880"/>
                <a:ext cx="8568720" cy="8643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𝑓</m:t>
                    </m:r>
                    <m:r>
                      <m:t xml:space="preserve">=</m:t>
                    </m:r>
                    <m:f>
                      <m:num>
                        <m:r>
                          <m:t xml:space="preserve">0</m:t>
                        </m:r>
                        <m:r>
                          <m:t xml:space="preserve">,96</m:t>
                        </m:r>
                        <m:sSub>
                          <m:e>
                            <m:r>
                              <m:t xml:space="preserve">𝐶</m:t>
                            </m:r>
                          </m:e>
                          <m:sub>
                            <m:r>
                              <m:t xml:space="preserve">𝑃</m:t>
                            </m:r>
                          </m:sub>
                        </m:sSub>
                      </m:num>
                      <m:den>
                        <m:r>
                          <m:t xml:space="preserve">2</m:t>
                        </m:r>
                        <m:r>
                          <m:t xml:space="preserve">𝑇</m:t>
                        </m:r>
                      </m:den>
                    </m:f>
                    <m:r>
                      <m:t xml:space="preserve">→</m:t>
                    </m:r>
                    <m:sSub>
                      <m:e>
                        <m:r>
                          <m:t xml:space="preserve">𝑪</m:t>
                        </m:r>
                      </m:e>
                      <m:sub>
                        <m:r>
                          <m:t xml:space="preserve">𝑷</m:t>
                        </m:r>
                      </m:sub>
                    </m:sSub>
                    <m:r>
                      <m:t xml:space="preserve">=</m:t>
                    </m:r>
                    <m:f>
                      <m:num>
                        <m:r>
                          <m:t xml:space="preserve">𝟐</m:t>
                        </m:r>
                        <m:r>
                          <m:t xml:space="preserve">𝑻𝒇</m:t>
                        </m:r>
                      </m:num>
                      <m:den>
                        <m:r>
                          <m:t xml:space="preserve">𝟎</m:t>
                        </m:r>
                        <m:r>
                          <m:t xml:space="preserve">,</m:t>
                        </m:r>
                        <m:r>
                          <m:t xml:space="preserve">𝟗𝟔</m:t>
                        </m:r>
                      </m:den>
                    </m:f>
                  </m:oMath>
                </a14:m>
              </a:p>
            </p:txBody>
          </p:sp>
        </mc:Choice>
        <mc:Fallback/>
      </mc:AlternateContent>
      <p:sp>
        <p:nvSpPr>
          <p:cNvPr id="425" name="CustomShape 7"/>
          <p:cNvSpPr/>
          <p:nvPr/>
        </p:nvSpPr>
        <p:spPr>
          <a:xfrm>
            <a:off x="215280" y="5024880"/>
            <a:ext cx="8568720" cy="86436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hr-HR" sz="1800" spc="-1" strike="noStrike">
                <a:latin typeface="Arial"/>
              </a:rPr>
              <a:t> </a:t>
            </a:r>
            <a:endParaRPr b="0" lang="hr-HR" sz="1800" spc="-1" strike="noStrike">
              <a:latin typeface="Arial"/>
            </a:endParaRPr>
          </a:p>
        </p:txBody>
      </p:sp>
      <p:sp>
        <p:nvSpPr>
          <p:cNvPr id="426" name="TextShape 8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9AE400ED-9BD1-42DB-9171-F2C48054A901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428" name="CustomShape 2"/>
          <p:cNvSpPr/>
          <p:nvPr/>
        </p:nvSpPr>
        <p:spPr>
          <a:xfrm>
            <a:off x="696960" y="70200"/>
            <a:ext cx="783972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2000" spc="-1" strike="noStrike">
                <a:solidFill>
                  <a:srgbClr val="000000"/>
                </a:solidFill>
                <a:latin typeface="Cambria"/>
                <a:ea typeface="Cambria"/>
              </a:rPr>
              <a:t>Determinacija debljine ploče</a:t>
            </a:r>
            <a:endParaRPr b="0" lang="hr-HR" sz="2000" spc="-1" strike="noStrike">
              <a:latin typeface="Arial"/>
            </a:endParaRPr>
          </a:p>
        </p:txBody>
      </p:sp>
      <p:sp>
        <p:nvSpPr>
          <p:cNvPr id="429" name="CustomShape 3"/>
          <p:cNvSpPr/>
          <p:nvPr/>
        </p:nvSpPr>
        <p:spPr>
          <a:xfrm>
            <a:off x="503280" y="329400"/>
            <a:ext cx="8280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241"/>
              </a:spcBef>
            </a:pPr>
            <a:r>
              <a:rPr b="0" lang="hr-HR" sz="1800" spc="-1" strike="noStrike">
                <a:solidFill>
                  <a:srgbClr val="000000"/>
                </a:solidFill>
                <a:latin typeface="Cambria"/>
                <a:ea typeface="Cambria"/>
              </a:rPr>
              <a:t>Kombinacija mjerenja brzine vala i impact-echo testa</a:t>
            </a:r>
            <a:endParaRPr b="0" lang="hr-HR" sz="18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430" name="Formula 4"/>
              <p:cNvSpPr txBox="1"/>
              <p:nvPr/>
            </p:nvSpPr>
            <p:spPr>
              <a:xfrm>
                <a:off x="5673600" y="1805400"/>
                <a:ext cx="3467520" cy="5054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𝑓</m:t>
                    </m:r>
                    <m:r>
                      <m:t xml:space="preserve">=</m:t>
                    </m:r>
                    <m:f>
                      <m:num>
                        <m:r>
                          <m:t xml:space="preserve">0</m:t>
                        </m:r>
                        <m:r>
                          <m:t xml:space="preserve">,96</m:t>
                        </m:r>
                        <m:sSub>
                          <m:e>
                            <m:r>
                              <m:t xml:space="preserve">𝐶</m:t>
                            </m:r>
                          </m:e>
                          <m:sub>
                            <m:r>
                              <m:t xml:space="preserve">𝑃</m:t>
                            </m:r>
                          </m:sub>
                        </m:sSub>
                      </m:num>
                      <m:den>
                        <m:r>
                          <m:t xml:space="preserve">2</m:t>
                        </m:r>
                        <m:r>
                          <m:t xml:space="preserve">𝑇</m:t>
                        </m:r>
                      </m:den>
                    </m:f>
                    <m:r>
                      <m:t xml:space="preserve">→</m:t>
                    </m:r>
                    <m:r>
                      <m:t xml:space="preserve">𝑇</m:t>
                    </m:r>
                    <m:r>
                      <m:t xml:space="preserve">=</m:t>
                    </m:r>
                    <m:f>
                      <m:num>
                        <m:r>
                          <m:t xml:space="preserve">0</m:t>
                        </m:r>
                        <m:r>
                          <m:t xml:space="preserve">,96</m:t>
                        </m:r>
                        <m:sSub>
                          <m:e>
                            <m:r>
                              <m:t xml:space="preserve">𝐶</m:t>
                            </m:r>
                          </m:e>
                          <m:sub>
                            <m:r>
                              <m:t xml:space="preserve">𝑃</m:t>
                            </m:r>
                          </m:sub>
                        </m:sSub>
                      </m:num>
                      <m:den>
                        <m:r>
                          <m:t xml:space="preserve">2</m:t>
                        </m:r>
                        <m:r>
                          <m:t xml:space="preserve">𝑓</m:t>
                        </m:r>
                      </m:den>
                    </m:f>
                  </m:oMath>
                </a14:m>
              </a:p>
            </p:txBody>
          </p:sp>
        </mc:Choice>
        <mc:Fallback/>
      </mc:AlternateContent>
      <p:sp>
        <p:nvSpPr>
          <p:cNvPr id="431" name="CustomShape 5"/>
          <p:cNvSpPr/>
          <p:nvPr/>
        </p:nvSpPr>
        <p:spPr>
          <a:xfrm>
            <a:off x="5673600" y="1805400"/>
            <a:ext cx="3467520" cy="505440"/>
          </a:xfrm>
          <a:prstGeom prst="rect">
            <a:avLst/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hr-HR" sz="1800" spc="-1" strike="noStrike">
                <a:latin typeface="Arial"/>
              </a:rPr>
              <a:t> </a:t>
            </a:r>
            <a:endParaRPr b="0" lang="hr-HR" sz="1800" spc="-1" strike="noStrike">
              <a:latin typeface="Arial"/>
            </a:endParaRPr>
          </a:p>
        </p:txBody>
      </p:sp>
      <p:pic>
        <p:nvPicPr>
          <p:cNvPr id="432" name="Slika 1" descr=""/>
          <p:cNvPicPr/>
          <p:nvPr/>
        </p:nvPicPr>
        <p:blipFill>
          <a:blip r:embed="rId2"/>
          <a:stretch/>
        </p:blipFill>
        <p:spPr>
          <a:xfrm>
            <a:off x="205560" y="1120320"/>
            <a:ext cx="5580720" cy="4371840"/>
          </a:xfrm>
          <a:prstGeom prst="rect">
            <a:avLst/>
          </a:prstGeom>
          <a:ln>
            <a:noFill/>
          </a:ln>
        </p:spPr>
      </p:pic>
      <p:sp>
        <p:nvSpPr>
          <p:cNvPr id="433" name="CustomShape 6"/>
          <p:cNvSpPr/>
          <p:nvPr/>
        </p:nvSpPr>
        <p:spPr>
          <a:xfrm>
            <a:off x="5897520" y="1005840"/>
            <a:ext cx="3138840" cy="765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>
              <a:lnSpc>
                <a:spcPct val="100000"/>
              </a:lnSpc>
              <a:spcBef>
                <a:spcPts val="281"/>
              </a:spcBef>
              <a:buClr>
                <a:srgbClr val="000000"/>
              </a:buClr>
              <a:buFont typeface="Symbol"/>
              <a:buChar char="-"/>
            </a:pPr>
            <a:r>
              <a:rPr b="0" lang="hr-HR" sz="1400" spc="-1" strike="noStrike">
                <a:solidFill>
                  <a:srgbClr val="000000"/>
                </a:solidFill>
                <a:latin typeface="Cambria"/>
                <a:ea typeface="Cambria"/>
              </a:rPr>
              <a:t>Determinirana brzina P-vala</a:t>
            </a:r>
            <a:endParaRPr b="0" lang="hr-HR" sz="1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spcBef>
                <a:spcPts val="281"/>
              </a:spcBef>
              <a:buClr>
                <a:srgbClr val="000000"/>
              </a:buClr>
              <a:buFont typeface="Symbol"/>
              <a:buChar char="-"/>
            </a:pPr>
            <a:r>
              <a:rPr b="0" lang="hr-HR" sz="1400" spc="-1" strike="noStrike">
                <a:solidFill>
                  <a:srgbClr val="000000"/>
                </a:solidFill>
                <a:latin typeface="Cambria"/>
                <a:ea typeface="Cambria"/>
              </a:rPr>
              <a:t>dobivena frekvencija f mjerena na istom mjestu gdje i brzina vala: </a:t>
            </a:r>
            <a:endParaRPr b="0" lang="hr-HR" sz="1400" spc="-1" strike="noStrike">
              <a:latin typeface="Arial"/>
            </a:endParaRPr>
          </a:p>
        </p:txBody>
      </p:sp>
      <p:sp>
        <p:nvSpPr>
          <p:cNvPr id="434" name="CustomShape 7"/>
          <p:cNvSpPr/>
          <p:nvPr/>
        </p:nvSpPr>
        <p:spPr>
          <a:xfrm>
            <a:off x="5897520" y="2450880"/>
            <a:ext cx="313884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>
              <a:lnSpc>
                <a:spcPct val="100000"/>
              </a:lnSpc>
              <a:spcBef>
                <a:spcPts val="281"/>
              </a:spcBef>
              <a:buClr>
                <a:srgbClr val="000000"/>
              </a:buClr>
              <a:buFont typeface="Symbol"/>
              <a:buChar char="-"/>
            </a:pPr>
            <a:r>
              <a:rPr b="0" lang="hr-HR" sz="1400" spc="-1" strike="noStrike">
                <a:solidFill>
                  <a:srgbClr val="000000"/>
                </a:solidFill>
                <a:latin typeface="Cambria"/>
                <a:ea typeface="Cambria"/>
              </a:rPr>
              <a:t>U primjeru, L = 300 mm:</a:t>
            </a:r>
            <a:endParaRPr b="0" lang="hr-HR" sz="14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435" name="Formula 8"/>
              <p:cNvSpPr txBox="1"/>
              <p:nvPr/>
            </p:nvSpPr>
            <p:spPr>
              <a:xfrm>
                <a:off x="5673600" y="2811960"/>
                <a:ext cx="3467520" cy="2458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𝑡</m:t>
                        </m:r>
                      </m:e>
                      <m:sub>
                        <m:r>
                          <m:t xml:space="preserve">2</m:t>
                        </m:r>
                      </m:sub>
                    </m:sSub>
                    <m:r>
                      <m:t xml:space="preserve">−</m:t>
                    </m:r>
                    <m:sSub>
                      <m:e>
                        <m:r>
                          <m:t xml:space="preserve">𝑡</m:t>
                        </m:r>
                      </m:e>
                      <m:sub>
                        <m:r>
                          <m:t xml:space="preserve">1</m:t>
                        </m:r>
                      </m:sub>
                    </m:sSub>
                    <m:r>
                      <m:t xml:space="preserve">=</m:t>
                    </m:r>
                    <m:r>
                      <m:t xml:space="preserve">75</m:t>
                    </m:r>
                    <m:r>
                      <m:t xml:space="preserve">𝜇</m:t>
                    </m:r>
                    <m:r>
                      <m:t xml:space="preserve">𝑠</m:t>
                    </m:r>
                  </m:oMath>
                </a14:m>
              </a:p>
            </p:txBody>
          </p:sp>
        </mc:Choice>
        <mc:Fallback/>
      </mc:AlternateContent>
      <p:sp>
        <p:nvSpPr>
          <p:cNvPr id="436" name="CustomShape 9"/>
          <p:cNvSpPr/>
          <p:nvPr/>
        </p:nvSpPr>
        <p:spPr>
          <a:xfrm>
            <a:off x="5673600" y="2811960"/>
            <a:ext cx="3467520" cy="245880"/>
          </a:xfrm>
          <a:prstGeom prst="rect">
            <a:avLst/>
          </a:prstGeom>
          <a:blipFill rotWithShape="0">
            <a:blip r:embed="rId3"/>
            <a:stretch>
              <a:fillRect l="0" t="0" r="0" b="-21867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hr-HR" sz="1800" spc="-1" strike="noStrike">
                <a:latin typeface="Arial"/>
              </a:rPr>
              <a:t> </a:t>
            </a:r>
            <a:endParaRPr b="0" lang="hr-HR" sz="18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437" name="Formula 10"/>
              <p:cNvSpPr txBox="1"/>
              <p:nvPr/>
            </p:nvSpPr>
            <p:spPr>
              <a:xfrm>
                <a:off x="5893200" y="3184560"/>
                <a:ext cx="3287160" cy="5025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𝐶</m:t>
                        </m:r>
                      </m:e>
                      <m:sub>
                        <m:r>
                          <m:t xml:space="preserve">𝑝</m:t>
                        </m:r>
                      </m:sub>
                    </m:sSub>
                    <m:r>
                      <m:t xml:space="preserve">=</m:t>
                    </m:r>
                    <m:f>
                      <m:num>
                        <m:r>
                          <m:t xml:space="preserve">𝐿</m:t>
                        </m:r>
                      </m:num>
                      <m:den>
                        <m:sSub>
                          <m:e>
                            <m:r>
                              <m:t xml:space="preserve">𝑡</m:t>
                            </m:r>
                          </m:e>
                          <m:sub>
                            <m:r>
                              <m:t xml:space="preserve">2</m:t>
                            </m:r>
                          </m:sub>
                        </m:sSub>
                        <m:r>
                          <m:t xml:space="preserve">−</m:t>
                        </m:r>
                        <m:sSub>
                          <m:e>
                            <m:r>
                              <m:t xml:space="preserve">𝑡</m:t>
                            </m:r>
                          </m:e>
                          <m:sub>
                            <m:r>
                              <m:t xml:space="preserve">1</m:t>
                            </m:r>
                          </m:sub>
                        </m:sSub>
                      </m:den>
                    </m:f>
                    <m:r>
                      <m:t xml:space="preserve">=</m:t>
                    </m:r>
                    <m:f>
                      <m:num>
                        <m:r>
                          <m:t xml:space="preserve">0</m:t>
                        </m:r>
                        <m:r>
                          <m:t xml:space="preserve">,3</m:t>
                        </m:r>
                      </m:num>
                      <m:den>
                        <m:r>
                          <m:t xml:space="preserve">0</m:t>
                        </m:r>
                        <m:r>
                          <m:t xml:space="preserve">,000075</m:t>
                        </m:r>
                      </m:den>
                    </m:f>
                    <m:r>
                      <m:t xml:space="preserve">=</m:t>
                    </m:r>
                    <m:r>
                      <m:t xml:space="preserve">4000</m:t>
                    </m:r>
                    <m:f>
                      <m:fPr>
                        <m:type m:val="lin"/>
                      </m:fPr>
                      <m:num>
                        <m:r>
                          <m:t xml:space="preserve">𝑚</m:t>
                        </m:r>
                      </m:num>
                      <m:den>
                        <m:r>
                          <m:t xml:space="preserve">𝑠</m:t>
                        </m:r>
                      </m:den>
                    </m:f>
                  </m:oMath>
                </a14:m>
              </a:p>
            </p:txBody>
          </p:sp>
        </mc:Choice>
        <mc:Fallback/>
      </mc:AlternateContent>
      <p:sp>
        <p:nvSpPr>
          <p:cNvPr id="438" name="CustomShape 11"/>
          <p:cNvSpPr/>
          <p:nvPr/>
        </p:nvSpPr>
        <p:spPr>
          <a:xfrm>
            <a:off x="5893200" y="3184560"/>
            <a:ext cx="3287160" cy="50256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hr-HR" sz="1800" spc="-1" strike="noStrike">
                <a:latin typeface="Arial"/>
              </a:rPr>
              <a:t> </a:t>
            </a:r>
            <a:endParaRPr b="0" lang="hr-HR" sz="18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439" name="Formula 12"/>
              <p:cNvSpPr txBox="1"/>
              <p:nvPr/>
            </p:nvSpPr>
            <p:spPr>
              <a:xfrm>
                <a:off x="5676120" y="3971880"/>
                <a:ext cx="3467520" cy="2696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𝑓</m:t>
                        </m:r>
                      </m:e>
                      <m:sub>
                        <m:r>
                          <m:t xml:space="preserve">𝑇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r>
                              <m:t xml:space="preserve">𝑜</m:t>
                            </m:r>
                            <m:r>
                              <m:t xml:space="preserve">č</m:t>
                            </m:r>
                            <m:r>
                              <m:t xml:space="preserve">𝑖𝑡𝑎𝑛𝑜</m:t>
                            </m:r>
                          </m:e>
                        </m:d>
                      </m:sub>
                    </m:sSub>
                    <m:r>
                      <m:t xml:space="preserve">=</m:t>
                    </m:r>
                    <m:r>
                      <m:t xml:space="preserve">10</m:t>
                    </m:r>
                    <m:r>
                      <m:t xml:space="preserve">,3</m:t>
                    </m:r>
                    <m:r>
                      <m:t xml:space="preserve">𝑘𝐻𝑧</m:t>
                    </m:r>
                  </m:oMath>
                </a14:m>
              </a:p>
            </p:txBody>
          </p:sp>
        </mc:Choice>
        <mc:Fallback/>
      </mc:AlternateContent>
      <p:sp>
        <p:nvSpPr>
          <p:cNvPr id="440" name="CustomShape 13"/>
          <p:cNvSpPr/>
          <p:nvPr/>
        </p:nvSpPr>
        <p:spPr>
          <a:xfrm>
            <a:off x="5676120" y="3971880"/>
            <a:ext cx="3467520" cy="269640"/>
          </a:xfrm>
          <a:prstGeom prst="rect">
            <a:avLst/>
          </a:prstGeom>
          <a:blipFill rotWithShape="0">
            <a:blip r:embed="rId5"/>
            <a:stretch>
              <a:fillRect l="0" t="0" r="0" b="-24919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hr-HR" sz="1800" spc="-1" strike="noStrike">
                <a:latin typeface="Arial"/>
              </a:rPr>
              <a:t> </a:t>
            </a:r>
            <a:endParaRPr b="0" lang="hr-HR" sz="18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441" name="Formula 14"/>
              <p:cNvSpPr txBox="1"/>
              <p:nvPr/>
            </p:nvSpPr>
            <p:spPr>
              <a:xfrm>
                <a:off x="6256800" y="4788360"/>
                <a:ext cx="2501640" cy="6609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𝑇</m:t>
                    </m:r>
                    <m:r>
                      <m:t xml:space="preserve">=</m:t>
                    </m:r>
                    <m:f>
                      <m:num>
                        <m:r>
                          <m:t xml:space="preserve">0</m:t>
                        </m:r>
                        <m:r>
                          <m:t xml:space="preserve">,96</m:t>
                        </m:r>
                        <m:sSub>
                          <m:e>
                            <m:r>
                              <m:t xml:space="preserve">𝐶</m:t>
                            </m:r>
                          </m:e>
                          <m:sub>
                            <m:r>
                              <m:t xml:space="preserve">𝑃</m:t>
                            </m:r>
                          </m:sub>
                        </m:sSub>
                      </m:num>
                      <m:den>
                        <m:r>
                          <m:t xml:space="preserve">2</m:t>
                        </m:r>
                        <m:r>
                          <m:t xml:space="preserve">𝑓</m:t>
                        </m:r>
                      </m:den>
                    </m:f>
                    <m:r>
                      <m:t xml:space="preserve">=</m:t>
                    </m:r>
                    <m:r>
                      <m:t xml:space="preserve">186</m:t>
                    </m:r>
                    <m:r>
                      <m:t xml:space="preserve">𝑚𝑚</m:t>
                    </m:r>
                  </m:oMath>
                </a14:m>
              </a:p>
            </p:txBody>
          </p:sp>
        </mc:Choice>
        <mc:Fallback/>
      </mc:AlternateContent>
      <p:sp>
        <p:nvSpPr>
          <p:cNvPr id="442" name="CustomShape 15"/>
          <p:cNvSpPr/>
          <p:nvPr/>
        </p:nvSpPr>
        <p:spPr>
          <a:xfrm>
            <a:off x="6256800" y="4788360"/>
            <a:ext cx="2501640" cy="660960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hr-HR" sz="1800" spc="-1" strike="noStrike">
                <a:latin typeface="Arial"/>
              </a:rPr>
              <a:t> </a:t>
            </a:r>
            <a:endParaRPr b="0" lang="hr-HR" sz="1800" spc="-1" strike="noStrike">
              <a:latin typeface="Arial"/>
            </a:endParaRPr>
          </a:p>
        </p:txBody>
      </p:sp>
      <p:sp>
        <p:nvSpPr>
          <p:cNvPr id="443" name="CustomShape 16"/>
          <p:cNvSpPr/>
          <p:nvPr/>
        </p:nvSpPr>
        <p:spPr>
          <a:xfrm flipH="1">
            <a:off x="7406280" y="4259160"/>
            <a:ext cx="1800" cy="465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2320">
            <a:solidFill>
              <a:srgbClr val="4a7ebb"/>
            </a:solidFill>
            <a:round/>
            <a:tailEnd len="med" type="triangle" w="lg"/>
          </a:ln>
        </p:spPr>
        <p:style>
          <a:lnRef idx="0"/>
          <a:fillRef idx="0"/>
          <a:effectRef idx="0"/>
          <a:fontRef idx="minor"/>
        </p:style>
      </p:sp>
      <p:sp>
        <p:nvSpPr>
          <p:cNvPr id="444" name="TextShape 17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E6319B69-F01D-414A-A532-8ADDE2DB51ED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446" name="CustomShape 2"/>
          <p:cNvSpPr/>
          <p:nvPr/>
        </p:nvSpPr>
        <p:spPr>
          <a:xfrm>
            <a:off x="745200" y="116640"/>
            <a:ext cx="7839720" cy="106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3200" spc="-1" strike="noStrike">
                <a:solidFill>
                  <a:srgbClr val="000000"/>
                </a:solidFill>
                <a:latin typeface="Cambria"/>
                <a:ea typeface="Cambria"/>
              </a:rPr>
              <a:t>Ispitivanje pukotina koje se nalaze na površini IMPACT-ECHOM</a:t>
            </a:r>
            <a:endParaRPr b="0" lang="hr-HR" sz="3200" spc="-1" strike="noStrike">
              <a:latin typeface="Arial"/>
            </a:endParaRPr>
          </a:p>
        </p:txBody>
      </p:sp>
      <p:sp>
        <p:nvSpPr>
          <p:cNvPr id="447" name="CustomShape 3"/>
          <p:cNvSpPr/>
          <p:nvPr/>
        </p:nvSpPr>
        <p:spPr>
          <a:xfrm>
            <a:off x="539640" y="1272600"/>
            <a:ext cx="790416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Pukotina koja je otvorena na površini je bilo koja pukotina koja je vidljiva na površini. </a:t>
            </a:r>
            <a:endParaRPr b="0" lang="hr-HR" sz="2400" spc="-1" strike="noStrike">
              <a:latin typeface="Arial"/>
            </a:endParaRPr>
          </a:p>
        </p:txBody>
      </p:sp>
      <p:sp>
        <p:nvSpPr>
          <p:cNvPr id="448" name="CustomShape 4"/>
          <p:cNvSpPr/>
          <p:nvPr/>
        </p:nvSpPr>
        <p:spPr>
          <a:xfrm>
            <a:off x="207360" y="2629080"/>
            <a:ext cx="8568720" cy="3138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Kada se udarni valovi generiraju IMPACT-ECHOM na površinu betona u blizini površinske pukotine, kao što je prikazano na slici (a), uzorak širenja valova značajno se razlikuje od uzorka u čvrstom betonu.</a:t>
            </a:r>
            <a:endParaRPr b="0" lang="hr-HR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Budući da je pukotina konkretizator ili, u nekim slučajevima, beton/voda, ona odražava naprezanje koji se širi prema van od mjesta udara, kao što je prikazano na slici (b).</a:t>
            </a:r>
            <a:endParaRPr b="0" lang="hr-HR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79"/>
              </a:spcBef>
            </a:pPr>
            <a:endParaRPr b="0" lang="hr-HR" sz="2400" spc="-1" strike="noStrike">
              <a:latin typeface="Arial"/>
            </a:endParaRPr>
          </a:p>
        </p:txBody>
      </p:sp>
      <p:sp>
        <p:nvSpPr>
          <p:cNvPr id="449" name="TextShape 5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A2C99C25-F792-44C0-92C5-E481185B1E04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451" name="CustomShape 2"/>
          <p:cNvSpPr/>
          <p:nvPr/>
        </p:nvSpPr>
        <p:spPr>
          <a:xfrm>
            <a:off x="0" y="0"/>
            <a:ext cx="9143640" cy="104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400"/>
              </a:spcBef>
            </a:pPr>
            <a:r>
              <a:rPr b="0" lang="hr-HR" sz="2000" spc="-1" strike="noStrike">
                <a:solidFill>
                  <a:srgbClr val="000000"/>
                </a:solidFill>
                <a:latin typeface="Cambria"/>
                <a:ea typeface="Cambria"/>
              </a:rPr>
              <a:t>Kad P val dosegne donji rub pukotine, on stvara difrakcijski P-val, obilježen na slici (c,d) kao  </a:t>
            </a:r>
            <a:r>
              <a:rPr b="1" lang="hr-HR" sz="2000" spc="-1" strike="noStrike">
                <a:solidFill>
                  <a:srgbClr val="000000"/>
                </a:solidFill>
                <a:latin typeface="Cambria"/>
                <a:ea typeface="Cambria"/>
              </a:rPr>
              <a:t>P</a:t>
            </a:r>
            <a:r>
              <a:rPr b="1" lang="hr-HR" sz="2000" spc="-1" strike="noStrike" baseline="-25000">
                <a:solidFill>
                  <a:srgbClr val="000000"/>
                </a:solidFill>
                <a:latin typeface="Cambria"/>
                <a:ea typeface="Cambria"/>
              </a:rPr>
              <a:t>d</a:t>
            </a:r>
            <a:r>
              <a:rPr b="1" lang="hr-HR" sz="2000" spc="-1" strike="noStrike">
                <a:solidFill>
                  <a:srgbClr val="000000"/>
                </a:solidFill>
                <a:latin typeface="Cambria"/>
                <a:ea typeface="Cambria"/>
              </a:rPr>
              <a:t>P </a:t>
            </a:r>
            <a:r>
              <a:rPr b="0" lang="hr-HR" sz="2000" spc="-1" strike="noStrike">
                <a:solidFill>
                  <a:srgbClr val="000000"/>
                </a:solidFill>
                <a:latin typeface="Cambria"/>
                <a:ea typeface="Cambria"/>
              </a:rPr>
              <a:t>koji putuje prema van duž cilindričnog fronta, centriran na donjem rubu pukotine. Ovo je prvi udarni val koji dopire do sonde.</a:t>
            </a:r>
            <a:endParaRPr b="0" lang="hr-HR" sz="2000" spc="-1" strike="noStrike">
              <a:latin typeface="Arial"/>
            </a:endParaRPr>
          </a:p>
        </p:txBody>
      </p:sp>
      <p:pic>
        <p:nvPicPr>
          <p:cNvPr id="452" name="Picture 4" descr=""/>
          <p:cNvPicPr/>
          <p:nvPr/>
        </p:nvPicPr>
        <p:blipFill>
          <a:blip r:embed="rId1"/>
          <a:stretch/>
        </p:blipFill>
        <p:spPr>
          <a:xfrm>
            <a:off x="990720" y="1015560"/>
            <a:ext cx="7253280" cy="5247360"/>
          </a:xfrm>
          <a:prstGeom prst="rect">
            <a:avLst/>
          </a:prstGeom>
          <a:ln>
            <a:noFill/>
          </a:ln>
        </p:spPr>
      </p:pic>
      <p:sp>
        <p:nvSpPr>
          <p:cNvPr id="453" name="TextShape 3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2D73FD77-1C1F-482E-9B4F-5D3FF664894B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455" name="CustomShape 2"/>
          <p:cNvSpPr/>
          <p:nvPr/>
        </p:nvSpPr>
        <p:spPr>
          <a:xfrm>
            <a:off x="0" y="30240"/>
            <a:ext cx="9000720" cy="191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479"/>
              </a:spcBef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Pri određivanju dubine pukotine, koriste se dva pretvarača, kao što je prikazano na slici . Pretvarač na istoj strani pukotine kao udar koristi se za određivanje vremena udara, a drugi pretvarač mjeri vrijeme potrebno da udarni val od točke A (točke udara) dođe do točke B (vrha pukotine), te do C (pretvornika).</a:t>
            </a:r>
            <a:endParaRPr b="0" lang="hr-HR" sz="2400" spc="-1" strike="noStrike">
              <a:latin typeface="Arial"/>
            </a:endParaRPr>
          </a:p>
        </p:txBody>
      </p:sp>
      <p:pic>
        <p:nvPicPr>
          <p:cNvPr id="456" name="Picture 4" descr=""/>
          <p:cNvPicPr/>
          <p:nvPr/>
        </p:nvPicPr>
        <p:blipFill>
          <a:blip r:embed="rId1"/>
          <a:stretch/>
        </p:blipFill>
        <p:spPr>
          <a:xfrm>
            <a:off x="126720" y="2205000"/>
            <a:ext cx="8981640" cy="3986280"/>
          </a:xfrm>
          <a:prstGeom prst="rect">
            <a:avLst/>
          </a:prstGeom>
          <a:ln>
            <a:noFill/>
          </a:ln>
        </p:spPr>
      </p:pic>
      <p:sp>
        <p:nvSpPr>
          <p:cNvPr id="457" name="TextShape 3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A7AD4B8C-6EEA-4DB9-BF50-0C5FE736890B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459" name="CustomShape 2"/>
          <p:cNvSpPr/>
          <p:nvPr/>
        </p:nvSpPr>
        <p:spPr>
          <a:xfrm>
            <a:off x="0" y="260640"/>
            <a:ext cx="9143640" cy="153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439"/>
              </a:spcBef>
            </a:pPr>
            <a:r>
              <a:rPr b="0" lang="hr-HR" sz="2200" spc="-1" strike="noStrike">
                <a:solidFill>
                  <a:srgbClr val="000000"/>
                </a:solidFill>
                <a:latin typeface="Cambria"/>
                <a:ea typeface="Cambria"/>
              </a:rPr>
              <a:t>Dva pretvarača i točka udara smješteni su na ravnoj liniji okomitoj na crtu pukotine na površini. </a:t>
            </a:r>
            <a:endParaRPr b="0" lang="hr-HR" sz="2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39"/>
              </a:spcBef>
            </a:pPr>
            <a:r>
              <a:rPr b="0" lang="hr-HR" sz="2200" spc="-1" strike="noStrike">
                <a:solidFill>
                  <a:srgbClr val="000000"/>
                </a:solidFill>
                <a:latin typeface="Cambria"/>
                <a:ea typeface="Cambria"/>
              </a:rPr>
              <a:t>Ako se zna brzina vala i udaljenosti H</a:t>
            </a:r>
            <a:r>
              <a:rPr b="0" lang="hr-HR" sz="2200" spc="-1" strike="noStrike" baseline="-25000">
                <a:solidFill>
                  <a:srgbClr val="000000"/>
                </a:solidFill>
                <a:latin typeface="Cambria"/>
                <a:ea typeface="Cambria"/>
              </a:rPr>
              <a:t>1</a:t>
            </a:r>
            <a:r>
              <a:rPr b="0" lang="hr-HR" sz="2200" spc="-1" strike="noStrike">
                <a:solidFill>
                  <a:srgbClr val="000000"/>
                </a:solidFill>
                <a:latin typeface="Cambria"/>
                <a:ea typeface="Cambria"/>
              </a:rPr>
              <a:t>, H</a:t>
            </a:r>
            <a:r>
              <a:rPr b="0" lang="hr-HR" sz="2200" spc="-1" strike="noStrike" baseline="-25000">
                <a:solidFill>
                  <a:srgbClr val="000000"/>
                </a:solidFill>
                <a:latin typeface="Cambria"/>
                <a:ea typeface="Cambria"/>
              </a:rPr>
              <a:t>2</a:t>
            </a:r>
            <a:r>
              <a:rPr b="0" lang="hr-HR" sz="2200" spc="-1" strike="noStrike">
                <a:solidFill>
                  <a:srgbClr val="000000"/>
                </a:solidFill>
                <a:latin typeface="Cambria"/>
                <a:ea typeface="Cambria"/>
              </a:rPr>
              <a:t>, H</a:t>
            </a:r>
            <a:r>
              <a:rPr b="0" lang="hr-HR" sz="2200" spc="-1" strike="noStrike" baseline="-25000">
                <a:solidFill>
                  <a:srgbClr val="000000"/>
                </a:solidFill>
                <a:latin typeface="Cambria"/>
                <a:ea typeface="Cambria"/>
              </a:rPr>
              <a:t>3</a:t>
            </a:r>
            <a:r>
              <a:rPr b="0" lang="hr-HR" sz="2200" spc="-1" strike="noStrike">
                <a:solidFill>
                  <a:srgbClr val="000000"/>
                </a:solidFill>
                <a:latin typeface="Cambria"/>
                <a:ea typeface="Cambria"/>
              </a:rPr>
              <a:t>, i vrijeme dolaska valova naprezanja na dva pretvarača, može se izračunati dubina pukotine.</a:t>
            </a:r>
            <a:endParaRPr b="0" lang="hr-HR" sz="2200" spc="-1" strike="noStrike">
              <a:latin typeface="Arial"/>
            </a:endParaRPr>
          </a:p>
        </p:txBody>
      </p:sp>
      <p:sp>
        <p:nvSpPr>
          <p:cNvPr id="460" name="CustomShape 3"/>
          <p:cNvSpPr/>
          <p:nvPr/>
        </p:nvSpPr>
        <p:spPr>
          <a:xfrm>
            <a:off x="107640" y="4581000"/>
            <a:ext cx="9143640" cy="1614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b="1" i="1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Ova metoda nazvana je tehnikom prolaska kroz vrijeme</a:t>
            </a: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.</a:t>
            </a:r>
            <a:endParaRPr b="0" lang="hr-HR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Ona se može koristiti za dobivanje dobrih aproksimacija dubina, mjerenih okomito na površinu, ili  pukotina koje su okomite na površinu, nagnute ili zakrivljene.</a:t>
            </a:r>
            <a:endParaRPr b="0" lang="hr-HR" sz="24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461" name="Formula 4"/>
              <p:cNvSpPr txBox="1"/>
              <p:nvPr/>
            </p:nvSpPr>
            <p:spPr>
              <a:xfrm>
                <a:off x="4679640" y="2321640"/>
                <a:ext cx="3924000" cy="14547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𝐷</m:t>
                    </m:r>
                    <m:r>
                      <m:t xml:space="preserve">=</m:t>
                    </m:r>
                    <m:rad>
                      <m:radPr>
                        <m:degHide m:val="1"/>
                      </m:radPr>
                      <m:deg/>
                      <m:e/>
                    </m:rad>
                  </m:oMath>
                </a14:m>
              </a:p>
            </p:txBody>
          </p:sp>
        </mc:Choice>
        <mc:Fallback/>
      </mc:AlternateContent>
      <p:sp>
        <p:nvSpPr>
          <p:cNvPr id="462" name="CustomShape 5"/>
          <p:cNvSpPr/>
          <p:nvPr/>
        </p:nvSpPr>
        <p:spPr>
          <a:xfrm>
            <a:off x="4679640" y="2321640"/>
            <a:ext cx="3924000" cy="1454760"/>
          </a:xfrm>
          <a:prstGeom prst="rect">
            <a:avLst/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hr-HR" sz="1800" spc="-1" strike="noStrike">
                <a:latin typeface="Arial"/>
              </a:rPr>
              <a:t> </a:t>
            </a:r>
            <a:endParaRPr b="0" lang="hr-HR" sz="1800" spc="-1" strike="noStrike">
              <a:latin typeface="Arial"/>
            </a:endParaRPr>
          </a:p>
        </p:txBody>
      </p:sp>
      <p:sp>
        <p:nvSpPr>
          <p:cNvPr id="463" name="CustomShape 6"/>
          <p:cNvSpPr/>
          <p:nvPr/>
        </p:nvSpPr>
        <p:spPr>
          <a:xfrm>
            <a:off x="1511280" y="2213280"/>
            <a:ext cx="3168000" cy="216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479"/>
              </a:spcBef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Ako je:</a:t>
            </a:r>
            <a:endParaRPr b="0" lang="hr-HR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hr-HR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tada je:</a:t>
            </a:r>
            <a:endParaRPr b="0" lang="hr-HR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hr-HR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hr-HR" sz="2400" spc="-1" strike="noStrike">
              <a:latin typeface="Arial"/>
            </a:endParaRPr>
          </a:p>
        </p:txBody>
      </p:sp>
      <p:sp>
        <p:nvSpPr>
          <p:cNvPr id="464" name="CustomShape 7"/>
          <p:cNvSpPr/>
          <p:nvPr/>
        </p:nvSpPr>
        <p:spPr>
          <a:xfrm>
            <a:off x="1511280" y="2213280"/>
            <a:ext cx="3168000" cy="2086200"/>
          </a:xfrm>
          <a:prstGeom prst="rect">
            <a:avLst/>
          </a:prstGeom>
          <a:blipFill rotWithShape="0">
            <a:blip r:embed="rId2"/>
            <a:stretch>
              <a:fillRect l="-3073" t="-2328" r="0" b="0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hr-HR" sz="1800" spc="-1" strike="noStrike">
                <a:latin typeface="Arial"/>
              </a:rPr>
              <a:t> </a:t>
            </a:r>
            <a:endParaRPr b="0" lang="hr-HR" sz="1800" spc="-1" strike="noStrike">
              <a:latin typeface="Arial"/>
            </a:endParaRPr>
          </a:p>
        </p:txBody>
      </p:sp>
      <p:sp>
        <p:nvSpPr>
          <p:cNvPr id="465" name="CustomShape 8"/>
          <p:cNvSpPr/>
          <p:nvPr/>
        </p:nvSpPr>
        <p:spPr>
          <a:xfrm>
            <a:off x="3995640" y="2134800"/>
            <a:ext cx="359640" cy="208620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80">
            <a:solidFill>
              <a:srgbClr val="4a7eb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6" name="TextShape 9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5CF81EC6-483A-4A32-9EF9-3F09A9323C27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468" name="CustomShape 2"/>
          <p:cNvSpPr/>
          <p:nvPr/>
        </p:nvSpPr>
        <p:spPr>
          <a:xfrm>
            <a:off x="1998000" y="11880"/>
            <a:ext cx="565164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3200" spc="-1" strike="noStrike">
                <a:solidFill>
                  <a:srgbClr val="000000"/>
                </a:solidFill>
                <a:latin typeface="Cambria"/>
                <a:ea typeface="Cambria"/>
              </a:rPr>
              <a:t>Djelomice ispunjene pukotine</a:t>
            </a:r>
            <a:endParaRPr b="0" lang="hr-HR" sz="3200" spc="-1" strike="noStrike">
              <a:latin typeface="Arial"/>
            </a:endParaRPr>
          </a:p>
        </p:txBody>
      </p:sp>
      <p:sp>
        <p:nvSpPr>
          <p:cNvPr id="469" name="CustomShape 3"/>
          <p:cNvSpPr/>
          <p:nvPr/>
        </p:nvSpPr>
        <p:spPr>
          <a:xfrm>
            <a:off x="140400" y="549360"/>
            <a:ext cx="8667000" cy="1492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spcBef>
                <a:spcPts val="241"/>
              </a:spcBef>
            </a:pPr>
            <a:r>
              <a:rPr b="0" lang="hr-HR" sz="1800" spc="-1" strike="noStrike">
                <a:solidFill>
                  <a:srgbClr val="000000"/>
                </a:solidFill>
                <a:latin typeface="Cambria"/>
                <a:ea typeface="Cambria"/>
              </a:rPr>
              <a:t>Ako je prostor blizu i na ušću pukotine ispunjen, kao što je prikazano na slici, ukoliko se i dopusti prolaz P, S i R valova generiranih udarcem, ne mogu se dobiti informacije o opsegu ispunjenja u ostatku pukotine.</a:t>
            </a: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41"/>
              </a:spcBef>
            </a:pPr>
            <a:r>
              <a:rPr b="0" lang="hr-HR" sz="1800" spc="-1" strike="noStrike">
                <a:solidFill>
                  <a:srgbClr val="000000"/>
                </a:solidFill>
                <a:latin typeface="Cambria"/>
                <a:ea typeface="Cambria"/>
              </a:rPr>
              <a:t>Teško je indetificirati pomake uzrokovane P-valom koji se odvaja od sučelja beton/zrak na granici injektiranja i/ili s prednje strane pukotine</a:t>
            </a:r>
            <a:endParaRPr b="0" lang="hr-HR" sz="1800" spc="-1" strike="noStrike">
              <a:latin typeface="Arial"/>
            </a:endParaRPr>
          </a:p>
        </p:txBody>
      </p:sp>
      <p:pic>
        <p:nvPicPr>
          <p:cNvPr id="470" name="Picture 1" descr=""/>
          <p:cNvPicPr/>
          <p:nvPr/>
        </p:nvPicPr>
        <p:blipFill>
          <a:blip r:embed="rId1"/>
          <a:stretch/>
        </p:blipFill>
        <p:spPr>
          <a:xfrm>
            <a:off x="855720" y="2179080"/>
            <a:ext cx="7498080" cy="4087080"/>
          </a:xfrm>
          <a:prstGeom prst="rect">
            <a:avLst/>
          </a:prstGeom>
          <a:ln>
            <a:noFill/>
          </a:ln>
        </p:spPr>
      </p:pic>
      <p:sp>
        <p:nvSpPr>
          <p:cNvPr id="471" name="TextShape 4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E701FBA1-AFCA-4D5C-84D9-19D348CF1D2A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473" name="CustomShape 2"/>
          <p:cNvSpPr/>
          <p:nvPr/>
        </p:nvSpPr>
        <p:spPr>
          <a:xfrm>
            <a:off x="89640" y="465840"/>
            <a:ext cx="9108000" cy="105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/>
              <a:buChar char="-"/>
            </a:pPr>
            <a:r>
              <a:rPr b="0" lang="hr-HR" sz="2000" spc="-1" strike="noStrike">
                <a:solidFill>
                  <a:srgbClr val="000000"/>
                </a:solidFill>
                <a:latin typeface="Cambria"/>
                <a:ea typeface="Cambria"/>
              </a:rPr>
              <a:t>Zbog velike debljine sloja tla uzima se u obzir refleksija P-vala sa granice slojeva beton-tlo</a:t>
            </a:r>
            <a:endParaRPr b="0" lang="hr-HR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b="0" lang="hr-HR" sz="2000" spc="-1" strike="noStrike">
              <a:latin typeface="Arial"/>
            </a:endParaRPr>
          </a:p>
        </p:txBody>
      </p:sp>
      <p:sp>
        <p:nvSpPr>
          <p:cNvPr id="474" name="CustomShape 3"/>
          <p:cNvSpPr/>
          <p:nvPr/>
        </p:nvSpPr>
        <p:spPr>
          <a:xfrm>
            <a:off x="971640" y="0"/>
            <a:ext cx="73443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Podne ploče na kontaktu sa tlom</a:t>
            </a:r>
            <a:endParaRPr b="0" lang="hr-HR" sz="24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475" name="Formula 4"/>
              <p:cNvSpPr txBox="1"/>
              <p:nvPr/>
            </p:nvSpPr>
            <p:spPr>
              <a:xfrm>
                <a:off x="794880" y="1575000"/>
                <a:ext cx="2922480" cy="5763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𝐴</m:t>
                        </m:r>
                      </m:e>
                      <m:sub>
                        <m:r>
                          <m:t xml:space="preserve">𝑟𝑒𝑓𝑙𝑒𝑘𝑡𝑖𝑟𝑎𝑛𝑜</m:t>
                        </m:r>
                      </m:sub>
                    </m:sSub>
                    <m:r>
                      <m:t xml:space="preserve">=</m:t>
                    </m:r>
                    <m:sSub>
                      <m:e>
                        <m:r>
                          <m:t xml:space="preserve">𝐴</m:t>
                        </m:r>
                      </m:e>
                      <m:sub>
                        <m:r>
                          <m:t xml:space="preserve">𝑖</m:t>
                        </m:r>
                      </m:sub>
                    </m:sSub>
                    <m:f>
                      <m:num>
                        <m:d>
                          <m:dPr>
                            <m:begChr m:val="("/>
                            <m:endChr m:val=")"/>
                          </m:dPr>
                          <m:e>
                            <m:sSub>
                              <m:e>
                                <m:r>
                                  <m:t xml:space="preserve">𝑍</m:t>
                                </m:r>
                              </m:e>
                              <m:sub>
                                <m:r>
                                  <m:t xml:space="preserve">2</m:t>
                                </m:r>
                              </m:sub>
                            </m:sSub>
                            <m:r>
                              <m:t xml:space="preserve">−</m:t>
                            </m:r>
                            <m:sSub>
                              <m:e>
                                <m:r>
                                  <m:t xml:space="preserve">𝑍</m:t>
                                </m:r>
                              </m:e>
                              <m:sub>
                                <m:r>
                                  <m:t xml:space="preserve">1</m:t>
                                </m:r>
                              </m:sub>
                            </m:sSub>
                          </m:e>
                        </m:d>
                      </m:num>
                      <m:den>
                        <m:d>
                          <m:dPr>
                            <m:begChr m:val="("/>
                            <m:endChr m:val=")"/>
                          </m:dPr>
                          <m:e>
                            <m:sSub>
                              <m:e>
                                <m:r>
                                  <m:t xml:space="preserve">𝑍</m:t>
                                </m:r>
                              </m:e>
                              <m:sub>
                                <m:r>
                                  <m:t xml:space="preserve">2</m:t>
                                </m:r>
                              </m:sub>
                            </m:sSub>
                            <m:r>
                              <m:t xml:space="preserve">+</m:t>
                            </m:r>
                            <m:sSub>
                              <m:e>
                                <m:r>
                                  <m:t xml:space="preserve">𝑍</m:t>
                                </m:r>
                              </m:e>
                              <m:sub>
                                <m:r>
                                  <m:t xml:space="preserve">1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</a:p>
            </p:txBody>
          </p:sp>
        </mc:Choice>
        <mc:Fallback/>
      </mc:AlternateContent>
      <p:sp>
        <p:nvSpPr>
          <p:cNvPr id="476" name="CustomShape 5"/>
          <p:cNvSpPr/>
          <p:nvPr/>
        </p:nvSpPr>
        <p:spPr>
          <a:xfrm>
            <a:off x="794880" y="1575000"/>
            <a:ext cx="2922480" cy="576360"/>
          </a:xfrm>
          <a:prstGeom prst="rect">
            <a:avLst/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hr-HR" sz="1800" spc="-1" strike="noStrike">
                <a:latin typeface="Arial"/>
              </a:rPr>
              <a:t> </a:t>
            </a:r>
            <a:endParaRPr b="0" lang="hr-HR" sz="18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477" name="Formula 6"/>
              <p:cNvSpPr txBox="1"/>
              <p:nvPr/>
            </p:nvSpPr>
            <p:spPr>
              <a:xfrm>
                <a:off x="794880" y="2405160"/>
                <a:ext cx="2922480" cy="5763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𝐴</m:t>
                        </m:r>
                      </m:e>
                      <m:sub>
                        <m:r>
                          <m:t xml:space="preserve">𝑟𝑒𝑓𝑟𝑎𝑘𝑡𝑖𝑟𝑎𝑛𝑜</m:t>
                        </m:r>
                      </m:sub>
                    </m:sSub>
                    <m:r>
                      <m:t xml:space="preserve">=</m:t>
                    </m:r>
                    <m:sSub>
                      <m:e>
                        <m:r>
                          <m:t xml:space="preserve">𝐴</m:t>
                        </m:r>
                      </m:e>
                      <m:sub>
                        <m:r>
                          <m:t xml:space="preserve">𝑖</m:t>
                        </m:r>
                      </m:sub>
                    </m:sSub>
                    <m:f>
                      <m:num>
                        <m:d>
                          <m:dPr>
                            <m:begChr m:val="("/>
                            <m:endChr m:val=")"/>
                          </m:dPr>
                          <m:e>
                            <m:sSub>
                              <m:e>
                                <m:r>
                                  <m:t xml:space="preserve">2</m:t>
                                </m:r>
                                <m:r>
                                  <m:t xml:space="preserve">𝑍</m:t>
                                </m:r>
                              </m:e>
                              <m:sub>
                                <m:r>
                                  <m:t xml:space="preserve">2</m:t>
                                </m:r>
                              </m:sub>
                            </m:sSub>
                          </m:e>
                        </m:d>
                      </m:num>
                      <m:den>
                        <m:d>
                          <m:dPr>
                            <m:begChr m:val="("/>
                            <m:endChr m:val=")"/>
                          </m:dPr>
                          <m:e>
                            <m:sSub>
                              <m:e>
                                <m:r>
                                  <m:t xml:space="preserve">𝑍</m:t>
                                </m:r>
                              </m:e>
                              <m:sub>
                                <m:r>
                                  <m:t xml:space="preserve">2</m:t>
                                </m:r>
                              </m:sub>
                            </m:sSub>
                            <m:r>
                              <m:t xml:space="preserve">+</m:t>
                            </m:r>
                            <m:sSub>
                              <m:e>
                                <m:r>
                                  <m:t xml:space="preserve">𝑍</m:t>
                                </m:r>
                              </m:e>
                              <m:sub>
                                <m:r>
                                  <m:t xml:space="preserve">1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</a:p>
            </p:txBody>
          </p:sp>
        </mc:Choice>
        <mc:Fallback/>
      </mc:AlternateContent>
      <p:sp>
        <p:nvSpPr>
          <p:cNvPr id="478" name="CustomShape 7"/>
          <p:cNvSpPr/>
          <p:nvPr/>
        </p:nvSpPr>
        <p:spPr>
          <a:xfrm>
            <a:off x="794880" y="2405160"/>
            <a:ext cx="2922480" cy="57636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hr-HR" sz="1800" spc="-1" strike="noStrike">
                <a:latin typeface="Arial"/>
              </a:rPr>
              <a:t> </a:t>
            </a:r>
            <a:endParaRPr b="0" lang="hr-HR" sz="1800" spc="-1" strike="noStrike">
              <a:latin typeface="Arial"/>
            </a:endParaRPr>
          </a:p>
        </p:txBody>
      </p:sp>
      <p:sp>
        <p:nvSpPr>
          <p:cNvPr id="479" name="CustomShape 8"/>
          <p:cNvSpPr/>
          <p:nvPr/>
        </p:nvSpPr>
        <p:spPr>
          <a:xfrm>
            <a:off x="4165920" y="1360440"/>
            <a:ext cx="4503240" cy="168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hr-HR" sz="1600" spc="-1" strike="noStrike">
                <a:solidFill>
                  <a:srgbClr val="000000"/>
                </a:solidFill>
                <a:latin typeface="Cambria"/>
                <a:ea typeface="Cambria"/>
              </a:rPr>
              <a:t>Z</a:t>
            </a:r>
            <a:r>
              <a:rPr b="0" lang="hr-HR" sz="1600" spc="-1" strike="noStrike" baseline="-25000">
                <a:solidFill>
                  <a:srgbClr val="000000"/>
                </a:solidFill>
                <a:latin typeface="Cambria"/>
                <a:ea typeface="Cambria"/>
              </a:rPr>
              <a:t>1</a:t>
            </a:r>
            <a:r>
              <a:rPr b="0" lang="hr-HR" sz="1600" spc="-1" strike="noStrike">
                <a:solidFill>
                  <a:srgbClr val="000000"/>
                </a:solidFill>
                <a:latin typeface="Cambria"/>
                <a:ea typeface="Cambria"/>
              </a:rPr>
              <a:t> – akustična impedencija sloja u kojem se val približava granici slojeva</a:t>
            </a:r>
            <a:endParaRPr b="0" lang="hr-H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r-HR" sz="1600" spc="-1" strike="noStrike">
                <a:solidFill>
                  <a:srgbClr val="000000"/>
                </a:solidFill>
                <a:latin typeface="Cambria"/>
                <a:ea typeface="Cambria"/>
              </a:rPr>
              <a:t>Z</a:t>
            </a:r>
            <a:r>
              <a:rPr b="0" lang="hr-HR" sz="1600" spc="-1" strike="noStrike" baseline="-25000">
                <a:solidFill>
                  <a:srgbClr val="000000"/>
                </a:solidFill>
                <a:latin typeface="Cambria"/>
                <a:ea typeface="Cambria"/>
              </a:rPr>
              <a:t>2</a:t>
            </a:r>
            <a:r>
              <a:rPr b="0" lang="hr-HR" sz="1600" spc="-1" strike="noStrike">
                <a:solidFill>
                  <a:srgbClr val="000000"/>
                </a:solidFill>
                <a:latin typeface="Cambria"/>
                <a:ea typeface="Cambria"/>
              </a:rPr>
              <a:t> – akustična impedencija sloja iza granice</a:t>
            </a:r>
            <a:endParaRPr b="0" lang="hr-H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r-HR" sz="1600" spc="-1" strike="noStrike">
                <a:solidFill>
                  <a:srgbClr val="000000"/>
                </a:solidFill>
                <a:latin typeface="Cambria"/>
                <a:ea typeface="Cambria"/>
              </a:rPr>
              <a:t>A</a:t>
            </a:r>
            <a:r>
              <a:rPr b="0" lang="hr-HR" sz="1600" spc="-1" strike="noStrike" baseline="-25000">
                <a:solidFill>
                  <a:srgbClr val="000000"/>
                </a:solidFill>
                <a:latin typeface="Cambria"/>
                <a:ea typeface="Cambria"/>
              </a:rPr>
              <a:t>i</a:t>
            </a:r>
            <a:r>
              <a:rPr b="0" lang="hr-HR" sz="1600" spc="-1" strike="noStrike">
                <a:solidFill>
                  <a:srgbClr val="000000"/>
                </a:solidFill>
                <a:latin typeface="Cambria"/>
                <a:ea typeface="Cambria"/>
              </a:rPr>
              <a:t> – amplituda kretanja čestica u iniciranom valu</a:t>
            </a:r>
            <a:endParaRPr b="0" lang="hr-HR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hr-HR" sz="1600" spc="-1" strike="noStrike">
                <a:solidFill>
                  <a:srgbClr val="000000"/>
                </a:solidFill>
                <a:latin typeface="Cambria"/>
                <a:ea typeface="Cambria"/>
              </a:rPr>
              <a:t>Omjer </a:t>
            </a:r>
            <a:r>
              <a:rPr b="0" i="1" lang="hr-HR" sz="1600" spc="-1" strike="noStrike">
                <a:solidFill>
                  <a:srgbClr val="000000"/>
                </a:solidFill>
                <a:latin typeface="Cambria"/>
                <a:ea typeface="Cambria"/>
              </a:rPr>
              <a:t>A</a:t>
            </a:r>
            <a:r>
              <a:rPr b="0" i="1" lang="hr-HR" sz="1600" spc="-1" strike="noStrike" baseline="-25000">
                <a:solidFill>
                  <a:srgbClr val="000000"/>
                </a:solidFill>
                <a:latin typeface="Cambria"/>
                <a:ea typeface="Cambria"/>
              </a:rPr>
              <a:t>refketirano</a:t>
            </a:r>
            <a:r>
              <a:rPr b="0" i="1" lang="hr-HR" sz="1600" spc="-1" strike="noStrike">
                <a:solidFill>
                  <a:srgbClr val="000000"/>
                </a:solidFill>
                <a:latin typeface="Cambria"/>
                <a:ea typeface="Cambria"/>
              </a:rPr>
              <a:t>/A</a:t>
            </a:r>
            <a:r>
              <a:rPr b="0" i="1" lang="hr-HR" sz="1600" spc="-1" strike="noStrike" baseline="-25000">
                <a:solidFill>
                  <a:srgbClr val="000000"/>
                </a:solidFill>
                <a:latin typeface="Cambria"/>
                <a:ea typeface="Cambria"/>
              </a:rPr>
              <a:t>i</a:t>
            </a:r>
            <a:r>
              <a:rPr b="0" lang="hr-HR" sz="1600" spc="-1" strike="noStrike">
                <a:solidFill>
                  <a:srgbClr val="000000"/>
                </a:solidFill>
                <a:latin typeface="Cambria"/>
                <a:ea typeface="Cambria"/>
              </a:rPr>
              <a:t> predstavlja</a:t>
            </a:r>
            <a:endParaRPr b="0" lang="hr-HR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r-HR" sz="1600" spc="-1" strike="noStrike">
                <a:solidFill>
                  <a:srgbClr val="000000"/>
                </a:solidFill>
                <a:latin typeface="Cambria"/>
                <a:ea typeface="Cambria"/>
              </a:rPr>
              <a:t>koeficijent refleksije</a:t>
            </a:r>
            <a:r>
              <a:rPr b="0" lang="hr-HR" sz="1600" spc="-1" strike="noStrike">
                <a:solidFill>
                  <a:srgbClr val="000000"/>
                </a:solidFill>
                <a:latin typeface="Cambria"/>
                <a:ea typeface="Cambria"/>
              </a:rPr>
              <a:t> </a:t>
            </a:r>
            <a:r>
              <a:rPr b="1" i="1" lang="hr-HR" sz="1600" spc="-1" strike="noStrike">
                <a:solidFill>
                  <a:srgbClr val="000000"/>
                </a:solidFill>
                <a:latin typeface="Cambria"/>
                <a:ea typeface="Cambria"/>
              </a:rPr>
              <a:t>R:</a:t>
            </a:r>
            <a:endParaRPr b="0" lang="hr-HR" sz="16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480" name="Formula 9"/>
              <p:cNvSpPr txBox="1"/>
              <p:nvPr/>
            </p:nvSpPr>
            <p:spPr>
              <a:xfrm>
                <a:off x="4956480" y="3099600"/>
                <a:ext cx="2922480" cy="5749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𝑹</m:t>
                    </m:r>
                    <m:r>
                      <m:t xml:space="preserve">=</m:t>
                    </m:r>
                    <m:f>
                      <m:num>
                        <m:sSub>
                          <m:e>
                            <m:r>
                              <m:t xml:space="preserve">𝑨</m:t>
                            </m:r>
                          </m:e>
                          <m:sub>
                            <m:r>
                              <m:t xml:space="preserve">𝒓𝒆𝒇𝒓𝒂𝒌𝒕𝒊𝒓𝒂𝒏𝒐</m:t>
                            </m:r>
                          </m:sub>
                        </m:sSub>
                      </m:num>
                      <m:den>
                        <m:sSub>
                          <m:e>
                            <m:r>
                              <m:t xml:space="preserve">𝑨</m:t>
                            </m:r>
                          </m:e>
                          <m:sub>
                            <m:r>
                              <m:t xml:space="preserve">𝒊</m:t>
                            </m:r>
                          </m:sub>
                        </m:sSub>
                      </m:den>
                    </m:f>
                    <m:r>
                      <m:t xml:space="preserve">=</m:t>
                    </m:r>
                    <m:f>
                      <m:num>
                        <m:sSub>
                          <m:e>
                            <m:r>
                              <m:t xml:space="preserve">𝒁</m:t>
                            </m:r>
                          </m:e>
                          <m:sub>
                            <m:r>
                              <m:t xml:space="preserve">𝟐</m:t>
                            </m:r>
                          </m:sub>
                        </m:sSub>
                        <m:r>
                          <m:t xml:space="preserve">−</m:t>
                        </m:r>
                        <m:sSub>
                          <m:e>
                            <m:r>
                              <m:t xml:space="preserve">𝒁</m:t>
                            </m:r>
                          </m:e>
                          <m:sub>
                            <m:r>
                              <m:t xml:space="preserve">𝟏</m:t>
                            </m:r>
                          </m:sub>
                        </m:sSub>
                      </m:num>
                      <m:den>
                        <m:sSub>
                          <m:e>
                            <m:r>
                              <m:t xml:space="preserve">𝒁</m:t>
                            </m:r>
                          </m:e>
                          <m:sub>
                            <m:r>
                              <m:t xml:space="preserve">𝟐</m:t>
                            </m:r>
                          </m:sub>
                        </m:sSub>
                        <m:r>
                          <m:t xml:space="preserve">+</m:t>
                        </m:r>
                        <m:sSub>
                          <m:e>
                            <m:r>
                              <m:t xml:space="preserve">𝒁</m:t>
                            </m:r>
                          </m:e>
                          <m:sub>
                            <m:r>
                              <m:t xml:space="preserve">𝟏</m:t>
                            </m:r>
                          </m:sub>
                        </m:sSub>
                      </m:den>
                    </m:f>
                  </m:oMath>
                </a14:m>
              </a:p>
            </p:txBody>
          </p:sp>
        </mc:Choice>
        <mc:Fallback/>
      </mc:AlternateContent>
      <p:sp>
        <p:nvSpPr>
          <p:cNvPr id="481" name="CustomShape 10"/>
          <p:cNvSpPr/>
          <p:nvPr/>
        </p:nvSpPr>
        <p:spPr>
          <a:xfrm>
            <a:off x="4956480" y="3099600"/>
            <a:ext cx="2922480" cy="57492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hr-HR" sz="1800" spc="-1" strike="noStrike">
                <a:latin typeface="Arial"/>
              </a:rPr>
              <a:t> </a:t>
            </a:r>
            <a:endParaRPr b="0" lang="hr-HR" sz="18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482" name="Formula 11"/>
              <p:cNvSpPr txBox="1"/>
              <p:nvPr/>
            </p:nvSpPr>
            <p:spPr>
              <a:xfrm>
                <a:off x="1050480" y="3885840"/>
                <a:ext cx="7231320" cy="3913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𝑍</m:t>
                        </m:r>
                      </m:e>
                      <m:sub>
                        <m:r>
                          <m:t xml:space="preserve">2</m:t>
                        </m:r>
                      </m:sub>
                    </m:sSub>
                    <m:r>
                      <m:t xml:space="preserve">≪</m:t>
                    </m:r>
                    <m:sSub>
                      <m:e>
                        <m:r>
                          <m:t xml:space="preserve">𝑍</m:t>
                        </m:r>
                      </m:e>
                      <m:sub>
                        <m:r>
                          <m:t xml:space="preserve">1</m:t>
                        </m:r>
                      </m:sub>
                    </m:sSub>
                    <m:r>
                      <m:t xml:space="preserve">→</m:t>
                    </m:r>
                    <m:sSub>
                      <m:e>
                        <m:r>
                          <m:t xml:space="preserve">𝐴</m:t>
                        </m:r>
                      </m:e>
                      <m:sub>
                        <m:r>
                          <m:t xml:space="preserve">𝑟𝑒𝑓𝑙𝑒𝑘𝑡𝑖𝑟𝑎𝑛𝑜</m:t>
                        </m:r>
                      </m:sub>
                    </m:sSub>
                    <m:r>
                      <m:t xml:space="preserve">≅</m:t>
                    </m:r>
                    <m:r>
                      <m:t xml:space="preserve">−</m:t>
                    </m:r>
                    <m:sSub>
                      <m:e>
                        <m:r>
                          <m:t xml:space="preserve">𝐴</m:t>
                        </m:r>
                      </m:e>
                      <m:sub>
                        <m:r>
                          <m:t xml:space="preserve">𝑖</m:t>
                        </m:r>
                      </m:sub>
                    </m:sSub>
                    <m:r>
                      <m:t xml:space="preserve">→</m:t>
                    </m:r>
                    <m:sSub>
                      <m:e>
                        <m:r>
                          <m:t xml:space="preserve">𝐴</m:t>
                        </m:r>
                      </m:e>
                      <m:sub>
                        <m:r>
                          <m:t xml:space="preserve">𝑟𝑒𝑓𝑟𝑎𝑘𝑡𝑖𝑟𝑎𝑛𝑜</m:t>
                        </m:r>
                      </m:sub>
                    </m:sSub>
                    <m:r>
                      <m:t xml:space="preserve">≅</m:t>
                    </m:r>
                    <m:r>
                      <m:t xml:space="preserve">0</m:t>
                    </m:r>
                  </m:oMath>
                </a14:m>
              </a:p>
            </p:txBody>
          </p:sp>
        </mc:Choice>
        <mc:Fallback/>
      </mc:AlternateContent>
      <p:sp>
        <p:nvSpPr>
          <p:cNvPr id="483" name="CustomShape 12"/>
          <p:cNvSpPr/>
          <p:nvPr/>
        </p:nvSpPr>
        <p:spPr>
          <a:xfrm>
            <a:off x="1050480" y="3885840"/>
            <a:ext cx="7231320" cy="391320"/>
          </a:xfrm>
          <a:prstGeom prst="rect">
            <a:avLst/>
          </a:prstGeom>
          <a:blipFill rotWithShape="0">
            <a:blip r:embed="rId4"/>
            <a:stretch>
              <a:fillRect l="0" t="0" r="0" b="-9151"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hr-HR" sz="1800" spc="-1" strike="noStrike">
                <a:latin typeface="Arial"/>
              </a:rPr>
              <a:t> </a:t>
            </a:r>
            <a:endParaRPr b="0" lang="hr-HR" sz="1800" spc="-1" strike="noStrike">
              <a:latin typeface="Arial"/>
            </a:endParaRPr>
          </a:p>
        </p:txBody>
      </p:sp>
      <p:sp>
        <p:nvSpPr>
          <p:cNvPr id="484" name="CustomShape 13"/>
          <p:cNvSpPr/>
          <p:nvPr/>
        </p:nvSpPr>
        <p:spPr>
          <a:xfrm>
            <a:off x="35640" y="4503600"/>
            <a:ext cx="9108000" cy="146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/>
              <a:buChar char="-"/>
            </a:pPr>
            <a:r>
              <a:rPr b="0" lang="hr-HR" sz="2000" spc="-1" strike="noStrike">
                <a:solidFill>
                  <a:srgbClr val="000000"/>
                </a:solidFill>
                <a:latin typeface="Cambria"/>
                <a:ea typeface="Cambria"/>
              </a:rPr>
              <a:t>Amplituda reflektiranog vala približava se onoj iniciranog vala.</a:t>
            </a:r>
            <a:endParaRPr b="0" lang="hr-HR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/>
              <a:buChar char="-"/>
            </a:pPr>
            <a:r>
              <a:rPr b="0" lang="hr-HR" sz="2000" spc="-1" strike="noStrike">
                <a:solidFill>
                  <a:srgbClr val="000000"/>
                </a:solidFill>
                <a:latin typeface="Cambria"/>
                <a:ea typeface="Cambria"/>
              </a:rPr>
              <a:t>promjena predznaka nam pokazuje da je val promijenio fazu zbog refleksije!</a:t>
            </a:r>
            <a:endParaRPr b="0" lang="hr-HR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/>
              <a:buChar char="-"/>
            </a:pPr>
            <a:r>
              <a:rPr b="0" lang="hr-HR" sz="2000" spc="-1" strike="noStrike">
                <a:solidFill>
                  <a:srgbClr val="000000"/>
                </a:solidFill>
                <a:latin typeface="Cambria"/>
                <a:ea typeface="Cambria"/>
              </a:rPr>
              <a:t>To se događa na granici beton/zrak te nam pokazuje na pojavu pukotine!</a:t>
            </a:r>
            <a:endParaRPr b="0" lang="hr-HR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b="0" lang="hr-HR" sz="2000" spc="-1" strike="noStrike">
              <a:latin typeface="Arial"/>
            </a:endParaRPr>
          </a:p>
        </p:txBody>
      </p:sp>
      <p:sp>
        <p:nvSpPr>
          <p:cNvPr id="485" name="TextShape 14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7D6F9A00-A367-4D33-94B9-13FC99FE4024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pic>
        <p:nvPicPr>
          <p:cNvPr id="487" name="Content Placeholder 2" descr=""/>
          <p:cNvPicPr/>
          <p:nvPr/>
        </p:nvPicPr>
        <p:blipFill>
          <a:blip r:embed="rId1"/>
          <a:stretch/>
        </p:blipFill>
        <p:spPr>
          <a:xfrm>
            <a:off x="3095280" y="2063880"/>
            <a:ext cx="5932800" cy="4131720"/>
          </a:xfrm>
          <a:prstGeom prst="rect">
            <a:avLst/>
          </a:prstGeom>
          <a:ln>
            <a:noFill/>
          </a:ln>
        </p:spPr>
      </p:pic>
      <p:sp>
        <p:nvSpPr>
          <p:cNvPr id="488" name="CustomShape 2"/>
          <p:cNvSpPr/>
          <p:nvPr/>
        </p:nvSpPr>
        <p:spPr>
          <a:xfrm>
            <a:off x="120960" y="67680"/>
            <a:ext cx="8229240" cy="3307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hr-HR" sz="2000" spc="-1" strike="noStrike">
                <a:solidFill>
                  <a:srgbClr val="000000"/>
                </a:solidFill>
                <a:latin typeface="Calibri"/>
              </a:rPr>
              <a:t>Valni oblik pokazuje povremena pomicanja uzrokovana refleksijom P-vala unutar betonske ploče, ali zbog toga što se energija gubi u tlu svaki put kad P-val udari na granicu betona sa tlom, amplituda pomaka (napon signala)  brzo propada.</a:t>
            </a:r>
            <a:endParaRPr b="0" lang="hr-HR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hr-HR" sz="2000" spc="-1" strike="noStrike">
                <a:solidFill>
                  <a:srgbClr val="000000"/>
                </a:solidFill>
                <a:latin typeface="Calibri"/>
              </a:rPr>
              <a:t>Odgovarajući spektar pokazuje jedan vrh (</a:t>
            </a:r>
            <a:r>
              <a:rPr b="0" i="1" lang="hr-HR" sz="2000" spc="-1" strike="noStrike">
                <a:solidFill>
                  <a:srgbClr val="000000"/>
                </a:solidFill>
                <a:latin typeface="Calibri"/>
              </a:rPr>
              <a:t>f</a:t>
            </a:r>
            <a:r>
              <a:rPr b="0" i="1" lang="hr-HR" sz="2000" spc="-1" strike="noStrike" baseline="-25000">
                <a:solidFill>
                  <a:srgbClr val="000000"/>
                </a:solidFill>
                <a:latin typeface="Calibri"/>
              </a:rPr>
              <a:t>T</a:t>
            </a:r>
            <a:r>
              <a:rPr b="0" lang="hr-HR" sz="2000" spc="-1" strike="noStrike">
                <a:solidFill>
                  <a:srgbClr val="000000"/>
                </a:solidFill>
                <a:latin typeface="Calibri"/>
              </a:rPr>
              <a:t>) koji odgovara frekvenciji refleksije P-vala od granice slojeva beton/tlo. </a:t>
            </a:r>
            <a:endParaRPr b="0" lang="hr-HR" sz="2000" spc="-1" strike="noStrike">
              <a:latin typeface="Arial"/>
            </a:endParaRPr>
          </a:p>
        </p:txBody>
      </p:sp>
      <p:sp>
        <p:nvSpPr>
          <p:cNvPr id="489" name="CustomShape 3"/>
          <p:cNvSpPr/>
          <p:nvPr/>
        </p:nvSpPr>
        <p:spPr>
          <a:xfrm>
            <a:off x="120960" y="2063880"/>
            <a:ext cx="2973960" cy="3307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hr-HR" sz="2000" spc="-1" strike="noStrike">
                <a:solidFill>
                  <a:srgbClr val="000000"/>
                </a:solidFill>
                <a:latin typeface="Calibri"/>
              </a:rPr>
              <a:t>vrh je donekle zaobljen i širi od onih dobivenih iz ploča u dodiru s zrakom.</a:t>
            </a:r>
            <a:endParaRPr b="0" lang="hr-HR" sz="20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hr-HR" sz="2000" spc="-1" strike="noStrike">
                <a:solidFill>
                  <a:srgbClr val="000000"/>
                </a:solidFill>
                <a:latin typeface="Calibri"/>
              </a:rPr>
              <a:t>Na slici je zabilježeno samo nekoliko refleksija valova prije nego što je signal pao na nezamjetljivu razinu.</a:t>
            </a:r>
            <a:endParaRPr b="0" lang="hr-HR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b="0" lang="hr-HR" sz="2000" spc="-1" strike="noStrike">
              <a:latin typeface="Arial"/>
            </a:endParaRPr>
          </a:p>
        </p:txBody>
      </p:sp>
      <p:sp>
        <p:nvSpPr>
          <p:cNvPr id="490" name="TextShape 4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AA664695-4E91-4959-8D21-D25E9A70A522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203" name="CustomShape 2"/>
          <p:cNvSpPr/>
          <p:nvPr/>
        </p:nvSpPr>
        <p:spPr>
          <a:xfrm>
            <a:off x="1907640" y="188640"/>
            <a:ext cx="4608000" cy="106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3200" spc="-1" strike="noStrike">
                <a:solidFill>
                  <a:srgbClr val="000000"/>
                </a:solidFill>
                <a:latin typeface="Cambria"/>
                <a:ea typeface="Cambria"/>
              </a:rPr>
              <a:t>Potreban pribor za IMPACT-ECHO ispitivanje</a:t>
            </a:r>
            <a:endParaRPr b="0" lang="hr-HR" sz="3200" spc="-1" strike="noStrike">
              <a:latin typeface="Arial"/>
            </a:endParaRPr>
          </a:p>
        </p:txBody>
      </p:sp>
      <p:sp>
        <p:nvSpPr>
          <p:cNvPr id="204" name="CustomShape 3"/>
          <p:cNvSpPr/>
          <p:nvPr/>
        </p:nvSpPr>
        <p:spPr>
          <a:xfrm>
            <a:off x="485640" y="1700640"/>
            <a:ext cx="8046360" cy="301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Ispitivanje IMPACT-ECHA oslanja se na tri osnovne komponente:</a:t>
            </a:r>
            <a:endParaRPr b="0" lang="hr-H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24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Mehanički udarni element koji može proizvesti kratkotrajne udarce, čije se trajanje može mijenjat</a:t>
            </a:r>
            <a:endParaRPr b="0" lang="hr-HR" sz="24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Prijemnik/pojačalo za mjerenje površinskog odziva </a:t>
            </a:r>
            <a:endParaRPr b="0" lang="hr-HR" sz="24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Sustav za analizu signala za prikupljanje podataka za snimanje, obradu i pohranjivanje valnih signala</a:t>
            </a:r>
            <a:endParaRPr b="0" lang="hr-HR" sz="2400" spc="-1" strike="noStrike">
              <a:latin typeface="Arial"/>
            </a:endParaRPr>
          </a:p>
        </p:txBody>
      </p:sp>
      <p:sp>
        <p:nvSpPr>
          <p:cNvPr id="205" name="TextShape 4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3A79E181-0388-400E-932F-351A7A13F49A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pic>
        <p:nvPicPr>
          <p:cNvPr id="492" name="Content Placeholder 2" descr=""/>
          <p:cNvPicPr/>
          <p:nvPr/>
        </p:nvPicPr>
        <p:blipFill>
          <a:blip r:embed="rId1"/>
          <a:stretch/>
        </p:blipFill>
        <p:spPr>
          <a:xfrm>
            <a:off x="4598280" y="0"/>
            <a:ext cx="4529880" cy="3059640"/>
          </a:xfrm>
          <a:prstGeom prst="rect">
            <a:avLst/>
          </a:prstGeom>
          <a:ln>
            <a:noFill/>
          </a:ln>
        </p:spPr>
      </p:pic>
      <p:pic>
        <p:nvPicPr>
          <p:cNvPr id="493" name="Content Placeholder 2" descr=""/>
          <p:cNvPicPr/>
          <p:nvPr/>
        </p:nvPicPr>
        <p:blipFill>
          <a:blip r:embed="rId2"/>
          <a:stretch/>
        </p:blipFill>
        <p:spPr>
          <a:xfrm>
            <a:off x="0" y="0"/>
            <a:ext cx="4393800" cy="3059640"/>
          </a:xfrm>
          <a:prstGeom prst="rect">
            <a:avLst/>
          </a:prstGeom>
          <a:ln>
            <a:noFill/>
          </a:ln>
        </p:spPr>
      </p:pic>
      <p:sp>
        <p:nvSpPr>
          <p:cNvPr id="494" name="CustomShape 2"/>
          <p:cNvSpPr/>
          <p:nvPr/>
        </p:nvSpPr>
        <p:spPr>
          <a:xfrm>
            <a:off x="483480" y="3560760"/>
            <a:ext cx="8229240" cy="181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hr-HR" sz="1800" spc="-1" strike="noStrike">
                <a:solidFill>
                  <a:srgbClr val="000000"/>
                </a:solidFill>
                <a:latin typeface="Calibri"/>
              </a:rPr>
              <a:t>Za usporedbu, na sljedećoj je slici prikazan tipičan rezultat dobiven ispitivanjem IMPACT-ECHA na istoj ploči na mjestu gdje postoji praznina u tlu točno ispod ploče. </a:t>
            </a:r>
            <a:endParaRPr b="0" lang="hr-HR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hr-HR" sz="1800" spc="-1" strike="noStrike">
                <a:solidFill>
                  <a:srgbClr val="000000"/>
                </a:solidFill>
                <a:latin typeface="Calibri"/>
              </a:rPr>
              <a:t>U tom slučaju refleksije P-vala nastaju iz sučelja beton/zrak na dnu ploče. </a:t>
            </a:r>
            <a:endParaRPr b="0" lang="hr-HR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hr-HR" sz="1800" spc="-1" strike="noStrike">
                <a:solidFill>
                  <a:srgbClr val="000000"/>
                </a:solidFill>
                <a:latin typeface="Calibri"/>
              </a:rPr>
              <a:t>Budući da se gotovo sva energija valova reflektira na sučelje beton/zrak, površinska pomicanja uzrokovana dolaskom reflektiranih P valova sporije padaju u usporedbi s onima koji se reflektiraju na sučelju beton/tlo.</a:t>
            </a:r>
            <a:endParaRPr b="0" lang="hr-HR" sz="1800" spc="-1" strike="noStrike">
              <a:latin typeface="Arial"/>
            </a:endParaRPr>
          </a:p>
        </p:txBody>
      </p:sp>
      <p:sp>
        <p:nvSpPr>
          <p:cNvPr id="495" name="TextShape 3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3FCF6503-64EB-461B-A475-A6164E04F56C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497" name="TextShape 2"/>
          <p:cNvSpPr txBox="1"/>
          <p:nvPr/>
        </p:nvSpPr>
        <p:spPr>
          <a:xfrm>
            <a:off x="15480" y="3936960"/>
            <a:ext cx="9128160" cy="2309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sr-Latn-CS" sz="1800" spc="-1" strike="noStrike">
                <a:solidFill>
                  <a:srgbClr val="000000"/>
                </a:solidFill>
                <a:latin typeface="Calibri"/>
              </a:rPr>
              <a:t>Odgovor je u suštini isti kao i onaj dobiven iz jednostavne betonske ploče u dodiru s zrakom. </a:t>
            </a:r>
            <a:endParaRPr b="0" lang="sr-Latn-CS" sz="1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sr-Latn-CS" sz="1800" spc="-1" strike="noStrike">
                <a:solidFill>
                  <a:srgbClr val="000000"/>
                </a:solidFill>
                <a:latin typeface="Calibri"/>
              </a:rPr>
              <a:t>Spektar pokazuje vrlo oštar vrh visoke amplitude koji odgovara frekvenciji debljine P vala. </a:t>
            </a:r>
            <a:endParaRPr b="0" lang="sr-Latn-CS" sz="1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sr-Latn-CS" sz="1800" spc="-1" strike="noStrike">
                <a:solidFill>
                  <a:srgbClr val="000000"/>
                </a:solidFill>
                <a:latin typeface="Calibri"/>
              </a:rPr>
              <a:t>Ako je betonska ploča relativno tanka (oko 150 mm ili manje) tada je niža frekvencija i niži amplitudni vrh, kao što je i naznačeno.</a:t>
            </a:r>
            <a:endParaRPr b="0" lang="sr-Latn-CS" sz="1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sr-Latn-CS" sz="1800" spc="-1" strike="noStrike">
                <a:solidFill>
                  <a:srgbClr val="000000"/>
                </a:solidFill>
                <a:latin typeface="Calibri"/>
              </a:rPr>
              <a:t>Na slici 39 (c), kao rezultat savijanja je vibracija nepodržanog dijela ploče iznad praznine. </a:t>
            </a:r>
            <a:endParaRPr b="0" lang="sr-Latn-CS" sz="1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sr-Latn-CS" sz="1800" spc="-1" strike="noStrike">
                <a:solidFill>
                  <a:srgbClr val="000000"/>
                </a:solidFill>
                <a:latin typeface="Calibri"/>
              </a:rPr>
              <a:t>Do pojave fleksibilnih vibracija dolazi zbog toga što je nepodržani dio iznad šupljine sputan na njegovim rubovima gdje dodiruje tlo. </a:t>
            </a:r>
            <a:endParaRPr b="0" lang="sr-Latn-CS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98" name="Content Placeholder 2" descr=""/>
          <p:cNvPicPr/>
          <p:nvPr/>
        </p:nvPicPr>
        <p:blipFill>
          <a:blip r:embed="rId1"/>
          <a:stretch/>
        </p:blipFill>
        <p:spPr>
          <a:xfrm>
            <a:off x="1897200" y="0"/>
            <a:ext cx="5846760" cy="3949200"/>
          </a:xfrm>
          <a:prstGeom prst="rect">
            <a:avLst/>
          </a:prstGeom>
          <a:ln>
            <a:noFill/>
          </a:ln>
        </p:spPr>
      </p:pic>
      <p:sp>
        <p:nvSpPr>
          <p:cNvPr id="499" name="TextShape 3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6B0FC8E6-859F-493D-A567-F6D4ED77D1CE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501" name="CustomShape 2"/>
          <p:cNvSpPr/>
          <p:nvPr/>
        </p:nvSpPr>
        <p:spPr>
          <a:xfrm>
            <a:off x="0" y="118440"/>
            <a:ext cx="9143640" cy="6151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hr-HR" sz="2000" spc="-1" strike="noStrike">
                <a:solidFill>
                  <a:srgbClr val="000000"/>
                </a:solidFill>
                <a:latin typeface="Cambria"/>
                <a:ea typeface="Cambria"/>
              </a:rPr>
              <a:t>Važni zaključci iz studija IMPACT-ECHA  </a:t>
            </a:r>
            <a:r>
              <a:rPr b="1" i="1" lang="hr-HR" sz="2000" spc="-1" strike="noStrike">
                <a:solidFill>
                  <a:srgbClr val="000000"/>
                </a:solidFill>
                <a:latin typeface="Cambria"/>
                <a:ea typeface="Cambria"/>
              </a:rPr>
              <a:t>zidanih konstrukcija </a:t>
            </a:r>
            <a:r>
              <a:rPr b="0" lang="hr-HR" sz="2000" spc="-1" strike="noStrike">
                <a:solidFill>
                  <a:srgbClr val="000000"/>
                </a:solidFill>
                <a:latin typeface="Cambria"/>
                <a:ea typeface="Cambria"/>
              </a:rPr>
              <a:t>su sljedeći:</a:t>
            </a:r>
            <a:endParaRPr b="0" lang="hr-H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20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hr-HR" sz="1900" spc="-1" strike="noStrike">
                <a:solidFill>
                  <a:srgbClr val="000000"/>
                </a:solidFill>
                <a:latin typeface="Cambria"/>
                <a:ea typeface="Cambria"/>
              </a:rPr>
              <a:t>Akustična svojstva komponenti zida (opeke, bloka, žbuke i morta) dovoljno su slična da u većini slučajeva građevinski elementi ziđa reagiraju na IMPACT ECHO kao na kontinuiranu jedinicu. Na primjer, jedan zid od opeke sastavljen od opeke i žbuke može se tretirati kao ploča u svrhu ispitivanja IMPACT-ECHA.</a:t>
            </a:r>
            <a:endParaRPr b="0" lang="hr-HR" sz="19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hr-HR" sz="1900" spc="-1" strike="noStrike">
                <a:solidFill>
                  <a:srgbClr val="000000"/>
                </a:solidFill>
                <a:latin typeface="Cambria"/>
                <a:ea typeface="Cambria"/>
              </a:rPr>
              <a:t>Pukotine koje se pojavljuju u zglobovima nemaju nikakvog utjecaja na efekt odziva od cigle. Pukotine koje se pojavljuju u zglobovima ležaja mogu poremetiti reakciju; ali učinci ovog odziva su visoko lokalizirani i nalik na ploču. </a:t>
            </a:r>
            <a:endParaRPr b="0" lang="hr-HR" sz="19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spcBef>
                <a:spcPts val="380"/>
              </a:spcBef>
              <a:buClr>
                <a:srgbClr val="000000"/>
              </a:buClr>
              <a:buFont typeface="StarSymbol"/>
              <a:buAutoNum type="arabicPeriod" startAt="3"/>
            </a:pPr>
            <a:r>
              <a:rPr b="0" lang="hr-HR" sz="1900" spc="-1" strike="noStrike">
                <a:solidFill>
                  <a:srgbClr val="000000"/>
                </a:solidFill>
                <a:latin typeface="Cambria"/>
                <a:ea typeface="Cambria"/>
              </a:rPr>
              <a:t>Mogu se otkriti praznine u fugama zidova koji su ispunjeni mortom.</a:t>
            </a:r>
            <a:endParaRPr b="0" lang="hr-HR" sz="19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spcBef>
                <a:spcPts val="380"/>
              </a:spcBef>
              <a:buClr>
                <a:srgbClr val="000000"/>
              </a:buClr>
              <a:buFont typeface="StarSymbol"/>
              <a:buAutoNum type="arabicPeriod" startAt="3"/>
            </a:pPr>
            <a:r>
              <a:rPr b="0" lang="hr-HR" sz="1900" spc="-1" strike="noStrike">
                <a:solidFill>
                  <a:srgbClr val="000000"/>
                </a:solidFill>
                <a:latin typeface="Cambria"/>
                <a:ea typeface="Cambria"/>
              </a:rPr>
              <a:t>Mogu se otkriti šupljine u injektiranim stanicama blokovske stijenke s opekom i mortom.</a:t>
            </a:r>
            <a:endParaRPr b="0" lang="hr-HR" sz="19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spcBef>
                <a:spcPts val="380"/>
              </a:spcBef>
              <a:buClr>
                <a:srgbClr val="000000"/>
              </a:buClr>
              <a:buFont typeface="StarSymbol"/>
              <a:buAutoNum type="arabicPeriod" startAt="3"/>
            </a:pPr>
            <a:r>
              <a:rPr b="0" lang="hr-HR" sz="1900" spc="-1" strike="noStrike">
                <a:solidFill>
                  <a:srgbClr val="000000"/>
                </a:solidFill>
                <a:latin typeface="Cambria"/>
                <a:ea typeface="Cambria"/>
              </a:rPr>
              <a:t>Mogu se otkriti šupljine u spojnicama ovratnika višestrukih zidova</a:t>
            </a:r>
            <a:endParaRPr b="0" lang="hr-HR" sz="19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spcBef>
                <a:spcPts val="380"/>
              </a:spcBef>
              <a:buClr>
                <a:srgbClr val="000000"/>
              </a:buClr>
              <a:buFont typeface="StarSymbol"/>
              <a:buAutoNum type="arabicPeriod" startAt="3"/>
            </a:pPr>
            <a:r>
              <a:rPr b="0" lang="hr-HR" sz="1900" spc="-1" strike="noStrike">
                <a:solidFill>
                  <a:srgbClr val="000000"/>
                </a:solidFill>
                <a:latin typeface="Cambria"/>
                <a:ea typeface="Cambria"/>
              </a:rPr>
              <a:t>Odabirom dužeg vremena utjecaja (više od 30 µs), zidovi s jezgrom (gdje je područje jezgre manje od 25 % površine opeke) može se uspješno ispitati metodom IMPACT-ECHA. Jezgre uzrokuju mjerljivi pomak u odgovoru debljine opeke, ali ne sprječavaju otkrivanje šupljina u višestrukim stijenkama.</a:t>
            </a:r>
            <a:endParaRPr b="0" lang="hr-HR" sz="19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spcBef>
                <a:spcPts val="380"/>
              </a:spcBef>
              <a:buClr>
                <a:srgbClr val="000000"/>
              </a:buClr>
              <a:buFont typeface="StarSymbol"/>
              <a:buAutoNum type="arabicPeriod" startAt="3"/>
            </a:pPr>
            <a:r>
              <a:rPr b="0" lang="hr-HR" sz="1900" spc="-1" strike="noStrike">
                <a:solidFill>
                  <a:srgbClr val="000000"/>
                </a:solidFill>
                <a:latin typeface="Cambria"/>
                <a:ea typeface="Cambria"/>
              </a:rPr>
              <a:t>Cjelokupna debljina stijenki višestruke stijenke može se procijeniti samo kada su spojene jedna s drugom i između njih nema praznina. </a:t>
            </a:r>
            <a:endParaRPr b="0" lang="hr-HR" sz="19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r-HR" sz="1900" spc="-1" strike="noStrike">
              <a:latin typeface="Arial"/>
            </a:endParaRPr>
          </a:p>
        </p:txBody>
      </p:sp>
      <p:sp>
        <p:nvSpPr>
          <p:cNvPr id="502" name="TextShape 3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E01375C3-2E68-4603-A0DF-50825CBE109A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504" name="CustomShape 2"/>
          <p:cNvSpPr/>
          <p:nvPr/>
        </p:nvSpPr>
        <p:spPr>
          <a:xfrm>
            <a:off x="1919520" y="83520"/>
            <a:ext cx="50670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i="1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Izvođenje probnog IMPACT-ECHO testa</a:t>
            </a:r>
            <a:endParaRPr b="0" lang="hr-HR" sz="2400" spc="-1" strike="noStrike">
              <a:latin typeface="Arial"/>
            </a:endParaRPr>
          </a:p>
        </p:txBody>
      </p:sp>
      <p:sp>
        <p:nvSpPr>
          <p:cNvPr id="505" name="CustomShape 3"/>
          <p:cNvSpPr/>
          <p:nvPr/>
        </p:nvSpPr>
        <p:spPr>
          <a:xfrm>
            <a:off x="107640" y="4340880"/>
            <a:ext cx="8892000" cy="191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hr-HR" sz="2000" spc="-1" strike="noStrike">
                <a:solidFill>
                  <a:srgbClr val="000000"/>
                </a:solidFill>
                <a:latin typeface="Cambria"/>
                <a:ea typeface="Cambria"/>
              </a:rPr>
              <a:t>Pronađemo čvrstu betonsku ploču, kao što je pod, zid ili pločnik, bez unutarnjih kanala, kabela ili drugih sličnih značajki.  Ako je debljina poznata, može se unijeti u sustav. Ukoliko debljina nije poznata unašamo procjenjenu debljinu. Sustav će automatski koristiti debljinu i brzinu P-vala od posljednjeg zapisa u otvorenoj datoteci. Držimo jedinicu pretvornika okomito na površinu, i lagano gurnemo ručicu dok ne dođe do zaustavljanja. </a:t>
            </a:r>
            <a:endParaRPr b="0" lang="hr-HR" sz="2000" spc="-1" strike="noStrike">
              <a:latin typeface="Arial"/>
            </a:endParaRPr>
          </a:p>
        </p:txBody>
      </p:sp>
      <p:pic>
        <p:nvPicPr>
          <p:cNvPr id="506" name="Picture 4" descr=""/>
          <p:cNvPicPr/>
          <p:nvPr/>
        </p:nvPicPr>
        <p:blipFill>
          <a:blip r:embed="rId1"/>
          <a:stretch/>
        </p:blipFill>
        <p:spPr>
          <a:xfrm>
            <a:off x="2075760" y="545040"/>
            <a:ext cx="4955760" cy="3716640"/>
          </a:xfrm>
          <a:prstGeom prst="rect">
            <a:avLst/>
          </a:prstGeom>
          <a:ln>
            <a:noFill/>
          </a:ln>
        </p:spPr>
      </p:pic>
      <p:sp>
        <p:nvSpPr>
          <p:cNvPr id="507" name="TextShape 4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D8D4733A-1A30-4B8A-879B-74A4CCE2F9A4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509" name="CustomShape 2"/>
          <p:cNvSpPr/>
          <p:nvPr/>
        </p:nvSpPr>
        <p:spPr>
          <a:xfrm>
            <a:off x="2500560" y="0"/>
            <a:ext cx="41954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i="1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Most na lokalnoj cesti, Kneginec</a:t>
            </a:r>
            <a:endParaRPr b="0" lang="hr-HR" sz="2400" spc="-1" strike="noStrike">
              <a:latin typeface="Arial"/>
            </a:endParaRPr>
          </a:p>
        </p:txBody>
      </p:sp>
      <p:sp>
        <p:nvSpPr>
          <p:cNvPr id="510" name="CustomShape 3"/>
          <p:cNvSpPr/>
          <p:nvPr/>
        </p:nvSpPr>
        <p:spPr>
          <a:xfrm>
            <a:off x="144000" y="672120"/>
            <a:ext cx="8892000" cy="1614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hr-HR" sz="2000" spc="-1" strike="noStrike">
                <a:solidFill>
                  <a:srgbClr val="000000"/>
                </a:solidFill>
                <a:latin typeface="Cambria"/>
                <a:ea typeface="Cambria"/>
              </a:rPr>
              <a:t>- most bočno proširen prije nekoliko godina</a:t>
            </a:r>
            <a:endParaRPr b="0" lang="hr-H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r-HR" sz="2000" spc="-1" strike="noStrike">
                <a:solidFill>
                  <a:srgbClr val="000000"/>
                </a:solidFill>
                <a:latin typeface="Cambria"/>
                <a:ea typeface="Cambria"/>
              </a:rPr>
              <a:t>- 5,0 x 6,0 m</a:t>
            </a:r>
            <a:endParaRPr b="0" lang="hr-H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r-HR" sz="2000" spc="-1" strike="noStrike">
                <a:solidFill>
                  <a:srgbClr val="000000"/>
                </a:solidFill>
                <a:latin typeface="Cambria"/>
                <a:ea typeface="Cambria"/>
              </a:rPr>
              <a:t>- stari dio?</a:t>
            </a:r>
            <a:endParaRPr b="0" lang="hr-H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r-HR" sz="2000" spc="-1" strike="noStrike">
                <a:solidFill>
                  <a:srgbClr val="000000"/>
                </a:solidFill>
                <a:latin typeface="Cambria"/>
                <a:ea typeface="Cambria"/>
              </a:rPr>
              <a:t>- spoj?</a:t>
            </a:r>
            <a:endParaRPr b="0" lang="hr-H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r-HR" sz="2000" spc="-1" strike="noStrike">
                <a:solidFill>
                  <a:srgbClr val="000000"/>
                </a:solidFill>
                <a:latin typeface="Cambria"/>
                <a:ea typeface="Cambria"/>
              </a:rPr>
              <a:t>- provjera konstrukcije starog dijela mosta</a:t>
            </a:r>
            <a:endParaRPr b="0" lang="hr-HR" sz="2000" spc="-1" strike="noStrike">
              <a:latin typeface="Arial"/>
            </a:endParaRPr>
          </a:p>
        </p:txBody>
      </p:sp>
      <p:sp>
        <p:nvSpPr>
          <p:cNvPr id="511" name="TextShape 4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  <p:pic>
        <p:nvPicPr>
          <p:cNvPr id="512" name="" descr=""/>
          <p:cNvPicPr/>
          <p:nvPr/>
        </p:nvPicPr>
        <p:blipFill>
          <a:blip r:embed="rId1"/>
          <a:stretch/>
        </p:blipFill>
        <p:spPr>
          <a:xfrm>
            <a:off x="216000" y="2700000"/>
            <a:ext cx="4752000" cy="3564000"/>
          </a:xfrm>
          <a:prstGeom prst="rect">
            <a:avLst/>
          </a:prstGeom>
          <a:ln>
            <a:noFill/>
          </a:ln>
        </p:spPr>
      </p:pic>
      <p:pic>
        <p:nvPicPr>
          <p:cNvPr id="513" name="" descr=""/>
          <p:cNvPicPr/>
          <p:nvPr/>
        </p:nvPicPr>
        <p:blipFill>
          <a:blip r:embed="rId2"/>
          <a:stretch/>
        </p:blipFill>
        <p:spPr>
          <a:xfrm>
            <a:off x="5127120" y="533520"/>
            <a:ext cx="3800880" cy="2850480"/>
          </a:xfrm>
          <a:prstGeom prst="rect">
            <a:avLst/>
          </a:prstGeom>
          <a:ln>
            <a:noFill/>
          </a:ln>
        </p:spPr>
      </p:pic>
      <p:pic>
        <p:nvPicPr>
          <p:cNvPr id="514" name="" descr=""/>
          <p:cNvPicPr/>
          <p:nvPr/>
        </p:nvPicPr>
        <p:blipFill>
          <a:blip r:embed="rId3"/>
          <a:stretch/>
        </p:blipFill>
        <p:spPr>
          <a:xfrm>
            <a:off x="5106240" y="3487680"/>
            <a:ext cx="3797640" cy="2848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7096CBEB-DAD6-4DA3-A40D-C8D9FF4E1B8A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516" name="CustomShape 2"/>
          <p:cNvSpPr/>
          <p:nvPr/>
        </p:nvSpPr>
        <p:spPr>
          <a:xfrm>
            <a:off x="2357640" y="83520"/>
            <a:ext cx="41954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i="1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Most na lokalnoj cesti, Kneginec</a:t>
            </a:r>
            <a:endParaRPr b="0" lang="hr-HR" sz="2400" spc="-1" strike="noStrike">
              <a:latin typeface="Arial"/>
            </a:endParaRPr>
          </a:p>
        </p:txBody>
      </p:sp>
      <p:sp>
        <p:nvSpPr>
          <p:cNvPr id="517" name="CustomShape 3"/>
          <p:cNvSpPr/>
          <p:nvPr/>
        </p:nvSpPr>
        <p:spPr>
          <a:xfrm>
            <a:off x="144000" y="672120"/>
            <a:ext cx="8892000" cy="69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hr-HR" sz="2000" spc="-1" strike="noStrike">
                <a:solidFill>
                  <a:srgbClr val="000000"/>
                </a:solidFill>
                <a:latin typeface="Cambria"/>
                <a:ea typeface="Cambria"/>
              </a:rPr>
              <a:t>- podjela istraživanja na dvije strane mosta</a:t>
            </a:r>
            <a:endParaRPr b="0" lang="hr-H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r-HR" sz="2000" spc="-1" strike="noStrike">
                <a:solidFill>
                  <a:srgbClr val="000000"/>
                </a:solidFill>
                <a:latin typeface="Cambria"/>
                <a:ea typeface="Cambria"/>
              </a:rPr>
              <a:t>- raster točaka, 4 x 24 </a:t>
            </a:r>
            <a:endParaRPr b="0" lang="hr-HR" sz="2000" spc="-1" strike="noStrike">
              <a:latin typeface="Arial"/>
            </a:endParaRPr>
          </a:p>
        </p:txBody>
      </p:sp>
      <p:sp>
        <p:nvSpPr>
          <p:cNvPr id="518" name="TextShape 4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  <p:pic>
        <p:nvPicPr>
          <p:cNvPr id="519" name="" descr=""/>
          <p:cNvPicPr/>
          <p:nvPr/>
        </p:nvPicPr>
        <p:blipFill>
          <a:blip r:embed="rId1"/>
          <a:srcRect l="0" t="24576" r="0" b="0"/>
          <a:stretch/>
        </p:blipFill>
        <p:spPr>
          <a:xfrm>
            <a:off x="664560" y="1656000"/>
            <a:ext cx="7759440" cy="4392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CED75E0B-14E7-4391-AC0D-C664068E7199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521" name="CustomShape 2"/>
          <p:cNvSpPr/>
          <p:nvPr/>
        </p:nvSpPr>
        <p:spPr>
          <a:xfrm>
            <a:off x="2357640" y="83520"/>
            <a:ext cx="41954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i="1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Most na lokalnoj cesti, Kneginec</a:t>
            </a:r>
            <a:endParaRPr b="0" lang="hr-HR" sz="2400" spc="-1" strike="noStrike">
              <a:latin typeface="Arial"/>
            </a:endParaRPr>
          </a:p>
        </p:txBody>
      </p:sp>
      <p:sp>
        <p:nvSpPr>
          <p:cNvPr id="522" name="CustomShape 3"/>
          <p:cNvSpPr/>
          <p:nvPr/>
        </p:nvSpPr>
        <p:spPr>
          <a:xfrm>
            <a:off x="180000" y="524520"/>
            <a:ext cx="8892000" cy="69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hr-HR" sz="2000" spc="-1" strike="noStrike">
                <a:solidFill>
                  <a:srgbClr val="000000"/>
                </a:solidFill>
                <a:latin typeface="Cambria"/>
                <a:ea typeface="Cambria"/>
              </a:rPr>
              <a:t>- podjela istraživanja na dvije strane mosta</a:t>
            </a:r>
            <a:endParaRPr b="0" lang="hr-H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r-HR" sz="2000" spc="-1" strike="noStrike">
                <a:solidFill>
                  <a:srgbClr val="000000"/>
                </a:solidFill>
                <a:latin typeface="Cambria"/>
                <a:ea typeface="Cambria"/>
              </a:rPr>
              <a:t>- raster točaka, 4 x 24 </a:t>
            </a:r>
            <a:endParaRPr b="0" lang="hr-HR" sz="2000" spc="-1" strike="noStrike">
              <a:latin typeface="Arial"/>
            </a:endParaRPr>
          </a:p>
        </p:txBody>
      </p:sp>
      <p:sp>
        <p:nvSpPr>
          <p:cNvPr id="523" name="TextShape 4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  <p:pic>
        <p:nvPicPr>
          <p:cNvPr id="524" name="" descr=""/>
          <p:cNvPicPr/>
          <p:nvPr/>
        </p:nvPicPr>
        <p:blipFill>
          <a:blip r:embed="rId1"/>
          <a:srcRect l="4621" t="6035" r="7354" b="4052"/>
          <a:stretch/>
        </p:blipFill>
        <p:spPr>
          <a:xfrm>
            <a:off x="936360" y="1509840"/>
            <a:ext cx="7055640" cy="4682160"/>
          </a:xfrm>
          <a:prstGeom prst="rect">
            <a:avLst/>
          </a:prstGeom>
          <a:ln>
            <a:noFill/>
          </a:ln>
        </p:spPr>
      </p:pic>
      <p:sp>
        <p:nvSpPr>
          <p:cNvPr id="525" name="CustomShape 5"/>
          <p:cNvSpPr/>
          <p:nvPr/>
        </p:nvSpPr>
        <p:spPr>
          <a:xfrm>
            <a:off x="4989600" y="538560"/>
            <a:ext cx="4752000" cy="130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hr-HR" sz="2000" spc="-1" strike="noStrike">
                <a:solidFill>
                  <a:srgbClr val="000000"/>
                </a:solidFill>
                <a:latin typeface="Cambria"/>
                <a:ea typeface="Cambria"/>
              </a:rPr>
              <a:t>Postavke:</a:t>
            </a:r>
            <a:endParaRPr b="0" lang="hr-H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r-HR" sz="2000" spc="-1" strike="noStrike">
                <a:solidFill>
                  <a:srgbClr val="000000"/>
                </a:solidFill>
                <a:latin typeface="Cambria"/>
                <a:ea typeface="Cambria"/>
              </a:rPr>
              <a:t>Očekivana ukupna debljina = 315 mm</a:t>
            </a:r>
            <a:endParaRPr b="0" lang="hr-H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r-HR" sz="2000" spc="-1" strike="noStrike">
                <a:solidFill>
                  <a:srgbClr val="000000"/>
                </a:solidFill>
                <a:latin typeface="Cambria"/>
                <a:ea typeface="Cambria"/>
              </a:rPr>
              <a:t>Debljina asfaltnog sloja = 135 mm</a:t>
            </a:r>
            <a:endParaRPr b="0" lang="hr-HR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r-HR" sz="2000" spc="-1" strike="noStrike">
                <a:solidFill>
                  <a:srgbClr val="000000"/>
                </a:solidFill>
                <a:latin typeface="Cambria"/>
                <a:ea typeface="Cambria"/>
              </a:rPr>
              <a:t>Debljina ploče = 180 mm</a:t>
            </a:r>
            <a:endParaRPr b="0" lang="hr-HR" sz="2000" spc="-1" strike="noStrike">
              <a:latin typeface="Arial"/>
            </a:endParaRPr>
          </a:p>
        </p:txBody>
      </p:sp>
      <p:sp>
        <p:nvSpPr>
          <p:cNvPr id="526" name="CustomShape 6"/>
          <p:cNvSpPr/>
          <p:nvPr/>
        </p:nvSpPr>
        <p:spPr>
          <a:xfrm>
            <a:off x="6588000" y="3312000"/>
            <a:ext cx="216000" cy="216000"/>
          </a:xfrm>
          <a:prstGeom prst="ellipse">
            <a:avLst/>
          </a:prstGeom>
          <a:solidFill>
            <a:srgbClr val="c5000b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7" name="CustomShape 7"/>
          <p:cNvSpPr/>
          <p:nvPr/>
        </p:nvSpPr>
        <p:spPr>
          <a:xfrm>
            <a:off x="5184000" y="3312000"/>
            <a:ext cx="216000" cy="216000"/>
          </a:xfrm>
          <a:prstGeom prst="ellipse">
            <a:avLst/>
          </a:prstGeom>
          <a:solidFill>
            <a:srgbClr val="c5000b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8" name="CustomShape 8"/>
          <p:cNvSpPr/>
          <p:nvPr/>
        </p:nvSpPr>
        <p:spPr>
          <a:xfrm>
            <a:off x="4500000" y="4140000"/>
            <a:ext cx="216000" cy="216000"/>
          </a:xfrm>
          <a:prstGeom prst="ellipse">
            <a:avLst/>
          </a:prstGeom>
          <a:solidFill>
            <a:srgbClr val="c5000b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9" name="CustomShape 9"/>
          <p:cNvSpPr/>
          <p:nvPr/>
        </p:nvSpPr>
        <p:spPr>
          <a:xfrm>
            <a:off x="3096000" y="4968000"/>
            <a:ext cx="216000" cy="216000"/>
          </a:xfrm>
          <a:prstGeom prst="ellipse">
            <a:avLst/>
          </a:prstGeom>
          <a:solidFill>
            <a:srgbClr val="c5000b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0" name="CustomShape 10"/>
          <p:cNvSpPr/>
          <p:nvPr/>
        </p:nvSpPr>
        <p:spPr>
          <a:xfrm>
            <a:off x="5904000" y="5796000"/>
            <a:ext cx="216000" cy="216000"/>
          </a:xfrm>
          <a:prstGeom prst="ellipse">
            <a:avLst/>
          </a:prstGeom>
          <a:solidFill>
            <a:srgbClr val="c5000b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1" name="CustomShape 11"/>
          <p:cNvSpPr/>
          <p:nvPr/>
        </p:nvSpPr>
        <p:spPr>
          <a:xfrm>
            <a:off x="2628000" y="4140000"/>
            <a:ext cx="216000" cy="216000"/>
          </a:xfrm>
          <a:prstGeom prst="ellipse">
            <a:avLst/>
          </a:prstGeom>
          <a:solidFill>
            <a:srgbClr val="c5000b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2" name="CustomShape 12"/>
          <p:cNvSpPr/>
          <p:nvPr/>
        </p:nvSpPr>
        <p:spPr>
          <a:xfrm>
            <a:off x="6120000" y="4968000"/>
            <a:ext cx="216000" cy="216000"/>
          </a:xfrm>
          <a:prstGeom prst="ellipse">
            <a:avLst/>
          </a:prstGeom>
          <a:solidFill>
            <a:srgbClr val="c5000b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3" name="CustomShape 13"/>
          <p:cNvSpPr/>
          <p:nvPr/>
        </p:nvSpPr>
        <p:spPr>
          <a:xfrm>
            <a:off x="5184000" y="4968000"/>
            <a:ext cx="216000" cy="216000"/>
          </a:xfrm>
          <a:prstGeom prst="ellipse">
            <a:avLst/>
          </a:prstGeom>
          <a:solidFill>
            <a:srgbClr val="c5000b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14403FE4-96C3-40E7-8933-B0AF12024BA3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535" name="CustomShape 2"/>
          <p:cNvSpPr/>
          <p:nvPr/>
        </p:nvSpPr>
        <p:spPr>
          <a:xfrm>
            <a:off x="3788640" y="83520"/>
            <a:ext cx="13348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i="1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Točka A3</a:t>
            </a:r>
            <a:endParaRPr b="0" lang="hr-HR" sz="2400" spc="-1" strike="noStrike">
              <a:latin typeface="Arial"/>
            </a:endParaRPr>
          </a:p>
        </p:txBody>
      </p:sp>
      <p:sp>
        <p:nvSpPr>
          <p:cNvPr id="536" name="TextShape 3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  <p:pic>
        <p:nvPicPr>
          <p:cNvPr id="537" name="" descr=""/>
          <p:cNvPicPr/>
          <p:nvPr/>
        </p:nvPicPr>
        <p:blipFill>
          <a:blip r:embed="rId1"/>
          <a:stretch/>
        </p:blipFill>
        <p:spPr>
          <a:xfrm>
            <a:off x="15120" y="569160"/>
            <a:ext cx="5816880" cy="2958840"/>
          </a:xfrm>
          <a:prstGeom prst="rect">
            <a:avLst/>
          </a:prstGeom>
          <a:ln>
            <a:noFill/>
          </a:ln>
        </p:spPr>
      </p:pic>
      <p:pic>
        <p:nvPicPr>
          <p:cNvPr id="538" name="" descr=""/>
          <p:cNvPicPr/>
          <p:nvPr/>
        </p:nvPicPr>
        <p:blipFill>
          <a:blip r:embed="rId2"/>
          <a:stretch/>
        </p:blipFill>
        <p:spPr>
          <a:xfrm>
            <a:off x="15120" y="3544200"/>
            <a:ext cx="5817240" cy="2899800"/>
          </a:xfrm>
          <a:prstGeom prst="rect">
            <a:avLst/>
          </a:prstGeom>
          <a:ln>
            <a:noFill/>
          </a:ln>
        </p:spPr>
      </p:pic>
      <p:sp>
        <p:nvSpPr>
          <p:cNvPr id="539" name="TextShape 4"/>
          <p:cNvSpPr txBox="1"/>
          <p:nvPr/>
        </p:nvSpPr>
        <p:spPr>
          <a:xfrm>
            <a:off x="5976000" y="846000"/>
            <a:ext cx="2952000" cy="2394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hr-HR" sz="1800" spc="-1" strike="noStrike">
                <a:latin typeface="Arial"/>
              </a:rPr>
              <a:t>6,3 kHz – 286 mm</a:t>
            </a:r>
            <a:endParaRPr b="0" lang="hr-HR" sz="1800" spc="-1" strike="noStrike">
              <a:latin typeface="Arial"/>
            </a:endParaRPr>
          </a:p>
          <a:p>
            <a:r>
              <a:rPr b="0" lang="hr-HR" sz="1800" spc="-1" strike="noStrike">
                <a:latin typeface="Arial"/>
              </a:rPr>
              <a:t>315 je predviđena debljina!</a:t>
            </a:r>
            <a:endParaRPr b="0" lang="hr-HR" sz="1800" spc="-1" strike="noStrike">
              <a:latin typeface="Arial"/>
            </a:endParaRPr>
          </a:p>
          <a:p>
            <a:endParaRPr b="0" lang="hr-HR" sz="1800" spc="-1" strike="noStrike">
              <a:latin typeface="Arial"/>
            </a:endParaRPr>
          </a:p>
          <a:p>
            <a:r>
              <a:rPr b="0" lang="hr-HR" sz="1800" spc="-1" strike="noStrike">
                <a:latin typeface="Arial"/>
              </a:rPr>
              <a:t>Mogućnosti:</a:t>
            </a:r>
            <a:endParaRPr b="0" lang="hr-HR" sz="1800" spc="-1" strike="noStrike">
              <a:latin typeface="Arial"/>
            </a:endParaRPr>
          </a:p>
          <a:p>
            <a:r>
              <a:rPr b="0" lang="hr-HR" sz="1800" spc="-1" strike="noStrike">
                <a:latin typeface="Arial"/>
              </a:rPr>
              <a:t>- pukotina ili delaminacija</a:t>
            </a:r>
            <a:endParaRPr b="0" lang="hr-HR" sz="1800" spc="-1" strike="noStrike">
              <a:latin typeface="Arial"/>
            </a:endParaRPr>
          </a:p>
          <a:p>
            <a:r>
              <a:rPr b="0" lang="hr-HR" sz="1800" spc="-1" strike="noStrike">
                <a:latin typeface="Arial"/>
              </a:rPr>
              <a:t>- debljina sloja na toj točki rastera</a:t>
            </a:r>
            <a:endParaRPr b="0" lang="hr-HR" sz="1800" spc="-1" strike="noStrike">
              <a:latin typeface="Arial"/>
            </a:endParaRPr>
          </a:p>
        </p:txBody>
      </p:sp>
      <p:pic>
        <p:nvPicPr>
          <p:cNvPr id="540" name="" descr=""/>
          <p:cNvPicPr/>
          <p:nvPr/>
        </p:nvPicPr>
        <p:blipFill>
          <a:blip r:embed="rId3"/>
          <a:stretch/>
        </p:blipFill>
        <p:spPr>
          <a:xfrm>
            <a:off x="6512040" y="3127680"/>
            <a:ext cx="1695960" cy="2776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FB4D6A94-E2BB-4E16-8C75-7F843B06FA64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542" name="CustomShape 2"/>
          <p:cNvSpPr/>
          <p:nvPr/>
        </p:nvSpPr>
        <p:spPr>
          <a:xfrm>
            <a:off x="2357640" y="83520"/>
            <a:ext cx="41954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i="1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Most na lokalnoj cesti, Kneginec</a:t>
            </a:r>
            <a:endParaRPr b="0" lang="hr-HR" sz="2400" spc="-1" strike="noStrike">
              <a:latin typeface="Arial"/>
            </a:endParaRPr>
          </a:p>
        </p:txBody>
      </p:sp>
      <p:sp>
        <p:nvSpPr>
          <p:cNvPr id="543" name="TextShape 3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  <p:pic>
        <p:nvPicPr>
          <p:cNvPr id="544" name="" descr=""/>
          <p:cNvPicPr/>
          <p:nvPr/>
        </p:nvPicPr>
        <p:blipFill>
          <a:blip r:embed="rId1"/>
          <a:stretch/>
        </p:blipFill>
        <p:spPr>
          <a:xfrm>
            <a:off x="15120" y="887400"/>
            <a:ext cx="9143640" cy="4516560"/>
          </a:xfrm>
          <a:prstGeom prst="rect">
            <a:avLst/>
          </a:prstGeom>
          <a:ln>
            <a:noFill/>
          </a:ln>
        </p:spPr>
      </p:pic>
      <p:sp>
        <p:nvSpPr>
          <p:cNvPr id="545" name="TextShape 4"/>
          <p:cNvSpPr txBox="1"/>
          <p:nvPr/>
        </p:nvSpPr>
        <p:spPr>
          <a:xfrm>
            <a:off x="3816000" y="1728000"/>
            <a:ext cx="5040000" cy="2394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hr-HR" sz="1800" spc="-1" strike="noStrike">
                <a:latin typeface="Arial"/>
              </a:rPr>
              <a:t>Namještanje frekv. 6,3 kao frekv. sloja betona</a:t>
            </a:r>
            <a:endParaRPr b="0" lang="hr-HR" sz="1800" spc="-1" strike="noStrike">
              <a:latin typeface="Arial"/>
            </a:endParaRPr>
          </a:p>
          <a:p>
            <a:endParaRPr b="0" lang="hr-HR" sz="1800" spc="-1" strike="noStrike">
              <a:latin typeface="Arial"/>
            </a:endParaRPr>
          </a:p>
          <a:p>
            <a:r>
              <a:rPr b="0" lang="hr-HR" sz="1800" spc="-1" strike="noStrike">
                <a:latin typeface="Arial"/>
              </a:rPr>
              <a:t>Između 5,9 kHz i 11,2 kHz</a:t>
            </a:r>
            <a:endParaRPr b="0" lang="hr-HR" sz="1800" spc="-1" strike="noStrike">
              <a:latin typeface="Arial"/>
            </a:endParaRPr>
          </a:p>
          <a:p>
            <a:r>
              <a:rPr b="0" lang="hr-HR" sz="1800" spc="-1" strike="noStrike">
                <a:latin typeface="Arial"/>
              </a:rPr>
              <a:t>- oštećenja u betonu</a:t>
            </a:r>
            <a:endParaRPr b="0" lang="hr-HR" sz="1800" spc="-1" strike="noStrike">
              <a:latin typeface="Arial"/>
            </a:endParaRPr>
          </a:p>
          <a:p>
            <a:endParaRPr b="0" lang="hr-HR" sz="1800" spc="-1" strike="noStrike">
              <a:latin typeface="Arial"/>
            </a:endParaRPr>
          </a:p>
          <a:p>
            <a:r>
              <a:rPr b="0" lang="hr-HR" sz="1800" spc="-1" strike="noStrike">
                <a:latin typeface="Arial"/>
              </a:rPr>
              <a:t>Iznad 11,2 kHz</a:t>
            </a:r>
            <a:endParaRPr b="0" lang="hr-HR" sz="1800" spc="-1" strike="noStrike">
              <a:latin typeface="Arial"/>
            </a:endParaRPr>
          </a:p>
          <a:p>
            <a:r>
              <a:rPr b="0" lang="hr-HR" sz="1800" spc="-1" strike="noStrike">
                <a:latin typeface="Arial"/>
              </a:rPr>
              <a:t>- oštećenja u asfaltnom sloju</a:t>
            </a:r>
            <a:endParaRPr b="0" lang="hr-HR" sz="1800" spc="-1" strike="noStrike">
              <a:latin typeface="Arial"/>
            </a:endParaRPr>
          </a:p>
          <a:p>
            <a:endParaRPr b="0" lang="hr-H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AB49974C-F1BB-4B8A-B6E2-FB6E13B464B9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547" name="CustomShape 2"/>
          <p:cNvSpPr/>
          <p:nvPr/>
        </p:nvSpPr>
        <p:spPr>
          <a:xfrm>
            <a:off x="3788640" y="83520"/>
            <a:ext cx="13348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i="1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Točka A9</a:t>
            </a:r>
            <a:endParaRPr b="0" lang="hr-HR" sz="2400" spc="-1" strike="noStrike">
              <a:latin typeface="Arial"/>
            </a:endParaRPr>
          </a:p>
        </p:txBody>
      </p:sp>
      <p:sp>
        <p:nvSpPr>
          <p:cNvPr id="548" name="TextShape 3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  <p:pic>
        <p:nvPicPr>
          <p:cNvPr id="549" name="" descr=""/>
          <p:cNvPicPr/>
          <p:nvPr/>
        </p:nvPicPr>
        <p:blipFill>
          <a:blip r:embed="rId1"/>
          <a:stretch/>
        </p:blipFill>
        <p:spPr>
          <a:xfrm>
            <a:off x="15120" y="792000"/>
            <a:ext cx="5649120" cy="2880000"/>
          </a:xfrm>
          <a:prstGeom prst="rect">
            <a:avLst/>
          </a:prstGeom>
          <a:ln>
            <a:noFill/>
          </a:ln>
        </p:spPr>
      </p:pic>
      <p:sp>
        <p:nvSpPr>
          <p:cNvPr id="550" name="TextShape 4"/>
          <p:cNvSpPr txBox="1"/>
          <p:nvPr/>
        </p:nvSpPr>
        <p:spPr>
          <a:xfrm>
            <a:off x="5703840" y="936000"/>
            <a:ext cx="3152160" cy="3161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hr-HR" sz="1800" spc="-1" strike="noStrike">
                <a:latin typeface="Arial"/>
              </a:rPr>
              <a:t>11,2 kHz</a:t>
            </a:r>
            <a:endParaRPr b="0" lang="hr-HR" sz="1800" spc="-1" strike="noStrike">
              <a:latin typeface="Arial"/>
            </a:endParaRPr>
          </a:p>
          <a:p>
            <a:r>
              <a:rPr b="0" lang="hr-HR" sz="1800" spc="-1" strike="noStrike">
                <a:latin typeface="Arial"/>
              </a:rPr>
              <a:t>- dominantni vrh</a:t>
            </a:r>
            <a:endParaRPr b="0" lang="hr-HR" sz="1800" spc="-1" strike="noStrike">
              <a:latin typeface="Arial"/>
            </a:endParaRPr>
          </a:p>
          <a:p>
            <a:r>
              <a:rPr b="0" lang="hr-HR" sz="1800" spc="-1" strike="noStrike">
                <a:latin typeface="Arial"/>
              </a:rPr>
              <a:t>- refleksija P-vala od spoja asfalta i betona</a:t>
            </a:r>
            <a:endParaRPr b="0" lang="hr-HR" sz="1800" spc="-1" strike="noStrike">
              <a:latin typeface="Arial"/>
            </a:endParaRPr>
          </a:p>
          <a:p>
            <a:r>
              <a:rPr b="0" lang="hr-HR" sz="1800" spc="-1" strike="noStrike">
                <a:latin typeface="Arial"/>
              </a:rPr>
              <a:t>- ukazuje na gubitak veze spoja</a:t>
            </a:r>
            <a:endParaRPr b="0" lang="hr-HR" sz="1800" spc="-1" strike="noStrike">
              <a:latin typeface="Arial"/>
            </a:endParaRPr>
          </a:p>
          <a:p>
            <a:r>
              <a:rPr b="0" lang="hr-HR" sz="1800" spc="-1" strike="noStrike">
                <a:latin typeface="Arial"/>
              </a:rPr>
              <a:t>- nemogućnost dobivanja informacija o betonskom sloju jer P-valovi nisu preneseni preko spoja  </a:t>
            </a:r>
            <a:endParaRPr b="0" lang="hr-HR" sz="1800" spc="-1" strike="noStrike">
              <a:latin typeface="Arial"/>
            </a:endParaRPr>
          </a:p>
          <a:p>
            <a:endParaRPr b="0" lang="hr-HR" sz="1800" spc="-1" strike="noStrike">
              <a:latin typeface="Arial"/>
            </a:endParaRPr>
          </a:p>
          <a:p>
            <a:endParaRPr b="0" lang="hr-HR" sz="1800" spc="-1" strike="noStrike">
              <a:latin typeface="Arial"/>
            </a:endParaRPr>
          </a:p>
        </p:txBody>
      </p:sp>
      <p:pic>
        <p:nvPicPr>
          <p:cNvPr id="551" name="" descr=""/>
          <p:cNvPicPr/>
          <p:nvPr/>
        </p:nvPicPr>
        <p:blipFill>
          <a:blip r:embed="rId2"/>
          <a:stretch/>
        </p:blipFill>
        <p:spPr>
          <a:xfrm>
            <a:off x="15120" y="3456000"/>
            <a:ext cx="5688720" cy="2808000"/>
          </a:xfrm>
          <a:prstGeom prst="rect">
            <a:avLst/>
          </a:prstGeom>
          <a:ln>
            <a:noFill/>
          </a:ln>
        </p:spPr>
      </p:pic>
      <p:pic>
        <p:nvPicPr>
          <p:cNvPr id="552" name="" descr=""/>
          <p:cNvPicPr/>
          <p:nvPr/>
        </p:nvPicPr>
        <p:blipFill>
          <a:blip r:embed="rId3"/>
          <a:stretch/>
        </p:blipFill>
        <p:spPr>
          <a:xfrm>
            <a:off x="7488000" y="3672000"/>
            <a:ext cx="1364040" cy="2478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5BFC8916-2DE5-49F4-BE01-8962CEE7D6CD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pic>
        <p:nvPicPr>
          <p:cNvPr id="207" name="Picture 4" descr=""/>
          <p:cNvPicPr/>
          <p:nvPr/>
        </p:nvPicPr>
        <p:blipFill>
          <a:blip r:embed="rId1"/>
          <a:stretch/>
        </p:blipFill>
        <p:spPr>
          <a:xfrm>
            <a:off x="1516320" y="293040"/>
            <a:ext cx="5918040" cy="5396760"/>
          </a:xfrm>
          <a:prstGeom prst="rect">
            <a:avLst/>
          </a:prstGeom>
          <a:ln>
            <a:noFill/>
          </a:ln>
        </p:spPr>
      </p:pic>
      <p:sp>
        <p:nvSpPr>
          <p:cNvPr id="208" name="CustomShape 2"/>
          <p:cNvSpPr/>
          <p:nvPr/>
        </p:nvSpPr>
        <p:spPr>
          <a:xfrm>
            <a:off x="487080" y="5797800"/>
            <a:ext cx="86565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1800" spc="-1" strike="noStrike">
                <a:solidFill>
                  <a:srgbClr val="000000"/>
                </a:solidFill>
                <a:latin typeface="Cambria"/>
                <a:ea typeface="Cambria"/>
              </a:rPr>
              <a:t>čelične kuglice montirane na opružne čelične šipke pogodne su za terenska ispitivanja.</a:t>
            </a:r>
            <a:endParaRPr b="0" lang="hr-HR" sz="1800" spc="-1" strike="noStrike">
              <a:latin typeface="Arial"/>
            </a:endParaRPr>
          </a:p>
        </p:txBody>
      </p:sp>
      <p:sp>
        <p:nvSpPr>
          <p:cNvPr id="209" name="TextShape 3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3E02AF6B-D3DF-46DA-9A30-6EC2E6E8BA0C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554" name="CustomShape 2"/>
          <p:cNvSpPr/>
          <p:nvPr/>
        </p:nvSpPr>
        <p:spPr>
          <a:xfrm>
            <a:off x="3707280" y="83520"/>
            <a:ext cx="14979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i="1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Točka B12</a:t>
            </a:r>
            <a:endParaRPr b="0" lang="hr-HR" sz="2400" spc="-1" strike="noStrike">
              <a:latin typeface="Arial"/>
            </a:endParaRPr>
          </a:p>
        </p:txBody>
      </p:sp>
      <p:sp>
        <p:nvSpPr>
          <p:cNvPr id="555" name="TextShape 3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  <p:pic>
        <p:nvPicPr>
          <p:cNvPr id="556" name="" descr=""/>
          <p:cNvPicPr/>
          <p:nvPr/>
        </p:nvPicPr>
        <p:blipFill>
          <a:blip r:embed="rId1"/>
          <a:stretch/>
        </p:blipFill>
        <p:spPr>
          <a:xfrm>
            <a:off x="0" y="648000"/>
            <a:ext cx="5472000" cy="2795400"/>
          </a:xfrm>
          <a:prstGeom prst="rect">
            <a:avLst/>
          </a:prstGeom>
          <a:ln>
            <a:noFill/>
          </a:ln>
        </p:spPr>
      </p:pic>
      <p:pic>
        <p:nvPicPr>
          <p:cNvPr id="557" name="" descr=""/>
          <p:cNvPicPr/>
          <p:nvPr/>
        </p:nvPicPr>
        <p:blipFill>
          <a:blip r:embed="rId2"/>
          <a:stretch/>
        </p:blipFill>
        <p:spPr>
          <a:xfrm>
            <a:off x="-56880" y="3419280"/>
            <a:ext cx="5672880" cy="2805120"/>
          </a:xfrm>
          <a:prstGeom prst="rect">
            <a:avLst/>
          </a:prstGeom>
          <a:ln>
            <a:noFill/>
          </a:ln>
        </p:spPr>
      </p:pic>
      <p:sp>
        <p:nvSpPr>
          <p:cNvPr id="558" name="TextShape 4"/>
          <p:cNvSpPr txBox="1"/>
          <p:nvPr/>
        </p:nvSpPr>
        <p:spPr>
          <a:xfrm>
            <a:off x="5703840" y="726120"/>
            <a:ext cx="3152160" cy="3161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hr-HR" sz="1800" spc="-1" strike="noStrike">
                <a:latin typeface="Arial"/>
              </a:rPr>
              <a:t>9,8 kHz dominantan vrh</a:t>
            </a:r>
            <a:endParaRPr b="0" lang="hr-HR" sz="1800" spc="-1" strike="noStrike">
              <a:latin typeface="Arial"/>
            </a:endParaRPr>
          </a:p>
          <a:p>
            <a:endParaRPr b="0" lang="hr-HR" sz="1800" spc="-1" strike="noStrike">
              <a:latin typeface="Arial"/>
            </a:endParaRPr>
          </a:p>
          <a:p>
            <a:r>
              <a:rPr b="0" lang="hr-HR" sz="1800" spc="-1" strike="noStrike">
                <a:latin typeface="Arial"/>
              </a:rPr>
              <a:t>- refleksija P-vala s dubine od 162 mm</a:t>
            </a:r>
            <a:endParaRPr b="0" lang="hr-HR" sz="1800" spc="-1" strike="noStrike">
              <a:latin typeface="Arial"/>
            </a:endParaRPr>
          </a:p>
          <a:p>
            <a:r>
              <a:rPr b="0" lang="hr-HR" sz="1800" spc="-1" strike="noStrike">
                <a:latin typeface="Arial"/>
              </a:rPr>
              <a:t>- cca 27 mm ispod spoja slojeva</a:t>
            </a:r>
            <a:endParaRPr b="0" lang="hr-HR" sz="1800" spc="-1" strike="noStrike">
              <a:latin typeface="Arial"/>
            </a:endParaRPr>
          </a:p>
          <a:p>
            <a:r>
              <a:rPr b="0" lang="hr-HR" sz="1800" spc="-1" strike="noStrike">
                <a:latin typeface="Arial"/>
              </a:rPr>
              <a:t>- cca položaj gornje armature</a:t>
            </a:r>
            <a:endParaRPr b="0" lang="hr-HR" sz="1800" spc="-1" strike="noStrike">
              <a:latin typeface="Arial"/>
            </a:endParaRPr>
          </a:p>
          <a:p>
            <a:r>
              <a:rPr b="0" lang="hr-HR" sz="1800" spc="-1" strike="noStrike">
                <a:latin typeface="Arial"/>
              </a:rPr>
              <a:t>- delaminacija betona  </a:t>
            </a:r>
            <a:endParaRPr b="0" lang="hr-HR" sz="1800" spc="-1" strike="noStrike">
              <a:latin typeface="Arial"/>
            </a:endParaRPr>
          </a:p>
          <a:p>
            <a:endParaRPr b="0" lang="hr-HR" sz="1800" spc="-1" strike="noStrike">
              <a:latin typeface="Arial"/>
            </a:endParaRPr>
          </a:p>
          <a:p>
            <a:endParaRPr b="0" lang="hr-HR" sz="1800" spc="-1" strike="noStrike">
              <a:latin typeface="Arial"/>
            </a:endParaRPr>
          </a:p>
        </p:txBody>
      </p:sp>
      <p:pic>
        <p:nvPicPr>
          <p:cNvPr id="559" name="" descr=""/>
          <p:cNvPicPr/>
          <p:nvPr/>
        </p:nvPicPr>
        <p:blipFill>
          <a:blip r:embed="rId3"/>
          <a:stretch/>
        </p:blipFill>
        <p:spPr>
          <a:xfrm>
            <a:off x="6336000" y="3096000"/>
            <a:ext cx="1562040" cy="2771640"/>
          </a:xfrm>
          <a:prstGeom prst="rect">
            <a:avLst/>
          </a:prstGeom>
          <a:ln>
            <a:noFill/>
          </a:ln>
        </p:spPr>
      </p:pic>
      <p:sp>
        <p:nvSpPr>
          <p:cNvPr id="560" name="CustomShape 5"/>
          <p:cNvSpPr/>
          <p:nvPr/>
        </p:nvSpPr>
        <p:spPr>
          <a:xfrm>
            <a:off x="864000" y="1368000"/>
            <a:ext cx="504000" cy="1080000"/>
          </a:xfrm>
          <a:prstGeom prst="ellipse">
            <a:avLst/>
          </a:prstGeom>
          <a:noFill/>
          <a:ln w="360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61" name="TextShape 6"/>
          <p:cNvSpPr txBox="1"/>
          <p:nvPr/>
        </p:nvSpPr>
        <p:spPr>
          <a:xfrm>
            <a:off x="1656000" y="942120"/>
            <a:ext cx="3152160" cy="3161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hr-HR" sz="1800" spc="-1" strike="noStrike">
                <a:latin typeface="Arial"/>
              </a:rPr>
              <a:t>R-val</a:t>
            </a:r>
            <a:endParaRPr b="0" lang="hr-HR" sz="1800" spc="-1" strike="noStrike">
              <a:latin typeface="Arial"/>
            </a:endParaRPr>
          </a:p>
        </p:txBody>
      </p:sp>
      <p:sp>
        <p:nvSpPr>
          <p:cNvPr id="562" name="Line 7"/>
          <p:cNvSpPr/>
          <p:nvPr/>
        </p:nvSpPr>
        <p:spPr>
          <a:xfrm flipH="1">
            <a:off x="1224000" y="1152000"/>
            <a:ext cx="432000" cy="432000"/>
          </a:xfrm>
          <a:prstGeom prst="line">
            <a:avLst/>
          </a:prstGeom>
          <a:ln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F2FA5637-A45A-40A2-90E7-BBA5418A7C8B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564" name="TextShape 2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  <p:sp>
        <p:nvSpPr>
          <p:cNvPr id="565" name="TextShape 3"/>
          <p:cNvSpPr txBox="1"/>
          <p:nvPr/>
        </p:nvSpPr>
        <p:spPr>
          <a:xfrm>
            <a:off x="5976000" y="864000"/>
            <a:ext cx="3152160" cy="3161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hr-HR" sz="1800" spc="-1" strike="noStrike">
                <a:latin typeface="Arial"/>
              </a:rPr>
              <a:t>Uklanjanje vala:</a:t>
            </a:r>
            <a:endParaRPr b="0" lang="hr-HR" sz="1800" spc="-1" strike="noStrike">
              <a:latin typeface="Arial"/>
            </a:endParaRPr>
          </a:p>
          <a:p>
            <a:r>
              <a:rPr b="0" lang="hr-HR" sz="1800" spc="-1" strike="noStrike">
                <a:latin typeface="Arial"/>
              </a:rPr>
              <a:t>- veliki R-val doprinosi širokom rasponu frekvencije sa spektrom u maksimumu od 9 kHz</a:t>
            </a:r>
            <a:endParaRPr b="0" lang="hr-HR" sz="1800" spc="-1" strike="noStrike">
              <a:latin typeface="Arial"/>
            </a:endParaRPr>
          </a:p>
          <a:p>
            <a:endParaRPr b="0" lang="hr-HR" sz="1800" spc="-1" strike="noStrike">
              <a:latin typeface="Arial"/>
            </a:endParaRPr>
          </a:p>
          <a:p>
            <a:r>
              <a:rPr b="0" lang="hr-HR" sz="1800" spc="-1" strike="noStrike">
                <a:latin typeface="Arial"/>
              </a:rPr>
              <a:t>Potrebno:</a:t>
            </a:r>
            <a:endParaRPr b="0" lang="hr-HR" sz="1800" spc="-1" strike="noStrike">
              <a:latin typeface="Arial"/>
            </a:endParaRPr>
          </a:p>
          <a:p>
            <a:r>
              <a:rPr b="0" lang="hr-HR" sz="1800" spc="-1" strike="noStrike">
                <a:latin typeface="Arial"/>
              </a:rPr>
              <a:t>- odstraniti R-val </a:t>
            </a:r>
            <a:endParaRPr b="0" lang="hr-HR" sz="1800" spc="-1" strike="noStrike">
              <a:latin typeface="Arial"/>
            </a:endParaRPr>
          </a:p>
          <a:p>
            <a:endParaRPr b="0" lang="hr-HR" sz="1800" spc="-1" strike="noStrike">
              <a:latin typeface="Arial"/>
            </a:endParaRPr>
          </a:p>
        </p:txBody>
      </p:sp>
      <p:pic>
        <p:nvPicPr>
          <p:cNvPr id="566" name="" descr=""/>
          <p:cNvPicPr/>
          <p:nvPr/>
        </p:nvPicPr>
        <p:blipFill>
          <a:blip r:embed="rId1"/>
          <a:stretch/>
        </p:blipFill>
        <p:spPr>
          <a:xfrm>
            <a:off x="72000" y="648000"/>
            <a:ext cx="5448600" cy="2687040"/>
          </a:xfrm>
          <a:prstGeom prst="rect">
            <a:avLst/>
          </a:prstGeom>
          <a:ln>
            <a:noFill/>
          </a:ln>
        </p:spPr>
      </p:pic>
      <p:pic>
        <p:nvPicPr>
          <p:cNvPr id="567" name="" descr=""/>
          <p:cNvPicPr/>
          <p:nvPr/>
        </p:nvPicPr>
        <p:blipFill>
          <a:blip r:embed="rId2"/>
          <a:stretch/>
        </p:blipFill>
        <p:spPr>
          <a:xfrm>
            <a:off x="-10440" y="3239640"/>
            <a:ext cx="6132600" cy="3024360"/>
          </a:xfrm>
          <a:prstGeom prst="rect">
            <a:avLst/>
          </a:prstGeom>
          <a:ln>
            <a:noFill/>
          </a:ln>
        </p:spPr>
      </p:pic>
      <p:sp>
        <p:nvSpPr>
          <p:cNvPr id="568" name="CustomShape 4"/>
          <p:cNvSpPr/>
          <p:nvPr/>
        </p:nvSpPr>
        <p:spPr>
          <a:xfrm>
            <a:off x="3707280" y="83520"/>
            <a:ext cx="14979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i="1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Točka B12</a:t>
            </a:r>
            <a:endParaRPr b="0" lang="hr-H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2B90C702-C470-4C55-8002-AB79BC98C9BD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570" name="TextShape 2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  <p:pic>
        <p:nvPicPr>
          <p:cNvPr id="571" name="" descr=""/>
          <p:cNvPicPr/>
          <p:nvPr/>
        </p:nvPicPr>
        <p:blipFill>
          <a:blip r:embed="rId1"/>
          <a:stretch/>
        </p:blipFill>
        <p:spPr>
          <a:xfrm>
            <a:off x="-15480" y="1152000"/>
            <a:ext cx="9143640" cy="4486320"/>
          </a:xfrm>
          <a:prstGeom prst="rect">
            <a:avLst/>
          </a:prstGeom>
          <a:ln>
            <a:noFill/>
          </a:ln>
        </p:spPr>
      </p:pic>
      <p:sp>
        <p:nvSpPr>
          <p:cNvPr id="572" name="TextShape 3"/>
          <p:cNvSpPr txBox="1"/>
          <p:nvPr/>
        </p:nvSpPr>
        <p:spPr>
          <a:xfrm>
            <a:off x="5415840" y="1374120"/>
            <a:ext cx="3152160" cy="3161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hr-HR" sz="1800" spc="-1" strike="noStrike">
                <a:latin typeface="Arial"/>
              </a:rPr>
              <a:t>- oštar vrh kao refleksija P-vala od delaminacije</a:t>
            </a:r>
            <a:endParaRPr b="0" lang="hr-HR" sz="1800" spc="-1" strike="noStrike">
              <a:latin typeface="Arial"/>
            </a:endParaRPr>
          </a:p>
          <a:p>
            <a:r>
              <a:rPr b="0" lang="hr-HR" sz="1800" spc="-1" strike="noStrike">
                <a:latin typeface="Arial"/>
              </a:rPr>
              <a:t>- potvrđuje prvotnu dubinu</a:t>
            </a:r>
            <a:endParaRPr b="0" lang="hr-HR" sz="1800" spc="-1" strike="noStrike">
              <a:latin typeface="Arial"/>
            </a:endParaRPr>
          </a:p>
        </p:txBody>
      </p:sp>
      <p:sp>
        <p:nvSpPr>
          <p:cNvPr id="573" name="CustomShape 4"/>
          <p:cNvSpPr/>
          <p:nvPr/>
        </p:nvSpPr>
        <p:spPr>
          <a:xfrm>
            <a:off x="3707280" y="83520"/>
            <a:ext cx="14979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i="1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Točka B12</a:t>
            </a:r>
            <a:endParaRPr b="0" lang="hr-H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9617DCF6-D0EA-444A-84AC-2FC824A523FA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575" name="CustomShape 2"/>
          <p:cNvSpPr/>
          <p:nvPr/>
        </p:nvSpPr>
        <p:spPr>
          <a:xfrm>
            <a:off x="3715560" y="83520"/>
            <a:ext cx="14810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i="1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Točka C18</a:t>
            </a:r>
            <a:endParaRPr b="0" lang="hr-HR" sz="2400" spc="-1" strike="noStrike">
              <a:latin typeface="Arial"/>
            </a:endParaRPr>
          </a:p>
        </p:txBody>
      </p:sp>
      <p:sp>
        <p:nvSpPr>
          <p:cNvPr id="576" name="TextShape 3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  <p:sp>
        <p:nvSpPr>
          <p:cNvPr id="577" name="TextShape 4"/>
          <p:cNvSpPr txBox="1"/>
          <p:nvPr/>
        </p:nvSpPr>
        <p:spPr>
          <a:xfrm>
            <a:off x="5703840" y="726120"/>
            <a:ext cx="3152160" cy="3161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hr-HR" sz="1800" spc="-1" strike="noStrike">
                <a:latin typeface="Arial"/>
              </a:rPr>
              <a:t>7,3 kHz dominantan vrh</a:t>
            </a:r>
            <a:endParaRPr b="0" lang="hr-HR" sz="1800" spc="-1" strike="noStrike">
              <a:latin typeface="Arial"/>
            </a:endParaRPr>
          </a:p>
          <a:p>
            <a:endParaRPr b="0" lang="hr-HR" sz="1800" spc="-1" strike="noStrike">
              <a:latin typeface="Arial"/>
            </a:endParaRPr>
          </a:p>
          <a:p>
            <a:r>
              <a:rPr b="0" lang="hr-HR" sz="1800" spc="-1" strike="noStrike">
                <a:latin typeface="Arial"/>
              </a:rPr>
              <a:t>- dominantni R-val</a:t>
            </a:r>
            <a:endParaRPr b="0" lang="hr-HR" sz="1800" spc="-1" strike="noStrike">
              <a:latin typeface="Arial"/>
            </a:endParaRPr>
          </a:p>
          <a:p>
            <a:r>
              <a:rPr b="0" lang="hr-HR" sz="1800" spc="-1" strike="noStrike">
                <a:latin typeface="Arial"/>
              </a:rPr>
              <a:t>- Dominantan vrh</a:t>
            </a:r>
            <a:endParaRPr b="0" lang="hr-HR" sz="1800" spc="-1" strike="noStrike">
              <a:latin typeface="Arial"/>
            </a:endParaRPr>
          </a:p>
          <a:p>
            <a:r>
              <a:rPr b="0" lang="hr-HR" sz="1800" spc="-1" strike="noStrike">
                <a:latin typeface="Arial"/>
              </a:rPr>
              <a:t>- ukazuje na deliminaciju betona</a:t>
            </a:r>
            <a:endParaRPr b="0" lang="hr-HR" sz="1800" spc="-1" strike="noStrike">
              <a:latin typeface="Arial"/>
            </a:endParaRPr>
          </a:p>
          <a:p>
            <a:r>
              <a:rPr b="0" lang="hr-HR" sz="1800" spc="-1" strike="noStrike">
                <a:latin typeface="Arial"/>
              </a:rPr>
              <a:t>- područje armature</a:t>
            </a:r>
            <a:endParaRPr b="0" lang="hr-HR" sz="1800" spc="-1" strike="noStrike">
              <a:latin typeface="Arial"/>
            </a:endParaRPr>
          </a:p>
          <a:p>
            <a:endParaRPr b="0" lang="hr-HR" sz="1800" spc="-1" strike="noStrike">
              <a:latin typeface="Arial"/>
            </a:endParaRPr>
          </a:p>
          <a:p>
            <a:endParaRPr b="0" lang="hr-HR" sz="1800" spc="-1" strike="noStrike">
              <a:latin typeface="Arial"/>
            </a:endParaRPr>
          </a:p>
        </p:txBody>
      </p:sp>
      <p:pic>
        <p:nvPicPr>
          <p:cNvPr id="578" name="" descr=""/>
          <p:cNvPicPr/>
          <p:nvPr/>
        </p:nvPicPr>
        <p:blipFill>
          <a:blip r:embed="rId1"/>
          <a:stretch/>
        </p:blipFill>
        <p:spPr>
          <a:xfrm>
            <a:off x="144000" y="720000"/>
            <a:ext cx="5456880" cy="2678040"/>
          </a:xfrm>
          <a:prstGeom prst="rect">
            <a:avLst/>
          </a:prstGeom>
          <a:ln>
            <a:noFill/>
          </a:ln>
        </p:spPr>
      </p:pic>
      <p:pic>
        <p:nvPicPr>
          <p:cNvPr id="579" name="" descr=""/>
          <p:cNvPicPr/>
          <p:nvPr/>
        </p:nvPicPr>
        <p:blipFill>
          <a:blip r:embed="rId2"/>
          <a:stretch/>
        </p:blipFill>
        <p:spPr>
          <a:xfrm>
            <a:off x="0" y="3096000"/>
            <a:ext cx="6161760" cy="3024000"/>
          </a:xfrm>
          <a:prstGeom prst="rect">
            <a:avLst/>
          </a:prstGeom>
          <a:ln>
            <a:noFill/>
          </a:ln>
        </p:spPr>
      </p:pic>
      <p:pic>
        <p:nvPicPr>
          <p:cNvPr id="580" name="" descr=""/>
          <p:cNvPicPr/>
          <p:nvPr/>
        </p:nvPicPr>
        <p:blipFill>
          <a:blip r:embed="rId3"/>
          <a:stretch/>
        </p:blipFill>
        <p:spPr>
          <a:xfrm>
            <a:off x="6696000" y="2882520"/>
            <a:ext cx="1783440" cy="3237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B7D8970F-0C7B-4023-BA25-F60D780CE91E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582" name="CustomShape 2"/>
          <p:cNvSpPr/>
          <p:nvPr/>
        </p:nvSpPr>
        <p:spPr>
          <a:xfrm>
            <a:off x="3780000" y="83520"/>
            <a:ext cx="13514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i="1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Točka D6</a:t>
            </a:r>
            <a:endParaRPr b="0" lang="hr-HR" sz="2400" spc="-1" strike="noStrike">
              <a:latin typeface="Arial"/>
            </a:endParaRPr>
          </a:p>
        </p:txBody>
      </p:sp>
      <p:sp>
        <p:nvSpPr>
          <p:cNvPr id="583" name="TextShape 3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  <p:sp>
        <p:nvSpPr>
          <p:cNvPr id="584" name="TextShape 4"/>
          <p:cNvSpPr txBox="1"/>
          <p:nvPr/>
        </p:nvSpPr>
        <p:spPr>
          <a:xfrm>
            <a:off x="5904000" y="1152000"/>
            <a:ext cx="3152160" cy="3161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hr-HR" sz="1800" spc="-1" strike="noStrike">
                <a:latin typeface="Arial"/>
              </a:rPr>
              <a:t>15,6 kHz dominantan vrh</a:t>
            </a:r>
            <a:endParaRPr b="0" lang="hr-HR" sz="1800" spc="-1" strike="noStrike">
              <a:latin typeface="Arial"/>
            </a:endParaRPr>
          </a:p>
          <a:p>
            <a:endParaRPr b="0" lang="hr-HR" sz="1800" spc="-1" strike="noStrike">
              <a:latin typeface="Arial"/>
            </a:endParaRPr>
          </a:p>
          <a:p>
            <a:r>
              <a:rPr b="0" lang="hr-HR" sz="1800" spc="-1" strike="noStrike">
                <a:latin typeface="Arial"/>
              </a:rPr>
              <a:t>- dubina od 96 mm</a:t>
            </a:r>
            <a:endParaRPr b="0" lang="hr-HR" sz="1800" spc="-1" strike="noStrike">
              <a:latin typeface="Arial"/>
            </a:endParaRPr>
          </a:p>
          <a:p>
            <a:r>
              <a:rPr b="0" lang="hr-HR" sz="1800" spc="-1" strike="noStrike">
                <a:latin typeface="Arial"/>
              </a:rPr>
              <a:t>- unutar asfaltnog sloja</a:t>
            </a:r>
            <a:endParaRPr b="0" lang="hr-HR" sz="1800" spc="-1" strike="noStrike">
              <a:latin typeface="Arial"/>
            </a:endParaRPr>
          </a:p>
          <a:p>
            <a:r>
              <a:rPr b="0" lang="hr-HR" sz="1800" spc="-1" strike="noStrike">
                <a:latin typeface="Arial"/>
              </a:rPr>
              <a:t>- loš spoj asfaltne zakrpe</a:t>
            </a:r>
            <a:endParaRPr b="0" lang="hr-HR" sz="1800" spc="-1" strike="noStrike">
              <a:latin typeface="Arial"/>
            </a:endParaRPr>
          </a:p>
          <a:p>
            <a:endParaRPr b="0" lang="hr-HR" sz="1800" spc="-1" strike="noStrike">
              <a:latin typeface="Arial"/>
            </a:endParaRPr>
          </a:p>
          <a:p>
            <a:endParaRPr b="0" lang="hr-HR" sz="1800" spc="-1" strike="noStrike">
              <a:latin typeface="Arial"/>
            </a:endParaRPr>
          </a:p>
        </p:txBody>
      </p:sp>
      <p:pic>
        <p:nvPicPr>
          <p:cNvPr id="585" name="" descr=""/>
          <p:cNvPicPr/>
          <p:nvPr/>
        </p:nvPicPr>
        <p:blipFill>
          <a:blip r:embed="rId1"/>
          <a:stretch/>
        </p:blipFill>
        <p:spPr>
          <a:xfrm>
            <a:off x="15120" y="789120"/>
            <a:ext cx="5888880" cy="2988360"/>
          </a:xfrm>
          <a:prstGeom prst="rect">
            <a:avLst/>
          </a:prstGeom>
          <a:ln>
            <a:noFill/>
          </a:ln>
        </p:spPr>
      </p:pic>
      <p:pic>
        <p:nvPicPr>
          <p:cNvPr id="586" name="" descr=""/>
          <p:cNvPicPr/>
          <p:nvPr/>
        </p:nvPicPr>
        <p:blipFill>
          <a:blip r:embed="rId2"/>
          <a:stretch/>
        </p:blipFill>
        <p:spPr>
          <a:xfrm>
            <a:off x="15120" y="3492000"/>
            <a:ext cx="5888880" cy="2880360"/>
          </a:xfrm>
          <a:prstGeom prst="rect">
            <a:avLst/>
          </a:prstGeom>
          <a:ln>
            <a:noFill/>
          </a:ln>
        </p:spPr>
      </p:pic>
      <p:pic>
        <p:nvPicPr>
          <p:cNvPr id="587" name="" descr=""/>
          <p:cNvPicPr/>
          <p:nvPr/>
        </p:nvPicPr>
        <p:blipFill>
          <a:blip r:embed="rId3"/>
          <a:stretch/>
        </p:blipFill>
        <p:spPr>
          <a:xfrm>
            <a:off x="6912000" y="3384000"/>
            <a:ext cx="1457280" cy="2714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D7D730EC-F2F6-47B7-82B1-AE0DF682CC5A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589" name="CustomShape 2"/>
          <p:cNvSpPr/>
          <p:nvPr/>
        </p:nvSpPr>
        <p:spPr>
          <a:xfrm>
            <a:off x="3707280" y="83520"/>
            <a:ext cx="14979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i="1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Točka B20</a:t>
            </a:r>
            <a:endParaRPr b="0" lang="hr-HR" sz="2400" spc="-1" strike="noStrike">
              <a:latin typeface="Arial"/>
            </a:endParaRPr>
          </a:p>
        </p:txBody>
      </p:sp>
      <p:sp>
        <p:nvSpPr>
          <p:cNvPr id="590" name="TextShape 3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  <p:sp>
        <p:nvSpPr>
          <p:cNvPr id="591" name="TextShape 4"/>
          <p:cNvSpPr txBox="1"/>
          <p:nvPr/>
        </p:nvSpPr>
        <p:spPr>
          <a:xfrm>
            <a:off x="5703840" y="726120"/>
            <a:ext cx="3152160" cy="3161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hr-HR" sz="1800" spc="-1" strike="noStrike">
                <a:latin typeface="Arial"/>
              </a:rPr>
              <a:t>11.7 kHz dominantan vrh</a:t>
            </a:r>
            <a:endParaRPr b="0" lang="hr-HR" sz="1800" spc="-1" strike="noStrike">
              <a:latin typeface="Arial"/>
            </a:endParaRPr>
          </a:p>
          <a:p>
            <a:endParaRPr b="0" lang="hr-HR" sz="1800" spc="-1" strike="noStrike">
              <a:latin typeface="Arial"/>
            </a:endParaRPr>
          </a:p>
          <a:p>
            <a:r>
              <a:rPr b="0" lang="hr-HR" sz="1800" spc="-1" strike="noStrike">
                <a:latin typeface="Arial"/>
              </a:rPr>
              <a:t>- refleksija P-vala s dubine od 163 mm</a:t>
            </a:r>
            <a:endParaRPr b="0" lang="hr-HR" sz="1800" spc="-1" strike="noStrike">
              <a:latin typeface="Arial"/>
            </a:endParaRPr>
          </a:p>
          <a:p>
            <a:r>
              <a:rPr b="0" lang="hr-HR" sz="1800" spc="-1" strike="noStrike">
                <a:latin typeface="Arial"/>
              </a:rPr>
              <a:t>- cca položaj gornje armature</a:t>
            </a:r>
            <a:endParaRPr b="0" lang="hr-HR" sz="1800" spc="-1" strike="noStrike">
              <a:latin typeface="Arial"/>
            </a:endParaRPr>
          </a:p>
          <a:p>
            <a:r>
              <a:rPr b="0" lang="hr-HR" sz="1800" spc="-1" strike="noStrike">
                <a:latin typeface="Arial"/>
              </a:rPr>
              <a:t>- delaminacija betona  </a:t>
            </a:r>
            <a:endParaRPr b="0" lang="hr-HR" sz="1800" spc="-1" strike="noStrike">
              <a:latin typeface="Arial"/>
            </a:endParaRPr>
          </a:p>
          <a:p>
            <a:endParaRPr b="0" lang="hr-HR" sz="1800" spc="-1" strike="noStrike">
              <a:latin typeface="Arial"/>
            </a:endParaRPr>
          </a:p>
          <a:p>
            <a:endParaRPr b="0" lang="hr-HR" sz="1800" spc="-1" strike="noStrike">
              <a:latin typeface="Arial"/>
            </a:endParaRPr>
          </a:p>
        </p:txBody>
      </p:sp>
      <p:pic>
        <p:nvPicPr>
          <p:cNvPr id="592" name="" descr=""/>
          <p:cNvPicPr/>
          <p:nvPr/>
        </p:nvPicPr>
        <p:blipFill>
          <a:blip r:embed="rId1"/>
          <a:stretch/>
        </p:blipFill>
        <p:spPr>
          <a:xfrm>
            <a:off x="9360" y="648000"/>
            <a:ext cx="5610960" cy="2808000"/>
          </a:xfrm>
          <a:prstGeom prst="rect">
            <a:avLst/>
          </a:prstGeom>
          <a:ln>
            <a:noFill/>
          </a:ln>
        </p:spPr>
      </p:pic>
      <p:pic>
        <p:nvPicPr>
          <p:cNvPr id="593" name="" descr=""/>
          <p:cNvPicPr/>
          <p:nvPr/>
        </p:nvPicPr>
        <p:blipFill>
          <a:blip r:embed="rId2"/>
          <a:stretch/>
        </p:blipFill>
        <p:spPr>
          <a:xfrm>
            <a:off x="0" y="3456000"/>
            <a:ext cx="5821560" cy="2913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BD9E1BE4-3CB7-4CE5-8CF9-4D7C809025ED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595" name="CustomShape 2"/>
          <p:cNvSpPr/>
          <p:nvPr/>
        </p:nvSpPr>
        <p:spPr>
          <a:xfrm>
            <a:off x="3796200" y="83520"/>
            <a:ext cx="13197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i="1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Točka C6</a:t>
            </a:r>
            <a:endParaRPr b="0" lang="hr-HR" sz="2400" spc="-1" strike="noStrike">
              <a:latin typeface="Arial"/>
            </a:endParaRPr>
          </a:p>
        </p:txBody>
      </p:sp>
      <p:sp>
        <p:nvSpPr>
          <p:cNvPr id="596" name="TextShape 3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  <p:sp>
        <p:nvSpPr>
          <p:cNvPr id="597" name="TextShape 4"/>
          <p:cNvSpPr txBox="1"/>
          <p:nvPr/>
        </p:nvSpPr>
        <p:spPr>
          <a:xfrm>
            <a:off x="5703840" y="726120"/>
            <a:ext cx="3152160" cy="3161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hr-HR" sz="1800" spc="-1" strike="noStrike">
                <a:latin typeface="Arial"/>
              </a:rPr>
              <a:t>7,8 kHz dominantan vrh</a:t>
            </a:r>
            <a:endParaRPr b="0" lang="hr-HR" sz="1800" spc="-1" strike="noStrike">
              <a:latin typeface="Arial"/>
            </a:endParaRPr>
          </a:p>
          <a:p>
            <a:endParaRPr b="0" lang="hr-HR" sz="1800" spc="-1" strike="noStrike">
              <a:latin typeface="Arial"/>
            </a:endParaRPr>
          </a:p>
          <a:p>
            <a:r>
              <a:rPr b="0" lang="hr-HR" sz="1800" spc="-1" strike="noStrike">
                <a:latin typeface="Arial"/>
              </a:rPr>
              <a:t>- refleksija P-vala s dubine od 251 mm</a:t>
            </a:r>
            <a:endParaRPr b="0" lang="hr-HR" sz="1800" spc="-1" strike="noStrike">
              <a:latin typeface="Arial"/>
            </a:endParaRPr>
          </a:p>
          <a:p>
            <a:r>
              <a:rPr b="0" lang="hr-HR" sz="1800" spc="-1" strike="noStrike">
                <a:latin typeface="Arial"/>
              </a:rPr>
              <a:t>-  položaj donje armature</a:t>
            </a:r>
            <a:endParaRPr b="0" lang="hr-HR" sz="1800" spc="-1" strike="noStrike">
              <a:latin typeface="Arial"/>
            </a:endParaRPr>
          </a:p>
          <a:p>
            <a:r>
              <a:rPr b="0" lang="hr-HR" sz="1800" spc="-1" strike="noStrike">
                <a:latin typeface="Arial"/>
              </a:rPr>
              <a:t>- delaminacija betona  </a:t>
            </a:r>
            <a:endParaRPr b="0" lang="hr-HR" sz="1800" spc="-1" strike="noStrike">
              <a:latin typeface="Arial"/>
            </a:endParaRPr>
          </a:p>
          <a:p>
            <a:endParaRPr b="0" lang="hr-HR" sz="1800" spc="-1" strike="noStrike">
              <a:latin typeface="Arial"/>
            </a:endParaRPr>
          </a:p>
          <a:p>
            <a:endParaRPr b="0" lang="hr-HR" sz="1800" spc="-1" strike="noStrike">
              <a:latin typeface="Arial"/>
            </a:endParaRPr>
          </a:p>
        </p:txBody>
      </p:sp>
      <p:pic>
        <p:nvPicPr>
          <p:cNvPr id="598" name="" descr=""/>
          <p:cNvPicPr/>
          <p:nvPr/>
        </p:nvPicPr>
        <p:blipFill>
          <a:blip r:embed="rId1"/>
          <a:stretch/>
        </p:blipFill>
        <p:spPr>
          <a:xfrm>
            <a:off x="15120" y="576000"/>
            <a:ext cx="5644080" cy="2808000"/>
          </a:xfrm>
          <a:prstGeom prst="rect">
            <a:avLst/>
          </a:prstGeom>
          <a:ln>
            <a:noFill/>
          </a:ln>
        </p:spPr>
      </p:pic>
      <p:pic>
        <p:nvPicPr>
          <p:cNvPr id="599" name="" descr=""/>
          <p:cNvPicPr/>
          <p:nvPr/>
        </p:nvPicPr>
        <p:blipFill>
          <a:blip r:embed="rId2"/>
          <a:stretch/>
        </p:blipFill>
        <p:spPr>
          <a:xfrm>
            <a:off x="15120" y="3445920"/>
            <a:ext cx="6104880" cy="3034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5DE89159-7DD2-4E24-84F4-B88DFBF53B5D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601" name="CustomShape 2"/>
          <p:cNvSpPr/>
          <p:nvPr/>
        </p:nvSpPr>
        <p:spPr>
          <a:xfrm>
            <a:off x="3796200" y="83520"/>
            <a:ext cx="13197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i="1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Točka C9</a:t>
            </a:r>
            <a:endParaRPr b="0" lang="hr-HR" sz="2400" spc="-1" strike="noStrike">
              <a:latin typeface="Arial"/>
            </a:endParaRPr>
          </a:p>
        </p:txBody>
      </p:sp>
      <p:sp>
        <p:nvSpPr>
          <p:cNvPr id="602" name="TextShape 3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  <p:pic>
        <p:nvPicPr>
          <p:cNvPr id="603" name="" descr=""/>
          <p:cNvPicPr/>
          <p:nvPr/>
        </p:nvPicPr>
        <p:blipFill>
          <a:blip r:embed="rId1"/>
          <a:stretch/>
        </p:blipFill>
        <p:spPr>
          <a:xfrm>
            <a:off x="80640" y="662400"/>
            <a:ext cx="5096880" cy="2577600"/>
          </a:xfrm>
          <a:prstGeom prst="rect">
            <a:avLst/>
          </a:prstGeom>
          <a:ln>
            <a:noFill/>
          </a:ln>
        </p:spPr>
      </p:pic>
      <p:pic>
        <p:nvPicPr>
          <p:cNvPr id="604" name="" descr=""/>
          <p:cNvPicPr/>
          <p:nvPr/>
        </p:nvPicPr>
        <p:blipFill>
          <a:blip r:embed="rId2"/>
          <a:stretch/>
        </p:blipFill>
        <p:spPr>
          <a:xfrm>
            <a:off x="0" y="3312000"/>
            <a:ext cx="6121440" cy="3096000"/>
          </a:xfrm>
          <a:prstGeom prst="rect">
            <a:avLst/>
          </a:prstGeom>
          <a:ln>
            <a:noFill/>
          </a:ln>
        </p:spPr>
      </p:pic>
      <p:sp>
        <p:nvSpPr>
          <p:cNvPr id="605" name="TextShape 4"/>
          <p:cNvSpPr txBox="1"/>
          <p:nvPr/>
        </p:nvSpPr>
        <p:spPr>
          <a:xfrm>
            <a:off x="5544000" y="726480"/>
            <a:ext cx="3528000" cy="3161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hr-HR" sz="1800" spc="-1" strike="noStrike">
                <a:latin typeface="Arial"/>
              </a:rPr>
              <a:t>7,8 kHz dominantan vrh</a:t>
            </a:r>
            <a:endParaRPr b="0" lang="hr-HR" sz="1800" spc="-1" strike="noStrike">
              <a:latin typeface="Arial"/>
            </a:endParaRPr>
          </a:p>
          <a:p>
            <a:endParaRPr b="0" lang="hr-HR" sz="1800" spc="-1" strike="noStrike">
              <a:latin typeface="Arial"/>
            </a:endParaRPr>
          </a:p>
          <a:p>
            <a:r>
              <a:rPr b="0" lang="hr-HR" sz="1800" spc="-1" strike="noStrike">
                <a:latin typeface="Arial"/>
              </a:rPr>
              <a:t>- dominantan R-val</a:t>
            </a:r>
            <a:endParaRPr b="0" lang="hr-HR" sz="1800" spc="-1" strike="noStrike">
              <a:latin typeface="Arial"/>
            </a:endParaRPr>
          </a:p>
          <a:p>
            <a:r>
              <a:rPr b="0" lang="hr-HR" sz="1800" spc="-1" strike="noStrike">
                <a:latin typeface="Arial"/>
              </a:rPr>
              <a:t>- vršna frekvencija na 7,8 kHz</a:t>
            </a:r>
            <a:endParaRPr b="0" lang="hr-HR" sz="1800" spc="-1" strike="noStrike">
              <a:latin typeface="Arial"/>
            </a:endParaRPr>
          </a:p>
          <a:p>
            <a:r>
              <a:rPr b="0" lang="hr-HR" sz="1800" spc="-1" strike="noStrike">
                <a:latin typeface="Arial"/>
              </a:rPr>
              <a:t>- ukazuje na dubinu od 161 mm</a:t>
            </a:r>
            <a:endParaRPr b="0" lang="hr-HR" sz="1800" spc="-1" strike="noStrike">
              <a:latin typeface="Arial"/>
            </a:endParaRPr>
          </a:p>
          <a:p>
            <a:endParaRPr b="0" lang="hr-HR" sz="1800" spc="-1" strike="noStrike">
              <a:latin typeface="Arial"/>
            </a:endParaRPr>
          </a:p>
          <a:p>
            <a:r>
              <a:rPr b="0" lang="hr-HR" sz="1800" spc="-1" strike="noStrike">
                <a:latin typeface="Arial"/>
              </a:rPr>
              <a:t>- potrebno bolje razmotriti i analizirati</a:t>
            </a:r>
            <a:endParaRPr b="0" lang="hr-HR" sz="1800" spc="-1" strike="noStrike">
              <a:latin typeface="Arial"/>
            </a:endParaRPr>
          </a:p>
          <a:p>
            <a:r>
              <a:rPr b="0" lang="hr-HR" sz="1800" spc="-1" strike="noStrike">
                <a:latin typeface="Arial"/>
              </a:rPr>
              <a:t>- ukloniti ili anulirati R-val na ispravan način  </a:t>
            </a:r>
            <a:endParaRPr b="0" lang="hr-HR" sz="1800" spc="-1" strike="noStrike">
              <a:latin typeface="Arial"/>
            </a:endParaRPr>
          </a:p>
          <a:p>
            <a:endParaRPr b="0" lang="hr-HR" sz="1800" spc="-1" strike="noStrike">
              <a:latin typeface="Arial"/>
            </a:endParaRPr>
          </a:p>
          <a:p>
            <a:endParaRPr b="0" lang="hr-H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AB2D19C2-C153-4028-93B7-FECB52A6C2BD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607" name="CustomShape 2"/>
          <p:cNvSpPr/>
          <p:nvPr/>
        </p:nvSpPr>
        <p:spPr>
          <a:xfrm>
            <a:off x="2357640" y="83520"/>
            <a:ext cx="41954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i="1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Most na lokalnoj cesti, Kneginec</a:t>
            </a:r>
            <a:endParaRPr b="0" lang="hr-HR" sz="2400" spc="-1" strike="noStrike">
              <a:latin typeface="Arial"/>
            </a:endParaRPr>
          </a:p>
        </p:txBody>
      </p:sp>
      <p:sp>
        <p:nvSpPr>
          <p:cNvPr id="608" name="TextShape 3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  <p:pic>
        <p:nvPicPr>
          <p:cNvPr id="609" name="" descr=""/>
          <p:cNvPicPr/>
          <p:nvPr/>
        </p:nvPicPr>
        <p:blipFill>
          <a:blip r:embed="rId1"/>
          <a:stretch/>
        </p:blipFill>
        <p:spPr>
          <a:xfrm>
            <a:off x="72000" y="648000"/>
            <a:ext cx="5528880" cy="2796120"/>
          </a:xfrm>
          <a:prstGeom prst="rect">
            <a:avLst/>
          </a:prstGeom>
          <a:ln>
            <a:noFill/>
          </a:ln>
        </p:spPr>
      </p:pic>
      <p:pic>
        <p:nvPicPr>
          <p:cNvPr id="610" name="" descr=""/>
          <p:cNvPicPr/>
          <p:nvPr/>
        </p:nvPicPr>
        <p:blipFill>
          <a:blip r:embed="rId2"/>
          <a:stretch/>
        </p:blipFill>
        <p:spPr>
          <a:xfrm>
            <a:off x="87120" y="3465360"/>
            <a:ext cx="5960880" cy="3014640"/>
          </a:xfrm>
          <a:prstGeom prst="rect">
            <a:avLst/>
          </a:prstGeom>
          <a:ln>
            <a:noFill/>
          </a:ln>
        </p:spPr>
      </p:pic>
      <p:sp>
        <p:nvSpPr>
          <p:cNvPr id="611" name="TextShape 4"/>
          <p:cNvSpPr txBox="1"/>
          <p:nvPr/>
        </p:nvSpPr>
        <p:spPr>
          <a:xfrm>
            <a:off x="5600880" y="726480"/>
            <a:ext cx="3528000" cy="4441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hr-HR" sz="1800" spc="-1" strike="noStrike">
                <a:latin typeface="Arial"/>
              </a:rPr>
              <a:t>Smanjenje voltaže sa 2 na 0,25 prikazuje pojavu novog vrha</a:t>
            </a:r>
            <a:endParaRPr b="0" lang="hr-HR" sz="1800" spc="-1" strike="noStrike">
              <a:latin typeface="Arial"/>
            </a:endParaRPr>
          </a:p>
          <a:p>
            <a:endParaRPr b="0" lang="hr-HR" sz="1800" spc="-1" strike="noStrike">
              <a:latin typeface="Arial"/>
            </a:endParaRPr>
          </a:p>
          <a:p>
            <a:r>
              <a:rPr b="0" lang="hr-HR" sz="1800" spc="-1" strike="noStrike">
                <a:latin typeface="Arial"/>
              </a:rPr>
              <a:t>Dodatno smanjenje na 0,05 (istovjetno odstranjenju R-vala) ukazuje na pojavu novog dominantog vrha na 13.7 kHz</a:t>
            </a:r>
            <a:endParaRPr b="0" lang="hr-HR" sz="1800" spc="-1" strike="noStrike">
              <a:latin typeface="Arial"/>
            </a:endParaRPr>
          </a:p>
          <a:p>
            <a:endParaRPr b="0" lang="hr-HR" sz="1800" spc="-1" strike="noStrike">
              <a:latin typeface="Arial"/>
            </a:endParaRPr>
          </a:p>
          <a:p>
            <a:r>
              <a:rPr b="0" lang="hr-HR" sz="1800" spc="-1" strike="noStrike">
                <a:latin typeface="Arial"/>
              </a:rPr>
              <a:t>- položaj od 165 i 285 mm</a:t>
            </a:r>
            <a:endParaRPr b="0" lang="hr-HR" sz="1800" spc="-1" strike="noStrike">
              <a:latin typeface="Arial"/>
            </a:endParaRPr>
          </a:p>
          <a:p>
            <a:r>
              <a:rPr b="0" lang="hr-HR" sz="1800" spc="-1" strike="noStrike">
                <a:latin typeface="Arial"/>
              </a:rPr>
              <a:t>- delaminacije pri gornjoj i donjoj armaturi</a:t>
            </a:r>
            <a:endParaRPr b="0" lang="hr-HR" sz="1800" spc="-1" strike="noStrike">
              <a:latin typeface="Arial"/>
            </a:endParaRPr>
          </a:p>
          <a:p>
            <a:endParaRPr b="0" lang="hr-HR" sz="1800" spc="-1" strike="noStrike">
              <a:latin typeface="Arial"/>
            </a:endParaRPr>
          </a:p>
          <a:p>
            <a:r>
              <a:rPr b="0" lang="hr-HR" sz="1800" spc="-1" strike="noStrike">
                <a:latin typeface="Arial"/>
              </a:rPr>
              <a:t>- </a:t>
            </a:r>
            <a:endParaRPr b="0" lang="hr-HR" sz="1800" spc="-1" strike="noStrike">
              <a:latin typeface="Arial"/>
            </a:endParaRPr>
          </a:p>
          <a:p>
            <a:endParaRPr b="0" lang="hr-HR" sz="1800" spc="-1" strike="noStrike">
              <a:latin typeface="Arial"/>
            </a:endParaRPr>
          </a:p>
          <a:p>
            <a:endParaRPr b="0" lang="hr-HR" sz="1800" spc="-1" strike="noStrike">
              <a:latin typeface="Arial"/>
            </a:endParaRPr>
          </a:p>
          <a:p>
            <a:endParaRPr b="0" lang="hr-HR" sz="1800" spc="-1" strike="noStrike">
              <a:latin typeface="Arial"/>
            </a:endParaRPr>
          </a:p>
          <a:p>
            <a:endParaRPr b="0" lang="hr-H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6B09FBFD-1F4F-43CD-BC1E-41D2C1813C64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613" name="CustomShape 2"/>
          <p:cNvSpPr/>
          <p:nvPr/>
        </p:nvSpPr>
        <p:spPr>
          <a:xfrm>
            <a:off x="2195640" y="2421000"/>
            <a:ext cx="4680000" cy="1431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hr-HR" sz="4400" spc="-1" strike="noStrike">
                <a:solidFill>
                  <a:srgbClr val="000000"/>
                </a:solidFill>
                <a:latin typeface="Cambria"/>
                <a:ea typeface="Cambria"/>
              </a:rPr>
              <a:t>Zahvaljujem se  na pažnji! </a:t>
            </a:r>
            <a:endParaRPr b="0" lang="hr-HR" sz="4400" spc="-1" strike="noStrike">
              <a:latin typeface="Arial"/>
            </a:endParaRPr>
          </a:p>
        </p:txBody>
      </p:sp>
      <p:sp>
        <p:nvSpPr>
          <p:cNvPr id="614" name="TextShape 3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AC4E3DB2-DE5F-427F-9C2E-0D83206A6DA8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211" name="CustomShape 2"/>
          <p:cNvSpPr/>
          <p:nvPr/>
        </p:nvSpPr>
        <p:spPr>
          <a:xfrm>
            <a:off x="2051640" y="188640"/>
            <a:ext cx="482400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hr-HR" sz="3200" spc="-1" strike="noStrike">
                <a:solidFill>
                  <a:srgbClr val="000000"/>
                </a:solidFill>
                <a:latin typeface="Cambria"/>
                <a:ea typeface="Cambria"/>
              </a:rPr>
              <a:t>Prednosti IMPACT-ECHA </a:t>
            </a:r>
            <a:endParaRPr b="0" lang="hr-HR" sz="3200" spc="-1" strike="noStrike">
              <a:latin typeface="Arial"/>
            </a:endParaRPr>
          </a:p>
        </p:txBody>
      </p:sp>
      <p:sp>
        <p:nvSpPr>
          <p:cNvPr id="212" name="CustomShape 3"/>
          <p:cNvSpPr/>
          <p:nvPr/>
        </p:nvSpPr>
        <p:spPr>
          <a:xfrm>
            <a:off x="467640" y="1268640"/>
            <a:ext cx="8462160" cy="3808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i="1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Sustav pruža korisniku sljedeće pogodnosti:</a:t>
            </a:r>
            <a:endParaRPr b="0" lang="hr-HR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r-HR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hr-HR" sz="2800" spc="-1" strike="noStrike">
                <a:solidFill>
                  <a:srgbClr val="000000"/>
                </a:solidFill>
                <a:latin typeface="Cambria"/>
                <a:ea typeface="Cambria"/>
              </a:rPr>
              <a:t>Samo jedna površina mora biti dostupna za testiranje.</a:t>
            </a:r>
            <a:endParaRPr b="0" lang="hr-HR" sz="2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hr-HR" sz="2800" spc="-1" strike="noStrike">
                <a:solidFill>
                  <a:srgbClr val="000000"/>
                </a:solidFill>
                <a:latin typeface="Cambria"/>
                <a:ea typeface="Cambria"/>
              </a:rPr>
              <a:t>Brzo otkrivamo debljinu nepoznatog člana, bez izbočenja.</a:t>
            </a:r>
            <a:endParaRPr b="0" lang="hr-HR" sz="2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hr-HR" sz="2800" spc="-1" strike="noStrike">
                <a:solidFill>
                  <a:srgbClr val="000000"/>
                </a:solidFill>
                <a:latin typeface="Cambria"/>
                <a:ea typeface="Cambria"/>
              </a:rPr>
              <a:t>Otkriva nedostatke poput šupljina betona, betonskih saća, pukotina i raslojavanja.</a:t>
            </a:r>
            <a:endParaRPr b="0" lang="hr-HR" sz="2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hr-HR" sz="2800" spc="-1" strike="noStrike">
                <a:solidFill>
                  <a:srgbClr val="000000"/>
                </a:solidFill>
                <a:latin typeface="Cambria"/>
                <a:ea typeface="Cambria"/>
              </a:rPr>
              <a:t>Mjesto dubine defekata i točan položaj</a:t>
            </a:r>
            <a:endParaRPr b="0" lang="hr-HR" sz="2800" spc="-1" strike="noStrike">
              <a:latin typeface="Arial"/>
            </a:endParaRPr>
          </a:p>
        </p:txBody>
      </p:sp>
      <p:sp>
        <p:nvSpPr>
          <p:cNvPr id="213" name="TextShape 4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F439643F-CF76-48B5-8631-86D0161F98A3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215" name="TextShape 2"/>
          <p:cNvSpPr txBox="1"/>
          <p:nvPr/>
        </p:nvSpPr>
        <p:spPr>
          <a:xfrm>
            <a:off x="447840" y="130680"/>
            <a:ext cx="8229240" cy="633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sr-Latn-CS" sz="3200" spc="-1" strike="noStrike">
                <a:solidFill>
                  <a:srgbClr val="000000"/>
                </a:solidFill>
                <a:latin typeface="Cambria"/>
                <a:ea typeface="Cambria"/>
              </a:rPr>
              <a:t>Kako funkcionira IMPACT-ECHO</a:t>
            </a:r>
            <a:endParaRPr b="0" lang="sr-Latn-C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CustomShape 3"/>
          <p:cNvSpPr/>
          <p:nvPr/>
        </p:nvSpPr>
        <p:spPr>
          <a:xfrm>
            <a:off x="700920" y="764640"/>
            <a:ext cx="788400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479"/>
              </a:spcBef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IMPACT-ECHO temelji se na korištenju prijelaznih udarnih valova generiranih elastičnim djelovanjem.</a:t>
            </a:r>
            <a:endParaRPr b="0" lang="hr-HR" sz="2400" spc="-1" strike="noStrike">
              <a:latin typeface="Arial"/>
            </a:endParaRPr>
          </a:p>
        </p:txBody>
      </p:sp>
      <p:pic>
        <p:nvPicPr>
          <p:cNvPr id="217" name="Picture 7" descr=""/>
          <p:cNvPicPr/>
          <p:nvPr/>
        </p:nvPicPr>
        <p:blipFill>
          <a:blip r:embed="rId1"/>
          <a:stretch/>
        </p:blipFill>
        <p:spPr>
          <a:xfrm>
            <a:off x="1551960" y="1595880"/>
            <a:ext cx="6181920" cy="4712040"/>
          </a:xfrm>
          <a:prstGeom prst="rect">
            <a:avLst/>
          </a:prstGeom>
          <a:ln>
            <a:noFill/>
          </a:ln>
        </p:spPr>
      </p:pic>
      <p:sp>
        <p:nvSpPr>
          <p:cNvPr id="218" name="TextShape 4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Shape 1"/>
          <p:cNvSpPr txBox="1"/>
          <p:nvPr/>
        </p:nvSpPr>
        <p:spPr>
          <a:xfrm>
            <a:off x="8026560" y="6381720"/>
            <a:ext cx="1117080" cy="475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21643A90-EBF9-4E53-8FFD-C4E7B46BE199}" type="slidenum">
              <a:rPr b="0" lang="hr-HR" sz="2000" spc="-1" strike="noStrike">
                <a:solidFill>
                  <a:srgbClr val="000000"/>
                </a:solidFill>
                <a:latin typeface="Verdana"/>
              </a:rPr>
              <a:t>1</a:t>
            </a:fld>
            <a:endParaRPr b="0" lang="hr-HR" sz="2000" spc="-1" strike="noStrike">
              <a:latin typeface="Times New Roman"/>
            </a:endParaRPr>
          </a:p>
        </p:txBody>
      </p:sp>
      <p:sp>
        <p:nvSpPr>
          <p:cNvPr id="220" name="CustomShape 2"/>
          <p:cNvSpPr/>
          <p:nvPr/>
        </p:nvSpPr>
        <p:spPr>
          <a:xfrm>
            <a:off x="142200" y="476640"/>
            <a:ext cx="9001440" cy="5027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Kratkotrajni mehanički utjecaj, proizveden lupkanjem male čelične kugle na betonsku ili zidanu površinu, koristi se za stvaranje niskih udarnih frekvencija koje se šire u strukturu i reflektiraju se u defektima i/ili vanjskim površinama. </a:t>
            </a:r>
            <a:endParaRPr b="0" lang="hr-HR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Površinske pomake uzrokovane refleksijama tih valova bilježi sonda, smještena u blizini udara. </a:t>
            </a:r>
            <a:endParaRPr b="0" lang="hr-HR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Dobiveni signali pomaka prema vremenu pretvaraja se u frekvencijsku domenu i dobivaju se dijagrami amplitude prema frekvenciji (spektri).</a:t>
            </a:r>
            <a:endParaRPr b="0" lang="hr-HR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hr-HR" sz="2400" spc="-1" strike="noStrike">
                <a:solidFill>
                  <a:srgbClr val="000000"/>
                </a:solidFill>
                <a:latin typeface="Cambria"/>
                <a:ea typeface="Cambria"/>
              </a:rPr>
              <a:t>Višestruke refleksije udarnih valova između udarne površine, pukotina i/ili vanjskih površina dovode do prolaznih rezonancija, koje se mogu identificirati u spektru, te se koriste za procjenu integriteta strukture ili za određivanje mjesta defekta.</a:t>
            </a:r>
            <a:endParaRPr b="0" lang="hr-HR" sz="2400" spc="-1" strike="noStrike">
              <a:latin typeface="Arial"/>
            </a:endParaRPr>
          </a:p>
        </p:txBody>
      </p:sp>
      <p:sp>
        <p:nvSpPr>
          <p:cNvPr id="221" name="TextShape 3"/>
          <p:cNvSpPr txBox="1"/>
          <p:nvPr/>
        </p:nvSpPr>
        <p:spPr>
          <a:xfrm>
            <a:off x="108000" y="6381720"/>
            <a:ext cx="1566720" cy="2923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0" lang="hr-HR" sz="1200" spc="-1" strike="noStrike">
                <a:solidFill>
                  <a:srgbClr val="000000"/>
                </a:solidFill>
                <a:latin typeface="Arial Narrow"/>
              </a:rPr>
              <a:t>Matija Orešković</a:t>
            </a:r>
            <a:endParaRPr b="0" lang="hr-HR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4163</TotalTime>
  <Application>LibreOffice/6.2.4.2$Windows_X86_64 LibreOffice_project/2412653d852ce75f65fbfa83fb7e7b669a126d64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2010-03-22T21:50:27Z</dcterms:created>
  <dc:creator>Berislav Rupčić</dc:creator>
  <dc:description/>
  <dc:language>hr-HR</dc:language>
  <cp:lastModifiedBy/>
  <dcterms:modified xsi:type="dcterms:W3CDTF">2019-06-14T19:21:31Z</dcterms:modified>
  <cp:revision>662</cp:revision>
  <dc:subject/>
  <dc:title>Slide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55</vt:i4>
  </property>
  <property fmtid="{D5CDD505-2E9C-101B-9397-08002B2CF9AE}" pid="8" name="PresentationFormat">
    <vt:lpwstr>Prikaz na zaslonu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58</vt:i4>
  </property>
</Properties>
</file>