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261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306" r:id="rId20"/>
    <p:sldId id="282" r:id="rId21"/>
    <p:sldId id="283" r:id="rId22"/>
    <p:sldId id="308" r:id="rId23"/>
    <p:sldId id="307" r:id="rId24"/>
    <p:sldId id="285" r:id="rId25"/>
    <p:sldId id="309" r:id="rId26"/>
    <p:sldId id="286" r:id="rId27"/>
    <p:sldId id="287" r:id="rId28"/>
    <p:sldId id="310" r:id="rId29"/>
    <p:sldId id="289" r:id="rId30"/>
    <p:sldId id="290" r:id="rId31"/>
    <p:sldId id="291" r:id="rId32"/>
    <p:sldId id="292" r:id="rId33"/>
    <p:sldId id="293" r:id="rId34"/>
    <p:sldId id="311" r:id="rId35"/>
    <p:sldId id="294" r:id="rId36"/>
    <p:sldId id="295" r:id="rId37"/>
    <p:sldId id="312" r:id="rId38"/>
    <p:sldId id="296" r:id="rId39"/>
    <p:sldId id="297" r:id="rId40"/>
    <p:sldId id="298" r:id="rId41"/>
    <p:sldId id="299" r:id="rId42"/>
    <p:sldId id="313" r:id="rId43"/>
    <p:sldId id="305" r:id="rId44"/>
    <p:sldId id="314" r:id="rId45"/>
    <p:sldId id="301" r:id="rId46"/>
    <p:sldId id="302" r:id="rId47"/>
    <p:sldId id="303" r:id="rId48"/>
    <p:sldId id="315" r:id="rId49"/>
    <p:sldId id="304" r:id="rId50"/>
  </p:sldIdLst>
  <p:sldSz cx="9144000" cy="6858000" type="screen4x3"/>
  <p:notesSz cx="6858000" cy="9144000"/>
  <p:defaultTextStyle>
    <a:defPPr>
      <a:defRPr lang="sr-Latn-C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A238C"/>
    <a:srgbClr val="0B28A1"/>
    <a:srgbClr val="0C2AAC"/>
    <a:srgbClr val="112A71"/>
    <a:srgbClr val="122E7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0036" autoAdjust="0"/>
  </p:normalViewPr>
  <p:slideViewPr>
    <p:cSldViewPr>
      <p:cViewPr>
        <p:scale>
          <a:sx n="50" d="100"/>
          <a:sy n="50" d="100"/>
        </p:scale>
        <p:origin x="-1123" y="-1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56" y="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B4CC671-EDDB-4CEF-B406-A152F8F02B95}" type="datetimeFigureOut">
              <a:rPr lang="sr-Latn-CS"/>
              <a:pPr>
                <a:defRPr/>
              </a:pPr>
              <a:t>15.6.2019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B0DFA91-BBD8-4A40-8679-52B83F5E282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xmlns="" val="407348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8F97882-A59F-479F-A386-7D5B1B513A03}" type="datetimeFigureOut">
              <a:rPr lang="sr-Latn-CS"/>
              <a:pPr>
                <a:defRPr/>
              </a:pPr>
              <a:t>15.6.2019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r-H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2032C6C-E4E8-4DA8-A996-ACD8E183333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xmlns="" val="3975696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altLang="sr-Latn-RS"/>
          </a:p>
        </p:txBody>
      </p:sp>
      <p:sp>
        <p:nvSpPr>
          <p:cNvPr id="614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96212A0-EF72-4E55-94C9-A86CBE6E2D52}" type="slidenum">
              <a:rPr lang="hr-HR" altLang="sr-Latn-R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1180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2FA32DA-2408-4A58-88E9-3AA990A0D007}" type="slidenum">
              <a:rPr lang="en-US" altLang="en-US" smtClean="0"/>
              <a:pPr/>
              <a:t>49</a:t>
            </a:fld>
            <a:endParaRPr lang="en-US" altLang="en-US"/>
          </a:p>
        </p:txBody>
      </p:sp>
      <p:sp>
        <p:nvSpPr>
          <p:cNvPr id="192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692150"/>
            <a:ext cx="4616450" cy="3462338"/>
          </a:xfrm>
          <a:ln/>
        </p:spPr>
      </p:sp>
      <p:sp>
        <p:nvSpPr>
          <p:cNvPr id="192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/>
          </a:p>
        </p:txBody>
      </p:sp>
    </p:spTree>
    <p:extLst>
      <p:ext uri="{BB962C8B-B14F-4D97-AF65-F5344CB8AC3E}">
        <p14:creationId xmlns="" xmlns:p14="http://schemas.microsoft.com/office/powerpoint/2010/main" val="3884233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Ime i prezime predavača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9B5C4-5052-48BC-B74C-450AB8A9236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xmlns="" val="4117395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5"/>
            <a:ext cx="9318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000125"/>
            <a:ext cx="9144000" cy="10795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143000" y="142875"/>
            <a:ext cx="7715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sr-Latn-RS" sz="1400" b="1"/>
              <a:t>HRVATSKA KOMORA INŽENJERA GRAĐEVINARSTVA</a:t>
            </a:r>
            <a:endParaRPr lang="hr-HR" altLang="sr-Latn-RS" sz="140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143000" y="457200"/>
            <a:ext cx="771525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600"/>
              </a:spcAft>
              <a:defRPr/>
            </a:pPr>
            <a:r>
              <a:rPr lang="hr-HR" altLang="sr-Latn-RS" sz="1200" b="1">
                <a:solidFill>
                  <a:srgbClr val="7F7F7F"/>
                </a:solidFill>
                <a:cs typeface="Times New Roman" pitchFamily="18" charset="0"/>
              </a:rPr>
              <a:t>DANI OVLAŠTENIH INŽENJERA GRAĐEVINARSTVA</a:t>
            </a:r>
            <a:endParaRPr lang="hr-HR" altLang="sr-Latn-RS" sz="1200">
              <a:solidFill>
                <a:srgbClr val="7F7F7F"/>
              </a:solidFill>
            </a:endParaRPr>
          </a:p>
          <a:p>
            <a:pPr algn="ctr">
              <a:spcAft>
                <a:spcPts val="600"/>
              </a:spcAft>
              <a:defRPr/>
            </a:pPr>
            <a:r>
              <a:rPr lang="hr-HR" altLang="sr-Latn-RS" sz="1200">
                <a:cs typeface="Times New Roman" pitchFamily="18" charset="0"/>
              </a:rPr>
              <a:t>Opatija, 2010.</a:t>
            </a:r>
            <a:endParaRPr lang="hr-HR" altLang="sr-Latn-R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 algn="l">
              <a:defRPr sz="18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40EEC7C-AA2A-4A1B-B288-589E9A700F4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xmlns="" val="195121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Ime i prezime predavača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42FF3-B87A-45D6-9A3E-D782A254165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xmlns="" val="964408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000" y="260648"/>
            <a:ext cx="9000000" cy="1143000"/>
          </a:xfrm>
          <a:prstGeom prst="rect">
            <a:avLst/>
          </a:prstGeo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Ime i prezime predavača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7B197-5111-4B02-8047-EF5F65D3E30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xmlns="" val="2696357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42988" y="6245225"/>
            <a:ext cx="7058025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aseline="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hr-HR" dirty="0"/>
              <a:t>HKIG – Opatija 2019.                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05660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image001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56550" y="6337300"/>
            <a:ext cx="61118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 userDrawn="1"/>
        </p:nvCxnSpPr>
        <p:spPr>
          <a:xfrm>
            <a:off x="0" y="6308725"/>
            <a:ext cx="914400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7950" y="6381750"/>
            <a:ext cx="597693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Narrow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hr-HR" altLang="sr-Latn-RS" dirty="0"/>
              <a:t>Ime i prezime predavača</a:t>
            </a:r>
          </a:p>
        </p:txBody>
      </p:sp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6011863" y="6381750"/>
            <a:ext cx="19446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hr-HR" altLang="sr-Latn-RS" sz="1400" dirty="0"/>
              <a:t>HKIG – Opatija 2019.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6400" y="6381750"/>
            <a:ext cx="1117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79AD9910-7AB1-46C5-8FA7-ED2DDB5247A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7" r:id="rId2"/>
    <p:sldLayoutId id="2147483775" r:id="rId3"/>
    <p:sldLayoutId id="2147483776" r:id="rId4"/>
    <p:sldLayoutId id="2147483778" r:id="rId5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zervirano mjesto datuma 1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>
                <a:latin typeface="Arial Narrow" panose="020B0606020202030204" pitchFamily="34" charset="0"/>
              </a:rPr>
              <a:t>Ime i prezime predavača</a:t>
            </a:r>
          </a:p>
        </p:txBody>
      </p:sp>
      <p:sp>
        <p:nvSpPr>
          <p:cNvPr id="5123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09DE799-DA9D-44F6-BE07-3F637AC10E48}" type="slidenum">
              <a:rPr lang="hr-HR" altLang="sr-Latn-RS">
                <a:latin typeface="Verdana" panose="020B0604030504040204" pitchFamily="34" charset="0"/>
              </a:rPr>
              <a:pPr/>
              <a:t>1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908050"/>
            <a:ext cx="9144000" cy="5949950"/>
          </a:xfrm>
          <a:prstGeom prst="rect">
            <a:avLst/>
          </a:prstGeom>
          <a:solidFill>
            <a:srgbClr val="112A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5125" name="Title 5"/>
          <p:cNvSpPr>
            <a:spLocks noGrp="1"/>
          </p:cNvSpPr>
          <p:nvPr>
            <p:ph type="ctrTitle" idx="4294967295"/>
          </p:nvPr>
        </p:nvSpPr>
        <p:spPr bwMode="auto">
          <a:xfrm>
            <a:off x="0" y="2071688"/>
            <a:ext cx="9144000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hr-HR" altLang="sr-Latn-R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Zakonsko uređivanje održavanja građevina</a:t>
            </a:r>
            <a:endParaRPr lang="hr-HR" altLang="sr-Latn-R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6" name="Subtitle 6"/>
          <p:cNvSpPr>
            <a:spLocks noGrp="1"/>
          </p:cNvSpPr>
          <p:nvPr>
            <p:ph type="subTitle" idx="4294967295"/>
          </p:nvPr>
        </p:nvSpPr>
        <p:spPr bwMode="auto">
          <a:xfrm>
            <a:off x="214313" y="5572125"/>
            <a:ext cx="7643812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None/>
            </a:pPr>
            <a:r>
              <a:rPr lang="hr-HR" altLang="sr-Latn-RS" sz="1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hr-HR" altLang="sr-Latn-RS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r-HR" altLang="sr-Latn-RS" sz="1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</a:t>
            </a:r>
            <a:r>
              <a:rPr lang="hr-HR" altLang="sr-Latn-RS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Lino Fučić, dipl.ing.građ., Hrvatska banka za obnovu i razvitak, Zagreb</a:t>
            </a:r>
            <a:endParaRPr lang="hr-HR" altLang="sr-Latn-RS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7" name="TextBox 3"/>
          <p:cNvSpPr txBox="1">
            <a:spLocks noChangeArrowheads="1"/>
          </p:cNvSpPr>
          <p:nvPr/>
        </p:nvSpPr>
        <p:spPr bwMode="auto">
          <a:xfrm>
            <a:off x="0" y="0"/>
            <a:ext cx="9144000" cy="85566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HRVATSKA  KOMORA  INŽENJERA  GRAĐEVINARSTVA</a:t>
            </a:r>
          </a:p>
          <a:p>
            <a:pPr eaLnBrk="1" hangingPunct="1"/>
            <a:endParaRPr lang="hr-HR" altLang="sr-Latn-RS" sz="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Dani  Hrvatske komore inženjera  građevinarstva</a:t>
            </a: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Opatija, 2019.</a:t>
            </a:r>
          </a:p>
          <a:p>
            <a:pPr eaLnBrk="1" hangingPunct="1"/>
            <a:endParaRPr lang="hr-HR" altLang="sr-Latn-R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429250"/>
            <a:ext cx="914400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9" name="Subtitle 6"/>
          <p:cNvSpPr txBox="1">
            <a:spLocks/>
          </p:cNvSpPr>
          <p:nvPr/>
        </p:nvSpPr>
        <p:spPr bwMode="auto">
          <a:xfrm>
            <a:off x="0" y="385762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hr-HR" altLang="sr-Latn-R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Lino Fučić</a:t>
            </a:r>
            <a:endParaRPr lang="hr-HR" altLang="sr-Latn-R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3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5"/>
            <a:ext cx="9318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74638"/>
            <a:ext cx="889248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 smtClean="0">
                <a:solidFill>
                  <a:srgbClr val="006600"/>
                </a:solidFill>
                <a:latin typeface="Palatino Linotype" pitchFamily="18" charset="0"/>
              </a:rPr>
              <a:t>P. ODRŽAVANJU GRAĐEVINA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461639" y="1331650"/>
            <a:ext cx="810531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latin typeface="Palatino Linotype" panose="02040502050505030304" pitchFamily="18" charset="0"/>
              </a:rPr>
              <a:t>„</a:t>
            </a:r>
            <a:r>
              <a:rPr lang="hr-HR" sz="2400" b="1" dirty="0">
                <a:latin typeface="Palatino Linotype" panose="02040502050505030304" pitchFamily="18" charset="0"/>
              </a:rPr>
              <a:t>Vlasnik građevine dužan je unapređivati ispunjavanje temeljnih zahtjeva za građevinu, energetskih svojstava zgrada te nesmetani pristup i kretanje u građevini ako je to propisano posebnim propisom donesenim u skladu s odredbama Zakona o gradnji ili ako je propisano posebnim zakonom</a:t>
            </a:r>
            <a:r>
              <a:rPr lang="hr-HR" sz="2400" b="1" dirty="0" smtClean="0">
                <a:latin typeface="Palatino Linotype" panose="02040502050505030304" pitchFamily="18" charset="0"/>
              </a:rPr>
              <a:t>.” (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PoOG</a:t>
            </a:r>
            <a:r>
              <a:rPr lang="hr-HR" sz="2400" b="1" dirty="0" smtClean="0">
                <a:latin typeface="Palatino Linotype" panose="02040502050505030304" pitchFamily="18" charset="0"/>
              </a:rPr>
              <a:t> 17)</a:t>
            </a:r>
            <a:endParaRPr lang="hr-HR" sz="2400" b="1" dirty="0">
              <a:latin typeface="Palatino Linotype" panose="02040502050505030304" pitchFamily="18" charset="0"/>
            </a:endParaRPr>
          </a:p>
          <a:p>
            <a:endParaRPr lang="hr-HR" sz="2000" b="1" dirty="0">
              <a:latin typeface="Palatino Linotype" panose="02040502050505030304" pitchFamily="18" charset="0"/>
            </a:endParaRPr>
          </a:p>
          <a:p>
            <a:pPr marL="342900" indent="-342900">
              <a:buFontTx/>
              <a:buChar char="-"/>
            </a:pP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dužnost unapređivanja samo ako je to negdje propisano</a:t>
            </a:r>
          </a:p>
          <a:p>
            <a:pPr marL="342900" indent="-342900">
              <a:buFontTx/>
              <a:buChar char="-"/>
            </a:pP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trenutno nije propisano ni u jednom propisu iz djelokruga graditeljstva, no moguće je da je propisano u nekom posebnom propisu ili zakonu</a:t>
            </a:r>
          </a:p>
          <a:p>
            <a:endParaRPr lang="hr-HR" sz="2000" dirty="0">
              <a:latin typeface="Palatino Linotype" panose="02040502050505030304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10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8879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274638"/>
            <a:ext cx="9144000" cy="490537"/>
          </a:xfrm>
        </p:spPr>
        <p:txBody>
          <a:bodyPr lIns="36000" rIns="36000"/>
          <a:lstStyle/>
          <a:p>
            <a:pPr algn="l" eaLnBrk="1" hangingPunct="1"/>
            <a:r>
              <a:rPr lang="hr-HR" altLang="en-US" sz="4000" b="1" dirty="0" smtClean="0">
                <a:solidFill>
                  <a:srgbClr val="006600"/>
                </a:solidFill>
                <a:latin typeface="Palatino Linotype" pitchFamily="18" charset="0"/>
              </a:rPr>
              <a:t> P. O JEDNOSTAVNIM… 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461639" y="1331650"/>
            <a:ext cx="810531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>
                <a:latin typeface="Palatino Linotype" panose="02040502050505030304" pitchFamily="18" charset="0"/>
              </a:rPr>
              <a:t>„</a:t>
            </a:r>
            <a:r>
              <a:rPr lang="hr-HR" sz="2400" b="1" dirty="0">
                <a:latin typeface="Palatino Linotype" panose="02040502050505030304" pitchFamily="18" charset="0"/>
              </a:rPr>
              <a:t>Bez građevinske dozvole i glavnog projekta, mogu se izvoditi radovi:</a:t>
            </a:r>
          </a:p>
          <a:p>
            <a:pPr marL="457200" indent="-457200">
              <a:buAutoNum type="arabicPeriod"/>
            </a:pPr>
            <a:r>
              <a:rPr lang="hr-HR" sz="2400" b="1" dirty="0" smtClean="0">
                <a:latin typeface="Palatino Linotype" panose="02040502050505030304" pitchFamily="18" charset="0"/>
              </a:rPr>
              <a:t>Održavanja </a:t>
            </a:r>
            <a:r>
              <a:rPr lang="hr-HR" sz="2400" b="1" dirty="0">
                <a:latin typeface="Palatino Linotype" panose="02040502050505030304" pitchFamily="18" charset="0"/>
              </a:rPr>
              <a:t>postojeće građevine</a:t>
            </a:r>
            <a:r>
              <a:rPr lang="hr-HR" sz="2400" b="1" dirty="0" smtClean="0">
                <a:latin typeface="Palatino Linotype" panose="02040502050505030304" pitchFamily="18" charset="0"/>
              </a:rPr>
              <a:t>” (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PoJDGR</a:t>
            </a:r>
            <a:r>
              <a:rPr lang="hr-HR" sz="2400" b="1" dirty="0" smtClean="0">
                <a:latin typeface="Palatino Linotype" panose="02040502050505030304" pitchFamily="18" charset="0"/>
              </a:rPr>
              <a:t> 3/1/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1</a:t>
            </a:r>
            <a:r>
              <a:rPr lang="hr-HR" sz="2400" b="1" dirty="0" smtClean="0">
                <a:latin typeface="Palatino Linotype" panose="02040502050505030304" pitchFamily="18" charset="0"/>
              </a:rPr>
              <a:t>)</a:t>
            </a:r>
            <a:endParaRPr lang="hr-HR" sz="2400" b="1" dirty="0">
              <a:latin typeface="Palatino Linotype" panose="02040502050505030304" pitchFamily="18" charset="0"/>
            </a:endParaRPr>
          </a:p>
          <a:p>
            <a:endParaRPr lang="hr-HR" sz="2000" dirty="0">
              <a:latin typeface="Palatino Linotype" panose="02040502050505030304" pitchFamily="18" charset="0"/>
            </a:endParaRPr>
          </a:p>
          <a:p>
            <a:pPr marL="342900" indent="-342900">
              <a:buFontTx/>
              <a:buChar char="-"/>
            </a:pPr>
            <a:r>
              <a:rPr lang="hr-HR" sz="2800" b="1" dirty="0" err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ZoG</a:t>
            </a: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: „Održavanje </a:t>
            </a: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građevine je </a:t>
            </a: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… radi očuvanja temeljnih zahtjeva …”</a:t>
            </a:r>
            <a:endParaRPr lang="hr-HR" sz="28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342900" indent="-342900">
              <a:buFontTx/>
              <a:buChar char="-"/>
            </a:pPr>
            <a:r>
              <a:rPr lang="hr-HR" sz="2800" b="1" dirty="0" err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ZoG</a:t>
            </a: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: „Vlasnik </a:t>
            </a: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građevine dužan je osigurati održavanje građevine</a:t>
            </a: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…”</a:t>
            </a:r>
            <a:endParaRPr lang="hr-HR" sz="28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342900" indent="-342900">
              <a:buFontTx/>
              <a:buChar char="-"/>
            </a:pP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ako je netko nešto „dužan”, tj. ako ima obvezu, potpuno je jasno da ne mora ishoditi dozvolu</a:t>
            </a:r>
          </a:p>
          <a:p>
            <a:endParaRPr lang="hr-HR" sz="2000" dirty="0">
              <a:latin typeface="Palatino Linotype" panose="02040502050505030304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11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119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3999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 smtClean="0">
                <a:solidFill>
                  <a:srgbClr val="006600"/>
                </a:solidFill>
                <a:latin typeface="Palatino Linotype" pitchFamily="18" charset="0"/>
              </a:rPr>
              <a:t>P. O JEDNOSTAVNIM …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519344" y="1118586"/>
            <a:ext cx="8105312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latin typeface="Palatino Linotype" panose="02040502050505030304" pitchFamily="18" charset="0"/>
              </a:rPr>
              <a:t>„</a:t>
            </a:r>
            <a:r>
              <a:rPr lang="hr-HR" sz="2400" b="1" dirty="0">
                <a:latin typeface="Palatino Linotype" panose="02040502050505030304" pitchFamily="18" charset="0"/>
              </a:rPr>
              <a:t>Bez </a:t>
            </a:r>
            <a:r>
              <a:rPr lang="hr-HR" sz="2400" b="1" dirty="0" smtClean="0">
                <a:latin typeface="Palatino Linotype" panose="02040502050505030304" pitchFamily="18" charset="0"/>
              </a:rPr>
              <a:t>GD </a:t>
            </a:r>
            <a:r>
              <a:rPr lang="hr-HR" sz="2400" b="1" dirty="0">
                <a:latin typeface="Palatino Linotype" panose="02040502050505030304" pitchFamily="18" charset="0"/>
              </a:rPr>
              <a:t>i </a:t>
            </a:r>
            <a:r>
              <a:rPr lang="hr-HR" sz="2400" b="1" dirty="0" smtClean="0">
                <a:latin typeface="Palatino Linotype" panose="02040502050505030304" pitchFamily="18" charset="0"/>
              </a:rPr>
              <a:t>GP, </a:t>
            </a:r>
            <a:r>
              <a:rPr lang="hr-HR" sz="2400" b="1" dirty="0">
                <a:latin typeface="Palatino Linotype" panose="02040502050505030304" pitchFamily="18" charset="0"/>
              </a:rPr>
              <a:t>mogu se izvoditi radovi: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2. Održavanja, hitnih popravaka ili nužnih popravaka zajedničkih dijelova i uređaja zgrade ili posebnih dijelova zgrade, propisani </a:t>
            </a:r>
            <a:r>
              <a:rPr lang="hr-HR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posebnim propisom </a:t>
            </a:r>
            <a:r>
              <a:rPr lang="hr-HR" sz="2400" b="1" dirty="0">
                <a:latin typeface="Palatino Linotype" panose="02040502050505030304" pitchFamily="18" charset="0"/>
              </a:rPr>
              <a:t>kojim se uređuju pitanja namjene sredstava zajedničke pričuve radi održavanja zgrada u suvlasništvu, </a:t>
            </a:r>
            <a:r>
              <a:rPr lang="hr-HR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kojima se ne utječe</a:t>
            </a:r>
            <a:r>
              <a:rPr lang="hr-HR" sz="2400" b="1" dirty="0">
                <a:latin typeface="Palatino Linotype" panose="02040502050505030304" pitchFamily="18" charset="0"/>
              </a:rPr>
              <a:t> na način ispunjavanja temeljnih zahtjeva za građevinu mehaničke otpornosti i stabilnosti ili sigurnosti u slučaju požara</a:t>
            </a:r>
            <a:r>
              <a:rPr lang="hr-HR" sz="2400" b="1" dirty="0" smtClean="0">
                <a:latin typeface="Palatino Linotype" panose="02040502050505030304" pitchFamily="18" charset="0"/>
              </a:rPr>
              <a:t>;” (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PoJDGR</a:t>
            </a:r>
            <a:r>
              <a:rPr lang="hr-HR" sz="2400" b="1" dirty="0" smtClean="0">
                <a:latin typeface="Palatino Linotype" panose="02040502050505030304" pitchFamily="18" charset="0"/>
              </a:rPr>
              <a:t> 3/1/2)</a:t>
            </a:r>
            <a:endParaRPr lang="hr-HR" sz="2400" b="1" dirty="0">
              <a:latin typeface="Palatino Linotype" panose="02040502050505030304" pitchFamily="18" charset="0"/>
            </a:endParaRPr>
          </a:p>
          <a:p>
            <a:endParaRPr lang="hr-HR" sz="2000" b="1" dirty="0"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 održavanje </a:t>
            </a: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≠ popravci; </a:t>
            </a:r>
            <a:endParaRPr lang="hr-HR" sz="28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 održavanje = očuvanje </a:t>
            </a: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temeljnih </a:t>
            </a: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zahtjeva; dvojba </a:t>
            </a: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smije </a:t>
            </a: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li se ovakvim radovima mijenjati </a:t>
            </a: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način ispunjavanja temeljnih zahtjeva i usklađenost građevine s lokacijskim uvjetima?</a:t>
            </a: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12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9132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274638"/>
            <a:ext cx="9064101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 smtClean="0">
                <a:solidFill>
                  <a:srgbClr val="006600"/>
                </a:solidFill>
                <a:latin typeface="Palatino Linotype" pitchFamily="18" charset="0"/>
              </a:rPr>
              <a:t>P. O JEDNOSTAVNIM …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519344" y="1039813"/>
            <a:ext cx="810531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latin typeface="Palatino Linotype" panose="02040502050505030304" pitchFamily="18" charset="0"/>
              </a:rPr>
              <a:t>„</a:t>
            </a:r>
            <a:r>
              <a:rPr lang="hr-HR" sz="2400" b="1" dirty="0">
                <a:latin typeface="Palatino Linotype" panose="02040502050505030304" pitchFamily="18" charset="0"/>
              </a:rPr>
              <a:t>Bez </a:t>
            </a:r>
            <a:r>
              <a:rPr lang="hr-HR" sz="2400" b="1" dirty="0" smtClean="0">
                <a:latin typeface="Palatino Linotype" panose="02040502050505030304" pitchFamily="18" charset="0"/>
              </a:rPr>
              <a:t>GD, </a:t>
            </a:r>
            <a:r>
              <a:rPr lang="hr-HR" sz="2400" b="1" dirty="0">
                <a:latin typeface="Palatino Linotype" panose="02040502050505030304" pitchFamily="18" charset="0"/>
              </a:rPr>
              <a:t>a u skladu </a:t>
            </a:r>
            <a:r>
              <a:rPr lang="hr-HR" sz="2400" b="1" dirty="0" smtClean="0">
                <a:latin typeface="Palatino Linotype" panose="02040502050505030304" pitchFamily="18" charset="0"/>
              </a:rPr>
              <a:t>s GP mogu </a:t>
            </a:r>
            <a:r>
              <a:rPr lang="hr-HR" sz="2400" b="1" dirty="0">
                <a:latin typeface="Palatino Linotype" panose="02040502050505030304" pitchFamily="18" charset="0"/>
              </a:rPr>
              <a:t>se izvoditi radovi: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5. Održavanja, hitnih popravaka ili nužnih popravaka zajedničkih dijelova i uređaja zgrade ili posebnih dijelova zgrade, propisani </a:t>
            </a:r>
            <a:r>
              <a:rPr lang="hr-HR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posebnim propisom </a:t>
            </a:r>
            <a:r>
              <a:rPr lang="hr-HR" sz="2400" b="1" dirty="0">
                <a:latin typeface="Palatino Linotype" panose="02040502050505030304" pitchFamily="18" charset="0"/>
              </a:rPr>
              <a:t>kojim se uređuju pitanja namjene sredstava zajedničke pričuve radi održavanja zgrada u suvlasništvu, </a:t>
            </a:r>
            <a:r>
              <a:rPr lang="hr-HR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kojima se utječe </a:t>
            </a:r>
            <a:r>
              <a:rPr lang="hr-HR" sz="2400" b="1" dirty="0">
                <a:latin typeface="Palatino Linotype" panose="02040502050505030304" pitchFamily="18" charset="0"/>
              </a:rPr>
              <a:t>na način ispunjavanja temeljnih zahtjeva za građevinu mehaničke otpornosti i stabilnosti ili sigurnosti u slučaju požara</a:t>
            </a:r>
            <a:r>
              <a:rPr lang="hr-HR" sz="2400" b="1" dirty="0" smtClean="0">
                <a:latin typeface="Palatino Linotype" panose="02040502050505030304" pitchFamily="18" charset="0"/>
              </a:rPr>
              <a:t>;” (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PoJDGR</a:t>
            </a:r>
            <a:r>
              <a:rPr lang="hr-HR" sz="2400" b="1" dirty="0" smtClean="0">
                <a:latin typeface="Palatino Linotype" panose="02040502050505030304" pitchFamily="18" charset="0"/>
              </a:rPr>
              <a:t> 5/1/5)</a:t>
            </a:r>
            <a:endParaRPr lang="hr-HR" sz="2400" b="1" dirty="0">
              <a:latin typeface="Palatino Linotype" panose="02040502050505030304" pitchFamily="18" charset="0"/>
            </a:endParaRPr>
          </a:p>
          <a:p>
            <a:endParaRPr lang="hr-HR" sz="2400" b="1" dirty="0">
              <a:latin typeface="Palatino Linotype" panose="02040502050505030304" pitchFamily="18" charset="0"/>
            </a:endParaRPr>
          </a:p>
          <a:p>
            <a:pPr marL="342900" indent="-342900">
              <a:buFontTx/>
              <a:buChar char="-"/>
            </a:pP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dvojba je otklonjena: smije se, </a:t>
            </a:r>
            <a:r>
              <a:rPr lang="hr-HR" sz="2800" b="1" dirty="0" err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tj</a:t>
            </a: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. dopuštena </a:t>
            </a: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je rekonstrukcija</a:t>
            </a:r>
          </a:p>
          <a:p>
            <a:endParaRPr lang="hr-HR" sz="2000" dirty="0">
              <a:latin typeface="Palatino Linotype" panose="02040502050505030304" pitchFamily="18" charset="0"/>
            </a:endParaRPr>
          </a:p>
          <a:p>
            <a:endParaRPr lang="hr-HR" sz="2000" dirty="0">
              <a:latin typeface="Palatino Linotype" panose="02040502050505030304" pitchFamily="18" charset="0"/>
            </a:endParaRPr>
          </a:p>
          <a:p>
            <a:endParaRPr lang="hr-HR" sz="2000" dirty="0">
              <a:latin typeface="Palatino Linotype" panose="02040502050505030304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13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5026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1020" y="274638"/>
            <a:ext cx="9010835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 smtClean="0">
                <a:solidFill>
                  <a:srgbClr val="006600"/>
                </a:solidFill>
                <a:latin typeface="Palatino Linotype" pitchFamily="18" charset="0"/>
              </a:rPr>
              <a:t>P. O JEDNOSTAVNIM…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467544" y="1052736"/>
            <a:ext cx="81053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latin typeface="Palatino Linotype" panose="02040502050505030304" pitchFamily="18" charset="0"/>
              </a:rPr>
              <a:t>„</a:t>
            </a:r>
            <a:r>
              <a:rPr lang="hr-HR" sz="2400" b="1" dirty="0">
                <a:latin typeface="Palatino Linotype" panose="02040502050505030304" pitchFamily="18" charset="0"/>
              </a:rPr>
              <a:t>Bez građevinske dozvole i glavnog projekta, mogu se izvoditi radovi:</a:t>
            </a:r>
          </a:p>
          <a:p>
            <a:r>
              <a:rPr lang="hr-HR" sz="2400" b="1" dirty="0" smtClean="0">
                <a:latin typeface="Palatino Linotype" panose="02040502050505030304" pitchFamily="18" charset="0"/>
              </a:rPr>
              <a:t>7</a:t>
            </a:r>
            <a:r>
              <a:rPr lang="hr-HR" sz="2400" b="1" dirty="0">
                <a:latin typeface="Palatino Linotype" panose="02040502050505030304" pitchFamily="18" charset="0"/>
              </a:rPr>
              <a:t>. Na vodotoku i vodnom dobru, cesti, građevini željezničke infrastrukture, unutarnjem plovnom putu i </a:t>
            </a:r>
            <a:r>
              <a:rPr lang="hr-HR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drugim građevinama</a:t>
            </a:r>
            <a:r>
              <a:rPr lang="hr-HR" sz="2400" b="1" dirty="0">
                <a:latin typeface="Palatino Linotype" panose="02040502050505030304" pitchFamily="18" charset="0"/>
              </a:rPr>
              <a:t>, koji su prema </a:t>
            </a:r>
            <a:r>
              <a:rPr lang="hr-HR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posebnom propisu </a:t>
            </a:r>
            <a:r>
              <a:rPr lang="hr-HR" sz="2400" b="1" dirty="0">
                <a:latin typeface="Palatino Linotype" panose="02040502050505030304" pitchFamily="18" charset="0"/>
              </a:rPr>
              <a:t>nužni za ispunjavanje obveza tehničkog i gospodarskog održavanja ako tim radovima ne nastaje nova građevina niti se mijenjaju lokacijski uvjeti</a:t>
            </a:r>
            <a:r>
              <a:rPr lang="hr-HR" sz="2400" b="1" dirty="0" smtClean="0">
                <a:latin typeface="Palatino Linotype" panose="02040502050505030304" pitchFamily="18" charset="0"/>
              </a:rPr>
              <a:t>;” (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PoJDGR</a:t>
            </a:r>
            <a:r>
              <a:rPr lang="hr-HR" sz="2400" b="1" dirty="0" smtClean="0">
                <a:latin typeface="Palatino Linotype" panose="02040502050505030304" pitchFamily="18" charset="0"/>
              </a:rPr>
              <a:t> 3/1/2)</a:t>
            </a:r>
            <a:endParaRPr lang="hr-HR" sz="2400" b="1" dirty="0">
              <a:latin typeface="Palatino Linotype" panose="02040502050505030304" pitchFamily="18" charset="0"/>
            </a:endParaRPr>
          </a:p>
          <a:p>
            <a:endParaRPr lang="hr-HR" sz="2400" b="1" dirty="0">
              <a:latin typeface="Palatino Linotype" panose="02040502050505030304" pitchFamily="18" charset="0"/>
            </a:endParaRPr>
          </a:p>
          <a:p>
            <a:r>
              <a:rPr lang="hr-HR" sz="2800" b="1" dirty="0">
                <a:latin typeface="Palatino Linotype" panose="02040502050505030304" pitchFamily="18" charset="0"/>
              </a:rPr>
              <a:t>- </a:t>
            </a: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prijašnje odredbe (do 2009.) su sprječavale rekonstrukciju postojećih građevina; je li rekonstrukcija u sklopu održavanja dopuštena?</a:t>
            </a:r>
          </a:p>
          <a:p>
            <a:endParaRPr lang="hr-HR" sz="2000" dirty="0">
              <a:latin typeface="Palatino Linotype" panose="02040502050505030304" pitchFamily="18" charset="0"/>
            </a:endParaRPr>
          </a:p>
          <a:p>
            <a:endParaRPr lang="hr-HR" sz="2000" dirty="0">
              <a:latin typeface="Palatino Linotype" panose="02040502050505030304" pitchFamily="18" charset="0"/>
            </a:endParaRPr>
          </a:p>
          <a:p>
            <a:endParaRPr lang="hr-HR" sz="2000" dirty="0">
              <a:latin typeface="Palatino Linotype" panose="02040502050505030304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14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9093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 smtClean="0">
                <a:solidFill>
                  <a:srgbClr val="006600"/>
                </a:solidFill>
                <a:latin typeface="Palatino Linotype" pitchFamily="18" charset="0"/>
              </a:rPr>
              <a:t> POSEBNI </a:t>
            </a:r>
            <a:r>
              <a:rPr lang="hr-HR" altLang="en-US" sz="4000" b="1" dirty="0">
                <a:solidFill>
                  <a:srgbClr val="006600"/>
                </a:solidFill>
                <a:latin typeface="Palatino Linotype" pitchFamily="18" charset="0"/>
              </a:rPr>
              <a:t>PROPISI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467544" y="908720"/>
            <a:ext cx="810531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 err="1" smtClean="0">
                <a:latin typeface="Palatino Linotype" panose="02040502050505030304" pitchFamily="18" charset="0"/>
              </a:rPr>
              <a:t>PoJDGR</a:t>
            </a:r>
            <a:r>
              <a:rPr lang="hr-HR" sz="2800" b="1" dirty="0" smtClean="0">
                <a:latin typeface="Palatino Linotype" panose="02040502050505030304" pitchFamily="18" charset="0"/>
              </a:rPr>
              <a:t> upućuje </a:t>
            </a:r>
            <a:r>
              <a:rPr lang="hr-HR" sz="2800" b="1" dirty="0">
                <a:latin typeface="Palatino Linotype" panose="02040502050505030304" pitchFamily="18" charset="0"/>
              </a:rPr>
              <a:t>na posebne propise namijenjene:</a:t>
            </a:r>
          </a:p>
          <a:p>
            <a:endParaRPr lang="hr-HR" sz="2800" b="1" dirty="0">
              <a:latin typeface="Palatino Linotype" panose="02040502050505030304" pitchFamily="18" charset="0"/>
            </a:endParaRPr>
          </a:p>
          <a:p>
            <a:r>
              <a:rPr lang="hr-HR" sz="2800" b="1" dirty="0">
                <a:latin typeface="Palatino Linotype" panose="02040502050505030304" pitchFamily="18" charset="0"/>
              </a:rPr>
              <a:t>- održavanju zgrada</a:t>
            </a:r>
          </a:p>
          <a:p>
            <a:r>
              <a:rPr lang="hr-HR" sz="2800" b="1" dirty="0">
                <a:latin typeface="Palatino Linotype" panose="02040502050505030304" pitchFamily="18" charset="0"/>
              </a:rPr>
              <a:t>- održavanju vodotoka</a:t>
            </a:r>
          </a:p>
          <a:p>
            <a:r>
              <a:rPr lang="hr-HR" sz="2800" b="1" dirty="0">
                <a:latin typeface="Palatino Linotype" panose="02040502050505030304" pitchFamily="18" charset="0"/>
              </a:rPr>
              <a:t>- održavanju cesta</a:t>
            </a:r>
          </a:p>
          <a:p>
            <a:r>
              <a:rPr lang="hr-HR" sz="2800" b="1" dirty="0">
                <a:latin typeface="Palatino Linotype" panose="02040502050505030304" pitchFamily="18" charset="0"/>
              </a:rPr>
              <a:t>- održavanju građevina </a:t>
            </a:r>
            <a:r>
              <a:rPr lang="hr-HR" sz="2800" b="1" dirty="0" err="1" smtClean="0">
                <a:latin typeface="Palatino Linotype" panose="02040502050505030304" pitchFamily="18" charset="0"/>
              </a:rPr>
              <a:t>želj</a:t>
            </a:r>
            <a:r>
              <a:rPr lang="hr-HR" sz="2800" b="1" dirty="0" smtClean="0">
                <a:latin typeface="Palatino Linotype" panose="02040502050505030304" pitchFamily="18" charset="0"/>
              </a:rPr>
              <a:t>. </a:t>
            </a:r>
            <a:r>
              <a:rPr lang="hr-HR" sz="2800" b="1" dirty="0">
                <a:latin typeface="Palatino Linotype" panose="02040502050505030304" pitchFamily="18" charset="0"/>
              </a:rPr>
              <a:t>infrastrukture</a:t>
            </a:r>
          </a:p>
          <a:p>
            <a:r>
              <a:rPr lang="hr-HR" sz="2800" b="1" dirty="0">
                <a:latin typeface="Palatino Linotype" panose="02040502050505030304" pitchFamily="18" charset="0"/>
              </a:rPr>
              <a:t>- održavanju unutarnjih plovnih puteva</a:t>
            </a:r>
          </a:p>
          <a:p>
            <a:endParaRPr lang="hr-HR" sz="2800" b="1" dirty="0">
              <a:latin typeface="Palatino Linotype" panose="02040502050505030304" pitchFamily="18" charset="0"/>
            </a:endParaRPr>
          </a:p>
          <a:p>
            <a:r>
              <a:rPr lang="hr-HR" sz="2800" b="1" dirty="0">
                <a:latin typeface="Palatino Linotype" panose="02040502050505030304" pitchFamily="18" charset="0"/>
              </a:rPr>
              <a:t>Nisu izričito navedeni i drugi propisi npr. o:</a:t>
            </a:r>
          </a:p>
          <a:p>
            <a:pPr marL="342900" indent="-342900">
              <a:buFontTx/>
              <a:buChar char="-"/>
            </a:pPr>
            <a:r>
              <a:rPr lang="hr-HR" sz="2800" b="1" dirty="0" smtClean="0">
                <a:latin typeface="Palatino Linotype" panose="02040502050505030304" pitchFamily="18" charset="0"/>
              </a:rPr>
              <a:t>održavanju </a:t>
            </a:r>
            <a:r>
              <a:rPr lang="hr-HR" sz="2800" b="1" dirty="0">
                <a:latin typeface="Palatino Linotype" panose="02040502050505030304" pitchFamily="18" charset="0"/>
              </a:rPr>
              <a:t>žičara</a:t>
            </a:r>
          </a:p>
          <a:p>
            <a:pPr marL="342900" indent="-342900">
              <a:buFontTx/>
              <a:buChar char="-"/>
            </a:pPr>
            <a:r>
              <a:rPr lang="hr-HR" sz="2800" b="1" dirty="0">
                <a:latin typeface="Palatino Linotype" panose="02040502050505030304" pitchFamily="18" charset="0"/>
              </a:rPr>
              <a:t>održavanje komunalne </a:t>
            </a:r>
            <a:r>
              <a:rPr lang="hr-HR" sz="2800" b="1" dirty="0" smtClean="0">
                <a:latin typeface="Palatino Linotype" panose="02040502050505030304" pitchFamily="18" charset="0"/>
              </a:rPr>
              <a:t>infrastrukture</a:t>
            </a:r>
          </a:p>
          <a:p>
            <a:pPr marL="342900" indent="-342900">
              <a:buFontTx/>
              <a:buChar char="-"/>
            </a:pPr>
            <a:r>
              <a:rPr lang="hr-HR" sz="2800" b="1" dirty="0" smtClean="0">
                <a:latin typeface="Palatino Linotype" panose="02040502050505030304" pitchFamily="18" charset="0"/>
              </a:rPr>
              <a:t>…</a:t>
            </a:r>
            <a:endParaRPr lang="hr-HR" sz="2800" b="1" dirty="0">
              <a:latin typeface="Palatino Linotype" panose="02040502050505030304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15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002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 smtClean="0">
                <a:solidFill>
                  <a:srgbClr val="006600"/>
                </a:solidFill>
                <a:latin typeface="Palatino Linotype" pitchFamily="18" charset="0"/>
              </a:rPr>
              <a:t>ODRŽAVANJE ZGRADA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368424" y="949910"/>
            <a:ext cx="810531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latin typeface="Palatino Linotype" panose="02040502050505030304" pitchFamily="18" charset="0"/>
              </a:rPr>
              <a:t>“Ovom Uredbom* </a:t>
            </a:r>
            <a:r>
              <a:rPr lang="hr-HR" sz="2400" b="1" dirty="0">
                <a:latin typeface="Palatino Linotype" panose="02040502050505030304" pitchFamily="18" charset="0"/>
              </a:rPr>
              <a:t>uređuju se pitanja namjene sredstava zajedničke pričuve radi </a:t>
            </a:r>
            <a:r>
              <a:rPr lang="hr-HR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održavanja</a:t>
            </a:r>
            <a:r>
              <a:rPr lang="hr-HR" sz="2400" b="1" dirty="0">
                <a:latin typeface="Palatino Linotype" panose="02040502050505030304" pitchFamily="18" charset="0"/>
              </a:rPr>
              <a:t> zgrada u suvlasništvu, vrste i način poduzimanja hitnih i nužnih popravaka na zgradama i pitanja u svezi dostavljanja podataka o stanovima</a:t>
            </a:r>
            <a:r>
              <a:rPr lang="hr-HR" sz="2400" b="1" dirty="0" smtClean="0">
                <a:latin typeface="Palatino Linotype" panose="02040502050505030304" pitchFamily="18" charset="0"/>
              </a:rPr>
              <a:t>.” (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UoOZ</a:t>
            </a:r>
            <a:r>
              <a:rPr lang="hr-HR" sz="2400" b="1" dirty="0" smtClean="0">
                <a:latin typeface="Palatino Linotype" panose="02040502050505030304" pitchFamily="18" charset="0"/>
              </a:rPr>
              <a:t> 1)</a:t>
            </a:r>
          </a:p>
          <a:p>
            <a:endParaRPr lang="hr-HR" sz="2400" b="1" dirty="0" smtClean="0">
              <a:latin typeface="Palatino Linotype" panose="02040502050505030304" pitchFamily="18" charset="0"/>
            </a:endParaRPr>
          </a:p>
          <a:p>
            <a:r>
              <a:rPr lang="hr-HR" sz="2400" b="1" dirty="0" smtClean="0">
                <a:latin typeface="Palatino Linotype" panose="02040502050505030304" pitchFamily="18" charset="0"/>
              </a:rPr>
              <a:t>*Uredba o održavanju zgrada</a:t>
            </a:r>
            <a:endParaRPr lang="hr-HR" sz="2400" b="1" dirty="0">
              <a:latin typeface="Palatino Linotype" panose="02040502050505030304" pitchFamily="18" charset="0"/>
            </a:endParaRPr>
          </a:p>
          <a:p>
            <a:endParaRPr lang="hr-HR" sz="2400" b="1" dirty="0"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r>
              <a:rPr lang="hr-HR" sz="2800" b="1" dirty="0" err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UoOZ</a:t>
            </a: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uređuje način korištenja sredstava zajedničke </a:t>
            </a: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pričuve </a:t>
            </a:r>
          </a:p>
          <a:p>
            <a:pPr>
              <a:buFontTx/>
              <a:buChar char="-"/>
            </a:pP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hr-HR" sz="2800" b="1" dirty="0" err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PoJDGR</a:t>
            </a: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 upućuje na popis </a:t>
            </a: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radova iz Uredbe da bi ih oslobodio od izdavanja </a:t>
            </a: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GD  </a:t>
            </a:r>
            <a:endParaRPr lang="hr-HR" sz="28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16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137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 smtClean="0">
                <a:solidFill>
                  <a:srgbClr val="006600"/>
                </a:solidFill>
                <a:latin typeface="Palatino Linotype" pitchFamily="18" charset="0"/>
              </a:rPr>
              <a:t>ODRŽAVANJE ZGRADA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341791" y="958788"/>
            <a:ext cx="810531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latin typeface="Palatino Linotype" panose="02040502050505030304" pitchFamily="18" charset="0"/>
              </a:rPr>
              <a:t>“Sredstva </a:t>
            </a:r>
            <a:r>
              <a:rPr lang="hr-HR" sz="2400" b="1" dirty="0">
                <a:latin typeface="Palatino Linotype" panose="02040502050505030304" pitchFamily="18" charset="0"/>
              </a:rPr>
              <a:t>zajedničke pričuve koriste se za održavanje zajedničkih dijelova i uređaja zgrade u </a:t>
            </a:r>
            <a:r>
              <a:rPr lang="hr-HR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graditeljskom i funkcionalnom stanju </a:t>
            </a:r>
            <a:r>
              <a:rPr lang="hr-HR" sz="2400" b="1" dirty="0">
                <a:latin typeface="Palatino Linotype" panose="02040502050505030304" pitchFamily="18" charset="0"/>
              </a:rPr>
              <a:t>i to: 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- ličenje i bojanje zidova, stropova, vanjske i unutarnje stolarije i tapetarski radovi, 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- ličenje bravarije, radijatora, drugih grijaćih tijela i drugih odgovarajućih elemenata u zgradi, 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- premazivanje zidova i stropova vapnom, 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- premazivanje dimnjaka, 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- zamjena pokrova 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- keramičarski i drugi radovi na završnim oblogama podova i zidova, 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- zamjena podnih obloga i premazivanje podova, 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- popravak pročelja, </a:t>
            </a:r>
          </a:p>
          <a:p>
            <a:r>
              <a:rPr lang="hr-HR" sz="2000" dirty="0" smtClean="0">
                <a:latin typeface="Palatino Linotype" panose="02040502050505030304" pitchFamily="18" charset="0"/>
              </a:rPr>
              <a:t> </a:t>
            </a:r>
            <a:endParaRPr lang="hr-HR" sz="2000" dirty="0">
              <a:latin typeface="Palatino Linotype" panose="02040502050505030304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17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991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 smtClean="0">
                <a:solidFill>
                  <a:srgbClr val="006600"/>
                </a:solidFill>
                <a:latin typeface="Palatino Linotype" pitchFamily="18" charset="0"/>
              </a:rPr>
              <a:t>ODRŽAVANJE ZGRADA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341791" y="958788"/>
            <a:ext cx="81053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latin typeface="Palatino Linotype" panose="02040502050505030304" pitchFamily="18" charset="0"/>
              </a:rPr>
              <a:t>- zamjena i popravak stolarije uključujući i elemente zaštite od vanjskih utjecaja (kapci, žaluzine, grilje i 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sl</a:t>
            </a:r>
            <a:r>
              <a:rPr lang="hr-HR" sz="2400" b="1" dirty="0" smtClean="0">
                <a:latin typeface="Palatino Linotype" panose="02040502050505030304" pitchFamily="18" charset="0"/>
              </a:rPr>
              <a:t>.),</a:t>
            </a:r>
          </a:p>
          <a:p>
            <a:pPr>
              <a:buFontTx/>
              <a:buChar char="-"/>
            </a:pPr>
            <a:r>
              <a:rPr lang="hr-HR" sz="2400" b="1" dirty="0" smtClean="0">
                <a:latin typeface="Palatino Linotype" panose="02040502050505030304" pitchFamily="18" charset="0"/>
              </a:rPr>
              <a:t> popravak pokrova i ravnog krova, </a:t>
            </a:r>
          </a:p>
          <a:p>
            <a:pPr>
              <a:buFontTx/>
              <a:buChar char="-"/>
            </a:pPr>
            <a:r>
              <a:rPr lang="hr-HR" sz="2400" b="1" dirty="0" smtClean="0">
                <a:latin typeface="Palatino Linotype" panose="02040502050505030304" pitchFamily="18" charset="0"/>
              </a:rPr>
              <a:t>- </a:t>
            </a:r>
            <a:r>
              <a:rPr lang="hr-HR" sz="2400" b="1" dirty="0">
                <a:latin typeface="Palatino Linotype" panose="02040502050505030304" pitchFamily="18" charset="0"/>
              </a:rPr>
              <a:t>održavanje rasvjete i drugih električnih uređaja (zamjena žarulja, prekidača, utičnica, zvonca, svjetiljki, internog govornog uređaja i sl.) kao i održavanje vanjske rasvjete koja pripada zgradi, 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- zamjena i popravak brava i drugih elemenata koji pripadaju zgradi, 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- održavanje nasada, staza, opreme i drugih elemenata na zemljištu koji pripadaju zgradi (ograde, sprave za igru djece, okviri za čišćenje tepiha, klupe i sl.), 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- redoviti servisi na uređajima za grijanje i pripremu tople vode (kotlovnica i toplinska </a:t>
            </a:r>
            <a:r>
              <a:rPr lang="hr-HR" sz="2400" b="1" dirty="0" err="1">
                <a:latin typeface="Palatino Linotype" panose="02040502050505030304" pitchFamily="18" charset="0"/>
              </a:rPr>
              <a:t>podstanica</a:t>
            </a:r>
            <a:r>
              <a:rPr lang="hr-HR" sz="2400" b="1" dirty="0">
                <a:latin typeface="Palatino Linotype" panose="02040502050505030304" pitchFamily="18" charset="0"/>
              </a:rPr>
              <a:t> i dr.), </a:t>
            </a: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18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783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 smtClean="0">
                <a:solidFill>
                  <a:srgbClr val="006600"/>
                </a:solidFill>
                <a:latin typeface="Palatino Linotype" pitchFamily="18" charset="0"/>
              </a:rPr>
              <a:t>ODRŽAVANJE ZGRADA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341791" y="958788"/>
            <a:ext cx="810531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latin typeface="Palatino Linotype" panose="02040502050505030304" pitchFamily="18" charset="0"/>
              </a:rPr>
              <a:t>- redoviti servisi dizala, </a:t>
            </a:r>
          </a:p>
          <a:p>
            <a:r>
              <a:rPr lang="hr-HR" sz="2400" b="1" dirty="0" smtClean="0">
                <a:latin typeface="Palatino Linotype" panose="02040502050505030304" pitchFamily="18" charset="0"/>
              </a:rPr>
              <a:t>- redoviti servisi protupožarne instalacije i protupožarnih aparata u zgradi, </a:t>
            </a:r>
          </a:p>
          <a:p>
            <a:r>
              <a:rPr lang="hr-HR" sz="2400" b="1" dirty="0" smtClean="0">
                <a:latin typeface="Palatino Linotype" panose="02040502050505030304" pitchFamily="18" charset="0"/>
              </a:rPr>
              <a:t>- redoviti servisi agregata za rasvjetu, 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hidroforskih</a:t>
            </a:r>
            <a:r>
              <a:rPr lang="hr-HR" sz="2400" b="1" dirty="0" smtClean="0">
                <a:latin typeface="Palatino Linotype" panose="02040502050505030304" pitchFamily="18" charset="0"/>
              </a:rPr>
              <a:t> postrojenja i 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prepumpnih</a:t>
            </a:r>
            <a:r>
              <a:rPr lang="hr-HR" sz="2400" b="1" dirty="0" smtClean="0">
                <a:latin typeface="Palatino Linotype" panose="02040502050505030304" pitchFamily="18" charset="0"/>
              </a:rPr>
              <a:t> stanica za otpadnu vodu i pumpnih stanica za vodu, </a:t>
            </a:r>
          </a:p>
          <a:p>
            <a:r>
              <a:rPr lang="hr-HR" sz="2400" b="1" dirty="0" smtClean="0">
                <a:latin typeface="Palatino Linotype" panose="02040502050505030304" pitchFamily="18" charset="0"/>
              </a:rPr>
              <a:t>- redoviti servisi na antenskim uređajima, 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uređajima</a:t>
            </a:r>
            <a:r>
              <a:rPr lang="hr-HR" sz="2400" b="1" dirty="0" smtClean="0">
                <a:latin typeface="Palatino Linotype" panose="02040502050505030304" pitchFamily="18" charset="0"/>
              </a:rPr>
              <a:t> za prijam televizijskog programa uključujući i uređaje za kabelsku i satelitsku TV, </a:t>
            </a:r>
          </a:p>
          <a:p>
            <a:r>
              <a:rPr lang="hr-HR" sz="2400" b="1" dirty="0" smtClean="0">
                <a:latin typeface="Palatino Linotype" panose="02040502050505030304" pitchFamily="18" charset="0"/>
              </a:rPr>
              <a:t>- </a:t>
            </a:r>
            <a:r>
              <a:rPr lang="hr-HR" sz="2400" b="1" dirty="0">
                <a:latin typeface="Palatino Linotype" panose="02040502050505030304" pitchFamily="18" charset="0"/>
              </a:rPr>
              <a:t>redoviti servisi na instalacijama vodovoda, kanalizacije, elektrike, plina i dr. 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- redoviti servisi ostalih aparata i uređaja u zgradi prema </a:t>
            </a:r>
            <a:r>
              <a:rPr lang="hr-HR" sz="2400" b="1" dirty="0" smtClean="0">
                <a:latin typeface="Palatino Linotype" panose="02040502050505030304" pitchFamily="18" charset="0"/>
              </a:rPr>
              <a:t>naputku </a:t>
            </a:r>
            <a:r>
              <a:rPr lang="hr-HR" sz="2400" b="1" dirty="0">
                <a:latin typeface="Palatino Linotype" panose="02040502050505030304" pitchFamily="18" charset="0"/>
              </a:rPr>
              <a:t>proizvođača, </a:t>
            </a: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19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631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323850" y="1125538"/>
            <a:ext cx="8569325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altLang="en-US" sz="3200" b="1" dirty="0" smtClean="0">
                <a:solidFill>
                  <a:srgbClr val="000000"/>
                </a:solidFill>
                <a:latin typeface="Palatino Linotype" pitchFamily="18" charset="0"/>
                <a:cs typeface="Tahoma" pitchFamily="34" charset="0"/>
              </a:rPr>
              <a:t>Općenito o održavanju građevina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hr-HR" altLang="en-US" sz="3200" b="1" dirty="0">
              <a:solidFill>
                <a:srgbClr val="000000"/>
              </a:solidFill>
              <a:latin typeface="Palatino Linotype" pitchFamily="18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altLang="en-US" sz="3200" b="1" dirty="0">
                <a:solidFill>
                  <a:srgbClr val="000000"/>
                </a:solidFill>
                <a:latin typeface="Palatino Linotype" pitchFamily="18" charset="0"/>
                <a:cs typeface="Tahoma" pitchFamily="34" charset="0"/>
              </a:rPr>
              <a:t>Uređivanje </a:t>
            </a:r>
            <a:r>
              <a:rPr kumimoji="0" lang="hr-HR" altLang="en-US" sz="3200" b="1" i="0" u="non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 pitchFamily="18" charset="0"/>
                <a:ea typeface="+mn-ea"/>
                <a:cs typeface="Tahoma" pitchFamily="34" charset="0"/>
              </a:rPr>
              <a:t>održavanja prema </a:t>
            </a:r>
            <a:r>
              <a:rPr kumimoji="0" lang="hr-HR" altLang="en-US" sz="3200" b="1" i="0" u="non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 pitchFamily="18" charset="0"/>
                <a:ea typeface="+mn-ea"/>
                <a:cs typeface="Tahoma" pitchFamily="34" charset="0"/>
              </a:rPr>
              <a:t>ZoG</a:t>
            </a:r>
            <a:r>
              <a:rPr kumimoji="0" lang="hr-HR" altLang="en-US" sz="3200" b="1" i="0" u="non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 pitchFamily="18" charset="0"/>
                <a:ea typeface="+mn-ea"/>
                <a:cs typeface="Tahoma" pitchFamily="34" charset="0"/>
              </a:rPr>
              <a:t>-u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hr-HR" altLang="en-US" sz="3200" b="1" dirty="0">
              <a:solidFill>
                <a:srgbClr val="000000"/>
              </a:solidFill>
              <a:latin typeface="Palatino Linotype" pitchFamily="18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altLang="en-US" sz="3200" b="1" dirty="0">
                <a:solidFill>
                  <a:srgbClr val="000000"/>
                </a:solidFill>
                <a:latin typeface="Palatino Linotype" pitchFamily="18" charset="0"/>
                <a:cs typeface="Tahoma" pitchFamily="34" charset="0"/>
              </a:rPr>
              <a:t>Uređivanje održavanja prema posebnim propisima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altLang="en-US" sz="3200" b="1" i="0" u="non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 pitchFamily="18" charset="0"/>
              <a:ea typeface="+mn-ea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altLang="en-US" sz="3200" b="1" dirty="0">
                <a:solidFill>
                  <a:srgbClr val="000000"/>
                </a:solidFill>
                <a:latin typeface="Palatino Linotype" pitchFamily="18" charset="0"/>
                <a:cs typeface="Tahoma" pitchFamily="34" charset="0"/>
              </a:rPr>
              <a:t>P</a:t>
            </a:r>
            <a:r>
              <a:rPr kumimoji="0" lang="hr-HR" altLang="en-US" sz="3200" b="1" i="0" u="non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 pitchFamily="18" charset="0"/>
                <a:ea typeface="+mn-ea"/>
                <a:cs typeface="Tahoma" pitchFamily="34" charset="0"/>
              </a:rPr>
              <a:t>osebni</a:t>
            </a:r>
            <a:r>
              <a:rPr kumimoji="0" lang="hr-HR" altLang="en-US" sz="3200" b="1" i="0" u="non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 pitchFamily="18" charset="0"/>
                <a:ea typeface="+mn-ea"/>
                <a:cs typeface="Tahoma" pitchFamily="34" charset="0"/>
              </a:rPr>
              <a:t> zakon o održavanju građevina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altLang="en-US" sz="3200" b="1" i="0" u="none" strike="sng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 pitchFamily="18" charset="0"/>
              <a:ea typeface="+mn-ea"/>
              <a:cs typeface="Tahoma" pitchFamily="34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 smtClean="0">
                <a:solidFill>
                  <a:srgbClr val="006600"/>
                </a:solidFill>
                <a:latin typeface="Palatino Linotype" pitchFamily="18" charset="0"/>
              </a:rPr>
              <a:t>ODRŽAVANJE ZGRADA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341791" y="958788"/>
            <a:ext cx="810531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latin typeface="Palatino Linotype" panose="02040502050505030304" pitchFamily="18" charset="0"/>
              </a:rPr>
              <a:t>- </a:t>
            </a:r>
            <a:r>
              <a:rPr lang="hr-HR" sz="2400" b="1" dirty="0">
                <a:latin typeface="Palatino Linotype" panose="02040502050505030304" pitchFamily="18" charset="0"/>
              </a:rPr>
              <a:t>čišćenje dimnjaka i </a:t>
            </a:r>
            <a:r>
              <a:rPr lang="hr-HR" sz="2400" b="1" dirty="0" err="1">
                <a:latin typeface="Palatino Linotype" panose="02040502050505030304" pitchFamily="18" charset="0"/>
              </a:rPr>
              <a:t>dimovodnih</a:t>
            </a:r>
            <a:r>
              <a:rPr lang="hr-HR" sz="2400" b="1" dirty="0">
                <a:latin typeface="Palatino Linotype" panose="02040502050505030304" pitchFamily="18" charset="0"/>
              </a:rPr>
              <a:t> kanala (dimnjačarske usluge), 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- dezinsekcija i deratizacija zajedničkih prostora zgrade i posebnih dijelova zgrade kada se obavlja u cijeloj zgradi u cilju trajnog otklanjanja štetočina i gamadi, 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- čišćenje kanala za smeće, 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- čišćenje septičkih jama, </a:t>
            </a:r>
          </a:p>
          <a:p>
            <a:pPr marL="171450" indent="-171450">
              <a:buFontTx/>
              <a:buChar char="-"/>
            </a:pPr>
            <a:r>
              <a:rPr lang="hr-HR" sz="2400" b="1" dirty="0">
                <a:latin typeface="Palatino Linotype" panose="02040502050505030304" pitchFamily="18" charset="0"/>
              </a:rPr>
              <a:t>čišćenje odvodnih rešetaka, vodovodnih grla i oluka. </a:t>
            </a:r>
            <a:r>
              <a:rPr lang="hr-HR" sz="2400" b="1" dirty="0" smtClean="0">
                <a:latin typeface="Palatino Linotype" panose="02040502050505030304" pitchFamily="18" charset="0"/>
              </a:rPr>
              <a:t>“ (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UoOZ</a:t>
            </a:r>
            <a:r>
              <a:rPr lang="hr-HR" sz="2400" b="1" dirty="0" smtClean="0">
                <a:latin typeface="Palatino Linotype" panose="02040502050505030304" pitchFamily="18" charset="0"/>
              </a:rPr>
              <a:t> 4)</a:t>
            </a:r>
            <a:endParaRPr lang="hr-HR" sz="2400" b="1" dirty="0">
              <a:latin typeface="Palatino Linotype" panose="02040502050505030304" pitchFamily="18" charset="0"/>
            </a:endParaRPr>
          </a:p>
          <a:p>
            <a:endParaRPr lang="hr-HR" sz="2000" dirty="0">
              <a:latin typeface="Palatino Linotype" panose="02040502050505030304" pitchFamily="18" charset="0"/>
            </a:endParaRPr>
          </a:p>
          <a:p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- Samo neki od radova mogu se svrstati u pojam „održavanje” – „održavanje u graditeljskom stanju”, ostali su iz kategorije čišćenja i slično – „održavanje u funkcionalnom stanju”</a:t>
            </a: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20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631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>
                <a:solidFill>
                  <a:srgbClr val="006600"/>
                </a:solidFill>
                <a:latin typeface="Palatino Linotype" pitchFamily="18" charset="0"/>
              </a:rPr>
              <a:t>ODRŽAVANJE VODOTOKA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368424" y="949910"/>
            <a:ext cx="8452048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2400" b="1" dirty="0" smtClean="0">
              <a:latin typeface="Palatino Linotype" panose="02040502050505030304" pitchFamily="18" charset="0"/>
            </a:endParaRPr>
          </a:p>
          <a:p>
            <a:r>
              <a:rPr lang="hr-HR" sz="2400" b="1" dirty="0" smtClean="0">
                <a:latin typeface="Palatino Linotype" panose="02040502050505030304" pitchFamily="18" charset="0"/>
              </a:rPr>
              <a:t>“</a:t>
            </a:r>
            <a:r>
              <a:rPr lang="vi-VN" sz="2400" b="1" dirty="0" smtClean="0">
                <a:latin typeface="Palatino Linotype" panose="02040502050505030304" pitchFamily="18" charset="0"/>
              </a:rPr>
              <a:t>Ovim se Zakonom</a:t>
            </a:r>
            <a:r>
              <a:rPr lang="hr-HR" sz="2400" b="1" dirty="0" smtClean="0">
                <a:latin typeface="Palatino Linotype" panose="02040502050505030304" pitchFamily="18" charset="0"/>
              </a:rPr>
              <a:t>*</a:t>
            </a:r>
            <a:r>
              <a:rPr lang="vi-VN" sz="2400" b="1" dirty="0" smtClean="0">
                <a:latin typeface="Palatino Linotype" panose="02040502050505030304" pitchFamily="18" charset="0"/>
              </a:rPr>
              <a:t> uređuju pravni status voda, vodnoga dobra i vodnih građevina, upravljanje kakvoćom i količinom voda, zaštita od štetnog djelovanja voda, detaljna melioracijska odvodnja i navodnjavanje, djelatnosti javne vodoopskrbe i javne odvodnje, posebne djelatnosti za potrebe upravljanja vodama, institucionalni ustroj obavljanja tih djelatnosti i </a:t>
            </a:r>
            <a:r>
              <a:rPr lang="vi-VN" sz="24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druga pitanja </a:t>
            </a:r>
            <a:r>
              <a:rPr lang="vi-VN" sz="2400" b="1" dirty="0" smtClean="0">
                <a:latin typeface="Palatino Linotype" panose="02040502050505030304" pitchFamily="18" charset="0"/>
              </a:rPr>
              <a:t>vezana za vode i vodno dobro.</a:t>
            </a:r>
            <a:r>
              <a:rPr lang="hr-HR" sz="2400" b="1" dirty="0" smtClean="0">
                <a:latin typeface="Palatino Linotype" panose="02040502050505030304" pitchFamily="18" charset="0"/>
              </a:rPr>
              <a:t>” (ZoV 1)</a:t>
            </a:r>
          </a:p>
          <a:p>
            <a:endParaRPr lang="hr-HR" sz="2400" b="1" dirty="0" smtClean="0">
              <a:latin typeface="Palatino Linotype" panose="02040502050505030304" pitchFamily="18" charset="0"/>
            </a:endParaRPr>
          </a:p>
          <a:p>
            <a:r>
              <a:rPr lang="hr-HR" sz="2400" b="1" dirty="0" smtClean="0">
                <a:latin typeface="Palatino Linotype" panose="02040502050505030304" pitchFamily="18" charset="0"/>
              </a:rPr>
              <a:t>*Zakon o vodama</a:t>
            </a:r>
          </a:p>
          <a:p>
            <a:endParaRPr lang="hr-HR" sz="2400" b="1" dirty="0" smtClean="0">
              <a:latin typeface="Palatino Linotype" panose="02040502050505030304" pitchFamily="18" charset="0"/>
            </a:endParaRPr>
          </a:p>
          <a:p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- ne navodi se izričito da uređuje održavanje vodotoka</a:t>
            </a:r>
          </a:p>
          <a:p>
            <a:endParaRPr lang="hr-HR" sz="2400" b="1" dirty="0" smtClean="0">
              <a:latin typeface="Palatino Linotype" panose="02040502050505030304" pitchFamily="18" charset="0"/>
            </a:endParaRPr>
          </a:p>
          <a:p>
            <a:endParaRPr lang="hr-HR" sz="2400" b="1" dirty="0">
              <a:latin typeface="Palatino Linotype" panose="02040502050505030304" pitchFamily="18" charset="0"/>
            </a:endParaRPr>
          </a:p>
          <a:p>
            <a:endParaRPr lang="hr-HR" sz="2000" dirty="0">
              <a:latin typeface="Palatino Linotype" panose="02040502050505030304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21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682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>
                <a:solidFill>
                  <a:srgbClr val="006600"/>
                </a:solidFill>
                <a:latin typeface="Palatino Linotype" pitchFamily="18" charset="0"/>
              </a:rPr>
              <a:t>ODRŽAVANJE VODOTOKA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368424" y="949910"/>
            <a:ext cx="845204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latin typeface="Palatino Linotype" panose="02040502050505030304" pitchFamily="18" charset="0"/>
              </a:rPr>
              <a:t>„(</a:t>
            </a:r>
            <a:r>
              <a:rPr lang="hr-HR" sz="2400" b="1" dirty="0">
                <a:latin typeface="Palatino Linotype" panose="02040502050505030304" pitchFamily="18" charset="0"/>
              </a:rPr>
              <a:t>1) Uslugama održavanja </a:t>
            </a:r>
            <a:r>
              <a:rPr lang="hr-HR" sz="2400" b="1" dirty="0" smtClean="0">
                <a:latin typeface="Palatino Linotype" panose="02040502050505030304" pitchFamily="18" charset="0"/>
              </a:rPr>
              <a:t>voda </a:t>
            </a:r>
            <a:r>
              <a:rPr lang="hr-HR" sz="2400" b="1" dirty="0">
                <a:latin typeface="Palatino Linotype" panose="02040502050505030304" pitchFamily="18" charset="0"/>
              </a:rPr>
              <a:t>smatraju se osobito: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1. održavanje prirodnih i umjetnih vodotoka i drugih voda: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1.1. čišćenje i uklanjanje nanosa,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1.2. zemljani i slični </a:t>
            </a:r>
            <a:r>
              <a:rPr lang="hr-HR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radovi</a:t>
            </a:r>
            <a:r>
              <a:rPr lang="hr-HR" sz="2400" b="1" dirty="0">
                <a:latin typeface="Palatino Linotype" panose="02040502050505030304" pitchFamily="18" charset="0"/>
              </a:rPr>
              <a:t> uređenja i održavanja obala,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1.3. zemljani </a:t>
            </a:r>
            <a:r>
              <a:rPr lang="hr-HR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radovi</a:t>
            </a:r>
            <a:r>
              <a:rPr lang="hr-HR" sz="2400" b="1" dirty="0">
                <a:latin typeface="Palatino Linotype" panose="02040502050505030304" pitchFamily="18" charset="0"/>
              </a:rPr>
              <a:t> u 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inund</a:t>
            </a:r>
            <a:r>
              <a:rPr lang="hr-HR" sz="2400" b="1" dirty="0" smtClean="0">
                <a:latin typeface="Palatino Linotype" panose="02040502050505030304" pitchFamily="18" charset="0"/>
              </a:rPr>
              <a:t>. </a:t>
            </a:r>
            <a:r>
              <a:rPr lang="hr-HR" sz="2400" b="1" dirty="0">
                <a:latin typeface="Palatino Linotype" panose="02040502050505030304" pitchFamily="18" charset="0"/>
              </a:rPr>
              <a:t>području manjeg opsega,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1.4. krčenje i košenje raslinja,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1.5. održavanje propusnosti propusta i prijelaza preko vodotoka;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2. održavanje regulacijskih i zaštitnih vodnih građevina: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2.1.  popravci na kruni i </a:t>
            </a:r>
            <a:r>
              <a:rPr lang="hr-HR" sz="2400" b="1" dirty="0" err="1">
                <a:latin typeface="Palatino Linotype" panose="02040502050505030304" pitchFamily="18" charset="0"/>
              </a:rPr>
              <a:t>pokosima</a:t>
            </a:r>
            <a:r>
              <a:rPr lang="hr-HR" sz="2400" b="1" dirty="0">
                <a:latin typeface="Palatino Linotype" panose="02040502050505030304" pitchFamily="18" charset="0"/>
              </a:rPr>
              <a:t> nasipa,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2.2. krčenje, košnja i radovi na vegetativnoj zaštiti vodnih građevina</a:t>
            </a:r>
            <a:r>
              <a:rPr lang="hr-HR" sz="2400" b="1" dirty="0" smtClean="0">
                <a:latin typeface="Palatino Linotype" panose="02040502050505030304" pitchFamily="18" charset="0"/>
              </a:rPr>
              <a:t>, </a:t>
            </a:r>
          </a:p>
          <a:p>
            <a:r>
              <a:rPr lang="hr-HR" sz="2400" b="1" dirty="0" smtClean="0">
                <a:latin typeface="Palatino Linotype" panose="02040502050505030304" pitchFamily="18" charset="0"/>
              </a:rPr>
              <a:t>2.3. popravci oštećenih dijelova vodnih građevina;</a:t>
            </a:r>
          </a:p>
          <a:p>
            <a:endParaRPr lang="hr-HR" sz="2400" b="1" dirty="0" smtClean="0">
              <a:latin typeface="Palatino Linotype" panose="02040502050505030304" pitchFamily="18" charset="0"/>
            </a:endParaRPr>
          </a:p>
          <a:p>
            <a:endParaRPr lang="hr-HR" sz="2400" b="1" dirty="0">
              <a:latin typeface="Palatino Linotype" panose="02040502050505030304" pitchFamily="18" charset="0"/>
            </a:endParaRPr>
          </a:p>
          <a:p>
            <a:endParaRPr lang="hr-HR" sz="2000" dirty="0">
              <a:latin typeface="Palatino Linotype" panose="02040502050505030304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22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682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>
                <a:solidFill>
                  <a:srgbClr val="006600"/>
                </a:solidFill>
                <a:latin typeface="Palatino Linotype" pitchFamily="18" charset="0"/>
              </a:rPr>
              <a:t>ODRŽAVANJE VODOTOKA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368424" y="949910"/>
            <a:ext cx="845204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latin typeface="Palatino Linotype" panose="02040502050505030304" pitchFamily="18" charset="0"/>
              </a:rPr>
              <a:t>3</a:t>
            </a:r>
            <a:r>
              <a:rPr lang="hr-HR" sz="2400" b="1" dirty="0">
                <a:latin typeface="Palatino Linotype" panose="02040502050505030304" pitchFamily="18" charset="0"/>
              </a:rPr>
              <a:t>. održavanje građevina za osnovnu melioracijsku odvodnju: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3.1. čišćenje, tehničko i vegetativno održavanje građevina i pojasa uz građevine,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3.2. zemljani </a:t>
            </a:r>
            <a:r>
              <a:rPr lang="hr-HR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radovi</a:t>
            </a:r>
            <a:r>
              <a:rPr lang="hr-HR" sz="2400" b="1" dirty="0">
                <a:latin typeface="Palatino Linotype" panose="02040502050505030304" pitchFamily="18" charset="0"/>
              </a:rPr>
              <a:t> na manjim izmjenama na </a:t>
            </a:r>
            <a:r>
              <a:rPr lang="hr-HR" sz="2400" b="1" dirty="0" smtClean="0">
                <a:latin typeface="Palatino Linotype" panose="02040502050505030304" pitchFamily="18" charset="0"/>
              </a:rPr>
              <a:t>kanal. </a:t>
            </a:r>
            <a:r>
              <a:rPr lang="hr-HR" sz="2400" b="1" dirty="0">
                <a:latin typeface="Palatino Linotype" panose="02040502050505030304" pitchFamily="18" charset="0"/>
              </a:rPr>
              <a:t>mreži,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3.3. održavanje izljeva ispusta drenažnih cijevi,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4. održavanje građevina za sprječavanje i otklanjanje erozija i sprječavanje djelovanja bujica</a:t>
            </a:r>
            <a:r>
              <a:rPr lang="hr-HR" sz="2400" b="1" dirty="0" smtClean="0">
                <a:latin typeface="Palatino Linotype" panose="02040502050505030304" pitchFamily="18" charset="0"/>
              </a:rPr>
              <a:t>.</a:t>
            </a:r>
            <a:r>
              <a:rPr lang="hr-HR" sz="2400" dirty="0" smtClean="0">
                <a:latin typeface="Palatino Linotype" panose="02040502050505030304" pitchFamily="18" charset="0"/>
              </a:rPr>
              <a:t> </a:t>
            </a:r>
          </a:p>
          <a:p>
            <a:r>
              <a:rPr lang="hr-HR" sz="2400" b="1" dirty="0" smtClean="0">
                <a:latin typeface="Palatino Linotype" panose="02040502050505030304" pitchFamily="18" charset="0"/>
              </a:rPr>
              <a:t>(4) Usluge održavanja voda smatraju se jednostavnim radovima u smislu posebnog propisa koji uređuje jednostavne građevine i</a:t>
            </a:r>
            <a:r>
              <a:rPr lang="hr-HR" sz="24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 radove</a:t>
            </a:r>
            <a:r>
              <a:rPr lang="hr-HR" sz="2400" b="1" dirty="0" smtClean="0">
                <a:latin typeface="Palatino Linotype" panose="02040502050505030304" pitchFamily="18" charset="0"/>
              </a:rPr>
              <a:t>.” (ZoV 107/1)</a:t>
            </a:r>
          </a:p>
          <a:p>
            <a:endParaRPr lang="hr-HR" sz="2400" b="1" dirty="0" smtClean="0">
              <a:latin typeface="Palatino Linotype" panose="02040502050505030304" pitchFamily="18" charset="0"/>
            </a:endParaRPr>
          </a:p>
          <a:p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- moglo bi se zaključiti da je usklađeno sa </a:t>
            </a:r>
            <a:r>
              <a:rPr lang="hr-HR" sz="2800" b="1" dirty="0" err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ZoG</a:t>
            </a: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 i definicijom „održavanja”</a:t>
            </a:r>
            <a:endParaRPr lang="hr-HR" sz="2000" dirty="0">
              <a:latin typeface="Palatino Linotype" panose="02040502050505030304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23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682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>
                <a:solidFill>
                  <a:srgbClr val="006600"/>
                </a:solidFill>
                <a:latin typeface="Palatino Linotype" pitchFamily="18" charset="0"/>
              </a:rPr>
              <a:t>ODRŽAVANJE CESTA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368424" y="949910"/>
            <a:ext cx="810531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latin typeface="Palatino Linotype" panose="02040502050505030304" pitchFamily="18" charset="0"/>
              </a:rPr>
              <a:t>“</a:t>
            </a:r>
            <a:r>
              <a:rPr lang="vi-VN" sz="2400" b="1" dirty="0" smtClean="0">
                <a:latin typeface="Palatino Linotype" panose="02040502050505030304" pitchFamily="18" charset="0"/>
              </a:rPr>
              <a:t>Ovim se Zakonom</a:t>
            </a:r>
            <a:r>
              <a:rPr lang="hr-HR" sz="2400" b="1" dirty="0" smtClean="0">
                <a:latin typeface="Palatino Linotype" panose="02040502050505030304" pitchFamily="18" charset="0"/>
              </a:rPr>
              <a:t>*</a:t>
            </a:r>
            <a:r>
              <a:rPr lang="vi-VN" sz="2400" b="1" dirty="0" smtClean="0">
                <a:latin typeface="Palatino Linotype" panose="02040502050505030304" pitchFamily="18" charset="0"/>
              </a:rPr>
              <a:t> uređuje pravni status javnih cesta i nerazvrstanih cesta, način korištenja javnih cesta i nerazvrstanih cesta, razvrstavanje javnih cesta, planiranje građenja i </a:t>
            </a:r>
            <a:r>
              <a:rPr lang="vi-VN" sz="24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održavanja</a:t>
            </a:r>
            <a:r>
              <a:rPr lang="vi-VN" sz="2400" b="1" dirty="0" smtClean="0">
                <a:latin typeface="Palatino Linotype" panose="02040502050505030304" pitchFamily="18" charset="0"/>
              </a:rPr>
              <a:t> javnih cesta, upravljanje javnim cestama, mjere za zaštitu javnih i nerazvrstanih cesta i prometa na njima, koncesije, financiranje i nadzor javnih cesta.</a:t>
            </a:r>
            <a:r>
              <a:rPr lang="hr-HR" sz="2400" b="1" dirty="0" smtClean="0">
                <a:latin typeface="Palatino Linotype" panose="02040502050505030304" pitchFamily="18" charset="0"/>
              </a:rPr>
              <a:t>”</a:t>
            </a:r>
          </a:p>
          <a:p>
            <a:endParaRPr lang="hr-HR" sz="24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r>
              <a:rPr lang="hr-HR" sz="2400" b="1" dirty="0" smtClean="0">
                <a:latin typeface="Palatino Linotype" panose="02040502050505030304" pitchFamily="18" charset="0"/>
              </a:rPr>
              <a:t>* Zakon o cestama</a:t>
            </a:r>
          </a:p>
          <a:p>
            <a:endParaRPr lang="hr-HR" sz="2400" b="1" dirty="0" smtClean="0">
              <a:latin typeface="Palatino Linotype" panose="02040502050505030304" pitchFamily="18" charset="0"/>
            </a:endParaRPr>
          </a:p>
          <a:p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- izričito se navodi održavanje, ali samo javnih cesta</a:t>
            </a:r>
          </a:p>
          <a:p>
            <a:pPr>
              <a:buFont typeface="Arial" charset="0"/>
              <a:buChar char="•"/>
            </a:pPr>
            <a:endParaRPr lang="hr-HR" sz="2400" b="1" dirty="0" smtClean="0">
              <a:latin typeface="Palatino Linotype" panose="02040502050505030304" pitchFamily="18" charset="0"/>
            </a:endParaRPr>
          </a:p>
          <a:p>
            <a:pPr>
              <a:buFont typeface="Arial" charset="0"/>
              <a:buChar char="•"/>
            </a:pPr>
            <a:endParaRPr lang="hr-HR" sz="2400" b="1" dirty="0">
              <a:latin typeface="Palatino Linotype" panose="02040502050505030304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24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6832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>
                <a:solidFill>
                  <a:srgbClr val="006600"/>
                </a:solidFill>
                <a:latin typeface="Palatino Linotype" pitchFamily="18" charset="0"/>
              </a:rPr>
              <a:t>ODRŽAVANJE CESTA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368424" y="949910"/>
            <a:ext cx="8105312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latin typeface="Palatino Linotype" panose="02040502050505030304" pitchFamily="18" charset="0"/>
              </a:rPr>
              <a:t>„</a:t>
            </a:r>
            <a:r>
              <a:rPr lang="hr-HR" sz="2400" b="1" dirty="0">
                <a:latin typeface="Palatino Linotype" panose="02040502050505030304" pitchFamily="18" charset="0"/>
              </a:rPr>
              <a:t>13. »redovito održavanje« čini skup mjera i radnji koje se obavljaju tijekom većeg dijela godine ili cijele godine na cestama uključujući i sve objekte i instalacije, sa svrhom održavanja prohodnosti i </a:t>
            </a:r>
            <a:r>
              <a:rPr lang="hr-HR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tehničke ispravnosti </a:t>
            </a:r>
            <a:r>
              <a:rPr lang="hr-HR" sz="2400" b="1" dirty="0">
                <a:latin typeface="Palatino Linotype" panose="02040502050505030304" pitchFamily="18" charset="0"/>
              </a:rPr>
              <a:t>cesta i sigurnosti prometa na njima,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14. »izvanredno održavanje« cesta su povremeni radovi koji se obavljaju radi </a:t>
            </a:r>
            <a:r>
              <a:rPr lang="hr-HR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mjestimičnog poboljšanja </a:t>
            </a:r>
            <a:r>
              <a:rPr lang="hr-HR" sz="2400" b="1" dirty="0">
                <a:latin typeface="Palatino Linotype" panose="02040502050505030304" pitchFamily="18" charset="0"/>
              </a:rPr>
              <a:t>pojedinih dijelova ceste bez izmjene tehničkih elemenata ceste, osiguranja sigurnosti, stabilnosti i trajnosti ceste i cestovnih objekata i povećanja sigurnosti prometa</a:t>
            </a:r>
            <a:r>
              <a:rPr lang="hr-HR" sz="2400" b="1" dirty="0" smtClean="0">
                <a:latin typeface="Palatino Linotype" panose="02040502050505030304" pitchFamily="18" charset="0"/>
              </a:rPr>
              <a:t>,” (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ZoC</a:t>
            </a:r>
            <a:r>
              <a:rPr lang="hr-HR" sz="2400" b="1" dirty="0" smtClean="0">
                <a:latin typeface="Palatino Linotype" panose="02040502050505030304" pitchFamily="18" charset="0"/>
              </a:rPr>
              <a:t> 2/1/13,14)</a:t>
            </a:r>
            <a:endParaRPr lang="hr-HR" sz="2400" b="1" dirty="0">
              <a:latin typeface="Palatino Linotype" panose="02040502050505030304" pitchFamily="18" charset="0"/>
            </a:endParaRPr>
          </a:p>
          <a:p>
            <a:pPr marL="342900" indent="-342900">
              <a:buFontTx/>
              <a:buChar char="-"/>
            </a:pP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„</a:t>
            </a: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održavanje tehničke ispravnosti” </a:t>
            </a: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- </a:t>
            </a: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u okvirima „održavanja” po definiciji </a:t>
            </a:r>
            <a:r>
              <a:rPr lang="hr-HR" sz="2800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ZoG</a:t>
            </a:r>
            <a:endParaRPr lang="hr-HR" sz="28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342900" indent="-342900">
              <a:buFontTx/>
              <a:buChar char="-"/>
            </a:pP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„mjestimično poboljšanje” ne daje dovoljno jasnu informaciju o čemu bi se radilo</a:t>
            </a: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25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6832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22960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>
                <a:solidFill>
                  <a:srgbClr val="006600"/>
                </a:solidFill>
                <a:latin typeface="Palatino Linotype" pitchFamily="18" charset="0"/>
              </a:rPr>
              <a:t>ODRŽAVANJE CESTA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368424" y="949910"/>
            <a:ext cx="838004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latin typeface="Palatino Linotype" panose="02040502050505030304" pitchFamily="18" charset="0"/>
              </a:rPr>
              <a:t>„(</a:t>
            </a:r>
            <a:r>
              <a:rPr lang="hr-HR" sz="2400" b="1" dirty="0">
                <a:latin typeface="Palatino Linotype" panose="02040502050505030304" pitchFamily="18" charset="0"/>
              </a:rPr>
              <a:t>1) Poslovi održavanja javnih cesta </a:t>
            </a:r>
            <a:r>
              <a:rPr lang="hr-HR" sz="2400" b="1" dirty="0" smtClean="0">
                <a:latin typeface="Palatino Linotype" panose="02040502050505030304" pitchFamily="18" charset="0"/>
              </a:rPr>
              <a:t>… </a:t>
            </a:r>
            <a:r>
              <a:rPr lang="hr-HR" sz="2400" b="1" dirty="0">
                <a:latin typeface="Palatino Linotype" panose="02040502050505030304" pitchFamily="18" charset="0"/>
              </a:rPr>
              <a:t>jesu: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– redovito i izvanredno održavanje javnih cesta,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- …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(2) Radovi izvanrednog održavanja javnih cesta mogu se izvoditi samo na temelju glavnog ili izvedbenog projekta i propisa iz stavka 3. ovoga članka.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(3) Popis poslova redovitog i izvanrednog održavanja, opseg pojedinih radova i rokove izvođenja tih radova, pravila i tehničke uvjete za izvođenje radova u ljetnom i zimskom razdoblju te pravila za ophodnju javnih cesta propisuje ministar</a:t>
            </a:r>
            <a:r>
              <a:rPr lang="hr-HR" sz="2400" b="1" dirty="0" smtClean="0">
                <a:latin typeface="Palatino Linotype" panose="02040502050505030304" pitchFamily="18" charset="0"/>
              </a:rPr>
              <a:t>.” (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ZoC</a:t>
            </a:r>
            <a:r>
              <a:rPr lang="hr-HR" sz="2400" b="1" dirty="0" smtClean="0">
                <a:latin typeface="Palatino Linotype" panose="02040502050505030304" pitchFamily="18" charset="0"/>
              </a:rPr>
              <a:t> 26/1,2,3)</a:t>
            </a:r>
            <a:endParaRPr lang="hr-HR" sz="2400" b="1" dirty="0">
              <a:latin typeface="Palatino Linotype" panose="02040502050505030304" pitchFamily="18" charset="0"/>
            </a:endParaRPr>
          </a:p>
          <a:p>
            <a:r>
              <a:rPr lang="hr-HR" sz="2800" b="1" dirty="0" smtClean="0">
                <a:latin typeface="Palatino Linotype" panose="02040502050505030304" pitchFamily="18" charset="0"/>
              </a:rPr>
              <a:t>- </a:t>
            </a: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ostavlja </a:t>
            </a: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otvorenim pitanje je li </a:t>
            </a: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GP </a:t>
            </a: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sastavni dio </a:t>
            </a: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GD </a:t>
            </a: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za rekonstrukciju kod izvanrednog održavanja ili pak isključuje </a:t>
            </a: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GD </a:t>
            </a: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u svim slučajevima</a:t>
            </a:r>
          </a:p>
          <a:p>
            <a:endParaRPr lang="hr-HR" sz="2000" dirty="0">
              <a:latin typeface="Palatino Linotype" panose="02040502050505030304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26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313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>
                <a:solidFill>
                  <a:srgbClr val="006600"/>
                </a:solidFill>
                <a:latin typeface="Palatino Linotype" pitchFamily="18" charset="0"/>
              </a:rPr>
              <a:t>ODRŽAVANJE CESTA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368424" y="949910"/>
            <a:ext cx="810531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latin typeface="Palatino Linotype" panose="02040502050505030304" pitchFamily="18" charset="0"/>
              </a:rPr>
              <a:t>“Ovim Pravilnikom* uređuje </a:t>
            </a:r>
            <a:r>
              <a:rPr lang="hr-HR" sz="2400" b="1" dirty="0">
                <a:latin typeface="Palatino Linotype" panose="02040502050505030304" pitchFamily="18" charset="0"/>
              </a:rPr>
              <a:t>se popis poslova redovitog i izvanrednog održavanja cesta, opseg pojedinih radova i rokovi izvođenja tih radova kojih su izvođenje dužne osigurati pravne osobe koje upravljaju javnim cestama (u daljnjem tekstu upravitelj ceste</a:t>
            </a:r>
            <a:r>
              <a:rPr lang="hr-HR" sz="2400" b="1" dirty="0" smtClean="0">
                <a:latin typeface="Palatino Linotype" panose="02040502050505030304" pitchFamily="18" charset="0"/>
              </a:rPr>
              <a:t>).” (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PoOC</a:t>
            </a:r>
            <a:r>
              <a:rPr lang="hr-HR" sz="2400" b="1" dirty="0" smtClean="0">
                <a:latin typeface="Palatino Linotype" panose="02040502050505030304" pitchFamily="18" charset="0"/>
              </a:rPr>
              <a:t> 1)</a:t>
            </a:r>
          </a:p>
          <a:p>
            <a:endParaRPr lang="hr-HR" sz="2400" b="1" dirty="0" smtClean="0">
              <a:latin typeface="Palatino Linotype" panose="02040502050505030304" pitchFamily="18" charset="0"/>
            </a:endParaRPr>
          </a:p>
          <a:p>
            <a:r>
              <a:rPr lang="hr-HR" sz="2400" b="1" dirty="0" smtClean="0">
                <a:latin typeface="Palatino Linotype" panose="02040502050505030304" pitchFamily="18" charset="0"/>
              </a:rPr>
              <a:t>* Pravilnik o održavanju cesta</a:t>
            </a:r>
            <a:endParaRPr lang="hr-HR" sz="2400" b="1" dirty="0">
              <a:latin typeface="Palatino Linotype" panose="02040502050505030304" pitchFamily="18" charset="0"/>
            </a:endParaRPr>
          </a:p>
          <a:p>
            <a:endParaRPr lang="hr-HR" sz="2400" b="1" dirty="0"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 pravilnik nema suglasnost </a:t>
            </a: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ministra </a:t>
            </a: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graditeljstva</a:t>
            </a:r>
          </a:p>
          <a:p>
            <a:pPr>
              <a:buFontTx/>
              <a:buChar char="-"/>
            </a:pPr>
            <a:endParaRPr lang="hr-HR" sz="28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27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958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>
                <a:solidFill>
                  <a:srgbClr val="006600"/>
                </a:solidFill>
                <a:latin typeface="Palatino Linotype" pitchFamily="18" charset="0"/>
              </a:rPr>
              <a:t>ODRŽAVANJE CESTA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368424" y="949910"/>
            <a:ext cx="810531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latin typeface="Palatino Linotype" panose="02040502050505030304" pitchFamily="18" charset="0"/>
              </a:rPr>
              <a:t>„Upravitelj ceste osigurat će da se održavanje ceste provodi u skladu s odredbama ovog Pravilnika i prema posebnim propisima koji uređuju gradnju.” (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PoOC</a:t>
            </a:r>
            <a:r>
              <a:rPr lang="hr-HR" sz="2400" b="1" dirty="0" smtClean="0">
                <a:latin typeface="Palatino Linotype" panose="02040502050505030304" pitchFamily="18" charset="0"/>
              </a:rPr>
              <a:t> 3)</a:t>
            </a:r>
          </a:p>
          <a:p>
            <a:endParaRPr lang="hr-HR" sz="2800" dirty="0" smtClean="0">
              <a:latin typeface="Palatino Linotype" panose="02040502050505030304" pitchFamily="18" charset="0"/>
            </a:endParaRPr>
          </a:p>
          <a:p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- iz ove obveze proizašlo bi da se može raditi samo o radovima koji zadovoljavaju definiciju “održavanja” iz </a:t>
            </a:r>
            <a:r>
              <a:rPr lang="hr-HR" sz="2800" b="1" dirty="0" err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ZoG</a:t>
            </a:r>
            <a:endParaRPr lang="hr-HR" sz="28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endParaRPr lang="hr-HR" sz="28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28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958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>
                <a:solidFill>
                  <a:srgbClr val="006600"/>
                </a:solidFill>
                <a:latin typeface="Palatino Linotype" pitchFamily="18" charset="0"/>
              </a:rPr>
              <a:t>ODRŽAVANJE CESTA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368424" y="949910"/>
            <a:ext cx="810531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latin typeface="Palatino Linotype" panose="02040502050505030304" pitchFamily="18" charset="0"/>
              </a:rPr>
              <a:t>„</a:t>
            </a:r>
            <a:r>
              <a:rPr lang="hr-HR" sz="2400" b="1" dirty="0">
                <a:latin typeface="Palatino Linotype" panose="02040502050505030304" pitchFamily="18" charset="0"/>
              </a:rPr>
              <a:t>Pod </a:t>
            </a:r>
            <a:r>
              <a:rPr lang="hr-HR" sz="2400" b="1" dirty="0" smtClean="0">
                <a:latin typeface="Palatino Linotype" panose="02040502050505030304" pitchFamily="18" charset="0"/>
              </a:rPr>
              <a:t>redovnim </a:t>
            </a:r>
            <a:r>
              <a:rPr lang="hr-HR" sz="2400" b="1" dirty="0">
                <a:latin typeface="Palatino Linotype" panose="02040502050505030304" pitchFamily="18" charset="0"/>
              </a:rPr>
              <a:t>održavanjem cesta podrazumijevaju se osobito sljedeći poslovi: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– Nadzor i pregled cesta i objekata,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– Redovito održavanje prometnih površina</a:t>
            </a:r>
            <a:r>
              <a:rPr lang="hr-HR" sz="2400" b="1" dirty="0" smtClean="0">
                <a:latin typeface="Palatino Linotype" panose="02040502050505030304" pitchFamily="18" charset="0"/>
              </a:rPr>
              <a:t>, bankina, pokosa, </a:t>
            </a:r>
            <a:r>
              <a:rPr lang="hr-HR" sz="2400" b="1" dirty="0">
                <a:latin typeface="Palatino Linotype" panose="02040502050505030304" pitchFamily="18" charset="0"/>
              </a:rPr>
              <a:t>sustava odvodnje</a:t>
            </a:r>
            <a:r>
              <a:rPr lang="hr-HR" sz="2400" b="1" dirty="0" smtClean="0">
                <a:latin typeface="Palatino Linotype" panose="02040502050505030304" pitchFamily="18" charset="0"/>
              </a:rPr>
              <a:t>, </a:t>
            </a:r>
            <a:r>
              <a:rPr lang="hr-HR" sz="2400" b="1" dirty="0">
                <a:latin typeface="Palatino Linotype" panose="02040502050505030304" pitchFamily="18" charset="0"/>
              </a:rPr>
              <a:t>prometne signalizacije i opreme</a:t>
            </a:r>
            <a:r>
              <a:rPr lang="hr-HR" sz="2400" b="1" dirty="0" smtClean="0">
                <a:latin typeface="Palatino Linotype" panose="02040502050505030304" pitchFamily="18" charset="0"/>
              </a:rPr>
              <a:t>, </a:t>
            </a:r>
            <a:r>
              <a:rPr lang="hr-HR" sz="2400" b="1" dirty="0">
                <a:latin typeface="Palatino Linotype" panose="02040502050505030304" pitchFamily="18" charset="0"/>
              </a:rPr>
              <a:t>cestovnih naprava i uređaja</a:t>
            </a:r>
            <a:r>
              <a:rPr lang="hr-HR" sz="2400" b="1" dirty="0" smtClean="0">
                <a:latin typeface="Palatino Linotype" panose="02040502050505030304" pitchFamily="18" charset="0"/>
              </a:rPr>
              <a:t>, </a:t>
            </a:r>
            <a:r>
              <a:rPr lang="hr-HR" sz="2400" b="1" dirty="0">
                <a:latin typeface="Palatino Linotype" panose="02040502050505030304" pitchFamily="18" charset="0"/>
              </a:rPr>
              <a:t>vegetacije,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– Osiguranje preglednosti,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– Čišćenje ceste,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– Redovito održavanje cestovnih objekata,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– Interventni radovi,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– Zimska služba</a:t>
            </a:r>
            <a:r>
              <a:rPr lang="hr-HR" sz="2400" b="1" dirty="0" smtClean="0">
                <a:latin typeface="Palatino Linotype" panose="02040502050505030304" pitchFamily="18" charset="0"/>
              </a:rPr>
              <a:t>.” (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PoOC</a:t>
            </a:r>
            <a:r>
              <a:rPr lang="hr-HR" sz="2400" b="1" dirty="0" smtClean="0">
                <a:latin typeface="Palatino Linotype" panose="02040502050505030304" pitchFamily="18" charset="0"/>
              </a:rPr>
              <a:t> 13)</a:t>
            </a:r>
            <a:endParaRPr lang="hr-HR" sz="2400" b="1" dirty="0">
              <a:latin typeface="Palatino Linotype" panose="02040502050505030304" pitchFamily="18" charset="0"/>
            </a:endParaRPr>
          </a:p>
          <a:p>
            <a:endParaRPr lang="hr-HR" sz="2400" b="1" dirty="0">
              <a:latin typeface="Palatino Linotype" panose="02040502050505030304" pitchFamily="18" charset="0"/>
            </a:endParaRPr>
          </a:p>
          <a:p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- </a:t>
            </a: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ne </a:t>
            </a: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daje previše informacija o tome o kojim </a:t>
            </a: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i kakvim se </a:t>
            </a: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radovima radi</a:t>
            </a:r>
          </a:p>
          <a:p>
            <a:endParaRPr lang="hr-HR" sz="2000" dirty="0">
              <a:latin typeface="Palatino Linotype" panose="02040502050505030304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29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87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>
                <a:solidFill>
                  <a:srgbClr val="006600"/>
                </a:solidFill>
                <a:latin typeface="Palatino Linotype" pitchFamily="18" charset="0"/>
              </a:rPr>
              <a:t>UVOD</a:t>
            </a:r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 </a:t>
            </a:r>
            <a:endParaRPr lang="en-GB" altLang="en-US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359361" y="894719"/>
            <a:ext cx="8569325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hr-HR" sz="2200" b="1" dirty="0">
                <a:latin typeface="Palatino Linotype" panose="02040502050505030304" pitchFamily="18" charset="0"/>
              </a:rPr>
              <a:t>održavanje građevina </a:t>
            </a:r>
            <a:r>
              <a:rPr lang="hr-HR" sz="2200" b="1" dirty="0" smtClean="0">
                <a:latin typeface="Palatino Linotype" panose="02040502050505030304" pitchFamily="18" charset="0"/>
              </a:rPr>
              <a:t>uređuje veći </a:t>
            </a:r>
            <a:r>
              <a:rPr lang="hr-HR" sz="2200" b="1" dirty="0">
                <a:latin typeface="Palatino Linotype" panose="02040502050505030304" pitchFamily="18" charset="0"/>
              </a:rPr>
              <a:t>broj zakona i propisa (odnose se na sve građevine i/ili samo </a:t>
            </a:r>
            <a:r>
              <a:rPr lang="hr-HR" sz="2200" b="1" dirty="0" smtClean="0">
                <a:latin typeface="Palatino Linotype" panose="02040502050505030304" pitchFamily="18" charset="0"/>
              </a:rPr>
              <a:t>na neke vrste </a:t>
            </a:r>
            <a:r>
              <a:rPr lang="hr-HR" sz="2200" b="1" dirty="0">
                <a:latin typeface="Palatino Linotype" panose="02040502050505030304" pitchFamily="18" charset="0"/>
              </a:rPr>
              <a:t>građevina)</a:t>
            </a:r>
          </a:p>
          <a:p>
            <a:pPr marL="285750" indent="-285750"/>
            <a:endParaRPr lang="hr-HR" sz="2200" b="1" dirty="0" smtClean="0">
              <a:latin typeface="Palatino Linotype" panose="02040502050505030304" pitchFamily="18" charset="0"/>
            </a:endParaRPr>
          </a:p>
          <a:p>
            <a:pPr marL="285750" indent="-285750">
              <a:buFontTx/>
              <a:buChar char="-"/>
            </a:pPr>
            <a:r>
              <a:rPr lang="hr-HR" sz="2200" b="1" dirty="0" smtClean="0">
                <a:latin typeface="Palatino Linotype" panose="02040502050505030304" pitchFamily="18" charset="0"/>
              </a:rPr>
              <a:t>trenutno stanje regulative koja uređuje ovu materiju: nedorečenosti, neusklađenosti, manjkavosti i preklapanja</a:t>
            </a:r>
          </a:p>
          <a:p>
            <a:pPr marL="285750" indent="-285750">
              <a:buFontTx/>
              <a:buChar char="-"/>
            </a:pPr>
            <a:endParaRPr lang="hr-HR" sz="2000" b="1" dirty="0">
              <a:latin typeface="Palatino Linotype" panose="02040502050505030304" pitchFamily="18" charset="0"/>
            </a:endParaRPr>
          </a:p>
          <a:p>
            <a:pPr marL="285750" indent="-285750">
              <a:buFontTx/>
              <a:buChar char="-"/>
            </a:pPr>
            <a:r>
              <a:rPr lang="hr-HR" sz="2200" b="1" dirty="0">
                <a:latin typeface="Palatino Linotype" panose="02040502050505030304" pitchFamily="18" charset="0"/>
              </a:rPr>
              <a:t>nedovoljna briga regulatora da </a:t>
            </a:r>
            <a:r>
              <a:rPr lang="hr-HR" sz="2200" b="1" dirty="0" smtClean="0">
                <a:latin typeface="Palatino Linotype" panose="02040502050505030304" pitchFamily="18" charset="0"/>
              </a:rPr>
              <a:t>na </a:t>
            </a:r>
            <a:r>
              <a:rPr lang="hr-HR" sz="2200" b="1" dirty="0">
                <a:latin typeface="Palatino Linotype" panose="02040502050505030304" pitchFamily="18" charset="0"/>
              </a:rPr>
              <a:t>jedinstveni način uredi ovu materiju </a:t>
            </a:r>
            <a:r>
              <a:rPr lang="hr-HR" sz="2200" b="1" dirty="0" smtClean="0">
                <a:latin typeface="Palatino Linotype" panose="02040502050505030304" pitchFamily="18" charset="0"/>
              </a:rPr>
              <a:t>ima </a:t>
            </a:r>
            <a:r>
              <a:rPr lang="hr-HR" sz="2000" b="1" dirty="0" smtClean="0">
                <a:latin typeface="Palatino Linotype" panose="02040502050505030304" pitchFamily="18" charset="0"/>
              </a:rPr>
              <a:t>znatan </a:t>
            </a:r>
            <a:r>
              <a:rPr lang="hr-HR" sz="2000" b="1" dirty="0">
                <a:latin typeface="Palatino Linotype" panose="02040502050505030304" pitchFamily="18" charset="0"/>
              </a:rPr>
              <a:t>utjecaj na stanje i uporabljivost, sigurnost korisnika građevina ili osoba koje se nađu u njihovoj blizini, vrijednost značajnog materijalnog bogatstva </a:t>
            </a:r>
            <a:r>
              <a:rPr lang="hr-HR" sz="2000" b="1" dirty="0" smtClean="0">
                <a:latin typeface="Palatino Linotype" panose="02040502050505030304" pitchFamily="18" charset="0"/>
              </a:rPr>
              <a:t>RH </a:t>
            </a:r>
            <a:r>
              <a:rPr lang="hr-HR" sz="2000" b="1" dirty="0">
                <a:latin typeface="Palatino Linotype" panose="02040502050505030304" pitchFamily="18" charset="0"/>
              </a:rPr>
              <a:t>i njenih </a:t>
            </a:r>
            <a:r>
              <a:rPr lang="hr-HR" sz="2000" b="1" dirty="0" smtClean="0">
                <a:latin typeface="Palatino Linotype" panose="02040502050505030304" pitchFamily="18" charset="0"/>
              </a:rPr>
              <a:t>građana</a:t>
            </a:r>
          </a:p>
          <a:p>
            <a:pPr marL="285750" indent="-285750">
              <a:buFontTx/>
              <a:buChar char="-"/>
            </a:pPr>
            <a:endParaRPr lang="hr-HR" sz="2000" b="1" dirty="0" smtClean="0">
              <a:latin typeface="Palatino Linotype" panose="02040502050505030304" pitchFamily="18" charset="0"/>
            </a:endParaRPr>
          </a:p>
          <a:p>
            <a:pPr marL="285750" indent="-285750">
              <a:buFontTx/>
              <a:buChar char="-"/>
            </a:pPr>
            <a:r>
              <a:rPr lang="hr-HR" sz="2000" b="1" dirty="0" smtClean="0">
                <a:latin typeface="Palatino Linotype" panose="02040502050505030304" pitchFamily="18" charset="0"/>
              </a:rPr>
              <a:t>planira se donošenje Zakona o održavanju stambenih i javnih zgrada</a:t>
            </a:r>
          </a:p>
          <a:p>
            <a:pPr marL="285750" indent="-285750">
              <a:buFontTx/>
              <a:buChar char="-"/>
            </a:pPr>
            <a:endParaRPr lang="hr-HR" sz="2000" b="1" dirty="0">
              <a:latin typeface="Palatino Linotype" panose="02040502050505030304" pitchFamily="18" charset="0"/>
            </a:endParaRPr>
          </a:p>
          <a:p>
            <a:pPr marL="285750" indent="-285750">
              <a:buFontTx/>
              <a:buChar char="-"/>
            </a:pPr>
            <a:r>
              <a:rPr lang="hr-HR" sz="2200" b="1" dirty="0" smtClean="0">
                <a:latin typeface="Palatino Linotype" panose="02040502050505030304" pitchFamily="18" charset="0"/>
              </a:rPr>
              <a:t>generiraju </a:t>
            </a:r>
            <a:r>
              <a:rPr lang="hr-HR" sz="2200" b="1" dirty="0">
                <a:latin typeface="Palatino Linotype" panose="02040502050505030304" pitchFamily="18" charset="0"/>
              </a:rPr>
              <a:t>se problemi koji bi se mogli riješiti posebnim zakonom pa je pitanje je li opravdano donošenje zakona koji će urediti samo usko područje održavanja </a:t>
            </a:r>
            <a:r>
              <a:rPr lang="hr-HR" sz="2200" b="1" dirty="0" smtClean="0">
                <a:latin typeface="Palatino Linotype" panose="02040502050505030304" pitchFamily="18" charset="0"/>
              </a:rPr>
              <a:t>zgrada</a:t>
            </a:r>
            <a:endParaRPr lang="hr-HR" sz="2200" b="1" dirty="0">
              <a:latin typeface="Palatino Linotype" panose="02040502050505030304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10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3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6231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>
                <a:solidFill>
                  <a:srgbClr val="006600"/>
                </a:solidFill>
                <a:latin typeface="Palatino Linotype" pitchFamily="18" charset="0"/>
              </a:rPr>
              <a:t>ODRŽAVANJE CESTA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368424" y="949910"/>
            <a:ext cx="830803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latin typeface="Palatino Linotype" panose="02040502050505030304" pitchFamily="18" charset="0"/>
              </a:rPr>
              <a:t>“Izvanredno </a:t>
            </a:r>
            <a:r>
              <a:rPr lang="hr-HR" sz="2400" b="1" dirty="0">
                <a:latin typeface="Palatino Linotype" panose="02040502050505030304" pitchFamily="18" charset="0"/>
              </a:rPr>
              <a:t>održavanje cesta posebno obuhvaća: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– obnavljanje i zamjenu kolničkog zastora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– </a:t>
            </a:r>
            <a:r>
              <a:rPr lang="hr-HR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ojačanje kolnika u svrhu obnove i povećanja nosivosti </a:t>
            </a:r>
            <a:r>
              <a:rPr lang="hr-HR" sz="2400" b="1" dirty="0">
                <a:latin typeface="Palatino Linotype" panose="02040502050505030304" pitchFamily="18" charset="0"/>
              </a:rPr>
              <a:t>i kvalitete vožnje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– mjestimične popravke kolničke konstrukcije ceste u svrhu zaštite i </a:t>
            </a:r>
            <a:r>
              <a:rPr lang="hr-HR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povećanja nosivosti </a:t>
            </a:r>
            <a:r>
              <a:rPr lang="hr-HR" sz="2400" b="1" dirty="0">
                <a:latin typeface="Palatino Linotype" panose="02040502050505030304" pitchFamily="18" charset="0"/>
              </a:rPr>
              <a:t>ceste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– poboljšanje sustava odvodnje ceste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– zamjenu, ugrađivanje nove i poboljšanje vertikalne prometne signalizacije i opreme ceste (kilometarski i smjerokazni stupići, zaštitne ograde i slično) na većim dijelovima ceste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– saniranje odrona, </a:t>
            </a:r>
            <a:r>
              <a:rPr lang="hr-HR" sz="2400" b="1" dirty="0" err="1">
                <a:latin typeface="Palatino Linotype" panose="02040502050505030304" pitchFamily="18" charset="0"/>
              </a:rPr>
              <a:t>popuzina</a:t>
            </a:r>
            <a:r>
              <a:rPr lang="hr-HR" sz="2400" b="1" dirty="0">
                <a:latin typeface="Palatino Linotype" panose="02040502050505030304" pitchFamily="18" charset="0"/>
              </a:rPr>
              <a:t>,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– radovi na zaštiti kosina od erozije,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– sanaciju </a:t>
            </a:r>
            <a:r>
              <a:rPr lang="hr-HR" sz="2400" b="1" dirty="0" err="1">
                <a:latin typeface="Palatino Linotype" panose="02040502050505030304" pitchFamily="18" charset="0"/>
              </a:rPr>
              <a:t>obložnih</a:t>
            </a:r>
            <a:r>
              <a:rPr lang="hr-HR" sz="2400" b="1" dirty="0">
                <a:latin typeface="Palatino Linotype" panose="02040502050505030304" pitchFamily="18" charset="0"/>
              </a:rPr>
              <a:t> zidova,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– </a:t>
            </a:r>
            <a:r>
              <a:rPr lang="hr-HR" sz="24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zaštitu ceste od podlokavanja</a:t>
            </a:r>
            <a:r>
              <a:rPr lang="hr-HR" sz="2400" b="1" dirty="0" smtClean="0">
                <a:latin typeface="Palatino Linotype" panose="02040502050505030304" pitchFamily="18" charset="0"/>
              </a:rPr>
              <a:t>,</a:t>
            </a:r>
          </a:p>
          <a:p>
            <a:endParaRPr lang="hr-HR" sz="2400" b="1" dirty="0">
              <a:latin typeface="Palatino Linotype" panose="02040502050505030304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30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788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>
                <a:solidFill>
                  <a:srgbClr val="006600"/>
                </a:solidFill>
                <a:latin typeface="Palatino Linotype" pitchFamily="18" charset="0"/>
              </a:rPr>
              <a:t>ODRŽAVANJE CESTA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368424" y="949910"/>
            <a:ext cx="830803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latin typeface="Palatino Linotype" panose="02040502050505030304" pitchFamily="18" charset="0"/>
              </a:rPr>
              <a:t>– radove na uređenju zelenila u svrhu biološke zaštite ceste, ukrašavanja okoliša i zaštite od snježnih zapuha,</a:t>
            </a:r>
          </a:p>
          <a:p>
            <a:r>
              <a:rPr lang="hr-HR" sz="2400" b="1" dirty="0" smtClean="0">
                <a:latin typeface="Palatino Linotype" panose="02040502050505030304" pitchFamily="18" charset="0"/>
              </a:rPr>
              <a:t>– </a:t>
            </a:r>
            <a:r>
              <a:rPr lang="hr-HR" sz="2400" b="1" dirty="0">
                <a:latin typeface="Palatino Linotype" panose="02040502050505030304" pitchFamily="18" charset="0"/>
              </a:rPr>
              <a:t>pojedinačne korekcije geometrijskih elemenata ceste (</a:t>
            </a:r>
            <a:r>
              <a:rPr lang="hr-HR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ublažavanje oštrih krivina, uređenje poprečnih nagiba, stajališta uz cestu i drugo</a:t>
            </a:r>
            <a:r>
              <a:rPr lang="hr-HR" sz="2400" b="1" dirty="0">
                <a:latin typeface="Palatino Linotype" panose="02040502050505030304" pitchFamily="18" charset="0"/>
              </a:rPr>
              <a:t>) sa svrhom poboljšanja sigurnosti prometa, kojima se ne mijenja usklađenost s lokacijskim uvjetima u skladu s kojim je cesta izgrađena,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– uređenje raskrižja u istoj razini (</a:t>
            </a:r>
            <a:r>
              <a:rPr lang="hr-HR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oblikovanje, preglednost, ugradnja nove signalizacije i opreme</a:t>
            </a:r>
            <a:r>
              <a:rPr lang="hr-HR" sz="2400" b="1" dirty="0">
                <a:latin typeface="Palatino Linotype" panose="02040502050505030304" pitchFamily="18" charset="0"/>
              </a:rPr>
              <a:t>) kojima se ne mijenja usklađenost s lokacijskim uvjetima u skladu s kojim je cesta izgrađena,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– poboljšanje uvjeta prometa uređenjem stajališta, odmorišta, pješačkih staza</a:t>
            </a:r>
            <a:r>
              <a:rPr lang="hr-HR" sz="2400" b="1" dirty="0" smtClean="0">
                <a:latin typeface="Palatino Linotype" panose="02040502050505030304" pitchFamily="18" charset="0"/>
              </a:rPr>
              <a:t>,</a:t>
            </a:r>
          </a:p>
          <a:p>
            <a:r>
              <a:rPr lang="hr-HR" sz="2400" b="1" dirty="0" smtClean="0">
                <a:latin typeface="Palatino Linotype" panose="02040502050505030304" pitchFamily="18" charset="0"/>
              </a:rPr>
              <a:t>– obnovu i </a:t>
            </a:r>
            <a:r>
              <a:rPr lang="hr-HR" sz="24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postavu instalacija, opreme i uređaja </a:t>
            </a:r>
            <a:r>
              <a:rPr lang="hr-HR" sz="2400" b="1" dirty="0" smtClean="0">
                <a:latin typeface="Palatino Linotype" panose="02040502050505030304" pitchFamily="18" charset="0"/>
              </a:rPr>
              <a:t>ceste.</a:t>
            </a:r>
          </a:p>
          <a:p>
            <a:endParaRPr lang="hr-HR" sz="2400" b="1" dirty="0">
              <a:latin typeface="Palatino Linotype" panose="02040502050505030304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31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333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>
                <a:solidFill>
                  <a:srgbClr val="006600"/>
                </a:solidFill>
                <a:latin typeface="Palatino Linotype" pitchFamily="18" charset="0"/>
              </a:rPr>
              <a:t>ODRŽAVANJE CESTA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368424" y="949910"/>
            <a:ext cx="8105312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latin typeface="Palatino Linotype" panose="02040502050505030304" pitchFamily="18" charset="0"/>
              </a:rPr>
              <a:t>Izvanredno održavanje cestovnih objekata posebno obuhvaća:</a:t>
            </a:r>
          </a:p>
          <a:p>
            <a:r>
              <a:rPr lang="hr-HR" sz="2400" b="1" dirty="0" smtClean="0">
                <a:latin typeface="Palatino Linotype" panose="02040502050505030304" pitchFamily="18" charset="0"/>
              </a:rPr>
              <a:t>– zamjenu kolnika, 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hidroizolacije</a:t>
            </a:r>
            <a:endParaRPr lang="hr-HR" sz="2400" b="1" dirty="0" smtClean="0">
              <a:latin typeface="Palatino Linotype" panose="02040502050505030304" pitchFamily="18" charset="0"/>
            </a:endParaRPr>
          </a:p>
          <a:p>
            <a:r>
              <a:rPr lang="hr-HR" sz="2400" b="1" dirty="0" smtClean="0">
                <a:latin typeface="Palatino Linotype" panose="02040502050505030304" pitchFamily="18" charset="0"/>
              </a:rPr>
              <a:t>– popravak ili zamjenu 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rasponske</a:t>
            </a:r>
            <a:r>
              <a:rPr lang="hr-HR" sz="2400" b="1" dirty="0" smtClean="0">
                <a:latin typeface="Palatino Linotype" panose="02040502050505030304" pitchFamily="18" charset="0"/>
              </a:rPr>
              <a:t> konstrukcije, stupova i upornjaka</a:t>
            </a:r>
          </a:p>
          <a:p>
            <a:r>
              <a:rPr lang="hr-HR" sz="2400" b="1" dirty="0" smtClean="0">
                <a:latin typeface="Palatino Linotype" panose="02040502050505030304" pitchFamily="18" charset="0"/>
              </a:rPr>
              <a:t>– popravak ili zamjenu sustava za odvodnju, ležajeva,  prijelaznih naprava</a:t>
            </a:r>
          </a:p>
          <a:p>
            <a:r>
              <a:rPr lang="hr-HR" sz="2400" b="1" dirty="0" smtClean="0">
                <a:latin typeface="Palatino Linotype" panose="02040502050505030304" pitchFamily="18" charset="0"/>
              </a:rPr>
              <a:t>– uređenje prijelaza na nasip</a:t>
            </a:r>
          </a:p>
          <a:p>
            <a:r>
              <a:rPr lang="hr-HR" sz="2400" b="1" dirty="0" smtClean="0">
                <a:latin typeface="Palatino Linotype" panose="02040502050505030304" pitchFamily="18" charset="0"/>
              </a:rPr>
              <a:t>– </a:t>
            </a:r>
            <a:r>
              <a:rPr lang="hr-HR" sz="24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zaštitu stupova i upornjaka od podlokavanja</a:t>
            </a:r>
          </a:p>
          <a:p>
            <a:r>
              <a:rPr lang="hr-HR" sz="2400" b="1" dirty="0" smtClean="0">
                <a:latin typeface="Palatino Linotype" panose="02040502050505030304" pitchFamily="18" charset="0"/>
              </a:rPr>
              <a:t>– </a:t>
            </a:r>
            <a:r>
              <a:rPr lang="hr-HR" sz="2400" b="1" dirty="0">
                <a:latin typeface="Palatino Linotype" panose="02040502050505030304" pitchFamily="18" charset="0"/>
              </a:rPr>
              <a:t>sanaciju i zaštitu betonskih površina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– zamjenu i obnovu propusta i mostova do 10 m raspona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– sanaciju tunelske obloge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– sanaciju i obnovu zidova</a:t>
            </a:r>
            <a:r>
              <a:rPr lang="hr-HR" sz="2400" b="1" dirty="0" smtClean="0">
                <a:latin typeface="Palatino Linotype" panose="02040502050505030304" pitchFamily="18" charset="0"/>
              </a:rPr>
              <a:t>.” (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PoOC</a:t>
            </a:r>
            <a:r>
              <a:rPr lang="hr-HR" sz="2400" b="1" dirty="0" smtClean="0">
                <a:latin typeface="Palatino Linotype" panose="02040502050505030304" pitchFamily="18" charset="0"/>
              </a:rPr>
              <a:t> 45)</a:t>
            </a:r>
            <a:endParaRPr lang="hr-HR" sz="2400" b="1" dirty="0">
              <a:latin typeface="Palatino Linotype" panose="02040502050505030304" pitchFamily="18" charset="0"/>
            </a:endParaRPr>
          </a:p>
          <a:p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- potpuno je jasno da ulazi u pojam „rekonstrukcija”</a:t>
            </a:r>
            <a:endParaRPr lang="hr-HR" sz="28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32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173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>
                <a:solidFill>
                  <a:srgbClr val="006600"/>
                </a:solidFill>
                <a:latin typeface="Palatino Linotype" pitchFamily="18" charset="0"/>
              </a:rPr>
              <a:t>ODRŽAVANJE ŽELJEZNIČKE INFR.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368424" y="949910"/>
            <a:ext cx="810531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latin typeface="Palatino Linotype" panose="02040502050505030304" pitchFamily="18" charset="0"/>
              </a:rPr>
              <a:t>“</a:t>
            </a:r>
            <a:r>
              <a:rPr lang="vi-VN" sz="2400" b="1" dirty="0" smtClean="0">
                <a:latin typeface="Palatino Linotype" panose="02040502050505030304" pitchFamily="18" charset="0"/>
              </a:rPr>
              <a:t>(1) Ovim se Zakonom</a:t>
            </a:r>
            <a:r>
              <a:rPr lang="hr-HR" sz="2400" b="1" dirty="0" smtClean="0">
                <a:latin typeface="Palatino Linotype" panose="02040502050505030304" pitchFamily="18" charset="0"/>
              </a:rPr>
              <a:t>*</a:t>
            </a:r>
            <a:r>
              <a:rPr lang="vi-VN" sz="2400" b="1" dirty="0" smtClean="0">
                <a:latin typeface="Palatino Linotype" panose="02040502050505030304" pitchFamily="18" charset="0"/>
              </a:rPr>
              <a:t> uređuju pravila koja se primjenjuju na upravljanje željezničkom infrastrukturom i na usluge željezničkog prijevoza, neovisnost upravitelja infrastrukture i željezničkih prijevoznika, izdavanje i ukidanje dozvola, željezničke usluge i naknade, uvjete za pristup željezničkoj infrastrukturi i željezničkim uslugama, izvješće o mreži, dodjelu i korištenje infrastrukturnog kapaciteta te pravni status željezničke infrastrukture.</a:t>
            </a:r>
            <a:r>
              <a:rPr lang="hr-HR" sz="2400" b="1" dirty="0" smtClean="0">
                <a:latin typeface="Palatino Linotype" panose="02040502050505030304" pitchFamily="18" charset="0"/>
              </a:rPr>
              <a:t>” (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ZoŽ</a:t>
            </a:r>
            <a:r>
              <a:rPr lang="hr-HR" sz="2400" b="1" dirty="0" smtClean="0">
                <a:latin typeface="Palatino Linotype" panose="02040502050505030304" pitchFamily="18" charset="0"/>
              </a:rPr>
              <a:t> 1/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1</a:t>
            </a:r>
            <a:r>
              <a:rPr lang="hr-HR" sz="2400" b="1" dirty="0" smtClean="0">
                <a:latin typeface="Palatino Linotype" panose="02040502050505030304" pitchFamily="18" charset="0"/>
              </a:rPr>
              <a:t>)</a:t>
            </a:r>
          </a:p>
          <a:p>
            <a:endParaRPr lang="hr-HR" sz="24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r>
              <a:rPr lang="hr-HR" sz="24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* Zakon o željeznicama</a:t>
            </a:r>
          </a:p>
          <a:p>
            <a:endParaRPr lang="hr-HR" sz="24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r>
              <a:rPr lang="hr-HR" sz="24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- </a:t>
            </a: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ne navodi se izričito “održavanje”, ali proizlazi iz “upravljanja željezničkom infrastrukturom”</a:t>
            </a:r>
            <a:endParaRPr lang="hr-HR" sz="28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33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421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>
                <a:solidFill>
                  <a:srgbClr val="006600"/>
                </a:solidFill>
                <a:latin typeface="Palatino Linotype" pitchFamily="18" charset="0"/>
              </a:rPr>
              <a:t>ODRŽAVANJE ŽELJEZNIČKE INFR.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368424" y="949910"/>
            <a:ext cx="810531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latin typeface="Palatino Linotype" panose="02040502050505030304" pitchFamily="18" charset="0"/>
              </a:rPr>
              <a:t>„</a:t>
            </a:r>
            <a:r>
              <a:rPr lang="hr-HR" sz="2400" b="1" dirty="0">
                <a:latin typeface="Palatino Linotype" panose="02040502050505030304" pitchFamily="18" charset="0"/>
              </a:rPr>
              <a:t>20. održavanje željezničke infrastrukture su radovi kojima se zadržavaju stanje i svojstva postojeće željezničke infrastrukture</a:t>
            </a:r>
            <a:r>
              <a:rPr lang="hr-HR" sz="2400" b="1" dirty="0" smtClean="0">
                <a:latin typeface="Palatino Linotype" panose="02040502050505030304" pitchFamily="18" charset="0"/>
              </a:rPr>
              <a:t>” (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ZoŽ</a:t>
            </a:r>
            <a:r>
              <a:rPr lang="hr-HR" sz="2400" b="1" dirty="0" smtClean="0">
                <a:latin typeface="Palatino Linotype" panose="02040502050505030304" pitchFamily="18" charset="0"/>
              </a:rPr>
              <a:t> 5/1)</a:t>
            </a:r>
            <a:endParaRPr lang="hr-HR" sz="2400" b="1" dirty="0">
              <a:latin typeface="Palatino Linotype" panose="02040502050505030304" pitchFamily="18" charset="0"/>
            </a:endParaRPr>
          </a:p>
          <a:p>
            <a:endParaRPr lang="hr-HR" sz="2400" b="1" dirty="0">
              <a:latin typeface="Palatino Linotype" panose="02040502050505030304" pitchFamily="18" charset="0"/>
            </a:endParaRPr>
          </a:p>
          <a:p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- </a:t>
            </a: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načelno </a:t>
            </a: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gledano, zadovoljavalo bi definiciju „održavanja” prema </a:t>
            </a:r>
            <a:r>
              <a:rPr lang="hr-HR" sz="2800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ZoG</a:t>
            </a: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-u</a:t>
            </a: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34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421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>
                <a:solidFill>
                  <a:srgbClr val="006600"/>
                </a:solidFill>
                <a:latin typeface="Palatino Linotype" pitchFamily="18" charset="0"/>
              </a:rPr>
              <a:t>ODRŽAVANJE ŽELJEZNIČKE INFR</a:t>
            </a:r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.</a:t>
            </a:r>
            <a:endParaRPr lang="en-GB" altLang="en-US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368424" y="949910"/>
            <a:ext cx="8105312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latin typeface="Palatino Linotype" panose="02040502050505030304" pitchFamily="18" charset="0"/>
              </a:rPr>
              <a:t>“(</a:t>
            </a:r>
            <a:r>
              <a:rPr lang="hr-HR" sz="2400" b="1" dirty="0">
                <a:latin typeface="Palatino Linotype" panose="02040502050505030304" pitchFamily="18" charset="0"/>
              </a:rPr>
              <a:t>1) Ovim </a:t>
            </a:r>
            <a:r>
              <a:rPr lang="hr-HR" sz="2400" b="1" dirty="0" smtClean="0">
                <a:latin typeface="Palatino Linotype" panose="02040502050505030304" pitchFamily="18" charset="0"/>
              </a:rPr>
              <a:t>Pravilnikom* </a:t>
            </a:r>
            <a:r>
              <a:rPr lang="hr-HR" sz="2400" b="1" dirty="0">
                <a:latin typeface="Palatino Linotype" panose="02040502050505030304" pitchFamily="18" charset="0"/>
              </a:rPr>
              <a:t>određuju se sastavni dijelovi željezničke infrastrukture </a:t>
            </a:r>
            <a:r>
              <a:rPr lang="hr-HR" sz="2400" b="1" dirty="0" smtClean="0">
                <a:latin typeface="Palatino Linotype" panose="02040502050505030304" pitchFamily="18" charset="0"/>
              </a:rPr>
              <a:t>… </a:t>
            </a:r>
            <a:r>
              <a:rPr lang="hr-HR" sz="2400" b="1" dirty="0">
                <a:latin typeface="Palatino Linotype" panose="02040502050505030304" pitchFamily="18" charset="0"/>
              </a:rPr>
              <a:t>u svrhu njezine izgradnje, osuvremenjivanja i </a:t>
            </a:r>
            <a:r>
              <a:rPr lang="hr-HR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održavanja</a:t>
            </a:r>
            <a:r>
              <a:rPr lang="hr-HR" sz="2400" b="1" dirty="0">
                <a:latin typeface="Palatino Linotype" panose="02040502050505030304" pitchFamily="18" charset="0"/>
              </a:rPr>
              <a:t> prema Nacionalnom programu željezničke infrastrukture.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(2) Upravljanje i gospodarenje željezničkom infrastrukturom temelji se prvenstveno na principima i kriterijima koji proizlaze iz njezine osnovne funkcije, tj. sigurnog, urednog i nesmetanog odvijanja željezničkog prometa, te njezinog </a:t>
            </a:r>
            <a:r>
              <a:rPr lang="hr-HR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održavanja</a:t>
            </a:r>
            <a:r>
              <a:rPr lang="hr-HR" sz="2400" b="1" dirty="0">
                <a:latin typeface="Palatino Linotype" panose="02040502050505030304" pitchFamily="18" charset="0"/>
              </a:rPr>
              <a:t>, tehnoloških unaprjeđenja i razvoja</a:t>
            </a:r>
            <a:r>
              <a:rPr lang="hr-HR" sz="2400" b="1" dirty="0" smtClean="0">
                <a:latin typeface="Palatino Linotype" panose="02040502050505030304" pitchFamily="18" charset="0"/>
              </a:rPr>
              <a:t>.” (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PoŽI</a:t>
            </a:r>
            <a:r>
              <a:rPr lang="hr-HR" sz="2400" b="1" dirty="0" smtClean="0">
                <a:latin typeface="Palatino Linotype" panose="02040502050505030304" pitchFamily="18" charset="0"/>
              </a:rPr>
              <a:t>, 1)</a:t>
            </a:r>
          </a:p>
          <a:p>
            <a:endParaRPr lang="hr-HR" sz="2400" b="1" dirty="0" smtClean="0">
              <a:latin typeface="Palatino Linotype" panose="02040502050505030304" pitchFamily="18" charset="0"/>
            </a:endParaRPr>
          </a:p>
          <a:p>
            <a:r>
              <a:rPr lang="hr-HR" sz="2400" b="1" dirty="0" smtClean="0">
                <a:latin typeface="Palatino Linotype" panose="02040502050505030304" pitchFamily="18" charset="0"/>
              </a:rPr>
              <a:t>*Pravilnik o željezničkoj infrastrukturi</a:t>
            </a:r>
            <a:endParaRPr lang="hr-HR" sz="2400" b="1" dirty="0">
              <a:latin typeface="Palatino Linotype" panose="02040502050505030304" pitchFamily="18" charset="0"/>
            </a:endParaRPr>
          </a:p>
          <a:p>
            <a:endParaRPr lang="hr-HR" sz="2400" b="1" dirty="0">
              <a:latin typeface="Palatino Linotype" panose="02040502050505030304" pitchFamily="18" charset="0"/>
            </a:endParaRPr>
          </a:p>
          <a:p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- </a:t>
            </a: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pravilnik nema suglasnost </a:t>
            </a: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ministra graditeljstva</a:t>
            </a:r>
          </a:p>
          <a:p>
            <a:endParaRPr lang="hr-HR" sz="2000" dirty="0">
              <a:latin typeface="Palatino Linotype" panose="02040502050505030304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35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307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>
                <a:solidFill>
                  <a:srgbClr val="006600"/>
                </a:solidFill>
                <a:latin typeface="Palatino Linotype" pitchFamily="18" charset="0"/>
              </a:rPr>
              <a:t>ODRŽAVANJE ŽELJEZNIČKE INFR.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368424" y="949910"/>
            <a:ext cx="8308032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latin typeface="Palatino Linotype" pitchFamily="18" charset="0"/>
              </a:rPr>
              <a:t>„</a:t>
            </a:r>
            <a:r>
              <a:rPr lang="vi-VN" sz="2400" b="1" dirty="0" smtClean="0">
                <a:latin typeface="Palatino Linotype" pitchFamily="18" charset="0"/>
              </a:rPr>
              <a:t>(1) Ovim se Zakonom</a:t>
            </a:r>
            <a:r>
              <a:rPr lang="hr-HR" sz="2400" b="1" dirty="0" smtClean="0">
                <a:latin typeface="Palatino Linotype" pitchFamily="18" charset="0"/>
              </a:rPr>
              <a:t>*</a:t>
            </a:r>
            <a:r>
              <a:rPr lang="vi-VN" sz="2400" b="1" dirty="0" smtClean="0">
                <a:latin typeface="Palatino Linotype" pitchFamily="18" charset="0"/>
              </a:rPr>
              <a:t> uređuje sigurnost i interoperabilnost željezničkog sustava</a:t>
            </a:r>
            <a:r>
              <a:rPr lang="hr-HR" sz="2400" b="1" dirty="0" smtClean="0">
                <a:latin typeface="Palatino Linotype" pitchFamily="18" charset="0"/>
              </a:rPr>
              <a:t> … </a:t>
            </a:r>
            <a:r>
              <a:rPr lang="vi-VN" sz="2400" b="1" dirty="0" smtClean="0">
                <a:latin typeface="Palatino Linotype" pitchFamily="18" charset="0"/>
              </a:rPr>
              <a:t>.</a:t>
            </a:r>
          </a:p>
          <a:p>
            <a:r>
              <a:rPr lang="vi-VN" sz="2400" b="1" dirty="0" smtClean="0">
                <a:latin typeface="Palatino Linotype" pitchFamily="18" charset="0"/>
              </a:rPr>
              <a:t>(2) Sigurnost željezničkog sustava mora se sustavno održavati i trajno unaprjeđivati, </a:t>
            </a:r>
            <a:r>
              <a:rPr lang="hr-HR" sz="2400" b="1" dirty="0" smtClean="0">
                <a:latin typeface="Palatino Linotype" pitchFamily="18" charset="0"/>
              </a:rPr>
              <a:t>… </a:t>
            </a:r>
            <a:r>
              <a:rPr lang="vi-VN" sz="2400" b="1" dirty="0" smtClean="0">
                <a:latin typeface="Palatino Linotype" pitchFamily="18" charset="0"/>
              </a:rPr>
              <a:t>.</a:t>
            </a:r>
          </a:p>
          <a:p>
            <a:r>
              <a:rPr lang="vi-VN" sz="2400" b="1" dirty="0" smtClean="0">
                <a:latin typeface="Palatino Linotype" pitchFamily="18" charset="0"/>
              </a:rPr>
              <a:t>(3) Uvjeti koji se moraju ispuniti radi postizanja interoperabilnosti želj</a:t>
            </a:r>
            <a:r>
              <a:rPr lang="hr-HR" sz="2400" b="1" dirty="0" smtClean="0">
                <a:latin typeface="Palatino Linotype" pitchFamily="18" charset="0"/>
              </a:rPr>
              <a:t>.</a:t>
            </a:r>
            <a:r>
              <a:rPr lang="vi-VN" sz="2400" b="1" dirty="0" smtClean="0">
                <a:latin typeface="Palatino Linotype" pitchFamily="18" charset="0"/>
              </a:rPr>
              <a:t> sustava odnose se na projektiranje, izgradnju, puštanje u uporabu, modernizaciju, obnovu, uporabu </a:t>
            </a:r>
            <a:r>
              <a:rPr lang="vi-VN" sz="2400" b="1" dirty="0" smtClean="0">
                <a:solidFill>
                  <a:srgbClr val="FF0000"/>
                </a:solidFill>
                <a:latin typeface="Palatino Linotype" pitchFamily="18" charset="0"/>
              </a:rPr>
              <a:t>i održavanje </a:t>
            </a:r>
            <a:r>
              <a:rPr lang="vi-VN" sz="2400" b="1" dirty="0" smtClean="0">
                <a:latin typeface="Palatino Linotype" pitchFamily="18" charset="0"/>
              </a:rPr>
              <a:t>dijelova želj</a:t>
            </a:r>
            <a:r>
              <a:rPr lang="hr-HR" sz="2400" b="1" dirty="0" smtClean="0">
                <a:latin typeface="Palatino Linotype" pitchFamily="18" charset="0"/>
              </a:rPr>
              <a:t>.</a:t>
            </a:r>
            <a:r>
              <a:rPr lang="vi-VN" sz="2400" b="1" dirty="0" smtClean="0">
                <a:latin typeface="Palatino Linotype" pitchFamily="18" charset="0"/>
              </a:rPr>
              <a:t> sustava, </a:t>
            </a:r>
            <a:r>
              <a:rPr lang="hr-HR" sz="2400" b="1" dirty="0" smtClean="0">
                <a:latin typeface="Palatino Linotype" pitchFamily="18" charset="0"/>
              </a:rPr>
              <a:t>…. </a:t>
            </a:r>
            <a:r>
              <a:rPr lang="vi-VN" sz="2400" b="1" dirty="0" smtClean="0">
                <a:latin typeface="Palatino Linotype" pitchFamily="18" charset="0"/>
              </a:rPr>
              <a:t>.</a:t>
            </a:r>
            <a:r>
              <a:rPr lang="hr-HR" sz="2400" b="1" dirty="0" smtClean="0">
                <a:latin typeface="Palatino Linotype" pitchFamily="18" charset="0"/>
              </a:rPr>
              <a:t>” (</a:t>
            </a:r>
            <a:r>
              <a:rPr lang="hr-HR" sz="2400" b="1" dirty="0" err="1" smtClean="0">
                <a:latin typeface="Palatino Linotype" pitchFamily="18" charset="0"/>
              </a:rPr>
              <a:t>ZoSIŽS</a:t>
            </a:r>
            <a:r>
              <a:rPr lang="hr-HR" sz="2400" b="1" dirty="0" smtClean="0">
                <a:latin typeface="Palatino Linotype" pitchFamily="18" charset="0"/>
              </a:rPr>
              <a:t>, 1)</a:t>
            </a:r>
          </a:p>
          <a:p>
            <a:r>
              <a:rPr lang="hr-HR" sz="2400" b="1" dirty="0" smtClean="0">
                <a:latin typeface="Palatino Linotype" pitchFamily="18" charset="0"/>
              </a:rPr>
              <a:t>*Zakon o sigurnosti i </a:t>
            </a:r>
            <a:r>
              <a:rPr lang="hr-HR" sz="2400" b="1" dirty="0" err="1" smtClean="0">
                <a:latin typeface="Palatino Linotype" pitchFamily="18" charset="0"/>
              </a:rPr>
              <a:t>interoperabilnosti</a:t>
            </a:r>
            <a:r>
              <a:rPr lang="hr-HR" sz="2400" b="1" dirty="0" smtClean="0">
                <a:latin typeface="Palatino Linotype" pitchFamily="18" charset="0"/>
              </a:rPr>
              <a:t> željezničkog sustava</a:t>
            </a:r>
            <a:endParaRPr lang="vi-VN" sz="2400" b="1" dirty="0" smtClean="0">
              <a:latin typeface="Palatino Linotype" pitchFamily="18" charset="0"/>
            </a:endParaRPr>
          </a:p>
          <a:p>
            <a:endParaRPr lang="hr-HR" sz="2000" dirty="0">
              <a:latin typeface="Palatino Linotype" panose="02040502050505030304" pitchFamily="18" charset="0"/>
            </a:endParaRPr>
          </a:p>
          <a:p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- dijelovi željezničkog sustava su (i) građevine, prema tome na njihovo održavanje se primjenjuju i pravila </a:t>
            </a:r>
            <a:r>
              <a:rPr lang="hr-HR" sz="2800" b="1" dirty="0" err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ZoG</a:t>
            </a: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-a</a:t>
            </a:r>
            <a:endParaRPr lang="hr-HR" sz="28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endParaRPr lang="hr-HR" sz="2000" dirty="0">
              <a:latin typeface="Palatino Linotype" panose="02040502050505030304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36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8858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>
                <a:solidFill>
                  <a:srgbClr val="006600"/>
                </a:solidFill>
                <a:latin typeface="Palatino Linotype" pitchFamily="18" charset="0"/>
              </a:rPr>
              <a:t>ODRŽAVANJE ŽELJEZNIČKE INFR.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368424" y="949910"/>
            <a:ext cx="810531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latin typeface="Palatino Linotype" panose="02040502050505030304" pitchFamily="18" charset="0"/>
              </a:rPr>
              <a:t>„</a:t>
            </a:r>
            <a:r>
              <a:rPr lang="hr-HR" sz="2400" b="1" dirty="0">
                <a:latin typeface="Palatino Linotype" panose="02040502050505030304" pitchFamily="18" charset="0"/>
              </a:rPr>
              <a:t>13. Obnova (engl. </a:t>
            </a:r>
            <a:r>
              <a:rPr lang="hr-HR" sz="2400" b="1" dirty="0" err="1">
                <a:latin typeface="Palatino Linotype" panose="02040502050505030304" pitchFamily="18" charset="0"/>
              </a:rPr>
              <a:t>renewal</a:t>
            </a:r>
            <a:r>
              <a:rPr lang="hr-HR" sz="2400" b="1" dirty="0">
                <a:latin typeface="Palatino Linotype" panose="02040502050505030304" pitchFamily="18" charset="0"/>
              </a:rPr>
              <a:t>): veliki radovi zamjene na strukturnom podsustavu ili dijelu podsustava kojima se ne mijenja cjelokupna izvedba podsustava; u smislu propisa o gradnji, ovisno o tome utječe li se radovima obnove na način ispunjavanja bitnih zahtjeva za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građevinu i/ili lokacijske uvjete u skladu s kojima je izgrađena, obnova infrastrukturnih podsustava može predstavljati </a:t>
            </a:r>
            <a:r>
              <a:rPr lang="hr-HR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održavanje</a:t>
            </a:r>
            <a:r>
              <a:rPr lang="hr-HR" sz="2400" b="1" dirty="0">
                <a:latin typeface="Palatino Linotype" panose="02040502050505030304" pitchFamily="18" charset="0"/>
              </a:rPr>
              <a:t> ili rekonstrukciju</a:t>
            </a:r>
            <a:r>
              <a:rPr lang="hr-HR" sz="2400" b="1" dirty="0" smtClean="0">
                <a:latin typeface="Palatino Linotype" panose="02040502050505030304" pitchFamily="18" charset="0"/>
              </a:rPr>
              <a:t>;” (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ZoSIŽS</a:t>
            </a:r>
            <a:r>
              <a:rPr lang="hr-HR" sz="2400" b="1" dirty="0" smtClean="0">
                <a:latin typeface="Palatino Linotype" panose="02040502050505030304" pitchFamily="18" charset="0"/>
              </a:rPr>
              <a:t> 7/1/13)</a:t>
            </a:r>
            <a:endParaRPr lang="hr-HR" sz="2400" b="1" dirty="0">
              <a:latin typeface="Palatino Linotype" panose="02040502050505030304" pitchFamily="18" charset="0"/>
            </a:endParaRPr>
          </a:p>
          <a:p>
            <a:endParaRPr lang="hr-HR" sz="2400" b="1" dirty="0">
              <a:latin typeface="Palatino Linotype" panose="02040502050505030304" pitchFamily="18" charset="0"/>
            </a:endParaRPr>
          </a:p>
          <a:p>
            <a:endParaRPr lang="hr-HR" sz="2400" b="1" dirty="0">
              <a:latin typeface="Palatino Linotype" panose="02040502050505030304" pitchFamily="18" charset="0"/>
            </a:endParaRPr>
          </a:p>
          <a:p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- dobro formulirana definicija koja u potpunosti poštuje regulaciju iz </a:t>
            </a:r>
            <a:r>
              <a:rPr lang="hr-HR" sz="2800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ZoG</a:t>
            </a:r>
            <a:endParaRPr lang="hr-HR" sz="28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endParaRPr lang="hr-HR" sz="2000" dirty="0">
              <a:latin typeface="Palatino Linotype" panose="02040502050505030304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37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8858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>
                <a:solidFill>
                  <a:srgbClr val="006600"/>
                </a:solidFill>
                <a:latin typeface="Palatino Linotype" pitchFamily="18" charset="0"/>
              </a:rPr>
              <a:t>ODRŽAVANJE ŽELJEZNIČKE INFR.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368424" y="949910"/>
            <a:ext cx="810531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latin typeface="Palatino Linotype" panose="02040502050505030304" pitchFamily="18" charset="0"/>
              </a:rPr>
              <a:t>(</a:t>
            </a:r>
            <a:r>
              <a:rPr lang="hr-HR" sz="2400" b="1" dirty="0">
                <a:latin typeface="Palatino Linotype" panose="02040502050505030304" pitchFamily="18" charset="0"/>
              </a:rPr>
              <a:t>3) Održavanje </a:t>
            </a:r>
            <a:r>
              <a:rPr lang="hr-HR" sz="2400" b="1" dirty="0" smtClean="0">
                <a:latin typeface="Palatino Linotype" panose="02040502050505030304" pitchFamily="18" charset="0"/>
              </a:rPr>
              <a:t>(željezničke infrastrukture) uključuje </a:t>
            </a:r>
            <a:r>
              <a:rPr lang="hr-HR" sz="2400" b="1" dirty="0">
                <a:latin typeface="Palatino Linotype" panose="02040502050505030304" pitchFamily="18" charset="0"/>
              </a:rPr>
              <a:t>provedbu sustavnih mjera, nadzor stanja, redovite i povremene preglede, kontrolu ispravnosti rada infrastrukturnih podsustava i njihovih dijelova, izvođenje radova na obnovi (remontu) i zamjeni sastavnih dijelova infrastrukturnih podsustava, uklanjanje drveća, nasada, naprava i drugo, pri čemu se </a:t>
            </a:r>
            <a:r>
              <a:rPr lang="hr-HR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ne mijenja usklađenost s lokacijskim uvjetima</a:t>
            </a:r>
            <a:r>
              <a:rPr lang="hr-HR" sz="24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.” (</a:t>
            </a:r>
            <a:r>
              <a:rPr lang="hr-HR" sz="2400" b="1" dirty="0" err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ZoSIŽS</a:t>
            </a:r>
            <a:r>
              <a:rPr lang="hr-HR" sz="24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 69/3)</a:t>
            </a:r>
            <a:endParaRPr lang="hr-HR" sz="24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endParaRPr lang="hr-HR" sz="24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- </a:t>
            </a: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formulacija ostavlja </a:t>
            </a: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sumnju </a:t>
            </a: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u to radi li se o </a:t>
            </a: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„održavanju” koje odgovara definiciji iz </a:t>
            </a:r>
            <a:r>
              <a:rPr lang="hr-HR" sz="2800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ZoG</a:t>
            </a: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ili ne</a:t>
            </a:r>
          </a:p>
          <a:p>
            <a:endParaRPr lang="hr-HR" sz="2000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endParaRPr lang="hr-HR" sz="2000" dirty="0">
              <a:solidFill>
                <a:srgbClr val="FF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38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617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4286" y="271304"/>
            <a:ext cx="9019714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>
                <a:solidFill>
                  <a:srgbClr val="006600"/>
                </a:solidFill>
                <a:latin typeface="Palatino Linotype" pitchFamily="18" charset="0"/>
              </a:rPr>
              <a:t>DONOŠENJE POSEBNOG ZAKONA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368424" y="949910"/>
            <a:ext cx="810531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 smtClean="0">
                <a:latin typeface="Palatino Linotype" panose="02040502050505030304" pitchFamily="18" charset="0"/>
              </a:rPr>
              <a:t>- primjeri pokazuju: pojam </a:t>
            </a:r>
            <a:r>
              <a:rPr lang="hr-HR" sz="2800" b="1" dirty="0">
                <a:latin typeface="Palatino Linotype" panose="02040502050505030304" pitchFamily="18" charset="0"/>
              </a:rPr>
              <a:t>„održavanje” kad je riječ o građevinama (i podskupu, zgradama) </a:t>
            </a:r>
            <a:r>
              <a:rPr lang="hr-HR" sz="2800" b="1" dirty="0" smtClean="0">
                <a:latin typeface="Palatino Linotype" panose="02040502050505030304" pitchFamily="18" charset="0"/>
              </a:rPr>
              <a:t>se koristi </a:t>
            </a:r>
            <a:r>
              <a:rPr lang="hr-HR" sz="2800" b="1" dirty="0">
                <a:latin typeface="Palatino Linotype" panose="02040502050505030304" pitchFamily="18" charset="0"/>
              </a:rPr>
              <a:t>znatno šire od onoga što je pod tim pojmom definirano </a:t>
            </a:r>
            <a:r>
              <a:rPr lang="hr-HR" sz="2800" b="1" dirty="0" err="1" smtClean="0">
                <a:latin typeface="Palatino Linotype" panose="02040502050505030304" pitchFamily="18" charset="0"/>
              </a:rPr>
              <a:t>ZoG</a:t>
            </a:r>
            <a:r>
              <a:rPr lang="hr-HR" sz="2800" b="1" dirty="0" smtClean="0">
                <a:latin typeface="Palatino Linotype" panose="02040502050505030304" pitchFamily="18" charset="0"/>
              </a:rPr>
              <a:t>-om</a:t>
            </a:r>
            <a:endParaRPr lang="hr-HR" sz="2800" b="1" dirty="0">
              <a:latin typeface="Palatino Linotype" panose="02040502050505030304" pitchFamily="18" charset="0"/>
            </a:endParaRPr>
          </a:p>
          <a:p>
            <a:endParaRPr lang="hr-HR" sz="2800" b="1" dirty="0">
              <a:latin typeface="Palatino Linotype" panose="02040502050505030304" pitchFamily="18" charset="0"/>
            </a:endParaRPr>
          </a:p>
          <a:p>
            <a:r>
              <a:rPr lang="hr-HR" sz="2800" b="1" dirty="0" smtClean="0">
                <a:latin typeface="Palatino Linotype" panose="02040502050505030304" pitchFamily="18" charset="0"/>
              </a:rPr>
              <a:t>- posljedice: </a:t>
            </a:r>
            <a:r>
              <a:rPr lang="hr-HR" sz="2800" b="1" dirty="0">
                <a:latin typeface="Palatino Linotype" panose="02040502050505030304" pitchFamily="18" charset="0"/>
              </a:rPr>
              <a:t>vrlo često </a:t>
            </a:r>
            <a:r>
              <a:rPr lang="hr-HR" sz="2800" b="1" dirty="0" smtClean="0">
                <a:latin typeface="Palatino Linotype" panose="02040502050505030304" pitchFamily="18" charset="0"/>
              </a:rPr>
              <a:t>se pod </a:t>
            </a:r>
            <a:r>
              <a:rPr lang="hr-HR" sz="2800" b="1" dirty="0">
                <a:latin typeface="Palatino Linotype" panose="02040502050505030304" pitchFamily="18" charset="0"/>
              </a:rPr>
              <a:t>nazivom „održavanje” izvode radovi koji znatno prelaze taj ograničeni skup radova koji su obveza vlasnika </a:t>
            </a:r>
            <a:r>
              <a:rPr lang="hr-HR" sz="2800" b="1" dirty="0" smtClean="0">
                <a:latin typeface="Palatino Linotype" panose="02040502050505030304" pitchFamily="18" charset="0"/>
              </a:rPr>
              <a:t>građevine</a:t>
            </a:r>
            <a:endParaRPr lang="hr-HR" sz="2800" b="1" dirty="0">
              <a:latin typeface="Palatino Linotype" panose="02040502050505030304" pitchFamily="18" charset="0"/>
            </a:endParaRPr>
          </a:p>
          <a:p>
            <a:endParaRPr lang="hr-HR" sz="2800" b="1" dirty="0">
              <a:latin typeface="Palatino Linotype" panose="02040502050505030304" pitchFamily="18" charset="0"/>
            </a:endParaRPr>
          </a:p>
          <a:p>
            <a:r>
              <a:rPr lang="hr-HR" sz="2800" b="1" dirty="0" smtClean="0">
                <a:latin typeface="Palatino Linotype" panose="02040502050505030304" pitchFamily="18" charset="0"/>
              </a:rPr>
              <a:t>- pokušaj rješavanja problema: </a:t>
            </a:r>
            <a:r>
              <a:rPr lang="hr-HR" sz="2800" b="1" dirty="0" err="1" smtClean="0">
                <a:latin typeface="Palatino Linotype" panose="02040502050505030304" pitchFamily="18" charset="0"/>
              </a:rPr>
              <a:t>PoJDGR</a:t>
            </a:r>
            <a:r>
              <a:rPr lang="hr-HR" sz="2800" b="1" dirty="0" smtClean="0">
                <a:latin typeface="Palatino Linotype" panose="02040502050505030304" pitchFamily="18" charset="0"/>
              </a:rPr>
              <a:t> ili posebni zakoni/pravilnici </a:t>
            </a:r>
            <a:r>
              <a:rPr lang="hr-HR" sz="2800" b="1" dirty="0">
                <a:latin typeface="Palatino Linotype" panose="02040502050505030304" pitchFamily="18" charset="0"/>
              </a:rPr>
              <a:t>koji su (često) u opreci sa </a:t>
            </a:r>
            <a:r>
              <a:rPr lang="hr-HR" sz="2800" b="1" dirty="0" err="1" smtClean="0">
                <a:latin typeface="Palatino Linotype" panose="02040502050505030304" pitchFamily="18" charset="0"/>
              </a:rPr>
              <a:t>ZoG</a:t>
            </a:r>
            <a:r>
              <a:rPr lang="hr-HR" sz="2800" b="1" dirty="0" smtClean="0">
                <a:latin typeface="Palatino Linotype" panose="02040502050505030304" pitchFamily="18" charset="0"/>
              </a:rPr>
              <a:t> </a:t>
            </a:r>
            <a:r>
              <a:rPr lang="hr-HR" sz="2800" b="1" dirty="0">
                <a:latin typeface="Palatino Linotype" panose="02040502050505030304" pitchFamily="18" charset="0"/>
              </a:rPr>
              <a:t>i </a:t>
            </a:r>
            <a:r>
              <a:rPr lang="hr-HR" sz="2800" b="1" dirty="0" smtClean="0">
                <a:latin typeface="Palatino Linotype" panose="02040502050505030304" pitchFamily="18" charset="0"/>
              </a:rPr>
              <a:t>definicijom “održavanja” </a:t>
            </a:r>
            <a:endParaRPr lang="hr-HR" sz="2800" b="1" dirty="0">
              <a:latin typeface="Palatino Linotype" panose="02040502050505030304" pitchFamily="18" charset="0"/>
            </a:endParaRPr>
          </a:p>
          <a:p>
            <a:endParaRPr lang="hr-HR" sz="2000" dirty="0">
              <a:latin typeface="Palatino Linotype" panose="02040502050505030304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39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6575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74638"/>
            <a:ext cx="8496944" cy="490537"/>
          </a:xfrm>
        </p:spPr>
        <p:txBody>
          <a:bodyPr lIns="36000" rIns="36000"/>
          <a:lstStyle/>
          <a:p>
            <a:pPr algn="l" eaLnBrk="1" hangingPunct="1"/>
            <a:r>
              <a:rPr lang="hr-HR" altLang="en-US" sz="4000" b="1" dirty="0" err="1" smtClean="0">
                <a:solidFill>
                  <a:srgbClr val="006600"/>
                </a:solidFill>
                <a:latin typeface="Palatino Linotype" pitchFamily="18" charset="0"/>
              </a:rPr>
              <a:t>ZoG</a:t>
            </a:r>
            <a:r>
              <a:rPr lang="hr-HR" altLang="en-US" sz="4000" b="1" dirty="0" smtClean="0">
                <a:solidFill>
                  <a:srgbClr val="006600"/>
                </a:solidFill>
                <a:latin typeface="Palatino Linotype" pitchFamily="18" charset="0"/>
              </a:rPr>
              <a:t> DEFINICIJA ODRŽAVANJA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457200" y="1136342"/>
            <a:ext cx="81053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 smtClean="0">
                <a:latin typeface="Palatino Linotype" panose="02040502050505030304" pitchFamily="18" charset="0"/>
              </a:rPr>
              <a:t>„</a:t>
            </a:r>
            <a:r>
              <a:rPr lang="hr-HR" sz="2800" b="1" dirty="0">
                <a:latin typeface="Palatino Linotype" panose="02040502050505030304" pitchFamily="18" charset="0"/>
              </a:rPr>
              <a:t>Održavanje građevine je izvedba građevinskih i drugih radova na postojećoj građevini radi očuvanja temeljnih zahtjeva za građevinu tijekom njezina trajanja, kojima se ne mijenja usklađenost građevine s lokacijskim uvjetima u skladu s kojima je izgrađena</a:t>
            </a:r>
            <a:r>
              <a:rPr lang="hr-HR" sz="2800" b="1" dirty="0" smtClean="0">
                <a:latin typeface="Palatino Linotype" panose="02040502050505030304" pitchFamily="18" charset="0"/>
              </a:rPr>
              <a:t>” (</a:t>
            </a:r>
            <a:r>
              <a:rPr lang="hr-HR" sz="2800" b="1" dirty="0" err="1" smtClean="0">
                <a:latin typeface="Palatino Linotype" panose="02040502050505030304" pitchFamily="18" charset="0"/>
              </a:rPr>
              <a:t>ZoG</a:t>
            </a:r>
            <a:r>
              <a:rPr lang="hr-HR" sz="2800" b="1" dirty="0" smtClean="0">
                <a:latin typeface="Palatino Linotype" panose="02040502050505030304" pitchFamily="18" charset="0"/>
              </a:rPr>
              <a:t> 3/1/4)</a:t>
            </a:r>
            <a:endParaRPr lang="hr-HR" sz="2800" b="1" dirty="0">
              <a:latin typeface="Palatino Linotype" panose="02040502050505030304" pitchFamily="18" charset="0"/>
            </a:endParaRPr>
          </a:p>
          <a:p>
            <a:endParaRPr lang="hr-HR" sz="2800" b="1" dirty="0">
              <a:latin typeface="Palatino Linotype" panose="02040502050505030304" pitchFamily="18" charset="0"/>
            </a:endParaRPr>
          </a:p>
          <a:p>
            <a:r>
              <a:rPr lang="hr-HR" sz="2800" b="1" dirty="0">
                <a:latin typeface="Palatino Linotype" panose="02040502050505030304" pitchFamily="18" charset="0"/>
              </a:rPr>
              <a:t>- </a:t>
            </a: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zadržati građevinu u stanju u kojem je bila nakon što je izgrađena po odobrenom projektu</a:t>
            </a: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4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171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368424" y="949910"/>
            <a:ext cx="8105312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>
                <a:latin typeface="Palatino Linotype" panose="02040502050505030304" pitchFamily="18" charset="0"/>
              </a:rPr>
              <a:t>Rješenje može biti:</a:t>
            </a:r>
          </a:p>
          <a:p>
            <a:pPr>
              <a:buFontTx/>
              <a:buChar char="-"/>
            </a:pPr>
            <a:r>
              <a:rPr lang="hr-HR" sz="2800" b="1" dirty="0" smtClean="0">
                <a:latin typeface="Palatino Linotype" panose="02040502050505030304" pitchFamily="18" charset="0"/>
              </a:rPr>
              <a:t> radove </a:t>
            </a:r>
            <a:r>
              <a:rPr lang="hr-HR" sz="2800" b="1" dirty="0">
                <a:latin typeface="Palatino Linotype" panose="02040502050505030304" pitchFamily="18" charset="0"/>
              </a:rPr>
              <a:t>na postojećim građevinama koji se izvode s ciljem promjene </a:t>
            </a:r>
            <a:r>
              <a:rPr lang="hr-HR" sz="2800" b="1" dirty="0" smtClean="0">
                <a:latin typeface="Palatino Linotype" panose="02040502050505030304" pitchFamily="18" charset="0"/>
              </a:rPr>
              <a:t>(unapređenja) tehničkog stanja </a:t>
            </a:r>
            <a:r>
              <a:rPr lang="hr-HR" sz="2800" b="1" dirty="0">
                <a:latin typeface="Palatino Linotype" panose="02040502050505030304" pitchFamily="18" charset="0"/>
              </a:rPr>
              <a:t>ne </a:t>
            </a:r>
            <a:r>
              <a:rPr lang="hr-HR" sz="2800" b="1" dirty="0" smtClean="0">
                <a:latin typeface="Palatino Linotype" panose="02040502050505030304" pitchFamily="18" charset="0"/>
              </a:rPr>
              <a:t>nazivati “održavanjem”</a:t>
            </a:r>
            <a:endParaRPr lang="hr-HR" sz="2800" b="1" dirty="0"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r>
              <a:rPr lang="hr-HR" sz="2800" b="1" dirty="0" smtClean="0">
                <a:latin typeface="Palatino Linotype" panose="02040502050505030304" pitchFamily="18" charset="0"/>
              </a:rPr>
              <a:t> takve </a:t>
            </a:r>
            <a:r>
              <a:rPr lang="hr-HR" sz="2800" b="1" dirty="0">
                <a:latin typeface="Palatino Linotype" panose="02040502050505030304" pitchFamily="18" charset="0"/>
              </a:rPr>
              <a:t>radove </a:t>
            </a:r>
            <a:r>
              <a:rPr lang="hr-HR" sz="2800" b="1" dirty="0" smtClean="0">
                <a:latin typeface="Palatino Linotype" panose="02040502050505030304" pitchFamily="18" charset="0"/>
              </a:rPr>
              <a:t>nazvati </a:t>
            </a:r>
            <a:r>
              <a:rPr lang="hr-HR" sz="2800" b="1" dirty="0">
                <a:latin typeface="Palatino Linotype" panose="02040502050505030304" pitchFamily="18" charset="0"/>
              </a:rPr>
              <a:t>„</a:t>
            </a:r>
            <a:r>
              <a:rPr lang="hr-HR" sz="2800" b="1" dirty="0" smtClean="0">
                <a:latin typeface="Palatino Linotype" panose="02040502050505030304" pitchFamily="18" charset="0"/>
              </a:rPr>
              <a:t>pojačanim održavanjem”, </a:t>
            </a:r>
            <a:r>
              <a:rPr lang="hr-HR" sz="2800" b="1" dirty="0">
                <a:latin typeface="Palatino Linotype" panose="02040502050505030304" pitchFamily="18" charset="0"/>
              </a:rPr>
              <a:t>„</a:t>
            </a:r>
            <a:r>
              <a:rPr lang="hr-HR" sz="2800" b="1" dirty="0" err="1" smtClean="0">
                <a:latin typeface="Palatino Linotype" panose="02040502050505030304" pitchFamily="18" charset="0"/>
              </a:rPr>
              <a:t>poboljšicom</a:t>
            </a:r>
            <a:r>
              <a:rPr lang="hr-HR" sz="2800" b="1" dirty="0" smtClean="0">
                <a:latin typeface="Palatino Linotype" panose="02040502050505030304" pitchFamily="18" charset="0"/>
              </a:rPr>
              <a:t>”, </a:t>
            </a:r>
            <a:r>
              <a:rPr lang="hr-HR" sz="2800" b="1" dirty="0">
                <a:latin typeface="Palatino Linotype" panose="02040502050505030304" pitchFamily="18" charset="0"/>
              </a:rPr>
              <a:t>„</a:t>
            </a:r>
            <a:r>
              <a:rPr lang="hr-HR" sz="2800" b="1" dirty="0" smtClean="0">
                <a:latin typeface="Palatino Linotype" panose="02040502050505030304" pitchFamily="18" charset="0"/>
              </a:rPr>
              <a:t>obnovom” </a:t>
            </a:r>
            <a:r>
              <a:rPr lang="hr-HR" sz="2800" b="1" dirty="0">
                <a:latin typeface="Palatino Linotype" panose="02040502050505030304" pitchFamily="18" charset="0"/>
              </a:rPr>
              <a:t>ili </a:t>
            </a:r>
            <a:r>
              <a:rPr lang="hr-HR" sz="2800" b="1" dirty="0" smtClean="0">
                <a:latin typeface="Palatino Linotype" panose="02040502050505030304" pitchFamily="18" charset="0"/>
              </a:rPr>
              <a:t>na neki </a:t>
            </a:r>
            <a:r>
              <a:rPr lang="hr-HR" sz="2800" b="1" dirty="0">
                <a:latin typeface="Palatino Linotype" panose="02040502050505030304" pitchFamily="18" charset="0"/>
              </a:rPr>
              <a:t>drugi prikladni </a:t>
            </a:r>
            <a:r>
              <a:rPr lang="hr-HR" sz="2800" b="1" dirty="0" smtClean="0">
                <a:latin typeface="Palatino Linotype" panose="02040502050505030304" pitchFamily="18" charset="0"/>
              </a:rPr>
              <a:t>način, </a:t>
            </a:r>
            <a:r>
              <a:rPr lang="hr-HR" sz="2800" b="1" dirty="0">
                <a:latin typeface="Palatino Linotype" panose="02040502050505030304" pitchFamily="18" charset="0"/>
              </a:rPr>
              <a:t>s time da se pri definiranju obvezno navede poveznica na pojam „rekonstrukcija” iz </a:t>
            </a:r>
            <a:r>
              <a:rPr lang="hr-HR" sz="2800" b="1" dirty="0" err="1" smtClean="0">
                <a:latin typeface="Palatino Linotype" panose="02040502050505030304" pitchFamily="18" charset="0"/>
              </a:rPr>
              <a:t>ZoG</a:t>
            </a:r>
            <a:endParaRPr lang="hr-HR" sz="2800" b="1" dirty="0">
              <a:latin typeface="Palatino Linotype" panose="02040502050505030304" pitchFamily="18" charset="0"/>
            </a:endParaRPr>
          </a:p>
          <a:p>
            <a:r>
              <a:rPr lang="hr-HR" sz="2800" b="1" dirty="0" smtClean="0">
                <a:latin typeface="Palatino Linotype" panose="02040502050505030304" pitchFamily="18" charset="0"/>
              </a:rPr>
              <a:t>- </a:t>
            </a:r>
            <a:r>
              <a:rPr lang="hr-HR" sz="2800" b="1" dirty="0">
                <a:latin typeface="Palatino Linotype" panose="02040502050505030304" pitchFamily="18" charset="0"/>
              </a:rPr>
              <a:t>da se </a:t>
            </a:r>
            <a:r>
              <a:rPr lang="hr-HR" sz="2800" b="1" dirty="0" err="1" smtClean="0">
                <a:latin typeface="Palatino Linotype" panose="02040502050505030304" pitchFamily="18" charset="0"/>
              </a:rPr>
              <a:t>podzakonski</a:t>
            </a:r>
            <a:r>
              <a:rPr lang="hr-HR" sz="2800" b="1" dirty="0" smtClean="0">
                <a:latin typeface="Palatino Linotype" panose="02040502050505030304" pitchFamily="18" charset="0"/>
              </a:rPr>
              <a:t> </a:t>
            </a:r>
            <a:r>
              <a:rPr lang="hr-HR" sz="2800" b="1" dirty="0">
                <a:latin typeface="Palatino Linotype" panose="02040502050505030304" pitchFamily="18" charset="0"/>
              </a:rPr>
              <a:t>akti kojima se uređuje održavanje građevina obvezno donose uz suglasnost ministra nadležnog za graditeljstvo (obveza iz </a:t>
            </a:r>
            <a:r>
              <a:rPr lang="hr-HR" sz="2800" b="1" dirty="0" err="1">
                <a:latin typeface="Palatino Linotype" panose="02040502050505030304" pitchFamily="18" charset="0"/>
              </a:rPr>
              <a:t>ZoG</a:t>
            </a:r>
            <a:r>
              <a:rPr lang="hr-HR" sz="2800" b="1" dirty="0">
                <a:latin typeface="Palatino Linotype" panose="02040502050505030304" pitchFamily="18" charset="0"/>
              </a:rPr>
              <a:t>-a)</a:t>
            </a:r>
          </a:p>
          <a:p>
            <a:endParaRPr lang="hr-HR" sz="2000" dirty="0">
              <a:latin typeface="Palatino Linotype" panose="02040502050505030304" pitchFamily="18" charset="0"/>
            </a:endParaRPr>
          </a:p>
          <a:p>
            <a:endParaRPr lang="hr-HR" sz="2000" dirty="0">
              <a:latin typeface="Palatino Linotype" panose="02040502050505030304" pitchFamily="18" charset="0"/>
            </a:endParaRPr>
          </a:p>
          <a:p>
            <a:endParaRPr lang="hr-HR" sz="2000" dirty="0">
              <a:latin typeface="Palatino Linotype" panose="02040502050505030304" pitchFamily="18" charset="0"/>
            </a:endParaRPr>
          </a:p>
          <a:p>
            <a:endParaRPr lang="hr-HR" sz="2000" dirty="0">
              <a:latin typeface="Palatino Linotype" panose="02040502050505030304" pitchFamily="18" charset="0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="" xmlns:a16="http://schemas.microsoft.com/office/drawing/2014/main" id="{A7D3774E-A14E-42C0-BD32-482988388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286" y="271304"/>
            <a:ext cx="8842159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Verdana" panose="020B060403050404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Verdana" panose="020B060403050404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Verdana" panose="020B060403050404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Verdana" panose="020B060403050404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hr-HR" altLang="en-US" b="1" kern="0" dirty="0">
                <a:solidFill>
                  <a:srgbClr val="006600"/>
                </a:solidFill>
                <a:latin typeface="Palatino Linotype" pitchFamily="18" charset="0"/>
              </a:rPr>
              <a:t>DONOŠENJE POSEBNOG ZAKONA</a:t>
            </a:r>
            <a:endParaRPr lang="en-GB" altLang="en-US" b="1" kern="0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40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6933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>
                <a:solidFill>
                  <a:srgbClr val="006600"/>
                </a:solidFill>
                <a:latin typeface="Palatino Linotype" pitchFamily="18" charset="0"/>
              </a:rPr>
              <a:t>DONOŠENJE POSEBNOG ZAKONA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368424" y="949910"/>
            <a:ext cx="8105312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2000" dirty="0">
              <a:latin typeface="Palatino Linotype" panose="02040502050505030304" pitchFamily="18" charset="0"/>
            </a:endParaRPr>
          </a:p>
          <a:p>
            <a:endParaRPr lang="hr-HR" sz="2000" dirty="0">
              <a:latin typeface="Palatino Linotype" panose="02040502050505030304" pitchFamily="18" charset="0"/>
            </a:endParaRPr>
          </a:p>
          <a:p>
            <a:endParaRPr lang="hr-HR" sz="2000" dirty="0">
              <a:latin typeface="Palatino Linotype" panose="02040502050505030304" pitchFamily="18" charset="0"/>
            </a:endParaRPr>
          </a:p>
          <a:p>
            <a:r>
              <a:rPr lang="hr-HR" sz="2800" b="1" dirty="0" smtClean="0">
                <a:latin typeface="Palatino Linotype" panose="02040502050505030304" pitchFamily="18" charset="0"/>
              </a:rPr>
              <a:t>Međutim:</a:t>
            </a:r>
          </a:p>
          <a:p>
            <a:r>
              <a:rPr lang="hr-HR" sz="2800" b="1" dirty="0" smtClean="0">
                <a:latin typeface="Palatino Linotype" panose="02040502050505030304" pitchFamily="18" charset="0"/>
              </a:rPr>
              <a:t>- različita </a:t>
            </a:r>
            <a:r>
              <a:rPr lang="hr-HR" sz="2800" b="1" dirty="0">
                <a:latin typeface="Palatino Linotype" panose="02040502050505030304" pitchFamily="18" charset="0"/>
              </a:rPr>
              <a:t>rješenja </a:t>
            </a:r>
            <a:r>
              <a:rPr lang="hr-HR" sz="2800" b="1" dirty="0" smtClean="0">
                <a:latin typeface="Palatino Linotype" panose="02040502050505030304" pitchFamily="18" charset="0"/>
              </a:rPr>
              <a:t>iz prezentiranih primjera upućuje na </a:t>
            </a:r>
            <a:r>
              <a:rPr lang="hr-HR" sz="2800" b="1" dirty="0">
                <a:latin typeface="Palatino Linotype" panose="02040502050505030304" pitchFamily="18" charset="0"/>
              </a:rPr>
              <a:t>pitanja </a:t>
            </a:r>
            <a:r>
              <a:rPr lang="hr-HR" sz="2800" b="1" dirty="0" smtClean="0">
                <a:latin typeface="Palatino Linotype" panose="02040502050505030304" pitchFamily="18" charset="0"/>
              </a:rPr>
              <a:t>povezana </a:t>
            </a:r>
            <a:r>
              <a:rPr lang="hr-HR" sz="2800" b="1" dirty="0">
                <a:latin typeface="Palatino Linotype" panose="02040502050505030304" pitchFamily="18" charset="0"/>
              </a:rPr>
              <a:t>s održavanjem </a:t>
            </a:r>
            <a:r>
              <a:rPr lang="hr-HR" sz="2800" b="1" dirty="0" smtClean="0">
                <a:latin typeface="Palatino Linotype" panose="02040502050505030304" pitchFamily="18" charset="0"/>
              </a:rPr>
              <a:t>građevina </a:t>
            </a:r>
            <a:r>
              <a:rPr lang="hr-HR" sz="2800" b="1" dirty="0">
                <a:latin typeface="Palatino Linotype" panose="02040502050505030304" pitchFamily="18" charset="0"/>
              </a:rPr>
              <a:t>koja nisu riješena </a:t>
            </a:r>
            <a:r>
              <a:rPr lang="hr-HR" sz="2800" b="1" dirty="0" err="1" smtClean="0">
                <a:latin typeface="Palatino Linotype" panose="02040502050505030304" pitchFamily="18" charset="0"/>
              </a:rPr>
              <a:t>ZoG</a:t>
            </a:r>
            <a:r>
              <a:rPr lang="hr-HR" sz="2800" b="1" dirty="0" smtClean="0">
                <a:latin typeface="Palatino Linotype" panose="02040502050505030304" pitchFamily="18" charset="0"/>
              </a:rPr>
              <a:t>-om pa ih treba (</a:t>
            </a:r>
            <a:r>
              <a:rPr lang="hr-HR" sz="2800" b="1" dirty="0">
                <a:latin typeface="Palatino Linotype" panose="02040502050505030304" pitchFamily="18" charset="0"/>
              </a:rPr>
              <a:t>sukladno članku 152. stavak 2.) </a:t>
            </a:r>
            <a:r>
              <a:rPr lang="hr-HR" sz="2800" b="1" dirty="0" smtClean="0">
                <a:latin typeface="Palatino Linotype" panose="02040502050505030304" pitchFamily="18" charset="0"/>
              </a:rPr>
              <a:t>urediti posebnim zakonom</a:t>
            </a:r>
            <a:endParaRPr lang="hr-HR" sz="2800" b="1" dirty="0">
              <a:latin typeface="Palatino Linotype" panose="02040502050505030304" pitchFamily="18" charset="0"/>
            </a:endParaRPr>
          </a:p>
          <a:p>
            <a:endParaRPr lang="hr-HR" sz="2000" dirty="0">
              <a:latin typeface="Palatino Linotype" panose="02040502050505030304" pitchFamily="18" charset="0"/>
            </a:endParaRPr>
          </a:p>
          <a:p>
            <a:endParaRPr lang="hr-HR" sz="2000" dirty="0">
              <a:latin typeface="Palatino Linotype" panose="02040502050505030304" pitchFamily="18" charset="0"/>
            </a:endParaRPr>
          </a:p>
          <a:p>
            <a:endParaRPr lang="hr-HR" sz="2000" dirty="0">
              <a:latin typeface="Palatino Linotype" panose="02040502050505030304" pitchFamily="18" charset="0"/>
            </a:endParaRPr>
          </a:p>
          <a:p>
            <a:endParaRPr lang="hr-HR" sz="2000" dirty="0">
              <a:latin typeface="Palatino Linotype" panose="02040502050505030304" pitchFamily="18" charset="0"/>
            </a:endParaRPr>
          </a:p>
          <a:p>
            <a:endParaRPr lang="hr-HR" sz="2000" dirty="0">
              <a:latin typeface="Palatino Linotype" panose="02040502050505030304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41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9370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>
                <a:solidFill>
                  <a:srgbClr val="006600"/>
                </a:solidFill>
                <a:latin typeface="Palatino Linotype" pitchFamily="18" charset="0"/>
              </a:rPr>
              <a:t>DONOŠENJE POSEBNOG ZAKONA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368424" y="949910"/>
            <a:ext cx="81053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 smtClean="0">
                <a:latin typeface="Palatino Linotype" panose="02040502050505030304" pitchFamily="18" charset="0"/>
              </a:rPr>
              <a:t>Stanje zakonskog uređivanja prema </a:t>
            </a:r>
            <a:r>
              <a:rPr lang="hr-HR" sz="2800" b="1" dirty="0" err="1" smtClean="0">
                <a:latin typeface="Palatino Linotype" panose="02040502050505030304" pitchFamily="18" charset="0"/>
              </a:rPr>
              <a:t>ZoG</a:t>
            </a:r>
            <a:r>
              <a:rPr lang="hr-HR" sz="2800" b="1" dirty="0" smtClean="0">
                <a:latin typeface="Palatino Linotype" panose="02040502050505030304" pitchFamily="18" charset="0"/>
              </a:rPr>
              <a:t>-u:</a:t>
            </a:r>
          </a:p>
          <a:p>
            <a:endParaRPr lang="hr-HR" sz="2800" b="1" dirty="0" smtClean="0"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r>
              <a:rPr lang="hr-HR" sz="2800" b="1" dirty="0" smtClean="0">
                <a:latin typeface="Palatino Linotype" panose="02040502050505030304" pitchFamily="18" charset="0"/>
              </a:rPr>
              <a:t> uređivanje održavanja građevina u svim dosadašnjim </a:t>
            </a:r>
            <a:r>
              <a:rPr lang="hr-HR" sz="2800" b="1" dirty="0" err="1" smtClean="0">
                <a:latin typeface="Palatino Linotype" panose="02040502050505030304" pitchFamily="18" charset="0"/>
              </a:rPr>
              <a:t>ZoG</a:t>
            </a:r>
            <a:r>
              <a:rPr lang="hr-HR" sz="2800" b="1" dirty="0" smtClean="0">
                <a:latin typeface="Palatino Linotype" panose="02040502050505030304" pitchFamily="18" charset="0"/>
              </a:rPr>
              <a:t> je značajno podcijenjeno</a:t>
            </a:r>
          </a:p>
          <a:p>
            <a:pPr>
              <a:buFontTx/>
              <a:buChar char="-"/>
            </a:pPr>
            <a:endParaRPr lang="hr-HR" sz="2800" b="1" dirty="0" smtClean="0"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r>
              <a:rPr lang="hr-HR" sz="2800" b="1" dirty="0" smtClean="0">
                <a:latin typeface="Palatino Linotype" panose="02040502050505030304" pitchFamily="18" charset="0"/>
              </a:rPr>
              <a:t> omjer broja odredbi kojima se uređuje odobravanje građenja (izdavanje GD) prema broju odredbi kojima se uređuje održavanje građevina je uvijek bio znatno veći u korist odobravanja građenja</a:t>
            </a: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42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9370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>
                <a:solidFill>
                  <a:srgbClr val="006600"/>
                </a:solidFill>
                <a:latin typeface="Palatino Linotype" pitchFamily="18" charset="0"/>
              </a:rPr>
              <a:t>DONOŠENJE POSEBNOG ZAKONA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368424" y="949910"/>
            <a:ext cx="8105312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r-HR" sz="2800" b="1" dirty="0" smtClean="0">
                <a:latin typeface="Palatino Linotype" panose="02040502050505030304" pitchFamily="18" charset="0"/>
              </a:rPr>
              <a:t> odobravanjem građenja stvara se ireverzibilna promjena u prostoru za koju se mora osigurati da će biti dovoljno sigurna i sukladna namjeni prostora: međutim, takva (jednom odobrena) građevina postoji u prostoru dugi niz godina pri čemu se očuvanju njezinih (odobrenih) svojstava posvećuje izuzetno mala regulatorna pozornost</a:t>
            </a:r>
          </a:p>
          <a:p>
            <a:pPr>
              <a:buFontTx/>
              <a:buChar char="-"/>
            </a:pPr>
            <a:endParaRPr lang="hr-HR" sz="2800" b="1" dirty="0" smtClean="0">
              <a:latin typeface="Palatino Linotype" panose="02040502050505030304" pitchFamily="18" charset="0"/>
            </a:endParaRPr>
          </a:p>
          <a:p>
            <a:r>
              <a:rPr lang="hr-HR" sz="2800" b="1" dirty="0" smtClean="0">
                <a:latin typeface="Palatino Linotype" panose="02040502050505030304" pitchFamily="18" charset="0"/>
              </a:rPr>
              <a:t>- s time u vezi donošenje </a:t>
            </a:r>
            <a:r>
              <a:rPr lang="hr-HR" sz="2800" b="1" dirty="0" err="1" smtClean="0">
                <a:latin typeface="Palatino Linotype" panose="02040502050505030304" pitchFamily="18" charset="0"/>
              </a:rPr>
              <a:t>PoOG</a:t>
            </a:r>
            <a:r>
              <a:rPr lang="hr-HR" sz="2800" b="1" dirty="0" smtClean="0">
                <a:latin typeface="Palatino Linotype" panose="02040502050505030304" pitchFamily="18" charset="0"/>
              </a:rPr>
              <a:t> 2014. godine predstavlja određeni iskorak, no Pravilnik nije mogao izaći izvan okvira šturih zakonskih odredbi</a:t>
            </a:r>
          </a:p>
          <a:p>
            <a:endParaRPr lang="hr-HR" sz="2000" dirty="0">
              <a:latin typeface="Palatino Linotype" panose="02040502050505030304" pitchFamily="18" charset="0"/>
            </a:endParaRPr>
          </a:p>
          <a:p>
            <a:endParaRPr lang="hr-HR" sz="2000" dirty="0">
              <a:latin typeface="Palatino Linotype" panose="02040502050505030304" pitchFamily="18" charset="0"/>
            </a:endParaRPr>
          </a:p>
          <a:p>
            <a:endParaRPr lang="hr-HR" sz="2000" dirty="0">
              <a:latin typeface="Palatino Linotype" panose="02040502050505030304" pitchFamily="18" charset="0"/>
            </a:endParaRPr>
          </a:p>
          <a:p>
            <a:endParaRPr lang="hr-HR" sz="2000" dirty="0">
              <a:latin typeface="Palatino Linotype" panose="02040502050505030304" pitchFamily="18" charset="0"/>
            </a:endParaRPr>
          </a:p>
          <a:p>
            <a:endParaRPr lang="hr-HR" sz="2000" dirty="0">
              <a:latin typeface="Palatino Linotype" panose="02040502050505030304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43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9370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>
                <a:solidFill>
                  <a:srgbClr val="006600"/>
                </a:solidFill>
                <a:latin typeface="Palatino Linotype" pitchFamily="18" charset="0"/>
              </a:rPr>
              <a:t>DONOŠENJE POSEBNOG ZAKONA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368424" y="949910"/>
            <a:ext cx="810531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>
                <a:latin typeface="Palatino Linotype" panose="02040502050505030304" pitchFamily="18" charset="0"/>
              </a:rPr>
              <a:t>Posljedično, donošenje posebnog zakona o održavanju građevina je za pozdraviti, s time da bi osim čisto tehničkih pitanja, takav zakon </a:t>
            </a:r>
            <a:r>
              <a:rPr lang="hr-HR" sz="2800" b="1" dirty="0" smtClean="0">
                <a:latin typeface="Palatino Linotype" panose="02040502050505030304" pitchFamily="18" charset="0"/>
              </a:rPr>
              <a:t>trebao:</a:t>
            </a:r>
            <a:endParaRPr lang="hr-HR" sz="2800" b="1" dirty="0">
              <a:latin typeface="Palatino Linotype" panose="02040502050505030304" pitchFamily="18" charset="0"/>
            </a:endParaRPr>
          </a:p>
          <a:p>
            <a:endParaRPr lang="hr-HR" sz="2800" b="1" dirty="0">
              <a:latin typeface="Palatino Linotype" panose="02040502050505030304" pitchFamily="18" charset="0"/>
            </a:endParaRPr>
          </a:p>
          <a:p>
            <a:pPr marL="342900" indent="-342900">
              <a:buFontTx/>
              <a:buChar char="-"/>
            </a:pPr>
            <a:r>
              <a:rPr lang="hr-HR" sz="2800" b="1" dirty="0" smtClean="0">
                <a:latin typeface="Palatino Linotype" panose="02040502050505030304" pitchFamily="18" charset="0"/>
              </a:rPr>
              <a:t>riješiti financiranje </a:t>
            </a:r>
            <a:r>
              <a:rPr lang="hr-HR" sz="2800" b="1" dirty="0">
                <a:latin typeface="Palatino Linotype" panose="02040502050505030304" pitchFamily="18" charset="0"/>
              </a:rPr>
              <a:t>održavanja</a:t>
            </a:r>
            <a:r>
              <a:rPr lang="hr-HR" sz="2800" b="1" dirty="0" smtClean="0">
                <a:latin typeface="Palatino Linotype" panose="02040502050505030304" pitchFamily="18" charset="0"/>
              </a:rPr>
              <a:t>, (porezna pitanja, kreditna </a:t>
            </a:r>
            <a:r>
              <a:rPr lang="hr-HR" sz="2800" b="1" dirty="0" smtClean="0">
                <a:latin typeface="Palatino Linotype" panose="02040502050505030304" pitchFamily="18" charset="0"/>
              </a:rPr>
              <a:t>sposobnost</a:t>
            </a:r>
            <a:r>
              <a:rPr lang="hr-HR" sz="2800" b="1" dirty="0" smtClean="0">
                <a:latin typeface="Palatino Linotype" panose="02040502050505030304" pitchFamily="18" charset="0"/>
              </a:rPr>
              <a:t>)</a:t>
            </a:r>
          </a:p>
          <a:p>
            <a:pPr marL="342900" indent="-342900">
              <a:buFontTx/>
              <a:buChar char="-"/>
            </a:pPr>
            <a:endParaRPr lang="hr-HR" sz="2800" b="1" dirty="0">
              <a:latin typeface="Palatino Linotype" panose="02040502050505030304" pitchFamily="18" charset="0"/>
            </a:endParaRPr>
          </a:p>
          <a:p>
            <a:pPr marL="342900" indent="-342900">
              <a:buFontTx/>
              <a:buChar char="-"/>
            </a:pPr>
            <a:r>
              <a:rPr lang="hr-HR" sz="2800" b="1" dirty="0" smtClean="0">
                <a:latin typeface="Palatino Linotype" panose="02040502050505030304" pitchFamily="18" charset="0"/>
              </a:rPr>
              <a:t>urediti odgovornost </a:t>
            </a:r>
            <a:r>
              <a:rPr lang="hr-HR" sz="2800" b="1" dirty="0">
                <a:latin typeface="Palatino Linotype" panose="02040502050505030304" pitchFamily="18" charset="0"/>
              </a:rPr>
              <a:t>za neispunjavanje obveze održavanja</a:t>
            </a:r>
            <a:r>
              <a:rPr lang="hr-HR" sz="2800" b="1" dirty="0" smtClean="0">
                <a:latin typeface="Palatino Linotype" panose="02040502050505030304" pitchFamily="18" charset="0"/>
              </a:rPr>
              <a:t>,</a:t>
            </a:r>
          </a:p>
          <a:p>
            <a:pPr marL="342900" indent="-342900">
              <a:buFontTx/>
              <a:buChar char="-"/>
            </a:pPr>
            <a:endParaRPr lang="hr-HR" sz="2800" b="1" dirty="0">
              <a:latin typeface="Palatino Linotype" panose="02040502050505030304" pitchFamily="18" charset="0"/>
            </a:endParaRPr>
          </a:p>
          <a:p>
            <a:pPr marL="342900" indent="-342900">
              <a:buFontTx/>
              <a:buChar char="-"/>
            </a:pPr>
            <a:r>
              <a:rPr lang="hr-HR" sz="2800" b="1" dirty="0" smtClean="0">
                <a:latin typeface="Palatino Linotype" panose="02040502050505030304" pitchFamily="18" charset="0"/>
              </a:rPr>
              <a:t>urediti imovinsko-pravna </a:t>
            </a:r>
            <a:r>
              <a:rPr lang="hr-HR" sz="2800" b="1" dirty="0">
                <a:latin typeface="Palatino Linotype" panose="02040502050505030304" pitchFamily="18" charset="0"/>
              </a:rPr>
              <a:t>pitanja vezana za održavanje</a:t>
            </a:r>
            <a:r>
              <a:rPr lang="hr-HR" sz="2800" b="1" dirty="0" smtClean="0">
                <a:latin typeface="Palatino Linotype" panose="02040502050505030304" pitchFamily="18" charset="0"/>
              </a:rPr>
              <a:t>,</a:t>
            </a:r>
            <a:endParaRPr lang="hr-HR" sz="2800" b="1" dirty="0">
              <a:latin typeface="Palatino Linotype" panose="02040502050505030304" pitchFamily="18" charset="0"/>
            </a:endParaRPr>
          </a:p>
          <a:p>
            <a:pPr marL="342900" indent="-342900">
              <a:buFontTx/>
              <a:buChar char="-"/>
            </a:pPr>
            <a:endParaRPr lang="hr-HR" sz="2800" b="1" dirty="0">
              <a:latin typeface="Palatino Linotype" panose="02040502050505030304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44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399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>
                <a:solidFill>
                  <a:srgbClr val="006600"/>
                </a:solidFill>
                <a:latin typeface="Palatino Linotype" pitchFamily="18" charset="0"/>
              </a:rPr>
              <a:t>DONOŠENJE POSEBNOG ZAKONA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368424" y="949910"/>
            <a:ext cx="810531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hr-HR" sz="2800" b="1" dirty="0"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r>
              <a:rPr lang="hr-HR" sz="2800" b="1" dirty="0" smtClean="0">
                <a:latin typeface="Palatino Linotype" panose="02040502050505030304" pitchFamily="18" charset="0"/>
              </a:rPr>
              <a:t> otkloniti </a:t>
            </a:r>
            <a:r>
              <a:rPr lang="hr-HR" sz="2800" b="1" dirty="0">
                <a:latin typeface="Palatino Linotype" panose="02040502050505030304" pitchFamily="18" charset="0"/>
              </a:rPr>
              <a:t>dvojbe koje generira sadašnje stanje </a:t>
            </a:r>
            <a:r>
              <a:rPr lang="hr-HR" sz="2800" b="1" dirty="0" smtClean="0">
                <a:latin typeface="Palatino Linotype" panose="02040502050505030304" pitchFamily="18" charset="0"/>
              </a:rPr>
              <a:t>regulative</a:t>
            </a:r>
          </a:p>
          <a:p>
            <a:pPr>
              <a:buFontTx/>
              <a:buChar char="-"/>
            </a:pPr>
            <a:endParaRPr lang="hr-HR" sz="2800" b="1" dirty="0" smtClean="0"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r>
              <a:rPr lang="hr-HR" sz="2800" b="1" dirty="0" smtClean="0">
                <a:latin typeface="Palatino Linotype" panose="02040502050505030304" pitchFamily="18" charset="0"/>
              </a:rPr>
              <a:t> otkloniti (u </a:t>
            </a:r>
            <a:r>
              <a:rPr lang="hr-HR" sz="2800" b="1" dirty="0">
                <a:latin typeface="Palatino Linotype" panose="02040502050505030304" pitchFamily="18" charset="0"/>
              </a:rPr>
              <a:t>nekim slučajevima) inertnost vlasnika građevina glede obveza </a:t>
            </a:r>
            <a:r>
              <a:rPr lang="hr-HR" sz="2800" b="1" dirty="0" smtClean="0">
                <a:latin typeface="Palatino Linotype" panose="02040502050505030304" pitchFamily="18" charset="0"/>
              </a:rPr>
              <a:t>održavanja (inertnost </a:t>
            </a:r>
            <a:r>
              <a:rPr lang="hr-HR" sz="2800" b="1" dirty="0">
                <a:latin typeface="Palatino Linotype" panose="02040502050505030304" pitchFamily="18" charset="0"/>
              </a:rPr>
              <a:t>ima za posljedicu smanjenu sigurnost korisnika građevina i kontinuirano smanjene vrijednosti </a:t>
            </a:r>
            <a:r>
              <a:rPr lang="hr-HR" sz="2800" b="1" dirty="0" smtClean="0">
                <a:latin typeface="Palatino Linotype" panose="02040502050505030304" pitchFamily="18" charset="0"/>
              </a:rPr>
              <a:t>građevina)</a:t>
            </a:r>
            <a:endParaRPr lang="hr-HR" sz="2800" b="1" dirty="0">
              <a:latin typeface="Palatino Linotype" panose="02040502050505030304" pitchFamily="18" charset="0"/>
            </a:endParaRPr>
          </a:p>
          <a:p>
            <a:pPr marL="342900" indent="-342900">
              <a:buFontTx/>
              <a:buChar char="-"/>
            </a:pPr>
            <a:endParaRPr lang="hr-HR" sz="2000" dirty="0">
              <a:latin typeface="Palatino Linotype" panose="02040502050505030304" pitchFamily="18" charset="0"/>
            </a:endParaRPr>
          </a:p>
          <a:p>
            <a:endParaRPr lang="hr-HR" sz="2000" dirty="0">
              <a:latin typeface="Palatino Linotype" panose="02040502050505030304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45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399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>
                <a:solidFill>
                  <a:srgbClr val="006600"/>
                </a:solidFill>
                <a:latin typeface="Palatino Linotype" pitchFamily="18" charset="0"/>
              </a:rPr>
              <a:t>DONOŠENJE POSEBNOG ZAKONA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368424" y="949910"/>
            <a:ext cx="8105312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2800" b="1" dirty="0" smtClean="0">
              <a:latin typeface="Palatino Linotype" panose="02040502050505030304" pitchFamily="18" charset="0"/>
            </a:endParaRPr>
          </a:p>
          <a:p>
            <a:r>
              <a:rPr lang="hr-HR" sz="2800" b="1" dirty="0" smtClean="0">
                <a:latin typeface="Palatino Linotype" panose="02040502050505030304" pitchFamily="18" charset="0"/>
              </a:rPr>
              <a:t>- posebni </a:t>
            </a:r>
            <a:r>
              <a:rPr lang="hr-HR" sz="2800" b="1" dirty="0">
                <a:latin typeface="Palatino Linotype" panose="02040502050505030304" pitchFamily="18" charset="0"/>
              </a:rPr>
              <a:t>zakon ne bi trebao riješiti definiciju održavanja (jer je to riješeno </a:t>
            </a:r>
            <a:r>
              <a:rPr lang="hr-HR" sz="2800" b="1" dirty="0" err="1" smtClean="0">
                <a:latin typeface="Palatino Linotype" panose="02040502050505030304" pitchFamily="18" charset="0"/>
              </a:rPr>
              <a:t>ZoG</a:t>
            </a:r>
            <a:r>
              <a:rPr lang="hr-HR" sz="2800" b="1" dirty="0" smtClean="0">
                <a:latin typeface="Palatino Linotype" panose="02040502050505030304" pitchFamily="18" charset="0"/>
              </a:rPr>
              <a:t>-om),</a:t>
            </a:r>
            <a:endParaRPr lang="hr-HR" sz="2800" b="1" dirty="0">
              <a:latin typeface="Palatino Linotype" panose="02040502050505030304" pitchFamily="18" charset="0"/>
            </a:endParaRPr>
          </a:p>
          <a:p>
            <a:endParaRPr lang="hr-HR" sz="2800" b="1" dirty="0">
              <a:latin typeface="Palatino Linotype" panose="02040502050505030304" pitchFamily="18" charset="0"/>
            </a:endParaRPr>
          </a:p>
          <a:p>
            <a:r>
              <a:rPr lang="hr-HR" sz="2800" b="1" dirty="0" smtClean="0">
                <a:latin typeface="Palatino Linotype" panose="02040502050505030304" pitchFamily="18" charset="0"/>
              </a:rPr>
              <a:t>- međutim, vjerojatno je </a:t>
            </a:r>
            <a:r>
              <a:rPr lang="hr-HR" sz="2800" b="1" dirty="0">
                <a:latin typeface="Palatino Linotype" panose="02040502050505030304" pitchFamily="18" charset="0"/>
              </a:rPr>
              <a:t>da bi bilo potrebno i razraditi neka rješenja u </a:t>
            </a:r>
            <a:r>
              <a:rPr lang="hr-HR" sz="2800" b="1" dirty="0" err="1" smtClean="0">
                <a:latin typeface="Palatino Linotype" panose="02040502050505030304" pitchFamily="18" charset="0"/>
              </a:rPr>
              <a:t>ZoG</a:t>
            </a:r>
            <a:r>
              <a:rPr lang="hr-HR" sz="2800" b="1" dirty="0" smtClean="0">
                <a:latin typeface="Palatino Linotype" panose="02040502050505030304" pitchFamily="18" charset="0"/>
              </a:rPr>
              <a:t> </a:t>
            </a:r>
            <a:r>
              <a:rPr lang="hr-HR" sz="2800" b="1" dirty="0">
                <a:latin typeface="Palatino Linotype" panose="02040502050505030304" pitchFamily="18" charset="0"/>
              </a:rPr>
              <a:t>kako bi se pitanje održavanja građevina </a:t>
            </a:r>
            <a:r>
              <a:rPr lang="hr-HR" sz="2800" b="1" dirty="0" smtClean="0">
                <a:latin typeface="Palatino Linotype" panose="02040502050505030304" pitchFamily="18" charset="0"/>
              </a:rPr>
              <a:t>prilagodilo </a:t>
            </a:r>
            <a:r>
              <a:rPr lang="hr-HR" sz="2800" b="1" dirty="0">
                <a:latin typeface="Palatino Linotype" panose="02040502050505030304" pitchFamily="18" charset="0"/>
              </a:rPr>
              <a:t>različitim karakteristikama određenih vrsta građevina (održavanje zgrada, održavanje prometnih, vodnih i drugih vrsta inženjerskih građevina, …).</a:t>
            </a:r>
          </a:p>
          <a:p>
            <a:endParaRPr lang="hr-HR" sz="2000" dirty="0">
              <a:latin typeface="Palatino Linotype" panose="02040502050505030304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46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888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>
                <a:solidFill>
                  <a:srgbClr val="006600"/>
                </a:solidFill>
                <a:latin typeface="Palatino Linotype" pitchFamily="18" charset="0"/>
              </a:rPr>
              <a:t>DONOŠENJE POSEBNOG ZAKONA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368424" y="949910"/>
            <a:ext cx="810531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2000" dirty="0">
              <a:latin typeface="Palatino Linotype" panose="02040502050505030304" pitchFamily="18" charset="0"/>
            </a:endParaRPr>
          </a:p>
          <a:p>
            <a:r>
              <a:rPr lang="hr-HR" sz="2800" b="1" dirty="0" smtClean="0">
                <a:latin typeface="Palatino Linotype" panose="02040502050505030304" pitchFamily="18" charset="0"/>
              </a:rPr>
              <a:t>- posebni </a:t>
            </a:r>
            <a:r>
              <a:rPr lang="hr-HR" sz="2800" b="1" dirty="0">
                <a:latin typeface="Palatino Linotype" panose="02040502050505030304" pitchFamily="18" charset="0"/>
              </a:rPr>
              <a:t>zakon riješio bi potrebu da se o ovom tehno-ekonomskom problemu (koji povezuje komponentu </a:t>
            </a:r>
            <a:r>
              <a:rPr lang="hr-HR" sz="2800" b="1" dirty="0" smtClean="0">
                <a:latin typeface="Palatino Linotype" panose="02040502050505030304" pitchFamily="18" charset="0"/>
              </a:rPr>
              <a:t>očuvanja </a:t>
            </a:r>
            <a:r>
              <a:rPr lang="hr-HR" sz="2800" b="1" dirty="0">
                <a:latin typeface="Palatino Linotype" panose="02040502050505030304" pitchFamily="18" charset="0"/>
              </a:rPr>
              <a:t>pouzdanosti građevina s komponentom odgovornosti za stanje građevine tijekom njezinog trajanja) traže rješenja u posebnim zakonima koji (u svojoj biti) rješavaju neka druga pitanja (opća pitanja vlasništva i raspolaganja vlasništvom, pitanja upravljanja građevinama u ime nekog vlasnika itd.).</a:t>
            </a:r>
          </a:p>
          <a:p>
            <a:endParaRPr lang="hr-HR" sz="2800" b="1" dirty="0">
              <a:latin typeface="Palatino Linotype" panose="02040502050505030304" pitchFamily="18" charset="0"/>
            </a:endParaRPr>
          </a:p>
          <a:p>
            <a:endParaRPr lang="hr-HR" sz="2000" dirty="0">
              <a:latin typeface="Palatino Linotype" panose="02040502050505030304" pitchFamily="18" charset="0"/>
            </a:endParaRPr>
          </a:p>
          <a:p>
            <a:endParaRPr lang="hr-HR" sz="2000" dirty="0">
              <a:latin typeface="Palatino Linotype" panose="02040502050505030304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47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142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>
                <a:solidFill>
                  <a:srgbClr val="006600"/>
                </a:solidFill>
                <a:latin typeface="Palatino Linotype" pitchFamily="18" charset="0"/>
              </a:rPr>
              <a:t>DONOŠENJE POSEBNOG ZAKONA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368424" y="949910"/>
            <a:ext cx="810531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2000" dirty="0">
              <a:latin typeface="Palatino Linotype" panose="02040502050505030304" pitchFamily="18" charset="0"/>
            </a:endParaRPr>
          </a:p>
          <a:p>
            <a:r>
              <a:rPr lang="hr-HR" sz="2800" b="1" dirty="0" smtClean="0">
                <a:latin typeface="Palatino Linotype" panose="02040502050505030304" pitchFamily="18" charset="0"/>
              </a:rPr>
              <a:t>- rješavanje </a:t>
            </a:r>
            <a:r>
              <a:rPr lang="hr-HR" sz="2800" b="1" dirty="0">
                <a:latin typeface="Palatino Linotype" panose="02040502050505030304" pitchFamily="18" charset="0"/>
              </a:rPr>
              <a:t>samo dijela ovog pitanja „Zakonom o upravljanju i održavanju </a:t>
            </a:r>
            <a:r>
              <a:rPr lang="hr-HR" sz="2800" b="1" dirty="0" err="1">
                <a:latin typeface="Palatino Linotype" panose="02040502050505030304" pitchFamily="18" charset="0"/>
              </a:rPr>
              <a:t>višestambenih</a:t>
            </a:r>
            <a:r>
              <a:rPr lang="hr-HR" sz="2800" b="1" dirty="0">
                <a:latin typeface="Palatino Linotype" panose="02040502050505030304" pitchFamily="18" charset="0"/>
              </a:rPr>
              <a:t> i poslovnih zgrada” (kako je predloženo u Planu zakonodavnih aktivnosti MGPU-a za 2019. </a:t>
            </a:r>
            <a:r>
              <a:rPr lang="hr-HR" sz="2800" b="1" smtClean="0">
                <a:latin typeface="Palatino Linotype" panose="02040502050505030304" pitchFamily="18" charset="0"/>
              </a:rPr>
              <a:t>godinu) </a:t>
            </a:r>
            <a:r>
              <a:rPr lang="hr-HR" sz="2800" b="1" dirty="0">
                <a:latin typeface="Palatino Linotype" panose="02040502050505030304" pitchFamily="18" charset="0"/>
              </a:rPr>
              <a:t>ne bi </a:t>
            </a:r>
            <a:r>
              <a:rPr lang="hr-HR" sz="2800" b="1" dirty="0" smtClean="0">
                <a:latin typeface="Palatino Linotype" panose="02040502050505030304" pitchFamily="18" charset="0"/>
              </a:rPr>
              <a:t>otklonilo </a:t>
            </a:r>
            <a:r>
              <a:rPr lang="hr-HR" sz="2800" b="1" dirty="0">
                <a:latin typeface="Palatino Linotype" panose="02040502050505030304" pitchFamily="18" charset="0"/>
              </a:rPr>
              <a:t>veći broj nejasnoća koje su prisutne u ovom trenutku, a isto tako ne bi bilo niti u skladu s odredbom članka 152. stavka 2. Zakona o gradnji koji određuje „pitanja održavanja </a:t>
            </a: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građevina</a:t>
            </a:r>
            <a:r>
              <a:rPr lang="hr-HR" sz="2800" b="1" dirty="0">
                <a:latin typeface="Palatino Linotype" panose="02040502050505030304" pitchFamily="18" charset="0"/>
              </a:rPr>
              <a:t> koja nisu uređena ovim Zakonom uređuju se posebnim zakonom”.</a:t>
            </a:r>
          </a:p>
          <a:p>
            <a:endParaRPr lang="hr-HR" sz="2000" dirty="0">
              <a:latin typeface="Palatino Linotype" panose="02040502050505030304" pitchFamily="18" charset="0"/>
            </a:endParaRPr>
          </a:p>
          <a:p>
            <a:endParaRPr lang="hr-HR" sz="2000" dirty="0">
              <a:latin typeface="Palatino Linotype" panose="02040502050505030304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48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142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1537163"/>
            <a:ext cx="8135937" cy="15113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hr-HR" altLang="en-US" sz="2400" i="1" dirty="0">
                <a:solidFill>
                  <a:srgbClr val="FF0000"/>
                </a:solidFill>
                <a:latin typeface="Palatino Linotype" pitchFamily="18" charset="0"/>
              </a:rPr>
              <a:t>ZAKONSKO UREĐIVANJE ODRŽAVANJA GRAĐEVINA</a:t>
            </a:r>
            <a:r>
              <a:rPr lang="hr-HR" altLang="en-US" sz="2400" b="1" i="1" dirty="0">
                <a:solidFill>
                  <a:srgbClr val="FF0000"/>
                </a:solidFill>
                <a:latin typeface="Palatino Linotype" pitchFamily="18" charset="0"/>
              </a:rPr>
              <a:t> </a:t>
            </a:r>
            <a:br>
              <a:rPr lang="hr-HR" altLang="en-US" sz="2400" b="1" i="1" dirty="0">
                <a:solidFill>
                  <a:srgbClr val="FF0000"/>
                </a:solidFill>
                <a:latin typeface="Palatino Linotype" pitchFamily="18" charset="0"/>
              </a:rPr>
            </a:br>
            <a:r>
              <a:rPr lang="hr-HR" altLang="en-US" sz="2400" b="1" i="1" dirty="0">
                <a:solidFill>
                  <a:srgbClr val="FF0000"/>
                </a:solidFill>
                <a:latin typeface="Palatino Linotype" pitchFamily="18" charset="0"/>
              </a:rPr>
              <a:t/>
            </a:r>
            <a:br>
              <a:rPr lang="hr-HR" altLang="en-US" sz="2400" b="1" i="1" dirty="0">
                <a:solidFill>
                  <a:srgbClr val="FF0000"/>
                </a:solidFill>
                <a:latin typeface="Palatino Linotype" pitchFamily="18" charset="0"/>
              </a:rPr>
            </a:br>
            <a:r>
              <a:rPr lang="vi-VN" altLang="en-US" sz="2400" b="1" i="1" dirty="0">
                <a:solidFill>
                  <a:srgbClr val="006600"/>
                </a:solidFill>
                <a:latin typeface="Palatino Linotype" pitchFamily="18" charset="0"/>
              </a:rPr>
              <a:t>dr.sc. Lino Fučić, dipl.ing.građ</a:t>
            </a:r>
            <a:r>
              <a:rPr lang="vi-VN" altLang="en-US" sz="2400" b="1" i="1" dirty="0">
                <a:solidFill>
                  <a:srgbClr val="006600"/>
                </a:solidFill>
              </a:rPr>
              <a:t>.</a:t>
            </a:r>
            <a:endParaRPr lang="en-GB" altLang="en-US" sz="1800" dirty="0">
              <a:solidFill>
                <a:srgbClr val="000099"/>
              </a:solidFill>
            </a:endParaRPr>
          </a:p>
        </p:txBody>
      </p:sp>
      <p:sp>
        <p:nvSpPr>
          <p:cNvPr id="103429" name="Text Box 3"/>
          <p:cNvSpPr txBox="1">
            <a:spLocks noChangeArrowheads="1"/>
          </p:cNvSpPr>
          <p:nvPr/>
        </p:nvSpPr>
        <p:spPr bwMode="auto">
          <a:xfrm>
            <a:off x="611188" y="-422275"/>
            <a:ext cx="7993062" cy="1292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 anchorCtr="1"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hr-HR" altLang="en-US" b="1">
              <a:solidFill>
                <a:srgbClr val="000099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hr-HR" altLang="en-US" sz="1800" b="1">
                <a:solidFill>
                  <a:srgbClr val="006600"/>
                </a:solidFill>
                <a:latin typeface="Palatino Linotype" pitchFamily="18" charset="0"/>
              </a:rPr>
              <a:t>HKIG, seminar o projektiranju</a:t>
            </a:r>
          </a:p>
          <a:p>
            <a:pPr algn="ctr" eaLnBrk="1" hangingPunct="1">
              <a:spcBef>
                <a:spcPct val="50000"/>
              </a:spcBef>
            </a:pPr>
            <a:r>
              <a:rPr lang="hr-HR" altLang="en-US" sz="1800" b="1">
                <a:solidFill>
                  <a:srgbClr val="006600"/>
                </a:solidFill>
                <a:latin typeface="Palatino Linotype" pitchFamily="18" charset="0"/>
              </a:rPr>
              <a:t>Zagreb, rujan 2015.</a:t>
            </a:r>
            <a:r>
              <a:rPr lang="en-GB" altLang="en-US" sz="1800">
                <a:solidFill>
                  <a:srgbClr val="006600"/>
                </a:solidFill>
                <a:latin typeface="Palatino Linotype" pitchFamily="18" charset="0"/>
              </a:rPr>
              <a:t> 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5"/>
            <a:ext cx="9318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3">
            <a:extLst>
              <a:ext uri="{FF2B5EF4-FFF2-40B4-BE49-F238E27FC236}">
                <a16:creationId xmlns="" xmlns:a16="http://schemas.microsoft.com/office/drawing/2014/main" id="{5F5F10E6-4230-4385-9358-2CDFDE58C2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855663"/>
          </a:xfrm>
          <a:prstGeom prst="rect">
            <a:avLst/>
          </a:prstGeom>
          <a:solidFill>
            <a:srgbClr val="EEECE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	HRVATSKA  KOMORA  INŽENJERA  GRAĐEVINARSTVA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altLang="sr-Latn-RS" sz="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	Dani  Hrvatske komore inženjera  građevinarstva</a:t>
            </a:r>
            <a:r>
              <a:rPr kumimoji="0" lang="hr-HR" altLang="sr-Latn-R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kumimoji="0" lang="hr-HR" altLang="sr-Latn-R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Opatija, 2019.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altLang="sr-Latn-RS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3">
            <a:extLst>
              <a:ext uri="{FF2B5EF4-FFF2-40B4-BE49-F238E27FC236}">
                <a16:creationId xmlns="" xmlns:a16="http://schemas.microsoft.com/office/drawing/2014/main" id="{0C4F5C75-0761-4B0B-9277-F9B92CA91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00" y="144000"/>
            <a:ext cx="9318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698EF2BC-B5E9-4D2E-900C-83F22E1B0C5B}"/>
              </a:ext>
            </a:extLst>
          </p:cNvPr>
          <p:cNvSpPr txBox="1"/>
          <p:nvPr/>
        </p:nvSpPr>
        <p:spPr>
          <a:xfrm>
            <a:off x="611560" y="2887682"/>
            <a:ext cx="776087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Palatino Linotype" pitchFamily="18" charset="0"/>
              </a:rPr>
              <a:t>Zakon o gradnji (NN 153/13, 20/17 i 39/19)</a:t>
            </a:r>
          </a:p>
          <a:p>
            <a:r>
              <a:rPr lang="hr-HR" dirty="0" smtClean="0">
                <a:latin typeface="Palatino Linotype" pitchFamily="18" charset="0"/>
              </a:rPr>
              <a:t>Pravilnik o održavanju građevina (NN 122/14)</a:t>
            </a:r>
          </a:p>
          <a:p>
            <a:r>
              <a:rPr lang="hr-HR" dirty="0" smtClean="0">
                <a:latin typeface="Palatino Linotype" pitchFamily="18" charset="0"/>
              </a:rPr>
              <a:t>Pravilnik o jednostavnim i drugim građevinama i radovima (NN 112/17, 34/18 i 36/19)</a:t>
            </a:r>
          </a:p>
          <a:p>
            <a:r>
              <a:rPr lang="hr-HR" dirty="0" smtClean="0">
                <a:latin typeface="Palatino Linotype" pitchFamily="18" charset="0"/>
              </a:rPr>
              <a:t>Uredba o održavanju zgrada (NN 64/97)</a:t>
            </a:r>
          </a:p>
          <a:p>
            <a:r>
              <a:rPr lang="hr-HR" dirty="0" smtClean="0">
                <a:latin typeface="Palatino Linotype" pitchFamily="18" charset="0"/>
              </a:rPr>
              <a:t>Zakon o vodama (NN </a:t>
            </a:r>
            <a:r>
              <a:rPr lang="nn-NO" dirty="0" smtClean="0">
                <a:latin typeface="Palatino Linotype" pitchFamily="18" charset="0"/>
              </a:rPr>
              <a:t>153/09, 63/11, 130/11, 56/13</a:t>
            </a:r>
            <a:r>
              <a:rPr lang="hr-HR" dirty="0" smtClean="0">
                <a:latin typeface="Palatino Linotype" pitchFamily="18" charset="0"/>
              </a:rPr>
              <a:t>, </a:t>
            </a:r>
            <a:r>
              <a:rPr lang="nn-NO" dirty="0" smtClean="0">
                <a:latin typeface="Palatino Linotype" pitchFamily="18" charset="0"/>
              </a:rPr>
              <a:t>14/14</a:t>
            </a:r>
            <a:r>
              <a:rPr lang="hr-HR" dirty="0" smtClean="0">
                <a:latin typeface="Palatino Linotype" pitchFamily="18" charset="0"/>
              </a:rPr>
              <a:t> i 46/18)</a:t>
            </a:r>
          </a:p>
          <a:p>
            <a:r>
              <a:rPr lang="hr-HR" dirty="0" smtClean="0">
                <a:latin typeface="Palatino Linotype" pitchFamily="18" charset="0"/>
              </a:rPr>
              <a:t>Zakon o cestama (NN </a:t>
            </a:r>
            <a:r>
              <a:rPr lang="nn-NO" dirty="0" smtClean="0">
                <a:latin typeface="Palatino Linotype" pitchFamily="18" charset="0"/>
              </a:rPr>
              <a:t>84/11, 22/13, 54/13</a:t>
            </a:r>
            <a:r>
              <a:rPr lang="hr-HR" dirty="0" smtClean="0">
                <a:latin typeface="Palatino Linotype" pitchFamily="18" charset="0"/>
              </a:rPr>
              <a:t>, </a:t>
            </a:r>
            <a:r>
              <a:rPr lang="nn-NO" dirty="0" smtClean="0">
                <a:latin typeface="Palatino Linotype" pitchFamily="18" charset="0"/>
              </a:rPr>
              <a:t>148/13</a:t>
            </a:r>
            <a:r>
              <a:rPr lang="hr-HR" dirty="0" smtClean="0">
                <a:latin typeface="Palatino Linotype" pitchFamily="18" charset="0"/>
              </a:rPr>
              <a:t> i 92/14</a:t>
            </a:r>
            <a:r>
              <a:rPr lang="nn-NO" dirty="0" smtClean="0">
                <a:latin typeface="Palatino Linotype" pitchFamily="18" charset="0"/>
              </a:rPr>
              <a:t>)</a:t>
            </a:r>
            <a:endParaRPr lang="hr-HR" dirty="0" smtClean="0">
              <a:latin typeface="Palatino Linotype" pitchFamily="18" charset="0"/>
            </a:endParaRPr>
          </a:p>
          <a:p>
            <a:r>
              <a:rPr lang="hr-HR" dirty="0" smtClean="0">
                <a:latin typeface="Palatino Linotype" pitchFamily="18" charset="0"/>
              </a:rPr>
              <a:t>Pravilnik o održavanju cesta (NN 90/14)</a:t>
            </a:r>
          </a:p>
          <a:p>
            <a:r>
              <a:rPr lang="hr-HR" dirty="0" smtClean="0">
                <a:latin typeface="Palatino Linotype" pitchFamily="18" charset="0"/>
              </a:rPr>
              <a:t>Zakon o željeznici (NN 32/19)</a:t>
            </a:r>
          </a:p>
          <a:p>
            <a:r>
              <a:rPr lang="hr-HR" dirty="0" smtClean="0">
                <a:latin typeface="Palatino Linotype" pitchFamily="18" charset="0"/>
              </a:rPr>
              <a:t>Pravilnik o željezničkoj infrastrukturi (NN 127/05 i 16/08)</a:t>
            </a:r>
          </a:p>
          <a:p>
            <a:r>
              <a:rPr lang="hr-HR" dirty="0" smtClean="0">
                <a:latin typeface="Palatino Linotype" pitchFamily="18" charset="0"/>
              </a:rPr>
              <a:t>Zakon o sigurnosti i </a:t>
            </a:r>
            <a:r>
              <a:rPr lang="hr-HR" dirty="0" err="1" smtClean="0">
                <a:latin typeface="Palatino Linotype" pitchFamily="18" charset="0"/>
              </a:rPr>
              <a:t>interoperabilnosti</a:t>
            </a:r>
            <a:r>
              <a:rPr lang="hr-HR" dirty="0" smtClean="0">
                <a:latin typeface="Palatino Linotype" pitchFamily="18" charset="0"/>
              </a:rPr>
              <a:t> željezničkog sustava (NN 82/13, 18/15, 110/15 i  70/17)</a:t>
            </a:r>
          </a:p>
        </p:txBody>
      </p:sp>
      <p:sp>
        <p:nvSpPr>
          <p:cNvPr id="13" name="Rezervirano mjesto datuma 3"/>
          <p:cNvSpPr txBox="1">
            <a:spLocks/>
          </p:cNvSpPr>
          <p:nvPr/>
        </p:nvSpPr>
        <p:spPr>
          <a:xfrm>
            <a:off x="107950" y="6381750"/>
            <a:ext cx="1981200" cy="476250"/>
          </a:xfrm>
          <a:prstGeom prst="rect">
            <a:avLst/>
          </a:prstGeo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Lino Fučić</a:t>
            </a:r>
            <a:endParaRPr kumimoji="0" lang="hr-HR" altLang="sr-Latn-R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Rezervirano mjesto broja slajda 4"/>
          <p:cNvSpPr txBox="1">
            <a:spLocks/>
          </p:cNvSpPr>
          <p:nvPr/>
        </p:nvSpPr>
        <p:spPr>
          <a:xfrm>
            <a:off x="8026400" y="6381750"/>
            <a:ext cx="1117600" cy="476250"/>
          </a:xfrm>
          <a:prstGeom prst="rect">
            <a:avLst/>
          </a:prstGeo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BA287D-A8F6-44FD-9713-4B6C30CDF948}" type="slidenum">
              <a:rPr kumimoji="0" lang="hr-HR" altLang="sr-Latn-R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49</a:t>
            </a:fld>
            <a:endParaRPr kumimoji="0" lang="hr-HR" altLang="sr-Latn-R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00000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 smtClean="0">
                <a:solidFill>
                  <a:srgbClr val="006600"/>
                </a:solidFill>
                <a:latin typeface="Palatino Linotype" pitchFamily="18" charset="0"/>
              </a:rPr>
              <a:t> </a:t>
            </a:r>
            <a:r>
              <a:rPr lang="hr-HR" altLang="en-US" sz="4000" b="1" dirty="0" err="1" smtClean="0">
                <a:solidFill>
                  <a:srgbClr val="006600"/>
                </a:solidFill>
                <a:latin typeface="Palatino Linotype" pitchFamily="18" charset="0"/>
              </a:rPr>
              <a:t>ZoG</a:t>
            </a:r>
            <a:r>
              <a:rPr lang="hr-HR" altLang="en-US" sz="4000" b="1" dirty="0" smtClean="0">
                <a:solidFill>
                  <a:srgbClr val="006600"/>
                </a:solidFill>
                <a:latin typeface="Palatino Linotype" pitchFamily="18" charset="0"/>
              </a:rPr>
              <a:t> ODREDBE O ODRŽAVANJU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251520" y="836712"/>
            <a:ext cx="864096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latin typeface="Palatino Linotype" panose="02040502050505030304" pitchFamily="18" charset="0"/>
              </a:rPr>
              <a:t>„(</a:t>
            </a:r>
            <a:r>
              <a:rPr lang="hr-HR" sz="2400" b="1" dirty="0">
                <a:latin typeface="Palatino Linotype" panose="02040502050505030304" pitchFamily="18" charset="0"/>
              </a:rPr>
              <a:t>1) Vlasnik građevine odgovoran je za njezino održavanje.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(2) Vlasnik 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građ</a:t>
            </a:r>
            <a:r>
              <a:rPr lang="hr-HR" sz="2400" b="1" dirty="0" smtClean="0">
                <a:latin typeface="Palatino Linotype" panose="02040502050505030304" pitchFamily="18" charset="0"/>
              </a:rPr>
              <a:t>. </a:t>
            </a:r>
            <a:r>
              <a:rPr lang="hr-HR" sz="2400" b="1" dirty="0">
                <a:latin typeface="Palatino Linotype" panose="02040502050505030304" pitchFamily="18" charset="0"/>
              </a:rPr>
              <a:t>dužan je osigurati održavanje 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građ</a:t>
            </a:r>
            <a:r>
              <a:rPr lang="hr-HR" sz="2400" b="1" dirty="0" smtClean="0">
                <a:latin typeface="Palatino Linotype" panose="02040502050505030304" pitchFamily="18" charset="0"/>
              </a:rPr>
              <a:t>. </a:t>
            </a:r>
            <a:r>
              <a:rPr lang="hr-HR" sz="2400" b="1" dirty="0">
                <a:latin typeface="Palatino Linotype" panose="02040502050505030304" pitchFamily="18" charset="0"/>
              </a:rPr>
              <a:t>tako da se tijekom njezina trajanja </a:t>
            </a:r>
            <a:r>
              <a:rPr lang="hr-HR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očuvaju</a:t>
            </a:r>
            <a:r>
              <a:rPr lang="hr-HR" sz="2400" b="1" dirty="0">
                <a:latin typeface="Palatino Linotype" panose="02040502050505030304" pitchFamily="18" charset="0"/>
              </a:rPr>
              <a:t> 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tem</a:t>
            </a:r>
            <a:r>
              <a:rPr lang="hr-HR" sz="2400" b="1" dirty="0" smtClean="0">
                <a:latin typeface="Palatino Linotype" panose="02040502050505030304" pitchFamily="18" charset="0"/>
              </a:rPr>
              <a:t>. 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zahtj</a:t>
            </a:r>
            <a:r>
              <a:rPr lang="hr-HR" sz="2400" b="1" dirty="0" smtClean="0">
                <a:latin typeface="Palatino Linotype" panose="02040502050505030304" pitchFamily="18" charset="0"/>
              </a:rPr>
              <a:t>. </a:t>
            </a:r>
            <a:r>
              <a:rPr lang="hr-HR" sz="2400" b="1" dirty="0">
                <a:latin typeface="Palatino Linotype" panose="02040502050505030304" pitchFamily="18" charset="0"/>
              </a:rPr>
              <a:t>za 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građ</a:t>
            </a:r>
            <a:r>
              <a:rPr lang="hr-HR" sz="2400" b="1" dirty="0" smtClean="0">
                <a:latin typeface="Palatino Linotype" panose="02040502050505030304" pitchFamily="18" charset="0"/>
              </a:rPr>
              <a:t>. </a:t>
            </a:r>
            <a:r>
              <a:rPr lang="hr-HR" sz="2400" b="1" dirty="0">
                <a:latin typeface="Palatino Linotype" panose="02040502050505030304" pitchFamily="18" charset="0"/>
              </a:rPr>
              <a:t>te unapređivati ispunjavanje 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tem</a:t>
            </a:r>
            <a:r>
              <a:rPr lang="hr-HR" sz="2400" b="1" dirty="0" smtClean="0">
                <a:latin typeface="Palatino Linotype" panose="02040502050505030304" pitchFamily="18" charset="0"/>
              </a:rPr>
              <a:t>. 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zahtj</a:t>
            </a:r>
            <a:r>
              <a:rPr lang="hr-HR" sz="2400" b="1" dirty="0" smtClean="0">
                <a:latin typeface="Palatino Linotype" panose="02040502050505030304" pitchFamily="18" charset="0"/>
              </a:rPr>
              <a:t>. za 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građ</a:t>
            </a:r>
            <a:r>
              <a:rPr lang="hr-HR" sz="2400" b="1" dirty="0" smtClean="0">
                <a:latin typeface="Palatino Linotype" panose="02040502050505030304" pitchFamily="18" charset="0"/>
              </a:rPr>
              <a:t>., </a:t>
            </a:r>
            <a:r>
              <a:rPr lang="hr-HR" sz="2400" b="1" dirty="0">
                <a:latin typeface="Palatino Linotype" panose="02040502050505030304" pitchFamily="18" charset="0"/>
              </a:rPr>
              <a:t>energetskih svojstava zgrada i </a:t>
            </a:r>
            <a:r>
              <a:rPr lang="hr-HR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nesmetanog pristupa i kretanja </a:t>
            </a:r>
            <a:r>
              <a:rPr lang="hr-HR" sz="2400" b="1" dirty="0">
                <a:latin typeface="Palatino Linotype" panose="02040502050505030304" pitchFamily="18" charset="0"/>
              </a:rPr>
              <a:t>u 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građ</a:t>
            </a:r>
            <a:r>
              <a:rPr lang="hr-HR" sz="2400" b="1" dirty="0" smtClean="0">
                <a:latin typeface="Palatino Linotype" panose="02040502050505030304" pitchFamily="18" charset="0"/>
              </a:rPr>
              <a:t>.</a:t>
            </a:r>
            <a:endParaRPr lang="hr-HR" sz="2400" b="1" dirty="0">
              <a:latin typeface="Palatino Linotype" panose="02040502050505030304" pitchFamily="18" charset="0"/>
            </a:endParaRPr>
          </a:p>
          <a:p>
            <a:r>
              <a:rPr lang="hr-HR" sz="2400" b="1" dirty="0">
                <a:latin typeface="Palatino Linotype" panose="02040502050505030304" pitchFamily="18" charset="0"/>
              </a:rPr>
              <a:t>(3) U slučaju oštećenja 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građ</a:t>
            </a:r>
            <a:r>
              <a:rPr lang="hr-HR" sz="2400" b="1" dirty="0" smtClean="0">
                <a:latin typeface="Palatino Linotype" panose="02040502050505030304" pitchFamily="18" charset="0"/>
              </a:rPr>
              <a:t>. </a:t>
            </a:r>
            <a:r>
              <a:rPr lang="hr-HR" sz="2400" b="1" dirty="0">
                <a:latin typeface="Palatino Linotype" panose="02040502050505030304" pitchFamily="18" charset="0"/>
              </a:rPr>
              <a:t>zbog kojeg postoji opasnost za život i zdravlje ljudi, okoliš, prirodu, druge 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građ</a:t>
            </a:r>
            <a:r>
              <a:rPr lang="hr-HR" sz="2400" b="1" dirty="0" smtClean="0">
                <a:latin typeface="Palatino Linotype" panose="02040502050505030304" pitchFamily="18" charset="0"/>
              </a:rPr>
              <a:t>. </a:t>
            </a:r>
            <a:r>
              <a:rPr lang="hr-HR" sz="2400" b="1" dirty="0">
                <a:latin typeface="Palatino Linotype" panose="02040502050505030304" pitchFamily="18" charset="0"/>
              </a:rPr>
              <a:t>i stvari ili stabilnost tla na okolnom zemljištu, vlasnik građevine dužan je poduzeti hitne mjere za otklanjanje opasnosti i označiti 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građ</a:t>
            </a:r>
            <a:r>
              <a:rPr lang="hr-HR" sz="2400" b="1" dirty="0" smtClean="0">
                <a:latin typeface="Palatino Linotype" panose="02040502050505030304" pitchFamily="18" charset="0"/>
              </a:rPr>
              <a:t>. </a:t>
            </a:r>
            <a:r>
              <a:rPr lang="hr-HR" sz="2400" b="1" dirty="0">
                <a:latin typeface="Palatino Linotype" panose="02040502050505030304" pitchFamily="18" charset="0"/>
              </a:rPr>
              <a:t>opasnom </a:t>
            </a:r>
            <a:r>
              <a:rPr lang="hr-HR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do otklanjanja </a:t>
            </a:r>
            <a:r>
              <a:rPr lang="hr-HR" sz="2400" b="1" dirty="0">
                <a:latin typeface="Palatino Linotype" panose="02040502050505030304" pitchFamily="18" charset="0"/>
              </a:rPr>
              <a:t>takvog oštećenja</a:t>
            </a:r>
            <a:r>
              <a:rPr lang="hr-HR" sz="2400" b="1" dirty="0" smtClean="0">
                <a:latin typeface="Palatino Linotype" panose="02040502050505030304" pitchFamily="18" charset="0"/>
              </a:rPr>
              <a:t>.” (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ZoG</a:t>
            </a:r>
            <a:r>
              <a:rPr lang="hr-HR" sz="2400" b="1" dirty="0" smtClean="0">
                <a:latin typeface="Palatino Linotype" panose="02040502050505030304" pitchFamily="18" charset="0"/>
              </a:rPr>
              <a:t> 150/1,2,3)</a:t>
            </a:r>
            <a:endParaRPr lang="hr-HR" sz="2400" b="1" dirty="0">
              <a:latin typeface="Palatino Linotype" panose="02040502050505030304" pitchFamily="18" charset="0"/>
            </a:endParaRPr>
          </a:p>
          <a:p>
            <a:endParaRPr lang="hr-HR" sz="2000" b="1" dirty="0">
              <a:latin typeface="Palatino Linotype" panose="02040502050505030304" pitchFamily="18" charset="0"/>
            </a:endParaRPr>
          </a:p>
          <a:p>
            <a:pPr marL="342900" indent="-342900">
              <a:buFontTx/>
              <a:buChar char="-"/>
            </a:pP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očuvanje – stanje po izvornom projektu</a:t>
            </a:r>
          </a:p>
          <a:p>
            <a:pPr marL="342900" indent="-342900">
              <a:buFontTx/>
              <a:buChar char="-"/>
            </a:pP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unapređivanje </a:t>
            </a: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– samo ako je propisano</a:t>
            </a:r>
          </a:p>
          <a:p>
            <a:pPr marL="342900" indent="-342900">
              <a:buFontTx/>
              <a:buChar char="-"/>
            </a:pP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otklanjanje oštećenja – rok?</a:t>
            </a: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5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833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74638"/>
            <a:ext cx="889248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 err="1" smtClean="0">
                <a:solidFill>
                  <a:srgbClr val="006600"/>
                </a:solidFill>
                <a:latin typeface="Palatino Linotype" pitchFamily="18" charset="0"/>
              </a:rPr>
              <a:t>ZoG</a:t>
            </a:r>
            <a:r>
              <a:rPr lang="hr-HR" altLang="en-US" sz="4000" b="1" dirty="0" smtClean="0">
                <a:solidFill>
                  <a:srgbClr val="006600"/>
                </a:solidFill>
                <a:latin typeface="Palatino Linotype" pitchFamily="18" charset="0"/>
              </a:rPr>
              <a:t> ODREDBE O ODRŽAVANJU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467544" y="908720"/>
            <a:ext cx="810531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latin typeface="Palatino Linotype" panose="02040502050505030304" pitchFamily="18" charset="0"/>
              </a:rPr>
              <a:t>„</a:t>
            </a:r>
            <a:r>
              <a:rPr lang="hr-HR" sz="2400" b="1" dirty="0">
                <a:latin typeface="Palatino Linotype" panose="02040502050505030304" pitchFamily="18" charset="0"/>
              </a:rPr>
              <a:t>Održavanje građevine te poslove praćenja stanja građevine, povremene godišnje preglede građevine, izradu pregleda poslova za održavanje i unapređivanje ispunjavanja temeljnih zahtjeva za građevine i druge slične stručne poslove vlasnik građevine, odnosno osoba koja obavlja poslove upravljanja građevinama prema posebnom zakonu mora povjeriti osobama koje </a:t>
            </a:r>
            <a:r>
              <a:rPr lang="hr-HR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ispunjavaju uvjete </a:t>
            </a:r>
            <a:r>
              <a:rPr lang="hr-HR" sz="2400" b="1" dirty="0">
                <a:latin typeface="Palatino Linotype" panose="02040502050505030304" pitchFamily="18" charset="0"/>
              </a:rPr>
              <a:t>za obavljanje tih poslova propisane posebnim zakonom</a:t>
            </a:r>
            <a:r>
              <a:rPr lang="hr-HR" sz="2400" b="1" dirty="0" smtClean="0">
                <a:latin typeface="Palatino Linotype" panose="02040502050505030304" pitchFamily="18" charset="0"/>
              </a:rPr>
              <a:t>.” (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ZoG</a:t>
            </a:r>
            <a:r>
              <a:rPr lang="hr-HR" sz="2400" b="1" dirty="0" smtClean="0">
                <a:latin typeface="Palatino Linotype" panose="02040502050505030304" pitchFamily="18" charset="0"/>
              </a:rPr>
              <a:t> 151/1)</a:t>
            </a:r>
            <a:endParaRPr lang="hr-HR" sz="2400" b="1" dirty="0">
              <a:latin typeface="Palatino Linotype" panose="02040502050505030304" pitchFamily="18" charset="0"/>
            </a:endParaRPr>
          </a:p>
          <a:p>
            <a:endParaRPr lang="hr-HR" sz="2400" b="1" dirty="0">
              <a:latin typeface="Palatino Linotype" panose="02040502050505030304" pitchFamily="18" charset="0"/>
            </a:endParaRPr>
          </a:p>
          <a:p>
            <a:pPr marL="342900" indent="-342900">
              <a:buFontTx/>
              <a:buChar char="-"/>
            </a:pP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posebnim zakonom to nije propisano </a:t>
            </a: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(održavanje = građenje =&gt; Zakon </a:t>
            </a: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o poslovima i djelatnostima prostornog uređenja i gradnje)</a:t>
            </a:r>
          </a:p>
          <a:p>
            <a:pPr marL="342900" indent="-342900">
              <a:buFontTx/>
              <a:buChar char="-"/>
            </a:pPr>
            <a:endParaRPr lang="hr-HR" sz="2000" dirty="0">
              <a:latin typeface="Palatino Linotype" panose="02040502050505030304" pitchFamily="18" charset="0"/>
            </a:endParaRPr>
          </a:p>
          <a:p>
            <a:endParaRPr lang="hr-HR" sz="2800" dirty="0">
              <a:latin typeface="Palatino Linotype" panose="02040502050505030304" pitchFamily="18" charset="0"/>
            </a:endParaRPr>
          </a:p>
          <a:p>
            <a:pPr marL="457200" indent="-457200">
              <a:buFontTx/>
              <a:buChar char="-"/>
            </a:pPr>
            <a:endParaRPr lang="hr-HR" sz="2800" dirty="0">
              <a:latin typeface="Palatino Linotype" panose="02040502050505030304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6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7750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74638"/>
            <a:ext cx="889248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 err="1" smtClean="0">
                <a:solidFill>
                  <a:srgbClr val="006600"/>
                </a:solidFill>
                <a:latin typeface="Palatino Linotype" pitchFamily="18" charset="0"/>
              </a:rPr>
              <a:t>ZoG</a:t>
            </a:r>
            <a:r>
              <a:rPr lang="hr-HR" altLang="en-US" sz="4000" b="1" dirty="0" smtClean="0">
                <a:solidFill>
                  <a:srgbClr val="006600"/>
                </a:solidFill>
                <a:latin typeface="Palatino Linotype" pitchFamily="18" charset="0"/>
              </a:rPr>
              <a:t> ODREDBE O ODRŽAVANJU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395536" y="1052736"/>
            <a:ext cx="81053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latin typeface="Palatino Linotype" panose="02040502050505030304" pitchFamily="18" charset="0"/>
              </a:rPr>
              <a:t>„(</a:t>
            </a:r>
            <a:r>
              <a:rPr lang="hr-HR" sz="2400" b="1" dirty="0">
                <a:latin typeface="Palatino Linotype" panose="02040502050505030304" pitchFamily="18" charset="0"/>
              </a:rPr>
              <a:t>1) Uvjete za održavanje i unapređivanje ispunjavanja temeljnih zahtjeva za građevinu, energetskih svojstava zgrada i nesmetanog pristupa i kretanja u građevini te način ispunjavanja i dokumentiranja ispunjavanja ovih zahtjeva i svojstava, propisuje ministar </a:t>
            </a:r>
            <a:r>
              <a:rPr lang="hr-HR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pravilnikom</a:t>
            </a:r>
            <a:r>
              <a:rPr lang="hr-HR" sz="2400" b="1" dirty="0">
                <a:latin typeface="Palatino Linotype" panose="02040502050505030304" pitchFamily="18" charset="0"/>
              </a:rPr>
              <a:t>.</a:t>
            </a:r>
          </a:p>
          <a:p>
            <a:r>
              <a:rPr lang="hr-HR" sz="2400" b="1" dirty="0">
                <a:latin typeface="Palatino Linotype" panose="02040502050505030304" pitchFamily="18" charset="0"/>
              </a:rPr>
              <a:t>(2) Pitanja održavanja građevina koja nisu uređena ovim Zakonom uređuju se </a:t>
            </a:r>
            <a:r>
              <a:rPr lang="hr-HR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posebnim zakonom</a:t>
            </a:r>
            <a:r>
              <a:rPr lang="hr-HR" sz="2400" b="1" dirty="0" smtClean="0">
                <a:latin typeface="Palatino Linotype" panose="02040502050505030304" pitchFamily="18" charset="0"/>
              </a:rPr>
              <a:t>.” (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ZoG</a:t>
            </a:r>
            <a:r>
              <a:rPr lang="hr-HR" sz="2400" b="1" dirty="0" smtClean="0">
                <a:latin typeface="Palatino Linotype" panose="02040502050505030304" pitchFamily="18" charset="0"/>
              </a:rPr>
              <a:t> 152/1,2)</a:t>
            </a:r>
            <a:endParaRPr lang="hr-HR" sz="2400" b="1" dirty="0">
              <a:latin typeface="Palatino Linotype" panose="02040502050505030304" pitchFamily="18" charset="0"/>
            </a:endParaRPr>
          </a:p>
          <a:p>
            <a:endParaRPr lang="hr-HR" sz="2800" b="1" dirty="0">
              <a:latin typeface="Palatino Linotype" panose="02040502050505030304" pitchFamily="18" charset="0"/>
            </a:endParaRPr>
          </a:p>
          <a:p>
            <a:pPr marL="457200" indent="-457200">
              <a:buFontTx/>
              <a:buChar char="-"/>
            </a:pP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pravilnik je donesen</a:t>
            </a:r>
          </a:p>
          <a:p>
            <a:pPr marL="457200" indent="-457200">
              <a:buFontTx/>
              <a:buChar char="-"/>
            </a:pP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posebni zakon – otvoreno je o kojim pitanjima se radi?</a:t>
            </a: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7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546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74638"/>
            <a:ext cx="864096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 smtClean="0">
                <a:solidFill>
                  <a:srgbClr val="006600"/>
                </a:solidFill>
                <a:latin typeface="Palatino Linotype" pitchFamily="18" charset="0"/>
              </a:rPr>
              <a:t>P. ODRŽAVANJU GRAĐEVINA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461639" y="1331650"/>
            <a:ext cx="810531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latin typeface="Palatino Linotype" panose="02040502050505030304" pitchFamily="18" charset="0"/>
              </a:rPr>
              <a:t>„</a:t>
            </a:r>
            <a:r>
              <a:rPr lang="hr-HR" sz="2400" b="1" dirty="0">
                <a:latin typeface="Palatino Linotype" panose="02040502050505030304" pitchFamily="18" charset="0"/>
              </a:rPr>
              <a:t>Ovim Pravilnikom propisuju se uvjeti za održavanje i unapređivanje ispunjavanja temeljnih zahtjeva za građevinu, energetskih svojstava zgrada te nesmetanog pristupa i kretanja u građevini kao i način ispunjavanja i dokumentiranja ispunjavanja ovih zahtjeva i svojstava</a:t>
            </a:r>
            <a:r>
              <a:rPr lang="hr-HR" sz="2400" b="1" dirty="0" smtClean="0">
                <a:latin typeface="Palatino Linotype" panose="02040502050505030304" pitchFamily="18" charset="0"/>
              </a:rPr>
              <a:t>.” (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PoOG</a:t>
            </a:r>
            <a:r>
              <a:rPr lang="hr-HR" sz="2400" b="1" dirty="0" smtClean="0">
                <a:latin typeface="Palatino Linotype" panose="02040502050505030304" pitchFamily="18" charset="0"/>
              </a:rPr>
              <a:t> 1/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1</a:t>
            </a:r>
            <a:r>
              <a:rPr lang="hr-HR" sz="2400" b="1" dirty="0" smtClean="0">
                <a:latin typeface="Palatino Linotype" panose="02040502050505030304" pitchFamily="18" charset="0"/>
              </a:rPr>
              <a:t>)</a:t>
            </a:r>
            <a:endParaRPr lang="hr-HR" sz="2400" b="1" dirty="0">
              <a:latin typeface="Palatino Linotype" panose="02040502050505030304" pitchFamily="18" charset="0"/>
            </a:endParaRPr>
          </a:p>
          <a:p>
            <a:endParaRPr lang="hr-HR" sz="2000" b="1" dirty="0">
              <a:latin typeface="Palatino Linotype" panose="02040502050505030304" pitchFamily="18" charset="0"/>
            </a:endParaRPr>
          </a:p>
          <a:p>
            <a:pPr marL="342900" indent="-342900">
              <a:buFontTx/>
              <a:buChar char="-"/>
            </a:pP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slijedi se formulacija iz </a:t>
            </a:r>
            <a:r>
              <a:rPr lang="hr-HR" sz="2800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ZoG</a:t>
            </a: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što se sve uređuje pravilnikom</a:t>
            </a: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8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297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74638"/>
            <a:ext cx="8640960" cy="490537"/>
          </a:xfrm>
        </p:spPr>
        <p:txBody>
          <a:bodyPr/>
          <a:lstStyle/>
          <a:p>
            <a:pPr algn="l" eaLnBrk="1" hangingPunct="1"/>
            <a:r>
              <a:rPr lang="hr-HR" altLang="en-US" sz="4000" b="1" dirty="0" smtClean="0">
                <a:solidFill>
                  <a:srgbClr val="006600"/>
                </a:solidFill>
                <a:latin typeface="Palatino Linotype" pitchFamily="18" charset="0"/>
              </a:rPr>
              <a:t>P. ODRŽAVANJU GRAĐEVINA</a:t>
            </a:r>
            <a:endParaRPr lang="en-GB" altLang="en-US" sz="4000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5B70664-A6FA-4A7D-B7C8-2D410B2BC5B8}"/>
              </a:ext>
            </a:extLst>
          </p:cNvPr>
          <p:cNvSpPr txBox="1"/>
          <p:nvPr/>
        </p:nvSpPr>
        <p:spPr>
          <a:xfrm>
            <a:off x="539552" y="1124744"/>
            <a:ext cx="8105312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latin typeface="Palatino Linotype" panose="02040502050505030304" pitchFamily="18" charset="0"/>
              </a:rPr>
              <a:t>„</a:t>
            </a:r>
            <a:r>
              <a:rPr lang="hr-HR" sz="2400" b="1" dirty="0">
                <a:latin typeface="Palatino Linotype" panose="02040502050505030304" pitchFamily="18" charset="0"/>
              </a:rPr>
              <a:t>Ovaj Pravilnik se ne odnosi na izvođenje građevinskih i drugih radova na postojećoj građevini kojima se utječe na ispunjavanje temeljnih zahtjeva za tu građevinu ili kojima se mijenja usklađenost te građevine s lokacijskim uvjetima u skladu s kojima je izgrađena (dograđivanje, nadograđivanje, uklanjanje vanjskog dijela građevine, izvođenje radova radi promjene namjene građevine ili tehnološkog procesa i sl.), odnosno izvedba građevinskih i drugih radova na ruševini postojeće građevine u svrhu njezine obnove</a:t>
            </a:r>
            <a:r>
              <a:rPr lang="hr-HR" sz="2400" b="1" dirty="0" smtClean="0">
                <a:latin typeface="Palatino Linotype" panose="02040502050505030304" pitchFamily="18" charset="0"/>
              </a:rPr>
              <a:t>.” (</a:t>
            </a:r>
            <a:r>
              <a:rPr lang="hr-HR" sz="2400" b="1" dirty="0" err="1" smtClean="0">
                <a:latin typeface="Palatino Linotype" panose="02040502050505030304" pitchFamily="18" charset="0"/>
              </a:rPr>
              <a:t>PoOG</a:t>
            </a:r>
            <a:r>
              <a:rPr lang="hr-HR" sz="2400" b="1" dirty="0" smtClean="0">
                <a:latin typeface="Palatino Linotype" panose="02040502050505030304" pitchFamily="18" charset="0"/>
              </a:rPr>
              <a:t> 1/2)</a:t>
            </a:r>
            <a:endParaRPr lang="hr-HR" sz="2400" b="1" dirty="0">
              <a:latin typeface="Palatino Linotype" panose="02040502050505030304" pitchFamily="18" charset="0"/>
            </a:endParaRPr>
          </a:p>
          <a:p>
            <a:endParaRPr lang="hr-HR" sz="2000" b="1" dirty="0">
              <a:latin typeface="Palatino Linotype" panose="02040502050505030304" pitchFamily="18" charset="0"/>
            </a:endParaRPr>
          </a:p>
          <a:p>
            <a:r>
              <a:rPr lang="hr-HR" sz="2800" b="1" dirty="0">
                <a:latin typeface="Palatino Linotype" panose="02040502050505030304" pitchFamily="18" charset="0"/>
              </a:rPr>
              <a:t>- </a:t>
            </a: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„zrcalna” </a:t>
            </a: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odredba od rekonstrukcije –  </a:t>
            </a: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sprječava </a:t>
            </a: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da se pod „održavanje” podvedu i prikrivene rekonstrukcije</a:t>
            </a:r>
          </a:p>
          <a:p>
            <a:endParaRPr lang="hr-HR" sz="2000" dirty="0">
              <a:latin typeface="Palatino Linotype" panose="02040502050505030304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Lino Fučić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8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9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6134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</TotalTime>
  <Words>4131</Words>
  <Application>Microsoft Office PowerPoint</Application>
  <PresentationFormat>Prikaz na zaslonu (4:3)</PresentationFormat>
  <Paragraphs>446</Paragraphs>
  <Slides>49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49</vt:i4>
      </vt:variant>
    </vt:vector>
  </HeadingPairs>
  <TitlesOfParts>
    <vt:vector size="50" baseType="lpstr">
      <vt:lpstr>Office Theme</vt:lpstr>
      <vt:lpstr>Zakonsko uređivanje održavanja građevina</vt:lpstr>
      <vt:lpstr>Slajd 2</vt:lpstr>
      <vt:lpstr>UVOD </vt:lpstr>
      <vt:lpstr>ZoG DEFINICIJA ODRŽAVANJA</vt:lpstr>
      <vt:lpstr> ZoG ODREDBE O ODRŽAVANJU</vt:lpstr>
      <vt:lpstr>ZoG ODREDBE O ODRŽAVANJU</vt:lpstr>
      <vt:lpstr>ZoG ODREDBE O ODRŽAVANJU</vt:lpstr>
      <vt:lpstr>P. ODRŽAVANJU GRAĐEVINA</vt:lpstr>
      <vt:lpstr>P. ODRŽAVANJU GRAĐEVINA</vt:lpstr>
      <vt:lpstr>P. ODRŽAVANJU GRAĐEVINA</vt:lpstr>
      <vt:lpstr> P. O JEDNOSTAVNIM… </vt:lpstr>
      <vt:lpstr>P. O JEDNOSTAVNIM …</vt:lpstr>
      <vt:lpstr>P. O JEDNOSTAVNIM …</vt:lpstr>
      <vt:lpstr>P. O JEDNOSTAVNIM…</vt:lpstr>
      <vt:lpstr> POSEBNI PROPISI</vt:lpstr>
      <vt:lpstr>ODRŽAVANJE ZGRADA</vt:lpstr>
      <vt:lpstr>ODRŽAVANJE ZGRADA</vt:lpstr>
      <vt:lpstr>ODRŽAVANJE ZGRADA</vt:lpstr>
      <vt:lpstr>ODRŽAVANJE ZGRADA</vt:lpstr>
      <vt:lpstr>ODRŽAVANJE ZGRADA</vt:lpstr>
      <vt:lpstr>ODRŽAVANJE VODOTOKA</vt:lpstr>
      <vt:lpstr>ODRŽAVANJE VODOTOKA</vt:lpstr>
      <vt:lpstr>ODRŽAVANJE VODOTOKA</vt:lpstr>
      <vt:lpstr>ODRŽAVANJE CESTA</vt:lpstr>
      <vt:lpstr>ODRŽAVANJE CESTA</vt:lpstr>
      <vt:lpstr>ODRŽAVANJE CESTA</vt:lpstr>
      <vt:lpstr>ODRŽAVANJE CESTA</vt:lpstr>
      <vt:lpstr>ODRŽAVANJE CESTA</vt:lpstr>
      <vt:lpstr>ODRŽAVANJE CESTA</vt:lpstr>
      <vt:lpstr>ODRŽAVANJE CESTA</vt:lpstr>
      <vt:lpstr>ODRŽAVANJE CESTA</vt:lpstr>
      <vt:lpstr>ODRŽAVANJE CESTA</vt:lpstr>
      <vt:lpstr>ODRŽAVANJE ŽELJEZNIČKE INFR.</vt:lpstr>
      <vt:lpstr>ODRŽAVANJE ŽELJEZNIČKE INFR.</vt:lpstr>
      <vt:lpstr>ODRŽAVANJE ŽELJEZNIČKE INFR.</vt:lpstr>
      <vt:lpstr>ODRŽAVANJE ŽELJEZNIČKE INFR.</vt:lpstr>
      <vt:lpstr>ODRŽAVANJE ŽELJEZNIČKE INFR.</vt:lpstr>
      <vt:lpstr>ODRŽAVANJE ŽELJEZNIČKE INFR.</vt:lpstr>
      <vt:lpstr>DONOŠENJE POSEBNOG ZAKONA</vt:lpstr>
      <vt:lpstr>Slajd 40</vt:lpstr>
      <vt:lpstr>DONOŠENJE POSEBNOG ZAKONA</vt:lpstr>
      <vt:lpstr>DONOŠENJE POSEBNOG ZAKONA</vt:lpstr>
      <vt:lpstr>DONOŠENJE POSEBNOG ZAKONA</vt:lpstr>
      <vt:lpstr>DONOŠENJE POSEBNOG ZAKONA</vt:lpstr>
      <vt:lpstr>DONOŠENJE POSEBNOG ZAKONA</vt:lpstr>
      <vt:lpstr>DONOŠENJE POSEBNOG ZAKONA</vt:lpstr>
      <vt:lpstr>DONOŠENJE POSEBNOG ZAKONA</vt:lpstr>
      <vt:lpstr>DONOŠENJE POSEBNOG ZAKONA</vt:lpstr>
      <vt:lpstr>ZAKONSKO UREĐIVANJE ODRŽAVANJA GRAĐEVINA   dr.sc. Lino Fučić, dipl.ing.građ.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Berislav Rupčić</dc:creator>
  <cp:lastModifiedBy>Lino</cp:lastModifiedBy>
  <cp:revision>90</cp:revision>
  <dcterms:created xsi:type="dcterms:W3CDTF">2010-03-22T21:50:27Z</dcterms:created>
  <dcterms:modified xsi:type="dcterms:W3CDTF">2019-06-15T05:56:44Z</dcterms:modified>
</cp:coreProperties>
</file>