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61" r:id="rId2"/>
    <p:sldId id="263" r:id="rId3"/>
    <p:sldId id="264" r:id="rId4"/>
    <p:sldId id="298" r:id="rId5"/>
    <p:sldId id="265" r:id="rId6"/>
    <p:sldId id="317" r:id="rId7"/>
    <p:sldId id="266" r:id="rId8"/>
    <p:sldId id="267" r:id="rId9"/>
    <p:sldId id="312" r:id="rId10"/>
    <p:sldId id="313" r:id="rId11"/>
    <p:sldId id="315" r:id="rId12"/>
    <p:sldId id="268" r:id="rId13"/>
    <p:sldId id="269" r:id="rId14"/>
    <p:sldId id="316" r:id="rId15"/>
    <p:sldId id="270" r:id="rId16"/>
    <p:sldId id="271" r:id="rId17"/>
    <p:sldId id="273" r:id="rId18"/>
    <p:sldId id="300" r:id="rId19"/>
    <p:sldId id="272" r:id="rId20"/>
    <p:sldId id="305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302" r:id="rId29"/>
    <p:sldId id="303" r:id="rId30"/>
    <p:sldId id="281" r:id="rId31"/>
    <p:sldId id="328" r:id="rId32"/>
    <p:sldId id="301" r:id="rId33"/>
    <p:sldId id="309" r:id="rId34"/>
    <p:sldId id="282" r:id="rId35"/>
    <p:sldId id="283" r:id="rId36"/>
    <p:sldId id="284" r:id="rId37"/>
    <p:sldId id="285" r:id="rId38"/>
    <p:sldId id="286" r:id="rId39"/>
    <p:sldId id="287" r:id="rId40"/>
    <p:sldId id="307" r:id="rId41"/>
    <p:sldId id="288" r:id="rId42"/>
    <p:sldId id="289" r:id="rId43"/>
    <p:sldId id="290" r:id="rId44"/>
    <p:sldId id="291" r:id="rId45"/>
    <p:sldId id="308" r:id="rId46"/>
    <p:sldId id="292" r:id="rId47"/>
    <p:sldId id="326" r:id="rId48"/>
    <p:sldId id="295" r:id="rId49"/>
    <p:sldId id="310" r:id="rId50"/>
    <p:sldId id="293" r:id="rId51"/>
    <p:sldId id="327" r:id="rId52"/>
    <p:sldId id="296" r:id="rId53"/>
    <p:sldId id="311" r:id="rId54"/>
    <p:sldId id="322" r:id="rId55"/>
    <p:sldId id="324" r:id="rId56"/>
    <p:sldId id="323" r:id="rId57"/>
    <p:sldId id="294" r:id="rId58"/>
    <p:sldId id="299" r:id="rId59"/>
  </p:sldIdLst>
  <p:sldSz cx="9144000" cy="6858000" type="screen4x3"/>
  <p:notesSz cx="6735763" cy="9866313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AAC"/>
    <a:srgbClr val="0B28A1"/>
    <a:srgbClr val="0A238C"/>
    <a:srgbClr val="122E7C"/>
    <a:srgbClr val="112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6684" autoAdjust="0"/>
  </p:normalViewPr>
  <p:slideViewPr>
    <p:cSldViewPr>
      <p:cViewPr varScale="1">
        <p:scale>
          <a:sx n="93" d="100"/>
          <a:sy n="93" d="100"/>
        </p:scale>
        <p:origin x="130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0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1488" y="9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992757-810C-4684-8C99-C98BD9303B7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9B588EE-B793-4671-8BEE-AA43AD477B1A}">
      <dgm:prSet phldrT="[Text]" custT="1"/>
      <dgm:spPr>
        <a:solidFill>
          <a:srgbClr val="122E7C"/>
        </a:solidFill>
      </dgm:spPr>
      <dgm:t>
        <a:bodyPr/>
        <a:lstStyle/>
        <a:p>
          <a:r>
            <a:rPr lang="en-US" sz="2500" b="1" dirty="0">
              <a:latin typeface="Arial Narrow" panose="020B0606020202030204" pitchFamily="34" charset="0"/>
            </a:rPr>
            <a:t>RJEŠAVANJE NEDOSTATAKA NA GRAĐEVINAMA  </a:t>
          </a:r>
          <a:endParaRPr lang="hr-HR" sz="2500" b="1" dirty="0">
            <a:latin typeface="Arial Narrow" panose="020B0606020202030204" pitchFamily="34" charset="0"/>
          </a:endParaRPr>
        </a:p>
      </dgm:t>
    </dgm:pt>
    <dgm:pt modelId="{377DB0BB-D967-4338-A083-3B619F51F5BB}" type="parTrans" cxnId="{E84371D4-76A5-4F6A-8F9C-EB2C99E7EE93}">
      <dgm:prSet/>
      <dgm:spPr/>
      <dgm:t>
        <a:bodyPr/>
        <a:lstStyle/>
        <a:p>
          <a:endParaRPr lang="hr-HR"/>
        </a:p>
      </dgm:t>
    </dgm:pt>
    <dgm:pt modelId="{A5F2A71A-E88B-4AE5-A024-59A02E06334D}" type="sibTrans" cxnId="{E84371D4-76A5-4F6A-8F9C-EB2C99E7EE93}">
      <dgm:prSet/>
      <dgm:spPr/>
      <dgm:t>
        <a:bodyPr/>
        <a:lstStyle/>
        <a:p>
          <a:endParaRPr lang="hr-HR"/>
        </a:p>
      </dgm:t>
    </dgm:pt>
    <dgm:pt modelId="{5CD69A6B-42CF-4443-8D23-7431BEC2AA01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500" b="1" dirty="0">
              <a:latin typeface="Arial Narrow" panose="020B0606020202030204" pitchFamily="34" charset="0"/>
            </a:rPr>
            <a:t>A. STRUČNI ASPEKT</a:t>
          </a:r>
          <a:endParaRPr lang="hr-HR" sz="2500" b="1" dirty="0">
            <a:latin typeface="Arial Narrow" panose="020B0606020202030204" pitchFamily="34" charset="0"/>
          </a:endParaRPr>
        </a:p>
      </dgm:t>
    </dgm:pt>
    <dgm:pt modelId="{38A807F6-9246-4EFE-AC45-969D16EF0CCB}" type="parTrans" cxnId="{91FD7136-C99C-4E6E-ABC4-3F363B4AF50C}">
      <dgm:prSet/>
      <dgm:spPr/>
      <dgm:t>
        <a:bodyPr/>
        <a:lstStyle/>
        <a:p>
          <a:endParaRPr lang="hr-HR"/>
        </a:p>
      </dgm:t>
    </dgm:pt>
    <dgm:pt modelId="{FB4F7EE4-7F2F-47D2-8E18-9E033D84F118}" type="sibTrans" cxnId="{91FD7136-C99C-4E6E-ABC4-3F363B4AF50C}">
      <dgm:prSet/>
      <dgm:spPr/>
      <dgm:t>
        <a:bodyPr/>
        <a:lstStyle/>
        <a:p>
          <a:endParaRPr lang="hr-HR"/>
        </a:p>
      </dgm:t>
    </dgm:pt>
    <dgm:pt modelId="{36B5F6AB-0015-4E22-9562-4B4185CF49D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500" b="1" dirty="0">
              <a:latin typeface="Arial Narrow" panose="020B0606020202030204" pitchFamily="34" charset="0"/>
            </a:rPr>
            <a:t>B. PRAVNO-PROCEDURALNI ASPEKT</a:t>
          </a:r>
          <a:endParaRPr lang="hr-HR" sz="2500" dirty="0"/>
        </a:p>
      </dgm:t>
    </dgm:pt>
    <dgm:pt modelId="{01441634-5C5F-49D3-A822-1DD2B90262E0}" type="sibTrans" cxnId="{A562E95D-CBD1-4138-AEE3-ED2CF31DB1F7}">
      <dgm:prSet/>
      <dgm:spPr/>
      <dgm:t>
        <a:bodyPr/>
        <a:lstStyle/>
        <a:p>
          <a:endParaRPr lang="hr-HR"/>
        </a:p>
      </dgm:t>
    </dgm:pt>
    <dgm:pt modelId="{B6542FCE-C857-4C38-809A-7CC3149C93F9}" type="parTrans" cxnId="{A562E95D-CBD1-4138-AEE3-ED2CF31DB1F7}">
      <dgm:prSet/>
      <dgm:spPr/>
      <dgm:t>
        <a:bodyPr/>
        <a:lstStyle/>
        <a:p>
          <a:endParaRPr lang="hr-HR"/>
        </a:p>
      </dgm:t>
    </dgm:pt>
    <dgm:pt modelId="{654BC115-2CE7-4984-A4E9-449FAD6ED95C}" type="pres">
      <dgm:prSet presAssocID="{B0992757-810C-4684-8C99-C98BD9303B73}" presName="diagram" presStyleCnt="0">
        <dgm:presLayoutVars>
          <dgm:dir/>
          <dgm:resizeHandles val="exact"/>
        </dgm:presLayoutVars>
      </dgm:prSet>
      <dgm:spPr/>
    </dgm:pt>
    <dgm:pt modelId="{6D1E47B9-DE52-4D44-AE69-058BA5E3F1E5}" type="pres">
      <dgm:prSet presAssocID="{69B588EE-B793-4671-8BEE-AA43AD477B1A}" presName="node" presStyleLbl="node1" presStyleIdx="0" presStyleCnt="3" custScaleX="176594" custScaleY="38381" custLinFactNeighborX="-9248" custLinFactNeighborY="26301">
        <dgm:presLayoutVars>
          <dgm:bulletEnabled val="1"/>
        </dgm:presLayoutVars>
      </dgm:prSet>
      <dgm:spPr/>
    </dgm:pt>
    <dgm:pt modelId="{E16B92E5-CD65-4067-9FCD-92CBEC11B920}" type="pres">
      <dgm:prSet presAssocID="{A5F2A71A-E88B-4AE5-A024-59A02E06334D}" presName="sibTrans" presStyleCnt="0"/>
      <dgm:spPr/>
    </dgm:pt>
    <dgm:pt modelId="{F66E1B0A-7263-496D-82D7-94D1E7415FCF}" type="pres">
      <dgm:prSet presAssocID="{5CD69A6B-42CF-4443-8D23-7431BEC2AA01}" presName="node" presStyleLbl="node1" presStyleIdx="1" presStyleCnt="3" custScaleX="74475" custScaleY="48140" custLinFactX="-16790" custLinFactY="18149" custLinFactNeighborX="-100000" custLinFactNeighborY="100000">
        <dgm:presLayoutVars>
          <dgm:bulletEnabled val="1"/>
        </dgm:presLayoutVars>
      </dgm:prSet>
      <dgm:spPr/>
    </dgm:pt>
    <dgm:pt modelId="{FAB8ABDE-74F2-4AB4-8ECA-E87DCCDC9B41}" type="pres">
      <dgm:prSet presAssocID="{FB4F7EE4-7F2F-47D2-8E18-9E033D84F118}" presName="sibTrans" presStyleCnt="0"/>
      <dgm:spPr/>
    </dgm:pt>
    <dgm:pt modelId="{3C1A85BE-923E-49D9-A63B-0C2E4C1DE613}" type="pres">
      <dgm:prSet presAssocID="{36B5F6AB-0015-4E22-9562-4B4185CF49DF}" presName="node" presStyleLbl="node1" presStyleIdx="2" presStyleCnt="3" custScaleX="72869" custScaleY="47616" custLinFactNeighborX="9756" custLinFactNeighborY="28751">
        <dgm:presLayoutVars>
          <dgm:bulletEnabled val="1"/>
        </dgm:presLayoutVars>
      </dgm:prSet>
      <dgm:spPr/>
    </dgm:pt>
  </dgm:ptLst>
  <dgm:cxnLst>
    <dgm:cxn modelId="{244C4621-FB23-4B49-80F7-86C864E28781}" type="presOf" srcId="{36B5F6AB-0015-4E22-9562-4B4185CF49DF}" destId="{3C1A85BE-923E-49D9-A63B-0C2E4C1DE613}" srcOrd="0" destOrd="0" presId="urn:microsoft.com/office/officeart/2005/8/layout/default"/>
    <dgm:cxn modelId="{91FD7136-C99C-4E6E-ABC4-3F363B4AF50C}" srcId="{B0992757-810C-4684-8C99-C98BD9303B73}" destId="{5CD69A6B-42CF-4443-8D23-7431BEC2AA01}" srcOrd="1" destOrd="0" parTransId="{38A807F6-9246-4EFE-AC45-969D16EF0CCB}" sibTransId="{FB4F7EE4-7F2F-47D2-8E18-9E033D84F118}"/>
    <dgm:cxn modelId="{A562E95D-CBD1-4138-AEE3-ED2CF31DB1F7}" srcId="{B0992757-810C-4684-8C99-C98BD9303B73}" destId="{36B5F6AB-0015-4E22-9562-4B4185CF49DF}" srcOrd="2" destOrd="0" parTransId="{B6542FCE-C857-4C38-809A-7CC3149C93F9}" sibTransId="{01441634-5C5F-49D3-A822-1DD2B90262E0}"/>
    <dgm:cxn modelId="{A5A4A580-C6E4-4092-A71F-1128E4B22F91}" type="presOf" srcId="{B0992757-810C-4684-8C99-C98BD9303B73}" destId="{654BC115-2CE7-4984-A4E9-449FAD6ED95C}" srcOrd="0" destOrd="0" presId="urn:microsoft.com/office/officeart/2005/8/layout/default"/>
    <dgm:cxn modelId="{A58421A3-1D9B-4FDB-A001-24D483DEE11B}" type="presOf" srcId="{5CD69A6B-42CF-4443-8D23-7431BEC2AA01}" destId="{F66E1B0A-7263-496D-82D7-94D1E7415FCF}" srcOrd="0" destOrd="0" presId="urn:microsoft.com/office/officeart/2005/8/layout/default"/>
    <dgm:cxn modelId="{E84371D4-76A5-4F6A-8F9C-EB2C99E7EE93}" srcId="{B0992757-810C-4684-8C99-C98BD9303B73}" destId="{69B588EE-B793-4671-8BEE-AA43AD477B1A}" srcOrd="0" destOrd="0" parTransId="{377DB0BB-D967-4338-A083-3B619F51F5BB}" sibTransId="{A5F2A71A-E88B-4AE5-A024-59A02E06334D}"/>
    <dgm:cxn modelId="{5AC109ED-4D41-450E-BC96-B6E654795AA9}" type="presOf" srcId="{69B588EE-B793-4671-8BEE-AA43AD477B1A}" destId="{6D1E47B9-DE52-4D44-AE69-058BA5E3F1E5}" srcOrd="0" destOrd="0" presId="urn:microsoft.com/office/officeart/2005/8/layout/default"/>
    <dgm:cxn modelId="{DAF6C0A1-1557-4D95-B2A6-0E94B8374B6C}" type="presParOf" srcId="{654BC115-2CE7-4984-A4E9-449FAD6ED95C}" destId="{6D1E47B9-DE52-4D44-AE69-058BA5E3F1E5}" srcOrd="0" destOrd="0" presId="urn:microsoft.com/office/officeart/2005/8/layout/default"/>
    <dgm:cxn modelId="{984F0FBA-FE18-432E-8B7A-CD12874489B7}" type="presParOf" srcId="{654BC115-2CE7-4984-A4E9-449FAD6ED95C}" destId="{E16B92E5-CD65-4067-9FCD-92CBEC11B920}" srcOrd="1" destOrd="0" presId="urn:microsoft.com/office/officeart/2005/8/layout/default"/>
    <dgm:cxn modelId="{89B180B5-F85D-4181-814F-875C54EF6955}" type="presParOf" srcId="{654BC115-2CE7-4984-A4E9-449FAD6ED95C}" destId="{F66E1B0A-7263-496D-82D7-94D1E7415FCF}" srcOrd="2" destOrd="0" presId="urn:microsoft.com/office/officeart/2005/8/layout/default"/>
    <dgm:cxn modelId="{179F31F3-AC26-4986-ADD4-6B08D7BE6AB6}" type="presParOf" srcId="{654BC115-2CE7-4984-A4E9-449FAD6ED95C}" destId="{FAB8ABDE-74F2-4AB4-8ECA-E87DCCDC9B41}" srcOrd="3" destOrd="0" presId="urn:microsoft.com/office/officeart/2005/8/layout/default"/>
    <dgm:cxn modelId="{D6633FC6-D805-4973-8A48-A293B317A296}" type="presParOf" srcId="{654BC115-2CE7-4984-A4E9-449FAD6ED95C}" destId="{3C1A85BE-923E-49D9-A63B-0C2E4C1DE61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46091D-5C08-4D95-A57B-CB1055EBAE6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E39B844-FF90-4F16-8804-BE67E40ECF08}">
      <dgm:prSet phldrT="[Text]"/>
      <dgm:spPr>
        <a:solidFill>
          <a:srgbClr val="0A238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POJAVA OZBILJNIJIH  NEDOSTATAKA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D03C7F-EA59-4E45-A420-920881111DE7}" type="parTrans" cxnId="{8C9AA5C9-FB5C-4206-99F0-0625E30B30DA}">
      <dgm:prSet/>
      <dgm:spPr/>
      <dgm:t>
        <a:bodyPr/>
        <a:lstStyle/>
        <a:p>
          <a:endParaRPr lang="hr-HR"/>
        </a:p>
      </dgm:t>
    </dgm:pt>
    <dgm:pt modelId="{D162CEEF-0E85-4A6A-9853-38C10308CA0E}" type="sibTrans" cxnId="{8C9AA5C9-FB5C-4206-99F0-0625E30B30DA}">
      <dgm:prSet/>
      <dgm:spPr/>
      <dgm:t>
        <a:bodyPr/>
        <a:lstStyle/>
        <a:p>
          <a:endParaRPr lang="hr-HR"/>
        </a:p>
      </dgm:t>
    </dgm:pt>
    <dgm:pt modelId="{212930ED-3318-479E-8D12-925B1FC90C87}">
      <dgm:prSet phldrT="[Text]"/>
      <dgm:spPr>
        <a:solidFill>
          <a:srgbClr val="0A238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ANGAŽMAN GRAĐEVINSKOG VJEŠTAKA I PREGLED  GRAĐEVINE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F1EBF7-65E5-40F7-A7E2-5F44D0AB1411}" type="parTrans" cxnId="{FE876A4E-5839-4109-AF12-5CBF14C6B843}">
      <dgm:prSet/>
      <dgm:spPr/>
      <dgm:t>
        <a:bodyPr/>
        <a:lstStyle/>
        <a:p>
          <a:endParaRPr lang="hr-HR"/>
        </a:p>
      </dgm:t>
    </dgm:pt>
    <dgm:pt modelId="{EA5DD722-B941-4C98-9F3F-A6ECFB909BD8}" type="sibTrans" cxnId="{FE876A4E-5839-4109-AF12-5CBF14C6B843}">
      <dgm:prSet/>
      <dgm:spPr/>
      <dgm:t>
        <a:bodyPr/>
        <a:lstStyle/>
        <a:p>
          <a:endParaRPr lang="hr-HR"/>
        </a:p>
      </dgm:t>
    </dgm:pt>
    <dgm:pt modelId="{2FD228A3-5C95-40A8-95E8-064DEFD69C49}">
      <dgm:prSet phldrT="[Text]"/>
      <dgm:spPr>
        <a:solidFill>
          <a:srgbClr val="0A238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IZRADA VJEŠTAČKOG NALAZA GRAĐEVINSKOG VJEŠTAKA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422119-3E22-45F4-A49F-0E67220F8B46}" type="parTrans" cxnId="{FD1344DF-3D63-4B9D-9C18-3C024F46138E}">
      <dgm:prSet/>
      <dgm:spPr/>
      <dgm:t>
        <a:bodyPr/>
        <a:lstStyle/>
        <a:p>
          <a:endParaRPr lang="hr-HR"/>
        </a:p>
      </dgm:t>
    </dgm:pt>
    <dgm:pt modelId="{7B0BC342-DECD-4EF6-94EB-EB55A887BCC4}" type="sibTrans" cxnId="{FD1344DF-3D63-4B9D-9C18-3C024F46138E}">
      <dgm:prSet/>
      <dgm:spPr/>
      <dgm:t>
        <a:bodyPr/>
        <a:lstStyle/>
        <a:p>
          <a:endParaRPr lang="hr-HR"/>
        </a:p>
      </dgm:t>
    </dgm:pt>
    <dgm:pt modelId="{44901712-897E-4927-AC19-2F3F670989FA}" type="pres">
      <dgm:prSet presAssocID="{8946091D-5C08-4D95-A57B-CB1055EBAE6D}" presName="Name0" presStyleCnt="0">
        <dgm:presLayoutVars>
          <dgm:dir/>
          <dgm:resizeHandles val="exact"/>
        </dgm:presLayoutVars>
      </dgm:prSet>
      <dgm:spPr/>
    </dgm:pt>
    <dgm:pt modelId="{018EA979-E60D-4969-9E15-45475C3DCF70}" type="pres">
      <dgm:prSet presAssocID="{1E39B844-FF90-4F16-8804-BE67E40ECF08}" presName="node" presStyleLbl="node1" presStyleIdx="0" presStyleCnt="3">
        <dgm:presLayoutVars>
          <dgm:bulletEnabled val="1"/>
        </dgm:presLayoutVars>
      </dgm:prSet>
      <dgm:spPr/>
    </dgm:pt>
    <dgm:pt modelId="{36F60377-4A1C-460E-B83C-D2A4C7DDBEF5}" type="pres">
      <dgm:prSet presAssocID="{D162CEEF-0E85-4A6A-9853-38C10308CA0E}" presName="sibTrans" presStyleLbl="sibTrans2D1" presStyleIdx="0" presStyleCnt="2"/>
      <dgm:spPr/>
    </dgm:pt>
    <dgm:pt modelId="{61F052F1-0BAD-4A23-8C54-07F1720FDB3A}" type="pres">
      <dgm:prSet presAssocID="{D162CEEF-0E85-4A6A-9853-38C10308CA0E}" presName="connectorText" presStyleLbl="sibTrans2D1" presStyleIdx="0" presStyleCnt="2"/>
      <dgm:spPr/>
    </dgm:pt>
    <dgm:pt modelId="{DB125A10-7A67-4DB6-BCAE-5C4BD7DF189B}" type="pres">
      <dgm:prSet presAssocID="{212930ED-3318-479E-8D12-925B1FC90C87}" presName="node" presStyleLbl="node1" presStyleIdx="1" presStyleCnt="3">
        <dgm:presLayoutVars>
          <dgm:bulletEnabled val="1"/>
        </dgm:presLayoutVars>
      </dgm:prSet>
      <dgm:spPr/>
    </dgm:pt>
    <dgm:pt modelId="{626170AD-F6C8-475F-BBF9-9685C9757A8D}" type="pres">
      <dgm:prSet presAssocID="{EA5DD722-B941-4C98-9F3F-A6ECFB909BD8}" presName="sibTrans" presStyleLbl="sibTrans2D1" presStyleIdx="1" presStyleCnt="2"/>
      <dgm:spPr/>
    </dgm:pt>
    <dgm:pt modelId="{2CD3393C-99AD-418B-9546-AD8B1D681F11}" type="pres">
      <dgm:prSet presAssocID="{EA5DD722-B941-4C98-9F3F-A6ECFB909BD8}" presName="connectorText" presStyleLbl="sibTrans2D1" presStyleIdx="1" presStyleCnt="2"/>
      <dgm:spPr/>
    </dgm:pt>
    <dgm:pt modelId="{812754DC-4792-480A-9599-023BDFE161EB}" type="pres">
      <dgm:prSet presAssocID="{2FD228A3-5C95-40A8-95E8-064DEFD69C49}" presName="node" presStyleLbl="node1" presStyleIdx="2" presStyleCnt="3">
        <dgm:presLayoutVars>
          <dgm:bulletEnabled val="1"/>
        </dgm:presLayoutVars>
      </dgm:prSet>
      <dgm:spPr/>
    </dgm:pt>
  </dgm:ptLst>
  <dgm:cxnLst>
    <dgm:cxn modelId="{4642B614-1151-4D85-AFCE-A31DE561E9EA}" type="presOf" srcId="{EA5DD722-B941-4C98-9F3F-A6ECFB909BD8}" destId="{2CD3393C-99AD-418B-9546-AD8B1D681F11}" srcOrd="1" destOrd="0" presId="urn:microsoft.com/office/officeart/2005/8/layout/process1"/>
    <dgm:cxn modelId="{87C0BB27-4A00-41B3-93A9-85E9CFED849E}" type="presOf" srcId="{2FD228A3-5C95-40A8-95E8-064DEFD69C49}" destId="{812754DC-4792-480A-9599-023BDFE161EB}" srcOrd="0" destOrd="0" presId="urn:microsoft.com/office/officeart/2005/8/layout/process1"/>
    <dgm:cxn modelId="{E5F56737-7960-4819-A385-58576C4B5FEB}" type="presOf" srcId="{8946091D-5C08-4D95-A57B-CB1055EBAE6D}" destId="{44901712-897E-4927-AC19-2F3F670989FA}" srcOrd="0" destOrd="0" presId="urn:microsoft.com/office/officeart/2005/8/layout/process1"/>
    <dgm:cxn modelId="{4E99BE6A-8E6D-4175-84A6-16CF439721DB}" type="presOf" srcId="{212930ED-3318-479E-8D12-925B1FC90C87}" destId="{DB125A10-7A67-4DB6-BCAE-5C4BD7DF189B}" srcOrd="0" destOrd="0" presId="urn:microsoft.com/office/officeart/2005/8/layout/process1"/>
    <dgm:cxn modelId="{FE876A4E-5839-4109-AF12-5CBF14C6B843}" srcId="{8946091D-5C08-4D95-A57B-CB1055EBAE6D}" destId="{212930ED-3318-479E-8D12-925B1FC90C87}" srcOrd="1" destOrd="0" parTransId="{CDF1EBF7-65E5-40F7-A7E2-5F44D0AB1411}" sibTransId="{EA5DD722-B941-4C98-9F3F-A6ECFB909BD8}"/>
    <dgm:cxn modelId="{F7396858-7FA8-43D3-80B7-B9D46CAF60DD}" type="presOf" srcId="{D162CEEF-0E85-4A6A-9853-38C10308CA0E}" destId="{61F052F1-0BAD-4A23-8C54-07F1720FDB3A}" srcOrd="1" destOrd="0" presId="urn:microsoft.com/office/officeart/2005/8/layout/process1"/>
    <dgm:cxn modelId="{DF979C96-3313-44A4-86A5-CAE7E1653E7A}" type="presOf" srcId="{D162CEEF-0E85-4A6A-9853-38C10308CA0E}" destId="{36F60377-4A1C-460E-B83C-D2A4C7DDBEF5}" srcOrd="0" destOrd="0" presId="urn:microsoft.com/office/officeart/2005/8/layout/process1"/>
    <dgm:cxn modelId="{8C9AA5C9-FB5C-4206-99F0-0625E30B30DA}" srcId="{8946091D-5C08-4D95-A57B-CB1055EBAE6D}" destId="{1E39B844-FF90-4F16-8804-BE67E40ECF08}" srcOrd="0" destOrd="0" parTransId="{41D03C7F-EA59-4E45-A420-920881111DE7}" sibTransId="{D162CEEF-0E85-4A6A-9853-38C10308CA0E}"/>
    <dgm:cxn modelId="{A38B27CD-7D64-41E7-90A7-533474F36A8B}" type="presOf" srcId="{EA5DD722-B941-4C98-9F3F-A6ECFB909BD8}" destId="{626170AD-F6C8-475F-BBF9-9685C9757A8D}" srcOrd="0" destOrd="0" presId="urn:microsoft.com/office/officeart/2005/8/layout/process1"/>
    <dgm:cxn modelId="{38B194DD-A369-467E-B0B9-B2CEA79CCFE3}" type="presOf" srcId="{1E39B844-FF90-4F16-8804-BE67E40ECF08}" destId="{018EA979-E60D-4969-9E15-45475C3DCF70}" srcOrd="0" destOrd="0" presId="urn:microsoft.com/office/officeart/2005/8/layout/process1"/>
    <dgm:cxn modelId="{FD1344DF-3D63-4B9D-9C18-3C024F46138E}" srcId="{8946091D-5C08-4D95-A57B-CB1055EBAE6D}" destId="{2FD228A3-5C95-40A8-95E8-064DEFD69C49}" srcOrd="2" destOrd="0" parTransId="{1A422119-3E22-45F4-A49F-0E67220F8B46}" sibTransId="{7B0BC342-DECD-4EF6-94EB-EB55A887BCC4}"/>
    <dgm:cxn modelId="{5CC3C4FE-8C2D-4FBA-ACAD-DFEF877455DB}" type="presParOf" srcId="{44901712-897E-4927-AC19-2F3F670989FA}" destId="{018EA979-E60D-4969-9E15-45475C3DCF70}" srcOrd="0" destOrd="0" presId="urn:microsoft.com/office/officeart/2005/8/layout/process1"/>
    <dgm:cxn modelId="{D680F40B-9261-4901-9891-07586142B0FA}" type="presParOf" srcId="{44901712-897E-4927-AC19-2F3F670989FA}" destId="{36F60377-4A1C-460E-B83C-D2A4C7DDBEF5}" srcOrd="1" destOrd="0" presId="urn:microsoft.com/office/officeart/2005/8/layout/process1"/>
    <dgm:cxn modelId="{0A68BFDE-C859-448F-A17F-68AF23E30C29}" type="presParOf" srcId="{36F60377-4A1C-460E-B83C-D2A4C7DDBEF5}" destId="{61F052F1-0BAD-4A23-8C54-07F1720FDB3A}" srcOrd="0" destOrd="0" presId="urn:microsoft.com/office/officeart/2005/8/layout/process1"/>
    <dgm:cxn modelId="{F43FFE46-8CB1-4A56-863B-820D46F477EA}" type="presParOf" srcId="{44901712-897E-4927-AC19-2F3F670989FA}" destId="{DB125A10-7A67-4DB6-BCAE-5C4BD7DF189B}" srcOrd="2" destOrd="0" presId="urn:microsoft.com/office/officeart/2005/8/layout/process1"/>
    <dgm:cxn modelId="{2F63DDD6-3513-4A5B-97E1-DAB8548F0BD1}" type="presParOf" srcId="{44901712-897E-4927-AC19-2F3F670989FA}" destId="{626170AD-F6C8-475F-BBF9-9685C9757A8D}" srcOrd="3" destOrd="0" presId="urn:microsoft.com/office/officeart/2005/8/layout/process1"/>
    <dgm:cxn modelId="{F5F027DC-9440-4699-8933-7FD03A463E10}" type="presParOf" srcId="{626170AD-F6C8-475F-BBF9-9685C9757A8D}" destId="{2CD3393C-99AD-418B-9546-AD8B1D681F11}" srcOrd="0" destOrd="0" presId="urn:microsoft.com/office/officeart/2005/8/layout/process1"/>
    <dgm:cxn modelId="{4201D197-5D9E-4231-BAA9-9F4CE8FE86DE}" type="presParOf" srcId="{44901712-897E-4927-AC19-2F3F670989FA}" destId="{812754DC-4792-480A-9599-023BDFE161E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46091D-5C08-4D95-A57B-CB1055EBAE6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96D0D72-CCD0-430A-A176-5DB21995B0D2}">
      <dgm:prSet phldrT="[Text]"/>
      <dgm:spPr>
        <a:solidFill>
          <a:srgbClr val="0A238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POZIV PRETHODNOM IZVOĐAČU DA OTKLONI NEDOSTATAK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0E4361-71DE-421E-BD80-75C82ECF444D}" type="parTrans" cxnId="{FADEAAE2-9BA1-4DF9-A4B1-036B32C9D5BB}">
      <dgm:prSet/>
      <dgm:spPr/>
      <dgm:t>
        <a:bodyPr/>
        <a:lstStyle/>
        <a:p>
          <a:endParaRPr lang="hr-HR"/>
        </a:p>
      </dgm:t>
    </dgm:pt>
    <dgm:pt modelId="{8EEC3D58-7986-4A32-8913-9BF413BECFA3}" type="sibTrans" cxnId="{FADEAAE2-9BA1-4DF9-A4B1-036B32C9D5BB}">
      <dgm:prSet/>
      <dgm:spPr/>
      <dgm:t>
        <a:bodyPr/>
        <a:lstStyle/>
        <a:p>
          <a:endParaRPr lang="hr-HR"/>
        </a:p>
      </dgm:t>
    </dgm:pt>
    <dgm:pt modelId="{A1EAE303-7476-4A13-AAE6-BBC5E375F2E7}">
      <dgm:prSet phldrT="[Text]"/>
      <dgm:spPr>
        <a:solidFill>
          <a:srgbClr val="0A238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IZVOĐAČ ODBIJA OTKLONITI NEDOSTATKE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1F4BF4-3822-4F55-A5AF-55069FB6194F}" type="parTrans" cxnId="{042C116A-ECD2-40EC-AA0A-5DC6FD04A40A}">
      <dgm:prSet/>
      <dgm:spPr/>
      <dgm:t>
        <a:bodyPr/>
        <a:lstStyle/>
        <a:p>
          <a:endParaRPr lang="hr-HR"/>
        </a:p>
      </dgm:t>
    </dgm:pt>
    <dgm:pt modelId="{EBFBAFEE-99D9-4503-8531-5A0A6E81F52B}" type="sibTrans" cxnId="{042C116A-ECD2-40EC-AA0A-5DC6FD04A40A}">
      <dgm:prSet/>
      <dgm:spPr/>
      <dgm:t>
        <a:bodyPr/>
        <a:lstStyle/>
        <a:p>
          <a:endParaRPr lang="hr-HR"/>
        </a:p>
      </dgm:t>
    </dgm:pt>
    <dgm:pt modelId="{4BF93897-A3C1-426B-9CFA-13A1F03F1158}">
      <dgm:prSet phldrT="[Text]"/>
      <dgm:spPr>
        <a:solidFill>
          <a:srgbClr val="0A238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INVESTITOR DONOSI ODLUKU DA OTKLONI NEDOSTATKE U VLASTITOM ARANŽAMNU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1B3BDE-700F-48C4-B458-6AFC673E9D56}" type="parTrans" cxnId="{2127B7FA-1089-434A-B2EE-FF9AD13ED525}">
      <dgm:prSet/>
      <dgm:spPr/>
      <dgm:t>
        <a:bodyPr/>
        <a:lstStyle/>
        <a:p>
          <a:endParaRPr lang="hr-HR"/>
        </a:p>
      </dgm:t>
    </dgm:pt>
    <dgm:pt modelId="{8685992D-6D89-47AB-A2D5-C250D772AAAE}" type="sibTrans" cxnId="{2127B7FA-1089-434A-B2EE-FF9AD13ED525}">
      <dgm:prSet/>
      <dgm:spPr/>
      <dgm:t>
        <a:bodyPr/>
        <a:lstStyle/>
        <a:p>
          <a:endParaRPr lang="hr-HR"/>
        </a:p>
      </dgm:t>
    </dgm:pt>
    <dgm:pt modelId="{44901712-897E-4927-AC19-2F3F670989FA}" type="pres">
      <dgm:prSet presAssocID="{8946091D-5C08-4D95-A57B-CB1055EBAE6D}" presName="Name0" presStyleCnt="0">
        <dgm:presLayoutVars>
          <dgm:dir/>
          <dgm:resizeHandles val="exact"/>
        </dgm:presLayoutVars>
      </dgm:prSet>
      <dgm:spPr/>
    </dgm:pt>
    <dgm:pt modelId="{79844D11-06BB-434E-88BE-AA63BA3A9FE4}" type="pres">
      <dgm:prSet presAssocID="{F96D0D72-CCD0-430A-A176-5DB21995B0D2}" presName="node" presStyleLbl="node1" presStyleIdx="0" presStyleCnt="3">
        <dgm:presLayoutVars>
          <dgm:bulletEnabled val="1"/>
        </dgm:presLayoutVars>
      </dgm:prSet>
      <dgm:spPr/>
    </dgm:pt>
    <dgm:pt modelId="{05C986D6-7600-4C9A-B3F6-BDECFFD499AC}" type="pres">
      <dgm:prSet presAssocID="{8EEC3D58-7986-4A32-8913-9BF413BECFA3}" presName="sibTrans" presStyleLbl="sibTrans2D1" presStyleIdx="0" presStyleCnt="2"/>
      <dgm:spPr/>
    </dgm:pt>
    <dgm:pt modelId="{C335BACB-0328-4D6A-8A60-03723638892F}" type="pres">
      <dgm:prSet presAssocID="{8EEC3D58-7986-4A32-8913-9BF413BECFA3}" presName="connectorText" presStyleLbl="sibTrans2D1" presStyleIdx="0" presStyleCnt="2"/>
      <dgm:spPr/>
    </dgm:pt>
    <dgm:pt modelId="{F29FF125-9EEB-4B48-9A29-2C5203D659FE}" type="pres">
      <dgm:prSet presAssocID="{A1EAE303-7476-4A13-AAE6-BBC5E375F2E7}" presName="node" presStyleLbl="node1" presStyleIdx="1" presStyleCnt="3">
        <dgm:presLayoutVars>
          <dgm:bulletEnabled val="1"/>
        </dgm:presLayoutVars>
      </dgm:prSet>
      <dgm:spPr/>
    </dgm:pt>
    <dgm:pt modelId="{E759AB10-761F-4F5A-81EA-537ADD944E1F}" type="pres">
      <dgm:prSet presAssocID="{EBFBAFEE-99D9-4503-8531-5A0A6E81F52B}" presName="sibTrans" presStyleLbl="sibTrans2D1" presStyleIdx="1" presStyleCnt="2"/>
      <dgm:spPr/>
    </dgm:pt>
    <dgm:pt modelId="{38BFC1B2-2823-4E5F-8858-FCE8616E2253}" type="pres">
      <dgm:prSet presAssocID="{EBFBAFEE-99D9-4503-8531-5A0A6E81F52B}" presName="connectorText" presStyleLbl="sibTrans2D1" presStyleIdx="1" presStyleCnt="2"/>
      <dgm:spPr/>
    </dgm:pt>
    <dgm:pt modelId="{3B2B138A-135F-44D4-9AB8-5CE6A5E5D1B6}" type="pres">
      <dgm:prSet presAssocID="{4BF93897-A3C1-426B-9CFA-13A1F03F1158}" presName="node" presStyleLbl="node1" presStyleIdx="2" presStyleCnt="3">
        <dgm:presLayoutVars>
          <dgm:bulletEnabled val="1"/>
        </dgm:presLayoutVars>
      </dgm:prSet>
      <dgm:spPr/>
    </dgm:pt>
  </dgm:ptLst>
  <dgm:cxnLst>
    <dgm:cxn modelId="{C572AC14-F0AA-497A-B325-D1055D5DC596}" type="presOf" srcId="{4BF93897-A3C1-426B-9CFA-13A1F03F1158}" destId="{3B2B138A-135F-44D4-9AB8-5CE6A5E5D1B6}" srcOrd="0" destOrd="0" presId="urn:microsoft.com/office/officeart/2005/8/layout/process1"/>
    <dgm:cxn modelId="{E5F56737-7960-4819-A385-58576C4B5FEB}" type="presOf" srcId="{8946091D-5C08-4D95-A57B-CB1055EBAE6D}" destId="{44901712-897E-4927-AC19-2F3F670989FA}" srcOrd="0" destOrd="0" presId="urn:microsoft.com/office/officeart/2005/8/layout/process1"/>
    <dgm:cxn modelId="{B49A3845-B143-452E-AD81-C3798765B9C9}" type="presOf" srcId="{F96D0D72-CCD0-430A-A176-5DB21995B0D2}" destId="{79844D11-06BB-434E-88BE-AA63BA3A9FE4}" srcOrd="0" destOrd="0" presId="urn:microsoft.com/office/officeart/2005/8/layout/process1"/>
    <dgm:cxn modelId="{042C116A-ECD2-40EC-AA0A-5DC6FD04A40A}" srcId="{8946091D-5C08-4D95-A57B-CB1055EBAE6D}" destId="{A1EAE303-7476-4A13-AAE6-BBC5E375F2E7}" srcOrd="1" destOrd="0" parTransId="{A91F4BF4-3822-4F55-A5AF-55069FB6194F}" sibTransId="{EBFBAFEE-99D9-4503-8531-5A0A6E81F52B}"/>
    <dgm:cxn modelId="{EFF7A750-AC73-420F-BBE9-C0155C1EE4B2}" type="presOf" srcId="{8EEC3D58-7986-4A32-8913-9BF413BECFA3}" destId="{05C986D6-7600-4C9A-B3F6-BDECFFD499AC}" srcOrd="0" destOrd="0" presId="urn:microsoft.com/office/officeart/2005/8/layout/process1"/>
    <dgm:cxn modelId="{D1647B75-8DB0-4387-BE4B-FEC3961E128F}" type="presOf" srcId="{8EEC3D58-7986-4A32-8913-9BF413BECFA3}" destId="{C335BACB-0328-4D6A-8A60-03723638892F}" srcOrd="1" destOrd="0" presId="urn:microsoft.com/office/officeart/2005/8/layout/process1"/>
    <dgm:cxn modelId="{12CCF8B3-9E7E-4639-BD6C-A8B33E0EC4CB}" type="presOf" srcId="{EBFBAFEE-99D9-4503-8531-5A0A6E81F52B}" destId="{E759AB10-761F-4F5A-81EA-537ADD944E1F}" srcOrd="0" destOrd="0" presId="urn:microsoft.com/office/officeart/2005/8/layout/process1"/>
    <dgm:cxn modelId="{FADEAAE2-9BA1-4DF9-A4B1-036B32C9D5BB}" srcId="{8946091D-5C08-4D95-A57B-CB1055EBAE6D}" destId="{F96D0D72-CCD0-430A-A176-5DB21995B0D2}" srcOrd="0" destOrd="0" parTransId="{050E4361-71DE-421E-BD80-75C82ECF444D}" sibTransId="{8EEC3D58-7986-4A32-8913-9BF413BECFA3}"/>
    <dgm:cxn modelId="{3D3B10EE-DE76-499E-B7B7-04AEDD8456A5}" type="presOf" srcId="{EBFBAFEE-99D9-4503-8531-5A0A6E81F52B}" destId="{38BFC1B2-2823-4E5F-8858-FCE8616E2253}" srcOrd="1" destOrd="0" presId="urn:microsoft.com/office/officeart/2005/8/layout/process1"/>
    <dgm:cxn modelId="{460EEDF6-AA7D-4F6C-A573-104F72255D18}" type="presOf" srcId="{A1EAE303-7476-4A13-AAE6-BBC5E375F2E7}" destId="{F29FF125-9EEB-4B48-9A29-2C5203D659FE}" srcOrd="0" destOrd="0" presId="urn:microsoft.com/office/officeart/2005/8/layout/process1"/>
    <dgm:cxn modelId="{2127B7FA-1089-434A-B2EE-FF9AD13ED525}" srcId="{8946091D-5C08-4D95-A57B-CB1055EBAE6D}" destId="{4BF93897-A3C1-426B-9CFA-13A1F03F1158}" srcOrd="2" destOrd="0" parTransId="{6B1B3BDE-700F-48C4-B458-6AFC673E9D56}" sibTransId="{8685992D-6D89-47AB-A2D5-C250D772AAAE}"/>
    <dgm:cxn modelId="{3C01299E-4C62-4FD2-B676-AB417085A361}" type="presParOf" srcId="{44901712-897E-4927-AC19-2F3F670989FA}" destId="{79844D11-06BB-434E-88BE-AA63BA3A9FE4}" srcOrd="0" destOrd="0" presId="urn:microsoft.com/office/officeart/2005/8/layout/process1"/>
    <dgm:cxn modelId="{7DD19ABB-692C-4933-A508-27270219EE79}" type="presParOf" srcId="{44901712-897E-4927-AC19-2F3F670989FA}" destId="{05C986D6-7600-4C9A-B3F6-BDECFFD499AC}" srcOrd="1" destOrd="0" presId="urn:microsoft.com/office/officeart/2005/8/layout/process1"/>
    <dgm:cxn modelId="{A8B47DE3-6A95-486B-8527-665626067E6B}" type="presParOf" srcId="{05C986D6-7600-4C9A-B3F6-BDECFFD499AC}" destId="{C335BACB-0328-4D6A-8A60-03723638892F}" srcOrd="0" destOrd="0" presId="urn:microsoft.com/office/officeart/2005/8/layout/process1"/>
    <dgm:cxn modelId="{28EE2617-EE8D-4E5E-8C73-13C0C70171E0}" type="presParOf" srcId="{44901712-897E-4927-AC19-2F3F670989FA}" destId="{F29FF125-9EEB-4B48-9A29-2C5203D659FE}" srcOrd="2" destOrd="0" presId="urn:microsoft.com/office/officeart/2005/8/layout/process1"/>
    <dgm:cxn modelId="{74EACFC4-635E-4640-915C-527FE8E055DC}" type="presParOf" srcId="{44901712-897E-4927-AC19-2F3F670989FA}" destId="{E759AB10-761F-4F5A-81EA-537ADD944E1F}" srcOrd="3" destOrd="0" presId="urn:microsoft.com/office/officeart/2005/8/layout/process1"/>
    <dgm:cxn modelId="{290BB8E4-1707-4CEA-A01B-7542A89F284C}" type="presParOf" srcId="{E759AB10-761F-4F5A-81EA-537ADD944E1F}" destId="{38BFC1B2-2823-4E5F-8858-FCE8616E2253}" srcOrd="0" destOrd="0" presId="urn:microsoft.com/office/officeart/2005/8/layout/process1"/>
    <dgm:cxn modelId="{C46CBAFA-6A8D-49F6-AE23-1FB523386AA3}" type="presParOf" srcId="{44901712-897E-4927-AC19-2F3F670989FA}" destId="{3B2B138A-135F-44D4-9AB8-5CE6A5E5D1B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46091D-5C08-4D95-A57B-CB1055EBAE6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E39B844-FF90-4F16-8804-BE67E40ECF08}">
      <dgm:prSet phldrT="[Text]"/>
      <dgm:spPr>
        <a:solidFill>
          <a:srgbClr val="0A238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ANGAŽMAN STRUČNE OSOBE/TVRTKE NA IZRADI TEHNIČKOG RJEŠENJA I TROŠKOVNIKA SANACIJE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D03C7F-EA59-4E45-A420-920881111DE7}" type="parTrans" cxnId="{8C9AA5C9-FB5C-4206-99F0-0625E30B30DA}">
      <dgm:prSet/>
      <dgm:spPr/>
      <dgm:t>
        <a:bodyPr/>
        <a:lstStyle/>
        <a:p>
          <a:endParaRPr lang="hr-HR"/>
        </a:p>
      </dgm:t>
    </dgm:pt>
    <dgm:pt modelId="{D162CEEF-0E85-4A6A-9853-38C10308CA0E}" type="sibTrans" cxnId="{8C9AA5C9-FB5C-4206-99F0-0625E30B30DA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hr-HR"/>
        </a:p>
      </dgm:t>
    </dgm:pt>
    <dgm:pt modelId="{212930ED-3318-479E-8D12-925B1FC90C87}">
      <dgm:prSet phldrT="[Text]"/>
      <dgm:spPr>
        <a:solidFill>
          <a:srgbClr val="0A238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INVESTITOR PRIKUPLJA PONUDE I ODABIR NOVOG IZVOĐAČA ZA SANACIJU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F1EBF7-65E5-40F7-A7E2-5F44D0AB1411}" type="parTrans" cxnId="{FE876A4E-5839-4109-AF12-5CBF14C6B843}">
      <dgm:prSet/>
      <dgm:spPr/>
      <dgm:t>
        <a:bodyPr/>
        <a:lstStyle/>
        <a:p>
          <a:endParaRPr lang="hr-HR"/>
        </a:p>
      </dgm:t>
    </dgm:pt>
    <dgm:pt modelId="{EA5DD722-B941-4C98-9F3F-A6ECFB909BD8}" type="sibTrans" cxnId="{FE876A4E-5839-4109-AF12-5CBF14C6B84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hr-HR"/>
        </a:p>
      </dgm:t>
    </dgm:pt>
    <dgm:pt modelId="{2FD228A3-5C95-40A8-95E8-064DEFD69C49}">
      <dgm:prSet phldrT="[Text]"/>
      <dgm:spPr>
        <a:solidFill>
          <a:srgbClr val="0A238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PROVEDBA SANACIJSKIH RADOVA I  STRUČNO PRAĆENJE TIJEKA SANACIJE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422119-3E22-45F4-A49F-0E67220F8B46}" type="parTrans" cxnId="{FD1344DF-3D63-4B9D-9C18-3C024F46138E}">
      <dgm:prSet/>
      <dgm:spPr/>
      <dgm:t>
        <a:bodyPr/>
        <a:lstStyle/>
        <a:p>
          <a:endParaRPr lang="hr-HR"/>
        </a:p>
      </dgm:t>
    </dgm:pt>
    <dgm:pt modelId="{7B0BC342-DECD-4EF6-94EB-EB55A887BCC4}" type="sibTrans" cxnId="{FD1344DF-3D63-4B9D-9C18-3C024F46138E}">
      <dgm:prSet/>
      <dgm:spPr/>
      <dgm:t>
        <a:bodyPr/>
        <a:lstStyle/>
        <a:p>
          <a:endParaRPr lang="hr-HR"/>
        </a:p>
      </dgm:t>
    </dgm:pt>
    <dgm:pt modelId="{44901712-897E-4927-AC19-2F3F670989FA}" type="pres">
      <dgm:prSet presAssocID="{8946091D-5C08-4D95-A57B-CB1055EBAE6D}" presName="Name0" presStyleCnt="0">
        <dgm:presLayoutVars>
          <dgm:dir/>
          <dgm:resizeHandles val="exact"/>
        </dgm:presLayoutVars>
      </dgm:prSet>
      <dgm:spPr/>
    </dgm:pt>
    <dgm:pt modelId="{018EA979-E60D-4969-9E15-45475C3DCF70}" type="pres">
      <dgm:prSet presAssocID="{1E39B844-FF90-4F16-8804-BE67E40ECF08}" presName="node" presStyleLbl="node1" presStyleIdx="0" presStyleCnt="3">
        <dgm:presLayoutVars>
          <dgm:bulletEnabled val="1"/>
        </dgm:presLayoutVars>
      </dgm:prSet>
      <dgm:spPr/>
    </dgm:pt>
    <dgm:pt modelId="{36F60377-4A1C-460E-B83C-D2A4C7DDBEF5}" type="pres">
      <dgm:prSet presAssocID="{D162CEEF-0E85-4A6A-9853-38C10308CA0E}" presName="sibTrans" presStyleLbl="sibTrans2D1" presStyleIdx="0" presStyleCnt="2"/>
      <dgm:spPr/>
    </dgm:pt>
    <dgm:pt modelId="{61F052F1-0BAD-4A23-8C54-07F1720FDB3A}" type="pres">
      <dgm:prSet presAssocID="{D162CEEF-0E85-4A6A-9853-38C10308CA0E}" presName="connectorText" presStyleLbl="sibTrans2D1" presStyleIdx="0" presStyleCnt="2"/>
      <dgm:spPr/>
    </dgm:pt>
    <dgm:pt modelId="{DB125A10-7A67-4DB6-BCAE-5C4BD7DF189B}" type="pres">
      <dgm:prSet presAssocID="{212930ED-3318-479E-8D12-925B1FC90C87}" presName="node" presStyleLbl="node1" presStyleIdx="1" presStyleCnt="3">
        <dgm:presLayoutVars>
          <dgm:bulletEnabled val="1"/>
        </dgm:presLayoutVars>
      </dgm:prSet>
      <dgm:spPr/>
    </dgm:pt>
    <dgm:pt modelId="{626170AD-F6C8-475F-BBF9-9685C9757A8D}" type="pres">
      <dgm:prSet presAssocID="{EA5DD722-B941-4C98-9F3F-A6ECFB909BD8}" presName="sibTrans" presStyleLbl="sibTrans2D1" presStyleIdx="1" presStyleCnt="2"/>
      <dgm:spPr/>
    </dgm:pt>
    <dgm:pt modelId="{2CD3393C-99AD-418B-9546-AD8B1D681F11}" type="pres">
      <dgm:prSet presAssocID="{EA5DD722-B941-4C98-9F3F-A6ECFB909BD8}" presName="connectorText" presStyleLbl="sibTrans2D1" presStyleIdx="1" presStyleCnt="2"/>
      <dgm:spPr/>
    </dgm:pt>
    <dgm:pt modelId="{812754DC-4792-480A-9599-023BDFE161EB}" type="pres">
      <dgm:prSet presAssocID="{2FD228A3-5C95-40A8-95E8-064DEFD69C49}" presName="node" presStyleLbl="node1" presStyleIdx="2" presStyleCnt="3">
        <dgm:presLayoutVars>
          <dgm:bulletEnabled val="1"/>
        </dgm:presLayoutVars>
      </dgm:prSet>
      <dgm:spPr/>
    </dgm:pt>
  </dgm:ptLst>
  <dgm:cxnLst>
    <dgm:cxn modelId="{4642B614-1151-4D85-AFCE-A31DE561E9EA}" type="presOf" srcId="{EA5DD722-B941-4C98-9F3F-A6ECFB909BD8}" destId="{2CD3393C-99AD-418B-9546-AD8B1D681F11}" srcOrd="1" destOrd="0" presId="urn:microsoft.com/office/officeart/2005/8/layout/process1"/>
    <dgm:cxn modelId="{87C0BB27-4A00-41B3-93A9-85E9CFED849E}" type="presOf" srcId="{2FD228A3-5C95-40A8-95E8-064DEFD69C49}" destId="{812754DC-4792-480A-9599-023BDFE161EB}" srcOrd="0" destOrd="0" presId="urn:microsoft.com/office/officeart/2005/8/layout/process1"/>
    <dgm:cxn modelId="{E5F56737-7960-4819-A385-58576C4B5FEB}" type="presOf" srcId="{8946091D-5C08-4D95-A57B-CB1055EBAE6D}" destId="{44901712-897E-4927-AC19-2F3F670989FA}" srcOrd="0" destOrd="0" presId="urn:microsoft.com/office/officeart/2005/8/layout/process1"/>
    <dgm:cxn modelId="{4E99BE6A-8E6D-4175-84A6-16CF439721DB}" type="presOf" srcId="{212930ED-3318-479E-8D12-925B1FC90C87}" destId="{DB125A10-7A67-4DB6-BCAE-5C4BD7DF189B}" srcOrd="0" destOrd="0" presId="urn:microsoft.com/office/officeart/2005/8/layout/process1"/>
    <dgm:cxn modelId="{FE876A4E-5839-4109-AF12-5CBF14C6B843}" srcId="{8946091D-5C08-4D95-A57B-CB1055EBAE6D}" destId="{212930ED-3318-479E-8D12-925B1FC90C87}" srcOrd="1" destOrd="0" parTransId="{CDF1EBF7-65E5-40F7-A7E2-5F44D0AB1411}" sibTransId="{EA5DD722-B941-4C98-9F3F-A6ECFB909BD8}"/>
    <dgm:cxn modelId="{F7396858-7FA8-43D3-80B7-B9D46CAF60DD}" type="presOf" srcId="{D162CEEF-0E85-4A6A-9853-38C10308CA0E}" destId="{61F052F1-0BAD-4A23-8C54-07F1720FDB3A}" srcOrd="1" destOrd="0" presId="urn:microsoft.com/office/officeart/2005/8/layout/process1"/>
    <dgm:cxn modelId="{DF979C96-3313-44A4-86A5-CAE7E1653E7A}" type="presOf" srcId="{D162CEEF-0E85-4A6A-9853-38C10308CA0E}" destId="{36F60377-4A1C-460E-B83C-D2A4C7DDBEF5}" srcOrd="0" destOrd="0" presId="urn:microsoft.com/office/officeart/2005/8/layout/process1"/>
    <dgm:cxn modelId="{8C9AA5C9-FB5C-4206-99F0-0625E30B30DA}" srcId="{8946091D-5C08-4D95-A57B-CB1055EBAE6D}" destId="{1E39B844-FF90-4F16-8804-BE67E40ECF08}" srcOrd="0" destOrd="0" parTransId="{41D03C7F-EA59-4E45-A420-920881111DE7}" sibTransId="{D162CEEF-0E85-4A6A-9853-38C10308CA0E}"/>
    <dgm:cxn modelId="{A38B27CD-7D64-41E7-90A7-533474F36A8B}" type="presOf" srcId="{EA5DD722-B941-4C98-9F3F-A6ECFB909BD8}" destId="{626170AD-F6C8-475F-BBF9-9685C9757A8D}" srcOrd="0" destOrd="0" presId="urn:microsoft.com/office/officeart/2005/8/layout/process1"/>
    <dgm:cxn modelId="{38B194DD-A369-467E-B0B9-B2CEA79CCFE3}" type="presOf" srcId="{1E39B844-FF90-4F16-8804-BE67E40ECF08}" destId="{018EA979-E60D-4969-9E15-45475C3DCF70}" srcOrd="0" destOrd="0" presId="urn:microsoft.com/office/officeart/2005/8/layout/process1"/>
    <dgm:cxn modelId="{FD1344DF-3D63-4B9D-9C18-3C024F46138E}" srcId="{8946091D-5C08-4D95-A57B-CB1055EBAE6D}" destId="{2FD228A3-5C95-40A8-95E8-064DEFD69C49}" srcOrd="2" destOrd="0" parTransId="{1A422119-3E22-45F4-A49F-0E67220F8B46}" sibTransId="{7B0BC342-DECD-4EF6-94EB-EB55A887BCC4}"/>
    <dgm:cxn modelId="{5CC3C4FE-8C2D-4FBA-ACAD-DFEF877455DB}" type="presParOf" srcId="{44901712-897E-4927-AC19-2F3F670989FA}" destId="{018EA979-E60D-4969-9E15-45475C3DCF70}" srcOrd="0" destOrd="0" presId="urn:microsoft.com/office/officeart/2005/8/layout/process1"/>
    <dgm:cxn modelId="{D680F40B-9261-4901-9891-07586142B0FA}" type="presParOf" srcId="{44901712-897E-4927-AC19-2F3F670989FA}" destId="{36F60377-4A1C-460E-B83C-D2A4C7DDBEF5}" srcOrd="1" destOrd="0" presId="urn:microsoft.com/office/officeart/2005/8/layout/process1"/>
    <dgm:cxn modelId="{0A68BFDE-C859-448F-A17F-68AF23E30C29}" type="presParOf" srcId="{36F60377-4A1C-460E-B83C-D2A4C7DDBEF5}" destId="{61F052F1-0BAD-4A23-8C54-07F1720FDB3A}" srcOrd="0" destOrd="0" presId="urn:microsoft.com/office/officeart/2005/8/layout/process1"/>
    <dgm:cxn modelId="{F43FFE46-8CB1-4A56-863B-820D46F477EA}" type="presParOf" srcId="{44901712-897E-4927-AC19-2F3F670989FA}" destId="{DB125A10-7A67-4DB6-BCAE-5C4BD7DF189B}" srcOrd="2" destOrd="0" presId="urn:microsoft.com/office/officeart/2005/8/layout/process1"/>
    <dgm:cxn modelId="{2F63DDD6-3513-4A5B-97E1-DAB8548F0BD1}" type="presParOf" srcId="{44901712-897E-4927-AC19-2F3F670989FA}" destId="{626170AD-F6C8-475F-BBF9-9685C9757A8D}" srcOrd="3" destOrd="0" presId="urn:microsoft.com/office/officeart/2005/8/layout/process1"/>
    <dgm:cxn modelId="{F5F027DC-9440-4699-8933-7FD03A463E10}" type="presParOf" srcId="{626170AD-F6C8-475F-BBF9-9685C9757A8D}" destId="{2CD3393C-99AD-418B-9546-AD8B1D681F11}" srcOrd="0" destOrd="0" presId="urn:microsoft.com/office/officeart/2005/8/layout/process1"/>
    <dgm:cxn modelId="{4201D197-5D9E-4231-BAA9-9F4CE8FE86DE}" type="presParOf" srcId="{44901712-897E-4927-AC19-2F3F670989FA}" destId="{812754DC-4792-480A-9599-023BDFE161E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46091D-5C08-4D95-A57B-CB1055EBAE6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3E16C10-5C82-4802-8A00-C22915DBCB14}">
      <dgm:prSet phldrT="[Text]"/>
      <dgm:spPr>
        <a:solidFill>
          <a:srgbClr val="0A238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OBRAČUN IZVEDENIH RADOVA I UTVRĐIVANJE KONAČNE CIJENE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F16E6C-67DF-4EA6-A153-94CCC2B85EA3}" type="parTrans" cxnId="{39893912-B0E3-443F-8F5D-85D68607B306}">
      <dgm:prSet/>
      <dgm:spPr/>
      <dgm:t>
        <a:bodyPr/>
        <a:lstStyle/>
        <a:p>
          <a:endParaRPr lang="hr-HR"/>
        </a:p>
      </dgm:t>
    </dgm:pt>
    <dgm:pt modelId="{54E7D83B-C97F-4E7E-A6B2-6308620A5380}" type="sibTrans" cxnId="{39893912-B0E3-443F-8F5D-85D68607B306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hr-HR"/>
        </a:p>
      </dgm:t>
    </dgm:pt>
    <dgm:pt modelId="{F96D0D72-CCD0-430A-A176-5DB21995B0D2}">
      <dgm:prSet phldrT="[Text]"/>
      <dgm:spPr>
        <a:solidFill>
          <a:srgbClr val="0A238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ODŠTETNI ZAHTJEV PREMA PRETHODNOM IZVOĐAČU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0E4361-71DE-421E-BD80-75C82ECF444D}" type="parTrans" cxnId="{FADEAAE2-9BA1-4DF9-A4B1-036B32C9D5BB}">
      <dgm:prSet/>
      <dgm:spPr/>
      <dgm:t>
        <a:bodyPr/>
        <a:lstStyle/>
        <a:p>
          <a:endParaRPr lang="hr-HR"/>
        </a:p>
      </dgm:t>
    </dgm:pt>
    <dgm:pt modelId="{8EEC3D58-7986-4A32-8913-9BF413BECFA3}" type="sibTrans" cxnId="{FADEAAE2-9BA1-4DF9-A4B1-036B32C9D5BB}">
      <dgm:prSet/>
      <dgm:spPr/>
      <dgm:t>
        <a:bodyPr/>
        <a:lstStyle/>
        <a:p>
          <a:endParaRPr lang="hr-HR"/>
        </a:p>
      </dgm:t>
    </dgm:pt>
    <dgm:pt modelId="{44901712-897E-4927-AC19-2F3F670989FA}" type="pres">
      <dgm:prSet presAssocID="{8946091D-5C08-4D95-A57B-CB1055EBAE6D}" presName="Name0" presStyleCnt="0">
        <dgm:presLayoutVars>
          <dgm:dir/>
          <dgm:resizeHandles val="exact"/>
        </dgm:presLayoutVars>
      </dgm:prSet>
      <dgm:spPr/>
    </dgm:pt>
    <dgm:pt modelId="{D4DDDCEC-5EBC-495F-9C3C-3B64FCD04B64}" type="pres">
      <dgm:prSet presAssocID="{73E16C10-5C82-4802-8A00-C22915DBCB14}" presName="node" presStyleLbl="node1" presStyleIdx="0" presStyleCnt="2">
        <dgm:presLayoutVars>
          <dgm:bulletEnabled val="1"/>
        </dgm:presLayoutVars>
      </dgm:prSet>
      <dgm:spPr/>
    </dgm:pt>
    <dgm:pt modelId="{D7186A94-A5E0-4947-A849-F775EB75492C}" type="pres">
      <dgm:prSet presAssocID="{54E7D83B-C97F-4E7E-A6B2-6308620A5380}" presName="sibTrans" presStyleLbl="sibTrans2D1" presStyleIdx="0" presStyleCnt="1"/>
      <dgm:spPr/>
    </dgm:pt>
    <dgm:pt modelId="{A43EFBEF-CE86-4AEF-8E6B-D25BDF5551E8}" type="pres">
      <dgm:prSet presAssocID="{54E7D83B-C97F-4E7E-A6B2-6308620A5380}" presName="connectorText" presStyleLbl="sibTrans2D1" presStyleIdx="0" presStyleCnt="1"/>
      <dgm:spPr/>
    </dgm:pt>
    <dgm:pt modelId="{79844D11-06BB-434E-88BE-AA63BA3A9FE4}" type="pres">
      <dgm:prSet presAssocID="{F96D0D72-CCD0-430A-A176-5DB21995B0D2}" presName="node" presStyleLbl="node1" presStyleIdx="1" presStyleCnt="2">
        <dgm:presLayoutVars>
          <dgm:bulletEnabled val="1"/>
        </dgm:presLayoutVars>
      </dgm:prSet>
      <dgm:spPr/>
    </dgm:pt>
  </dgm:ptLst>
  <dgm:cxnLst>
    <dgm:cxn modelId="{39893912-B0E3-443F-8F5D-85D68607B306}" srcId="{8946091D-5C08-4D95-A57B-CB1055EBAE6D}" destId="{73E16C10-5C82-4802-8A00-C22915DBCB14}" srcOrd="0" destOrd="0" parTransId="{28F16E6C-67DF-4EA6-A153-94CCC2B85EA3}" sibTransId="{54E7D83B-C97F-4E7E-A6B2-6308620A5380}"/>
    <dgm:cxn modelId="{E5F56737-7960-4819-A385-58576C4B5FEB}" type="presOf" srcId="{8946091D-5C08-4D95-A57B-CB1055EBAE6D}" destId="{44901712-897E-4927-AC19-2F3F670989FA}" srcOrd="0" destOrd="0" presId="urn:microsoft.com/office/officeart/2005/8/layout/process1"/>
    <dgm:cxn modelId="{B49A3845-B143-452E-AD81-C3798765B9C9}" type="presOf" srcId="{F96D0D72-CCD0-430A-A176-5DB21995B0D2}" destId="{79844D11-06BB-434E-88BE-AA63BA3A9FE4}" srcOrd="0" destOrd="0" presId="urn:microsoft.com/office/officeart/2005/8/layout/process1"/>
    <dgm:cxn modelId="{21E10273-5B28-40BF-934E-624301768477}" type="presOf" srcId="{73E16C10-5C82-4802-8A00-C22915DBCB14}" destId="{D4DDDCEC-5EBC-495F-9C3C-3B64FCD04B64}" srcOrd="0" destOrd="0" presId="urn:microsoft.com/office/officeart/2005/8/layout/process1"/>
    <dgm:cxn modelId="{7D843DD1-C873-4E4E-9780-3B0EB1E8FDC5}" type="presOf" srcId="{54E7D83B-C97F-4E7E-A6B2-6308620A5380}" destId="{D7186A94-A5E0-4947-A849-F775EB75492C}" srcOrd="0" destOrd="0" presId="urn:microsoft.com/office/officeart/2005/8/layout/process1"/>
    <dgm:cxn modelId="{5D5142E1-E55A-4F51-9B22-5187EBD49BF9}" type="presOf" srcId="{54E7D83B-C97F-4E7E-A6B2-6308620A5380}" destId="{A43EFBEF-CE86-4AEF-8E6B-D25BDF5551E8}" srcOrd="1" destOrd="0" presId="urn:microsoft.com/office/officeart/2005/8/layout/process1"/>
    <dgm:cxn modelId="{FADEAAE2-9BA1-4DF9-A4B1-036B32C9D5BB}" srcId="{8946091D-5C08-4D95-A57B-CB1055EBAE6D}" destId="{F96D0D72-CCD0-430A-A176-5DB21995B0D2}" srcOrd="1" destOrd="0" parTransId="{050E4361-71DE-421E-BD80-75C82ECF444D}" sibTransId="{8EEC3D58-7986-4A32-8913-9BF413BECFA3}"/>
    <dgm:cxn modelId="{3822CBA9-D9CA-4956-9B67-AF688869C323}" type="presParOf" srcId="{44901712-897E-4927-AC19-2F3F670989FA}" destId="{D4DDDCEC-5EBC-495F-9C3C-3B64FCD04B64}" srcOrd="0" destOrd="0" presId="urn:microsoft.com/office/officeart/2005/8/layout/process1"/>
    <dgm:cxn modelId="{4A9007AB-D2C7-479B-ABBD-242D76DBF5D6}" type="presParOf" srcId="{44901712-897E-4927-AC19-2F3F670989FA}" destId="{D7186A94-A5E0-4947-A849-F775EB75492C}" srcOrd="1" destOrd="0" presId="urn:microsoft.com/office/officeart/2005/8/layout/process1"/>
    <dgm:cxn modelId="{3CD0A7D1-E4E4-4819-BA45-58E376518ADA}" type="presParOf" srcId="{D7186A94-A5E0-4947-A849-F775EB75492C}" destId="{A43EFBEF-CE86-4AEF-8E6B-D25BDF5551E8}" srcOrd="0" destOrd="0" presId="urn:microsoft.com/office/officeart/2005/8/layout/process1"/>
    <dgm:cxn modelId="{3C01299E-4C62-4FD2-B676-AB417085A361}" type="presParOf" srcId="{44901712-897E-4927-AC19-2F3F670989FA}" destId="{79844D11-06BB-434E-88BE-AA63BA3A9FE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46091D-5C08-4D95-A57B-CB1055EBAE6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E39B844-FF90-4F16-8804-BE67E40ECF08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DOSTAVA NALAZA SUDA INVESTITORU U PREDMETU OSIGURANJA DOKAZA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D03C7F-EA59-4E45-A420-920881111DE7}" type="parTrans" cxnId="{8C9AA5C9-FB5C-4206-99F0-0625E30B30DA}">
      <dgm:prSet/>
      <dgm:spPr/>
      <dgm:t>
        <a:bodyPr/>
        <a:lstStyle/>
        <a:p>
          <a:endParaRPr lang="hr-HR"/>
        </a:p>
      </dgm:t>
    </dgm:pt>
    <dgm:pt modelId="{D162CEEF-0E85-4A6A-9853-38C10308CA0E}" type="sibTrans" cxnId="{8C9AA5C9-FB5C-4206-99F0-0625E30B30DA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hr-HR"/>
        </a:p>
      </dgm:t>
    </dgm:pt>
    <dgm:pt modelId="{212930ED-3318-479E-8D12-925B1FC90C87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POKRETANJE SUDSKOG POSTUPKA – TUŽBE PROTIV PRETHODNOG IZVOĐAČA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F1EBF7-65E5-40F7-A7E2-5F44D0AB1411}" type="parTrans" cxnId="{FE876A4E-5839-4109-AF12-5CBF14C6B843}">
      <dgm:prSet/>
      <dgm:spPr/>
      <dgm:t>
        <a:bodyPr/>
        <a:lstStyle/>
        <a:p>
          <a:endParaRPr lang="hr-HR"/>
        </a:p>
      </dgm:t>
    </dgm:pt>
    <dgm:pt modelId="{EA5DD722-B941-4C98-9F3F-A6ECFB909BD8}" type="sibTrans" cxnId="{FE876A4E-5839-4109-AF12-5CBF14C6B843}">
      <dgm:prSet/>
      <dgm:spPr/>
      <dgm:t>
        <a:bodyPr/>
        <a:lstStyle/>
        <a:p>
          <a:endParaRPr lang="hr-HR"/>
        </a:p>
      </dgm:t>
    </dgm:pt>
    <dgm:pt modelId="{405981C9-5C1F-4341-AC63-CE6974F06105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ZAVRŠNI NALAZ I MIŠLJENJE SUDSKOG VJEŠTAKA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94661A-A16E-4550-9A54-716A15610C42}" type="parTrans" cxnId="{E723AE9D-79C3-4D50-85F2-9F34FEAB2FC2}">
      <dgm:prSet/>
      <dgm:spPr/>
      <dgm:t>
        <a:bodyPr/>
        <a:lstStyle/>
        <a:p>
          <a:endParaRPr lang="hr-HR"/>
        </a:p>
      </dgm:t>
    </dgm:pt>
    <dgm:pt modelId="{0DD97CCB-C3C4-4AC5-A015-87E6C966DE3E}" type="sibTrans" cxnId="{E723AE9D-79C3-4D50-85F2-9F34FEAB2FC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hr-HR"/>
        </a:p>
      </dgm:t>
    </dgm:pt>
    <dgm:pt modelId="{9E4CDDB4-7DB7-4A3C-9073-9A23AE54C132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UTVRĐIVANJE KONAČNE VRIJEDNOSTI RADOVA  (S UMANJENJEM NA IME NOVE AMORTIZACIJE)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CC7C8A-1F4A-4D3B-B551-E065FAD2932B}" type="parTrans" cxnId="{EE0F02CB-919E-465B-8B67-72DD80DBA64C}">
      <dgm:prSet/>
      <dgm:spPr/>
      <dgm:t>
        <a:bodyPr/>
        <a:lstStyle/>
        <a:p>
          <a:endParaRPr lang="hr-HR"/>
        </a:p>
      </dgm:t>
    </dgm:pt>
    <dgm:pt modelId="{1FDC515D-91D8-431E-8902-F1F1232B8781}" type="sibTrans" cxnId="{EE0F02CB-919E-465B-8B67-72DD80DBA64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hr-HR"/>
        </a:p>
      </dgm:t>
    </dgm:pt>
    <dgm:pt modelId="{44901712-897E-4927-AC19-2F3F670989FA}" type="pres">
      <dgm:prSet presAssocID="{8946091D-5C08-4D95-A57B-CB1055EBAE6D}" presName="Name0" presStyleCnt="0">
        <dgm:presLayoutVars>
          <dgm:dir/>
          <dgm:resizeHandles val="exact"/>
        </dgm:presLayoutVars>
      </dgm:prSet>
      <dgm:spPr/>
    </dgm:pt>
    <dgm:pt modelId="{787361B0-D7F8-4998-9C17-D1BB0B358F82}" type="pres">
      <dgm:prSet presAssocID="{9E4CDDB4-7DB7-4A3C-9073-9A23AE54C132}" presName="node" presStyleLbl="node1" presStyleIdx="0" presStyleCnt="4">
        <dgm:presLayoutVars>
          <dgm:bulletEnabled val="1"/>
        </dgm:presLayoutVars>
      </dgm:prSet>
      <dgm:spPr/>
    </dgm:pt>
    <dgm:pt modelId="{F610BF13-E18A-4077-85C5-FB2D3E26A14D}" type="pres">
      <dgm:prSet presAssocID="{1FDC515D-91D8-431E-8902-F1F1232B8781}" presName="sibTrans" presStyleLbl="sibTrans2D1" presStyleIdx="0" presStyleCnt="3"/>
      <dgm:spPr/>
    </dgm:pt>
    <dgm:pt modelId="{3C576E4C-1D81-444E-A44B-EB51A64274C6}" type="pres">
      <dgm:prSet presAssocID="{1FDC515D-91D8-431E-8902-F1F1232B8781}" presName="connectorText" presStyleLbl="sibTrans2D1" presStyleIdx="0" presStyleCnt="3"/>
      <dgm:spPr/>
    </dgm:pt>
    <dgm:pt modelId="{ADEBD1B8-4BDE-4C3E-BE25-C883A4E7B196}" type="pres">
      <dgm:prSet presAssocID="{405981C9-5C1F-4341-AC63-CE6974F06105}" presName="node" presStyleLbl="node1" presStyleIdx="1" presStyleCnt="4">
        <dgm:presLayoutVars>
          <dgm:bulletEnabled val="1"/>
        </dgm:presLayoutVars>
      </dgm:prSet>
      <dgm:spPr/>
    </dgm:pt>
    <dgm:pt modelId="{D6915109-63CD-44B5-BD2F-5C089F50F88A}" type="pres">
      <dgm:prSet presAssocID="{0DD97CCB-C3C4-4AC5-A015-87E6C966DE3E}" presName="sibTrans" presStyleLbl="sibTrans2D1" presStyleIdx="1" presStyleCnt="3"/>
      <dgm:spPr/>
    </dgm:pt>
    <dgm:pt modelId="{986DA608-B36F-454C-BE8F-35CEA9E98FA6}" type="pres">
      <dgm:prSet presAssocID="{0DD97CCB-C3C4-4AC5-A015-87E6C966DE3E}" presName="connectorText" presStyleLbl="sibTrans2D1" presStyleIdx="1" presStyleCnt="3"/>
      <dgm:spPr/>
    </dgm:pt>
    <dgm:pt modelId="{018EA979-E60D-4969-9E15-45475C3DCF70}" type="pres">
      <dgm:prSet presAssocID="{1E39B844-FF90-4F16-8804-BE67E40ECF08}" presName="node" presStyleLbl="node1" presStyleIdx="2" presStyleCnt="4">
        <dgm:presLayoutVars>
          <dgm:bulletEnabled val="1"/>
        </dgm:presLayoutVars>
      </dgm:prSet>
      <dgm:spPr/>
    </dgm:pt>
    <dgm:pt modelId="{36F60377-4A1C-460E-B83C-D2A4C7DDBEF5}" type="pres">
      <dgm:prSet presAssocID="{D162CEEF-0E85-4A6A-9853-38C10308CA0E}" presName="sibTrans" presStyleLbl="sibTrans2D1" presStyleIdx="2" presStyleCnt="3"/>
      <dgm:spPr/>
    </dgm:pt>
    <dgm:pt modelId="{61F052F1-0BAD-4A23-8C54-07F1720FDB3A}" type="pres">
      <dgm:prSet presAssocID="{D162CEEF-0E85-4A6A-9853-38C10308CA0E}" presName="connectorText" presStyleLbl="sibTrans2D1" presStyleIdx="2" presStyleCnt="3"/>
      <dgm:spPr/>
    </dgm:pt>
    <dgm:pt modelId="{DB125A10-7A67-4DB6-BCAE-5C4BD7DF189B}" type="pres">
      <dgm:prSet presAssocID="{212930ED-3318-479E-8D12-925B1FC90C87}" presName="node" presStyleLbl="node1" presStyleIdx="3" presStyleCnt="4">
        <dgm:presLayoutVars>
          <dgm:bulletEnabled val="1"/>
        </dgm:presLayoutVars>
      </dgm:prSet>
      <dgm:spPr/>
    </dgm:pt>
  </dgm:ptLst>
  <dgm:cxnLst>
    <dgm:cxn modelId="{E7A3670D-1549-4F4D-8B65-F3194D8DCACE}" type="presOf" srcId="{0DD97CCB-C3C4-4AC5-A015-87E6C966DE3E}" destId="{D6915109-63CD-44B5-BD2F-5C089F50F88A}" srcOrd="0" destOrd="0" presId="urn:microsoft.com/office/officeart/2005/8/layout/process1"/>
    <dgm:cxn modelId="{0F78111E-3801-4A6E-A339-D0D568C639F7}" type="presOf" srcId="{1FDC515D-91D8-431E-8902-F1F1232B8781}" destId="{3C576E4C-1D81-444E-A44B-EB51A64274C6}" srcOrd="1" destOrd="0" presId="urn:microsoft.com/office/officeart/2005/8/layout/process1"/>
    <dgm:cxn modelId="{E5F56737-7960-4819-A385-58576C4B5FEB}" type="presOf" srcId="{8946091D-5C08-4D95-A57B-CB1055EBAE6D}" destId="{44901712-897E-4927-AC19-2F3F670989FA}" srcOrd="0" destOrd="0" presId="urn:microsoft.com/office/officeart/2005/8/layout/process1"/>
    <dgm:cxn modelId="{4E99BE6A-8E6D-4175-84A6-16CF439721DB}" type="presOf" srcId="{212930ED-3318-479E-8D12-925B1FC90C87}" destId="{DB125A10-7A67-4DB6-BCAE-5C4BD7DF189B}" srcOrd="0" destOrd="0" presId="urn:microsoft.com/office/officeart/2005/8/layout/process1"/>
    <dgm:cxn modelId="{FE876A4E-5839-4109-AF12-5CBF14C6B843}" srcId="{8946091D-5C08-4D95-A57B-CB1055EBAE6D}" destId="{212930ED-3318-479E-8D12-925B1FC90C87}" srcOrd="3" destOrd="0" parTransId="{CDF1EBF7-65E5-40F7-A7E2-5F44D0AB1411}" sibTransId="{EA5DD722-B941-4C98-9F3F-A6ECFB909BD8}"/>
    <dgm:cxn modelId="{5565F074-1D4A-4E9F-A31C-0287FEBE5C30}" type="presOf" srcId="{9E4CDDB4-7DB7-4A3C-9073-9A23AE54C132}" destId="{787361B0-D7F8-4998-9C17-D1BB0B358F82}" srcOrd="0" destOrd="0" presId="urn:microsoft.com/office/officeart/2005/8/layout/process1"/>
    <dgm:cxn modelId="{F7396858-7FA8-43D3-80B7-B9D46CAF60DD}" type="presOf" srcId="{D162CEEF-0E85-4A6A-9853-38C10308CA0E}" destId="{61F052F1-0BAD-4A23-8C54-07F1720FDB3A}" srcOrd="1" destOrd="0" presId="urn:microsoft.com/office/officeart/2005/8/layout/process1"/>
    <dgm:cxn modelId="{DF979C96-3313-44A4-86A5-CAE7E1653E7A}" type="presOf" srcId="{D162CEEF-0E85-4A6A-9853-38C10308CA0E}" destId="{36F60377-4A1C-460E-B83C-D2A4C7DDBEF5}" srcOrd="0" destOrd="0" presId="urn:microsoft.com/office/officeart/2005/8/layout/process1"/>
    <dgm:cxn modelId="{E723AE9D-79C3-4D50-85F2-9F34FEAB2FC2}" srcId="{8946091D-5C08-4D95-A57B-CB1055EBAE6D}" destId="{405981C9-5C1F-4341-AC63-CE6974F06105}" srcOrd="1" destOrd="0" parTransId="{0594661A-A16E-4550-9A54-716A15610C42}" sibTransId="{0DD97CCB-C3C4-4AC5-A015-87E6C966DE3E}"/>
    <dgm:cxn modelId="{8C9AA5C9-FB5C-4206-99F0-0625E30B30DA}" srcId="{8946091D-5C08-4D95-A57B-CB1055EBAE6D}" destId="{1E39B844-FF90-4F16-8804-BE67E40ECF08}" srcOrd="2" destOrd="0" parTransId="{41D03C7F-EA59-4E45-A420-920881111DE7}" sibTransId="{D162CEEF-0E85-4A6A-9853-38C10308CA0E}"/>
    <dgm:cxn modelId="{EE0F02CB-919E-465B-8B67-72DD80DBA64C}" srcId="{8946091D-5C08-4D95-A57B-CB1055EBAE6D}" destId="{9E4CDDB4-7DB7-4A3C-9073-9A23AE54C132}" srcOrd="0" destOrd="0" parTransId="{A5CC7C8A-1F4A-4D3B-B551-E065FAD2932B}" sibTransId="{1FDC515D-91D8-431E-8902-F1F1232B8781}"/>
    <dgm:cxn modelId="{FD2EF1D5-ACD6-4F67-B2CC-A1C2026737C9}" type="presOf" srcId="{1FDC515D-91D8-431E-8902-F1F1232B8781}" destId="{F610BF13-E18A-4077-85C5-FB2D3E26A14D}" srcOrd="0" destOrd="0" presId="urn:microsoft.com/office/officeart/2005/8/layout/process1"/>
    <dgm:cxn modelId="{38B194DD-A369-467E-B0B9-B2CEA79CCFE3}" type="presOf" srcId="{1E39B844-FF90-4F16-8804-BE67E40ECF08}" destId="{018EA979-E60D-4969-9E15-45475C3DCF70}" srcOrd="0" destOrd="0" presId="urn:microsoft.com/office/officeart/2005/8/layout/process1"/>
    <dgm:cxn modelId="{FACEFAE2-4F6B-43F2-8382-48AEF08348F4}" type="presOf" srcId="{0DD97CCB-C3C4-4AC5-A015-87E6C966DE3E}" destId="{986DA608-B36F-454C-BE8F-35CEA9E98FA6}" srcOrd="1" destOrd="0" presId="urn:microsoft.com/office/officeart/2005/8/layout/process1"/>
    <dgm:cxn modelId="{ED8567F6-FC3F-469C-8900-CA4A05958ED9}" type="presOf" srcId="{405981C9-5C1F-4341-AC63-CE6974F06105}" destId="{ADEBD1B8-4BDE-4C3E-BE25-C883A4E7B196}" srcOrd="0" destOrd="0" presId="urn:microsoft.com/office/officeart/2005/8/layout/process1"/>
    <dgm:cxn modelId="{047D1124-61BF-4268-B654-0D8585C2FDDE}" type="presParOf" srcId="{44901712-897E-4927-AC19-2F3F670989FA}" destId="{787361B0-D7F8-4998-9C17-D1BB0B358F82}" srcOrd="0" destOrd="0" presId="urn:microsoft.com/office/officeart/2005/8/layout/process1"/>
    <dgm:cxn modelId="{1612A253-C2D8-4388-BA26-24D94C06674D}" type="presParOf" srcId="{44901712-897E-4927-AC19-2F3F670989FA}" destId="{F610BF13-E18A-4077-85C5-FB2D3E26A14D}" srcOrd="1" destOrd="0" presId="urn:microsoft.com/office/officeart/2005/8/layout/process1"/>
    <dgm:cxn modelId="{00D72C36-4BFC-4CFB-966F-D4F3F0582061}" type="presParOf" srcId="{F610BF13-E18A-4077-85C5-FB2D3E26A14D}" destId="{3C576E4C-1D81-444E-A44B-EB51A64274C6}" srcOrd="0" destOrd="0" presId="urn:microsoft.com/office/officeart/2005/8/layout/process1"/>
    <dgm:cxn modelId="{13965173-899C-4972-A6E8-26EA0387C2A2}" type="presParOf" srcId="{44901712-897E-4927-AC19-2F3F670989FA}" destId="{ADEBD1B8-4BDE-4C3E-BE25-C883A4E7B196}" srcOrd="2" destOrd="0" presId="urn:microsoft.com/office/officeart/2005/8/layout/process1"/>
    <dgm:cxn modelId="{DA1BD3BD-D61E-4A49-B102-82E51AC83F5F}" type="presParOf" srcId="{44901712-897E-4927-AC19-2F3F670989FA}" destId="{D6915109-63CD-44B5-BD2F-5C089F50F88A}" srcOrd="3" destOrd="0" presId="urn:microsoft.com/office/officeart/2005/8/layout/process1"/>
    <dgm:cxn modelId="{285463B2-E196-4FE9-A259-4C6CD086774B}" type="presParOf" srcId="{D6915109-63CD-44B5-BD2F-5C089F50F88A}" destId="{986DA608-B36F-454C-BE8F-35CEA9E98FA6}" srcOrd="0" destOrd="0" presId="urn:microsoft.com/office/officeart/2005/8/layout/process1"/>
    <dgm:cxn modelId="{5CC3C4FE-8C2D-4FBA-ACAD-DFEF877455DB}" type="presParOf" srcId="{44901712-897E-4927-AC19-2F3F670989FA}" destId="{018EA979-E60D-4969-9E15-45475C3DCF70}" srcOrd="4" destOrd="0" presId="urn:microsoft.com/office/officeart/2005/8/layout/process1"/>
    <dgm:cxn modelId="{D680F40B-9261-4901-9891-07586142B0FA}" type="presParOf" srcId="{44901712-897E-4927-AC19-2F3F670989FA}" destId="{36F60377-4A1C-460E-B83C-D2A4C7DDBEF5}" srcOrd="5" destOrd="0" presId="urn:microsoft.com/office/officeart/2005/8/layout/process1"/>
    <dgm:cxn modelId="{0A68BFDE-C859-448F-A17F-68AF23E30C29}" type="presParOf" srcId="{36F60377-4A1C-460E-B83C-D2A4C7DDBEF5}" destId="{61F052F1-0BAD-4A23-8C54-07F1720FDB3A}" srcOrd="0" destOrd="0" presId="urn:microsoft.com/office/officeart/2005/8/layout/process1"/>
    <dgm:cxn modelId="{F43FFE46-8CB1-4A56-863B-820D46F477EA}" type="presParOf" srcId="{44901712-897E-4927-AC19-2F3F670989FA}" destId="{DB125A10-7A67-4DB6-BCAE-5C4BD7DF189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46091D-5C08-4D95-A57B-CB1055EBAE6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E39B844-FF90-4F16-8804-BE67E40ECF08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ZAHTJEV NADLEŽNOM SUDU ZA OSIGURANJEM DOKAZA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D03C7F-EA59-4E45-A420-920881111DE7}" type="parTrans" cxnId="{8C9AA5C9-FB5C-4206-99F0-0625E30B30DA}">
      <dgm:prSet/>
      <dgm:spPr/>
      <dgm:t>
        <a:bodyPr/>
        <a:lstStyle/>
        <a:p>
          <a:endParaRPr lang="hr-HR"/>
        </a:p>
      </dgm:t>
    </dgm:pt>
    <dgm:pt modelId="{D162CEEF-0E85-4A6A-9853-38C10308CA0E}" type="sibTrans" cxnId="{8C9AA5C9-FB5C-4206-99F0-0625E30B30DA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hr-HR"/>
        </a:p>
      </dgm:t>
    </dgm:pt>
    <dgm:pt modelId="{212930ED-3318-479E-8D12-925B1FC90C87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SUD IMENUJE SUDSKOG VJEŠTAKA ZA OSIGURANJE DOKAZA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F1EBF7-65E5-40F7-A7E2-5F44D0AB1411}" type="parTrans" cxnId="{FE876A4E-5839-4109-AF12-5CBF14C6B843}">
      <dgm:prSet/>
      <dgm:spPr/>
      <dgm:t>
        <a:bodyPr/>
        <a:lstStyle/>
        <a:p>
          <a:endParaRPr lang="hr-HR"/>
        </a:p>
      </dgm:t>
    </dgm:pt>
    <dgm:pt modelId="{EA5DD722-B941-4C98-9F3F-A6ECFB909BD8}" type="sibTrans" cxnId="{FE876A4E-5839-4109-AF12-5CBF14C6B84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hr-HR"/>
        </a:p>
      </dgm:t>
    </dgm:pt>
    <dgm:pt modelId="{2FD228A3-5C95-40A8-95E8-064DEFD69C49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PRAĆENJE TIJEKA SANACIJE OD STRANE SUDSKOG VJEŠTAKA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422119-3E22-45F4-A49F-0E67220F8B46}" type="parTrans" cxnId="{FD1344DF-3D63-4B9D-9C18-3C024F46138E}">
      <dgm:prSet/>
      <dgm:spPr/>
      <dgm:t>
        <a:bodyPr/>
        <a:lstStyle/>
        <a:p>
          <a:endParaRPr lang="hr-HR"/>
        </a:p>
      </dgm:t>
    </dgm:pt>
    <dgm:pt modelId="{7B0BC342-DECD-4EF6-94EB-EB55A887BCC4}" type="sibTrans" cxnId="{FD1344DF-3D63-4B9D-9C18-3C024F46138E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hr-HR"/>
        </a:p>
      </dgm:t>
    </dgm:pt>
    <dgm:pt modelId="{73E16C10-5C82-4802-8A00-C22915DBCB14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KONTROLA OBRAČUNA IZVEDENIH RADOVA OD STRANE SUDSKOG VJEŠTAKA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F16E6C-67DF-4EA6-A153-94CCC2B85EA3}" type="parTrans" cxnId="{39893912-B0E3-443F-8F5D-85D68607B306}">
      <dgm:prSet/>
      <dgm:spPr/>
      <dgm:t>
        <a:bodyPr/>
        <a:lstStyle/>
        <a:p>
          <a:endParaRPr lang="hr-HR"/>
        </a:p>
      </dgm:t>
    </dgm:pt>
    <dgm:pt modelId="{54E7D83B-C97F-4E7E-A6B2-6308620A5380}" type="sibTrans" cxnId="{39893912-B0E3-443F-8F5D-85D68607B306}">
      <dgm:prSet/>
      <dgm:spPr/>
      <dgm:t>
        <a:bodyPr/>
        <a:lstStyle/>
        <a:p>
          <a:endParaRPr lang="hr-HR"/>
        </a:p>
      </dgm:t>
    </dgm:pt>
    <dgm:pt modelId="{44901712-897E-4927-AC19-2F3F670989FA}" type="pres">
      <dgm:prSet presAssocID="{8946091D-5C08-4D95-A57B-CB1055EBAE6D}" presName="Name0" presStyleCnt="0">
        <dgm:presLayoutVars>
          <dgm:dir/>
          <dgm:resizeHandles val="exact"/>
        </dgm:presLayoutVars>
      </dgm:prSet>
      <dgm:spPr/>
    </dgm:pt>
    <dgm:pt modelId="{018EA979-E60D-4969-9E15-45475C3DCF70}" type="pres">
      <dgm:prSet presAssocID="{1E39B844-FF90-4F16-8804-BE67E40ECF08}" presName="node" presStyleLbl="node1" presStyleIdx="0" presStyleCnt="4">
        <dgm:presLayoutVars>
          <dgm:bulletEnabled val="1"/>
        </dgm:presLayoutVars>
      </dgm:prSet>
      <dgm:spPr/>
    </dgm:pt>
    <dgm:pt modelId="{36F60377-4A1C-460E-B83C-D2A4C7DDBEF5}" type="pres">
      <dgm:prSet presAssocID="{D162CEEF-0E85-4A6A-9853-38C10308CA0E}" presName="sibTrans" presStyleLbl="sibTrans2D1" presStyleIdx="0" presStyleCnt="3"/>
      <dgm:spPr/>
    </dgm:pt>
    <dgm:pt modelId="{61F052F1-0BAD-4A23-8C54-07F1720FDB3A}" type="pres">
      <dgm:prSet presAssocID="{D162CEEF-0E85-4A6A-9853-38C10308CA0E}" presName="connectorText" presStyleLbl="sibTrans2D1" presStyleIdx="0" presStyleCnt="3"/>
      <dgm:spPr/>
    </dgm:pt>
    <dgm:pt modelId="{DB125A10-7A67-4DB6-BCAE-5C4BD7DF189B}" type="pres">
      <dgm:prSet presAssocID="{212930ED-3318-479E-8D12-925B1FC90C87}" presName="node" presStyleLbl="node1" presStyleIdx="1" presStyleCnt="4">
        <dgm:presLayoutVars>
          <dgm:bulletEnabled val="1"/>
        </dgm:presLayoutVars>
      </dgm:prSet>
      <dgm:spPr/>
    </dgm:pt>
    <dgm:pt modelId="{626170AD-F6C8-475F-BBF9-9685C9757A8D}" type="pres">
      <dgm:prSet presAssocID="{EA5DD722-B941-4C98-9F3F-A6ECFB909BD8}" presName="sibTrans" presStyleLbl="sibTrans2D1" presStyleIdx="1" presStyleCnt="3"/>
      <dgm:spPr/>
    </dgm:pt>
    <dgm:pt modelId="{2CD3393C-99AD-418B-9546-AD8B1D681F11}" type="pres">
      <dgm:prSet presAssocID="{EA5DD722-B941-4C98-9F3F-A6ECFB909BD8}" presName="connectorText" presStyleLbl="sibTrans2D1" presStyleIdx="1" presStyleCnt="3"/>
      <dgm:spPr/>
    </dgm:pt>
    <dgm:pt modelId="{812754DC-4792-480A-9599-023BDFE161EB}" type="pres">
      <dgm:prSet presAssocID="{2FD228A3-5C95-40A8-95E8-064DEFD69C49}" presName="node" presStyleLbl="node1" presStyleIdx="2" presStyleCnt="4">
        <dgm:presLayoutVars>
          <dgm:bulletEnabled val="1"/>
        </dgm:presLayoutVars>
      </dgm:prSet>
      <dgm:spPr/>
    </dgm:pt>
    <dgm:pt modelId="{63C50155-B473-4F35-A6B4-49F8487E16C1}" type="pres">
      <dgm:prSet presAssocID="{7B0BC342-DECD-4EF6-94EB-EB55A887BCC4}" presName="sibTrans" presStyleLbl="sibTrans2D1" presStyleIdx="2" presStyleCnt="3"/>
      <dgm:spPr/>
    </dgm:pt>
    <dgm:pt modelId="{6634377A-C11B-4ED2-A9CC-657250F1638A}" type="pres">
      <dgm:prSet presAssocID="{7B0BC342-DECD-4EF6-94EB-EB55A887BCC4}" presName="connectorText" presStyleLbl="sibTrans2D1" presStyleIdx="2" presStyleCnt="3"/>
      <dgm:spPr/>
    </dgm:pt>
    <dgm:pt modelId="{D4DDDCEC-5EBC-495F-9C3C-3B64FCD04B64}" type="pres">
      <dgm:prSet presAssocID="{73E16C10-5C82-4802-8A00-C22915DBCB14}" presName="node" presStyleLbl="node1" presStyleIdx="3" presStyleCnt="4" custLinFactNeighborX="572" custLinFactNeighborY="2479">
        <dgm:presLayoutVars>
          <dgm:bulletEnabled val="1"/>
        </dgm:presLayoutVars>
      </dgm:prSet>
      <dgm:spPr/>
    </dgm:pt>
  </dgm:ptLst>
  <dgm:cxnLst>
    <dgm:cxn modelId="{39893912-B0E3-443F-8F5D-85D68607B306}" srcId="{8946091D-5C08-4D95-A57B-CB1055EBAE6D}" destId="{73E16C10-5C82-4802-8A00-C22915DBCB14}" srcOrd="3" destOrd="0" parTransId="{28F16E6C-67DF-4EA6-A153-94CCC2B85EA3}" sibTransId="{54E7D83B-C97F-4E7E-A6B2-6308620A5380}"/>
    <dgm:cxn modelId="{4642B614-1151-4D85-AFCE-A31DE561E9EA}" type="presOf" srcId="{EA5DD722-B941-4C98-9F3F-A6ECFB909BD8}" destId="{2CD3393C-99AD-418B-9546-AD8B1D681F11}" srcOrd="1" destOrd="0" presId="urn:microsoft.com/office/officeart/2005/8/layout/process1"/>
    <dgm:cxn modelId="{87C0BB27-4A00-41B3-93A9-85E9CFED849E}" type="presOf" srcId="{2FD228A3-5C95-40A8-95E8-064DEFD69C49}" destId="{812754DC-4792-480A-9599-023BDFE161EB}" srcOrd="0" destOrd="0" presId="urn:microsoft.com/office/officeart/2005/8/layout/process1"/>
    <dgm:cxn modelId="{E5F56737-7960-4819-A385-58576C4B5FEB}" type="presOf" srcId="{8946091D-5C08-4D95-A57B-CB1055EBAE6D}" destId="{44901712-897E-4927-AC19-2F3F670989FA}" srcOrd="0" destOrd="0" presId="urn:microsoft.com/office/officeart/2005/8/layout/process1"/>
    <dgm:cxn modelId="{16DBD543-57A3-4EDA-8275-F6FE42B25167}" type="presOf" srcId="{7B0BC342-DECD-4EF6-94EB-EB55A887BCC4}" destId="{6634377A-C11B-4ED2-A9CC-657250F1638A}" srcOrd="1" destOrd="0" presId="urn:microsoft.com/office/officeart/2005/8/layout/process1"/>
    <dgm:cxn modelId="{4E99BE6A-8E6D-4175-84A6-16CF439721DB}" type="presOf" srcId="{212930ED-3318-479E-8D12-925B1FC90C87}" destId="{DB125A10-7A67-4DB6-BCAE-5C4BD7DF189B}" srcOrd="0" destOrd="0" presId="urn:microsoft.com/office/officeart/2005/8/layout/process1"/>
    <dgm:cxn modelId="{FE876A4E-5839-4109-AF12-5CBF14C6B843}" srcId="{8946091D-5C08-4D95-A57B-CB1055EBAE6D}" destId="{212930ED-3318-479E-8D12-925B1FC90C87}" srcOrd="1" destOrd="0" parTransId="{CDF1EBF7-65E5-40F7-A7E2-5F44D0AB1411}" sibTransId="{EA5DD722-B941-4C98-9F3F-A6ECFB909BD8}"/>
    <dgm:cxn modelId="{21E10273-5B28-40BF-934E-624301768477}" type="presOf" srcId="{73E16C10-5C82-4802-8A00-C22915DBCB14}" destId="{D4DDDCEC-5EBC-495F-9C3C-3B64FCD04B64}" srcOrd="0" destOrd="0" presId="urn:microsoft.com/office/officeart/2005/8/layout/process1"/>
    <dgm:cxn modelId="{F7396858-7FA8-43D3-80B7-B9D46CAF60DD}" type="presOf" srcId="{D162CEEF-0E85-4A6A-9853-38C10308CA0E}" destId="{61F052F1-0BAD-4A23-8C54-07F1720FDB3A}" srcOrd="1" destOrd="0" presId="urn:microsoft.com/office/officeart/2005/8/layout/process1"/>
    <dgm:cxn modelId="{FC49C592-0F4A-456B-9B18-B1F446CF88AF}" type="presOf" srcId="{7B0BC342-DECD-4EF6-94EB-EB55A887BCC4}" destId="{63C50155-B473-4F35-A6B4-49F8487E16C1}" srcOrd="0" destOrd="0" presId="urn:microsoft.com/office/officeart/2005/8/layout/process1"/>
    <dgm:cxn modelId="{DF979C96-3313-44A4-86A5-CAE7E1653E7A}" type="presOf" srcId="{D162CEEF-0E85-4A6A-9853-38C10308CA0E}" destId="{36F60377-4A1C-460E-B83C-D2A4C7DDBEF5}" srcOrd="0" destOrd="0" presId="urn:microsoft.com/office/officeart/2005/8/layout/process1"/>
    <dgm:cxn modelId="{8C9AA5C9-FB5C-4206-99F0-0625E30B30DA}" srcId="{8946091D-5C08-4D95-A57B-CB1055EBAE6D}" destId="{1E39B844-FF90-4F16-8804-BE67E40ECF08}" srcOrd="0" destOrd="0" parTransId="{41D03C7F-EA59-4E45-A420-920881111DE7}" sibTransId="{D162CEEF-0E85-4A6A-9853-38C10308CA0E}"/>
    <dgm:cxn modelId="{A38B27CD-7D64-41E7-90A7-533474F36A8B}" type="presOf" srcId="{EA5DD722-B941-4C98-9F3F-A6ECFB909BD8}" destId="{626170AD-F6C8-475F-BBF9-9685C9757A8D}" srcOrd="0" destOrd="0" presId="urn:microsoft.com/office/officeart/2005/8/layout/process1"/>
    <dgm:cxn modelId="{38B194DD-A369-467E-B0B9-B2CEA79CCFE3}" type="presOf" srcId="{1E39B844-FF90-4F16-8804-BE67E40ECF08}" destId="{018EA979-E60D-4969-9E15-45475C3DCF70}" srcOrd="0" destOrd="0" presId="urn:microsoft.com/office/officeart/2005/8/layout/process1"/>
    <dgm:cxn modelId="{FD1344DF-3D63-4B9D-9C18-3C024F46138E}" srcId="{8946091D-5C08-4D95-A57B-CB1055EBAE6D}" destId="{2FD228A3-5C95-40A8-95E8-064DEFD69C49}" srcOrd="2" destOrd="0" parTransId="{1A422119-3E22-45F4-A49F-0E67220F8B46}" sibTransId="{7B0BC342-DECD-4EF6-94EB-EB55A887BCC4}"/>
    <dgm:cxn modelId="{5CC3C4FE-8C2D-4FBA-ACAD-DFEF877455DB}" type="presParOf" srcId="{44901712-897E-4927-AC19-2F3F670989FA}" destId="{018EA979-E60D-4969-9E15-45475C3DCF70}" srcOrd="0" destOrd="0" presId="urn:microsoft.com/office/officeart/2005/8/layout/process1"/>
    <dgm:cxn modelId="{D680F40B-9261-4901-9891-07586142B0FA}" type="presParOf" srcId="{44901712-897E-4927-AC19-2F3F670989FA}" destId="{36F60377-4A1C-460E-B83C-D2A4C7DDBEF5}" srcOrd="1" destOrd="0" presId="urn:microsoft.com/office/officeart/2005/8/layout/process1"/>
    <dgm:cxn modelId="{0A68BFDE-C859-448F-A17F-68AF23E30C29}" type="presParOf" srcId="{36F60377-4A1C-460E-B83C-D2A4C7DDBEF5}" destId="{61F052F1-0BAD-4A23-8C54-07F1720FDB3A}" srcOrd="0" destOrd="0" presId="urn:microsoft.com/office/officeart/2005/8/layout/process1"/>
    <dgm:cxn modelId="{F43FFE46-8CB1-4A56-863B-820D46F477EA}" type="presParOf" srcId="{44901712-897E-4927-AC19-2F3F670989FA}" destId="{DB125A10-7A67-4DB6-BCAE-5C4BD7DF189B}" srcOrd="2" destOrd="0" presId="urn:microsoft.com/office/officeart/2005/8/layout/process1"/>
    <dgm:cxn modelId="{2F63DDD6-3513-4A5B-97E1-DAB8548F0BD1}" type="presParOf" srcId="{44901712-897E-4927-AC19-2F3F670989FA}" destId="{626170AD-F6C8-475F-BBF9-9685C9757A8D}" srcOrd="3" destOrd="0" presId="urn:microsoft.com/office/officeart/2005/8/layout/process1"/>
    <dgm:cxn modelId="{F5F027DC-9440-4699-8933-7FD03A463E10}" type="presParOf" srcId="{626170AD-F6C8-475F-BBF9-9685C9757A8D}" destId="{2CD3393C-99AD-418B-9546-AD8B1D681F11}" srcOrd="0" destOrd="0" presId="urn:microsoft.com/office/officeart/2005/8/layout/process1"/>
    <dgm:cxn modelId="{4201D197-5D9E-4231-BAA9-9F4CE8FE86DE}" type="presParOf" srcId="{44901712-897E-4927-AC19-2F3F670989FA}" destId="{812754DC-4792-480A-9599-023BDFE161EB}" srcOrd="4" destOrd="0" presId="urn:microsoft.com/office/officeart/2005/8/layout/process1"/>
    <dgm:cxn modelId="{722B84D6-8D8C-46E3-A634-A541A0578E5E}" type="presParOf" srcId="{44901712-897E-4927-AC19-2F3F670989FA}" destId="{63C50155-B473-4F35-A6B4-49F8487E16C1}" srcOrd="5" destOrd="0" presId="urn:microsoft.com/office/officeart/2005/8/layout/process1"/>
    <dgm:cxn modelId="{017A78F0-1F03-4C39-AB79-465724D1DA1B}" type="presParOf" srcId="{63C50155-B473-4F35-A6B4-49F8487E16C1}" destId="{6634377A-C11B-4ED2-A9CC-657250F1638A}" srcOrd="0" destOrd="0" presId="urn:microsoft.com/office/officeart/2005/8/layout/process1"/>
    <dgm:cxn modelId="{3822CBA9-D9CA-4956-9B67-AF688869C323}" type="presParOf" srcId="{44901712-897E-4927-AC19-2F3F670989FA}" destId="{D4DDDCEC-5EBC-495F-9C3C-3B64FCD04B6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46091D-5C08-4D95-A57B-CB1055EBAE6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E39B844-FF90-4F16-8804-BE67E40ECF08}">
      <dgm:prSet phldrT="[Text]"/>
      <dgm:spPr>
        <a:solidFill>
          <a:srgbClr val="122E7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SMANJUJU SE TROŠKOVI CIJELOG PROCESA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D03C7F-EA59-4E45-A420-920881111DE7}" type="parTrans" cxnId="{8C9AA5C9-FB5C-4206-99F0-0625E30B30DA}">
      <dgm:prSet/>
      <dgm:spPr/>
      <dgm:t>
        <a:bodyPr/>
        <a:lstStyle/>
        <a:p>
          <a:endParaRPr lang="hr-HR"/>
        </a:p>
      </dgm:t>
    </dgm:pt>
    <dgm:pt modelId="{D162CEEF-0E85-4A6A-9853-38C10308CA0E}" type="sibTrans" cxnId="{8C9AA5C9-FB5C-4206-99F0-0625E30B30DA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hr-HR"/>
        </a:p>
      </dgm:t>
    </dgm:pt>
    <dgm:pt modelId="{405981C9-5C1F-4341-AC63-CE6974F06105}">
      <dgm:prSet phldrT="[Text]"/>
      <dgm:spPr>
        <a:solidFill>
          <a:srgbClr val="122E7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SKRAĆUJE SE UKUPNO TRAJANJE SUDSKOG POSTUPKA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94661A-A16E-4550-9A54-716A15610C42}" type="parTrans" cxnId="{E723AE9D-79C3-4D50-85F2-9F34FEAB2FC2}">
      <dgm:prSet/>
      <dgm:spPr/>
      <dgm:t>
        <a:bodyPr/>
        <a:lstStyle/>
        <a:p>
          <a:endParaRPr lang="hr-HR"/>
        </a:p>
      </dgm:t>
    </dgm:pt>
    <dgm:pt modelId="{0DD97CCB-C3C4-4AC5-A015-87E6C966DE3E}" type="sibTrans" cxnId="{E723AE9D-79C3-4D50-85F2-9F34FEAB2FC2}">
      <dgm:prSet/>
      <dgm:spPr>
        <a:solidFill>
          <a:srgbClr val="0A238C"/>
        </a:solidFill>
      </dgm:spPr>
      <dgm:t>
        <a:bodyPr/>
        <a:lstStyle/>
        <a:p>
          <a:endParaRPr lang="hr-HR"/>
        </a:p>
      </dgm:t>
    </dgm:pt>
    <dgm:pt modelId="{9E4CDDB4-7DB7-4A3C-9073-9A23AE54C132}">
      <dgm:prSet phldrT="[Text]"/>
      <dgm:spPr>
        <a:solidFill>
          <a:srgbClr val="122E7C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SKRAĆUJU SE DOKAZNE RADNJE</a:t>
          </a:r>
          <a:endParaRPr lang="hr-H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CC7C8A-1F4A-4D3B-B551-E065FAD2932B}" type="parTrans" cxnId="{EE0F02CB-919E-465B-8B67-72DD80DBA64C}">
      <dgm:prSet/>
      <dgm:spPr/>
      <dgm:t>
        <a:bodyPr/>
        <a:lstStyle/>
        <a:p>
          <a:endParaRPr lang="hr-HR"/>
        </a:p>
      </dgm:t>
    </dgm:pt>
    <dgm:pt modelId="{1FDC515D-91D8-431E-8902-F1F1232B8781}" type="sibTrans" cxnId="{EE0F02CB-919E-465B-8B67-72DD80DBA64C}">
      <dgm:prSet/>
      <dgm:spPr>
        <a:solidFill>
          <a:srgbClr val="0A238C"/>
        </a:solidFill>
      </dgm:spPr>
      <dgm:t>
        <a:bodyPr/>
        <a:lstStyle/>
        <a:p>
          <a:endParaRPr lang="hr-HR" dirty="0"/>
        </a:p>
      </dgm:t>
    </dgm:pt>
    <dgm:pt modelId="{44901712-897E-4927-AC19-2F3F670989FA}" type="pres">
      <dgm:prSet presAssocID="{8946091D-5C08-4D95-A57B-CB1055EBAE6D}" presName="Name0" presStyleCnt="0">
        <dgm:presLayoutVars>
          <dgm:dir/>
          <dgm:resizeHandles val="exact"/>
        </dgm:presLayoutVars>
      </dgm:prSet>
      <dgm:spPr/>
    </dgm:pt>
    <dgm:pt modelId="{787361B0-D7F8-4998-9C17-D1BB0B358F82}" type="pres">
      <dgm:prSet presAssocID="{9E4CDDB4-7DB7-4A3C-9073-9A23AE54C132}" presName="node" presStyleLbl="node1" presStyleIdx="0" presStyleCnt="3">
        <dgm:presLayoutVars>
          <dgm:bulletEnabled val="1"/>
        </dgm:presLayoutVars>
      </dgm:prSet>
      <dgm:spPr/>
    </dgm:pt>
    <dgm:pt modelId="{F610BF13-E18A-4077-85C5-FB2D3E26A14D}" type="pres">
      <dgm:prSet presAssocID="{1FDC515D-91D8-431E-8902-F1F1232B8781}" presName="sibTrans" presStyleLbl="sibTrans2D1" presStyleIdx="0" presStyleCnt="2"/>
      <dgm:spPr/>
    </dgm:pt>
    <dgm:pt modelId="{3C576E4C-1D81-444E-A44B-EB51A64274C6}" type="pres">
      <dgm:prSet presAssocID="{1FDC515D-91D8-431E-8902-F1F1232B8781}" presName="connectorText" presStyleLbl="sibTrans2D1" presStyleIdx="0" presStyleCnt="2"/>
      <dgm:spPr/>
    </dgm:pt>
    <dgm:pt modelId="{ADEBD1B8-4BDE-4C3E-BE25-C883A4E7B196}" type="pres">
      <dgm:prSet presAssocID="{405981C9-5C1F-4341-AC63-CE6974F06105}" presName="node" presStyleLbl="node1" presStyleIdx="1" presStyleCnt="3">
        <dgm:presLayoutVars>
          <dgm:bulletEnabled val="1"/>
        </dgm:presLayoutVars>
      </dgm:prSet>
      <dgm:spPr/>
    </dgm:pt>
    <dgm:pt modelId="{D6915109-63CD-44B5-BD2F-5C089F50F88A}" type="pres">
      <dgm:prSet presAssocID="{0DD97CCB-C3C4-4AC5-A015-87E6C966DE3E}" presName="sibTrans" presStyleLbl="sibTrans2D1" presStyleIdx="1" presStyleCnt="2"/>
      <dgm:spPr/>
    </dgm:pt>
    <dgm:pt modelId="{986DA608-B36F-454C-BE8F-35CEA9E98FA6}" type="pres">
      <dgm:prSet presAssocID="{0DD97CCB-C3C4-4AC5-A015-87E6C966DE3E}" presName="connectorText" presStyleLbl="sibTrans2D1" presStyleIdx="1" presStyleCnt="2"/>
      <dgm:spPr/>
    </dgm:pt>
    <dgm:pt modelId="{018EA979-E60D-4969-9E15-45475C3DCF70}" type="pres">
      <dgm:prSet presAssocID="{1E39B844-FF90-4F16-8804-BE67E40ECF08}" presName="node" presStyleLbl="node1" presStyleIdx="2" presStyleCnt="3">
        <dgm:presLayoutVars>
          <dgm:bulletEnabled val="1"/>
        </dgm:presLayoutVars>
      </dgm:prSet>
      <dgm:spPr/>
    </dgm:pt>
  </dgm:ptLst>
  <dgm:cxnLst>
    <dgm:cxn modelId="{E7A3670D-1549-4F4D-8B65-F3194D8DCACE}" type="presOf" srcId="{0DD97CCB-C3C4-4AC5-A015-87E6C966DE3E}" destId="{D6915109-63CD-44B5-BD2F-5C089F50F88A}" srcOrd="0" destOrd="0" presId="urn:microsoft.com/office/officeart/2005/8/layout/process1"/>
    <dgm:cxn modelId="{0F78111E-3801-4A6E-A339-D0D568C639F7}" type="presOf" srcId="{1FDC515D-91D8-431E-8902-F1F1232B8781}" destId="{3C576E4C-1D81-444E-A44B-EB51A64274C6}" srcOrd="1" destOrd="0" presId="urn:microsoft.com/office/officeart/2005/8/layout/process1"/>
    <dgm:cxn modelId="{E5F56737-7960-4819-A385-58576C4B5FEB}" type="presOf" srcId="{8946091D-5C08-4D95-A57B-CB1055EBAE6D}" destId="{44901712-897E-4927-AC19-2F3F670989FA}" srcOrd="0" destOrd="0" presId="urn:microsoft.com/office/officeart/2005/8/layout/process1"/>
    <dgm:cxn modelId="{5565F074-1D4A-4E9F-A31C-0287FEBE5C30}" type="presOf" srcId="{9E4CDDB4-7DB7-4A3C-9073-9A23AE54C132}" destId="{787361B0-D7F8-4998-9C17-D1BB0B358F82}" srcOrd="0" destOrd="0" presId="urn:microsoft.com/office/officeart/2005/8/layout/process1"/>
    <dgm:cxn modelId="{E723AE9D-79C3-4D50-85F2-9F34FEAB2FC2}" srcId="{8946091D-5C08-4D95-A57B-CB1055EBAE6D}" destId="{405981C9-5C1F-4341-AC63-CE6974F06105}" srcOrd="1" destOrd="0" parTransId="{0594661A-A16E-4550-9A54-716A15610C42}" sibTransId="{0DD97CCB-C3C4-4AC5-A015-87E6C966DE3E}"/>
    <dgm:cxn modelId="{8C9AA5C9-FB5C-4206-99F0-0625E30B30DA}" srcId="{8946091D-5C08-4D95-A57B-CB1055EBAE6D}" destId="{1E39B844-FF90-4F16-8804-BE67E40ECF08}" srcOrd="2" destOrd="0" parTransId="{41D03C7F-EA59-4E45-A420-920881111DE7}" sibTransId="{D162CEEF-0E85-4A6A-9853-38C10308CA0E}"/>
    <dgm:cxn modelId="{EE0F02CB-919E-465B-8B67-72DD80DBA64C}" srcId="{8946091D-5C08-4D95-A57B-CB1055EBAE6D}" destId="{9E4CDDB4-7DB7-4A3C-9073-9A23AE54C132}" srcOrd="0" destOrd="0" parTransId="{A5CC7C8A-1F4A-4D3B-B551-E065FAD2932B}" sibTransId="{1FDC515D-91D8-431E-8902-F1F1232B8781}"/>
    <dgm:cxn modelId="{FD2EF1D5-ACD6-4F67-B2CC-A1C2026737C9}" type="presOf" srcId="{1FDC515D-91D8-431E-8902-F1F1232B8781}" destId="{F610BF13-E18A-4077-85C5-FB2D3E26A14D}" srcOrd="0" destOrd="0" presId="urn:microsoft.com/office/officeart/2005/8/layout/process1"/>
    <dgm:cxn modelId="{38B194DD-A369-467E-B0B9-B2CEA79CCFE3}" type="presOf" srcId="{1E39B844-FF90-4F16-8804-BE67E40ECF08}" destId="{018EA979-E60D-4969-9E15-45475C3DCF70}" srcOrd="0" destOrd="0" presId="urn:microsoft.com/office/officeart/2005/8/layout/process1"/>
    <dgm:cxn modelId="{FACEFAE2-4F6B-43F2-8382-48AEF08348F4}" type="presOf" srcId="{0DD97CCB-C3C4-4AC5-A015-87E6C966DE3E}" destId="{986DA608-B36F-454C-BE8F-35CEA9E98FA6}" srcOrd="1" destOrd="0" presId="urn:microsoft.com/office/officeart/2005/8/layout/process1"/>
    <dgm:cxn modelId="{ED8567F6-FC3F-469C-8900-CA4A05958ED9}" type="presOf" srcId="{405981C9-5C1F-4341-AC63-CE6974F06105}" destId="{ADEBD1B8-4BDE-4C3E-BE25-C883A4E7B196}" srcOrd="0" destOrd="0" presId="urn:microsoft.com/office/officeart/2005/8/layout/process1"/>
    <dgm:cxn modelId="{047D1124-61BF-4268-B654-0D8585C2FDDE}" type="presParOf" srcId="{44901712-897E-4927-AC19-2F3F670989FA}" destId="{787361B0-D7F8-4998-9C17-D1BB0B358F82}" srcOrd="0" destOrd="0" presId="urn:microsoft.com/office/officeart/2005/8/layout/process1"/>
    <dgm:cxn modelId="{1612A253-C2D8-4388-BA26-24D94C06674D}" type="presParOf" srcId="{44901712-897E-4927-AC19-2F3F670989FA}" destId="{F610BF13-E18A-4077-85C5-FB2D3E26A14D}" srcOrd="1" destOrd="0" presId="urn:microsoft.com/office/officeart/2005/8/layout/process1"/>
    <dgm:cxn modelId="{00D72C36-4BFC-4CFB-966F-D4F3F0582061}" type="presParOf" srcId="{F610BF13-E18A-4077-85C5-FB2D3E26A14D}" destId="{3C576E4C-1D81-444E-A44B-EB51A64274C6}" srcOrd="0" destOrd="0" presId="urn:microsoft.com/office/officeart/2005/8/layout/process1"/>
    <dgm:cxn modelId="{13965173-899C-4972-A6E8-26EA0387C2A2}" type="presParOf" srcId="{44901712-897E-4927-AC19-2F3F670989FA}" destId="{ADEBD1B8-4BDE-4C3E-BE25-C883A4E7B196}" srcOrd="2" destOrd="0" presId="urn:microsoft.com/office/officeart/2005/8/layout/process1"/>
    <dgm:cxn modelId="{DA1BD3BD-D61E-4A49-B102-82E51AC83F5F}" type="presParOf" srcId="{44901712-897E-4927-AC19-2F3F670989FA}" destId="{D6915109-63CD-44B5-BD2F-5C089F50F88A}" srcOrd="3" destOrd="0" presId="urn:microsoft.com/office/officeart/2005/8/layout/process1"/>
    <dgm:cxn modelId="{285463B2-E196-4FE9-A259-4C6CD086774B}" type="presParOf" srcId="{D6915109-63CD-44B5-BD2F-5C089F50F88A}" destId="{986DA608-B36F-454C-BE8F-35CEA9E98FA6}" srcOrd="0" destOrd="0" presId="urn:microsoft.com/office/officeart/2005/8/layout/process1"/>
    <dgm:cxn modelId="{5CC3C4FE-8C2D-4FBA-ACAD-DFEF877455DB}" type="presParOf" srcId="{44901712-897E-4927-AC19-2F3F670989FA}" destId="{018EA979-E60D-4969-9E15-45475C3DCF7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E47B9-DE52-4D44-AE69-058BA5E3F1E5}">
      <dsp:nvSpPr>
        <dsp:cNvPr id="0" name=""/>
        <dsp:cNvSpPr/>
      </dsp:nvSpPr>
      <dsp:spPr>
        <a:xfrm>
          <a:off x="0" y="1205365"/>
          <a:ext cx="6974402" cy="909491"/>
        </a:xfrm>
        <a:prstGeom prst="rect">
          <a:avLst/>
        </a:prstGeom>
        <a:solidFill>
          <a:srgbClr val="122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Arial Narrow" panose="020B0606020202030204" pitchFamily="34" charset="0"/>
            </a:rPr>
            <a:t>RJEŠAVANJE NEDOSTATAKA NA GRAĐEVINAMA  </a:t>
          </a:r>
          <a:endParaRPr lang="hr-HR" sz="2500" b="1" kern="1200" dirty="0">
            <a:latin typeface="Arial Narrow" panose="020B0606020202030204" pitchFamily="34" charset="0"/>
          </a:endParaRPr>
        </a:p>
      </dsp:txBody>
      <dsp:txXfrm>
        <a:off x="0" y="1205365"/>
        <a:ext cx="6974402" cy="909491"/>
      </dsp:txXfrm>
    </dsp:sp>
    <dsp:sp modelId="{F66E1B0A-7263-496D-82D7-94D1E7415FCF}">
      <dsp:nvSpPr>
        <dsp:cNvPr id="0" name=""/>
        <dsp:cNvSpPr/>
      </dsp:nvSpPr>
      <dsp:spPr>
        <a:xfrm>
          <a:off x="0" y="2468684"/>
          <a:ext cx="2941315" cy="114074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Arial Narrow" panose="020B0606020202030204" pitchFamily="34" charset="0"/>
            </a:rPr>
            <a:t>A. STRUČNI ASPEKT</a:t>
          </a:r>
          <a:endParaRPr lang="hr-HR" sz="2500" b="1" kern="1200" dirty="0">
            <a:latin typeface="Arial Narrow" panose="020B0606020202030204" pitchFamily="34" charset="0"/>
          </a:endParaRPr>
        </a:p>
      </dsp:txBody>
      <dsp:txXfrm>
        <a:off x="0" y="2468684"/>
        <a:ext cx="2941315" cy="1140744"/>
      </dsp:txXfrm>
    </dsp:sp>
    <dsp:sp modelId="{3C1A85BE-923E-49D9-A63B-0C2E4C1DE613}">
      <dsp:nvSpPr>
        <dsp:cNvPr id="0" name=""/>
        <dsp:cNvSpPr/>
      </dsp:nvSpPr>
      <dsp:spPr>
        <a:xfrm>
          <a:off x="4106875" y="2481101"/>
          <a:ext cx="2877888" cy="11283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Arial Narrow" panose="020B0606020202030204" pitchFamily="34" charset="0"/>
            </a:rPr>
            <a:t>B. PRAVNO-PROCEDURALNI ASPEKT</a:t>
          </a:r>
          <a:endParaRPr lang="hr-HR" sz="2500" kern="1200" dirty="0"/>
        </a:p>
      </dsp:txBody>
      <dsp:txXfrm>
        <a:off x="4106875" y="2481101"/>
        <a:ext cx="2877888" cy="1128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EA979-E60D-4969-9E15-45475C3DCF70}">
      <dsp:nvSpPr>
        <dsp:cNvPr id="0" name=""/>
        <dsp:cNvSpPr/>
      </dsp:nvSpPr>
      <dsp:spPr>
        <a:xfrm>
          <a:off x="6265" y="259285"/>
          <a:ext cx="1872700" cy="1281629"/>
        </a:xfrm>
        <a:prstGeom prst="roundRect">
          <a:avLst>
            <a:gd name="adj" fmla="val 10000"/>
          </a:avLst>
        </a:prstGeom>
        <a:solidFill>
          <a:srgbClr val="0A23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POJAVA OZBILJNIJIH  NEDOSTATAKA</a:t>
          </a:r>
          <a:endParaRPr lang="hr-HR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803" y="296823"/>
        <a:ext cx="1797624" cy="1206553"/>
      </dsp:txXfrm>
    </dsp:sp>
    <dsp:sp modelId="{36F60377-4A1C-460E-B83C-D2A4C7DDBEF5}">
      <dsp:nvSpPr>
        <dsp:cNvPr id="0" name=""/>
        <dsp:cNvSpPr/>
      </dsp:nvSpPr>
      <dsp:spPr>
        <a:xfrm>
          <a:off x="2066235" y="667885"/>
          <a:ext cx="397012" cy="464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300" kern="1200"/>
        </a:p>
      </dsp:txBody>
      <dsp:txXfrm>
        <a:off x="2066235" y="760771"/>
        <a:ext cx="277908" cy="278657"/>
      </dsp:txXfrm>
    </dsp:sp>
    <dsp:sp modelId="{DB125A10-7A67-4DB6-BCAE-5C4BD7DF189B}">
      <dsp:nvSpPr>
        <dsp:cNvPr id="0" name=""/>
        <dsp:cNvSpPr/>
      </dsp:nvSpPr>
      <dsp:spPr>
        <a:xfrm>
          <a:off x="2628045" y="259285"/>
          <a:ext cx="1872700" cy="1281629"/>
        </a:xfrm>
        <a:prstGeom prst="roundRect">
          <a:avLst>
            <a:gd name="adj" fmla="val 10000"/>
          </a:avLst>
        </a:prstGeom>
        <a:solidFill>
          <a:srgbClr val="0A23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ANGAŽMAN GRAĐEVINSKOG VJEŠTAKA I PREGLED  GRAĐEVINE</a:t>
          </a:r>
          <a:endParaRPr lang="hr-HR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5583" y="296823"/>
        <a:ext cx="1797624" cy="1206553"/>
      </dsp:txXfrm>
    </dsp:sp>
    <dsp:sp modelId="{626170AD-F6C8-475F-BBF9-9685C9757A8D}">
      <dsp:nvSpPr>
        <dsp:cNvPr id="0" name=""/>
        <dsp:cNvSpPr/>
      </dsp:nvSpPr>
      <dsp:spPr>
        <a:xfrm>
          <a:off x="4688016" y="667885"/>
          <a:ext cx="397012" cy="464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300" kern="1200"/>
        </a:p>
      </dsp:txBody>
      <dsp:txXfrm>
        <a:off x="4688016" y="760771"/>
        <a:ext cx="277908" cy="278657"/>
      </dsp:txXfrm>
    </dsp:sp>
    <dsp:sp modelId="{812754DC-4792-480A-9599-023BDFE161EB}">
      <dsp:nvSpPr>
        <dsp:cNvPr id="0" name=""/>
        <dsp:cNvSpPr/>
      </dsp:nvSpPr>
      <dsp:spPr>
        <a:xfrm>
          <a:off x="5249826" y="259285"/>
          <a:ext cx="1872700" cy="1281629"/>
        </a:xfrm>
        <a:prstGeom prst="roundRect">
          <a:avLst>
            <a:gd name="adj" fmla="val 10000"/>
          </a:avLst>
        </a:prstGeom>
        <a:solidFill>
          <a:srgbClr val="0A23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IZRADA VJEŠTAČKOG NALAZA GRAĐEVINSKOG VJEŠTAKA</a:t>
          </a:r>
          <a:endParaRPr lang="hr-HR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87364" y="296823"/>
        <a:ext cx="1797624" cy="12065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44D11-06BB-434E-88BE-AA63BA3A9FE4}">
      <dsp:nvSpPr>
        <dsp:cNvPr id="0" name=""/>
        <dsp:cNvSpPr/>
      </dsp:nvSpPr>
      <dsp:spPr>
        <a:xfrm>
          <a:off x="6265" y="0"/>
          <a:ext cx="1872700" cy="1800200"/>
        </a:xfrm>
        <a:prstGeom prst="roundRect">
          <a:avLst>
            <a:gd name="adj" fmla="val 10000"/>
          </a:avLst>
        </a:prstGeom>
        <a:solidFill>
          <a:srgbClr val="0A23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POZIV PRETHODNOM IZVOĐAČU DA OTKLONI NEDOSTATAK</a:t>
          </a:r>
          <a:endParaRPr lang="hr-HR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991" y="52726"/>
        <a:ext cx="1767248" cy="1694748"/>
      </dsp:txXfrm>
    </dsp:sp>
    <dsp:sp modelId="{05C986D6-7600-4C9A-B3F6-BDECFFD499AC}">
      <dsp:nvSpPr>
        <dsp:cNvPr id="0" name=""/>
        <dsp:cNvSpPr/>
      </dsp:nvSpPr>
      <dsp:spPr>
        <a:xfrm>
          <a:off x="2066235" y="667885"/>
          <a:ext cx="397012" cy="464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kern="1200"/>
        </a:p>
      </dsp:txBody>
      <dsp:txXfrm>
        <a:off x="2066235" y="760771"/>
        <a:ext cx="277908" cy="278657"/>
      </dsp:txXfrm>
    </dsp:sp>
    <dsp:sp modelId="{F29FF125-9EEB-4B48-9A29-2C5203D659FE}">
      <dsp:nvSpPr>
        <dsp:cNvPr id="0" name=""/>
        <dsp:cNvSpPr/>
      </dsp:nvSpPr>
      <dsp:spPr>
        <a:xfrm>
          <a:off x="2628045" y="0"/>
          <a:ext cx="1872700" cy="1800200"/>
        </a:xfrm>
        <a:prstGeom prst="roundRect">
          <a:avLst>
            <a:gd name="adj" fmla="val 10000"/>
          </a:avLst>
        </a:prstGeom>
        <a:solidFill>
          <a:srgbClr val="0A23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IZVOĐAČ ODBIJA OTKLONITI NEDOSTATKE</a:t>
          </a:r>
          <a:endParaRPr lang="hr-HR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0771" y="52726"/>
        <a:ext cx="1767248" cy="1694748"/>
      </dsp:txXfrm>
    </dsp:sp>
    <dsp:sp modelId="{E759AB10-761F-4F5A-81EA-537ADD944E1F}">
      <dsp:nvSpPr>
        <dsp:cNvPr id="0" name=""/>
        <dsp:cNvSpPr/>
      </dsp:nvSpPr>
      <dsp:spPr>
        <a:xfrm>
          <a:off x="4688016" y="667885"/>
          <a:ext cx="397012" cy="464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kern="1200"/>
        </a:p>
      </dsp:txBody>
      <dsp:txXfrm>
        <a:off x="4688016" y="760771"/>
        <a:ext cx="277908" cy="278657"/>
      </dsp:txXfrm>
    </dsp:sp>
    <dsp:sp modelId="{3B2B138A-135F-44D4-9AB8-5CE6A5E5D1B6}">
      <dsp:nvSpPr>
        <dsp:cNvPr id="0" name=""/>
        <dsp:cNvSpPr/>
      </dsp:nvSpPr>
      <dsp:spPr>
        <a:xfrm>
          <a:off x="5249826" y="0"/>
          <a:ext cx="1872700" cy="1800200"/>
        </a:xfrm>
        <a:prstGeom prst="roundRect">
          <a:avLst>
            <a:gd name="adj" fmla="val 10000"/>
          </a:avLst>
        </a:prstGeom>
        <a:solidFill>
          <a:srgbClr val="0A23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INVESTITOR DONOSI ODLUKU DA OTKLONI NEDOSTATKE U VLASTITOM ARANŽAMNU</a:t>
          </a:r>
          <a:endParaRPr lang="hr-HR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02552" y="52726"/>
        <a:ext cx="1767248" cy="16947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EA979-E60D-4969-9E15-45475C3DCF70}">
      <dsp:nvSpPr>
        <dsp:cNvPr id="0" name=""/>
        <dsp:cNvSpPr/>
      </dsp:nvSpPr>
      <dsp:spPr>
        <a:xfrm>
          <a:off x="6265" y="0"/>
          <a:ext cx="1872700" cy="1800200"/>
        </a:xfrm>
        <a:prstGeom prst="roundRect">
          <a:avLst>
            <a:gd name="adj" fmla="val 10000"/>
          </a:avLst>
        </a:prstGeom>
        <a:solidFill>
          <a:srgbClr val="0A23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ANGAŽMAN STRUČNE OSOBE/TVRTKE NA IZRADI TEHNIČKOG RJEŠENJA I TROŠKOVNIKA SANACIJE</a:t>
          </a:r>
          <a:endParaRPr lang="hr-HR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991" y="52726"/>
        <a:ext cx="1767248" cy="1694748"/>
      </dsp:txXfrm>
    </dsp:sp>
    <dsp:sp modelId="{36F60377-4A1C-460E-B83C-D2A4C7DDBEF5}">
      <dsp:nvSpPr>
        <dsp:cNvPr id="0" name=""/>
        <dsp:cNvSpPr/>
      </dsp:nvSpPr>
      <dsp:spPr>
        <a:xfrm>
          <a:off x="2066235" y="667885"/>
          <a:ext cx="397012" cy="46442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</dsp:txBody>
      <dsp:txXfrm>
        <a:off x="2066235" y="760771"/>
        <a:ext cx="277908" cy="278657"/>
      </dsp:txXfrm>
    </dsp:sp>
    <dsp:sp modelId="{DB125A10-7A67-4DB6-BCAE-5C4BD7DF189B}">
      <dsp:nvSpPr>
        <dsp:cNvPr id="0" name=""/>
        <dsp:cNvSpPr/>
      </dsp:nvSpPr>
      <dsp:spPr>
        <a:xfrm>
          <a:off x="2628045" y="0"/>
          <a:ext cx="1872700" cy="1800200"/>
        </a:xfrm>
        <a:prstGeom prst="roundRect">
          <a:avLst>
            <a:gd name="adj" fmla="val 10000"/>
          </a:avLst>
        </a:prstGeom>
        <a:solidFill>
          <a:srgbClr val="0A23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INVESTITOR PRIKUPLJA PONUDE I ODABIR NOVOG IZVOĐAČA ZA SANACIJU</a:t>
          </a:r>
          <a:endParaRPr lang="hr-HR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0771" y="52726"/>
        <a:ext cx="1767248" cy="1694748"/>
      </dsp:txXfrm>
    </dsp:sp>
    <dsp:sp modelId="{626170AD-F6C8-475F-BBF9-9685C9757A8D}">
      <dsp:nvSpPr>
        <dsp:cNvPr id="0" name=""/>
        <dsp:cNvSpPr/>
      </dsp:nvSpPr>
      <dsp:spPr>
        <a:xfrm>
          <a:off x="4688016" y="667885"/>
          <a:ext cx="397012" cy="46442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</dsp:txBody>
      <dsp:txXfrm>
        <a:off x="4688016" y="760771"/>
        <a:ext cx="277908" cy="278657"/>
      </dsp:txXfrm>
    </dsp:sp>
    <dsp:sp modelId="{812754DC-4792-480A-9599-023BDFE161EB}">
      <dsp:nvSpPr>
        <dsp:cNvPr id="0" name=""/>
        <dsp:cNvSpPr/>
      </dsp:nvSpPr>
      <dsp:spPr>
        <a:xfrm>
          <a:off x="5249826" y="0"/>
          <a:ext cx="1872700" cy="1800200"/>
        </a:xfrm>
        <a:prstGeom prst="roundRect">
          <a:avLst>
            <a:gd name="adj" fmla="val 10000"/>
          </a:avLst>
        </a:prstGeom>
        <a:solidFill>
          <a:srgbClr val="0A23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PROVEDBA SANACIJSKIH RADOVA I  STRUČNO PRAĆENJE TIJEKA SANACIJE</a:t>
          </a:r>
          <a:endParaRPr lang="hr-HR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02552" y="52726"/>
        <a:ext cx="1767248" cy="16947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DDDCEC-5EBC-495F-9C3C-3B64FCD04B64}">
      <dsp:nvSpPr>
        <dsp:cNvPr id="0" name=""/>
        <dsp:cNvSpPr/>
      </dsp:nvSpPr>
      <dsp:spPr>
        <a:xfrm>
          <a:off x="1392" y="9349"/>
          <a:ext cx="2969169" cy="1781501"/>
        </a:xfrm>
        <a:prstGeom prst="roundRect">
          <a:avLst>
            <a:gd name="adj" fmla="val 10000"/>
          </a:avLst>
        </a:prstGeom>
        <a:solidFill>
          <a:srgbClr val="0A23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OBRAČUN IZVEDENIH RADOVA I UTVRĐIVANJE KONAČNE CIJENE</a:t>
          </a:r>
          <a:endParaRPr lang="hr-HR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570" y="61527"/>
        <a:ext cx="2864813" cy="1677145"/>
      </dsp:txXfrm>
    </dsp:sp>
    <dsp:sp modelId="{D7186A94-A5E0-4947-A849-F775EB75492C}">
      <dsp:nvSpPr>
        <dsp:cNvPr id="0" name=""/>
        <dsp:cNvSpPr/>
      </dsp:nvSpPr>
      <dsp:spPr>
        <a:xfrm>
          <a:off x="3267479" y="531922"/>
          <a:ext cx="629463" cy="73635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>
        <a:off x="3267479" y="679193"/>
        <a:ext cx="440624" cy="441812"/>
      </dsp:txXfrm>
    </dsp:sp>
    <dsp:sp modelId="{79844D11-06BB-434E-88BE-AA63BA3A9FE4}">
      <dsp:nvSpPr>
        <dsp:cNvPr id="0" name=""/>
        <dsp:cNvSpPr/>
      </dsp:nvSpPr>
      <dsp:spPr>
        <a:xfrm>
          <a:off x="4158229" y="9349"/>
          <a:ext cx="2969169" cy="1781501"/>
        </a:xfrm>
        <a:prstGeom prst="roundRect">
          <a:avLst>
            <a:gd name="adj" fmla="val 10000"/>
          </a:avLst>
        </a:prstGeom>
        <a:solidFill>
          <a:srgbClr val="0A23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ODŠTETNI ZAHTJEV PREMA PRETHODNOM IZVOĐAČU</a:t>
          </a:r>
          <a:endParaRPr lang="hr-HR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0407" y="61527"/>
        <a:ext cx="2864813" cy="16771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361B0-D7F8-4998-9C17-D1BB0B358F82}">
      <dsp:nvSpPr>
        <dsp:cNvPr id="0" name=""/>
        <dsp:cNvSpPr/>
      </dsp:nvSpPr>
      <dsp:spPr>
        <a:xfrm>
          <a:off x="3132" y="258045"/>
          <a:ext cx="1369716" cy="12841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 panose="020B0604020202020204" pitchFamily="34" charset="0"/>
              <a:cs typeface="Arial" panose="020B0604020202020204" pitchFamily="34" charset="0"/>
            </a:rPr>
            <a:t>UTVRĐIVANJE KONAČNE VRIJEDNOSTI RADOVA  (S UMANJENJEM NA IME NOVE AMORTIZACIJE)</a:t>
          </a:r>
          <a:endParaRPr lang="hr-H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42" y="295655"/>
        <a:ext cx="1294496" cy="1208889"/>
      </dsp:txXfrm>
    </dsp:sp>
    <dsp:sp modelId="{F610BF13-E18A-4077-85C5-FB2D3E26A14D}">
      <dsp:nvSpPr>
        <dsp:cNvPr id="0" name=""/>
        <dsp:cNvSpPr/>
      </dsp:nvSpPr>
      <dsp:spPr>
        <a:xfrm>
          <a:off x="1509821" y="730255"/>
          <a:ext cx="290379" cy="33968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>
        <a:off x="1509821" y="798193"/>
        <a:ext cx="203265" cy="203813"/>
      </dsp:txXfrm>
    </dsp:sp>
    <dsp:sp modelId="{ADEBD1B8-4BDE-4C3E-BE25-C883A4E7B196}">
      <dsp:nvSpPr>
        <dsp:cNvPr id="0" name=""/>
        <dsp:cNvSpPr/>
      </dsp:nvSpPr>
      <dsp:spPr>
        <a:xfrm>
          <a:off x="1920736" y="258045"/>
          <a:ext cx="1369716" cy="12841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 panose="020B0604020202020204" pitchFamily="34" charset="0"/>
              <a:cs typeface="Arial" panose="020B0604020202020204" pitchFamily="34" charset="0"/>
            </a:rPr>
            <a:t>ZAVRŠNI NALAZ I MIŠLJENJE SUDSKOG VJEŠTAKA</a:t>
          </a:r>
          <a:endParaRPr lang="hr-H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58346" y="295655"/>
        <a:ext cx="1294496" cy="1208889"/>
      </dsp:txXfrm>
    </dsp:sp>
    <dsp:sp modelId="{D6915109-63CD-44B5-BD2F-5C089F50F88A}">
      <dsp:nvSpPr>
        <dsp:cNvPr id="0" name=""/>
        <dsp:cNvSpPr/>
      </dsp:nvSpPr>
      <dsp:spPr>
        <a:xfrm>
          <a:off x="3427424" y="730255"/>
          <a:ext cx="290379" cy="33968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>
        <a:off x="3427424" y="798193"/>
        <a:ext cx="203265" cy="203813"/>
      </dsp:txXfrm>
    </dsp:sp>
    <dsp:sp modelId="{018EA979-E60D-4969-9E15-45475C3DCF70}">
      <dsp:nvSpPr>
        <dsp:cNvPr id="0" name=""/>
        <dsp:cNvSpPr/>
      </dsp:nvSpPr>
      <dsp:spPr>
        <a:xfrm>
          <a:off x="3838339" y="258045"/>
          <a:ext cx="1369716" cy="12841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 panose="020B0604020202020204" pitchFamily="34" charset="0"/>
              <a:cs typeface="Arial" panose="020B0604020202020204" pitchFamily="34" charset="0"/>
            </a:rPr>
            <a:t>DOSTAVA NALAZA SUDA INVESTITORU U PREDMETU OSIGURANJA DOKAZA</a:t>
          </a:r>
          <a:endParaRPr lang="hr-H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75949" y="295655"/>
        <a:ext cx="1294496" cy="1208889"/>
      </dsp:txXfrm>
    </dsp:sp>
    <dsp:sp modelId="{36F60377-4A1C-460E-B83C-D2A4C7DDBEF5}">
      <dsp:nvSpPr>
        <dsp:cNvPr id="0" name=""/>
        <dsp:cNvSpPr/>
      </dsp:nvSpPr>
      <dsp:spPr>
        <a:xfrm>
          <a:off x="5345027" y="730255"/>
          <a:ext cx="290379" cy="33968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>
        <a:off x="5345027" y="798193"/>
        <a:ext cx="203265" cy="203813"/>
      </dsp:txXfrm>
    </dsp:sp>
    <dsp:sp modelId="{DB125A10-7A67-4DB6-BCAE-5C4BD7DF189B}">
      <dsp:nvSpPr>
        <dsp:cNvPr id="0" name=""/>
        <dsp:cNvSpPr/>
      </dsp:nvSpPr>
      <dsp:spPr>
        <a:xfrm>
          <a:off x="5755942" y="258045"/>
          <a:ext cx="1369716" cy="12841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 panose="020B0604020202020204" pitchFamily="34" charset="0"/>
              <a:cs typeface="Arial" panose="020B0604020202020204" pitchFamily="34" charset="0"/>
            </a:rPr>
            <a:t>POKRETANJE SUDSKOG POSTUPKA – TUŽBE PROTIV PRETHODNOG IZVOĐAČA</a:t>
          </a:r>
          <a:endParaRPr lang="hr-H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3552" y="295655"/>
        <a:ext cx="1294496" cy="12088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EA979-E60D-4969-9E15-45475C3DCF70}">
      <dsp:nvSpPr>
        <dsp:cNvPr id="0" name=""/>
        <dsp:cNvSpPr/>
      </dsp:nvSpPr>
      <dsp:spPr>
        <a:xfrm>
          <a:off x="3132" y="255750"/>
          <a:ext cx="1369716" cy="1288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 panose="020B0604020202020204" pitchFamily="34" charset="0"/>
              <a:cs typeface="Arial" panose="020B0604020202020204" pitchFamily="34" charset="0"/>
            </a:rPr>
            <a:t>ZAHTJEV NADLEŽNOM SUDU ZA OSIGURANJEM DOKAZA</a:t>
          </a:r>
          <a:endParaRPr lang="hr-H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877" y="293495"/>
        <a:ext cx="1294226" cy="1213209"/>
      </dsp:txXfrm>
    </dsp:sp>
    <dsp:sp modelId="{36F60377-4A1C-460E-B83C-D2A4C7DDBEF5}">
      <dsp:nvSpPr>
        <dsp:cNvPr id="0" name=""/>
        <dsp:cNvSpPr/>
      </dsp:nvSpPr>
      <dsp:spPr>
        <a:xfrm>
          <a:off x="1509821" y="730255"/>
          <a:ext cx="290379" cy="33968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>
        <a:off x="1509821" y="798193"/>
        <a:ext cx="203265" cy="203813"/>
      </dsp:txXfrm>
    </dsp:sp>
    <dsp:sp modelId="{DB125A10-7A67-4DB6-BCAE-5C4BD7DF189B}">
      <dsp:nvSpPr>
        <dsp:cNvPr id="0" name=""/>
        <dsp:cNvSpPr/>
      </dsp:nvSpPr>
      <dsp:spPr>
        <a:xfrm>
          <a:off x="1920736" y="255750"/>
          <a:ext cx="1369716" cy="1288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 panose="020B0604020202020204" pitchFamily="34" charset="0"/>
              <a:cs typeface="Arial" panose="020B0604020202020204" pitchFamily="34" charset="0"/>
            </a:rPr>
            <a:t>SUD IMENUJE SUDSKOG VJEŠTAKA ZA OSIGURANJE DOKAZA</a:t>
          </a:r>
          <a:endParaRPr lang="hr-H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58481" y="293495"/>
        <a:ext cx="1294226" cy="1213209"/>
      </dsp:txXfrm>
    </dsp:sp>
    <dsp:sp modelId="{626170AD-F6C8-475F-BBF9-9685C9757A8D}">
      <dsp:nvSpPr>
        <dsp:cNvPr id="0" name=""/>
        <dsp:cNvSpPr/>
      </dsp:nvSpPr>
      <dsp:spPr>
        <a:xfrm>
          <a:off x="3427424" y="730255"/>
          <a:ext cx="290379" cy="33968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>
        <a:off x="3427424" y="798193"/>
        <a:ext cx="203265" cy="203813"/>
      </dsp:txXfrm>
    </dsp:sp>
    <dsp:sp modelId="{812754DC-4792-480A-9599-023BDFE161EB}">
      <dsp:nvSpPr>
        <dsp:cNvPr id="0" name=""/>
        <dsp:cNvSpPr/>
      </dsp:nvSpPr>
      <dsp:spPr>
        <a:xfrm>
          <a:off x="3838339" y="255750"/>
          <a:ext cx="1369716" cy="1288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 panose="020B0604020202020204" pitchFamily="34" charset="0"/>
              <a:cs typeface="Arial" panose="020B0604020202020204" pitchFamily="34" charset="0"/>
            </a:rPr>
            <a:t>PRAĆENJE TIJEKA SANACIJE OD STRANE SUDSKOG VJEŠTAKA</a:t>
          </a:r>
          <a:endParaRPr lang="hr-H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76084" y="293495"/>
        <a:ext cx="1294226" cy="1213209"/>
      </dsp:txXfrm>
    </dsp:sp>
    <dsp:sp modelId="{63C50155-B473-4F35-A6B4-49F8487E16C1}">
      <dsp:nvSpPr>
        <dsp:cNvPr id="0" name=""/>
        <dsp:cNvSpPr/>
      </dsp:nvSpPr>
      <dsp:spPr>
        <a:xfrm rot="57173">
          <a:off x="5345790" y="746366"/>
          <a:ext cx="292080" cy="33968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>
        <a:off x="5345796" y="813575"/>
        <a:ext cx="204456" cy="203813"/>
      </dsp:txXfrm>
    </dsp:sp>
    <dsp:sp modelId="{D4DDDCEC-5EBC-495F-9C3C-3B64FCD04B64}">
      <dsp:nvSpPr>
        <dsp:cNvPr id="0" name=""/>
        <dsp:cNvSpPr/>
      </dsp:nvSpPr>
      <dsp:spPr>
        <a:xfrm>
          <a:off x="5759075" y="287697"/>
          <a:ext cx="1369716" cy="1288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 panose="020B0604020202020204" pitchFamily="34" charset="0"/>
              <a:cs typeface="Arial" panose="020B0604020202020204" pitchFamily="34" charset="0"/>
            </a:rPr>
            <a:t>KONTROLA OBRAČUNA IZVEDENIH RADOVA OD STRANE SUDSKOG VJEŠTAKA</a:t>
          </a:r>
          <a:endParaRPr lang="hr-H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6820" y="325442"/>
        <a:ext cx="1294226" cy="12132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361B0-D7F8-4998-9C17-D1BB0B358F82}">
      <dsp:nvSpPr>
        <dsp:cNvPr id="0" name=""/>
        <dsp:cNvSpPr/>
      </dsp:nvSpPr>
      <dsp:spPr>
        <a:xfrm>
          <a:off x="6265" y="180280"/>
          <a:ext cx="1872700" cy="1439638"/>
        </a:xfrm>
        <a:prstGeom prst="roundRect">
          <a:avLst>
            <a:gd name="adj" fmla="val 10000"/>
          </a:avLst>
        </a:prstGeom>
        <a:solidFill>
          <a:srgbClr val="122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SKRAĆUJU SE DOKAZNE RADNJE</a:t>
          </a:r>
          <a:endParaRPr lang="hr-HR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431" y="222446"/>
        <a:ext cx="1788368" cy="1355306"/>
      </dsp:txXfrm>
    </dsp:sp>
    <dsp:sp modelId="{F610BF13-E18A-4077-85C5-FB2D3E26A14D}">
      <dsp:nvSpPr>
        <dsp:cNvPr id="0" name=""/>
        <dsp:cNvSpPr/>
      </dsp:nvSpPr>
      <dsp:spPr>
        <a:xfrm>
          <a:off x="2066235" y="667885"/>
          <a:ext cx="397012" cy="464429"/>
        </a:xfrm>
        <a:prstGeom prst="rightArrow">
          <a:avLst>
            <a:gd name="adj1" fmla="val 60000"/>
            <a:gd name="adj2" fmla="val 50000"/>
          </a:avLst>
        </a:prstGeom>
        <a:solidFill>
          <a:srgbClr val="0A238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kern="1200" dirty="0"/>
        </a:p>
      </dsp:txBody>
      <dsp:txXfrm>
        <a:off x="2066235" y="760771"/>
        <a:ext cx="277908" cy="278657"/>
      </dsp:txXfrm>
    </dsp:sp>
    <dsp:sp modelId="{ADEBD1B8-4BDE-4C3E-BE25-C883A4E7B196}">
      <dsp:nvSpPr>
        <dsp:cNvPr id="0" name=""/>
        <dsp:cNvSpPr/>
      </dsp:nvSpPr>
      <dsp:spPr>
        <a:xfrm>
          <a:off x="2628045" y="180280"/>
          <a:ext cx="1872700" cy="1439638"/>
        </a:xfrm>
        <a:prstGeom prst="roundRect">
          <a:avLst>
            <a:gd name="adj" fmla="val 10000"/>
          </a:avLst>
        </a:prstGeom>
        <a:solidFill>
          <a:srgbClr val="122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SKRAĆUJE SE UKUPNO TRAJANJE SUDSKOG POSTUPKA</a:t>
          </a:r>
          <a:endParaRPr lang="hr-HR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0211" y="222446"/>
        <a:ext cx="1788368" cy="1355306"/>
      </dsp:txXfrm>
    </dsp:sp>
    <dsp:sp modelId="{D6915109-63CD-44B5-BD2F-5C089F50F88A}">
      <dsp:nvSpPr>
        <dsp:cNvPr id="0" name=""/>
        <dsp:cNvSpPr/>
      </dsp:nvSpPr>
      <dsp:spPr>
        <a:xfrm>
          <a:off x="4688016" y="667885"/>
          <a:ext cx="397012" cy="464429"/>
        </a:xfrm>
        <a:prstGeom prst="rightArrow">
          <a:avLst>
            <a:gd name="adj1" fmla="val 60000"/>
            <a:gd name="adj2" fmla="val 50000"/>
          </a:avLst>
        </a:prstGeom>
        <a:solidFill>
          <a:srgbClr val="0A238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kern="1200"/>
        </a:p>
      </dsp:txBody>
      <dsp:txXfrm>
        <a:off x="4688016" y="760771"/>
        <a:ext cx="277908" cy="278657"/>
      </dsp:txXfrm>
    </dsp:sp>
    <dsp:sp modelId="{018EA979-E60D-4969-9E15-45475C3DCF70}">
      <dsp:nvSpPr>
        <dsp:cNvPr id="0" name=""/>
        <dsp:cNvSpPr/>
      </dsp:nvSpPr>
      <dsp:spPr>
        <a:xfrm>
          <a:off x="5249826" y="180280"/>
          <a:ext cx="1872700" cy="1439638"/>
        </a:xfrm>
        <a:prstGeom prst="roundRect">
          <a:avLst>
            <a:gd name="adj" fmla="val 10000"/>
          </a:avLst>
        </a:prstGeom>
        <a:solidFill>
          <a:srgbClr val="122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SMANJUJU SE TROŠKOVI CIJELOG PROCESA</a:t>
          </a:r>
          <a:endParaRPr lang="hr-HR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91992" y="222446"/>
        <a:ext cx="1788368" cy="1355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12.6.2019.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12.6.2019.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 dirty="0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akon.hr/cms.htm?id=17767" TargetMode="External"/><Relationship Id="rId3" Type="http://schemas.openxmlformats.org/officeDocument/2006/relationships/hyperlink" Target="http://www.zakon.hr/cms.htm?id=97" TargetMode="External"/><Relationship Id="rId7" Type="http://schemas.openxmlformats.org/officeDocument/2006/relationships/hyperlink" Target="https://www.zakon.hr/cms.htm?id=17765" TargetMode="External"/><Relationship Id="rId2" Type="http://schemas.openxmlformats.org/officeDocument/2006/relationships/hyperlink" Target="http://www.zakon.hr/cms.htm?id=96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zakon.hr/cms.htm?id=27649" TargetMode="External"/><Relationship Id="rId5" Type="http://schemas.openxmlformats.org/officeDocument/2006/relationships/hyperlink" Target="http://www.zakon.hr/cms.htm?id=12058" TargetMode="External"/><Relationship Id="rId4" Type="http://schemas.openxmlformats.org/officeDocument/2006/relationships/hyperlink" Target="http://www.zakon.hr/cms.htm?id=98" TargetMode="External"/><Relationship Id="rId9" Type="http://schemas.openxmlformats.org/officeDocument/2006/relationships/hyperlink" Target="https://www.zakon.hr/cms.htm?id=39339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18605" y="669632"/>
            <a:ext cx="9144000" cy="14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Aft>
                <a:spcPts val="1800"/>
              </a:spcAft>
            </a:pPr>
            <a:r>
              <a:rPr lang="hr-H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SUDSKI POSTUPCI UTVRĐIVANJA NEDOSTATAKA NA GRAĐEVINAMA I PROJEKTIMA</a:t>
            </a:r>
            <a:endParaRPr lang="hr-HR" altLang="sr-Latn-RS" sz="3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1" y="5779615"/>
            <a:ext cx="867816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hr-HR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Krunoslav Komesar, dipl.ing.građ., </a:t>
            </a:r>
            <a:r>
              <a:rPr lang="en-GB" sz="18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stalni</a:t>
            </a:r>
            <a:r>
              <a:rPr lang="en-GB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sudski</a:t>
            </a:r>
            <a:r>
              <a:rPr lang="en-GB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vještak</a:t>
            </a:r>
            <a:r>
              <a:rPr lang="en-GB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za </a:t>
            </a:r>
            <a:r>
              <a:rPr lang="en-GB" sz="18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graditeljstvo</a:t>
            </a:r>
            <a:r>
              <a:rPr lang="hr-HR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- HDSVIP</a:t>
            </a:r>
            <a:br>
              <a:rPr lang="hr-HR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hr-HR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Mr. sci. Zlatko Omerhodžić, dipl.ing.građ., </a:t>
            </a:r>
            <a:r>
              <a:rPr lang="en-GB" sz="18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stalni</a:t>
            </a:r>
            <a:r>
              <a:rPr lang="en-GB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sudski</a:t>
            </a:r>
            <a:r>
              <a:rPr lang="en-GB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vještak</a:t>
            </a:r>
            <a:r>
              <a:rPr lang="en-GB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za </a:t>
            </a:r>
            <a:r>
              <a:rPr lang="en-GB" sz="18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graditeljstvo</a:t>
            </a:r>
            <a:r>
              <a:rPr lang="hr-HR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- HDSVIP</a:t>
            </a:r>
            <a:endParaRPr lang="hr-HR" altLang="sr-Latn-RS" sz="1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-18605" y="4428818"/>
            <a:ext cx="91440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2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Krunoslav Komesar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2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Zlatko Omerhodžić</a:t>
            </a: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05A8C-ED52-49B3-AC8E-E453239D42AD}"/>
              </a:ext>
            </a:extLst>
          </p:cNvPr>
          <p:cNvSpPr txBox="1"/>
          <p:nvPr/>
        </p:nvSpPr>
        <p:spPr>
          <a:xfrm>
            <a:off x="36513" y="1951672"/>
            <a:ext cx="910748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altLang="sr-Latn-RS" sz="4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Gubitak HI svojstava krovne HI folije u jamstvenom roku </a:t>
            </a:r>
          </a:p>
          <a:p>
            <a:pPr algn="ctr"/>
            <a:r>
              <a:rPr lang="hr-HR" altLang="sr-Latn-RS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postupak rješavanja nedostataka koji spadaju pod </a:t>
            </a:r>
            <a:endParaRPr lang="en-US" altLang="sr-Latn-RS" sz="24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altLang="sr-Latn-RS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bitne zahtjeve za građevinu</a:t>
            </a:r>
          </a:p>
          <a:p>
            <a:pPr algn="ctr"/>
            <a:endParaRPr lang="hr-HR" sz="32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53B6-359F-4EE4-B3D3-3D6C49723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772816"/>
            <a:ext cx="8229600" cy="208823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Investitor je zamijetio povremena curenja vidljiva na </a:t>
            </a:r>
            <a:r>
              <a:rPr lang="hr-HR" sz="1800" b="1" dirty="0" err="1">
                <a:latin typeface="Arial Narrow" panose="020B0606020202030204" pitchFamily="34" charset="0"/>
              </a:rPr>
              <a:t>podgledu</a:t>
            </a:r>
            <a:r>
              <a:rPr lang="hr-HR" sz="1800" b="1" dirty="0">
                <a:latin typeface="Arial Narrow" panose="020B0606020202030204" pitchFamily="34" charset="0"/>
              </a:rPr>
              <a:t> nadstrešnice </a:t>
            </a:r>
            <a:r>
              <a:rPr lang="en-US" sz="1800" b="1" dirty="0" err="1">
                <a:latin typeface="Arial Narrow" panose="020B0606020202030204" pitchFamily="34" charset="0"/>
              </a:rPr>
              <a:t>nad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hr-HR" sz="1800" b="1" dirty="0">
                <a:latin typeface="Arial Narrow" panose="020B0606020202030204" pitchFamily="34" charset="0"/>
              </a:rPr>
              <a:t>glavnim ulazom u građevinu a zatim i na dijelu unutrašnjosti građevine.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latin typeface="Arial Narrow" panose="020B0606020202030204" pitchFamily="34" charset="0"/>
              </a:rPr>
              <a:t>Prucurjevanja</a:t>
            </a:r>
            <a:r>
              <a:rPr lang="en-US" sz="1800" b="1" dirty="0">
                <a:latin typeface="Arial Narrow" panose="020B0606020202030204" pitchFamily="34" charset="0"/>
              </a:rPr>
              <a:t> s </a:t>
            </a:r>
            <a:r>
              <a:rPr lang="en-US" sz="1800" b="1" dirty="0" err="1">
                <a:latin typeface="Arial Narrow" panose="020B0606020202030204" pitchFamily="34" charset="0"/>
              </a:rPr>
              <a:t>krova</a:t>
            </a:r>
            <a:r>
              <a:rPr lang="en-US" sz="1800" b="1" dirty="0">
                <a:latin typeface="Arial Narrow" panose="020B0606020202030204" pitchFamily="34" charset="0"/>
              </a:rPr>
              <a:t> u </a:t>
            </a:r>
            <a:r>
              <a:rPr lang="en-US" sz="1800" b="1" dirty="0" err="1">
                <a:latin typeface="Arial Narrow" panose="020B0606020202030204" pitchFamily="34" charset="0"/>
              </a:rPr>
              <a:t>unutrašnjost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zgrade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su</a:t>
            </a:r>
            <a:r>
              <a:rPr lang="en-US" sz="1800" b="1" dirty="0">
                <a:latin typeface="Arial Narrow" panose="020B0606020202030204" pitchFamily="34" charset="0"/>
              </a:rPr>
              <a:t> s </a:t>
            </a:r>
            <a:r>
              <a:rPr lang="en-US" sz="1800" b="1" dirty="0" err="1">
                <a:latin typeface="Arial Narrow" panose="020B0606020202030204" pitchFamily="34" charset="0"/>
              </a:rPr>
              <a:t>vremenom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postala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sve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veća</a:t>
            </a:r>
            <a:r>
              <a:rPr lang="en-US" sz="1800" b="1" dirty="0">
                <a:latin typeface="Arial Narrow" panose="020B0606020202030204" pitchFamily="34" charset="0"/>
              </a:rPr>
              <a:t> i </a:t>
            </a:r>
            <a:r>
              <a:rPr lang="en-US" sz="1800" b="1" dirty="0" err="1">
                <a:latin typeface="Arial Narrow" panose="020B0606020202030204" pitchFamily="34" charset="0"/>
              </a:rPr>
              <a:t>obimnija</a:t>
            </a:r>
            <a:r>
              <a:rPr lang="en-US" sz="1800" b="1" dirty="0">
                <a:latin typeface="Arial Narrow" panose="020B0606020202030204" pitchFamily="34" charset="0"/>
              </a:rPr>
              <a:t>, </a:t>
            </a:r>
            <a:r>
              <a:rPr lang="en-US" sz="1800" b="1" dirty="0" err="1">
                <a:latin typeface="Arial Narrow" panose="020B0606020202030204" pitchFamily="34" charset="0"/>
              </a:rPr>
              <a:t>te</a:t>
            </a:r>
            <a:r>
              <a:rPr lang="en-US" sz="1800" b="1" dirty="0">
                <a:latin typeface="Arial Narrow" panose="020B0606020202030204" pitchFamily="34" charset="0"/>
              </a:rPr>
              <a:t> je d</a:t>
            </a:r>
            <a:r>
              <a:rPr lang="hr-HR" sz="1800" b="1" dirty="0" err="1">
                <a:latin typeface="Arial Narrow" panose="020B0606020202030204" pitchFamily="34" charset="0"/>
              </a:rPr>
              <a:t>io</a:t>
            </a:r>
            <a:r>
              <a:rPr lang="hr-HR" sz="1800" b="1" dirty="0">
                <a:latin typeface="Arial Narrow" panose="020B0606020202030204" pitchFamily="34" charset="0"/>
              </a:rPr>
              <a:t> građevine postao potpuno neupotrebljiv </a:t>
            </a:r>
            <a:r>
              <a:rPr lang="en-US" sz="1800" b="1" dirty="0">
                <a:latin typeface="Arial Narrow" panose="020B0606020202030204" pitchFamily="34" charset="0"/>
              </a:rPr>
              <a:t>za </a:t>
            </a:r>
            <a:r>
              <a:rPr lang="en-US" sz="1800" b="1" dirty="0" err="1">
                <a:latin typeface="Arial Narrow" panose="020B0606020202030204" pitchFamily="34" charset="0"/>
              </a:rPr>
              <a:t>normalnu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uporabu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hr-HR" sz="1800" b="1" dirty="0">
                <a:latin typeface="Arial Narrow" panose="020B0606020202030204" pitchFamily="34" charset="0"/>
              </a:rPr>
              <a:t>(</a:t>
            </a:r>
            <a:r>
              <a:rPr lang="en-US" sz="1800" b="1" dirty="0" err="1">
                <a:latin typeface="Arial Narrow" panose="020B0606020202030204" pitchFamily="34" charset="0"/>
              </a:rPr>
              <a:t>prostori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hr-HR" sz="1800" b="1" dirty="0" err="1">
                <a:latin typeface="Arial Narrow" panose="020B0606020202030204" pitchFamily="34" charset="0"/>
              </a:rPr>
              <a:t>učionic</a:t>
            </a:r>
            <a:r>
              <a:rPr lang="en-US" sz="1800" b="1" dirty="0">
                <a:latin typeface="Arial Narrow" panose="020B0606020202030204" pitchFamily="34" charset="0"/>
              </a:rPr>
              <a:t>e</a:t>
            </a:r>
            <a:r>
              <a:rPr lang="hr-HR" sz="1800" b="1" dirty="0">
                <a:latin typeface="Arial Narrow" panose="020B0606020202030204" pitchFamily="34" charset="0"/>
              </a:rPr>
              <a:t>, </a:t>
            </a:r>
            <a:r>
              <a:rPr lang="hr-HR" sz="1800" b="1" dirty="0" err="1">
                <a:latin typeface="Arial Narrow" panose="020B0606020202030204" pitchFamily="34" charset="0"/>
              </a:rPr>
              <a:t>knjižnic</a:t>
            </a:r>
            <a:r>
              <a:rPr lang="en-US" sz="1800" b="1" dirty="0">
                <a:latin typeface="Arial Narrow" panose="020B0606020202030204" pitchFamily="34" charset="0"/>
              </a:rPr>
              <a:t>e….</a:t>
            </a:r>
            <a:r>
              <a:rPr lang="hr-HR" sz="1800" b="1" dirty="0">
                <a:latin typeface="Arial Narrow" panose="020B0606020202030204" pitchFamily="34" charset="0"/>
              </a:rPr>
              <a:t>)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 err="1">
                <a:latin typeface="Arial Narrow" panose="020B0606020202030204" pitchFamily="34" charset="0"/>
              </a:rPr>
              <a:t>Kako</a:t>
            </a:r>
            <a:r>
              <a:rPr lang="en-US" sz="1800" b="1" dirty="0">
                <a:latin typeface="Arial Narrow" panose="020B0606020202030204" pitchFamily="34" charset="0"/>
              </a:rPr>
              <a:t> bi </a:t>
            </a:r>
            <a:r>
              <a:rPr lang="en-US" sz="1800" b="1" dirty="0" err="1">
                <a:latin typeface="Arial Narrow" panose="020B0606020202030204" pitchFamily="34" charset="0"/>
              </a:rPr>
              <a:t>utvrdio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uzroke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nastale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štete</a:t>
            </a:r>
            <a:r>
              <a:rPr lang="en-US" sz="1800" b="1" dirty="0">
                <a:latin typeface="Arial Narrow" panose="020B0606020202030204" pitchFamily="34" charset="0"/>
              </a:rPr>
              <a:t> i</a:t>
            </a:r>
            <a:r>
              <a:rPr lang="hr-HR" sz="1800" b="1" dirty="0" err="1">
                <a:latin typeface="Arial Narrow" panose="020B0606020202030204" pitchFamily="34" charset="0"/>
              </a:rPr>
              <a:t>nvestitor</a:t>
            </a:r>
            <a:r>
              <a:rPr lang="hr-HR" sz="1800" b="1" dirty="0">
                <a:latin typeface="Arial Narrow" panose="020B0606020202030204" pitchFamily="34" charset="0"/>
              </a:rPr>
              <a:t> je u dva navrata angažirao </a:t>
            </a:r>
            <a:r>
              <a:rPr lang="en-US" sz="1800" b="1" dirty="0" err="1">
                <a:latin typeface="Arial Narrow" panose="020B0606020202030204" pitchFamily="34" charset="0"/>
              </a:rPr>
              <a:t>građevinskog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hr-HR" sz="1800" b="1" dirty="0">
                <a:latin typeface="Arial Narrow" panose="020B0606020202030204" pitchFamily="34" charset="0"/>
              </a:rPr>
              <a:t>vještaka</a:t>
            </a:r>
            <a:r>
              <a:rPr lang="en-US" sz="1800" b="1" dirty="0">
                <a:latin typeface="Arial Narrow" panose="020B0606020202030204" pitchFamily="34" charset="0"/>
              </a:rPr>
              <a:t> I </a:t>
            </a:r>
            <a:r>
              <a:rPr lang="en-US" sz="1800" b="1" dirty="0" err="1">
                <a:latin typeface="Arial Narrow" panose="020B0606020202030204" pitchFamily="34" charset="0"/>
              </a:rPr>
              <a:t>naručio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izradu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vještačkog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>
                <a:latin typeface="Arial Narrow" panose="020B0606020202030204" pitchFamily="34" charset="0"/>
              </a:rPr>
              <a:t>nalaza</a:t>
            </a:r>
            <a:r>
              <a:rPr lang="hr-HR" sz="1800" b="1">
                <a:latin typeface="Arial Narrow" panose="020B0606020202030204" pitchFamily="34" charset="0"/>
              </a:rPr>
              <a:t>. </a:t>
            </a:r>
            <a:endParaRPr lang="en-US" sz="18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G</a:t>
            </a:r>
            <a:r>
              <a:rPr lang="hr-HR" sz="1800" b="1" dirty="0" err="1">
                <a:latin typeface="Arial Narrow" panose="020B0606020202030204" pitchFamily="34" charset="0"/>
              </a:rPr>
              <a:t>rađevinski</a:t>
            </a:r>
            <a:r>
              <a:rPr lang="hr-HR" sz="1800" b="1" dirty="0">
                <a:latin typeface="Arial Narrow" panose="020B0606020202030204" pitchFamily="34" charset="0"/>
              </a:rPr>
              <a:t> vještak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izradio</a:t>
            </a:r>
            <a:r>
              <a:rPr lang="hr-HR" sz="1800" b="1" dirty="0">
                <a:latin typeface="Arial Narrow" panose="020B0606020202030204" pitchFamily="34" charset="0"/>
              </a:rPr>
              <a:t> je </a:t>
            </a:r>
            <a:r>
              <a:rPr lang="en-US" sz="1800" b="1" dirty="0">
                <a:latin typeface="Arial Narrow" panose="020B0606020202030204" pitchFamily="34" charset="0"/>
              </a:rPr>
              <a:t>za </a:t>
            </a:r>
            <a:r>
              <a:rPr lang="en-US" sz="1800" b="1" dirty="0" err="1">
                <a:latin typeface="Arial Narrow" panose="020B0606020202030204" pitchFamily="34" charset="0"/>
              </a:rPr>
              <a:t>investitora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hr-HR" sz="1800" b="1" dirty="0">
                <a:latin typeface="Arial Narrow" panose="020B0606020202030204" pitchFamily="34" charset="0"/>
              </a:rPr>
              <a:t>svoj </a:t>
            </a:r>
            <a:r>
              <a:rPr lang="en-US" sz="1800" b="1" dirty="0" err="1">
                <a:latin typeface="Arial Narrow" panose="020B0606020202030204" pitchFamily="34" charset="0"/>
              </a:rPr>
              <a:t>vještački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hr-HR" sz="1800" b="1" dirty="0">
                <a:latin typeface="Arial Narrow" panose="020B0606020202030204" pitchFamily="34" charset="0"/>
              </a:rPr>
              <a:t>nalaz u </a:t>
            </a:r>
            <a:r>
              <a:rPr lang="en-US" sz="1800" b="1" dirty="0" err="1">
                <a:latin typeface="Arial Narrow" panose="020B0606020202030204" pitchFamily="34" charset="0"/>
              </a:rPr>
              <a:t>razdoblju</a:t>
            </a:r>
            <a:r>
              <a:rPr lang="en-US" sz="1800" b="1" dirty="0">
                <a:latin typeface="Arial Narrow" panose="020B0606020202030204" pitchFamily="34" charset="0"/>
              </a:rPr>
              <a:t> 10/2017 – 01/ 2018 </a:t>
            </a:r>
            <a:endParaRPr lang="hr-HR" sz="1800" b="1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B9F9E-3842-4DE5-B864-488B0DD005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10</a:t>
            </a:fld>
            <a:endParaRPr lang="hr-HR" altLang="sr-Latn-R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D70F2-34F4-4193-B30C-F71177218FB9}"/>
              </a:ext>
            </a:extLst>
          </p:cNvPr>
          <p:cNvSpPr txBox="1"/>
          <p:nvPr/>
        </p:nvSpPr>
        <p:spPr>
          <a:xfrm>
            <a:off x="467544" y="245417"/>
            <a:ext cx="8311952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OČITOVANJE NEDOSTATAKA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42825C4-6246-4C6D-8D5F-71F9BE29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4154033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270DB-EB17-4CCE-B655-A81C442518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11</a:t>
            </a:fld>
            <a:endParaRPr lang="hr-HR" altLang="sr-Latn-R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B23E4B-5628-4EEC-BA83-1AA3E025EF72}"/>
              </a:ext>
            </a:extLst>
          </p:cNvPr>
          <p:cNvSpPr txBox="1"/>
          <p:nvPr/>
        </p:nvSpPr>
        <p:spPr>
          <a:xfrm>
            <a:off x="416024" y="274637"/>
            <a:ext cx="8311952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INVESTITOR ANGAŽIRA GRAĐEVINSKOG VJEŠTAKA</a:t>
            </a: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672DE-3CBC-4E22-BDDA-2AF7D6342D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420160"/>
            <a:ext cx="4019704" cy="226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801110-269B-4538-9F2D-23A672434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20535"/>
            <a:ext cx="4019703" cy="22614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685C44-FDAD-4E6C-AF0F-95D3A56A3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0355"/>
            <a:ext cx="6069360" cy="315752"/>
          </a:xfrm>
        </p:spPr>
        <p:txBody>
          <a:bodyPr/>
          <a:lstStyle/>
          <a:p>
            <a:pPr marL="0" indent="0" algn="ctr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ZATEČENO STANJE </a:t>
            </a:r>
            <a:r>
              <a:rPr lang="en-US" sz="1800" b="1" dirty="0">
                <a:latin typeface="Arial Narrow" panose="020B0606020202030204" pitchFamily="34" charset="0"/>
              </a:rPr>
              <a:t>UNUTAR </a:t>
            </a:r>
            <a:r>
              <a:rPr lang="hr-HR" sz="1800" b="1" dirty="0">
                <a:latin typeface="Arial Narrow" panose="020B0606020202030204" pitchFamily="34" charset="0"/>
              </a:rPr>
              <a:t>GRAĐEVINE – listopad 2017</a:t>
            </a:r>
          </a:p>
          <a:p>
            <a:endParaRPr lang="hr-HR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DF4D0D5-87DF-4BF7-8783-156DD3E89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01293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12</a:t>
            </a:fld>
            <a:endParaRPr lang="hr-HR" altLang="sr-Latn-R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0CA061-9C22-40F7-9706-4EB014826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31" y="1067068"/>
            <a:ext cx="4019704" cy="226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30251-F9EE-4F81-9C02-E71F0CBB9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86832"/>
            <a:ext cx="4048376" cy="2277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17DFA32-85A4-473D-8329-CD5259C10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4760"/>
            <a:ext cx="6069360" cy="315752"/>
          </a:xfrm>
        </p:spPr>
        <p:txBody>
          <a:bodyPr/>
          <a:lstStyle/>
          <a:p>
            <a:pPr marL="0" indent="0" algn="ctr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ZATEČENO STANJE </a:t>
            </a:r>
            <a:r>
              <a:rPr lang="en-US" sz="1800" b="1" dirty="0">
                <a:latin typeface="Arial Narrow" panose="020B0606020202030204" pitchFamily="34" charset="0"/>
              </a:rPr>
              <a:t>UNUTAR </a:t>
            </a:r>
            <a:r>
              <a:rPr lang="hr-HR" sz="1800" b="1" dirty="0">
                <a:latin typeface="Arial Narrow" panose="020B0606020202030204" pitchFamily="34" charset="0"/>
              </a:rPr>
              <a:t>GRAĐEVINE – listopad 2017</a:t>
            </a:r>
          </a:p>
          <a:p>
            <a:endParaRPr lang="hr-HR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6DB1B14-74F3-4E54-B1E7-F3CE4145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433170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1CB88-401D-45A5-AE1C-5B57D33B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235307"/>
            <a:ext cx="6069360" cy="476250"/>
          </a:xfrm>
        </p:spPr>
        <p:txBody>
          <a:bodyPr/>
          <a:lstStyle/>
          <a:p>
            <a:pPr marL="0" indent="0" algn="ctr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ZATEČENO STANJE NA KROVU GRAĐEVINE – listopad 2017</a:t>
            </a:r>
          </a:p>
          <a:p>
            <a:endParaRPr lang="hr-H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13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23FA4-6BB1-43C1-BA40-806A4B47F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13" y="593903"/>
            <a:ext cx="4831009" cy="271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249BE0-B3F3-45E2-B8A6-99612A4D9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39" y="3429000"/>
            <a:ext cx="4831009" cy="27174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29F0259-A09C-44E9-B77D-97A4BBAF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73836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83508-B900-4239-A940-2C97712865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14</a:t>
            </a:fld>
            <a:endParaRPr lang="hr-HR" altLang="sr-Latn-R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57CDF-67B7-4B3E-A0D9-C742F6763A96}"/>
              </a:ext>
            </a:extLst>
          </p:cNvPr>
          <p:cNvSpPr txBox="1"/>
          <p:nvPr/>
        </p:nvSpPr>
        <p:spPr>
          <a:xfrm>
            <a:off x="457200" y="274638"/>
            <a:ext cx="8311952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STRUČNI NALAZ GRAĐEVINSKOG VJEŠTAKA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FA3D54-1DF6-45A4-ABAC-1E594AAE261C}"/>
              </a:ext>
            </a:extLst>
          </p:cNvPr>
          <p:cNvSpPr txBox="1"/>
          <p:nvPr/>
        </p:nvSpPr>
        <p:spPr>
          <a:xfrm>
            <a:off x="539552" y="1196752"/>
            <a:ext cx="835292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latin typeface="Arial Narrow" panose="020B0606020202030204" pitchFamily="34" charset="0"/>
              </a:rPr>
              <a:t>KORACI:</a:t>
            </a:r>
          </a:p>
          <a:p>
            <a:pPr lvl="0"/>
            <a:endParaRPr lang="en-US" b="1" dirty="0">
              <a:latin typeface="Arial Narrow" panose="020B0606020202030204" pitchFamily="34" charset="0"/>
            </a:endParaRPr>
          </a:p>
          <a:p>
            <a:pPr lvl="0"/>
            <a:endParaRPr lang="en-US" sz="1400" b="1" dirty="0"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b="1" dirty="0">
                <a:latin typeface="Arial Narrow" panose="020B0606020202030204" pitchFamily="34" charset="0"/>
              </a:rPr>
              <a:t>PRIKUPLJ</a:t>
            </a:r>
            <a:r>
              <a:rPr lang="en-US" b="1" dirty="0">
                <a:latin typeface="Arial Narrow" panose="020B0606020202030204" pitchFamily="34" charset="0"/>
              </a:rPr>
              <a:t>ANJE I UVID U</a:t>
            </a:r>
            <a:r>
              <a:rPr lang="hr-HR" b="1" dirty="0">
                <a:latin typeface="Arial Narrow" panose="020B0606020202030204" pitchFamily="34" charset="0"/>
              </a:rPr>
              <a:t> DOSTUPN</a:t>
            </a:r>
            <a:r>
              <a:rPr lang="en-US" b="1" dirty="0">
                <a:latin typeface="Arial Narrow" panose="020B0606020202030204" pitchFamily="34" charset="0"/>
              </a:rPr>
              <a:t>U</a:t>
            </a:r>
            <a:r>
              <a:rPr lang="hr-HR" b="1" dirty="0">
                <a:latin typeface="Arial Narrow" panose="020B0606020202030204" pitchFamily="34" charset="0"/>
              </a:rPr>
              <a:t> UGOVORN</a:t>
            </a:r>
            <a:r>
              <a:rPr lang="en-US" b="1" dirty="0">
                <a:latin typeface="Arial Narrow" panose="020B0606020202030204" pitchFamily="34" charset="0"/>
              </a:rPr>
              <a:t>U</a:t>
            </a:r>
            <a:r>
              <a:rPr lang="hr-HR" b="1" dirty="0">
                <a:latin typeface="Arial Narrow" panose="020B0606020202030204" pitchFamily="34" charset="0"/>
              </a:rPr>
              <a:t>, PROJEKTN</a:t>
            </a:r>
            <a:r>
              <a:rPr lang="en-US" b="1" dirty="0">
                <a:latin typeface="Arial Narrow" panose="020B0606020202030204" pitchFamily="34" charset="0"/>
              </a:rPr>
              <a:t>U</a:t>
            </a:r>
            <a:r>
              <a:rPr lang="hr-HR" b="1" dirty="0">
                <a:latin typeface="Arial Narrow" panose="020B0606020202030204" pitchFamily="34" charset="0"/>
              </a:rPr>
              <a:t> I GRADILIŠN</a:t>
            </a:r>
            <a:r>
              <a:rPr lang="en-US" b="1" dirty="0">
                <a:latin typeface="Arial Narrow" panose="020B0606020202030204" pitchFamily="34" charset="0"/>
              </a:rPr>
              <a:t>U</a:t>
            </a:r>
            <a:r>
              <a:rPr lang="hr-HR" b="1" dirty="0">
                <a:latin typeface="Arial Narrow" panose="020B0606020202030204" pitchFamily="34" charset="0"/>
              </a:rPr>
              <a:t> DOKUMENTACIJ</a:t>
            </a:r>
            <a:r>
              <a:rPr lang="en-US" b="1" dirty="0">
                <a:latin typeface="Arial Narrow" panose="020B0606020202030204" pitchFamily="34" charset="0"/>
              </a:rPr>
              <a:t>U </a:t>
            </a:r>
          </a:p>
          <a:p>
            <a:pPr marL="342900" indent="-342900">
              <a:buAutoNum type="arabicPeriod" startAt="2"/>
              <a:tabLst>
                <a:tab pos="357188" algn="l"/>
              </a:tabLst>
            </a:pPr>
            <a:r>
              <a:rPr lang="hr-HR" b="1" dirty="0">
                <a:latin typeface="Arial Narrow" panose="020B0606020202030204" pitchFamily="34" charset="0"/>
              </a:rPr>
              <a:t>DETALJNI PREGLED GRAĐEVINE, PREGLED</a:t>
            </a:r>
            <a:r>
              <a:rPr lang="en-US" b="1" dirty="0">
                <a:latin typeface="Arial Narrow" panose="020B0606020202030204" pitchFamily="34" charset="0"/>
              </a:rPr>
              <a:t> K</a:t>
            </a:r>
            <a:r>
              <a:rPr lang="hr-HR" b="1" dirty="0">
                <a:latin typeface="Arial Narrow" panose="020B0606020202030204" pitchFamily="34" charset="0"/>
              </a:rPr>
              <a:t>ARAKTERISTIČNI</a:t>
            </a:r>
            <a:r>
              <a:rPr lang="en-US" b="1" dirty="0">
                <a:latin typeface="Arial Narrow" panose="020B0606020202030204" pitchFamily="34" charset="0"/>
              </a:rPr>
              <a:t>H</a:t>
            </a:r>
            <a:r>
              <a:rPr lang="hr-HR" b="1" dirty="0">
                <a:latin typeface="Arial Narrow" panose="020B0606020202030204" pitchFamily="34" charset="0"/>
              </a:rPr>
              <a:t> DETALJ</a:t>
            </a:r>
            <a:r>
              <a:rPr lang="en-US" b="1" dirty="0">
                <a:latin typeface="Arial Narrow" panose="020B0606020202030204" pitchFamily="34" charset="0"/>
              </a:rPr>
              <a:t>A</a:t>
            </a:r>
            <a:r>
              <a:rPr lang="hr-HR" b="1" dirty="0">
                <a:latin typeface="Arial Narrow" panose="020B0606020202030204" pitchFamily="34" charset="0"/>
              </a:rPr>
              <a:t> ZANATSKIH RADOVA NA KROVU,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hr-HR" b="1" dirty="0">
                <a:latin typeface="Arial Narrow" panose="020B0606020202030204" pitchFamily="34" charset="0"/>
              </a:rPr>
              <a:t>MJESTIMICE OTVOR</a:t>
            </a:r>
            <a:r>
              <a:rPr lang="en-US" b="1" dirty="0">
                <a:latin typeface="Arial Narrow" panose="020B0606020202030204" pitchFamily="34" charset="0"/>
              </a:rPr>
              <a:t>ANJE</a:t>
            </a:r>
            <a:r>
              <a:rPr lang="hr-HR" b="1" dirty="0">
                <a:latin typeface="Arial Narrow" panose="020B0606020202030204" pitchFamily="34" charset="0"/>
              </a:rPr>
              <a:t> KROVNI</a:t>
            </a:r>
            <a:r>
              <a:rPr lang="en-US" b="1" dirty="0">
                <a:latin typeface="Arial Narrow" panose="020B0606020202030204" pitchFamily="34" charset="0"/>
              </a:rPr>
              <a:t>H</a:t>
            </a:r>
            <a:r>
              <a:rPr lang="hr-HR" b="1" dirty="0">
                <a:latin typeface="Arial Narrow" panose="020B0606020202030204" pitchFamily="34" charset="0"/>
              </a:rPr>
              <a:t> SLOJEV</a:t>
            </a:r>
            <a:r>
              <a:rPr lang="en-US" b="1" dirty="0">
                <a:latin typeface="Arial Narrow" panose="020B0606020202030204" pitchFamily="34" charset="0"/>
              </a:rPr>
              <a:t>A</a:t>
            </a:r>
          </a:p>
          <a:p>
            <a:pPr marL="342900" indent="-342900">
              <a:buAutoNum type="arabicPeriod" startAt="3"/>
            </a:pPr>
            <a:r>
              <a:rPr lang="hr-HR" b="1" dirty="0">
                <a:latin typeface="Arial Narrow" panose="020B0606020202030204" pitchFamily="34" charset="0"/>
              </a:rPr>
              <a:t>KONTROLNO POTAPANJE POJEDINIH DIJELOVA KROVA RAD</a:t>
            </a:r>
            <a:r>
              <a:rPr lang="en-US" b="1" dirty="0">
                <a:latin typeface="Arial Narrow" panose="020B0606020202030204" pitchFamily="34" charset="0"/>
              </a:rPr>
              <a:t>I</a:t>
            </a:r>
            <a:r>
              <a:rPr lang="hr-HR" b="1" dirty="0">
                <a:latin typeface="Arial Narrow" panose="020B0606020202030204" pitchFamily="34" charset="0"/>
              </a:rPr>
              <a:t> LAKŠEG UTVRĐIVANJA </a:t>
            </a:r>
            <a:r>
              <a:rPr lang="en-US" b="1" dirty="0">
                <a:latin typeface="Arial Narrow" panose="020B0606020202030204" pitchFamily="34" charset="0"/>
              </a:rPr>
              <a:t>POZICIJA PROCURJEVANJA</a:t>
            </a:r>
          </a:p>
          <a:p>
            <a:pPr marL="342900" indent="-342900">
              <a:buAutoNum type="arabicPeriod" startAt="3"/>
            </a:pPr>
            <a:r>
              <a:rPr lang="en-US" b="1" dirty="0">
                <a:latin typeface="Arial Narrow" panose="020B0606020202030204" pitchFamily="34" charset="0"/>
              </a:rPr>
              <a:t>UZIMANJE</a:t>
            </a:r>
            <a:r>
              <a:rPr lang="hr-HR" b="1" dirty="0">
                <a:latin typeface="Arial Narrow" panose="020B0606020202030204" pitchFamily="34" charset="0"/>
              </a:rPr>
              <a:t> UZOR</a:t>
            </a:r>
            <a:r>
              <a:rPr lang="en-US" b="1" dirty="0">
                <a:latin typeface="Arial Narrow" panose="020B0606020202030204" pitchFamily="34" charset="0"/>
              </a:rPr>
              <a:t>AKA</a:t>
            </a:r>
            <a:r>
              <a:rPr lang="hr-HR" b="1" dirty="0">
                <a:latin typeface="Arial Narrow" panose="020B0606020202030204" pitchFamily="34" charset="0"/>
              </a:rPr>
              <a:t> KROVNE HI FOLIJE S RAZLIČITIH DIJELOVA </a:t>
            </a:r>
            <a:r>
              <a:rPr lang="en-US" b="1" dirty="0">
                <a:latin typeface="Arial Narrow" panose="020B0606020202030204" pitchFamily="34" charset="0"/>
              </a:rPr>
              <a:t>KROVA I OTPREMA NA ISPITIVANJE </a:t>
            </a:r>
            <a:r>
              <a:rPr lang="hr-HR" b="1" dirty="0">
                <a:latin typeface="Arial Narrow" panose="020B0606020202030204" pitchFamily="34" charset="0"/>
              </a:rPr>
              <a:t> U </a:t>
            </a:r>
            <a:r>
              <a:rPr lang="en-US" b="1" dirty="0">
                <a:latin typeface="Arial Narrow" panose="020B0606020202030204" pitchFamily="34" charset="0"/>
              </a:rPr>
              <a:t>OVLAŠTENI LABORATORIJ</a:t>
            </a:r>
          </a:p>
          <a:p>
            <a:pPr marL="342900" indent="-342900">
              <a:buAutoNum type="arabicPeriod" startAt="3"/>
            </a:pPr>
            <a:r>
              <a:rPr lang="hr-HR" b="1" dirty="0">
                <a:latin typeface="Arial Narrow" panose="020B0606020202030204" pitchFamily="34" charset="0"/>
              </a:rPr>
              <a:t>ISPITIVANJE UZETIH UZORAKA </a:t>
            </a:r>
            <a:r>
              <a:rPr lang="en-US" b="1" dirty="0">
                <a:latin typeface="Arial Narrow" panose="020B0606020202030204" pitchFamily="34" charset="0"/>
              </a:rPr>
              <a:t>U </a:t>
            </a:r>
            <a:r>
              <a:rPr lang="hr-HR" b="1" dirty="0">
                <a:latin typeface="Arial Narrow" panose="020B0606020202030204" pitchFamily="34" charset="0"/>
              </a:rPr>
              <a:t>OVLAŠTEN</a:t>
            </a:r>
            <a:r>
              <a:rPr lang="en-US" b="1" dirty="0">
                <a:latin typeface="Arial Narrow" panose="020B0606020202030204" pitchFamily="34" charset="0"/>
              </a:rPr>
              <a:t>OM</a:t>
            </a:r>
            <a:r>
              <a:rPr lang="hr-HR" b="1" dirty="0">
                <a:latin typeface="Arial Narrow" panose="020B0606020202030204" pitchFamily="34" charset="0"/>
              </a:rPr>
              <a:t> LABORATORI</a:t>
            </a:r>
            <a:r>
              <a:rPr lang="en-US" b="1" dirty="0">
                <a:latin typeface="Arial Narrow" panose="020B0606020202030204" pitchFamily="34" charset="0"/>
              </a:rPr>
              <a:t>JU ZA GRAĐEVINSKE MATERIJALE</a:t>
            </a:r>
          </a:p>
          <a:p>
            <a:pPr marL="342900" indent="-342900">
              <a:buAutoNum type="arabicPeriod" startAt="3"/>
            </a:pPr>
            <a:r>
              <a:rPr lang="en-US" b="1" dirty="0">
                <a:latin typeface="Arial Narrow" panose="020B0606020202030204" pitchFamily="34" charset="0"/>
              </a:rPr>
              <a:t>IZRADA STRUČNOG NALAZA GRAĐEVINSKOG VJEŠTAKA KOJEG JE ANGAŽIRAO INVESTITOR</a:t>
            </a:r>
          </a:p>
          <a:p>
            <a:pPr marL="342900" indent="-342900">
              <a:buAutoNum type="arabicPeriod" startAt="3"/>
            </a:pPr>
            <a:endParaRPr lang="en-US" sz="1400" b="1" dirty="0">
              <a:latin typeface="Arial Narrow" panose="020B0606020202030204" pitchFamily="34" charset="0"/>
            </a:endParaRPr>
          </a:p>
          <a:p>
            <a:endParaRPr lang="en-US" sz="1400" b="1" dirty="0">
              <a:latin typeface="Arial Narrow" panose="020B0606020202030204" pitchFamily="34" charset="0"/>
            </a:endParaRPr>
          </a:p>
          <a:p>
            <a:endParaRPr lang="en-US" sz="1400" b="1" dirty="0"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400" b="1" dirty="0"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400" b="1" dirty="0"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hr-HR" sz="1400" b="1" dirty="0">
              <a:latin typeface="Arial Narrow" panose="020B0606020202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hr-HR" sz="1400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A39505E-7494-42DE-95C1-AE0FE1867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557139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15</a:t>
            </a:fld>
            <a:endParaRPr lang="hr-HR" altLang="sr-Latn-R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DBD7F-063D-41D0-B2A2-4FE9470C9CD9}"/>
              </a:ext>
            </a:extLst>
          </p:cNvPr>
          <p:cNvSpPr txBox="1"/>
          <p:nvPr/>
        </p:nvSpPr>
        <p:spPr>
          <a:xfrm>
            <a:off x="467544" y="476672"/>
            <a:ext cx="835292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hr-HR" b="1" dirty="0">
                <a:latin typeface="Arial Narrow" panose="020B0606020202030204" pitchFamily="34" charset="0"/>
              </a:rPr>
              <a:t>PRIKUPLJENA SVA DOSTUPNA UGOVORNA, PROJEKTNA I GRADILIŠNA DOKUMENTACIJA (Građevinska dozvola, Glavni projekt iz građevinske dozvole, Dijelovi izvedbenih projekata, Detalji</a:t>
            </a:r>
            <a:r>
              <a:rPr lang="en-US" b="1" dirty="0">
                <a:latin typeface="Arial Narrow" panose="020B0606020202030204" pitchFamily="34" charset="0"/>
              </a:rPr>
              <a:t> i dr.</a:t>
            </a:r>
            <a:r>
              <a:rPr lang="hr-HR" b="1" dirty="0">
                <a:latin typeface="Arial Narrow" panose="020B0606020202030204" pitchFamily="34" charset="0"/>
              </a:rPr>
              <a:t>)</a:t>
            </a:r>
          </a:p>
          <a:p>
            <a:pPr marL="800100" lvl="1" indent="-342900">
              <a:buFont typeface="+mj-lt"/>
              <a:buAutoNum type="arabicPeriod"/>
            </a:pPr>
            <a:endParaRPr lang="hr-HR" sz="1400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B50FAA-2EB4-479C-A64E-CD5719038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16120" y="97400"/>
            <a:ext cx="3876052" cy="71445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D29158-8F85-46B2-91CD-35729A0560DF}"/>
              </a:ext>
            </a:extLst>
          </p:cNvPr>
          <p:cNvSpPr txBox="1"/>
          <p:nvPr/>
        </p:nvSpPr>
        <p:spPr>
          <a:xfrm>
            <a:off x="3937050" y="5733256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latin typeface="Arial Narrow" panose="020B0606020202030204" pitchFamily="34" charset="0"/>
              </a:rPr>
              <a:t>Tlocrt krova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2862776-A323-4143-8144-01429AFE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261629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16</a:t>
            </a:fld>
            <a:endParaRPr lang="hr-HR" altLang="sr-Latn-R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19A1D6-F7D8-4E70-9005-8B0670CA83D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373756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hr-HR" sz="1800" b="1" dirty="0">
                <a:latin typeface="Arial Narrow" panose="020B0606020202030204" pitchFamily="34" charset="0"/>
              </a:rPr>
              <a:t>IZVRŠEN DETALJNI PREGLED GRAĐEVINE, PREGLEDANI SVI KARAKTERISTIČNI DETALJI ZANATSKIH RADOVA NA KROVU, MJESTIMICE OTVORENI KROVNI SLOJEVI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C1A84B-8F22-4E27-BE1E-A320E4B73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50" y="1195066"/>
            <a:ext cx="3613719" cy="481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30E7E5-EEE6-4299-A8F7-995799C30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3" y="3367011"/>
            <a:ext cx="3528392" cy="264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DFB721-124F-485C-ACB1-6D8ACBEB72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0" y="1195066"/>
            <a:ext cx="3533955" cy="19878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DB8CE04-5400-4A18-B86B-C7F44354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968963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17</a:t>
            </a:fld>
            <a:endParaRPr lang="hr-HR" altLang="sr-Latn-R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A215C1-3022-4232-B5F3-AEAC111E9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3" y="775072"/>
            <a:ext cx="6938473" cy="52041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BBE364-7F26-47FE-B567-321E90EAD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47805"/>
            <a:ext cx="6768752" cy="476250"/>
          </a:xfrm>
        </p:spPr>
        <p:txBody>
          <a:bodyPr/>
          <a:lstStyle/>
          <a:p>
            <a:pPr marL="0" indent="0" algn="ctr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ZATEČENO STANJE NA KROVU GRAĐEVINE – listopad / studeni 2017</a:t>
            </a:r>
          </a:p>
          <a:p>
            <a:endParaRPr lang="hr-HR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F5125A1-F0C2-4F33-9275-284ADEED1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105104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18</a:t>
            </a:fld>
            <a:endParaRPr lang="hr-HR" altLang="sr-Latn-R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335BF-C560-4580-8F58-2089682C3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20" y="840855"/>
            <a:ext cx="6901280" cy="51762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1EBEA2E-5F77-4C78-8208-11EBD9D6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082EC4-474D-4C9B-9D2C-F5E62673A506}"/>
              </a:ext>
            </a:extLst>
          </p:cNvPr>
          <p:cNvSpPr txBox="1">
            <a:spLocks/>
          </p:cNvSpPr>
          <p:nvPr/>
        </p:nvSpPr>
        <p:spPr>
          <a:xfrm>
            <a:off x="251520" y="247805"/>
            <a:ext cx="6768752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b="1">
                <a:latin typeface="Arial Narrow" panose="020B0606020202030204" pitchFamily="34" charset="0"/>
              </a:rPr>
              <a:t>ZATEČENO STANJE NA KROVU GRAĐEVINE – listopad / studeni 2017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35863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19</a:t>
            </a:fld>
            <a:endParaRPr lang="hr-HR" altLang="sr-Latn-R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E9A023-F572-40A2-8156-7E05131C5C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8661" y="332656"/>
            <a:ext cx="8229600" cy="5157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endParaRPr lang="hr-HR" sz="14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800" b="1" dirty="0" err="1">
                <a:latin typeface="Arial Narrow" panose="020B0606020202030204" pitchFamily="34" charset="0"/>
              </a:rPr>
              <a:t>Postojeći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slojevi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ravnog</a:t>
            </a:r>
            <a:r>
              <a:rPr lang="en-US" sz="1800" b="1" dirty="0">
                <a:latin typeface="Arial Narrow" panose="020B0606020202030204" pitchFamily="34" charset="0"/>
              </a:rPr>
              <a:t> (</a:t>
            </a:r>
            <a:r>
              <a:rPr lang="en-US" sz="1800" b="1" dirty="0" err="1">
                <a:latin typeface="Arial Narrow" panose="020B0606020202030204" pitchFamily="34" charset="0"/>
              </a:rPr>
              <a:t>blago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kosog</a:t>
            </a:r>
            <a:r>
              <a:rPr lang="en-US" sz="1800" b="1" dirty="0">
                <a:latin typeface="Arial Narrow" panose="020B0606020202030204" pitchFamily="34" charset="0"/>
              </a:rPr>
              <a:t>) </a:t>
            </a:r>
            <a:r>
              <a:rPr lang="en-US" sz="1800" b="1" dirty="0" err="1">
                <a:latin typeface="Arial Narrow" panose="020B0606020202030204" pitchFamily="34" charset="0"/>
              </a:rPr>
              <a:t>neprohodnog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krova</a:t>
            </a:r>
            <a:endParaRPr lang="hr-HR" sz="18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hr-HR" sz="1400" dirty="0">
                <a:latin typeface="Arial Narrow" panose="020B0606020202030204" pitchFamily="34" charset="0"/>
              </a:rPr>
              <a:t> 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1600" b="1" dirty="0">
              <a:latin typeface="Arial Narrow" panose="020B060602020203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hr-HR" sz="1600" b="1" dirty="0">
                <a:latin typeface="Arial Narrow" panose="020B0606020202030204" pitchFamily="34" charset="0"/>
              </a:rPr>
              <a:t>Na osnovu svega utvrđeno je da je na </a:t>
            </a:r>
            <a:endParaRPr lang="en-US" sz="1600" b="1" dirty="0">
              <a:latin typeface="Arial Narrow" panose="020B060602020203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hr-HR" sz="1600" b="1" dirty="0">
                <a:latin typeface="Arial Narrow" panose="020B0606020202030204" pitchFamily="34" charset="0"/>
              </a:rPr>
              <a:t>predmetnom objektu krov izveden u </a:t>
            </a:r>
            <a:endParaRPr lang="en-US" sz="1600" b="1" dirty="0">
              <a:latin typeface="Arial Narrow" panose="020B060602020203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hr-HR" sz="1600" b="1" dirty="0">
                <a:latin typeface="Arial Narrow" panose="020B0606020202030204" pitchFamily="34" charset="0"/>
              </a:rPr>
              <a:t>slijedećim slojevima:</a:t>
            </a:r>
            <a:endParaRPr lang="en-US" sz="1600" b="1" dirty="0">
              <a:latin typeface="Arial Narrow" panose="020B060602020203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hr-HR" sz="1600" b="1" dirty="0">
              <a:latin typeface="Arial Narrow" panose="020B0606020202030204" pitchFamily="34" charset="0"/>
            </a:endParaRPr>
          </a:p>
          <a:p>
            <a:pPr lvl="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600" b="1" dirty="0">
                <a:latin typeface="Arial Narrow" panose="020B0606020202030204" pitchFamily="34" charset="0"/>
              </a:rPr>
              <a:t>H</a:t>
            </a:r>
            <a:r>
              <a:rPr lang="en-US" sz="1600" b="1" dirty="0">
                <a:latin typeface="Arial Narrow" panose="020B0606020202030204" pitchFamily="34" charset="0"/>
              </a:rPr>
              <a:t>I</a:t>
            </a:r>
            <a:r>
              <a:rPr lang="hr-HR" sz="1600" b="1" dirty="0">
                <a:latin typeface="Arial Narrow" panose="020B0606020202030204" pitchFamily="34" charset="0"/>
              </a:rPr>
              <a:t> folija Flagon PVC SR d=1,5 mm</a:t>
            </a:r>
          </a:p>
          <a:p>
            <a:pPr lvl="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b="1" dirty="0" err="1">
                <a:latin typeface="Arial Narrow" panose="020B0606020202030204" pitchFamily="34" charset="0"/>
              </a:rPr>
              <a:t>Geotekstil</a:t>
            </a:r>
            <a:r>
              <a:rPr lang="en-US" sz="1600" b="1" dirty="0">
                <a:latin typeface="Arial Narrow" panose="020B0606020202030204" pitchFamily="34" charset="0"/>
              </a:rPr>
              <a:t> (</a:t>
            </a:r>
            <a:r>
              <a:rPr lang="en-US" sz="1600" b="1" dirty="0" err="1">
                <a:latin typeface="Arial Narrow" panose="020B0606020202030204" pitchFamily="34" charset="0"/>
              </a:rPr>
              <a:t>Filc</a:t>
            </a:r>
            <a:r>
              <a:rPr lang="en-US" sz="1600" b="1" dirty="0">
                <a:latin typeface="Arial Narrow" panose="020B0606020202030204" pitchFamily="34" charset="0"/>
              </a:rPr>
              <a:t>)</a:t>
            </a:r>
            <a:r>
              <a:rPr lang="hr-HR" sz="1600" b="1" dirty="0">
                <a:latin typeface="Arial Narrow" panose="020B0606020202030204" pitchFamily="34" charset="0"/>
              </a:rPr>
              <a:t> </a:t>
            </a:r>
          </a:p>
          <a:p>
            <a:pPr lvl="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600" b="1" dirty="0">
                <a:latin typeface="Arial Narrow" panose="020B0606020202030204" pitchFamily="34" charset="0"/>
              </a:rPr>
              <a:t>Daščana oplata d=24 mm  </a:t>
            </a:r>
          </a:p>
          <a:p>
            <a:pPr lvl="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600" b="1" dirty="0">
                <a:latin typeface="Arial Narrow" panose="020B0606020202030204" pitchFamily="34" charset="0"/>
              </a:rPr>
              <a:t>Drvena </a:t>
            </a:r>
            <a:r>
              <a:rPr lang="hr-HR" sz="1600" b="1" dirty="0" err="1">
                <a:latin typeface="Arial Narrow" panose="020B0606020202030204" pitchFamily="34" charset="0"/>
              </a:rPr>
              <a:t>konstrukc</a:t>
            </a:r>
            <a:r>
              <a:rPr lang="en-US" sz="1600" b="1" dirty="0">
                <a:latin typeface="Arial Narrow" panose="020B0606020202030204" pitchFamily="34" charset="0"/>
              </a:rPr>
              <a:t>. </a:t>
            </a:r>
            <a:r>
              <a:rPr lang="hr-HR" sz="1600" b="1" dirty="0">
                <a:latin typeface="Arial Narrow" panose="020B0606020202030204" pitchFamily="34" charset="0"/>
              </a:rPr>
              <a:t>krovišta (drvena rešetka) </a:t>
            </a:r>
          </a:p>
          <a:p>
            <a:pPr lvl="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600" b="1" dirty="0">
                <a:latin typeface="Arial Narrow" panose="020B0606020202030204" pitchFamily="34" charset="0"/>
              </a:rPr>
              <a:t>Toplinska izolacija kamena vuna d=20 cm</a:t>
            </a:r>
          </a:p>
          <a:p>
            <a:pPr lvl="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600" b="1" dirty="0">
                <a:latin typeface="Arial Narrow" panose="020B0606020202030204" pitchFamily="34" charset="0"/>
              </a:rPr>
              <a:t>Parna brana</a:t>
            </a:r>
          </a:p>
          <a:p>
            <a:pPr lvl="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b="1" dirty="0" err="1">
                <a:latin typeface="Arial Narrow" panose="020B0606020202030204" pitchFamily="34" charset="0"/>
              </a:rPr>
              <a:t>Drvene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letve</a:t>
            </a:r>
            <a:endParaRPr lang="en-US" sz="1600" b="1" dirty="0">
              <a:latin typeface="Arial Narrow" panose="020B0606020202030204" pitchFamily="34" charset="0"/>
            </a:endParaRPr>
          </a:p>
          <a:p>
            <a:pPr lvl="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600" b="1" dirty="0">
                <a:latin typeface="Arial Narrow" panose="020B0606020202030204" pitchFamily="34" charset="0"/>
              </a:rPr>
              <a:t>Vatrootporne gipskartonske ploče</a:t>
            </a:r>
          </a:p>
          <a:p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1CA5D-D073-4F2C-B177-BDD87437A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202" y="1484784"/>
            <a:ext cx="4248472" cy="4477676"/>
          </a:xfrm>
          <a:prstGeom prst="rect">
            <a:avLst/>
          </a:prstGeom>
          <a:noFill/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256E77C-9BBA-4EA9-9793-932806BC0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526A54-B552-4339-8F9C-A0B2F0B2C8FC}"/>
              </a:ext>
            </a:extLst>
          </p:cNvPr>
          <p:cNvSpPr txBox="1">
            <a:spLocks/>
          </p:cNvSpPr>
          <p:nvPr/>
        </p:nvSpPr>
        <p:spPr>
          <a:xfrm>
            <a:off x="251520" y="247805"/>
            <a:ext cx="6768752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b="1">
                <a:latin typeface="Arial Narrow" panose="020B0606020202030204" pitchFamily="34" charset="0"/>
              </a:rPr>
              <a:t>ZATEČENO STANJE NA KROVU GRAĐEVINE – listopad / studeni 2017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9617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9170BE-9BB0-4F7C-AC70-410CADADC1ED}"/>
              </a:ext>
            </a:extLst>
          </p:cNvPr>
          <p:cNvSpPr/>
          <p:nvPr/>
        </p:nvSpPr>
        <p:spPr>
          <a:xfrm>
            <a:off x="457200" y="1484784"/>
            <a:ext cx="8229600" cy="504056"/>
          </a:xfrm>
          <a:prstGeom prst="rect">
            <a:avLst/>
          </a:prstGeom>
          <a:solidFill>
            <a:srgbClr val="122E7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25782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2000" b="1" dirty="0">
                <a:latin typeface="Arial Narrow" panose="020B0606020202030204" pitchFamily="34" charset="0"/>
              </a:rPr>
              <a:t>VJEŠTAČENJE KROVNE HIDROIZOLACIJSKE FOLIJE</a:t>
            </a:r>
            <a:br>
              <a:rPr lang="hr-HR" sz="2000" dirty="0">
                <a:latin typeface="Arial Narrow" panose="020B0606020202030204" pitchFamily="34" charset="0"/>
              </a:rPr>
            </a:br>
            <a:r>
              <a:rPr lang="hr-HR" sz="2000" b="1" dirty="0">
                <a:latin typeface="Arial Narrow" panose="020B0606020202030204" pitchFamily="34" charset="0"/>
              </a:rPr>
              <a:t>NA RAVNOM KROVU POSLOVNE GRAĐEVINE</a:t>
            </a:r>
            <a:br>
              <a:rPr lang="hr-HR" sz="2000" dirty="0">
                <a:latin typeface="Arial Narrow" panose="020B0606020202030204" pitchFamily="34" charset="0"/>
              </a:rPr>
            </a:br>
            <a:r>
              <a:rPr lang="hr-HR" sz="2000" b="1" dirty="0">
                <a:latin typeface="Arial Narrow" panose="020B0606020202030204" pitchFamily="34" charset="0"/>
              </a:rPr>
              <a:t>(GUBITAK HIDROIZOLACIJSKIH SVOJSTAVA U JAMSTVENOM ROKU)</a:t>
            </a:r>
            <a:br>
              <a:rPr lang="hr-HR" sz="2000" b="1" dirty="0">
                <a:latin typeface="Arial Narrow" panose="020B0606020202030204" pitchFamily="34" charset="0"/>
              </a:rPr>
            </a:br>
            <a:br>
              <a:rPr lang="hr-HR" sz="2000" b="1" dirty="0">
                <a:latin typeface="Arial Narrow" panose="020B0606020202030204" pitchFamily="34" charset="0"/>
              </a:rPr>
            </a:br>
            <a:r>
              <a:rPr lang="hr-HR" altLang="sr-Latn-RS" sz="20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postupak rješavanja nedostataka koji spadaju pod bitne zahtjeve za građevinu</a:t>
            </a:r>
            <a:br>
              <a:rPr lang="hr-HR" altLang="sr-Latn-RS" sz="20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hr-HR" sz="2000" dirty="0">
                <a:latin typeface="Arial Narrow" panose="020B0606020202030204" pitchFamily="34" charset="0"/>
              </a:rPr>
            </a:br>
            <a:r>
              <a:rPr lang="hr-HR" sz="2000" b="1" dirty="0">
                <a:latin typeface="Arial Narrow" panose="020B0606020202030204" pitchFamily="34" charset="0"/>
              </a:rPr>
              <a:t>Krunoslav Komesar, dipl.ing.građ., </a:t>
            </a:r>
            <a:r>
              <a:rPr lang="en-GB" sz="2000" b="1" dirty="0" err="1">
                <a:latin typeface="Arial Narrow" panose="020B0606020202030204" pitchFamily="34" charset="0"/>
              </a:rPr>
              <a:t>stalni</a:t>
            </a:r>
            <a:r>
              <a:rPr lang="en-GB" sz="2000" b="1" dirty="0">
                <a:latin typeface="Arial Narrow" panose="020B0606020202030204" pitchFamily="34" charset="0"/>
              </a:rPr>
              <a:t> </a:t>
            </a:r>
            <a:r>
              <a:rPr lang="en-GB" sz="2000" b="1" dirty="0" err="1">
                <a:latin typeface="Arial Narrow" panose="020B0606020202030204" pitchFamily="34" charset="0"/>
              </a:rPr>
              <a:t>sudski</a:t>
            </a:r>
            <a:r>
              <a:rPr lang="en-GB" sz="2000" b="1" dirty="0">
                <a:latin typeface="Arial Narrow" panose="020B0606020202030204" pitchFamily="34" charset="0"/>
              </a:rPr>
              <a:t> </a:t>
            </a:r>
            <a:r>
              <a:rPr lang="en-GB" sz="2000" b="1" dirty="0" err="1">
                <a:latin typeface="Arial Narrow" panose="020B0606020202030204" pitchFamily="34" charset="0"/>
              </a:rPr>
              <a:t>vještak</a:t>
            </a:r>
            <a:r>
              <a:rPr lang="en-GB" sz="2000" b="1" dirty="0">
                <a:latin typeface="Arial Narrow" panose="020B0606020202030204" pitchFamily="34" charset="0"/>
              </a:rPr>
              <a:t> za </a:t>
            </a:r>
            <a:r>
              <a:rPr lang="en-GB" sz="2000" b="1" dirty="0" err="1">
                <a:latin typeface="Arial Narrow" panose="020B0606020202030204" pitchFamily="34" charset="0"/>
              </a:rPr>
              <a:t>graditeljstvo</a:t>
            </a:r>
            <a:br>
              <a:rPr lang="hr-HR" sz="2000" dirty="0">
                <a:latin typeface="Arial Narrow" panose="020B0606020202030204" pitchFamily="34" charset="0"/>
              </a:rPr>
            </a:br>
            <a:r>
              <a:rPr lang="hr-HR" sz="2000" b="1" dirty="0">
                <a:latin typeface="Arial Narrow" panose="020B0606020202030204" pitchFamily="34" charset="0"/>
              </a:rPr>
              <a:t>Mr. sci. Zlatko Omerhodžić, dipl.ing.građ., </a:t>
            </a:r>
            <a:r>
              <a:rPr lang="en-GB" sz="2000" b="1" dirty="0" err="1">
                <a:latin typeface="Arial Narrow" panose="020B0606020202030204" pitchFamily="34" charset="0"/>
              </a:rPr>
              <a:t>stalni</a:t>
            </a:r>
            <a:r>
              <a:rPr lang="en-GB" sz="2000" b="1" dirty="0">
                <a:latin typeface="Arial Narrow" panose="020B0606020202030204" pitchFamily="34" charset="0"/>
              </a:rPr>
              <a:t> </a:t>
            </a:r>
            <a:r>
              <a:rPr lang="en-GB" sz="2000" b="1" dirty="0" err="1">
                <a:latin typeface="Arial Narrow" panose="020B0606020202030204" pitchFamily="34" charset="0"/>
              </a:rPr>
              <a:t>sudski</a:t>
            </a:r>
            <a:r>
              <a:rPr lang="en-GB" sz="2000" b="1" dirty="0">
                <a:latin typeface="Arial Narrow" panose="020B0606020202030204" pitchFamily="34" charset="0"/>
              </a:rPr>
              <a:t> </a:t>
            </a:r>
            <a:r>
              <a:rPr lang="en-GB" sz="2000" b="1" dirty="0" err="1">
                <a:latin typeface="Arial Narrow" panose="020B0606020202030204" pitchFamily="34" charset="0"/>
              </a:rPr>
              <a:t>vještak</a:t>
            </a:r>
            <a:r>
              <a:rPr lang="en-GB" sz="2000" b="1" dirty="0">
                <a:latin typeface="Arial Narrow" panose="020B0606020202030204" pitchFamily="34" charset="0"/>
              </a:rPr>
              <a:t> za </a:t>
            </a:r>
            <a:r>
              <a:rPr lang="en-GB" sz="2000" b="1" dirty="0" err="1">
                <a:latin typeface="Arial Narrow" panose="020B0606020202030204" pitchFamily="34" charset="0"/>
              </a:rPr>
              <a:t>graditeljstvo</a:t>
            </a:r>
            <a:endParaRPr lang="hr-HR" sz="2000" dirty="0">
              <a:latin typeface="Arial Narrow" panose="020B0606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028B37-3429-476C-8A45-11778EE4BB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2924944"/>
            <a:ext cx="5112568" cy="32117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0FFAC9-899F-49B9-8172-EB92696457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20</a:t>
            </a:fld>
            <a:endParaRPr lang="hr-HR" altLang="sr-Latn-R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81F582-C6B2-454B-B985-AFEC31E63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2350" r="7445" b="10745"/>
          <a:stretch/>
        </p:blipFill>
        <p:spPr>
          <a:xfrm>
            <a:off x="3203848" y="213112"/>
            <a:ext cx="4752528" cy="606356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ECB0584-6CF0-4350-8595-130BEB0C7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8E0DAA-4E85-4253-9FA8-AC80AFFB4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2952328" cy="47625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err="1">
                <a:latin typeface="Arial Narrow" panose="020B0606020202030204" pitchFamily="34" charset="0"/>
              </a:rPr>
              <a:t>Tehnički</a:t>
            </a:r>
            <a:r>
              <a:rPr lang="en-US" sz="1800" b="1" dirty="0">
                <a:latin typeface="Arial Narrow" panose="020B0606020202030204" pitchFamily="34" charset="0"/>
              </a:rPr>
              <a:t> list</a:t>
            </a:r>
          </a:p>
          <a:p>
            <a:pPr marL="0" indent="0">
              <a:buNone/>
            </a:pPr>
            <a:r>
              <a:rPr lang="en-US" sz="1800" b="1" dirty="0" err="1">
                <a:latin typeface="Arial Narrow" panose="020B0606020202030204" pitchFamily="34" charset="0"/>
              </a:rPr>
              <a:t>Postojeće</a:t>
            </a:r>
            <a:r>
              <a:rPr lang="en-US" sz="1800" b="1" dirty="0">
                <a:latin typeface="Arial Narrow" panose="020B0606020202030204" pitchFamily="34" charset="0"/>
              </a:rPr>
              <a:t> PVC </a:t>
            </a:r>
            <a:r>
              <a:rPr lang="en-US" sz="1800" b="1" dirty="0" err="1">
                <a:latin typeface="Arial Narrow" panose="020B0606020202030204" pitchFamily="34" charset="0"/>
              </a:rPr>
              <a:t>krovne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folije</a:t>
            </a:r>
            <a:endParaRPr lang="hr-HR" sz="1800" b="1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6019AF-4633-47CB-B42A-D1A778A18D5D}"/>
              </a:ext>
            </a:extLst>
          </p:cNvPr>
          <p:cNvSpPr txBox="1">
            <a:spLocks/>
          </p:cNvSpPr>
          <p:nvPr/>
        </p:nvSpPr>
        <p:spPr>
          <a:xfrm>
            <a:off x="251520" y="194155"/>
            <a:ext cx="4320034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ZATEČENO STANJE</a:t>
            </a:r>
            <a:endParaRPr lang="en-US" sz="1800" b="1" dirty="0">
              <a:latin typeface="Arial Narrow" panose="020B0606020202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NA KROVU GRAĐEVINE</a:t>
            </a:r>
            <a:r>
              <a:rPr lang="en-US" sz="1800" b="1" dirty="0">
                <a:latin typeface="Arial Narrow" panose="020B0606020202030204" pitchFamily="34" charset="0"/>
              </a:rPr>
              <a:t> 2017.g.</a:t>
            </a:r>
            <a:r>
              <a:rPr lang="hr-HR" sz="1800" b="1" dirty="0">
                <a:latin typeface="Arial Narrow" panose="020B0606020202030204" pitchFamily="34" charset="0"/>
              </a:rPr>
              <a:t> 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1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21</a:t>
            </a:fld>
            <a:endParaRPr lang="hr-HR" altLang="sr-Latn-R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1B5CB2-A8D8-4FB4-8CD9-C82C3858676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292226"/>
            <a:ext cx="8229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3. </a:t>
            </a:r>
            <a:r>
              <a:rPr lang="hr-HR" sz="1800" b="1" dirty="0">
                <a:latin typeface="Arial Narrow" panose="020B0606020202030204" pitchFamily="34" charset="0"/>
              </a:rPr>
              <a:t>KONTROLNO POTAPANJE POJEDINIH DIJELOVA KROVA RAD</a:t>
            </a:r>
            <a:r>
              <a:rPr lang="en-US" sz="1800" b="1" dirty="0">
                <a:latin typeface="Arial Narrow" panose="020B0606020202030204" pitchFamily="34" charset="0"/>
              </a:rPr>
              <a:t>I</a:t>
            </a:r>
            <a:r>
              <a:rPr lang="hr-HR" sz="1800" b="1" dirty="0">
                <a:latin typeface="Arial Narrow" panose="020B0606020202030204" pitchFamily="34" charset="0"/>
              </a:rPr>
              <a:t> LAKŠEG</a:t>
            </a:r>
            <a:endParaRPr lang="en-US" sz="1800" b="1" dirty="0">
              <a:latin typeface="Arial Narrow" panose="020B0606020202030204" pitchFamily="34" charset="0"/>
            </a:endParaRPr>
          </a:p>
          <a:p>
            <a:pPr marL="179388" indent="-179388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	</a:t>
            </a:r>
            <a:r>
              <a:rPr lang="hr-HR" sz="1800" b="1" dirty="0">
                <a:latin typeface="Arial Narrow" panose="020B0606020202030204" pitchFamily="34" charset="0"/>
              </a:rPr>
              <a:t>UTVRĐIVANJA MJESTA PROCURJEVANJA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30A0A9-6C80-4E40-8D2E-C6DE6B972C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28" y="1006878"/>
            <a:ext cx="4439247" cy="24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E20F5E-68B3-4674-A392-661DFB4BE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28" y="3692894"/>
            <a:ext cx="4439247" cy="24974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51E22B5-C55C-4ACD-97AF-8FA4CCA7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364239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22</a:t>
            </a:fld>
            <a:endParaRPr lang="hr-HR" altLang="sr-Latn-R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B6A63-EA1A-4A39-AC59-0FBB9824D56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96912"/>
            <a:ext cx="8229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4. UZIMANJE</a:t>
            </a:r>
            <a:r>
              <a:rPr lang="hr-HR" sz="1800" b="1" dirty="0">
                <a:latin typeface="Arial Narrow" panose="020B0606020202030204" pitchFamily="34" charset="0"/>
              </a:rPr>
              <a:t> UZOR</a:t>
            </a:r>
            <a:r>
              <a:rPr lang="en-US" sz="1800" b="1" dirty="0">
                <a:latin typeface="Arial Narrow" panose="020B0606020202030204" pitchFamily="34" charset="0"/>
              </a:rPr>
              <a:t>AKA</a:t>
            </a:r>
            <a:r>
              <a:rPr lang="hr-HR" sz="1800" b="1" dirty="0">
                <a:latin typeface="Arial Narrow" panose="020B0606020202030204" pitchFamily="34" charset="0"/>
              </a:rPr>
              <a:t> KROVNE HI FOLIJE S RAZLIČITIH DIJELOVA </a:t>
            </a:r>
            <a:r>
              <a:rPr lang="en-US" sz="1800" b="1" dirty="0">
                <a:latin typeface="Arial Narrow" panose="020B0606020202030204" pitchFamily="34" charset="0"/>
              </a:rPr>
              <a:t>KROVA</a:t>
            </a:r>
          </a:p>
          <a:p>
            <a:pPr marL="0" indent="0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    I OTPREMA NA ISPITIVANJE </a:t>
            </a:r>
            <a:r>
              <a:rPr lang="hr-HR" sz="1800" b="1" dirty="0">
                <a:latin typeface="Arial Narrow" panose="020B0606020202030204" pitchFamily="34" charset="0"/>
              </a:rPr>
              <a:t> U OVLAŠTENI LABORATORIJ</a:t>
            </a:r>
            <a:endParaRPr lang="hr-HR" sz="1400" dirty="0"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933690-7F63-4EB4-BEB0-AAFD8806C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97176"/>
            <a:ext cx="3378144" cy="2451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1642E-EFE0-4C90-AE7F-FB23644D8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032" y="977403"/>
            <a:ext cx="3378143" cy="2438094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D3053D4-D2A2-4430-949A-FD4C6B750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E5802A-FB8B-4D69-902C-B2DE2901C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518" y="3628520"/>
            <a:ext cx="3378142" cy="2595711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79F1E1A-A941-4B6A-A7A9-EB34C97C2FB9}"/>
              </a:ext>
            </a:extLst>
          </p:cNvPr>
          <p:cNvSpPr txBox="1">
            <a:spLocks/>
          </p:cNvSpPr>
          <p:nvPr/>
        </p:nvSpPr>
        <p:spPr>
          <a:xfrm>
            <a:off x="539552" y="3442504"/>
            <a:ext cx="8229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1 x </a:t>
            </a:r>
            <a:r>
              <a:rPr lang="en-US" sz="1800" b="1" dirty="0" err="1">
                <a:latin typeface="Arial Narrow" panose="020B0606020202030204" pitchFamily="34" charset="0"/>
              </a:rPr>
              <a:t>uzorak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uzet</a:t>
            </a:r>
            <a:r>
              <a:rPr lang="en-US" sz="1800" b="1" dirty="0">
                <a:latin typeface="Arial Narrow" panose="020B0606020202030204" pitchFamily="34" charset="0"/>
              </a:rPr>
              <a:t> s </a:t>
            </a:r>
            <a:r>
              <a:rPr lang="en-US" sz="1800" b="1" dirty="0" err="1">
                <a:latin typeface="Arial Narrow" panose="020B0606020202030204" pitchFamily="34" charset="0"/>
              </a:rPr>
              <a:t>vertikalnog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dijela</a:t>
            </a:r>
            <a:endParaRPr lang="en-US" sz="1800" b="1" dirty="0">
              <a:latin typeface="Arial Narrow" panose="020B0606020202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(</a:t>
            </a:r>
            <a:r>
              <a:rPr lang="en-US" sz="1800" b="1" dirty="0" err="1">
                <a:latin typeface="Arial Narrow" panose="020B0606020202030204" pitchFamily="34" charset="0"/>
              </a:rPr>
              <a:t>atici</a:t>
            </a:r>
            <a:r>
              <a:rPr lang="en-US" sz="1800" b="1" dirty="0">
                <a:latin typeface="Arial Narrow" panose="020B0606020202030204" pitchFamily="34" charset="0"/>
              </a:rPr>
              <a:t>) – </a:t>
            </a:r>
            <a:r>
              <a:rPr lang="en-US" sz="1800" b="1" dirty="0" err="1">
                <a:latin typeface="Arial Narrow" panose="020B0606020202030204" pitchFamily="34" charset="0"/>
              </a:rPr>
              <a:t>okrenut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prema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sjeveru</a:t>
            </a:r>
            <a:endParaRPr lang="hr-HR" sz="1400" dirty="0">
              <a:latin typeface="Arial Narrow" panose="020B0606020202030204" pitchFamily="34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0A2C5B3-84FE-4559-AF12-0ABC4ED091D0}"/>
              </a:ext>
            </a:extLst>
          </p:cNvPr>
          <p:cNvSpPr txBox="1">
            <a:spLocks/>
          </p:cNvSpPr>
          <p:nvPr/>
        </p:nvSpPr>
        <p:spPr>
          <a:xfrm>
            <a:off x="1547664" y="5508116"/>
            <a:ext cx="8229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2 x </a:t>
            </a:r>
            <a:r>
              <a:rPr lang="en-US" sz="1800" b="1" dirty="0" err="1">
                <a:latin typeface="Arial Narrow" panose="020B0606020202030204" pitchFamily="34" charset="0"/>
              </a:rPr>
              <a:t>uzorka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uzeta</a:t>
            </a:r>
            <a:r>
              <a:rPr lang="en-US" sz="1800" b="1" dirty="0">
                <a:latin typeface="Arial Narrow" panose="020B0606020202030204" pitchFamily="34" charset="0"/>
              </a:rPr>
              <a:t> s </a:t>
            </a:r>
            <a:r>
              <a:rPr lang="en-US" sz="1800" b="1" dirty="0" err="1">
                <a:latin typeface="Arial Narrow" panose="020B0606020202030204" pitchFamily="34" charset="0"/>
              </a:rPr>
              <a:t>horizontalnog</a:t>
            </a:r>
            <a:endParaRPr lang="en-US" sz="1800" b="1" dirty="0">
              <a:latin typeface="Arial Narrow" panose="020B0606020202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err="1">
                <a:latin typeface="Arial Narrow" panose="020B0606020202030204" pitchFamily="34" charset="0"/>
              </a:rPr>
              <a:t>dijela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krova</a:t>
            </a:r>
            <a:r>
              <a:rPr lang="en-US" sz="1800" b="1" dirty="0">
                <a:latin typeface="Arial Narrow" panose="020B0606020202030204" pitchFamily="34" charset="0"/>
              </a:rPr>
              <a:t> (s </a:t>
            </a:r>
            <a:r>
              <a:rPr lang="en-US" sz="1800" b="1" dirty="0" err="1">
                <a:latin typeface="Arial Narrow" panose="020B0606020202030204" pitchFamily="34" charset="0"/>
              </a:rPr>
              <a:t>osunčanog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dijela</a:t>
            </a:r>
            <a:r>
              <a:rPr lang="en-US" sz="1800" b="1" dirty="0">
                <a:latin typeface="Arial Narrow" panose="020B0606020202030204" pitchFamily="34" charset="0"/>
              </a:rPr>
              <a:t>)</a:t>
            </a:r>
            <a:endParaRPr lang="hr-HR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51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23</a:t>
            </a:fld>
            <a:endParaRPr lang="hr-HR" altLang="sr-Latn-R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96687E-124F-49F1-BE2D-6A8DD94C926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287224"/>
            <a:ext cx="8229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5. </a:t>
            </a:r>
            <a:r>
              <a:rPr lang="hr-HR" sz="1800" b="1" dirty="0">
                <a:latin typeface="Arial Narrow" panose="020B0606020202030204" pitchFamily="34" charset="0"/>
              </a:rPr>
              <a:t>ISPITIVANJE UZETIH UZORAKA U OVLAŠTENOM LABORATORIJU </a:t>
            </a:r>
            <a:endParaRPr lang="en-US" sz="1800" b="1" dirty="0">
              <a:latin typeface="Arial Narrow" panose="020B0606020202030204" pitchFamily="34" charset="0"/>
            </a:endParaRPr>
          </a:p>
          <a:p>
            <a:pPr marL="271463" indent="0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ZA GRAĐ</a:t>
            </a:r>
            <a:r>
              <a:rPr lang="en-US" sz="1800" b="1" dirty="0">
                <a:latin typeface="Arial Narrow" panose="020B0606020202030204" pitchFamily="34" charset="0"/>
              </a:rPr>
              <a:t>EVINSKE</a:t>
            </a:r>
            <a:r>
              <a:rPr lang="hr-HR" sz="1800" b="1" dirty="0">
                <a:latin typeface="Arial Narrow" panose="020B0606020202030204" pitchFamily="34" charset="0"/>
              </a:rPr>
              <a:t> MATERIJALE (IGH Zagreb)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5A2CD9-66F9-4C9E-82BB-266E0DA7056C}"/>
              </a:ext>
            </a:extLst>
          </p:cNvPr>
          <p:cNvSpPr/>
          <p:nvPr/>
        </p:nvSpPr>
        <p:spPr>
          <a:xfrm>
            <a:off x="1475656" y="1221584"/>
            <a:ext cx="6111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REZULTATI LABORATORIJSKOG ISPITIVANJA KROVNE HI FOLIJE</a:t>
            </a:r>
            <a:endParaRPr lang="hr-HR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BE9AB9-ADDD-49CF-A8E2-610EEC45C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822328"/>
              </p:ext>
            </p:extLst>
          </p:nvPr>
        </p:nvGraphicFramePr>
        <p:xfrm>
          <a:off x="1367644" y="1772816"/>
          <a:ext cx="6408712" cy="4191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0523">
                  <a:extLst>
                    <a:ext uri="{9D8B030D-6E8A-4147-A177-3AD203B41FA5}">
                      <a16:colId xmlns:a16="http://schemas.microsoft.com/office/drawing/2014/main" val="840022130"/>
                    </a:ext>
                  </a:extLst>
                </a:gridCol>
                <a:gridCol w="1073147">
                  <a:extLst>
                    <a:ext uri="{9D8B030D-6E8A-4147-A177-3AD203B41FA5}">
                      <a16:colId xmlns:a16="http://schemas.microsoft.com/office/drawing/2014/main" val="2125546885"/>
                    </a:ext>
                  </a:extLst>
                </a:gridCol>
                <a:gridCol w="1602521">
                  <a:extLst>
                    <a:ext uri="{9D8B030D-6E8A-4147-A177-3AD203B41FA5}">
                      <a16:colId xmlns:a16="http://schemas.microsoft.com/office/drawing/2014/main" val="2746981311"/>
                    </a:ext>
                  </a:extLst>
                </a:gridCol>
                <a:gridCol w="1602521">
                  <a:extLst>
                    <a:ext uri="{9D8B030D-6E8A-4147-A177-3AD203B41FA5}">
                      <a16:colId xmlns:a16="http://schemas.microsoft.com/office/drawing/2014/main" val="2895163563"/>
                    </a:ext>
                  </a:extLst>
                </a:gridCol>
              </a:tblGrid>
              <a:tr h="35816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Određivanje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debljine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ispitnog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uzorka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prema</a:t>
                      </a:r>
                      <a:r>
                        <a:rPr lang="en-US" sz="1200" dirty="0">
                          <a:effectLst/>
                        </a:rPr>
                        <a:t> HRN EN 1849-2:2009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835365"/>
                  </a:ext>
                </a:extLst>
              </a:tr>
              <a:tr h="408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sng" dirty="0" err="1">
                          <a:effectLst/>
                        </a:rPr>
                        <a:t>Ispitno</a:t>
                      </a:r>
                      <a:r>
                        <a:rPr lang="en-US" sz="1200" u="sng" dirty="0">
                          <a:effectLst/>
                        </a:rPr>
                        <a:t> </a:t>
                      </a:r>
                      <a:r>
                        <a:rPr lang="en-US" sz="1200" u="sng" dirty="0" err="1">
                          <a:effectLst/>
                        </a:rPr>
                        <a:t>svojstvo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u="sng" dirty="0" err="1">
                          <a:effectLst/>
                        </a:rPr>
                        <a:t>Mjerna</a:t>
                      </a:r>
                      <a:r>
                        <a:rPr lang="en-US" sz="1200" b="1" u="sng" dirty="0">
                          <a:effectLst/>
                        </a:rPr>
                        <a:t> </a:t>
                      </a:r>
                      <a:r>
                        <a:rPr lang="en-US" sz="1200" b="1" u="sng" dirty="0" err="1">
                          <a:effectLst/>
                        </a:rPr>
                        <a:t>jedinica</a:t>
                      </a:r>
                      <a:endParaRPr lang="hr-H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u="sng" dirty="0" err="1">
                          <a:effectLst/>
                        </a:rPr>
                        <a:t>Horizontalna</a:t>
                      </a:r>
                      <a:r>
                        <a:rPr lang="en-US" sz="1200" b="1" u="sng" dirty="0">
                          <a:effectLst/>
                        </a:rPr>
                        <a:t> </a:t>
                      </a:r>
                      <a:r>
                        <a:rPr lang="en-US" sz="1200" b="1" u="sng" dirty="0" err="1">
                          <a:effectLst/>
                        </a:rPr>
                        <a:t>površina</a:t>
                      </a:r>
                      <a:endParaRPr lang="hr-H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u="sng" dirty="0" err="1">
                          <a:effectLst/>
                        </a:rPr>
                        <a:t>Vertikalna</a:t>
                      </a:r>
                      <a:r>
                        <a:rPr lang="en-US" sz="1200" b="1" u="sng" dirty="0">
                          <a:effectLst/>
                        </a:rPr>
                        <a:t> </a:t>
                      </a:r>
                      <a:r>
                        <a:rPr lang="en-US" sz="1200" b="1" u="sng" dirty="0" err="1">
                          <a:effectLst/>
                        </a:rPr>
                        <a:t>površina</a:t>
                      </a:r>
                      <a:endParaRPr lang="hr-H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2420612"/>
                  </a:ext>
                </a:extLst>
              </a:tr>
              <a:tr h="358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srednja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vrijednost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mm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1,28</a:t>
                      </a:r>
                      <a:endParaRPr lang="hr-HR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1,45</a:t>
                      </a:r>
                      <a:endParaRPr lang="hr-HR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7154083"/>
                  </a:ext>
                </a:extLst>
              </a:tr>
              <a:tr h="35816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Određivanje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mase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ispitnog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uzorka</a:t>
                      </a:r>
                      <a:r>
                        <a:rPr lang="en-US" sz="1200" dirty="0">
                          <a:effectLst/>
                        </a:rPr>
                        <a:t> po </a:t>
                      </a:r>
                      <a:r>
                        <a:rPr lang="en-US" sz="1200" dirty="0" err="1">
                          <a:effectLst/>
                        </a:rPr>
                        <a:t>jedinici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površine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prema</a:t>
                      </a:r>
                      <a:r>
                        <a:rPr lang="en-US" sz="1200" dirty="0">
                          <a:effectLst/>
                        </a:rPr>
                        <a:t> HRN EN 1849-1:2009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709467"/>
                  </a:ext>
                </a:extLst>
              </a:tr>
              <a:tr h="358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srednja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vrijednost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kg/m2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1,50</a:t>
                      </a:r>
                      <a:endParaRPr lang="hr-HR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1,80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822230"/>
                  </a:ext>
                </a:extLst>
              </a:tr>
              <a:tr h="35816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Određivanje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prekidne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čvrstoće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ispitnog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uzorka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prema</a:t>
                      </a:r>
                      <a:r>
                        <a:rPr lang="en-US" sz="1200" dirty="0">
                          <a:effectLst/>
                        </a:rPr>
                        <a:t> HRN EN 12311-2:2010, </a:t>
                      </a:r>
                      <a:r>
                        <a:rPr lang="en-US" sz="1200" dirty="0" err="1">
                          <a:effectLst/>
                        </a:rPr>
                        <a:t>Metoda</a:t>
                      </a:r>
                      <a:r>
                        <a:rPr lang="en-US" sz="1200" dirty="0">
                          <a:effectLst/>
                        </a:rPr>
                        <a:t> A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258068"/>
                  </a:ext>
                </a:extLst>
              </a:tr>
              <a:tr h="408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uzdužni</a:t>
                      </a:r>
                      <a:r>
                        <a:rPr lang="en-US" sz="1200" dirty="0">
                          <a:effectLst/>
                        </a:rPr>
                        <a:t> smjer (</a:t>
                      </a:r>
                      <a:r>
                        <a:rPr lang="en-US" sz="1200" dirty="0" err="1">
                          <a:effectLst/>
                        </a:rPr>
                        <a:t>srednja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vrijednost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N/50 mm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1469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1177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9918022"/>
                  </a:ext>
                </a:extLst>
              </a:tr>
              <a:tr h="408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poprečni</a:t>
                      </a:r>
                      <a:r>
                        <a:rPr lang="en-US" sz="1200" dirty="0">
                          <a:effectLst/>
                        </a:rPr>
                        <a:t> smjer (</a:t>
                      </a:r>
                      <a:r>
                        <a:rPr lang="en-US" sz="1200" dirty="0" err="1">
                          <a:effectLst/>
                        </a:rPr>
                        <a:t>srednja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vrijednost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N/50 mm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1586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1165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3189222"/>
                  </a:ext>
                </a:extLst>
              </a:tr>
              <a:tr h="35816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Određivanje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istezljivosti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ispitnog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uzorka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prema</a:t>
                      </a:r>
                      <a:r>
                        <a:rPr lang="en-US" sz="1200" dirty="0">
                          <a:effectLst/>
                        </a:rPr>
                        <a:t> HRN EN 12311-2:2010, </a:t>
                      </a:r>
                      <a:r>
                        <a:rPr lang="en-US" sz="1200" dirty="0" err="1">
                          <a:effectLst/>
                        </a:rPr>
                        <a:t>Metoda</a:t>
                      </a:r>
                      <a:r>
                        <a:rPr lang="en-US" sz="1200" dirty="0">
                          <a:effectLst/>
                        </a:rPr>
                        <a:t> A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519216"/>
                  </a:ext>
                </a:extLst>
              </a:tr>
              <a:tr h="408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uzdužni</a:t>
                      </a:r>
                      <a:r>
                        <a:rPr lang="en-US" sz="1200" dirty="0">
                          <a:effectLst/>
                        </a:rPr>
                        <a:t> smjer (</a:t>
                      </a:r>
                      <a:r>
                        <a:rPr lang="en-US" sz="1200" dirty="0" err="1">
                          <a:effectLst/>
                        </a:rPr>
                        <a:t>srednja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vrijednost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18,5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18,4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698721"/>
                  </a:ext>
                </a:extLst>
              </a:tr>
              <a:tr h="408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poprečni</a:t>
                      </a:r>
                      <a:r>
                        <a:rPr lang="en-US" sz="1200" dirty="0">
                          <a:effectLst/>
                        </a:rPr>
                        <a:t> smjer (</a:t>
                      </a:r>
                      <a:r>
                        <a:rPr lang="en-US" sz="1200" dirty="0" err="1">
                          <a:effectLst/>
                        </a:rPr>
                        <a:t>srednja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vrijednost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</a:rPr>
                        <a:t>18,7</a:t>
                      </a:r>
                      <a:endParaRPr lang="hr-HR" sz="18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21,2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487602"/>
                  </a:ext>
                </a:extLst>
              </a:tr>
            </a:tbl>
          </a:graphicData>
        </a:graphic>
      </p:graphicFrame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586B033-DB56-4589-8FFC-7D1A5B26F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759661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24</a:t>
            </a:fld>
            <a:endParaRPr lang="hr-HR" altLang="sr-Latn-R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EE382A5-7B2E-4C39-B195-B8DA5FCBC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842905"/>
              </p:ext>
            </p:extLst>
          </p:nvPr>
        </p:nvGraphicFramePr>
        <p:xfrm>
          <a:off x="1472323" y="332656"/>
          <a:ext cx="6199354" cy="56247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6523">
                  <a:extLst>
                    <a:ext uri="{9D8B030D-6E8A-4147-A177-3AD203B41FA5}">
                      <a16:colId xmlns:a16="http://schemas.microsoft.com/office/drawing/2014/main" val="1690455594"/>
                    </a:ext>
                  </a:extLst>
                </a:gridCol>
                <a:gridCol w="1104412">
                  <a:extLst>
                    <a:ext uri="{9D8B030D-6E8A-4147-A177-3AD203B41FA5}">
                      <a16:colId xmlns:a16="http://schemas.microsoft.com/office/drawing/2014/main" val="1333943887"/>
                    </a:ext>
                  </a:extLst>
                </a:gridCol>
                <a:gridCol w="1649210">
                  <a:extLst>
                    <a:ext uri="{9D8B030D-6E8A-4147-A177-3AD203B41FA5}">
                      <a16:colId xmlns:a16="http://schemas.microsoft.com/office/drawing/2014/main" val="3379582861"/>
                    </a:ext>
                  </a:extLst>
                </a:gridCol>
                <a:gridCol w="99371">
                  <a:extLst>
                    <a:ext uri="{9D8B030D-6E8A-4147-A177-3AD203B41FA5}">
                      <a16:colId xmlns:a16="http://schemas.microsoft.com/office/drawing/2014/main" val="128132207"/>
                    </a:ext>
                  </a:extLst>
                </a:gridCol>
                <a:gridCol w="1549838">
                  <a:extLst>
                    <a:ext uri="{9D8B030D-6E8A-4147-A177-3AD203B41FA5}">
                      <a16:colId xmlns:a16="http://schemas.microsoft.com/office/drawing/2014/main" val="2603989291"/>
                    </a:ext>
                  </a:extLst>
                </a:gridCol>
              </a:tblGrid>
              <a:tr h="457753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Određivanje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pregibljivosti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pri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niskoj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temeperaturi</a:t>
                      </a:r>
                      <a:r>
                        <a:rPr lang="en-US" sz="1600" dirty="0">
                          <a:effectLst/>
                        </a:rPr>
                        <a:t> (-30 °C) </a:t>
                      </a:r>
                      <a:r>
                        <a:rPr lang="en-US" sz="1600" dirty="0" err="1">
                          <a:effectLst/>
                        </a:rPr>
                        <a:t>prema</a:t>
                      </a:r>
                      <a:r>
                        <a:rPr lang="en-US" sz="1600" dirty="0">
                          <a:effectLst/>
                        </a:rPr>
                        <a:t> HRN EN 495-5:2013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043956"/>
                  </a:ext>
                </a:extLst>
              </a:tr>
              <a:tr h="40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u="sng" dirty="0" err="1">
                          <a:effectLst/>
                        </a:rPr>
                        <a:t>uzdužni</a:t>
                      </a:r>
                      <a:r>
                        <a:rPr lang="en-US" sz="1600" u="sng" dirty="0">
                          <a:effectLst/>
                        </a:rPr>
                        <a:t> smjer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Horizontalna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površina</a:t>
                      </a:r>
                      <a:endParaRPr lang="hr-H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Vertikalna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površina</a:t>
                      </a:r>
                      <a:endParaRPr lang="hr-HR" sz="1200" b="1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90360"/>
                  </a:ext>
                </a:extLst>
              </a:tr>
              <a:tr h="40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prednja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strana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</a:rPr>
                        <a:t>ima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</a:rPr>
                        <a:t>pukotina</a:t>
                      </a:r>
                      <a:endParaRPr lang="hr-HR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nema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pukotina</a:t>
                      </a:r>
                      <a:endParaRPr lang="hr-HR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551337"/>
                  </a:ext>
                </a:extLst>
              </a:tr>
              <a:tr h="40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stražnja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strana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</a:rPr>
                        <a:t>ima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</a:rPr>
                        <a:t>pukotina</a:t>
                      </a:r>
                      <a:endParaRPr lang="hr-HR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nema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pukotina</a:t>
                      </a:r>
                      <a:endParaRPr lang="hr-HR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17790"/>
                  </a:ext>
                </a:extLst>
              </a:tr>
              <a:tr h="401329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u="sng" dirty="0" err="1">
                          <a:effectLst/>
                        </a:rPr>
                        <a:t>poprečni</a:t>
                      </a:r>
                      <a:r>
                        <a:rPr lang="en-US" sz="2000" u="sng" dirty="0">
                          <a:effectLst/>
                        </a:rPr>
                        <a:t> smjer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898747"/>
                  </a:ext>
                </a:extLst>
              </a:tr>
              <a:tr h="40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prednja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strana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</a:rPr>
                        <a:t>ima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</a:rPr>
                        <a:t>pukotina</a:t>
                      </a:r>
                      <a:endParaRPr lang="hr-HR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nema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pukotina</a:t>
                      </a:r>
                      <a:endParaRPr lang="hr-HR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437077"/>
                  </a:ext>
                </a:extLst>
              </a:tr>
              <a:tr h="40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stražnja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strana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</a:rPr>
                        <a:t>ima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</a:rPr>
                        <a:t>pukotina</a:t>
                      </a:r>
                      <a:endParaRPr lang="hr-HR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nema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pukotina</a:t>
                      </a:r>
                      <a:endParaRPr lang="hr-HR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406540"/>
                  </a:ext>
                </a:extLst>
              </a:tr>
              <a:tr h="457753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Određivanje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pregibljivosti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niskoj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temeperaturi</a:t>
                      </a:r>
                      <a:r>
                        <a:rPr lang="en-US" sz="1100" dirty="0">
                          <a:effectLst/>
                        </a:rPr>
                        <a:t> (-20 °C) </a:t>
                      </a:r>
                      <a:r>
                        <a:rPr lang="en-US" sz="1100" dirty="0" err="1">
                          <a:effectLst/>
                        </a:rPr>
                        <a:t>prema</a:t>
                      </a:r>
                      <a:r>
                        <a:rPr lang="en-US" sz="1100" dirty="0">
                          <a:effectLst/>
                        </a:rPr>
                        <a:t> HRN EN 495-5:2013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544470"/>
                  </a:ext>
                </a:extLst>
              </a:tr>
              <a:tr h="401329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uzdužni</a:t>
                      </a:r>
                      <a:r>
                        <a:rPr lang="en-US" sz="1100" dirty="0">
                          <a:effectLst/>
                        </a:rPr>
                        <a:t> smjer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73167"/>
                  </a:ext>
                </a:extLst>
              </a:tr>
              <a:tr h="40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prednja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strana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 </a:t>
                      </a:r>
                      <a:endParaRPr lang="hr-HR" dirty="0"/>
                    </a:p>
                  </a:txBody>
                  <a:tcPr marL="63903" marR="639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</a:rPr>
                        <a:t>ima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</a:rPr>
                        <a:t>pukotina</a:t>
                      </a:r>
                      <a:endParaRPr lang="hr-HR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nema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pukotina</a:t>
                      </a:r>
                      <a:endParaRPr lang="hr-HR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263235"/>
                  </a:ext>
                </a:extLst>
              </a:tr>
              <a:tr h="40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stražnja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strana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nema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pukotina</a:t>
                      </a:r>
                      <a:endParaRPr lang="hr-HR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nema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pukotina</a:t>
                      </a:r>
                      <a:endParaRPr lang="hr-HR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37744"/>
                  </a:ext>
                </a:extLst>
              </a:tr>
              <a:tr h="401329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Određivanje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vodonepropusnosti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ispitnog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uzorka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prema</a:t>
                      </a:r>
                      <a:r>
                        <a:rPr lang="en-US" sz="1100" dirty="0">
                          <a:effectLst/>
                        </a:rPr>
                        <a:t> HRN EN 1928:2003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707376"/>
                  </a:ext>
                </a:extLst>
              </a:tr>
              <a:tr h="4577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Metoda</a:t>
                      </a:r>
                      <a:r>
                        <a:rPr lang="en-US" sz="1100" dirty="0">
                          <a:effectLst/>
                        </a:rPr>
                        <a:t> B (10kPa/24 </a:t>
                      </a:r>
                      <a:r>
                        <a:rPr lang="en-US" sz="1100" dirty="0" err="1">
                          <a:effectLst/>
                        </a:rPr>
                        <a:t>sata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 </a:t>
                      </a:r>
                      <a:endParaRPr lang="hr-HR" dirty="0"/>
                    </a:p>
                  </a:txBody>
                  <a:tcPr marL="63903" marR="639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</a:rPr>
                        <a:t>vodopropusna</a:t>
                      </a:r>
                      <a:endParaRPr lang="hr-HR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B050"/>
                          </a:solidFill>
                          <a:effectLst/>
                        </a:rPr>
                        <a:t>vodonepropusna</a:t>
                      </a:r>
                      <a:endParaRPr lang="hr-HR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03" marR="6390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484219"/>
                  </a:ext>
                </a:extLst>
              </a:tr>
            </a:tbl>
          </a:graphicData>
        </a:graphic>
      </p:graphicFrame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0CA2B1D-EB30-423B-80B9-0043C07D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458539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25</a:t>
            </a:fld>
            <a:endParaRPr lang="hr-HR" altLang="sr-Latn-R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D7AB51-25C9-4F68-9664-3E65D9AC5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19079"/>
              </p:ext>
            </p:extLst>
          </p:nvPr>
        </p:nvGraphicFramePr>
        <p:xfrm>
          <a:off x="1604645" y="393173"/>
          <a:ext cx="6214746" cy="2243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2725">
                  <a:extLst>
                    <a:ext uri="{9D8B030D-6E8A-4147-A177-3AD203B41FA5}">
                      <a16:colId xmlns:a16="http://schemas.microsoft.com/office/drawing/2014/main" val="2984844054"/>
                    </a:ext>
                  </a:extLst>
                </a:gridCol>
                <a:gridCol w="1577023">
                  <a:extLst>
                    <a:ext uri="{9D8B030D-6E8A-4147-A177-3AD203B41FA5}">
                      <a16:colId xmlns:a16="http://schemas.microsoft.com/office/drawing/2014/main" val="161358213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828580662"/>
                    </a:ext>
                  </a:extLst>
                </a:gridCol>
                <a:gridCol w="1577658">
                  <a:extLst>
                    <a:ext uri="{9D8B030D-6E8A-4147-A177-3AD203B41FA5}">
                      <a16:colId xmlns:a16="http://schemas.microsoft.com/office/drawing/2014/main" val="3242817525"/>
                    </a:ext>
                  </a:extLst>
                </a:gridCol>
              </a:tblGrid>
              <a:tr h="320675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Određivanje otpornosti na udarac u normalnim laboratorijskim uvjetima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13782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Metoda</a:t>
                      </a:r>
                      <a:r>
                        <a:rPr lang="en-US" sz="1200" dirty="0">
                          <a:effectLst/>
                        </a:rPr>
                        <a:t> A (EPS)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Horizontalna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površina</a:t>
                      </a:r>
                      <a:endParaRPr lang="hr-HR" sz="1200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hr-HR" dirty="0"/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Vertikalna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površina</a:t>
                      </a:r>
                      <a:endParaRPr lang="hr-HR" sz="1200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hr-HR" dirty="0"/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959466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≥ 800 mm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B050"/>
                          </a:solidFill>
                          <a:effectLst/>
                        </a:rPr>
                        <a:t>zadovoljava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B050"/>
                          </a:solidFill>
                          <a:effectLst/>
                        </a:rPr>
                        <a:t>zadovoljava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5606456"/>
                  </a:ext>
                </a:extLst>
              </a:tr>
              <a:tr h="320675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Metoda B (beton)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921726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≥ 800 mm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ne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</a:rPr>
                        <a:t>zadovoljava</a:t>
                      </a:r>
                      <a:endParaRPr lang="hr-HR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B050"/>
                          </a:solidFill>
                          <a:effectLst/>
                        </a:rPr>
                        <a:t>zadovoljava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5343272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≥ 700 mm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B050"/>
                          </a:solidFill>
                          <a:effectLst/>
                        </a:rPr>
                        <a:t>zadovoljava</a:t>
                      </a:r>
                      <a:endParaRPr lang="hr-HR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_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075093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52142F-5F94-4E0B-8F6A-1F9CD6F3A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094781"/>
              </p:ext>
            </p:extLst>
          </p:nvPr>
        </p:nvGraphicFramePr>
        <p:xfrm>
          <a:off x="1619672" y="3212976"/>
          <a:ext cx="5934711" cy="2895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6363">
                  <a:extLst>
                    <a:ext uri="{9D8B030D-6E8A-4147-A177-3AD203B41FA5}">
                      <a16:colId xmlns:a16="http://schemas.microsoft.com/office/drawing/2014/main" val="3780360592"/>
                    </a:ext>
                  </a:extLst>
                </a:gridCol>
                <a:gridCol w="1189304">
                  <a:extLst>
                    <a:ext uri="{9D8B030D-6E8A-4147-A177-3AD203B41FA5}">
                      <a16:colId xmlns:a16="http://schemas.microsoft.com/office/drawing/2014/main" val="423174323"/>
                    </a:ext>
                  </a:extLst>
                </a:gridCol>
                <a:gridCol w="1297833">
                  <a:extLst>
                    <a:ext uri="{9D8B030D-6E8A-4147-A177-3AD203B41FA5}">
                      <a16:colId xmlns:a16="http://schemas.microsoft.com/office/drawing/2014/main" val="1053718057"/>
                    </a:ext>
                  </a:extLst>
                </a:gridCol>
                <a:gridCol w="1671211">
                  <a:extLst>
                    <a:ext uri="{9D8B030D-6E8A-4147-A177-3AD203B41FA5}">
                      <a16:colId xmlns:a16="http://schemas.microsoft.com/office/drawing/2014/main" val="1354233755"/>
                    </a:ext>
                  </a:extLst>
                </a:gridCol>
              </a:tblGrid>
              <a:tr h="1634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Svojstvo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Rezultat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ispitivanja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Tehnički</a:t>
                      </a:r>
                      <a:r>
                        <a:rPr lang="en-US" sz="1200" dirty="0">
                          <a:effectLst/>
                        </a:rPr>
                        <a:t> list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202761"/>
                  </a:ext>
                </a:extLst>
              </a:tr>
              <a:tr h="35972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Horizontalna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površina</a:t>
                      </a:r>
                      <a:endParaRPr lang="hr-H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Vertikalna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površina</a:t>
                      </a:r>
                      <a:endParaRPr lang="hr-H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25653"/>
                  </a:ext>
                </a:extLst>
              </a:tr>
              <a:tr h="179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debljina (mm)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1,28</a:t>
                      </a:r>
                      <a:endParaRPr lang="hr-HR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1,45</a:t>
                      </a:r>
                      <a:endParaRPr lang="hr-HR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1,50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2275322"/>
                  </a:ext>
                </a:extLst>
              </a:tr>
              <a:tr h="179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masa (kg/m2)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1,50</a:t>
                      </a:r>
                      <a:endParaRPr lang="hr-HR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B050"/>
                          </a:solidFill>
                          <a:effectLst/>
                        </a:rPr>
                        <a:t>1,80</a:t>
                      </a:r>
                      <a:endParaRPr lang="hr-HR" sz="15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1,8 ±5%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2473304"/>
                  </a:ext>
                </a:extLst>
              </a:tr>
              <a:tr h="179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vlačna sila (N/5 cm)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B050"/>
                          </a:solidFill>
                          <a:effectLst/>
                        </a:rPr>
                        <a:t>1469</a:t>
                      </a:r>
                      <a:endParaRPr lang="hr-HR" sz="15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B050"/>
                          </a:solidFill>
                          <a:effectLst/>
                        </a:rPr>
                        <a:t>1177</a:t>
                      </a:r>
                      <a:endParaRPr lang="hr-HR" sz="15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≥1100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2487696"/>
                  </a:ext>
                </a:extLst>
              </a:tr>
              <a:tr h="179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prekidno istezanje (%)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B050"/>
                          </a:solidFill>
                          <a:effectLst/>
                        </a:rPr>
                        <a:t>18,5</a:t>
                      </a:r>
                      <a:endParaRPr lang="hr-HR" sz="15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B050"/>
                          </a:solidFill>
                          <a:effectLst/>
                        </a:rPr>
                        <a:t>18,4</a:t>
                      </a:r>
                      <a:endParaRPr lang="hr-HR" sz="15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≥15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5009356"/>
                  </a:ext>
                </a:extLst>
              </a:tr>
              <a:tr h="359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fleksibilnost na hladnoću (°C)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ne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effectLst/>
                        </a:rPr>
                        <a:t>zadovoljava</a:t>
                      </a:r>
                      <a:endParaRPr lang="hr-HR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B050"/>
                          </a:solidFill>
                          <a:effectLst/>
                        </a:rPr>
                        <a:t>zadovoljava</a:t>
                      </a:r>
                      <a:endParaRPr lang="hr-HR" sz="15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&lt; -20 °C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7699682"/>
                  </a:ext>
                </a:extLst>
              </a:tr>
              <a:tr h="359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hidrostatički pritisak 24h/2bar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ne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effectLst/>
                        </a:rPr>
                        <a:t>zadovoljava</a:t>
                      </a:r>
                      <a:endParaRPr lang="hr-HR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B050"/>
                          </a:solidFill>
                          <a:effectLst/>
                        </a:rPr>
                        <a:t>zadovoljava</a:t>
                      </a:r>
                      <a:endParaRPr lang="hr-HR" sz="15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</a:rPr>
                        <a:t>vodootporan</a:t>
                      </a:r>
                      <a:endParaRPr lang="hr-H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0010632"/>
                  </a:ext>
                </a:extLst>
              </a:tr>
              <a:tr h="359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otpornost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na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probijanje</a:t>
                      </a:r>
                      <a:r>
                        <a:rPr lang="en-US" sz="1200" dirty="0">
                          <a:effectLst/>
                        </a:rPr>
                        <a:t> (mm)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ne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effectLst/>
                        </a:rPr>
                        <a:t>zadovoljava</a:t>
                      </a:r>
                      <a:endParaRPr lang="hr-HR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B050"/>
                          </a:solidFill>
                          <a:effectLst/>
                        </a:rPr>
                        <a:t>zadovoljava</a:t>
                      </a:r>
                      <a:endParaRPr lang="hr-HR" sz="15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≥800</a:t>
                      </a:r>
                      <a:endParaRPr lang="hr-H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5233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B6E10D7-E2AA-4585-A264-4A9E478424CB}"/>
              </a:ext>
            </a:extLst>
          </p:cNvPr>
          <p:cNvSpPr/>
          <p:nvPr/>
        </p:nvSpPr>
        <p:spPr>
          <a:xfrm>
            <a:off x="1483169" y="2576437"/>
            <a:ext cx="6207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USPOREDBA REZULTATA ISPITIVANJA S FIZIKALNO KEMIJSKIM KARAKTERISTIKAMA IZ TEHNIČKOG LISTA FLAGON SR PVC HI FOLIJE:</a:t>
            </a:r>
            <a:endParaRPr lang="hr-HR" sz="1600" b="1" i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648CC4A-35E2-4447-8C91-B8E86578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958910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9A6B90-0E05-4582-8B98-478CA95B7AAB}"/>
              </a:ext>
            </a:extLst>
          </p:cNvPr>
          <p:cNvSpPr/>
          <p:nvPr/>
        </p:nvSpPr>
        <p:spPr>
          <a:xfrm>
            <a:off x="431540" y="764704"/>
            <a:ext cx="8280920" cy="4837115"/>
          </a:xfrm>
          <a:prstGeom prst="rect">
            <a:avLst/>
          </a:prstGeom>
          <a:solidFill>
            <a:srgbClr val="112A7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26</a:t>
            </a:fld>
            <a:endParaRPr lang="hr-HR" altLang="sr-Latn-R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012A4B-C822-4112-9EFC-D2F8E712D50F}"/>
              </a:ext>
            </a:extLst>
          </p:cNvPr>
          <p:cNvSpPr/>
          <p:nvPr/>
        </p:nvSpPr>
        <p:spPr>
          <a:xfrm>
            <a:off x="575556" y="1256181"/>
            <a:ext cx="7992888" cy="3685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en-US" b="1" i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USPOREDBOM REZULTATA DOBIVENIH NAKON ISPITIVANJA PVC KROVNE FOLIJE U LABORATORIJU IGH ZAGREB S FIZIKALNO-KEMIJSKIM SVOJSTVIMA ISKAZANIM U TEHNIČKOM LISTU ZAKLJUČENO JE SL</a:t>
            </a:r>
            <a:r>
              <a:rPr lang="hr-HR" b="1" i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b="1" i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JEDEĆE:</a:t>
            </a:r>
            <a:endParaRPr lang="hr-HR" b="1" i="1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r-HR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r-HR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hr-HR" b="1" u="sng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Smanjena je debljina HI PVC folije </a:t>
            </a:r>
            <a:r>
              <a:rPr lang="hr-HR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oba ispitana uzorka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 uzorka s </a:t>
            </a:r>
            <a:r>
              <a:rPr lang="hr-HR" b="1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horizontalne površine </a:t>
            </a:r>
            <a:r>
              <a:rPr lang="hr-HR" b="1" u="sng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manja </a:t>
            </a:r>
            <a:r>
              <a:rPr lang="en-US" b="1" u="sng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hr-HR" b="1" u="sng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mase iskazane u tehničkom listu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Uzorak s </a:t>
            </a:r>
            <a:r>
              <a:rPr lang="hr-HR" b="1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horizontalne površine </a:t>
            </a:r>
            <a:r>
              <a:rPr lang="hr-HR" b="1" u="sng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zadovoljava fleksibilnost na hladnoću </a:t>
            </a:r>
            <a:r>
              <a:rPr lang="hr-HR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 -20 °C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Uzorak s </a:t>
            </a:r>
            <a:r>
              <a:rPr lang="hr-HR" b="1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horizontalne površine </a:t>
            </a:r>
            <a:r>
              <a:rPr lang="hr-HR" b="1" u="sng" dirty="0" err="1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vodopropusan</a:t>
            </a:r>
            <a:r>
              <a:rPr lang="hr-HR" b="1" u="sng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hr-HR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 ispitivanju 10kPa/2bar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Uzorak s </a:t>
            </a:r>
            <a:r>
              <a:rPr lang="hr-HR" b="1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horizontalne površine </a:t>
            </a:r>
            <a:r>
              <a:rPr lang="hr-HR" b="1" u="sng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zadovoljava otpornost na probijanje </a:t>
            </a:r>
            <a:r>
              <a:rPr lang="hr-HR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≥800 mm </a:t>
            </a:r>
            <a:endParaRPr lang="hr-HR" sz="18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3F78A45-F018-47C9-A2CE-4D4826FF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40125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27</a:t>
            </a:fld>
            <a:endParaRPr lang="hr-HR" altLang="sr-Latn-R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C7875-CFA3-49F5-9442-0BB982E94C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0360" y="116632"/>
            <a:ext cx="83232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endParaRPr lang="hr-HR" sz="18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6.  </a:t>
            </a:r>
            <a:r>
              <a:rPr lang="hr-HR" sz="1800" b="1" dirty="0">
                <a:latin typeface="Arial Narrow" panose="020B0606020202030204" pitchFamily="34" charset="0"/>
              </a:rPr>
              <a:t>PO DOBIVENIM REZULTATIMA SAČINJEN JE </a:t>
            </a:r>
            <a:r>
              <a:rPr lang="en-US" sz="1800" b="1" dirty="0">
                <a:latin typeface="Arial Narrow" panose="020B0606020202030204" pitchFamily="34" charset="0"/>
              </a:rPr>
              <a:t>STRUČNI</a:t>
            </a:r>
            <a:r>
              <a:rPr lang="hr-HR" sz="1800" b="1" dirty="0">
                <a:latin typeface="Arial Narrow" panose="020B0606020202030204" pitchFamily="34" charset="0"/>
              </a:rPr>
              <a:t> NALAZ GRAĐEVINSKOG </a:t>
            </a:r>
            <a:endParaRPr lang="en-US" sz="18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     </a:t>
            </a:r>
            <a:r>
              <a:rPr lang="hr-HR" sz="1800" b="1" dirty="0">
                <a:latin typeface="Arial Narrow" panose="020B0606020202030204" pitchFamily="34" charset="0"/>
              </a:rPr>
              <a:t>VJEŠTAKA</a:t>
            </a:r>
            <a:endParaRPr lang="en-US" sz="18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hr-HR" sz="1800" b="1" dirty="0">
              <a:latin typeface="Arial Narrow" panose="020B0606020202030204" pitchFamily="34" charset="0"/>
            </a:endParaRPr>
          </a:p>
          <a:p>
            <a:pPr lvl="0">
              <a:buFont typeface="+mj-lt"/>
              <a:buAutoNum type="arabicPeriod" startAt="7"/>
            </a:pPr>
            <a:endParaRPr lang="hr-HR" sz="1800" b="1" dirty="0"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 startAt="5"/>
            </a:pPr>
            <a:endParaRPr lang="hr-HR" sz="1800" b="1" dirty="0">
              <a:latin typeface="Arial Narrow" panose="020B0606020202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FCDD38-42B6-4B60-AA43-C89021DA606E}"/>
              </a:ext>
            </a:extLst>
          </p:cNvPr>
          <p:cNvSpPr/>
          <p:nvPr/>
        </p:nvSpPr>
        <p:spPr>
          <a:xfrm>
            <a:off x="410360" y="1340768"/>
            <a:ext cx="8197585" cy="5147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en-US" sz="2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Prema tom </a:t>
            </a:r>
            <a:r>
              <a:rPr lang="en-US" sz="2500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nalazu</a:t>
            </a:r>
            <a:r>
              <a:rPr lang="en-US" sz="2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sz="2500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mišljenju</a:t>
            </a:r>
            <a:r>
              <a:rPr lang="en-US" sz="2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osnovni</a:t>
            </a:r>
            <a:r>
              <a:rPr lang="en-US" sz="2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uzrok</a:t>
            </a:r>
            <a:r>
              <a:rPr lang="en-US" sz="2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procurjevanju</a:t>
            </a:r>
            <a:r>
              <a:rPr lang="en-US" sz="2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</a:t>
            </a:r>
          </a:p>
          <a:p>
            <a:pPr algn="ctr">
              <a:lnSpc>
                <a:spcPts val="2500"/>
              </a:lnSpc>
              <a:spcAft>
                <a:spcPts val="0"/>
              </a:spcAft>
            </a:pPr>
            <a:endParaRPr lang="en-US" sz="2500" b="1" u="sng" dirty="0">
              <a:solidFill>
                <a:srgbClr val="FF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sz="2500" b="1" u="sng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gubitak</a:t>
            </a:r>
            <a:r>
              <a:rPr lang="en-US" sz="2500" b="1" u="sng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hidroizolacijskih</a:t>
            </a:r>
            <a:r>
              <a:rPr lang="en-US" sz="2500" b="1" u="sng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svojstava</a:t>
            </a:r>
            <a:r>
              <a:rPr lang="en-US" sz="2500" b="1" u="sng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krovne</a:t>
            </a:r>
            <a:r>
              <a:rPr lang="en-US" sz="2500" b="1" u="sng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2500" b="1" u="sng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folije</a:t>
            </a:r>
            <a:r>
              <a:rPr lang="en-US" sz="2500" b="1" u="sng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2500"/>
              </a:lnSpc>
              <a:spcAft>
                <a:spcPts val="0"/>
              </a:spcAft>
            </a:pPr>
            <a:endParaRPr lang="en-US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koji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pojavio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unutar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jamstvenog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koji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definiran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godina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prijava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tog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nedostatka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pretho</a:t>
            </a:r>
            <a:r>
              <a:rPr lang="hr-HR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izvođaču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izvršena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u 7.</a:t>
            </a:r>
            <a:r>
              <a:rPr lang="hr-HR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godini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hr-HR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00"/>
              </a:lnSpc>
              <a:spcAft>
                <a:spcPts val="0"/>
              </a:spcAft>
            </a:pPr>
            <a:endParaRPr lang="hr-HR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hr-HR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rađ</a:t>
            </a:r>
            <a:r>
              <a:rPr lang="hr-HR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evinski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vještak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utvrdio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nedostatke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radovima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pretho</a:t>
            </a:r>
            <a:r>
              <a:rPr lang="hr-HR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izvođača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odnosu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ovjeren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glavni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izvedbeni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kao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što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500"/>
              </a:lnSpc>
              <a:spcAft>
                <a:spcPts val="0"/>
              </a:spcAft>
            </a:pPr>
            <a:endParaRPr lang="en-US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algn="just">
              <a:lnSpc>
                <a:spcPts val="25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premali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presjek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odvodnih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cijevi</a:t>
            </a:r>
            <a:endParaRPr lang="en-US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algn="just">
              <a:lnSpc>
                <a:spcPts val="25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previsoko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postavljeni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sigurnosni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preljevi</a:t>
            </a:r>
            <a:endParaRPr lang="en-US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algn="just">
              <a:lnSpc>
                <a:spcPts val="25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</a:t>
            </a:r>
            <a:r>
              <a:rPr lang="hr-HR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izvedeni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detalji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spoja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folije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nadstrešnice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ulazom</a:t>
            </a:r>
            <a:endParaRPr lang="en-US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algn="just">
              <a:lnSpc>
                <a:spcPts val="25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razni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manji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nedostaci</a:t>
            </a:r>
            <a:endParaRPr lang="en-US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5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D11CF13-3DAE-4168-B7E0-5D95C834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788502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28</a:t>
            </a:fld>
            <a:endParaRPr lang="hr-HR" altLang="sr-Latn-R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B9ED626-4768-4505-BA50-BF85D629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BD56C50-67E0-4D71-8B8C-A49B77ADFC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836419"/>
              </p:ext>
            </p:extLst>
          </p:nvPr>
        </p:nvGraphicFramePr>
        <p:xfrm>
          <a:off x="2411760" y="332656"/>
          <a:ext cx="377825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Acrobat Document" r:id="rId3" imgW="3777753" imgH="5346585" progId="Acrobat.Document.DC">
                  <p:embed/>
                </p:oleObj>
              </mc:Choice>
              <mc:Fallback>
                <p:oleObj name="Acrobat Document" r:id="rId3" imgW="3777753" imgH="53465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332656"/>
                        <a:ext cx="3778250" cy="534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048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29</a:t>
            </a:fld>
            <a:endParaRPr lang="hr-HR" altLang="sr-Latn-R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6F33BC-6EF2-4913-AE69-2ECC48411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772" y="156450"/>
            <a:ext cx="4227664" cy="5976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134123-2F00-46E8-ACCC-F8A35D7E7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" y="156450"/>
            <a:ext cx="4227664" cy="5976664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28A1964-2D39-495D-9885-3E3B4D6E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858326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B7E15-BE00-4073-A221-FC0128A5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1" y="2204864"/>
            <a:ext cx="8229600" cy="3988246"/>
          </a:xfrm>
        </p:spPr>
        <p:txBody>
          <a:bodyPr/>
          <a:lstStyle/>
          <a:p>
            <a:pPr algn="l">
              <a:spcBef>
                <a:spcPts val="0"/>
              </a:spcBef>
              <a:spcAft>
                <a:spcPts val="0"/>
              </a:spcAft>
              <a:tabLst>
                <a:tab pos="2063750" algn="l"/>
                <a:tab pos="2239963" algn="l"/>
              </a:tabLst>
            </a:pP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INVESTITOR </a:t>
            </a:r>
            <a:r>
              <a:rPr lang="hr-HR" sz="1600" b="1" dirty="0">
                <a:latin typeface="Arial Narrow" panose="020B0606020202030204" pitchFamily="34" charset="0"/>
              </a:rPr>
              <a:t>	</a:t>
            </a:r>
            <a:r>
              <a:rPr lang="en-US" sz="1600" b="1" dirty="0">
                <a:latin typeface="Arial Narrow" panose="020B0606020202030204" pitchFamily="34" charset="0"/>
              </a:rPr>
              <a:t>– </a:t>
            </a:r>
            <a:r>
              <a:rPr lang="en-US" sz="1600" b="1" dirty="0" err="1">
                <a:latin typeface="Arial Narrow" panose="020B0606020202030204" pitchFamily="34" charset="0"/>
              </a:rPr>
              <a:t>Vlasnik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građevine</a:t>
            </a:r>
            <a:br>
              <a:rPr lang="en-US" sz="1600" b="1" dirty="0">
                <a:latin typeface="Arial Narrow" panose="020B0606020202030204" pitchFamily="34" charset="0"/>
              </a:rPr>
            </a:br>
            <a:br>
              <a:rPr lang="hr-HR" sz="1600" dirty="0">
                <a:latin typeface="Arial Narrow" panose="020B0606020202030204" pitchFamily="34" charset="0"/>
              </a:rPr>
            </a:b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PRETHODNI IZVOĐAČ </a:t>
            </a:r>
            <a:r>
              <a:rPr lang="hr-HR" sz="1600" b="1" dirty="0">
                <a:latin typeface="Arial Narrow" panose="020B0606020202030204" pitchFamily="34" charset="0"/>
              </a:rPr>
              <a:t>	</a:t>
            </a:r>
            <a:r>
              <a:rPr lang="en-US" sz="1600" b="1" dirty="0">
                <a:latin typeface="Arial Narrow" panose="020B0606020202030204" pitchFamily="34" charset="0"/>
              </a:rPr>
              <a:t>– </a:t>
            </a:r>
            <a:r>
              <a:rPr lang="en-US" sz="1600" b="1" dirty="0" err="1">
                <a:latin typeface="Arial Narrow" panose="020B0606020202030204" pitchFamily="34" charset="0"/>
              </a:rPr>
              <a:t>Glavni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izvođač</a:t>
            </a:r>
            <a:r>
              <a:rPr lang="en-US" sz="1600" b="1" dirty="0">
                <a:latin typeface="Arial Narrow" panose="020B0606020202030204" pitchFamily="34" charset="0"/>
              </a:rPr>
              <a:t> - </a:t>
            </a:r>
            <a:r>
              <a:rPr lang="en-US" sz="1600" b="1" dirty="0" err="1">
                <a:latin typeface="Arial Narrow" panose="020B0606020202030204" pitchFamily="34" charset="0"/>
              </a:rPr>
              <a:t>Tvrtka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koja</a:t>
            </a:r>
            <a:r>
              <a:rPr lang="en-US" sz="1600" b="1" dirty="0">
                <a:latin typeface="Arial Narrow" panose="020B0606020202030204" pitchFamily="34" charset="0"/>
              </a:rPr>
              <a:t> je </a:t>
            </a:r>
            <a:r>
              <a:rPr lang="en-US" sz="1600" b="1" dirty="0" err="1">
                <a:latin typeface="Arial Narrow" panose="020B0606020202030204" pitchFamily="34" charset="0"/>
              </a:rPr>
              <a:t>izgradila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građevinu</a:t>
            </a:r>
            <a:br>
              <a:rPr lang="hr-HR" sz="1600" dirty="0">
                <a:latin typeface="Arial Narrow" panose="020B0606020202030204" pitchFamily="34" charset="0"/>
              </a:rPr>
            </a:br>
            <a:br>
              <a:rPr lang="en-US" sz="1600" dirty="0">
                <a:latin typeface="Arial Narrow" panose="020B0606020202030204" pitchFamily="34" charset="0"/>
              </a:rPr>
            </a:b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NOVI IZVOĐAČ </a:t>
            </a:r>
            <a:r>
              <a:rPr lang="hr-HR" sz="1600" b="1" dirty="0">
                <a:latin typeface="Arial Narrow" panose="020B0606020202030204" pitchFamily="34" charset="0"/>
              </a:rPr>
              <a:t>	</a:t>
            </a:r>
            <a:r>
              <a:rPr lang="en-US" sz="1600" b="1" dirty="0">
                <a:latin typeface="Arial Narrow" panose="020B0606020202030204" pitchFamily="34" charset="0"/>
              </a:rPr>
              <a:t>– </a:t>
            </a:r>
            <a:r>
              <a:rPr lang="en-US" sz="1600" b="1" dirty="0" err="1">
                <a:latin typeface="Arial Narrow" panose="020B0606020202030204" pitchFamily="34" charset="0"/>
              </a:rPr>
              <a:t>Tvrtka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angažirana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radi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sanacije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nedostataka</a:t>
            </a:r>
            <a:br>
              <a:rPr lang="hr-HR" sz="1600" dirty="0">
                <a:latin typeface="Arial Narrow" panose="020B0606020202030204" pitchFamily="34" charset="0"/>
              </a:rPr>
            </a:br>
            <a:br>
              <a:rPr lang="en-US" sz="1600" dirty="0">
                <a:latin typeface="Arial Narrow" panose="020B0606020202030204" pitchFamily="34" charset="0"/>
              </a:rPr>
            </a:b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GRAĐEVINSKI VJEŠTAK </a:t>
            </a:r>
            <a:r>
              <a:rPr lang="hr-HR" sz="1600" b="1" dirty="0">
                <a:latin typeface="Arial Narrow" panose="020B0606020202030204" pitchFamily="34" charset="0"/>
              </a:rPr>
              <a:t>	</a:t>
            </a:r>
            <a:r>
              <a:rPr lang="en-US" sz="1600" b="1" dirty="0">
                <a:latin typeface="Arial Narrow" panose="020B0606020202030204" pitchFamily="34" charset="0"/>
              </a:rPr>
              <a:t>– </a:t>
            </a:r>
            <a:r>
              <a:rPr lang="en-US" sz="1600" b="1" dirty="0" err="1">
                <a:latin typeface="Arial Narrow" panose="020B0606020202030204" pitchFamily="34" charset="0"/>
              </a:rPr>
              <a:t>Vještak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kojeg</a:t>
            </a:r>
            <a:r>
              <a:rPr lang="en-US" sz="1600" b="1" dirty="0">
                <a:latin typeface="Arial Narrow" panose="020B0606020202030204" pitchFamily="34" charset="0"/>
              </a:rPr>
              <a:t> je </a:t>
            </a:r>
            <a:r>
              <a:rPr lang="en-US" sz="1600" b="1" dirty="0" err="1">
                <a:latin typeface="Arial Narrow" panose="020B0606020202030204" pitchFamily="34" charset="0"/>
              </a:rPr>
              <a:t>angažirao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Investitor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radi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izrade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elaborata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zatečenog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hr-HR" sz="1600" b="1" dirty="0">
                <a:latin typeface="Arial Narrow" panose="020B0606020202030204" pitchFamily="34" charset="0"/>
              </a:rPr>
              <a:t>		</a:t>
            </a:r>
            <a:r>
              <a:rPr lang="en-US" sz="1600" b="1" dirty="0" err="1">
                <a:latin typeface="Arial Narrow" panose="020B0606020202030204" pitchFamily="34" charset="0"/>
              </a:rPr>
              <a:t>stanja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izrade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tehničkog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rješenja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sanacije</a:t>
            </a:r>
            <a:br>
              <a:rPr lang="hr-HR" sz="1600" dirty="0">
                <a:latin typeface="Arial Narrow" panose="020B0606020202030204" pitchFamily="34" charset="0"/>
              </a:rPr>
            </a:br>
            <a:br>
              <a:rPr lang="en-US" sz="1600" dirty="0">
                <a:latin typeface="Arial Narrow" panose="020B0606020202030204" pitchFamily="34" charset="0"/>
              </a:rPr>
            </a:b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SUDSKI VJEŠTAK </a:t>
            </a:r>
            <a:r>
              <a:rPr lang="hr-HR" sz="1600" b="1" dirty="0">
                <a:latin typeface="Arial Narrow" panose="020B0606020202030204" pitchFamily="34" charset="0"/>
              </a:rPr>
              <a:t>	</a:t>
            </a:r>
            <a:r>
              <a:rPr lang="en-US" sz="1600" b="1" dirty="0">
                <a:latin typeface="Arial Narrow" panose="020B0606020202030204" pitchFamily="34" charset="0"/>
              </a:rPr>
              <a:t>– </a:t>
            </a:r>
            <a:r>
              <a:rPr lang="en-US" sz="1600" b="1" dirty="0" err="1">
                <a:latin typeface="Arial Narrow" panose="020B0606020202030204" pitchFamily="34" charset="0"/>
              </a:rPr>
              <a:t>Vještak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kojeg</a:t>
            </a:r>
            <a:r>
              <a:rPr lang="en-US" sz="1600" b="1" dirty="0">
                <a:latin typeface="Arial Narrow" panose="020B0606020202030204" pitchFamily="34" charset="0"/>
              </a:rPr>
              <a:t> je </a:t>
            </a:r>
            <a:r>
              <a:rPr lang="en-US" sz="1600" b="1" dirty="0" err="1">
                <a:latin typeface="Arial Narrow" panose="020B0606020202030204" pitchFamily="34" charset="0"/>
              </a:rPr>
              <a:t>angažirao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nadležni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sud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radi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postupka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osiguranja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dokaza</a:t>
            </a:r>
            <a:endParaRPr lang="hr-H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</a:t>
            </a:fld>
            <a:endParaRPr lang="hr-HR" altLang="sr-Latn-R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3F732D-FFD7-4223-BDA7-B378472267C2}"/>
              </a:ext>
            </a:extLst>
          </p:cNvPr>
          <p:cNvSpPr txBox="1"/>
          <p:nvPr/>
        </p:nvSpPr>
        <p:spPr>
          <a:xfrm>
            <a:off x="457200" y="952922"/>
            <a:ext cx="8229600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POJMOVNIK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8366447-C673-46BF-81D1-7361C7EDB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98949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30</a:t>
            </a:fld>
            <a:endParaRPr lang="hr-HR" altLang="sr-Latn-R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826324-8CDD-4085-A16B-A6C9A50DAEF6}"/>
              </a:ext>
            </a:extLst>
          </p:cNvPr>
          <p:cNvSpPr/>
          <p:nvPr/>
        </p:nvSpPr>
        <p:spPr>
          <a:xfrm>
            <a:off x="473207" y="1057215"/>
            <a:ext cx="819758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Investitor 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je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nakon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izrade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stručnog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nalaza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naručio od građevinskog vještaka izradu tehničkog rješenja i troškovnika sanacije.</a:t>
            </a:r>
            <a:endParaRPr lang="en-US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hr-HR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hr-HR" b="1" i="1" u="sng" dirty="0">
                <a:latin typeface="Arial Narrow" panose="020B0606020202030204" pitchFamily="34" charset="0"/>
                <a:cs typeface="Times New Roman" panose="02020603050405020304" pitchFamily="18" charset="0"/>
              </a:rPr>
              <a:t>Unapređenje kvalitete i standarda izgradnje </a:t>
            </a:r>
          </a:p>
          <a:p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P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rema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novim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internim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standardima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gradnje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Investitora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koji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su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se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počeli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primjenivati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nakon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dovršenja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izgradnje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predmetne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građevine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kod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izrade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tehničkog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rješenja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sanacije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krovne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folije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predviđena</a:t>
            </a: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je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ugradnja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kvalitetnija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i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trajnija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krovna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folija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(TPO, deb. 2 mm),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te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su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dodane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još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neke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sigurnosne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mjere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koje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dodatno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osiguravaju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građevinu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od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procurjevanja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kod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ekstremnih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klimatskih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promjena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. </a:t>
            </a:r>
            <a:endParaRPr lang="hr-HR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Stoga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građevinski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vještak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napravio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dva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tehnička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rješ</a:t>
            </a: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e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nja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dva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troškovnika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sanacijskih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radova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:</a:t>
            </a:r>
            <a:endParaRPr lang="hr-HR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Varijanta 1 - Troškovnik s istovjetnim stavkama kakve je imao ugovorene prethodni izvođač prilikom građenja građevine 2010.g.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Varijanta 2 - Troškovnik sanacijskih radova s unaprijeđenom kvalitetom materijala krovne folije i stavkama koje povećavaju sigurnost krova građevine</a:t>
            </a:r>
          </a:p>
          <a:p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Razlog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izrade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dv</a:t>
            </a: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ije varijante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troškovnika jest da se u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kasnijoj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fazi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postupka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može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od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prethodnog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izvođača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potraživati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samo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onaj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iznos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koji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se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odnosi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lo</a:t>
            </a: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š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e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izvedene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radove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koje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prethoni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izvođač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izveo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prema prvobitnom tehničkom rješenju i opisu stavaka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dok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sve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ostale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troškove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unapređenje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kvalitete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i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standarda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izgradnje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snosi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direktno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Investitor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  <a:endParaRPr lang="hr-HR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Arial Narrow" panose="020B0606020202030204" pitchFamily="34" charset="0"/>
              </a:rPr>
              <a:t> </a:t>
            </a:r>
            <a:endParaRPr lang="hr-HR" sz="1600" b="1" dirty="0"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FE3B5-52F6-4111-BE79-B7400367CEC5}"/>
              </a:ext>
            </a:extLst>
          </p:cNvPr>
          <p:cNvSpPr txBox="1"/>
          <p:nvPr/>
        </p:nvSpPr>
        <p:spPr>
          <a:xfrm>
            <a:off x="473207" y="536069"/>
            <a:ext cx="8229600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TEHNIČKO RJEŠENJE I TROŠKOVNIK SANACIJE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1160CF6-3D5B-483B-9A72-3A136699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973230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31</a:t>
            </a:fld>
            <a:endParaRPr lang="hr-HR" altLang="sr-Latn-R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1160CF6-3D5B-483B-9A72-3A136699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A597EBA-F3D9-4D79-B0FB-B610C27D14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381179"/>
              </p:ext>
            </p:extLst>
          </p:nvPr>
        </p:nvGraphicFramePr>
        <p:xfrm>
          <a:off x="286642" y="188639"/>
          <a:ext cx="4191893" cy="5932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Acrobat Document" r:id="rId3" imgW="3777753" imgH="5346585" progId="Acrobat.Document.DC">
                  <p:embed/>
                </p:oleObj>
              </mc:Choice>
              <mc:Fallback>
                <p:oleObj name="Acrobat Document" r:id="rId3" imgW="3777753" imgH="53465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642" y="188639"/>
                        <a:ext cx="4191893" cy="5932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2E4B707-F1E8-4F30-AC5F-7491CC0413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665060"/>
              </p:ext>
            </p:extLst>
          </p:nvPr>
        </p:nvGraphicFramePr>
        <p:xfrm>
          <a:off x="4684650" y="188639"/>
          <a:ext cx="4191892" cy="5932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Acrobat Document" r:id="rId5" imgW="3777753" imgH="5346585" progId="Acrobat.Document.DC">
                  <p:embed/>
                </p:oleObj>
              </mc:Choice>
              <mc:Fallback>
                <p:oleObj name="Acrobat Document" r:id="rId5" imgW="3777753" imgH="53465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4650" y="188639"/>
                        <a:ext cx="4191892" cy="5932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3150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32</a:t>
            </a:fld>
            <a:endParaRPr lang="hr-HR" altLang="sr-Latn-R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FCDD38-42B6-4B60-AA43-C89021DA606E}"/>
              </a:ext>
            </a:extLst>
          </p:cNvPr>
          <p:cNvSpPr/>
          <p:nvPr/>
        </p:nvSpPr>
        <p:spPr>
          <a:xfrm>
            <a:off x="473207" y="1124744"/>
            <a:ext cx="81975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P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o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dobivenom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nalazu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građevinskog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vještaka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Investitor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službeno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obavijestio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C2AAC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PRETHODNOG IZVOĐAČA RADOVA 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o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rezultatima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zatražio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saniranje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uočenih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nedostataka</a:t>
            </a: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hr-HR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Prethodni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izvođač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ODBIO OTKLONITI NEDOSTATKE 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obzirom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njegovu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složenu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financijsku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situaciju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tvrka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u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predstečajnom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postupku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Investitor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potom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službeno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obavijestio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prethodnog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izvođača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će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prislijen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C2AAC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OTKLONITI NEDOSTATKE U VLASTITOM ARANŽMANU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će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teretiti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tako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proizašle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troškove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koje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će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potraživati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sudskom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postupku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parnici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koju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će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pokrenuti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naknadu</a:t>
            </a:r>
            <a:r>
              <a:rPr lang="en-U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štete</a:t>
            </a:r>
            <a:endParaRPr lang="hr-HR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r-HR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Kao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prvi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korak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u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pokretanju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sudskog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postupka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naplate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štete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Investitor 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je </a:t>
            </a:r>
            <a:r>
              <a:rPr lang="hr-HR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zatražio od nadležnog suda </a:t>
            </a:r>
            <a:r>
              <a:rPr lang="en-US" b="1" dirty="0">
                <a:solidFill>
                  <a:srgbClr val="0C2AAC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POSTUPAK OSIGURANJA DOKAZA</a:t>
            </a:r>
            <a:endParaRPr lang="hr-HR" b="1" dirty="0">
              <a:solidFill>
                <a:srgbClr val="0C2AAC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CD9F7-BBF7-4FA9-B605-26A48C404E72}"/>
              </a:ext>
            </a:extLst>
          </p:cNvPr>
          <p:cNvSpPr txBox="1"/>
          <p:nvPr/>
        </p:nvSpPr>
        <p:spPr>
          <a:xfrm>
            <a:off x="539552" y="548680"/>
            <a:ext cx="8229600" cy="461665"/>
          </a:xfrm>
          <a:prstGeom prst="rect">
            <a:avLst/>
          </a:prstGeom>
          <a:solidFill>
            <a:srgbClr val="0C2AA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DALJNJI KORACI U POSTUPKU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DBB12FB-A8B1-4376-8F39-CF22FD8B4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005606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33</a:t>
            </a:fld>
            <a:endParaRPr lang="hr-HR" altLang="sr-Latn-R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CC0FCE-34FF-4359-8CD2-7A6B365FD788}"/>
              </a:ext>
            </a:extLst>
          </p:cNvPr>
          <p:cNvSpPr/>
          <p:nvPr/>
        </p:nvSpPr>
        <p:spPr>
          <a:xfrm>
            <a:off x="387615" y="1196752"/>
            <a:ext cx="8197585" cy="493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b="1" dirty="0">
                <a:latin typeface="Arial Narrow" panose="020B0606020202030204" pitchFamily="34" charset="0"/>
              </a:rPr>
              <a:t>U </a:t>
            </a:r>
            <a:r>
              <a:rPr lang="en-US" b="1" dirty="0" err="1">
                <a:latin typeface="Arial Narrow" panose="020B0606020202030204" pitchFamily="34" charset="0"/>
              </a:rPr>
              <a:t>konzultaciji</a:t>
            </a:r>
            <a:r>
              <a:rPr lang="en-US" b="1" dirty="0">
                <a:latin typeface="Arial Narrow" panose="020B0606020202030204" pitchFamily="34" charset="0"/>
              </a:rPr>
              <a:t> s </a:t>
            </a:r>
            <a:r>
              <a:rPr lang="en-US" b="1" dirty="0" err="1">
                <a:latin typeface="Arial Narrow" panose="020B0606020202030204" pitchFamily="34" charset="0"/>
              </a:rPr>
              <a:t>građevinskim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vještakom</a:t>
            </a:r>
            <a:r>
              <a:rPr lang="en-US" b="1" dirty="0">
                <a:latin typeface="Arial Narrow" panose="020B0606020202030204" pitchFamily="34" charset="0"/>
              </a:rPr>
              <a:t> i </a:t>
            </a:r>
            <a:r>
              <a:rPr lang="en-US" b="1" dirty="0" err="1">
                <a:latin typeface="Arial Narrow" panose="020B0606020202030204" pitchFamily="34" charset="0"/>
              </a:rPr>
              <a:t>pravnom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službom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investitora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</a:rPr>
              <a:t>Investitor</a:t>
            </a:r>
            <a:r>
              <a:rPr lang="en-US" b="1" dirty="0">
                <a:latin typeface="Arial Narrow" panose="020B0606020202030204" pitchFamily="34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</a:rPr>
              <a:t>odlučio</a:t>
            </a:r>
            <a:r>
              <a:rPr lang="en-US" b="1" dirty="0">
                <a:latin typeface="Arial Narrow" panose="020B0606020202030204" pitchFamily="34" charset="0"/>
              </a:rPr>
              <a:t> da </a:t>
            </a:r>
            <a:r>
              <a:rPr lang="en-US" b="1" dirty="0" err="1">
                <a:latin typeface="Arial Narrow" panose="020B0606020202030204" pitchFamily="34" charset="0"/>
              </a:rPr>
              <a:t>želi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ispoštovati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sve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korake</a:t>
            </a:r>
            <a:r>
              <a:rPr lang="en-US" b="1" dirty="0">
                <a:latin typeface="Arial Narrow" panose="020B0606020202030204" pitchFamily="34" charset="0"/>
              </a:rPr>
              <a:t> u </a:t>
            </a:r>
            <a:r>
              <a:rPr lang="en-US" b="1" dirty="0" err="1">
                <a:latin typeface="Arial Narrow" panose="020B0606020202030204" pitchFamily="34" charset="0"/>
              </a:rPr>
              <a:t>pravnoj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proceduri</a:t>
            </a:r>
            <a:r>
              <a:rPr lang="en-US" b="1" dirty="0">
                <a:latin typeface="Arial Narrow" panose="020B0606020202030204" pitchFamily="34" charset="0"/>
              </a:rPr>
              <a:t> u </a:t>
            </a:r>
            <a:r>
              <a:rPr lang="en-US" b="1" dirty="0" err="1">
                <a:latin typeface="Arial Narrow" panose="020B0606020202030204" pitchFamily="34" charset="0"/>
              </a:rPr>
              <a:t>takvim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slučajevima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</a:rPr>
              <a:t>te</a:t>
            </a:r>
            <a:r>
              <a:rPr lang="en-US" b="1" dirty="0">
                <a:latin typeface="Arial Narrow" panose="020B0606020202030204" pitchFamily="34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</a:rPr>
              <a:t>zatraženo</a:t>
            </a:r>
            <a:r>
              <a:rPr lang="en-US" b="1" dirty="0">
                <a:latin typeface="Arial Narrow" panose="020B0606020202030204" pitchFamily="34" charset="0"/>
              </a:rPr>
              <a:t> od </a:t>
            </a:r>
            <a:r>
              <a:rPr lang="en-US" b="1" dirty="0" err="1">
                <a:latin typeface="Arial Narrow" panose="020B0606020202030204" pitchFamily="34" charset="0"/>
              </a:rPr>
              <a:t>nadležnog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suda</a:t>
            </a:r>
            <a:r>
              <a:rPr lang="en-US" b="1" dirty="0">
                <a:latin typeface="Arial Narrow" panose="020B0606020202030204" pitchFamily="34" charset="0"/>
              </a:rPr>
              <a:t> (</a:t>
            </a:r>
            <a:r>
              <a:rPr lang="en-US" b="1" dirty="0" err="1">
                <a:latin typeface="Arial Narrow" panose="020B0606020202030204" pitchFamily="34" charset="0"/>
              </a:rPr>
              <a:t>Trgovački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sud</a:t>
            </a:r>
            <a:r>
              <a:rPr lang="en-US" b="1" dirty="0">
                <a:latin typeface="Arial Narrow" panose="020B0606020202030204" pitchFamily="34" charset="0"/>
              </a:rPr>
              <a:t>)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POSTUPAK OSIGURANJA DOKAZA </a:t>
            </a:r>
            <a:r>
              <a:rPr lang="en-US" b="1" dirty="0" err="1">
                <a:latin typeface="Arial Narrow" panose="020B0606020202030204" pitchFamily="34" charset="0"/>
              </a:rPr>
              <a:t>prije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započinjanja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bilo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kakvih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sanacijskih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radova</a:t>
            </a:r>
            <a:r>
              <a:rPr lang="en-US" b="1" dirty="0">
                <a:latin typeface="Arial Narrow" panose="020B0606020202030204" pitchFamily="34" charset="0"/>
              </a:rPr>
              <a:t>.</a:t>
            </a:r>
            <a:endParaRPr lang="hr-HR" b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hr-HR" b="1" dirty="0">
                <a:latin typeface="Arial Narrow" panose="020B0606020202030204" pitchFamily="34" charset="0"/>
              </a:rPr>
              <a:t>Nadležni sud prihvatio je zahtjev investitora i pokrenuo </a:t>
            </a:r>
            <a:r>
              <a:rPr lang="hr-HR" b="1" u="sng" dirty="0">
                <a:latin typeface="Arial Narrow" panose="020B0606020202030204" pitchFamily="34" charset="0"/>
              </a:rPr>
              <a:t>postupak osiguranja dokaza.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b="1" dirty="0">
                <a:latin typeface="Arial Narrow" panose="020B0606020202030204" pitchFamily="34" charset="0"/>
              </a:rPr>
              <a:t>Sud </a:t>
            </a:r>
            <a:r>
              <a:rPr lang="en-US" b="1" dirty="0" err="1">
                <a:latin typeface="Arial Narrow" panose="020B0606020202030204" pitchFamily="34" charset="0"/>
              </a:rPr>
              <a:t>zatim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imenuje</a:t>
            </a:r>
            <a:r>
              <a:rPr lang="en-US" b="1" dirty="0">
                <a:latin typeface="Arial Narrow" panose="020B0606020202030204" pitchFamily="34" charset="0"/>
              </a:rPr>
              <a:t> i </a:t>
            </a:r>
            <a:r>
              <a:rPr lang="en-US" b="1" dirty="0" err="1">
                <a:latin typeface="Arial Narrow" panose="020B0606020202030204" pitchFamily="34" charset="0"/>
              </a:rPr>
              <a:t>angažira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stalnog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sudskog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vještaka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građevinske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struke</a:t>
            </a:r>
            <a:r>
              <a:rPr lang="en-US" b="1" dirty="0">
                <a:latin typeface="Arial Narrow" panose="020B0606020202030204" pitchFamily="34" charset="0"/>
              </a:rPr>
              <a:t> (</a:t>
            </a:r>
            <a:r>
              <a:rPr lang="en-US" b="1" dirty="0" err="1">
                <a:latin typeface="Arial Narrow" panose="020B0606020202030204" pitchFamily="34" charset="0"/>
              </a:rPr>
              <a:t>sudac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odabire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vještaka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prema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svojem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nahođenju</a:t>
            </a:r>
            <a:r>
              <a:rPr lang="en-US" b="1" dirty="0">
                <a:latin typeface="Arial Narrow" panose="020B0606020202030204" pitchFamily="34" charset="0"/>
              </a:rPr>
              <a:t>) </a:t>
            </a:r>
            <a:r>
              <a:rPr lang="en-US" b="1" dirty="0" err="1">
                <a:latin typeface="Arial Narrow" panose="020B0606020202030204" pitchFamily="34" charset="0"/>
              </a:rPr>
              <a:t>koji</a:t>
            </a:r>
            <a:r>
              <a:rPr lang="en-US" b="1" dirty="0">
                <a:latin typeface="Arial Narrow" panose="020B0606020202030204" pitchFamily="34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</a:rPr>
              <a:t>dobio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zadatak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napraviti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vještački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nalaz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osiguranja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dokaza</a:t>
            </a:r>
            <a:r>
              <a:rPr lang="en-US" b="1" dirty="0">
                <a:latin typeface="Arial Narrow" panose="020B0606020202030204" pitchFamily="34" charset="0"/>
              </a:rPr>
              <a:t>.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b="1" dirty="0">
                <a:latin typeface="Arial Narrow" panose="020B0606020202030204" pitchFamily="34" charset="0"/>
              </a:rPr>
              <a:t>Tek </a:t>
            </a:r>
            <a:r>
              <a:rPr lang="en-US" b="1" dirty="0" err="1">
                <a:latin typeface="Arial Narrow" panose="020B0606020202030204" pitchFamily="34" charset="0"/>
              </a:rPr>
              <a:t>kad</a:t>
            </a:r>
            <a:r>
              <a:rPr lang="en-US" b="1" dirty="0">
                <a:latin typeface="Arial Narrow" panose="020B0606020202030204" pitchFamily="34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</a:rPr>
              <a:t>pismenim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putem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dobio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službeno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imenova</a:t>
            </a:r>
            <a:r>
              <a:rPr lang="hr-HR" b="1" dirty="0">
                <a:latin typeface="Arial Narrow" panose="020B0606020202030204" pitchFamily="34" charset="0"/>
              </a:rPr>
              <a:t>n</a:t>
            </a:r>
            <a:r>
              <a:rPr lang="en-US" b="1" dirty="0">
                <a:latin typeface="Arial Narrow" panose="020B0606020202030204" pitchFamily="34" charset="0"/>
              </a:rPr>
              <a:t>je </a:t>
            </a:r>
            <a:r>
              <a:rPr lang="en-US" b="1" dirty="0" err="1">
                <a:latin typeface="Arial Narrow" panose="020B0606020202030204" pitchFamily="34" charset="0"/>
              </a:rPr>
              <a:t>sudskog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vještaka</a:t>
            </a:r>
            <a:r>
              <a:rPr lang="en-US" b="1" dirty="0">
                <a:latin typeface="Arial Narrow" panose="020B0606020202030204" pitchFamily="34" charset="0"/>
              </a:rPr>
              <a:t> za </a:t>
            </a:r>
            <a:r>
              <a:rPr lang="en-US" b="1" dirty="0" err="1">
                <a:latin typeface="Arial Narrow" panose="020B0606020202030204" pitchFamily="34" charset="0"/>
              </a:rPr>
              <a:t>postupak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osiguranja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dokaza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u="sng" dirty="0" err="1">
                <a:solidFill>
                  <a:srgbClr val="0A238C"/>
                </a:solidFill>
                <a:latin typeface="Arial Narrow" panose="020B0606020202030204" pitchFamily="34" charset="0"/>
              </a:rPr>
              <a:t>investitor</a:t>
            </a:r>
            <a:r>
              <a:rPr lang="en-US" b="1" u="sng" dirty="0">
                <a:solidFill>
                  <a:srgbClr val="0A238C"/>
                </a:solidFill>
                <a:latin typeface="Arial Narrow" panose="020B0606020202030204" pitchFamily="34" charset="0"/>
              </a:rPr>
              <a:t> je </a:t>
            </a:r>
            <a:r>
              <a:rPr lang="en-US" b="1" u="sng" dirty="0" err="1">
                <a:solidFill>
                  <a:srgbClr val="0A238C"/>
                </a:solidFill>
                <a:latin typeface="Arial Narrow" panose="020B0606020202030204" pitchFamily="34" charset="0"/>
              </a:rPr>
              <a:t>odobrio</a:t>
            </a:r>
            <a:r>
              <a:rPr lang="en-US" b="1" u="sng" dirty="0">
                <a:solidFill>
                  <a:srgbClr val="0A238C"/>
                </a:solidFill>
                <a:latin typeface="Arial Narrow" panose="020B0606020202030204" pitchFamily="34" charset="0"/>
              </a:rPr>
              <a:t> </a:t>
            </a:r>
            <a:r>
              <a:rPr lang="en-US" b="1" u="sng" dirty="0" err="1">
                <a:solidFill>
                  <a:srgbClr val="0A238C"/>
                </a:solidFill>
                <a:latin typeface="Arial Narrow" panose="020B0606020202030204" pitchFamily="34" charset="0"/>
              </a:rPr>
              <a:t>početak</a:t>
            </a:r>
            <a:r>
              <a:rPr lang="en-US" b="1" u="sng" dirty="0">
                <a:solidFill>
                  <a:srgbClr val="0A238C"/>
                </a:solidFill>
                <a:latin typeface="Arial Narrow" panose="020B0606020202030204" pitchFamily="34" charset="0"/>
              </a:rPr>
              <a:t> </a:t>
            </a:r>
            <a:r>
              <a:rPr lang="en-US" b="1" u="sng" dirty="0" err="1">
                <a:solidFill>
                  <a:srgbClr val="0A238C"/>
                </a:solidFill>
                <a:latin typeface="Arial Narrow" panose="020B0606020202030204" pitchFamily="34" charset="0"/>
              </a:rPr>
              <a:t>radova</a:t>
            </a:r>
            <a:r>
              <a:rPr lang="en-US" b="1" u="sng" dirty="0">
                <a:solidFill>
                  <a:srgbClr val="0A238C"/>
                </a:solidFill>
                <a:latin typeface="Arial Narrow" panose="020B0606020202030204" pitchFamily="34" charset="0"/>
              </a:rPr>
              <a:t> </a:t>
            </a:r>
            <a:r>
              <a:rPr lang="en-US" b="1" u="sng" dirty="0" err="1">
                <a:solidFill>
                  <a:srgbClr val="0A238C"/>
                </a:solidFill>
                <a:latin typeface="Arial Narrow" panose="020B0606020202030204" pitchFamily="34" charset="0"/>
              </a:rPr>
              <a:t>na</a:t>
            </a:r>
            <a:r>
              <a:rPr lang="en-US" b="1" u="sng" dirty="0">
                <a:solidFill>
                  <a:srgbClr val="0A238C"/>
                </a:solidFill>
                <a:latin typeface="Arial Narrow" panose="020B0606020202030204" pitchFamily="34" charset="0"/>
              </a:rPr>
              <a:t> </a:t>
            </a:r>
            <a:r>
              <a:rPr lang="en-US" b="1" u="sng" dirty="0" err="1">
                <a:solidFill>
                  <a:srgbClr val="0A238C"/>
                </a:solidFill>
                <a:latin typeface="Arial Narrow" panose="020B0606020202030204" pitchFamily="34" charset="0"/>
              </a:rPr>
              <a:t>sanaciji</a:t>
            </a:r>
            <a:r>
              <a:rPr lang="en-US" b="1" u="sng" dirty="0">
                <a:solidFill>
                  <a:srgbClr val="0A238C"/>
                </a:solidFill>
                <a:latin typeface="Arial Narrow" panose="020B0606020202030204" pitchFamily="34" charset="0"/>
              </a:rPr>
              <a:t> </a:t>
            </a:r>
            <a:r>
              <a:rPr lang="en-US" b="1" u="sng" dirty="0" err="1">
                <a:solidFill>
                  <a:srgbClr val="0A238C"/>
                </a:solidFill>
                <a:latin typeface="Arial Narrow" panose="020B0606020202030204" pitchFamily="34" charset="0"/>
              </a:rPr>
              <a:t>nedostataka</a:t>
            </a:r>
            <a:r>
              <a:rPr lang="en-US" b="1" u="sng" dirty="0">
                <a:solidFill>
                  <a:srgbClr val="0A238C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na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građevini</a:t>
            </a:r>
            <a:r>
              <a:rPr lang="en-US" b="1" dirty="0">
                <a:latin typeface="Arial Narrow" panose="020B0606020202030204" pitchFamily="34" charset="0"/>
              </a:rPr>
              <a:t>.</a:t>
            </a:r>
            <a:endParaRPr lang="en-US" sz="17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  <a:spcAft>
                <a:spcPts val="0"/>
              </a:spcAft>
            </a:pPr>
            <a:r>
              <a:rPr lang="hr-HR" sz="17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Osiguranje dokaza </a:t>
            </a:r>
            <a:r>
              <a:rPr lang="hr-HR" sz="1700" b="1" i="1" dirty="0">
                <a:latin typeface="Arial Narrow" panose="020B0606020202030204" pitchFamily="34" charset="0"/>
              </a:rPr>
              <a:t>u smislu izračuna štete, </a:t>
            </a:r>
            <a:r>
              <a:rPr lang="hr-HR" sz="1700" b="1" i="1" dirty="0" err="1">
                <a:latin typeface="Arial Narrow" panose="020B0606020202030204" pitchFamily="34" charset="0"/>
              </a:rPr>
              <a:t>koj</a:t>
            </a:r>
            <a:r>
              <a:rPr lang="en-US" sz="1700" b="1" i="1" dirty="0">
                <a:latin typeface="Arial Narrow" panose="020B0606020202030204" pitchFamily="34" charset="0"/>
              </a:rPr>
              <a:t>i je </a:t>
            </a:r>
            <a:r>
              <a:rPr lang="en-US" sz="1700" b="1" i="1" dirty="0" err="1">
                <a:latin typeface="Arial Narrow" panose="020B0606020202030204" pitchFamily="34" charset="0"/>
              </a:rPr>
              <a:t>ovdje</a:t>
            </a:r>
            <a:r>
              <a:rPr lang="en-US" sz="1700" b="1" i="1" dirty="0">
                <a:latin typeface="Arial Narrow" panose="020B0606020202030204" pitchFamily="34" charset="0"/>
              </a:rPr>
              <a:t> </a:t>
            </a:r>
            <a:r>
              <a:rPr lang="en-US" sz="1700" b="1" i="1" dirty="0" err="1">
                <a:latin typeface="Arial Narrow" panose="020B0606020202030204" pitchFamily="34" charset="0"/>
              </a:rPr>
              <a:t>naveden</a:t>
            </a:r>
            <a:r>
              <a:rPr lang="hr-HR" sz="1700" b="1" i="1" dirty="0">
                <a:latin typeface="Arial Narrow" panose="020B0606020202030204" pitchFamily="34" charset="0"/>
              </a:rPr>
              <a:t>, je</a:t>
            </a:r>
            <a:r>
              <a:rPr lang="en-US" sz="1700" b="1" i="1" dirty="0" err="1">
                <a:latin typeface="Arial Narrow" panose="020B0606020202030204" pitchFamily="34" charset="0"/>
              </a:rPr>
              <a:t>st</a:t>
            </a:r>
            <a:r>
              <a:rPr lang="hr-HR" sz="1700" b="1" i="1" dirty="0">
                <a:latin typeface="Arial Narrow" panose="020B0606020202030204" pitchFamily="34" charset="0"/>
              </a:rPr>
              <a:t> </a:t>
            </a:r>
            <a:r>
              <a:rPr lang="hr-HR" sz="17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vanparnični postupak. </a:t>
            </a:r>
          </a:p>
          <a:p>
            <a:pPr>
              <a:lnSpc>
                <a:spcPts val="2500"/>
              </a:lnSpc>
              <a:spcAft>
                <a:spcPts val="0"/>
              </a:spcAft>
            </a:pPr>
            <a:r>
              <a:rPr lang="hr-HR" sz="1700" b="1" i="1" dirty="0">
                <a:latin typeface="Arial Narrow" panose="020B0606020202030204" pitchFamily="34" charset="0"/>
              </a:rPr>
              <a:t>To znači da se isti ne provodi u redovnom sudskom postupku nego samo kao tzv. „osiguranje istine“ tj. kao neophodni element za pripremu eventualnog daljnjeg postupka.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73E8E-5361-4DB0-87B3-D4BDDF1CB511}"/>
              </a:ext>
            </a:extLst>
          </p:cNvPr>
          <p:cNvSpPr txBox="1"/>
          <p:nvPr/>
        </p:nvSpPr>
        <p:spPr>
          <a:xfrm>
            <a:off x="441192" y="607431"/>
            <a:ext cx="8229600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OSIGURANJE DOKAZA PREKO NADLEŽNOG SUDA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4842192-8316-4B95-BB3F-1EB3390F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9EDC57-407D-4A22-8A37-DA13FF840348}"/>
              </a:ext>
            </a:extLst>
          </p:cNvPr>
          <p:cNvCxnSpPr>
            <a:cxnSpLocks/>
          </p:cNvCxnSpPr>
          <p:nvPr/>
        </p:nvCxnSpPr>
        <p:spPr>
          <a:xfrm>
            <a:off x="467544" y="5085184"/>
            <a:ext cx="796642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642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34</a:t>
            </a:fld>
            <a:endParaRPr lang="hr-HR" altLang="sr-Latn-R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1AD96A-484B-43EE-B4C8-6F11AAEA5756}"/>
              </a:ext>
            </a:extLst>
          </p:cNvPr>
          <p:cNvSpPr/>
          <p:nvPr/>
        </p:nvSpPr>
        <p:spPr>
          <a:xfrm>
            <a:off x="473207" y="476672"/>
            <a:ext cx="8197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endParaRPr lang="hr-HR" sz="16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CE0820-6D9D-4967-9829-EC7AFC9E8C8A}"/>
              </a:ext>
            </a:extLst>
          </p:cNvPr>
          <p:cNvSpPr/>
          <p:nvPr/>
        </p:nvSpPr>
        <p:spPr>
          <a:xfrm>
            <a:off x="387615" y="847578"/>
            <a:ext cx="8197585" cy="669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 </a:t>
            </a:r>
            <a:endParaRPr lang="hr-HR" sz="1600" b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000" b="1" dirty="0" err="1">
                <a:latin typeface="Arial Narrow" panose="020B0606020202030204" pitchFamily="34" charset="0"/>
              </a:rPr>
              <a:t>Dok</a:t>
            </a:r>
            <a:r>
              <a:rPr lang="en-US" sz="2000" b="1" dirty="0">
                <a:latin typeface="Arial Narrow" panose="020B0606020202030204" pitchFamily="34" charset="0"/>
              </a:rPr>
              <a:t> je </a:t>
            </a:r>
            <a:r>
              <a:rPr lang="en-US" sz="2000" b="1" dirty="0" err="1">
                <a:latin typeface="Arial Narrow" panose="020B0606020202030204" pitchFamily="34" charset="0"/>
              </a:rPr>
              <a:t>čekao</a:t>
            </a:r>
            <a:r>
              <a:rPr lang="en-US" sz="2000" b="1" dirty="0">
                <a:latin typeface="Arial Narrow" panose="020B0606020202030204" pitchFamily="34" charset="0"/>
              </a:rPr>
              <a:t> da </a:t>
            </a:r>
            <a:r>
              <a:rPr lang="en-US" sz="2000" b="1" dirty="0" err="1">
                <a:latin typeface="Arial Narrow" panose="020B0606020202030204" pitchFamily="34" charset="0"/>
              </a:rPr>
              <a:t>nadležni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sud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imenuje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sudskog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vještaka</a:t>
            </a:r>
            <a:r>
              <a:rPr lang="en-US" sz="2000" b="1" dirty="0">
                <a:latin typeface="Arial Narrow" panose="020B0606020202030204" pitchFamily="34" charset="0"/>
              </a:rPr>
              <a:t> i </a:t>
            </a:r>
            <a:r>
              <a:rPr lang="en-US" sz="2000" b="1" dirty="0" err="1">
                <a:latin typeface="Arial Narrow" panose="020B0606020202030204" pitchFamily="34" charset="0"/>
              </a:rPr>
              <a:t>pristupi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osiguranju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dokaza</a:t>
            </a:r>
            <a:r>
              <a:rPr lang="en-US" sz="2000" b="1" dirty="0">
                <a:latin typeface="Arial Narrow" panose="020B0606020202030204" pitchFamily="34" charset="0"/>
              </a:rPr>
              <a:t> (</a:t>
            </a:r>
            <a:r>
              <a:rPr lang="en-US" sz="2000" b="1" dirty="0" err="1">
                <a:latin typeface="Arial Narrow" panose="020B0606020202030204" pitchFamily="34" charset="0"/>
              </a:rPr>
              <a:t>postojećeg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stanja</a:t>
            </a:r>
            <a:r>
              <a:rPr lang="en-US" sz="2000" b="1" dirty="0">
                <a:latin typeface="Arial Narrow" panose="020B0606020202030204" pitchFamily="34" charset="0"/>
              </a:rPr>
              <a:t>), </a:t>
            </a:r>
            <a:r>
              <a:rPr lang="en-US" sz="2000" b="1" dirty="0" err="1">
                <a:latin typeface="Arial Narrow" panose="020B0606020202030204" pitchFamily="34" charset="0"/>
              </a:rPr>
              <a:t>Investitor</a:t>
            </a:r>
            <a:r>
              <a:rPr lang="en-US" sz="2000" b="1" dirty="0">
                <a:latin typeface="Arial Narrow" panose="020B0606020202030204" pitchFamily="34" charset="0"/>
              </a:rPr>
              <a:t> je </a:t>
            </a:r>
            <a:r>
              <a:rPr lang="en-US" sz="2000" b="1" dirty="0" err="1">
                <a:latin typeface="Arial Narrow" panose="020B0606020202030204" pitchFamily="34" charset="0"/>
              </a:rPr>
              <a:t>paralelno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pokrenuo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sve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aktivnosti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na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rješavanju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nedostataka</a:t>
            </a:r>
            <a:r>
              <a:rPr lang="en-US" sz="2000" b="1" dirty="0">
                <a:latin typeface="Arial Narrow" panose="020B0606020202030204" pitchFamily="34" charset="0"/>
              </a:rPr>
              <a:t> u </a:t>
            </a:r>
            <a:r>
              <a:rPr lang="en-US" sz="2000" b="1" dirty="0" err="1">
                <a:latin typeface="Arial Narrow" panose="020B0606020202030204" pitchFamily="34" charset="0"/>
              </a:rPr>
              <a:t>vlastitom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aranžmanu</a:t>
            </a:r>
            <a:r>
              <a:rPr lang="en-US" sz="2000" b="1" dirty="0">
                <a:latin typeface="Arial Narrow" panose="020B0606020202030204" pitchFamily="34" charset="0"/>
              </a:rPr>
              <a:t>.</a:t>
            </a:r>
          </a:p>
          <a:p>
            <a:pPr marL="714375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Arial Narrow" panose="020B0606020202030204" pitchFamily="34" charset="0"/>
              </a:rPr>
              <a:t>Građevinski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vještak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kojeg</a:t>
            </a:r>
            <a:r>
              <a:rPr lang="en-US" sz="2000" b="1" dirty="0">
                <a:latin typeface="Arial Narrow" panose="020B0606020202030204" pitchFamily="34" charset="0"/>
              </a:rPr>
              <a:t> je </a:t>
            </a:r>
            <a:r>
              <a:rPr lang="en-US" sz="2000" b="1" dirty="0" err="1">
                <a:latin typeface="Arial Narrow" panose="020B0606020202030204" pitchFamily="34" charset="0"/>
              </a:rPr>
              <a:t>angažirao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investitor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izradio</a:t>
            </a:r>
            <a:r>
              <a:rPr lang="en-US" sz="2000" b="1" dirty="0">
                <a:latin typeface="Arial Narrow" panose="020B0606020202030204" pitchFamily="34" charset="0"/>
              </a:rPr>
              <a:t> je </a:t>
            </a:r>
            <a:r>
              <a:rPr lang="en-US" sz="2000" b="1" dirty="0" err="1">
                <a:latin typeface="Arial Narrow" panose="020B0606020202030204" pitchFamily="34" charset="0"/>
              </a:rPr>
              <a:t>tehničko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rješenje</a:t>
            </a:r>
            <a:r>
              <a:rPr lang="en-US" sz="2000" b="1" dirty="0">
                <a:latin typeface="Arial Narrow" panose="020B0606020202030204" pitchFamily="34" charset="0"/>
              </a:rPr>
              <a:t> i </a:t>
            </a:r>
            <a:r>
              <a:rPr lang="en-US" sz="2000" b="1" dirty="0" err="1">
                <a:latin typeface="Arial Narrow" panose="020B0606020202030204" pitchFamily="34" charset="0"/>
              </a:rPr>
              <a:t>troškovnik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sanacijskih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radova</a:t>
            </a:r>
            <a:endParaRPr lang="en-US" sz="2000" b="1" dirty="0">
              <a:latin typeface="Arial Narrow" panose="020B0606020202030204" pitchFamily="34" charset="0"/>
            </a:endParaRPr>
          </a:p>
          <a:p>
            <a:pPr marL="714375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Arial Narrow" panose="020B0606020202030204" pitchFamily="34" charset="0"/>
              </a:rPr>
              <a:t>Prikupljene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ponude</a:t>
            </a:r>
            <a:r>
              <a:rPr lang="en-US" sz="2000" b="1" dirty="0">
                <a:latin typeface="Arial Narrow" panose="020B0606020202030204" pitchFamily="34" charset="0"/>
              </a:rPr>
              <a:t> za </a:t>
            </a:r>
            <a:r>
              <a:rPr lang="en-US" sz="2000" b="1" dirty="0" err="1">
                <a:latin typeface="Arial Narrow" panose="020B0606020202030204" pitchFamily="34" charset="0"/>
              </a:rPr>
              <a:t>izvođenje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sanacijskih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radova</a:t>
            </a:r>
            <a:r>
              <a:rPr lang="en-US" sz="2000" b="1" dirty="0">
                <a:latin typeface="Arial Narrow" panose="020B0606020202030204" pitchFamily="34" charset="0"/>
              </a:rPr>
              <a:t> i </a:t>
            </a:r>
            <a:r>
              <a:rPr lang="en-US" sz="2000" b="1" dirty="0" err="1">
                <a:latin typeface="Arial Narrow" panose="020B0606020202030204" pitchFamily="34" charset="0"/>
              </a:rPr>
              <a:t>odabran</a:t>
            </a:r>
            <a:r>
              <a:rPr lang="en-US" sz="2000" b="1" dirty="0">
                <a:latin typeface="Arial Narrow" panose="020B0606020202030204" pitchFamily="34" charset="0"/>
              </a:rPr>
              <a:t> je Novi </a:t>
            </a:r>
            <a:r>
              <a:rPr lang="en-US" sz="2000" b="1" dirty="0" err="1">
                <a:latin typeface="Arial Narrow" panose="020B0606020202030204" pitchFamily="34" charset="0"/>
              </a:rPr>
              <a:t>izvođač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radova</a:t>
            </a:r>
            <a:endParaRPr lang="en-US" sz="2000" b="1" dirty="0">
              <a:latin typeface="Arial Narrow" panose="020B0606020202030204" pitchFamily="34" charset="0"/>
            </a:endParaRPr>
          </a:p>
          <a:p>
            <a:pPr marL="714375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Arial Narrow" panose="020B0606020202030204" pitchFamily="34" charset="0"/>
              </a:rPr>
              <a:t>Kad</a:t>
            </a:r>
            <a:r>
              <a:rPr lang="en-US" sz="2000" b="1" dirty="0">
                <a:latin typeface="Arial Narrow" panose="020B0606020202030204" pitchFamily="34" charset="0"/>
              </a:rPr>
              <a:t> je </a:t>
            </a:r>
            <a:r>
              <a:rPr lang="en-US" sz="2000" b="1" dirty="0" err="1">
                <a:latin typeface="Arial Narrow" panose="020B0606020202030204" pitchFamily="34" charset="0"/>
              </a:rPr>
              <a:t>nadležni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sud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dostavio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rješenje</a:t>
            </a:r>
            <a:r>
              <a:rPr lang="en-US" sz="2000" b="1" dirty="0">
                <a:latin typeface="Arial Narrow" panose="020B0606020202030204" pitchFamily="34" charset="0"/>
              </a:rPr>
              <a:t> o </a:t>
            </a:r>
            <a:r>
              <a:rPr lang="en-US" sz="2000" b="1" dirty="0" err="1">
                <a:latin typeface="Arial Narrow" panose="020B0606020202030204" pitchFamily="34" charset="0"/>
              </a:rPr>
              <a:t>osiguranja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dokaza</a:t>
            </a:r>
            <a:r>
              <a:rPr lang="en-US" sz="2000" b="1" dirty="0">
                <a:latin typeface="Arial Narrow" panose="020B0606020202030204" pitchFamily="34" charset="0"/>
              </a:rPr>
              <a:t> i </a:t>
            </a:r>
            <a:r>
              <a:rPr lang="en-US" sz="2000" b="1" dirty="0" err="1">
                <a:latin typeface="Arial Narrow" panose="020B0606020202030204" pitchFamily="34" charset="0"/>
              </a:rPr>
              <a:t>na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teren</a:t>
            </a:r>
            <a:r>
              <a:rPr lang="en-US" sz="2000" b="1" dirty="0">
                <a:latin typeface="Arial Narrow" panose="020B0606020202030204" pitchFamily="34" charset="0"/>
              </a:rPr>
              <a:t> je </a:t>
            </a:r>
            <a:r>
              <a:rPr lang="en-US" sz="2000" b="1" dirty="0" err="1">
                <a:latin typeface="Arial Narrow" panose="020B0606020202030204" pitchFamily="34" charset="0"/>
              </a:rPr>
              <a:t>izašao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imenovani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sudski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vještak</a:t>
            </a:r>
            <a:r>
              <a:rPr lang="en-US" sz="2000" b="1" dirty="0">
                <a:latin typeface="Arial Narrow" panose="020B0606020202030204" pitchFamily="34" charset="0"/>
              </a:rPr>
              <a:t>, </a:t>
            </a:r>
            <a:r>
              <a:rPr lang="en-US" sz="2000" b="1" dirty="0" err="1">
                <a:latin typeface="Arial Narrow" panose="020B0606020202030204" pitchFamily="34" charset="0"/>
              </a:rPr>
              <a:t>započeli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su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neposredni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radovi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na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sanaciji</a:t>
            </a:r>
            <a:endParaRPr lang="en-US" sz="2000" b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000" b="1" dirty="0" err="1">
                <a:latin typeface="Arial Narrow" panose="020B0606020202030204" pitchFamily="34" charset="0"/>
              </a:rPr>
              <a:t>Radovi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su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izvedeni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prema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troškovničkoj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Varijanti</a:t>
            </a:r>
            <a:r>
              <a:rPr lang="en-US" sz="2000" b="1" dirty="0">
                <a:latin typeface="Arial Narrow" panose="020B0606020202030204" pitchFamily="34" charset="0"/>
              </a:rPr>
              <a:t> 2 – </a:t>
            </a:r>
            <a:r>
              <a:rPr lang="en-US" sz="2000" b="1" dirty="0" err="1">
                <a:latin typeface="Arial Narrow" panose="020B0606020202030204" pitchFamily="34" charset="0"/>
              </a:rPr>
              <a:t>primjenom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novijih</a:t>
            </a:r>
            <a:r>
              <a:rPr lang="en-US" sz="2000" b="1" dirty="0">
                <a:latin typeface="Arial Narrow" panose="020B0606020202030204" pitchFamily="34" charset="0"/>
              </a:rPr>
              <a:t>, </a:t>
            </a:r>
            <a:r>
              <a:rPr lang="en-US" sz="2000" b="1" dirty="0" err="1">
                <a:latin typeface="Arial Narrow" panose="020B0606020202030204" pitchFamily="34" charset="0"/>
              </a:rPr>
              <a:t>kvalitetnijih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materijala</a:t>
            </a:r>
            <a:r>
              <a:rPr lang="en-US" sz="2000" b="1" dirty="0">
                <a:latin typeface="Arial Narrow" panose="020B0606020202030204" pitchFamily="34" charset="0"/>
              </a:rPr>
              <a:t>:</a:t>
            </a:r>
          </a:p>
          <a:p>
            <a:pPr marL="714375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Arial Narrow" panose="020B0606020202030204" pitchFamily="34" charset="0"/>
              </a:rPr>
              <a:t>Krovna</a:t>
            </a:r>
            <a:r>
              <a:rPr lang="en-US" sz="2000" b="1" dirty="0">
                <a:latin typeface="Arial Narrow" panose="020B0606020202030204" pitchFamily="34" charset="0"/>
              </a:rPr>
              <a:t> HI </a:t>
            </a:r>
            <a:r>
              <a:rPr lang="en-US" sz="2000" b="1" dirty="0" err="1">
                <a:latin typeface="Arial Narrow" panose="020B0606020202030204" pitchFamily="34" charset="0"/>
              </a:rPr>
              <a:t>folija</a:t>
            </a:r>
            <a:r>
              <a:rPr lang="en-US" sz="2000" b="1" dirty="0">
                <a:latin typeface="Arial Narrow" panose="020B0606020202030204" pitchFamily="34" charset="0"/>
              </a:rPr>
              <a:t> (TPO </a:t>
            </a:r>
            <a:r>
              <a:rPr lang="en-US" sz="2000" b="1" dirty="0" err="1">
                <a:latin typeface="Arial Narrow" panose="020B0606020202030204" pitchFamily="34" charset="0"/>
              </a:rPr>
              <a:t>folija</a:t>
            </a:r>
            <a:r>
              <a:rPr lang="en-US" sz="2000" b="1" dirty="0">
                <a:latin typeface="Arial Narrow" panose="020B0606020202030204" pitchFamily="34" charset="0"/>
              </a:rPr>
              <a:t> deb 2 mm </a:t>
            </a:r>
            <a:r>
              <a:rPr lang="en-US" sz="2000" b="1" dirty="0" err="1">
                <a:latin typeface="Arial Narrow" panose="020B0606020202030204" pitchFamily="34" charset="0"/>
              </a:rPr>
              <a:t>umjesto</a:t>
            </a:r>
            <a:r>
              <a:rPr lang="en-US" sz="2000" b="1" dirty="0">
                <a:latin typeface="Arial Narrow" panose="020B0606020202030204" pitchFamily="34" charset="0"/>
              </a:rPr>
              <a:t> PVC </a:t>
            </a:r>
            <a:r>
              <a:rPr lang="en-US" sz="2000" b="1" dirty="0" err="1">
                <a:latin typeface="Arial Narrow" panose="020B0606020202030204" pitchFamily="34" charset="0"/>
              </a:rPr>
              <a:t>folije</a:t>
            </a:r>
            <a:r>
              <a:rPr lang="en-US" sz="2000" b="1" dirty="0">
                <a:latin typeface="Arial Narrow" panose="020B0606020202030204" pitchFamily="34" charset="0"/>
              </a:rPr>
              <a:t> deb 1,5 mm)</a:t>
            </a:r>
          </a:p>
          <a:p>
            <a:pPr marL="714375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Arial Narrow" panose="020B0606020202030204" pitchFamily="34" charset="0"/>
              </a:rPr>
              <a:t>Daščana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podloga</a:t>
            </a:r>
            <a:r>
              <a:rPr lang="en-US" sz="2000" b="1" dirty="0">
                <a:latin typeface="Arial Narrow" panose="020B0606020202030204" pitchFamily="34" charset="0"/>
              </a:rPr>
              <a:t> - OSB </a:t>
            </a:r>
            <a:r>
              <a:rPr lang="en-US" sz="2000" b="1" dirty="0" err="1">
                <a:latin typeface="Arial Narrow" panose="020B0606020202030204" pitchFamily="34" charset="0"/>
              </a:rPr>
              <a:t>ploče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umjesto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običnih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drvenih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dasaka</a:t>
            </a:r>
            <a:endParaRPr lang="en-US" sz="2000" b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000" b="1" i="1" dirty="0" err="1">
                <a:latin typeface="Arial Narrow" panose="020B0606020202030204" pitchFamily="34" charset="0"/>
              </a:rPr>
              <a:t>Izvedeni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su</a:t>
            </a:r>
            <a:r>
              <a:rPr lang="en-US" sz="2000" b="1" i="1" dirty="0">
                <a:latin typeface="Arial Narrow" panose="020B0606020202030204" pitchFamily="34" charset="0"/>
              </a:rPr>
              <a:t> i </a:t>
            </a:r>
            <a:r>
              <a:rPr lang="en-US" sz="2000" b="1" i="1" dirty="0" err="1">
                <a:latin typeface="Arial Narrow" panose="020B0606020202030204" pitchFamily="34" charset="0"/>
              </a:rPr>
              <a:t>neki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manji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dodatni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radovima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na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povećavanju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sigurnosti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odvodnje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krova</a:t>
            </a:r>
            <a:r>
              <a:rPr lang="en-US" sz="2000" b="1" i="1" dirty="0">
                <a:latin typeface="Arial Narrow" panose="020B0606020202030204" pitchFamily="34" charset="0"/>
              </a:rPr>
              <a:t> (</a:t>
            </a:r>
            <a:r>
              <a:rPr lang="en-US" sz="2000" b="1" i="1" dirty="0" err="1">
                <a:latin typeface="Arial Narrow" panose="020B0606020202030204" pitchFamily="34" charset="0"/>
              </a:rPr>
              <a:t>npr</a:t>
            </a:r>
            <a:r>
              <a:rPr lang="en-US" sz="2000" b="1" i="1" dirty="0">
                <a:latin typeface="Arial Narrow" panose="020B0606020202030204" pitchFamily="34" charset="0"/>
              </a:rPr>
              <a:t>. </a:t>
            </a:r>
            <a:r>
              <a:rPr lang="en-US" sz="2000" b="1" i="1" dirty="0" err="1">
                <a:latin typeface="Arial Narrow" panose="020B0606020202030204" pitchFamily="34" charset="0"/>
              </a:rPr>
              <a:t>dodani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su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grijači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na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svim</a:t>
            </a:r>
            <a:r>
              <a:rPr lang="en-US" sz="2000" b="1" i="1" dirty="0">
                <a:latin typeface="Arial Narrow" panose="020B0606020202030204" pitchFamily="34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</a:rPr>
              <a:t>slivnicima</a:t>
            </a:r>
            <a:r>
              <a:rPr lang="en-US" sz="2000" b="1" i="1" dirty="0">
                <a:latin typeface="Arial Narrow" panose="020B0606020202030204" pitchFamily="34" charset="0"/>
              </a:rPr>
              <a:t> i sl.).</a:t>
            </a:r>
            <a:endParaRPr lang="hr-HR" sz="2000" b="1" i="1" dirty="0">
              <a:latin typeface="Arial Narrow" panose="020B0606020202030204" pitchFamily="34" charset="0"/>
            </a:endParaRPr>
          </a:p>
          <a:p>
            <a:endParaRPr lang="hr-HR" sz="1600" dirty="0">
              <a:latin typeface="Arial Narrow" panose="020B0606020202030204" pitchFamily="34" charset="0"/>
            </a:endParaRPr>
          </a:p>
          <a:p>
            <a:r>
              <a:rPr lang="en-US" sz="1600" dirty="0">
                <a:latin typeface="Arial Narrow" panose="020B0606020202030204" pitchFamily="34" charset="0"/>
              </a:rPr>
              <a:t> </a:t>
            </a:r>
            <a:endParaRPr lang="hr-HR" sz="1600" dirty="0">
              <a:latin typeface="Arial Narrow" panose="020B0606020202030204" pitchFamily="34" charset="0"/>
            </a:endParaRPr>
          </a:p>
          <a:p>
            <a:r>
              <a:rPr lang="en-US" sz="1600" dirty="0">
                <a:latin typeface="Arial Narrow" panose="020B0606020202030204" pitchFamily="34" charset="0"/>
              </a:rPr>
              <a:t> </a:t>
            </a:r>
          </a:p>
          <a:p>
            <a:endParaRPr lang="hr-HR" sz="1600" dirty="0">
              <a:latin typeface="Arial Narrow" panose="020B0606020202030204" pitchFamily="34" charset="0"/>
            </a:endParaRPr>
          </a:p>
          <a:p>
            <a:endParaRPr lang="hr-HR" sz="16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D04B2-D12A-4818-AA9C-2733A7A01052}"/>
              </a:ext>
            </a:extLst>
          </p:cNvPr>
          <p:cNvSpPr txBox="1"/>
          <p:nvPr/>
        </p:nvSpPr>
        <p:spPr>
          <a:xfrm>
            <a:off x="455668" y="509024"/>
            <a:ext cx="8229600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RADOVI NA SANACIJI NEDOSTATAKA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CDE40A2-91C5-434B-ABB2-498616FE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95777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35</a:t>
            </a:fld>
            <a:endParaRPr lang="hr-HR" altLang="sr-Latn-R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CAB2B4-1400-47B1-A4CC-69305B6BC1AD}"/>
              </a:ext>
            </a:extLst>
          </p:cNvPr>
          <p:cNvSpPr/>
          <p:nvPr/>
        </p:nvSpPr>
        <p:spPr>
          <a:xfrm>
            <a:off x="473207" y="548680"/>
            <a:ext cx="8197585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 Narrow" panose="020B0606020202030204" pitchFamily="34" charset="0"/>
              </a:rPr>
              <a:t>Detaljniji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pregled</a:t>
            </a:r>
            <a:r>
              <a:rPr lang="en-US" sz="2000" b="1" dirty="0">
                <a:latin typeface="Arial Narrow" panose="020B0606020202030204" pitchFamily="34" charset="0"/>
              </a:rPr>
              <a:t> r</a:t>
            </a:r>
            <a:r>
              <a:rPr lang="hr-HR" sz="2000" b="1" dirty="0" err="1">
                <a:latin typeface="Arial Narrow" panose="020B0606020202030204" pitchFamily="34" charset="0"/>
              </a:rPr>
              <a:t>adov</a:t>
            </a:r>
            <a:r>
              <a:rPr lang="en-US" sz="2000" b="1" dirty="0">
                <a:latin typeface="Arial Narrow" panose="020B0606020202030204" pitchFamily="34" charset="0"/>
              </a:rPr>
              <a:t>a </a:t>
            </a:r>
            <a:r>
              <a:rPr lang="en-US" sz="2000" b="1" dirty="0" err="1">
                <a:latin typeface="Arial Narrow" panose="020B0606020202030204" pitchFamily="34" charset="0"/>
              </a:rPr>
              <a:t>koji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su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izvedeni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hr-HR" sz="2000" b="1" dirty="0">
                <a:latin typeface="Arial Narrow" panose="020B0606020202030204" pitchFamily="34" charset="0"/>
              </a:rPr>
              <a:t>prema </a:t>
            </a:r>
            <a:r>
              <a:rPr lang="en-US" sz="2000" b="1" i="1" dirty="0">
                <a:latin typeface="Arial Narrow" panose="020B0606020202030204" pitchFamily="34" charset="0"/>
              </a:rPr>
              <a:t>T</a:t>
            </a:r>
            <a:r>
              <a:rPr lang="hr-HR" sz="2000" b="1" i="1" dirty="0" err="1">
                <a:latin typeface="Arial Narrow" panose="020B0606020202030204" pitchFamily="34" charset="0"/>
              </a:rPr>
              <a:t>ehničkom</a:t>
            </a:r>
            <a:r>
              <a:rPr lang="hr-HR" sz="2000" b="1" i="1" dirty="0">
                <a:latin typeface="Arial Narrow" panose="020B0606020202030204" pitchFamily="34" charset="0"/>
              </a:rPr>
              <a:t> rješenju sanacije:</a:t>
            </a:r>
            <a:endParaRPr lang="hr-HR" b="1" i="1" dirty="0">
              <a:latin typeface="Arial Narrow" panose="020B0606020202030204" pitchFamily="34" charset="0"/>
            </a:endParaRPr>
          </a:p>
          <a:p>
            <a:r>
              <a:rPr lang="hr-HR" sz="1600" dirty="0">
                <a:latin typeface="Arial Narrow" panose="020B0606020202030204" pitchFamily="34" charset="0"/>
              </a:rPr>
              <a:t> 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1600" b="1" u="sng" dirty="0">
                <a:latin typeface="Arial Narrow" panose="020B0606020202030204" pitchFamily="34" charset="0"/>
              </a:rPr>
              <a:t>Nova Hidroizolacijska folija </a:t>
            </a:r>
            <a:r>
              <a:rPr lang="en-US" sz="1600" b="1" u="sng" dirty="0">
                <a:latin typeface="Arial Narrow" panose="020B0606020202030204" pitchFamily="34" charset="0"/>
              </a:rPr>
              <a:t>SIKA </a:t>
            </a:r>
            <a:r>
              <a:rPr lang="hr-HR" sz="1600" b="1" u="sng" dirty="0" err="1">
                <a:latin typeface="Arial Narrow" panose="020B0606020202030204" pitchFamily="34" charset="0"/>
              </a:rPr>
              <a:t>Sarnafil</a:t>
            </a:r>
            <a:r>
              <a:rPr lang="hr-HR" sz="1600" b="1" u="sng" dirty="0">
                <a:latin typeface="Arial Narrow" panose="020B0606020202030204" pitchFamily="34" charset="0"/>
              </a:rPr>
              <a:t>  TPO TS 77 20 d=2mm – zamjena po kompletnoj površini </a:t>
            </a:r>
            <a:r>
              <a:rPr lang="hr-HR" sz="1600" b="1" dirty="0">
                <a:latin typeface="Arial Narrow" panose="020B0606020202030204" pitchFamily="34" charset="0"/>
              </a:rPr>
              <a:t> (ranije Flagon PVC SR d=1,5 mm)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1600" b="1" u="sng" dirty="0">
                <a:latin typeface="Arial Narrow" panose="020B0606020202030204" pitchFamily="34" charset="0"/>
              </a:rPr>
              <a:t>Zamijena filca po cijeloj površini krova</a:t>
            </a:r>
            <a:r>
              <a:rPr lang="hr-HR" sz="1600" b="1" dirty="0">
                <a:latin typeface="Arial Narrow" panose="020B0606020202030204" pitchFamily="34" charset="0"/>
              </a:rPr>
              <a:t> (u oba rješenja ostao kao zaštitni sloj)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1600" b="1" u="sng" dirty="0">
                <a:latin typeface="Arial Narrow" panose="020B0606020202030204" pitchFamily="34" charset="0"/>
              </a:rPr>
              <a:t>Nova daščana oplata OSB pločama d=18 mm</a:t>
            </a:r>
            <a:r>
              <a:rPr lang="hr-HR" sz="1600" b="1" dirty="0">
                <a:latin typeface="Arial Narrow" panose="020B0606020202030204" pitchFamily="34" charset="0"/>
              </a:rPr>
              <a:t> (ranije daščana oplata d=24 mm) – utvrđeno je da je daščana oplata na više mjesta ovlažena radi dugotrajnog procurjevanja vlage kroz Hi krovnu foliju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1600" b="1" dirty="0">
                <a:latin typeface="Arial Narrow" panose="020B0606020202030204" pitchFamily="34" charset="0"/>
              </a:rPr>
              <a:t>Zaštita drvene konstrukcije krovišta – tijekom otvaranja krova je doboro isušena i </a:t>
            </a:r>
            <a:r>
              <a:rPr lang="hr-HR" sz="1600" b="1" u="sng" dirty="0">
                <a:latin typeface="Arial Narrow" panose="020B0606020202030204" pitchFamily="34" charset="0"/>
              </a:rPr>
              <a:t>izvedena je dodatna zaštita drvocidnim premazom</a:t>
            </a:r>
            <a:r>
              <a:rPr lang="hr-HR" sz="1600" b="1" dirty="0">
                <a:latin typeface="Arial Narrow" panose="020B0606020202030204" pitchFamily="34" charset="0"/>
              </a:rPr>
              <a:t>  - radi sprečavanja daljeg utjecaja vlage i pojave gljivica i insekata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1400" b="1" dirty="0">
                <a:latin typeface="Arial Narrow" panose="020B0606020202030204" pitchFamily="34" charset="0"/>
              </a:rPr>
              <a:t>Djelomična zamjena toplinske izolacije kamenom vunom d=20 cm – </a:t>
            </a:r>
            <a:r>
              <a:rPr lang="hr-HR" sz="1400" b="1" u="sng" dirty="0">
                <a:latin typeface="Arial Narrow" panose="020B0606020202030204" pitchFamily="34" charset="0"/>
              </a:rPr>
              <a:t>pregledana i mjestimice zamijenjeni ovlaženi dijelovi toplinske izolacije</a:t>
            </a:r>
            <a:endParaRPr lang="hr-HR" sz="1400" b="1" dirty="0">
              <a:latin typeface="Arial Narrow" panose="020B060602020203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1400" b="1" dirty="0">
                <a:latin typeface="Arial Narrow" panose="020B0606020202030204" pitchFamily="34" charset="0"/>
              </a:rPr>
              <a:t>Pregled parne brane – pregledana na mjestima uklonjene topl.izolacije i </a:t>
            </a:r>
            <a:r>
              <a:rPr lang="hr-HR" sz="1400" b="1" u="sng" dirty="0">
                <a:latin typeface="Arial Narrow" panose="020B0606020202030204" pitchFamily="34" charset="0"/>
              </a:rPr>
              <a:t>mjestimice zamijenjeni oštećeni (ovlaženi) dijelovi</a:t>
            </a:r>
            <a:endParaRPr lang="hr-HR" sz="1400" b="1" dirty="0">
              <a:latin typeface="Arial Narrow" panose="020B060602020203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1400" b="1" dirty="0">
                <a:latin typeface="Arial Narrow" panose="020B0606020202030204" pitchFamily="34" charset="0"/>
              </a:rPr>
              <a:t>Pregled vatrootpornih gipskartonskih ploča – </a:t>
            </a:r>
            <a:r>
              <a:rPr lang="hr-HR" sz="1400" b="1" u="sng" dirty="0">
                <a:latin typeface="Arial Narrow" panose="020B0606020202030204" pitchFamily="34" charset="0"/>
              </a:rPr>
              <a:t>nije dirano</a:t>
            </a:r>
            <a:endParaRPr lang="hr-HR" sz="1400" b="1" dirty="0">
              <a:latin typeface="Arial Narrow" panose="020B060602020203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1400" b="1" u="sng" dirty="0">
                <a:latin typeface="Arial Narrow" panose="020B0606020202030204" pitchFamily="34" charset="0"/>
              </a:rPr>
              <a:t>Ostali prateći radovi</a:t>
            </a:r>
            <a:r>
              <a:rPr lang="hr-HR" sz="1400" b="1" dirty="0">
                <a:latin typeface="Arial Narrow" panose="020B0606020202030204" pitchFamily="34" charset="0"/>
              </a:rPr>
              <a:t> – zamjena odvodnih cijevi unutar konstrukcije krovišta i slivnika, ugradnja grijača u slivnike, demontaža i ponovna montaža gromobranske instalacije - ali na novim gumenim podlošcima (a ne na plastičnim u kojima je bio beton koji se mrvi uslijed dugotrajnog izlaganja UV zrakama), demontaža i montaža vanjskih jedinica klima uređaja na krovu, demontaža i montaža alukobond fasadne obloge, dorada konstrukcije nadozida-atike na glavnoj nadstrešnici i dr.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0FA5ECE-04D3-47D0-A457-09A8EC5E0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901746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36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83EDF6-296E-4047-B250-FA76D0421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2800878" cy="373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469F4F-CB10-480A-81C6-0F7D03DF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61" y="1412777"/>
            <a:ext cx="4979139" cy="37345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DC410C0-F529-40E1-9395-2A7469C24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1" y="404664"/>
            <a:ext cx="6768752" cy="476250"/>
          </a:xfrm>
        </p:spPr>
        <p:txBody>
          <a:bodyPr/>
          <a:lstStyle/>
          <a:p>
            <a:pPr marL="0" indent="0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RADOVI NA SANACIJI – proljeće 2018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9B9883-75DE-42C8-B279-06FA09B02DED}"/>
              </a:ext>
            </a:extLst>
          </p:cNvPr>
          <p:cNvSpPr txBox="1">
            <a:spLocks/>
          </p:cNvSpPr>
          <p:nvPr/>
        </p:nvSpPr>
        <p:spPr>
          <a:xfrm>
            <a:off x="2555776" y="5202981"/>
            <a:ext cx="6768752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Uklanjanje krovne HI folije i daščane oplate 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02A68B0-1B7F-47EB-BB1B-E813E772F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407331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37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BEC543-277F-4EB7-999C-24C948F98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888432" cy="291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8CDD5-9A54-4305-86BE-595553F1C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888432" cy="29165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8F9187-98C8-4F0D-9882-8495981373B9}"/>
              </a:ext>
            </a:extLst>
          </p:cNvPr>
          <p:cNvSpPr txBox="1">
            <a:spLocks/>
          </p:cNvSpPr>
          <p:nvPr/>
        </p:nvSpPr>
        <p:spPr>
          <a:xfrm>
            <a:off x="1187624" y="4581128"/>
            <a:ext cx="6768752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Zaštita drvocidnim premazima konstrukcije krovišta i postava nove oplate krova od OSB ploče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7AA5D6-5D0A-4B27-BAC3-F15C727B1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1" y="404664"/>
            <a:ext cx="6768752" cy="476250"/>
          </a:xfrm>
        </p:spPr>
        <p:txBody>
          <a:bodyPr/>
          <a:lstStyle/>
          <a:p>
            <a:pPr marL="0" indent="0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RADOVI NA SANACIJI – proljeće 2018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5BBFA38-9399-47BE-94D3-42570A8A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4100835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38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35FF3-2935-46CB-A77D-CBB377889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9" y="880914"/>
            <a:ext cx="3827011" cy="28704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01CCDB-86DF-4D2F-A1C7-8C6133265A11}"/>
              </a:ext>
            </a:extLst>
          </p:cNvPr>
          <p:cNvSpPr txBox="1">
            <a:spLocks/>
          </p:cNvSpPr>
          <p:nvPr/>
        </p:nvSpPr>
        <p:spPr>
          <a:xfrm>
            <a:off x="323528" y="4077072"/>
            <a:ext cx="3987505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Demontaža daščane oplate i čišćenje krovne konstrukcije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76141D-78F5-44F7-9024-7932A28E8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1" y="404664"/>
            <a:ext cx="6768752" cy="476250"/>
          </a:xfrm>
        </p:spPr>
        <p:txBody>
          <a:bodyPr/>
          <a:lstStyle/>
          <a:p>
            <a:pPr marL="0" indent="0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RADOVI NA SANACIJI – proljeće 2018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0BB3C-046F-4833-9575-E007E0416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45" y="880914"/>
            <a:ext cx="3971027" cy="529482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C198BB7-6B54-4C2F-81E4-A28BC3691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564459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39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AE0053-81FB-467B-916E-B4CF146D0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56091"/>
            <a:ext cx="6408712" cy="48080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927C3A-1DB2-4D42-AAB7-0D271063A689}"/>
              </a:ext>
            </a:extLst>
          </p:cNvPr>
          <p:cNvSpPr txBox="1">
            <a:spLocks/>
          </p:cNvSpPr>
          <p:nvPr/>
        </p:nvSpPr>
        <p:spPr>
          <a:xfrm>
            <a:off x="1691680" y="5664156"/>
            <a:ext cx="5760640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Nova krovna HI </a:t>
            </a:r>
            <a:r>
              <a:rPr lang="en-US" sz="1800" b="1" dirty="0">
                <a:latin typeface="Arial Narrow" panose="020B0606020202030204" pitchFamily="34" charset="0"/>
              </a:rPr>
              <a:t>TP</a:t>
            </a:r>
            <a:r>
              <a:rPr lang="hr-HR" sz="1800" b="1" dirty="0">
                <a:latin typeface="Arial Narrow" panose="020B0606020202030204" pitchFamily="34" charset="0"/>
              </a:rPr>
              <a:t>O folija</a:t>
            </a:r>
            <a:r>
              <a:rPr lang="en-US" sz="1800" b="1" dirty="0">
                <a:latin typeface="Arial Narrow" panose="020B0606020202030204" pitchFamily="34" charset="0"/>
              </a:rPr>
              <a:t> SIKA </a:t>
            </a:r>
            <a:r>
              <a:rPr lang="en-US" sz="1800" b="1" dirty="0" err="1">
                <a:latin typeface="Arial Narrow" panose="020B0606020202030204" pitchFamily="34" charset="0"/>
              </a:rPr>
              <a:t>Sarnafil</a:t>
            </a:r>
            <a:r>
              <a:rPr lang="en-US" sz="1800" b="1" dirty="0">
                <a:latin typeface="Arial Narrow" panose="020B0606020202030204" pitchFamily="34" charset="0"/>
              </a:rPr>
              <a:t> d=2 mm</a:t>
            </a:r>
            <a:endParaRPr lang="hr-HR" sz="1800" b="1" dirty="0">
              <a:latin typeface="Arial Narrow" panose="020B0606020202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C6DD18-5FC4-4586-8C35-0C18702BE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1" y="404664"/>
            <a:ext cx="6768752" cy="476250"/>
          </a:xfrm>
        </p:spPr>
        <p:txBody>
          <a:bodyPr/>
          <a:lstStyle/>
          <a:p>
            <a:pPr marL="0" indent="0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RADOVI NA SANACIJI – proljeće 2018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4CE99C-1608-42C0-A605-31BF137F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328119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1CB88-401D-45A5-AE1C-5B57D33B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31" y="1754919"/>
            <a:ext cx="8229600" cy="4248472"/>
          </a:xfrm>
        </p:spPr>
        <p:txBody>
          <a:bodyPr/>
          <a:lstStyle/>
          <a:p>
            <a:pPr marL="0" indent="0">
              <a:lnSpc>
                <a:spcPts val="2500"/>
              </a:lnSpc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Na </a:t>
            </a:r>
            <a:r>
              <a:rPr lang="en-US" sz="1600" b="1" dirty="0" err="1">
                <a:latin typeface="Arial Narrow" panose="020B0606020202030204" pitchFamily="34" charset="0"/>
              </a:rPr>
              <a:t>primjeru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vještačenja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nedostataka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krovne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hidroizolacijske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folije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na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poslovnoj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građevini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trgovačke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namjene</a:t>
            </a:r>
            <a:r>
              <a:rPr lang="en-US" sz="1600" b="1" dirty="0">
                <a:latin typeface="Arial Narrow" panose="020B0606020202030204" pitchFamily="34" charset="0"/>
              </a:rPr>
              <a:t> (supermarket) </a:t>
            </a:r>
            <a:r>
              <a:rPr lang="en-US" sz="1600" b="1" dirty="0" err="1">
                <a:latin typeface="Arial Narrow" panose="020B0606020202030204" pitchFamily="34" charset="0"/>
              </a:rPr>
              <a:t>koji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su</a:t>
            </a:r>
            <a:r>
              <a:rPr lang="en-US" sz="1600" b="1" dirty="0">
                <a:latin typeface="Arial Narrow" panose="020B0606020202030204" pitchFamily="34" charset="0"/>
              </a:rPr>
              <a:t> se </a:t>
            </a:r>
            <a:r>
              <a:rPr lang="en-US" sz="1600" b="1" dirty="0" err="1">
                <a:latin typeface="Arial Narrow" panose="020B0606020202030204" pitchFamily="34" charset="0"/>
              </a:rPr>
              <a:t>pojavili</a:t>
            </a:r>
            <a:r>
              <a:rPr lang="en-US" sz="1600" b="1" dirty="0">
                <a:latin typeface="Arial Narrow" panose="020B0606020202030204" pitchFamily="34" charset="0"/>
              </a:rPr>
              <a:t> u </a:t>
            </a:r>
            <a:r>
              <a:rPr lang="en-US" sz="1600" b="1" dirty="0" err="1">
                <a:latin typeface="Arial Narrow" panose="020B0606020202030204" pitchFamily="34" charset="0"/>
              </a:rPr>
              <a:t>jamstvenom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roku</a:t>
            </a:r>
            <a:r>
              <a:rPr lang="en-US" sz="1600" b="1" dirty="0">
                <a:latin typeface="Arial Narrow" panose="020B0606020202030204" pitchFamily="34" charset="0"/>
              </a:rPr>
              <a:t>, </a:t>
            </a:r>
            <a:r>
              <a:rPr lang="en-US" sz="1600" b="1" dirty="0" err="1">
                <a:latin typeface="Arial Narrow" panose="020B0606020202030204" pitchFamily="34" charset="0"/>
              </a:rPr>
              <a:t>prikazati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će</a:t>
            </a:r>
            <a:r>
              <a:rPr lang="en-US" sz="1600" b="1" dirty="0">
                <a:latin typeface="Arial Narrow" panose="020B0606020202030204" pitchFamily="34" charset="0"/>
              </a:rPr>
              <a:t> se </a:t>
            </a:r>
            <a:r>
              <a:rPr lang="en-US" sz="1600" b="1" u="sng" dirty="0" err="1">
                <a:latin typeface="Arial Narrow" panose="020B0606020202030204" pitchFamily="34" charset="0"/>
              </a:rPr>
              <a:t>kompletna</a:t>
            </a:r>
            <a:r>
              <a:rPr lang="en-US" sz="1600" b="1" u="sng" dirty="0">
                <a:latin typeface="Arial Narrow" panose="020B0606020202030204" pitchFamily="34" charset="0"/>
              </a:rPr>
              <a:t> </a:t>
            </a:r>
            <a:r>
              <a:rPr lang="en-US" sz="1600" b="1" u="sng" dirty="0" err="1">
                <a:latin typeface="Arial Narrow" panose="020B0606020202030204" pitchFamily="34" charset="0"/>
              </a:rPr>
              <a:t>procedura</a:t>
            </a:r>
            <a:r>
              <a:rPr lang="en-US" sz="1600" b="1" u="sng" dirty="0">
                <a:latin typeface="Arial Narrow" panose="020B0606020202030204" pitchFamily="34" charset="0"/>
              </a:rPr>
              <a:t> </a:t>
            </a:r>
            <a:r>
              <a:rPr lang="en-US" sz="1600" b="1" u="sng" dirty="0" err="1">
                <a:latin typeface="Arial Narrow" panose="020B0606020202030204" pitchFamily="34" charset="0"/>
              </a:rPr>
              <a:t>postupanja</a:t>
            </a:r>
            <a:r>
              <a:rPr lang="en-US" sz="1600" b="1" u="sng" dirty="0">
                <a:latin typeface="Arial Narrow" panose="020B0606020202030204" pitchFamily="34" charset="0"/>
              </a:rPr>
              <a:t> </a:t>
            </a:r>
            <a:r>
              <a:rPr lang="en-US" sz="1600" b="1" u="sng" dirty="0" err="1">
                <a:latin typeface="Arial Narrow" panose="020B0606020202030204" pitchFamily="34" charset="0"/>
              </a:rPr>
              <a:t>svih</a:t>
            </a:r>
            <a:r>
              <a:rPr lang="en-US" sz="1600" b="1" u="sng" dirty="0">
                <a:latin typeface="Arial Narrow" panose="020B0606020202030204" pitchFamily="34" charset="0"/>
              </a:rPr>
              <a:t> </a:t>
            </a:r>
            <a:r>
              <a:rPr lang="en-US" sz="1600" b="1" u="sng" dirty="0" err="1">
                <a:latin typeface="Arial Narrow" panose="020B0606020202030204" pitchFamily="34" charset="0"/>
              </a:rPr>
              <a:t>učesnika</a:t>
            </a:r>
            <a:r>
              <a:rPr lang="en-US" sz="1600" b="1" u="sng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te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koraci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investitora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koji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su</a:t>
            </a:r>
            <a:r>
              <a:rPr lang="en-US" sz="1600" b="1" dirty="0">
                <a:latin typeface="Arial Narrow" panose="020B0606020202030204" pitchFamily="34" charset="0"/>
              </a:rPr>
              <a:t> u tom </a:t>
            </a:r>
            <a:r>
              <a:rPr lang="en-US" sz="1600" b="1" dirty="0" err="1">
                <a:latin typeface="Arial Narrow" panose="020B0606020202030204" pitchFamily="34" charset="0"/>
              </a:rPr>
              <a:t>postupku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realizirani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prema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pravilima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struke</a:t>
            </a:r>
            <a:r>
              <a:rPr lang="en-US" sz="1600" b="1" dirty="0">
                <a:latin typeface="Arial Narrow" panose="020B0606020202030204" pitchFamily="34" charset="0"/>
              </a:rPr>
              <a:t> i </a:t>
            </a:r>
            <a:r>
              <a:rPr lang="en-US" sz="1600" b="1" dirty="0" err="1">
                <a:latin typeface="Arial Narrow" panose="020B0606020202030204" pitchFamily="34" charset="0"/>
              </a:rPr>
              <a:t>pravnoj</a:t>
            </a:r>
            <a:r>
              <a:rPr lang="en-US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latin typeface="Arial Narrow" panose="020B0606020202030204" pitchFamily="34" charset="0"/>
              </a:rPr>
              <a:t>praksi</a:t>
            </a:r>
            <a:r>
              <a:rPr lang="en-US" sz="1600" b="1" dirty="0">
                <a:latin typeface="Arial Narrow" panose="020B0606020202030204" pitchFamily="34" charset="0"/>
              </a:rPr>
              <a:t> u RH. </a:t>
            </a:r>
            <a:endParaRPr lang="hr-HR" sz="1600" dirty="0">
              <a:latin typeface="Arial Narrow" panose="020B0606020202030204" pitchFamily="34" charset="0"/>
            </a:endParaRPr>
          </a:p>
          <a:p>
            <a:pPr marL="0" indent="0">
              <a:lnSpc>
                <a:spcPts val="2500"/>
              </a:lnSpc>
              <a:buNone/>
            </a:pPr>
            <a:r>
              <a:rPr lang="en-US" sz="1600" b="1" dirty="0" err="1">
                <a:solidFill>
                  <a:srgbClr val="0C2AAC"/>
                </a:solidFill>
                <a:latin typeface="Arial Narrow" panose="020B0606020202030204" pitchFamily="34" charset="0"/>
              </a:rPr>
              <a:t>Rješavanje</a:t>
            </a: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C2AAC"/>
                </a:solidFill>
                <a:latin typeface="Arial Narrow" panose="020B0606020202030204" pitchFamily="34" charset="0"/>
              </a:rPr>
              <a:t>nedostataka</a:t>
            </a: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C2AAC"/>
                </a:solidFill>
                <a:latin typeface="Arial Narrow" panose="020B0606020202030204" pitchFamily="34" charset="0"/>
              </a:rPr>
              <a:t>na</a:t>
            </a: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C2AAC"/>
                </a:solidFill>
                <a:latin typeface="Arial Narrow" panose="020B0606020202030204" pitchFamily="34" charset="0"/>
              </a:rPr>
              <a:t>građevinama</a:t>
            </a: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C2AAC"/>
                </a:solidFill>
                <a:latin typeface="Arial Narrow" panose="020B0606020202030204" pitchFamily="34" charset="0"/>
              </a:rPr>
              <a:t>može</a:t>
            </a: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 se </a:t>
            </a:r>
            <a:r>
              <a:rPr lang="en-US" sz="1600" b="1" dirty="0" err="1">
                <a:solidFill>
                  <a:srgbClr val="0C2AAC"/>
                </a:solidFill>
                <a:latin typeface="Arial Narrow" panose="020B0606020202030204" pitchFamily="34" charset="0"/>
              </a:rPr>
              <a:t>promatrati</a:t>
            </a: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C2AAC"/>
                </a:solidFill>
                <a:latin typeface="Arial Narrow" panose="020B0606020202030204" pitchFamily="34" charset="0"/>
              </a:rPr>
              <a:t>kroz</a:t>
            </a: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C2AAC"/>
                </a:solidFill>
                <a:latin typeface="Arial Narrow" panose="020B0606020202030204" pitchFamily="34" charset="0"/>
              </a:rPr>
              <a:t>dva</a:t>
            </a: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C2AAC"/>
                </a:solidFill>
                <a:latin typeface="Arial Narrow" panose="020B0606020202030204" pitchFamily="34" charset="0"/>
              </a:rPr>
              <a:t>aspekta</a:t>
            </a:r>
            <a:r>
              <a:rPr lang="en-US" sz="1600" b="1" dirty="0">
                <a:solidFill>
                  <a:srgbClr val="0C2AAC"/>
                </a:solidFill>
                <a:latin typeface="Arial Narrow" panose="020B0606020202030204" pitchFamily="34" charset="0"/>
              </a:rPr>
              <a:t>:</a:t>
            </a:r>
            <a:endParaRPr lang="hr-HR" sz="1600" b="1" dirty="0">
              <a:solidFill>
                <a:srgbClr val="0C2AAC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ts val="2500"/>
              </a:lnSpc>
              <a:buNone/>
            </a:pPr>
            <a:endParaRPr lang="hr-HR" sz="16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hr-HR" sz="1600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</a:t>
            </a:fld>
            <a:endParaRPr lang="hr-HR" altLang="sr-Latn-R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FD8B9-4061-4F08-A113-33265335BBDE}"/>
              </a:ext>
            </a:extLst>
          </p:cNvPr>
          <p:cNvSpPr txBox="1"/>
          <p:nvPr/>
        </p:nvSpPr>
        <p:spPr>
          <a:xfrm>
            <a:off x="452931" y="914896"/>
            <a:ext cx="8229600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UVOD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EAD6EE9-6D5C-4A91-A706-B7780AE4B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E446082-687A-490E-B326-655B8FDE2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0644257"/>
              </p:ext>
            </p:extLst>
          </p:nvPr>
        </p:nvGraphicFramePr>
        <p:xfrm>
          <a:off x="1041624" y="2583141"/>
          <a:ext cx="6984776" cy="3609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EC7E13-F236-40EC-BCBB-AC651404B057}"/>
              </a:ext>
            </a:extLst>
          </p:cNvPr>
          <p:cNvCxnSpPr>
            <a:cxnSpLocks/>
          </p:cNvCxnSpPr>
          <p:nvPr/>
        </p:nvCxnSpPr>
        <p:spPr>
          <a:xfrm flipH="1">
            <a:off x="3957948" y="4725144"/>
            <a:ext cx="398029" cy="360040"/>
          </a:xfrm>
          <a:prstGeom prst="straightConnector1">
            <a:avLst/>
          </a:prstGeom>
          <a:ln w="50800">
            <a:solidFill>
              <a:srgbClr val="0A23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B5B456-CB48-4018-A630-E423B0BF1208}"/>
              </a:ext>
            </a:extLst>
          </p:cNvPr>
          <p:cNvCxnSpPr>
            <a:cxnSpLocks/>
          </p:cNvCxnSpPr>
          <p:nvPr/>
        </p:nvCxnSpPr>
        <p:spPr>
          <a:xfrm>
            <a:off x="4788024" y="4725144"/>
            <a:ext cx="334681" cy="405203"/>
          </a:xfrm>
          <a:prstGeom prst="straightConnector1">
            <a:avLst/>
          </a:prstGeom>
          <a:ln w="50800">
            <a:solidFill>
              <a:srgbClr val="0A23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687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40</a:t>
            </a:fld>
            <a:endParaRPr lang="hr-HR" altLang="sr-Latn-R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76CB71-7617-4609-A9C1-EAC5C975F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81" y="997561"/>
            <a:ext cx="4091202" cy="30685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007A86-9B88-49E6-9ADF-5642C5DCFE96}"/>
              </a:ext>
            </a:extLst>
          </p:cNvPr>
          <p:cNvSpPr txBox="1">
            <a:spLocks/>
          </p:cNvSpPr>
          <p:nvPr/>
        </p:nvSpPr>
        <p:spPr>
          <a:xfrm>
            <a:off x="395536" y="4221088"/>
            <a:ext cx="3949149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Demontaža alukobond fasadnih elemenata zida atike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2D4DE1-A1A3-4FBE-A7FC-3788ACE78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25" y="997561"/>
            <a:ext cx="3647070" cy="48628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17CD58-AB75-447A-AC6A-0A92527A4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1" y="404664"/>
            <a:ext cx="6768752" cy="476250"/>
          </a:xfrm>
        </p:spPr>
        <p:txBody>
          <a:bodyPr/>
          <a:lstStyle/>
          <a:p>
            <a:pPr marL="0" indent="0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RADOVI NA SANACIJI – proljeće 2018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D481F0-94E3-4D81-B15B-ADFA810D8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875375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41</a:t>
            </a:fld>
            <a:endParaRPr lang="hr-HR" altLang="sr-Latn-R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80530-0C60-433F-AEE4-E9E1D9058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" y="848917"/>
            <a:ext cx="3659967" cy="488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779049-252D-43AC-A63C-06BE16E75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33" y="848916"/>
            <a:ext cx="3665065" cy="48868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46140A-33AD-419D-8FB1-CB40AAA75070}"/>
              </a:ext>
            </a:extLst>
          </p:cNvPr>
          <p:cNvSpPr txBox="1">
            <a:spLocks/>
          </p:cNvSpPr>
          <p:nvPr/>
        </p:nvSpPr>
        <p:spPr>
          <a:xfrm>
            <a:off x="1084085" y="5805264"/>
            <a:ext cx="6975830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Zamjena slivnika i cijevi odvodnje unutar krovne konstrukcije (fi 150 mm)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E34AD93-2F7C-44DB-A482-0C51174C7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1" y="404664"/>
            <a:ext cx="6768752" cy="476250"/>
          </a:xfrm>
        </p:spPr>
        <p:txBody>
          <a:bodyPr/>
          <a:lstStyle/>
          <a:p>
            <a:pPr marL="0" indent="0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RADOVI NA SANACIJI – proljeće 2018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EC14420-34AA-48DA-BFE3-802E7393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4007907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42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FC2932-77E1-444A-8B4A-FC32F34A2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836712"/>
            <a:ext cx="6236779" cy="46778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E3BA0D-0B6D-487D-97DB-482B9593407A}"/>
              </a:ext>
            </a:extLst>
          </p:cNvPr>
          <p:cNvSpPr txBox="1">
            <a:spLocks/>
          </p:cNvSpPr>
          <p:nvPr/>
        </p:nvSpPr>
        <p:spPr>
          <a:xfrm>
            <a:off x="1034121" y="5545038"/>
            <a:ext cx="6975830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Novi sigurnosni preljevi postavljeni su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hr-HR" sz="1800" b="1" dirty="0">
                <a:latin typeface="Arial Narrow" panose="020B0606020202030204" pitchFamily="34" charset="0"/>
              </a:rPr>
              <a:t>na visini od </a:t>
            </a:r>
            <a:r>
              <a:rPr lang="en-US" sz="1800" b="1" dirty="0" err="1">
                <a:latin typeface="Arial Narrow" panose="020B0606020202030204" pitchFamily="34" charset="0"/>
              </a:rPr>
              <a:t>cca</a:t>
            </a:r>
            <a:r>
              <a:rPr lang="en-US" sz="1800" b="1" dirty="0">
                <a:latin typeface="Arial Narrow" panose="020B0606020202030204" pitchFamily="34" charset="0"/>
              </a:rPr>
              <a:t> 10</a:t>
            </a:r>
            <a:r>
              <a:rPr lang="hr-HR" sz="1800" b="1" dirty="0">
                <a:latin typeface="Arial Narrow" panose="020B0606020202030204" pitchFamily="34" charset="0"/>
              </a:rPr>
              <a:t> cm od poda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8B2846-8233-46B7-B3F1-2DFEE364E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1" y="404664"/>
            <a:ext cx="6768752" cy="476250"/>
          </a:xfrm>
        </p:spPr>
        <p:txBody>
          <a:bodyPr/>
          <a:lstStyle/>
          <a:p>
            <a:pPr marL="0" indent="0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RADOVI NA SANACIJI – proljeće 2018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D32934E-4B3C-47F3-BF54-356E910A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4223109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43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2C664-82AE-49DE-AB84-AFDD862B3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2" y="1279908"/>
            <a:ext cx="3960440" cy="297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C80B1-4DCB-4FF6-9275-07AB51548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0" y="1279907"/>
            <a:ext cx="3960440" cy="29705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9EBF21-F2B1-4C56-A265-DB6EA7242265}"/>
              </a:ext>
            </a:extLst>
          </p:cNvPr>
          <p:cNvSpPr txBox="1">
            <a:spLocks/>
          </p:cNvSpPr>
          <p:nvPr/>
        </p:nvSpPr>
        <p:spPr>
          <a:xfrm>
            <a:off x="1050570" y="4437112"/>
            <a:ext cx="6975830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Postava novih slojeva filca i HI TPO folije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BAB97B9-FF55-4912-B45D-022E7AFD6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1" y="404664"/>
            <a:ext cx="6768752" cy="476250"/>
          </a:xfrm>
        </p:spPr>
        <p:txBody>
          <a:bodyPr/>
          <a:lstStyle/>
          <a:p>
            <a:pPr marL="0" indent="0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RADOVI NA SANACIJI – proljeće 2018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D2661CE-EE3C-436A-A376-DA1219C4A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820831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44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511139-E071-4154-A3D7-1E43C00D7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3" y="1484784"/>
            <a:ext cx="3994987" cy="2996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4D9E5-C50D-4E2E-88CC-48DCE08A2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72" y="1484784"/>
            <a:ext cx="3994987" cy="29964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9A054C-A603-4771-A6E7-1883CABF1BC7}"/>
              </a:ext>
            </a:extLst>
          </p:cNvPr>
          <p:cNvSpPr txBox="1">
            <a:spLocks/>
          </p:cNvSpPr>
          <p:nvPr/>
        </p:nvSpPr>
        <p:spPr>
          <a:xfrm>
            <a:off x="1619672" y="4741091"/>
            <a:ext cx="5904656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Detalji obrade HI krovnom folijom oko krovnih prodora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AF6441-1D99-4E87-BA4A-5E1C7F939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1" y="404664"/>
            <a:ext cx="6768752" cy="476250"/>
          </a:xfrm>
        </p:spPr>
        <p:txBody>
          <a:bodyPr/>
          <a:lstStyle/>
          <a:p>
            <a:pPr marL="0" indent="0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RADOVI NA SANACIJI – proljeće 2018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DEA83DA-0909-47D2-A9F2-D31A8156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278900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45</a:t>
            </a:fld>
            <a:endParaRPr lang="hr-HR" altLang="sr-Latn-R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4F71E-0D81-40E9-B0DE-0F3A4C6302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21506"/>
            <a:ext cx="6408712" cy="4806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ED5C3E-B01B-4223-901B-704B08284535}"/>
              </a:ext>
            </a:extLst>
          </p:cNvPr>
          <p:cNvSpPr txBox="1">
            <a:spLocks/>
          </p:cNvSpPr>
          <p:nvPr/>
        </p:nvSpPr>
        <p:spPr>
          <a:xfrm>
            <a:off x="1439652" y="5628346"/>
            <a:ext cx="6048672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Dovršetak radova i kontrolno potapanje krova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E2754B-E8E3-43C6-9D68-DE2CF18C1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1" y="404664"/>
            <a:ext cx="6768752" cy="476250"/>
          </a:xfrm>
        </p:spPr>
        <p:txBody>
          <a:bodyPr/>
          <a:lstStyle/>
          <a:p>
            <a:pPr marL="0" indent="0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RADOVI NA SANACIJI – proljeće 2018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F17A834-BF88-4198-8127-C8F52AAC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690013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46</a:t>
            </a:fld>
            <a:endParaRPr lang="hr-HR" altLang="sr-Latn-R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CC0FCE-34FF-4359-8CD2-7A6B365FD788}"/>
              </a:ext>
            </a:extLst>
          </p:cNvPr>
          <p:cNvSpPr/>
          <p:nvPr/>
        </p:nvSpPr>
        <p:spPr>
          <a:xfrm>
            <a:off x="387615" y="1197210"/>
            <a:ext cx="8197585" cy="5196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spcAft>
                <a:spcPts val="600"/>
              </a:spcAft>
            </a:pPr>
            <a:r>
              <a:rPr lang="en-US" b="1" dirty="0">
                <a:latin typeface="Arial Narrow" panose="020B0606020202030204" pitchFamily="34" charset="0"/>
              </a:rPr>
              <a:t>Po </a:t>
            </a:r>
            <a:r>
              <a:rPr lang="en-US" b="1" dirty="0" err="1">
                <a:latin typeface="Arial Narrow" panose="020B0606020202030204" pitchFamily="34" charset="0"/>
              </a:rPr>
              <a:t>dovršetku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postupka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sanacije</a:t>
            </a:r>
            <a:r>
              <a:rPr lang="en-US" b="1" dirty="0">
                <a:latin typeface="Arial Narrow" panose="020B0606020202030204" pitchFamily="34" charset="0"/>
              </a:rPr>
              <a:t> u </a:t>
            </a:r>
            <a:r>
              <a:rPr lang="en-US" b="1" dirty="0" err="1">
                <a:latin typeface="Arial Narrow" panose="020B0606020202030204" pitchFamily="34" charset="0"/>
              </a:rPr>
              <a:t>ljeto</a:t>
            </a:r>
            <a:r>
              <a:rPr lang="en-US" b="1" dirty="0">
                <a:latin typeface="Arial Narrow" panose="020B0606020202030204" pitchFamily="34" charset="0"/>
              </a:rPr>
              <a:t> 2018., </a:t>
            </a:r>
            <a:r>
              <a:rPr lang="en-US" b="1" dirty="0" err="1">
                <a:latin typeface="Arial Narrow" panose="020B0606020202030204" pitchFamily="34" charset="0"/>
              </a:rPr>
              <a:t>građevinski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vještak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napravio</a:t>
            </a:r>
            <a:r>
              <a:rPr lang="en-US" b="1" dirty="0">
                <a:latin typeface="Arial Narrow" panose="020B0606020202030204" pitchFamily="34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</a:rPr>
              <a:t>obračun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izvedenih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radova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primjenom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dva</a:t>
            </a:r>
            <a:r>
              <a:rPr lang="en-US" b="1" dirty="0">
                <a:latin typeface="Arial Narrow" panose="020B0606020202030204" pitchFamily="34" charset="0"/>
              </a:rPr>
              <a:t> troškovnika:</a:t>
            </a:r>
            <a:endParaRPr lang="hr-HR" b="1" dirty="0">
              <a:latin typeface="Arial Narrow" panose="020B0606020202030204" pitchFamily="34" charset="0"/>
            </a:endParaRPr>
          </a:p>
          <a:p>
            <a:pPr lvl="0" algn="just">
              <a:lnSpc>
                <a:spcPts val="2200"/>
              </a:lnSpc>
              <a:spcAft>
                <a:spcPts val="600"/>
              </a:spcAft>
            </a:pPr>
            <a:r>
              <a:rPr lang="hr-HR" b="1" u="sng" dirty="0">
                <a:latin typeface="Arial Narrow" panose="020B0606020202030204" pitchFamily="34" charset="0"/>
              </a:rPr>
              <a:t>Varijanta</a:t>
            </a:r>
            <a:r>
              <a:rPr lang="en-US" b="1" u="sng" dirty="0">
                <a:latin typeface="Arial Narrow" panose="020B0606020202030204" pitchFamily="34" charset="0"/>
              </a:rPr>
              <a:t> 1.</a:t>
            </a:r>
          </a:p>
          <a:p>
            <a:pPr lvl="0" algn="just">
              <a:lnSpc>
                <a:spcPts val="2200"/>
              </a:lnSpc>
              <a:spcAft>
                <a:spcPts val="600"/>
              </a:spcAft>
            </a:pPr>
            <a:r>
              <a:rPr lang="en-US" b="1" dirty="0" err="1">
                <a:latin typeface="Arial Narrow" panose="020B0606020202030204" pitchFamily="34" charset="0"/>
              </a:rPr>
              <a:t>uz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pretpostavku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kao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hr-HR" b="1" dirty="0">
                <a:latin typeface="Arial Narrow" panose="020B0606020202030204" pitchFamily="34" charset="0"/>
              </a:rPr>
              <a:t>da su se svi radovi izveli prema prvobitnom tehničkom rješenju po kome je izgrađena građevina i koji su bili u odgovornosti prethodnog izvođača tada bi trošak izvedenih radova bio.................................................................................</a:t>
            </a:r>
            <a:r>
              <a:rPr lang="en-US" b="1" dirty="0">
                <a:latin typeface="Arial Narrow" panose="020B0606020202030204" pitchFamily="34" charset="0"/>
              </a:rPr>
              <a:t>.</a:t>
            </a:r>
            <a:r>
              <a:rPr lang="pl-PL" b="1" dirty="0">
                <a:latin typeface="Arial Narrow" panose="020B0606020202030204" pitchFamily="34" charset="0"/>
              </a:rPr>
              <a:t>848.598,32 Kn</a:t>
            </a:r>
          </a:p>
          <a:p>
            <a:pPr lvl="0" algn="just">
              <a:lnSpc>
                <a:spcPts val="2200"/>
              </a:lnSpc>
              <a:spcAft>
                <a:spcPts val="600"/>
              </a:spcAft>
            </a:pPr>
            <a:endParaRPr lang="en-US" b="1" dirty="0">
              <a:latin typeface="Arial Narrow" panose="020B0606020202030204" pitchFamily="34" charset="0"/>
            </a:endParaRPr>
          </a:p>
          <a:p>
            <a:pPr lvl="0" algn="just">
              <a:lnSpc>
                <a:spcPts val="2200"/>
              </a:lnSpc>
              <a:spcAft>
                <a:spcPts val="600"/>
              </a:spcAft>
            </a:pPr>
            <a:r>
              <a:rPr lang="en-US" b="1" u="sng" dirty="0" err="1">
                <a:latin typeface="Arial Narrow" panose="020B0606020202030204" pitchFamily="34" charset="0"/>
              </a:rPr>
              <a:t>Varijanta</a:t>
            </a:r>
            <a:r>
              <a:rPr lang="en-US" b="1" u="sng" dirty="0">
                <a:latin typeface="Arial Narrow" panose="020B0606020202030204" pitchFamily="34" charset="0"/>
              </a:rPr>
              <a:t> 2</a:t>
            </a:r>
          </a:p>
          <a:p>
            <a:pPr lvl="0" algn="just">
              <a:lnSpc>
                <a:spcPts val="2200"/>
              </a:lnSpc>
              <a:spcAft>
                <a:spcPts val="600"/>
              </a:spcAft>
            </a:pPr>
            <a:r>
              <a:rPr lang="en-US" b="1" dirty="0">
                <a:latin typeface="Arial Narrow" panose="020B0606020202030204" pitchFamily="34" charset="0"/>
              </a:rPr>
              <a:t>P</a:t>
            </a:r>
            <a:r>
              <a:rPr lang="hr-HR" b="1" dirty="0">
                <a:latin typeface="Arial Narrow" panose="020B0606020202030204" pitchFamily="34" charset="0"/>
              </a:rPr>
              <a:t>rema stvarno izvedenim radovima primjenom novih materijala i unaprijeđenih tehničkih rješenja izvedbe slojeva ravnog krova, s dodanim grijačima na slivnicima, promjenom tipa oplošja) OSB ploče) kao i raznim manjim  dodatnim radovima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</a:rPr>
              <a:t>ukupna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vrijednost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radova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utvrđena</a:t>
            </a:r>
            <a:r>
              <a:rPr lang="en-US" b="1" dirty="0">
                <a:latin typeface="Arial Narrow" panose="020B0606020202030204" pitchFamily="34" charset="0"/>
              </a:rPr>
              <a:t> je u </a:t>
            </a:r>
            <a:r>
              <a:rPr lang="en-US" b="1" dirty="0" err="1">
                <a:latin typeface="Arial Narrow" panose="020B0606020202030204" pitchFamily="34" charset="0"/>
              </a:rPr>
              <a:t>iznosu</a:t>
            </a:r>
            <a:r>
              <a:rPr lang="en-US" b="1" dirty="0">
                <a:latin typeface="Arial Narrow" panose="020B0606020202030204" pitchFamily="34" charset="0"/>
              </a:rPr>
              <a:t> od………………………………………………</a:t>
            </a:r>
            <a:r>
              <a:rPr lang="hr-HR" b="1" dirty="0">
                <a:latin typeface="Arial Narrow" panose="020B0606020202030204" pitchFamily="34" charset="0"/>
              </a:rPr>
              <a:t>.........</a:t>
            </a:r>
            <a:r>
              <a:rPr lang="pl-PL" b="1" dirty="0">
                <a:latin typeface="Arial Narrow" panose="020B0606020202030204" pitchFamily="34" charset="0"/>
              </a:rPr>
              <a:t>1.036.490,05 Kn</a:t>
            </a:r>
            <a:endParaRPr lang="hr-HR" b="1" dirty="0">
              <a:latin typeface="Arial Narrow" panose="020B0606020202030204" pitchFamily="34" charset="0"/>
            </a:endParaRPr>
          </a:p>
          <a:p>
            <a:pPr algn="just">
              <a:lnSpc>
                <a:spcPts val="2200"/>
              </a:lnSpc>
              <a:spcAft>
                <a:spcPts val="600"/>
              </a:spcAft>
            </a:pPr>
            <a:endParaRPr lang="en-US" b="1" dirty="0">
              <a:latin typeface="Arial Narrow" panose="020B0606020202030204" pitchFamily="34" charset="0"/>
            </a:endParaRPr>
          </a:p>
          <a:p>
            <a:pPr algn="just">
              <a:lnSpc>
                <a:spcPts val="2200"/>
              </a:lnSpc>
              <a:spcAft>
                <a:spcPts val="600"/>
              </a:spcAft>
            </a:pPr>
            <a:r>
              <a:rPr lang="en-US" b="1" dirty="0" err="1">
                <a:latin typeface="Arial Narrow" panose="020B0606020202030204" pitchFamily="34" charset="0"/>
              </a:rPr>
              <a:t>Vrijednost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radova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prema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troškovniku</a:t>
            </a:r>
            <a:r>
              <a:rPr lang="en-US" b="1" dirty="0">
                <a:latin typeface="Arial Narrow" panose="020B0606020202030204" pitchFamily="34" charset="0"/>
              </a:rPr>
              <a:t> -  </a:t>
            </a:r>
            <a:r>
              <a:rPr lang="en-US" b="1" u="sng" dirty="0" err="1">
                <a:latin typeface="Arial Narrow" panose="020B0606020202030204" pitchFamily="34" charset="0"/>
              </a:rPr>
              <a:t>Varijanti</a:t>
            </a:r>
            <a:r>
              <a:rPr lang="en-US" b="1" u="sng" dirty="0">
                <a:latin typeface="Arial Narrow" panose="020B0606020202030204" pitchFamily="34" charset="0"/>
              </a:rPr>
              <a:t> </a:t>
            </a:r>
            <a:r>
              <a:rPr lang="en-US" b="1" dirty="0">
                <a:latin typeface="Arial Narrow" panose="020B0606020202030204" pitchFamily="34" charset="0"/>
              </a:rPr>
              <a:t>1 </a:t>
            </a:r>
            <a:r>
              <a:rPr lang="en-US" b="1" dirty="0" err="1">
                <a:latin typeface="Arial Narrow" panose="020B0606020202030204" pitchFamily="34" charset="0"/>
              </a:rPr>
              <a:t>dostavljena</a:t>
            </a:r>
            <a:r>
              <a:rPr lang="en-US" b="1" dirty="0">
                <a:latin typeface="Arial Narrow" panose="020B0606020202030204" pitchFamily="34" charset="0"/>
              </a:rPr>
              <a:t> je, od </a:t>
            </a:r>
            <a:r>
              <a:rPr lang="en-US" b="1" dirty="0" err="1">
                <a:latin typeface="Arial Narrow" panose="020B0606020202030204" pitchFamily="34" charset="0"/>
              </a:rPr>
              <a:t>strane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suda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</a:rPr>
              <a:t>imenovanom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sudskom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vještaku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na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daljnju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proceduru</a:t>
            </a:r>
            <a:r>
              <a:rPr lang="en-US" b="1" dirty="0">
                <a:latin typeface="Arial Narrow" panose="020B0606020202030204" pitchFamily="34" charset="0"/>
              </a:rPr>
              <a:t> i </a:t>
            </a:r>
            <a:r>
              <a:rPr lang="en-US" b="1" dirty="0" err="1">
                <a:latin typeface="Arial Narrow" panose="020B0606020202030204" pitchFamily="34" charset="0"/>
              </a:rPr>
              <a:t>analizu</a:t>
            </a:r>
            <a:r>
              <a:rPr lang="en-US" b="1" dirty="0">
                <a:latin typeface="Arial Narrow" panose="020B0606020202030204" pitchFamily="34" charset="0"/>
              </a:rPr>
              <a:t>.</a:t>
            </a:r>
            <a:endParaRPr lang="hr-HR" b="1" dirty="0">
              <a:latin typeface="Arial Narrow" panose="020B0606020202030204" pitchFamily="34" charset="0"/>
            </a:endParaRP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en-US" sz="1600" b="1" dirty="0">
                <a:latin typeface="Arial Narrow" panose="020B0606020202030204" pitchFamily="34" charset="0"/>
              </a:rPr>
              <a:t> </a:t>
            </a:r>
            <a:endParaRPr lang="hr-HR" sz="1600" b="1" dirty="0">
              <a:latin typeface="Arial Narrow" panose="020B060602020203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C78A094-04DF-43E6-93DE-C3D0C6B5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7AE0B-52C3-4D62-B563-F1E4A0F135D0}"/>
              </a:ext>
            </a:extLst>
          </p:cNvPr>
          <p:cNvSpPr txBox="1"/>
          <p:nvPr/>
        </p:nvSpPr>
        <p:spPr>
          <a:xfrm>
            <a:off x="441192" y="225911"/>
            <a:ext cx="8229600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DOVRŠETAK I OBRAČUN IZVEDENIH RADOVA</a:t>
            </a:r>
            <a:endParaRPr lang="hr-HR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53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47</a:t>
            </a:fld>
            <a:endParaRPr lang="hr-HR" altLang="sr-Latn-R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1AD96A-484B-43EE-B4C8-6F11AAEA5756}"/>
              </a:ext>
            </a:extLst>
          </p:cNvPr>
          <p:cNvSpPr/>
          <p:nvPr/>
        </p:nvSpPr>
        <p:spPr>
          <a:xfrm>
            <a:off x="473207" y="476672"/>
            <a:ext cx="8197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endParaRPr lang="hr-HR" sz="16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FCCA48-95CA-4CC1-9336-AF2CA63216F0}"/>
              </a:ext>
            </a:extLst>
          </p:cNvPr>
          <p:cNvSpPr/>
          <p:nvPr/>
        </p:nvSpPr>
        <p:spPr>
          <a:xfrm>
            <a:off x="686398" y="815226"/>
            <a:ext cx="7771201" cy="492404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U OVOM KONKRETNOM SLUČAJU VRIJEDNO JE ISTAKNUTI RARITET U GRAĐEVINSKO-SUDSKOJ PRAKSI</a:t>
            </a:r>
            <a:endParaRPr lang="hr-HR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Aft>
                <a:spcPts val="600"/>
              </a:spcAft>
            </a:pPr>
            <a:endParaRPr lang="hr-HR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Tijek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sanacije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praćen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paralelno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od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strane</a:t>
            </a:r>
            <a:r>
              <a:rPr lang="hr-H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:</a:t>
            </a:r>
          </a:p>
          <a:p>
            <a:pPr marL="804863" indent="-342900">
              <a:lnSpc>
                <a:spcPts val="25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građevinskog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vještaka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kojeg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angažirao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investitor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hr-HR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804863" indent="-342900">
              <a:lnSpc>
                <a:spcPts val="25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sudskog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vještaka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kojeg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angažirao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nadležni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sud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lnSpc>
                <a:spcPts val="2500"/>
              </a:lnSpc>
              <a:spcAft>
                <a:spcPts val="600"/>
              </a:spcAft>
              <a:buFontTx/>
              <a:buChar char="-"/>
            </a:pPr>
            <a:endParaRPr lang="hr-HR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Takvim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postupkom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znatno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umanjena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mogućnost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da se u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kasnijem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tijeku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sudskog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postupka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koji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pokrenuo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Investitor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radi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naplate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troškova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sanacije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prema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prethodnom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izvođaču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osporavaju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vrste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izvedenih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radova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količine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izvedenih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radova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tehnička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rješenja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primijenjena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postupku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sanacije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endParaRPr lang="hr-HR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CDE40A2-91C5-434B-ABB2-498616FE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678758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48</a:t>
            </a:fld>
            <a:endParaRPr lang="hr-HR" altLang="sr-Latn-R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6593CF-2A9A-4525-A794-73DAACCD6A64}"/>
              </a:ext>
            </a:extLst>
          </p:cNvPr>
          <p:cNvSpPr/>
          <p:nvPr/>
        </p:nvSpPr>
        <p:spPr>
          <a:xfrm>
            <a:off x="489214" y="1268760"/>
            <a:ext cx="8197585" cy="4865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hr-HR" b="1" dirty="0">
                <a:latin typeface="Arial Narrow" panose="020B0606020202030204" pitchFamily="34" charset="0"/>
              </a:rPr>
              <a:t>Imenovani s</a:t>
            </a:r>
            <a:r>
              <a:rPr lang="en-US" b="1" dirty="0" err="1">
                <a:latin typeface="Arial Narrow" panose="020B0606020202030204" pitchFamily="34" charset="0"/>
              </a:rPr>
              <a:t>udski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vještak</a:t>
            </a:r>
            <a:r>
              <a:rPr lang="hr-HR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cijeli</a:t>
            </a:r>
            <a:r>
              <a:rPr lang="en-US" b="1" dirty="0">
                <a:latin typeface="Arial Narrow" panose="020B0606020202030204" pitchFamily="34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</a:rPr>
              <a:t>postupak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sanacije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aktivno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pratio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</a:rPr>
              <a:t>te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izvršio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kontrolnu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provjeru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količina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izvedenih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radova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</a:rPr>
              <a:t>potom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pristupio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završnoj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izradi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svojeg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nalaza</a:t>
            </a:r>
            <a:r>
              <a:rPr lang="en-US" b="1" dirty="0">
                <a:latin typeface="Arial Narrow" panose="020B0606020202030204" pitchFamily="34" charset="0"/>
              </a:rPr>
              <a:t> i </a:t>
            </a:r>
            <a:r>
              <a:rPr lang="en-US" b="1" dirty="0" err="1">
                <a:latin typeface="Arial Narrow" panose="020B0606020202030204" pitchFamily="34" charset="0"/>
              </a:rPr>
              <a:t>mišljenja</a:t>
            </a:r>
            <a:r>
              <a:rPr lang="en-US" b="1" dirty="0">
                <a:latin typeface="Arial Narrow" panose="020B0606020202030204" pitchFamily="34" charset="0"/>
              </a:rPr>
              <a:t> i </a:t>
            </a:r>
            <a:r>
              <a:rPr lang="en-US" b="1" dirty="0" err="1">
                <a:latin typeface="Arial Narrow" panose="020B0606020202030204" pitchFamily="34" charset="0"/>
              </a:rPr>
              <a:t>na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kraju</a:t>
            </a:r>
            <a:r>
              <a:rPr lang="en-US" b="1" dirty="0">
                <a:latin typeface="Arial Narrow" panose="020B0606020202030204" pitchFamily="34" charset="0"/>
              </a:rPr>
              <a:t> - </a:t>
            </a:r>
            <a:r>
              <a:rPr lang="en-US" b="1" dirty="0" err="1">
                <a:latin typeface="Arial Narrow" panose="020B0606020202030204" pitchFamily="34" charset="0"/>
              </a:rPr>
              <a:t>izračunao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i="1" dirty="0" err="1">
                <a:latin typeface="Arial Narrow" panose="020B0606020202030204" pitchFamily="34" charset="0"/>
              </a:rPr>
              <a:t>Novu</a:t>
            </a:r>
            <a:r>
              <a:rPr lang="en-US" b="1" i="1" dirty="0">
                <a:latin typeface="Arial Narrow" panose="020B0606020202030204" pitchFamily="34" charset="0"/>
              </a:rPr>
              <a:t> </a:t>
            </a:r>
            <a:r>
              <a:rPr lang="en-US" b="1" i="1" dirty="0" err="1">
                <a:latin typeface="Arial Narrow" panose="020B0606020202030204" pitchFamily="34" charset="0"/>
              </a:rPr>
              <a:t>vrijednost</a:t>
            </a:r>
            <a:r>
              <a:rPr lang="en-US" b="1" i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izvedenih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radova</a:t>
            </a:r>
            <a:r>
              <a:rPr lang="en-US" b="1" dirty="0">
                <a:latin typeface="Arial Narrow" panose="020B0606020202030204" pitchFamily="34" charset="0"/>
              </a:rPr>
              <a:t>. </a:t>
            </a:r>
            <a:endParaRPr lang="hr-HR" b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b="1" dirty="0" err="1">
                <a:latin typeface="Arial Narrow" panose="020B0606020202030204" pitchFamily="34" charset="0"/>
              </a:rPr>
              <a:t>Pri</a:t>
            </a:r>
            <a:r>
              <a:rPr lang="en-US" b="1" dirty="0">
                <a:latin typeface="Arial Narrow" panose="020B0606020202030204" pitchFamily="34" charset="0"/>
              </a:rPr>
              <a:t> tom je </a:t>
            </a:r>
            <a:r>
              <a:rPr lang="en-US" b="1" dirty="0" err="1">
                <a:latin typeface="Arial Narrow" panose="020B0606020202030204" pitchFamily="34" charset="0"/>
              </a:rPr>
              <a:t>kao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polazišnu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vrijednost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izvedenih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radova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uzeo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stavke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iz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troškovnika</a:t>
            </a:r>
            <a:r>
              <a:rPr lang="en-US" b="1" dirty="0">
                <a:latin typeface="Arial Narrow" panose="020B0606020202030204" pitchFamily="34" charset="0"/>
              </a:rPr>
              <a:t> po </a:t>
            </a:r>
            <a:r>
              <a:rPr lang="en-US" b="1" dirty="0" err="1">
                <a:latin typeface="Arial Narrow" panose="020B0606020202030204" pitchFamily="34" charset="0"/>
              </a:rPr>
              <a:t>Varijanti</a:t>
            </a:r>
            <a:r>
              <a:rPr lang="en-US" b="1" dirty="0">
                <a:latin typeface="Arial Narrow" panose="020B0606020202030204" pitchFamily="34" charset="0"/>
              </a:rPr>
              <a:t> 1 – </a:t>
            </a:r>
            <a:r>
              <a:rPr lang="en-US" b="1" dirty="0" err="1">
                <a:latin typeface="Arial Narrow" panose="020B0606020202030204" pitchFamily="34" charset="0"/>
              </a:rPr>
              <a:t>sa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identičnim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stavkama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iz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prvobitnog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projektnog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rješenja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prema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kojem</a:t>
            </a:r>
            <a:r>
              <a:rPr lang="en-US" b="1" dirty="0">
                <a:latin typeface="Arial Narrow" panose="020B0606020202030204" pitchFamily="34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</a:rPr>
              <a:t>prethodni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izvođač</a:t>
            </a:r>
            <a:r>
              <a:rPr lang="en-US" b="1" dirty="0">
                <a:latin typeface="Arial Narrow" panose="020B0606020202030204" pitchFamily="34" charset="0"/>
              </a:rPr>
              <a:t> 2010.g. </a:t>
            </a:r>
            <a:r>
              <a:rPr lang="en-US" b="1" dirty="0" err="1">
                <a:latin typeface="Arial Narrow" panose="020B0606020202030204" pitchFamily="34" charset="0"/>
              </a:rPr>
              <a:t>gradio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građevinu</a:t>
            </a:r>
            <a:r>
              <a:rPr lang="hr-HR" b="1" dirty="0">
                <a:latin typeface="Arial Narrow" panose="020B0606020202030204" pitchFamily="34" charset="0"/>
              </a:rPr>
              <a:t>.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hr-HR" b="1" dirty="0">
                <a:latin typeface="Arial Narrow" panose="020B0606020202030204" pitchFamily="34" charset="0"/>
              </a:rPr>
              <a:t>U ovom konkretnom slučaju</a:t>
            </a:r>
            <a:r>
              <a:rPr lang="en-US" b="1" dirty="0">
                <a:latin typeface="Arial Narrow" panose="020B0606020202030204" pitchFamily="34" charset="0"/>
              </a:rPr>
              <a:t>,</a:t>
            </a:r>
            <a:r>
              <a:rPr lang="hr-HR" b="1" dirty="0">
                <a:latin typeface="Arial Narrow" panose="020B0606020202030204" pitchFamily="34" charset="0"/>
              </a:rPr>
              <a:t> izračunata </a:t>
            </a:r>
            <a:r>
              <a:rPr lang="en-US" b="1" dirty="0">
                <a:latin typeface="Arial Narrow" panose="020B0606020202030204" pitchFamily="34" charset="0"/>
              </a:rPr>
              <a:t>je </a:t>
            </a:r>
            <a:r>
              <a:rPr lang="hr-HR" b="1" dirty="0">
                <a:latin typeface="Arial Narrow" panose="020B0606020202030204" pitchFamily="34" charset="0"/>
              </a:rPr>
              <a:t>ukupna šteta na krovnoj konstrukciji objekta od </a:t>
            </a:r>
            <a:r>
              <a:rPr lang="pl-PL" b="1" dirty="0">
                <a:latin typeface="Arial Narrow" panose="020B0606020202030204" pitchFamily="34" charset="0"/>
              </a:rPr>
              <a:t>755.252,50 Kn što je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nadležnom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Sudu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pl-PL" b="1" dirty="0">
                <a:latin typeface="Arial Narrow" panose="020B0606020202030204" pitchFamily="34" charset="0"/>
              </a:rPr>
              <a:t>i ostalim strankama u postupku </a:t>
            </a:r>
            <a:r>
              <a:rPr lang="en-US" b="1" dirty="0" err="1">
                <a:latin typeface="Arial Narrow" panose="020B0606020202030204" pitchFamily="34" charset="0"/>
              </a:rPr>
              <a:t>bitan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pl-PL" b="1" dirty="0">
                <a:latin typeface="Arial Narrow" panose="020B0606020202030204" pitchFamily="34" charset="0"/>
              </a:rPr>
              <a:t>podatak za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pl-PL" b="1" dirty="0">
                <a:latin typeface="Arial Narrow" panose="020B0606020202030204" pitchFamily="34" charset="0"/>
              </a:rPr>
              <a:t>daljnje postupanje. 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pl-PL" b="1" dirty="0">
                <a:latin typeface="Arial Narrow" panose="020B0606020202030204" pitchFamily="34" charset="0"/>
              </a:rPr>
              <a:t>Iza </a:t>
            </a:r>
            <a:r>
              <a:rPr lang="en-US" b="1" dirty="0" err="1">
                <a:latin typeface="Arial Narrow" panose="020B0606020202030204" pitchFamily="34" charset="0"/>
              </a:rPr>
              <a:t>ovog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pl-PL" b="1" dirty="0">
                <a:latin typeface="Arial Narrow" panose="020B0606020202030204" pitchFamily="34" charset="0"/>
              </a:rPr>
              <a:t>postupka (vještačkog izračuna štete) često slijedi redovni sudski postupak kao npr. tužba za naknadu štete i sl. 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pl-PL" b="1" dirty="0">
                <a:latin typeface="Arial Narrow" panose="020B0606020202030204" pitchFamily="34" charset="0"/>
              </a:rPr>
              <a:t>Navedeni iznos ukupne štete na krovnoj konstrukciji je vrlo važan pokazatelj koji se u pravnoj terminologiji naziva VPS (vrijednost predmeta spora) kojeg sud niti stranke ne mogu same izračunati.  </a:t>
            </a:r>
            <a:r>
              <a:rPr lang="pl-PL" sz="2000" b="1" dirty="0">
                <a:latin typeface="Arial Narrow" panose="020B0606020202030204" pitchFamily="34" charset="0"/>
              </a:rPr>
              <a:t> </a:t>
            </a:r>
            <a:endParaRPr lang="hr-HR" sz="2000" b="1" dirty="0"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47CF8-B862-4D47-89C4-C55BE42322F6}"/>
              </a:ext>
            </a:extLst>
          </p:cNvPr>
          <p:cNvSpPr txBox="1"/>
          <p:nvPr/>
        </p:nvSpPr>
        <p:spPr>
          <a:xfrm>
            <a:off x="473206" y="308691"/>
            <a:ext cx="8229600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OSIGURANJE DOKAZA OD STRANE IMENOVANOG SUDSKOG VJEŠTAKA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368FC90-F767-4746-BD23-8D7675913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138768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49</a:t>
            </a:fld>
            <a:endParaRPr lang="hr-HR" altLang="sr-Latn-R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718CFF3-B807-466E-8DD6-87E7D1B5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D32299-705D-493C-84A7-CBD2B2B04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640"/>
            <a:ext cx="4176464" cy="59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</a:t>
            </a:fld>
            <a:endParaRPr lang="hr-HR" altLang="sr-Latn-R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49B2D-9588-40E2-A830-CEF873503EBF}"/>
              </a:ext>
            </a:extLst>
          </p:cNvPr>
          <p:cNvSpPr txBox="1"/>
          <p:nvPr/>
        </p:nvSpPr>
        <p:spPr>
          <a:xfrm>
            <a:off x="611560" y="1484784"/>
            <a:ext cx="8229600" cy="261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500"/>
              </a:lnSpc>
            </a:pPr>
            <a:endParaRPr lang="hr-HR" sz="2000" b="1" dirty="0">
              <a:latin typeface="Arial Narrow" panose="020B0606020202030204" pitchFamily="34" charset="0"/>
            </a:endParaRPr>
          </a:p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hr-HR" sz="2000" b="1" dirty="0">
                <a:latin typeface="Arial Narrow" panose="020B0606020202030204" pitchFamily="34" charset="0"/>
              </a:rPr>
              <a:t>Prikaz stručnog problema nastanka i uzroka nedostataka na građevini</a:t>
            </a:r>
          </a:p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hr-HR" sz="2000" b="1" dirty="0">
                <a:latin typeface="Arial Narrow" panose="020B0606020202030204" pitchFamily="34" charset="0"/>
              </a:rPr>
              <a:t>Utvrđivanje </a:t>
            </a:r>
            <a:r>
              <a:rPr lang="en-US" sz="2000" b="1" dirty="0" err="1">
                <a:latin typeface="Arial Narrow" panose="020B0606020202030204" pitchFamily="34" charset="0"/>
              </a:rPr>
              <a:t>tehničkog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hr-HR" sz="2000" b="1" dirty="0">
                <a:latin typeface="Arial Narrow" panose="020B0606020202030204" pitchFamily="34" charset="0"/>
              </a:rPr>
              <a:t>načina sanacije</a:t>
            </a:r>
          </a:p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hr-HR" sz="2000" b="1" dirty="0">
                <a:latin typeface="Arial Narrow" panose="020B0606020202030204" pitchFamily="34" charset="0"/>
              </a:rPr>
              <a:t>Prikaz tijeka sanacije</a:t>
            </a:r>
          </a:p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hr-HR" sz="2000" b="1" dirty="0">
                <a:latin typeface="Arial Narrow" panose="020B0606020202030204" pitchFamily="34" charset="0"/>
              </a:rPr>
              <a:t>Obračun izvedenih radova</a:t>
            </a:r>
          </a:p>
          <a:p>
            <a:pPr lvl="0">
              <a:lnSpc>
                <a:spcPts val="2500"/>
              </a:lnSpc>
            </a:pPr>
            <a:endParaRPr lang="hr-HR" sz="1600" dirty="0">
              <a:latin typeface="Arial Narrow" panose="020B0606020202030204" pitchFamily="34" charset="0"/>
            </a:endParaRPr>
          </a:p>
          <a:p>
            <a:pPr lvl="0">
              <a:lnSpc>
                <a:spcPts val="2500"/>
              </a:lnSpc>
            </a:pPr>
            <a:endParaRPr lang="hr-HR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1F257E7-98AE-4EB3-8183-27B0DB6B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13BCC-E7B3-46B5-BBF9-E93E73E23A6C}"/>
              </a:ext>
            </a:extLst>
          </p:cNvPr>
          <p:cNvSpPr txBox="1"/>
          <p:nvPr/>
        </p:nvSpPr>
        <p:spPr>
          <a:xfrm>
            <a:off x="611560" y="692696"/>
            <a:ext cx="3398989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A. STRUČNI ASPEKT</a:t>
            </a: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43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50</a:t>
            </a:fld>
            <a:endParaRPr lang="hr-HR" altLang="sr-Latn-R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D961C9A-C905-4F35-9D7A-5D864A60C98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75178217"/>
              </p:ext>
            </p:extLst>
          </p:nvPr>
        </p:nvGraphicFramePr>
        <p:xfrm>
          <a:off x="395536" y="692696"/>
          <a:ext cx="7704856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1299383751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363983753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RAZLIKA IZMEĐU 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PRISTUPA U OBRAČUNU </a:t>
                      </a: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TROŠKO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VA </a:t>
                      </a: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SANACIJE 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NEDOSTATAKA IZMEĐU </a:t>
                      </a: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GRAĐEVINSKOG I SUDSKOG VJEŠTAKA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713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GRAĐEVINSKI VJEŠTAK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</a:rPr>
                        <a:t>SUDSKI VJEŠTAK</a:t>
                      </a:r>
                      <a:endParaRPr lang="hr-HR" sz="1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5490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Izračunati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stvarni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troškovi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prema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Varijanti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1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troškovnika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, a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prema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u="sng" dirty="0" err="1">
                          <a:effectLst/>
                          <a:latin typeface="Arial Narrow" panose="020B0606020202030204" pitchFamily="34" charset="0"/>
                        </a:rPr>
                        <a:t>stvarno</a:t>
                      </a:r>
                      <a:r>
                        <a:rPr lang="en-US" sz="1800" u="sng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u="sng" dirty="0" err="1">
                          <a:effectLst/>
                          <a:latin typeface="Arial Narrow" panose="020B0606020202030204" pitchFamily="34" charset="0"/>
                        </a:rPr>
                        <a:t>obračunatim</a:t>
                      </a:r>
                      <a:r>
                        <a:rPr lang="en-US" sz="1800" u="sng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u="sng" dirty="0" err="1">
                          <a:effectLst/>
                          <a:latin typeface="Arial Narrow" panose="020B0606020202030204" pitchFamily="34" charset="0"/>
                        </a:rPr>
                        <a:t>cijenama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koje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su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plaćene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Novom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izvođaču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1800" u="sng" dirty="0">
                          <a:effectLst/>
                          <a:latin typeface="Arial Narrow" panose="020B0606020202030204" pitchFamily="34" charset="0"/>
                        </a:rPr>
                        <a:t>bez </a:t>
                      </a:r>
                      <a:r>
                        <a:rPr lang="en-US" sz="1800" u="sng" dirty="0" err="1">
                          <a:effectLst/>
                          <a:latin typeface="Arial Narrow" panose="020B0606020202030204" pitchFamily="34" charset="0"/>
                        </a:rPr>
                        <a:t>ikakvih</a:t>
                      </a:r>
                      <a:r>
                        <a:rPr lang="en-US" sz="1800" u="sng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u="sng" dirty="0" err="1">
                          <a:effectLst/>
                          <a:latin typeface="Arial Narrow" panose="020B0606020202030204" pitchFamily="34" charset="0"/>
                        </a:rPr>
                        <a:t>umanjenja</a:t>
                      </a:r>
                      <a:endParaRPr lang="hr-HR" sz="1800" b="1" u="sng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Obračunati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stvarni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troškovi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prema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Varijanti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1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troškovnika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ali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s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umanjenjem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vrijednosti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na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ime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amortizacije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starosti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građevine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)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odn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izračun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Nove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vrijednosti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pojedinih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vrsta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radova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obzirom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na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njihov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očekivani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vijek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trajanja</a:t>
                      </a:r>
                      <a:endParaRPr lang="en-US" sz="1800" b="1" u="sng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hr-HR" sz="1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4212423"/>
                  </a:ext>
                </a:extLst>
              </a:tr>
            </a:tbl>
          </a:graphicData>
        </a:graphic>
      </p:graphicFrame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21116A4-1162-447E-AE4B-178EC4DE4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867196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51</a:t>
            </a:fld>
            <a:endParaRPr lang="hr-HR" altLang="sr-Latn-R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F9A7432-9122-4349-9155-20D894FD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917590"/>
              </p:ext>
            </p:extLst>
          </p:nvPr>
        </p:nvGraphicFramePr>
        <p:xfrm>
          <a:off x="719572" y="913140"/>
          <a:ext cx="7704856" cy="5222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4856">
                  <a:extLst>
                    <a:ext uri="{9D8B030D-6E8A-4147-A177-3AD203B41FA5}">
                      <a16:colId xmlns:a16="http://schemas.microsoft.com/office/drawing/2014/main" val="2033852729"/>
                    </a:ext>
                  </a:extLst>
                </a:gridCol>
              </a:tblGrid>
              <a:tr h="9713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NAČIN </a:t>
                      </a: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UTVRĐIVANJ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 TROŠKOVA OD STRANE SUDSKOG VJEŠTAKA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22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324958"/>
                  </a:ext>
                </a:extLst>
              </a:tr>
              <a:tr h="42507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T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roškovnik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sanacije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nedostataka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na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krovnoj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hidroizolaciji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dobiven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je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na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temelju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verificirane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i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ozakonjene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građevinske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knjige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koju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je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novoangažirani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izvođač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sanacijskih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radova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ispostavio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investitoru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, a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koja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je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provjerena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i od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strane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imenovanog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nadzornog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inženjera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od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strane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investitora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i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sudskog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vještaka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Količine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iz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te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građevinske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knjige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uzete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su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kao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nesporno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utvrđene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dok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su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jedinične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cijene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prilagođene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metodologiji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koja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je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ranije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opisana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prema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troškovničkoj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varijanti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1 (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Uporaba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građevinskih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materijala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koji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su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bili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primjenjeni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u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vrijeme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štetnih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događaja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Na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temelju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tako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formirane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građevinske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knjige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napravljen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je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troškovnik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sanacijskih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radova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s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ovjerenim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količinama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i s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istim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građevinskim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materijalima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iz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vremena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prije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štetnog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događaja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Jedino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su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jedinične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cijene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korištene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iz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vremena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odabira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novog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izvođača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odn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iz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2018.g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kad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je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Investitor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ugovorio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sanacijske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radove</a:t>
                      </a:r>
                      <a:endParaRPr lang="hr-HR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22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547095"/>
                  </a:ext>
                </a:extLst>
              </a:tr>
            </a:tbl>
          </a:graphicData>
        </a:graphic>
      </p:graphicFrame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21116A4-1162-447E-AE4B-178EC4DE4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B1AD5-8C12-4174-8E9D-463967EA8F21}"/>
              </a:ext>
            </a:extLst>
          </p:cNvPr>
          <p:cNvSpPr txBox="1"/>
          <p:nvPr/>
        </p:nvSpPr>
        <p:spPr>
          <a:xfrm>
            <a:off x="457200" y="274638"/>
            <a:ext cx="8311952" cy="430887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STRUČNI NALAZ SUDSKOG GRAĐEVINSKOG  VJEŠTAKA</a:t>
            </a:r>
            <a:endParaRPr lang="hr-HR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11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52</a:t>
            </a:fld>
            <a:endParaRPr lang="hr-HR" altLang="sr-Latn-R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520E9B-DE77-4585-9E82-CAD1F7C1EA86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07647793"/>
              </p:ext>
            </p:extLst>
          </p:nvPr>
        </p:nvGraphicFramePr>
        <p:xfrm>
          <a:off x="719572" y="385127"/>
          <a:ext cx="7704855" cy="2663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4855">
                  <a:extLst>
                    <a:ext uri="{9D8B030D-6E8A-4147-A177-3AD203B41FA5}">
                      <a16:colId xmlns:a16="http://schemas.microsoft.com/office/drawing/2014/main" val="602364432"/>
                    </a:ext>
                  </a:extLst>
                </a:gridCol>
              </a:tblGrid>
              <a:tr h="792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</a:rPr>
                        <a:t>IZRAČUN VRIJEDNOSTI RADOVA SUDSKOG VJEŠTAKA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22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359095"/>
                  </a:ext>
                </a:extLst>
              </a:tr>
              <a:tr h="18713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OPĆA FORMULA:</a:t>
                      </a:r>
                      <a:endParaRPr lang="hr-HR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NV x (1 – U) = NV x (1 – n/N) gdje je:</a:t>
                      </a:r>
                      <a:endParaRPr lang="hr-HR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NV – nova vrijednost</a:t>
                      </a:r>
                      <a:endParaRPr lang="hr-HR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447675" indent="-447675" algn="just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N – održivi vijek korištenja građevine Prilog 9 Pravilnika o metodama procjene vrijednosti nekretnina (NN 105/15)</a:t>
                      </a:r>
                      <a:endParaRPr lang="hr-HR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n – godine korištenja konkretne građevine</a:t>
                      </a:r>
                      <a:endParaRPr lang="hr-HR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22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64625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90222A6-960B-43ED-BD12-B48E8945E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781101"/>
              </p:ext>
            </p:extLst>
          </p:nvPr>
        </p:nvGraphicFramePr>
        <p:xfrm>
          <a:off x="714874" y="3140968"/>
          <a:ext cx="7704855" cy="3024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4855">
                  <a:extLst>
                    <a:ext uri="{9D8B030D-6E8A-4147-A177-3AD203B41FA5}">
                      <a16:colId xmlns:a16="http://schemas.microsoft.com/office/drawing/2014/main" val="2091509882"/>
                    </a:ext>
                  </a:extLst>
                </a:gridCol>
              </a:tblGrid>
              <a:tr h="302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IZRAČUN</a:t>
                      </a: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:</a:t>
                      </a:r>
                      <a:endParaRPr lang="en-US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NV x (1 – n/N) = NV x (1 – 7,87/70) = 848.598,32 Kn x (1 – 0,11) = </a:t>
                      </a:r>
                      <a:endParaRPr lang="en-US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848.598,32 Kn x 0,89 = </a:t>
                      </a:r>
                      <a:r>
                        <a:rPr lang="pl-PL" sz="2000" u="sng" dirty="0">
                          <a:effectLst/>
                          <a:latin typeface="Arial Narrow" panose="020B0606020202030204" pitchFamily="34" charset="0"/>
                        </a:rPr>
                        <a:t>755.252,50 Kn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 (bez PDV-a) gdje je:</a:t>
                      </a:r>
                      <a:endParaRPr lang="hr-HR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447675" indent="-447675" algn="just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NV – početna vrijednost sanacije 848.598,32 Kn (materijali i oprema prema vremenu izrade građ. sklopa)</a:t>
                      </a:r>
                      <a:endParaRPr lang="hr-HR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447675" indent="-447675" algn="just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n –  7,87 godina tj. 12. 11. 2010. (dan završetka gradnje) – 25. 09. 2018. (dan izrade ovog izračuna) tj. 12 dana u 11. mjesecu + 31 dan u 10. mjesecu + 10 dana u 9. mjesecu do pune godine tj. (12 dana + 31 dan + 5 dana)/365 dana = 48 dana/365 dana = 0,13. Nemamo punih 8 godina nego 8 godina – 0,13 godina = 7,87 godina</a:t>
                      </a:r>
                      <a:endParaRPr lang="hr-HR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N – </a:t>
                      </a: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</a:rPr>
                        <a:t>   </a:t>
                      </a:r>
                      <a:r>
                        <a:rPr lang="hr-HR" sz="1600" dirty="0">
                          <a:effectLst/>
                          <a:latin typeface="Arial Narrow" panose="020B0606020202030204" pitchFamily="34" charset="0"/>
                        </a:rPr>
                        <a:t>održivi vijek korištenja građevina (Prilog 9) 70 godina (prosjek 60 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–</a:t>
                      </a:r>
                      <a:r>
                        <a:rPr lang="hr-HR" sz="1600" dirty="0">
                          <a:effectLst/>
                          <a:latin typeface="Arial Narrow" panose="020B0606020202030204" pitchFamily="34" charset="0"/>
                        </a:rPr>
                        <a:t> 80 godina) </a:t>
                      </a:r>
                      <a:endParaRPr lang="hr-HR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22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82187"/>
                  </a:ext>
                </a:extLst>
              </a:tr>
            </a:tbl>
          </a:graphicData>
        </a:graphic>
      </p:graphicFrame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3EC5225-1CA2-48A1-B61A-07D88AF6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410918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53</a:t>
            </a:fld>
            <a:endParaRPr lang="hr-HR" altLang="sr-Latn-R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392EA4-717D-4855-A278-6D663CD6C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F542B7F-CFF6-4205-86AC-6FB77829B0A6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857317113"/>
              </p:ext>
            </p:extLst>
          </p:nvPr>
        </p:nvGraphicFramePr>
        <p:xfrm>
          <a:off x="539552" y="764704"/>
          <a:ext cx="7704856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1299383751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3639837534"/>
                    </a:ext>
                  </a:extLst>
                </a:gridCol>
              </a:tblGrid>
              <a:tr h="101601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RAZLIKA 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U DOBIVENIM VRIJEDNOSTIMA U OBRAČUNU </a:t>
                      </a: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TROŠKO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VA </a:t>
                      </a: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SANACIJE 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NEDOSTATAKA IZMEĐU </a:t>
                      </a: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GRAĐEVINSKOG I SUDSKOG VJEŠTAKA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22E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713904"/>
                  </a:ext>
                </a:extLst>
              </a:tr>
              <a:tr h="762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</a:rPr>
                        <a:t>GRAĐEVINSKI VJEŠTAK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</a:rPr>
                        <a:t>SUDSKI VJEŠTAK</a:t>
                      </a:r>
                      <a:endParaRPr lang="hr-HR" sz="1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5490362"/>
                  </a:ext>
                </a:extLst>
              </a:tr>
              <a:tr h="22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Izračunati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stvarni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troškovi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prema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Varijanti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1 </a:t>
                      </a:r>
                      <a:r>
                        <a:rPr lang="en-US" sz="1800" dirty="0" err="1">
                          <a:effectLst/>
                          <a:latin typeface="Arial Narrow" panose="020B0606020202030204" pitchFamily="34" charset="0"/>
                        </a:rPr>
                        <a:t>troškovnika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848.598,32 </a:t>
                      </a:r>
                      <a:r>
                        <a:rPr lang="en-US" sz="3000" b="1" dirty="0" err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</a:t>
                      </a:r>
                      <a:endParaRPr lang="hr-HR" sz="3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22E7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Obračunati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stvarni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troškovi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prema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Varijanti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1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troškovnika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ali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s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umanjenjem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vrijednosti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kroz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Arial Narrow" panose="020B0606020202030204" pitchFamily="34" charset="0"/>
                        </a:rPr>
                        <a:t>izračun</a:t>
                      </a: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Nove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vrijednosti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pojedinih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vrsta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radova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obzirom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njihov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očekivani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vijek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trajanja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000" b="1" u="sng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755.252,50 </a:t>
                      </a:r>
                      <a:r>
                        <a:rPr lang="en-US" sz="3000" b="1" u="sng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kn</a:t>
                      </a:r>
                      <a:endParaRPr lang="en-US" sz="3000" b="1" u="sng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umanjenje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za 11,00 %)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hr-HR" sz="1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4212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952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80324-C7B4-494F-A0BB-B8DBFABE5E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54</a:t>
            </a:fld>
            <a:endParaRPr lang="hr-HR" altLang="sr-Latn-R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77F7C06-A005-437B-83DA-BDA94DDD95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871517"/>
              </p:ext>
            </p:extLst>
          </p:nvPr>
        </p:nvGraphicFramePr>
        <p:xfrm>
          <a:off x="897608" y="1765810"/>
          <a:ext cx="7128792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3BFD1ED-1BFE-4D07-A8CF-8151E1A74538}"/>
              </a:ext>
            </a:extLst>
          </p:cNvPr>
          <p:cNvSpPr txBox="1"/>
          <p:nvPr/>
        </p:nvSpPr>
        <p:spPr>
          <a:xfrm>
            <a:off x="457200" y="439971"/>
            <a:ext cx="8229600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SAŽETAK – PRIKAZ PROCEDURE</a:t>
            </a:r>
            <a:endParaRPr lang="hr-HR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CF1DFC9F-C93B-4924-B68A-85C2F69B01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3132528"/>
              </p:ext>
            </p:extLst>
          </p:nvPr>
        </p:nvGraphicFramePr>
        <p:xfrm>
          <a:off x="888397" y="3796572"/>
          <a:ext cx="7128792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AB8C11-6E05-4EBA-8936-DD181ED4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47C7EF-CA26-40F1-9085-955EB993CD51}"/>
              </a:ext>
            </a:extLst>
          </p:cNvPr>
          <p:cNvCxnSpPr/>
          <p:nvPr/>
        </p:nvCxnSpPr>
        <p:spPr>
          <a:xfrm>
            <a:off x="7092280" y="3356992"/>
            <a:ext cx="0" cy="209018"/>
          </a:xfrm>
          <a:prstGeom prst="line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E276C8-1519-4BF8-8921-492FDE68D898}"/>
              </a:ext>
            </a:extLst>
          </p:cNvPr>
          <p:cNvCxnSpPr/>
          <p:nvPr/>
        </p:nvCxnSpPr>
        <p:spPr>
          <a:xfrm flipH="1">
            <a:off x="1763688" y="3566010"/>
            <a:ext cx="5328592" cy="0"/>
          </a:xfrm>
          <a:prstGeom prst="line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4D90C9-D8B7-4CB5-9192-6FD213FC9529}"/>
              </a:ext>
            </a:extLst>
          </p:cNvPr>
          <p:cNvCxnSpPr/>
          <p:nvPr/>
        </p:nvCxnSpPr>
        <p:spPr>
          <a:xfrm>
            <a:off x="1763688" y="3566010"/>
            <a:ext cx="0" cy="23056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B53EC24-71C6-40C5-B3BF-2017726CA408}"/>
              </a:ext>
            </a:extLst>
          </p:cNvPr>
          <p:cNvSpPr txBox="1">
            <a:spLocks/>
          </p:cNvSpPr>
          <p:nvPr/>
        </p:nvSpPr>
        <p:spPr>
          <a:xfrm>
            <a:off x="1403648" y="1196564"/>
            <a:ext cx="6696744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 dirty="0">
                <a:latin typeface="Arial Narrow" panose="020B0606020202030204" pitchFamily="34" charset="0"/>
              </a:rPr>
              <a:t>AKTIVNOSTI KOJE POKREĆE INVESTITOR – I</a:t>
            </a:r>
            <a:endParaRPr lang="hr-HR" sz="25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772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1EB4E-67EC-4CFB-9E01-6E21ABA9A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9E97F-5764-435E-B691-7BBCA26485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55</a:t>
            </a:fld>
            <a:endParaRPr lang="hr-HR" altLang="sr-Latn-R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F31631-080E-433E-A37B-6E57B79EF7EF}"/>
              </a:ext>
            </a:extLst>
          </p:cNvPr>
          <p:cNvSpPr txBox="1"/>
          <p:nvPr/>
        </p:nvSpPr>
        <p:spPr>
          <a:xfrm>
            <a:off x="457200" y="439971"/>
            <a:ext cx="8229600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SAŽETAK – PRIKAZ PROCEDURE</a:t>
            </a:r>
            <a:endParaRPr lang="hr-HR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B73437E-9BF1-4832-926A-EA04BFFC0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4139732"/>
              </p:ext>
            </p:extLst>
          </p:nvPr>
        </p:nvGraphicFramePr>
        <p:xfrm>
          <a:off x="741057" y="1872801"/>
          <a:ext cx="7128792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ED690F4-8F91-4CF3-85E3-ED5187BED1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8682287"/>
              </p:ext>
            </p:extLst>
          </p:nvPr>
        </p:nvGraphicFramePr>
        <p:xfrm>
          <a:off x="729349" y="4112885"/>
          <a:ext cx="7128792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19D2AC2-D542-4CA3-899F-BDD5EE623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03057A-0F4E-40A8-99DD-0814A9C3BA8C}"/>
              </a:ext>
            </a:extLst>
          </p:cNvPr>
          <p:cNvCxnSpPr>
            <a:cxnSpLocks/>
          </p:cNvCxnSpPr>
          <p:nvPr/>
        </p:nvCxnSpPr>
        <p:spPr>
          <a:xfrm>
            <a:off x="6948264" y="3673001"/>
            <a:ext cx="0" cy="209322"/>
          </a:xfrm>
          <a:prstGeom prst="line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3AAA82-F279-47B2-87B8-07C98C8ACAA2}"/>
              </a:ext>
            </a:extLst>
          </p:cNvPr>
          <p:cNvCxnSpPr>
            <a:cxnSpLocks/>
          </p:cNvCxnSpPr>
          <p:nvPr/>
        </p:nvCxnSpPr>
        <p:spPr>
          <a:xfrm flipH="1">
            <a:off x="2267744" y="3882323"/>
            <a:ext cx="4680520" cy="0"/>
          </a:xfrm>
          <a:prstGeom prst="line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2B4DEF-B942-436E-9FB6-CA58663B21B3}"/>
              </a:ext>
            </a:extLst>
          </p:cNvPr>
          <p:cNvCxnSpPr>
            <a:cxnSpLocks/>
          </p:cNvCxnSpPr>
          <p:nvPr/>
        </p:nvCxnSpPr>
        <p:spPr>
          <a:xfrm>
            <a:off x="2269555" y="3882323"/>
            <a:ext cx="0" cy="23056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5240C7D-F183-4096-BB80-C4D916746E96}"/>
              </a:ext>
            </a:extLst>
          </p:cNvPr>
          <p:cNvSpPr txBox="1">
            <a:spLocks/>
          </p:cNvSpPr>
          <p:nvPr/>
        </p:nvSpPr>
        <p:spPr>
          <a:xfrm>
            <a:off x="1361865" y="1184079"/>
            <a:ext cx="6696744" cy="476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 dirty="0">
                <a:latin typeface="Arial Narrow" panose="020B0606020202030204" pitchFamily="34" charset="0"/>
              </a:rPr>
              <a:t>AKTIVNOSTI KOJE POKREĆE INVESTITOR – II </a:t>
            </a:r>
            <a:endParaRPr lang="hr-HR" sz="25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288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5328A-F196-4567-AFC9-A554638F0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56</a:t>
            </a:fld>
            <a:endParaRPr lang="hr-HR" altLang="sr-Latn-R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324319F-4C48-4FD3-A8AF-EB7AB8BC35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4861403"/>
              </p:ext>
            </p:extLst>
          </p:nvPr>
        </p:nvGraphicFramePr>
        <p:xfrm>
          <a:off x="836934" y="3983268"/>
          <a:ext cx="7128792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76EB3C8-756C-4002-85D3-2A34394BD5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886577"/>
              </p:ext>
            </p:extLst>
          </p:nvPr>
        </p:nvGraphicFramePr>
        <p:xfrm>
          <a:off x="865410" y="1920397"/>
          <a:ext cx="7128792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2AE2A63-B5DA-44AD-A45C-F9B428EA635E}"/>
              </a:ext>
            </a:extLst>
          </p:cNvPr>
          <p:cNvSpPr txBox="1"/>
          <p:nvPr/>
        </p:nvSpPr>
        <p:spPr>
          <a:xfrm>
            <a:off x="457200" y="439971"/>
            <a:ext cx="8229600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SAŽETAK – PRIKAZ PROCEDURE</a:t>
            </a:r>
            <a:endParaRPr lang="hr-HR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9B019F-CA75-41E0-B432-0EA5E88D3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2643"/>
            <a:ext cx="7427168" cy="461665"/>
          </a:xfrm>
        </p:spPr>
        <p:txBody>
          <a:bodyPr/>
          <a:lstStyle/>
          <a:p>
            <a:pPr marL="0" indent="0" algn="ctr">
              <a:buNone/>
            </a:pPr>
            <a:r>
              <a:rPr lang="en-US" sz="2500" b="1" dirty="0">
                <a:latin typeface="Arial Narrow" panose="020B0606020202030204" pitchFamily="34" charset="0"/>
              </a:rPr>
              <a:t>AKTIVNOSTI KOJE POKREĆE INVESTITOR </a:t>
            </a:r>
          </a:p>
          <a:p>
            <a:pPr marL="0" indent="0" algn="ctr">
              <a:buNone/>
            </a:pPr>
            <a:r>
              <a:rPr lang="en-US" sz="2500" b="1" dirty="0">
                <a:latin typeface="Arial Narrow" panose="020B0606020202030204" pitchFamily="34" charset="0"/>
              </a:rPr>
              <a:t>PREMA SUDU I AKTIVNOSTI SUDA</a:t>
            </a:r>
            <a:endParaRPr lang="hr-HR" sz="2500" b="1" dirty="0">
              <a:latin typeface="Arial Narrow" panose="020B060602020203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91F0BE0-D8E1-41B4-B942-966564A2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504" y="6359022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0E0942-5E7C-4885-B217-C1E478B56877}"/>
              </a:ext>
            </a:extLst>
          </p:cNvPr>
          <p:cNvCxnSpPr>
            <a:cxnSpLocks/>
          </p:cNvCxnSpPr>
          <p:nvPr/>
        </p:nvCxnSpPr>
        <p:spPr>
          <a:xfrm>
            <a:off x="7281650" y="3493224"/>
            <a:ext cx="0" cy="346028"/>
          </a:xfrm>
          <a:prstGeom prst="line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972D99-CE85-45C3-A33F-5A79D03AEA19}"/>
              </a:ext>
            </a:extLst>
          </p:cNvPr>
          <p:cNvCxnSpPr>
            <a:cxnSpLocks/>
          </p:cNvCxnSpPr>
          <p:nvPr/>
        </p:nvCxnSpPr>
        <p:spPr>
          <a:xfrm flipH="1">
            <a:off x="1521010" y="3839252"/>
            <a:ext cx="5760640" cy="0"/>
          </a:xfrm>
          <a:prstGeom prst="line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C16CDA-094E-4DFF-9E6A-2DA367F3DB75}"/>
              </a:ext>
            </a:extLst>
          </p:cNvPr>
          <p:cNvCxnSpPr>
            <a:cxnSpLocks/>
          </p:cNvCxnSpPr>
          <p:nvPr/>
        </p:nvCxnSpPr>
        <p:spPr>
          <a:xfrm flipH="1">
            <a:off x="1521008" y="3840426"/>
            <a:ext cx="1" cy="36704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9069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57</a:t>
            </a:fld>
            <a:endParaRPr lang="hr-HR" altLang="sr-Latn-R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D05891-97CB-4CE1-B75E-7854CC69CB81}"/>
              </a:ext>
            </a:extLst>
          </p:cNvPr>
          <p:cNvSpPr/>
          <p:nvPr/>
        </p:nvSpPr>
        <p:spPr>
          <a:xfrm>
            <a:off x="435506" y="3780104"/>
            <a:ext cx="7848872" cy="731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570980" algn="r"/>
              </a:tabLst>
            </a:pPr>
            <a:endParaRPr lang="hr-HR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6570980" algn="r"/>
              </a:tabLst>
            </a:pPr>
            <a:r>
              <a:rPr lang="hr-HR" b="1" u="sng" dirty="0">
                <a:latin typeface="Arial Narrow" panose="020B0606020202030204" pitchFamily="34" charset="0"/>
              </a:rPr>
              <a:t>P</a:t>
            </a:r>
            <a:r>
              <a:rPr lang="en-US" b="1" u="sng" dirty="0">
                <a:latin typeface="Arial Narrow" panose="020B0606020202030204" pitchFamily="34" charset="0"/>
              </a:rPr>
              <a:t>REDNOSTI</a:t>
            </a:r>
            <a:r>
              <a:rPr lang="hr-HR" b="1" u="sng" dirty="0">
                <a:latin typeface="Arial Narrow" panose="020B0606020202030204" pitchFamily="34" charset="0"/>
              </a:rPr>
              <a:t> provedbe prikazanog postupka: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EFDC-B0B6-4441-9C59-61955D2E427B}"/>
              </a:ext>
            </a:extLst>
          </p:cNvPr>
          <p:cNvSpPr txBox="1"/>
          <p:nvPr/>
        </p:nvSpPr>
        <p:spPr>
          <a:xfrm>
            <a:off x="457200" y="439971"/>
            <a:ext cx="8229600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SVRHA 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I PREDNOSTI </a:t>
            </a:r>
            <a:r>
              <a:rPr lang="hr-H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PRIKAZANOG POSTUPKA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48AA8-93C6-4DDE-9A31-1F3F74737B72}"/>
              </a:ext>
            </a:extLst>
          </p:cNvPr>
          <p:cNvSpPr txBox="1"/>
          <p:nvPr/>
        </p:nvSpPr>
        <p:spPr>
          <a:xfrm>
            <a:off x="457200" y="1017333"/>
            <a:ext cx="8229600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r-HR" b="1" dirty="0">
                <a:latin typeface="Arial Narrow" panose="020B0606020202030204" pitchFamily="34" charset="0"/>
              </a:rPr>
              <a:t>U slučajevima kad prethodni izvođač odbije ili ne može otkloniti nedostatke u jamstvenom roku, investitor može pokrenuti sudski postupak – parnicu za naknadu nastale štete. </a:t>
            </a:r>
          </a:p>
          <a:p>
            <a:pPr>
              <a:lnSpc>
                <a:spcPts val="2500"/>
              </a:lnSpc>
            </a:pPr>
            <a:r>
              <a:rPr lang="hr-HR" b="1" dirty="0">
                <a:latin typeface="Arial Narrow" panose="020B0606020202030204" pitchFamily="34" charset="0"/>
              </a:rPr>
              <a:t>Kod pojave većih i ozbiljnijih nedostataka na građevinama u jamstvenom roku, posebice nedostataka koji spadaju pod </a:t>
            </a:r>
            <a:r>
              <a:rPr lang="hr-HR" b="1" u="sng" dirty="0">
                <a:latin typeface="Arial Narrow" panose="020B0606020202030204" pitchFamily="34" charset="0"/>
              </a:rPr>
              <a:t>bitne (temeljne) zahtjeve za građevinu</a:t>
            </a:r>
            <a:r>
              <a:rPr lang="hr-HR" b="1" dirty="0">
                <a:latin typeface="Arial Narrow" panose="020B0606020202030204" pitchFamily="34" charset="0"/>
              </a:rPr>
              <a:t>, izuzetno je važno reagirati pravovremeno i </a:t>
            </a:r>
            <a:r>
              <a:rPr lang="en-US" b="1" dirty="0" err="1">
                <a:latin typeface="Arial Narrow" panose="020B0606020202030204" pitchFamily="34" charset="0"/>
              </a:rPr>
              <a:t>pažljivo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hr-HR" b="1" dirty="0">
                <a:latin typeface="Arial Narrow" panose="020B0606020202030204" pitchFamily="34" charset="0"/>
              </a:rPr>
              <a:t>provesti sve prikazane korake u proceduri.</a:t>
            </a:r>
            <a:endParaRPr lang="en-US" b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hr-HR" b="1" dirty="0">
                <a:latin typeface="Arial Narrow" panose="020B0606020202030204" pitchFamily="34" charset="0"/>
              </a:rPr>
              <a:t>Postupak sanacije potrebno je provoditi poštivajući pravila struke i bez preskakanja navedenih koraka. </a:t>
            </a:r>
            <a:r>
              <a:rPr lang="en-US" b="1" dirty="0" err="1">
                <a:latin typeface="Arial Narrow" panose="020B0606020202030204" pitchFamily="34" charset="0"/>
              </a:rPr>
              <a:t>Treba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uvijek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imati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na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umu</a:t>
            </a:r>
            <a:r>
              <a:rPr lang="en-US" b="1" dirty="0">
                <a:latin typeface="Arial Narrow" panose="020B0606020202030204" pitchFamily="34" charset="0"/>
              </a:rPr>
              <a:t> da </a:t>
            </a:r>
            <a:r>
              <a:rPr lang="en-US" b="1" dirty="0" err="1">
                <a:latin typeface="Arial Narrow" panose="020B0606020202030204" pitchFamily="34" charset="0"/>
              </a:rPr>
              <a:t>što</a:t>
            </a:r>
            <a:r>
              <a:rPr lang="en-US" b="1" dirty="0">
                <a:latin typeface="Arial Narrow" panose="020B0606020202030204" pitchFamily="34" charset="0"/>
              </a:rPr>
              <a:t> je </a:t>
            </a:r>
            <a:r>
              <a:rPr lang="en-US" b="1" dirty="0" err="1">
                <a:latin typeface="Arial Narrow" panose="020B0606020202030204" pitchFamily="34" charset="0"/>
              </a:rPr>
              <a:t>bolja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priprema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odn</a:t>
            </a:r>
            <a:r>
              <a:rPr lang="en-US" b="1" dirty="0">
                <a:latin typeface="Arial Narrow" panose="020B0606020202030204" pitchFamily="34" charset="0"/>
              </a:rPr>
              <a:t>. </a:t>
            </a:r>
            <a:r>
              <a:rPr lang="en-US" b="1" dirty="0" err="1">
                <a:latin typeface="Arial Narrow" panose="020B0606020202030204" pitchFamily="34" charset="0"/>
              </a:rPr>
              <a:t>što</a:t>
            </a:r>
            <a:r>
              <a:rPr lang="en-US" b="1" dirty="0">
                <a:latin typeface="Arial Narrow" panose="020B0606020202030204" pitchFamily="34" charset="0"/>
              </a:rPr>
              <a:t> je </a:t>
            </a:r>
            <a:r>
              <a:rPr lang="hr-HR" b="1" dirty="0">
                <a:latin typeface="Arial Narrow" panose="020B0606020202030204" pitchFamily="34" charset="0"/>
              </a:rPr>
              <a:t>procedura </a:t>
            </a:r>
            <a:r>
              <a:rPr lang="en-US" b="1" dirty="0" err="1">
                <a:latin typeface="Arial Narrow" panose="020B0606020202030204" pitchFamily="34" charset="0"/>
              </a:rPr>
              <a:t>provedena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hr-HR" b="1" dirty="0">
                <a:latin typeface="Arial Narrow" panose="020B0606020202030204" pitchFamily="34" charset="0"/>
              </a:rPr>
              <a:t>obavljena </a:t>
            </a:r>
            <a:r>
              <a:rPr lang="en-US" b="1" dirty="0" err="1">
                <a:latin typeface="Arial Narrow" panose="020B0606020202030204" pitchFamily="34" charset="0"/>
              </a:rPr>
              <a:t>savjesnije</a:t>
            </a:r>
            <a:r>
              <a:rPr lang="en-US" b="1" dirty="0">
                <a:latin typeface="Arial Narrow" panose="020B0606020202030204" pitchFamily="34" charset="0"/>
              </a:rPr>
              <a:t> i </a:t>
            </a:r>
            <a:r>
              <a:rPr lang="hr-HR" b="1" dirty="0">
                <a:latin typeface="Arial Narrow" panose="020B0606020202030204" pitchFamily="34" charset="0"/>
              </a:rPr>
              <a:t>korektnije, vjerojatniji je </a:t>
            </a:r>
            <a:r>
              <a:rPr lang="en-US" b="1" dirty="0">
                <a:latin typeface="Arial Narrow" panose="020B0606020202030204" pitchFamily="34" charset="0"/>
              </a:rPr>
              <a:t>i </a:t>
            </a:r>
            <a:r>
              <a:rPr lang="hr-HR" b="1" dirty="0">
                <a:latin typeface="Arial Narrow" panose="020B0606020202030204" pitchFamily="34" charset="0"/>
              </a:rPr>
              <a:t>pozitivan ishod </a:t>
            </a:r>
            <a:r>
              <a:rPr lang="en-US" b="1" dirty="0" err="1">
                <a:latin typeface="Arial Narrow" panose="020B0606020202030204" pitchFamily="34" charset="0"/>
              </a:rPr>
              <a:t>sudskog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postupka</a:t>
            </a:r>
            <a:r>
              <a:rPr lang="en-US" b="1" dirty="0">
                <a:latin typeface="Arial Narrow" panose="020B0606020202030204" pitchFamily="34" charset="0"/>
              </a:rPr>
              <a:t> za </a:t>
            </a:r>
            <a:r>
              <a:rPr lang="en-US" b="1" dirty="0" err="1">
                <a:latin typeface="Arial Narrow" panose="020B0606020202030204" pitchFamily="34" charset="0"/>
              </a:rPr>
              <a:t>naknadu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štete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hr-HR" b="1" dirty="0">
                <a:latin typeface="Arial Narrow" panose="020B0606020202030204" pitchFamily="34" charset="0"/>
              </a:rPr>
              <a:t>u korist investitora</a:t>
            </a:r>
            <a:r>
              <a:rPr lang="en-US" b="1" dirty="0">
                <a:latin typeface="Arial Narrow" panose="020B0606020202030204" pitchFamily="34" charset="0"/>
              </a:rPr>
              <a:t>.</a:t>
            </a:r>
            <a:endParaRPr lang="hr-HR" b="1" dirty="0">
              <a:latin typeface="Arial Narrow" panose="020B0606020202030204" pitchFamily="34" charset="0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BDD887A-77D8-4ACC-ABAD-FD2F9D7C6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64412C0-E7BE-49C8-BC6B-1F4E68EC99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937792"/>
              </p:ext>
            </p:extLst>
          </p:nvPr>
        </p:nvGraphicFramePr>
        <p:xfrm>
          <a:off x="1007604" y="4509120"/>
          <a:ext cx="7128792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7564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8F6EB-E557-4FC8-BE49-64627AB4B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58</a:t>
            </a:fld>
            <a:endParaRPr lang="hr-HR" altLang="sr-Latn-R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5DB654-161E-4BE1-B549-D40CC8898310}"/>
              </a:ext>
            </a:extLst>
          </p:cNvPr>
          <p:cNvSpPr txBox="1"/>
          <p:nvPr/>
        </p:nvSpPr>
        <p:spPr>
          <a:xfrm>
            <a:off x="1259632" y="2636912"/>
            <a:ext cx="6264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b="1" dirty="0">
                <a:solidFill>
                  <a:srgbClr val="0C2AAC"/>
                </a:solidFill>
                <a:latin typeface="Arial Narrow" panose="020B0606020202030204" pitchFamily="34" charset="0"/>
              </a:rPr>
              <a:t>Hvala na pažnji</a:t>
            </a:r>
            <a:endParaRPr lang="en-US" sz="6000" b="1" dirty="0">
              <a:solidFill>
                <a:srgbClr val="0C2AAC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6000" b="1" dirty="0">
                <a:solidFill>
                  <a:srgbClr val="0C2AAC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3074" name="Picture 4" descr="image011">
            <a:extLst>
              <a:ext uri="{FF2B5EF4-FFF2-40B4-BE49-F238E27FC236}">
                <a16:creationId xmlns:a16="http://schemas.microsoft.com/office/drawing/2014/main" id="{D0889113-6072-4C9E-A379-203314EA0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05" y="955015"/>
            <a:ext cx="5904656" cy="452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44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.07222 L 0 4.8148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237CC-704C-433C-937A-659DF890B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6</a:t>
            </a:fld>
            <a:endParaRPr lang="hr-HR" altLang="sr-Latn-R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37F890-CB28-414D-A8E9-626614AD6807}"/>
              </a:ext>
            </a:extLst>
          </p:cNvPr>
          <p:cNvSpPr txBox="1"/>
          <p:nvPr/>
        </p:nvSpPr>
        <p:spPr>
          <a:xfrm>
            <a:off x="457200" y="404664"/>
            <a:ext cx="8229600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500"/>
              </a:lnSpc>
            </a:pPr>
            <a:endParaRPr lang="hr-HR" sz="1600" dirty="0">
              <a:latin typeface="Arial Narrow" panose="020B0606020202030204" pitchFamily="34" charset="0"/>
            </a:endParaRPr>
          </a:p>
          <a:p>
            <a:pPr lvl="0">
              <a:lnSpc>
                <a:spcPts val="2500"/>
              </a:lnSpc>
            </a:pPr>
            <a:endParaRPr lang="en-US" sz="2000" b="1" dirty="0">
              <a:solidFill>
                <a:srgbClr val="0A238C"/>
              </a:solidFill>
              <a:latin typeface="Arial Narrow" panose="020B0606020202030204" pitchFamily="34" charset="0"/>
            </a:endParaRPr>
          </a:p>
          <a:p>
            <a:pPr lvl="0">
              <a:lnSpc>
                <a:spcPts val="2500"/>
              </a:lnSpc>
            </a:pPr>
            <a:endParaRPr lang="hr-HR" sz="2000" b="1" dirty="0">
              <a:latin typeface="Arial Narrow" panose="020B0606020202030204" pitchFamily="34" charset="0"/>
            </a:endParaRPr>
          </a:p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hr-HR" sz="2000" b="1" dirty="0">
                <a:latin typeface="Arial Narrow" panose="020B0606020202030204" pitchFamily="34" charset="0"/>
              </a:rPr>
              <a:t>Utvrđivanje nedostataka na građevini u jamstvenom roku</a:t>
            </a:r>
          </a:p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hr-HR" sz="2000" b="1" dirty="0">
                <a:latin typeface="Arial Narrow" panose="020B0606020202030204" pitchFamily="34" charset="0"/>
              </a:rPr>
              <a:t>Zahtjev izvođaču za otklanjanjem nedostataka u okviru svojih ugovornih obveza</a:t>
            </a:r>
          </a:p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hr-HR" sz="2000" b="1" dirty="0">
                <a:latin typeface="Arial Narrow" panose="020B0606020202030204" pitchFamily="34" charset="0"/>
              </a:rPr>
              <a:t>Nakon odbijanja izvođača radova - rješavanje problema u vlastitom aranžmanu (angažiranje građevinskog vještaka, izrada tehničkog rješenja sanacije, izrada troškovnika sanacijskih radova, odabir novog izvođača za sanacijske radove)</a:t>
            </a:r>
          </a:p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hr-HR" sz="2000" b="1" dirty="0">
                <a:latin typeface="Arial Narrow" panose="020B0606020202030204" pitchFamily="34" charset="0"/>
              </a:rPr>
              <a:t>Zahtjev nadležnom sudu za osiguranjem dokaza  (angažiranje sudskog vještaka, utvrđivanje konačne vrijednosti izvršenih radova, izrada vještačkog nalaza sudskog vještaka)</a:t>
            </a:r>
          </a:p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hr-HR" sz="2000" b="1" dirty="0">
                <a:latin typeface="Arial Narrow" panose="020B0606020202030204" pitchFamily="34" charset="0"/>
              </a:rPr>
              <a:t>Pokretanje sudskog postupka od strane investitora protiv prethodnog izvođača radi naplate štete</a:t>
            </a:r>
          </a:p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hr-HR" sz="2000" b="1" u="sng" dirty="0">
                <a:solidFill>
                  <a:srgbClr val="0B28A1"/>
                </a:solidFill>
                <a:latin typeface="Arial Narrow" panose="020B0606020202030204" pitchFamily="34" charset="0"/>
              </a:rPr>
              <a:t>Razlika u pristupu </a:t>
            </a:r>
            <a:r>
              <a:rPr lang="en-US" sz="2000" b="1" u="sng" dirty="0" err="1">
                <a:solidFill>
                  <a:srgbClr val="0B28A1"/>
                </a:solidFill>
                <a:latin typeface="Arial Narrow" panose="020B0606020202030204" pitchFamily="34" charset="0"/>
              </a:rPr>
              <a:t>izrade</a:t>
            </a:r>
            <a:r>
              <a:rPr lang="en-US" sz="2000" b="1" u="sng" dirty="0">
                <a:solidFill>
                  <a:srgbClr val="0B28A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u="sng" dirty="0" err="1">
                <a:solidFill>
                  <a:srgbClr val="0B28A1"/>
                </a:solidFill>
                <a:latin typeface="Arial Narrow" panose="020B0606020202030204" pitchFamily="34" charset="0"/>
              </a:rPr>
              <a:t>nalaza</a:t>
            </a:r>
            <a:r>
              <a:rPr lang="hr-HR" sz="2000" b="1" u="sng" dirty="0">
                <a:solidFill>
                  <a:srgbClr val="0B28A1"/>
                </a:solidFill>
                <a:latin typeface="Arial Narrow" panose="020B0606020202030204" pitchFamily="34" charset="0"/>
              </a:rPr>
              <a:t> građevinskog vještaka kojeg je angažirao investitor i sudskog vještaka </a:t>
            </a:r>
            <a:r>
              <a:rPr lang="en-US" sz="2000" b="1" u="sng" dirty="0">
                <a:solidFill>
                  <a:srgbClr val="0B28A1"/>
                </a:solidFill>
                <a:latin typeface="Arial Narrow" panose="020B0606020202030204" pitchFamily="34" charset="0"/>
              </a:rPr>
              <a:t>u</a:t>
            </a:r>
            <a:r>
              <a:rPr lang="hr-HR" sz="2000" b="1" u="sng" dirty="0">
                <a:solidFill>
                  <a:srgbClr val="0B28A1"/>
                </a:solidFill>
                <a:latin typeface="Arial Narrow" panose="020B0606020202030204" pitchFamily="34" charset="0"/>
              </a:rPr>
              <a:t> postup</a:t>
            </a:r>
            <a:r>
              <a:rPr lang="en-US" sz="2000" b="1" u="sng" dirty="0" err="1">
                <a:solidFill>
                  <a:srgbClr val="0B28A1"/>
                </a:solidFill>
                <a:latin typeface="Arial Narrow" panose="020B0606020202030204" pitchFamily="34" charset="0"/>
              </a:rPr>
              <a:t>ku</a:t>
            </a:r>
            <a:r>
              <a:rPr lang="hr-HR" sz="2000" b="1" u="sng" dirty="0">
                <a:solidFill>
                  <a:srgbClr val="0B28A1"/>
                </a:solidFill>
                <a:latin typeface="Arial Narrow" panose="020B0606020202030204" pitchFamily="34" charset="0"/>
              </a:rPr>
              <a:t> osiguranja dokaza</a:t>
            </a:r>
          </a:p>
          <a:p>
            <a:pPr lvl="0">
              <a:lnSpc>
                <a:spcPts val="2500"/>
              </a:lnSpc>
            </a:pPr>
            <a:endParaRPr lang="hr-HR" sz="2000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A61AB44-31B0-4745-8AC2-745276737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AC891-475E-4526-8695-A76E3F9E07C6}"/>
              </a:ext>
            </a:extLst>
          </p:cNvPr>
          <p:cNvSpPr txBox="1"/>
          <p:nvPr/>
        </p:nvSpPr>
        <p:spPr>
          <a:xfrm>
            <a:off x="539552" y="620688"/>
            <a:ext cx="496855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B. </a:t>
            </a:r>
            <a:r>
              <a:rPr lang="hr-H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PRAVNO-PROCEDURALNI ASPEKT</a:t>
            </a: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73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1CB88-401D-45A5-AE1C-5B57D33B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0681"/>
            <a:ext cx="8229600" cy="1617042"/>
          </a:xfrm>
        </p:spPr>
        <p:txBody>
          <a:bodyPr/>
          <a:lstStyle/>
          <a:p>
            <a:pPr marL="0" indent="0" algn="ctr">
              <a:buNone/>
            </a:pPr>
            <a:r>
              <a:rPr lang="hr-HR" sz="2000" b="1" dirty="0">
                <a:latin typeface="Arial Narrow" panose="020B0606020202030204" pitchFamily="34" charset="0"/>
              </a:rPr>
              <a:t> </a:t>
            </a:r>
            <a:endParaRPr lang="hr-HR" sz="2000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hr-HR" sz="2000" b="1" dirty="0">
                <a:latin typeface="Arial Narrow" panose="020B0606020202030204" pitchFamily="34" charset="0"/>
              </a:rPr>
              <a:t> </a:t>
            </a:r>
            <a:endParaRPr lang="hr-HR" sz="2000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7</a:t>
            </a:fld>
            <a:endParaRPr lang="hr-HR" altLang="sr-Latn-R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64DDB4-4215-45CA-912F-EA76625BFAC0}"/>
              </a:ext>
            </a:extLst>
          </p:cNvPr>
          <p:cNvSpPr txBox="1">
            <a:spLocks/>
          </p:cNvSpPr>
          <p:nvPr/>
        </p:nvSpPr>
        <p:spPr>
          <a:xfrm>
            <a:off x="577474" y="6613636"/>
            <a:ext cx="8229600" cy="16170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 </a:t>
            </a:r>
            <a:endParaRPr lang="hr-HR" sz="1800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hr-HR" sz="1800" b="1" dirty="0">
                <a:latin typeface="Arial Narrow" panose="020B0606020202030204" pitchFamily="34" charset="0"/>
              </a:rPr>
              <a:t> </a:t>
            </a:r>
            <a:endParaRPr lang="hr-HR" sz="1800" dirty="0">
              <a:latin typeface="Arial Narrow" panose="020B0606020202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000" b="1" dirty="0">
                <a:latin typeface="Arial Narrow" panose="020B0606020202030204" pitchFamily="34" charset="0"/>
              </a:rPr>
              <a:t> </a:t>
            </a:r>
            <a:endParaRPr lang="hr-HR" sz="2000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014AA73-8616-47B2-93D7-A7429DA11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212835"/>
              </p:ext>
            </p:extLst>
          </p:nvPr>
        </p:nvGraphicFramePr>
        <p:xfrm>
          <a:off x="457200" y="836712"/>
          <a:ext cx="8229600" cy="559677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910578033"/>
                    </a:ext>
                  </a:extLst>
                </a:gridCol>
              </a:tblGrid>
              <a:tr h="880079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PROCURJEVANJA OBORINSKE VODE U UNUTRAŠNJOST GRAĐEVINA – JEDAN OD NAJČEŠĆIH NEDOSTATAKA NA GRAĐEVINAMA</a:t>
                      </a:r>
                      <a:endParaRPr lang="hr-HR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indent="0" algn="ctr">
                        <a:lnSpc>
                          <a:spcPts val="22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PRI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PADA </a:t>
                      </a:r>
                      <a:r>
                        <a:rPr lang="hr-HR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U </a:t>
                      </a:r>
                      <a:r>
                        <a:rPr lang="hr-HR" sz="1600" b="1" dirty="0">
                          <a:solidFill>
                            <a:srgbClr val="0B28A1"/>
                          </a:solidFill>
                          <a:latin typeface="Arial Narrow" panose="020B0606020202030204" pitchFamily="34" charset="0"/>
                        </a:rPr>
                        <a:t>BITNE (TEMELJNE) NEDOSTATKE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552361"/>
                  </a:ext>
                </a:extLst>
              </a:tr>
              <a:tr h="173542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buFont typeface="+mj-lt"/>
                        <a:buNone/>
                      </a:pPr>
                      <a:endParaRPr lang="hr-HR" sz="1000" dirty="0">
                        <a:solidFill>
                          <a:srgbClr val="0C2AAC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99971"/>
                  </a:ext>
                </a:extLst>
              </a:tr>
              <a:tr h="3878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</a:rPr>
                        <a:t>Zakon o obveznim odnosima </a:t>
                      </a: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</a:rPr>
                        <a:t>(NN </a:t>
                      </a: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35/05</a:t>
                      </a: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</a:rPr>
                        <a:t>, </a:t>
                      </a: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41/08</a:t>
                      </a: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</a:rPr>
                        <a:t>, </a:t>
                      </a: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125/11</a:t>
                      </a: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</a:rPr>
                        <a:t>, </a:t>
                      </a: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78/15</a:t>
                      </a: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</a:rPr>
                        <a:t>, </a:t>
                      </a: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29/18</a:t>
                      </a: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hr-HR" sz="1400" dirty="0">
                        <a:solidFill>
                          <a:srgbClr val="0C2AAC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333240"/>
                  </a:ext>
                </a:extLst>
              </a:tr>
              <a:tr h="92495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hr-HR" sz="1400" b="1" dirty="0">
                          <a:latin typeface="Arial Narrow" panose="020B0606020202030204" pitchFamily="34" charset="0"/>
                        </a:rPr>
                        <a:t> IV. ODGOVORNOST ZA </a:t>
                      </a:r>
                      <a:r>
                        <a:rPr lang="hr-HR" sz="14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BITNE ZAHTJEVE </a:t>
                      </a:r>
                      <a:r>
                        <a:rPr lang="hr-HR" sz="1400" b="1" dirty="0">
                          <a:latin typeface="Arial Narrow" panose="020B0606020202030204" pitchFamily="34" charset="0"/>
                        </a:rPr>
                        <a:t>ZA GRAĐEVINU</a:t>
                      </a:r>
                      <a:endParaRPr lang="hr-HR" sz="1400" dirty="0">
                        <a:latin typeface="Arial Narrow" panose="020B0606020202030204" pitchFamily="34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hr-HR" sz="1400" b="1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</a:rPr>
                        <a:t>Članak 633.</a:t>
                      </a:r>
                      <a:endParaRPr lang="hr-HR" sz="1400" dirty="0">
                        <a:solidFill>
                          <a:srgbClr val="0C2AAC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hr-HR" sz="1400" b="1" dirty="0">
                          <a:latin typeface="Arial Narrow" panose="020B0606020202030204" pitchFamily="34" charset="0"/>
                        </a:rPr>
                        <a:t>(1) Izvođač odgovara za nedostatke građevine koji se tiču ispunjavanja zakonom određenih </a:t>
                      </a:r>
                      <a:r>
                        <a:rPr lang="hr-HR" sz="1400" b="1" u="sng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bitnih zahtjeva </a:t>
                      </a:r>
                      <a:r>
                        <a:rPr lang="hr-HR" sz="1400" b="1" dirty="0">
                          <a:latin typeface="Arial Narrow" panose="020B0606020202030204" pitchFamily="34" charset="0"/>
                        </a:rPr>
                        <a:t>za građevinu ako se ti nedostaci pokažu za vrijeme od </a:t>
                      </a:r>
                      <a:r>
                        <a:rPr lang="hr-HR" sz="1800" b="1" u="sng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deset godina</a:t>
                      </a:r>
                      <a:r>
                        <a:rPr lang="hr-HR" sz="18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r-HR" sz="1400" b="1" dirty="0">
                          <a:latin typeface="Arial Narrow" panose="020B0606020202030204" pitchFamily="34" charset="0"/>
                        </a:rPr>
                        <a:t>od predaje i primitka radova.</a:t>
                      </a:r>
                      <a:endParaRPr lang="hr-HR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0493734"/>
                  </a:ext>
                </a:extLst>
              </a:tr>
              <a:tr h="2983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hr-HR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076538"/>
                  </a:ext>
                </a:extLst>
              </a:tr>
              <a:tr h="3878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kern="1200" dirty="0">
                          <a:solidFill>
                            <a:srgbClr val="0C2AA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Zakon o gradnji </a:t>
                      </a:r>
                      <a:r>
                        <a:rPr lang="hr-HR" sz="14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hr-HR" sz="1400" b="1" kern="1200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NN </a:t>
                      </a:r>
                      <a:r>
                        <a:rPr lang="hr-HR" sz="1400" b="1" kern="1200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153/13</a:t>
                      </a:r>
                      <a:r>
                        <a:rPr lang="hr-HR" sz="1400" b="1" kern="1200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 </a:t>
                      </a:r>
                      <a:r>
                        <a:rPr lang="hr-HR" sz="1400" b="1" kern="1200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20/17</a:t>
                      </a:r>
                      <a:r>
                        <a:rPr lang="hr-HR" sz="1400" b="1" kern="1200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 </a:t>
                      </a:r>
                      <a:r>
                        <a:rPr lang="hr-HR" sz="1400" b="1" kern="1200" dirty="0">
                          <a:solidFill>
                            <a:srgbClr val="0C2AAC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39/19</a:t>
                      </a:r>
                      <a:r>
                        <a:rPr lang="hr-HR" sz="14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2693543"/>
                  </a:ext>
                </a:extLst>
              </a:tr>
              <a:tr h="2231082">
                <a:tc>
                  <a:txBody>
                    <a:bodyPr/>
                    <a:lstStyle/>
                    <a:p>
                      <a:pPr algn="ctr" fontAlgn="base"/>
                      <a:r>
                        <a:rPr lang="hr-HR" sz="14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TEMELJNI ZAHTJEVI </a:t>
                      </a:r>
                      <a:r>
                        <a:rPr lang="hr-HR" sz="1400" b="1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ZA GRAĐEVINU</a:t>
                      </a:r>
                      <a:endParaRPr lang="hr-HR" sz="1400" b="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l" fontAlgn="base"/>
                      <a:r>
                        <a:rPr lang="hr-HR" sz="1400" b="1" kern="1200" dirty="0">
                          <a:solidFill>
                            <a:srgbClr val="0C2AA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Čl. 8: Temeljni zahtjevi za građevinu su:</a:t>
                      </a:r>
                      <a:endParaRPr lang="hr-HR" sz="1400" kern="1200" dirty="0">
                        <a:solidFill>
                          <a:srgbClr val="0C2AA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l" fontAlgn="base"/>
                      <a:r>
                        <a:rPr lang="hr-HR" sz="1400" b="1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1. mehanička otpornost i stabilnost</a:t>
                      </a:r>
                      <a:endParaRPr lang="hr-HR" sz="140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l" fontAlgn="base"/>
                      <a:r>
                        <a:rPr lang="hr-HR" sz="1400" b="1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2. sigurnost u slučaju požara</a:t>
                      </a:r>
                      <a:endParaRPr lang="hr-HR" sz="140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179388" indent="-179388" algn="l" fontAlgn="base"/>
                      <a:r>
                        <a:rPr lang="hr-HR" sz="14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 higijena, zdravlje i okoliš &gt; čl. 11., st.1, t.7: </a:t>
                      </a:r>
                      <a:r>
                        <a:rPr lang="en-US" sz="1400" b="1" kern="1200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prisutnost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vlage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u </a:t>
                      </a:r>
                      <a:r>
                        <a:rPr lang="en-US" sz="1400" b="1" kern="1200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dijelovima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građevine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ili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površini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unutar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građevine</a:t>
                      </a:r>
                      <a:endParaRPr lang="hr-HR" sz="1400" b="1" kern="1200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l" fontAlgn="base"/>
                      <a:r>
                        <a:rPr lang="hr-HR" sz="1400" b="1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4. sigurnost i pristupačnost tijekom uporabe</a:t>
                      </a:r>
                      <a:endParaRPr lang="hr-HR" sz="140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l" fontAlgn="base"/>
                      <a:r>
                        <a:rPr lang="hr-HR" sz="1400" b="1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5. zaštita od buke</a:t>
                      </a:r>
                      <a:endParaRPr lang="hr-HR" sz="140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l" fontAlgn="base"/>
                      <a:r>
                        <a:rPr lang="hr-HR" sz="1400" b="1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6. gospodarenje energijom i očuvanje topline</a:t>
                      </a:r>
                      <a:endParaRPr lang="hr-HR" sz="140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l" fontAlgn="base"/>
                      <a:r>
                        <a:rPr lang="hr-HR" sz="1400" b="1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7. održiva uporaba prirodnih izvora.</a:t>
                      </a:r>
                      <a:endParaRPr lang="hr-HR" sz="140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70570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440150C-1E82-450B-B598-4B28B5B48723}"/>
              </a:ext>
            </a:extLst>
          </p:cNvPr>
          <p:cNvSpPr txBox="1"/>
          <p:nvPr/>
        </p:nvSpPr>
        <p:spPr>
          <a:xfrm>
            <a:off x="457200" y="305845"/>
            <a:ext cx="8237183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ZAKONSKA UTEMELJENOST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4E523FE-5D1E-402C-96E8-2FAD819B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9057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B7E15-BE00-4073-A221-FC0128A5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12" y="3073673"/>
            <a:ext cx="8229600" cy="710654"/>
          </a:xfrm>
        </p:spPr>
        <p:txBody>
          <a:bodyPr/>
          <a:lstStyle/>
          <a:p>
            <a:r>
              <a:rPr lang="hr-HR" sz="3000" b="1" dirty="0">
                <a:latin typeface="Arial Narrow" panose="020B0606020202030204" pitchFamily="34" charset="0"/>
              </a:rPr>
              <a:t>VJEŠTAČENJE KROVNE HIDROIZOLACIJSKE FOLIJE</a:t>
            </a:r>
            <a:br>
              <a:rPr lang="en-US" sz="3000" b="1" dirty="0">
                <a:latin typeface="Arial Narrow" panose="020B0606020202030204" pitchFamily="34" charset="0"/>
              </a:rPr>
            </a:br>
            <a:r>
              <a:rPr lang="hr-HR" sz="3000" b="1" dirty="0">
                <a:latin typeface="Arial Narrow" panose="020B0606020202030204" pitchFamily="34" charset="0"/>
              </a:rPr>
              <a:t>NA RAVNOM KROVU POSLOVNE GRAĐEVINE</a:t>
            </a:r>
            <a:br>
              <a:rPr lang="hr-HR" sz="3000" dirty="0">
                <a:latin typeface="Arial Narrow" panose="020B0606020202030204" pitchFamily="34" charset="0"/>
              </a:rPr>
            </a:br>
            <a:endParaRPr lang="hr-HR" sz="3000" dirty="0">
              <a:latin typeface="Arial Narrow" panose="020B0606020202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FAA48-2220-4197-BC82-CF534F0E0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8</a:t>
            </a:fld>
            <a:endParaRPr lang="hr-HR" altLang="sr-Latn-R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E2DA56-7752-4630-9590-4EC42CBF86BE}"/>
              </a:ext>
            </a:extLst>
          </p:cNvPr>
          <p:cNvSpPr txBox="1"/>
          <p:nvPr/>
        </p:nvSpPr>
        <p:spPr>
          <a:xfrm>
            <a:off x="457200" y="274638"/>
            <a:ext cx="8311952" cy="461665"/>
          </a:xfrm>
          <a:prstGeom prst="rect">
            <a:avLst/>
          </a:prstGeom>
          <a:solidFill>
            <a:srgbClr val="0A238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SLUČAJ IZ PRAKSE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EE31D2-CA5D-4E13-B381-B468DB72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957924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9A2B-6E10-41A0-A774-A9379AFD2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0" b="1" dirty="0">
                <a:latin typeface="Arial Narrow" panose="020B0606020202030204" pitchFamily="34" charset="0"/>
              </a:rPr>
              <a:t>TEHNIČKI PODACI O GRAĐEVINI</a:t>
            </a:r>
            <a:endParaRPr lang="hr-HR" sz="2000" b="1" dirty="0">
              <a:latin typeface="Arial Narrow" panose="020B0606020202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7CFB6-E503-4F71-B60B-425A2D6A8F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9</a:t>
            </a:fld>
            <a:endParaRPr lang="hr-HR" altLang="sr-Latn-R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0E4275-FA9C-4D0E-B3E9-B8DBB3B2B28B}"/>
              </a:ext>
            </a:extLst>
          </p:cNvPr>
          <p:cNvSpPr txBox="1">
            <a:spLocks/>
          </p:cNvSpPr>
          <p:nvPr/>
        </p:nvSpPr>
        <p:spPr>
          <a:xfrm>
            <a:off x="513952" y="1340768"/>
            <a:ext cx="8205057" cy="4708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hr-HR" sz="1600" b="1" u="sng" dirty="0">
                <a:latin typeface="Arial Narrow" panose="020B0606020202030204" pitchFamily="34" charset="0"/>
              </a:rPr>
              <a:t>NAMJENA I VRSTA GRAĐEVINE: </a:t>
            </a:r>
            <a:r>
              <a:rPr lang="hr-HR" sz="1600" b="1" dirty="0">
                <a:latin typeface="Arial Narrow" panose="020B0606020202030204" pitchFamily="34" charset="0"/>
              </a:rPr>
              <a:t>	Poslovna građevina trgovačke namjene (supermarket)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hr-HR" sz="1600" b="1" u="sng" dirty="0">
                <a:latin typeface="Arial Narrow" panose="020B0606020202030204" pitchFamily="34" charset="0"/>
              </a:rPr>
              <a:t>GODINA IZGRADNJE:</a:t>
            </a:r>
            <a:r>
              <a:rPr lang="hr-HR" sz="1600" b="1" dirty="0">
                <a:latin typeface="Arial Narrow" panose="020B0606020202030204" pitchFamily="34" charset="0"/>
              </a:rPr>
              <a:t>		2010.g.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hr-HR" sz="1600" b="1" dirty="0">
                <a:latin typeface="Arial Narrow" panose="020B0606020202030204" pitchFamily="34" charset="0"/>
              </a:rPr>
              <a:t> </a:t>
            </a:r>
            <a:r>
              <a:rPr lang="hr-HR" sz="1600" b="1" u="sng" dirty="0">
                <a:latin typeface="Arial Narrow" panose="020B0606020202030204" pitchFamily="34" charset="0"/>
              </a:rPr>
              <a:t>KATNOST:</a:t>
            </a:r>
            <a:r>
              <a:rPr lang="hr-HR" sz="1600" b="1" dirty="0">
                <a:latin typeface="Arial Narrow" panose="020B0606020202030204" pitchFamily="34" charset="0"/>
              </a:rPr>
              <a:t>			Prizemnica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hr-HR" sz="1600" b="1" dirty="0">
                <a:latin typeface="Arial Narrow" panose="020B0606020202030204" pitchFamily="34" charset="0"/>
              </a:rPr>
              <a:t> </a:t>
            </a:r>
            <a:r>
              <a:rPr lang="hr-HR" sz="1600" b="1" u="sng" dirty="0">
                <a:latin typeface="Arial Narrow" panose="020B0606020202030204" pitchFamily="34" charset="0"/>
              </a:rPr>
              <a:t>OBLIK GRAĐEVINE:</a:t>
            </a:r>
            <a:r>
              <a:rPr lang="hr-HR" sz="1600" b="1" dirty="0">
                <a:latin typeface="Arial Narrow" panose="020B0606020202030204" pitchFamily="34" charset="0"/>
              </a:rPr>
              <a:t>		Približno pravokutan, dim cca 60 x 30 m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hr-HR" sz="1600" b="1" dirty="0">
                <a:latin typeface="Arial Narrow" panose="020B0606020202030204" pitchFamily="34" charset="0"/>
              </a:rPr>
              <a:t> </a:t>
            </a:r>
            <a:r>
              <a:rPr lang="hr-HR" sz="1600" b="1" u="sng" dirty="0">
                <a:latin typeface="Arial Narrow" panose="020B0606020202030204" pitchFamily="34" charset="0"/>
              </a:rPr>
              <a:t>OBLIK KROVA:</a:t>
            </a:r>
            <a:r>
              <a:rPr lang="hr-HR" sz="1600" b="1" dirty="0">
                <a:latin typeface="Arial Narrow" panose="020B0606020202030204" pitchFamily="34" charset="0"/>
              </a:rPr>
              <a:t>		Ravni krov (</a:t>
            </a:r>
            <a:r>
              <a:rPr lang="hr-HR" sz="1600" b="1" dirty="0" err="1">
                <a:latin typeface="Arial Narrow" panose="020B0606020202030204" pitchFamily="34" charset="0"/>
              </a:rPr>
              <a:t>dvostrešni</a:t>
            </a:r>
            <a:r>
              <a:rPr lang="hr-HR" sz="1600" b="1" dirty="0">
                <a:latin typeface="Arial Narrow" panose="020B0606020202030204" pitchFamily="34" charset="0"/>
              </a:rPr>
              <a:t> s blagim padom od 2%)  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hr-HR" sz="1600" b="1" dirty="0">
                <a:latin typeface="Arial Narrow" panose="020B0606020202030204" pitchFamily="34" charset="0"/>
              </a:rPr>
              <a:t> </a:t>
            </a:r>
            <a:r>
              <a:rPr lang="hr-HR" sz="1600" b="1" u="sng" dirty="0">
                <a:latin typeface="Arial Narrow" panose="020B0606020202030204" pitchFamily="34" charset="0"/>
              </a:rPr>
              <a:t>POVRŠINA KROVA:</a:t>
            </a:r>
            <a:r>
              <a:rPr lang="hr-HR" sz="1600" b="1" dirty="0">
                <a:latin typeface="Arial Narrow" panose="020B0606020202030204" pitchFamily="34" charset="0"/>
              </a:rPr>
              <a:t>		cca 1.800 m2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hr-HR" sz="1600" b="1" dirty="0">
                <a:latin typeface="Arial Narrow" panose="020B0606020202030204" pitchFamily="34" charset="0"/>
              </a:rPr>
              <a:t> </a:t>
            </a:r>
            <a:r>
              <a:rPr lang="hr-HR" sz="1600" b="1" u="sng" dirty="0">
                <a:latin typeface="Arial Narrow" panose="020B0606020202030204" pitchFamily="34" charset="0"/>
              </a:rPr>
              <a:t>ZAVRŠNA OBRADA KROVA:</a:t>
            </a:r>
            <a:r>
              <a:rPr lang="hr-HR" sz="1600" b="1" dirty="0">
                <a:latin typeface="Arial Narrow" panose="020B0606020202030204" pitchFamily="34" charset="0"/>
              </a:rPr>
              <a:t>	PVC krovna </a:t>
            </a:r>
            <a:r>
              <a:rPr lang="hr-HR" sz="1600" b="1" dirty="0" err="1">
                <a:latin typeface="Arial Narrow" panose="020B0606020202030204" pitchFamily="34" charset="0"/>
              </a:rPr>
              <a:t>hidroiz</a:t>
            </a:r>
            <a:r>
              <a:rPr lang="en-US" sz="1600" b="1" dirty="0">
                <a:latin typeface="Arial Narrow" panose="020B0606020202030204" pitchFamily="34" charset="0"/>
              </a:rPr>
              <a:t>.</a:t>
            </a:r>
            <a:r>
              <a:rPr lang="hr-HR" sz="1600" b="1" dirty="0">
                <a:latin typeface="Arial Narrow" panose="020B0606020202030204" pitchFamily="34" charset="0"/>
              </a:rPr>
              <a:t> folija proizvođača </a:t>
            </a:r>
            <a:r>
              <a:rPr lang="hr-HR" sz="1600" b="1" dirty="0" err="1">
                <a:latin typeface="Arial Narrow" panose="020B0606020202030204" pitchFamily="34" charset="0"/>
              </a:rPr>
              <a:t>Flagon</a:t>
            </a:r>
            <a:r>
              <a:rPr lang="hr-HR" sz="1600" b="1" dirty="0">
                <a:latin typeface="Arial Narrow" panose="020B0606020202030204" pitchFamily="34" charset="0"/>
              </a:rPr>
              <a:t> SR d=1,5 mm</a:t>
            </a:r>
          </a:p>
          <a:p>
            <a:pPr marL="2778125" indent="-277812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hr-HR" sz="1600" b="1" dirty="0">
                <a:latin typeface="Arial Narrow" panose="020B0606020202030204" pitchFamily="34" charset="0"/>
              </a:rPr>
              <a:t> </a:t>
            </a:r>
            <a:r>
              <a:rPr lang="hr-HR" sz="1600" b="1" u="sng" dirty="0">
                <a:latin typeface="Arial Narrow" panose="020B0606020202030204" pitchFamily="34" charset="0"/>
              </a:rPr>
              <a:t>ODVODNJA KROVA:</a:t>
            </a:r>
            <a:r>
              <a:rPr lang="hr-HR" sz="1600" b="1" dirty="0">
                <a:latin typeface="Arial Narrow" panose="020B0606020202030204" pitchFamily="34" charset="0"/>
              </a:rPr>
              <a:t>	Po uzdužnoj strani, uz rub obostrano po 3 slivnika (na razmaku od cca 30 m), ukupno 6 slivnika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hr-HR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6AF73D1-B6F2-4F8C-8C57-DCEC348C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Krunoslav Komesar,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  <a:p>
            <a:r>
              <a:rPr lang="hr-HR" altLang="sr-Latn-RS" dirty="0"/>
              <a:t>Zlatko Omerhodžić, </a:t>
            </a:r>
            <a:r>
              <a:rPr lang="hr-HR" altLang="sr-Latn-RS" dirty="0" err="1"/>
              <a:t>dipl.ing.građ</a:t>
            </a:r>
            <a:r>
              <a:rPr lang="hr-HR" altLang="sr-Latn-RS" dirty="0"/>
              <a:t>.</a:t>
            </a:r>
            <a:r>
              <a:rPr lang="en-US" altLang="sr-Latn-RS" dirty="0"/>
              <a:t>, </a:t>
            </a:r>
            <a:r>
              <a:rPr lang="en-US" altLang="sr-Latn-RS" dirty="0" err="1"/>
              <a:t>stalni</a:t>
            </a:r>
            <a:r>
              <a:rPr lang="en-US" altLang="sr-Latn-RS" dirty="0"/>
              <a:t> </a:t>
            </a:r>
            <a:r>
              <a:rPr lang="en-US" altLang="sr-Latn-RS" dirty="0" err="1"/>
              <a:t>sudski</a:t>
            </a:r>
            <a:r>
              <a:rPr lang="en-US" altLang="sr-Latn-RS" dirty="0"/>
              <a:t> </a:t>
            </a:r>
            <a:r>
              <a:rPr lang="en-US" altLang="sr-Latn-RS" dirty="0" err="1"/>
              <a:t>vještak</a:t>
            </a:r>
            <a:r>
              <a:rPr lang="en-US" altLang="sr-Latn-RS" dirty="0"/>
              <a:t> za </a:t>
            </a:r>
            <a:r>
              <a:rPr lang="en-US" altLang="sr-Latn-RS" dirty="0" err="1"/>
              <a:t>graditeljstvo</a:t>
            </a:r>
            <a:r>
              <a:rPr lang="en-US" altLang="sr-Latn-RS" dirty="0"/>
              <a:t> - HDSVIP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322107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2901</TotalTime>
  <Words>5038</Words>
  <Application>Microsoft Office PowerPoint</Application>
  <PresentationFormat>On-screen Show (4:3)</PresentationFormat>
  <Paragraphs>640</Paragraphs>
  <Slides>58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Arial Narrow</vt:lpstr>
      <vt:lpstr>Calibri</vt:lpstr>
      <vt:lpstr>Times New Roman</vt:lpstr>
      <vt:lpstr>Verdana</vt:lpstr>
      <vt:lpstr>Wingdings</vt:lpstr>
      <vt:lpstr>Office Theme</vt:lpstr>
      <vt:lpstr>Acrobat Document</vt:lpstr>
      <vt:lpstr>SUDSKI POSTUPCI UTVRĐIVANJA NEDOSTATAKA NA GRAĐEVINAMA I PROJEKTIMA</vt:lpstr>
      <vt:lpstr>VJEŠTAČENJE KROVNE HIDROIZOLACIJSKE FOLIJE NA RAVNOM KROVU POSLOVNE GRAĐEVINE (GUBITAK HIDROIZOLACIJSKIH SVOJSTAVA U JAMSTVENOM ROKU)  postupak rješavanja nedostataka koji spadaju pod bitne zahtjeve za građevinu  Krunoslav Komesar, dipl.ing.građ., stalni sudski vještak za graditeljstvo Mr. sci. Zlatko Omerhodžić, dipl.ing.građ., stalni sudski vještak za graditeljstvo</vt:lpstr>
      <vt:lpstr>INVESTITOR  – Vlasnik građevine  PRETHODNI IZVOĐAČ  – Glavni izvođač - Tvrtka koja je izgradila građevinu  NOVI IZVOĐAČ  – Tvrtka angažirana radi sanacije nedostataka  GRAĐEVINSKI VJEŠTAK  – Vještak kojeg je angažirao Investitor radi izrade elaborata zatečenog   stanja i izrade tehničkog rješenja sanacije  SUDSKI VJEŠTAK  – Vještak kojeg je angažirao nadležni sud radi postupka osiguranja dokaza</vt:lpstr>
      <vt:lpstr>PowerPoint Presentation</vt:lpstr>
      <vt:lpstr>PowerPoint Presentation</vt:lpstr>
      <vt:lpstr>PowerPoint Presentation</vt:lpstr>
      <vt:lpstr>PowerPoint Presentation</vt:lpstr>
      <vt:lpstr>VJEŠTAČENJE KROVNE HIDROIZOLACIJSKE FOLIJE NA RAVNOM KROVU POSLOVNE GRAĐEVINE </vt:lpstr>
      <vt:lpstr>TEHNIČKI PODACI O GRAĐEVINI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Kruno</cp:lastModifiedBy>
  <cp:revision>220</cp:revision>
  <cp:lastPrinted>2019-05-10T12:50:43Z</cp:lastPrinted>
  <dcterms:created xsi:type="dcterms:W3CDTF">2010-03-22T21:50:27Z</dcterms:created>
  <dcterms:modified xsi:type="dcterms:W3CDTF">2019-06-12T11:07:56Z</dcterms:modified>
</cp:coreProperties>
</file>