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61" r:id="rId2"/>
    <p:sldId id="263" r:id="rId3"/>
    <p:sldId id="264" r:id="rId4"/>
    <p:sldId id="265" r:id="rId5"/>
    <p:sldId id="266" r:id="rId6"/>
    <p:sldId id="267" r:id="rId7"/>
    <p:sldId id="269" r:id="rId8"/>
    <p:sldId id="270" r:id="rId9"/>
    <p:sldId id="279" r:id="rId10"/>
    <p:sldId id="271" r:id="rId11"/>
    <p:sldId id="272" r:id="rId12"/>
    <p:sldId id="273" r:id="rId13"/>
    <p:sldId id="280" r:id="rId14"/>
    <p:sldId id="268" r:id="rId15"/>
    <p:sldId id="281" r:id="rId16"/>
    <p:sldId id="274" r:id="rId17"/>
    <p:sldId id="275" r:id="rId18"/>
    <p:sldId id="282" r:id="rId19"/>
    <p:sldId id="276" r:id="rId20"/>
    <p:sldId id="283" r:id="rId21"/>
    <p:sldId id="277" r:id="rId22"/>
    <p:sldId id="284" r:id="rId23"/>
    <p:sldId id="278" r:id="rId24"/>
    <p:sldId id="285" r:id="rId25"/>
    <p:sldId id="286" r:id="rId26"/>
    <p:sldId id="288" r:id="rId27"/>
    <p:sldId id="295" r:id="rId28"/>
    <p:sldId id="289" r:id="rId29"/>
    <p:sldId id="290" r:id="rId30"/>
    <p:sldId id="291" r:id="rId31"/>
    <p:sldId id="292" r:id="rId32"/>
    <p:sldId id="293" r:id="rId33"/>
    <p:sldId id="294" r:id="rId34"/>
  </p:sldIdLst>
  <p:sldSz cx="9144000" cy="6858000" type="screen4x3"/>
  <p:notesSz cx="6858000" cy="9144000"/>
  <p:defaultTextStyle>
    <a:defPPr>
      <a:defRPr lang="sr-Latn-C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ECE1"/>
    <a:srgbClr val="0A238C"/>
    <a:srgbClr val="0B28A1"/>
    <a:srgbClr val="0C2AAC"/>
    <a:srgbClr val="112A71"/>
    <a:srgbClr val="122E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0036" autoAdjust="0"/>
  </p:normalViewPr>
  <p:slideViewPr>
    <p:cSldViewPr>
      <p:cViewPr varScale="1">
        <p:scale>
          <a:sx n="83" d="100"/>
          <a:sy n="83" d="100"/>
        </p:scale>
        <p:origin x="1176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3756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r-H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B4CC671-EDDB-4CEF-B406-A152F8F02B95}" type="datetimeFigureOut">
              <a:rPr lang="sr-Latn-CS"/>
              <a:pPr>
                <a:defRPr/>
              </a:pPr>
              <a:t>14.6.2019.</a:t>
            </a:fld>
            <a:endParaRPr lang="hr-H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r-H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0B0DFA91-BBD8-4A40-8679-52B83F5E2828}" type="slidenum">
              <a:rPr lang="hr-HR" altLang="sr-Latn-RS"/>
              <a:pPr>
                <a:defRPr/>
              </a:pPr>
              <a:t>‹#›</a:t>
            </a:fld>
            <a:endParaRPr lang="hr-HR" altLang="sr-Latn-RS" dirty="0"/>
          </a:p>
        </p:txBody>
      </p:sp>
    </p:spTree>
    <p:extLst>
      <p:ext uri="{BB962C8B-B14F-4D97-AF65-F5344CB8AC3E}">
        <p14:creationId xmlns:p14="http://schemas.microsoft.com/office/powerpoint/2010/main" val="4073489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r-HR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78F97882-A59F-479F-A386-7D5B1B513A03}" type="datetimeFigureOut">
              <a:rPr lang="sr-Latn-CS"/>
              <a:pPr>
                <a:defRPr/>
              </a:pPr>
              <a:t>14.6.2019.</a:t>
            </a:fld>
            <a:endParaRPr lang="hr-HR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r-HR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hr-HR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r-H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32032C6C-E4E8-4DA8-A996-ACD8E1833339}" type="slidenum">
              <a:rPr lang="hr-HR" altLang="sr-Latn-RS"/>
              <a:pPr>
                <a:defRPr/>
              </a:pPr>
              <a:t>‹#›</a:t>
            </a:fld>
            <a:endParaRPr lang="hr-HR" altLang="sr-Latn-RS" dirty="0"/>
          </a:p>
        </p:txBody>
      </p:sp>
    </p:spTree>
    <p:extLst>
      <p:ext uri="{BB962C8B-B14F-4D97-AF65-F5344CB8AC3E}">
        <p14:creationId xmlns:p14="http://schemas.microsoft.com/office/powerpoint/2010/main" val="39756966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altLang="sr-Latn-RS" dirty="0"/>
          </a:p>
        </p:txBody>
      </p:sp>
      <p:sp>
        <p:nvSpPr>
          <p:cNvPr id="6148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96212A0-EF72-4E55-94C9-A86CBE6E2D52}" type="slidenum">
              <a:rPr lang="hr-HR" altLang="sr-Latn-RS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1</a:t>
            </a:fld>
            <a:endParaRPr lang="hr-HR" altLang="sr-Latn-R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11800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 dirty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hr-HR" altLang="sr-Latn-R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39471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 altLang="sr-Latn-RS" dirty="0"/>
              <a:t>Ime i prezime predavača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59B5C4-5052-48BC-B74C-450AB8A92364}" type="slidenum">
              <a:rPr lang="hr-HR" altLang="sr-Latn-RS"/>
              <a:pPr>
                <a:defRPr/>
              </a:pPr>
              <a:t>‹#›</a:t>
            </a:fld>
            <a:endParaRPr lang="hr-HR" altLang="sr-Latn-RS" dirty="0"/>
          </a:p>
        </p:txBody>
      </p:sp>
    </p:spTree>
    <p:extLst>
      <p:ext uri="{BB962C8B-B14F-4D97-AF65-F5344CB8AC3E}">
        <p14:creationId xmlns:p14="http://schemas.microsoft.com/office/powerpoint/2010/main" val="4117395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142875"/>
            <a:ext cx="931863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/>
          <p:cNvPicPr>
            <a:picLocks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00125"/>
            <a:ext cx="9144000" cy="107950"/>
          </a:xfrm>
          <a:prstGeom prst="rect">
            <a:avLst/>
          </a:prstGeom>
          <a:solidFill>
            <a:schemeClr val="bg2">
              <a:alpha val="2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8"/>
          <p:cNvSpPr>
            <a:spLocks noChangeArrowheads="1"/>
          </p:cNvSpPr>
          <p:nvPr userDrawn="1"/>
        </p:nvSpPr>
        <p:spPr bwMode="auto">
          <a:xfrm>
            <a:off x="1143000" y="142875"/>
            <a:ext cx="77152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altLang="sr-Latn-RS" sz="1400" b="1" dirty="0"/>
              <a:t>HRVATSKA </a:t>
            </a:r>
            <a:r>
              <a:rPr lang="hr-HR" altLang="sr-Latn-RS" sz="1400" b="1" noProof="0" dirty="0"/>
              <a:t>KOMORA INŽENJERA GRAĐEVINARSTVA</a:t>
            </a:r>
            <a:endParaRPr lang="hr-HR" altLang="sr-Latn-RS" sz="1400" noProof="0" dirty="0"/>
          </a:p>
        </p:txBody>
      </p:sp>
      <p:sp>
        <p:nvSpPr>
          <p:cNvPr id="7" name="Rectangle 5"/>
          <p:cNvSpPr>
            <a:spLocks noChangeArrowheads="1"/>
          </p:cNvSpPr>
          <p:nvPr userDrawn="1"/>
        </p:nvSpPr>
        <p:spPr bwMode="auto">
          <a:xfrm>
            <a:off x="1143000" y="457200"/>
            <a:ext cx="7715250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Aft>
                <a:spcPts val="600"/>
              </a:spcAft>
              <a:defRPr/>
            </a:pPr>
            <a:r>
              <a:rPr lang="hr-HR" altLang="sr-Latn-RS" sz="1200" b="1" dirty="0">
                <a:solidFill>
                  <a:srgbClr val="7F7F7F"/>
                </a:solidFill>
                <a:cs typeface="Times New Roman" pitchFamily="18" charset="0"/>
              </a:rPr>
              <a:t>DANI OVLAŠTENIH INŽENJERA GRAĐEVINARSTVA</a:t>
            </a:r>
            <a:endParaRPr lang="hr-HR" altLang="sr-Latn-RS" sz="1200" dirty="0">
              <a:solidFill>
                <a:srgbClr val="7F7F7F"/>
              </a:solidFill>
            </a:endParaRPr>
          </a:p>
          <a:p>
            <a:pPr algn="ctr">
              <a:spcAft>
                <a:spcPts val="600"/>
              </a:spcAft>
              <a:defRPr/>
            </a:pPr>
            <a:r>
              <a:rPr lang="hr-HR" altLang="sr-Latn-RS" sz="1200" dirty="0">
                <a:cs typeface="Times New Roman" pitchFamily="18" charset="0"/>
              </a:rPr>
              <a:t>Opatija, 2010.</a:t>
            </a:r>
            <a:endParaRPr lang="hr-HR" altLang="sr-Latn-R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r-HR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hr-HR" altLang="sr-Latn-R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 algn="l">
              <a:defRPr sz="18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40EEC7C-AA2A-4A1B-B288-589E9A700F40}" type="slidenum">
              <a:rPr lang="hr-HR" altLang="sr-Latn-RS"/>
              <a:pPr>
                <a:defRPr/>
              </a:pPr>
              <a:t>‹#›</a:t>
            </a:fld>
            <a:endParaRPr lang="hr-HR" altLang="sr-Latn-RS" dirty="0"/>
          </a:p>
        </p:txBody>
      </p:sp>
    </p:spTree>
    <p:extLst>
      <p:ext uri="{BB962C8B-B14F-4D97-AF65-F5344CB8AC3E}">
        <p14:creationId xmlns:p14="http://schemas.microsoft.com/office/powerpoint/2010/main" val="1951211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 altLang="sr-Latn-RS" dirty="0"/>
              <a:t>Ime i prezime predavača</a:t>
            </a: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742FF3-B87A-45D6-9A3E-D782A254165A}" type="slidenum">
              <a:rPr lang="hr-HR" altLang="sr-Latn-RS"/>
              <a:pPr>
                <a:defRPr/>
              </a:pPr>
              <a:t>‹#›</a:t>
            </a:fld>
            <a:endParaRPr lang="hr-HR" altLang="sr-Latn-RS" dirty="0"/>
          </a:p>
        </p:txBody>
      </p:sp>
    </p:spTree>
    <p:extLst>
      <p:ext uri="{BB962C8B-B14F-4D97-AF65-F5344CB8AC3E}">
        <p14:creationId xmlns:p14="http://schemas.microsoft.com/office/powerpoint/2010/main" val="964408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 altLang="sr-Latn-RS" dirty="0"/>
              <a:t>Ime i prezime predavača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97B197-5111-4B02-8047-EF5F65D3E305}" type="slidenum">
              <a:rPr lang="hr-HR" altLang="sr-Latn-RS"/>
              <a:pPr>
                <a:defRPr/>
              </a:pPr>
              <a:t>‹#›</a:t>
            </a:fld>
            <a:endParaRPr lang="hr-HR" altLang="sr-Latn-RS" dirty="0"/>
          </a:p>
        </p:txBody>
      </p:sp>
    </p:spTree>
    <p:extLst>
      <p:ext uri="{BB962C8B-B14F-4D97-AF65-F5344CB8AC3E}">
        <p14:creationId xmlns:p14="http://schemas.microsoft.com/office/powerpoint/2010/main" val="2696357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image001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6337300"/>
            <a:ext cx="611188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Connector 7"/>
          <p:cNvCxnSpPr/>
          <p:nvPr userDrawn="1"/>
        </p:nvCxnSpPr>
        <p:spPr>
          <a:xfrm>
            <a:off x="0" y="6308725"/>
            <a:ext cx="914400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7950" y="6381750"/>
            <a:ext cx="5976938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 Narrow" pitchFamily="34" charset="0"/>
                <a:cs typeface="Arial" charset="0"/>
              </a:defRPr>
            </a:lvl1pPr>
          </a:lstStyle>
          <a:p>
            <a:pPr>
              <a:defRPr/>
            </a:pPr>
            <a:r>
              <a:rPr lang="hr-HR" altLang="sr-Latn-RS" dirty="0"/>
              <a:t>Ime i prezime predavača</a:t>
            </a:r>
          </a:p>
        </p:txBody>
      </p:sp>
      <p:sp>
        <p:nvSpPr>
          <p:cNvPr id="1029" name="Rectangle 12"/>
          <p:cNvSpPr>
            <a:spLocks noChangeArrowheads="1"/>
          </p:cNvSpPr>
          <p:nvPr/>
        </p:nvSpPr>
        <p:spPr bwMode="auto">
          <a:xfrm>
            <a:off x="6011863" y="6381750"/>
            <a:ext cx="1944687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hr-HR" altLang="sr-Latn-RS" sz="1400" dirty="0"/>
              <a:t>HKIG – Opatija 2019.</a:t>
            </a:r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6400" y="6381750"/>
            <a:ext cx="1117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79AD9910-7AB1-46C5-8FA7-ED2DDB5247A5}" type="slidenum">
              <a:rPr lang="hr-HR" altLang="sr-Latn-RS"/>
              <a:pPr>
                <a:defRPr/>
              </a:pPr>
              <a:t>‹#›</a:t>
            </a:fld>
            <a:endParaRPr lang="hr-HR" altLang="sr-Latn-R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7" r:id="rId2"/>
    <p:sldLayoutId id="2147483775" r:id="rId3"/>
    <p:sldLayoutId id="2147483776" r:id="rId4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zervirano mjesto datuma 1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>
                <a:latin typeface="Arial Narrow" panose="020B0606020202030204" pitchFamily="34" charset="0"/>
              </a:rPr>
              <a:t>Ime i prezime predavača</a:t>
            </a:r>
          </a:p>
        </p:txBody>
      </p:sp>
      <p:sp>
        <p:nvSpPr>
          <p:cNvPr id="5123" name="Rezervirano mjesto broja slajda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09DE799-DA9D-44F6-BE07-3F637AC10E48}" type="slidenum">
              <a:rPr lang="hr-HR" altLang="sr-Latn-RS">
                <a:latin typeface="Verdana" panose="020B0604030504040204" pitchFamily="34" charset="0"/>
              </a:rPr>
              <a:pPr/>
              <a:t>1</a:t>
            </a:fld>
            <a:endParaRPr lang="hr-HR" altLang="sr-Latn-RS" dirty="0">
              <a:latin typeface="Verdana" panose="020B060403050404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882650"/>
            <a:ext cx="9144000" cy="5949950"/>
          </a:xfrm>
          <a:prstGeom prst="rect">
            <a:avLst/>
          </a:prstGeom>
          <a:solidFill>
            <a:srgbClr val="112A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r-HR" dirty="0">
              <a:noFill/>
            </a:endParaRPr>
          </a:p>
        </p:txBody>
      </p:sp>
      <p:sp>
        <p:nvSpPr>
          <p:cNvPr id="5125" name="Title 5"/>
          <p:cNvSpPr>
            <a:spLocks noGrp="1"/>
          </p:cNvSpPr>
          <p:nvPr>
            <p:ph type="ctrTitle" idx="4294967295"/>
          </p:nvPr>
        </p:nvSpPr>
        <p:spPr bwMode="auto">
          <a:xfrm>
            <a:off x="0" y="2071688"/>
            <a:ext cx="9144000" cy="147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hr-HR" altLang="sr-Latn-R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Provedba stručnog nadzora u praksi</a:t>
            </a:r>
          </a:p>
        </p:txBody>
      </p:sp>
      <p:sp>
        <p:nvSpPr>
          <p:cNvPr id="5126" name="Subtitle 6"/>
          <p:cNvSpPr>
            <a:spLocks noGrp="1"/>
          </p:cNvSpPr>
          <p:nvPr>
            <p:ph type="subTitle" idx="4294967295"/>
          </p:nvPr>
        </p:nvSpPr>
        <p:spPr bwMode="auto">
          <a:xfrm>
            <a:off x="214313" y="5572125"/>
            <a:ext cx="7643812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lvl="0" indent="0" eaLnBrk="1" hangingPunct="1">
              <a:spcBef>
                <a:spcPct val="0"/>
              </a:spcBef>
              <a:buNone/>
            </a:pPr>
            <a:r>
              <a:rPr lang="hr-HR" altLang="sr-Latn-RS" sz="1800" dirty="0">
                <a:solidFill>
                  <a:schemeClr val="bg1"/>
                </a:solidFill>
                <a:latin typeface="Arial Narrow" pitchFamily="34" charset="0"/>
                <a:cs typeface="Arial" charset="0"/>
              </a:rPr>
              <a:t>Zoran Ivanković, dipl.ing.građ.                                              </a:t>
            </a:r>
            <a:r>
              <a:rPr lang="hr-HR" altLang="sr-Latn-R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Svibanj, 2019. Dubrovnik</a:t>
            </a:r>
          </a:p>
        </p:txBody>
      </p:sp>
      <p:sp>
        <p:nvSpPr>
          <p:cNvPr id="5127" name="TextBox 3"/>
          <p:cNvSpPr txBox="1">
            <a:spLocks noChangeArrowheads="1"/>
          </p:cNvSpPr>
          <p:nvPr/>
        </p:nvSpPr>
        <p:spPr bwMode="auto">
          <a:xfrm>
            <a:off x="0" y="0"/>
            <a:ext cx="9144000" cy="85566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HRVATSKA  KOMORA  INŽENJERA  GRAĐEVINARSTVA</a:t>
            </a:r>
          </a:p>
          <a:p>
            <a:pPr eaLnBrk="1" hangingPunct="1"/>
            <a:endParaRPr lang="hr-HR" altLang="sr-Latn-RS" sz="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r-HR" altLang="sr-Latn-R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Dani  Hrvatske komore inženjera  građevinarstva</a:t>
            </a:r>
            <a:r>
              <a:rPr lang="hr-HR" alt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hr-HR" altLang="sr-Latn-R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Opatija, 2019.</a:t>
            </a:r>
          </a:p>
          <a:p>
            <a:pPr eaLnBrk="1" hangingPunct="1"/>
            <a:endParaRPr lang="hr-HR" altLang="sr-Latn-R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5429250"/>
            <a:ext cx="914400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9" name="Subtitle 6"/>
          <p:cNvSpPr txBox="1">
            <a:spLocks/>
          </p:cNvSpPr>
          <p:nvPr/>
        </p:nvSpPr>
        <p:spPr bwMode="auto">
          <a:xfrm>
            <a:off x="0" y="3857625"/>
            <a:ext cx="9144000" cy="1143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hr-HR" altLang="sr-Latn-R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Zoran Ivanković</a:t>
            </a:r>
          </a:p>
        </p:txBody>
      </p:sp>
      <p:pic>
        <p:nvPicPr>
          <p:cNvPr id="5130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142875"/>
            <a:ext cx="931863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8D27C47-CB3B-4719-AC12-E60E892B62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ROK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FC7FED7-5C6C-4552-A927-6FE63CD767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 marL="0" indent="0">
              <a:buNone/>
            </a:pPr>
            <a:r>
              <a:rPr lang="hr-HR" sz="1800" b="1" dirty="0">
                <a:latin typeface="Arial" panose="020B0604020202020204" pitchFamily="34" charset="0"/>
                <a:cs typeface="Arial" panose="020B0604020202020204" pitchFamily="34" charset="0"/>
              </a:rPr>
              <a:t>5. Evidentiranje zakašnjenja </a:t>
            </a:r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- Revizije i sustizanja plana </a:t>
            </a:r>
          </a:p>
          <a:p>
            <a:pPr marL="0" indent="0">
              <a:buNone/>
            </a:pPr>
            <a:r>
              <a:rPr lang="hr-HR" sz="1800" b="1" dirty="0">
                <a:latin typeface="Arial" panose="020B0604020202020204" pitchFamily="34" charset="0"/>
                <a:cs typeface="Arial" panose="020B0604020202020204" pitchFamily="34" charset="0"/>
              </a:rPr>
              <a:t>6. Zahtjev za produženjem roka: </a:t>
            </a:r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627063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Razlozi</a:t>
            </a:r>
          </a:p>
          <a:p>
            <a:pPr marL="627063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Vrijeme produženja</a:t>
            </a:r>
          </a:p>
          <a:p>
            <a:pPr marL="0" indent="0">
              <a:buNone/>
            </a:pPr>
            <a:r>
              <a:rPr lang="hr-HR" sz="1800" b="1" dirty="0">
                <a:latin typeface="Arial" panose="020B0604020202020204" pitchFamily="34" charset="0"/>
                <a:cs typeface="Arial" panose="020B0604020202020204" pitchFamily="34" charset="0"/>
              </a:rPr>
              <a:t>7. FIDIC – revidirani plan, metode sustizanja, nema oštrijih odredbi koja daju prava temeljem kašnjenja </a:t>
            </a:r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indent="0">
              <a:buNone/>
            </a:pPr>
            <a:r>
              <a:rPr lang="hr-HR" sz="1800" b="1" dirty="0">
                <a:latin typeface="Arial" panose="020B0604020202020204" pitchFamily="34" charset="0"/>
                <a:cs typeface="Arial" panose="020B0604020202020204" pitchFamily="34" charset="0"/>
              </a:rPr>
              <a:t>8. Odgovor nadzora na zahtjev za produženjem roka: </a:t>
            </a:r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627063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provjera činjeničnog stanja zahtjeva</a:t>
            </a:r>
          </a:p>
          <a:p>
            <a:pPr marL="627063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stvarni utjecaj navoda na rok</a:t>
            </a:r>
          </a:p>
          <a:p>
            <a:pPr marL="627063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usklađenost sa ugovorenim razlozima za produženje roka</a:t>
            </a:r>
          </a:p>
          <a:p>
            <a:pPr marL="627063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Vlastiti stav o svemu navedenom:</a:t>
            </a:r>
          </a:p>
          <a:p>
            <a:pPr marL="1254125" lvl="2" indent="-171450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da/ne izvan kontrole izvođača</a:t>
            </a:r>
          </a:p>
          <a:p>
            <a:pPr marL="1254125" lvl="2" indent="-171450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da/ne greška nemar Izvođača</a:t>
            </a:r>
          </a:p>
          <a:p>
            <a:pPr marL="1254125" lvl="2" indent="-171450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da/ne događaj koji je bilo moguće predvidjeti</a:t>
            </a:r>
          </a:p>
          <a:p>
            <a:pPr marL="0" indent="0">
              <a:buNone/>
            </a:pPr>
            <a:r>
              <a:rPr lang="hr-HR" sz="1800" b="1" dirty="0">
                <a:latin typeface="Arial" panose="020B0604020202020204" pitchFamily="34" charset="0"/>
                <a:cs typeface="Arial" panose="020B0604020202020204" pitchFamily="34" charset="0"/>
              </a:rPr>
              <a:t>Odluku o produženju roka donosi isključivo investitor</a:t>
            </a:r>
          </a:p>
          <a:p>
            <a:pPr marL="0" indent="0">
              <a:buNone/>
            </a:pPr>
            <a:r>
              <a:rPr lang="hr-HR" sz="1100" dirty="0"/>
              <a:t>	</a:t>
            </a:r>
            <a:endParaRPr lang="en-GB" sz="1100" dirty="0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F726E65E-EBAE-4758-B958-D6503F75D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hr-HR" altLang="sr-Latn-RS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Zoran Ivanković, dipl.ing.građ.</a:t>
            </a:r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AB81CE2E-CACF-4E65-8C3D-C4F8DC41957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A97B197-5111-4B02-8047-EF5F65D3E305}" type="slidenum">
              <a:rPr lang="hr-HR" altLang="sr-Latn-RS" smtClean="0"/>
              <a:pPr>
                <a:defRPr/>
              </a:pPr>
              <a:t>10</a:t>
            </a:fld>
            <a:endParaRPr lang="hr-HR" altLang="sr-Latn-RS" dirty="0"/>
          </a:p>
        </p:txBody>
      </p:sp>
    </p:spTree>
    <p:extLst>
      <p:ext uri="{BB962C8B-B14F-4D97-AF65-F5344CB8AC3E}">
        <p14:creationId xmlns:p14="http://schemas.microsoft.com/office/powerpoint/2010/main" val="24927349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6148F48-3431-4E3E-A73E-FDDC8C20AB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r>
              <a:rPr lang="hr-HR" sz="2400" b="1" dirty="0"/>
              <a:t>SIGURNOST GRADILIŠTA I RADNIKA</a:t>
            </a:r>
            <a:endParaRPr lang="en-GB" sz="2400" b="1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0894AF9-AD11-4450-B47F-5B0AE85FF5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836712"/>
            <a:ext cx="8147248" cy="5289451"/>
          </a:xfrm>
        </p:spPr>
        <p:txBody>
          <a:bodyPr/>
          <a:lstStyle/>
          <a:p>
            <a:pPr marL="0" indent="0">
              <a:buNone/>
            </a:pPr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Sa aspekta dužnosti Nadzora: </a:t>
            </a:r>
          </a:p>
          <a:p>
            <a:pPr marL="627063" lvl="1">
              <a:buFont typeface="Arial" panose="020B0604020202020204" pitchFamily="34" charset="0"/>
              <a:buChar char="•"/>
            </a:pPr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Obvezni angažman Koordinatora II</a:t>
            </a:r>
          </a:p>
          <a:p>
            <a:pPr marL="647700" indent="-285750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Redoviti pisani izvještaj Koordinatora o stanju ZNR </a:t>
            </a:r>
          </a:p>
          <a:p>
            <a:pPr marL="647700" indent="-285750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Upisivanje stanje ZNR u svim zapisnicima koordinacije</a:t>
            </a:r>
          </a:p>
          <a:p>
            <a:pPr marL="647700" indent="-285750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Redoviti vizualni pregled stanja gradilišta:  improvizacije, pomoćne komunikacije, zaštitna oprema </a:t>
            </a:r>
          </a:p>
          <a:p>
            <a:pPr marL="647700" indent="-285750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Nepoštivanje obvezno upisivati u dnevnik.</a:t>
            </a:r>
          </a:p>
          <a:p>
            <a:pPr marL="457200" lvl="1" indent="0">
              <a:buNone/>
            </a:pPr>
            <a:endParaRPr lang="en-GB" sz="700" dirty="0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FD1D48DA-838F-4040-AD92-9894007C4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hr-HR" altLang="sr-Latn-RS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Zoran Ivanković, dipl.ing.građ.</a:t>
            </a:r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D847C3B7-170C-4D48-9D8A-3B0A7F0DA17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A97B197-5111-4B02-8047-EF5F65D3E305}" type="slidenum">
              <a:rPr lang="hr-HR" altLang="sr-Latn-RS" smtClean="0"/>
              <a:pPr>
                <a:defRPr/>
              </a:pPr>
              <a:t>11</a:t>
            </a:fld>
            <a:endParaRPr lang="hr-HR" altLang="sr-Latn-RS" dirty="0"/>
          </a:p>
        </p:txBody>
      </p:sp>
    </p:spTree>
    <p:extLst>
      <p:ext uri="{BB962C8B-B14F-4D97-AF65-F5344CB8AC3E}">
        <p14:creationId xmlns:p14="http://schemas.microsoft.com/office/powerpoint/2010/main" val="27988480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AEF0793-DDFD-4E2F-91C7-1E01A32345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/>
          <a:lstStyle/>
          <a:p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GRAĐEVINSKI DNEVNIK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67DCC5C-852E-4476-9267-CF8F1A01E2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950" y="764704"/>
            <a:ext cx="8578850" cy="5617046"/>
          </a:xfrm>
        </p:spPr>
        <p:txBody>
          <a:bodyPr/>
          <a:lstStyle/>
          <a:p>
            <a:pPr marL="228600" indent="-228600">
              <a:buFont typeface="+mj-lt"/>
              <a:buAutoNum type="arabicPeriod"/>
            </a:pPr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Dnevnik se vodi sukladno Pravilniku i predstavlja službeni dokument i dokaz o  događajima bitnih za građenje građevine.</a:t>
            </a:r>
          </a:p>
          <a:p>
            <a:pPr marL="627063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uvođenje u posao, opisano u zasebnom poglavlju</a:t>
            </a:r>
          </a:p>
          <a:p>
            <a:pPr marL="627063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svi obvezni upisi u dnevnik kao odgovori na formular </a:t>
            </a:r>
          </a:p>
          <a:p>
            <a:pPr marL="627063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upise prvo vrši izvođač</a:t>
            </a:r>
          </a:p>
          <a:p>
            <a:pPr marL="627063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nadzorni inženjer provjerava istinitost i vjerodostojnost upisanog, a onda dopunjuje /upisuje odgovor, ovjerava stranicu i kida stranicu dnevnika</a:t>
            </a:r>
          </a:p>
          <a:p>
            <a:pPr marL="0" indent="0">
              <a:buNone/>
            </a:pPr>
            <a:r>
              <a:rPr lang="hr-HR" sz="1800" b="1" dirty="0">
                <a:latin typeface="Arial" panose="020B0604020202020204" pitchFamily="34" charset="0"/>
                <a:cs typeface="Arial" panose="020B0604020202020204" pitchFamily="34" charset="0"/>
              </a:rPr>
              <a:t>2. Obavezni upisi u dnevnik:</a:t>
            </a:r>
          </a:p>
          <a:p>
            <a:pPr marL="627063" indent="-265113">
              <a:tabLst>
                <a:tab pos="627063" algn="l"/>
              </a:tabLst>
            </a:pPr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posjet gradilištu geodeta, revidenta, inspekcije </a:t>
            </a:r>
          </a:p>
          <a:p>
            <a:pPr marL="627063" indent="-265113">
              <a:tabLst>
                <a:tab pos="627063" algn="l"/>
              </a:tabLst>
            </a:pPr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Zaprimanje dokaza sukladnosti/uporabljivosti, otpremnice i slijednost materijala, Ispitivanja i rezultata ispitivanja, inspekcijskih rješenja i sl.</a:t>
            </a:r>
          </a:p>
          <a:p>
            <a:pPr marL="627063" indent="-265113">
              <a:tabLst>
                <a:tab pos="627063" algn="l"/>
              </a:tabLst>
            </a:pPr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Zaprimanje službenih dokumenata koji se odnose na građenje: inspekcija, javnopravna tijela, policija</a:t>
            </a:r>
          </a:p>
          <a:p>
            <a:pPr marL="627063" indent="-265113">
              <a:tabLst>
                <a:tab pos="627063" algn="l"/>
              </a:tabLst>
            </a:pPr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Upozorenja izvođaču, Nadzoru ili Naručitelju</a:t>
            </a:r>
          </a:p>
          <a:p>
            <a:pPr marL="627063" indent="-265113">
              <a:tabLst>
                <a:tab pos="627063" algn="l"/>
              </a:tabLst>
            </a:pPr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Sve važno što se događa (ne/prilike, smetnje, obavijesti o bilo čemu), a vezano je za  građenje / za realizaciju projekta </a:t>
            </a:r>
          </a:p>
          <a:p>
            <a:pPr marL="627063" indent="-265113">
              <a:tabLst>
                <a:tab pos="627063" algn="l"/>
              </a:tabLst>
            </a:pPr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Potreba za projektnim ili drugima pojašnjenjima</a:t>
            </a:r>
          </a:p>
          <a:p>
            <a:pPr marL="627063" indent="-265113">
              <a:tabLst>
                <a:tab pos="627063" algn="l"/>
              </a:tabLst>
            </a:pPr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Visinskim točkama ili drugim geodetskim podacima,</a:t>
            </a:r>
          </a:p>
          <a:p>
            <a:pPr marL="0" indent="0">
              <a:buNone/>
            </a:pPr>
            <a:endParaRPr lang="hr-HR" sz="1100" dirty="0">
              <a:solidFill>
                <a:srgbClr val="FF0000"/>
              </a:solidFill>
            </a:endParaRPr>
          </a:p>
          <a:p>
            <a:pPr lvl="1"/>
            <a:endParaRPr lang="hr-HR" sz="300" dirty="0"/>
          </a:p>
          <a:p>
            <a:pPr marL="0" indent="0">
              <a:buNone/>
            </a:pPr>
            <a:r>
              <a:rPr lang="hr-HR" sz="1100" dirty="0"/>
              <a:t>	</a:t>
            </a:r>
            <a:endParaRPr lang="en-GB" sz="1100" dirty="0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084AFACF-646F-4669-BFB5-1FFCB8C53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hr-HR" altLang="sr-Latn-RS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Zoran Ivanković, dipl.ing.građ.</a:t>
            </a:r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9AD59C4F-5899-4998-BE50-51FED7DD35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A97B197-5111-4B02-8047-EF5F65D3E305}" type="slidenum">
              <a:rPr lang="hr-HR" altLang="sr-Latn-RS" smtClean="0"/>
              <a:pPr>
                <a:defRPr/>
              </a:pPr>
              <a:t>12</a:t>
            </a:fld>
            <a:endParaRPr lang="hr-HR" altLang="sr-Latn-RS" dirty="0"/>
          </a:p>
        </p:txBody>
      </p:sp>
    </p:spTree>
    <p:extLst>
      <p:ext uri="{BB962C8B-B14F-4D97-AF65-F5344CB8AC3E}">
        <p14:creationId xmlns:p14="http://schemas.microsoft.com/office/powerpoint/2010/main" val="17164664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6E43055-97D4-4D97-9014-15DE48072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9"/>
          </a:xfrm>
        </p:spPr>
        <p:txBody>
          <a:bodyPr/>
          <a:lstStyle/>
          <a:p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GRAĐEVINSKI DNEVNIK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C5226E9-0CE4-442D-B2F1-D0D855ED47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31838"/>
            <a:ext cx="8229600" cy="5394326"/>
          </a:xfrm>
        </p:spPr>
        <p:txBody>
          <a:bodyPr/>
          <a:lstStyle/>
          <a:p>
            <a:pPr marL="0" indent="0">
              <a:buNone/>
            </a:pPr>
            <a:r>
              <a:rPr lang="hr-HR" sz="1800" b="1" dirty="0">
                <a:latin typeface="Arial" panose="020B0604020202020204" pitchFamily="34" charset="0"/>
                <a:cs typeface="Arial" panose="020B0604020202020204" pitchFamily="34" charset="0"/>
              </a:rPr>
              <a:t>3. Dnevnik bi trebao služiti kao:</a:t>
            </a:r>
          </a:p>
          <a:p>
            <a:pPr marL="627063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komunikacija izvođač - nadzor i indirektno naručitelj</a:t>
            </a:r>
          </a:p>
          <a:p>
            <a:pPr marL="627063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usmjeravanje i vođenje izvođača i naručitelja  u procesu građenja</a:t>
            </a:r>
          </a:p>
          <a:p>
            <a:pPr marL="627063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upozoravanje na nepravilnosti</a:t>
            </a:r>
          </a:p>
          <a:p>
            <a:pPr marL="0" indent="0">
              <a:buNone/>
            </a:pPr>
            <a:r>
              <a:rPr lang="hr-HR" sz="1800" b="1" dirty="0">
                <a:latin typeface="Arial" panose="020B0604020202020204" pitchFamily="34" charset="0"/>
                <a:cs typeface="Arial" panose="020B0604020202020204" pitchFamily="34" charset="0"/>
              </a:rPr>
              <a:t>4. Upisi na koje treba obratiti pažnju:</a:t>
            </a:r>
          </a:p>
          <a:p>
            <a:pPr marL="627063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da nastupa neka izvanredna situacija ….</a:t>
            </a:r>
          </a:p>
          <a:p>
            <a:pPr marL="627063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da aktivnosti s nečim onemogućene/usporene/umanjene</a:t>
            </a:r>
          </a:p>
          <a:p>
            <a:pPr marL="627063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da su ljudi ili strojevi u zastoju (x ljudi i y strojeva radi,  a xx ljudi i yy strojeva je u zastoju i onemogućeno za je u radu)</a:t>
            </a:r>
          </a:p>
          <a:p>
            <a:pPr marL="627063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da se iz nekog razloga mora odstupiti  od odobrenja za građenje ili usvojene projektne dokumentacije,</a:t>
            </a:r>
          </a:p>
          <a:p>
            <a:pPr marL="627063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da se ne može raditi po odobrenju /nema projekta /nastupaju ili će nastupiti  okolnosti koji ometaju/ usporavaju planiranu realizaciju,</a:t>
            </a:r>
          </a:p>
          <a:p>
            <a:pPr marL="627063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da će nastupiti/da nastupa šteta po nekog</a:t>
            </a:r>
          </a:p>
          <a:p>
            <a:pPr marL="627063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zahtjev za dodatna financijska sredstva,</a:t>
            </a:r>
          </a:p>
          <a:p>
            <a:pPr marL="627063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zahtjev za produženjem roka,</a:t>
            </a:r>
          </a:p>
          <a:p>
            <a:pPr marL="627063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ili bilo što drugo što nije pravilna i uobičajena aktivnost građenja</a:t>
            </a:r>
            <a:r>
              <a:rPr lang="hr-HR" sz="1800" b="1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>
              <a:buNone/>
            </a:pPr>
            <a:endParaRPr lang="en-GB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CC8A2007-9874-4E2A-A2C6-F3DFCA94A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hr-HR" altLang="sr-Latn-RS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Zoran Ivanković, dipl.ing.građ.</a:t>
            </a:r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261EE3F7-A689-462B-8F5E-398B7DFC664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A97B197-5111-4B02-8047-EF5F65D3E305}" type="slidenum">
              <a:rPr lang="hr-HR" altLang="sr-Latn-RS" smtClean="0"/>
              <a:pPr>
                <a:defRPr/>
              </a:pPr>
              <a:t>13</a:t>
            </a:fld>
            <a:endParaRPr lang="hr-HR" altLang="sr-Latn-RS" dirty="0"/>
          </a:p>
        </p:txBody>
      </p:sp>
    </p:spTree>
    <p:extLst>
      <p:ext uri="{BB962C8B-B14F-4D97-AF65-F5344CB8AC3E}">
        <p14:creationId xmlns:p14="http://schemas.microsoft.com/office/powerpoint/2010/main" val="28700366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613E666-8958-4D98-B8FB-FC19C99B3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9"/>
          </a:xfrm>
        </p:spPr>
        <p:txBody>
          <a:bodyPr/>
          <a:lstStyle/>
          <a:p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GRAĐEVINSKI DNEVNIK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7D0EE86-B1C8-4372-8BC4-8161A6F701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31838"/>
            <a:ext cx="8229600" cy="5577482"/>
          </a:xfrm>
        </p:spPr>
        <p:txBody>
          <a:bodyPr/>
          <a:lstStyle/>
          <a:p>
            <a:pPr marL="0" indent="0">
              <a:buNone/>
            </a:pPr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hr-HR" sz="1800" b="1" dirty="0">
                <a:latin typeface="Arial" panose="020B0604020202020204" pitchFamily="34" charset="0"/>
                <a:cs typeface="Arial" panose="020B0604020202020204" pitchFamily="34" charset="0"/>
              </a:rPr>
              <a:t>Postupanje sa upisima koji nisu redovita aktivnost</a:t>
            </a:r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361950" indent="0">
              <a:buNone/>
            </a:pPr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Ako je </a:t>
            </a:r>
            <a:r>
              <a:rPr lang="hr-HR" sz="1800" b="1" dirty="0">
                <a:latin typeface="Arial" panose="020B0604020202020204" pitchFamily="34" charset="0"/>
                <a:cs typeface="Arial" panose="020B0604020202020204" pitchFamily="34" charset="0"/>
              </a:rPr>
              <a:t>realna</a:t>
            </a:r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 okolnost:</a:t>
            </a:r>
          </a:p>
          <a:p>
            <a:pPr marL="712788" indent="-16986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Nadzor potpisuje stranicu, daje uputu/ nalog izvođaču o postupanju </a:t>
            </a:r>
          </a:p>
          <a:p>
            <a:pPr marL="712788" indent="-16986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O svemu obavještava Naručitelja ili nekog drugog za koga smatra da je nadležan oko novonastale situacije </a:t>
            </a:r>
          </a:p>
          <a:p>
            <a:pPr marL="361950" indent="0">
              <a:buNone/>
            </a:pPr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Ako </a:t>
            </a:r>
            <a:r>
              <a:rPr lang="hr-HR" sz="1800" b="1" dirty="0">
                <a:latin typeface="Arial" panose="020B0604020202020204" pitchFamily="34" charset="0"/>
                <a:cs typeface="Arial" panose="020B0604020202020204" pitchFamily="34" charset="0"/>
              </a:rPr>
              <a:t>nije realna </a:t>
            </a:r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okolnost:		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potvrdi upise koje izvođač navodi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evidentira stvarno stanje koje nije u skladu sa Izvođačevim upisom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odgovori izvođaču jasno i pravilno na način da otkloni sumnju ili smetnju planiranom procesu građenja.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pojasni upisom ili zaklamani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 listom eventualni nejasan tehnički  detalj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zabrani radove nesukladne projektu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naloži izvođenje i dodatnih radova ako je evidentno da planiranim radom neće biti zadovoljen neki od temeljnih zahtjeva za građevinu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naloži izvođenje nepredviđenih radova ako je stanje takvo da je izgledna šteta …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obavještava naručitelja / projektanta</a:t>
            </a:r>
          </a:p>
          <a:p>
            <a:pPr lvl="1"/>
            <a:endParaRPr lang="hr-HR" sz="700" dirty="0"/>
          </a:p>
          <a:p>
            <a:pPr marL="0" indent="0">
              <a:buNone/>
            </a:pPr>
            <a:r>
              <a:rPr lang="hr-HR" sz="1100" dirty="0"/>
              <a:t>	</a:t>
            </a:r>
            <a:endParaRPr lang="en-GB" sz="1100" dirty="0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FF5D59D2-A5E7-4F80-BCF2-85CF29122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hr-HR" altLang="sr-Latn-RS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Zoran Ivanković, dipl.ing.građ.</a:t>
            </a:r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241B7926-C473-43F5-9E7C-6E92C18A314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A97B197-5111-4B02-8047-EF5F65D3E305}" type="slidenum">
              <a:rPr lang="hr-HR" altLang="sr-Latn-RS" smtClean="0"/>
              <a:pPr>
                <a:defRPr/>
              </a:pPr>
              <a:t>14</a:t>
            </a:fld>
            <a:endParaRPr lang="hr-HR" altLang="sr-Latn-RS" dirty="0"/>
          </a:p>
        </p:txBody>
      </p:sp>
    </p:spTree>
    <p:extLst>
      <p:ext uri="{BB962C8B-B14F-4D97-AF65-F5344CB8AC3E}">
        <p14:creationId xmlns:p14="http://schemas.microsoft.com/office/powerpoint/2010/main" val="24946998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2210854-D031-41FC-91DC-0C73801DCD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9"/>
          </a:xfrm>
        </p:spPr>
        <p:txBody>
          <a:bodyPr/>
          <a:lstStyle/>
          <a:p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GRAĐEVINSKI DNEVNIK</a:t>
            </a:r>
            <a:endParaRPr lang="en-GB" sz="2400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5929334-539C-49A9-87CE-00F1D036D6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31838"/>
            <a:ext cx="8229600" cy="5394326"/>
          </a:xfrm>
        </p:spPr>
        <p:txBody>
          <a:bodyPr/>
          <a:lstStyle/>
          <a:p>
            <a:pPr marL="0" indent="0">
              <a:buNone/>
            </a:pPr>
            <a:r>
              <a:rPr lang="hr-HR" sz="1800" b="1" dirty="0">
                <a:latin typeface="Arial" panose="020B0604020202020204" pitchFamily="34" charset="0"/>
                <a:cs typeface="Arial" panose="020B0604020202020204" pitchFamily="34" charset="0"/>
              </a:rPr>
              <a:t>6. Najvažnija namjena dnevnika </a:t>
            </a:r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je da se događanja/ situacija/ cjelovita slika procesa / nakon određenog vremena mogla rekonstruirati.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4B844958-874D-4331-820D-DCD68426F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hr-HR" altLang="sr-Latn-RS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Zoran Ivanković, dipl.ing.građ.</a:t>
            </a:r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5E9944B2-F53A-49E2-A2AF-C3EDAAF8EF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A97B197-5111-4B02-8047-EF5F65D3E305}" type="slidenum">
              <a:rPr lang="hr-HR" altLang="sr-Latn-RS" smtClean="0"/>
              <a:pPr>
                <a:defRPr/>
              </a:pPr>
              <a:t>15</a:t>
            </a:fld>
            <a:endParaRPr lang="hr-HR" altLang="sr-Latn-RS" dirty="0"/>
          </a:p>
        </p:txBody>
      </p:sp>
    </p:spTree>
    <p:extLst>
      <p:ext uri="{BB962C8B-B14F-4D97-AF65-F5344CB8AC3E}">
        <p14:creationId xmlns:p14="http://schemas.microsoft.com/office/powerpoint/2010/main" val="13349599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B6511BC-F6AE-4078-998D-AE79F044E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9"/>
          </a:xfrm>
        </p:spPr>
        <p:txBody>
          <a:bodyPr/>
          <a:lstStyle/>
          <a:p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GRAĐEVINSKA KNJIGA 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38215E0-CB6A-4212-BB33-C26416C5D7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31838"/>
            <a:ext cx="8229600" cy="5394326"/>
          </a:xfrm>
        </p:spPr>
        <p:txBody>
          <a:bodyPr/>
          <a:lstStyle/>
          <a:p>
            <a:pPr marL="0" indent="0">
              <a:buNone/>
            </a:pPr>
            <a:r>
              <a:rPr lang="hr-HR" sz="1800" b="1" dirty="0">
                <a:latin typeface="Arial" panose="020B0604020202020204" pitchFamily="34" charset="0"/>
                <a:cs typeface="Arial" panose="020B0604020202020204" pitchFamily="34" charset="0"/>
              </a:rPr>
              <a:t>1. Definicija</a:t>
            </a:r>
            <a:endParaRPr lang="hr-H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7063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skup tipskih listova na kojima se radi obračun izvedenih radova</a:t>
            </a:r>
          </a:p>
          <a:p>
            <a:pPr marL="627063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vodi se kumulativno, zbrajanjem svih dotad izvedenih količina </a:t>
            </a:r>
          </a:p>
          <a:p>
            <a:pPr marL="627063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podijeljena po strukama nadzora </a:t>
            </a:r>
          </a:p>
          <a:p>
            <a:pPr marL="0" indent="0">
              <a:buNone/>
            </a:pPr>
            <a:r>
              <a:rPr lang="hr-HR" sz="1800" b="1" dirty="0">
                <a:latin typeface="Arial" panose="020B0604020202020204" pitchFamily="34" charset="0"/>
                <a:cs typeface="Arial" panose="020B0604020202020204" pitchFamily="34" charset="0"/>
              </a:rPr>
              <a:t>2. Ispravan zahtjev za ovjerom:</a:t>
            </a:r>
          </a:p>
          <a:p>
            <a:pPr marL="627063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svaka stavka troškovnika svoj list</a:t>
            </a:r>
          </a:p>
          <a:p>
            <a:pPr marL="627063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pravilno popunjen jed. cijena, količina i ispisana cjelovita stavka </a:t>
            </a:r>
          </a:p>
          <a:p>
            <a:pPr marL="627063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skiciranje na listu knjige/na zasebnom listu kao obračunska skica/ fotografija izvedenog stanja  /izvadak projekta</a:t>
            </a:r>
          </a:p>
          <a:p>
            <a:pPr marL="627063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vidljivo skicirane mjere obračuna</a:t>
            </a:r>
          </a:p>
          <a:p>
            <a:pPr marL="627063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skice numerirane i povezive sa obračunom</a:t>
            </a:r>
            <a:endParaRPr lang="hr-HR" sz="1100" dirty="0"/>
          </a:p>
          <a:p>
            <a:pPr marL="0" indent="0">
              <a:buNone/>
            </a:pPr>
            <a:r>
              <a:rPr lang="hr-HR" sz="1800" b="1" dirty="0">
                <a:latin typeface="Arial" panose="020B0604020202020204" pitchFamily="34" charset="0"/>
                <a:cs typeface="Arial" panose="020B0604020202020204" pitchFamily="34" charset="0"/>
              </a:rPr>
              <a:t>3. Preduvjeti ovjere:</a:t>
            </a:r>
          </a:p>
          <a:p>
            <a:pPr marL="627063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dokazan </a:t>
            </a:r>
            <a:r>
              <a:rPr lang="hr-HR" sz="1800" dirty="0" err="1">
                <a:latin typeface="Arial" panose="020B0604020202020204" pitchFamily="34" charset="0"/>
                <a:cs typeface="Arial" panose="020B0604020202020204" pitchFamily="34" charset="0"/>
              </a:rPr>
              <a:t>kvalitet</a:t>
            </a:r>
            <a:r>
              <a:rPr lang="hr-HR" sz="1800">
                <a:latin typeface="Arial" panose="020B0604020202020204" pitchFamily="34" charset="0"/>
                <a:cs typeface="Arial" panose="020B0604020202020204" pitchFamily="34" charset="0"/>
              </a:rPr>
              <a:t> ugrađenog materijala </a:t>
            </a:r>
            <a:endParaRPr lang="hr-H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7063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stavka izvedena u cijelosti</a:t>
            </a:r>
          </a:p>
          <a:p>
            <a:pPr marL="627063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dokazana ispravnost izvedenog materijala</a:t>
            </a:r>
          </a:p>
          <a:p>
            <a:pPr marL="627063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stavka pravilno obračunata kako propisuje troškovnik</a:t>
            </a:r>
          </a:p>
          <a:p>
            <a:pPr marL="0" indent="0">
              <a:buNone/>
            </a:pPr>
            <a:endParaRPr lang="en-GB" sz="700" dirty="0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84E4A3DF-BE2D-4654-9803-E0619D5EE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hr-HR" altLang="sr-Latn-RS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Zoran Ivanković, dipl.ing.građ.</a:t>
            </a:r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8606E1CC-2861-409B-8562-031E65A9A62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A97B197-5111-4B02-8047-EF5F65D3E305}" type="slidenum">
              <a:rPr lang="hr-HR" altLang="sr-Latn-RS" smtClean="0"/>
              <a:pPr>
                <a:defRPr/>
              </a:pPr>
              <a:t>16</a:t>
            </a:fld>
            <a:endParaRPr lang="hr-HR" altLang="sr-Latn-RS" dirty="0"/>
          </a:p>
        </p:txBody>
      </p:sp>
    </p:spTree>
    <p:extLst>
      <p:ext uri="{BB962C8B-B14F-4D97-AF65-F5344CB8AC3E}">
        <p14:creationId xmlns:p14="http://schemas.microsoft.com/office/powerpoint/2010/main" val="38858932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E67D90F-C929-41E1-AA5A-A1DF8CC901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457199"/>
          </a:xfrm>
        </p:spPr>
        <p:txBody>
          <a:bodyPr/>
          <a:lstStyle/>
          <a:p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GRAĐEVINSKA KNJIGA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20FDF2F-7AB0-4FB2-A5F9-89C395CD89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731838"/>
            <a:ext cx="8147248" cy="5394326"/>
          </a:xfrm>
        </p:spPr>
        <p:txBody>
          <a:bodyPr/>
          <a:lstStyle/>
          <a:p>
            <a:pPr marL="0" indent="0">
              <a:buNone/>
            </a:pPr>
            <a:r>
              <a:rPr lang="hr-HR" sz="1800" b="1" dirty="0">
                <a:latin typeface="Arial" panose="020B0604020202020204" pitchFamily="34" charset="0"/>
                <a:cs typeface="Arial" panose="020B0604020202020204" pitchFamily="34" charset="0"/>
              </a:rPr>
              <a:t>4. Nadzorni inženjer nikako ne smije ovjeriti:</a:t>
            </a:r>
          </a:p>
          <a:p>
            <a:pPr marL="627063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Stavku koja je izvršena djelomično, a ne cjelovito</a:t>
            </a:r>
          </a:p>
          <a:p>
            <a:pPr marL="627063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Obračun radova kakav nije predviđen u troškovniku i ne previđa ugovor( npr. m tekuće u m2 ili sl.), a koji počivaju na nekom dodatnom (ili naknadnom) zahtjevu ili dogovoru naručitelja sa izvođačem </a:t>
            </a:r>
          </a:p>
          <a:p>
            <a:pPr marL="627063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Stavku, količinu, jedinični cijenu koja ne odgovara u potpunosti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ugovorenom troškovniku</a:t>
            </a:r>
          </a:p>
          <a:p>
            <a:pPr marL="627063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Stavku koja nema jasnu dokaznicu ili obračunsku skicu, a koja se može rekonstruirati i nakon nekog proteklog vremena </a:t>
            </a:r>
          </a:p>
          <a:p>
            <a:pPr marL="627063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Neku izvedenicu stavke, a koju Izvođač, a ponekad i Naručitelj, prezentiraju kao logične, te spajanje ili razdvajanje stavki troškovnika </a:t>
            </a:r>
          </a:p>
          <a:p>
            <a:pPr marL="627063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Dobave materijala ili sl., a koje nisu kao takve egzaktno ugovorene Troškovnikom.</a:t>
            </a:r>
          </a:p>
          <a:p>
            <a:pPr marL="627063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Ne prikazivati eventualne dogovore o privremeno priznatim količinama, iznosima, dobavama ili sl.</a:t>
            </a:r>
          </a:p>
          <a:p>
            <a:endParaRPr lang="hr-HR" sz="1100" dirty="0"/>
          </a:p>
          <a:p>
            <a:pPr marL="228600" indent="-228600">
              <a:buFont typeface="+mj-lt"/>
              <a:buAutoNum type="arabicPeriod"/>
            </a:pPr>
            <a:endParaRPr lang="hr-HR" sz="700" dirty="0"/>
          </a:p>
          <a:p>
            <a:pPr marL="457200" lvl="1" indent="0">
              <a:buNone/>
            </a:pPr>
            <a:endParaRPr lang="hr-HR" sz="700" dirty="0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9DD3FE7B-5093-4EB0-AEC4-FDDA38385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hr-HR" altLang="sr-Latn-RS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Zoran Ivanković, dipl.ing.građ.</a:t>
            </a:r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DC0ACCE6-781D-43B2-A8AD-E74886C5A19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A97B197-5111-4B02-8047-EF5F65D3E305}" type="slidenum">
              <a:rPr lang="hr-HR" altLang="sr-Latn-RS" smtClean="0"/>
              <a:pPr>
                <a:defRPr/>
              </a:pPr>
              <a:t>17</a:t>
            </a:fld>
            <a:endParaRPr lang="hr-HR" altLang="sr-Latn-RS" dirty="0"/>
          </a:p>
        </p:txBody>
      </p:sp>
    </p:spTree>
    <p:extLst>
      <p:ext uri="{BB962C8B-B14F-4D97-AF65-F5344CB8AC3E}">
        <p14:creationId xmlns:p14="http://schemas.microsoft.com/office/powerpoint/2010/main" val="2352652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AB8BFB8-7EFC-4BC2-A2E6-32CB24943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9"/>
          </a:xfrm>
        </p:spPr>
        <p:txBody>
          <a:bodyPr/>
          <a:lstStyle/>
          <a:p>
            <a:r>
              <a:rPr lang="hr-HR" sz="2400" b="1" dirty="0"/>
              <a:t>GRAĐEVINSKA KNJIGA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5F4C635-3D45-4292-B7F9-1A5D60F1B5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 marL="0" indent="0">
              <a:buNone/>
            </a:pPr>
            <a:r>
              <a:rPr lang="hr-HR" sz="1800" b="1" dirty="0">
                <a:latin typeface="Arial" panose="020B0604020202020204" pitchFamily="34" charset="0"/>
                <a:cs typeface="Arial" panose="020B0604020202020204" pitchFamily="34" charset="0"/>
              </a:rPr>
              <a:t>5. Nadzorni inženjer ograničeno ovjerava:</a:t>
            </a:r>
          </a:p>
          <a:p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Posvjedočiti stvarnu količinu izvedenog rada ali ne i višak količine, napraviti adekvatan upis</a:t>
            </a:r>
          </a:p>
          <a:p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Višak količine u odnosu na onu predviđenu troškovnikom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 ali isključivo uz pisano odobrenje Naručitelja.</a:t>
            </a:r>
          </a:p>
          <a:p>
            <a:pPr marL="0" indent="0">
              <a:buNone/>
            </a:pPr>
            <a:r>
              <a:rPr lang="hr-HR" sz="1800" b="1" dirty="0">
                <a:latin typeface="Arial" panose="020B0604020202020204" pitchFamily="34" charset="0"/>
                <a:cs typeface="Arial" panose="020B0604020202020204" pitchFamily="34" charset="0"/>
              </a:rPr>
              <a:t>6. Ugovori sa  klauzulom „ključ u ruke“ </a:t>
            </a:r>
          </a:p>
          <a:p>
            <a:pPr marL="0" indent="0">
              <a:buNone/>
            </a:pPr>
            <a:endParaRPr lang="hr-HR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hr-HR" sz="1800" b="1" dirty="0">
                <a:latin typeface="Arial" panose="020B0604020202020204" pitchFamily="34" charset="0"/>
                <a:cs typeface="Arial" panose="020B0604020202020204" pitchFamily="34" charset="0"/>
              </a:rPr>
              <a:t>Napomena: </a:t>
            </a:r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voditi protokol zaprimanja  i periodi obrade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1DE2F55C-96F9-46A4-834C-5AA919327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hr-HR" altLang="sr-Latn-RS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Zoran Ivanković, dipl.ing.građ.</a:t>
            </a:r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7B1AE166-5558-45A8-8775-001FBE213AC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A97B197-5111-4B02-8047-EF5F65D3E305}" type="slidenum">
              <a:rPr lang="hr-HR" altLang="sr-Latn-RS" smtClean="0"/>
              <a:pPr>
                <a:defRPr/>
              </a:pPr>
              <a:t>18</a:t>
            </a:fld>
            <a:endParaRPr lang="hr-HR" altLang="sr-Latn-RS" dirty="0"/>
          </a:p>
        </p:txBody>
      </p:sp>
    </p:spTree>
    <p:extLst>
      <p:ext uri="{BB962C8B-B14F-4D97-AF65-F5344CB8AC3E}">
        <p14:creationId xmlns:p14="http://schemas.microsoft.com/office/powerpoint/2010/main" val="40807285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0727AE4-BFB3-4491-B50E-E01383F5D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PRIVREMENE I OKONČANA SITUACIJA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A65BE9C-F34D-4AB1-A0E0-9EC99A4C48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 marL="0" indent="0">
              <a:buNone/>
            </a:pPr>
            <a:r>
              <a:rPr lang="hr-HR" sz="1800" b="1" dirty="0">
                <a:latin typeface="Arial" panose="020B0604020202020204" pitchFamily="34" charset="0"/>
                <a:cs typeface="Arial" panose="020B0604020202020204" pitchFamily="34" charset="0"/>
              </a:rPr>
              <a:t>Privremene situacije:</a:t>
            </a:r>
          </a:p>
          <a:p>
            <a:pPr marL="627063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Račun izvođača u etapama: fazno, kvartalno, mjesečno…</a:t>
            </a:r>
          </a:p>
          <a:p>
            <a:pPr marL="627063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Na osnovu ovjere građevinske knjige</a:t>
            </a:r>
          </a:p>
          <a:p>
            <a:pPr marL="627063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Obračun kumulativan sa odbijanje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 do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tad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 ovjerenog iznosa po prethodnoj situaciji</a:t>
            </a:r>
          </a:p>
          <a:p>
            <a:pPr marL="627063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Odbija se iznos ovjerenog, a ne do tada plaćenog</a:t>
            </a:r>
          </a:p>
          <a:p>
            <a:pPr marL="627063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Nepotrebne podatke na naslovnoj stranici križati i napisati da nisu predmet ovjere </a:t>
            </a:r>
          </a:p>
          <a:p>
            <a:pPr marL="627063" indent="-265113"/>
            <a:endParaRPr lang="hr-H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hr-HR" sz="1800" b="1" dirty="0">
                <a:latin typeface="Arial" panose="020B0604020202020204" pitchFamily="34" charset="0"/>
                <a:cs typeface="Arial" panose="020B0604020202020204" pitchFamily="34" charset="0"/>
              </a:rPr>
              <a:t>Kontrola situacije:</a:t>
            </a:r>
          </a:p>
          <a:p>
            <a:pPr marL="627063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Olovka druge boje u odnosu  na tekst</a:t>
            </a:r>
          </a:p>
          <a:p>
            <a:pPr marL="627063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Provjera usklađenosti stavki, količina, jediničnih cijena sa troškovnikom</a:t>
            </a:r>
          </a:p>
          <a:p>
            <a:pPr marL="627063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Provjera usklađenosti količina sa ovjerenima u građevinskoj knjizi</a:t>
            </a:r>
          </a:p>
          <a:p>
            <a:pPr marL="627063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Analitičku ispravnost iskazanih podataka</a:t>
            </a:r>
          </a:p>
          <a:p>
            <a:endParaRPr lang="hr-H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227CFA5B-05F0-451C-96DE-ED21D12B7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hr-HR" altLang="sr-Latn-RS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Zoran Ivanković, dipl.ing.građ.</a:t>
            </a:r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6536FAA6-155F-423B-9FB3-8EE9E1D887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A97B197-5111-4B02-8047-EF5F65D3E305}" type="slidenum">
              <a:rPr lang="hr-HR" altLang="sr-Latn-RS" smtClean="0"/>
              <a:pPr>
                <a:defRPr/>
              </a:pPr>
              <a:t>19</a:t>
            </a:fld>
            <a:endParaRPr lang="hr-HR" altLang="sr-Latn-RS" dirty="0"/>
          </a:p>
        </p:txBody>
      </p:sp>
    </p:spTree>
    <p:extLst>
      <p:ext uri="{BB962C8B-B14F-4D97-AF65-F5344CB8AC3E}">
        <p14:creationId xmlns:p14="http://schemas.microsoft.com/office/powerpoint/2010/main" val="3929859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3671962" cy="28761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/>
            <a:r>
              <a:rPr lang="hr-HR" altLang="sr-Latn-RS" sz="1800" dirty="0">
                <a:solidFill>
                  <a:prstClr val="black"/>
                </a:solidFill>
              </a:rPr>
              <a:t>Zoran Ivanković, dipl.ing.građ.</a:t>
            </a:r>
          </a:p>
        </p:txBody>
      </p:sp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2</a:t>
            </a:fld>
            <a:endParaRPr lang="hr-HR" altLang="sr-Latn-RS" dirty="0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7809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dirty="0"/>
              <a:t>	</a:t>
            </a:r>
            <a:r>
              <a:rPr lang="hr-HR" altLang="sr-Latn-RS" sz="2400" b="1" dirty="0">
                <a:latin typeface="Arial" panose="020B0604020202020204" pitchFamily="34" charset="0"/>
                <a:cs typeface="Arial" panose="020B0604020202020204" pitchFamily="34" charset="0"/>
              </a:rPr>
              <a:t>UVOD</a:t>
            </a:r>
            <a:br>
              <a:rPr lang="hr-HR" altLang="sr-Latn-RS" dirty="0"/>
            </a:br>
            <a:endParaRPr lang="hr-HR" altLang="sr-Latn-RS" dirty="0"/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736"/>
            <a:ext cx="8229600" cy="525658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Cilj ovog predavanja je prezentacija i sistematizacija uobičajenih, te iskustvenih aktivnosti i postupaka u procesu obavljanja stručnog nadzora na realizaciji većih građevinskih projekata. </a:t>
            </a:r>
          </a:p>
          <a:p>
            <a:pPr marL="0" indent="0">
              <a:buNone/>
            </a:pPr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Rad je svojevrsni PODSJETNIK / UPUTA koji može biti koristan i iskusnom inženjeru koji je obogaćen znanjem iz operative, kojemu su se u ulozi nadzora promijenili diskurs  i prioriteti, kao i mlađim inženjerima koji nemaju operativno iskustvo gradilišta. Rad je rezultat višegodišnjeg iskustva na realizaciji projekata koji su bili regulirani uobičajenim ugovorima  o građenju, kao i onih prema  FIDIC  modelima ugovora. </a:t>
            </a:r>
          </a:p>
          <a:p>
            <a:pPr marL="0" indent="0">
              <a:buNone/>
            </a:pPr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Zakonska regulativa  će u ovom radu biti spomenuta tek informativno s obzirom  na to da su aktualni propisi i njihovo tumačenje od strane nadležnih tijela svima dostupni na WEB stranicama, kao i predavanja, te seminari organizirani od strane Ministarstva. </a:t>
            </a:r>
          </a:p>
          <a:p>
            <a:pPr marL="0" indent="0">
              <a:buNone/>
            </a:pPr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Sadržaj se manjim dijelom odnosi na regulirani posao (propisano </a:t>
            </a:r>
            <a:r>
              <a:rPr lang="hr-HR" sz="1800" dirty="0" err="1">
                <a:latin typeface="Arial" panose="020B0604020202020204" pitchFamily="34" charset="0"/>
                <a:cs typeface="Arial" panose="020B0604020202020204" pitchFamily="34" charset="0"/>
              </a:rPr>
              <a:t>ZOG</a:t>
            </a:r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), a većim dijelom na ostale poslove koje nadzorni inženjeri preuzimaju u sklopu svojih ugovornih obveza o nadzoru i provedbu ugovora o građenju. Prezentira se način kako bi trebalo postupati jer nam nedostaje zvanična regulacija rada nadzora. </a:t>
            </a:r>
          </a:p>
          <a:p>
            <a:pPr marL="0" indent="0">
              <a:buNone/>
            </a:pPr>
            <a:endParaRPr lang="hr-H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r-HR" altLang="sr-Latn-RS" sz="12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94ABBA1-AFD4-4EDE-BCD7-1341E3342E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9"/>
          </a:xfrm>
        </p:spPr>
        <p:txBody>
          <a:bodyPr/>
          <a:lstStyle/>
          <a:p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PRIVREMENE I OKONČANA SITUACIJA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5273869-047F-4589-804D-C086F6CB07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 marL="0" indent="0">
              <a:buNone/>
            </a:pPr>
            <a:r>
              <a:rPr lang="hr-HR" sz="1800" b="1" dirty="0">
                <a:latin typeface="Arial" panose="020B0604020202020204" pitchFamily="34" charset="0"/>
                <a:cs typeface="Arial" panose="020B0604020202020204" pitchFamily="34" charset="0"/>
              </a:rPr>
              <a:t>Nadzorni inženjer nikako ne smije ovjeriti:</a:t>
            </a:r>
          </a:p>
          <a:p>
            <a:pPr marL="627063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Radove, stavke ili cijene koji nisu ugovoreni ili 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cijelosti ne odgovaraju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troškovniku</a:t>
            </a:r>
          </a:p>
          <a:p>
            <a:pPr marL="627063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Radovi koji su djelomično ili nepotpuno izvedeni u odnosu na troškovnik/projekt</a:t>
            </a:r>
          </a:p>
          <a:p>
            <a:pPr marL="627063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Iznos situacije koji premašuje ukupno dogovoreni iznos</a:t>
            </a:r>
          </a:p>
          <a:p>
            <a:pPr marL="627063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Iznos koji je suprotan nekom ograničenju, ako je kao obveza napisano u Ugovoru</a:t>
            </a:r>
          </a:p>
          <a:p>
            <a:endParaRPr lang="en-GB" dirty="0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71306741-629B-4C92-A7A2-D006317FC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hr-HR" altLang="sr-Latn-RS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Zoran Ivanković, dipl.ing.građ.</a:t>
            </a:r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E983F347-EE53-421E-AE06-97686FDD9A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A97B197-5111-4B02-8047-EF5F65D3E305}" type="slidenum">
              <a:rPr lang="hr-HR" altLang="sr-Latn-RS" smtClean="0"/>
              <a:pPr>
                <a:defRPr/>
              </a:pPr>
              <a:t>20</a:t>
            </a:fld>
            <a:endParaRPr lang="hr-HR" altLang="sr-Latn-RS" dirty="0"/>
          </a:p>
        </p:txBody>
      </p:sp>
    </p:spTree>
    <p:extLst>
      <p:ext uri="{BB962C8B-B14F-4D97-AF65-F5344CB8AC3E}">
        <p14:creationId xmlns:p14="http://schemas.microsoft.com/office/powerpoint/2010/main" val="40024776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8F4872A-09AE-4322-926D-50CB6A83A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PRIVREMENE I OKONČANA SITUACIJA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AAAE3BF-E205-4031-B417-B43886C56C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36712"/>
            <a:ext cx="8363272" cy="5545038"/>
          </a:xfrm>
        </p:spPr>
        <p:txBody>
          <a:bodyPr/>
          <a:lstStyle/>
          <a:p>
            <a:pPr marL="0" indent="0">
              <a:buNone/>
            </a:pPr>
            <a:r>
              <a:rPr lang="hr-HR" sz="1800" b="1" dirty="0">
                <a:latin typeface="Arial" panose="020B0604020202020204" pitchFamily="34" charset="0"/>
                <a:cs typeface="Arial" panose="020B0604020202020204" pitchFamily="34" charset="0"/>
              </a:rPr>
              <a:t>Nadzorni inženjer smije ovjeriti ali uz pisani nalog Naručitelja:</a:t>
            </a:r>
          </a:p>
          <a:p>
            <a:pPr marL="627063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Dobavu materijala, a da to nije troškovnikom previđeno</a:t>
            </a:r>
          </a:p>
          <a:p>
            <a:pPr marL="627063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Novčani iznos ili sl., a na ime dobave materijala ili viška izvedene količine </a:t>
            </a:r>
          </a:p>
          <a:p>
            <a:pPr marL="627063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Višak količine izvedenih radova, ali unutar vrijednosti Ugovora </a:t>
            </a:r>
          </a:p>
          <a:p>
            <a:pPr marL="627063" indent="-265113"/>
            <a:endParaRPr lang="hr-H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hr-HR" sz="1800" b="1" dirty="0">
                <a:latin typeface="Arial" panose="020B0604020202020204" pitchFamily="34" charset="0"/>
                <a:cs typeface="Arial" panose="020B0604020202020204" pitchFamily="34" charset="0"/>
              </a:rPr>
              <a:t>Postupanje Nadzora sa neispravnom situacijom:</a:t>
            </a:r>
          </a:p>
          <a:p>
            <a:pPr marL="627063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Sitne pogreške, situaciju korigirati, ovjeriti i poslati nesporni dio na naplatu naručitelju</a:t>
            </a:r>
          </a:p>
          <a:p>
            <a:pPr marL="627063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Veće odstupanje/ ispostavljeni račun nadzor će uz pisano obrazloženje vratiti izvođaču na ispravak </a:t>
            </a:r>
          </a:p>
          <a:p>
            <a:pPr marL="627063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Eventualno osporeni dio situacije nadzor će razriješiti sa izvođačem, što je prije moguće </a:t>
            </a:r>
          </a:p>
          <a:p>
            <a:pPr marL="0" indent="0">
              <a:buNone/>
            </a:pPr>
            <a:endParaRPr lang="hr-H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hr-HR" sz="1800" b="1" dirty="0">
                <a:latin typeface="Arial" panose="020B0604020202020204" pitchFamily="34" charset="0"/>
                <a:cs typeface="Arial" panose="020B0604020202020204" pitchFamily="34" charset="0"/>
              </a:rPr>
              <a:t>Preporuka</a:t>
            </a:r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: prvo građevinska knjiga, pregled, ovjera nakon toga situacija, ne zajedno</a:t>
            </a:r>
          </a:p>
          <a:p>
            <a:pPr marL="0" indent="0">
              <a:buNone/>
            </a:pPr>
            <a:endParaRPr lang="hr-HR" sz="1100" b="1" dirty="0"/>
          </a:p>
          <a:p>
            <a:pPr marL="0" lvl="0" indent="0">
              <a:buNone/>
            </a:pPr>
            <a:r>
              <a:rPr lang="hr-HR" sz="1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Napomena: </a:t>
            </a:r>
            <a:r>
              <a:rPr lang="hr-HR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voditi protokol zaprimanja  i periodi obrade</a:t>
            </a:r>
          </a:p>
          <a:p>
            <a:pPr marL="0" indent="0">
              <a:buNone/>
            </a:pPr>
            <a:endParaRPr lang="en-GB" sz="1100" dirty="0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AA465E0C-47DF-4609-AD8A-44D49F1F2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hr-HR" altLang="sr-Latn-RS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Zoran Ivanković, dipl.ing.građ.</a:t>
            </a:r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3C844F9E-25A3-4E08-9C2D-05E162DE0BB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A97B197-5111-4B02-8047-EF5F65D3E305}" type="slidenum">
              <a:rPr lang="hr-HR" altLang="sr-Latn-RS" smtClean="0"/>
              <a:pPr>
                <a:defRPr/>
              </a:pPr>
              <a:t>21</a:t>
            </a:fld>
            <a:endParaRPr lang="hr-HR" altLang="sr-Latn-RS" dirty="0"/>
          </a:p>
        </p:txBody>
      </p:sp>
    </p:spTree>
    <p:extLst>
      <p:ext uri="{BB962C8B-B14F-4D97-AF65-F5344CB8AC3E}">
        <p14:creationId xmlns:p14="http://schemas.microsoft.com/office/powerpoint/2010/main" val="35074275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03D2D6F-CB8F-4B8C-A8DF-1C562BB905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457199"/>
          </a:xfrm>
        </p:spPr>
        <p:txBody>
          <a:bodyPr/>
          <a:lstStyle/>
          <a:p>
            <a:r>
              <a:rPr lang="hr-HR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PRIVREMENE I OKONČANA SITUACIJA</a:t>
            </a:r>
            <a:endParaRPr lang="en-GB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0F10397-3C41-4590-AA5D-F264EB5C1C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980728"/>
            <a:ext cx="8219256" cy="5145435"/>
          </a:xfrm>
        </p:spPr>
        <p:txBody>
          <a:bodyPr/>
          <a:lstStyle/>
          <a:p>
            <a:pPr marL="0" lvl="0" indent="0">
              <a:buNone/>
            </a:pPr>
            <a:r>
              <a:rPr lang="hr-HR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Avansi kroz situacije: dinamika povrata, ako ih je više, svaki zasebno tabelarno iskazivati.</a:t>
            </a:r>
          </a:p>
          <a:p>
            <a:pPr marL="0" lvl="0" indent="0">
              <a:buNone/>
            </a:pPr>
            <a:endParaRPr lang="hr-HR" sz="1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hr-HR" sz="1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Okončana situacija ovjera </a:t>
            </a:r>
            <a:r>
              <a:rPr lang="hr-HR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uz ispunjene sljedeće uvjete:</a:t>
            </a:r>
          </a:p>
          <a:p>
            <a:pPr marL="627063" indent="-265113"/>
            <a:r>
              <a:rPr lang="hr-HR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Završeni su svi ugovorom predviđeni radovi</a:t>
            </a:r>
          </a:p>
          <a:p>
            <a:pPr marL="627063" indent="-265113"/>
            <a:r>
              <a:rPr lang="hr-HR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Napravljena uspješna primopredaja (otklonjeni nedostaci, primljene garancije i sl.)</a:t>
            </a:r>
          </a:p>
          <a:p>
            <a:pPr marL="627063" indent="-265113"/>
            <a:r>
              <a:rPr lang="hr-HR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Potpisan okončani obračun</a:t>
            </a:r>
          </a:p>
          <a:p>
            <a:pPr marL="627063" indent="-265113"/>
            <a:endParaRPr lang="hr-HR" sz="1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hr-HR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Ako nije ispoštovan bilo koji od ovih uvjeta okončanu situaciju nadzorni inženjer ne smije ovjeriti.</a:t>
            </a:r>
          </a:p>
          <a:p>
            <a:pPr marL="0" lvl="0" indent="0">
              <a:buNone/>
            </a:pPr>
            <a:endParaRPr lang="hr-HR" sz="1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hr-HR" sz="1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FIDIC ugovori </a:t>
            </a:r>
            <a:r>
              <a:rPr lang="hr-HR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daju šire ovlasti Inženjeru kod ovjere je definirano da se radi samo o procjeni vrijednosti radova.</a:t>
            </a:r>
          </a:p>
          <a:p>
            <a:endParaRPr lang="en-GB" dirty="0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81BB2D56-12AA-4593-B286-66A1B79DA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hr-HR" altLang="sr-Latn-RS" dirty="0"/>
              <a:t>Ime i prezime predavača</a:t>
            </a:r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C0815071-8C75-4869-9388-B7CD4D62230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A97B197-5111-4B02-8047-EF5F65D3E305}" type="slidenum">
              <a:rPr lang="hr-HR" altLang="sr-Latn-RS" smtClean="0"/>
              <a:pPr>
                <a:defRPr/>
              </a:pPr>
              <a:t>22</a:t>
            </a:fld>
            <a:endParaRPr lang="hr-HR" altLang="sr-Latn-RS" dirty="0"/>
          </a:p>
        </p:txBody>
      </p:sp>
    </p:spTree>
    <p:extLst>
      <p:ext uri="{BB962C8B-B14F-4D97-AF65-F5344CB8AC3E}">
        <p14:creationId xmlns:p14="http://schemas.microsoft.com/office/powerpoint/2010/main" val="14389731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BD0EB04-7BE6-4732-A247-756426A710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160337"/>
            <a:ext cx="8147248" cy="571500"/>
          </a:xfrm>
        </p:spPr>
        <p:txBody>
          <a:bodyPr/>
          <a:lstStyle/>
          <a:p>
            <a:r>
              <a:rPr lang="hr-HR" sz="2400" b="1" dirty="0"/>
              <a:t>RADOVI KOJI NISU UGOVORENI SA IZVOĐAČEM</a:t>
            </a:r>
            <a:endParaRPr lang="en-GB" sz="2400" b="1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59A20D1-1A90-4731-BA15-83C598DA24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731838"/>
            <a:ext cx="8147248" cy="5394326"/>
          </a:xfrm>
        </p:spPr>
        <p:txBody>
          <a:bodyPr/>
          <a:lstStyle/>
          <a:p>
            <a:pPr marL="0" indent="0">
              <a:buNone/>
            </a:pPr>
            <a:r>
              <a:rPr lang="hr-HR" sz="1800" b="1" dirty="0">
                <a:latin typeface="Arial" panose="020B0604020202020204" pitchFamily="34" charset="0"/>
                <a:cs typeface="Arial" panose="020B0604020202020204" pitchFamily="34" charset="0"/>
              </a:rPr>
              <a:t>Posebne uzance o građenju razlikuju sljedeće:</a:t>
            </a:r>
            <a:endParaRPr lang="hr-HR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7063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Višak radova – količina prelazi predviđenu količinu		</a:t>
            </a:r>
          </a:p>
          <a:p>
            <a:pPr marL="627063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Manjak radova -  količina manji u odnosu na predviđenu,</a:t>
            </a:r>
          </a:p>
          <a:p>
            <a:pPr marL="627063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Nepredviđeni radovi – nisu obuhvaćeni ugovorom – moraju se izvesti jer su hitni – ne treba prethodna suglasnost Naručitelja</a:t>
            </a:r>
          </a:p>
          <a:p>
            <a:pPr marL="627063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Naknadni radovi – nisu ugovoreni, nisu nužni za ispunjenje ugovora, a naručitelj zahtjeva da se izvedu, može prihvatiti ili odbiti</a:t>
            </a:r>
          </a:p>
          <a:p>
            <a:pPr marL="627063" indent="-265113"/>
            <a:endParaRPr lang="hr-H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hr-HR" sz="1800" b="1" dirty="0">
                <a:latin typeface="Arial" panose="020B0604020202020204" pitchFamily="34" charset="0"/>
                <a:cs typeface="Arial" panose="020B0604020202020204" pitchFamily="34" charset="0"/>
              </a:rPr>
              <a:t>Uzroci pojave</a:t>
            </a:r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, Izvođač mora/ treba izvesti nešto što nije ugovoreno/ ili smatra da nije ugovoreno:</a:t>
            </a:r>
          </a:p>
          <a:p>
            <a:pPr marL="627063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Manjkava projektna dokumentacija</a:t>
            </a:r>
          </a:p>
          <a:p>
            <a:pPr marL="627063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Promjena želja naručitelja</a:t>
            </a:r>
          </a:p>
          <a:p>
            <a:pPr marL="627063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Izmijenjeni uvjeti građenja tijekom vremena </a:t>
            </a:r>
          </a:p>
          <a:p>
            <a:pPr marL="627063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Izbjegavanje formalnih barijera u fazi ishođenja odobrenja/ natječaja</a:t>
            </a:r>
          </a:p>
          <a:p>
            <a:pPr marL="0" indent="0">
              <a:buNone/>
            </a:pPr>
            <a:endParaRPr lang="hr-HR" sz="1100" dirty="0"/>
          </a:p>
          <a:p>
            <a:pPr lvl="1">
              <a:buFont typeface="+mj-lt"/>
              <a:buAutoNum type="arabicPeriod"/>
            </a:pPr>
            <a:endParaRPr lang="en-GB" sz="700" dirty="0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3EE1EFA8-4C5C-46A2-8662-07BBCD000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hr-HR" altLang="sr-Latn-RS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Zoran Ivanković, dipl.ing.građ.</a:t>
            </a:r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0C6EE942-6D94-4BBE-B0D1-875DF6D2772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A97B197-5111-4B02-8047-EF5F65D3E305}" type="slidenum">
              <a:rPr lang="hr-HR" altLang="sr-Latn-RS" smtClean="0"/>
              <a:pPr>
                <a:defRPr/>
              </a:pPr>
              <a:t>23</a:t>
            </a:fld>
            <a:endParaRPr lang="hr-HR" altLang="sr-Latn-RS" dirty="0"/>
          </a:p>
        </p:txBody>
      </p:sp>
    </p:spTree>
    <p:extLst>
      <p:ext uri="{BB962C8B-B14F-4D97-AF65-F5344CB8AC3E}">
        <p14:creationId xmlns:p14="http://schemas.microsoft.com/office/powerpoint/2010/main" val="21705734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5E3E7BB-6597-40C1-90C6-AACA08FD70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9"/>
          </a:xfrm>
        </p:spPr>
        <p:txBody>
          <a:bodyPr/>
          <a:lstStyle/>
          <a:p>
            <a:r>
              <a:rPr lang="hr-HR" sz="2400" b="1" dirty="0">
                <a:solidFill>
                  <a:prstClr val="black"/>
                </a:solidFill>
              </a:rPr>
              <a:t>RADOVI KOJI NISU UGOVORENI SA IZVOĐAČEM</a:t>
            </a:r>
            <a:endParaRPr lang="en-GB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44845AB-1246-469A-A7D0-065D7FB6A6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36712"/>
            <a:ext cx="8686800" cy="5289451"/>
          </a:xfrm>
        </p:spPr>
        <p:txBody>
          <a:bodyPr/>
          <a:lstStyle/>
          <a:p>
            <a:pPr marL="0" lvl="0" indent="0">
              <a:buNone/>
            </a:pPr>
            <a:r>
              <a:rPr lang="hr-HR" sz="1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Ako drugačije nije ugovoreno, Nadzorni inženjer postupa na sljedeći način:</a:t>
            </a:r>
          </a:p>
          <a:p>
            <a:pPr lvl="0">
              <a:buFont typeface="+mj-lt"/>
              <a:buAutoNum type="arabicPeriod"/>
            </a:pPr>
            <a:r>
              <a:rPr lang="hr-HR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Zahtjeva od Izvođača pisano obrazloženje zašto smatra da su aktivnosti izvan predviđenog opsega ugovora </a:t>
            </a:r>
          </a:p>
          <a:p>
            <a:pPr lvl="0">
              <a:buFont typeface="+mj-lt"/>
              <a:buAutoNum type="arabicPeriod"/>
            </a:pPr>
            <a:r>
              <a:rPr lang="hr-HR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Obrazloženje mora sadržavati, analizu cijene grafički prilog/ izvod iz Troškovnika, a koji će jasno prikazati o kakvoj se manjkavosti radi</a:t>
            </a:r>
          </a:p>
          <a:p>
            <a:pPr lvl="0">
              <a:buFont typeface="+mj-lt"/>
              <a:buAutoNum type="arabicPeriod"/>
            </a:pPr>
            <a:r>
              <a:rPr lang="hr-HR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Nadzorni inženjer će pregledati projektnu dokumentaciju, tender dokumentaciju, opće uvjete i troškovnik te ustanoviti opću vjerodostojnost zahtjeva.</a:t>
            </a:r>
          </a:p>
          <a:p>
            <a:pPr marL="893763" lvl="0" indent="0">
              <a:buNone/>
            </a:pPr>
            <a:r>
              <a:rPr lang="hr-HR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3.a. Ako smatra da je zahtjev utemeljen (smatra da je zahtjev utemeljen ali još ne daje službeno očitovanje nikome) Nadzor šalje izvođačev zahtjev Projektantu i zahtijeva očitovanje o navedenoj manjkavosti, a na znanje Naručitelju</a:t>
            </a:r>
          </a:p>
          <a:p>
            <a:pPr marL="893763" indent="0">
              <a:buNone/>
            </a:pPr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3.b. Ako smatra da je zahtjev neutemeljen, vraća zahtjev Izvođaču sa popratnim dopisom, u kojem  obrazlaže svoj stav, obvezno na znanje Naručitelju i Projektantu.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D5A6B0B7-E74C-4A32-8801-2D14287F6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hr-HR" altLang="sr-Latn-RS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Zoran Ivanković, dipl.ing.građ.</a:t>
            </a:r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E63FCD1C-464C-4B34-A5ED-5D3C9D03F75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A97B197-5111-4B02-8047-EF5F65D3E305}" type="slidenum">
              <a:rPr lang="hr-HR" altLang="sr-Latn-RS" smtClean="0"/>
              <a:pPr>
                <a:defRPr/>
              </a:pPr>
              <a:t>24</a:t>
            </a:fld>
            <a:endParaRPr lang="hr-HR" altLang="sr-Latn-RS" dirty="0"/>
          </a:p>
        </p:txBody>
      </p:sp>
    </p:spTree>
    <p:extLst>
      <p:ext uri="{BB962C8B-B14F-4D97-AF65-F5344CB8AC3E}">
        <p14:creationId xmlns:p14="http://schemas.microsoft.com/office/powerpoint/2010/main" val="30284377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2F58995-5456-44E9-98FF-077C0062D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457199"/>
          </a:xfrm>
        </p:spPr>
        <p:txBody>
          <a:bodyPr/>
          <a:lstStyle/>
          <a:p>
            <a:r>
              <a:rPr lang="hr-HR" sz="2400" b="1" dirty="0">
                <a:solidFill>
                  <a:prstClr val="black"/>
                </a:solidFill>
              </a:rPr>
              <a:t>RADOVI KOJI NISU UGOVORENI SA IZVOĐAČEM</a:t>
            </a:r>
            <a:endParaRPr lang="en-GB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43981AE-2F95-4101-99D0-C4D0D7E2C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731838"/>
            <a:ext cx="8147248" cy="5394326"/>
          </a:xfrm>
        </p:spPr>
        <p:txBody>
          <a:bodyPr/>
          <a:lstStyle/>
          <a:p>
            <a:pPr marL="0" lvl="0" indent="0">
              <a:buNone/>
            </a:pPr>
            <a:r>
              <a:rPr lang="hr-HR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Ako je zahtjev utemeljen,   analiza ponuđene jedinične cijene ili ukupnu cijenu rada, </a:t>
            </a:r>
            <a:r>
              <a:rPr lang="hr-HR" sz="18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poštivajući</a:t>
            </a:r>
            <a:r>
              <a:rPr lang="hr-HR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kriterije po slijedećem redoslijedu : </a:t>
            </a:r>
          </a:p>
          <a:p>
            <a:pPr marL="625475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primjenom iste ili slične stavke  iz ugovorenog troškovnika</a:t>
            </a:r>
          </a:p>
          <a:p>
            <a:pPr marL="625475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umnožak normama predviđenog vremena pojedinog rada i utroška materijala  sa ugovorenom satnicom radnika/stroja ili ugovorene cijene materijala.</a:t>
            </a:r>
          </a:p>
          <a:p>
            <a:pPr marL="625475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zajednička prihvatljivu iskustvenu normu</a:t>
            </a:r>
          </a:p>
          <a:p>
            <a:pPr marL="625475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zajednički odabir  minimalno tri poslovna subjekta kojima će biti upućen zahtjev za ponudu.</a:t>
            </a:r>
          </a:p>
          <a:p>
            <a:pPr marL="625475" indent="-265113"/>
            <a:endParaRPr lang="hr-H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hr-HR" sz="1800" b="1" dirty="0">
                <a:latin typeface="Arial" panose="020B0604020202020204" pitchFamily="34" charset="0"/>
                <a:cs typeface="Arial" panose="020B0604020202020204" pitchFamily="34" charset="0"/>
              </a:rPr>
              <a:t>PREPORUKA: </a:t>
            </a:r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U obrazloženju cijene Nadzor nikako ne smije koristiti  pridjeve skupo/  jeftino/ tržišno nego isključivo sukladno ugovoru/ sukladno normativu/ sukladno ugovorenoj satnici 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CD48C01F-CA78-4E4D-94A4-97B2623D5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hr-HR" altLang="sr-Latn-RS" dirty="0"/>
              <a:t>Ime i prezime predavača</a:t>
            </a:r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F03DDA94-9ABE-4709-BB23-72E9509DEB7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A97B197-5111-4B02-8047-EF5F65D3E305}" type="slidenum">
              <a:rPr lang="hr-HR" altLang="sr-Latn-RS" smtClean="0"/>
              <a:pPr>
                <a:defRPr/>
              </a:pPr>
              <a:t>25</a:t>
            </a:fld>
            <a:endParaRPr lang="hr-HR" altLang="sr-Latn-RS" dirty="0"/>
          </a:p>
        </p:txBody>
      </p:sp>
    </p:spTree>
    <p:extLst>
      <p:ext uri="{BB962C8B-B14F-4D97-AF65-F5344CB8AC3E}">
        <p14:creationId xmlns:p14="http://schemas.microsoft.com/office/powerpoint/2010/main" val="18672640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274638"/>
            <a:ext cx="8003232" cy="457199"/>
          </a:xfrm>
        </p:spPr>
        <p:txBody>
          <a:bodyPr/>
          <a:lstStyle/>
          <a:p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KOMUNIKACIJA U GRAĐENJU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846654"/>
            <a:ext cx="8147248" cy="5545038"/>
          </a:xfrm>
        </p:spPr>
        <p:txBody>
          <a:bodyPr/>
          <a:lstStyle/>
          <a:p>
            <a:endParaRPr lang="hr-HR" sz="11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hr-HR" sz="1800" b="1" dirty="0">
                <a:latin typeface="Arial" panose="020B0604020202020204" pitchFamily="34" charset="0"/>
                <a:cs typeface="Arial" panose="020B0604020202020204" pitchFamily="34" charset="0"/>
              </a:rPr>
              <a:t>1. Korespondencija </a:t>
            </a:r>
          </a:p>
          <a:p>
            <a:pPr marL="625475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Cilj:  evidentiranja uputa /primjedbi / zaključaka sastanka /  jednoznačno tumačenje događaja/ aktualnih stanja stvari u projektu/ nedvosmislenost uputa - izbjegavanje  česte pogreške da svaki učesnik sastanka upamti samo dio i to na način koji isključivo njemu odgovara, a zanemari suštinu ili važnije dijelove ostatka Ugovora/dogovora. </a:t>
            </a:r>
          </a:p>
          <a:p>
            <a:pPr marL="625475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Isključivo pisanim putem</a:t>
            </a:r>
            <a:endParaRPr lang="hr-HR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5475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Dostava elektronski, važnije preporučeno poštom</a:t>
            </a:r>
          </a:p>
          <a:p>
            <a:pPr marL="0" indent="0">
              <a:buNone/>
            </a:pPr>
            <a:r>
              <a:rPr lang="hr-HR" sz="1800" b="1" dirty="0">
                <a:latin typeface="Arial" panose="020B0604020202020204" pitchFamily="34" charset="0"/>
                <a:cs typeface="Arial" panose="020B0604020202020204" pitchFamily="34" charset="0"/>
              </a:rPr>
              <a:t>2. Koordinacijski sastanci</a:t>
            </a:r>
          </a:p>
          <a:p>
            <a:pPr marL="625475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Prisutni svi učesnici u projektu</a:t>
            </a:r>
          </a:p>
          <a:p>
            <a:pPr marL="625475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Javna poduzeća (ili oni koji imaju utjecaj na projekt)</a:t>
            </a:r>
          </a:p>
          <a:p>
            <a:pPr marL="625475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Redoviti periodi održavanja</a:t>
            </a:r>
          </a:p>
          <a:p>
            <a:pPr marL="625475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Odrediti termin i zahtijevati urednost prisustva</a:t>
            </a:r>
          </a:p>
          <a:p>
            <a:pPr marL="625475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Redovite teme: sigurnost, aktualne teme realizacije, problemi, stanje dinamika</a:t>
            </a:r>
          </a:p>
          <a:p>
            <a:pPr marL="625475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Obavezno zapisnik, odgovorne osobe, odgovorne osobe ovjeriti najkasnije do slijedećeg sastanka</a:t>
            </a:r>
          </a:p>
          <a:p>
            <a:endParaRPr lang="hr-HR" sz="1100" dirty="0"/>
          </a:p>
          <a:p>
            <a:endParaRPr lang="hr-HR" sz="1100" dirty="0"/>
          </a:p>
          <a:p>
            <a:endParaRPr lang="hr-HR" sz="11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hr-HR" altLang="sr-Latn-RS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Zoran Ivanković, dipl.ing.građ.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A97B197-5111-4B02-8047-EF5F65D3E305}" type="slidenum">
              <a:rPr lang="hr-HR" altLang="sr-Latn-RS" smtClean="0"/>
              <a:pPr>
                <a:defRPr/>
              </a:pPr>
              <a:t>26</a:t>
            </a:fld>
            <a:endParaRPr lang="hr-HR" altLang="sr-Latn-RS" dirty="0"/>
          </a:p>
        </p:txBody>
      </p:sp>
    </p:spTree>
    <p:extLst>
      <p:ext uri="{BB962C8B-B14F-4D97-AF65-F5344CB8AC3E}">
        <p14:creationId xmlns:p14="http://schemas.microsoft.com/office/powerpoint/2010/main" val="28565492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59B3039-E109-4A06-A8DE-0649C25C9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457199"/>
          </a:xfrm>
        </p:spPr>
        <p:txBody>
          <a:bodyPr/>
          <a:lstStyle/>
          <a:p>
            <a:r>
              <a:rPr lang="hr-HR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KOMUNIKACIJA U GRAĐENJU</a:t>
            </a:r>
            <a:endParaRPr lang="en-GB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59EFFC0-B062-461B-92E5-1EB1512A21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731838"/>
            <a:ext cx="8147248" cy="5394326"/>
          </a:xfrm>
        </p:spPr>
        <p:txBody>
          <a:bodyPr/>
          <a:lstStyle/>
          <a:p>
            <a:pPr marL="0" lvl="0" indent="0">
              <a:buNone/>
            </a:pPr>
            <a:r>
              <a:rPr lang="hr-HR" sz="1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Učesnici u projektu</a:t>
            </a:r>
          </a:p>
          <a:p>
            <a:pPr marL="625475" indent="-265113"/>
            <a:r>
              <a:rPr lang="hr-HR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Složiti vertikale komunikacija u projektu, zvanično nominirane osobe i netko koga još smatrate važnim...</a:t>
            </a:r>
          </a:p>
          <a:p>
            <a:pPr marL="625475" indent="-265113"/>
            <a:r>
              <a:rPr lang="hr-HR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Izbjeći mogućnost uplitanja neovlaštene osobe u projektu, uvesti zabranu pisanja </a:t>
            </a:r>
          </a:p>
          <a:p>
            <a:pPr marL="625475" indent="-265113"/>
            <a:r>
              <a:rPr lang="hr-HR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Odrediti kome je potrebno dostaviti pojedine dokumente, a kome je kontraproduktivno</a:t>
            </a:r>
          </a:p>
          <a:p>
            <a:pPr marL="625475" indent="-265113"/>
            <a:r>
              <a:rPr lang="hr-HR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Voditi računa da je cijeli posao  nečija poslovna tajna </a:t>
            </a:r>
          </a:p>
          <a:p>
            <a:pPr marL="0" lvl="0" indent="0">
              <a:buNone/>
            </a:pPr>
            <a:endParaRPr lang="hr-HR" sz="18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hr-HR" sz="1100" dirty="0">
              <a:solidFill>
                <a:prstClr val="black"/>
              </a:solidFill>
            </a:endParaRPr>
          </a:p>
          <a:p>
            <a:endParaRPr lang="en-GB" dirty="0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5E79F0C3-51C2-421E-B8E3-88CA109D1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hr-HR" altLang="sr-Latn-RS" dirty="0"/>
              <a:t>Ime i prezime predavača</a:t>
            </a:r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FFB031F6-317F-4794-BBC0-058589E4D9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A97B197-5111-4B02-8047-EF5F65D3E305}" type="slidenum">
              <a:rPr lang="hr-HR" altLang="sr-Latn-RS" smtClean="0"/>
              <a:pPr>
                <a:defRPr/>
              </a:pPr>
              <a:t>27</a:t>
            </a:fld>
            <a:endParaRPr lang="hr-HR" altLang="sr-Latn-RS" dirty="0"/>
          </a:p>
        </p:txBody>
      </p:sp>
    </p:spTree>
    <p:extLst>
      <p:ext uri="{BB962C8B-B14F-4D97-AF65-F5344CB8AC3E}">
        <p14:creationId xmlns:p14="http://schemas.microsoft.com/office/powerpoint/2010/main" val="27084786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457199"/>
          </a:xfrm>
        </p:spPr>
        <p:txBody>
          <a:bodyPr/>
          <a:lstStyle/>
          <a:p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KOMUNIKACIJA U GRAĐENJU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836712"/>
            <a:ext cx="8363272" cy="5472608"/>
          </a:xfrm>
        </p:spPr>
        <p:txBody>
          <a:bodyPr/>
          <a:lstStyle/>
          <a:p>
            <a:pPr marL="0" lvl="0" indent="0">
              <a:buNone/>
            </a:pPr>
            <a:endParaRPr lang="hr-HR" sz="12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hr-HR" sz="1800" b="1" dirty="0">
                <a:latin typeface="Arial" panose="020B0604020202020204" pitchFamily="34" charset="0"/>
                <a:cs typeface="Arial" panose="020B0604020202020204" pitchFamily="34" charset="0"/>
              </a:rPr>
              <a:t>4. Obavezan sadržaj pisanog dokumenta</a:t>
            </a:r>
          </a:p>
          <a:p>
            <a:pPr marL="625475" lvl="0" indent="-265113"/>
            <a:r>
              <a:rPr lang="hr-HR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Jedinstvena numeracija, predmetom i autorom dopisa, sa pozivom na Članak ugovora na kojem se bazira</a:t>
            </a:r>
          </a:p>
          <a:p>
            <a:pPr marL="625475" lvl="0" indent="-265113"/>
            <a:r>
              <a:rPr lang="hr-HR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Korespondencija mora biti sadržan</a:t>
            </a:r>
            <a:r>
              <a:rPr lang="en-GB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hr-HR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isključivo od činjenica, provjerenih navoda, naloga, sa ili bez uputa o postupanju.</a:t>
            </a:r>
          </a:p>
          <a:p>
            <a:pPr marL="625475" lvl="0" indent="-265113"/>
            <a:r>
              <a:rPr lang="hr-HR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svim nalozima/ uputama koji se daju izvršiteljima u rubrici ‘’na znanje’’ treba biti onaj tko taj nalog inicira, a na početku treba navesti: na zahtjev ili po nalogu naručitelja/ projektanta...</a:t>
            </a:r>
          </a:p>
          <a:p>
            <a:pPr marL="625475" lvl="0" indent="-265113"/>
            <a:r>
              <a:rPr lang="hr-HR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dopisima/ zapisnicima mora biti naveden i rok u kojem se planira/ nalaže realizacija aktivnosti.</a:t>
            </a:r>
          </a:p>
          <a:p>
            <a:pPr marL="625475" lvl="0" indent="-265113"/>
            <a:r>
              <a:rPr lang="hr-HR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kraju svakog zapisnika mora pisati da je prihvatljiva primjedba na navode zapisnika u roku od tri dana od dana dostave u protivnom će se smatrati da su učesnici suglasni sa zaključcima</a:t>
            </a:r>
            <a:endParaRPr lang="hr-HR" sz="1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hr-HR" sz="1800" b="1" dirty="0">
                <a:latin typeface="Arial" panose="020B0604020202020204" pitchFamily="34" charset="0"/>
                <a:cs typeface="Arial" panose="020B0604020202020204" pitchFamily="34" charset="0"/>
              </a:rPr>
              <a:t>5. Neprihvatljivo</a:t>
            </a:r>
          </a:p>
          <a:p>
            <a:pPr marL="625475" indent="-265113"/>
            <a:r>
              <a:rPr lang="hr-HR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Suvišni emotivni elementi, promišljanja, kritiziranja, epiteta, prepirke ili svađa, obraćanja sa  ja/ti nego isključivo sa poštovani,  pisanje o meritumu i na kraju zaključak/ upozorenje/ napomena.</a:t>
            </a:r>
          </a:p>
          <a:p>
            <a:endParaRPr lang="hr-HR" sz="11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hr-HR" altLang="sr-Latn-RS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Zoran Ivanković, dipl.ing.građ.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A97B197-5111-4B02-8047-EF5F65D3E305}" type="slidenum">
              <a:rPr lang="hr-HR" altLang="sr-Latn-RS" smtClean="0"/>
              <a:pPr>
                <a:defRPr/>
              </a:pPr>
              <a:t>28</a:t>
            </a:fld>
            <a:endParaRPr lang="hr-HR" altLang="sr-Latn-RS" dirty="0"/>
          </a:p>
        </p:txBody>
      </p:sp>
    </p:spTree>
    <p:extLst>
      <p:ext uri="{BB962C8B-B14F-4D97-AF65-F5344CB8AC3E}">
        <p14:creationId xmlns:p14="http://schemas.microsoft.com/office/powerpoint/2010/main" val="413249947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075240" cy="457199"/>
          </a:xfrm>
        </p:spPr>
        <p:txBody>
          <a:bodyPr/>
          <a:lstStyle/>
          <a:p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IZVJEŠTAVANJE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836712"/>
            <a:ext cx="8219256" cy="5289451"/>
          </a:xfrm>
        </p:spPr>
        <p:txBody>
          <a:bodyPr/>
          <a:lstStyle/>
          <a:p>
            <a:pPr marL="0" indent="0">
              <a:buNone/>
            </a:pPr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Naručitelj </a:t>
            </a:r>
            <a:r>
              <a:rPr lang="hr-HR" sz="1800" b="1" dirty="0">
                <a:latin typeface="Arial" panose="020B0604020202020204" pitchFamily="34" charset="0"/>
                <a:cs typeface="Arial" panose="020B0604020202020204" pitchFamily="34" charset="0"/>
              </a:rPr>
              <a:t>mora biti u svakom trenutku upoznat </a:t>
            </a:r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sa stvarnim stanjem relizacije projekta</a:t>
            </a:r>
          </a:p>
          <a:p>
            <a:pPr marL="625475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stanje dinamike</a:t>
            </a:r>
          </a:p>
          <a:p>
            <a:pPr marL="625475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sigurnost na i oko gradilišta</a:t>
            </a:r>
          </a:p>
          <a:p>
            <a:pPr marL="625475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aktualni problemi i nedoumice</a:t>
            </a:r>
          </a:p>
          <a:p>
            <a:pPr marL="625475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prijedlozi rješavanja </a:t>
            </a:r>
          </a:p>
          <a:p>
            <a:pPr marL="625475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sve što utječe /otežava / uvlači realizaciju u rizik ili je na bilo koji  način usporava 	</a:t>
            </a:r>
          </a:p>
          <a:p>
            <a:pPr marL="0" indent="0">
              <a:buNone/>
            </a:pPr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Izvještavanje ima za cilj naručitelja učiniti aktivnim i odgovornim sudionikom procesa građenja.</a:t>
            </a:r>
          </a:p>
          <a:p>
            <a:pPr marL="0" indent="0">
              <a:buNone/>
            </a:pPr>
            <a:r>
              <a:rPr lang="hr-HR" sz="1800" b="1" dirty="0">
                <a:latin typeface="Arial" panose="020B0604020202020204" pitchFamily="34" charset="0"/>
                <a:cs typeface="Arial" panose="020B0604020202020204" pitchFamily="34" charset="0"/>
              </a:rPr>
              <a:t>Nedopustivo </a:t>
            </a:r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- naručitelj konstatira da za nešto  nije znao, a da je znao bilo bi drugačije ili …</a:t>
            </a:r>
          </a:p>
          <a:p>
            <a:pPr marL="0" indent="0">
              <a:buNone/>
            </a:pPr>
            <a:r>
              <a:rPr lang="hr-HR" sz="1800" b="1" dirty="0">
                <a:latin typeface="Arial" panose="020B0604020202020204" pitchFamily="34" charset="0"/>
                <a:cs typeface="Arial" panose="020B0604020202020204" pitchFamily="34" charset="0"/>
              </a:rPr>
              <a:t>Nadzor je onaj tko kontrolira i provodi ugovore o građenju, a nije onaj tko rješava sve moguće probleme koji se mogu stvoriti u vezi građenja i gradilištem.</a:t>
            </a:r>
          </a:p>
          <a:p>
            <a:pPr marL="0" indent="0">
              <a:buNone/>
            </a:pPr>
            <a:endParaRPr lang="hr-HR" sz="1100" dirty="0"/>
          </a:p>
          <a:p>
            <a:pPr marL="0" indent="0">
              <a:buNone/>
            </a:pPr>
            <a:endParaRPr lang="hr-HR" sz="11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hr-HR" altLang="sr-Latn-RS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Zoran Ivanković, dipl.ing.građ.</a:t>
            </a:r>
          </a:p>
          <a:p>
            <a:pPr>
              <a:defRPr/>
            </a:pPr>
            <a:endParaRPr lang="hr-HR" altLang="sr-Latn-R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A97B197-5111-4B02-8047-EF5F65D3E305}" type="slidenum">
              <a:rPr lang="hr-HR" altLang="sr-Latn-RS" smtClean="0"/>
              <a:pPr>
                <a:defRPr/>
              </a:pPr>
              <a:t>29</a:t>
            </a:fld>
            <a:endParaRPr lang="hr-HR" altLang="sr-Latn-RS" dirty="0"/>
          </a:p>
        </p:txBody>
      </p:sp>
    </p:spTree>
    <p:extLst>
      <p:ext uri="{BB962C8B-B14F-4D97-AF65-F5344CB8AC3E}">
        <p14:creationId xmlns:p14="http://schemas.microsoft.com/office/powerpoint/2010/main" val="3203694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E9920ED-5245-4A3D-BDF3-2C6B3775A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PRVI KORACI - DOKUMENTACIJA  GRADILIŠTA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9A9CE41-C580-40B8-82AE-B528840316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836712"/>
            <a:ext cx="8147248" cy="5400600"/>
          </a:xfrm>
        </p:spPr>
        <p:txBody>
          <a:bodyPr/>
          <a:lstStyle/>
          <a:p>
            <a:pPr marL="228600" indent="-228600">
              <a:buAutoNum type="arabicPeriod"/>
            </a:pPr>
            <a:r>
              <a:rPr lang="hr-HR" sz="1800" b="1" dirty="0">
                <a:latin typeface="Arial" panose="020B0604020202020204" pitchFamily="34" charset="0"/>
                <a:cs typeface="Arial" panose="020B0604020202020204" pitchFamily="34" charset="0"/>
              </a:rPr>
              <a:t>Pregled odobrenja za građenje</a:t>
            </a:r>
          </a:p>
          <a:p>
            <a:pPr marL="712788" indent="-357188">
              <a:tabLst>
                <a:tab pos="446088" algn="l"/>
              </a:tabLst>
            </a:pPr>
            <a:r>
              <a:rPr lang="hr-HR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legislativa</a:t>
            </a:r>
          </a:p>
          <a:p>
            <a:pPr marL="712788" indent="-357188">
              <a:tabLst>
                <a:tab pos="446088" algn="l"/>
              </a:tabLst>
            </a:pPr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pročitati dokument pažljivo i u cijelosti</a:t>
            </a:r>
          </a:p>
          <a:p>
            <a:pPr marL="712788" indent="-357188">
              <a:tabLst>
                <a:tab pos="446088" algn="l"/>
              </a:tabLst>
            </a:pPr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obveze prijave</a:t>
            </a:r>
          </a:p>
          <a:p>
            <a:pPr marL="712788" indent="-357188">
              <a:tabLst>
                <a:tab pos="446088" algn="l"/>
              </a:tabLst>
            </a:pPr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popis projektne dokumentacije </a:t>
            </a:r>
          </a:p>
          <a:p>
            <a:pPr marL="712788" indent="-357188">
              <a:tabLst>
                <a:tab pos="446088" algn="l"/>
              </a:tabLst>
            </a:pPr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obuhvat (čestice zemlje) zahvata</a:t>
            </a:r>
          </a:p>
          <a:p>
            <a:pPr marL="712788" indent="-357188">
              <a:tabLst>
                <a:tab pos="446088" algn="l"/>
              </a:tabLst>
            </a:pPr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izvješća revidenta</a:t>
            </a:r>
          </a:p>
          <a:p>
            <a:pPr marL="712788" indent="-357188">
              <a:tabLst>
                <a:tab pos="446088" algn="l"/>
              </a:tabLst>
            </a:pPr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ograničenja</a:t>
            </a:r>
          </a:p>
          <a:p>
            <a:pPr marL="0" indent="0">
              <a:buNone/>
            </a:pPr>
            <a:r>
              <a:rPr lang="hr-HR" sz="1800" b="1" dirty="0">
                <a:latin typeface="Arial" panose="020B0604020202020204" pitchFamily="34" charset="0"/>
                <a:cs typeface="Arial" panose="020B0604020202020204" pitchFamily="34" charset="0"/>
              </a:rPr>
              <a:t>2. Projektna dokumentacija</a:t>
            </a:r>
          </a:p>
          <a:p>
            <a:pPr marL="536575" indent="-180975"/>
            <a:r>
              <a:rPr lang="hr-HR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cjelovitost po dozvoli	</a:t>
            </a:r>
          </a:p>
          <a:p>
            <a:pPr marL="536575" indent="-180975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usklađenost dostavljenog sa ovjerenim primjerkom	</a:t>
            </a:r>
          </a:p>
          <a:p>
            <a:pPr marL="536575" indent="-180975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usklađenost glavnog i izvedbenog projekta	</a:t>
            </a:r>
          </a:p>
          <a:p>
            <a:pPr marL="536575" indent="-180975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posebni uvjeti javnih poduzeća	</a:t>
            </a:r>
          </a:p>
          <a:p>
            <a:pPr marL="536575" indent="-180975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tehnički opis	</a:t>
            </a:r>
          </a:p>
          <a:p>
            <a:pPr marL="536575" indent="-180975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pokušati predvidjeti tehnološki slijed građenja</a:t>
            </a:r>
            <a:r>
              <a:rPr lang="hr-HR" sz="18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indent="0">
              <a:buNone/>
            </a:pPr>
            <a:endParaRPr lang="hr-HR" sz="1200" b="1" dirty="0"/>
          </a:p>
          <a:p>
            <a:pPr marL="0" indent="0">
              <a:buNone/>
            </a:pPr>
            <a:endParaRPr lang="hr-HR" sz="1200" b="1" dirty="0"/>
          </a:p>
          <a:p>
            <a:pPr marL="0" indent="0">
              <a:buNone/>
            </a:pPr>
            <a:endParaRPr lang="hr-HR" sz="1200" b="1" dirty="0"/>
          </a:p>
          <a:p>
            <a:pPr marL="0" indent="0">
              <a:buNone/>
            </a:pPr>
            <a:endParaRPr lang="hr-HR" sz="1200" b="1" dirty="0"/>
          </a:p>
          <a:p>
            <a:pPr marL="0" indent="0">
              <a:buNone/>
            </a:pPr>
            <a:endParaRPr lang="hr-HR" sz="1200" b="1" dirty="0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CCC5E26E-F29A-48E8-9205-2CB2B002A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 altLang="sr-Latn-RS" sz="1800" dirty="0">
                <a:latin typeface="Arial" panose="020B0604020202020204" pitchFamily="34" charset="0"/>
                <a:cs typeface="Arial" panose="020B0604020202020204" pitchFamily="34" charset="0"/>
              </a:rPr>
              <a:t>Zoran Ivanković, dipl.ing.građ.</a:t>
            </a:r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E69388CE-BE5C-483B-BF80-C6F8575D35A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A97B197-5111-4B02-8047-EF5F65D3E305}" type="slidenum">
              <a:rPr lang="hr-HR" altLang="sr-Latn-RS" smtClean="0"/>
              <a:pPr>
                <a:defRPr/>
              </a:pPr>
              <a:t>3</a:t>
            </a:fld>
            <a:endParaRPr lang="hr-HR" altLang="sr-Latn-RS" dirty="0"/>
          </a:p>
        </p:txBody>
      </p:sp>
    </p:spTree>
    <p:extLst>
      <p:ext uri="{BB962C8B-B14F-4D97-AF65-F5344CB8AC3E}">
        <p14:creationId xmlns:p14="http://schemas.microsoft.com/office/powerpoint/2010/main" val="252203079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PRIMOPREDAJA RADOVA - IZVOĐAČ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Nije zakonska, ponekad ni ugovorna obveza </a:t>
            </a:r>
          </a:p>
          <a:p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Dokumentirano i obostrano okončanje ugovornih obveza</a:t>
            </a:r>
          </a:p>
          <a:p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Komisija,  svi predstavnici učesnika:  Izvođač, Naručitelj, Nadzor</a:t>
            </a:r>
          </a:p>
          <a:p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Obavezno pisani zapisnik</a:t>
            </a:r>
          </a:p>
          <a:p>
            <a:pPr marL="898525" indent="-180975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popis dokumentacije izvedenog stanja i održavanja</a:t>
            </a:r>
          </a:p>
          <a:p>
            <a:pPr marL="898525" indent="-180975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okolnosti vezane za rok</a:t>
            </a:r>
          </a:p>
          <a:p>
            <a:pPr marL="898525" indent="-180975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stanje financijskih jamstava</a:t>
            </a:r>
          </a:p>
          <a:p>
            <a:pPr marL="898525" indent="-180975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stanje brojila energenata</a:t>
            </a:r>
          </a:p>
          <a:p>
            <a:pPr marL="898525" indent="-180975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nedostaci građenja sa fotodokumentacijom i rokom otklanjanja</a:t>
            </a:r>
          </a:p>
          <a:p>
            <a:pPr marL="898525" indent="-180975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sve ostalo što dokumentira stanje izgrađene građevine</a:t>
            </a:r>
          </a:p>
          <a:p>
            <a:pPr marL="898525" indent="-180975"/>
            <a: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  <a:t>svi potpisati zapisnik, a ako netko ne želi napisati razlog…</a:t>
            </a:r>
          </a:p>
          <a:p>
            <a:pPr marL="898525" indent="-180975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obveza preuzimanja; mali i veliki nedostaci, funkcija građevine</a:t>
            </a:r>
          </a:p>
          <a:p>
            <a:pPr marL="0" indent="0">
              <a:buNone/>
            </a:pPr>
            <a:endParaRPr lang="hr-HR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hr-HR" altLang="sr-Latn-RS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Zoran Ivanković, dipl.ing.građ.</a:t>
            </a:r>
          </a:p>
          <a:p>
            <a:pPr>
              <a:defRPr/>
            </a:pPr>
            <a:endParaRPr lang="hr-HR" altLang="sr-Latn-R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A97B197-5111-4B02-8047-EF5F65D3E305}" type="slidenum">
              <a:rPr lang="hr-HR" altLang="sr-Latn-RS" smtClean="0"/>
              <a:pPr>
                <a:defRPr/>
              </a:pPr>
              <a:t>30</a:t>
            </a:fld>
            <a:endParaRPr lang="hr-HR" altLang="sr-Latn-RS" dirty="0"/>
          </a:p>
        </p:txBody>
      </p:sp>
    </p:spTree>
    <p:extLst>
      <p:ext uri="{BB962C8B-B14F-4D97-AF65-F5344CB8AC3E}">
        <p14:creationId xmlns:p14="http://schemas.microsoft.com/office/powerpoint/2010/main" val="256583620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075240" cy="457199"/>
          </a:xfrm>
        </p:spPr>
        <p:txBody>
          <a:bodyPr/>
          <a:lstStyle/>
          <a:p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OKONČANI OBRAČUN - IZVOĐAČ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836712"/>
            <a:ext cx="8219256" cy="5289451"/>
          </a:xfrm>
        </p:spPr>
        <p:txBody>
          <a:bodyPr/>
          <a:lstStyle/>
          <a:p>
            <a:pPr marL="0" indent="0">
              <a:buNone/>
            </a:pPr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Usklađivanje financijskih parametara ugovora</a:t>
            </a:r>
          </a:p>
          <a:p>
            <a:pPr marL="0" indent="0">
              <a:buNone/>
            </a:pPr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Napraviti zapisnik</a:t>
            </a:r>
          </a:p>
          <a:p>
            <a:pPr indent="282575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primopredaja da ili ne, otklonjeni nedostaci</a:t>
            </a:r>
          </a:p>
          <a:p>
            <a:pPr indent="282575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stanje avansa</a:t>
            </a:r>
          </a:p>
          <a:p>
            <a:pPr indent="282575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vrijednost izvršenih i isplaćenih radova</a:t>
            </a:r>
          </a:p>
          <a:p>
            <a:pPr indent="282575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ugovorne kazne</a:t>
            </a:r>
          </a:p>
          <a:p>
            <a:pPr indent="282575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osnova za zadržavanje sredstava po osnovi kvalitete</a:t>
            </a:r>
          </a:p>
          <a:p>
            <a:pPr indent="282575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ostala privremena ili trajna zadržavanja </a:t>
            </a:r>
          </a:p>
          <a:p>
            <a:pPr indent="282575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preostalo za naplatu</a:t>
            </a:r>
          </a:p>
          <a:p>
            <a:pPr marL="0" indent="0">
              <a:buNone/>
            </a:pPr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Zadržavanje iznosa i ugovorna kazna terećenjem ili kontra računom ..</a:t>
            </a:r>
          </a:p>
          <a:p>
            <a:pPr marL="0" indent="0">
              <a:buNone/>
            </a:pPr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Porezne napomene: nema umanjivanja osnovice izvršene usluge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hr-HR" altLang="sr-Latn-RS" dirty="0"/>
              <a:t>Ime i prezime predavača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A97B197-5111-4B02-8047-EF5F65D3E305}" type="slidenum">
              <a:rPr lang="hr-HR" altLang="sr-Latn-RS" smtClean="0"/>
              <a:pPr>
                <a:defRPr/>
              </a:pPr>
              <a:t>31</a:t>
            </a:fld>
            <a:endParaRPr lang="hr-HR" altLang="sr-Latn-RS" dirty="0"/>
          </a:p>
        </p:txBody>
      </p:sp>
    </p:spTree>
    <p:extLst>
      <p:ext uri="{BB962C8B-B14F-4D97-AF65-F5344CB8AC3E}">
        <p14:creationId xmlns:p14="http://schemas.microsoft.com/office/powerpoint/2010/main" val="75542724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/>
          <a:lstStyle/>
          <a:p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RASKIDI UGOVORA O GRAĐENJU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31940" cy="5590698"/>
          </a:xfrm>
        </p:spPr>
        <p:txBody>
          <a:bodyPr/>
          <a:lstStyle/>
          <a:p>
            <a:pPr marL="0" indent="0">
              <a:buNone/>
            </a:pPr>
            <a:r>
              <a:rPr lang="hr-HR" sz="1800" b="1" dirty="0">
                <a:latin typeface="Arial" panose="020B0604020202020204" pitchFamily="34" charset="0"/>
                <a:cs typeface="Arial" panose="020B0604020202020204" pitchFamily="34" charset="0"/>
              </a:rPr>
              <a:t>1. LOŠE FAZE / uzroci raskida</a:t>
            </a:r>
          </a:p>
          <a:p>
            <a:pPr marL="625475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	nepravedni/ nerealni ugovori</a:t>
            </a:r>
          </a:p>
          <a:p>
            <a:pPr marL="625475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	nemogućnost/ kašnjenje realizacije</a:t>
            </a:r>
          </a:p>
          <a:p>
            <a:pPr marL="360363" indent="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	nemogućnost postizanja propisane razine kvalitete</a:t>
            </a:r>
          </a:p>
          <a:p>
            <a:pPr marL="625475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	namjera raskida/ naplate ugovorne kazne</a:t>
            </a:r>
            <a:endParaRPr lang="hr-HR" sz="1100" dirty="0"/>
          </a:p>
          <a:p>
            <a:pPr marL="0" indent="0">
              <a:buNone/>
            </a:pPr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Preporuka: paziti na ton i način korespondencije: nema svrstavanja, svatko odgovara za svoje postupke i odluke, ne podleći pritiscima i raspoloženjima.</a:t>
            </a:r>
          </a:p>
          <a:p>
            <a:pPr marL="0" indent="0">
              <a:buNone/>
            </a:pPr>
            <a:r>
              <a:rPr lang="hr-HR" sz="1800" b="1" dirty="0">
                <a:latin typeface="Arial" panose="020B0604020202020204" pitchFamily="34" charset="0"/>
                <a:cs typeface="Arial" panose="020B0604020202020204" pitchFamily="34" charset="0"/>
              </a:rPr>
              <a:t>2. LOŠE STANJE – POSTUPCI NADZORA</a:t>
            </a:r>
          </a:p>
          <a:p>
            <a:pPr marL="444500" indent="-263525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učestalo upozorava učesnike kao pokušaj otklanjanja uzroka loše situacije I ugovorne odredbe u slučaju lošeg raspleta</a:t>
            </a:r>
          </a:p>
          <a:p>
            <a:pPr marL="444500" indent="-263525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podsjetiti se na vlastite ugovorne obveze</a:t>
            </a:r>
          </a:p>
          <a:p>
            <a:pPr marL="444500" indent="-263525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građevinski dnevnik/ pisanu korespondenciju svakodnevno kontrolirati</a:t>
            </a:r>
          </a:p>
          <a:p>
            <a:pPr marL="444500" indent="-263525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naručitelju se jasno daje do znanja da je to pravni, a ne posao nadzora </a:t>
            </a:r>
          </a:p>
          <a:p>
            <a:pPr marL="444500" indent="-263525"/>
            <a:r>
              <a:rPr lang="hr-HR" sz="1800" dirty="0" err="1">
                <a:latin typeface="Arial" panose="020B0604020202020204" pitchFamily="34" charset="0"/>
                <a:cs typeface="Arial" panose="020B0604020202020204" pitchFamily="34" charset="0"/>
              </a:rPr>
              <a:t>zahtjevati</a:t>
            </a:r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 od naručitelja angažman pravilnika</a:t>
            </a:r>
          </a:p>
          <a:p>
            <a:pPr marL="444500" indent="-263525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pobrinuti se da se radovi zaustave u tehnološki razumnoj fazi</a:t>
            </a:r>
          </a:p>
          <a:p>
            <a:pPr marL="444500" indent="-263525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briga o stanju zaustavljenih radova</a:t>
            </a:r>
          </a:p>
          <a:p>
            <a:pPr marL="444500" indent="-263525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pripremiti primopredaju radova i dokumentacije</a:t>
            </a:r>
          </a:p>
          <a:p>
            <a:pPr marL="0" indent="0">
              <a:buNone/>
            </a:pPr>
            <a:r>
              <a:rPr lang="hr-HR" sz="1800" dirty="0"/>
              <a:t>	</a:t>
            </a:r>
            <a:r>
              <a:rPr lang="hr-HR" sz="1100" dirty="0"/>
              <a:t>	</a:t>
            </a:r>
          </a:p>
          <a:p>
            <a:pPr marL="0" indent="0">
              <a:buNone/>
            </a:pPr>
            <a:r>
              <a:rPr lang="hr-HR" sz="1100" dirty="0"/>
              <a:t>	</a:t>
            </a:r>
          </a:p>
          <a:p>
            <a:pPr marL="0" indent="0">
              <a:buNone/>
            </a:pPr>
            <a:endParaRPr lang="hr-HR" sz="11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hr-HR" altLang="sr-Latn-RS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Zoran Ivanković, dipl.ing.građ.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A97B197-5111-4B02-8047-EF5F65D3E305}" type="slidenum">
              <a:rPr lang="hr-HR" altLang="sr-Latn-RS" smtClean="0"/>
              <a:pPr>
                <a:defRPr/>
              </a:pPr>
              <a:t>32</a:t>
            </a:fld>
            <a:endParaRPr lang="hr-HR" altLang="sr-Latn-RS" dirty="0"/>
          </a:p>
        </p:txBody>
      </p:sp>
    </p:spTree>
    <p:extLst>
      <p:ext uri="{BB962C8B-B14F-4D97-AF65-F5344CB8AC3E}">
        <p14:creationId xmlns:p14="http://schemas.microsoft.com/office/powerpoint/2010/main" val="316376254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9"/>
          </a:xfrm>
        </p:spPr>
        <p:txBody>
          <a:bodyPr/>
          <a:lstStyle/>
          <a:p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RASKIDI UGOVORA O GRAĐENJU</a:t>
            </a:r>
            <a:endParaRPr lang="hr-HR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endParaRPr lang="hr-HR" sz="1100" dirty="0"/>
          </a:p>
          <a:p>
            <a:pPr marL="0" indent="0">
              <a:buNone/>
            </a:pPr>
            <a:r>
              <a:rPr lang="hr-HR" sz="1800" b="1" dirty="0">
                <a:latin typeface="Arial" panose="020B0604020202020204" pitchFamily="34" charset="0"/>
                <a:cs typeface="Arial" panose="020B0604020202020204" pitchFamily="34" charset="0"/>
              </a:rPr>
              <a:t>3. RASKID UGOVORA / NAPUŠTANJE GRADILIŠTA – POSTUPCI NADZORA</a:t>
            </a:r>
          </a:p>
          <a:p>
            <a:pPr marL="625475" indent="-265113"/>
            <a:r>
              <a:rPr lang="hr-HR" sz="1800" b="1" dirty="0">
                <a:latin typeface="Arial" panose="020B0604020202020204" pitchFamily="34" charset="0"/>
                <a:cs typeface="Arial" panose="020B0604020202020204" pitchFamily="34" charset="0"/>
              </a:rPr>
              <a:t>putem suda angažirati sudskog vještaka koji će evidentirati činjenice o izvedenim radovima</a:t>
            </a:r>
          </a:p>
          <a:p>
            <a:pPr marL="625475" indent="-265113"/>
            <a:r>
              <a:rPr lang="hr-HR" sz="1800" b="1" dirty="0">
                <a:latin typeface="Arial" panose="020B0604020202020204" pitchFamily="34" charset="0"/>
                <a:cs typeface="Arial" panose="020B0604020202020204" pitchFamily="34" charset="0"/>
              </a:rPr>
              <a:t>ne miješati se u pravni posao, isključivo davati informacije iz svog domena</a:t>
            </a:r>
          </a:p>
          <a:p>
            <a:pPr marL="625475" indent="-265113"/>
            <a:r>
              <a:rPr lang="hr-HR" sz="1800" b="1" dirty="0">
                <a:latin typeface="Arial" panose="020B0604020202020204" pitchFamily="34" charset="0"/>
                <a:cs typeface="Arial" panose="020B0604020202020204" pitchFamily="34" charset="0"/>
              </a:rPr>
              <a:t>paziti da se postupanjima  nesvjesno ne nanese šteta ili umanji /izmjeni pravna pozicija nekog od učesnika</a:t>
            </a:r>
          </a:p>
          <a:p>
            <a:pPr marL="625475" indent="-265113"/>
            <a:r>
              <a:rPr lang="hr-HR" sz="1800" b="1" dirty="0">
                <a:latin typeface="Arial" panose="020B0604020202020204" pitchFamily="34" charset="0"/>
                <a:cs typeface="Arial" panose="020B0604020202020204" pitchFamily="34" charset="0"/>
              </a:rPr>
              <a:t>posložiti dokumentaciju i čekati razvoj situacije</a:t>
            </a:r>
          </a:p>
          <a:p>
            <a:pPr marL="625475" indent="-265113"/>
            <a:endParaRPr lang="hr-HR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hr-HR" altLang="sr-Latn-RS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Zoran Ivanković, dipl.ing.građ.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A97B197-5111-4B02-8047-EF5F65D3E305}" type="slidenum">
              <a:rPr lang="hr-HR" altLang="sr-Latn-RS" smtClean="0"/>
              <a:pPr>
                <a:defRPr/>
              </a:pPr>
              <a:t>33</a:t>
            </a:fld>
            <a:endParaRPr lang="hr-HR" altLang="sr-Latn-RS" dirty="0"/>
          </a:p>
        </p:txBody>
      </p:sp>
    </p:spTree>
    <p:extLst>
      <p:ext uri="{BB962C8B-B14F-4D97-AF65-F5344CB8AC3E}">
        <p14:creationId xmlns:p14="http://schemas.microsoft.com/office/powerpoint/2010/main" val="1361728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1C4E549-C72B-4439-93EB-A45C5515A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PRVI KORACI - DOKUMENTACIJA  GRADILIŠTA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C98F4F7-CD56-47FE-B8B7-B212111304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pPr marL="0" indent="0">
              <a:buNone/>
            </a:pPr>
            <a:r>
              <a:rPr lang="hr-HR" sz="1800" b="1" dirty="0">
                <a:latin typeface="Arial" panose="020B0604020202020204" pitchFamily="34" charset="0"/>
                <a:cs typeface="Arial" panose="020B0604020202020204" pitchFamily="34" charset="0"/>
              </a:rPr>
              <a:t>3. Javna nabava – </a:t>
            </a:r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natječajna dokumentacija</a:t>
            </a:r>
          </a:p>
          <a:p>
            <a:pPr marL="0" indent="0">
              <a:buNone/>
            </a:pPr>
            <a:r>
              <a:rPr lang="hr-HR" sz="1800" b="1" dirty="0">
                <a:latin typeface="Arial" panose="020B0604020202020204" pitchFamily="34" charset="0"/>
                <a:cs typeface="Arial" panose="020B0604020202020204" pitchFamily="34" charset="0"/>
              </a:rPr>
              <a:t>4.a. ugovor naručitelj - izvođač</a:t>
            </a:r>
            <a:endParaRPr lang="hr-H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2788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cijena i što obuhvaća					</a:t>
            </a:r>
          </a:p>
          <a:p>
            <a:pPr marL="712788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rok						</a:t>
            </a:r>
          </a:p>
          <a:p>
            <a:pPr marL="712788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premise i produženje roka				</a:t>
            </a:r>
          </a:p>
          <a:p>
            <a:pPr marL="712788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ovlaštene osobe						</a:t>
            </a:r>
          </a:p>
          <a:p>
            <a:pPr marL="712788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uvođenje u posao 						</a:t>
            </a:r>
          </a:p>
          <a:p>
            <a:pPr marL="712788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vremenski planovi						</a:t>
            </a:r>
          </a:p>
          <a:p>
            <a:pPr marL="712788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rokovi oko dostave/obrade građevinske knjige i obračunskih situacija</a:t>
            </a:r>
          </a:p>
          <a:p>
            <a:pPr marL="712788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načini i rokovi plaćanja					</a:t>
            </a:r>
          </a:p>
          <a:p>
            <a:pPr marL="712788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izvještavanja nadzora/naručitelja</a:t>
            </a:r>
          </a:p>
          <a:p>
            <a:pPr marL="712788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Ostale obveze</a:t>
            </a:r>
          </a:p>
          <a:p>
            <a:pPr marL="0" indent="0">
              <a:buNone/>
            </a:pPr>
            <a:r>
              <a:rPr lang="hr-HR" sz="1800" b="1" dirty="0">
                <a:latin typeface="Arial" panose="020B0604020202020204" pitchFamily="34" charset="0"/>
                <a:cs typeface="Arial" panose="020B0604020202020204" pitchFamily="34" charset="0"/>
              </a:rPr>
              <a:t>4.b.ugovor naručitelj – nadzor</a:t>
            </a:r>
          </a:p>
          <a:p>
            <a:pPr marL="0" indent="0">
              <a:spcBef>
                <a:spcPts val="0"/>
              </a:spcBef>
              <a:buNone/>
            </a:pPr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Napomena: ustanoviti obveze i napraviti plan periodičnog  ispunjenja i kontrole obveza i po jednom i po drugom ugovoru</a:t>
            </a:r>
            <a:r>
              <a:rPr lang="en-GB" dirty="0"/>
              <a:t>	</a:t>
            </a:r>
            <a:endParaRPr lang="hr-HR" dirty="0"/>
          </a:p>
          <a:p>
            <a:endParaRPr lang="en-GB" dirty="0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2AD776BE-D469-4EA4-9FB3-126D4CF04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hr-HR" altLang="sr-Latn-RS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Zoran Ivanković, dipl.ing.građ.</a:t>
            </a:r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8A50AC33-38CD-45C3-A44C-A20DAA0CDCD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A97B197-5111-4B02-8047-EF5F65D3E305}" type="slidenum">
              <a:rPr lang="hr-HR" altLang="sr-Latn-RS" smtClean="0"/>
              <a:pPr>
                <a:defRPr/>
              </a:pPr>
              <a:t>4</a:t>
            </a:fld>
            <a:endParaRPr lang="hr-HR" altLang="sr-Latn-RS" dirty="0"/>
          </a:p>
        </p:txBody>
      </p:sp>
    </p:spTree>
    <p:extLst>
      <p:ext uri="{BB962C8B-B14F-4D97-AF65-F5344CB8AC3E}">
        <p14:creationId xmlns:p14="http://schemas.microsoft.com/office/powerpoint/2010/main" val="1902238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BF2FF01-0D77-47D7-9202-37119D4374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PRVI KORACI - DOKUMENTACIJA  GRADILIŠTA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7BDB3AD-3FE9-4064-B959-3F68534104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544616"/>
          </a:xfrm>
        </p:spPr>
        <p:txBody>
          <a:bodyPr/>
          <a:lstStyle/>
          <a:p>
            <a:pPr marL="0" indent="0">
              <a:buNone/>
            </a:pPr>
            <a:r>
              <a:rPr lang="en-GB" sz="1800" b="1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hr-HR" sz="1800" b="1" dirty="0">
                <a:latin typeface="Arial" panose="020B0604020202020204" pitchFamily="34" charset="0"/>
                <a:cs typeface="Arial" panose="020B0604020202020204" pitchFamily="34" charset="0"/>
              </a:rPr>
              <a:t>. troškovnik</a:t>
            </a:r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					</a:t>
            </a:r>
          </a:p>
          <a:p>
            <a:pPr marL="712788" indent="-350838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opći </a:t>
            </a:r>
          </a:p>
          <a:p>
            <a:pPr marL="712788" indent="-350838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posebni uvjeti</a:t>
            </a:r>
          </a:p>
          <a:p>
            <a:pPr marL="712788" indent="-350838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obuhvat stavke </a:t>
            </a:r>
          </a:p>
          <a:p>
            <a:pPr marL="712788" indent="-350838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obuhvat jedinične cijene ili ugovornog iznosa</a:t>
            </a:r>
          </a:p>
          <a:p>
            <a:pPr marL="712788" indent="-350838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način obračuna izvedenih radova</a:t>
            </a:r>
          </a:p>
          <a:p>
            <a:pPr marL="712788" indent="-350838"/>
            <a:endParaRPr lang="hr-H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hr-HR" sz="1800" b="1" dirty="0">
                <a:latin typeface="Arial" panose="020B0604020202020204" pitchFamily="34" charset="0"/>
                <a:cs typeface="Arial" panose="020B0604020202020204" pitchFamily="34" charset="0"/>
              </a:rPr>
              <a:t>6. uredski prostori   </a:t>
            </a:r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Osigurati ured sa  infrastrukturom za uvjetan rad</a:t>
            </a:r>
          </a:p>
          <a:p>
            <a:pPr marL="0" indent="0">
              <a:buNone/>
            </a:pPr>
            <a:endParaRPr lang="hr-H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hr-HR" sz="1800" b="1" dirty="0">
                <a:latin typeface="Arial" panose="020B0604020202020204" pitchFamily="34" charset="0"/>
                <a:cs typeface="Arial" panose="020B0604020202020204" pitchFamily="34" charset="0"/>
              </a:rPr>
              <a:t>7. provedba kontrolnih ispitivanja  </a:t>
            </a:r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ustanoviti potrebu</a:t>
            </a:r>
          </a:p>
          <a:p>
            <a:pPr marL="0" indent="0">
              <a:buNone/>
            </a:pPr>
            <a:endParaRPr lang="hr-H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hr-HR" sz="1800" b="1" dirty="0">
                <a:latin typeface="Arial" panose="020B0604020202020204" pitchFamily="34" charset="0"/>
                <a:cs typeface="Arial" panose="020B0604020202020204" pitchFamily="34" charset="0"/>
              </a:rPr>
              <a:t>8. prijave gradilišta</a:t>
            </a:r>
          </a:p>
          <a:p>
            <a:pPr marL="712788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Tijelu graditeljstva koji je izdao odobrenje, koji dalje obavještava MUP, građevinsku inspekciju, inspekciju rada, jedinicu lokalne samouprave i nadležne za utvrđivane komunalnog doprinosa </a:t>
            </a:r>
          </a:p>
          <a:p>
            <a:pPr marL="712788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inspekciji zaštite na radu - podnosi izvođač</a:t>
            </a:r>
          </a:p>
          <a:p>
            <a:pPr marL="0" indent="0">
              <a:buNone/>
            </a:pPr>
            <a:endParaRPr lang="en-GB" sz="1100" b="1" dirty="0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8E3B7AC8-5321-4793-B922-D75C378D9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hr-HR" altLang="sr-Latn-RS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Zoran Ivanković, dipl.ing.građ.</a:t>
            </a:r>
          </a:p>
          <a:p>
            <a:pPr>
              <a:defRPr/>
            </a:pPr>
            <a:endParaRPr lang="hr-HR" altLang="sr-Latn-RS" dirty="0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865D27AD-A4CF-4479-850E-3B7A93C1B14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A97B197-5111-4B02-8047-EF5F65D3E305}" type="slidenum">
              <a:rPr lang="hr-HR" altLang="sr-Latn-RS" smtClean="0"/>
              <a:pPr>
                <a:defRPr/>
              </a:pPr>
              <a:t>5</a:t>
            </a:fld>
            <a:endParaRPr lang="hr-HR" altLang="sr-Latn-RS" dirty="0"/>
          </a:p>
        </p:txBody>
      </p:sp>
    </p:spTree>
    <p:extLst>
      <p:ext uri="{BB962C8B-B14F-4D97-AF65-F5344CB8AC3E}">
        <p14:creationId xmlns:p14="http://schemas.microsoft.com/office/powerpoint/2010/main" val="15434584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98AE323-41D8-4904-9DCC-23D9866D8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9"/>
          </a:xfrm>
        </p:spPr>
        <p:txBody>
          <a:bodyPr/>
          <a:lstStyle/>
          <a:p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IMENOVANJA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 NA </a:t>
            </a:r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GRADILIŠTU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D10DCDA-336C-4905-92BC-9DFE7F2294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00600"/>
          </a:xfrm>
        </p:spPr>
        <p:txBody>
          <a:bodyPr/>
          <a:lstStyle/>
          <a:p>
            <a:pPr marL="361950" indent="-361950"/>
            <a:r>
              <a:rPr lang="hr-HR" sz="1800" b="1" dirty="0">
                <a:latin typeface="Arial" panose="020B0604020202020204" pitchFamily="34" charset="0"/>
                <a:cs typeface="Arial" panose="020B0604020202020204" pitchFamily="34" charset="0"/>
              </a:rPr>
              <a:t>Naručitelj </a:t>
            </a:r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imenuje jednu ili više osoba za provedbu ugovora </a:t>
            </a:r>
          </a:p>
          <a:p>
            <a:r>
              <a:rPr lang="hr-HR" sz="1800" b="1" dirty="0">
                <a:latin typeface="Arial" panose="020B0604020202020204" pitchFamily="34" charset="0"/>
                <a:cs typeface="Arial" panose="020B0604020202020204" pitchFamily="34" charset="0"/>
              </a:rPr>
              <a:t>Izvođač  - </a:t>
            </a:r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ukoliko ima više (npr. 3 ) sklopljenih ugovora o građenju sa Naručiteljem imenuje se jedan glavni inženjer i tri inženjera gradilišta. Uobičajena vertikala je:	Glavni inženjer gradilišta</a:t>
            </a:r>
          </a:p>
          <a:p>
            <a:pPr marL="457200" lvl="1" indent="0">
              <a:buNone/>
            </a:pPr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			Inženjer gradilišta za građevinske radove</a:t>
            </a:r>
          </a:p>
          <a:p>
            <a:pPr marL="457200" lvl="1" indent="0">
              <a:buNone/>
            </a:pPr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			Inženjer gradilišta za hidroinstalacije</a:t>
            </a:r>
          </a:p>
          <a:p>
            <a:pPr marL="457200" lvl="1" indent="0">
              <a:buNone/>
            </a:pPr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			Inženjer gradilišta za elektrotehničke radove</a:t>
            </a:r>
          </a:p>
          <a:p>
            <a:pPr marL="457200" lvl="1" indent="0">
              <a:buNone/>
            </a:pPr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			Inženjer gradilišta za strojarstvo</a:t>
            </a:r>
          </a:p>
          <a:p>
            <a:pPr marL="361950" indent="-361950"/>
            <a:r>
              <a:rPr lang="hr-HR" sz="1800" b="1" dirty="0">
                <a:latin typeface="Arial" panose="020B0604020202020204" pitchFamily="34" charset="0"/>
                <a:cs typeface="Arial" panose="020B0604020202020204" pitchFamily="34" charset="0"/>
              </a:rPr>
              <a:t>Nadzor</a:t>
            </a:r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  - investitor imenuje tvrtku / nadzor – tvrtka imenuje nadzorne inženjere                       Glavni nadzorni inženjer </a:t>
            </a:r>
          </a:p>
          <a:p>
            <a:pPr marL="360363" lvl="1" indent="0">
              <a:buNone/>
            </a:pPr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			Nadzorni inženjer za građevinske radove</a:t>
            </a:r>
          </a:p>
          <a:p>
            <a:pPr marL="457200" lvl="1" indent="0">
              <a:buNone/>
            </a:pPr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			Nadzorni inženjer za hidroinstalacije</a:t>
            </a:r>
          </a:p>
          <a:p>
            <a:pPr marL="360363" lvl="1" indent="0">
              <a:buNone/>
            </a:pPr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			Nadzorni inženjer za elektrotehničke radove</a:t>
            </a:r>
          </a:p>
          <a:p>
            <a:pPr marL="360363" lvl="1" indent="0">
              <a:buNone/>
            </a:pPr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			Nadzorni inženjer za strojarstvo</a:t>
            </a:r>
          </a:p>
          <a:p>
            <a:pPr marL="360363" lvl="1" indent="0">
              <a:buNone/>
            </a:pPr>
            <a:r>
              <a:rPr lang="hr-HR" sz="1800" b="1" dirty="0">
                <a:latin typeface="Arial" panose="020B0604020202020204" pitchFamily="34" charset="0"/>
                <a:cs typeface="Arial" panose="020B0604020202020204" pitchFamily="34" charset="0"/>
              </a:rPr>
              <a:t>Projekt  treba voditi ka usmjeravanju odnosa kroz jednu nominiranu osobu od svakog učesnika. </a:t>
            </a:r>
          </a:p>
          <a:p>
            <a:pPr marL="457200" lvl="1" indent="0">
              <a:buNone/>
            </a:pPr>
            <a:endParaRPr lang="hr-HR" sz="1100" b="1" dirty="0"/>
          </a:p>
          <a:p>
            <a:pPr marL="360363" lvl="1" indent="0">
              <a:buNone/>
            </a:pPr>
            <a:endParaRPr lang="hr-HR" sz="1100" b="1" dirty="0"/>
          </a:p>
          <a:p>
            <a:pPr lvl="6"/>
            <a:endParaRPr lang="hr-HR" sz="100" dirty="0"/>
          </a:p>
          <a:p>
            <a:pPr marL="2598738" lvl="4"/>
            <a:endParaRPr lang="hr-HR" sz="100" dirty="0"/>
          </a:p>
          <a:p>
            <a:pPr lvl="6"/>
            <a:endParaRPr lang="en-GB" sz="100" dirty="0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7F5A605A-1078-40F4-9502-83B568AEE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hr-HR" altLang="sr-Latn-RS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Zoran Ivanković, dipl.ing.građ.</a:t>
            </a:r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077F2865-A9FA-4C8A-B116-756F377B9A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A97B197-5111-4B02-8047-EF5F65D3E305}" type="slidenum">
              <a:rPr lang="hr-HR" altLang="sr-Latn-RS" smtClean="0"/>
              <a:pPr>
                <a:defRPr/>
              </a:pPr>
              <a:t>6</a:t>
            </a:fld>
            <a:endParaRPr lang="hr-HR" altLang="sr-Latn-RS" dirty="0"/>
          </a:p>
        </p:txBody>
      </p:sp>
    </p:spTree>
    <p:extLst>
      <p:ext uri="{BB962C8B-B14F-4D97-AF65-F5344CB8AC3E}">
        <p14:creationId xmlns:p14="http://schemas.microsoft.com/office/powerpoint/2010/main" val="37021313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32B2170-4906-4AD4-B32F-931E55D56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634082"/>
          </a:xfrm>
        </p:spPr>
        <p:txBody>
          <a:bodyPr/>
          <a:lstStyle/>
          <a:p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UVOĐENJE IZVOĐAČA U POSAO 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21FCEE1-00B5-4C84-B64B-46EE58D1C3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908720"/>
            <a:ext cx="8147248" cy="5217443"/>
          </a:xfrm>
        </p:spPr>
        <p:txBody>
          <a:bodyPr/>
          <a:lstStyle/>
          <a:p>
            <a:pPr marL="0" lvl="4" indent="0">
              <a:buNone/>
            </a:pPr>
            <a:r>
              <a:rPr lang="hr-HR" sz="1800" b="1" dirty="0">
                <a:latin typeface="Arial" panose="020B0604020202020204" pitchFamily="34" charset="0"/>
                <a:cs typeface="Arial" panose="020B0604020202020204" pitchFamily="34" charset="0"/>
              </a:rPr>
              <a:t>Prvi upis  u građevinski dnevnik:</a:t>
            </a:r>
          </a:p>
          <a:p>
            <a:pPr marL="627063" lvl="5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popis predate projektne dokumentacije</a:t>
            </a:r>
          </a:p>
          <a:p>
            <a:pPr marL="647700" lvl="5" indent="-285750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pravovremena prezentacija atestne dokumentacije</a:t>
            </a:r>
          </a:p>
          <a:p>
            <a:pPr marL="647700" lvl="5" indent="-285750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pravila rada na siguran način</a:t>
            </a:r>
          </a:p>
          <a:p>
            <a:pPr marL="647700" lvl="5" indent="-285750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izrada vremenskih planova</a:t>
            </a:r>
          </a:p>
          <a:p>
            <a:pPr marL="647700" lvl="5" indent="-285750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obveza poziva na pregled radova koji se neće moći naknadno pregledati</a:t>
            </a:r>
          </a:p>
          <a:p>
            <a:pPr marL="647700" lvl="5" indent="-285750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obveza uređenja gradilišta</a:t>
            </a:r>
          </a:p>
          <a:p>
            <a:pPr marL="647700" lvl="5" indent="-285750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Elaborat/reperi,  polazne geodetske točke</a:t>
            </a:r>
          </a:p>
          <a:p>
            <a:pPr marL="0" lvl="5" indent="0">
              <a:buNone/>
            </a:pPr>
            <a:r>
              <a:rPr lang="hr-HR" sz="1800" b="1" dirty="0">
                <a:latin typeface="Arial" panose="020B0604020202020204" pitchFamily="34" charset="0"/>
                <a:cs typeface="Arial" panose="020B0604020202020204" pitchFamily="34" charset="0"/>
              </a:rPr>
              <a:t>Zapisnik:</a:t>
            </a:r>
          </a:p>
          <a:p>
            <a:pPr marL="627063" lvl="6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stanje brojila potrošača: struje, vode …</a:t>
            </a:r>
          </a:p>
          <a:p>
            <a:pPr marL="627063" lvl="6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stanje okolnih objekata na koje građenje ima utjecaj</a:t>
            </a:r>
          </a:p>
          <a:p>
            <a:pPr marL="627063" lvl="6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okolni objekti koji imaju utjecaj na građevinu</a:t>
            </a:r>
          </a:p>
          <a:p>
            <a:pPr marL="627063" lvl="6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stanje izdanih garancija po ugovoru</a:t>
            </a:r>
          </a:p>
          <a:p>
            <a:pPr marL="627063" lvl="6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police osiguranja po raznim osnovama</a:t>
            </a:r>
          </a:p>
          <a:p>
            <a:pPr marL="0" lvl="5" indent="0">
              <a:buNone/>
            </a:pPr>
            <a:r>
              <a:rPr lang="hr-HR" sz="1800" b="1" dirty="0">
                <a:latin typeface="Arial" panose="020B0604020202020204" pitchFamily="34" charset="0"/>
                <a:cs typeface="Arial" panose="020B0604020202020204" pitchFamily="34" charset="0"/>
              </a:rPr>
              <a:t>Uvođenje u posao je kombinacija ova dva dokumenta.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E090E667-4B4B-4FD8-937B-57FC73F46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hr-HR" altLang="sr-Latn-RS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Zoran Ivanković, dipl.ing.građ.</a:t>
            </a:r>
          </a:p>
          <a:p>
            <a:pPr>
              <a:defRPr/>
            </a:pPr>
            <a:endParaRPr lang="hr-HR" altLang="sr-Latn-RS" dirty="0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DB8A25D8-DEAB-4738-ABC2-EA079C25466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A97B197-5111-4B02-8047-EF5F65D3E305}" type="slidenum">
              <a:rPr lang="hr-HR" altLang="sr-Latn-RS" smtClean="0"/>
              <a:pPr>
                <a:defRPr/>
              </a:pPr>
              <a:t>7</a:t>
            </a:fld>
            <a:endParaRPr lang="hr-HR" altLang="sr-Latn-RS" dirty="0"/>
          </a:p>
        </p:txBody>
      </p:sp>
    </p:spTree>
    <p:extLst>
      <p:ext uri="{BB962C8B-B14F-4D97-AF65-F5344CB8AC3E}">
        <p14:creationId xmlns:p14="http://schemas.microsoft.com/office/powerpoint/2010/main" val="5423779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52EA749-B3D7-4C9C-80EA-FC9EC0E3E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4519"/>
          </a:xfrm>
        </p:spPr>
        <p:txBody>
          <a:bodyPr/>
          <a:lstStyle/>
          <a:p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ROK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F573DB4-8E2B-4DAF-A53E-437A44845A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4744"/>
            <a:ext cx="8147248" cy="5001419"/>
          </a:xfrm>
          <a:solidFill>
            <a:schemeClr val="bg1"/>
          </a:solidFill>
        </p:spPr>
        <p:txBody>
          <a:bodyPr/>
          <a:lstStyle/>
          <a:p>
            <a:pPr marL="228600" indent="-228600">
              <a:buFont typeface="+mj-lt"/>
              <a:buAutoNum type="arabicPeriod"/>
            </a:pPr>
            <a:r>
              <a:rPr lang="hr-HR" sz="1800" b="1" dirty="0">
                <a:latin typeface="Arial" panose="020B0604020202020204" pitchFamily="34" charset="0"/>
                <a:cs typeface="Arial" panose="020B0604020202020204" pitchFamily="34" charset="0"/>
              </a:rPr>
              <a:t>Važnost roka</a:t>
            </a:r>
          </a:p>
          <a:p>
            <a:pPr marL="627063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dužnost izvođača: izrada vremenskih planova </a:t>
            </a:r>
          </a:p>
          <a:p>
            <a:pPr marL="627063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među-rokovi</a:t>
            </a:r>
          </a:p>
          <a:p>
            <a:pPr marL="627063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određivanjem kritičnih aktivnosti realizacije</a:t>
            </a:r>
          </a:p>
          <a:p>
            <a:pPr marL="627063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određivanjem aktivnosti koje drugi sudionici/ učesnici u građenju trebaju napraviti u funkciji izvršenja  izvođačevih obveza</a:t>
            </a:r>
            <a:r>
              <a:rPr lang="hr-HR" sz="1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65113" indent="-265113">
              <a:buNone/>
            </a:pPr>
            <a:r>
              <a:rPr lang="hr-HR" sz="1800" b="1" dirty="0">
                <a:latin typeface="Arial" panose="020B0604020202020204" pitchFamily="34" charset="0"/>
                <a:cs typeface="Arial" panose="020B0604020202020204" pitchFamily="34" charset="0"/>
              </a:rPr>
              <a:t>  2. Vremenski plan mora  iskazati:</a:t>
            </a:r>
          </a:p>
          <a:p>
            <a:pPr marL="627063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ugovoreni rok</a:t>
            </a:r>
          </a:p>
          <a:p>
            <a:pPr marL="627063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sve važnije stavke troškovnika/projekta</a:t>
            </a:r>
          </a:p>
          <a:p>
            <a:pPr marL="627063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mikrolokacije stavki (kat / stacionaža / lamela) / check point</a:t>
            </a:r>
          </a:p>
          <a:p>
            <a:pPr marL="627063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datum izvršenja preduvjeta stavki</a:t>
            </a:r>
          </a:p>
          <a:p>
            <a:pPr marL="627063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inačice vremenskog plana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054D7F8F-9B47-4B35-9269-C9AD6CAAF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hr-HR" altLang="sr-Latn-RS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Zoran Ivanković, dipl.ing.građ.</a:t>
            </a:r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B96E1334-BD0E-4956-9DB4-BEB05E5B430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A97B197-5111-4B02-8047-EF5F65D3E305}" type="slidenum">
              <a:rPr lang="hr-HR" altLang="sr-Latn-RS" smtClean="0"/>
              <a:pPr>
                <a:defRPr/>
              </a:pPr>
              <a:t>8</a:t>
            </a:fld>
            <a:endParaRPr lang="hr-HR" altLang="sr-Latn-RS" dirty="0"/>
          </a:p>
        </p:txBody>
      </p:sp>
    </p:spTree>
    <p:extLst>
      <p:ext uri="{BB962C8B-B14F-4D97-AF65-F5344CB8AC3E}">
        <p14:creationId xmlns:p14="http://schemas.microsoft.com/office/powerpoint/2010/main" val="10507902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BF624BC-7B25-443D-9F38-D466D8CED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562074"/>
          </a:xfrm>
        </p:spPr>
        <p:txBody>
          <a:bodyPr/>
          <a:lstStyle/>
          <a:p>
            <a:r>
              <a:rPr lang="hr-HR" sz="2400" b="1" dirty="0">
                <a:latin typeface="Arial" panose="020B0604020202020204" pitchFamily="34" charset="0"/>
                <a:cs typeface="Arial" panose="020B0604020202020204" pitchFamily="34" charset="0"/>
              </a:rPr>
              <a:t>ROK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4AC5013-9FCF-48CC-BED6-796D90D6C3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 marL="0" indent="0">
              <a:buNone/>
            </a:pPr>
            <a:r>
              <a:rPr lang="hr-HR" sz="1800" b="1" dirty="0">
                <a:latin typeface="Arial" panose="020B0604020202020204" pitchFamily="34" charset="0"/>
                <a:cs typeface="Arial" panose="020B0604020202020204" pitchFamily="34" charset="0"/>
              </a:rPr>
              <a:t>3. Neprihvatljiv vremenski plan</a:t>
            </a:r>
          </a:p>
          <a:p>
            <a:pPr marL="627063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Nije poštivan ugovoreni rok </a:t>
            </a:r>
          </a:p>
          <a:p>
            <a:pPr marL="627063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Ne sadrži sve ugovorene radove ili ugovorene obveze,</a:t>
            </a:r>
          </a:p>
          <a:p>
            <a:pPr marL="627063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Stavke nisu pravilno tehnološki ili logično povezane,</a:t>
            </a:r>
          </a:p>
          <a:p>
            <a:pPr marL="627063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Stavke prikazane općenito  ili po grupama radova, </a:t>
            </a:r>
          </a:p>
          <a:p>
            <a:pPr marL="627063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Radovi iskazani kao trajna vremenska aktivnost</a:t>
            </a:r>
          </a:p>
          <a:p>
            <a:pPr marL="627063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Bilo koji drugi razlog koji onemogućava praćenje aktivnosti</a:t>
            </a:r>
          </a:p>
          <a:p>
            <a:pPr marL="627063" indent="-265113"/>
            <a:endParaRPr lang="hr-H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hr-HR" sz="1800" b="1" dirty="0">
                <a:latin typeface="Arial" panose="020B0604020202020204" pitchFamily="34" charset="0"/>
                <a:cs typeface="Arial" panose="020B0604020202020204" pitchFamily="34" charset="0"/>
              </a:rPr>
              <a:t>4. Praćenje plana</a:t>
            </a:r>
          </a:p>
          <a:p>
            <a:pPr marL="627063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Prezentacija usporedbe planiranog i ostvarenog</a:t>
            </a:r>
          </a:p>
          <a:p>
            <a:pPr marL="627063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obvezno upozoravanje Izvođača i izvještavanje Naručitelja </a:t>
            </a:r>
          </a:p>
          <a:p>
            <a:pPr marL="627063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upozorenjima nositeljima aktivnosti na posljedice zakašnjenja</a:t>
            </a:r>
          </a:p>
          <a:p>
            <a:pPr marL="627063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zahtijevanje za objašnjenjima kašnjenja</a:t>
            </a:r>
          </a:p>
          <a:p>
            <a:pPr marL="627063" indent="-265113"/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usporedbe financijske realizacije i potrošenog roka</a:t>
            </a:r>
          </a:p>
          <a:p>
            <a:pPr marL="0" indent="0">
              <a:buNone/>
            </a:pPr>
            <a:r>
              <a:rPr lang="en-GB" dirty="0"/>
              <a:t>					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6BADA36F-2C79-4BAD-AA8F-E52C63F25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hr-HR" altLang="sr-Latn-RS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Zoran Ivanković, dipl.ing.građ</a:t>
            </a:r>
            <a:r>
              <a:rPr lang="hr-HR" altLang="sr-Latn-R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C73F746C-1D53-4E96-8F93-F58AB15D9E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A97B197-5111-4B02-8047-EF5F65D3E305}" type="slidenum">
              <a:rPr lang="hr-HR" altLang="sr-Latn-RS" smtClean="0"/>
              <a:pPr>
                <a:defRPr/>
              </a:pPr>
              <a:t>9</a:t>
            </a:fld>
            <a:endParaRPr lang="hr-HR" altLang="sr-Latn-RS" dirty="0"/>
          </a:p>
        </p:txBody>
      </p:sp>
    </p:spTree>
    <p:extLst>
      <p:ext uri="{BB962C8B-B14F-4D97-AF65-F5344CB8AC3E}">
        <p14:creationId xmlns:p14="http://schemas.microsoft.com/office/powerpoint/2010/main" val="41010298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1166</TotalTime>
  <Words>2635</Words>
  <Application>Microsoft Office PowerPoint</Application>
  <PresentationFormat>Prikaz na zaslonu (4:3)</PresentationFormat>
  <Paragraphs>456</Paragraphs>
  <Slides>33</Slides>
  <Notes>2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33</vt:i4>
      </vt:variant>
    </vt:vector>
  </HeadingPairs>
  <TitlesOfParts>
    <vt:vector size="39" baseType="lpstr">
      <vt:lpstr>Arial</vt:lpstr>
      <vt:lpstr>Arial Narrow</vt:lpstr>
      <vt:lpstr>Calibri</vt:lpstr>
      <vt:lpstr>Times New Roman</vt:lpstr>
      <vt:lpstr>Verdana</vt:lpstr>
      <vt:lpstr>Office Theme</vt:lpstr>
      <vt:lpstr>Provedba stručnog nadzora u praksi</vt:lpstr>
      <vt:lpstr> UVOD </vt:lpstr>
      <vt:lpstr>PRVI KORACI - DOKUMENTACIJA  GRADILIŠTA</vt:lpstr>
      <vt:lpstr>PRVI KORACI - DOKUMENTACIJA  GRADILIŠTA</vt:lpstr>
      <vt:lpstr>PRVI KORACI - DOKUMENTACIJA  GRADILIŠTA</vt:lpstr>
      <vt:lpstr>IMENOVANJA NA GRADILIŠTU</vt:lpstr>
      <vt:lpstr>UVOĐENJE IZVOĐAČA U POSAO </vt:lpstr>
      <vt:lpstr>ROK</vt:lpstr>
      <vt:lpstr>ROK</vt:lpstr>
      <vt:lpstr>ROK</vt:lpstr>
      <vt:lpstr>SIGURNOST GRADILIŠTA I RADNIKA</vt:lpstr>
      <vt:lpstr>GRAĐEVINSKI DNEVNIK</vt:lpstr>
      <vt:lpstr>GRAĐEVINSKI DNEVNIK</vt:lpstr>
      <vt:lpstr>GRAĐEVINSKI DNEVNIK</vt:lpstr>
      <vt:lpstr>GRAĐEVINSKI DNEVNIK</vt:lpstr>
      <vt:lpstr>GRAĐEVINSKA KNJIGA </vt:lpstr>
      <vt:lpstr>GRAĐEVINSKA KNJIGA</vt:lpstr>
      <vt:lpstr>GRAĐEVINSKA KNJIGA</vt:lpstr>
      <vt:lpstr>PRIVREMENE I OKONČANA SITUACIJA</vt:lpstr>
      <vt:lpstr>PRIVREMENE I OKONČANA SITUACIJA</vt:lpstr>
      <vt:lpstr>PRIVREMENE I OKONČANA SITUACIJA</vt:lpstr>
      <vt:lpstr>PRIVREMENE I OKONČANA SITUACIJA</vt:lpstr>
      <vt:lpstr>RADOVI KOJI NISU UGOVORENI SA IZVOĐAČEM</vt:lpstr>
      <vt:lpstr>RADOVI KOJI NISU UGOVORENI SA IZVOĐAČEM</vt:lpstr>
      <vt:lpstr>RADOVI KOJI NISU UGOVORENI SA IZVOĐAČEM</vt:lpstr>
      <vt:lpstr>KOMUNIKACIJA U GRAĐENJU</vt:lpstr>
      <vt:lpstr>KOMUNIKACIJA U GRAĐENJU</vt:lpstr>
      <vt:lpstr>KOMUNIKACIJA U GRAĐENJU</vt:lpstr>
      <vt:lpstr>IZVJEŠTAVANJE</vt:lpstr>
      <vt:lpstr>PRIMOPREDAJA RADOVA - IZVOĐAČ</vt:lpstr>
      <vt:lpstr>OKONČANI OBRAČUN - IZVOĐAČ</vt:lpstr>
      <vt:lpstr>RASKIDI UGOVORA O GRAĐENJU</vt:lpstr>
      <vt:lpstr>RASKIDI UGOVORA O GRAĐENJU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zoran</dc:creator>
  <cp:lastModifiedBy>Zoran</cp:lastModifiedBy>
  <cp:revision>129</cp:revision>
  <cp:lastPrinted>2019-05-21T13:34:07Z</cp:lastPrinted>
  <dcterms:created xsi:type="dcterms:W3CDTF">2010-03-22T21:50:27Z</dcterms:created>
  <dcterms:modified xsi:type="dcterms:W3CDTF">2019-06-14T10:55:49Z</dcterms:modified>
</cp:coreProperties>
</file>