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1" r:id="rId2"/>
    <p:sldId id="263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4" r:id="rId30"/>
    <p:sldId id="295" r:id="rId31"/>
    <p:sldId id="296" r:id="rId32"/>
    <p:sldId id="297" r:id="rId33"/>
    <p:sldId id="298" r:id="rId34"/>
    <p:sldId id="300" r:id="rId35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AAC"/>
    <a:srgbClr val="0B28A1"/>
    <a:srgbClr val="0A238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0036" autoAdjust="0"/>
  </p:normalViewPr>
  <p:slideViewPr>
    <p:cSldViewPr>
      <p:cViewPr varScale="1">
        <p:scale>
          <a:sx n="70" d="100"/>
          <a:sy n="70" d="100"/>
        </p:scale>
        <p:origin x="11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14.6.2019.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14.6.2019.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5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growth/single-market/european-standards/harmonised-standards/construction-products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Dokazivanje uporabljivosti građevnih proizvoda</a:t>
            </a:r>
            <a:endParaRPr lang="hr-HR" alt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None/>
            </a:pPr>
            <a:endParaRPr lang="hr-HR" altLang="sr-Latn-RS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altLang="sr-Latn-RS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Damir </a:t>
            </a:r>
            <a:r>
              <a:rPr lang="hr-HR" altLang="sr-Latn-RS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Rukavina, dipl. ing. </a:t>
            </a:r>
            <a:r>
              <a:rPr lang="hr-HR" altLang="sr-Latn-RS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</a:t>
            </a:r>
            <a:r>
              <a:rPr lang="hr-HR" altLang="sr-Latn-RS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Državni inspektorat RH </a:t>
            </a:r>
            <a:endParaRPr lang="hr-HR" altLang="sr-Latn-RS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4293095"/>
            <a:ext cx="9144000" cy="707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Damir Rukavina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ctr">
              <a:buNone/>
              <a:defRPr/>
            </a:pPr>
            <a:r>
              <a:rPr lang="hr-HR" sz="2800" b="1" i="1" dirty="0" smtClean="0">
                <a:solidFill>
                  <a:srgbClr val="0B28A1"/>
                </a:solidFill>
              </a:rPr>
              <a:t>Izjava </a:t>
            </a:r>
            <a:r>
              <a:rPr lang="hr-HR" sz="2800" b="1" i="1" dirty="0">
                <a:solidFill>
                  <a:srgbClr val="0B28A1"/>
                </a:solidFill>
              </a:rPr>
              <a:t>o svojstvima i sadržaj izjave o svojstvima</a:t>
            </a:r>
          </a:p>
          <a:p>
            <a:pPr marL="0" indent="357188" algn="just">
              <a:buNone/>
              <a:defRPr/>
            </a:pPr>
            <a:r>
              <a:rPr lang="hr-HR" sz="2800" dirty="0"/>
              <a:t>Kada je GP sukladan zahtjevima hrvatske tehničke specifikacije, </a:t>
            </a:r>
            <a:r>
              <a:rPr lang="hr-HR" sz="2800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proizvođač treba sastaviti izjavu o svojstvima napisanu na hrvatskom jeziku latiničnim </a:t>
            </a:r>
            <a:r>
              <a:rPr lang="hr-HR" sz="2800" i="1" u="sng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pismom.</a:t>
            </a:r>
            <a:endParaRPr lang="hr-HR" sz="2800" i="1" u="sng" dirty="0">
              <a:solidFill>
                <a:srgbClr val="0C2A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7188" algn="just">
              <a:buNone/>
              <a:defRPr/>
            </a:pPr>
            <a:r>
              <a:rPr lang="hr-HR" sz="2800" dirty="0"/>
              <a:t>Izjava o svojstvima mora imati sadržaj propisan pravilnikom iz članka 55. ovoga Zakona</a:t>
            </a:r>
            <a:endParaRPr lang="hr-HR" sz="2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e-savjetovanje zatvoreno 26. siječnja 2019. godine za</a:t>
            </a:r>
          </a:p>
          <a:p>
            <a:pPr marL="347663" indent="0" algn="ctr">
              <a:buNone/>
            </a:pPr>
            <a:r>
              <a:rPr lang="hr-HR" sz="2400" i="1" dirty="0"/>
              <a:t>Pravilnik o tijelima, dokumentaciji i postupcima tržišta građevnih proizvoda 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6849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sz="1600" b="1" i="1" dirty="0" smtClean="0"/>
          </a:p>
          <a:p>
            <a:pPr marL="0" indent="0" algn="ctr">
              <a:buNone/>
            </a:pPr>
            <a:r>
              <a:rPr lang="hr-HR" sz="2800" b="1" i="1" dirty="0" smtClean="0">
                <a:solidFill>
                  <a:srgbClr val="0B28A1"/>
                </a:solidFill>
              </a:rPr>
              <a:t>Iznimka </a:t>
            </a:r>
            <a:r>
              <a:rPr lang="hr-HR" sz="2800" b="1" i="1" dirty="0">
                <a:solidFill>
                  <a:srgbClr val="0B28A1"/>
                </a:solidFill>
              </a:rPr>
              <a:t>od obveze sastavljanja izjave o svojstvima</a:t>
            </a:r>
          </a:p>
          <a:p>
            <a:pPr marL="0" indent="0" algn="just">
              <a:buNone/>
            </a:pPr>
            <a:endParaRPr lang="hr-HR" sz="1600" dirty="0"/>
          </a:p>
          <a:p>
            <a:pPr marL="0" indent="355600" algn="just">
              <a:buNone/>
            </a:pPr>
            <a:r>
              <a:rPr lang="hr-HR" sz="2800" dirty="0"/>
              <a:t>Proizvođač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nema obvezu sastavljanja izjave o svojstvima</a:t>
            </a:r>
            <a:r>
              <a:rPr lang="hr-HR" sz="2800" i="1" dirty="0"/>
              <a:t>,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je GP proizveden u skladu sa svojstvima </a:t>
            </a:r>
            <a:r>
              <a:rPr lang="hr-H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smtClean="0"/>
              <a:t>u </a:t>
            </a:r>
            <a:r>
              <a:rPr lang="hr-HR" sz="2800" dirty="0"/>
              <a:t>odnosu na njegove bitne značajke, </a:t>
            </a:r>
            <a:r>
              <a:rPr lang="hr-H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svojstva su specificirana u glavnom projektu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smtClean="0"/>
              <a:t>te </a:t>
            </a:r>
            <a:r>
              <a:rPr lang="hr-HR" sz="2800" dirty="0"/>
              <a:t>građevine </a:t>
            </a:r>
            <a:endParaRPr lang="hr-HR" sz="2800" dirty="0" smtClean="0"/>
          </a:p>
          <a:p>
            <a:pPr marL="0" indent="355600" algn="ctr">
              <a:buNone/>
            </a:pPr>
            <a:endParaRPr lang="hr-HR" sz="2800" dirty="0">
              <a:solidFill>
                <a:srgbClr val="0B28A1"/>
              </a:solidFill>
            </a:endParaRPr>
          </a:p>
          <a:p>
            <a:pPr marL="0" indent="355600" algn="ctr">
              <a:buNone/>
            </a:pPr>
            <a:r>
              <a:rPr lang="hr-HR" sz="2800" dirty="0" smtClean="0">
                <a:solidFill>
                  <a:srgbClr val="0B28A1"/>
                </a:solidFill>
              </a:rPr>
              <a:t>i </a:t>
            </a:r>
            <a:r>
              <a:rPr lang="hr-HR" sz="2800" dirty="0">
                <a:solidFill>
                  <a:srgbClr val="0B28A1"/>
                </a:solidFill>
              </a:rPr>
              <a:t>ako </a:t>
            </a:r>
            <a:r>
              <a:rPr lang="hr-HR" sz="2800" dirty="0" smtClean="0">
                <a:solidFill>
                  <a:srgbClr val="0B28A1"/>
                </a:solidFill>
              </a:rPr>
              <a:t>je:</a:t>
            </a:r>
            <a:endParaRPr lang="hr-HR" sz="2800" i="1" dirty="0">
              <a:solidFill>
                <a:srgbClr val="0B28A1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1221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6172" y="1196752"/>
            <a:ext cx="8229600" cy="50405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proizveo pojedinačno u </a:t>
            </a:r>
            <a:r>
              <a:rPr lang="hr-HR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izvanserijskom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postupku </a:t>
            </a:r>
            <a:r>
              <a:rPr lang="hr-HR" sz="2800" dirty="0"/>
              <a:t>te ga ujedno i ugradio,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čemu proizvođač preuzima odgovornost</a:t>
            </a:r>
            <a:r>
              <a:rPr lang="hr-HR" sz="2800" dirty="0"/>
              <a:t> izjavom upisanom u građevinski dnevnik ili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 izrađen na gradilištu građevine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/>
              <a:t>u koju će biti ugrađen, u skladu s propisima donesenim za provedbu ovoga Zakona ili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građevni proizvod proizveo u sklopu neindustrijskog postupka, na tradicionalan način</a:t>
            </a:r>
            <a:r>
              <a:rPr lang="hr-HR" sz="2800" dirty="0"/>
              <a:t>; proizvođač koji je GP ujedno i ugradio preuzima odgovornost izjavom upisanom u građevinski dnevnik.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65634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b="1" i="1" dirty="0" smtClean="0">
                <a:solidFill>
                  <a:srgbClr val="0B28A1"/>
                </a:solidFill>
              </a:rPr>
              <a:t>Obveze </a:t>
            </a:r>
            <a:r>
              <a:rPr lang="hr-HR" b="1" i="1" dirty="0">
                <a:solidFill>
                  <a:srgbClr val="0B28A1"/>
                </a:solidFill>
              </a:rPr>
              <a:t>proizvođača</a:t>
            </a:r>
          </a:p>
          <a:p>
            <a:pPr marL="0" indent="0" algn="just">
              <a:buNone/>
            </a:pPr>
            <a:endParaRPr lang="hr-HR" sz="1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sastavlja izjavu o svojstvima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/>
              <a:t>te postavlja oznaku »C«,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izraditi tehničku dokumentaciju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/>
              <a:t>u kojoj opisuje sve bitne elemente u vezi s traženim sustavom ocjenjivanja i provjere stalnosti svojstava,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obvezan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osigurati da je uz proizvod priložena izjava o svojstvima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/>
              <a:t>iz članka 26. ovoga Zakona,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tehničke upute pisane na hrvatskom jeziku latiničnim pismom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1256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sz="2000" b="1" i="1" dirty="0" smtClean="0"/>
          </a:p>
          <a:p>
            <a:pPr marL="0" indent="0" algn="ctr">
              <a:buNone/>
            </a:pPr>
            <a:r>
              <a:rPr lang="hr-HR" b="1" i="1" dirty="0" smtClean="0">
                <a:solidFill>
                  <a:srgbClr val="0B28A1"/>
                </a:solidFill>
              </a:rPr>
              <a:t>Obveze </a:t>
            </a:r>
            <a:r>
              <a:rPr lang="hr-HR" b="1" i="1" dirty="0">
                <a:solidFill>
                  <a:srgbClr val="0B28A1"/>
                </a:solidFill>
              </a:rPr>
              <a:t>ovlaštenog zastupnika</a:t>
            </a:r>
          </a:p>
          <a:p>
            <a:pPr marL="0" indent="0">
              <a:buNone/>
            </a:pPr>
            <a:r>
              <a:rPr lang="hr-HR" sz="2800" b="1" dirty="0"/>
              <a:t> </a:t>
            </a:r>
            <a:endParaRPr lang="hr-HR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Proizvođač može imenovati ovlaštenog zastupnika pisanim putem,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Izrada tehničke dokumentacije </a:t>
            </a:r>
            <a:r>
              <a:rPr lang="hr-HR" sz="2800" i="1" u="sng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može</a:t>
            </a:r>
            <a:r>
              <a:rPr lang="hr-HR" sz="2800" i="1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 dio ovlaštenja ovlaštenog zastupnika.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3828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i="1" dirty="0">
                <a:solidFill>
                  <a:srgbClr val="0B28A1"/>
                </a:solidFill>
              </a:rPr>
              <a:t>Obveze uvoznika</a:t>
            </a:r>
          </a:p>
          <a:p>
            <a:pPr marL="0" indent="0" algn="ctr">
              <a:buNone/>
            </a:pPr>
            <a:endParaRPr lang="hr-HR" sz="2000" b="1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Uvoznik stavlja na tržište</a:t>
            </a:r>
            <a:r>
              <a:rPr lang="hr-H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unutar granica Republike Hrvatske </a:t>
            </a:r>
            <a:r>
              <a:rPr lang="hr-HR" sz="2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 one GP koji su u skladu s odgovarajućim zahtjevima ovoga Zakona</a:t>
            </a:r>
            <a:r>
              <a:rPr lang="hr-H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ili propisa donesenih za provedbu ovoga Zakona,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 stavljanja GP na tržište, uvoznik mora utvrditi da je proizvođač ispunio sve obveze propisane ovim Zakonom ili propisa donesenih za provedbu ovoga Zakona.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6704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marL="0" indent="0" algn="ctr">
              <a:buNone/>
            </a:pPr>
            <a:r>
              <a:rPr lang="hr-HR" b="1" i="1" dirty="0">
                <a:solidFill>
                  <a:srgbClr val="0B28A1"/>
                </a:solidFill>
              </a:rPr>
              <a:t>Obveze distributera</a:t>
            </a:r>
          </a:p>
          <a:p>
            <a:pPr marL="0" indent="0" algn="just">
              <a:buNone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Distributer stavlja na raspolaganje</a:t>
            </a:r>
            <a:r>
              <a:rPr lang="hr-HR" sz="2800" dirty="0"/>
              <a:t> na tržište unutar granica Republike Hrvatske </a:t>
            </a:r>
            <a:r>
              <a:rPr lang="hr-HR" sz="2800" u="sng" dirty="0"/>
              <a:t>samo one GP koji su u skladu s odgovarajućim zahtjevima ovoga Zakona </a:t>
            </a:r>
            <a:r>
              <a:rPr lang="hr-HR" sz="2800" dirty="0"/>
              <a:t>ili propisa donesenih za provedbu ovoga Zakona,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 stavljanja GP na tržište, </a:t>
            </a:r>
            <a:r>
              <a:rPr lang="hr-HR" sz="2800" dirty="0" smtClean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distributer </a:t>
            </a:r>
            <a:r>
              <a:rPr lang="hr-HR" sz="2800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 utvrditi da su proizvođač i uvoznik ispunili sve obveze propisane ovim Zakonom ili propisa donesenih za provedbu ovoga Zakona.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854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i="1" dirty="0">
                <a:solidFill>
                  <a:srgbClr val="0B28A1"/>
                </a:solidFill>
              </a:rPr>
              <a:t>GP koji se prodaju u drugoj državi članici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GP koji se prodaju u drugoj državi članici u skladu s njezinim propisima</a:t>
            </a:r>
            <a:r>
              <a:rPr lang="hr-HR" sz="2500" dirty="0"/>
              <a:t> kojima se uređuju građevni proizvodi na koje se ne odnosi Uredba (EU) br. 305/2011, </a:t>
            </a:r>
            <a:r>
              <a:rPr lang="hr-HR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primjenjuje se Uredba (EZ) br. 764/2008,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taj GP gospodarski subjekt koji ga stavlja na raspolaganje na tržište u RH mora osigurati da u pratećoj dokumentaciji bude naznačena namjeravana uporaba i značajke proizvoda te da sadrži sigurnosne obavijesti i upute o rukovanju, skladištenju, ugradnji i trajnom odlaganju GP, pisane na hrvatskom jeziku latiničnim pismom.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871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0736" y="260648"/>
            <a:ext cx="8229600" cy="1339552"/>
          </a:xfrm>
        </p:spPr>
        <p:txBody>
          <a:bodyPr/>
          <a:lstStyle/>
          <a:p>
            <a:r>
              <a:rPr lang="hr-HR" b="1" dirty="0"/>
              <a:t>Tehnički propis o građevnim proizvodima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355600" algn="just">
              <a:buNone/>
              <a:defRPr/>
            </a:pPr>
            <a:endParaRPr lang="hr-HR" sz="2800" dirty="0" smtClean="0"/>
          </a:p>
          <a:p>
            <a:pPr marL="0" indent="355600" algn="just">
              <a:buNone/>
              <a:defRPr/>
            </a:pPr>
            <a:r>
              <a:rPr lang="hr-HR" sz="2800" dirty="0" smtClean="0"/>
              <a:t>Ovim </a:t>
            </a:r>
            <a:r>
              <a:rPr lang="hr-HR" sz="2800" dirty="0"/>
              <a:t>se Tehničkim propisom, u okviru ispunjavanja temeljnih zahtjeva za građevinu, propisuju bitne značajke i svojstva građevnih proizvoda, uporabljivost i drugi zahtjevi za građevne proizvode namijenjene ugradnji u građevine, ako ovim Propisom nije drukčije </a:t>
            </a:r>
            <a:r>
              <a:rPr lang="hr-HR" sz="2800" dirty="0" smtClean="0"/>
              <a:t>propisano.</a:t>
            </a:r>
            <a:endParaRPr lang="hr-HR" sz="28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4328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TPGP</a:t>
            </a:r>
            <a:r>
              <a:rPr lang="hr-HR" sz="3600" b="1" dirty="0"/>
              <a:t> - </a:t>
            </a:r>
            <a:r>
              <a:rPr lang="hr-HR" i="1" dirty="0">
                <a:solidFill>
                  <a:srgbClr val="C00000"/>
                </a:solidFill>
              </a:rPr>
              <a:t>uporabljivost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je uporabljiv</a:t>
            </a:r>
            <a:r>
              <a:rPr lang="hr-HR" sz="2800" dirty="0"/>
              <a:t> ako su njegova svojstva i bitne značajke sukladne svojstvima i bitnim značajkama propisanim tehničkom specifikacijom i zahtjevima iz projekta građevine.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</a:t>
            </a:r>
            <a:r>
              <a:rPr lang="hr-HR" sz="2800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 je proizveden ili izrađen na gradilištu</a:t>
            </a:r>
            <a:r>
              <a:rPr lang="hr-HR" sz="2800" dirty="0">
                <a:solidFill>
                  <a:srgbClr val="0C2AAC"/>
                </a:solidFill>
              </a:rPr>
              <a:t> </a:t>
            </a:r>
            <a:r>
              <a:rPr lang="hr-HR" sz="2800" dirty="0"/>
              <a:t>u svrhu ugradnje građevnog proizvoda u konkretnu </a:t>
            </a:r>
            <a:r>
              <a:rPr lang="hr-HR" sz="2800" dirty="0" smtClean="0"/>
              <a:t>građevinu, </a:t>
            </a:r>
            <a:r>
              <a:rPr lang="hr-HR" sz="2800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dokazivanje uporabljivosti provodi se prema programu kontrole kvalitete </a:t>
            </a:r>
            <a:r>
              <a:rPr lang="hr-HR" sz="2800" dirty="0" smtClean="0">
                <a:cs typeface="Times New Roman" panose="02020603050405020304" pitchFamily="18" charset="0"/>
              </a:rPr>
              <a:t>sadržanog </a:t>
            </a:r>
            <a:r>
              <a:rPr lang="hr-HR" sz="2800" dirty="0">
                <a:cs typeface="Times New Roman" panose="02020603050405020304" pitchFamily="18" charset="0"/>
              </a:rPr>
              <a:t>u </a:t>
            </a:r>
            <a:r>
              <a:rPr lang="hr-HR" sz="2800" dirty="0" smtClean="0">
                <a:cs typeface="Times New Roman" panose="02020603050405020304" pitchFamily="18" charset="0"/>
              </a:rPr>
              <a:t>glavnom projektu građevine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 odredbama ovog propisa i posebnih propisa</a:t>
            </a:r>
            <a:r>
              <a:rPr lang="hr-HR" sz="2800" dirty="0" smtClean="0">
                <a:solidFill>
                  <a:srgbClr val="0C2AAC"/>
                </a:solidFill>
              </a:rPr>
              <a:t>.</a:t>
            </a:r>
            <a:endParaRPr lang="hr-HR" sz="2800" dirty="0">
              <a:solidFill>
                <a:srgbClr val="0C2AAC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9768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Rukavina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i="1" dirty="0" smtClean="0"/>
              <a:t>Uvod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361950" algn="just">
              <a:buNone/>
            </a:pPr>
            <a:r>
              <a:rPr lang="hr-HR" dirty="0"/>
              <a:t>Pravilnikom o obrascu, uvjetima i načinu vođenja građevinskog dnevnika, poglavlje III. obrazac, uvjeti i način vođenja građevinskog dnevnika, je propisano da osoba koja vodi građevinski dnevnik svakodnevno između ostalog </a:t>
            </a:r>
            <a:r>
              <a:rPr lang="hr-H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upisuje i podatke o prispijeću i porijeklu građevnih proizvoda i opreme koje se ugrađuje s dokazima o njihovoj uporabljivosti.</a:t>
            </a:r>
          </a:p>
          <a:p>
            <a:pPr marL="0" indent="0">
              <a:buNone/>
            </a:pPr>
            <a:endParaRPr lang="hr-HR" alt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/>
              <a:t>TPGP</a:t>
            </a:r>
            <a:r>
              <a:rPr lang="hr-HR" sz="3600" b="1" dirty="0"/>
              <a:t> - </a:t>
            </a:r>
            <a:r>
              <a:rPr lang="hr-HR" i="1" dirty="0">
                <a:solidFill>
                  <a:srgbClr val="C00000"/>
                </a:solidFill>
              </a:rPr>
              <a:t>uporabljivost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6544" y="1446238"/>
            <a:ext cx="8229600" cy="4863082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</a:t>
            </a:r>
            <a:r>
              <a:rPr lang="hr-HR" sz="2800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neusklađenom području koji se prodaje u drugoj državi članici Europske unije</a:t>
            </a:r>
            <a:r>
              <a:rPr lang="hr-HR" sz="2800" dirty="0">
                <a:cs typeface="Times New Roman" panose="02020603050405020304" pitchFamily="18" charset="0"/>
              </a:rPr>
              <a:t> u skladu s njezinim propisima</a:t>
            </a:r>
            <a:r>
              <a:rPr lang="hr-HR" sz="2800" dirty="0"/>
              <a:t>, </a:t>
            </a:r>
            <a:r>
              <a:rPr lang="hr-HR" sz="2800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dokazivanje uporabljivosti</a:t>
            </a:r>
            <a:r>
              <a:rPr lang="hr-HR" sz="2800" dirty="0"/>
              <a:t> provodi se prema programu kontrole i osiguranju kvalitete sadržanog u glavnom projektu građevine te odredbama ovoga Propisa.</a:t>
            </a:r>
          </a:p>
          <a:p>
            <a:pPr marL="0" indent="355600" algn="just">
              <a:buFont typeface="Wingdings" panose="05000000000000000000" pitchFamily="2" charset="2"/>
              <a:buNone/>
            </a:pPr>
            <a:r>
              <a:rPr lang="hr-HR" sz="2800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Uporabljivost građevnog proizvoda</a:t>
            </a:r>
            <a:r>
              <a:rPr lang="hr-HR" sz="2800" dirty="0">
                <a:solidFill>
                  <a:srgbClr val="0C2AAC"/>
                </a:solidFill>
              </a:rPr>
              <a:t> </a:t>
            </a:r>
            <a:r>
              <a:rPr lang="hr-HR" sz="2800" dirty="0"/>
              <a:t>dokazuje se odgovarajućom </a:t>
            </a:r>
            <a:r>
              <a:rPr lang="hr-HR" sz="2800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valjanom dokumentacijom</a:t>
            </a:r>
            <a:r>
              <a:rPr lang="hr-HR" sz="2800" dirty="0"/>
              <a:t>. 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180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valjana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i="1" dirty="0">
                <a:solidFill>
                  <a:srgbClr val="C00000"/>
                </a:solidFill>
              </a:rPr>
              <a:t>dokumentacija za 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6544" y="1446238"/>
            <a:ext cx="8229600" cy="4719066"/>
          </a:xfrm>
        </p:spPr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građevni proizvod u usklađenom području </a:t>
            </a:r>
            <a:endParaRPr lang="hr-HR" i="1" u="sng" dirty="0" smtClean="0">
              <a:solidFill>
                <a:srgbClr val="0C2A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000" dirty="0"/>
          </a:p>
          <a:p>
            <a:pPr marL="722313" indent="-374650"/>
            <a:r>
              <a:rPr lang="hr-HR" sz="2800" dirty="0"/>
              <a:t>izjava o svojstvima, </a:t>
            </a:r>
          </a:p>
          <a:p>
            <a:pPr marL="722313" indent="-374650"/>
            <a:r>
              <a:rPr lang="hr-HR" sz="2800" dirty="0"/>
              <a:t>oznaka CE,</a:t>
            </a:r>
          </a:p>
          <a:p>
            <a:pPr marL="722313" indent="-374650"/>
            <a:r>
              <a:rPr lang="hr-HR" sz="2800" dirty="0"/>
              <a:t>uputa,</a:t>
            </a:r>
          </a:p>
          <a:p>
            <a:pPr marL="722313" indent="-374650"/>
            <a:r>
              <a:rPr lang="hr-HR" sz="2800" dirty="0"/>
              <a:t>sigurnosne obavijesti.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259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valjana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i="1" dirty="0">
                <a:solidFill>
                  <a:srgbClr val="C00000"/>
                </a:solidFill>
              </a:rPr>
              <a:t>dokumentacija za 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6544" y="1628800"/>
            <a:ext cx="8229600" cy="4536504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hr-HR" i="1" u="sng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građevni </a:t>
            </a: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 u neusklađenom području </a:t>
            </a:r>
          </a:p>
          <a:p>
            <a:pPr marL="722313" indent="-374650"/>
            <a:r>
              <a:rPr lang="hr-HR" sz="2800" dirty="0"/>
              <a:t>izjava o svojstvima, </a:t>
            </a:r>
          </a:p>
          <a:p>
            <a:pPr marL="722313" indent="-374650"/>
            <a:r>
              <a:rPr lang="hr-HR" sz="2800" dirty="0"/>
              <a:t>»C« oznaka i tehnička uputa </a:t>
            </a:r>
          </a:p>
          <a:p>
            <a:pPr marL="722313" indent="-374650" algn="ctr">
              <a:buNone/>
            </a:pPr>
            <a:r>
              <a:rPr lang="hr-HR" dirty="0" smtClean="0">
                <a:solidFill>
                  <a:srgbClr val="0B28A1"/>
                </a:solidFill>
              </a:rPr>
              <a:t>ili</a:t>
            </a:r>
            <a:endParaRPr lang="hr-HR" dirty="0">
              <a:solidFill>
                <a:srgbClr val="0B28A1"/>
              </a:solidFill>
            </a:endParaRPr>
          </a:p>
          <a:p>
            <a:pPr marL="722313" indent="-374650" algn="just"/>
            <a:r>
              <a:rPr lang="hr-HR" sz="2800" dirty="0"/>
              <a:t>GP proizveden ili izrađen na gradilištu u svrhu njegove ugradnje u konkretnu građevinu u skladu s glavnim projektom jest izvještaj o ispitivanju odnosno drugi dokument kojim se dokazuje ispunjavanje zahtjeva iz projekta.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430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valjana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i="1" dirty="0">
                <a:solidFill>
                  <a:srgbClr val="C00000"/>
                </a:solidFill>
              </a:rPr>
              <a:t>dokumentacija za 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6544" y="1628800"/>
            <a:ext cx="8229600" cy="4464496"/>
          </a:xfrm>
        </p:spPr>
        <p:txBody>
          <a:bodyPr anchor="ctr"/>
          <a:lstStyle/>
          <a:p>
            <a:pPr marL="514350" indent="-514350" algn="just">
              <a:buFont typeface="+mj-lt"/>
              <a:buAutoNum type="arabicPeriod" startAt="3"/>
            </a:pP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građevni proizvod u neusklađenom području koji se prodaje u drugoj državi članici Europske unije u skladu s njezinim propisima</a:t>
            </a:r>
          </a:p>
          <a:p>
            <a:pPr marL="722313" indent="-374650" algn="just"/>
            <a:r>
              <a:rPr lang="hr-HR" sz="2800" dirty="0"/>
              <a:t>prateća dokumentacija u kojoj će biti naznačena namjeravana uporaba ili uporabe i značajke proizvoda te koja će sadržavati sigurnosne obavijesti i upute o rukovanju, skladištenju, ugradnji i trajnom odlaganju građevnog proizvoda, 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937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valjana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i="1" dirty="0">
                <a:solidFill>
                  <a:srgbClr val="C00000"/>
                </a:solidFill>
              </a:rPr>
              <a:t>dokumentacija za 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722313" indent="-374650" algn="just"/>
            <a:r>
              <a:rPr lang="hr-HR" sz="2800" dirty="0"/>
              <a:t>dokument kojeg proizvođač sastavlja za građevni proizvod koji se stavlja na tržište,</a:t>
            </a:r>
          </a:p>
          <a:p>
            <a:pPr marL="722313" indent="-374650" algn="just"/>
            <a:r>
              <a:rPr lang="hr-HR" sz="2800" dirty="0" smtClean="0"/>
              <a:t>izvještaj </a:t>
            </a:r>
            <a:r>
              <a:rPr lang="hr-HR" sz="2800" dirty="0"/>
              <a:t>o ispitivanju odnosno drugi dokument kojim se dokazuje ispunjavanje zahtjeva iz projekta.</a:t>
            </a:r>
          </a:p>
          <a:p>
            <a:pPr marL="347663" indent="0" algn="just">
              <a:buNone/>
            </a:pPr>
            <a:endParaRPr lang="hr-HR" sz="2400" dirty="0"/>
          </a:p>
          <a:p>
            <a:pPr marL="0" indent="347663" algn="just">
              <a:buNone/>
            </a:pP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Valjana dokumentacija mora biti napisana na hrvatskom jeziku latiničnim pismom</a:t>
            </a:r>
            <a:r>
              <a:rPr lang="hr-HR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586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preuzimanje </a:t>
            </a:r>
            <a:r>
              <a:rPr lang="hr-HR" i="1" dirty="0">
                <a:solidFill>
                  <a:srgbClr val="C00000"/>
                </a:solidFill>
              </a:rPr>
              <a:t>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0">
              <a:buNone/>
            </a:pPr>
            <a:endParaRPr lang="hr-HR" sz="2800" dirty="0" smtClean="0"/>
          </a:p>
          <a:p>
            <a:pPr marL="0" indent="0">
              <a:buNone/>
            </a:pPr>
            <a:r>
              <a:rPr lang="hr-HR" i="1" u="sng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preuzimanja GP izvođač mora utvrditi</a:t>
            </a:r>
            <a:r>
              <a:rPr lang="hr-HR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je li GP</a:t>
            </a:r>
            <a:r>
              <a:rPr lang="hr-HR" sz="2800" dirty="0"/>
              <a:t> namijenjen za ugradnju u građevinu </a:t>
            </a:r>
            <a:r>
              <a:rPr lang="hr-HR" sz="2800" u="sng" dirty="0"/>
              <a:t>u skladu s glavnim projektom</a:t>
            </a:r>
            <a:r>
              <a:rPr lang="hr-HR" sz="2800" dirty="0"/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je li </a:t>
            </a:r>
            <a:r>
              <a:rPr lang="hr-HR" sz="2800" u="sng" dirty="0" smtClean="0"/>
              <a:t>GP </a:t>
            </a:r>
            <a:r>
              <a:rPr lang="hr-HR" sz="2800" u="sng" dirty="0"/>
              <a:t>isporučen s valjanom dokumentacijom</a:t>
            </a:r>
            <a:r>
              <a:rPr lang="hr-HR" sz="2800" dirty="0"/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jesu li svojstva i bitne </a:t>
            </a:r>
            <a:r>
              <a:rPr lang="hr-HR" sz="2800" u="sng" dirty="0" smtClean="0"/>
              <a:t>značajke GP</a:t>
            </a:r>
            <a:r>
              <a:rPr lang="hr-HR" sz="2800" dirty="0" smtClean="0"/>
              <a:t>, </a:t>
            </a:r>
            <a:r>
              <a:rPr lang="hr-HR" sz="2800" dirty="0"/>
              <a:t>podaci značajni za njegovu ugradnju, uporabu i utjecaj na svojstva i bitne značajke te trajnost građevine, </a:t>
            </a:r>
            <a:r>
              <a:rPr lang="hr-HR" sz="2800" u="sng" dirty="0"/>
              <a:t>sukladni svojstvima i bitnim značajkama te podacima određenim glavnim projektom</a:t>
            </a:r>
            <a:r>
              <a:rPr lang="hr-HR" sz="2800" dirty="0"/>
              <a:t>,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658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preuzimanje </a:t>
            </a:r>
            <a:r>
              <a:rPr lang="hr-HR" i="1" dirty="0">
                <a:solidFill>
                  <a:srgbClr val="C00000"/>
                </a:solidFill>
              </a:rPr>
              <a:t>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 smtClean="0"/>
              <a:t>rok </a:t>
            </a:r>
            <a:r>
              <a:rPr lang="hr-HR" sz="2800" dirty="0"/>
              <a:t>do kojega se građevni proizvod smije ugraditi</a:t>
            </a:r>
          </a:p>
          <a:p>
            <a:pPr marL="0" indent="0" algn="just">
              <a:buNone/>
            </a:pPr>
            <a:endParaRPr lang="hr-HR" sz="2800" dirty="0"/>
          </a:p>
          <a:p>
            <a:pPr marL="0" indent="360363" algn="just">
              <a:buNone/>
            </a:pPr>
            <a:r>
              <a:rPr lang="hr-HR" i="1" u="sng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Utvrđeno se zapisuje se u građevinski dnevnik </a:t>
            </a:r>
            <a:r>
              <a:rPr lang="hr-HR" dirty="0"/>
              <a:t>u skladu s posebnim propisom kojim se uređuje način provedbe stručnog nadzora građenja, obrascu, uvjetima i načinu vođenja građevinskog dnevnika te o sadržaju završnog izvješća nadzornog inženjera.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755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ugradnja </a:t>
            </a:r>
            <a:r>
              <a:rPr lang="hr-HR" i="1" dirty="0">
                <a:solidFill>
                  <a:srgbClr val="C00000"/>
                </a:solidFill>
              </a:rPr>
              <a:t>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0" algn="just">
              <a:buNone/>
            </a:pPr>
            <a:endParaRPr lang="hr-HR" dirty="0" smtClean="0"/>
          </a:p>
          <a:p>
            <a:pPr marL="0" indent="0" algn="just">
              <a:buNone/>
            </a:pPr>
            <a:r>
              <a:rPr lang="hr-HR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</a:t>
            </a:r>
            <a:r>
              <a:rPr lang="hr-HR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proizveden u tvornici može se ugraditi u građevinu ako</a:t>
            </a:r>
            <a:r>
              <a:rPr lang="hr-HR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je osiguran način ugradnje</a:t>
            </a:r>
            <a:r>
              <a:rPr lang="hr-HR" sz="2800" dirty="0"/>
              <a:t> u svrhu očuvanja objavljenih svojstava i bitnih značajki GP </a:t>
            </a:r>
            <a:r>
              <a:rPr lang="hr-HR" sz="2800" u="sng" dirty="0"/>
              <a:t>sukladno uputi odnosno tehničkoj uputi</a:t>
            </a:r>
            <a:r>
              <a:rPr lang="hr-HR" sz="2800" dirty="0"/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rok do kojega se građevni proizvod smije ugraditi nije istekao,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u="sng" dirty="0"/>
              <a:t>je proizvod na gradilištu bio skladišten</a:t>
            </a:r>
            <a:r>
              <a:rPr lang="hr-HR" sz="2800" dirty="0"/>
              <a:t>, u svrhu očuvanja objavljenih svojstava i bitnih značajki GP, </a:t>
            </a:r>
            <a:r>
              <a:rPr lang="hr-HR" sz="2800" u="sng" dirty="0"/>
              <a:t>sukladno uputi odnosno tehničkoj uputi</a:t>
            </a:r>
            <a:r>
              <a:rPr lang="hr-HR" sz="2800" dirty="0"/>
              <a:t>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9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dirty="0" smtClean="0"/>
              <a:t>TPGP</a:t>
            </a:r>
            <a:r>
              <a:rPr lang="hr-HR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ugradnja </a:t>
            </a:r>
            <a:r>
              <a:rPr lang="hr-HR" i="1" dirty="0">
                <a:solidFill>
                  <a:srgbClr val="C00000"/>
                </a:solidFill>
              </a:rPr>
              <a:t>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0" algn="just">
              <a:buNone/>
            </a:pPr>
            <a:endParaRPr lang="hr-HR" dirty="0" smtClean="0"/>
          </a:p>
          <a:p>
            <a:pPr marL="0" indent="360363" algn="just">
              <a:buNone/>
            </a:pPr>
            <a:r>
              <a:rPr lang="hr-HR" sz="2800" i="1" u="sng" dirty="0"/>
              <a:t>GP koji je proizveden na gradilištu</a:t>
            </a:r>
            <a:r>
              <a:rPr lang="hr-HR" sz="2800" dirty="0"/>
              <a:t> u svrhu ugradnje GP u konkretnu građevinu </a:t>
            </a:r>
            <a:r>
              <a:rPr lang="hr-HR" sz="2800" i="1" u="sng" dirty="0"/>
              <a:t>te GP u neusklađenom području koji se prodaje u drugoj državi članici Europske unije u skladu s njezinim propisima</a:t>
            </a:r>
            <a:r>
              <a:rPr lang="hr-HR" sz="2800" dirty="0"/>
              <a:t>, </a:t>
            </a:r>
            <a:r>
              <a:rPr lang="hr-HR" sz="2800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 se ugraditi u građevinu ako je za njega dokazana uporabljivost u skladu s glavnim projektom građevine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070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sz="3600" i="1" dirty="0" smtClean="0"/>
              <a:t>TPGP</a:t>
            </a:r>
            <a:r>
              <a:rPr lang="hr-HR" i="1" dirty="0" smtClean="0"/>
              <a:t>- </a:t>
            </a:r>
            <a:r>
              <a:rPr lang="hr-HR" i="1" dirty="0" smtClean="0">
                <a:solidFill>
                  <a:srgbClr val="C00000"/>
                </a:solidFill>
              </a:rPr>
              <a:t>postupanje s nesukladnim </a:t>
            </a:r>
            <a:r>
              <a:rPr lang="hr-HR" i="1" dirty="0">
                <a:solidFill>
                  <a:srgbClr val="C00000"/>
                </a:solidFill>
              </a:rPr>
              <a:t>GP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endParaRPr lang="hr-H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koji </a:t>
            </a:r>
            <a:r>
              <a:rPr lang="hr-HR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proizveden u tvornici nesukladan s objavljenim </a:t>
            </a:r>
            <a:r>
              <a:rPr lang="hr-HR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svojstvima</a:t>
            </a:r>
            <a:r>
              <a:rPr lang="hr-HR" dirty="0" smtClean="0"/>
              <a:t> </a:t>
            </a:r>
          </a:p>
          <a:p>
            <a:pPr marL="900113" indent="0" algn="just">
              <a:buNone/>
            </a:pPr>
            <a:r>
              <a:rPr lang="hr-HR" sz="2700" dirty="0" smtClean="0"/>
              <a:t>zaustaviti </a:t>
            </a:r>
            <a:r>
              <a:rPr lang="hr-HR" sz="2700" dirty="0"/>
              <a:t>ugradnju i obavijestiti gospodarski subjekt koji je proizvod isporučio na </a:t>
            </a:r>
            <a:r>
              <a:rPr lang="hr-HR" sz="2700" dirty="0" smtClean="0"/>
              <a:t>gradilište.</a:t>
            </a:r>
            <a:endParaRPr lang="hr-HR" sz="27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koji je proizveden </a:t>
            </a:r>
            <a:r>
              <a:rPr lang="hr-HR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gradilištu </a:t>
            </a:r>
            <a:r>
              <a:rPr lang="hr-HR" i="1" dirty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nesukladan s </a:t>
            </a:r>
            <a:r>
              <a:rPr lang="hr-HR" i="1" dirty="0" smtClean="0">
                <a:solidFill>
                  <a:srgbClr val="0C2A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glavnim projektom</a:t>
            </a:r>
          </a:p>
          <a:p>
            <a:pPr marL="900113" indent="0" algn="just">
              <a:buNone/>
            </a:pPr>
            <a:r>
              <a:rPr lang="hr-HR" sz="2700" dirty="0" smtClean="0"/>
              <a:t>odmah </a:t>
            </a:r>
            <a:r>
              <a:rPr lang="hr-HR" sz="2700" dirty="0"/>
              <a:t>prekinuti </a:t>
            </a:r>
            <a:r>
              <a:rPr lang="hr-HR" sz="2700" dirty="0" smtClean="0"/>
              <a:t>proizvodnju, poduzeti </a:t>
            </a:r>
            <a:r>
              <a:rPr lang="hr-HR" sz="2700" dirty="0"/>
              <a:t>mjere popravka proizvoda ili zabraniti ugradnju </a:t>
            </a:r>
            <a:r>
              <a:rPr lang="hr-HR" sz="2700" dirty="0" smtClean="0"/>
              <a:t>i utvrditi </a:t>
            </a:r>
            <a:r>
              <a:rPr lang="hr-HR" sz="2700" dirty="0"/>
              <a:t>i otkloniti greške koje su nesukladnost uzrokovale.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29</a:t>
            </a:fld>
            <a:endParaRPr lang="hr-HR" altLang="sr-Latn-RS"/>
          </a:p>
        </p:txBody>
      </p:sp>
      <p:sp>
        <p:nvSpPr>
          <p:cNvPr id="12" name="Strelica udesno 11"/>
          <p:cNvSpPr/>
          <p:nvPr/>
        </p:nvSpPr>
        <p:spPr>
          <a:xfrm>
            <a:off x="899592" y="2924944"/>
            <a:ext cx="37038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udesno 12"/>
          <p:cNvSpPr/>
          <p:nvPr/>
        </p:nvSpPr>
        <p:spPr>
          <a:xfrm>
            <a:off x="913974" y="4941168"/>
            <a:ext cx="37038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3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i="1" dirty="0"/>
              <a:t>Uvod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1950" algn="just">
              <a:buNone/>
            </a:pPr>
            <a:endParaRPr lang="hr-HR" dirty="0" smtClean="0"/>
          </a:p>
          <a:p>
            <a:pPr marL="0" indent="361950" algn="just">
              <a:buNone/>
            </a:pPr>
            <a:r>
              <a:rPr lang="hr-HR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Građevni </a:t>
            </a:r>
            <a:r>
              <a:rPr lang="hr-H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proizvod je uporabljiv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/>
              <a:t>ako su njegova svojstva i bitne značajke sukladne svojstvima i bitnim značajkama propisanim tehničkim propisom, normom na koju upućuje tehnički propis i dokumentom za </a:t>
            </a:r>
            <a:r>
              <a:rPr lang="hr-HR" dirty="0" smtClean="0"/>
              <a:t>ocjenjivanje (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tehnička specifikacija</a:t>
            </a:r>
            <a:r>
              <a:rPr lang="hr-HR" dirty="0" smtClean="0"/>
              <a:t>) </a:t>
            </a:r>
            <a:r>
              <a:rPr lang="hr-HR" dirty="0"/>
              <a:t>i zahtjevima iz projekta građevine (TPGP</a:t>
            </a:r>
            <a:r>
              <a:rPr lang="hr-HR" dirty="0" smtClean="0"/>
              <a:t>).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366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>
                <a:solidFill>
                  <a:srgbClr val="C00000"/>
                </a:solidFill>
              </a:rPr>
              <a:t>Nadzor nad ugradnjom GP</a:t>
            </a:r>
            <a:endParaRPr lang="hr-HR" i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hr-HR" b="1" dirty="0"/>
              <a:t>PRAVILNIK O NADZORU GRAĐEVNIH PROIZVODA 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sz="2400" dirty="0"/>
              <a:t>N.N 113/08, od 03.10.2008.</a:t>
            </a:r>
          </a:p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561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/>
              <a:t>Nadzor nad ugradnjom GP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360363" algn="just">
              <a:buNone/>
            </a:pPr>
            <a:endParaRPr lang="hr-HR" sz="2800" dirty="0" smtClean="0"/>
          </a:p>
          <a:p>
            <a:pPr marL="0" indent="360363" algn="just">
              <a:buNone/>
            </a:pPr>
            <a:endParaRPr lang="hr-HR" sz="2800" dirty="0"/>
          </a:p>
          <a:p>
            <a:pPr marL="0" indent="360363" algn="just">
              <a:buNone/>
            </a:pPr>
            <a:r>
              <a:rPr lang="hr-HR" sz="2800" i="1" dirty="0" smtClean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Građevinski inspektor ima pravo i obvezu rješenjem narediti izvođaču i/ili nadzornom inženjeru 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otklanjanje nepravilnosti ako utvrdi da se građevni proizvod ugrađuje, a da </a:t>
            </a:r>
            <a:r>
              <a:rPr lang="hr-HR" sz="2800" i="1" dirty="0" smtClean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odgovorna osoba na gradilištu nije na  propisani način utvrdila 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 smtClean="0"/>
              <a:t>je GP isporučen s tehničkim uputama,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 smtClean="0"/>
              <a:t>se podaci iz tehničkih uputa podudaraju s podacima u oznaci sukladnosti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su svojstva i bitne značajke </a:t>
            </a:r>
            <a:r>
              <a:rPr lang="hr-HR" sz="2800" dirty="0" smtClean="0"/>
              <a:t>GP </a:t>
            </a:r>
            <a:r>
              <a:rPr lang="hr-HR" sz="2800" dirty="0"/>
              <a:t>sukladni svojstvima i podacima određenim glavnim projektom.</a:t>
            </a:r>
            <a:endParaRPr lang="hr-HR" sz="28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hr-HR" sz="2800" dirty="0" smtClean="0"/>
          </a:p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484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/>
              <a:t>Nadzor nad ugradnjom GP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marL="0" indent="360363" algn="just">
              <a:buNone/>
            </a:pPr>
            <a:endParaRPr lang="hr-HR" sz="2800" dirty="0" smtClean="0"/>
          </a:p>
          <a:p>
            <a:pPr marL="0" indent="360363" algn="just">
              <a:buNone/>
            </a:pPr>
            <a:r>
              <a:rPr lang="hr-HR" i="1" dirty="0" smtClean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Građevinski </a:t>
            </a:r>
            <a:r>
              <a:rPr lang="hr-HR" i="1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inspektor ima pravo i obvezu rješenjem narediti izvođaču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otklanjanje nepravilnosti </a:t>
            </a:r>
            <a:r>
              <a:rPr lang="hr-HR" i="1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utvrdi da se građevni proizvod ugrađuje, a da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je isporučen bez tehničkih uputa,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se podaci iz tehničkih uputa ne podudaraju s podacima u oznaci sukladnosti,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/>
              <a:t>tehnička svojstva GP </a:t>
            </a:r>
            <a:r>
              <a:rPr lang="hr-HR" sz="2800" dirty="0" smtClean="0"/>
              <a:t>nisu </a:t>
            </a:r>
            <a:r>
              <a:rPr lang="hr-HR" sz="2800" dirty="0"/>
              <a:t>sukladni svojstvima i podacima određenim glavnim projektom,</a:t>
            </a:r>
            <a:endParaRPr lang="hr-HR" sz="2800" dirty="0" smtClean="0"/>
          </a:p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238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/>
              <a:t>Nadzor nad ugradnjom GP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dirty="0" smtClean="0"/>
              <a:t>se </a:t>
            </a:r>
            <a:r>
              <a:rPr lang="hr-HR" dirty="0"/>
              <a:t>ne ugrađuje u skladu s tehničkim uputama ili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dirty="0"/>
              <a:t>se prevozi, skladišti, ugrađuje ili da se njime rukuje na način koji ne osigurava očuvanje njegovih tehničkih svojstva.</a:t>
            </a:r>
          </a:p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107950" y="6309320"/>
            <a:ext cx="5976938" cy="548680"/>
          </a:xfrm>
        </p:spPr>
        <p:txBody>
          <a:bodyPr anchor="ctr"/>
          <a:lstStyle/>
          <a:p>
            <a:pPr>
              <a:defRPr/>
            </a:pPr>
            <a:r>
              <a:rPr lang="hr-HR" altLang="sr-Latn-RS" dirty="0"/>
              <a:t>Damir Rukavina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340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34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-18605" y="908050"/>
            <a:ext cx="9144000" cy="452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Dokazivanje uporabljivosti građevnih </a:t>
            </a:r>
            <a:r>
              <a:rPr lang="hr-HR" altLang="sr-Latn-RS" sz="4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br>
              <a:rPr lang="hr-HR" altLang="sr-Latn-RS" sz="4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</a:t>
            </a:r>
            <a: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PAŽNJI !</a:t>
            </a:r>
            <a:br>
              <a:rPr lang="hr-HR" altLang="sr-Latn-RS" sz="4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alt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2" y="5572125"/>
            <a:ext cx="867816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indent="0" algn="ctr">
              <a:buNone/>
            </a:pPr>
            <a:r>
              <a:rPr lang="hr-HR" altLang="sr-Latn-RS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Damir </a:t>
            </a:r>
            <a:r>
              <a:rPr lang="hr-HR" altLang="sr-Latn-RS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Rukavina, dipl. ing. građ., </a:t>
            </a:r>
            <a:r>
              <a:rPr lang="hr-HR" altLang="sr-Latn-RS" sz="180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Državi inspektorat RH</a:t>
            </a:r>
            <a:endParaRPr lang="hr-HR" altLang="sr-Latn-RS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</a:t>
            </a:r>
            <a:r>
              <a:rPr lang="hr-HR" alt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2019.</a:t>
            </a:r>
            <a:endParaRPr lang="hr-HR" alt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05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 o građevnim proizvodima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5600" algn="just">
              <a:buFont typeface="Wingdings" panose="05000000000000000000" pitchFamily="2" charset="2"/>
              <a:buNone/>
              <a:defRPr/>
            </a:pPr>
            <a:r>
              <a:rPr lang="hr-HR" dirty="0" smtClean="0"/>
              <a:t>Ovim </a:t>
            </a:r>
            <a:r>
              <a:rPr lang="hr-HR" dirty="0"/>
              <a:t>se Zakonom </a:t>
            </a:r>
            <a:r>
              <a:rPr lang="hr-HR" sz="2400" dirty="0"/>
              <a:t>(NN 76/13, </a:t>
            </a:r>
            <a:r>
              <a:rPr lang="hr-HR" sz="2400" dirty="0" smtClean="0"/>
              <a:t>30/14, 130/17 i </a:t>
            </a:r>
            <a:r>
              <a:rPr lang="hr-HR" sz="2400" dirty="0"/>
              <a:t>39/19</a:t>
            </a:r>
            <a:r>
              <a:rPr lang="hr-HR" sz="2400" dirty="0" smtClean="0"/>
              <a:t>)</a:t>
            </a:r>
            <a:r>
              <a:rPr lang="hr-HR" dirty="0" smtClean="0"/>
              <a:t> </a:t>
            </a:r>
            <a:r>
              <a:rPr lang="hr-HR" dirty="0"/>
              <a:t>uređuju sustavi ocjenjivanja i provjere stalnosti svojstava građevnih proizvoda, radnje koje u okviru ocjenjivanja i provjere stalnosti svojstava građevnih proizvoda provode proizvođači građevnih proizvoda, uređuje provedba Uredbe (EU) br. 305/2011 i druga pitanja bitna za stavljanje na tržište ili stavljanje na raspolaganje na tržište građevnih proizvoda.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537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 o građevnim proizvodima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5600" algn="just">
              <a:buNone/>
            </a:pPr>
            <a:r>
              <a:rPr lang="hr-HR" sz="2800" dirty="0">
                <a:solidFill>
                  <a:srgbClr val="0B28A1"/>
                </a:solidFill>
              </a:rPr>
              <a:t>Ovim Zakonom osigurava se provedba sljedećih akata Europske unije: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rgbClr val="0B28A1"/>
                </a:solidFill>
              </a:rPr>
              <a:t>Uredbe (EZ) br. 764/2008 o utvrđivanju postupaka koji se odnose na primjenu određenih nacionalnih tehničkih propisa na proizvode koji se zakonito stavljaju na tržište u drugoj državi članici,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rgbClr val="0B28A1"/>
                </a:solidFill>
              </a:rPr>
              <a:t>Uredbe (EZ) br. 765/2008 o utvrđivanju zahtjeva za akreditaciju i za nadzor tržišta u odnosu na stavljanje proizvoda na tržište,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6142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 o građevnim proizvodima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2800" dirty="0" smtClean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dirty="0" smtClean="0">
                <a:solidFill>
                  <a:srgbClr val="0B28A1"/>
                </a:solidFill>
              </a:rPr>
              <a:t>Uredbe </a:t>
            </a:r>
            <a:r>
              <a:rPr lang="hr-HR" sz="2800" dirty="0">
                <a:solidFill>
                  <a:srgbClr val="0B28A1"/>
                </a:solidFill>
              </a:rPr>
              <a:t>(EU) br. 305/2011,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dirty="0">
                <a:solidFill>
                  <a:srgbClr val="0B28A1"/>
                </a:solidFill>
              </a:rPr>
              <a:t>Delegirane Uredbe Komisije (EU) br. 568/2014 o izmjeni Priloga V. Uredbe (EU) br. 305/2011 u pogledu ocjenjivanja i provjere stalnosti svojstava GP,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dirty="0">
                <a:solidFill>
                  <a:srgbClr val="0B28A1"/>
                </a:solidFill>
              </a:rPr>
              <a:t>Delegirane Uredbe Komisije (EU) br. 574/2014 o izmjeni Priloga III. Uredbe (EU) br. 305/2011 o predlošku za sastavljanje izjave o svojstvima GP.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285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</a:t>
            </a:r>
            <a:r>
              <a:rPr lang="hr-HR" dirty="0"/>
              <a:t>- </a:t>
            </a:r>
            <a:r>
              <a:rPr lang="hr-HR" i="1" dirty="0">
                <a:solidFill>
                  <a:srgbClr val="C00000"/>
                </a:solidFill>
              </a:rPr>
              <a:t>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2800" dirty="0" smtClean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GP za koji je proizvođač sastavio izjavu o svojstvima</a:t>
            </a:r>
            <a:r>
              <a:rPr lang="hr-HR" sz="2800" dirty="0"/>
              <a:t>, postavlja se CE oznaka, sa sadržajem napisanim na hrvatskom jeziku latiničnim pismom (ne isključuje mogućnost stavljanja CE oznake i na drugim jezicima i pismima),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Podaci navedeni u uputi te sigurnosne obavijesti</a:t>
            </a:r>
            <a:r>
              <a:rPr lang="hr-HR" sz="2800" dirty="0"/>
              <a:t> uz GP koji se stavlja na tržište ili na raspolaganje </a:t>
            </a:r>
            <a:r>
              <a:rPr lang="hr-H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moraju biti napisani na hrvatskom jeziku latiničnim pismom</a:t>
            </a:r>
            <a:r>
              <a:rPr lang="hr-HR" sz="2800" dirty="0"/>
              <a:t>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6411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</a:t>
            </a:r>
            <a:r>
              <a:rPr lang="hr-HR" dirty="0"/>
              <a:t>- </a:t>
            </a:r>
            <a:r>
              <a:rPr lang="hr-HR" i="1" dirty="0">
                <a:solidFill>
                  <a:srgbClr val="C00000"/>
                </a:solidFill>
              </a:rPr>
              <a:t>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i="1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dirty="0" smtClean="0"/>
              <a:t>Objava </a:t>
            </a:r>
            <a:r>
              <a:rPr lang="hr-HR" sz="2800" i="1" dirty="0"/>
              <a:t>naslova usklađenih normi i upućivanja na njih u okviru zakonodavstva Unije o usklađivanju, Službeni list Europske unije C 92/139, 09. ožujka 2018. godine</a:t>
            </a:r>
            <a:r>
              <a:rPr lang="hr-HR" sz="2800" i="1" dirty="0" smtClean="0"/>
              <a:t>.</a:t>
            </a:r>
          </a:p>
          <a:p>
            <a:pPr marL="0" indent="357188" algn="ctr">
              <a:buNone/>
              <a:defRPr/>
            </a:pPr>
            <a:r>
              <a:rPr lang="hr-HR" sz="2000" dirty="0">
                <a:hlinkClick r:id="rId2"/>
              </a:rPr>
              <a:t>http://ec.europa.eu/growth/single-market/european-standards/harmonised-standards/construction-products/</a:t>
            </a:r>
            <a:endParaRPr lang="hr-HR" sz="20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i="1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dirty="0" smtClean="0">
                <a:cs typeface="Times New Roman" panose="02020603050405020304" pitchFamily="18" charset="0"/>
              </a:rPr>
              <a:t>Tehički propis o izmjenama tehničkog propisa kojim se utvrđuju tehničke specifikacije za građevne proizvode u usklađenom području </a:t>
            </a:r>
            <a:r>
              <a:rPr lang="hr-HR" sz="1900" i="1" dirty="0" smtClean="0">
                <a:cs typeface="Times New Roman" panose="02020603050405020304" pitchFamily="18" charset="0"/>
              </a:rPr>
              <a:t>(</a:t>
            </a:r>
            <a:r>
              <a:rPr lang="hr-HR" sz="1900" dirty="0"/>
              <a:t>NN 43/19, od 27.04.2019</a:t>
            </a:r>
            <a:r>
              <a:rPr lang="hr-HR" sz="1900" dirty="0" smtClean="0"/>
              <a:t>.).</a:t>
            </a:r>
            <a:endParaRPr lang="hr-HR" sz="19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792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Zakon o GP - </a:t>
            </a:r>
            <a:r>
              <a:rPr lang="hr-HR" i="1" dirty="0">
                <a:solidFill>
                  <a:srgbClr val="C00000"/>
                </a:solidFill>
              </a:rPr>
              <a:t>neusklađeno područje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2800" dirty="0" smtClean="0">
              <a:solidFill>
                <a:srgbClr val="00B050"/>
              </a:solidFill>
            </a:endParaRPr>
          </a:p>
          <a:p>
            <a:pPr marL="0" indent="355600" algn="just">
              <a:buNone/>
            </a:pPr>
            <a:r>
              <a:rPr lang="hr-HR" sz="2800" u="sng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 na koje se ne odnosi Uredba (EU) br. 305/2011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/>
              <a:t>a koji proizvodi se u neusklađenom području stavljaju na tržište ili na raspolaganje unutar granica Republike Hrvatske.</a:t>
            </a:r>
          </a:p>
          <a:p>
            <a:pPr marL="0" indent="355600" algn="just">
              <a:buNone/>
            </a:pPr>
            <a:r>
              <a:rPr lang="hr-HR" sz="2800" u="sng" dirty="0">
                <a:solidFill>
                  <a:srgbClr val="0B28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 se staviti na tržište ako su sukladni zahtjevima hrvatske tehničke specifikacije.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 smtClean="0"/>
              <a:t>Damir Rukavina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550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1955</Words>
  <Application>Microsoft Office PowerPoint</Application>
  <PresentationFormat>Prikaz na zaslonu (4:3)</PresentationFormat>
  <Paragraphs>232</Paragraphs>
  <Slides>34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41" baseType="lpstr">
      <vt:lpstr>Arial</vt:lpstr>
      <vt:lpstr>Arial Narrow</vt:lpstr>
      <vt:lpstr>Calibri</vt:lpstr>
      <vt:lpstr>Times New Roman</vt:lpstr>
      <vt:lpstr>Verdana</vt:lpstr>
      <vt:lpstr>Wingdings</vt:lpstr>
      <vt:lpstr>Office Theme</vt:lpstr>
      <vt:lpstr>Dokazivanje uporabljivosti građevnih proizvoda</vt:lpstr>
      <vt:lpstr>Uvod</vt:lpstr>
      <vt:lpstr>Uvod</vt:lpstr>
      <vt:lpstr>Zakon o građevnim proizvodima</vt:lpstr>
      <vt:lpstr>Zakon o građevnim proizvodima</vt:lpstr>
      <vt:lpstr>Zakon o građevnim proizvodima</vt:lpstr>
      <vt:lpstr>Zakon o GP - usklađeno područje</vt:lpstr>
      <vt:lpstr>Zakon o GP - 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Zakon o GP - neusklađeno područje</vt:lpstr>
      <vt:lpstr>Tehnički propis o građevnim proizvodima</vt:lpstr>
      <vt:lpstr>TPGP - uporabljivost</vt:lpstr>
      <vt:lpstr>TPGP - uporabljivost</vt:lpstr>
      <vt:lpstr>TPGP- valjana dokumentacija za GP</vt:lpstr>
      <vt:lpstr>TPGP- valjana dokumentacija za GP</vt:lpstr>
      <vt:lpstr>TPGP- valjana dokumentacija za GP</vt:lpstr>
      <vt:lpstr>TPGP- valjana dokumentacija za GP</vt:lpstr>
      <vt:lpstr>TPGP- preuzimanje GP</vt:lpstr>
      <vt:lpstr>TPGP- preuzimanje GP</vt:lpstr>
      <vt:lpstr>TPGP- ugradnja GP</vt:lpstr>
      <vt:lpstr>TPGP- ugradnja GP</vt:lpstr>
      <vt:lpstr>TPGP- postupanje s nesukladnim GP</vt:lpstr>
      <vt:lpstr>Nadzor nad ugradnjom GP</vt:lpstr>
      <vt:lpstr>Nadzor nad ugradnjom GP</vt:lpstr>
      <vt:lpstr>Nadzor nad ugradnjom GP</vt:lpstr>
      <vt:lpstr>Nadzor nad ugradnjom GP</vt:lpstr>
      <vt:lpstr>Dokazivanje uporabljivosti građevnih proizvoda  HVALA NA PAŽNJI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Damir Rukavina</cp:lastModifiedBy>
  <cp:revision>97</cp:revision>
  <dcterms:created xsi:type="dcterms:W3CDTF">2010-03-22T21:50:27Z</dcterms:created>
  <dcterms:modified xsi:type="dcterms:W3CDTF">2019-06-14T04:09:22Z</dcterms:modified>
</cp:coreProperties>
</file>