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26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43" r:id="rId14"/>
    <p:sldId id="334" r:id="rId15"/>
    <p:sldId id="335" r:id="rId16"/>
    <p:sldId id="342" r:id="rId17"/>
    <p:sldId id="336" r:id="rId18"/>
    <p:sldId id="337" r:id="rId19"/>
    <p:sldId id="338" r:id="rId20"/>
    <p:sldId id="339" r:id="rId21"/>
    <p:sldId id="341" r:id="rId22"/>
    <p:sldId id="340" r:id="rId23"/>
    <p:sldId id="323" r:id="rId24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0036" autoAdjust="0"/>
  </p:normalViewPr>
  <p:slideViewPr>
    <p:cSldViewPr>
      <p:cViewPr varScale="1">
        <p:scale>
          <a:sx n="101" d="100"/>
          <a:sy n="101" d="100"/>
        </p:scale>
        <p:origin x="18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20.5.2019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20.5.2019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78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53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22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030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710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296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25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3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171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21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804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260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15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440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85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334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52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32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455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02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3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altLang="sr-Latn-RS"/>
              <a:t>Damir Borović </a:t>
            </a:r>
            <a:endParaRPr lang="hr-HR" altLang="sr-Latn-R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r-Latn-RS"/>
              <a:t>Damir Borović </a:t>
            </a: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altLang="sr-Latn-RS"/>
              <a:t>Damir Borović </a:t>
            </a:r>
            <a:endParaRPr lang="hr-HR" altLang="sr-Latn-R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r-Latn-RS" altLang="sr-Latn-RS"/>
              <a:t>Damir Borović </a:t>
            </a: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sr-Latn-RS" altLang="sr-Latn-RS"/>
              <a:t>Damir Borović </a:t>
            </a:r>
            <a:endParaRPr lang="hr-HR" altLang="sr-Latn-RS" dirty="0"/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>
              <a:latin typeface="Arial Narrow" panose="020B0606020202030204" pitchFamily="34" charset="0"/>
            </a:endParaRP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sz="4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Građevinski dnevnik</a:t>
            </a:r>
            <a:endParaRPr lang="hr-HR" altLang="sr-Latn-R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2" y="5572125"/>
            <a:ext cx="882218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ko-KR" sz="1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Damir</a:t>
            </a:r>
            <a:r>
              <a:rPr kumimoji="1" lang="en-AU" altLang="ko-KR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AU" altLang="ko-KR" sz="1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Borov</a:t>
            </a:r>
            <a:r>
              <a:rPr kumimoji="1" lang="hr-HR" altLang="ko-KR" sz="1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ić</a:t>
            </a:r>
            <a:r>
              <a:rPr kumimoji="1" lang="en-AU" altLang="ko-KR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dipl. </a:t>
            </a:r>
            <a:r>
              <a:rPr kumimoji="1" lang="en-AU" altLang="ko-KR" sz="1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</a:t>
            </a:r>
            <a:r>
              <a:rPr kumimoji="1" lang="en-AU" altLang="ko-KR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kumimoji="1" lang="en-AU" altLang="ko-KR" sz="1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građ</a:t>
            </a:r>
            <a:r>
              <a:rPr kumimoji="1" lang="en-AU" altLang="ko-KR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kumimoji="1" lang="hr-HR" altLang="ko-KR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charset="0"/>
              <a:buNone/>
            </a:pPr>
            <a:endParaRPr lang="hr-HR" altLang="sr-Latn-R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61774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Damir Borović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Građevinski dnevnik se vodi u paricama (kopijama) s jednako obilježenim listovima formata 21,0 x 29,7  cm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Oblik i sadržaj parica prve i ostalih stranica građevinskog dnevnika prikazan je na obrascima koji su tiskani uz  Pravilnik i čine njegov sastavni dio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de-DE" altLang="sr-Latn-RS" sz="2400" dirty="0" err="1"/>
              <a:t>Ako</a:t>
            </a:r>
            <a:r>
              <a:rPr lang="de-DE" altLang="sr-Latn-RS" sz="2400" dirty="0"/>
              <a:t> se </a:t>
            </a:r>
            <a:r>
              <a:rPr lang="de-DE" altLang="sr-Latn-RS" sz="2400" dirty="0" err="1"/>
              <a:t>prilikom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gra</a:t>
            </a:r>
            <a:r>
              <a:rPr lang="hr-HR" altLang="sr-Latn-RS" sz="2400" dirty="0"/>
              <a:t>đ</a:t>
            </a:r>
            <a:r>
              <a:rPr lang="de-DE" altLang="sr-Latn-RS" sz="2400" dirty="0" err="1"/>
              <a:t>enja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gra</a:t>
            </a:r>
            <a:r>
              <a:rPr lang="hr-HR" altLang="sr-Latn-RS" sz="2400" dirty="0"/>
              <a:t>đ</a:t>
            </a:r>
            <a:r>
              <a:rPr lang="de-DE" altLang="sr-Latn-RS" sz="2400" dirty="0" err="1"/>
              <a:t>evine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izvodi</a:t>
            </a:r>
            <a:r>
              <a:rPr lang="de-DE" altLang="sr-Latn-RS" sz="2400" dirty="0"/>
              <a:t> vi</a:t>
            </a:r>
            <a:r>
              <a:rPr lang="hr-HR" altLang="sr-Latn-RS" sz="2400" dirty="0"/>
              <a:t>š</a:t>
            </a:r>
            <a:r>
              <a:rPr lang="de-DE" altLang="sr-Latn-RS" sz="2400" dirty="0"/>
              <a:t>e </a:t>
            </a:r>
            <a:r>
              <a:rPr lang="de-DE" altLang="sr-Latn-RS" sz="2400" dirty="0" err="1"/>
              <a:t>vrsta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radova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ili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radovi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ve</a:t>
            </a:r>
            <a:r>
              <a:rPr lang="hr-HR" altLang="sr-Latn-RS" sz="2400" dirty="0"/>
              <a:t>ć</a:t>
            </a:r>
            <a:r>
              <a:rPr lang="de-DE" altLang="sr-Latn-RS" sz="2400" dirty="0" err="1"/>
              <a:t>eg</a:t>
            </a:r>
            <a:r>
              <a:rPr lang="de-DE" altLang="sr-Latn-RS" sz="2400" dirty="0"/>
              <a:t> </a:t>
            </a:r>
            <a:r>
              <a:rPr lang="de-DE" altLang="sr-Latn-RS" sz="2400" dirty="0" err="1"/>
              <a:t>opsega</a:t>
            </a:r>
            <a:r>
              <a:rPr lang="hr-HR" altLang="sr-Latn-RS" sz="2400" dirty="0"/>
              <a:t>, na prvoj stranici građevinskog dnevnika se upisuju podaci o glavnom nadzornom inženjeru</a:t>
            </a:r>
          </a:p>
        </p:txBody>
      </p:sp>
    </p:spTree>
    <p:extLst>
      <p:ext uri="{BB962C8B-B14F-4D97-AF65-F5344CB8AC3E}">
        <p14:creationId xmlns:p14="http://schemas.microsoft.com/office/powerpoint/2010/main" val="102658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Ako se prilikom građenja građevine uz građevinski dnevnik vode i zasebni dijelovi građevinskog dnevnika, u građevinski dnevnik upisuju se podaci o glavnom nadzornom inženjeru i o nadzornim inženjerima koji provode stručni nadzor nad dijelovima građevine za koje se ne vode zasebni dijelovi građevinskog dnevnika, a u zasebne dijelove građevinskog dnevnika se upisuju podaci o nadzornim inženjerima </a:t>
            </a:r>
            <a:r>
              <a:rPr lang="de-DE" altLang="sr-Latn-RS" sz="2400" dirty="0" err="1"/>
              <a:t>za</a:t>
            </a:r>
            <a:r>
              <a:rPr lang="de-DE" altLang="sr-Latn-RS" sz="2400" dirty="0"/>
              <a:t> </a:t>
            </a:r>
            <a:r>
              <a:rPr lang="hr-HR" altLang="sr-Latn-RS" sz="2400" dirty="0"/>
              <a:t>pojedinačni tehnički i/ili funkcionalni sklop koji je sastavni dio cjelovite građevine odnosno za pojedine radove, na koje se zasebni dio građevinskog dnevnika odnosi</a:t>
            </a:r>
          </a:p>
        </p:txBody>
      </p:sp>
    </p:spTree>
    <p:extLst>
      <p:ext uri="{BB962C8B-B14F-4D97-AF65-F5344CB8AC3E}">
        <p14:creationId xmlns:p14="http://schemas.microsoft.com/office/powerpoint/2010/main" val="1001345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251520" y="1484784"/>
            <a:ext cx="843528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Osoba koja vodi građevinski dnevnik svakodnevno upisuje podatke o usklađenosti i odstupanjima od uvjeta i načina građenja, odnosno izvođenja pojedinih radova u odnosu na pretpostavke i zahtjeve iz glavnog projekta, tipskog projekta, izvedbenog projekta i tehničkih propisa, a osobito podatke o: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1. </a:t>
            </a:r>
            <a:r>
              <a:rPr lang="hr-HR" altLang="sr-Latn-RS" sz="2400" dirty="0" err="1"/>
              <a:t>prispjeću</a:t>
            </a:r>
            <a:r>
              <a:rPr lang="hr-HR" altLang="sr-Latn-RS" sz="2400" dirty="0"/>
              <a:t> projekata odnosno njihovih dijelova, prema kojima se gradi građevina, te o njihovim izmjenama i dopunama,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2. </a:t>
            </a:r>
            <a:r>
              <a:rPr lang="hr-HR" altLang="sr-Latn-RS" sz="2400" dirty="0" err="1"/>
              <a:t>prispjeću</a:t>
            </a:r>
            <a:r>
              <a:rPr lang="hr-HR" altLang="sr-Latn-RS" sz="2400" dirty="0"/>
              <a:t> i porijeklu građevnih proizvoda i opreme koje se ugrađuje s dokazima o njihovoj uporabljivosti,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3. vremenskim i drugim uvjetima bitnim za izvođenje radova,</a:t>
            </a:r>
          </a:p>
        </p:txBody>
      </p:sp>
    </p:spTree>
    <p:extLst>
      <p:ext uri="{BB962C8B-B14F-4D97-AF65-F5344CB8AC3E}">
        <p14:creationId xmlns:p14="http://schemas.microsoft.com/office/powerpoint/2010/main" val="869359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2776"/>
            <a:ext cx="8229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4. predloženim odnosno poduzetim mjerama usklađenja uvjeta za izvođenje radova,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5. obavljenim pregledima i dokazima kvalitete izvedenih radova (npr. temeljne jame odnosno tla, skela, oplate, armature, izvedba probne dionice i dr.), ugrađenih proizvoda i opreme</a:t>
            </a:r>
          </a:p>
        </p:txBody>
      </p:sp>
    </p:spTree>
    <p:extLst>
      <p:ext uri="{BB962C8B-B14F-4D97-AF65-F5344CB8AC3E}">
        <p14:creationId xmlns:p14="http://schemas.microsoft.com/office/powerpoint/2010/main" val="3162344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Osoba koja vodi građevinski dnevnik obvezno upisuje u građevinski dnevnik i podatke o </a:t>
            </a:r>
            <a:r>
              <a:rPr lang="hr-HR" altLang="sr-Latn-RS" sz="2400" dirty="0" err="1"/>
              <a:t>iskolčenje</a:t>
            </a:r>
            <a:r>
              <a:rPr lang="hr-HR" altLang="sr-Latn-RS" sz="2400" dirty="0"/>
              <a:t> građevine i dokumentu na temelju koje je </a:t>
            </a:r>
            <a:r>
              <a:rPr lang="hr-HR" altLang="sr-Latn-RS" sz="2400" dirty="0" err="1"/>
              <a:t>iskolčenje</a:t>
            </a:r>
            <a:r>
              <a:rPr lang="hr-HR" altLang="sr-Latn-RS" sz="2400" dirty="0"/>
              <a:t> provedeno, te, odmah po nastanku promjene, podatke koji se odnose na izmjene i dopune građevinske dozvole, kao i podatke o promjenama sudionika u gradnji i tijeka građenja odnosno izvođenja pojedinih radova</a:t>
            </a:r>
          </a:p>
        </p:txBody>
      </p:sp>
    </p:spTree>
    <p:extLst>
      <p:ext uri="{BB962C8B-B14F-4D97-AF65-F5344CB8AC3E}">
        <p14:creationId xmlns:p14="http://schemas.microsoft.com/office/powerpoint/2010/main" val="409900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196752"/>
            <a:ext cx="843528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Nadzorni inženjer upisom u građevinski dnevnik: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1. utvrđuje usklađenost </a:t>
            </a:r>
            <a:r>
              <a:rPr lang="hr-HR" altLang="sr-Latn-RS" sz="2400" dirty="0" err="1"/>
              <a:t>iskolčenja</a:t>
            </a:r>
            <a:r>
              <a:rPr lang="hr-HR" altLang="sr-Latn-RS" sz="2400" dirty="0"/>
              <a:t> s dokumentom na temelju kojeg je </a:t>
            </a:r>
            <a:r>
              <a:rPr lang="hr-HR" altLang="sr-Latn-RS" sz="2400" dirty="0" err="1"/>
              <a:t>iskolčenje</a:t>
            </a:r>
            <a:r>
              <a:rPr lang="hr-HR" altLang="sr-Latn-RS" sz="2400" dirty="0"/>
              <a:t> provedeno i odobrava početak izvođenja radova na građevini,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2. ocjenjuje usklađenost pregledanih izvedenih radova sa zahtjevima iz glavnog, tipskog i/ili izvedbenog projekta te tehničkih propisa,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3. određuje provedbu kontrolnih postupaka i druge podatke koji su u vezi s provedbom kontrolnih postupaka,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4. podatke o rezultatima kontrolnih postupaka s komentarom o usklađenosti tih rezultata s rezultatima koji se očekuju prema glavnom projektu, </a:t>
            </a:r>
          </a:p>
        </p:txBody>
      </p:sp>
    </p:spTree>
    <p:extLst>
      <p:ext uri="{BB962C8B-B14F-4D97-AF65-F5344CB8AC3E}">
        <p14:creationId xmlns:p14="http://schemas.microsoft.com/office/powerpoint/2010/main" val="1049336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23528" y="1484784"/>
            <a:ext cx="85689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5. mjere koje poduzima u skladu člancima 8., 9. i 10. Pravilnika </a:t>
            </a:r>
            <a:r>
              <a:rPr lang="hr-HR" altLang="sr-Latn-RS" sz="2400" dirty="0">
                <a:solidFill>
                  <a:srgbClr val="FF0000"/>
                </a:solidFill>
              </a:rPr>
              <a:t>(ako </a:t>
            </a:r>
            <a:r>
              <a:rPr lang="hr-HR" altLang="sr-Latn-RS" sz="2400" dirty="0">
                <a:solidFill>
                  <a:srgbClr val="FF3300"/>
                </a:solidFill>
              </a:rPr>
              <a:t>nije dokazana sukladnost, odnosno kvaliteta) </a:t>
            </a:r>
            <a:r>
              <a:rPr lang="hr-HR" altLang="sr-Latn-RS" sz="2400" dirty="0"/>
              <a:t>kojima odobrava odnosno zabranjuje nastavak radova te odobrava, odnosno određuje način otklanjanja utvrđenih nepravilnosti.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6. odobrava nastavak radova,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7. odobrava ugradnju građevnih proizvoda i opreme ako je u skladu s posebnim propisom utvrđeno da su uporabljivi.</a:t>
            </a:r>
          </a:p>
        </p:txBody>
      </p:sp>
    </p:spTree>
    <p:extLst>
      <p:ext uri="{BB962C8B-B14F-4D97-AF65-F5344CB8AC3E}">
        <p14:creationId xmlns:p14="http://schemas.microsoft.com/office/powerpoint/2010/main" val="3815513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Upisi u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772816"/>
            <a:ext cx="8229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 err="1"/>
              <a:t>Revident</a:t>
            </a:r>
            <a:r>
              <a:rPr lang="hr-HR" altLang="sr-Latn-RS" sz="2400" dirty="0"/>
              <a:t> i projektant te osoba koja provodi inspekcijski ili drugi nadzor prema posebnom propisu upisuju u građevinski dnevnik podatke o obavljenom pregledu i nalazu.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Na vođenje građevinskog dnevnika o </a:t>
            </a:r>
            <a:r>
              <a:rPr lang="hr-HR" altLang="sr-Latn-RS" sz="2400" b="1" dirty="0"/>
              <a:t>uklanjanju građevine</a:t>
            </a:r>
            <a:r>
              <a:rPr lang="hr-HR" altLang="sr-Latn-RS" sz="2400" dirty="0"/>
              <a:t> se, u odnosu na  uklanjanje i projekt uklanjanja, odgovarajuće primjenjuju odredbe Pravilnika</a:t>
            </a:r>
            <a:r>
              <a:rPr lang="hr-HR" altLang="sr-Latn-RS" sz="2400" b="1" dirty="0"/>
              <a:t> </a:t>
            </a:r>
            <a:r>
              <a:rPr lang="hr-HR" altLang="sr-Latn-RS" sz="2400" dirty="0"/>
              <a:t>koje govore o obrascu, uvjetima i načinu vođenja građevinskog dnevnika</a:t>
            </a:r>
            <a:r>
              <a:rPr lang="hr-HR" altLang="sr-Latn-RS" sz="2400" b="1" dirty="0"/>
              <a:t> 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597707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 - postupci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99621" y="980728"/>
            <a:ext cx="82296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Odgovorna osoba koja vodi građenje potpisom, a nadzorni inženjer potpisom i otiskom pečata ovlaštenog arhitekta odnosno ovlaštenog inženjera na svakoj stranici ovjeravaju točnost upisa u građevinski dnevnik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Nadzorni inženjer obvezan je uzeti i pohraniti paricu svake ovjerene stranice građevinskog dnevnika odmah po ovjeri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Upis u građevinski dnevnik ne smije se brisati, a precrtani i ispravljeni upis mora biti čitljiv i ovjeren potpisima odgovornih osoba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Nadzorni inženjer je po završetku građenja obvezan predati investitoru na trajno čuvanje paricu uvezanog građevinskog dnevnika</a:t>
            </a:r>
          </a:p>
        </p:txBody>
      </p:sp>
    </p:spTree>
    <p:extLst>
      <p:ext uri="{BB962C8B-B14F-4D97-AF65-F5344CB8AC3E}">
        <p14:creationId xmlns:p14="http://schemas.microsoft.com/office/powerpoint/2010/main" val="3432075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 - postupci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23528" y="980728"/>
            <a:ext cx="83632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U slučaju da se vode zasebni dijelovi građevinskog dnevnika, nadzorni inženjer daje paricu završenog zasebnog dijela građevinskog dnevnika glavnom nadzornom inženjeru radi sastavljanja građevinskog dnevnika 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2400" dirty="0"/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Glavni nadzorni inženjer upisuje te potpisom i otiskom pečata ovlaštenog arhitekta odnosno ovlaštenog inženjera ovjerava upise u građevinski dnevnik koji se odnose na cjelovitost i međusobnu usklađenost stručnog nadzora, objedinjavanje građevinskog dnevnika te na podatke o glavnom nadzornom inženjeru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Građevinski dnevnik mora biti uvezan tako da nije moguća zamjena sastavnih dijelova</a:t>
            </a:r>
          </a:p>
        </p:txBody>
      </p:sp>
    </p:spTree>
    <p:extLst>
      <p:ext uri="{BB962C8B-B14F-4D97-AF65-F5344CB8AC3E}">
        <p14:creationId xmlns:p14="http://schemas.microsoft.com/office/powerpoint/2010/main" val="168459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Uvod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79512" y="980728"/>
            <a:ext cx="8507288" cy="469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buFont typeface="Wingdings" panose="05000000000000000000" pitchFamily="2" charset="2"/>
              <a:buNone/>
            </a:pPr>
            <a:r>
              <a:rPr lang="hr-HR" altLang="sr-Latn-RS" sz="1800" b="1" dirty="0"/>
              <a:t>Zakonska regulativa</a:t>
            </a:r>
          </a:p>
          <a:p>
            <a:pPr marL="0" indent="0" algn="just">
              <a:buNone/>
            </a:pPr>
            <a:endParaRPr lang="hr-HR" altLang="sr-Latn-RS" sz="1800" dirty="0"/>
          </a:p>
          <a:p>
            <a:pPr marL="0" indent="0" algn="just">
              <a:buNone/>
            </a:pPr>
            <a:r>
              <a:rPr lang="hr-HR" altLang="sr-Latn-RS" sz="1800" dirty="0"/>
              <a:t>Zakon o gradnji (Narodne novine, broj 153/13, 20/17 i 39/19), članak 60.</a:t>
            </a:r>
            <a:endParaRPr lang="hr-HR" altLang="sr-Latn-RS" sz="1800" b="1" dirty="0"/>
          </a:p>
          <a:p>
            <a:pPr marL="0" indent="0" algn="just">
              <a:buFont typeface="Wingdings" panose="05000000000000000000" pitchFamily="2" charset="2"/>
              <a:buNone/>
            </a:pPr>
            <a:endParaRPr lang="hr-HR" altLang="sr-Latn-RS" sz="18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hr-HR" altLang="sr-Latn-RS" sz="1800" dirty="0"/>
              <a:t>Pravilnik o načinu provedbe stručnog nadzora građenja, </a:t>
            </a:r>
            <a:r>
              <a:rPr lang="hr-HR" altLang="sr-Latn-RS" sz="1800" b="1" dirty="0"/>
              <a:t>obrascu, uvjetima i načinu vođenja građevinskog dnevnika</a:t>
            </a:r>
            <a:r>
              <a:rPr lang="hr-HR" altLang="sr-Latn-RS" sz="1800" dirty="0"/>
              <a:t> te o sadržaju završnog izvješća nadzornog inženjera (Narodne novine, broj 111/14 od 19. rujna 2014.) 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hr-HR" altLang="sr-Latn-RS" sz="18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hr-HR" altLang="sr-Latn-RS" sz="1800" dirty="0"/>
              <a:t>Pravilnici o </a:t>
            </a:r>
            <a:r>
              <a:rPr lang="hr-HR" altLang="sr-Latn-RS" sz="1800" b="1" dirty="0"/>
              <a:t>izmjenama</a:t>
            </a:r>
            <a:r>
              <a:rPr lang="hr-HR" altLang="sr-Latn-RS" sz="1800" dirty="0"/>
              <a:t> Pravilnika o načinu provedbe stručnog nadzora građenja, </a:t>
            </a:r>
            <a:r>
              <a:rPr lang="hr-HR" altLang="sr-Latn-RS" sz="1800" b="1" dirty="0"/>
              <a:t>obrascu, uvjetima i načinu vođenja građevinskog dnevnika </a:t>
            </a:r>
            <a:r>
              <a:rPr lang="hr-HR" altLang="sr-Latn-RS" sz="1800" dirty="0"/>
              <a:t>te o sadržaju završnog izvješća nadzornog inženjera (Narodne novine, broj 107/15 od 07. listopada 2015. i Narodne novine, broj 20/17 od 08. ožujka 2017.)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kumimoji="1" lang="hr-HR" altLang="ko-KR" sz="18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kumimoji="1" lang="hr-HR" altLang="ko-KR" sz="1800" dirty="0"/>
              <a:t>Građevinski dnevnik izvođač mora imati na gradilištu prema članku 135. Zakona o gradnji </a:t>
            </a:r>
            <a:endParaRPr kumimoji="1" lang="hr-HR" altLang="sr-Latn-R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 – elektronički zapis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pl-PL" altLang="sr-Latn-RS" sz="2400" dirty="0"/>
              <a:t>Građevinski dnevnik smije se voditi kao </a:t>
            </a:r>
            <a:r>
              <a:rPr lang="pl-PL" altLang="sr-Latn-RS" sz="2400" b="1" dirty="0"/>
              <a:t>elektronički zapis</a:t>
            </a:r>
            <a:r>
              <a:rPr lang="pl-PL" altLang="sr-Latn-RS" sz="2400" dirty="0"/>
              <a:t>, uz obvezu svakodnevnog ispisivanja prema propisanom obrascu i uz obvezu uvezivanja na način propisan Pravilnikom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003263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Zasebni 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Odredbe Pravilnika koje se odnose na građevinski dnevnik, odgovarajuće se odnose i na vođenje </a:t>
            </a:r>
            <a:r>
              <a:rPr lang="hr-HR" altLang="sr-Latn-RS" sz="2400" b="1" dirty="0"/>
              <a:t>zasebnog</a:t>
            </a:r>
            <a:r>
              <a:rPr lang="hr-HR" altLang="sr-Latn-RS" sz="2400" dirty="0"/>
              <a:t> dijela građevinskog dnevnika</a:t>
            </a:r>
            <a:endParaRPr kumimoji="1" lang="hr-HR" altLang="ko-KR" sz="2400" dirty="0"/>
          </a:p>
        </p:txBody>
      </p:sp>
    </p:spTree>
    <p:extLst>
      <p:ext uri="{BB962C8B-B14F-4D97-AF65-F5344CB8AC3E}">
        <p14:creationId xmlns:p14="http://schemas.microsoft.com/office/powerpoint/2010/main" val="663423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Prijelazne i završne odredbe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/>
              <a:t>Danom stupanja na snagu Pravilnika prestao je važiti „stari” Pravilnik o uvjetima i načinu vođenja građevnog dnevnika (Narodne novine, broj 6/2000)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2000" dirty="0"/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/>
              <a:t>Odredbe Pravilnika iz 2000. primjenjuje na građenje koje je započeto prije dana stupanja na snagu Pravilnika iz 2014.</a:t>
            </a: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b="1" dirty="0"/>
              <a:t>			</a:t>
            </a: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/>
              <a:t>Pravilnik kao i njegove izmjene stupaju na snagu osmoga dana od dana objave u Narodnim novinama (objavljeni u Narodnim novinama 19. rujna 2014., 07. listopada 2015., odnosno 8. ožujka 2017.</a:t>
            </a:r>
            <a:r>
              <a:rPr lang="sr-Latn-RS" altLang="sr-Latn-RS" sz="2000" dirty="0"/>
              <a:t>)</a:t>
            </a: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2008649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6" name="Podnaslov 2"/>
          <p:cNvSpPr txBox="1"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None/>
            </a:pPr>
            <a:endParaRPr lang="hr-HR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Tx/>
              <a:buNone/>
            </a:pPr>
            <a:endParaRPr lang="hr-HR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Tx/>
              <a:buNone/>
            </a:pPr>
            <a:endParaRPr lang="hr-HR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Tx/>
              <a:buNone/>
            </a:pPr>
            <a:endParaRPr lang="hr-HR" sz="24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SzTx/>
              <a:buFontTx/>
              <a:buNone/>
            </a:pPr>
            <a:r>
              <a:rPr lang="hr-HR" sz="2800" b="1" dirty="0">
                <a:solidFill>
                  <a:srgbClr val="000000"/>
                </a:solidFill>
              </a:rPr>
              <a:t>ZAHVALJUJEM NA PAŽNJI !!!</a:t>
            </a:r>
            <a:endParaRPr lang="hr-H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9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Građevinski dnevnik je dokument o tijeku građenja kojim se</a:t>
            </a:r>
            <a:r>
              <a:rPr lang="hr-HR" altLang="sr-Latn-RS" sz="2200" b="1" dirty="0"/>
              <a:t> </a:t>
            </a:r>
            <a:r>
              <a:rPr lang="hr-HR" altLang="sr-Latn-RS" sz="2200" dirty="0"/>
              <a:t>dokazuje usklađenost uvjeta i načina građenja, odnosno izvođenja pojedinih radova s pretpostavkama i zahtjevima iz glavnog projekta, tipskog projekta, izvedbenog projekta, Zakona o gradnji, posebnih propisa i pravila struke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Građevinski dnevnik se vodi na hrvatskom jeziku latiničnim pismom</a:t>
            </a:r>
          </a:p>
        </p:txBody>
      </p:sp>
    </p:spTree>
    <p:extLst>
      <p:ext uri="{BB962C8B-B14F-4D97-AF65-F5344CB8AC3E}">
        <p14:creationId xmlns:p14="http://schemas.microsoft.com/office/powerpoint/2010/main" val="384618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39552" y="1268760"/>
            <a:ext cx="814724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O građenju građevine, odnosno o izvođenju pojedinih radova za koje je potrebna građevinska dozvola, glavni projekt, tipski projekt, drugi akt na temelju kojeg se može započeti sa građenjem te prilikom građenja građevina i izvođenja radova za koje je posebnim propisom kojim su uređene jednostavne i druge građevine propisana obveza prijave početka građenja, izvođač je obvezan voditi građevinski dnevnik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Ako u građenju sudjeluju dva ili više izvođača, građevinski dnevnik vodi glavni izvođač</a:t>
            </a:r>
          </a:p>
        </p:txBody>
      </p:sp>
    </p:spTree>
    <p:extLst>
      <p:ext uri="{BB962C8B-B14F-4D97-AF65-F5344CB8AC3E}">
        <p14:creationId xmlns:p14="http://schemas.microsoft.com/office/powerpoint/2010/main" val="170685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Građevinski dnevnik se vodi tijekom građenja za cijelu građevinu od dana početka pripremnih radova do dana završetka građenja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Iznimno, građevinski dnevnik se vodi i za dijelove složene građevine za koje se izdaju građevinske dozvole u slučaju etapnog građenja i/ili dijelove građevine za koje se izdaju građevinske dozvole u slučaju faznog građenja građevine</a:t>
            </a:r>
          </a:p>
        </p:txBody>
      </p:sp>
    </p:spTree>
    <p:extLst>
      <p:ext uri="{BB962C8B-B14F-4D97-AF65-F5344CB8AC3E}">
        <p14:creationId xmlns:p14="http://schemas.microsoft.com/office/powerpoint/2010/main" val="122799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251520" y="1340768"/>
            <a:ext cx="843528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O građenju pojedinačnog tehničkog i/ili funkcionalnog sklopa koji je sastavni dio cjelovite građevine (most, tunel, dionica ceste i sl.), odnosno o izvođenju pojedinih radova (izrada tehničkih i/ili funkcionalnih sklopova izvan mjesta ugradbe, ugradnja opreme, radovi pojedinih izvođača i sl.) izvođač može voditi zasebni dio građevinskog dnevnika koji je sastavni dio građevinskog dnevnika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Zasebni dio građevinskog dnevnika vodi se od dana početka građenja pojedinačnog tehničkog i/ili funkcionalnog sklopa odnosno početka izvođenja pojedinih radova do dana završetka toga građenja odnosno izvođenja radova</a:t>
            </a:r>
          </a:p>
        </p:txBody>
      </p:sp>
    </p:spTree>
    <p:extLst>
      <p:ext uri="{BB962C8B-B14F-4D97-AF65-F5344CB8AC3E}">
        <p14:creationId xmlns:p14="http://schemas.microsoft.com/office/powerpoint/2010/main" val="163759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95536" y="1124744"/>
            <a:ext cx="842493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U građevinski dnevnik se, osim unošenja podataka u popis zasebnih dijelova građevinskih dnevnika, upisuju i sljedeći podaci: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1. naziv i opis pojedinačnog tehničkog i/ili funkcionalnog sklopa odnosno radova te klasifikacijsku oznaku, urudžbeni broj i datum izdavanja građevinske dozvole u skladu s kojom se gradi, 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2. podatke o izvođaču (naziv i sjedište odnosno ime i adresu te </a:t>
            </a:r>
            <a:r>
              <a:rPr lang="hr-HR" altLang="sr-Latn-RS" sz="2200" dirty="0" err="1"/>
              <a:t>OIB</a:t>
            </a:r>
            <a:r>
              <a:rPr lang="sr-Latn-RS" altLang="sr-Latn-RS" sz="2200" dirty="0"/>
              <a:t>),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3.  podatke o odgovornoj osobi koja vodi građenje (ime i prezime),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4. ime i adresa odnosno naziv i sjedište te </a:t>
            </a:r>
            <a:r>
              <a:rPr lang="hr-HR" altLang="sr-Latn-RS" sz="2200" dirty="0" err="1"/>
              <a:t>OIB</a:t>
            </a:r>
            <a:r>
              <a:rPr lang="hr-HR" altLang="sr-Latn-RS" sz="2200" dirty="0"/>
              <a:t> osobe koja obavlja stručni nadzor te ime nadzornog inženjera odnosno imena glavnog i drugih nadzornih inženjera,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200" dirty="0"/>
              <a:t>5. datum početka odnosno datum završetka vođenja zasebnog dijela građevinskog dnevnika</a:t>
            </a:r>
            <a:r>
              <a:rPr lang="hr-HR" altLang="sr-Latn-RS" sz="2400" dirty="0"/>
              <a:t>.</a:t>
            </a:r>
            <a:endParaRPr lang="hr-HR" altLang="sr-Latn-RS" sz="2400" i="1" dirty="0"/>
          </a:p>
        </p:txBody>
      </p:sp>
    </p:spTree>
    <p:extLst>
      <p:ext uri="{BB962C8B-B14F-4D97-AF65-F5344CB8AC3E}">
        <p14:creationId xmlns:p14="http://schemas.microsoft.com/office/powerpoint/2010/main" val="161641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Građevinski dnevnik vodi odgovorna osoba koja vodi građenje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Zasebni dio građevinskog dnevnika vodi odgovorna osoba koja vodi građenje pojedinačnog tehničkog i/ili funkcionalnog sklopa koji je sastavni dio cjelovite građevine odnosno osoba koja vodi pojedine radove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 </a:t>
            </a:r>
          </a:p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Građevinski dnevnik odnosno zasebni dio građevinskog dnevnika može voditi i osoba koju upisom u dnevnik odredi odgovorna osoba</a:t>
            </a:r>
          </a:p>
        </p:txBody>
      </p:sp>
    </p:spTree>
    <p:extLst>
      <p:ext uri="{BB962C8B-B14F-4D97-AF65-F5344CB8AC3E}">
        <p14:creationId xmlns:p14="http://schemas.microsoft.com/office/powerpoint/2010/main" val="386249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Latn-RS" altLang="sr-Latn-RS">
                <a:latin typeface="Arial Narrow" panose="020B0606020202030204" pitchFamily="34" charset="0"/>
              </a:rPr>
              <a:t>Damir Borović 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sz="3600" dirty="0">
                <a:solidFill>
                  <a:srgbClr val="FF0000"/>
                </a:solidFill>
              </a:rPr>
              <a:t>Građevinski dnevnik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 dirty="0"/>
              <a:t>Ako u građenju sudjeluju dva ili više izvođača, a osim građevinskog dnevnika se vode i zasebni dijelovi građevinskog dnevnika, onda građevinski dnevnik vodi glavni inženjer gradilišta, a zasebne dijelove građevinskog dnevnika vode inženjeri gradilišta odnosno voditelji radova</a:t>
            </a:r>
          </a:p>
        </p:txBody>
      </p:sp>
    </p:spTree>
    <p:extLst>
      <p:ext uri="{BB962C8B-B14F-4D97-AF65-F5344CB8AC3E}">
        <p14:creationId xmlns:p14="http://schemas.microsoft.com/office/powerpoint/2010/main" val="56626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1263</Words>
  <Application>Microsoft Office PowerPoint</Application>
  <PresentationFormat>Prikaz na zaslonu (4:3)</PresentationFormat>
  <Paragraphs>177</Paragraphs>
  <Slides>23</Slides>
  <Notes>23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32" baseType="lpstr">
      <vt:lpstr>맑은 고딕</vt:lpstr>
      <vt:lpstr>Arial</vt:lpstr>
      <vt:lpstr>Arial Narrow</vt:lpstr>
      <vt:lpstr>Calibri</vt:lpstr>
      <vt:lpstr>Tahoma</vt:lpstr>
      <vt:lpstr>Times New Roman</vt:lpstr>
      <vt:lpstr>Verdana</vt:lpstr>
      <vt:lpstr>Wingdings</vt:lpstr>
      <vt:lpstr>Office Theme</vt:lpstr>
      <vt:lpstr>Građevinski dnevnik</vt:lpstr>
      <vt:lpstr>Uvod</vt:lpstr>
      <vt:lpstr>Građevinski dnevnik</vt:lpstr>
      <vt:lpstr>Građevinski dnevnik</vt:lpstr>
      <vt:lpstr>Građevinski dnevnik</vt:lpstr>
      <vt:lpstr>Građevinski dnevnik</vt:lpstr>
      <vt:lpstr>Građevinski dnevnik</vt:lpstr>
      <vt:lpstr>Građevinski dnevnik</vt:lpstr>
      <vt:lpstr>Građevinski dnevnik</vt:lpstr>
      <vt:lpstr>Građevinski dnevnik</vt:lpstr>
      <vt:lpstr>Građevinski dnevnik</vt:lpstr>
      <vt:lpstr>Upisi u  građevinski dnevnik</vt:lpstr>
      <vt:lpstr>Upisi u  građevinski dnevnik</vt:lpstr>
      <vt:lpstr>Upisi u građevinski dnevnik</vt:lpstr>
      <vt:lpstr>Upisi u građevinski dnevnik</vt:lpstr>
      <vt:lpstr>Upisi u građevinski dnevnik</vt:lpstr>
      <vt:lpstr>Upisi u građevinski dnevnik</vt:lpstr>
      <vt:lpstr>Građevinski dnevnik - postupci</vt:lpstr>
      <vt:lpstr>Građevinski dnevnik - postupci</vt:lpstr>
      <vt:lpstr>Građevinski dnevnik – elektronički zapis</vt:lpstr>
      <vt:lpstr>Zasebni građevinski dnevnik</vt:lpstr>
      <vt:lpstr>Prijelazne i završne odredbe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Damir Borović</cp:lastModifiedBy>
  <cp:revision>85</cp:revision>
  <dcterms:created xsi:type="dcterms:W3CDTF">2010-03-22T21:50:27Z</dcterms:created>
  <dcterms:modified xsi:type="dcterms:W3CDTF">2019-05-20T11:47:27Z</dcterms:modified>
</cp:coreProperties>
</file>