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1" r:id="rId2"/>
    <p:sldId id="26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43" r:id="rId14"/>
    <p:sldId id="334" r:id="rId15"/>
    <p:sldId id="335" r:id="rId16"/>
    <p:sldId id="342" r:id="rId17"/>
    <p:sldId id="336" r:id="rId18"/>
    <p:sldId id="337" r:id="rId19"/>
    <p:sldId id="338" r:id="rId20"/>
    <p:sldId id="339" r:id="rId21"/>
    <p:sldId id="341" r:id="rId22"/>
    <p:sldId id="340" r:id="rId23"/>
    <p:sldId id="323" r:id="rId24"/>
  </p:sldIdLst>
  <p:sldSz cx="9144000" cy="6858000" type="screen4x3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38C"/>
    <a:srgbClr val="0B28A1"/>
    <a:srgbClr val="0C2AAC"/>
    <a:srgbClr val="112A71"/>
    <a:srgbClr val="122E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0036" autoAdjust="0"/>
  </p:normalViewPr>
  <p:slideViewPr>
    <p:cSldViewPr>
      <p:cViewPr varScale="1">
        <p:scale>
          <a:sx n="101" d="100"/>
          <a:sy n="101" d="100"/>
        </p:scale>
        <p:origin x="181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54" y="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B4CC671-EDDB-4CEF-B406-A152F8F02B95}" type="datetimeFigureOut">
              <a:rPr lang="sr-Latn-CS"/>
              <a:pPr>
                <a:defRPr/>
              </a:pPr>
              <a:t>20.5.2019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B0DFA91-BBD8-4A40-8679-52B83F5E282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734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F97882-A59F-479F-A386-7D5B1B513A03}" type="datetimeFigureOut">
              <a:rPr lang="sr-Latn-CS"/>
              <a:pPr>
                <a:defRPr/>
              </a:pPr>
              <a:t>20.5.2019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2032C6C-E4E8-4DA8-A996-ACD8E183333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75696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6212A0-EF72-4E55-94C9-A86CBE6E2D52}" type="slidenum">
              <a:rPr lang="hr-HR" altLang="sr-Latn-R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180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978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053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222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0302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7101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2968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7258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830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1715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721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471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8804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2260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3154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440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585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334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352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332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455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002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439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 altLang="sr-Latn-RS"/>
              <a:t>Damir Borović </a:t>
            </a:r>
            <a:endParaRPr lang="hr-HR" altLang="sr-Latn-R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9B5C4-5052-48BC-B74C-450AB8A9236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739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25"/>
            <a:ext cx="9144000" cy="10795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143000" y="142875"/>
            <a:ext cx="7715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sr-Latn-RS" sz="1400" b="1"/>
              <a:t>HRVATSKA KOMORA INŽENJERA GRAĐEVINARSTVA</a:t>
            </a:r>
            <a:endParaRPr lang="hr-HR" altLang="sr-Latn-RS" sz="140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143000" y="457200"/>
            <a:ext cx="771525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hr-HR" altLang="sr-Latn-RS" sz="1200" b="1">
                <a:solidFill>
                  <a:srgbClr val="7F7F7F"/>
                </a:solidFill>
                <a:cs typeface="Times New Roman" pitchFamily="18" charset="0"/>
              </a:rPr>
              <a:t>DANI OVLAŠTENIH INŽENJERA GRAĐEVINARSTVA</a:t>
            </a:r>
            <a:endParaRPr lang="hr-HR" altLang="sr-Latn-RS" sz="1200">
              <a:solidFill>
                <a:srgbClr val="7F7F7F"/>
              </a:solidFill>
            </a:endParaRPr>
          </a:p>
          <a:p>
            <a:pPr algn="ctr">
              <a:spcAft>
                <a:spcPts val="600"/>
              </a:spcAft>
              <a:defRPr/>
            </a:pPr>
            <a:r>
              <a:rPr lang="hr-HR" altLang="sr-Latn-RS" sz="1200">
                <a:cs typeface="Times New Roman" pitchFamily="18" charset="0"/>
              </a:rPr>
              <a:t>Opatija, 2010.</a:t>
            </a:r>
            <a:endParaRPr lang="hr-HR" altLang="sr-Latn-R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r-Latn-RS"/>
              <a:t>Damir Borović </a:t>
            </a:r>
            <a:endParaRPr lang="hr-H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algn="l">
              <a:defRPr sz="18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0EEC7C-AA2A-4A1B-B288-589E9A700F4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5121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 altLang="sr-Latn-RS"/>
              <a:t>Damir Borović </a:t>
            </a:r>
            <a:endParaRPr lang="hr-HR" altLang="sr-Latn-R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42FF3-B87A-45D6-9A3E-D782A254165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6440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 altLang="sr-Latn-RS"/>
              <a:t>Damir Borović </a:t>
            </a:r>
            <a:endParaRPr lang="hr-HR" altLang="sr-Latn-R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B197-5111-4B02-8047-EF5F65D3E30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9635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mage001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6337300"/>
            <a:ext cx="6111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08725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6381750"/>
            <a:ext cx="59769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sr-Latn-RS" altLang="sr-Latn-RS"/>
              <a:t>Damir Borović </a:t>
            </a:r>
            <a:endParaRPr lang="hr-HR" altLang="sr-Latn-RS" dirty="0"/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6011863" y="6381750"/>
            <a:ext cx="19446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hr-HR" altLang="sr-Latn-RS" sz="1400" dirty="0"/>
              <a:t>HKIG – Opatija 2019.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6400" y="6381750"/>
            <a:ext cx="1117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9AD9910-7AB1-46C5-8FA7-ED2DDB5247A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7" r:id="rId2"/>
    <p:sldLayoutId id="2147483775" r:id="rId3"/>
    <p:sldLayoutId id="2147483776" r:id="rId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zervirano mjesto datuma 1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>
              <a:latin typeface="Arial Narrow" panose="020B0606020202030204" pitchFamily="34" charset="0"/>
            </a:endParaRPr>
          </a:p>
        </p:txBody>
      </p:sp>
      <p:sp>
        <p:nvSpPr>
          <p:cNvPr id="5123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9DE799-DA9D-44F6-BE07-3F637AC10E48}" type="slidenum">
              <a:rPr lang="hr-HR" altLang="sr-Latn-RS">
                <a:latin typeface="Verdana" panose="020B0604030504040204" pitchFamily="34" charset="0"/>
              </a:rPr>
              <a:pPr/>
              <a:t>1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5125" name="Title 5"/>
          <p:cNvSpPr>
            <a:spLocks noGrp="1"/>
          </p:cNvSpPr>
          <p:nvPr>
            <p:ph type="ctrTitle" idx="4294967295"/>
          </p:nvPr>
        </p:nvSpPr>
        <p:spPr bwMode="auto">
          <a:xfrm>
            <a:off x="0" y="2071688"/>
            <a:ext cx="91440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hr-HR" sz="40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Građevinski dnevnik</a:t>
            </a:r>
            <a:endParaRPr lang="hr-HR" altLang="sr-Latn-R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6" name="Subtitle 6"/>
          <p:cNvSpPr>
            <a:spLocks noGrp="1"/>
          </p:cNvSpPr>
          <p:nvPr>
            <p:ph type="subTitle" idx="4294967295"/>
          </p:nvPr>
        </p:nvSpPr>
        <p:spPr bwMode="auto">
          <a:xfrm>
            <a:off x="214312" y="5572125"/>
            <a:ext cx="882218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AU" altLang="ko-KR" sz="1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Damir</a:t>
            </a:r>
            <a:r>
              <a:rPr kumimoji="1" lang="en-AU" altLang="ko-KR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AU" altLang="ko-KR" sz="1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Borov</a:t>
            </a:r>
            <a:r>
              <a:rPr kumimoji="1" lang="hr-HR" altLang="ko-KR" sz="1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ić</a:t>
            </a:r>
            <a:r>
              <a:rPr kumimoji="1" lang="en-AU" altLang="ko-KR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dipl. </a:t>
            </a:r>
            <a:r>
              <a:rPr kumimoji="1" lang="en-AU" altLang="ko-KR" sz="1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ing</a:t>
            </a:r>
            <a:r>
              <a:rPr kumimoji="1" lang="en-AU" altLang="ko-KR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kumimoji="1" lang="en-AU" altLang="ko-KR" sz="1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građ</a:t>
            </a:r>
            <a:r>
              <a:rPr kumimoji="1" lang="en-AU" altLang="ko-KR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kumimoji="1" lang="hr-HR" altLang="ko-KR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charset="0"/>
              <a:buNone/>
            </a:pPr>
            <a:endParaRPr lang="hr-HR" altLang="sr-Latn-R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27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861774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HRVATSKA  KOMORA  INŽENJERA  GRAĐEVINARSTVA</a:t>
            </a:r>
          </a:p>
          <a:p>
            <a:pPr eaLnBrk="1" hangingPunct="1"/>
            <a:endParaRPr lang="hr-HR" altLang="sr-Latn-RS" sz="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Dani  Hrvatske komore inženjera  građevinarstva</a:t>
            </a: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Opatija, 2019.</a:t>
            </a:r>
          </a:p>
          <a:p>
            <a:pPr eaLnBrk="1" hangingPunct="1"/>
            <a:endParaRPr lang="hr-HR" altLang="sr-Latn-R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429250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Subtitle 6"/>
          <p:cNvSpPr txBox="1">
            <a:spLocks/>
          </p:cNvSpPr>
          <p:nvPr/>
        </p:nvSpPr>
        <p:spPr bwMode="auto">
          <a:xfrm>
            <a:off x="0" y="385762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hr-HR" altLang="sr-Latn-R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Damir Borović</a:t>
            </a:r>
          </a:p>
        </p:txBody>
      </p:sp>
      <p:pic>
        <p:nvPicPr>
          <p:cNvPr id="51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10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Građevinski dnevnik se vodi u paricama (kopijama) s jednako obilježenim listovima formata 21,0 x 29,7  cm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Oblik i sadržaj parica prve i ostalih stranica građevinskog dnevnika prikazan je na obrascima koji su tiskani uz  Pravilnik i čine njegov sastavni dio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de-DE" altLang="sr-Latn-RS" sz="2400" dirty="0" err="1"/>
              <a:t>Ako</a:t>
            </a:r>
            <a:r>
              <a:rPr lang="de-DE" altLang="sr-Latn-RS" sz="2400" dirty="0"/>
              <a:t> se </a:t>
            </a:r>
            <a:r>
              <a:rPr lang="de-DE" altLang="sr-Latn-RS" sz="2400" dirty="0" err="1"/>
              <a:t>prilikom</a:t>
            </a:r>
            <a:r>
              <a:rPr lang="de-DE" altLang="sr-Latn-RS" sz="2400" dirty="0"/>
              <a:t> </a:t>
            </a:r>
            <a:r>
              <a:rPr lang="de-DE" altLang="sr-Latn-RS" sz="2400" dirty="0" err="1"/>
              <a:t>gra</a:t>
            </a:r>
            <a:r>
              <a:rPr lang="hr-HR" altLang="sr-Latn-RS" sz="2400" dirty="0"/>
              <a:t>đ</a:t>
            </a:r>
            <a:r>
              <a:rPr lang="de-DE" altLang="sr-Latn-RS" sz="2400" dirty="0" err="1"/>
              <a:t>enja</a:t>
            </a:r>
            <a:r>
              <a:rPr lang="de-DE" altLang="sr-Latn-RS" sz="2400" dirty="0"/>
              <a:t> </a:t>
            </a:r>
            <a:r>
              <a:rPr lang="de-DE" altLang="sr-Latn-RS" sz="2400" dirty="0" err="1"/>
              <a:t>gra</a:t>
            </a:r>
            <a:r>
              <a:rPr lang="hr-HR" altLang="sr-Latn-RS" sz="2400" dirty="0"/>
              <a:t>đ</a:t>
            </a:r>
            <a:r>
              <a:rPr lang="de-DE" altLang="sr-Latn-RS" sz="2400" dirty="0" err="1"/>
              <a:t>evine</a:t>
            </a:r>
            <a:r>
              <a:rPr lang="de-DE" altLang="sr-Latn-RS" sz="2400" dirty="0"/>
              <a:t> </a:t>
            </a:r>
            <a:r>
              <a:rPr lang="de-DE" altLang="sr-Latn-RS" sz="2400" dirty="0" err="1"/>
              <a:t>izvodi</a:t>
            </a:r>
            <a:r>
              <a:rPr lang="de-DE" altLang="sr-Latn-RS" sz="2400" dirty="0"/>
              <a:t> vi</a:t>
            </a:r>
            <a:r>
              <a:rPr lang="hr-HR" altLang="sr-Latn-RS" sz="2400" dirty="0"/>
              <a:t>š</a:t>
            </a:r>
            <a:r>
              <a:rPr lang="de-DE" altLang="sr-Latn-RS" sz="2400" dirty="0"/>
              <a:t>e </a:t>
            </a:r>
            <a:r>
              <a:rPr lang="de-DE" altLang="sr-Latn-RS" sz="2400" dirty="0" err="1"/>
              <a:t>vrsta</a:t>
            </a:r>
            <a:r>
              <a:rPr lang="de-DE" altLang="sr-Latn-RS" sz="2400" dirty="0"/>
              <a:t> </a:t>
            </a:r>
            <a:r>
              <a:rPr lang="de-DE" altLang="sr-Latn-RS" sz="2400" dirty="0" err="1"/>
              <a:t>radova</a:t>
            </a:r>
            <a:r>
              <a:rPr lang="de-DE" altLang="sr-Latn-RS" sz="2400" dirty="0"/>
              <a:t> </a:t>
            </a:r>
            <a:r>
              <a:rPr lang="de-DE" altLang="sr-Latn-RS" sz="2400" dirty="0" err="1"/>
              <a:t>ili</a:t>
            </a:r>
            <a:r>
              <a:rPr lang="de-DE" altLang="sr-Latn-RS" sz="2400" dirty="0"/>
              <a:t> </a:t>
            </a:r>
            <a:r>
              <a:rPr lang="de-DE" altLang="sr-Latn-RS" sz="2400" dirty="0" err="1"/>
              <a:t>radovi</a:t>
            </a:r>
            <a:r>
              <a:rPr lang="de-DE" altLang="sr-Latn-RS" sz="2400" dirty="0"/>
              <a:t> </a:t>
            </a:r>
            <a:r>
              <a:rPr lang="de-DE" altLang="sr-Latn-RS" sz="2400" dirty="0" err="1"/>
              <a:t>ve</a:t>
            </a:r>
            <a:r>
              <a:rPr lang="hr-HR" altLang="sr-Latn-RS" sz="2400" dirty="0"/>
              <a:t>ć</a:t>
            </a:r>
            <a:r>
              <a:rPr lang="de-DE" altLang="sr-Latn-RS" sz="2400" dirty="0" err="1"/>
              <a:t>eg</a:t>
            </a:r>
            <a:r>
              <a:rPr lang="de-DE" altLang="sr-Latn-RS" sz="2400" dirty="0"/>
              <a:t> </a:t>
            </a:r>
            <a:r>
              <a:rPr lang="de-DE" altLang="sr-Latn-RS" sz="2400" dirty="0" err="1"/>
              <a:t>opsega</a:t>
            </a:r>
            <a:r>
              <a:rPr lang="hr-HR" altLang="sr-Latn-RS" sz="2400" dirty="0"/>
              <a:t>, na prvoj stranici građevinskog dnevnika se upisuju podaci o glavnom nadzornom inženjeru</a:t>
            </a:r>
          </a:p>
        </p:txBody>
      </p:sp>
    </p:spTree>
    <p:extLst>
      <p:ext uri="{BB962C8B-B14F-4D97-AF65-F5344CB8AC3E}">
        <p14:creationId xmlns:p14="http://schemas.microsoft.com/office/powerpoint/2010/main" val="1026584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11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Ako se prilikom građenja građevine uz građevinski dnevnik vode i zasebni dijelovi građevinskog dnevnika, u građevinski dnevnik upisuju se podaci o glavnom nadzornom inženjeru i o nadzornim inženjerima koji provode stručni nadzor nad dijelovima građevine za koje se ne vode zasebni dijelovi građevinskog dnevnika, a u zasebne dijelove građevinskog dnevnika se upisuju podaci o nadzornim inženjerima </a:t>
            </a:r>
            <a:r>
              <a:rPr lang="de-DE" altLang="sr-Latn-RS" sz="2400" dirty="0" err="1"/>
              <a:t>za</a:t>
            </a:r>
            <a:r>
              <a:rPr lang="de-DE" altLang="sr-Latn-RS" sz="2400" dirty="0"/>
              <a:t> </a:t>
            </a:r>
            <a:r>
              <a:rPr lang="hr-HR" altLang="sr-Latn-RS" sz="2400" dirty="0"/>
              <a:t>pojedinačni tehnički i/ili funkcionalni sklop koji je sastavni dio cjelovite građevine odnosno za pojedine radove, na koje se zasebni dio građevinskog dnevnika odnosi</a:t>
            </a:r>
          </a:p>
        </p:txBody>
      </p:sp>
    </p:spTree>
    <p:extLst>
      <p:ext uri="{BB962C8B-B14F-4D97-AF65-F5344CB8AC3E}">
        <p14:creationId xmlns:p14="http://schemas.microsoft.com/office/powerpoint/2010/main" val="1001345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12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Upisi u  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251520" y="1484784"/>
            <a:ext cx="843528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Osoba koja vodi građevinski dnevnik svakodnevno upisuje podatke o usklađenosti i odstupanjima od uvjeta i načina građenja, odnosno izvođenja pojedinih radova u odnosu na pretpostavke i zahtjeve iz glavnog projekta, tipskog projekta, izvedbenog projekta i tehničkih propisa, a osobito podatke o: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1. </a:t>
            </a:r>
            <a:r>
              <a:rPr lang="hr-HR" altLang="sr-Latn-RS" sz="2400" dirty="0" err="1"/>
              <a:t>prispjeću</a:t>
            </a:r>
            <a:r>
              <a:rPr lang="hr-HR" altLang="sr-Latn-RS" sz="2400" dirty="0"/>
              <a:t> projekata odnosno njihovih dijelova, prema kojima se gradi građevina, te o njihovim izmjenama i dopunama,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2. </a:t>
            </a:r>
            <a:r>
              <a:rPr lang="hr-HR" altLang="sr-Latn-RS" sz="2400" dirty="0" err="1"/>
              <a:t>prispjeću</a:t>
            </a:r>
            <a:r>
              <a:rPr lang="hr-HR" altLang="sr-Latn-RS" sz="2400" dirty="0"/>
              <a:t> i porijeklu građevnih proizvoda i opreme koje se ugrađuje s dokazima o njihovoj uporabljivosti,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3. vremenskim i drugim uvjetima bitnim za izvođenje radova,</a:t>
            </a:r>
          </a:p>
        </p:txBody>
      </p:sp>
    </p:spTree>
    <p:extLst>
      <p:ext uri="{BB962C8B-B14F-4D97-AF65-F5344CB8AC3E}">
        <p14:creationId xmlns:p14="http://schemas.microsoft.com/office/powerpoint/2010/main" val="869359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13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Upisi u  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412776"/>
            <a:ext cx="8229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4. predloženim odnosno poduzetim mjerama usklađenja uvjeta za izvođenje radova,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5. obavljenim pregledima i dokazima kvalitete izvedenih radova (npr. temeljne jame odnosno tla, skela, oplate, armature, izvedba probne dionice i dr.), ugrađenih proizvoda i opreme</a:t>
            </a:r>
          </a:p>
        </p:txBody>
      </p:sp>
    </p:spTree>
    <p:extLst>
      <p:ext uri="{BB962C8B-B14F-4D97-AF65-F5344CB8AC3E}">
        <p14:creationId xmlns:p14="http://schemas.microsoft.com/office/powerpoint/2010/main" val="3162344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14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Upisi u 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Osoba koja vodi građevinski dnevnik obvezno upisuje u građevinski dnevnik i podatke o </a:t>
            </a:r>
            <a:r>
              <a:rPr lang="hr-HR" altLang="sr-Latn-RS" sz="2400" dirty="0" err="1"/>
              <a:t>iskolčenje</a:t>
            </a:r>
            <a:r>
              <a:rPr lang="hr-HR" altLang="sr-Latn-RS" sz="2400" dirty="0"/>
              <a:t> građevine i dokumentu na temelju koje je </a:t>
            </a:r>
            <a:r>
              <a:rPr lang="hr-HR" altLang="sr-Latn-RS" sz="2400" dirty="0" err="1"/>
              <a:t>iskolčenje</a:t>
            </a:r>
            <a:r>
              <a:rPr lang="hr-HR" altLang="sr-Latn-RS" sz="2400" dirty="0"/>
              <a:t> provedeno, te, odmah po nastanku promjene, podatke koji se odnose na izmjene i dopune građevinske dozvole, kao i podatke o promjenama sudionika u gradnji i tijeka građenja odnosno izvođenja pojedinih radova</a:t>
            </a:r>
          </a:p>
        </p:txBody>
      </p:sp>
    </p:spTree>
    <p:extLst>
      <p:ext uri="{BB962C8B-B14F-4D97-AF65-F5344CB8AC3E}">
        <p14:creationId xmlns:p14="http://schemas.microsoft.com/office/powerpoint/2010/main" val="4099006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15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Upisi u 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196752"/>
            <a:ext cx="843528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Nadzorni inženjer upisom u građevinski dnevnik: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1. utvrđuje usklađenost </a:t>
            </a:r>
            <a:r>
              <a:rPr lang="hr-HR" altLang="sr-Latn-RS" sz="2400" dirty="0" err="1"/>
              <a:t>iskolčenja</a:t>
            </a:r>
            <a:r>
              <a:rPr lang="hr-HR" altLang="sr-Latn-RS" sz="2400" dirty="0"/>
              <a:t> s dokumentom na temelju kojeg je </a:t>
            </a:r>
            <a:r>
              <a:rPr lang="hr-HR" altLang="sr-Latn-RS" sz="2400" dirty="0" err="1"/>
              <a:t>iskolčenje</a:t>
            </a:r>
            <a:r>
              <a:rPr lang="hr-HR" altLang="sr-Latn-RS" sz="2400" dirty="0"/>
              <a:t> provedeno i odobrava početak izvođenja radova na građevini,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2. ocjenjuje usklađenost pregledanih izvedenih radova sa zahtjevima iz glavnog, tipskog i/ili izvedbenog projekta te tehničkih propisa,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3. određuje provedbu kontrolnih postupaka i druge podatke koji su u vezi s provedbom kontrolnih postupaka,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4. podatke o rezultatima kontrolnih postupaka s komentarom o usklađenosti tih rezultata s rezultatima koji se očekuju prema glavnom projektu, </a:t>
            </a:r>
          </a:p>
        </p:txBody>
      </p:sp>
    </p:spTree>
    <p:extLst>
      <p:ext uri="{BB962C8B-B14F-4D97-AF65-F5344CB8AC3E}">
        <p14:creationId xmlns:p14="http://schemas.microsoft.com/office/powerpoint/2010/main" val="1049336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16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Upisi u 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323528" y="1484784"/>
            <a:ext cx="856895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5. mjere koje poduzima u skladu člancima 8., 9. i 10. Pravilnika </a:t>
            </a:r>
            <a:r>
              <a:rPr lang="hr-HR" altLang="sr-Latn-RS" sz="2400" dirty="0">
                <a:solidFill>
                  <a:srgbClr val="FF0000"/>
                </a:solidFill>
              </a:rPr>
              <a:t>(ako </a:t>
            </a:r>
            <a:r>
              <a:rPr lang="hr-HR" altLang="sr-Latn-RS" sz="2400" dirty="0">
                <a:solidFill>
                  <a:srgbClr val="FF3300"/>
                </a:solidFill>
              </a:rPr>
              <a:t>nije dokazana sukladnost, odnosno kvaliteta) </a:t>
            </a:r>
            <a:r>
              <a:rPr lang="hr-HR" altLang="sr-Latn-RS" sz="2400" dirty="0"/>
              <a:t>kojima odobrava odnosno zabranjuje nastavak radova te odobrava, odnosno određuje način otklanjanja utvrđenih nepravilnosti.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6. odobrava nastavak radova,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7. odobrava ugradnju građevnih proizvoda i opreme ako je u skladu s posebnim propisom utvrđeno da su uporabljivi.</a:t>
            </a:r>
          </a:p>
        </p:txBody>
      </p:sp>
    </p:spTree>
    <p:extLst>
      <p:ext uri="{BB962C8B-B14F-4D97-AF65-F5344CB8AC3E}">
        <p14:creationId xmlns:p14="http://schemas.microsoft.com/office/powerpoint/2010/main" val="3815513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17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Upisi u 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772816"/>
            <a:ext cx="82296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 err="1"/>
              <a:t>Revident</a:t>
            </a:r>
            <a:r>
              <a:rPr lang="hr-HR" altLang="sr-Latn-RS" sz="2400" dirty="0"/>
              <a:t> i projektant te osoba koja provodi inspekcijski ili drugi nadzor prema posebnom propisu upisuju u građevinski dnevnik podatke o obavljenom pregledu i nalazu.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Na vođenje građevinskog dnevnika o </a:t>
            </a:r>
            <a:r>
              <a:rPr lang="hr-HR" altLang="sr-Latn-RS" sz="2400" b="1" dirty="0"/>
              <a:t>uklanjanju građevine</a:t>
            </a:r>
            <a:r>
              <a:rPr lang="hr-HR" altLang="sr-Latn-RS" sz="2400" dirty="0"/>
              <a:t> se, u odnosu na  uklanjanje i projekt uklanjanja, odgovarajuće primjenjuju odredbe Pravilnika</a:t>
            </a:r>
            <a:r>
              <a:rPr lang="hr-HR" altLang="sr-Latn-RS" sz="2400" b="1" dirty="0"/>
              <a:t> </a:t>
            </a:r>
            <a:r>
              <a:rPr lang="hr-HR" altLang="sr-Latn-RS" sz="2400" dirty="0"/>
              <a:t>koje govore o obrascu, uvjetima i načinu vođenja građevinskog dnevnika</a:t>
            </a:r>
            <a:r>
              <a:rPr lang="hr-HR" altLang="sr-Latn-RS" sz="2400" b="1" dirty="0"/>
              <a:t> </a:t>
            </a:r>
            <a:endParaRPr lang="hr-HR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597707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18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Građevinski dnevnik - postupci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99621" y="980728"/>
            <a:ext cx="82296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Odgovorna osoba koja vodi građenje potpisom, a nadzorni inženjer potpisom i otiskom pečata ovlaštenog arhitekta odnosno ovlaštenog inženjera na svakoj stranici ovjeravaju točnost upisa u građevinski dnevnik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Nadzorni inženjer obvezan je uzeti i pohraniti paricu svake ovjerene stranice građevinskog dnevnika odmah po ovjeri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Upis u građevinski dnevnik ne smije se brisati, a precrtani i ispravljeni upis mora biti čitljiv i ovjeren potpisima odgovornih osoba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Nadzorni inženjer je po završetku građenja obvezan predati investitoru na trajno čuvanje paricu uvezanog građevinskog dnevnika</a:t>
            </a:r>
          </a:p>
        </p:txBody>
      </p:sp>
    </p:spTree>
    <p:extLst>
      <p:ext uri="{BB962C8B-B14F-4D97-AF65-F5344CB8AC3E}">
        <p14:creationId xmlns:p14="http://schemas.microsoft.com/office/powerpoint/2010/main" val="3432075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19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Građevinski dnevnik - postupci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323528" y="980728"/>
            <a:ext cx="8363272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U slučaju da se vode zasebni dijelovi građevinskog dnevnika, nadzorni inženjer daje paricu završenog zasebnog dijela građevinskog dnevnika glavnom nadzornom inženjeru radi sastavljanja građevinskog dnevnika 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2400" dirty="0"/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Glavni nadzorni inženjer upisuje te potpisom i otiskom pečata ovlaštenog arhitekta odnosno ovlaštenog inženjera ovjerava upise u građevinski dnevnik koji se odnose na cjelovitost i međusobnu usklađenost stručnog nadzora, objedinjavanje građevinskog dnevnika te na podatke o glavnom nadzornom inženjeru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Građevinski dnevnik mora biti uvezan tako da nije moguća zamjena sastavnih dijelova</a:t>
            </a:r>
          </a:p>
        </p:txBody>
      </p:sp>
    </p:spTree>
    <p:extLst>
      <p:ext uri="{BB962C8B-B14F-4D97-AF65-F5344CB8AC3E}">
        <p14:creationId xmlns:p14="http://schemas.microsoft.com/office/powerpoint/2010/main" val="1684592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Uvod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179512" y="980728"/>
            <a:ext cx="8507288" cy="4690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buFont typeface="Wingdings" panose="05000000000000000000" pitchFamily="2" charset="2"/>
              <a:buNone/>
            </a:pPr>
            <a:r>
              <a:rPr lang="hr-HR" altLang="sr-Latn-RS" sz="1800" b="1" dirty="0"/>
              <a:t>Zakonska regulativa</a:t>
            </a:r>
          </a:p>
          <a:p>
            <a:pPr marL="0" indent="0" algn="just">
              <a:buNone/>
            </a:pPr>
            <a:endParaRPr lang="hr-HR" altLang="sr-Latn-RS" sz="1800" dirty="0"/>
          </a:p>
          <a:p>
            <a:pPr marL="0" indent="0" algn="just">
              <a:buNone/>
            </a:pPr>
            <a:r>
              <a:rPr lang="hr-HR" altLang="sr-Latn-RS" sz="1800" dirty="0"/>
              <a:t>Zakon o gradnji (Narodne novine, broj 153/13, 20/17 i 39/19), članak 60.</a:t>
            </a:r>
            <a:endParaRPr lang="hr-HR" altLang="sr-Latn-RS" sz="1800" b="1" dirty="0"/>
          </a:p>
          <a:p>
            <a:pPr marL="0" indent="0" algn="just">
              <a:buFont typeface="Wingdings" panose="05000000000000000000" pitchFamily="2" charset="2"/>
              <a:buNone/>
            </a:pPr>
            <a:endParaRPr lang="hr-HR" altLang="sr-Latn-RS" sz="1800" dirty="0"/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hr-HR" altLang="sr-Latn-RS" sz="1800" dirty="0"/>
              <a:t>Pravilnik o načinu provedbe stručnog nadzora građenja, </a:t>
            </a:r>
            <a:r>
              <a:rPr lang="hr-HR" altLang="sr-Latn-RS" sz="1800" b="1" dirty="0"/>
              <a:t>obrascu, uvjetima i načinu vođenja građevinskog dnevnika</a:t>
            </a:r>
            <a:r>
              <a:rPr lang="hr-HR" altLang="sr-Latn-RS" sz="1800" dirty="0"/>
              <a:t> te o sadržaju završnog izvješća nadzornog inženjera (Narodne novine, broj 111/14 od 19. rujna 2014.) </a:t>
            </a:r>
          </a:p>
          <a:p>
            <a:pPr marL="0" indent="0" algn="just">
              <a:buFont typeface="Wingdings" panose="05000000000000000000" pitchFamily="2" charset="2"/>
              <a:buNone/>
            </a:pPr>
            <a:endParaRPr lang="hr-HR" altLang="sr-Latn-RS" sz="1800" dirty="0"/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hr-HR" altLang="sr-Latn-RS" sz="1800" dirty="0"/>
              <a:t>Pravilnici o </a:t>
            </a:r>
            <a:r>
              <a:rPr lang="hr-HR" altLang="sr-Latn-RS" sz="1800" b="1" dirty="0"/>
              <a:t>izmjenama</a:t>
            </a:r>
            <a:r>
              <a:rPr lang="hr-HR" altLang="sr-Latn-RS" sz="1800" dirty="0"/>
              <a:t> Pravilnika o načinu provedbe stručnog nadzora građenja, </a:t>
            </a:r>
            <a:r>
              <a:rPr lang="hr-HR" altLang="sr-Latn-RS" sz="1800" b="1" dirty="0"/>
              <a:t>obrascu, uvjetima i načinu vođenja građevinskog dnevnika </a:t>
            </a:r>
            <a:r>
              <a:rPr lang="hr-HR" altLang="sr-Latn-RS" sz="1800" dirty="0"/>
              <a:t>te o sadržaju završnog izvješća nadzornog inženjera (Narodne novine, broj 107/15 od 07. listopada 2015. i Narodne novine, broj 20/17 od 08. ožujka 2017.)</a:t>
            </a:r>
          </a:p>
          <a:p>
            <a:pPr marL="0" indent="0" algn="just">
              <a:buFont typeface="Wingdings" panose="05000000000000000000" pitchFamily="2" charset="2"/>
              <a:buNone/>
            </a:pPr>
            <a:endParaRPr kumimoji="1" lang="hr-HR" altLang="ko-KR" sz="1800" dirty="0"/>
          </a:p>
          <a:p>
            <a:pPr marL="0" indent="0" algn="just">
              <a:buFont typeface="Wingdings" panose="05000000000000000000" pitchFamily="2" charset="2"/>
              <a:buNone/>
            </a:pPr>
            <a:r>
              <a:rPr kumimoji="1" lang="hr-HR" altLang="ko-KR" sz="1800" dirty="0"/>
              <a:t>Građevinski dnevnik izvođač mora imati na gradilištu prema članku 135. Zakona o gradnji </a:t>
            </a:r>
            <a:endParaRPr kumimoji="1" lang="hr-HR" altLang="sr-Latn-RS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20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Građevinski dnevnik – elektronički zapis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pl-PL" altLang="sr-Latn-RS" sz="2400" dirty="0"/>
              <a:t>Građevinski dnevnik smije se voditi kao </a:t>
            </a:r>
            <a:r>
              <a:rPr lang="pl-PL" altLang="sr-Latn-RS" sz="2400" b="1" dirty="0"/>
              <a:t>elektronički zapis</a:t>
            </a:r>
            <a:r>
              <a:rPr lang="pl-PL" altLang="sr-Latn-RS" sz="2400" dirty="0"/>
              <a:t>, uz obvezu svakodnevnog ispisivanja prema propisanom obrascu i uz obvezu uvezivanja na način propisan Pravilnikom</a:t>
            </a:r>
            <a:endParaRPr lang="hr-HR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1003263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21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Zasebni 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Odredbe Pravilnika koje se odnose na građevinski dnevnik, odgovarajuće se odnose i na vođenje </a:t>
            </a:r>
            <a:r>
              <a:rPr lang="hr-HR" altLang="sr-Latn-RS" sz="2400" b="1" dirty="0"/>
              <a:t>zasebnog</a:t>
            </a:r>
            <a:r>
              <a:rPr lang="hr-HR" altLang="sr-Latn-RS" sz="2400" dirty="0"/>
              <a:t> dijela građevinskog dnevnika</a:t>
            </a:r>
            <a:endParaRPr kumimoji="1" lang="hr-HR" altLang="ko-KR" sz="2400" dirty="0"/>
          </a:p>
        </p:txBody>
      </p:sp>
    </p:spTree>
    <p:extLst>
      <p:ext uri="{BB962C8B-B14F-4D97-AF65-F5344CB8AC3E}">
        <p14:creationId xmlns:p14="http://schemas.microsoft.com/office/powerpoint/2010/main" val="6634238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22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Prijelazne i završne odredbe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/>
              <a:t>Danom stupanja na snagu Pravilnika prestao je važiti „stari” Pravilnik o uvjetima i načinu vođenja građevnog dnevnika (Narodne novine, broj 6/2000)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2000" dirty="0"/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/>
              <a:t>Odredbe Pravilnika iz 2000. primjenjuje na građenje koje je započeto prije dana stupanja na snagu Pravilnika iz 2014.</a:t>
            </a: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b="1" dirty="0"/>
              <a:t>			</a:t>
            </a: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/>
              <a:t>Pravilnik kao i njegove izmjene stupaju na snagu osmoga dana od dana objave u Narodnim novinama (objavljeni u Narodnim novinama 19. rujna 2014., 07. listopada 2015., odnosno 8. ožujka 2017.</a:t>
            </a:r>
            <a:r>
              <a:rPr lang="sr-Latn-RS" altLang="sr-Latn-RS" sz="2000" dirty="0"/>
              <a:t>)</a:t>
            </a:r>
            <a:endParaRPr lang="hr-HR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2008649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23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6" name="Podnaslov 2"/>
          <p:cNvSpPr txBox="1"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00000"/>
              </a:buClr>
              <a:buSzTx/>
              <a:buFont typeface="Arial" panose="020B0604020202020204" pitchFamily="34" charset="0"/>
              <a:buNone/>
            </a:pPr>
            <a:endParaRPr lang="hr-HR" sz="12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C00000"/>
              </a:buClr>
              <a:buSzTx/>
              <a:buFontTx/>
              <a:buNone/>
            </a:pPr>
            <a:endParaRPr lang="hr-HR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C00000"/>
              </a:buClr>
              <a:buSzTx/>
              <a:buFontTx/>
              <a:buNone/>
            </a:pPr>
            <a:endParaRPr lang="hr-HR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C00000"/>
              </a:buClr>
              <a:buSzTx/>
              <a:buFontTx/>
              <a:buNone/>
            </a:pPr>
            <a:endParaRPr lang="hr-H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Tx/>
              <a:buFontTx/>
              <a:buNone/>
            </a:pPr>
            <a:r>
              <a:rPr lang="hr-HR" sz="2800" b="1" dirty="0">
                <a:solidFill>
                  <a:srgbClr val="000000"/>
                </a:solidFill>
              </a:rPr>
              <a:t>ZAHVALJUJEM NA PAŽNJI !!!</a:t>
            </a:r>
            <a:endParaRPr lang="hr-HR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09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3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Građevinski dnevnik je dokument o tijeku građenja kojim se</a:t>
            </a:r>
            <a:r>
              <a:rPr lang="hr-HR" altLang="sr-Latn-RS" sz="2200" b="1" dirty="0"/>
              <a:t> </a:t>
            </a:r>
            <a:r>
              <a:rPr lang="hr-HR" altLang="sr-Latn-RS" sz="2200" dirty="0"/>
              <a:t>dokazuje usklađenost uvjeta i načina građenja, odnosno izvođenja pojedinih radova s pretpostavkama i zahtjevima iz glavnog projekta, tipskog projekta, izvedbenog projekta, Zakona o gradnji, posebnih propisa i pravila struke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Građevinski dnevnik se vodi na hrvatskom jeziku latiničnim pismom</a:t>
            </a:r>
          </a:p>
        </p:txBody>
      </p:sp>
    </p:spTree>
    <p:extLst>
      <p:ext uri="{BB962C8B-B14F-4D97-AF65-F5344CB8AC3E}">
        <p14:creationId xmlns:p14="http://schemas.microsoft.com/office/powerpoint/2010/main" val="3846183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4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539552" y="1268760"/>
            <a:ext cx="8147248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O građenju građevine, odnosno o izvođenju pojedinih radova za koje je potrebna građevinska dozvola, glavni projekt, tipski projekt, drugi akt na temelju kojeg se može započeti sa građenjem te prilikom građenja građevina i izvođenja radova za koje je posebnim propisom kojim su uređene jednostavne i druge građevine propisana obveza prijave početka građenja, izvođač je obvezan voditi građevinski dnevnik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Ako u građenju sudjeluju dva ili više izvođača, građevinski dnevnik vodi glavni izvođač</a:t>
            </a:r>
          </a:p>
        </p:txBody>
      </p:sp>
    </p:spTree>
    <p:extLst>
      <p:ext uri="{BB962C8B-B14F-4D97-AF65-F5344CB8AC3E}">
        <p14:creationId xmlns:p14="http://schemas.microsoft.com/office/powerpoint/2010/main" val="1706859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5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Građevinski dnevnik se vodi tijekom građenja za cijelu građevinu od dana početka pripremnih radova do dana završetka građenja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Iznimno, građevinski dnevnik se vodi i za dijelove složene građevine za koje se izdaju građevinske dozvole u slučaju etapnog građenja i/ili dijelove građevine za koje se izdaju građevinske dozvole u slučaju faznog građenja građevine</a:t>
            </a:r>
          </a:p>
        </p:txBody>
      </p:sp>
    </p:spTree>
    <p:extLst>
      <p:ext uri="{BB962C8B-B14F-4D97-AF65-F5344CB8AC3E}">
        <p14:creationId xmlns:p14="http://schemas.microsoft.com/office/powerpoint/2010/main" val="122799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6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251520" y="1340768"/>
            <a:ext cx="8435280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O građenju pojedinačnog tehničkog i/ili funkcionalnog sklopa koji je sastavni dio cjelovite građevine (most, tunel, dionica ceste i sl.), odnosno o izvođenju pojedinih radova (izrada tehničkih i/ili funkcionalnih sklopova izvan mjesta ugradbe, ugradnja opreme, radovi pojedinih izvođača i sl.) izvođač može voditi zasebni dio građevinskog dnevnika koji je sastavni dio građevinskog dnevnika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Zasebni dio građevinskog dnevnika vodi se od dana početka građenja pojedinačnog tehničkog i/ili funkcionalnog sklopa odnosno početka izvođenja pojedinih radova do dana završetka toga građenja odnosno izvođenja radova</a:t>
            </a:r>
          </a:p>
        </p:txBody>
      </p:sp>
    </p:spTree>
    <p:extLst>
      <p:ext uri="{BB962C8B-B14F-4D97-AF65-F5344CB8AC3E}">
        <p14:creationId xmlns:p14="http://schemas.microsoft.com/office/powerpoint/2010/main" val="1637596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7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395536" y="1124744"/>
            <a:ext cx="842493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U građevinski dnevnik se, osim unošenja podataka u popis zasebnih dijelova građevinskih dnevnika, upisuju i sljedeći podaci: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1. naziv i opis pojedinačnog tehničkog i/ili funkcionalnog sklopa odnosno radova te klasifikacijsku oznaku, urudžbeni broj i datum izdavanja građevinske dozvole u skladu s kojom se gradi, 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2. podatke o izvođaču (naziv i sjedište odnosno ime i adresu te </a:t>
            </a:r>
            <a:r>
              <a:rPr lang="hr-HR" altLang="sr-Latn-RS" sz="2200" dirty="0" err="1"/>
              <a:t>OIB</a:t>
            </a:r>
            <a:r>
              <a:rPr lang="sr-Latn-RS" altLang="sr-Latn-RS" sz="2200" dirty="0"/>
              <a:t>),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3.  podatke o odgovornoj osobi koja vodi građenje (ime i prezime),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4. ime i adresa odnosno naziv i sjedište te </a:t>
            </a:r>
            <a:r>
              <a:rPr lang="hr-HR" altLang="sr-Latn-RS" sz="2200" dirty="0" err="1"/>
              <a:t>OIB</a:t>
            </a:r>
            <a:r>
              <a:rPr lang="hr-HR" altLang="sr-Latn-RS" sz="2200" dirty="0"/>
              <a:t> osobe koja obavlja stručni nadzor te ime nadzornog inženjera odnosno imena glavnog i drugih nadzornih inženjera,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5. datum početka odnosno datum završetka vođenja zasebnog dijela građevinskog dnevnika</a:t>
            </a:r>
            <a:r>
              <a:rPr lang="hr-HR" altLang="sr-Latn-RS" sz="2400" dirty="0"/>
              <a:t>.</a:t>
            </a:r>
            <a:endParaRPr lang="hr-HR" altLang="sr-Latn-RS" sz="2400" i="1" dirty="0"/>
          </a:p>
        </p:txBody>
      </p:sp>
    </p:spTree>
    <p:extLst>
      <p:ext uri="{BB962C8B-B14F-4D97-AF65-F5344CB8AC3E}">
        <p14:creationId xmlns:p14="http://schemas.microsoft.com/office/powerpoint/2010/main" val="1616419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8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Građevinski dnevnik vodi odgovorna osoba koja vodi građenje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Zasebni dio građevinskog dnevnika vodi odgovorna osoba koja vodi građenje pojedinačnog tehničkog i/ili funkcionalnog sklopa koji je sastavni dio cjelovite građevine odnosno osoba koja vodi pojedine radove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Građevinski dnevnik odnosno zasebni dio građevinskog dnevnika može voditi i osoba koju upisom u dnevnik odredi odgovorna osoba</a:t>
            </a:r>
          </a:p>
        </p:txBody>
      </p:sp>
    </p:spTree>
    <p:extLst>
      <p:ext uri="{BB962C8B-B14F-4D97-AF65-F5344CB8AC3E}">
        <p14:creationId xmlns:p14="http://schemas.microsoft.com/office/powerpoint/2010/main" val="3862499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9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Ako u građenju sudjeluju dva ili više izvođača, a osim građevinskog dnevnika se vode i zasebni dijelovi građevinskog dnevnika, onda građevinski dnevnik vodi glavni inženjer gradilišta, a zasebne dijelove građevinskog dnevnika vode inženjeri gradilišta odnosno voditelji radova</a:t>
            </a:r>
          </a:p>
        </p:txBody>
      </p:sp>
    </p:spTree>
    <p:extLst>
      <p:ext uri="{BB962C8B-B14F-4D97-AF65-F5344CB8AC3E}">
        <p14:creationId xmlns:p14="http://schemas.microsoft.com/office/powerpoint/2010/main" val="566267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</TotalTime>
  <Words>1263</Words>
  <Application>Microsoft Office PowerPoint</Application>
  <PresentationFormat>Prikaz na zaslonu (4:3)</PresentationFormat>
  <Paragraphs>177</Paragraphs>
  <Slides>23</Slides>
  <Notes>23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32" baseType="lpstr">
      <vt:lpstr>맑은 고딕</vt:lpstr>
      <vt:lpstr>Arial</vt:lpstr>
      <vt:lpstr>Arial Narrow</vt:lpstr>
      <vt:lpstr>Calibri</vt:lpstr>
      <vt:lpstr>Tahoma</vt:lpstr>
      <vt:lpstr>Times New Roman</vt:lpstr>
      <vt:lpstr>Verdana</vt:lpstr>
      <vt:lpstr>Wingdings</vt:lpstr>
      <vt:lpstr>Office Theme</vt:lpstr>
      <vt:lpstr>Građevinski dnevnik</vt:lpstr>
      <vt:lpstr>Uvod</vt:lpstr>
      <vt:lpstr>Građevinski dnevnik</vt:lpstr>
      <vt:lpstr>Građevinski dnevnik</vt:lpstr>
      <vt:lpstr>Građevinski dnevnik</vt:lpstr>
      <vt:lpstr>Građevinski dnevnik</vt:lpstr>
      <vt:lpstr>Građevinski dnevnik</vt:lpstr>
      <vt:lpstr>Građevinski dnevnik</vt:lpstr>
      <vt:lpstr>Građevinski dnevnik</vt:lpstr>
      <vt:lpstr>Građevinski dnevnik</vt:lpstr>
      <vt:lpstr>Građevinski dnevnik</vt:lpstr>
      <vt:lpstr>Upisi u  građevinski dnevnik</vt:lpstr>
      <vt:lpstr>Upisi u  građevinski dnevnik</vt:lpstr>
      <vt:lpstr>Upisi u građevinski dnevnik</vt:lpstr>
      <vt:lpstr>Upisi u građevinski dnevnik</vt:lpstr>
      <vt:lpstr>Upisi u građevinski dnevnik</vt:lpstr>
      <vt:lpstr>Upisi u građevinski dnevnik</vt:lpstr>
      <vt:lpstr>Građevinski dnevnik - postupci</vt:lpstr>
      <vt:lpstr>Građevinski dnevnik - postupci</vt:lpstr>
      <vt:lpstr>Građevinski dnevnik – elektronički zapis</vt:lpstr>
      <vt:lpstr>Zasebni građevinski dnevnik</vt:lpstr>
      <vt:lpstr>Prijelazne i završne odredbe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Berislav Rupčić</dc:creator>
  <cp:lastModifiedBy>Damir Borović</cp:lastModifiedBy>
  <cp:revision>85</cp:revision>
  <dcterms:created xsi:type="dcterms:W3CDTF">2010-03-22T21:50:27Z</dcterms:created>
  <dcterms:modified xsi:type="dcterms:W3CDTF">2019-05-20T11:47:27Z</dcterms:modified>
</cp:coreProperties>
</file>