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Default Extension="emf" ContentType="image/x-emf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261" r:id="rId2"/>
    <p:sldId id="305" r:id="rId3"/>
    <p:sldId id="265" r:id="rId4"/>
    <p:sldId id="306" r:id="rId5"/>
    <p:sldId id="267" r:id="rId6"/>
    <p:sldId id="268" r:id="rId7"/>
    <p:sldId id="270" r:id="rId8"/>
    <p:sldId id="271" r:id="rId9"/>
    <p:sldId id="308" r:id="rId10"/>
    <p:sldId id="309" r:id="rId11"/>
    <p:sldId id="317" r:id="rId12"/>
    <p:sldId id="323" r:id="rId13"/>
    <p:sldId id="273" r:id="rId14"/>
    <p:sldId id="274" r:id="rId15"/>
    <p:sldId id="310" r:id="rId16"/>
    <p:sldId id="275" r:id="rId17"/>
    <p:sldId id="311" r:id="rId18"/>
    <p:sldId id="312" r:id="rId19"/>
    <p:sldId id="277" r:id="rId20"/>
    <p:sldId id="314" r:id="rId21"/>
    <p:sldId id="313" r:id="rId22"/>
    <p:sldId id="278" r:id="rId23"/>
    <p:sldId id="279" r:id="rId24"/>
    <p:sldId id="280" r:id="rId25"/>
    <p:sldId id="282" r:id="rId26"/>
    <p:sldId id="283" r:id="rId27"/>
    <p:sldId id="318" r:id="rId28"/>
    <p:sldId id="324" r:id="rId29"/>
    <p:sldId id="325" r:id="rId30"/>
    <p:sldId id="284" r:id="rId31"/>
    <p:sldId id="285" r:id="rId32"/>
    <p:sldId id="286" r:id="rId33"/>
    <p:sldId id="287" r:id="rId34"/>
    <p:sldId id="289" r:id="rId35"/>
    <p:sldId id="319" r:id="rId36"/>
    <p:sldId id="290" r:id="rId37"/>
    <p:sldId id="291" r:id="rId38"/>
    <p:sldId id="295" r:id="rId39"/>
    <p:sldId id="326" r:id="rId40"/>
    <p:sldId id="296" r:id="rId41"/>
    <p:sldId id="297" r:id="rId42"/>
    <p:sldId id="299" r:id="rId43"/>
    <p:sldId id="327" r:id="rId44"/>
    <p:sldId id="301" r:id="rId45"/>
    <p:sldId id="303" r:id="rId46"/>
    <p:sldId id="304" r:id="rId47"/>
  </p:sldIdLst>
  <p:sldSz cx="9144000" cy="6858000" type="screen4x3"/>
  <p:notesSz cx="6858000" cy="9144000"/>
  <p:defaultTextStyle>
    <a:defPPr>
      <a:defRPr lang="sr-Latn-C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A238C"/>
    <a:srgbClr val="0B28A1"/>
    <a:srgbClr val="0C2AAC"/>
    <a:srgbClr val="112A71"/>
    <a:srgbClr val="122E7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70" autoAdjust="0"/>
    <p:restoredTop sz="90036" autoAdjust="0"/>
  </p:normalViewPr>
  <p:slideViewPr>
    <p:cSldViewPr>
      <p:cViewPr varScale="1">
        <p:scale>
          <a:sx n="54" d="100"/>
          <a:sy n="54" d="100"/>
        </p:scale>
        <p:origin x="-1186" y="-2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696"/>
    </p:cViewPr>
  </p:sorterViewPr>
  <p:notesViewPr>
    <p:cSldViewPr>
      <p:cViewPr varScale="1">
        <p:scale>
          <a:sx n="91" d="100"/>
          <a:sy n="91" d="100"/>
        </p:scale>
        <p:origin x="3756" y="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5C2950-571F-4D01-8FC0-A35A0B835F19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0333BAB8-2BB9-4F9C-9C1D-BD3EC276E51A}">
      <dgm:prSet phldrT="[Tekst]"/>
      <dgm:spPr/>
      <dgm:t>
        <a:bodyPr/>
        <a:lstStyle/>
        <a:p>
          <a:r>
            <a:rPr lang="hr-HR" dirty="0">
              <a:latin typeface="Palatino Linotype" pitchFamily="18" charset="0"/>
            </a:rPr>
            <a:t>pregled i specificirana svojstva</a:t>
          </a:r>
        </a:p>
      </dgm:t>
    </dgm:pt>
    <dgm:pt modelId="{EA2CABF6-A3B0-4A91-AD39-FD6359513D13}" type="parTrans" cxnId="{5650CE07-70B2-437D-96D4-B8893965246B}">
      <dgm:prSet/>
      <dgm:spPr/>
      <dgm:t>
        <a:bodyPr/>
        <a:lstStyle/>
        <a:p>
          <a:endParaRPr lang="hr-HR"/>
        </a:p>
      </dgm:t>
    </dgm:pt>
    <dgm:pt modelId="{97F96AAD-17EB-48F7-A03D-2DBD34D9BB0F}" type="sibTrans" cxnId="{5650CE07-70B2-437D-96D4-B8893965246B}">
      <dgm:prSet/>
      <dgm:spPr/>
      <dgm:t>
        <a:bodyPr/>
        <a:lstStyle/>
        <a:p>
          <a:endParaRPr lang="hr-HR"/>
        </a:p>
      </dgm:t>
    </dgm:pt>
    <dgm:pt modelId="{B009B74A-FCC8-4C59-8E37-0FAC589FC14C}">
      <dgm:prSet phldrT="[Tekst]"/>
      <dgm:spPr/>
      <dgm:t>
        <a:bodyPr/>
        <a:lstStyle/>
        <a:p>
          <a:r>
            <a:rPr lang="hr-HR" dirty="0">
              <a:latin typeface="Palatino Linotype" pitchFamily="18" charset="0"/>
            </a:rPr>
            <a:t>Građevnih/drugih proizvoda</a:t>
          </a:r>
        </a:p>
      </dgm:t>
    </dgm:pt>
    <dgm:pt modelId="{FD01ED1E-9BCE-47C9-BA9C-1479977A50EC}" type="parTrans" cxnId="{3242DBDF-4542-4738-BE91-0D668EA1616F}">
      <dgm:prSet/>
      <dgm:spPr/>
      <dgm:t>
        <a:bodyPr/>
        <a:lstStyle/>
        <a:p>
          <a:endParaRPr lang="hr-HR"/>
        </a:p>
      </dgm:t>
    </dgm:pt>
    <dgm:pt modelId="{268F89E7-6AC4-438F-867F-43364E00DD4D}" type="sibTrans" cxnId="{3242DBDF-4542-4738-BE91-0D668EA1616F}">
      <dgm:prSet/>
      <dgm:spPr/>
      <dgm:t>
        <a:bodyPr/>
        <a:lstStyle/>
        <a:p>
          <a:endParaRPr lang="hr-HR"/>
        </a:p>
      </dgm:t>
    </dgm:pt>
    <dgm:pt modelId="{27D13681-9051-47D7-A4F5-196FBD721FDE}">
      <dgm:prSet phldrT="[Tekst]"/>
      <dgm:spPr/>
      <dgm:t>
        <a:bodyPr/>
        <a:lstStyle/>
        <a:p>
          <a:r>
            <a:rPr lang="hr-HR" dirty="0" err="1">
              <a:latin typeface="Palatino Linotype" pitchFamily="18" charset="0"/>
            </a:rPr>
            <a:t>Predgotovljenih</a:t>
          </a:r>
          <a:r>
            <a:rPr lang="hr-HR" dirty="0">
              <a:latin typeface="Palatino Linotype" pitchFamily="18" charset="0"/>
            </a:rPr>
            <a:t> elemenata</a:t>
          </a:r>
        </a:p>
      </dgm:t>
    </dgm:pt>
    <dgm:pt modelId="{E4998D43-E5B4-4824-8E66-5370967595E5}" type="parTrans" cxnId="{3DBEB9A0-4B17-4819-A17A-9AFE3ABEE704}">
      <dgm:prSet/>
      <dgm:spPr/>
      <dgm:t>
        <a:bodyPr/>
        <a:lstStyle/>
        <a:p>
          <a:endParaRPr lang="hr-HR"/>
        </a:p>
      </dgm:t>
    </dgm:pt>
    <dgm:pt modelId="{01E4BF19-0A9A-4EB3-ABF3-D0C50CB14AA7}" type="sibTrans" cxnId="{3DBEB9A0-4B17-4819-A17A-9AFE3ABEE704}">
      <dgm:prSet/>
      <dgm:spPr/>
      <dgm:t>
        <a:bodyPr/>
        <a:lstStyle/>
        <a:p>
          <a:endParaRPr lang="hr-HR"/>
        </a:p>
      </dgm:t>
    </dgm:pt>
    <dgm:pt modelId="{D7DB6DF7-731B-4315-9AF3-BAFCCF56372D}">
      <dgm:prSet phldrT="[Tekst]"/>
      <dgm:spPr/>
      <dgm:t>
        <a:bodyPr/>
        <a:lstStyle/>
        <a:p>
          <a:r>
            <a:rPr lang="hr-HR" baseline="0" dirty="0">
              <a:latin typeface="Palatino Linotype" pitchFamily="18" charset="0"/>
            </a:rPr>
            <a:t>opis</a:t>
          </a:r>
        </a:p>
      </dgm:t>
    </dgm:pt>
    <dgm:pt modelId="{477E0904-3F40-4839-9E7E-C043155C3EA2}" type="parTrans" cxnId="{8A8CCA7E-D399-4937-AE04-36E896E0BEBA}">
      <dgm:prSet/>
      <dgm:spPr/>
      <dgm:t>
        <a:bodyPr/>
        <a:lstStyle/>
        <a:p>
          <a:endParaRPr lang="hr-HR"/>
        </a:p>
      </dgm:t>
    </dgm:pt>
    <dgm:pt modelId="{2D349F6A-1C55-468E-8EF2-AA5918EF731E}" type="sibTrans" cxnId="{8A8CCA7E-D399-4937-AE04-36E896E0BEBA}">
      <dgm:prSet/>
      <dgm:spPr/>
      <dgm:t>
        <a:bodyPr/>
        <a:lstStyle/>
        <a:p>
          <a:endParaRPr lang="hr-HR"/>
        </a:p>
      </dgm:t>
    </dgm:pt>
    <dgm:pt modelId="{691F396A-3DCC-4C8D-A1F9-F6B8CD2219BD}">
      <dgm:prSet phldrT="[Tekst]"/>
      <dgm:spPr/>
      <dgm:t>
        <a:bodyPr/>
        <a:lstStyle/>
        <a:p>
          <a:r>
            <a:rPr lang="hr-HR" dirty="0">
              <a:latin typeface="Palatino Linotype" pitchFamily="18" charset="0"/>
            </a:rPr>
            <a:t>Potrebnih ispitivanja</a:t>
          </a:r>
        </a:p>
      </dgm:t>
    </dgm:pt>
    <dgm:pt modelId="{EECCD3A9-1740-436D-8C09-49807C2EF479}" type="parTrans" cxnId="{ED6BFB7A-4D62-4F7E-A854-D6AD5300726F}">
      <dgm:prSet/>
      <dgm:spPr/>
      <dgm:t>
        <a:bodyPr/>
        <a:lstStyle/>
        <a:p>
          <a:endParaRPr lang="hr-HR"/>
        </a:p>
      </dgm:t>
    </dgm:pt>
    <dgm:pt modelId="{B0B09E1B-878E-487F-AA6F-DF40DF444B9C}" type="sibTrans" cxnId="{ED6BFB7A-4D62-4F7E-A854-D6AD5300726F}">
      <dgm:prSet/>
      <dgm:spPr/>
      <dgm:t>
        <a:bodyPr/>
        <a:lstStyle/>
        <a:p>
          <a:endParaRPr lang="hr-HR"/>
        </a:p>
      </dgm:t>
    </dgm:pt>
    <dgm:pt modelId="{A8F67EA2-6583-4F28-8FD3-C6840CF334DB}">
      <dgm:prSet phldrT="[Tekst]"/>
      <dgm:spPr/>
      <dgm:t>
        <a:bodyPr/>
        <a:lstStyle/>
        <a:p>
          <a:r>
            <a:rPr lang="hr-HR" dirty="0">
              <a:latin typeface="Palatino Linotype" pitchFamily="18" charset="0"/>
            </a:rPr>
            <a:t>Zahtijevanih rezultata</a:t>
          </a:r>
        </a:p>
      </dgm:t>
    </dgm:pt>
    <dgm:pt modelId="{4B41E8DC-3250-4629-A86E-7139BD6AD24D}" type="parTrans" cxnId="{4287F3E2-E00F-47D8-BF41-AC3B7F9C3C17}">
      <dgm:prSet/>
      <dgm:spPr/>
      <dgm:t>
        <a:bodyPr/>
        <a:lstStyle/>
        <a:p>
          <a:endParaRPr lang="hr-HR"/>
        </a:p>
      </dgm:t>
    </dgm:pt>
    <dgm:pt modelId="{925FB9BC-B2BD-4F6B-B1D5-CB577A4D2880}" type="sibTrans" cxnId="{4287F3E2-E00F-47D8-BF41-AC3B7F9C3C17}">
      <dgm:prSet/>
      <dgm:spPr/>
      <dgm:t>
        <a:bodyPr/>
        <a:lstStyle/>
        <a:p>
          <a:endParaRPr lang="hr-HR"/>
        </a:p>
      </dgm:t>
    </dgm:pt>
    <dgm:pt modelId="{89D30ED7-386D-4BF5-BFAE-D388666A1CBF}" type="pres">
      <dgm:prSet presAssocID="{165C2950-571F-4D01-8FC0-A35A0B835F1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r-HR"/>
        </a:p>
      </dgm:t>
    </dgm:pt>
    <dgm:pt modelId="{97581AA5-3216-4EC7-A8D3-D21FFBC0AE07}" type="pres">
      <dgm:prSet presAssocID="{0333BAB8-2BB9-4F9C-9C1D-BD3EC276E51A}" presName="root" presStyleCnt="0"/>
      <dgm:spPr/>
    </dgm:pt>
    <dgm:pt modelId="{D27DFC01-5F57-4D93-92B2-A4B127BB0BD1}" type="pres">
      <dgm:prSet presAssocID="{0333BAB8-2BB9-4F9C-9C1D-BD3EC276E51A}" presName="rootComposite" presStyleCnt="0"/>
      <dgm:spPr/>
    </dgm:pt>
    <dgm:pt modelId="{31664B6B-1138-4949-9622-592E352D18D6}" type="pres">
      <dgm:prSet presAssocID="{0333BAB8-2BB9-4F9C-9C1D-BD3EC276E51A}" presName="rootText" presStyleLbl="node1" presStyleIdx="0" presStyleCnt="2"/>
      <dgm:spPr/>
      <dgm:t>
        <a:bodyPr/>
        <a:lstStyle/>
        <a:p>
          <a:endParaRPr lang="hr-HR"/>
        </a:p>
      </dgm:t>
    </dgm:pt>
    <dgm:pt modelId="{9BE7F013-F0C3-4783-A4AD-1DB463780D6B}" type="pres">
      <dgm:prSet presAssocID="{0333BAB8-2BB9-4F9C-9C1D-BD3EC276E51A}" presName="rootConnector" presStyleLbl="node1" presStyleIdx="0" presStyleCnt="2"/>
      <dgm:spPr/>
      <dgm:t>
        <a:bodyPr/>
        <a:lstStyle/>
        <a:p>
          <a:endParaRPr lang="hr-HR"/>
        </a:p>
      </dgm:t>
    </dgm:pt>
    <dgm:pt modelId="{2C3FC81C-96D2-47EE-9FBF-21543CAC0304}" type="pres">
      <dgm:prSet presAssocID="{0333BAB8-2BB9-4F9C-9C1D-BD3EC276E51A}" presName="childShape" presStyleCnt="0"/>
      <dgm:spPr/>
    </dgm:pt>
    <dgm:pt modelId="{72B83AFA-8BBD-420B-8676-109EEB8CF7A0}" type="pres">
      <dgm:prSet presAssocID="{FD01ED1E-9BCE-47C9-BA9C-1479977A50EC}" presName="Name13" presStyleLbl="parChTrans1D2" presStyleIdx="0" presStyleCnt="4"/>
      <dgm:spPr/>
      <dgm:t>
        <a:bodyPr/>
        <a:lstStyle/>
        <a:p>
          <a:endParaRPr lang="hr-HR"/>
        </a:p>
      </dgm:t>
    </dgm:pt>
    <dgm:pt modelId="{1B4092D0-3708-44B0-B7C4-D82D05E1463F}" type="pres">
      <dgm:prSet presAssocID="{B009B74A-FCC8-4C59-8E37-0FAC589FC14C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C2C4B94A-0823-4E7A-BEDC-718273B2AB3D}" type="pres">
      <dgm:prSet presAssocID="{E4998D43-E5B4-4824-8E66-5370967595E5}" presName="Name13" presStyleLbl="parChTrans1D2" presStyleIdx="1" presStyleCnt="4"/>
      <dgm:spPr/>
      <dgm:t>
        <a:bodyPr/>
        <a:lstStyle/>
        <a:p>
          <a:endParaRPr lang="hr-HR"/>
        </a:p>
      </dgm:t>
    </dgm:pt>
    <dgm:pt modelId="{106BD6B8-9208-47B3-BCAB-733660010475}" type="pres">
      <dgm:prSet presAssocID="{27D13681-9051-47D7-A4F5-196FBD721FDE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973DB131-F74C-402B-8386-66AB54373E16}" type="pres">
      <dgm:prSet presAssocID="{D7DB6DF7-731B-4315-9AF3-BAFCCF56372D}" presName="root" presStyleCnt="0"/>
      <dgm:spPr/>
    </dgm:pt>
    <dgm:pt modelId="{71273AAA-08F8-4E15-956B-164FE09593BF}" type="pres">
      <dgm:prSet presAssocID="{D7DB6DF7-731B-4315-9AF3-BAFCCF56372D}" presName="rootComposite" presStyleCnt="0"/>
      <dgm:spPr/>
    </dgm:pt>
    <dgm:pt modelId="{894238AB-D33E-458F-A1CD-885D233E5A2B}" type="pres">
      <dgm:prSet presAssocID="{D7DB6DF7-731B-4315-9AF3-BAFCCF56372D}" presName="rootText" presStyleLbl="node1" presStyleIdx="1" presStyleCnt="2"/>
      <dgm:spPr/>
      <dgm:t>
        <a:bodyPr/>
        <a:lstStyle/>
        <a:p>
          <a:endParaRPr lang="hr-HR"/>
        </a:p>
      </dgm:t>
    </dgm:pt>
    <dgm:pt modelId="{F0382AEB-A242-4E09-B238-9155E57BFF10}" type="pres">
      <dgm:prSet presAssocID="{D7DB6DF7-731B-4315-9AF3-BAFCCF56372D}" presName="rootConnector" presStyleLbl="node1" presStyleIdx="1" presStyleCnt="2"/>
      <dgm:spPr/>
      <dgm:t>
        <a:bodyPr/>
        <a:lstStyle/>
        <a:p>
          <a:endParaRPr lang="hr-HR"/>
        </a:p>
      </dgm:t>
    </dgm:pt>
    <dgm:pt modelId="{0D442068-9AAC-4204-98DD-58C8F1C12BFD}" type="pres">
      <dgm:prSet presAssocID="{D7DB6DF7-731B-4315-9AF3-BAFCCF56372D}" presName="childShape" presStyleCnt="0"/>
      <dgm:spPr/>
    </dgm:pt>
    <dgm:pt modelId="{2BF39CA0-C095-415B-8707-A2A112149170}" type="pres">
      <dgm:prSet presAssocID="{EECCD3A9-1740-436D-8C09-49807C2EF479}" presName="Name13" presStyleLbl="parChTrans1D2" presStyleIdx="2" presStyleCnt="4"/>
      <dgm:spPr/>
      <dgm:t>
        <a:bodyPr/>
        <a:lstStyle/>
        <a:p>
          <a:endParaRPr lang="hr-HR"/>
        </a:p>
      </dgm:t>
    </dgm:pt>
    <dgm:pt modelId="{7E7FFB2D-A379-4A1D-8AFA-EAEFF80EC13B}" type="pres">
      <dgm:prSet presAssocID="{691F396A-3DCC-4C8D-A1F9-F6B8CD2219BD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99810C22-0744-4338-98A7-24EA3990300C}" type="pres">
      <dgm:prSet presAssocID="{4B41E8DC-3250-4629-A86E-7139BD6AD24D}" presName="Name13" presStyleLbl="parChTrans1D2" presStyleIdx="3" presStyleCnt="4"/>
      <dgm:spPr/>
      <dgm:t>
        <a:bodyPr/>
        <a:lstStyle/>
        <a:p>
          <a:endParaRPr lang="hr-HR"/>
        </a:p>
      </dgm:t>
    </dgm:pt>
    <dgm:pt modelId="{9B749C00-9A74-49B7-80EE-9D615736D810}" type="pres">
      <dgm:prSet presAssocID="{A8F67EA2-6583-4F28-8FD3-C6840CF334DB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5650CE07-70B2-437D-96D4-B8893965246B}" srcId="{165C2950-571F-4D01-8FC0-A35A0B835F19}" destId="{0333BAB8-2BB9-4F9C-9C1D-BD3EC276E51A}" srcOrd="0" destOrd="0" parTransId="{EA2CABF6-A3B0-4A91-AD39-FD6359513D13}" sibTransId="{97F96AAD-17EB-48F7-A03D-2DBD34D9BB0F}"/>
    <dgm:cxn modelId="{AFC30F16-FC40-4A72-8DFF-D06965460B9F}" type="presOf" srcId="{D7DB6DF7-731B-4315-9AF3-BAFCCF56372D}" destId="{894238AB-D33E-458F-A1CD-885D233E5A2B}" srcOrd="0" destOrd="0" presId="urn:microsoft.com/office/officeart/2005/8/layout/hierarchy3"/>
    <dgm:cxn modelId="{A2997A51-0FDF-4BA0-B57A-3D5326F104DE}" type="presOf" srcId="{A8F67EA2-6583-4F28-8FD3-C6840CF334DB}" destId="{9B749C00-9A74-49B7-80EE-9D615736D810}" srcOrd="0" destOrd="0" presId="urn:microsoft.com/office/officeart/2005/8/layout/hierarchy3"/>
    <dgm:cxn modelId="{8DC1C2D3-FFC0-4F1E-AE94-00025F33F768}" type="presOf" srcId="{D7DB6DF7-731B-4315-9AF3-BAFCCF56372D}" destId="{F0382AEB-A242-4E09-B238-9155E57BFF10}" srcOrd="1" destOrd="0" presId="urn:microsoft.com/office/officeart/2005/8/layout/hierarchy3"/>
    <dgm:cxn modelId="{3DBEB9A0-4B17-4819-A17A-9AFE3ABEE704}" srcId="{0333BAB8-2BB9-4F9C-9C1D-BD3EC276E51A}" destId="{27D13681-9051-47D7-A4F5-196FBD721FDE}" srcOrd="1" destOrd="0" parTransId="{E4998D43-E5B4-4824-8E66-5370967595E5}" sibTransId="{01E4BF19-0A9A-4EB3-ABF3-D0C50CB14AA7}"/>
    <dgm:cxn modelId="{3242DBDF-4542-4738-BE91-0D668EA1616F}" srcId="{0333BAB8-2BB9-4F9C-9C1D-BD3EC276E51A}" destId="{B009B74A-FCC8-4C59-8E37-0FAC589FC14C}" srcOrd="0" destOrd="0" parTransId="{FD01ED1E-9BCE-47C9-BA9C-1479977A50EC}" sibTransId="{268F89E7-6AC4-438F-867F-43364E00DD4D}"/>
    <dgm:cxn modelId="{471020C6-4498-4896-B134-75E8B628498D}" type="presOf" srcId="{FD01ED1E-9BCE-47C9-BA9C-1479977A50EC}" destId="{72B83AFA-8BBD-420B-8676-109EEB8CF7A0}" srcOrd="0" destOrd="0" presId="urn:microsoft.com/office/officeart/2005/8/layout/hierarchy3"/>
    <dgm:cxn modelId="{BE7CC6E2-342B-4497-8DDF-CB63BA57B40F}" type="presOf" srcId="{EECCD3A9-1740-436D-8C09-49807C2EF479}" destId="{2BF39CA0-C095-415B-8707-A2A112149170}" srcOrd="0" destOrd="0" presId="urn:microsoft.com/office/officeart/2005/8/layout/hierarchy3"/>
    <dgm:cxn modelId="{F1B45E3E-2515-4BDA-B770-65E337CF426A}" type="presOf" srcId="{0333BAB8-2BB9-4F9C-9C1D-BD3EC276E51A}" destId="{9BE7F013-F0C3-4783-A4AD-1DB463780D6B}" srcOrd="1" destOrd="0" presId="urn:microsoft.com/office/officeart/2005/8/layout/hierarchy3"/>
    <dgm:cxn modelId="{BB81C295-4885-4496-A1E0-F036F609FCF6}" type="presOf" srcId="{691F396A-3DCC-4C8D-A1F9-F6B8CD2219BD}" destId="{7E7FFB2D-A379-4A1D-8AFA-EAEFF80EC13B}" srcOrd="0" destOrd="0" presId="urn:microsoft.com/office/officeart/2005/8/layout/hierarchy3"/>
    <dgm:cxn modelId="{ED6BFB7A-4D62-4F7E-A854-D6AD5300726F}" srcId="{D7DB6DF7-731B-4315-9AF3-BAFCCF56372D}" destId="{691F396A-3DCC-4C8D-A1F9-F6B8CD2219BD}" srcOrd="0" destOrd="0" parTransId="{EECCD3A9-1740-436D-8C09-49807C2EF479}" sibTransId="{B0B09E1B-878E-487F-AA6F-DF40DF444B9C}"/>
    <dgm:cxn modelId="{8A8CCA7E-D399-4937-AE04-36E896E0BEBA}" srcId="{165C2950-571F-4D01-8FC0-A35A0B835F19}" destId="{D7DB6DF7-731B-4315-9AF3-BAFCCF56372D}" srcOrd="1" destOrd="0" parTransId="{477E0904-3F40-4839-9E7E-C043155C3EA2}" sibTransId="{2D349F6A-1C55-468E-8EF2-AA5918EF731E}"/>
    <dgm:cxn modelId="{34A35794-2D56-421E-BC6C-900DD0587B3A}" type="presOf" srcId="{E4998D43-E5B4-4824-8E66-5370967595E5}" destId="{C2C4B94A-0823-4E7A-BEDC-718273B2AB3D}" srcOrd="0" destOrd="0" presId="urn:microsoft.com/office/officeart/2005/8/layout/hierarchy3"/>
    <dgm:cxn modelId="{F8D2FFB9-628D-4AA0-B0D5-9F076EBF51DA}" type="presOf" srcId="{4B41E8DC-3250-4629-A86E-7139BD6AD24D}" destId="{99810C22-0744-4338-98A7-24EA3990300C}" srcOrd="0" destOrd="0" presId="urn:microsoft.com/office/officeart/2005/8/layout/hierarchy3"/>
    <dgm:cxn modelId="{ECC0BCE1-12FB-454A-AFF0-8404B1C69F72}" type="presOf" srcId="{B009B74A-FCC8-4C59-8E37-0FAC589FC14C}" destId="{1B4092D0-3708-44B0-B7C4-D82D05E1463F}" srcOrd="0" destOrd="0" presId="urn:microsoft.com/office/officeart/2005/8/layout/hierarchy3"/>
    <dgm:cxn modelId="{4287F3E2-E00F-47D8-BF41-AC3B7F9C3C17}" srcId="{D7DB6DF7-731B-4315-9AF3-BAFCCF56372D}" destId="{A8F67EA2-6583-4F28-8FD3-C6840CF334DB}" srcOrd="1" destOrd="0" parTransId="{4B41E8DC-3250-4629-A86E-7139BD6AD24D}" sibTransId="{925FB9BC-B2BD-4F6B-B1D5-CB577A4D2880}"/>
    <dgm:cxn modelId="{87827F58-E4F0-4EB3-BE7F-3A843EA9297C}" type="presOf" srcId="{0333BAB8-2BB9-4F9C-9C1D-BD3EC276E51A}" destId="{31664B6B-1138-4949-9622-592E352D18D6}" srcOrd="0" destOrd="0" presId="urn:microsoft.com/office/officeart/2005/8/layout/hierarchy3"/>
    <dgm:cxn modelId="{D84773B4-8262-457A-B446-2505991DB835}" type="presOf" srcId="{27D13681-9051-47D7-A4F5-196FBD721FDE}" destId="{106BD6B8-9208-47B3-BCAB-733660010475}" srcOrd="0" destOrd="0" presId="urn:microsoft.com/office/officeart/2005/8/layout/hierarchy3"/>
    <dgm:cxn modelId="{F2BEEE54-0709-4C2C-B5A4-78C610F50E2E}" type="presOf" srcId="{165C2950-571F-4D01-8FC0-A35A0B835F19}" destId="{89D30ED7-386D-4BF5-BFAE-D388666A1CBF}" srcOrd="0" destOrd="0" presId="urn:microsoft.com/office/officeart/2005/8/layout/hierarchy3"/>
    <dgm:cxn modelId="{DB2C0B28-9330-4241-AD05-40EACEEE8514}" type="presParOf" srcId="{89D30ED7-386D-4BF5-BFAE-D388666A1CBF}" destId="{97581AA5-3216-4EC7-A8D3-D21FFBC0AE07}" srcOrd="0" destOrd="0" presId="urn:microsoft.com/office/officeart/2005/8/layout/hierarchy3"/>
    <dgm:cxn modelId="{C3F626E0-3722-47C9-94EA-F65784AC2055}" type="presParOf" srcId="{97581AA5-3216-4EC7-A8D3-D21FFBC0AE07}" destId="{D27DFC01-5F57-4D93-92B2-A4B127BB0BD1}" srcOrd="0" destOrd="0" presId="urn:microsoft.com/office/officeart/2005/8/layout/hierarchy3"/>
    <dgm:cxn modelId="{2CFA82F5-DD2F-4715-AB0A-DEADBB25F836}" type="presParOf" srcId="{D27DFC01-5F57-4D93-92B2-A4B127BB0BD1}" destId="{31664B6B-1138-4949-9622-592E352D18D6}" srcOrd="0" destOrd="0" presId="urn:microsoft.com/office/officeart/2005/8/layout/hierarchy3"/>
    <dgm:cxn modelId="{7E628BD9-E07B-4690-B0E6-A43B53D0EB1D}" type="presParOf" srcId="{D27DFC01-5F57-4D93-92B2-A4B127BB0BD1}" destId="{9BE7F013-F0C3-4783-A4AD-1DB463780D6B}" srcOrd="1" destOrd="0" presId="urn:microsoft.com/office/officeart/2005/8/layout/hierarchy3"/>
    <dgm:cxn modelId="{ADEEF2B8-80EE-437F-8D84-104BD3223F0A}" type="presParOf" srcId="{97581AA5-3216-4EC7-A8D3-D21FFBC0AE07}" destId="{2C3FC81C-96D2-47EE-9FBF-21543CAC0304}" srcOrd="1" destOrd="0" presId="urn:microsoft.com/office/officeart/2005/8/layout/hierarchy3"/>
    <dgm:cxn modelId="{4860A1BD-7ED3-440D-9195-33ADB060DD89}" type="presParOf" srcId="{2C3FC81C-96D2-47EE-9FBF-21543CAC0304}" destId="{72B83AFA-8BBD-420B-8676-109EEB8CF7A0}" srcOrd="0" destOrd="0" presId="urn:microsoft.com/office/officeart/2005/8/layout/hierarchy3"/>
    <dgm:cxn modelId="{FD2E4F86-6EDD-42EE-8F84-BC42BC28D6F9}" type="presParOf" srcId="{2C3FC81C-96D2-47EE-9FBF-21543CAC0304}" destId="{1B4092D0-3708-44B0-B7C4-D82D05E1463F}" srcOrd="1" destOrd="0" presId="urn:microsoft.com/office/officeart/2005/8/layout/hierarchy3"/>
    <dgm:cxn modelId="{310AE820-614E-4195-89B8-8CEF50A2CA5E}" type="presParOf" srcId="{2C3FC81C-96D2-47EE-9FBF-21543CAC0304}" destId="{C2C4B94A-0823-4E7A-BEDC-718273B2AB3D}" srcOrd="2" destOrd="0" presId="urn:microsoft.com/office/officeart/2005/8/layout/hierarchy3"/>
    <dgm:cxn modelId="{A5EA7BA2-F353-4F1A-B7C4-E6F240EF8035}" type="presParOf" srcId="{2C3FC81C-96D2-47EE-9FBF-21543CAC0304}" destId="{106BD6B8-9208-47B3-BCAB-733660010475}" srcOrd="3" destOrd="0" presId="urn:microsoft.com/office/officeart/2005/8/layout/hierarchy3"/>
    <dgm:cxn modelId="{97D23564-1F57-4200-8F58-184B827D20CB}" type="presParOf" srcId="{89D30ED7-386D-4BF5-BFAE-D388666A1CBF}" destId="{973DB131-F74C-402B-8386-66AB54373E16}" srcOrd="1" destOrd="0" presId="urn:microsoft.com/office/officeart/2005/8/layout/hierarchy3"/>
    <dgm:cxn modelId="{E164F052-AC6E-4026-88CB-1E9CF889E9B0}" type="presParOf" srcId="{973DB131-F74C-402B-8386-66AB54373E16}" destId="{71273AAA-08F8-4E15-956B-164FE09593BF}" srcOrd="0" destOrd="0" presId="urn:microsoft.com/office/officeart/2005/8/layout/hierarchy3"/>
    <dgm:cxn modelId="{09A3F248-224E-47F9-A4A6-A81820F842DF}" type="presParOf" srcId="{71273AAA-08F8-4E15-956B-164FE09593BF}" destId="{894238AB-D33E-458F-A1CD-885D233E5A2B}" srcOrd="0" destOrd="0" presId="urn:microsoft.com/office/officeart/2005/8/layout/hierarchy3"/>
    <dgm:cxn modelId="{F29766B1-0080-4D5A-924D-24973FFB2FBA}" type="presParOf" srcId="{71273AAA-08F8-4E15-956B-164FE09593BF}" destId="{F0382AEB-A242-4E09-B238-9155E57BFF10}" srcOrd="1" destOrd="0" presId="urn:microsoft.com/office/officeart/2005/8/layout/hierarchy3"/>
    <dgm:cxn modelId="{FBFC9C0E-0417-431B-AD0C-635937972E93}" type="presParOf" srcId="{973DB131-F74C-402B-8386-66AB54373E16}" destId="{0D442068-9AAC-4204-98DD-58C8F1C12BFD}" srcOrd="1" destOrd="0" presId="urn:microsoft.com/office/officeart/2005/8/layout/hierarchy3"/>
    <dgm:cxn modelId="{67BAEDEA-098D-4D50-BE5A-0B728D6357C8}" type="presParOf" srcId="{0D442068-9AAC-4204-98DD-58C8F1C12BFD}" destId="{2BF39CA0-C095-415B-8707-A2A112149170}" srcOrd="0" destOrd="0" presId="urn:microsoft.com/office/officeart/2005/8/layout/hierarchy3"/>
    <dgm:cxn modelId="{E0A33D9E-4F79-4993-B3BC-9CFFAB5B2BC5}" type="presParOf" srcId="{0D442068-9AAC-4204-98DD-58C8F1C12BFD}" destId="{7E7FFB2D-A379-4A1D-8AFA-EAEFF80EC13B}" srcOrd="1" destOrd="0" presId="urn:microsoft.com/office/officeart/2005/8/layout/hierarchy3"/>
    <dgm:cxn modelId="{EAECC795-26D0-43A3-8B8E-73BA0A2B70A7}" type="presParOf" srcId="{0D442068-9AAC-4204-98DD-58C8F1C12BFD}" destId="{99810C22-0744-4338-98A7-24EA3990300C}" srcOrd="2" destOrd="0" presId="urn:microsoft.com/office/officeart/2005/8/layout/hierarchy3"/>
    <dgm:cxn modelId="{43964E1B-54E1-4F52-B1EF-BE334B32254C}" type="presParOf" srcId="{0D442068-9AAC-4204-98DD-58C8F1C12BFD}" destId="{9B749C00-9A74-49B7-80EE-9D615736D810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1664B6B-1138-4949-9622-592E352D18D6}">
      <dsp:nvSpPr>
        <dsp:cNvPr id="0" name=""/>
        <dsp:cNvSpPr/>
      </dsp:nvSpPr>
      <dsp:spPr>
        <a:xfrm>
          <a:off x="552155" y="1406"/>
          <a:ext cx="2837565" cy="1418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700" kern="1200" dirty="0">
              <a:latin typeface="Palatino Linotype" pitchFamily="18" charset="0"/>
            </a:rPr>
            <a:t>pregled i specificirana svojstva</a:t>
          </a:r>
        </a:p>
      </dsp:txBody>
      <dsp:txXfrm>
        <a:off x="552155" y="1406"/>
        <a:ext cx="2837565" cy="1418782"/>
      </dsp:txXfrm>
    </dsp:sp>
    <dsp:sp modelId="{72B83AFA-8BBD-420B-8676-109EEB8CF7A0}">
      <dsp:nvSpPr>
        <dsp:cNvPr id="0" name=""/>
        <dsp:cNvSpPr/>
      </dsp:nvSpPr>
      <dsp:spPr>
        <a:xfrm>
          <a:off x="835911" y="1420189"/>
          <a:ext cx="283756" cy="10640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4086"/>
              </a:lnTo>
              <a:lnTo>
                <a:pt x="283756" y="10640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4092D0-3708-44B0-B7C4-D82D05E1463F}">
      <dsp:nvSpPr>
        <dsp:cNvPr id="0" name=""/>
        <dsp:cNvSpPr/>
      </dsp:nvSpPr>
      <dsp:spPr>
        <a:xfrm>
          <a:off x="1119668" y="1774884"/>
          <a:ext cx="2270052" cy="14187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>
              <a:latin typeface="Palatino Linotype" pitchFamily="18" charset="0"/>
            </a:rPr>
            <a:t>Građevnih/drugih proizvoda</a:t>
          </a:r>
        </a:p>
      </dsp:txBody>
      <dsp:txXfrm>
        <a:off x="1119668" y="1774884"/>
        <a:ext cx="2270052" cy="1418782"/>
      </dsp:txXfrm>
    </dsp:sp>
    <dsp:sp modelId="{C2C4B94A-0823-4E7A-BEDC-718273B2AB3D}">
      <dsp:nvSpPr>
        <dsp:cNvPr id="0" name=""/>
        <dsp:cNvSpPr/>
      </dsp:nvSpPr>
      <dsp:spPr>
        <a:xfrm>
          <a:off x="835911" y="1420189"/>
          <a:ext cx="283756" cy="28375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37565"/>
              </a:lnTo>
              <a:lnTo>
                <a:pt x="283756" y="28375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6BD6B8-9208-47B3-BCAB-733660010475}">
      <dsp:nvSpPr>
        <dsp:cNvPr id="0" name=""/>
        <dsp:cNvSpPr/>
      </dsp:nvSpPr>
      <dsp:spPr>
        <a:xfrm>
          <a:off x="1119668" y="3548362"/>
          <a:ext cx="2270052" cy="14187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err="1">
              <a:latin typeface="Palatino Linotype" pitchFamily="18" charset="0"/>
            </a:rPr>
            <a:t>Predgotovljenih</a:t>
          </a:r>
          <a:r>
            <a:rPr lang="hr-HR" sz="2000" kern="1200" dirty="0">
              <a:latin typeface="Palatino Linotype" pitchFamily="18" charset="0"/>
            </a:rPr>
            <a:t> elemenata</a:t>
          </a:r>
        </a:p>
      </dsp:txBody>
      <dsp:txXfrm>
        <a:off x="1119668" y="3548362"/>
        <a:ext cx="2270052" cy="1418782"/>
      </dsp:txXfrm>
    </dsp:sp>
    <dsp:sp modelId="{894238AB-D33E-458F-A1CD-885D233E5A2B}">
      <dsp:nvSpPr>
        <dsp:cNvPr id="0" name=""/>
        <dsp:cNvSpPr/>
      </dsp:nvSpPr>
      <dsp:spPr>
        <a:xfrm>
          <a:off x="4099111" y="1406"/>
          <a:ext cx="2837565" cy="1418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700" kern="1200" baseline="0" dirty="0">
              <a:latin typeface="Palatino Linotype" pitchFamily="18" charset="0"/>
            </a:rPr>
            <a:t>opis</a:t>
          </a:r>
        </a:p>
      </dsp:txBody>
      <dsp:txXfrm>
        <a:off x="4099111" y="1406"/>
        <a:ext cx="2837565" cy="1418782"/>
      </dsp:txXfrm>
    </dsp:sp>
    <dsp:sp modelId="{2BF39CA0-C095-415B-8707-A2A112149170}">
      <dsp:nvSpPr>
        <dsp:cNvPr id="0" name=""/>
        <dsp:cNvSpPr/>
      </dsp:nvSpPr>
      <dsp:spPr>
        <a:xfrm>
          <a:off x="4382868" y="1420189"/>
          <a:ext cx="283756" cy="10640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4086"/>
              </a:lnTo>
              <a:lnTo>
                <a:pt x="283756" y="10640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7FFB2D-A379-4A1D-8AFA-EAEFF80EC13B}">
      <dsp:nvSpPr>
        <dsp:cNvPr id="0" name=""/>
        <dsp:cNvSpPr/>
      </dsp:nvSpPr>
      <dsp:spPr>
        <a:xfrm>
          <a:off x="4666624" y="1774884"/>
          <a:ext cx="2270052" cy="14187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>
              <a:latin typeface="Palatino Linotype" pitchFamily="18" charset="0"/>
            </a:rPr>
            <a:t>Potrebnih ispitivanja</a:t>
          </a:r>
        </a:p>
      </dsp:txBody>
      <dsp:txXfrm>
        <a:off x="4666624" y="1774884"/>
        <a:ext cx="2270052" cy="1418782"/>
      </dsp:txXfrm>
    </dsp:sp>
    <dsp:sp modelId="{99810C22-0744-4338-98A7-24EA3990300C}">
      <dsp:nvSpPr>
        <dsp:cNvPr id="0" name=""/>
        <dsp:cNvSpPr/>
      </dsp:nvSpPr>
      <dsp:spPr>
        <a:xfrm>
          <a:off x="4382868" y="1420189"/>
          <a:ext cx="283756" cy="28375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37565"/>
              </a:lnTo>
              <a:lnTo>
                <a:pt x="283756" y="28375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749C00-9A74-49B7-80EE-9D615736D810}">
      <dsp:nvSpPr>
        <dsp:cNvPr id="0" name=""/>
        <dsp:cNvSpPr/>
      </dsp:nvSpPr>
      <dsp:spPr>
        <a:xfrm>
          <a:off x="4666624" y="3548362"/>
          <a:ext cx="2270052" cy="14187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>
              <a:latin typeface="Palatino Linotype" pitchFamily="18" charset="0"/>
            </a:rPr>
            <a:t>Zahtijevanih rezultata</a:t>
          </a:r>
        </a:p>
      </dsp:txBody>
      <dsp:txXfrm>
        <a:off x="4666624" y="3548362"/>
        <a:ext cx="2270052" cy="14187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B4CC671-EDDB-4CEF-B406-A152F8F02B95}" type="datetimeFigureOut">
              <a:rPr lang="sr-Latn-CS"/>
              <a:pPr>
                <a:defRPr/>
              </a:pPr>
              <a:t>14.6.2019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B0DFA91-BBD8-4A40-8679-52B83F5E282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="" xmlns:p14="http://schemas.microsoft.com/office/powerpoint/2010/main" val="4073489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8F97882-A59F-479F-A386-7D5B1B513A03}" type="datetimeFigureOut">
              <a:rPr lang="sr-Latn-CS"/>
              <a:pPr>
                <a:defRPr/>
              </a:pPr>
              <a:t>14.6.2019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hr-H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2032C6C-E4E8-4DA8-A996-ACD8E183333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="" xmlns:p14="http://schemas.microsoft.com/office/powerpoint/2010/main" val="39756966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altLang="sr-Latn-RS"/>
          </a:p>
        </p:txBody>
      </p:sp>
      <p:sp>
        <p:nvSpPr>
          <p:cNvPr id="614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96212A0-EF72-4E55-94C9-A86CBE6E2D52}" type="slidenum">
              <a:rPr lang="hr-HR" altLang="sr-Latn-RS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311800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0B0C218-402F-4ACE-A049-B8D444599045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en-US"/>
          </a:p>
        </p:txBody>
      </p:sp>
    </p:spTree>
    <p:extLst>
      <p:ext uri="{BB962C8B-B14F-4D97-AF65-F5344CB8AC3E}">
        <p14:creationId xmlns="" xmlns:p14="http://schemas.microsoft.com/office/powerpoint/2010/main" val="10927995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0460CD1-5E0F-4ED8-9CCC-EC20E40A577C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en-US"/>
          </a:p>
        </p:txBody>
      </p:sp>
    </p:spTree>
    <p:extLst>
      <p:ext uri="{BB962C8B-B14F-4D97-AF65-F5344CB8AC3E}">
        <p14:creationId xmlns="" xmlns:p14="http://schemas.microsoft.com/office/powerpoint/2010/main" val="3138995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0876DC2-0C1E-4F05-B0DD-31E00CB0DB76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en-US"/>
          </a:p>
        </p:txBody>
      </p:sp>
    </p:spTree>
    <p:extLst>
      <p:ext uri="{BB962C8B-B14F-4D97-AF65-F5344CB8AC3E}">
        <p14:creationId xmlns="" xmlns:p14="http://schemas.microsoft.com/office/powerpoint/2010/main" val="23905436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0876DC2-0C1E-4F05-B0DD-31E00CB0DB76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en-US"/>
          </a:p>
        </p:txBody>
      </p:sp>
    </p:spTree>
    <p:extLst>
      <p:ext uri="{BB962C8B-B14F-4D97-AF65-F5344CB8AC3E}">
        <p14:creationId xmlns="" xmlns:p14="http://schemas.microsoft.com/office/powerpoint/2010/main" val="23905436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ED53F14-0F24-4292-BCB7-6BDFCD35C5A1}" type="slidenum">
              <a:rPr lang="en-US" altLang="en-US" smtClean="0"/>
              <a:pPr/>
              <a:t>16</a:t>
            </a:fld>
            <a:endParaRPr lang="en-US" altLang="en-US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en-US"/>
          </a:p>
        </p:txBody>
      </p:sp>
    </p:spTree>
    <p:extLst>
      <p:ext uri="{BB962C8B-B14F-4D97-AF65-F5344CB8AC3E}">
        <p14:creationId xmlns="" xmlns:p14="http://schemas.microsoft.com/office/powerpoint/2010/main" val="24186409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ED53F14-0F24-4292-BCB7-6BDFCD35C5A1}" type="slidenum">
              <a:rPr lang="en-US" altLang="en-US" smtClean="0"/>
              <a:pPr/>
              <a:t>17</a:t>
            </a:fld>
            <a:endParaRPr lang="en-US" altLang="en-US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en-US"/>
          </a:p>
        </p:txBody>
      </p:sp>
    </p:spTree>
    <p:extLst>
      <p:ext uri="{BB962C8B-B14F-4D97-AF65-F5344CB8AC3E}">
        <p14:creationId xmlns="" xmlns:p14="http://schemas.microsoft.com/office/powerpoint/2010/main" val="24186409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ED53F14-0F24-4292-BCB7-6BDFCD35C5A1}" type="slidenum">
              <a:rPr lang="en-US" altLang="en-US" smtClean="0"/>
              <a:pPr/>
              <a:t>18</a:t>
            </a:fld>
            <a:endParaRPr lang="en-US" altLang="en-US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en-US"/>
          </a:p>
        </p:txBody>
      </p:sp>
    </p:spTree>
    <p:extLst>
      <p:ext uri="{BB962C8B-B14F-4D97-AF65-F5344CB8AC3E}">
        <p14:creationId xmlns="" xmlns:p14="http://schemas.microsoft.com/office/powerpoint/2010/main" val="24186409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1E64D7E-4A26-4B20-B18A-D43789750DEE}" type="slidenum">
              <a:rPr lang="en-US" altLang="en-US" smtClean="0"/>
              <a:pPr/>
              <a:t>19</a:t>
            </a:fld>
            <a:endParaRPr lang="en-US" altLang="en-US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en-US"/>
          </a:p>
        </p:txBody>
      </p:sp>
    </p:spTree>
    <p:extLst>
      <p:ext uri="{BB962C8B-B14F-4D97-AF65-F5344CB8AC3E}">
        <p14:creationId xmlns="" xmlns:p14="http://schemas.microsoft.com/office/powerpoint/2010/main" val="16836103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1E64D7E-4A26-4B20-B18A-D43789750DEE}" type="slidenum">
              <a:rPr lang="en-US" altLang="en-US" smtClean="0"/>
              <a:pPr/>
              <a:t>20</a:t>
            </a:fld>
            <a:endParaRPr lang="en-US" altLang="en-US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en-US"/>
          </a:p>
        </p:txBody>
      </p:sp>
    </p:spTree>
    <p:extLst>
      <p:ext uri="{BB962C8B-B14F-4D97-AF65-F5344CB8AC3E}">
        <p14:creationId xmlns="" xmlns:p14="http://schemas.microsoft.com/office/powerpoint/2010/main" val="40811432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B054E48-73B9-4549-8873-8A2191E53CA4}" type="slidenum">
              <a:rPr lang="en-US" altLang="en-US" smtClean="0"/>
              <a:pPr/>
              <a:t>21</a:t>
            </a:fld>
            <a:endParaRPr lang="en-US" altLang="en-US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en-US"/>
          </a:p>
        </p:txBody>
      </p:sp>
    </p:spTree>
    <p:extLst>
      <p:ext uri="{BB962C8B-B14F-4D97-AF65-F5344CB8AC3E}">
        <p14:creationId xmlns="" xmlns:p14="http://schemas.microsoft.com/office/powerpoint/2010/main" val="42733835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6D8206C-A0E0-48AA-8FA3-56498D128A4B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en-US"/>
          </a:p>
        </p:txBody>
      </p:sp>
    </p:spTree>
    <p:extLst>
      <p:ext uri="{BB962C8B-B14F-4D97-AF65-F5344CB8AC3E}">
        <p14:creationId xmlns="" xmlns:p14="http://schemas.microsoft.com/office/powerpoint/2010/main" val="7546949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B054E48-73B9-4549-8873-8A2191E53CA4}" type="slidenum">
              <a:rPr lang="en-US" altLang="en-US" smtClean="0"/>
              <a:pPr/>
              <a:t>22</a:t>
            </a:fld>
            <a:endParaRPr lang="en-US" altLang="en-US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en-US"/>
          </a:p>
        </p:txBody>
      </p:sp>
    </p:spTree>
    <p:extLst>
      <p:ext uri="{BB962C8B-B14F-4D97-AF65-F5344CB8AC3E}">
        <p14:creationId xmlns="" xmlns:p14="http://schemas.microsoft.com/office/powerpoint/2010/main" val="427338357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B054E48-73B9-4549-8873-8A2191E53CA4}" type="slidenum">
              <a:rPr lang="en-US" altLang="en-US" smtClean="0"/>
              <a:pPr/>
              <a:t>23</a:t>
            </a:fld>
            <a:endParaRPr lang="en-US" altLang="en-US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en-US"/>
          </a:p>
        </p:txBody>
      </p:sp>
    </p:spTree>
    <p:extLst>
      <p:ext uri="{BB962C8B-B14F-4D97-AF65-F5344CB8AC3E}">
        <p14:creationId xmlns="" xmlns:p14="http://schemas.microsoft.com/office/powerpoint/2010/main" val="144126221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6E3B98F-63BF-405E-AF83-410FE213114C}" type="slidenum">
              <a:rPr lang="en-US" altLang="en-US" smtClean="0"/>
              <a:pPr/>
              <a:t>24</a:t>
            </a:fld>
            <a:endParaRPr lang="en-US" altLang="en-US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en-US"/>
          </a:p>
        </p:txBody>
      </p:sp>
    </p:spTree>
    <p:extLst>
      <p:ext uri="{BB962C8B-B14F-4D97-AF65-F5344CB8AC3E}">
        <p14:creationId xmlns="" xmlns:p14="http://schemas.microsoft.com/office/powerpoint/2010/main" val="235365248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7064C6D-4429-4509-887D-124DE14E263B}" type="slidenum">
              <a:rPr lang="en-US" altLang="en-US" smtClean="0"/>
              <a:pPr/>
              <a:t>25</a:t>
            </a:fld>
            <a:endParaRPr lang="en-US" altLang="en-US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en-US"/>
          </a:p>
        </p:txBody>
      </p:sp>
    </p:spTree>
    <p:extLst>
      <p:ext uri="{BB962C8B-B14F-4D97-AF65-F5344CB8AC3E}">
        <p14:creationId xmlns="" xmlns:p14="http://schemas.microsoft.com/office/powerpoint/2010/main" val="261978749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630B644-0BC5-48FB-A217-3B378E6E3B14}" type="slidenum">
              <a:rPr lang="en-US" altLang="en-US" smtClean="0"/>
              <a:pPr/>
              <a:t>26</a:t>
            </a:fld>
            <a:endParaRPr lang="en-US" altLang="en-US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en-US"/>
          </a:p>
        </p:txBody>
      </p:sp>
    </p:spTree>
    <p:extLst>
      <p:ext uri="{BB962C8B-B14F-4D97-AF65-F5344CB8AC3E}">
        <p14:creationId xmlns="" xmlns:p14="http://schemas.microsoft.com/office/powerpoint/2010/main" val="122308920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0B0C218-402F-4ACE-A049-B8D444599045}" type="slidenum">
              <a:rPr lang="en-US" altLang="en-US" smtClean="0"/>
              <a:pPr/>
              <a:t>27</a:t>
            </a:fld>
            <a:endParaRPr lang="en-US" altLang="en-US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en-US"/>
          </a:p>
        </p:txBody>
      </p:sp>
    </p:spTree>
    <p:extLst>
      <p:ext uri="{BB962C8B-B14F-4D97-AF65-F5344CB8AC3E}">
        <p14:creationId xmlns="" xmlns:p14="http://schemas.microsoft.com/office/powerpoint/2010/main" val="156943913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0B0C218-402F-4ACE-A049-B8D444599045}" type="slidenum">
              <a:rPr lang="en-US" altLang="en-US" smtClean="0"/>
              <a:pPr/>
              <a:t>28</a:t>
            </a:fld>
            <a:endParaRPr lang="en-US" altLang="en-US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en-US"/>
          </a:p>
        </p:txBody>
      </p:sp>
    </p:spTree>
    <p:extLst>
      <p:ext uri="{BB962C8B-B14F-4D97-AF65-F5344CB8AC3E}">
        <p14:creationId xmlns="" xmlns:p14="http://schemas.microsoft.com/office/powerpoint/2010/main" val="156943913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0B0C218-402F-4ACE-A049-B8D444599045}" type="slidenum">
              <a:rPr lang="en-US" altLang="en-US" smtClean="0"/>
              <a:pPr/>
              <a:t>29</a:t>
            </a:fld>
            <a:endParaRPr lang="en-US" altLang="en-US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en-US"/>
          </a:p>
        </p:txBody>
      </p:sp>
    </p:spTree>
    <p:extLst>
      <p:ext uri="{BB962C8B-B14F-4D97-AF65-F5344CB8AC3E}">
        <p14:creationId xmlns="" xmlns:p14="http://schemas.microsoft.com/office/powerpoint/2010/main" val="156943913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630B644-0BC5-48FB-A217-3B378E6E3B14}" type="slidenum">
              <a:rPr lang="en-US" altLang="en-US" smtClean="0"/>
              <a:pPr/>
              <a:t>30</a:t>
            </a:fld>
            <a:endParaRPr lang="en-US" altLang="en-US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en-US"/>
          </a:p>
        </p:txBody>
      </p:sp>
    </p:spTree>
    <p:extLst>
      <p:ext uri="{BB962C8B-B14F-4D97-AF65-F5344CB8AC3E}">
        <p14:creationId xmlns="" xmlns:p14="http://schemas.microsoft.com/office/powerpoint/2010/main" val="325488983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630B644-0BC5-48FB-A217-3B378E6E3B14}" type="slidenum">
              <a:rPr lang="en-US" altLang="en-US" smtClean="0"/>
              <a:pPr/>
              <a:t>31</a:t>
            </a:fld>
            <a:endParaRPr lang="en-US" altLang="en-US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en-US"/>
          </a:p>
        </p:txBody>
      </p:sp>
    </p:spTree>
    <p:extLst>
      <p:ext uri="{BB962C8B-B14F-4D97-AF65-F5344CB8AC3E}">
        <p14:creationId xmlns="" xmlns:p14="http://schemas.microsoft.com/office/powerpoint/2010/main" val="35720267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7D860BC-A636-4677-AAD7-D4FCB468359B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en-US"/>
          </a:p>
        </p:txBody>
      </p:sp>
    </p:spTree>
    <p:extLst>
      <p:ext uri="{BB962C8B-B14F-4D97-AF65-F5344CB8AC3E}">
        <p14:creationId xmlns="" xmlns:p14="http://schemas.microsoft.com/office/powerpoint/2010/main" val="138186664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630B644-0BC5-48FB-A217-3B378E6E3B14}" type="slidenum">
              <a:rPr lang="en-US" altLang="en-US" smtClean="0"/>
              <a:pPr/>
              <a:t>32</a:t>
            </a:fld>
            <a:endParaRPr lang="en-US" altLang="en-US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en-US"/>
          </a:p>
        </p:txBody>
      </p:sp>
    </p:spTree>
    <p:extLst>
      <p:ext uri="{BB962C8B-B14F-4D97-AF65-F5344CB8AC3E}">
        <p14:creationId xmlns="" xmlns:p14="http://schemas.microsoft.com/office/powerpoint/2010/main" val="411818634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630B644-0BC5-48FB-A217-3B378E6E3B14}" type="slidenum">
              <a:rPr lang="en-US" altLang="en-US" smtClean="0"/>
              <a:pPr/>
              <a:t>33</a:t>
            </a:fld>
            <a:endParaRPr lang="en-US" altLang="en-US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en-US"/>
          </a:p>
        </p:txBody>
      </p:sp>
    </p:spTree>
    <p:extLst>
      <p:ext uri="{BB962C8B-B14F-4D97-AF65-F5344CB8AC3E}">
        <p14:creationId xmlns="" xmlns:p14="http://schemas.microsoft.com/office/powerpoint/2010/main" val="123654947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403D4BE-682C-43FF-972A-10CC270388DA}" type="slidenum">
              <a:rPr lang="en-US" altLang="en-US" smtClean="0"/>
              <a:pPr/>
              <a:t>34</a:t>
            </a:fld>
            <a:endParaRPr lang="en-US" altLang="en-US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en-US"/>
          </a:p>
        </p:txBody>
      </p:sp>
    </p:spTree>
    <p:extLst>
      <p:ext uri="{BB962C8B-B14F-4D97-AF65-F5344CB8AC3E}">
        <p14:creationId xmlns="" xmlns:p14="http://schemas.microsoft.com/office/powerpoint/2010/main" val="426609167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403D4BE-682C-43FF-972A-10CC270388DA}" type="slidenum">
              <a:rPr lang="en-US" altLang="en-US" smtClean="0"/>
              <a:pPr/>
              <a:t>35</a:t>
            </a:fld>
            <a:endParaRPr lang="en-US" altLang="en-US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en-US"/>
          </a:p>
        </p:txBody>
      </p:sp>
    </p:spTree>
    <p:extLst>
      <p:ext uri="{BB962C8B-B14F-4D97-AF65-F5344CB8AC3E}">
        <p14:creationId xmlns="" xmlns:p14="http://schemas.microsoft.com/office/powerpoint/2010/main" val="348288891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632AEF8-B642-4320-B809-7CD4BD02DD8F}" type="slidenum">
              <a:rPr lang="en-US" altLang="en-US" smtClean="0"/>
              <a:pPr/>
              <a:t>36</a:t>
            </a:fld>
            <a:endParaRPr lang="en-US" altLang="en-US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en-US" dirty="0"/>
          </a:p>
        </p:txBody>
      </p:sp>
    </p:spTree>
    <p:extLst>
      <p:ext uri="{BB962C8B-B14F-4D97-AF65-F5344CB8AC3E}">
        <p14:creationId xmlns="" xmlns:p14="http://schemas.microsoft.com/office/powerpoint/2010/main" val="122539804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2FA32DA-2408-4A58-88E9-3AA990A0D007}" type="slidenum">
              <a:rPr lang="en-US" altLang="en-US" smtClean="0"/>
              <a:pPr/>
              <a:t>46</a:t>
            </a:fld>
            <a:endParaRPr lang="en-US" altLang="en-US"/>
          </a:p>
        </p:txBody>
      </p:sp>
      <p:sp>
        <p:nvSpPr>
          <p:cNvPr id="192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92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en-US"/>
          </a:p>
        </p:txBody>
      </p:sp>
    </p:spTree>
    <p:extLst>
      <p:ext uri="{BB962C8B-B14F-4D97-AF65-F5344CB8AC3E}">
        <p14:creationId xmlns="" xmlns:p14="http://schemas.microsoft.com/office/powerpoint/2010/main" val="3884233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D3F7517-9F24-4EA7-A978-3367B8C22384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en-US"/>
          </a:p>
        </p:txBody>
      </p:sp>
    </p:spTree>
    <p:extLst>
      <p:ext uri="{BB962C8B-B14F-4D97-AF65-F5344CB8AC3E}">
        <p14:creationId xmlns="" xmlns:p14="http://schemas.microsoft.com/office/powerpoint/2010/main" val="32609427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23857AE-7611-4B0C-9E36-74D7B127813F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en-US"/>
          </a:p>
        </p:txBody>
      </p:sp>
    </p:spTree>
    <p:extLst>
      <p:ext uri="{BB962C8B-B14F-4D97-AF65-F5344CB8AC3E}">
        <p14:creationId xmlns="" xmlns:p14="http://schemas.microsoft.com/office/powerpoint/2010/main" val="14295039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0B0C218-402F-4ACE-A049-B8D444599045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en-US"/>
          </a:p>
        </p:txBody>
      </p:sp>
    </p:spTree>
    <p:extLst>
      <p:ext uri="{BB962C8B-B14F-4D97-AF65-F5344CB8AC3E}">
        <p14:creationId xmlns="" xmlns:p14="http://schemas.microsoft.com/office/powerpoint/2010/main" val="20858885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0B0C218-402F-4ACE-A049-B8D444599045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en-US"/>
          </a:p>
        </p:txBody>
      </p:sp>
    </p:spTree>
    <p:extLst>
      <p:ext uri="{BB962C8B-B14F-4D97-AF65-F5344CB8AC3E}">
        <p14:creationId xmlns="" xmlns:p14="http://schemas.microsoft.com/office/powerpoint/2010/main" val="20858885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0B0C218-402F-4ACE-A049-B8D444599045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en-US"/>
          </a:p>
        </p:txBody>
      </p:sp>
    </p:spTree>
    <p:extLst>
      <p:ext uri="{BB962C8B-B14F-4D97-AF65-F5344CB8AC3E}">
        <p14:creationId xmlns="" xmlns:p14="http://schemas.microsoft.com/office/powerpoint/2010/main" val="20858885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0B0C218-402F-4ACE-A049-B8D444599045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en-US"/>
          </a:p>
        </p:txBody>
      </p:sp>
    </p:spTree>
    <p:extLst>
      <p:ext uri="{BB962C8B-B14F-4D97-AF65-F5344CB8AC3E}">
        <p14:creationId xmlns="" xmlns:p14="http://schemas.microsoft.com/office/powerpoint/2010/main" val="1092799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Ime i prezime predavača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9B5C4-5052-48BC-B74C-450AB8A9236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="" xmlns:p14="http://schemas.microsoft.com/office/powerpoint/2010/main" val="4117395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42875"/>
            <a:ext cx="9318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0125"/>
            <a:ext cx="9144000" cy="107950"/>
          </a:xfrm>
          <a:prstGeom prst="rect">
            <a:avLst/>
          </a:prstGeom>
          <a:solidFill>
            <a:schemeClr val="bg2">
              <a:alpha val="20000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143000" y="142875"/>
            <a:ext cx="77152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altLang="sr-Latn-RS" sz="1400" b="1"/>
              <a:t>HRVATSKA KOMORA INŽENJERA GRAĐEVINARSTVA</a:t>
            </a:r>
            <a:endParaRPr lang="hr-HR" altLang="sr-Latn-RS" sz="140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143000" y="457200"/>
            <a:ext cx="7715250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ts val="600"/>
              </a:spcAft>
              <a:defRPr/>
            </a:pPr>
            <a:r>
              <a:rPr lang="hr-HR" altLang="sr-Latn-RS" sz="1200" b="1">
                <a:solidFill>
                  <a:srgbClr val="7F7F7F"/>
                </a:solidFill>
                <a:cs typeface="Times New Roman" pitchFamily="18" charset="0"/>
              </a:rPr>
              <a:t>DANI OVLAŠTENIH INŽENJERA GRAĐEVINARSTVA</a:t>
            </a:r>
            <a:endParaRPr lang="hr-HR" altLang="sr-Latn-RS" sz="1200">
              <a:solidFill>
                <a:srgbClr val="7F7F7F"/>
              </a:solidFill>
            </a:endParaRPr>
          </a:p>
          <a:p>
            <a:pPr algn="ctr">
              <a:spcAft>
                <a:spcPts val="600"/>
              </a:spcAft>
              <a:defRPr/>
            </a:pPr>
            <a:r>
              <a:rPr lang="hr-HR" altLang="sr-Latn-RS" sz="1200">
                <a:cs typeface="Times New Roman" pitchFamily="18" charset="0"/>
              </a:rPr>
              <a:t>Opatija, 2010.</a:t>
            </a:r>
            <a:endParaRPr lang="hr-HR" altLang="sr-Latn-R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 algn="l">
              <a:defRPr sz="18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40EEC7C-AA2A-4A1B-B288-589E9A700F40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="" xmlns:p14="http://schemas.microsoft.com/office/powerpoint/2010/main" val="1951211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Ime i prezime predavača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 sz="1400" baseline="0"/>
            </a:lvl1pPr>
          </a:lstStyle>
          <a:p>
            <a:pPr>
              <a:defRPr/>
            </a:pPr>
            <a:fld id="{27742FF3-B87A-45D6-9A3E-D782A254165A}" type="slidenum">
              <a:rPr lang="hr-HR" altLang="sr-Latn-RS" smtClean="0"/>
              <a:pPr>
                <a:defRPr/>
              </a:pPr>
              <a:t>‹#›</a:t>
            </a:fld>
            <a:endParaRPr lang="hr-HR" altLang="sr-Latn-RS" dirty="0"/>
          </a:p>
        </p:txBody>
      </p:sp>
    </p:spTree>
    <p:extLst>
      <p:ext uri="{BB962C8B-B14F-4D97-AF65-F5344CB8AC3E}">
        <p14:creationId xmlns="" xmlns:p14="http://schemas.microsoft.com/office/powerpoint/2010/main" val="964408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Ime i prezime predavača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7B197-5111-4B02-8047-EF5F65D3E30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="" xmlns:p14="http://schemas.microsoft.com/office/powerpoint/2010/main" val="2696357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42988" y="6245225"/>
            <a:ext cx="7058025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aseline="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hr-HR" dirty="0"/>
              <a:t>HKIG – Opatija 2019.                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image001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6337300"/>
            <a:ext cx="61118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 userDrawn="1"/>
        </p:nvCxnSpPr>
        <p:spPr>
          <a:xfrm>
            <a:off x="0" y="6308725"/>
            <a:ext cx="914400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7950" y="6381750"/>
            <a:ext cx="5976938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 Narrow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hr-HR" altLang="sr-Latn-RS" dirty="0"/>
              <a:t>Ime i prezime predavača</a:t>
            </a:r>
          </a:p>
        </p:txBody>
      </p:sp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6011863" y="6381750"/>
            <a:ext cx="194468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hr-HR" altLang="sr-Latn-RS" sz="1400" dirty="0"/>
              <a:t>HKIG – Opatija 2019.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6400" y="6381750"/>
            <a:ext cx="1117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00" baseline="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79AD9910-7AB1-46C5-8FA7-ED2DDB5247A5}" type="slidenum">
              <a:rPr lang="hr-HR" altLang="sr-Latn-RS" smtClean="0"/>
              <a:pPr>
                <a:defRPr/>
              </a:pPr>
              <a:t>‹#›</a:t>
            </a:fld>
            <a:endParaRPr lang="hr-HR" altLang="sr-Latn-R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7" r:id="rId2"/>
    <p:sldLayoutId id="2147483775" r:id="rId3"/>
    <p:sldLayoutId id="2147483776" r:id="rId4"/>
    <p:sldLayoutId id="2147483778" r:id="rId5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://struna.ihjj.hr/naziv/troskovnik/8218/" TargetMode="Externa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zervirano mjesto datuma 1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>
                <a:latin typeface="Arial Narrow" panose="020B0606020202030204" pitchFamily="34" charset="0"/>
              </a:rPr>
              <a:t>Ime i prezime predavača</a:t>
            </a:r>
          </a:p>
        </p:txBody>
      </p:sp>
      <p:sp>
        <p:nvSpPr>
          <p:cNvPr id="5123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09DE799-DA9D-44F6-BE07-3F637AC10E48}" type="slidenum">
              <a:rPr lang="hr-HR" altLang="sr-Latn-RS">
                <a:latin typeface="Verdana" panose="020B0604030504040204" pitchFamily="34" charset="0"/>
              </a:rPr>
              <a:pPr/>
              <a:t>1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908050"/>
            <a:ext cx="9144000" cy="5949950"/>
          </a:xfrm>
          <a:prstGeom prst="rect">
            <a:avLst/>
          </a:prstGeom>
          <a:solidFill>
            <a:srgbClr val="112A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5125" name="Title 5"/>
          <p:cNvSpPr>
            <a:spLocks noGrp="1"/>
          </p:cNvSpPr>
          <p:nvPr>
            <p:ph type="ctrTitle" idx="4294967295"/>
          </p:nvPr>
        </p:nvSpPr>
        <p:spPr bwMode="auto">
          <a:xfrm>
            <a:off x="0" y="2071688"/>
            <a:ext cx="9144000" cy="14700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nn-NO" altLang="sr-Latn-R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Građenje </a:t>
            </a:r>
            <a:r>
              <a:rPr lang="nn-NO" altLang="sr-Latn-R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br>
              <a:rPr lang="nn-NO" altLang="sr-Latn-R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n-NO" altLang="sr-Latn-R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 kontrole i osiguranja kvalitete</a:t>
            </a:r>
            <a:endParaRPr lang="hr-HR" altLang="sr-Latn-RS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6" name="Subtitle 6"/>
          <p:cNvSpPr>
            <a:spLocks noGrp="1"/>
          </p:cNvSpPr>
          <p:nvPr>
            <p:ph type="subTitle" idx="4294967295"/>
          </p:nvPr>
        </p:nvSpPr>
        <p:spPr bwMode="auto">
          <a:xfrm>
            <a:off x="214313" y="5572125"/>
            <a:ext cx="7643812" cy="1143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None/>
            </a:pPr>
            <a:r>
              <a:rPr lang="vi-VN" altLang="sr-Latn-R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sc. Lino Fučić, dipl.ing.građ., Hrvatska banka za obnovu i razvitak, Zagreb</a:t>
            </a:r>
          </a:p>
        </p:txBody>
      </p:sp>
      <p:sp>
        <p:nvSpPr>
          <p:cNvPr id="5127" name="TextBox 3"/>
          <p:cNvSpPr txBox="1">
            <a:spLocks noChangeArrowheads="1"/>
          </p:cNvSpPr>
          <p:nvPr/>
        </p:nvSpPr>
        <p:spPr bwMode="auto">
          <a:xfrm>
            <a:off x="0" y="0"/>
            <a:ext cx="9144000" cy="85566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HRVATSKA  KOMORA  INŽENJERA  GRAĐEVINARSTVA</a:t>
            </a:r>
          </a:p>
          <a:p>
            <a:pPr eaLnBrk="1" hangingPunct="1"/>
            <a:endParaRPr lang="hr-HR" altLang="sr-Latn-RS" sz="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Dani  Hrvatske komore inženjera  građevinarstva</a:t>
            </a:r>
            <a:r>
              <a:rPr lang="hr-HR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Opatija, 2019.</a:t>
            </a:r>
          </a:p>
          <a:p>
            <a:pPr eaLnBrk="1" hangingPunct="1"/>
            <a:endParaRPr lang="hr-HR" altLang="sr-Latn-R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5429250"/>
            <a:ext cx="914400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9" name="Subtitle 6"/>
          <p:cNvSpPr txBox="1">
            <a:spLocks/>
          </p:cNvSpPr>
          <p:nvPr/>
        </p:nvSpPr>
        <p:spPr bwMode="auto">
          <a:xfrm>
            <a:off x="0" y="3857625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hr-HR" altLang="sr-Latn-R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Lino Fučić</a:t>
            </a:r>
          </a:p>
        </p:txBody>
      </p:sp>
      <p:pic>
        <p:nvPicPr>
          <p:cNvPr id="513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42875"/>
            <a:ext cx="9318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50825" y="1484784"/>
            <a:ext cx="8642350" cy="441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Ctr="1"/>
          <a:lstStyle/>
          <a:p>
            <a:r>
              <a:rPr lang="hr-HR" sz="3200" b="1" dirty="0">
                <a:latin typeface="Palatino Linotype" pitchFamily="18" charset="0"/>
              </a:rPr>
              <a:t>b) obveze nadzornog inženjera: </a:t>
            </a:r>
          </a:p>
          <a:p>
            <a:pPr lvl="1"/>
            <a:r>
              <a:rPr lang="vi-VN" sz="3200" b="1" dirty="0">
                <a:latin typeface="Palatino Linotype" pitchFamily="18" charset="0"/>
              </a:rPr>
              <a:t>nadzor proizvodnog pogona</a:t>
            </a:r>
            <a:r>
              <a:rPr lang="hr-HR" sz="3200" b="1" dirty="0">
                <a:latin typeface="Palatino Linotype" pitchFamily="18" charset="0"/>
              </a:rPr>
              <a:t> </a:t>
            </a:r>
          </a:p>
          <a:p>
            <a:pPr lvl="1"/>
            <a:r>
              <a:rPr lang="hr-HR" sz="2800" b="1" dirty="0">
                <a:latin typeface="Palatino Linotype" pitchFamily="18" charset="0"/>
              </a:rPr>
              <a:t>(što i kako se nadzire u proizvodnom pogonu, kakvi se rezultati očekuju)</a:t>
            </a:r>
          </a:p>
          <a:p>
            <a:pPr lvl="1"/>
            <a:r>
              <a:rPr lang="vi-VN" sz="3200" b="1" dirty="0">
                <a:latin typeface="Palatino Linotype" pitchFamily="18" charset="0"/>
              </a:rPr>
              <a:t>i</a:t>
            </a:r>
            <a:r>
              <a:rPr lang="vi-VN" sz="2800" b="1" dirty="0">
                <a:latin typeface="Palatino Linotype" pitchFamily="18" charset="0"/>
              </a:rPr>
              <a:t> </a:t>
            </a:r>
            <a:endParaRPr lang="hr-HR" sz="2800" b="1" dirty="0">
              <a:latin typeface="Palatino Linotype" pitchFamily="18" charset="0"/>
            </a:endParaRPr>
          </a:p>
          <a:p>
            <a:pPr lvl="1"/>
            <a:r>
              <a:rPr lang="vi-VN" sz="3200" b="1" dirty="0">
                <a:latin typeface="Palatino Linotype" pitchFamily="18" charset="0"/>
              </a:rPr>
              <a:t>nadzor izvođačeve kontrole izrade građevnog proizvoda</a:t>
            </a:r>
            <a:r>
              <a:rPr lang="hr-HR" sz="3200" b="1" dirty="0">
                <a:latin typeface="Palatino Linotype" pitchFamily="18" charset="0"/>
              </a:rPr>
              <a:t> </a:t>
            </a:r>
            <a:endParaRPr lang="hr-HR" sz="3200" b="1" dirty="0" smtClean="0">
              <a:latin typeface="Palatino Linotype" pitchFamily="18" charset="0"/>
            </a:endParaRPr>
          </a:p>
          <a:p>
            <a:pPr lvl="1"/>
            <a:r>
              <a:rPr lang="hr-HR" sz="2800" b="1" dirty="0" smtClean="0">
                <a:latin typeface="Palatino Linotype" pitchFamily="18" charset="0"/>
              </a:rPr>
              <a:t>(</a:t>
            </a:r>
            <a:r>
              <a:rPr lang="hr-HR" sz="2800" b="1" dirty="0">
                <a:latin typeface="Palatino Linotype" pitchFamily="18" charset="0"/>
              </a:rPr>
              <a:t>kako provjeravati da izvođač kontrolira izradu)</a:t>
            </a:r>
          </a:p>
          <a:p>
            <a:endParaRPr lang="hr-HR" sz="3200" b="1" dirty="0">
              <a:latin typeface="Palatino Linotype" pitchFamily="18" charset="0"/>
            </a:endParaRPr>
          </a:p>
          <a:p>
            <a:endParaRPr lang="vi-VN" sz="2800" b="1" dirty="0">
              <a:latin typeface="Palatino Linotype" pitchFamily="18" charset="0"/>
            </a:endParaRPr>
          </a:p>
          <a:p>
            <a:pPr>
              <a:buFontTx/>
              <a:buChar char="-"/>
            </a:pPr>
            <a:endParaRPr lang="hr-HR" sz="3200" b="1" dirty="0">
              <a:latin typeface="Palatino Linotype" pitchFamily="18" charset="0"/>
            </a:endParaRPr>
          </a:p>
          <a:p>
            <a:endParaRPr lang="hr-HR" sz="3200" b="1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8229600" cy="561975"/>
          </a:xfrm>
        </p:spPr>
        <p:txBody>
          <a:bodyPr/>
          <a:lstStyle/>
          <a:p>
            <a:pPr algn="l" eaLnBrk="1" hangingPunct="1">
              <a:lnSpc>
                <a:spcPts val="3600"/>
              </a:lnSpc>
            </a:pPr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 </a:t>
            </a:r>
            <a:r>
              <a:rPr lang="hr-HR" sz="3200" b="1" i="1" dirty="0">
                <a:solidFill>
                  <a:srgbClr val="006600"/>
                </a:solidFill>
                <a:latin typeface="Palatino Linotype" pitchFamily="18" charset="0"/>
              </a:rPr>
              <a:t> Proizvodi izrađeni na gradilištu</a:t>
            </a:r>
            <a:r>
              <a:rPr lang="hr-HR" dirty="0"/>
              <a:t/>
            </a:r>
            <a:br>
              <a:rPr lang="hr-HR" dirty="0"/>
            </a:br>
            <a:r>
              <a:rPr lang="hr-HR" altLang="en-US" dirty="0"/>
              <a:t/>
            </a:r>
            <a:br>
              <a:rPr lang="hr-HR" altLang="en-US" dirty="0"/>
            </a:br>
            <a:endParaRPr lang="en-GB" altLang="en-US" dirty="0"/>
          </a:p>
        </p:txBody>
      </p:sp>
      <p:sp>
        <p:nvSpPr>
          <p:cNvPr id="15364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34F0BAE-3A72-4ACF-BE14-01E57E205667}" type="slidenum">
              <a:rPr lang="en-US" altLang="en-US" smtClean="0"/>
              <a:pPr/>
              <a:t>10</a:t>
            </a:fld>
            <a:r>
              <a:rPr lang="hr-HR" altLang="en-US" dirty="0" smtClean="0"/>
              <a:t>/46</a:t>
            </a:r>
            <a:endParaRPr lang="en-US" altLang="en-US" dirty="0"/>
          </a:p>
        </p:txBody>
      </p:sp>
      <p:sp>
        <p:nvSpPr>
          <p:cNvPr id="15365" name="Rezervirano mjesto podnožja 1"/>
          <p:cNvSpPr txBox="1">
            <a:spLocks/>
          </p:cNvSpPr>
          <p:nvPr/>
        </p:nvSpPr>
        <p:spPr bwMode="auto">
          <a:xfrm>
            <a:off x="1195388" y="6397625"/>
            <a:ext cx="70580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en-US" altLang="en-US" sz="1400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6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Lino Fučić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1C46FBFA-07D0-4305-BBF2-0C0E7D1F833A}"/>
              </a:ext>
            </a:extLst>
          </p:cNvPr>
          <p:cNvSpPr txBox="1"/>
          <p:nvPr/>
        </p:nvSpPr>
        <p:spPr>
          <a:xfrm>
            <a:off x="0" y="2492896"/>
            <a:ext cx="461665" cy="374441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PKOK U GLAVNOM PROJEKTU</a:t>
            </a:r>
            <a:endParaRPr lang="hr-HR" dirty="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51520" y="836712"/>
            <a:ext cx="8642350" cy="441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Ctr="1"/>
          <a:lstStyle/>
          <a:p>
            <a:r>
              <a:rPr lang="hr-HR" sz="3200" b="1" dirty="0" smtClean="0">
                <a:latin typeface="Palatino Linotype" pitchFamily="18" charset="0"/>
              </a:rPr>
              <a:t>TPGP dodatni zahtjev:</a:t>
            </a:r>
          </a:p>
          <a:p>
            <a:r>
              <a:rPr lang="hr-HR" sz="3200" b="1" dirty="0" smtClean="0">
                <a:latin typeface="Palatino Linotype" pitchFamily="18" charset="0"/>
              </a:rPr>
              <a:t>– </a:t>
            </a:r>
            <a:r>
              <a:rPr lang="hr-HR" sz="3200" b="1" dirty="0">
                <a:latin typeface="Palatino Linotype" pitchFamily="18" charset="0"/>
              </a:rPr>
              <a:t>jasnu naznaku načina uporabe tog građevnog proizvoda u projektiranoj građevini</a:t>
            </a:r>
          </a:p>
          <a:p>
            <a:r>
              <a:rPr lang="hr-HR" sz="3200" b="1" dirty="0">
                <a:latin typeface="Palatino Linotype" pitchFamily="18" charset="0"/>
              </a:rPr>
              <a:t>– sigurnosne pretpostavke koje moraju biti ispunjene da bi se taj proizvod mogao ugraditi u projektiranu građevinu</a:t>
            </a:r>
          </a:p>
          <a:p>
            <a:r>
              <a:rPr lang="hr-HR" sz="3200" b="1" dirty="0">
                <a:latin typeface="Palatino Linotype" pitchFamily="18" charset="0"/>
              </a:rPr>
              <a:t>– uvjete rukovanja, skladištenja, ugradnje i trajnog odlaganja toga proizvoda u odnosu na građenje, uporabu i razgradnju projektirane </a:t>
            </a:r>
            <a:r>
              <a:rPr lang="hr-HR" sz="3200" b="1" dirty="0" smtClean="0">
                <a:latin typeface="Palatino Linotype" pitchFamily="18" charset="0"/>
              </a:rPr>
              <a:t>građevine</a:t>
            </a:r>
            <a:endParaRPr lang="hr-HR" sz="3200" b="1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8229600" cy="561975"/>
          </a:xfrm>
        </p:spPr>
        <p:txBody>
          <a:bodyPr/>
          <a:lstStyle/>
          <a:p>
            <a:pPr algn="l" eaLnBrk="1" hangingPunct="1">
              <a:lnSpc>
                <a:spcPts val="3600"/>
              </a:lnSpc>
            </a:pPr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 </a:t>
            </a:r>
            <a:r>
              <a:rPr lang="hr-HR" sz="3200" b="1" i="1" dirty="0">
                <a:solidFill>
                  <a:srgbClr val="006600"/>
                </a:solidFill>
                <a:latin typeface="Palatino Linotype" pitchFamily="18" charset="0"/>
              </a:rPr>
              <a:t> Proizvodi izrađeni na gradilištu</a:t>
            </a:r>
            <a:r>
              <a:rPr lang="hr-HR" dirty="0"/>
              <a:t/>
            </a:r>
            <a:br>
              <a:rPr lang="hr-HR" dirty="0"/>
            </a:br>
            <a:r>
              <a:rPr lang="hr-HR" altLang="en-US" dirty="0"/>
              <a:t/>
            </a:r>
            <a:br>
              <a:rPr lang="hr-HR" altLang="en-US" dirty="0"/>
            </a:br>
            <a:endParaRPr lang="en-GB" altLang="en-US" dirty="0"/>
          </a:p>
        </p:txBody>
      </p:sp>
      <p:sp>
        <p:nvSpPr>
          <p:cNvPr id="15364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34F0BAE-3A72-4ACF-BE14-01E57E205667}" type="slidenum">
              <a:rPr lang="en-US" altLang="en-US" smtClean="0"/>
              <a:pPr/>
              <a:t>11</a:t>
            </a:fld>
            <a:r>
              <a:rPr lang="hr-HR" altLang="en-US" dirty="0" smtClean="0"/>
              <a:t>/46</a:t>
            </a:r>
            <a:endParaRPr lang="en-US" altLang="en-US" dirty="0"/>
          </a:p>
        </p:txBody>
      </p:sp>
      <p:sp>
        <p:nvSpPr>
          <p:cNvPr id="15365" name="Rezervirano mjesto podnožja 1"/>
          <p:cNvSpPr txBox="1">
            <a:spLocks/>
          </p:cNvSpPr>
          <p:nvPr/>
        </p:nvSpPr>
        <p:spPr bwMode="auto">
          <a:xfrm>
            <a:off x="1195388" y="6397625"/>
            <a:ext cx="70580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en-US" altLang="en-US" sz="1400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6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Lino Fučić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1C46FBFA-07D0-4305-BBF2-0C0E7D1F833A}"/>
              </a:ext>
            </a:extLst>
          </p:cNvPr>
          <p:cNvSpPr txBox="1"/>
          <p:nvPr/>
        </p:nvSpPr>
        <p:spPr>
          <a:xfrm>
            <a:off x="0" y="2492896"/>
            <a:ext cx="461665" cy="374441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PKOK U GLAVNOM PROJEKTU</a:t>
            </a:r>
            <a:endParaRPr lang="hr-HR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992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51520" y="836712"/>
            <a:ext cx="8642350" cy="441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Ctr="1"/>
          <a:lstStyle/>
          <a:p>
            <a:r>
              <a:rPr lang="hr-HR" sz="3200" b="1" dirty="0" smtClean="0">
                <a:latin typeface="Palatino Linotype" pitchFamily="18" charset="0"/>
              </a:rPr>
              <a:t>– </a:t>
            </a:r>
            <a:r>
              <a:rPr lang="hr-HR" sz="3200" b="1" dirty="0">
                <a:latin typeface="Palatino Linotype" pitchFamily="18" charset="0"/>
              </a:rPr>
              <a:t>opisa traženih </a:t>
            </a:r>
            <a:r>
              <a:rPr lang="hr-HR" sz="3200" b="1" dirty="0" smtClean="0">
                <a:latin typeface="Palatino Linotype" pitchFamily="18" charset="0"/>
              </a:rPr>
              <a:t>svojstava </a:t>
            </a:r>
            <a:r>
              <a:rPr lang="hr-HR" sz="3200" b="1" dirty="0">
                <a:latin typeface="Palatino Linotype" pitchFamily="18" charset="0"/>
              </a:rPr>
              <a:t>bitnih značajki</a:t>
            </a:r>
          </a:p>
          <a:p>
            <a:r>
              <a:rPr lang="hr-HR" sz="3200" b="1" dirty="0">
                <a:latin typeface="Palatino Linotype" pitchFamily="18" charset="0"/>
              </a:rPr>
              <a:t>– fizikalnih i drugih veličina koje građevni proizvod mora imati u vezi traženih </a:t>
            </a:r>
            <a:r>
              <a:rPr lang="hr-HR" sz="3200" b="1" dirty="0" smtClean="0">
                <a:latin typeface="Palatino Linotype" pitchFamily="18" charset="0"/>
              </a:rPr>
              <a:t>svojstava </a:t>
            </a:r>
            <a:r>
              <a:rPr lang="hr-HR" sz="3200" b="1" dirty="0">
                <a:latin typeface="Palatino Linotype" pitchFamily="18" charset="0"/>
              </a:rPr>
              <a:t>bitnih </a:t>
            </a:r>
            <a:r>
              <a:rPr lang="hr-HR" sz="3200" b="1" dirty="0" smtClean="0">
                <a:latin typeface="Palatino Linotype" pitchFamily="18" charset="0"/>
              </a:rPr>
              <a:t>značajki</a:t>
            </a:r>
          </a:p>
          <a:p>
            <a:r>
              <a:rPr lang="hr-HR" sz="3200" b="1" dirty="0" smtClean="0">
                <a:latin typeface="Palatino Linotype" pitchFamily="18" charset="0"/>
              </a:rPr>
              <a:t>– drugog što je glede građevnog proizvoda značajno za ispunjavanje temeljnih zahtjeva za građevinu.</a:t>
            </a:r>
          </a:p>
          <a:p>
            <a:endParaRPr lang="hr-HR" sz="3200" b="1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8229600" cy="561975"/>
          </a:xfrm>
        </p:spPr>
        <p:txBody>
          <a:bodyPr/>
          <a:lstStyle/>
          <a:p>
            <a:pPr algn="l" eaLnBrk="1" hangingPunct="1">
              <a:lnSpc>
                <a:spcPts val="3600"/>
              </a:lnSpc>
            </a:pPr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 </a:t>
            </a:r>
            <a:r>
              <a:rPr lang="hr-HR" sz="3200" b="1" i="1" dirty="0">
                <a:solidFill>
                  <a:srgbClr val="006600"/>
                </a:solidFill>
                <a:latin typeface="Palatino Linotype" pitchFamily="18" charset="0"/>
              </a:rPr>
              <a:t> Proizvodi izrađeni na gradilištu</a:t>
            </a:r>
            <a:r>
              <a:rPr lang="hr-HR" dirty="0"/>
              <a:t/>
            </a:r>
            <a:br>
              <a:rPr lang="hr-HR" dirty="0"/>
            </a:br>
            <a:r>
              <a:rPr lang="hr-HR" altLang="en-US" dirty="0"/>
              <a:t/>
            </a:r>
            <a:br>
              <a:rPr lang="hr-HR" altLang="en-US" dirty="0"/>
            </a:br>
            <a:endParaRPr lang="en-GB" altLang="en-US" dirty="0"/>
          </a:p>
        </p:txBody>
      </p:sp>
      <p:sp>
        <p:nvSpPr>
          <p:cNvPr id="15364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34F0BAE-3A72-4ACF-BE14-01E57E205667}" type="slidenum">
              <a:rPr lang="en-US" altLang="en-US" smtClean="0"/>
              <a:pPr/>
              <a:t>12</a:t>
            </a:fld>
            <a:r>
              <a:rPr lang="hr-HR" altLang="en-US" dirty="0" smtClean="0"/>
              <a:t>/46</a:t>
            </a:r>
            <a:endParaRPr lang="en-US" altLang="en-US" dirty="0"/>
          </a:p>
        </p:txBody>
      </p:sp>
      <p:sp>
        <p:nvSpPr>
          <p:cNvPr id="15365" name="Rezervirano mjesto podnožja 1"/>
          <p:cNvSpPr txBox="1">
            <a:spLocks/>
          </p:cNvSpPr>
          <p:nvPr/>
        </p:nvSpPr>
        <p:spPr bwMode="auto">
          <a:xfrm>
            <a:off x="1195388" y="6397625"/>
            <a:ext cx="70580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en-US" altLang="en-US" sz="1400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6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Lino Fučić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1C46FBFA-07D0-4305-BBF2-0C0E7D1F833A}"/>
              </a:ext>
            </a:extLst>
          </p:cNvPr>
          <p:cNvSpPr txBox="1"/>
          <p:nvPr/>
        </p:nvSpPr>
        <p:spPr>
          <a:xfrm>
            <a:off x="0" y="2492896"/>
            <a:ext cx="461665" cy="374441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PKOK U GLAVNOM PROJEKTU</a:t>
            </a:r>
            <a:endParaRPr lang="hr-HR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992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250825" y="1052513"/>
            <a:ext cx="8642350" cy="441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Ctr="1"/>
          <a:lstStyle/>
          <a:p>
            <a:pPr>
              <a:buFontTx/>
              <a:buChar char="-"/>
            </a:pPr>
            <a:r>
              <a:rPr lang="hr-HR" sz="3200" b="1" dirty="0">
                <a:latin typeface="Palatino Linotype" pitchFamily="18" charset="0"/>
              </a:rPr>
              <a:t> </a:t>
            </a:r>
            <a:r>
              <a:rPr lang="hr-HR" sz="3200" b="1" dirty="0" smtClean="0">
                <a:latin typeface="Palatino Linotype" pitchFamily="18" charset="0"/>
              </a:rPr>
              <a:t>drugi proizvodi – </a:t>
            </a:r>
            <a:r>
              <a:rPr lang="hr-HR" sz="3200" b="1" dirty="0" err="1" smtClean="0">
                <a:latin typeface="Palatino Linotype" pitchFamily="18" charset="0"/>
              </a:rPr>
              <a:t>npr</a:t>
            </a:r>
            <a:r>
              <a:rPr lang="hr-HR" sz="3200" b="1" dirty="0" smtClean="0">
                <a:latin typeface="Palatino Linotype" pitchFamily="18" charset="0"/>
              </a:rPr>
              <a:t>.: </a:t>
            </a:r>
            <a:r>
              <a:rPr lang="hr-HR" sz="3200" b="1" dirty="0">
                <a:latin typeface="Palatino Linotype" pitchFamily="18" charset="0"/>
              </a:rPr>
              <a:t>tlačna oprema koju se </a:t>
            </a:r>
            <a:r>
              <a:rPr lang="vi-VN" sz="3200" b="1" dirty="0">
                <a:latin typeface="Palatino Linotype" pitchFamily="18" charset="0"/>
              </a:rPr>
              <a:t>mora projektirati za konkretnu građevinu</a:t>
            </a:r>
            <a:r>
              <a:rPr lang="hr-HR" sz="3200" b="1" dirty="0" smtClean="0">
                <a:latin typeface="Palatino Linotype" pitchFamily="18" charset="0"/>
              </a:rPr>
              <a:t>*, moraju biti </a:t>
            </a:r>
            <a:r>
              <a:rPr lang="hr-HR" sz="3200" b="1" dirty="0" smtClean="0">
                <a:solidFill>
                  <a:srgbClr val="FF0000"/>
                </a:solidFill>
                <a:latin typeface="Palatino Linotype" pitchFamily="18" charset="0"/>
              </a:rPr>
              <a:t>postavljeni zahtjevi</a:t>
            </a:r>
            <a:r>
              <a:rPr lang="hr-HR" sz="3200" b="1" dirty="0" smtClean="0">
                <a:latin typeface="Palatino Linotype" pitchFamily="18" charset="0"/>
              </a:rPr>
              <a:t>:</a:t>
            </a:r>
          </a:p>
          <a:p>
            <a:pPr>
              <a:buFontTx/>
              <a:buChar char="-"/>
            </a:pPr>
            <a:endParaRPr lang="hr-HR" sz="3200" b="1" dirty="0" smtClean="0">
              <a:latin typeface="Palatino Linotype" pitchFamily="18" charset="0"/>
            </a:endParaRPr>
          </a:p>
          <a:p>
            <a:pPr>
              <a:buFontTx/>
              <a:buChar char="-"/>
            </a:pPr>
            <a:r>
              <a:rPr lang="hr-HR" sz="3200" b="1" dirty="0" smtClean="0">
                <a:latin typeface="Palatino Linotype" pitchFamily="18" charset="0"/>
              </a:rPr>
              <a:t> za materijal** za izradu tlačne opreme</a:t>
            </a:r>
          </a:p>
          <a:p>
            <a:endParaRPr lang="hr-HR" sz="3200" b="1" dirty="0" smtClean="0">
              <a:latin typeface="Palatino Linotype" pitchFamily="18" charset="0"/>
            </a:endParaRPr>
          </a:p>
          <a:p>
            <a:pPr>
              <a:buFontTx/>
              <a:buChar char="-"/>
            </a:pPr>
            <a:r>
              <a:rPr lang="hr-HR" sz="3200" b="1" dirty="0" smtClean="0">
                <a:latin typeface="Palatino Linotype" pitchFamily="18" charset="0"/>
              </a:rPr>
              <a:t> za način izrade** tlačne opreme </a:t>
            </a:r>
          </a:p>
          <a:p>
            <a:pPr>
              <a:buFontTx/>
              <a:buChar char="-"/>
            </a:pPr>
            <a:endParaRPr lang="hr-HR" sz="2000" b="1" dirty="0">
              <a:latin typeface="Palatino Linotype" pitchFamily="18" charset="0"/>
            </a:endParaRPr>
          </a:p>
          <a:p>
            <a:pPr>
              <a:buFontTx/>
              <a:buChar char="-"/>
            </a:pPr>
            <a:r>
              <a:rPr lang="hr-HR" sz="2000" b="1" dirty="0">
                <a:latin typeface="Palatino Linotype" pitchFamily="18" charset="0"/>
              </a:rPr>
              <a:t>* </a:t>
            </a:r>
            <a:r>
              <a:rPr lang="vi-VN" sz="2000" b="1" dirty="0">
                <a:latin typeface="Palatino Linotype" pitchFamily="18" charset="0"/>
              </a:rPr>
              <a:t>ne može se naručiti kao cjelovit proizvod ili sklop proizveden za tržište</a:t>
            </a:r>
            <a:r>
              <a:rPr lang="hr-HR" sz="2000" b="1" dirty="0">
                <a:latin typeface="Palatino Linotype" pitchFamily="18" charset="0"/>
              </a:rPr>
              <a:t> a sastoji se od posuda, cjevovode, sigurnosni pribor i tlačni pribor, uključujući elemente koji su pripojeni dijelovima pod tlakom kao što su </a:t>
            </a:r>
            <a:r>
              <a:rPr lang="hr-HR" sz="2000" b="1" dirty="0" err="1">
                <a:latin typeface="Palatino Linotype" pitchFamily="18" charset="0"/>
              </a:rPr>
              <a:t>prirubnice</a:t>
            </a:r>
            <a:r>
              <a:rPr lang="hr-HR" sz="2000" b="1" dirty="0">
                <a:latin typeface="Palatino Linotype" pitchFamily="18" charset="0"/>
              </a:rPr>
              <a:t>, spojnice, potpornji, nosive uške;</a:t>
            </a:r>
          </a:p>
          <a:p>
            <a:pPr>
              <a:buFontTx/>
              <a:buChar char="-"/>
            </a:pPr>
            <a:r>
              <a:rPr lang="hr-HR" sz="2000" b="1" dirty="0" smtClean="0">
                <a:latin typeface="Palatino Linotype" pitchFamily="18" charset="0"/>
              </a:rPr>
              <a:t>** na način određen </a:t>
            </a:r>
            <a:r>
              <a:rPr lang="vi-VN" sz="2000" b="1" dirty="0" smtClean="0">
                <a:latin typeface="Palatino Linotype" pitchFamily="18" charset="0"/>
              </a:rPr>
              <a:t>P</a:t>
            </a:r>
            <a:r>
              <a:rPr lang="hr-HR" sz="2000" b="1" dirty="0" smtClean="0">
                <a:latin typeface="Palatino Linotype" pitchFamily="18" charset="0"/>
              </a:rPr>
              <a:t>oTO, osobito Dodatkom I</a:t>
            </a:r>
            <a:endParaRPr lang="vi-VN" sz="2000" b="1" dirty="0">
              <a:latin typeface="Palatino Linotype" pitchFamily="18" charset="0"/>
            </a:endParaRPr>
          </a:p>
          <a:p>
            <a:endParaRPr lang="vi-VN" sz="3200" b="1" dirty="0">
              <a:latin typeface="Palatino Linotype" pitchFamily="18" charset="0"/>
            </a:endParaRPr>
          </a:p>
          <a:p>
            <a:endParaRPr lang="hr-HR" sz="3200" b="1" dirty="0">
              <a:latin typeface="Palatino Linotype" pitchFamily="18" charset="0"/>
            </a:endParaRPr>
          </a:p>
          <a:p>
            <a:endParaRPr lang="hr-HR" sz="3200" b="1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8229600" cy="561975"/>
          </a:xfrm>
        </p:spPr>
        <p:txBody>
          <a:bodyPr/>
          <a:lstStyle/>
          <a:p>
            <a:pPr algn="l" eaLnBrk="1" hangingPunct="1">
              <a:lnSpc>
                <a:spcPts val="3600"/>
              </a:lnSpc>
            </a:pPr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 </a:t>
            </a:r>
            <a:r>
              <a:rPr lang="hr-HR" sz="3200" b="1" i="1" dirty="0">
                <a:solidFill>
                  <a:srgbClr val="006600"/>
                </a:solidFill>
                <a:latin typeface="Palatino Linotype" pitchFamily="18" charset="0"/>
              </a:rPr>
              <a:t> Proizvodi izrađeni na gradilištu</a:t>
            </a:r>
            <a:r>
              <a:rPr lang="hr-HR" dirty="0"/>
              <a:t/>
            </a:r>
            <a:br>
              <a:rPr lang="hr-HR" dirty="0"/>
            </a:br>
            <a:r>
              <a:rPr lang="hr-HR" altLang="en-US" dirty="0"/>
              <a:t/>
            </a:r>
            <a:br>
              <a:rPr lang="hr-HR" altLang="en-US" dirty="0"/>
            </a:br>
            <a:endParaRPr lang="en-GB" altLang="en-US" dirty="0"/>
          </a:p>
        </p:txBody>
      </p:sp>
      <p:sp>
        <p:nvSpPr>
          <p:cNvPr id="16388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DB09E63-2C8B-4DCF-A795-D5BF213F64D8}" type="slidenum">
              <a:rPr lang="en-US" altLang="en-US" smtClean="0"/>
              <a:pPr/>
              <a:t>13</a:t>
            </a:fld>
            <a:r>
              <a:rPr lang="hr-HR" altLang="en-US" dirty="0" smtClean="0"/>
              <a:t>/46</a:t>
            </a:r>
            <a:endParaRPr lang="en-US" altLang="en-US" dirty="0"/>
          </a:p>
        </p:txBody>
      </p:sp>
      <p:sp>
        <p:nvSpPr>
          <p:cNvPr id="8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Lino Fučić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26590D42-A247-4F2D-BF71-972387EA0258}"/>
              </a:ext>
            </a:extLst>
          </p:cNvPr>
          <p:cNvSpPr txBox="1"/>
          <p:nvPr/>
        </p:nvSpPr>
        <p:spPr>
          <a:xfrm>
            <a:off x="0" y="2492896"/>
            <a:ext cx="461665" cy="374441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PKOK U GLAVNOM PROJEKTU</a:t>
            </a:r>
            <a:endParaRPr lang="hr-HR" dirty="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50825" y="1052513"/>
            <a:ext cx="8642350" cy="441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Ctr="1"/>
          <a:lstStyle/>
          <a:p>
            <a:endParaRPr lang="hr-HR" sz="3200" b="1" dirty="0">
              <a:latin typeface="Palatino Linotype" pitchFamily="18" charset="0"/>
            </a:endParaRPr>
          </a:p>
          <a:p>
            <a:endParaRPr lang="hr-HR" sz="3200" b="1" dirty="0">
              <a:latin typeface="Palatino Linotype" pitchFamily="18" charset="0"/>
            </a:endParaRPr>
          </a:p>
          <a:p>
            <a:r>
              <a:rPr lang="hr-HR" sz="3200" b="1" dirty="0">
                <a:latin typeface="Palatino Linotype" pitchFamily="18" charset="0"/>
              </a:rPr>
              <a:t>3. Zahtjevi za ispitivanje/dokazivanje tehničke /funkcionalne  ispravnosti projektiranog dijela građevine</a:t>
            </a:r>
          </a:p>
          <a:p>
            <a:endParaRPr lang="hr-HR" sz="3200" b="1" dirty="0">
              <a:latin typeface="Palatino Linotype" pitchFamily="18" charset="0"/>
            </a:endParaRPr>
          </a:p>
          <a:p>
            <a:r>
              <a:rPr lang="hr-HR" sz="3200" b="1" dirty="0">
                <a:latin typeface="Palatino Linotype" pitchFamily="18" charset="0"/>
              </a:rPr>
              <a:t>- odnosi se na tehnički i/ili funkcionalni sklop kojeg je izvođač  izveo na </a:t>
            </a:r>
            <a:r>
              <a:rPr lang="hr-HR" sz="3200" b="1" dirty="0" smtClean="0">
                <a:latin typeface="Palatino Linotype" pitchFamily="18" charset="0"/>
              </a:rPr>
              <a:t>gradilištu </a:t>
            </a:r>
            <a:r>
              <a:rPr lang="hr-HR" sz="2000" b="1" dirty="0" smtClean="0">
                <a:latin typeface="Palatino Linotype" pitchFamily="18" charset="0"/>
              </a:rPr>
              <a:t>(nosiva konstrukcija, hidrantska mreža, vodoopskrbni sustav, </a:t>
            </a:r>
            <a:r>
              <a:rPr lang="hr-HR" sz="2000" b="1" dirty="0" err="1" smtClean="0">
                <a:latin typeface="Palatino Linotype" pitchFamily="18" charset="0"/>
              </a:rPr>
              <a:t>sustav</a:t>
            </a:r>
            <a:r>
              <a:rPr lang="hr-HR" sz="2000" b="1" dirty="0" smtClean="0">
                <a:latin typeface="Palatino Linotype" pitchFamily="18" charset="0"/>
              </a:rPr>
              <a:t> odvodnje, …)</a:t>
            </a:r>
            <a:endParaRPr lang="hr-HR" sz="2000" b="1" dirty="0">
              <a:latin typeface="Palatino Linotype" pitchFamily="18" charset="0"/>
            </a:endParaRPr>
          </a:p>
          <a:p>
            <a:endParaRPr lang="hr-HR" sz="3200" b="1" dirty="0">
              <a:latin typeface="Palatino Linotype" pitchFamily="18" charset="0"/>
            </a:endParaRPr>
          </a:p>
          <a:p>
            <a:endParaRPr lang="hr-HR" sz="3200" b="1" dirty="0">
              <a:latin typeface="Palatino Linotype" pitchFamily="18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8229600" cy="561975"/>
          </a:xfrm>
        </p:spPr>
        <p:txBody>
          <a:bodyPr/>
          <a:lstStyle/>
          <a:p>
            <a:pPr algn="l" eaLnBrk="1" hangingPunct="1">
              <a:lnSpc>
                <a:spcPts val="3600"/>
              </a:lnSpc>
            </a:pPr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 </a:t>
            </a:r>
            <a:r>
              <a:rPr lang="hr-HR" sz="3200" b="1" i="1" dirty="0">
                <a:solidFill>
                  <a:srgbClr val="006600"/>
                </a:solidFill>
                <a:latin typeface="Palatino Linotype" pitchFamily="18" charset="0"/>
              </a:rPr>
              <a:t> Ispravnost dijelova građevine</a:t>
            </a:r>
            <a:r>
              <a:rPr lang="hr-HR" dirty="0"/>
              <a:t/>
            </a:r>
            <a:br>
              <a:rPr lang="hr-HR" dirty="0"/>
            </a:br>
            <a:r>
              <a:rPr lang="hr-HR" altLang="en-US" dirty="0"/>
              <a:t/>
            </a:r>
            <a:br>
              <a:rPr lang="hr-HR" altLang="en-US" dirty="0"/>
            </a:br>
            <a:endParaRPr lang="en-GB" altLang="en-US" dirty="0"/>
          </a:p>
        </p:txBody>
      </p:sp>
      <p:sp>
        <p:nvSpPr>
          <p:cNvPr id="18436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6C542A5-8F11-42DF-A558-B7273BD67DD9}" type="slidenum">
              <a:rPr lang="en-US" altLang="en-US" smtClean="0"/>
              <a:pPr/>
              <a:t>14</a:t>
            </a:fld>
            <a:r>
              <a:rPr lang="hr-HR" altLang="en-US" dirty="0" smtClean="0"/>
              <a:t>/46</a:t>
            </a:r>
            <a:endParaRPr lang="en-US" altLang="en-US" dirty="0"/>
          </a:p>
        </p:txBody>
      </p:sp>
      <p:sp>
        <p:nvSpPr>
          <p:cNvPr id="18437" name="Rezervirano mjesto podnožja 1"/>
          <p:cNvSpPr txBox="1">
            <a:spLocks/>
          </p:cNvSpPr>
          <p:nvPr/>
        </p:nvSpPr>
        <p:spPr bwMode="auto">
          <a:xfrm>
            <a:off x="1195388" y="6397625"/>
            <a:ext cx="70580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en-US" altLang="en-US" sz="1400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8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Lino Fučić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B9B36BA-82FA-4A3F-BF41-174FDB20A9A3}"/>
              </a:ext>
            </a:extLst>
          </p:cNvPr>
          <p:cNvSpPr txBox="1"/>
          <p:nvPr/>
        </p:nvSpPr>
        <p:spPr>
          <a:xfrm>
            <a:off x="0" y="2492896"/>
            <a:ext cx="461665" cy="374441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PKOK U GLAVNOM PROJEKTU</a:t>
            </a:r>
            <a:endParaRPr lang="hr-HR" dirty="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50825" y="1052513"/>
            <a:ext cx="8642350" cy="441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Ctr="1"/>
          <a:lstStyle/>
          <a:p>
            <a:pPr>
              <a:buFontTx/>
              <a:buChar char="-"/>
            </a:pPr>
            <a:r>
              <a:rPr lang="hr-HR" sz="3200" b="1" dirty="0">
                <a:latin typeface="Palatino Linotype" pitchFamily="18" charset="0"/>
              </a:rPr>
              <a:t> mora sadržavati  postupak ispitivanja ili nekog drugog načina dokazivanja ispravnosti </a:t>
            </a:r>
            <a:r>
              <a:rPr lang="hr-HR" sz="3200" b="1" dirty="0" smtClean="0">
                <a:latin typeface="Palatino Linotype" pitchFamily="18" charset="0"/>
              </a:rPr>
              <a:t>sklopa </a:t>
            </a:r>
            <a:endParaRPr lang="hr-HR" sz="2400" b="1" dirty="0">
              <a:latin typeface="Palatino Linotype" pitchFamily="18" charset="0"/>
            </a:endParaRPr>
          </a:p>
          <a:p>
            <a:pPr>
              <a:buFontTx/>
              <a:buChar char="-"/>
            </a:pPr>
            <a:endParaRPr lang="hr-HR" sz="3200" b="1" dirty="0">
              <a:latin typeface="Palatino Linotype" pitchFamily="18" charset="0"/>
            </a:endParaRPr>
          </a:p>
          <a:p>
            <a:pPr>
              <a:buFontTx/>
              <a:buChar char="-"/>
            </a:pPr>
            <a:r>
              <a:rPr lang="hr-HR" sz="3200" b="1" dirty="0">
                <a:latin typeface="Palatino Linotype" pitchFamily="18" charset="0"/>
              </a:rPr>
              <a:t> moraju biti uključeni predviđeni rezultati i dopuštena odstupanja od njih (tolerancija)</a:t>
            </a:r>
          </a:p>
          <a:p>
            <a:pPr>
              <a:buFontTx/>
              <a:buChar char="-"/>
            </a:pPr>
            <a:endParaRPr lang="hr-HR" sz="3200" b="1" dirty="0">
              <a:latin typeface="Palatino Linotype" pitchFamily="18" charset="0"/>
            </a:endParaRPr>
          </a:p>
          <a:p>
            <a:pPr>
              <a:buFontTx/>
              <a:buChar char="-"/>
            </a:pPr>
            <a:r>
              <a:rPr lang="hr-HR" sz="3200" b="1" dirty="0">
                <a:latin typeface="Palatino Linotype" pitchFamily="18" charset="0"/>
              </a:rPr>
              <a:t> mora biti jasno koji u postupci kontrolni (obveza nadzornog inženjera), a koji su postupci obveza izvođača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8229600" cy="561975"/>
          </a:xfrm>
        </p:spPr>
        <p:txBody>
          <a:bodyPr/>
          <a:lstStyle/>
          <a:p>
            <a:pPr algn="l" eaLnBrk="1" hangingPunct="1">
              <a:lnSpc>
                <a:spcPts val="3600"/>
              </a:lnSpc>
            </a:pPr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 </a:t>
            </a:r>
            <a:r>
              <a:rPr lang="hr-HR" sz="3200" b="1" i="1" dirty="0">
                <a:solidFill>
                  <a:srgbClr val="006600"/>
                </a:solidFill>
                <a:latin typeface="Palatino Linotype" pitchFamily="18" charset="0"/>
              </a:rPr>
              <a:t> Ispravnost dijelova građevine</a:t>
            </a:r>
            <a:r>
              <a:rPr lang="hr-HR" dirty="0"/>
              <a:t/>
            </a:r>
            <a:br>
              <a:rPr lang="hr-HR" dirty="0"/>
            </a:br>
            <a:r>
              <a:rPr lang="hr-HR" altLang="en-US" dirty="0"/>
              <a:t/>
            </a:r>
            <a:br>
              <a:rPr lang="hr-HR" altLang="en-US" dirty="0"/>
            </a:br>
            <a:endParaRPr lang="en-GB" altLang="en-US" dirty="0"/>
          </a:p>
        </p:txBody>
      </p:sp>
      <p:sp>
        <p:nvSpPr>
          <p:cNvPr id="18436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6C542A5-8F11-42DF-A558-B7273BD67DD9}" type="slidenum">
              <a:rPr lang="en-US" altLang="en-US" smtClean="0"/>
              <a:pPr/>
              <a:t>15</a:t>
            </a:fld>
            <a:r>
              <a:rPr lang="hr-HR" altLang="en-US" dirty="0" smtClean="0"/>
              <a:t>/46</a:t>
            </a:r>
            <a:endParaRPr lang="en-US" altLang="en-US" dirty="0"/>
          </a:p>
        </p:txBody>
      </p:sp>
      <p:sp>
        <p:nvSpPr>
          <p:cNvPr id="18437" name="Rezervirano mjesto podnožja 1"/>
          <p:cNvSpPr txBox="1">
            <a:spLocks/>
          </p:cNvSpPr>
          <p:nvPr/>
        </p:nvSpPr>
        <p:spPr bwMode="auto">
          <a:xfrm>
            <a:off x="1195388" y="6397625"/>
            <a:ext cx="70580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en-US" altLang="en-US" sz="1400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8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Lino Fučić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9B76737D-93E5-449F-A9D1-64E1703C7BBC}"/>
              </a:ext>
            </a:extLst>
          </p:cNvPr>
          <p:cNvSpPr txBox="1"/>
          <p:nvPr/>
        </p:nvSpPr>
        <p:spPr>
          <a:xfrm>
            <a:off x="0" y="2492896"/>
            <a:ext cx="461665" cy="374441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PKOK U GLAVNOM PROJEKTU</a:t>
            </a:r>
            <a:endParaRPr lang="hr-HR" dirty="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50825" y="1052513"/>
            <a:ext cx="8642350" cy="441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Ctr="1"/>
          <a:lstStyle/>
          <a:p>
            <a:pPr>
              <a:buFontTx/>
              <a:buChar char="-"/>
            </a:pPr>
            <a:r>
              <a:rPr lang="hr-HR" sz="3200" b="1" dirty="0">
                <a:latin typeface="Palatino Linotype" pitchFamily="18" charset="0"/>
              </a:rPr>
              <a:t> primjer: ispitivanje nosive </a:t>
            </a:r>
          </a:p>
          <a:p>
            <a:r>
              <a:rPr lang="hr-HR" sz="3200" b="1" dirty="0">
                <a:latin typeface="Palatino Linotype" pitchFamily="18" charset="0"/>
              </a:rPr>
              <a:t>konstrukcije – probno opterećenje</a:t>
            </a:r>
            <a:endParaRPr lang="hr-HR" sz="3200" b="1" dirty="0">
              <a:solidFill>
                <a:srgbClr val="FF0000"/>
              </a:solidFill>
              <a:latin typeface="Palatino Linotype" pitchFamily="18" charset="0"/>
            </a:endParaRPr>
          </a:p>
          <a:p>
            <a:pPr>
              <a:buFontTx/>
              <a:buChar char="-"/>
            </a:pPr>
            <a:endParaRPr lang="hr-HR" sz="1800" b="1" dirty="0">
              <a:latin typeface="Palatino Linotype" pitchFamily="18" charset="0"/>
            </a:endParaRPr>
          </a:p>
          <a:p>
            <a:pPr>
              <a:buFontTx/>
              <a:buChar char="-"/>
            </a:pPr>
            <a:r>
              <a:rPr lang="hr-HR" sz="2800" b="1" dirty="0">
                <a:latin typeface="Palatino Linotype" pitchFamily="18" charset="0"/>
              </a:rPr>
              <a:t> definirane sheme i </a:t>
            </a:r>
            <a:r>
              <a:rPr lang="hr-HR" sz="2800" b="1" dirty="0" smtClean="0">
                <a:latin typeface="Palatino Linotype" pitchFamily="18" charset="0"/>
              </a:rPr>
              <a:t>dinamika </a:t>
            </a:r>
            <a:r>
              <a:rPr lang="hr-HR" sz="2800" b="1" dirty="0">
                <a:latin typeface="Palatino Linotype" pitchFamily="18" charset="0"/>
              </a:rPr>
              <a:t>(trajanje i promjenjivost opterećenja)</a:t>
            </a:r>
          </a:p>
          <a:p>
            <a:pPr>
              <a:buFontTx/>
              <a:buChar char="-"/>
            </a:pPr>
            <a:endParaRPr lang="hr-HR" sz="1800" b="1" dirty="0">
              <a:latin typeface="Palatino Linotype" pitchFamily="18" charset="0"/>
            </a:endParaRPr>
          </a:p>
          <a:p>
            <a:pPr>
              <a:buFontTx/>
              <a:buChar char="-"/>
            </a:pPr>
            <a:r>
              <a:rPr lang="hr-HR" sz="2800" b="1" dirty="0">
                <a:latin typeface="Palatino Linotype" pitchFamily="18" charset="0"/>
              </a:rPr>
              <a:t> definirane točke mjerenja i veličine koje će se mjeriti (</a:t>
            </a:r>
            <a:r>
              <a:rPr lang="hr-HR" sz="2800" b="1" dirty="0" err="1" smtClean="0">
                <a:latin typeface="Palatino Linotype" pitchFamily="18" charset="0"/>
              </a:rPr>
              <a:t>progibi</a:t>
            </a:r>
            <a:r>
              <a:rPr lang="hr-HR" sz="2800" b="1" dirty="0" smtClean="0">
                <a:latin typeface="Palatino Linotype" pitchFamily="18" charset="0"/>
              </a:rPr>
              <a:t>, </a:t>
            </a:r>
            <a:r>
              <a:rPr lang="hr-HR" sz="2800" b="1" dirty="0" smtClean="0">
                <a:latin typeface="Palatino Linotype" pitchFamily="18" charset="0"/>
              </a:rPr>
              <a:t>naponi, </a:t>
            </a:r>
            <a:r>
              <a:rPr lang="hr-HR" sz="2800" b="1" dirty="0">
                <a:latin typeface="Palatino Linotype" pitchFamily="18" charset="0"/>
              </a:rPr>
              <a:t>deformacije,…)</a:t>
            </a:r>
          </a:p>
          <a:p>
            <a:pPr>
              <a:buFontTx/>
              <a:buChar char="-"/>
            </a:pPr>
            <a:endParaRPr lang="hr-HR" sz="1800" b="1" dirty="0">
              <a:latin typeface="Palatino Linotype" pitchFamily="18" charset="0"/>
            </a:endParaRPr>
          </a:p>
          <a:p>
            <a:pPr>
              <a:buFontTx/>
              <a:buChar char="-"/>
            </a:pPr>
            <a:r>
              <a:rPr lang="hr-HR" sz="2800" b="1" dirty="0">
                <a:latin typeface="Palatino Linotype" pitchFamily="18" charset="0"/>
              </a:rPr>
              <a:t> specificirani očekivani rezultati i </a:t>
            </a:r>
            <a:r>
              <a:rPr lang="hr-HR" sz="2800" b="1" dirty="0" smtClean="0">
                <a:latin typeface="Palatino Linotype" pitchFamily="18" charset="0"/>
              </a:rPr>
              <a:t>mjera </a:t>
            </a:r>
            <a:r>
              <a:rPr lang="hr-HR" sz="2800" b="1" dirty="0">
                <a:latin typeface="Palatino Linotype" pitchFamily="18" charset="0"/>
              </a:rPr>
              <a:t>prihvatljivosti odstupanja od očekivanja</a:t>
            </a:r>
            <a:endParaRPr lang="hr-HR" sz="2800" b="1" dirty="0">
              <a:solidFill>
                <a:srgbClr val="FF0000"/>
              </a:solidFill>
              <a:latin typeface="Palatino Linotype" pitchFamily="18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467544" y="260648"/>
            <a:ext cx="8229600" cy="561975"/>
          </a:xfrm>
        </p:spPr>
        <p:txBody>
          <a:bodyPr/>
          <a:lstStyle/>
          <a:p>
            <a:pPr algn="l" eaLnBrk="1" hangingPunct="1">
              <a:lnSpc>
                <a:spcPts val="3600"/>
              </a:lnSpc>
            </a:pPr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 </a:t>
            </a:r>
            <a:r>
              <a:rPr lang="hr-HR" sz="3200" b="1" i="1" dirty="0">
                <a:solidFill>
                  <a:srgbClr val="006600"/>
                </a:solidFill>
                <a:latin typeface="Palatino Linotype" pitchFamily="18" charset="0"/>
              </a:rPr>
              <a:t>  Ispravnost dijelova građevine</a:t>
            </a:r>
            <a:r>
              <a:rPr lang="hr-HR" dirty="0"/>
              <a:t/>
            </a:r>
            <a:br>
              <a:rPr lang="hr-HR" dirty="0"/>
            </a:br>
            <a:r>
              <a:rPr lang="hr-HR" altLang="en-US" dirty="0"/>
              <a:t/>
            </a:r>
            <a:br>
              <a:rPr lang="hr-HR" altLang="en-US" dirty="0"/>
            </a:br>
            <a:endParaRPr lang="en-GB" altLang="en-US" dirty="0"/>
          </a:p>
        </p:txBody>
      </p:sp>
      <p:sp>
        <p:nvSpPr>
          <p:cNvPr id="20484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01FA78E-2007-4240-8730-628006C857A1}" type="slidenum">
              <a:rPr lang="en-US" altLang="en-US" smtClean="0"/>
              <a:pPr/>
              <a:t>16</a:t>
            </a:fld>
            <a:r>
              <a:rPr lang="hr-HR" altLang="en-US" dirty="0" smtClean="0"/>
              <a:t>/46</a:t>
            </a:r>
            <a:endParaRPr lang="en-US" altLang="en-US" dirty="0"/>
          </a:p>
        </p:txBody>
      </p:sp>
      <p:sp>
        <p:nvSpPr>
          <p:cNvPr id="20485" name="Rezervirano mjesto podnožja 1"/>
          <p:cNvSpPr txBox="1">
            <a:spLocks/>
          </p:cNvSpPr>
          <p:nvPr/>
        </p:nvSpPr>
        <p:spPr bwMode="auto">
          <a:xfrm>
            <a:off x="1195388" y="6397625"/>
            <a:ext cx="70580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en-US" altLang="en-US" sz="1400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8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Lino Fučić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6CD86980-DECA-4AA5-9303-5E2E032068C9}"/>
              </a:ext>
            </a:extLst>
          </p:cNvPr>
          <p:cNvSpPr txBox="1"/>
          <p:nvPr/>
        </p:nvSpPr>
        <p:spPr>
          <a:xfrm>
            <a:off x="0" y="2492896"/>
            <a:ext cx="461665" cy="374441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PKOK U GLAVNOM PROJEKTU</a:t>
            </a:r>
            <a:endParaRPr lang="hr-HR" dirty="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50825" y="1052513"/>
            <a:ext cx="8642350" cy="441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Ctr="1"/>
          <a:lstStyle/>
          <a:p>
            <a:endParaRPr lang="hr-HR" sz="3200" b="1" dirty="0">
              <a:latin typeface="Palatino Linotype" pitchFamily="18" charset="0"/>
            </a:endParaRPr>
          </a:p>
          <a:p>
            <a:r>
              <a:rPr lang="vi-VN" sz="3200" b="1" dirty="0">
                <a:latin typeface="Palatino Linotype" pitchFamily="18" charset="0"/>
              </a:rPr>
              <a:t>4. </a:t>
            </a:r>
            <a:r>
              <a:rPr lang="hr-HR" sz="3200" b="1" dirty="0" smtClean="0">
                <a:latin typeface="Palatino Linotype" pitchFamily="18" charset="0"/>
              </a:rPr>
              <a:t>Z</a:t>
            </a:r>
            <a:r>
              <a:rPr lang="vi-VN" sz="3200" b="1" dirty="0" smtClean="0">
                <a:latin typeface="Palatino Linotype" pitchFamily="18" charset="0"/>
              </a:rPr>
              <a:t>ahtjev</a:t>
            </a:r>
            <a:r>
              <a:rPr lang="hr-HR" sz="3200" b="1" dirty="0" smtClean="0">
                <a:latin typeface="Palatino Linotype" pitchFamily="18" charset="0"/>
              </a:rPr>
              <a:t>i</a:t>
            </a:r>
            <a:r>
              <a:rPr lang="vi-VN" sz="3200" b="1" dirty="0" smtClean="0">
                <a:latin typeface="Palatino Linotype" pitchFamily="18" charset="0"/>
              </a:rPr>
              <a:t> </a:t>
            </a:r>
            <a:r>
              <a:rPr lang="vi-VN" sz="3200" b="1" dirty="0">
                <a:latin typeface="Palatino Linotype" pitchFamily="18" charset="0"/>
              </a:rPr>
              <a:t>koji moraju biti ispunjeni tijekom izvođenja projektiranog dijela građevine, a koji imaju utjecaj na postizanje projektiranih odnosno propisanih tehničkih i/ili funkcionalnih svojstava tog dijela građevine, te na ispunjavanje temeljnih zahtjeva za građevinu u cjelini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467544" y="260648"/>
            <a:ext cx="8229600" cy="561975"/>
          </a:xfrm>
        </p:spPr>
        <p:txBody>
          <a:bodyPr/>
          <a:lstStyle/>
          <a:p>
            <a:pPr algn="l" eaLnBrk="1" hangingPunct="1">
              <a:lnSpc>
                <a:spcPts val="3600"/>
              </a:lnSpc>
            </a:pPr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 </a:t>
            </a:r>
            <a:r>
              <a:rPr lang="hr-HR" sz="3200" b="1" i="1" dirty="0">
                <a:solidFill>
                  <a:srgbClr val="006600"/>
                </a:solidFill>
                <a:latin typeface="Palatino Linotype" pitchFamily="18" charset="0"/>
              </a:rPr>
              <a:t>  Zahtjevi tijekom građenja</a:t>
            </a:r>
            <a:r>
              <a:rPr lang="hr-HR" dirty="0"/>
              <a:t/>
            </a:r>
            <a:br>
              <a:rPr lang="hr-HR" dirty="0"/>
            </a:br>
            <a:r>
              <a:rPr lang="hr-HR" altLang="en-US" dirty="0"/>
              <a:t/>
            </a:r>
            <a:br>
              <a:rPr lang="hr-HR" altLang="en-US" dirty="0"/>
            </a:br>
            <a:endParaRPr lang="en-GB" altLang="en-US" dirty="0"/>
          </a:p>
        </p:txBody>
      </p:sp>
      <p:sp>
        <p:nvSpPr>
          <p:cNvPr id="20484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01FA78E-2007-4240-8730-628006C857A1}" type="slidenum">
              <a:rPr lang="en-US" altLang="en-US" smtClean="0"/>
              <a:pPr/>
              <a:t>17</a:t>
            </a:fld>
            <a:r>
              <a:rPr lang="hr-HR" altLang="en-US" dirty="0" smtClean="0"/>
              <a:t>/46</a:t>
            </a:r>
            <a:endParaRPr lang="en-US" altLang="en-US" dirty="0"/>
          </a:p>
        </p:txBody>
      </p:sp>
      <p:sp>
        <p:nvSpPr>
          <p:cNvPr id="20485" name="Rezervirano mjesto podnožja 1"/>
          <p:cNvSpPr txBox="1">
            <a:spLocks/>
          </p:cNvSpPr>
          <p:nvPr/>
        </p:nvSpPr>
        <p:spPr bwMode="auto">
          <a:xfrm>
            <a:off x="1195388" y="6397625"/>
            <a:ext cx="70580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en-US" altLang="en-US" sz="1400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8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Lino Fučić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16C6D4D3-7F9B-41DF-9844-BADD42CB8817}"/>
              </a:ext>
            </a:extLst>
          </p:cNvPr>
          <p:cNvSpPr txBox="1"/>
          <p:nvPr/>
        </p:nvSpPr>
        <p:spPr>
          <a:xfrm>
            <a:off x="0" y="2492896"/>
            <a:ext cx="461665" cy="374441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PKOK U GLAVNOM PROJEKTU</a:t>
            </a:r>
            <a:endParaRPr lang="hr-HR" dirty="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50825" y="1052513"/>
            <a:ext cx="8642350" cy="441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Ctr="1"/>
          <a:lstStyle/>
          <a:p>
            <a:r>
              <a:rPr lang="hr-HR" sz="3200" b="1" dirty="0" smtClean="0">
                <a:latin typeface="Palatino Linotype" pitchFamily="18" charset="0"/>
              </a:rPr>
              <a:t>Primjeri:</a:t>
            </a:r>
            <a:endParaRPr lang="hr-HR" sz="3200" b="1" dirty="0">
              <a:latin typeface="Palatino Linotype" pitchFamily="18" charset="0"/>
            </a:endParaRPr>
          </a:p>
          <a:p>
            <a:pPr>
              <a:buFontTx/>
              <a:buChar char="-"/>
            </a:pPr>
            <a:r>
              <a:rPr lang="hr-HR" sz="3200" b="1" dirty="0">
                <a:latin typeface="Palatino Linotype" pitchFamily="18" charset="0"/>
              </a:rPr>
              <a:t> zahtjevi za temperaturom okoliša pri izvođenju nekih radova</a:t>
            </a:r>
          </a:p>
          <a:p>
            <a:pPr>
              <a:buFontTx/>
              <a:buChar char="-"/>
            </a:pPr>
            <a:r>
              <a:rPr lang="hr-HR" sz="3200" b="1" dirty="0">
                <a:latin typeface="Palatino Linotype" pitchFamily="18" charset="0"/>
              </a:rPr>
              <a:t> zahtjevi u vezi stupnja zasićenosti vlagom</a:t>
            </a:r>
          </a:p>
          <a:p>
            <a:pPr>
              <a:buFontTx/>
              <a:buChar char="-"/>
            </a:pPr>
            <a:r>
              <a:rPr lang="hr-HR" sz="3200" b="1" dirty="0">
                <a:latin typeface="Palatino Linotype" pitchFamily="18" charset="0"/>
              </a:rPr>
              <a:t> zahtjevi u vezi zbijenosti temeljnog tla</a:t>
            </a:r>
          </a:p>
          <a:p>
            <a:pPr>
              <a:buFontTx/>
              <a:buChar char="-"/>
            </a:pPr>
            <a:r>
              <a:rPr lang="hr-HR" sz="3200" b="1" dirty="0">
                <a:latin typeface="Palatino Linotype" pitchFamily="18" charset="0"/>
              </a:rPr>
              <a:t> zahtjevi u vezi izvođenja radne reške</a:t>
            </a:r>
          </a:p>
          <a:p>
            <a:pPr>
              <a:buFontTx/>
              <a:buChar char="-"/>
            </a:pPr>
            <a:r>
              <a:rPr lang="hr-HR" sz="3200" b="1" dirty="0">
                <a:latin typeface="Palatino Linotype" pitchFamily="18" charset="0"/>
              </a:rPr>
              <a:t> zahtjevi u vezi otpuštanja nosivih skela</a:t>
            </a:r>
          </a:p>
          <a:p>
            <a:pPr>
              <a:buFontTx/>
              <a:buChar char="-"/>
            </a:pPr>
            <a:r>
              <a:rPr lang="hr-HR" sz="3200" b="1" dirty="0">
                <a:latin typeface="Palatino Linotype" pitchFamily="18" charset="0"/>
              </a:rPr>
              <a:t> ….</a:t>
            </a:r>
          </a:p>
          <a:p>
            <a:endParaRPr lang="vi-VN" sz="3200" b="1" dirty="0">
              <a:latin typeface="Palatino Linotype" pitchFamily="18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467544" y="260648"/>
            <a:ext cx="8229600" cy="561975"/>
          </a:xfrm>
        </p:spPr>
        <p:txBody>
          <a:bodyPr/>
          <a:lstStyle/>
          <a:p>
            <a:pPr algn="l" eaLnBrk="1" hangingPunct="1">
              <a:lnSpc>
                <a:spcPts val="3600"/>
              </a:lnSpc>
            </a:pPr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 </a:t>
            </a:r>
            <a:r>
              <a:rPr lang="hr-HR" sz="3200" b="1" i="1" dirty="0">
                <a:solidFill>
                  <a:srgbClr val="006600"/>
                </a:solidFill>
                <a:latin typeface="Palatino Linotype" pitchFamily="18" charset="0"/>
              </a:rPr>
              <a:t>Zahtjevi tijekom građenja</a:t>
            </a:r>
            <a:r>
              <a:rPr lang="hr-HR" dirty="0"/>
              <a:t/>
            </a:r>
            <a:br>
              <a:rPr lang="hr-HR" dirty="0"/>
            </a:br>
            <a:r>
              <a:rPr lang="hr-HR" altLang="en-US" dirty="0"/>
              <a:t/>
            </a:r>
            <a:br>
              <a:rPr lang="hr-HR" altLang="en-US" dirty="0"/>
            </a:br>
            <a:endParaRPr lang="en-GB" altLang="en-US" dirty="0"/>
          </a:p>
        </p:txBody>
      </p:sp>
      <p:sp>
        <p:nvSpPr>
          <p:cNvPr id="20484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01FA78E-2007-4240-8730-628006C857A1}" type="slidenum">
              <a:rPr lang="en-US" altLang="en-US" smtClean="0"/>
              <a:pPr/>
              <a:t>18</a:t>
            </a:fld>
            <a:r>
              <a:rPr lang="hr-HR" altLang="en-US" dirty="0" smtClean="0"/>
              <a:t>/46</a:t>
            </a:r>
            <a:endParaRPr lang="en-US" altLang="en-US" dirty="0"/>
          </a:p>
        </p:txBody>
      </p:sp>
      <p:sp>
        <p:nvSpPr>
          <p:cNvPr id="20485" name="Rezervirano mjesto podnožja 1"/>
          <p:cNvSpPr txBox="1">
            <a:spLocks/>
          </p:cNvSpPr>
          <p:nvPr/>
        </p:nvSpPr>
        <p:spPr bwMode="auto">
          <a:xfrm>
            <a:off x="1195388" y="6397625"/>
            <a:ext cx="70580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en-US" altLang="en-US" sz="1400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8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Lino Fučić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F4C056D4-A257-441C-B539-AA22B314213E}"/>
              </a:ext>
            </a:extLst>
          </p:cNvPr>
          <p:cNvSpPr txBox="1"/>
          <p:nvPr/>
        </p:nvSpPr>
        <p:spPr>
          <a:xfrm>
            <a:off x="0" y="2492896"/>
            <a:ext cx="461665" cy="374441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PKOK U GLAVNOM PROJEKTU</a:t>
            </a:r>
            <a:endParaRPr lang="hr-HR" dirty="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250825" y="908050"/>
            <a:ext cx="8642350" cy="441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Ctr="1"/>
          <a:lstStyle/>
          <a:p>
            <a:endParaRPr lang="hr-HR" sz="3200" b="1" dirty="0">
              <a:latin typeface="Palatino Linotype" pitchFamily="18" charset="0"/>
            </a:endParaRPr>
          </a:p>
          <a:p>
            <a:r>
              <a:rPr lang="hr-HR" sz="3200" b="1" dirty="0">
                <a:latin typeface="Palatino Linotype" pitchFamily="18" charset="0"/>
              </a:rPr>
              <a:t>5. Zahtjevi za ispitivanje dijelova građevine koji se provode prije uporabe i kod pune zaposjednutosti</a:t>
            </a:r>
          </a:p>
          <a:p>
            <a:endParaRPr lang="hr-HR" sz="3200" b="1" dirty="0">
              <a:latin typeface="Palatino Linotype" pitchFamily="18" charset="0"/>
            </a:endParaRPr>
          </a:p>
          <a:p>
            <a:pPr marL="457200" indent="-457200">
              <a:buFontTx/>
              <a:buChar char="-"/>
            </a:pPr>
            <a:r>
              <a:rPr lang="hr-HR" sz="3200" b="1" dirty="0">
                <a:latin typeface="Palatino Linotype" pitchFamily="18" charset="0"/>
              </a:rPr>
              <a:t>prije uporabe – faza građenja</a:t>
            </a:r>
          </a:p>
          <a:p>
            <a:pPr marL="457200" indent="-457200">
              <a:buFontTx/>
              <a:buChar char="-"/>
            </a:pPr>
            <a:endParaRPr lang="hr-HR" sz="3200" b="1" dirty="0">
              <a:latin typeface="Palatino Linotype" pitchFamily="18" charset="0"/>
            </a:endParaRPr>
          </a:p>
          <a:p>
            <a:pPr marL="457200" indent="-457200">
              <a:buFontTx/>
              <a:buChar char="-"/>
            </a:pPr>
            <a:r>
              <a:rPr lang="hr-HR" sz="3200" b="1" dirty="0">
                <a:latin typeface="Palatino Linotype" pitchFamily="18" charset="0"/>
              </a:rPr>
              <a:t>puna zaposjednutost – faza uporabe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xfrm>
            <a:off x="539552" y="188640"/>
            <a:ext cx="8229600" cy="561975"/>
          </a:xfrm>
        </p:spPr>
        <p:txBody>
          <a:bodyPr/>
          <a:lstStyle/>
          <a:p>
            <a:pPr algn="l" eaLnBrk="1" hangingPunct="1">
              <a:lnSpc>
                <a:spcPts val="3600"/>
              </a:lnSpc>
            </a:pPr>
            <a:r>
              <a:rPr lang="hr-HR" sz="3200" b="1" i="1" dirty="0">
                <a:solidFill>
                  <a:srgbClr val="006600"/>
                </a:solidFill>
                <a:latin typeface="Palatino Linotype" pitchFamily="18" charset="0"/>
              </a:rPr>
              <a:t> Ispitivanje prije korištenja</a:t>
            </a:r>
            <a:r>
              <a:rPr lang="hr-HR" dirty="0"/>
              <a:t/>
            </a:r>
            <a:br>
              <a:rPr lang="hr-HR" dirty="0"/>
            </a:br>
            <a:r>
              <a:rPr lang="hr-HR" altLang="en-US" dirty="0"/>
              <a:t/>
            </a:r>
            <a:br>
              <a:rPr lang="hr-HR" altLang="en-US" dirty="0"/>
            </a:br>
            <a:endParaRPr lang="en-GB" altLang="en-US" dirty="0"/>
          </a:p>
        </p:txBody>
      </p:sp>
      <p:sp>
        <p:nvSpPr>
          <p:cNvPr id="22532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5871D44-52A8-4E38-9A69-68BDD1E227E9}" type="slidenum">
              <a:rPr lang="en-US" altLang="en-US" smtClean="0"/>
              <a:pPr/>
              <a:t>19</a:t>
            </a:fld>
            <a:r>
              <a:rPr lang="hr-HR" altLang="en-US" dirty="0" smtClean="0"/>
              <a:t>/46</a:t>
            </a:r>
            <a:endParaRPr lang="en-US" altLang="en-US" dirty="0"/>
          </a:p>
        </p:txBody>
      </p:sp>
      <p:sp>
        <p:nvSpPr>
          <p:cNvPr id="8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Lino Fučić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F106C3C-59D0-4232-96E3-1130513B5982}"/>
              </a:ext>
            </a:extLst>
          </p:cNvPr>
          <p:cNvSpPr txBox="1"/>
          <p:nvPr/>
        </p:nvSpPr>
        <p:spPr>
          <a:xfrm>
            <a:off x="0" y="2492896"/>
            <a:ext cx="461665" cy="374441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PKOK U GLAVNOM PROJEKTU</a:t>
            </a:r>
            <a:endParaRPr lang="hr-HR" dirty="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algn="l" eaLnBrk="1" hangingPunct="1"/>
            <a:r>
              <a:rPr lang="hr-HR" altLang="en-US" sz="3200" b="1" i="1" dirty="0">
                <a:solidFill>
                  <a:srgbClr val="006600"/>
                </a:solidFill>
                <a:latin typeface="Palatino Linotype" pitchFamily="18" charset="0"/>
              </a:rPr>
              <a:t>sadržaj</a:t>
            </a:r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 </a:t>
            </a:r>
            <a:endParaRPr lang="en-GB" altLang="en-US" b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6148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897DE83-654C-4DE1-B9D3-12CAC56D5720}" type="slidenum">
              <a:rPr lang="en-US" altLang="en-US" smtClean="0"/>
              <a:pPr/>
              <a:t>2</a:t>
            </a:fld>
            <a:r>
              <a:rPr lang="hr-HR" altLang="en-US" dirty="0" smtClean="0"/>
              <a:t>/46</a:t>
            </a:r>
          </a:p>
          <a:p>
            <a:endParaRPr lang="en-US" altLang="en-US" dirty="0"/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323850" y="1125538"/>
            <a:ext cx="8569325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r-HR" altLang="en-US" sz="3200" b="1" i="1" dirty="0">
              <a:latin typeface="Palatino Linotype" pitchFamily="18" charset="0"/>
              <a:cs typeface="Tahoma" pitchFamily="34" charset="0"/>
            </a:endParaRPr>
          </a:p>
          <a:p>
            <a:r>
              <a:rPr lang="hr-HR" altLang="en-US" sz="3200" b="1" i="1" dirty="0">
                <a:latin typeface="Palatino Linotype" pitchFamily="18" charset="0"/>
                <a:cs typeface="Tahoma" pitchFamily="34" charset="0"/>
              </a:rPr>
              <a:t>Program kontrole i osiguranja kvalitete</a:t>
            </a:r>
          </a:p>
          <a:p>
            <a:r>
              <a:rPr lang="hr-HR" altLang="en-US" sz="2000" b="1" i="1" dirty="0">
                <a:latin typeface="Palatino Linotype" pitchFamily="18" charset="0"/>
                <a:cs typeface="Tahoma" pitchFamily="34" charset="0"/>
              </a:rPr>
              <a:t>glavni projekt – izvedbeni projekt – tipski projekt – projekt uklanjanja</a:t>
            </a:r>
          </a:p>
          <a:p>
            <a:endParaRPr lang="hr-HR" altLang="en-US" sz="3200" b="1" i="1" dirty="0">
              <a:latin typeface="Palatino Linotype" pitchFamily="18" charset="0"/>
              <a:cs typeface="Tahoma" pitchFamily="34" charset="0"/>
            </a:endParaRPr>
          </a:p>
          <a:p>
            <a:r>
              <a:rPr lang="hr-HR" altLang="en-US" sz="3200" b="1" i="1" dirty="0">
                <a:latin typeface="Palatino Linotype" pitchFamily="18" charset="0"/>
                <a:cs typeface="Tahoma" pitchFamily="34" charset="0"/>
              </a:rPr>
              <a:t>	Troškovnik</a:t>
            </a:r>
          </a:p>
          <a:p>
            <a:r>
              <a:rPr lang="hr-HR" altLang="en-US" sz="3200" b="1" i="1" dirty="0">
                <a:latin typeface="Palatino Linotype" pitchFamily="18" charset="0"/>
                <a:cs typeface="Tahoma" pitchFamily="34" charset="0"/>
              </a:rPr>
              <a:t>	</a:t>
            </a:r>
            <a:r>
              <a:rPr lang="hr-HR" altLang="en-US" sz="2000" b="1" i="1" dirty="0">
                <a:latin typeface="Palatino Linotype" pitchFamily="18" charset="0"/>
                <a:cs typeface="Tahoma" pitchFamily="34" charset="0"/>
              </a:rPr>
              <a:t>odnos PKOK i troškovnika</a:t>
            </a:r>
          </a:p>
          <a:p>
            <a:endParaRPr lang="hr-HR" altLang="en-US" sz="3200" b="1" i="1" dirty="0">
              <a:latin typeface="Palatino Linotype" pitchFamily="18" charset="0"/>
              <a:cs typeface="Tahoma" pitchFamily="34" charset="0"/>
            </a:endParaRPr>
          </a:p>
          <a:p>
            <a:r>
              <a:rPr lang="hr-HR" altLang="en-US" sz="3200" b="1" i="1" dirty="0">
                <a:latin typeface="Palatino Linotype" pitchFamily="18" charset="0"/>
                <a:cs typeface="Tahoma" pitchFamily="34" charset="0"/>
              </a:rPr>
              <a:t>		Opći tehnički uvjeti</a:t>
            </a:r>
          </a:p>
          <a:p>
            <a:r>
              <a:rPr lang="hr-HR" altLang="en-US" sz="3200" b="1" i="1" dirty="0">
                <a:latin typeface="Palatino Linotype" pitchFamily="18" charset="0"/>
                <a:cs typeface="Tahoma" pitchFamily="34" charset="0"/>
              </a:rPr>
              <a:t>		</a:t>
            </a:r>
            <a:r>
              <a:rPr lang="hr-HR" altLang="en-US" sz="2000" b="1" i="1" dirty="0">
                <a:latin typeface="Palatino Linotype" pitchFamily="18" charset="0"/>
                <a:cs typeface="Tahoma" pitchFamily="34" charset="0"/>
              </a:rPr>
              <a:t>odnos PKOK i OTU</a:t>
            </a: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Lino Fučić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250825" y="908050"/>
            <a:ext cx="8642350" cy="441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Ctr="1"/>
          <a:lstStyle/>
          <a:p>
            <a:endParaRPr lang="hr-HR" sz="3200" b="1" dirty="0" smtClean="0">
              <a:latin typeface="Palatino Linotype" pitchFamily="18" charset="0"/>
            </a:endParaRPr>
          </a:p>
          <a:p>
            <a:r>
              <a:rPr lang="hr-HR" sz="3200" b="1" dirty="0" smtClean="0">
                <a:latin typeface="Palatino Linotype" pitchFamily="18" charset="0"/>
              </a:rPr>
              <a:t>Primjeri:</a:t>
            </a:r>
            <a:endParaRPr lang="hr-HR" sz="3200" b="1" dirty="0">
              <a:latin typeface="Palatino Linotype" pitchFamily="18" charset="0"/>
            </a:endParaRPr>
          </a:p>
          <a:p>
            <a:r>
              <a:rPr lang="hr-HR" sz="3200" b="1" dirty="0">
                <a:latin typeface="Palatino Linotype" pitchFamily="18" charset="0"/>
              </a:rPr>
              <a:t>- protupožarni sustavi</a:t>
            </a:r>
          </a:p>
          <a:p>
            <a:pPr>
              <a:buFontTx/>
              <a:buChar char="-"/>
            </a:pPr>
            <a:endParaRPr lang="hr-HR" sz="3200" b="1" dirty="0">
              <a:latin typeface="Palatino Linotype" pitchFamily="18" charset="0"/>
            </a:endParaRPr>
          </a:p>
          <a:p>
            <a:pPr>
              <a:buFontTx/>
              <a:buChar char="-"/>
            </a:pPr>
            <a:r>
              <a:rPr lang="hr-HR" sz="3200" b="1" dirty="0">
                <a:latin typeface="Palatino Linotype" pitchFamily="18" charset="0"/>
              </a:rPr>
              <a:t> funkcionalnost automatskih sustava</a:t>
            </a:r>
          </a:p>
          <a:p>
            <a:pPr>
              <a:buFontTx/>
              <a:buChar char="-"/>
            </a:pPr>
            <a:endParaRPr lang="hr-HR" sz="3200" b="1" dirty="0">
              <a:latin typeface="Palatino Linotype" pitchFamily="18" charset="0"/>
            </a:endParaRPr>
          </a:p>
          <a:p>
            <a:pPr>
              <a:buFontTx/>
              <a:buChar char="-"/>
            </a:pPr>
            <a:r>
              <a:rPr lang="hr-HR" sz="3200" b="1" dirty="0">
                <a:latin typeface="Palatino Linotype" pitchFamily="18" charset="0"/>
              </a:rPr>
              <a:t> grijanje/hlađenje, </a:t>
            </a:r>
            <a:r>
              <a:rPr lang="hr-HR" sz="3200" b="1" dirty="0" err="1">
                <a:latin typeface="Palatino Linotype" pitchFamily="18" charset="0"/>
              </a:rPr>
              <a:t>kondicioniranje</a:t>
            </a:r>
            <a:r>
              <a:rPr lang="hr-HR" sz="3200" b="1" dirty="0">
                <a:latin typeface="Palatino Linotype" pitchFamily="18" charset="0"/>
              </a:rPr>
              <a:t> zraka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xfrm>
            <a:off x="539552" y="188640"/>
            <a:ext cx="8229600" cy="561975"/>
          </a:xfrm>
        </p:spPr>
        <p:txBody>
          <a:bodyPr/>
          <a:lstStyle/>
          <a:p>
            <a:pPr algn="l" eaLnBrk="1" hangingPunct="1">
              <a:lnSpc>
                <a:spcPts val="3600"/>
              </a:lnSpc>
            </a:pPr>
            <a:r>
              <a:rPr lang="hr-HR" sz="3200" b="1" i="1" dirty="0">
                <a:solidFill>
                  <a:srgbClr val="006600"/>
                </a:solidFill>
                <a:latin typeface="Palatino Linotype" pitchFamily="18" charset="0"/>
              </a:rPr>
              <a:t> Ispitivanje prije korištenja</a:t>
            </a:r>
            <a:r>
              <a:rPr lang="hr-HR" dirty="0"/>
              <a:t/>
            </a:r>
            <a:br>
              <a:rPr lang="hr-HR" dirty="0"/>
            </a:br>
            <a:r>
              <a:rPr lang="hr-HR" altLang="en-US" dirty="0"/>
              <a:t/>
            </a:r>
            <a:br>
              <a:rPr lang="hr-HR" altLang="en-US" dirty="0"/>
            </a:br>
            <a:endParaRPr lang="en-GB" altLang="en-US" dirty="0"/>
          </a:p>
        </p:txBody>
      </p:sp>
      <p:sp>
        <p:nvSpPr>
          <p:cNvPr id="22532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5871D44-52A8-4E38-9A69-68BDD1E227E9}" type="slidenum">
              <a:rPr lang="en-US" altLang="en-US" smtClean="0"/>
              <a:pPr/>
              <a:t>20</a:t>
            </a:fld>
            <a:r>
              <a:rPr lang="hr-HR" altLang="en-US" dirty="0" smtClean="0"/>
              <a:t>/46</a:t>
            </a:r>
            <a:endParaRPr lang="en-US" altLang="en-US" dirty="0"/>
          </a:p>
        </p:txBody>
      </p:sp>
      <p:sp>
        <p:nvSpPr>
          <p:cNvPr id="8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Lino Fučić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F106C3C-59D0-4232-96E3-1130513B5982}"/>
              </a:ext>
            </a:extLst>
          </p:cNvPr>
          <p:cNvSpPr txBox="1"/>
          <p:nvPr/>
        </p:nvSpPr>
        <p:spPr>
          <a:xfrm>
            <a:off x="0" y="2492896"/>
            <a:ext cx="461665" cy="374441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PKOK U GLAVNOM PROJEKTU</a:t>
            </a:r>
            <a:endParaRPr lang="hr-HR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3516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250825" y="908050"/>
            <a:ext cx="8642350" cy="441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Ctr="1"/>
          <a:lstStyle/>
          <a:p>
            <a:endParaRPr lang="hr-HR" sz="3200" b="1" dirty="0">
              <a:latin typeface="Palatino Linotype" pitchFamily="18" charset="0"/>
            </a:endParaRPr>
          </a:p>
          <a:p>
            <a:endParaRPr lang="hr-HR" sz="3200" b="1" dirty="0">
              <a:latin typeface="Palatino Linotype" pitchFamily="18" charset="0"/>
            </a:endParaRPr>
          </a:p>
          <a:p>
            <a:r>
              <a:rPr lang="hr-HR" sz="3200" b="1" dirty="0">
                <a:latin typeface="Palatino Linotype" pitchFamily="18" charset="0"/>
              </a:rPr>
              <a:t>6. Zahtjevi u vezi provedbe pokusnog rada</a:t>
            </a:r>
          </a:p>
          <a:p>
            <a:endParaRPr lang="hr-HR" sz="3200" b="1" dirty="0">
              <a:latin typeface="Palatino Linotype" pitchFamily="18" charset="0"/>
            </a:endParaRPr>
          </a:p>
          <a:p>
            <a:pPr marL="457200" indent="-457200">
              <a:buFontTx/>
              <a:buChar char="-"/>
            </a:pPr>
            <a:r>
              <a:rPr lang="hr-HR" sz="3200" b="1" dirty="0">
                <a:latin typeface="Palatino Linotype" pitchFamily="18" charset="0"/>
              </a:rPr>
              <a:t>detaljan opis pokusnog rada, </a:t>
            </a:r>
          </a:p>
          <a:p>
            <a:pPr marL="457200" indent="-457200">
              <a:buFontTx/>
              <a:buChar char="-"/>
            </a:pPr>
            <a:r>
              <a:rPr lang="hr-HR" sz="3200" b="1" dirty="0">
                <a:latin typeface="Palatino Linotype" pitchFamily="18" charset="0"/>
              </a:rPr>
              <a:t>postupci ispitivanja, </a:t>
            </a:r>
          </a:p>
          <a:p>
            <a:pPr marL="457200" indent="-457200">
              <a:buFontTx/>
              <a:buChar char="-"/>
            </a:pPr>
            <a:r>
              <a:rPr lang="hr-HR" sz="3200" b="1" dirty="0">
                <a:latin typeface="Palatino Linotype" pitchFamily="18" charset="0"/>
              </a:rPr>
              <a:t>predviđeni rezultati, i </a:t>
            </a:r>
          </a:p>
          <a:p>
            <a:pPr marL="457200" indent="-457200">
              <a:buFontTx/>
              <a:buChar char="-"/>
            </a:pPr>
            <a:r>
              <a:rPr lang="hr-HR" sz="3200" b="1" dirty="0">
                <a:latin typeface="Palatino Linotype" pitchFamily="18" charset="0"/>
              </a:rPr>
              <a:t>trajanje</a:t>
            </a:r>
          </a:p>
          <a:p>
            <a:endParaRPr lang="hr-HR" sz="2800" b="1" dirty="0">
              <a:latin typeface="Palatino Linotype" pitchFamily="18" charset="0"/>
            </a:endParaRPr>
          </a:p>
          <a:p>
            <a:endParaRPr lang="hr-HR" sz="3200" b="1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xfrm>
            <a:off x="467544" y="260648"/>
            <a:ext cx="8229600" cy="561975"/>
          </a:xfrm>
        </p:spPr>
        <p:txBody>
          <a:bodyPr/>
          <a:lstStyle/>
          <a:p>
            <a:pPr algn="l" eaLnBrk="1" hangingPunct="1">
              <a:lnSpc>
                <a:spcPts val="3600"/>
              </a:lnSpc>
            </a:pPr>
            <a:r>
              <a:rPr lang="hr-HR" sz="3200" b="1" i="1" dirty="0">
                <a:solidFill>
                  <a:srgbClr val="006600"/>
                </a:solidFill>
                <a:latin typeface="Palatino Linotype" pitchFamily="18" charset="0"/>
              </a:rPr>
              <a:t> Pokusni rad</a:t>
            </a:r>
            <a:r>
              <a:rPr lang="hr-HR" dirty="0"/>
              <a:t/>
            </a:r>
            <a:br>
              <a:rPr lang="hr-HR" dirty="0"/>
            </a:br>
            <a:r>
              <a:rPr lang="hr-HR" altLang="en-US" dirty="0"/>
              <a:t/>
            </a:r>
            <a:br>
              <a:rPr lang="hr-HR" altLang="en-US" dirty="0"/>
            </a:br>
            <a:endParaRPr lang="en-GB" altLang="en-US" dirty="0"/>
          </a:p>
        </p:txBody>
      </p:sp>
      <p:sp>
        <p:nvSpPr>
          <p:cNvPr id="23556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19CFF50-7C7B-4C4F-8026-6A7AFA276A5A}" type="slidenum">
              <a:rPr lang="en-US" altLang="en-US" smtClean="0"/>
              <a:pPr/>
              <a:t>21</a:t>
            </a:fld>
            <a:r>
              <a:rPr lang="hr-HR" altLang="en-US" dirty="0" smtClean="0"/>
              <a:t>/46</a:t>
            </a:r>
            <a:endParaRPr lang="en-US" altLang="en-US" dirty="0"/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Lino Fučić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EE41C1A7-0023-47D7-A40D-F5C0CF8E01BB}"/>
              </a:ext>
            </a:extLst>
          </p:cNvPr>
          <p:cNvSpPr txBox="1"/>
          <p:nvPr/>
        </p:nvSpPr>
        <p:spPr>
          <a:xfrm>
            <a:off x="0" y="2492896"/>
            <a:ext cx="461665" cy="374441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PKOK U GLAVNOM PROJEKTU</a:t>
            </a:r>
            <a:endParaRPr lang="hr-HR" dirty="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250825" y="908050"/>
            <a:ext cx="8642350" cy="441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Ctr="1"/>
          <a:lstStyle/>
          <a:p>
            <a:endParaRPr lang="hr-HR" sz="3200" b="1" dirty="0">
              <a:latin typeface="Palatino Linotype" pitchFamily="18" charset="0"/>
            </a:endParaRPr>
          </a:p>
          <a:p>
            <a:r>
              <a:rPr lang="hr-HR" sz="3200" b="1" dirty="0">
                <a:latin typeface="Palatino Linotype" pitchFamily="18" charset="0"/>
              </a:rPr>
              <a:t>- mora biti definirano:</a:t>
            </a:r>
            <a:endParaRPr lang="hr-HR" sz="2800" b="1" dirty="0">
              <a:latin typeface="Palatino Linotype" pitchFamily="18" charset="0"/>
            </a:endParaRPr>
          </a:p>
          <a:p>
            <a:endParaRPr lang="hr-HR" sz="2800" b="1" dirty="0">
              <a:latin typeface="Palatino Linotype" pitchFamily="18" charset="0"/>
            </a:endParaRPr>
          </a:p>
          <a:p>
            <a:pPr>
              <a:buFontTx/>
              <a:buChar char="-"/>
            </a:pPr>
            <a:r>
              <a:rPr lang="hr-HR" sz="2800" b="1" dirty="0">
                <a:latin typeface="Palatino Linotype" pitchFamily="18" charset="0"/>
              </a:rPr>
              <a:t> </a:t>
            </a:r>
            <a:r>
              <a:rPr lang="hr-HR" sz="3200" b="1" dirty="0">
                <a:latin typeface="Palatino Linotype" pitchFamily="18" charset="0"/>
              </a:rPr>
              <a:t>koji temeljni zahtjevi su predmet ispitivanja pri pokusnom radu</a:t>
            </a:r>
          </a:p>
          <a:p>
            <a:pPr>
              <a:buFontTx/>
              <a:buChar char="-"/>
            </a:pPr>
            <a:r>
              <a:rPr lang="hr-HR" sz="3200" b="1" dirty="0">
                <a:latin typeface="Palatino Linotype" pitchFamily="18" charset="0"/>
              </a:rPr>
              <a:t> popis parametara koji se ispituju s definiranim metodama ispitivanja i kriteriji za ocjenu parametara </a:t>
            </a:r>
            <a:r>
              <a:rPr lang="hr-HR" sz="2800" b="1" dirty="0">
                <a:latin typeface="Palatino Linotype" pitchFamily="18" charset="0"/>
              </a:rPr>
              <a:t>(plan ispitivanja)</a:t>
            </a:r>
          </a:p>
          <a:p>
            <a:pPr>
              <a:buFontTx/>
              <a:buChar char="-"/>
            </a:pPr>
            <a:r>
              <a:rPr lang="hr-HR" sz="3200" b="1" dirty="0">
                <a:latin typeface="Palatino Linotype" pitchFamily="18" charset="0"/>
              </a:rPr>
              <a:t> redoslijed, učestalost i trajanje ispitivanja </a:t>
            </a:r>
            <a:r>
              <a:rPr lang="hr-HR" sz="2800" b="1" dirty="0">
                <a:latin typeface="Palatino Linotype" pitchFamily="18" charset="0"/>
              </a:rPr>
              <a:t>(program ispitivanja)</a:t>
            </a:r>
          </a:p>
          <a:p>
            <a:endParaRPr lang="hr-HR" sz="3200" b="1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xfrm>
            <a:off x="467544" y="260648"/>
            <a:ext cx="8229600" cy="561975"/>
          </a:xfrm>
        </p:spPr>
        <p:txBody>
          <a:bodyPr/>
          <a:lstStyle/>
          <a:p>
            <a:pPr algn="l" eaLnBrk="1" hangingPunct="1">
              <a:lnSpc>
                <a:spcPts val="3600"/>
              </a:lnSpc>
            </a:pPr>
            <a:r>
              <a:rPr lang="hr-HR" sz="3200" b="1" i="1" dirty="0">
                <a:solidFill>
                  <a:srgbClr val="006600"/>
                </a:solidFill>
                <a:latin typeface="Palatino Linotype" pitchFamily="18" charset="0"/>
              </a:rPr>
              <a:t> Pokusni rad</a:t>
            </a:r>
            <a:r>
              <a:rPr lang="hr-HR" dirty="0"/>
              <a:t/>
            </a:r>
            <a:br>
              <a:rPr lang="hr-HR" dirty="0"/>
            </a:br>
            <a:r>
              <a:rPr lang="hr-HR" altLang="en-US" dirty="0"/>
              <a:t/>
            </a:r>
            <a:br>
              <a:rPr lang="hr-HR" altLang="en-US" dirty="0"/>
            </a:br>
            <a:endParaRPr lang="en-GB" altLang="en-US" dirty="0"/>
          </a:p>
        </p:txBody>
      </p:sp>
      <p:sp>
        <p:nvSpPr>
          <p:cNvPr id="23556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19CFF50-7C7B-4C4F-8026-6A7AFA276A5A}" type="slidenum">
              <a:rPr lang="en-US" altLang="en-US" smtClean="0"/>
              <a:pPr/>
              <a:t>22</a:t>
            </a:fld>
            <a:r>
              <a:rPr lang="hr-HR" altLang="en-US" dirty="0" smtClean="0"/>
              <a:t>/46</a:t>
            </a:r>
            <a:endParaRPr lang="en-US" altLang="en-US" dirty="0"/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Lino Fučić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49E455A-0B19-4A07-A5F3-40B911FDDE29}"/>
              </a:ext>
            </a:extLst>
          </p:cNvPr>
          <p:cNvSpPr txBox="1"/>
          <p:nvPr/>
        </p:nvSpPr>
        <p:spPr>
          <a:xfrm>
            <a:off x="0" y="2492896"/>
            <a:ext cx="461665" cy="374441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PKOK U GLAVNOM PROJEKTU</a:t>
            </a:r>
            <a:endParaRPr lang="hr-HR" dirty="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250825" y="908050"/>
            <a:ext cx="8642350" cy="441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Ctr="1"/>
          <a:lstStyle/>
          <a:p>
            <a:r>
              <a:rPr lang="hr-HR" sz="3200" b="1" dirty="0">
                <a:latin typeface="Palatino Linotype" pitchFamily="18" charset="0"/>
              </a:rPr>
              <a:t>  </a:t>
            </a:r>
          </a:p>
          <a:p>
            <a:endParaRPr lang="hr-HR" sz="2800" b="1" dirty="0">
              <a:latin typeface="Palatino Linotype" pitchFamily="18" charset="0"/>
            </a:endParaRPr>
          </a:p>
          <a:p>
            <a:r>
              <a:rPr lang="hr-HR" sz="3200" b="1" dirty="0">
                <a:latin typeface="Palatino Linotype" pitchFamily="18" charset="0"/>
              </a:rPr>
              <a:t>- očekivane (ciljane)</a:t>
            </a:r>
            <a:r>
              <a:rPr lang="vi-VN" sz="3200" b="1" dirty="0">
                <a:latin typeface="Palatino Linotype" pitchFamily="18" charset="0"/>
              </a:rPr>
              <a:t> vrijednosti parametara koji se ispituju u pokusnom radu</a:t>
            </a:r>
            <a:endParaRPr lang="hr-HR" sz="3200" b="1" dirty="0">
              <a:latin typeface="Palatino Linotype" pitchFamily="18" charset="0"/>
            </a:endParaRPr>
          </a:p>
          <a:p>
            <a:pPr>
              <a:buFontTx/>
              <a:buChar char="-"/>
            </a:pPr>
            <a:r>
              <a:rPr lang="hr-HR" sz="3200" b="1" dirty="0">
                <a:latin typeface="Palatino Linotype" pitchFamily="18" charset="0"/>
              </a:rPr>
              <a:t> prihvatljiva odstupanja postignutih rezultata ispitivanja od očekivanih vrijednosti</a:t>
            </a:r>
          </a:p>
          <a:p>
            <a:pPr>
              <a:buFontTx/>
              <a:buChar char="-"/>
            </a:pPr>
            <a:r>
              <a:rPr lang="hr-HR" sz="3200" b="1" dirty="0">
                <a:latin typeface="Palatino Linotype" pitchFamily="18" charset="0"/>
              </a:rPr>
              <a:t> </a:t>
            </a:r>
            <a:r>
              <a:rPr lang="vi-VN" sz="3200" b="1" dirty="0">
                <a:latin typeface="Palatino Linotype" pitchFamily="18" charset="0"/>
              </a:rPr>
              <a:t>završetak pokusnog rada</a:t>
            </a:r>
            <a:r>
              <a:rPr lang="hr-HR" sz="3200" b="1" dirty="0">
                <a:latin typeface="Palatino Linotype" pitchFamily="18" charset="0"/>
              </a:rPr>
              <a:t> (</a:t>
            </a:r>
            <a:r>
              <a:rPr lang="hr-HR" sz="2800" b="1" dirty="0">
                <a:latin typeface="Palatino Linotype" pitchFamily="18" charset="0"/>
              </a:rPr>
              <a:t>do datuma, do ispunjavanja određenih kriterija, do postignutih rezultata, …)</a:t>
            </a:r>
            <a:r>
              <a:rPr lang="vi-VN" sz="2800" b="1" dirty="0">
                <a:latin typeface="Palatino Linotype" pitchFamily="18" charset="0"/>
              </a:rPr>
              <a:t>.</a:t>
            </a:r>
          </a:p>
          <a:p>
            <a:endParaRPr lang="hr-HR" sz="2800" b="1" dirty="0">
              <a:latin typeface="Palatino Linotype" pitchFamily="18" charset="0"/>
            </a:endParaRPr>
          </a:p>
          <a:p>
            <a:endParaRPr lang="hr-HR" sz="3200" b="1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476250"/>
            <a:ext cx="8229600" cy="561975"/>
          </a:xfrm>
        </p:spPr>
        <p:txBody>
          <a:bodyPr/>
          <a:lstStyle/>
          <a:p>
            <a:pPr algn="l" eaLnBrk="1" hangingPunct="1">
              <a:lnSpc>
                <a:spcPts val="3600"/>
              </a:lnSpc>
            </a:pPr>
            <a:r>
              <a:rPr lang="hr-HR" sz="3200" b="1" i="1" dirty="0">
                <a:solidFill>
                  <a:srgbClr val="006600"/>
                </a:solidFill>
                <a:latin typeface="Palatino Linotype" pitchFamily="18" charset="0"/>
              </a:rPr>
              <a:t> Pokusni rad</a:t>
            </a:r>
            <a:r>
              <a:rPr lang="hr-HR" dirty="0"/>
              <a:t/>
            </a:r>
            <a:br>
              <a:rPr lang="hr-HR" dirty="0"/>
            </a:br>
            <a:r>
              <a:rPr lang="hr-HR" altLang="en-US" dirty="0"/>
              <a:t/>
            </a:r>
            <a:br>
              <a:rPr lang="hr-HR" altLang="en-US" dirty="0"/>
            </a:br>
            <a:endParaRPr lang="en-GB" altLang="en-US" dirty="0"/>
          </a:p>
        </p:txBody>
      </p:sp>
      <p:sp>
        <p:nvSpPr>
          <p:cNvPr id="23556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19CFF50-7C7B-4C4F-8026-6A7AFA276A5A}" type="slidenum">
              <a:rPr lang="en-US" altLang="en-US" smtClean="0"/>
              <a:pPr/>
              <a:t>23</a:t>
            </a:fld>
            <a:r>
              <a:rPr lang="hr-HR" altLang="en-US" dirty="0" smtClean="0"/>
              <a:t>/46</a:t>
            </a:r>
            <a:endParaRPr lang="en-US" altLang="en-US" dirty="0"/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Lino Fučić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F09A762A-3BD6-424A-9472-7DB367D9EE26}"/>
              </a:ext>
            </a:extLst>
          </p:cNvPr>
          <p:cNvSpPr txBox="1"/>
          <p:nvPr/>
        </p:nvSpPr>
        <p:spPr>
          <a:xfrm>
            <a:off x="0" y="2492896"/>
            <a:ext cx="461665" cy="374441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PKOK U GLAVNOM PROJEKTU</a:t>
            </a:r>
            <a:endParaRPr lang="hr-HR" dirty="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250825" y="908050"/>
            <a:ext cx="8642350" cy="441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Ctr="1"/>
          <a:lstStyle/>
          <a:p>
            <a:r>
              <a:rPr lang="hr-HR" sz="3200" b="1" dirty="0">
                <a:latin typeface="Palatino Linotype" pitchFamily="18" charset="0"/>
              </a:rPr>
              <a:t>7</a:t>
            </a:r>
            <a:r>
              <a:rPr lang="hr-HR" sz="3200" b="1" dirty="0" smtClean="0">
                <a:latin typeface="Palatino Linotype" pitchFamily="18" charset="0"/>
              </a:rPr>
              <a:t>. Zahtjevi za preglede </a:t>
            </a:r>
            <a:r>
              <a:rPr lang="hr-HR" sz="3200" b="1" dirty="0">
                <a:latin typeface="Palatino Linotype" pitchFamily="18" charset="0"/>
              </a:rPr>
              <a:t>tijekom uporabe</a:t>
            </a:r>
          </a:p>
          <a:p>
            <a:r>
              <a:rPr lang="hr-HR" sz="3200" b="1" dirty="0">
                <a:latin typeface="Palatino Linotype" pitchFamily="18" charset="0"/>
              </a:rPr>
              <a:t>- pregled i opis kontrolnih ispitivanja i zahtijevanih rezultata</a:t>
            </a:r>
          </a:p>
          <a:p>
            <a:endParaRPr lang="hr-HR" sz="2800" b="1" dirty="0">
              <a:latin typeface="Palatino Linotype" pitchFamily="18" charset="0"/>
            </a:endParaRPr>
          </a:p>
          <a:p>
            <a:r>
              <a:rPr lang="hr-HR" sz="3200" b="1" dirty="0">
                <a:latin typeface="Palatino Linotype" pitchFamily="18" charset="0"/>
              </a:rPr>
              <a:t>- odnosi se na poslove </a:t>
            </a:r>
            <a:r>
              <a:rPr lang="vi-VN" sz="3200" b="1" i="1" dirty="0">
                <a:latin typeface="Palatino Linotype" pitchFamily="18" charset="0"/>
              </a:rPr>
              <a:t>redovito</a:t>
            </a:r>
            <a:r>
              <a:rPr lang="hr-HR" sz="3200" b="1" i="1" dirty="0">
                <a:latin typeface="Palatino Linotype" pitchFamily="18" charset="0"/>
              </a:rPr>
              <a:t>g</a:t>
            </a:r>
            <a:r>
              <a:rPr lang="vi-VN" sz="3200" b="1" i="1" dirty="0">
                <a:latin typeface="Palatino Linotype" pitchFamily="18" charset="0"/>
              </a:rPr>
              <a:t> održavanj</a:t>
            </a:r>
            <a:r>
              <a:rPr lang="hr-HR" sz="3200" b="1" i="1" dirty="0">
                <a:latin typeface="Palatino Linotype" pitchFamily="18" charset="0"/>
              </a:rPr>
              <a:t>a*</a:t>
            </a:r>
          </a:p>
          <a:p>
            <a:pPr lvl="1"/>
            <a:r>
              <a:rPr lang="vi-VN" sz="2800" b="1" dirty="0">
                <a:latin typeface="Palatino Linotype" pitchFamily="18" charset="0"/>
              </a:rPr>
              <a:t>preventivno pregledavanje </a:t>
            </a:r>
            <a:r>
              <a:rPr lang="hr-HR" sz="2800" b="1" dirty="0">
                <a:latin typeface="Palatino Linotype" pitchFamily="18" charset="0"/>
              </a:rPr>
              <a:t>G</a:t>
            </a:r>
          </a:p>
          <a:p>
            <a:pPr lvl="1"/>
            <a:r>
              <a:rPr lang="vi-VN" sz="2800" b="1" dirty="0">
                <a:latin typeface="Palatino Linotype" pitchFamily="18" charset="0"/>
              </a:rPr>
              <a:t>preventivno izvođenje radova kojima se sprječava gubitak svojstava</a:t>
            </a:r>
            <a:r>
              <a:rPr lang="hr-HR" sz="2800" b="1" dirty="0">
                <a:latin typeface="Palatino Linotype" pitchFamily="18" charset="0"/>
              </a:rPr>
              <a:t> G</a:t>
            </a:r>
            <a:r>
              <a:rPr lang="vi-VN" sz="2800" b="1" dirty="0">
                <a:latin typeface="Palatino Linotype" pitchFamily="18" charset="0"/>
              </a:rPr>
              <a:t> i njezine funkcionalnosti</a:t>
            </a:r>
            <a:endParaRPr lang="hr-HR" sz="2800" b="1" dirty="0">
              <a:latin typeface="Palatino Linotype" pitchFamily="18" charset="0"/>
            </a:endParaRPr>
          </a:p>
          <a:p>
            <a:pPr lvl="1"/>
            <a:r>
              <a:rPr lang="vi-VN" sz="2800" b="1" dirty="0">
                <a:latin typeface="Palatino Linotype" pitchFamily="18" charset="0"/>
              </a:rPr>
              <a:t>izvođenje radova na zamjeni, dopuni i/ili popuni dijelova građevine u </a:t>
            </a:r>
            <a:r>
              <a:rPr lang="hr-HR" sz="2800" b="1" dirty="0">
                <a:latin typeface="Palatino Linotype" pitchFamily="18" charset="0"/>
              </a:rPr>
              <a:t>određenim </a:t>
            </a:r>
            <a:r>
              <a:rPr lang="vi-VN" sz="2800" b="1" dirty="0">
                <a:latin typeface="Palatino Linotype" pitchFamily="18" charset="0"/>
              </a:rPr>
              <a:t>razmacima i opsegu </a:t>
            </a:r>
            <a:endParaRPr lang="hr-HR" sz="2800" b="1" dirty="0">
              <a:latin typeface="Palatino Linotype" pitchFamily="18" charset="0"/>
            </a:endParaRPr>
          </a:p>
          <a:p>
            <a:r>
              <a:rPr lang="hr-HR" sz="2400" b="1" baseline="30000" dirty="0">
                <a:latin typeface="Palatino Linotype" pitchFamily="18" charset="0"/>
              </a:rPr>
              <a:t>*</a:t>
            </a:r>
            <a:r>
              <a:rPr lang="hr-HR" sz="2400" b="1" dirty="0">
                <a:latin typeface="Palatino Linotype" pitchFamily="18" charset="0"/>
              </a:rPr>
              <a:t>Pravilnik o održavanju građevina (NN 122/14)</a:t>
            </a:r>
            <a:endParaRPr lang="hr-HR" sz="2400" b="1" baseline="30000" dirty="0">
              <a:latin typeface="Palatino Linotype" pitchFamily="18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29600" cy="561975"/>
          </a:xfrm>
        </p:spPr>
        <p:txBody>
          <a:bodyPr/>
          <a:lstStyle/>
          <a:p>
            <a:pPr algn="l" eaLnBrk="1" hangingPunct="1">
              <a:lnSpc>
                <a:spcPts val="3600"/>
              </a:lnSpc>
            </a:pPr>
            <a:r>
              <a:rPr lang="hr-HR" sz="3200" b="1" i="1" dirty="0">
                <a:solidFill>
                  <a:srgbClr val="006600"/>
                </a:solidFill>
                <a:latin typeface="Palatino Linotype" pitchFamily="18" charset="0"/>
              </a:rPr>
              <a:t> Pregledi tijekom uporabe</a:t>
            </a:r>
            <a:r>
              <a:rPr lang="hr-HR" dirty="0"/>
              <a:t/>
            </a:r>
            <a:br>
              <a:rPr lang="hr-HR" dirty="0"/>
            </a:br>
            <a:r>
              <a:rPr lang="hr-HR" altLang="en-US" dirty="0"/>
              <a:t/>
            </a:r>
            <a:br>
              <a:rPr lang="hr-HR" altLang="en-US" dirty="0"/>
            </a:br>
            <a:endParaRPr lang="en-GB" altLang="en-US" dirty="0"/>
          </a:p>
        </p:txBody>
      </p:sp>
      <p:sp>
        <p:nvSpPr>
          <p:cNvPr id="24580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B02C178-226A-49C6-8BB6-46E2695662D1}" type="slidenum">
              <a:rPr lang="en-US" altLang="en-US" smtClean="0"/>
              <a:pPr/>
              <a:t>24</a:t>
            </a:fld>
            <a:r>
              <a:rPr lang="hr-HR" altLang="en-US" dirty="0" smtClean="0"/>
              <a:t>/46</a:t>
            </a:r>
            <a:endParaRPr lang="en-US" altLang="en-US" dirty="0"/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Lino Fučić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7FD8036-80DC-4567-98B3-1B3DAB923DFE}"/>
              </a:ext>
            </a:extLst>
          </p:cNvPr>
          <p:cNvSpPr txBox="1"/>
          <p:nvPr/>
        </p:nvSpPr>
        <p:spPr>
          <a:xfrm>
            <a:off x="0" y="2492896"/>
            <a:ext cx="461665" cy="374441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PKOK U GLAVNOM PROJEKTU</a:t>
            </a:r>
            <a:endParaRPr lang="hr-HR" dirty="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251520" y="836712"/>
            <a:ext cx="8642350" cy="441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Ctr="1"/>
          <a:lstStyle/>
          <a:p>
            <a:r>
              <a:rPr lang="hr-HR" sz="3200" b="1" dirty="0" smtClean="0">
                <a:latin typeface="Palatino Linotype" pitchFamily="18" charset="0"/>
              </a:rPr>
              <a:t>8</a:t>
            </a:r>
            <a:r>
              <a:rPr lang="hr-HR" sz="3200" b="1" dirty="0">
                <a:latin typeface="Palatino Linotype" pitchFamily="18" charset="0"/>
              </a:rPr>
              <a:t>. druge uvjete značajne za ispunjavanje drugih propisanih zahtjeva</a:t>
            </a:r>
          </a:p>
          <a:p>
            <a:endParaRPr lang="hr-HR" sz="3200" b="1" dirty="0">
              <a:solidFill>
                <a:srgbClr val="7030A0"/>
              </a:solidFill>
              <a:latin typeface="Palatino Linotype" pitchFamily="18" charset="0"/>
            </a:endParaRPr>
          </a:p>
          <a:p>
            <a:pPr>
              <a:buFontTx/>
              <a:buChar char="-"/>
            </a:pPr>
            <a:r>
              <a:rPr lang="hr-HR" sz="3200" b="1" dirty="0">
                <a:latin typeface="Palatino Linotype" pitchFamily="18" charset="0"/>
              </a:rPr>
              <a:t> zahtjevi za postupanje  s otpadom koji nastaje prilikom građenja</a:t>
            </a:r>
          </a:p>
          <a:p>
            <a:pPr>
              <a:buFontTx/>
              <a:buChar char="-"/>
            </a:pPr>
            <a:r>
              <a:rPr lang="hr-HR" sz="3200" b="1" dirty="0">
                <a:latin typeface="Palatino Linotype" pitchFamily="18" charset="0"/>
              </a:rPr>
              <a:t> zahtjevi u vezi sposobnosti osoba koje izvode neke radove</a:t>
            </a:r>
          </a:p>
          <a:p>
            <a:pPr>
              <a:buFontTx/>
              <a:buChar char="-"/>
            </a:pPr>
            <a:r>
              <a:rPr lang="hr-HR" sz="3200" b="1" dirty="0">
                <a:latin typeface="Palatino Linotype" pitchFamily="18" charset="0"/>
              </a:rPr>
              <a:t> neke posebnosti iz TP</a:t>
            </a:r>
          </a:p>
          <a:p>
            <a:endParaRPr lang="hr-HR" sz="3200" b="1" dirty="0">
              <a:latin typeface="Palatino Linotype" pitchFamily="18" charset="0"/>
            </a:endParaRPr>
          </a:p>
          <a:p>
            <a:r>
              <a:rPr lang="hr-HR" sz="3200" b="1" dirty="0">
                <a:latin typeface="Palatino Linotype" pitchFamily="18" charset="0"/>
              </a:rPr>
              <a:t>					</a:t>
            </a:r>
          </a:p>
          <a:p>
            <a:r>
              <a:rPr lang="hr-HR" sz="3200" b="1" dirty="0">
                <a:latin typeface="Palatino Linotype" pitchFamily="18" charset="0"/>
              </a:rPr>
              <a:t>					</a:t>
            </a:r>
          </a:p>
          <a:p>
            <a:endParaRPr lang="hr-HR" sz="3200" b="1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29600" cy="561975"/>
          </a:xfrm>
        </p:spPr>
        <p:txBody>
          <a:bodyPr/>
          <a:lstStyle/>
          <a:p>
            <a:pPr algn="l" eaLnBrk="1" hangingPunct="1">
              <a:lnSpc>
                <a:spcPts val="3600"/>
              </a:lnSpc>
            </a:pPr>
            <a:r>
              <a:rPr lang="hr-HR" sz="3200" b="1" i="1" dirty="0">
                <a:solidFill>
                  <a:srgbClr val="006600"/>
                </a:solidFill>
                <a:latin typeface="Palatino Linotype" pitchFamily="18" charset="0"/>
              </a:rPr>
              <a:t> Ostalo</a:t>
            </a:r>
            <a:r>
              <a:rPr lang="hr-HR" dirty="0"/>
              <a:t/>
            </a:r>
            <a:br>
              <a:rPr lang="hr-HR" dirty="0"/>
            </a:br>
            <a:r>
              <a:rPr lang="hr-HR" altLang="en-US" dirty="0"/>
              <a:t/>
            </a:r>
            <a:br>
              <a:rPr lang="hr-HR" altLang="en-US" dirty="0"/>
            </a:br>
            <a:endParaRPr lang="en-GB" altLang="en-US" dirty="0"/>
          </a:p>
        </p:txBody>
      </p:sp>
      <p:sp>
        <p:nvSpPr>
          <p:cNvPr id="25604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EA1DBA6-E2D4-40C7-A893-A6E6726B5A86}" type="slidenum">
              <a:rPr lang="en-US" altLang="en-US" smtClean="0"/>
              <a:pPr/>
              <a:t>25</a:t>
            </a:fld>
            <a:r>
              <a:rPr lang="hr-HR" altLang="en-US" dirty="0" smtClean="0"/>
              <a:t>/46</a:t>
            </a:r>
            <a:endParaRPr lang="en-US" altLang="en-US" dirty="0"/>
          </a:p>
        </p:txBody>
      </p:sp>
      <p:sp>
        <p:nvSpPr>
          <p:cNvPr id="8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Lino Fučić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64F15A4F-6C7D-4D71-83EC-84E7107BF0AA}"/>
              </a:ext>
            </a:extLst>
          </p:cNvPr>
          <p:cNvSpPr txBox="1"/>
          <p:nvPr/>
        </p:nvSpPr>
        <p:spPr>
          <a:xfrm>
            <a:off x="0" y="2492896"/>
            <a:ext cx="461665" cy="374441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PKOK U GLAVNOM PROJEKTU</a:t>
            </a:r>
            <a:endParaRPr lang="hr-HR" dirty="0">
              <a:latin typeface="Palatino Linotype" panose="02040502050505030304" pitchFamily="18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="" xmlns:a16="http://schemas.microsoft.com/office/drawing/2014/main" id="{8C326EC1-EFD5-48B8-9908-389EF79DE0B1}"/>
              </a:ext>
            </a:extLst>
          </p:cNvPr>
          <p:cNvSpPr/>
          <p:nvPr/>
        </p:nvSpPr>
        <p:spPr>
          <a:xfrm>
            <a:off x="683568" y="4941168"/>
            <a:ext cx="8229600" cy="1656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sz="1600" dirty="0">
                <a:latin typeface="Palatino Linotype" panose="02040502050505030304" pitchFamily="18" charset="0"/>
              </a:rPr>
              <a:t>TP za prozore i vrata (NN 69/06.); TP o sustavima ventilacije, djelomične klimatizacije i klimatizacije zgrada (NN 03/07.); TP za dimnjake u građevinama (NN 03/07.); TP za sustave zaštite od djelovanja munje na građevinama (NN 87/08. i 33/10.); TP o sustavima grijanja i hlađenja zgrada (NN 110/08.); TP za niskonaponske električne instalacije (NN 5/10.); </a:t>
            </a:r>
            <a:r>
              <a:rPr lang="hr-HR" sz="1600" b="1" dirty="0">
                <a:latin typeface="Palatino Linotype" panose="02040502050505030304" pitchFamily="18" charset="0"/>
              </a:rPr>
              <a:t>TP o građevnim proizvodima (NN 35/18.); </a:t>
            </a:r>
            <a:r>
              <a:rPr lang="hr-HR" sz="1600" dirty="0">
                <a:latin typeface="Palatino Linotype" panose="02040502050505030304" pitchFamily="18" charset="0"/>
              </a:rPr>
              <a:t>TP o racionalnoj uporabi energije i toplinskoj zaštiti u zgradama (NN 128/15.); TP propis za građevinske konstrukcije (NN 17/17.); TP za staklene konstrukcije (NN 53/17.)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250825" y="908050"/>
            <a:ext cx="8642350" cy="441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Ctr="1"/>
          <a:lstStyle/>
          <a:p>
            <a:endParaRPr lang="hr-HR" sz="3200" b="1" dirty="0">
              <a:latin typeface="Palatino Linotype" pitchFamily="18" charset="0"/>
            </a:endParaRPr>
          </a:p>
          <a:p>
            <a:r>
              <a:rPr lang="hr-HR" sz="3200" b="1" dirty="0">
                <a:latin typeface="Palatino Linotype" pitchFamily="18" charset="0"/>
              </a:rPr>
              <a:t>9. popis propisa i norma čiju primjenu PKOK određuje</a:t>
            </a:r>
          </a:p>
          <a:p>
            <a:endParaRPr lang="hr-HR" sz="3200" b="1" dirty="0">
              <a:latin typeface="Palatino Linotype" pitchFamily="18" charset="0"/>
            </a:endParaRPr>
          </a:p>
          <a:p>
            <a:pPr>
              <a:buFontTx/>
              <a:buChar char="-"/>
            </a:pPr>
            <a:r>
              <a:rPr lang="hr-HR" sz="3200" b="1" dirty="0">
                <a:latin typeface="Palatino Linotype" pitchFamily="18" charset="0"/>
              </a:rPr>
              <a:t> moraju biti popisani svi dokumenti (propisi i/ili norme) koji su navedeni u prethodnim točkama i to datirani</a:t>
            </a:r>
            <a:endParaRPr lang="hr-HR" sz="3200" b="1" dirty="0">
              <a:solidFill>
                <a:schemeClr val="tx1"/>
              </a:solidFill>
              <a:latin typeface="Palatino Linotype" pitchFamily="18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xfrm>
            <a:off x="467544" y="260648"/>
            <a:ext cx="8229600" cy="561975"/>
          </a:xfrm>
        </p:spPr>
        <p:txBody>
          <a:bodyPr/>
          <a:lstStyle/>
          <a:p>
            <a:pPr algn="l" eaLnBrk="1" hangingPunct="1">
              <a:lnSpc>
                <a:spcPts val="3600"/>
              </a:lnSpc>
            </a:pPr>
            <a:r>
              <a:rPr lang="hr-HR" sz="3200" b="1" i="1" dirty="0">
                <a:solidFill>
                  <a:srgbClr val="006600"/>
                </a:solidFill>
                <a:latin typeface="Palatino Linotype" pitchFamily="18" charset="0"/>
              </a:rPr>
              <a:t> Popis propisa i norma</a:t>
            </a:r>
            <a:r>
              <a:rPr lang="hr-HR" dirty="0"/>
              <a:t/>
            </a:r>
            <a:br>
              <a:rPr lang="hr-HR" dirty="0"/>
            </a:br>
            <a:r>
              <a:rPr lang="hr-HR" altLang="en-US" dirty="0"/>
              <a:t/>
            </a:r>
            <a:br>
              <a:rPr lang="hr-HR" altLang="en-US" dirty="0"/>
            </a:br>
            <a:endParaRPr lang="en-GB" altLang="en-US" dirty="0"/>
          </a:p>
        </p:txBody>
      </p:sp>
      <p:sp>
        <p:nvSpPr>
          <p:cNvPr id="26628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BF6CEE5-19A0-4F48-8BAB-5B81A11CED7D}" type="slidenum">
              <a:rPr lang="en-US" altLang="en-US" smtClean="0"/>
              <a:pPr/>
              <a:t>26</a:t>
            </a:fld>
            <a:r>
              <a:rPr lang="hr-HR" altLang="en-US" dirty="0" smtClean="0"/>
              <a:t>/46</a:t>
            </a:r>
            <a:endParaRPr lang="en-US" altLang="en-US" dirty="0"/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Lino Fučić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4344619E-6B44-49DF-902C-D78A4CBF059A}"/>
              </a:ext>
            </a:extLst>
          </p:cNvPr>
          <p:cNvSpPr txBox="1"/>
          <p:nvPr/>
        </p:nvSpPr>
        <p:spPr>
          <a:xfrm>
            <a:off x="0" y="2492896"/>
            <a:ext cx="461665" cy="374441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PKOK U GLAVNOM PROJEKTU</a:t>
            </a:r>
            <a:endParaRPr lang="hr-HR" dirty="0">
              <a:latin typeface="Palatino Linotype" panose="0204050205050503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4797152"/>
            <a:ext cx="3530392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5656" y="4509120"/>
            <a:ext cx="2381250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50825" y="836712"/>
            <a:ext cx="8642350" cy="506767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Ctr="1"/>
          <a:lstStyle/>
          <a:p>
            <a:endParaRPr lang="hr-HR" b="1" dirty="0">
              <a:latin typeface="Palatino Linotype" pitchFamily="18" charset="0"/>
            </a:endParaRPr>
          </a:p>
          <a:p>
            <a:r>
              <a:rPr lang="hr-HR" sz="3200" b="1" dirty="0" smtClean="0">
                <a:latin typeface="Palatino Linotype" pitchFamily="18" charset="0"/>
              </a:rPr>
              <a:t>TPGP dodatni zahtjev:</a:t>
            </a:r>
            <a:endParaRPr lang="hr-HR" sz="3200" b="1" dirty="0">
              <a:latin typeface="Palatino Linotype" pitchFamily="18" charset="0"/>
            </a:endParaRPr>
          </a:p>
          <a:p>
            <a:r>
              <a:rPr lang="hr-HR" sz="3200" b="1" dirty="0">
                <a:latin typeface="Palatino Linotype" pitchFamily="18" charset="0"/>
              </a:rPr>
              <a:t>– jasnu naznaku načina uporabe tog građevnog proizvoda u projektiranoj građevini</a:t>
            </a:r>
          </a:p>
          <a:p>
            <a:r>
              <a:rPr lang="hr-HR" sz="3200" b="1" dirty="0">
                <a:latin typeface="Palatino Linotype" pitchFamily="18" charset="0"/>
              </a:rPr>
              <a:t>– sigurnosne pretpostavke koje moraju biti ispunjene da bi se taj proizvod mogao ugraditi u projektiranu građevinu</a:t>
            </a:r>
          </a:p>
          <a:p>
            <a:r>
              <a:rPr lang="hr-HR" sz="3200" b="1" dirty="0">
                <a:latin typeface="Palatino Linotype" pitchFamily="18" charset="0"/>
              </a:rPr>
              <a:t>– uvjete rukovanja, skladištenja, ugradnje i trajnog odlaganja toga proizvoda u odnosu na građenje, uporabu i razgradnju projektirane </a:t>
            </a:r>
            <a:r>
              <a:rPr lang="hr-HR" sz="3200" b="1" dirty="0" smtClean="0">
                <a:latin typeface="Palatino Linotype" pitchFamily="18" charset="0"/>
              </a:rPr>
              <a:t>građevine</a:t>
            </a:r>
            <a:endParaRPr lang="hr-HR" sz="3200" b="1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8229600" cy="561975"/>
          </a:xfrm>
        </p:spPr>
        <p:txBody>
          <a:bodyPr/>
          <a:lstStyle/>
          <a:p>
            <a:pPr algn="l" eaLnBrk="1" hangingPunct="1">
              <a:lnSpc>
                <a:spcPts val="3600"/>
              </a:lnSpc>
            </a:pPr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 </a:t>
            </a:r>
            <a:r>
              <a:rPr lang="hr-HR" sz="3200" b="1" i="1" dirty="0">
                <a:solidFill>
                  <a:srgbClr val="006600"/>
                </a:solidFill>
                <a:latin typeface="Palatino Linotype" pitchFamily="18" charset="0"/>
              </a:rPr>
              <a:t> Strani </a:t>
            </a:r>
            <a:r>
              <a:rPr lang="hr-HR" sz="3200" b="1" i="1" dirty="0" err="1">
                <a:solidFill>
                  <a:srgbClr val="006600"/>
                </a:solidFill>
                <a:latin typeface="Palatino Linotype" pitchFamily="18" charset="0"/>
              </a:rPr>
              <a:t>neharmonizirani</a:t>
            </a:r>
            <a:r>
              <a:rPr lang="hr-HR" sz="3200" b="1" i="1" dirty="0">
                <a:solidFill>
                  <a:srgbClr val="006600"/>
                </a:solidFill>
                <a:latin typeface="Palatino Linotype" pitchFamily="18" charset="0"/>
              </a:rPr>
              <a:t> proizvod</a:t>
            </a:r>
            <a:r>
              <a:rPr lang="hr-HR" dirty="0"/>
              <a:t/>
            </a:r>
            <a:br>
              <a:rPr lang="hr-HR" dirty="0"/>
            </a:br>
            <a:r>
              <a:rPr lang="hr-HR" altLang="en-US" dirty="0"/>
              <a:t/>
            </a:r>
            <a:br>
              <a:rPr lang="hr-HR" altLang="en-US" dirty="0"/>
            </a:br>
            <a:endParaRPr lang="en-GB" altLang="en-US" dirty="0"/>
          </a:p>
        </p:txBody>
      </p:sp>
      <p:sp>
        <p:nvSpPr>
          <p:cNvPr id="15364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34F0BAE-3A72-4ACF-BE14-01E57E205667}" type="slidenum">
              <a:rPr lang="en-US" altLang="en-US" smtClean="0"/>
              <a:pPr/>
              <a:t>27</a:t>
            </a:fld>
            <a:r>
              <a:rPr lang="hr-HR" altLang="en-US" dirty="0" smtClean="0"/>
              <a:t>/46</a:t>
            </a:r>
            <a:endParaRPr lang="en-US" altLang="en-US" dirty="0"/>
          </a:p>
        </p:txBody>
      </p:sp>
      <p:sp>
        <p:nvSpPr>
          <p:cNvPr id="15365" name="Rezervirano mjesto podnožja 1"/>
          <p:cNvSpPr txBox="1">
            <a:spLocks/>
          </p:cNvSpPr>
          <p:nvPr/>
        </p:nvSpPr>
        <p:spPr bwMode="auto">
          <a:xfrm>
            <a:off x="1195388" y="6397625"/>
            <a:ext cx="70580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en-US" altLang="en-US" sz="1400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6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Lino Fučić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1C46FBFA-07D0-4305-BBF2-0C0E7D1F833A}"/>
              </a:ext>
            </a:extLst>
          </p:cNvPr>
          <p:cNvSpPr txBox="1"/>
          <p:nvPr/>
        </p:nvSpPr>
        <p:spPr>
          <a:xfrm>
            <a:off x="0" y="2492896"/>
            <a:ext cx="461665" cy="374441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PKOK U GLAVNOM PROJEKTU</a:t>
            </a:r>
            <a:endParaRPr lang="hr-HR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9190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50825" y="836712"/>
            <a:ext cx="8642350" cy="506767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Ctr="1"/>
          <a:lstStyle/>
          <a:p>
            <a:endParaRPr lang="hr-HR" b="1" dirty="0">
              <a:latin typeface="Palatino Linotype" pitchFamily="18" charset="0"/>
            </a:endParaRPr>
          </a:p>
          <a:p>
            <a:r>
              <a:rPr lang="hr-HR" sz="3200" b="1" dirty="0" smtClean="0">
                <a:latin typeface="Palatino Linotype" pitchFamily="18" charset="0"/>
              </a:rPr>
              <a:t>– </a:t>
            </a:r>
            <a:r>
              <a:rPr lang="hr-HR" sz="3200" b="1" dirty="0">
                <a:latin typeface="Palatino Linotype" pitchFamily="18" charset="0"/>
              </a:rPr>
              <a:t>ispitivanja svojstava i bitnih značajki građevnog proizvoda u odnosu na zemljopisne, klimatske ili druge osobitosti lokacije na kojoj se građevina gradi i/ili osobitosti projektirane građevine glede ispunjavanja temeljnih zahtjeva za građevinu.</a:t>
            </a:r>
          </a:p>
          <a:p>
            <a:r>
              <a:rPr lang="hr-HR" sz="3200" b="1" dirty="0" smtClean="0">
                <a:latin typeface="Palatino Linotype" pitchFamily="18" charset="0"/>
              </a:rPr>
              <a:t>– </a:t>
            </a:r>
            <a:r>
              <a:rPr lang="hr-HR" sz="3200" b="1" dirty="0">
                <a:latin typeface="Palatino Linotype" pitchFamily="18" charset="0"/>
              </a:rPr>
              <a:t>opisa traženih svojstava i bitnih značajki</a:t>
            </a:r>
          </a:p>
          <a:p>
            <a:r>
              <a:rPr lang="hr-HR" sz="3200" b="1" dirty="0">
                <a:latin typeface="Palatino Linotype" pitchFamily="18" charset="0"/>
              </a:rPr>
              <a:t>– fizikalnih i drugih veličina koje građevni proizvod mora imati u vezi traženih svojstava i bitnih </a:t>
            </a:r>
            <a:r>
              <a:rPr lang="hr-HR" sz="3200" b="1" dirty="0" smtClean="0">
                <a:latin typeface="Palatino Linotype" pitchFamily="18" charset="0"/>
              </a:rPr>
              <a:t>značajki</a:t>
            </a:r>
            <a:endParaRPr lang="hr-HR" sz="3200" b="1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8229600" cy="561975"/>
          </a:xfrm>
        </p:spPr>
        <p:txBody>
          <a:bodyPr/>
          <a:lstStyle/>
          <a:p>
            <a:pPr algn="l" eaLnBrk="1" hangingPunct="1">
              <a:lnSpc>
                <a:spcPts val="3600"/>
              </a:lnSpc>
            </a:pPr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 </a:t>
            </a:r>
            <a:r>
              <a:rPr lang="hr-HR" sz="3200" b="1" i="1" dirty="0">
                <a:solidFill>
                  <a:srgbClr val="006600"/>
                </a:solidFill>
                <a:latin typeface="Palatino Linotype" pitchFamily="18" charset="0"/>
              </a:rPr>
              <a:t> Strani </a:t>
            </a:r>
            <a:r>
              <a:rPr lang="hr-HR" sz="3200" b="1" i="1" dirty="0" err="1">
                <a:solidFill>
                  <a:srgbClr val="006600"/>
                </a:solidFill>
                <a:latin typeface="Palatino Linotype" pitchFamily="18" charset="0"/>
              </a:rPr>
              <a:t>neharmonizirani</a:t>
            </a:r>
            <a:r>
              <a:rPr lang="hr-HR" sz="3200" b="1" i="1" dirty="0">
                <a:solidFill>
                  <a:srgbClr val="006600"/>
                </a:solidFill>
                <a:latin typeface="Palatino Linotype" pitchFamily="18" charset="0"/>
              </a:rPr>
              <a:t> proizvod</a:t>
            </a:r>
            <a:r>
              <a:rPr lang="hr-HR" dirty="0"/>
              <a:t/>
            </a:r>
            <a:br>
              <a:rPr lang="hr-HR" dirty="0"/>
            </a:br>
            <a:r>
              <a:rPr lang="hr-HR" altLang="en-US" dirty="0"/>
              <a:t/>
            </a:r>
            <a:br>
              <a:rPr lang="hr-HR" altLang="en-US" dirty="0"/>
            </a:br>
            <a:endParaRPr lang="en-GB" altLang="en-US" dirty="0"/>
          </a:p>
        </p:txBody>
      </p:sp>
      <p:sp>
        <p:nvSpPr>
          <p:cNvPr id="15364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34F0BAE-3A72-4ACF-BE14-01E57E205667}" type="slidenum">
              <a:rPr lang="en-US" altLang="en-US" smtClean="0"/>
              <a:pPr/>
              <a:t>28</a:t>
            </a:fld>
            <a:r>
              <a:rPr lang="hr-HR" altLang="en-US" dirty="0" smtClean="0"/>
              <a:t>/46</a:t>
            </a:r>
            <a:endParaRPr lang="en-US" altLang="en-US" dirty="0"/>
          </a:p>
        </p:txBody>
      </p:sp>
      <p:sp>
        <p:nvSpPr>
          <p:cNvPr id="15365" name="Rezervirano mjesto podnožja 1"/>
          <p:cNvSpPr txBox="1">
            <a:spLocks/>
          </p:cNvSpPr>
          <p:nvPr/>
        </p:nvSpPr>
        <p:spPr bwMode="auto">
          <a:xfrm>
            <a:off x="1195388" y="6397625"/>
            <a:ext cx="70580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en-US" altLang="en-US" sz="1400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6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Lino Fučić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1C46FBFA-07D0-4305-BBF2-0C0E7D1F833A}"/>
              </a:ext>
            </a:extLst>
          </p:cNvPr>
          <p:cNvSpPr txBox="1"/>
          <p:nvPr/>
        </p:nvSpPr>
        <p:spPr>
          <a:xfrm>
            <a:off x="0" y="2492896"/>
            <a:ext cx="461665" cy="374441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PKOK U GLAVNOM PROJEKTU</a:t>
            </a:r>
            <a:endParaRPr lang="hr-HR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9190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50825" y="836712"/>
            <a:ext cx="8642350" cy="506767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Ctr="1"/>
          <a:lstStyle/>
          <a:p>
            <a:endParaRPr lang="hr-HR" b="1" dirty="0">
              <a:latin typeface="Palatino Linotype" pitchFamily="18" charset="0"/>
            </a:endParaRPr>
          </a:p>
          <a:p>
            <a:r>
              <a:rPr lang="hr-HR" sz="3200" b="1" dirty="0" smtClean="0">
                <a:latin typeface="Palatino Linotype" pitchFamily="18" charset="0"/>
              </a:rPr>
              <a:t>– </a:t>
            </a:r>
            <a:r>
              <a:rPr lang="hr-HR" sz="3200" b="1" dirty="0">
                <a:latin typeface="Palatino Linotype" pitchFamily="18" charset="0"/>
              </a:rPr>
              <a:t>opisa potrebnih ispitivanja i zahtijevanih rezultata kojima se dokazuje tražena kvaliteta i ispunjavanje temeljnih zahtjeva za građevinu i</a:t>
            </a:r>
          </a:p>
          <a:p>
            <a:r>
              <a:rPr lang="hr-HR" sz="3200" b="1" dirty="0">
                <a:latin typeface="Palatino Linotype" pitchFamily="18" charset="0"/>
              </a:rPr>
              <a:t>– drugog što je glede građevnog proizvoda značajno za ispunjavanje temeljnih zahtjeva za građevinu.</a:t>
            </a:r>
          </a:p>
          <a:p>
            <a:endParaRPr lang="hr-HR" b="1" dirty="0">
              <a:latin typeface="Palatino Linotype" pitchFamily="18" charset="0"/>
            </a:endParaRPr>
          </a:p>
          <a:p>
            <a:endParaRPr lang="vi-VN" b="1" dirty="0">
              <a:latin typeface="Palatino Linotype" pitchFamily="18" charset="0"/>
            </a:endParaRPr>
          </a:p>
          <a:p>
            <a:pPr>
              <a:buFontTx/>
              <a:buChar char="-"/>
            </a:pPr>
            <a:endParaRPr lang="hr-HR" b="1" dirty="0">
              <a:latin typeface="Palatino Linotype" pitchFamily="18" charset="0"/>
            </a:endParaRPr>
          </a:p>
          <a:p>
            <a:endParaRPr lang="hr-HR" sz="3200" b="1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8229600" cy="561975"/>
          </a:xfrm>
        </p:spPr>
        <p:txBody>
          <a:bodyPr/>
          <a:lstStyle/>
          <a:p>
            <a:pPr algn="l" eaLnBrk="1" hangingPunct="1">
              <a:lnSpc>
                <a:spcPts val="3600"/>
              </a:lnSpc>
            </a:pPr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 </a:t>
            </a:r>
            <a:r>
              <a:rPr lang="hr-HR" sz="3200" b="1" i="1" dirty="0">
                <a:solidFill>
                  <a:srgbClr val="006600"/>
                </a:solidFill>
                <a:latin typeface="Palatino Linotype" pitchFamily="18" charset="0"/>
              </a:rPr>
              <a:t> Strani </a:t>
            </a:r>
            <a:r>
              <a:rPr lang="hr-HR" sz="3200" b="1" i="1" dirty="0" err="1">
                <a:solidFill>
                  <a:srgbClr val="006600"/>
                </a:solidFill>
                <a:latin typeface="Palatino Linotype" pitchFamily="18" charset="0"/>
              </a:rPr>
              <a:t>neharmonizirani</a:t>
            </a:r>
            <a:r>
              <a:rPr lang="hr-HR" sz="3200" b="1" i="1" dirty="0">
                <a:solidFill>
                  <a:srgbClr val="006600"/>
                </a:solidFill>
                <a:latin typeface="Palatino Linotype" pitchFamily="18" charset="0"/>
              </a:rPr>
              <a:t> proizvod</a:t>
            </a:r>
            <a:r>
              <a:rPr lang="hr-HR" dirty="0"/>
              <a:t/>
            </a:r>
            <a:br>
              <a:rPr lang="hr-HR" dirty="0"/>
            </a:br>
            <a:r>
              <a:rPr lang="hr-HR" altLang="en-US" dirty="0"/>
              <a:t/>
            </a:r>
            <a:br>
              <a:rPr lang="hr-HR" altLang="en-US" dirty="0"/>
            </a:br>
            <a:endParaRPr lang="en-GB" altLang="en-US" dirty="0"/>
          </a:p>
        </p:txBody>
      </p:sp>
      <p:sp>
        <p:nvSpPr>
          <p:cNvPr id="15364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34F0BAE-3A72-4ACF-BE14-01E57E205667}" type="slidenum">
              <a:rPr lang="en-US" altLang="en-US" smtClean="0"/>
              <a:pPr/>
              <a:t>29</a:t>
            </a:fld>
            <a:r>
              <a:rPr lang="hr-HR" altLang="en-US" dirty="0" smtClean="0"/>
              <a:t>/46</a:t>
            </a:r>
            <a:endParaRPr lang="en-US" altLang="en-US" dirty="0"/>
          </a:p>
        </p:txBody>
      </p:sp>
      <p:sp>
        <p:nvSpPr>
          <p:cNvPr id="15365" name="Rezervirano mjesto podnožja 1"/>
          <p:cNvSpPr txBox="1">
            <a:spLocks/>
          </p:cNvSpPr>
          <p:nvPr/>
        </p:nvSpPr>
        <p:spPr bwMode="auto">
          <a:xfrm>
            <a:off x="1195388" y="6397625"/>
            <a:ext cx="70580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en-US" altLang="en-US" sz="1400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6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Lino Fučić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1C46FBFA-07D0-4305-BBF2-0C0E7D1F833A}"/>
              </a:ext>
            </a:extLst>
          </p:cNvPr>
          <p:cNvSpPr txBox="1"/>
          <p:nvPr/>
        </p:nvSpPr>
        <p:spPr>
          <a:xfrm>
            <a:off x="0" y="2492896"/>
            <a:ext cx="461665" cy="374441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PKOK U GLAVNOM PROJEKTU</a:t>
            </a:r>
            <a:endParaRPr lang="hr-HR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9190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algn="l" eaLnBrk="1" hangingPunct="1"/>
            <a:r>
              <a:rPr lang="hr-HR" altLang="en-US" sz="3200" b="1" i="1" dirty="0">
                <a:solidFill>
                  <a:srgbClr val="006600"/>
                </a:solidFill>
                <a:latin typeface="Palatino Linotype" pitchFamily="18" charset="0"/>
              </a:rPr>
              <a:t>uvod </a:t>
            </a:r>
            <a:endParaRPr lang="en-GB" altLang="en-US" sz="3200" b="1" i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6148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897DE83-654C-4DE1-B9D3-12CAC56D5720}" type="slidenum">
              <a:rPr lang="en-US" altLang="en-US" smtClean="0"/>
              <a:pPr/>
              <a:t>3</a:t>
            </a:fld>
            <a:r>
              <a:rPr lang="hr-HR" altLang="en-US" dirty="0" smtClean="0"/>
              <a:t>/46</a:t>
            </a:r>
            <a:endParaRPr lang="en-US" altLang="en-US" dirty="0"/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323850" y="1125538"/>
            <a:ext cx="8569325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buFontTx/>
              <a:buChar char="-"/>
            </a:pPr>
            <a:r>
              <a:rPr lang="hr-HR" sz="2200" b="1" dirty="0">
                <a:latin typeface="Palatino Linotype" panose="02040502050505030304" pitchFamily="18" charset="0"/>
              </a:rPr>
              <a:t>PKOK - sastavni dio glavnog projekta</a:t>
            </a:r>
          </a:p>
          <a:p>
            <a:pPr marL="285750" indent="-285750">
              <a:buFontTx/>
              <a:buChar char="-"/>
            </a:pPr>
            <a:r>
              <a:rPr lang="hr-HR" sz="2200" b="1" dirty="0">
                <a:latin typeface="Palatino Linotype" panose="02040502050505030304" pitchFamily="18" charset="0"/>
              </a:rPr>
              <a:t>cilj: odrediti svojstva proizvoda  + zahtjeve/uvjete građenja da bi se ostvarila projektirana svojstva građevine</a:t>
            </a:r>
          </a:p>
          <a:p>
            <a:pPr marL="285750" indent="-285750">
              <a:buFontTx/>
              <a:buChar char="-"/>
            </a:pPr>
            <a:r>
              <a:rPr lang="hr-HR" sz="2200" b="1" dirty="0">
                <a:latin typeface="Palatino Linotype" panose="02040502050505030304" pitchFamily="18" charset="0"/>
              </a:rPr>
              <a:t>namijenjen izvođaču (narudžba proizvoda, dokazivanje uporabljivosti, osiguranje uvjeta za građenje, …) =&gt; predmet stručnog nadzora nadzornog inženjera</a:t>
            </a:r>
          </a:p>
          <a:p>
            <a:pPr marL="285750" indent="-285750">
              <a:buFontTx/>
              <a:buChar char="-"/>
            </a:pPr>
            <a:r>
              <a:rPr lang="hr-HR" sz="2200" b="1" dirty="0">
                <a:latin typeface="Palatino Linotype" panose="02040502050505030304" pitchFamily="18" charset="0"/>
              </a:rPr>
              <a:t>namijenjen nadzornom inženjeru (kontrolni postupci)</a:t>
            </a:r>
          </a:p>
          <a:p>
            <a:pPr marL="285750" indent="-285750">
              <a:buFontTx/>
              <a:buChar char="-"/>
            </a:pPr>
            <a:r>
              <a:rPr lang="hr-HR" sz="2200" b="1" dirty="0">
                <a:latin typeface="Palatino Linotype" panose="02040502050505030304" pitchFamily="18" charset="0"/>
              </a:rPr>
              <a:t>dobro poznavati i razumijevati PKOK kako bi se postigla i dokazala tražena svojstva građevine (obveze i suradnja izvođača i nadzornog inženjera) </a:t>
            </a:r>
          </a:p>
          <a:p>
            <a:pPr marL="285750" indent="-285750">
              <a:buFontTx/>
              <a:buChar char="-"/>
            </a:pPr>
            <a:endParaRPr lang="hr-HR" sz="2200" b="1" dirty="0">
              <a:latin typeface="Palatino Linotype" panose="02040502050505030304" pitchFamily="18" charset="0"/>
            </a:endParaRPr>
          </a:p>
          <a:p>
            <a:pPr marL="285750" indent="-285750">
              <a:buFontTx/>
              <a:buChar char="-"/>
            </a:pPr>
            <a:r>
              <a:rPr lang="hr-HR" sz="2200" b="1" dirty="0">
                <a:latin typeface="Palatino Linotype" panose="02040502050505030304" pitchFamily="18" charset="0"/>
              </a:rPr>
              <a:t>za uspješno građenje nužan je dobro izrađen i s ostalim dijelovima glavnog projekta te troškovnikom i (u nekim slučajevima) Općim tehničkim uvjetima usklađen PKOK</a:t>
            </a: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Lino Fučić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250825" y="908050"/>
            <a:ext cx="8642350" cy="441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Ctr="1"/>
          <a:lstStyle/>
          <a:p>
            <a:pPr marL="514350" indent="-514350"/>
            <a:r>
              <a:rPr lang="hr-HR" sz="3200" b="1" dirty="0" smtClean="0">
                <a:latin typeface="Palatino Linotype" pitchFamily="18" charset="0"/>
                <a:cs typeface="Times New Roman" pitchFamily="18" charset="0"/>
              </a:rPr>
              <a:t>1. </a:t>
            </a:r>
            <a:r>
              <a:rPr lang="vi-VN" sz="3200" b="1" dirty="0" smtClean="0">
                <a:latin typeface="Palatino Linotype" pitchFamily="18" charset="0"/>
                <a:cs typeface="Times New Roman" pitchFamily="18" charset="0"/>
              </a:rPr>
              <a:t>jasn</a:t>
            </a:r>
            <a:r>
              <a:rPr lang="hr-HR" sz="3200" b="1" dirty="0">
                <a:latin typeface="Palatino Linotype" pitchFamily="18" charset="0"/>
                <a:cs typeface="Times New Roman" pitchFamily="18" charset="0"/>
              </a:rPr>
              <a:t>o</a:t>
            </a:r>
            <a:r>
              <a:rPr lang="vi-VN" sz="3200" b="1" dirty="0">
                <a:latin typeface="Palatino Linotype" pitchFamily="18" charset="0"/>
                <a:cs typeface="Times New Roman" pitchFamily="18" charset="0"/>
              </a:rPr>
              <a:t> nazna</a:t>
            </a:r>
            <a:r>
              <a:rPr lang="hr-HR" sz="3200" b="1" dirty="0">
                <a:latin typeface="Palatino Linotype" pitchFamily="18" charset="0"/>
                <a:cs typeface="Times New Roman" pitchFamily="18" charset="0"/>
              </a:rPr>
              <a:t>čiti </a:t>
            </a:r>
            <a:r>
              <a:rPr lang="vi-VN" sz="3200" b="1" dirty="0">
                <a:latin typeface="Palatino Linotype" pitchFamily="18" charset="0"/>
                <a:cs typeface="Times New Roman" pitchFamily="18" charset="0"/>
              </a:rPr>
              <a:t>način uporabe toga proizvoda</a:t>
            </a:r>
            <a:endParaRPr lang="hr-HR" sz="3200" b="1" dirty="0">
              <a:latin typeface="Palatino Linotype" pitchFamily="18" charset="0"/>
              <a:cs typeface="Times New Roman" pitchFamily="18" charset="0"/>
            </a:endParaRPr>
          </a:p>
          <a:p>
            <a:pPr marL="514350" indent="-514350"/>
            <a:endParaRPr lang="hr-HR" sz="3200" b="1" dirty="0">
              <a:latin typeface="Palatino Linotype" pitchFamily="18" charset="0"/>
              <a:cs typeface="Times New Roman" pitchFamily="18" charset="0"/>
            </a:endParaRPr>
          </a:p>
          <a:p>
            <a:pPr marL="514350" indent="-514350">
              <a:buFontTx/>
              <a:buChar char="-"/>
            </a:pPr>
            <a:r>
              <a:rPr lang="hr-HR" sz="3200" b="1" dirty="0">
                <a:latin typeface="Palatino Linotype" pitchFamily="18" charset="0"/>
                <a:cs typeface="Times New Roman" pitchFamily="18" charset="0"/>
              </a:rPr>
              <a:t>odrediti mjesto na kojem će se proizvod ugraditi</a:t>
            </a:r>
          </a:p>
          <a:p>
            <a:pPr marL="514350" indent="-514350">
              <a:buFontTx/>
              <a:buChar char="-"/>
            </a:pPr>
            <a:r>
              <a:rPr lang="hr-HR" sz="3200" b="1" dirty="0">
                <a:latin typeface="Palatino Linotype" pitchFamily="18" charset="0"/>
                <a:cs typeface="Times New Roman" pitchFamily="18" charset="0"/>
              </a:rPr>
              <a:t> odrediti svrhu toga proizvoda (na ispunjavanje kojih temeljnih zahtjeva utječe taj proizvod)</a:t>
            </a:r>
          </a:p>
          <a:p>
            <a:pPr marL="514350" indent="-514350">
              <a:buFontTx/>
              <a:buChar char="-"/>
            </a:pPr>
            <a:r>
              <a:rPr lang="hr-HR" sz="3200" b="1" dirty="0">
                <a:latin typeface="Palatino Linotype" pitchFamily="18" charset="0"/>
                <a:cs typeface="Times New Roman" pitchFamily="18" charset="0"/>
              </a:rPr>
              <a:t>ne smije se dogoditi da zbog nejasnoća u PKOK-u ovaj proizvod bude korišten i u nekom drugom dijelu G</a:t>
            </a:r>
            <a:endParaRPr lang="vi-VN" sz="3200" b="1" dirty="0">
              <a:latin typeface="Palatino Linotype" pitchFamily="18" charset="0"/>
              <a:cs typeface="Times New Roman" pitchFamily="18" charset="0"/>
            </a:endParaRPr>
          </a:p>
          <a:p>
            <a:endParaRPr lang="hr-HR" sz="3200" b="1" dirty="0">
              <a:solidFill>
                <a:srgbClr val="7030A0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8229600" cy="561975"/>
          </a:xfrm>
        </p:spPr>
        <p:txBody>
          <a:bodyPr/>
          <a:lstStyle/>
          <a:p>
            <a:pPr algn="l" eaLnBrk="1" hangingPunct="1">
              <a:lnSpc>
                <a:spcPts val="3600"/>
              </a:lnSpc>
            </a:pPr>
            <a:r>
              <a:rPr lang="hr-HR" sz="3200" b="1" i="1" dirty="0">
                <a:solidFill>
                  <a:srgbClr val="006600"/>
                </a:solidFill>
                <a:latin typeface="Palatino Linotype" pitchFamily="18" charset="0"/>
              </a:rPr>
              <a:t> Strani </a:t>
            </a:r>
            <a:r>
              <a:rPr lang="hr-HR" sz="3200" b="1" i="1" dirty="0" err="1" smtClean="0">
                <a:solidFill>
                  <a:srgbClr val="006600"/>
                </a:solidFill>
                <a:latin typeface="Palatino Linotype" pitchFamily="18" charset="0"/>
              </a:rPr>
              <a:t>neharmonizirani</a:t>
            </a:r>
            <a:r>
              <a:rPr lang="hr-HR" sz="3200" b="1" i="1" dirty="0" smtClean="0">
                <a:solidFill>
                  <a:srgbClr val="006600"/>
                </a:solidFill>
                <a:latin typeface="Palatino Linotype" pitchFamily="18" charset="0"/>
              </a:rPr>
              <a:t> proizvod</a:t>
            </a:r>
            <a:r>
              <a:rPr lang="hr-HR" altLang="en-US" dirty="0"/>
              <a:t/>
            </a:r>
            <a:br>
              <a:rPr lang="hr-HR" altLang="en-US" dirty="0"/>
            </a:br>
            <a:endParaRPr lang="en-GB" altLang="en-US" dirty="0"/>
          </a:p>
        </p:txBody>
      </p:sp>
      <p:sp>
        <p:nvSpPr>
          <p:cNvPr id="26628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BF6CEE5-19A0-4F48-8BAB-5B81A11CED7D}" type="slidenum">
              <a:rPr lang="en-US" altLang="en-US" smtClean="0"/>
              <a:pPr/>
              <a:t>30</a:t>
            </a:fld>
            <a:r>
              <a:rPr lang="hr-HR" altLang="en-US" dirty="0" smtClean="0"/>
              <a:t>/46</a:t>
            </a:r>
          </a:p>
          <a:p>
            <a:endParaRPr lang="en-US" altLang="en-US" dirty="0"/>
          </a:p>
        </p:txBody>
      </p:sp>
      <p:sp>
        <p:nvSpPr>
          <p:cNvPr id="6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Lino Fučić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3C6585F-2655-4556-9D49-8046BCC09CBE}"/>
              </a:ext>
            </a:extLst>
          </p:cNvPr>
          <p:cNvSpPr txBox="1"/>
          <p:nvPr/>
        </p:nvSpPr>
        <p:spPr>
          <a:xfrm>
            <a:off x="0" y="2492896"/>
            <a:ext cx="461665" cy="374441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PKOK U GLAVNOM PROJEKTU</a:t>
            </a:r>
            <a:endParaRPr lang="hr-HR" dirty="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250825" y="908050"/>
            <a:ext cx="8642350" cy="441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Ctr="1"/>
          <a:lstStyle/>
          <a:p>
            <a:r>
              <a:rPr lang="hr-HR" sz="3200" b="1" dirty="0">
                <a:latin typeface="Palatino Linotype" pitchFamily="18" charset="0"/>
                <a:cs typeface="Times New Roman" pitchFamily="18" charset="0"/>
              </a:rPr>
              <a:t>2.</a:t>
            </a:r>
            <a:r>
              <a:rPr lang="vi-VN" sz="3200" b="1" dirty="0">
                <a:latin typeface="Palatino Linotype" pitchFamily="18" charset="0"/>
                <a:cs typeface="Times New Roman" pitchFamily="18" charset="0"/>
              </a:rPr>
              <a:t> sigurnosne pretpostavke koje moraju biti ispunjene da bi se taj proizvod mogao ugraditi </a:t>
            </a:r>
            <a:endParaRPr lang="hr-HR" sz="3200" b="1" dirty="0">
              <a:latin typeface="Palatino Linotype" pitchFamily="18" charset="0"/>
              <a:cs typeface="Times New Roman" pitchFamily="18" charset="0"/>
            </a:endParaRPr>
          </a:p>
          <a:p>
            <a:endParaRPr lang="hr-HR" sz="3200" b="1" dirty="0">
              <a:latin typeface="Palatino Linotype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hr-HR" sz="2800" b="1" dirty="0" smtClean="0">
                <a:latin typeface="Palatino Linotype" pitchFamily="18" charset="0"/>
                <a:cs typeface="Times New Roman" pitchFamily="18" charset="0"/>
              </a:rPr>
              <a:t> harmonizirani i domaći </a:t>
            </a:r>
            <a:r>
              <a:rPr lang="hr-HR" sz="2800" b="1" dirty="0" err="1" smtClean="0">
                <a:latin typeface="Palatino Linotype" pitchFamily="18" charset="0"/>
                <a:cs typeface="Times New Roman" pitchFamily="18" charset="0"/>
              </a:rPr>
              <a:t>neharmonizirani</a:t>
            </a:r>
            <a:r>
              <a:rPr lang="hr-HR" sz="2800" b="1" dirty="0" smtClean="0">
                <a:latin typeface="Palatino Linotype" pitchFamily="18" charset="0"/>
                <a:cs typeface="Times New Roman" pitchFamily="18" charset="0"/>
              </a:rPr>
              <a:t> proizvod </a:t>
            </a:r>
            <a:r>
              <a:rPr lang="hr-HR" sz="2800" b="1" dirty="0">
                <a:latin typeface="Palatino Linotype" pitchFamily="18" charset="0"/>
                <a:cs typeface="Times New Roman" pitchFamily="18" charset="0"/>
              </a:rPr>
              <a:t>– sigurnosne pretpostavke rješava sustav kontrole gradnje (uvjeti ili ograničenja, TP ili HRN)</a:t>
            </a:r>
          </a:p>
          <a:p>
            <a:pPr>
              <a:buFontTx/>
              <a:buChar char="-"/>
            </a:pPr>
            <a:endParaRPr lang="hr-HR" sz="3200" b="1" dirty="0">
              <a:latin typeface="Palatino Linotype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hr-HR" sz="2800" b="1" dirty="0" smtClean="0">
                <a:latin typeface="Palatino Linotype" pitchFamily="18" charset="0"/>
                <a:cs typeface="Times New Roman" pitchFamily="18" charset="0"/>
              </a:rPr>
              <a:t> strani </a:t>
            </a:r>
            <a:r>
              <a:rPr lang="hr-HR" sz="2800" b="1" dirty="0" err="1" smtClean="0">
                <a:latin typeface="Palatino Linotype" pitchFamily="18" charset="0"/>
                <a:cs typeface="Times New Roman" pitchFamily="18" charset="0"/>
              </a:rPr>
              <a:t>neharmonizirni</a:t>
            </a:r>
            <a:r>
              <a:rPr lang="hr-HR" sz="2800" b="1" dirty="0" smtClean="0">
                <a:latin typeface="Palatino Linotype" pitchFamily="18" charset="0"/>
                <a:cs typeface="Times New Roman" pitchFamily="18" charset="0"/>
              </a:rPr>
              <a:t> proizvod </a:t>
            </a:r>
            <a:r>
              <a:rPr lang="hr-HR" sz="2800" b="1" dirty="0">
                <a:latin typeface="Palatino Linotype" pitchFamily="18" charset="0"/>
                <a:cs typeface="Times New Roman" pitchFamily="18" charset="0"/>
              </a:rPr>
              <a:t>– sustav kontrole gradnje nije uključen, odgovornost na projektantu</a:t>
            </a:r>
          </a:p>
          <a:p>
            <a:endParaRPr lang="hr-H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8229600" cy="561975"/>
          </a:xfrm>
        </p:spPr>
        <p:txBody>
          <a:bodyPr/>
          <a:lstStyle/>
          <a:p>
            <a:pPr algn="l" eaLnBrk="1" hangingPunct="1">
              <a:lnSpc>
                <a:spcPts val="3600"/>
              </a:lnSpc>
            </a:pPr>
            <a:r>
              <a:rPr lang="hr-HR" sz="3200" b="1" i="1" dirty="0">
                <a:solidFill>
                  <a:srgbClr val="006600"/>
                </a:solidFill>
                <a:latin typeface="Palatino Linotype" pitchFamily="18" charset="0"/>
              </a:rPr>
              <a:t> Strani </a:t>
            </a:r>
            <a:r>
              <a:rPr lang="hr-HR" sz="3200" b="1" i="1" dirty="0" err="1">
                <a:solidFill>
                  <a:srgbClr val="006600"/>
                </a:solidFill>
                <a:latin typeface="Palatino Linotype" pitchFamily="18" charset="0"/>
              </a:rPr>
              <a:t>neharmonizirani</a:t>
            </a:r>
            <a:r>
              <a:rPr lang="hr-HR" sz="3200" b="1" i="1" dirty="0">
                <a:solidFill>
                  <a:srgbClr val="006600"/>
                </a:solidFill>
                <a:latin typeface="Palatino Linotype" pitchFamily="18" charset="0"/>
              </a:rPr>
              <a:t> proizvod</a:t>
            </a:r>
            <a:r>
              <a:rPr lang="hr-HR" dirty="0"/>
              <a:t/>
            </a:r>
            <a:br>
              <a:rPr lang="hr-HR" dirty="0"/>
            </a:br>
            <a:r>
              <a:rPr lang="hr-HR" altLang="en-US" dirty="0"/>
              <a:t/>
            </a:r>
            <a:br>
              <a:rPr lang="hr-HR" altLang="en-US" dirty="0"/>
            </a:br>
            <a:endParaRPr lang="en-GB" altLang="en-US" dirty="0"/>
          </a:p>
        </p:txBody>
      </p:sp>
      <p:sp>
        <p:nvSpPr>
          <p:cNvPr id="26628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BF6CEE5-19A0-4F48-8BAB-5B81A11CED7D}" type="slidenum">
              <a:rPr lang="en-US" altLang="en-US" smtClean="0"/>
              <a:pPr/>
              <a:t>31</a:t>
            </a:fld>
            <a:r>
              <a:rPr lang="hr-HR" altLang="en-US" dirty="0" smtClean="0"/>
              <a:t>/46</a:t>
            </a:r>
            <a:endParaRPr lang="en-US" altLang="en-US" dirty="0"/>
          </a:p>
        </p:txBody>
      </p:sp>
      <p:sp>
        <p:nvSpPr>
          <p:cNvPr id="1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Lino Fučić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BCECE904-904F-4552-B496-6EE01AF2CCBF}"/>
              </a:ext>
            </a:extLst>
          </p:cNvPr>
          <p:cNvSpPr txBox="1"/>
          <p:nvPr/>
        </p:nvSpPr>
        <p:spPr>
          <a:xfrm>
            <a:off x="0" y="2492896"/>
            <a:ext cx="461665" cy="374441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PKOK U GLAVNOM PROJEKTU</a:t>
            </a:r>
            <a:endParaRPr lang="hr-HR" dirty="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250825" y="908050"/>
            <a:ext cx="8642350" cy="441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Ctr="1"/>
          <a:lstStyle/>
          <a:p>
            <a:r>
              <a:rPr lang="hr-HR" sz="3200" b="1" dirty="0">
                <a:latin typeface="Palatino Linotype" pitchFamily="18" charset="0"/>
                <a:cs typeface="Times New Roman" pitchFamily="18" charset="0"/>
              </a:rPr>
              <a:t>3.</a:t>
            </a:r>
            <a:r>
              <a:rPr lang="vi-VN" sz="3200" b="1" dirty="0">
                <a:latin typeface="Palatino Linotype" pitchFamily="18" charset="0"/>
                <a:cs typeface="Times New Roman" pitchFamily="18" charset="0"/>
              </a:rPr>
              <a:t> uvjete rukovanja, skladištenja, ugradnje i trajnog odlaganja toga proizvoda u odnosu na građenje, uporabu i razgradnju </a:t>
            </a:r>
            <a:r>
              <a:rPr lang="hr-HR" sz="3200" b="1" dirty="0">
                <a:latin typeface="Palatino Linotype" pitchFamily="18" charset="0"/>
                <a:cs typeface="Times New Roman" pitchFamily="18" charset="0"/>
              </a:rPr>
              <a:t>G</a:t>
            </a:r>
          </a:p>
          <a:p>
            <a:endParaRPr lang="hr-HR" sz="32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hr-HR" sz="2800" b="1" dirty="0" smtClean="0">
                <a:latin typeface="Palatino Linotype" pitchFamily="18" charset="0"/>
                <a:cs typeface="Times New Roman" pitchFamily="18" charset="0"/>
              </a:rPr>
              <a:t> harmonizirani i domaći </a:t>
            </a:r>
            <a:r>
              <a:rPr lang="hr-HR" sz="2800" b="1" dirty="0" err="1" smtClean="0">
                <a:latin typeface="Palatino Linotype" pitchFamily="18" charset="0"/>
                <a:cs typeface="Times New Roman" pitchFamily="18" charset="0"/>
              </a:rPr>
              <a:t>neharmonizirani</a:t>
            </a:r>
            <a:r>
              <a:rPr lang="hr-HR" sz="2800" b="1" dirty="0" smtClean="0">
                <a:latin typeface="Palatino Linotype" pitchFamily="18" charset="0"/>
                <a:cs typeface="Times New Roman" pitchFamily="18" charset="0"/>
              </a:rPr>
              <a:t> proizvod – </a:t>
            </a:r>
            <a:r>
              <a:rPr lang="hr-HR" sz="2800" b="1" dirty="0">
                <a:latin typeface="Palatino Linotype" pitchFamily="18" charset="0"/>
                <a:cs typeface="Times New Roman" pitchFamily="18" charset="0"/>
              </a:rPr>
              <a:t>odgovornost proizvođača,  sustav kontrole gradnje provjerava</a:t>
            </a:r>
          </a:p>
          <a:p>
            <a:pPr>
              <a:buFontTx/>
              <a:buChar char="-"/>
            </a:pPr>
            <a:endParaRPr lang="hr-HR" sz="3200" b="1" dirty="0">
              <a:latin typeface="Palatino Linotype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hr-HR" sz="2800" b="1" dirty="0" smtClean="0">
                <a:latin typeface="Palatino Linotype" pitchFamily="18" charset="0"/>
                <a:cs typeface="Times New Roman" pitchFamily="18" charset="0"/>
              </a:rPr>
              <a:t> strani </a:t>
            </a:r>
            <a:r>
              <a:rPr lang="hr-HR" sz="2800" b="1" dirty="0" err="1" smtClean="0">
                <a:latin typeface="Palatino Linotype" pitchFamily="18" charset="0"/>
                <a:cs typeface="Times New Roman" pitchFamily="18" charset="0"/>
              </a:rPr>
              <a:t>neharmonizirni</a:t>
            </a:r>
            <a:r>
              <a:rPr lang="hr-HR" sz="2800" b="1" dirty="0" smtClean="0">
                <a:latin typeface="Palatino Linotype" pitchFamily="18" charset="0"/>
                <a:cs typeface="Times New Roman" pitchFamily="18" charset="0"/>
              </a:rPr>
              <a:t> proizvod– </a:t>
            </a:r>
            <a:r>
              <a:rPr lang="hr-HR" sz="2800" b="1" dirty="0">
                <a:latin typeface="Palatino Linotype" pitchFamily="18" charset="0"/>
                <a:cs typeface="Times New Roman" pitchFamily="18" charset="0"/>
              </a:rPr>
              <a:t>sustav kontrole gradnje nije uključen, odgovornost na projektantu; </a:t>
            </a:r>
          </a:p>
          <a:p>
            <a:pPr>
              <a:buFontTx/>
              <a:buChar char="-"/>
            </a:pPr>
            <a:endParaRPr lang="hr-HR" sz="3200" b="1" dirty="0">
              <a:latin typeface="Palatino Linotype" pitchFamily="18" charset="0"/>
              <a:cs typeface="Times New Roman" pitchFamily="18" charset="0"/>
            </a:endParaRPr>
          </a:p>
          <a:p>
            <a:endParaRPr lang="hr-HR" sz="3200" b="1" dirty="0">
              <a:latin typeface="Times New Roman" pitchFamily="18" charset="0"/>
              <a:cs typeface="Times New Roman" pitchFamily="18" charset="0"/>
            </a:endParaRPr>
          </a:p>
          <a:p>
            <a:endParaRPr lang="hr-HR" sz="3200" b="1" dirty="0">
              <a:latin typeface="Times New Roman" pitchFamily="18" charset="0"/>
              <a:cs typeface="Times New Roman" pitchFamily="18" charset="0"/>
            </a:endParaRPr>
          </a:p>
          <a:p>
            <a:endParaRPr lang="hr-HR" sz="2000" b="1" dirty="0">
              <a:latin typeface="Times New Roman" pitchFamily="18" charset="0"/>
              <a:cs typeface="Times New Roman" pitchFamily="18" charset="0"/>
            </a:endParaRPr>
          </a:p>
          <a:p>
            <a:endParaRPr lang="hr-HR" sz="3200" b="1" dirty="0">
              <a:solidFill>
                <a:srgbClr val="7030A0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8229600" cy="561975"/>
          </a:xfrm>
        </p:spPr>
        <p:txBody>
          <a:bodyPr/>
          <a:lstStyle/>
          <a:p>
            <a:pPr algn="l" eaLnBrk="1" hangingPunct="1">
              <a:lnSpc>
                <a:spcPts val="3600"/>
              </a:lnSpc>
            </a:pPr>
            <a:r>
              <a:rPr lang="hr-HR" sz="3200" b="1" i="1" dirty="0">
                <a:solidFill>
                  <a:srgbClr val="006600"/>
                </a:solidFill>
                <a:latin typeface="Palatino Linotype" pitchFamily="18" charset="0"/>
              </a:rPr>
              <a:t> Strani </a:t>
            </a:r>
            <a:r>
              <a:rPr lang="hr-HR" sz="3200" b="1" i="1" dirty="0" err="1">
                <a:solidFill>
                  <a:srgbClr val="006600"/>
                </a:solidFill>
                <a:latin typeface="Palatino Linotype" pitchFamily="18" charset="0"/>
              </a:rPr>
              <a:t>neharmonizirani</a:t>
            </a:r>
            <a:r>
              <a:rPr lang="hr-HR" sz="3200" b="1" i="1" dirty="0">
                <a:solidFill>
                  <a:srgbClr val="006600"/>
                </a:solidFill>
                <a:latin typeface="Palatino Linotype" pitchFamily="18" charset="0"/>
              </a:rPr>
              <a:t> proizvod</a:t>
            </a:r>
            <a:r>
              <a:rPr lang="hr-HR" dirty="0"/>
              <a:t/>
            </a:r>
            <a:br>
              <a:rPr lang="hr-HR" dirty="0"/>
            </a:br>
            <a:r>
              <a:rPr lang="hr-HR" altLang="en-US" dirty="0"/>
              <a:t/>
            </a:r>
            <a:br>
              <a:rPr lang="hr-HR" altLang="en-US" dirty="0"/>
            </a:br>
            <a:endParaRPr lang="en-GB" altLang="en-US" dirty="0"/>
          </a:p>
        </p:txBody>
      </p:sp>
      <p:sp>
        <p:nvSpPr>
          <p:cNvPr id="26628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BF6CEE5-19A0-4F48-8BAB-5B81A11CED7D}" type="slidenum">
              <a:rPr lang="en-US" altLang="en-US" smtClean="0"/>
              <a:pPr/>
              <a:t>32</a:t>
            </a:fld>
            <a:r>
              <a:rPr lang="hr-HR" altLang="en-US" dirty="0" smtClean="0"/>
              <a:t>/46</a:t>
            </a:r>
            <a:endParaRPr lang="en-US" altLang="en-US" dirty="0"/>
          </a:p>
        </p:txBody>
      </p:sp>
      <p:sp>
        <p:nvSpPr>
          <p:cNvPr id="9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Lino Fučić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3C553D47-5FE5-4616-9946-1014BA1495CB}"/>
              </a:ext>
            </a:extLst>
          </p:cNvPr>
          <p:cNvSpPr txBox="1"/>
          <p:nvPr/>
        </p:nvSpPr>
        <p:spPr>
          <a:xfrm>
            <a:off x="0" y="2492896"/>
            <a:ext cx="461665" cy="374441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PKOK U GLAVNOM PROJEKTU</a:t>
            </a:r>
            <a:endParaRPr lang="hr-HR" dirty="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250825" y="908050"/>
            <a:ext cx="8642350" cy="441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Ctr="1"/>
          <a:lstStyle/>
          <a:p>
            <a:r>
              <a:rPr lang="hr-HR" sz="3200" b="1" dirty="0">
                <a:latin typeface="Palatino Linotype" pitchFamily="18" charset="0"/>
                <a:cs typeface="Times New Roman" pitchFamily="18" charset="0"/>
              </a:rPr>
              <a:t>4.</a:t>
            </a:r>
            <a:r>
              <a:rPr lang="vi-VN" sz="3200" b="1" dirty="0">
                <a:latin typeface="Palatino Linotype" pitchFamily="18" charset="0"/>
                <a:cs typeface="Times New Roman" pitchFamily="18" charset="0"/>
              </a:rPr>
              <a:t> dodatna ispitivanja svojstava bitnih značajki </a:t>
            </a:r>
            <a:r>
              <a:rPr lang="hr-HR" sz="3200" b="1" dirty="0"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latin typeface="Palatino Linotype" pitchFamily="18" charset="0"/>
                <a:cs typeface="Times New Roman" pitchFamily="18" charset="0"/>
              </a:rPr>
              <a:t>i/ili drugi način dokazivanja uporabljivosti tog </a:t>
            </a:r>
            <a:r>
              <a:rPr lang="hr-HR" sz="3200" b="1" dirty="0">
                <a:latin typeface="Palatino Linotype" pitchFamily="18" charset="0"/>
                <a:cs typeface="Times New Roman" pitchFamily="18" charset="0"/>
              </a:rPr>
              <a:t>GP</a:t>
            </a:r>
            <a:r>
              <a:rPr lang="vi-VN" sz="3200" b="1" dirty="0">
                <a:latin typeface="Palatino Linotype" pitchFamily="18" charset="0"/>
                <a:cs typeface="Times New Roman" pitchFamily="18" charset="0"/>
              </a:rPr>
              <a:t> za projektiranu </a:t>
            </a:r>
            <a:r>
              <a:rPr lang="hr-HR" sz="3200" b="1" dirty="0">
                <a:latin typeface="Palatino Linotype" pitchFamily="18" charset="0"/>
                <a:cs typeface="Times New Roman" pitchFamily="18" charset="0"/>
              </a:rPr>
              <a:t>G</a:t>
            </a:r>
            <a:r>
              <a:rPr lang="vi-VN" sz="3200" b="1" dirty="0">
                <a:latin typeface="Palatino Linotype" pitchFamily="18" charset="0"/>
                <a:cs typeface="Times New Roman" pitchFamily="18" charset="0"/>
              </a:rPr>
              <a:t>, </a:t>
            </a:r>
            <a:r>
              <a:rPr lang="hr-HR" sz="3200" b="1" dirty="0"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vi-VN" sz="3200" b="1" dirty="0">
                <a:latin typeface="Palatino Linotype" pitchFamily="18" charset="0"/>
                <a:cs typeface="Times New Roman" pitchFamily="18" charset="0"/>
              </a:rPr>
              <a:t>zemljopisne, klimatske ili druge osobitosti lokacije</a:t>
            </a:r>
            <a:r>
              <a:rPr lang="hr-HR" sz="3200" b="1" dirty="0">
                <a:latin typeface="Palatino Linotype" pitchFamily="18" charset="0"/>
                <a:cs typeface="Times New Roman" pitchFamily="18" charset="0"/>
              </a:rPr>
              <a:t> ili G)</a:t>
            </a:r>
            <a:r>
              <a:rPr lang="vi-VN" sz="3200" b="1" dirty="0">
                <a:latin typeface="Palatino Linotype" pitchFamily="18" charset="0"/>
                <a:cs typeface="Times New Roman" pitchFamily="18" charset="0"/>
              </a:rPr>
              <a:t>, </a:t>
            </a:r>
            <a:endParaRPr lang="hr-HR" sz="3200" b="1" dirty="0" smtClean="0">
              <a:latin typeface="Palatino Linotype" pitchFamily="18" charset="0"/>
              <a:cs typeface="Times New Roman" pitchFamily="18" charset="0"/>
            </a:endParaRPr>
          </a:p>
          <a:p>
            <a:endParaRPr lang="hr-HR" sz="3200" b="1" dirty="0">
              <a:solidFill>
                <a:srgbClr val="FF0000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hr-HR" sz="2800" b="1" dirty="0" smtClean="0">
                <a:latin typeface="Palatino Linotype" pitchFamily="18" charset="0"/>
                <a:cs typeface="Times New Roman" pitchFamily="18" charset="0"/>
              </a:rPr>
              <a:t>harmonizirani i domaći </a:t>
            </a:r>
            <a:r>
              <a:rPr lang="hr-HR" sz="2800" b="1" dirty="0" err="1" smtClean="0">
                <a:latin typeface="Palatino Linotype" pitchFamily="18" charset="0"/>
                <a:cs typeface="Times New Roman" pitchFamily="18" charset="0"/>
              </a:rPr>
              <a:t>neharmonizirani</a:t>
            </a:r>
            <a:r>
              <a:rPr lang="hr-HR" sz="2800" b="1" dirty="0" smtClean="0">
                <a:latin typeface="Palatino Linotype" pitchFamily="18" charset="0"/>
                <a:cs typeface="Times New Roman" pitchFamily="18" charset="0"/>
              </a:rPr>
              <a:t> proizvod– </a:t>
            </a:r>
            <a:r>
              <a:rPr lang="hr-HR" sz="2800" b="1" dirty="0">
                <a:latin typeface="Palatino Linotype" pitchFamily="18" charset="0"/>
                <a:cs typeface="Times New Roman" pitchFamily="18" charset="0"/>
              </a:rPr>
              <a:t>rješava  sustav kontrole </a:t>
            </a:r>
            <a:r>
              <a:rPr lang="hr-HR" sz="2800" b="1" dirty="0" smtClean="0">
                <a:latin typeface="Palatino Linotype" pitchFamily="18" charset="0"/>
                <a:cs typeface="Times New Roman" pitchFamily="18" charset="0"/>
              </a:rPr>
              <a:t>gradnje</a:t>
            </a:r>
          </a:p>
          <a:p>
            <a:pPr>
              <a:buFontTx/>
              <a:buChar char="-"/>
            </a:pPr>
            <a:endParaRPr lang="hr-HR" sz="2800" b="1" dirty="0">
              <a:latin typeface="Palatino Linotype" pitchFamily="18" charset="0"/>
              <a:cs typeface="Times New Roman" pitchFamily="18" charset="0"/>
            </a:endParaRPr>
          </a:p>
          <a:p>
            <a:r>
              <a:rPr lang="hr-HR" sz="2800" b="1" dirty="0" smtClean="0">
                <a:latin typeface="Palatino Linotype" pitchFamily="18" charset="0"/>
                <a:cs typeface="Times New Roman" pitchFamily="18" charset="0"/>
              </a:rPr>
              <a:t>- strani </a:t>
            </a:r>
            <a:r>
              <a:rPr lang="hr-HR" sz="2800" b="1" dirty="0" err="1" smtClean="0">
                <a:latin typeface="Palatino Linotype" pitchFamily="18" charset="0"/>
                <a:cs typeface="Times New Roman" pitchFamily="18" charset="0"/>
              </a:rPr>
              <a:t>neharmonizirni</a:t>
            </a:r>
            <a:r>
              <a:rPr lang="hr-HR" sz="2800" b="1" dirty="0" smtClean="0">
                <a:latin typeface="Palatino Linotype" pitchFamily="18" charset="0"/>
                <a:cs typeface="Times New Roman" pitchFamily="18" charset="0"/>
              </a:rPr>
              <a:t> proizvod– </a:t>
            </a:r>
            <a:r>
              <a:rPr lang="hr-HR" sz="2800" b="1" dirty="0">
                <a:latin typeface="Palatino Linotype" pitchFamily="18" charset="0"/>
                <a:cs typeface="Times New Roman" pitchFamily="18" charset="0"/>
              </a:rPr>
              <a:t>sustav kontrole gradnje nije uključen, odgovornost na projektantu</a:t>
            </a:r>
          </a:p>
          <a:p>
            <a:endParaRPr lang="hr-HR" sz="2800" b="1" dirty="0">
              <a:latin typeface="Palatino Linotype" pitchFamily="18" charset="0"/>
              <a:cs typeface="Times New Roman" pitchFamily="18" charset="0"/>
            </a:endParaRPr>
          </a:p>
          <a:p>
            <a:endParaRPr lang="hr-HR" sz="3200" b="1" dirty="0">
              <a:solidFill>
                <a:srgbClr val="FF0000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xfrm>
            <a:off x="467544" y="260648"/>
            <a:ext cx="8229600" cy="561975"/>
          </a:xfrm>
        </p:spPr>
        <p:txBody>
          <a:bodyPr/>
          <a:lstStyle/>
          <a:p>
            <a:pPr algn="l" eaLnBrk="1" hangingPunct="1">
              <a:lnSpc>
                <a:spcPts val="3600"/>
              </a:lnSpc>
            </a:pPr>
            <a:r>
              <a:rPr lang="hr-HR" sz="3200" b="1" i="1" dirty="0">
                <a:solidFill>
                  <a:srgbClr val="006600"/>
                </a:solidFill>
                <a:latin typeface="Palatino Linotype" pitchFamily="18" charset="0"/>
              </a:rPr>
              <a:t> Strani </a:t>
            </a:r>
            <a:r>
              <a:rPr lang="hr-HR" sz="3200" b="1" i="1" dirty="0" err="1">
                <a:solidFill>
                  <a:srgbClr val="006600"/>
                </a:solidFill>
                <a:latin typeface="Palatino Linotype" pitchFamily="18" charset="0"/>
              </a:rPr>
              <a:t>neharmonizirani</a:t>
            </a:r>
            <a:r>
              <a:rPr lang="hr-HR" sz="3200" b="1" i="1" dirty="0">
                <a:solidFill>
                  <a:srgbClr val="006600"/>
                </a:solidFill>
                <a:latin typeface="Palatino Linotype" pitchFamily="18" charset="0"/>
              </a:rPr>
              <a:t> proizvod</a:t>
            </a:r>
            <a:r>
              <a:rPr lang="hr-HR" dirty="0"/>
              <a:t/>
            </a:r>
            <a:br>
              <a:rPr lang="hr-HR" dirty="0"/>
            </a:br>
            <a:r>
              <a:rPr lang="hr-HR" altLang="en-US" dirty="0"/>
              <a:t/>
            </a:r>
            <a:br>
              <a:rPr lang="hr-HR" altLang="en-US" dirty="0"/>
            </a:br>
            <a:endParaRPr lang="en-GB" altLang="en-US" dirty="0"/>
          </a:p>
        </p:txBody>
      </p:sp>
      <p:sp>
        <p:nvSpPr>
          <p:cNvPr id="26628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BF6CEE5-19A0-4F48-8BAB-5B81A11CED7D}" type="slidenum">
              <a:rPr lang="en-US" altLang="en-US" smtClean="0"/>
              <a:pPr/>
              <a:t>33</a:t>
            </a:fld>
            <a:r>
              <a:rPr lang="hr-HR" altLang="en-US" dirty="0" smtClean="0"/>
              <a:t>/46</a:t>
            </a:r>
            <a:endParaRPr lang="en-US" altLang="en-US" dirty="0"/>
          </a:p>
        </p:txBody>
      </p:sp>
      <p:sp>
        <p:nvSpPr>
          <p:cNvPr id="9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Lino Fučić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F8FDC675-2325-4E67-BF4B-075E49580693}"/>
              </a:ext>
            </a:extLst>
          </p:cNvPr>
          <p:cNvSpPr txBox="1"/>
          <p:nvPr/>
        </p:nvSpPr>
        <p:spPr>
          <a:xfrm>
            <a:off x="0" y="2492896"/>
            <a:ext cx="461665" cy="374441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PKOK U GLAVNOM PROJEKTU</a:t>
            </a:r>
            <a:endParaRPr lang="hr-HR" dirty="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250825" y="1052513"/>
            <a:ext cx="8569325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Ctr="1"/>
          <a:lstStyle/>
          <a:p>
            <a:pPr>
              <a:spcBef>
                <a:spcPct val="20000"/>
              </a:spcBef>
              <a:defRPr/>
            </a:pPr>
            <a:r>
              <a:rPr lang="hr-HR" sz="3200" b="1" dirty="0">
                <a:solidFill>
                  <a:schemeClr val="tx1"/>
                </a:solidFill>
                <a:latin typeface="Palatino Linotype" pitchFamily="18" charset="0"/>
              </a:rPr>
              <a:t>izvedbeni projekt </a:t>
            </a:r>
            <a:r>
              <a:rPr lang="hr-HR" sz="3200" b="1" dirty="0">
                <a:solidFill>
                  <a:srgbClr val="FF0000"/>
                </a:solidFill>
                <a:latin typeface="Palatino Linotype" pitchFamily="18" charset="0"/>
              </a:rPr>
              <a:t>može</a:t>
            </a:r>
            <a:r>
              <a:rPr lang="hr-HR" sz="3200" b="1" dirty="0">
                <a:solidFill>
                  <a:schemeClr val="tx1"/>
                </a:solidFill>
                <a:latin typeface="Palatino Linotype" pitchFamily="18" charset="0"/>
              </a:rPr>
              <a:t> sadržavati:</a:t>
            </a:r>
          </a:p>
          <a:p>
            <a:pPr>
              <a:spcBef>
                <a:spcPct val="20000"/>
              </a:spcBef>
              <a:buFontTx/>
              <a:buChar char="•"/>
              <a:defRPr/>
            </a:pPr>
            <a:r>
              <a:rPr lang="hr-HR" sz="3200" b="1" dirty="0">
                <a:solidFill>
                  <a:schemeClr val="tx1"/>
                </a:solidFill>
                <a:latin typeface="Palatino Linotype" pitchFamily="18" charset="0"/>
              </a:rPr>
              <a:t> detaljniju razradu PKOK</a:t>
            </a:r>
          </a:p>
          <a:p>
            <a:pPr>
              <a:spcBef>
                <a:spcPct val="20000"/>
              </a:spcBef>
              <a:buFontTx/>
              <a:buChar char="•"/>
              <a:defRPr/>
            </a:pPr>
            <a:r>
              <a:rPr lang="hr-HR" sz="3200" b="1" dirty="0">
                <a:solidFill>
                  <a:schemeClr val="tx1"/>
                </a:solidFill>
                <a:latin typeface="Palatino Linotype" pitchFamily="18" charset="0"/>
              </a:rPr>
              <a:t> ovisno o uvjetima,  postupcima,	drugim okolnostima građenja</a:t>
            </a:r>
          </a:p>
          <a:p>
            <a:pPr>
              <a:spcBef>
                <a:spcPct val="20000"/>
              </a:spcBef>
              <a:buFontTx/>
              <a:buChar char="•"/>
              <a:defRPr/>
            </a:pPr>
            <a:endParaRPr lang="hr-HR" sz="3200" b="1" dirty="0">
              <a:solidFill>
                <a:schemeClr val="tx1"/>
              </a:solidFill>
              <a:latin typeface="Palatino Linotype" pitchFamily="18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hr-HR" sz="3200" b="1" dirty="0">
                <a:solidFill>
                  <a:srgbClr val="FF0000"/>
                </a:solidFill>
                <a:latin typeface="Palatino Linotype" pitchFamily="18" charset="0"/>
              </a:rPr>
              <a:t>ne smije </a:t>
            </a:r>
            <a:r>
              <a:rPr lang="hr-HR" sz="3200" b="1" dirty="0">
                <a:solidFill>
                  <a:schemeClr val="tx1"/>
                </a:solidFill>
                <a:latin typeface="Palatino Linotype" pitchFamily="18" charset="0"/>
              </a:rPr>
              <a:t>mijenjati tehničko rješenje dano glavnim projektom</a:t>
            </a:r>
            <a:endParaRPr lang="hr-HR" sz="1400" b="1" dirty="0">
              <a:solidFill>
                <a:schemeClr val="tx1"/>
              </a:solidFill>
              <a:latin typeface="Palatino Linotype" pitchFamily="18" charset="0"/>
            </a:endParaRPr>
          </a:p>
          <a:p>
            <a:pPr>
              <a:spcBef>
                <a:spcPct val="20000"/>
              </a:spcBef>
              <a:defRPr/>
            </a:pPr>
            <a:endParaRPr lang="hr-HR" sz="1400" b="1" dirty="0">
              <a:solidFill>
                <a:schemeClr val="tx1"/>
              </a:solidFill>
              <a:latin typeface="Palatino Linotype" pitchFamily="18" charset="0"/>
            </a:endParaRPr>
          </a:p>
          <a:p>
            <a:pPr eaLnBrk="1" hangingPunct="1">
              <a:defRPr/>
            </a:pPr>
            <a:endParaRPr lang="hr-HR" altLang="en-US" sz="3200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hr-HR" altLang="en-US" sz="3200" b="1" i="1" dirty="0">
                <a:solidFill>
                  <a:srgbClr val="006600"/>
                </a:solidFill>
                <a:latin typeface="Palatino Linotype" pitchFamily="18" charset="0"/>
              </a:rPr>
              <a:t>Detaljnija razrada u izvedbenom projektu</a:t>
            </a:r>
            <a:endParaRPr lang="en-GB" altLang="en-US" sz="3200" dirty="0"/>
          </a:p>
        </p:txBody>
      </p:sp>
      <p:sp>
        <p:nvSpPr>
          <p:cNvPr id="29700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67E83C7-A538-4FD2-8F8D-BC586DCCE003}" type="slidenum">
              <a:rPr lang="en-US" altLang="en-US" smtClean="0"/>
              <a:pPr/>
              <a:t>34</a:t>
            </a:fld>
            <a:r>
              <a:rPr lang="hr-HR" altLang="en-US" dirty="0" smtClean="0"/>
              <a:t>/46</a:t>
            </a:r>
            <a:endParaRPr lang="en-US" altLang="en-US" dirty="0"/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Lino Fučić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A911AB3C-C1EE-432C-BA54-62B5975DC4DD}"/>
              </a:ext>
            </a:extLst>
          </p:cNvPr>
          <p:cNvSpPr txBox="1"/>
          <p:nvPr/>
        </p:nvSpPr>
        <p:spPr>
          <a:xfrm>
            <a:off x="0" y="2204864"/>
            <a:ext cx="461665" cy="403244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PKOK U IZVEDBENOM PROJEKTU</a:t>
            </a:r>
            <a:endParaRPr lang="hr-HR" dirty="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250825" y="1052513"/>
            <a:ext cx="8569325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Ctr="1"/>
          <a:lstStyle/>
          <a:p>
            <a:r>
              <a:rPr lang="hr-HR" sz="3200" b="1" dirty="0" smtClean="0">
                <a:latin typeface="Palatino Linotype" panose="02040502050505030304" pitchFamily="18" charset="0"/>
              </a:rPr>
              <a:t>TPGP posebni zahtjev:</a:t>
            </a:r>
          </a:p>
          <a:p>
            <a:r>
              <a:rPr lang="hr-HR" sz="3200" b="1" dirty="0" smtClean="0">
                <a:latin typeface="Palatino Linotype" panose="02040502050505030304" pitchFamily="18" charset="0"/>
              </a:rPr>
              <a:t>Za </a:t>
            </a:r>
            <a:r>
              <a:rPr lang="hr-HR" sz="3200" b="1" dirty="0">
                <a:latin typeface="Palatino Linotype" panose="02040502050505030304" pitchFamily="18" charset="0"/>
              </a:rPr>
              <a:t>građevne proizvode (tvorničke, izrađene na gradilištu i strane </a:t>
            </a:r>
            <a:r>
              <a:rPr lang="hr-HR" sz="3200" b="1" dirty="0" err="1">
                <a:latin typeface="Palatino Linotype" panose="02040502050505030304" pitchFamily="18" charset="0"/>
              </a:rPr>
              <a:t>neharmonizirane</a:t>
            </a:r>
            <a:r>
              <a:rPr lang="hr-HR" sz="3200" b="1" dirty="0">
                <a:latin typeface="Palatino Linotype" panose="02040502050505030304" pitchFamily="18" charset="0"/>
              </a:rPr>
              <a:t>)</a:t>
            </a:r>
          </a:p>
          <a:p>
            <a:endParaRPr lang="hr-HR" sz="3200" b="1" dirty="0">
              <a:latin typeface="Palatino Linotype" panose="02040502050505030304" pitchFamily="18" charset="0"/>
            </a:endParaRPr>
          </a:p>
          <a:p>
            <a:r>
              <a:rPr lang="hr-HR" sz="3200" b="1" dirty="0">
                <a:latin typeface="Palatino Linotype" panose="02040502050505030304" pitchFamily="18" charset="0"/>
              </a:rPr>
              <a:t>- ovisno o uvjetima, postupcima i drugim okolnostima građenja koji nisu bili poznati u vrijeme izrade GP ili nisu bili obuhvaćeni GP, </a:t>
            </a:r>
            <a:r>
              <a:rPr lang="hr-HR" sz="32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moraju se</a:t>
            </a:r>
            <a:r>
              <a:rPr lang="hr-HR" sz="3200" b="1" dirty="0">
                <a:latin typeface="Palatino Linotype" panose="02040502050505030304" pitchFamily="18" charset="0"/>
              </a:rPr>
              <a:t> detaljnije razraditi u IP, odnosno u dopuni GP, ili</a:t>
            </a:r>
          </a:p>
          <a:p>
            <a:r>
              <a:rPr lang="hr-HR" sz="3200" b="1" dirty="0">
                <a:latin typeface="Palatino Linotype" panose="02040502050505030304" pitchFamily="18" charset="0"/>
              </a:rPr>
              <a:t>- kada PKOK nije potpun i cjelovit ili ne sadrži sve propisane dijelove.</a:t>
            </a:r>
          </a:p>
          <a:p>
            <a:pPr>
              <a:spcBef>
                <a:spcPct val="20000"/>
              </a:spcBef>
              <a:defRPr/>
            </a:pPr>
            <a:endParaRPr lang="hr-HR" sz="1400" b="1" dirty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eaLnBrk="1" hangingPunct="1">
              <a:defRPr/>
            </a:pPr>
            <a:endParaRPr lang="hr-HR" altLang="en-US" sz="3200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hr-HR" altLang="en-US" sz="3200" b="1" i="1" dirty="0">
                <a:solidFill>
                  <a:srgbClr val="006600"/>
                </a:solidFill>
                <a:latin typeface="Palatino Linotype" pitchFamily="18" charset="0"/>
              </a:rPr>
              <a:t>Detaljnija razrada u izvedbenom projektu</a:t>
            </a:r>
            <a:endParaRPr lang="en-GB" altLang="en-US" sz="3200" dirty="0"/>
          </a:p>
        </p:txBody>
      </p:sp>
      <p:sp>
        <p:nvSpPr>
          <p:cNvPr id="29700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67E83C7-A538-4FD2-8F8D-BC586DCCE003}" type="slidenum">
              <a:rPr lang="en-US" altLang="en-US" smtClean="0"/>
              <a:pPr/>
              <a:t>35</a:t>
            </a:fld>
            <a:r>
              <a:rPr lang="hr-HR" altLang="en-US" dirty="0" smtClean="0"/>
              <a:t>/46</a:t>
            </a:r>
            <a:endParaRPr lang="en-US" altLang="en-US" dirty="0"/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Lino Fučić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A911AB3C-C1EE-432C-BA54-62B5975DC4DD}"/>
              </a:ext>
            </a:extLst>
          </p:cNvPr>
          <p:cNvSpPr txBox="1"/>
          <p:nvPr/>
        </p:nvSpPr>
        <p:spPr>
          <a:xfrm>
            <a:off x="0" y="2204864"/>
            <a:ext cx="461665" cy="403244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PKOK U IZVEDBENOM PROJEKTU</a:t>
            </a:r>
            <a:endParaRPr lang="hr-HR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540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250825" y="1268413"/>
            <a:ext cx="8569325" cy="441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Ctr="1"/>
          <a:lstStyle/>
          <a:p>
            <a:pPr>
              <a:buFontTx/>
              <a:buChar char="-"/>
              <a:defRPr/>
            </a:pPr>
            <a:r>
              <a:rPr lang="hr-HR" sz="3200" b="1" dirty="0">
                <a:latin typeface="Palatino Linotype" pitchFamily="18" charset="0"/>
              </a:rPr>
              <a:t> nema razlike u sadržaju PKOK-a u glavnom projektu i u tipskom projektu</a:t>
            </a:r>
          </a:p>
          <a:p>
            <a:pPr>
              <a:buFontTx/>
              <a:buChar char="-"/>
              <a:defRPr/>
            </a:pPr>
            <a:endParaRPr lang="hr-HR" sz="3200" b="1" dirty="0">
              <a:latin typeface="Palatino Linotype" pitchFamily="18" charset="0"/>
            </a:endParaRPr>
          </a:p>
          <a:p>
            <a:pPr>
              <a:buFontTx/>
              <a:buChar char="-"/>
              <a:defRPr/>
            </a:pPr>
            <a:r>
              <a:rPr lang="hr-HR" sz="3200" b="1" dirty="0">
                <a:latin typeface="Palatino Linotype" pitchFamily="18" charset="0"/>
              </a:rPr>
              <a:t> aspekti bitni za tipizaciju: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hr-HR" sz="3200" b="1" dirty="0">
                <a:latin typeface="Palatino Linotype" pitchFamily="18" charset="0"/>
              </a:rPr>
              <a:t> spojevi </a:t>
            </a:r>
            <a:r>
              <a:rPr lang="hr-HR" sz="2800" b="1" dirty="0">
                <a:latin typeface="Palatino Linotype" pitchFamily="18" charset="0"/>
              </a:rPr>
              <a:t>(ako je u pitanju montažni sklop)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hr-HR" sz="3200" b="1" dirty="0">
                <a:latin typeface="Palatino Linotype" pitchFamily="18" charset="0"/>
              </a:rPr>
              <a:t> sastavljanje/rastavljanje </a:t>
            </a:r>
            <a:r>
              <a:rPr lang="hr-HR" sz="2800" b="1" dirty="0">
                <a:latin typeface="Palatino Linotype" pitchFamily="18" charset="0"/>
              </a:rPr>
              <a:t>(ako je u pitanju sklop koji se privremeno sastavlja pa ponovo na nekom drugom mjestu)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hr-HR" sz="3200" b="1" dirty="0">
                <a:latin typeface="Palatino Linotype" pitchFamily="18" charset="0"/>
              </a:rPr>
              <a:t> skladištenje, transport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hr-HR" sz="3200" b="1" dirty="0">
                <a:latin typeface="Palatino Linotype" pitchFamily="18" charset="0"/>
              </a:rPr>
              <a:t> ….</a:t>
            </a:r>
          </a:p>
          <a:p>
            <a:pPr marL="365125" indent="-365125" eaLnBrk="1" hangingPunct="1">
              <a:defRPr/>
            </a:pPr>
            <a:endParaRPr lang="hr-HR" altLang="en-US" sz="3200" dirty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algn="l" eaLnBrk="1" hangingPunct="1">
              <a:defRPr/>
            </a:pPr>
            <a:r>
              <a:rPr lang="hr-HR" altLang="en-US" sz="3200" b="1" i="1" dirty="0">
                <a:solidFill>
                  <a:srgbClr val="006600"/>
                </a:solidFill>
                <a:latin typeface="Palatino Linotype" pitchFamily="18" charset="0"/>
              </a:rPr>
              <a:t>Tipizacija </a:t>
            </a:r>
            <a:endParaRPr lang="en-GB" altLang="en-US" sz="3200" i="1" u="dbl" dirty="0">
              <a:uFill>
                <a:solidFill>
                  <a:srgbClr val="FF0000"/>
                </a:solidFill>
              </a:uFill>
            </a:endParaRPr>
          </a:p>
        </p:txBody>
      </p:sp>
      <p:sp>
        <p:nvSpPr>
          <p:cNvPr id="31748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8D14DBD-78B7-407A-B930-306FA674AE37}" type="slidenum">
              <a:rPr lang="en-US" altLang="en-US" smtClean="0"/>
              <a:pPr/>
              <a:t>36</a:t>
            </a:fld>
            <a:r>
              <a:rPr lang="hr-HR" altLang="en-US" dirty="0" smtClean="0"/>
              <a:t>/46</a:t>
            </a:r>
            <a:endParaRPr lang="en-US" altLang="en-US" dirty="0"/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Lino Fučić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9EED34B1-FD99-4F3F-892B-F144C3305263}"/>
              </a:ext>
            </a:extLst>
          </p:cNvPr>
          <p:cNvSpPr txBox="1"/>
          <p:nvPr/>
        </p:nvSpPr>
        <p:spPr>
          <a:xfrm>
            <a:off x="0" y="2204864"/>
            <a:ext cx="461665" cy="403244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PKOK U </a:t>
            </a:r>
            <a:r>
              <a:rPr lang="hr-HR" altLang="en-US" b="1" dirty="0" smtClean="0">
                <a:solidFill>
                  <a:srgbClr val="006600"/>
                </a:solidFill>
                <a:latin typeface="Palatino Linotype" pitchFamily="18" charset="0"/>
              </a:rPr>
              <a:t>TIPSKOM </a:t>
            </a:r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PROJEKTU</a:t>
            </a:r>
            <a:endParaRPr lang="hr-HR" dirty="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algn="l" eaLnBrk="1" hangingPunct="1"/>
            <a:r>
              <a:rPr lang="hr-HR" altLang="en-US" sz="3200" b="1" i="1" dirty="0">
                <a:solidFill>
                  <a:srgbClr val="006600"/>
                </a:solidFill>
                <a:latin typeface="Palatino Linotype" pitchFamily="18" charset="0"/>
              </a:rPr>
              <a:t>Uklanjanje građevina </a:t>
            </a:r>
            <a:endParaRPr lang="en-GB" altLang="en-US" sz="3200" b="1" i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32772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91E6F3F-ED7F-49F5-98AB-6A02A76A520E}" type="slidenum">
              <a:rPr lang="en-US" altLang="en-US" smtClean="0"/>
              <a:pPr/>
              <a:t>37</a:t>
            </a:fld>
            <a:r>
              <a:rPr lang="hr-HR" altLang="en-US" dirty="0" smtClean="0"/>
              <a:t>/46</a:t>
            </a:r>
            <a:endParaRPr lang="en-US" altLang="en-US" dirty="0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50825" y="1039813"/>
            <a:ext cx="8642350" cy="441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Ctr="1"/>
          <a:lstStyle/>
          <a:p>
            <a:r>
              <a:rPr lang="hr-H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ZoG</a:t>
            </a:r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76/2. 					</a:t>
            </a:r>
            <a:endParaRPr lang="hr-HR" sz="3200" b="1" dirty="0">
              <a:solidFill>
                <a:srgbClr val="FF0000"/>
              </a:solidFill>
              <a:latin typeface="Palatino Linotype" panose="02040502050505030304" pitchFamily="18" charset="0"/>
              <a:cs typeface="Times New Roman" panose="02020603050405020304" pitchFamily="18" charset="0"/>
            </a:endParaRPr>
          </a:p>
          <a:p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„(2) Projekt uklanjanja G ili njezina dijela sadrži:</a:t>
            </a:r>
          </a:p>
          <a:p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nacrte, proračune i/ili druge inženjerske dokaze da tijekom uklanjanja neće doći do gubitka stabilnosti konstrukcije kojim bi se ugrozio život i zdravlje ljudi ili okoliš</a:t>
            </a:r>
          </a:p>
          <a:p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tehnički opis uklanjanja G ili njezina dijela i način gospodarenja građevnim materijalom i otpadom nastalim uklanjanjem G i uređenja građevne čestice, odnosno obuhvata zahvata u prostoru nakon uklanjanja G ili njezina dijela</a:t>
            </a:r>
          </a:p>
          <a:p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proračun stabilnosti okolnog i drugog zemljišta i/ili okolnih i drugih G ako uklanjanje G ili način njezina uklanjanja utječe na stabilnost tog zemljišta i/ili ispunjavanje temeljnih zahtjeva tih G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  <a:endParaRPr lang="hr-H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Lino Fučić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A5E044A8-D7C2-457E-B19F-9D865B5A4D7A}"/>
              </a:ext>
            </a:extLst>
          </p:cNvPr>
          <p:cNvSpPr txBox="1"/>
          <p:nvPr/>
        </p:nvSpPr>
        <p:spPr>
          <a:xfrm>
            <a:off x="0" y="2204864"/>
            <a:ext cx="461665" cy="403244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PKOK U PROJEKTU UKLANJANJA</a:t>
            </a:r>
            <a:endParaRPr lang="hr-HR" dirty="0">
              <a:latin typeface="Palatino Linotype" panose="02040502050505030304" pitchFamily="18" charset="0"/>
            </a:endParaRPr>
          </a:p>
        </p:txBody>
      </p:sp>
      <p:sp>
        <p:nvSpPr>
          <p:cNvPr id="10" name="TekstniOkvir 9"/>
          <p:cNvSpPr txBox="1"/>
          <p:nvPr/>
        </p:nvSpPr>
        <p:spPr>
          <a:xfrm rot="18968648">
            <a:off x="1168130" y="3127852"/>
            <a:ext cx="63267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6000" b="1" dirty="0" smtClean="0">
                <a:solidFill>
                  <a:srgbClr val="FF000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nema PKOK</a:t>
            </a:r>
            <a:endParaRPr lang="hr-HR" sz="6000" dirty="0"/>
          </a:p>
        </p:txBody>
      </p:sp>
    </p:spTree>
    <p:extLst>
      <p:ext uri="{BB962C8B-B14F-4D97-AF65-F5344CB8AC3E}">
        <p14:creationId xmlns="" xmlns:p14="http://schemas.microsoft.com/office/powerpoint/2010/main" val="171406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hr-HR" altLang="en-US" sz="3200" b="1" i="1" dirty="0" smtClean="0">
                <a:solidFill>
                  <a:srgbClr val="006600"/>
                </a:solidFill>
                <a:latin typeface="Palatino Linotype" pitchFamily="18" charset="0"/>
              </a:rPr>
              <a:t>Troškovnik</a:t>
            </a:r>
            <a:r>
              <a:rPr lang="hr-HR" altLang="en-US" b="1" dirty="0" smtClean="0">
                <a:solidFill>
                  <a:srgbClr val="006600"/>
                </a:solidFill>
                <a:latin typeface="Palatino Linotype" pitchFamily="18" charset="0"/>
              </a:rPr>
              <a:t> </a:t>
            </a:r>
            <a:endParaRPr lang="en-GB" altLang="en-US" b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36868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BBDB6E7-DC0B-4D9F-8BB8-C9E295A425DB}" type="slidenum">
              <a:rPr lang="en-US" altLang="en-US" smtClean="0"/>
              <a:pPr/>
              <a:t>38</a:t>
            </a:fld>
            <a:r>
              <a:rPr lang="hr-HR" altLang="en-US" dirty="0" smtClean="0"/>
              <a:t>/46</a:t>
            </a:r>
            <a:endParaRPr lang="en-US" altLang="en-US" dirty="0"/>
          </a:p>
        </p:txBody>
      </p:sp>
      <p:sp>
        <p:nvSpPr>
          <p:cNvPr id="36869" name="Rectangle 2"/>
          <p:cNvSpPr txBox="1">
            <a:spLocks noChangeArrowheads="1"/>
          </p:cNvSpPr>
          <p:nvPr/>
        </p:nvSpPr>
        <p:spPr bwMode="auto">
          <a:xfrm>
            <a:off x="323528" y="980728"/>
            <a:ext cx="8569325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hr-HR" altLang="en-US" sz="4000" b="1" dirty="0" smtClean="0">
                <a:latin typeface="Palatino Linotype" pitchFamily="18" charset="0"/>
                <a:cs typeface="Tahoma" pitchFamily="34" charset="0"/>
              </a:rPr>
              <a:t>“Dokument s iscrpnim opisom svih radova složenih prema vrstama, jediničnim mjerama te količinama i cijenama”</a:t>
            </a:r>
          </a:p>
          <a:p>
            <a:endParaRPr lang="hr-HR" altLang="en-US" sz="4000" b="1" dirty="0" smtClean="0">
              <a:latin typeface="Palatino Linotype" pitchFamily="18" charset="0"/>
              <a:cs typeface="Tahoma" pitchFamily="34" charset="0"/>
            </a:endParaRPr>
          </a:p>
          <a:p>
            <a:r>
              <a:rPr lang="hr-HR" altLang="en-US" sz="2000" b="1" dirty="0" smtClean="0">
                <a:latin typeface="Palatino Linotype" pitchFamily="18" charset="0"/>
                <a:cs typeface="Tahoma" pitchFamily="34" charset="0"/>
                <a:hlinkClick r:id="rId2"/>
              </a:rPr>
              <a:t>http://struna.ihjj.hr/naziv/</a:t>
            </a:r>
            <a:r>
              <a:rPr lang="hr-HR" altLang="en-US" sz="2000" b="1" dirty="0" err="1" smtClean="0">
                <a:latin typeface="Palatino Linotype" pitchFamily="18" charset="0"/>
                <a:cs typeface="Tahoma" pitchFamily="34" charset="0"/>
                <a:hlinkClick r:id="rId2"/>
              </a:rPr>
              <a:t>troskovnik</a:t>
            </a:r>
            <a:r>
              <a:rPr lang="hr-HR" altLang="en-US" sz="2000" b="1" dirty="0" smtClean="0">
                <a:latin typeface="Palatino Linotype" pitchFamily="18" charset="0"/>
                <a:cs typeface="Tahoma" pitchFamily="34" charset="0"/>
                <a:hlinkClick r:id="rId2"/>
              </a:rPr>
              <a:t>/8218/</a:t>
            </a:r>
            <a:endParaRPr lang="hr-HR" altLang="en-US" sz="2000" b="1" dirty="0" smtClean="0">
              <a:latin typeface="Palatino Linotype" pitchFamily="18" charset="0"/>
              <a:cs typeface="Tahoma" pitchFamily="34" charset="0"/>
            </a:endParaRPr>
          </a:p>
          <a:p>
            <a:r>
              <a:rPr lang="vi-VN" altLang="en-US" sz="2000" b="1" dirty="0" smtClean="0">
                <a:latin typeface="Palatino Linotype" pitchFamily="18" charset="0"/>
                <a:cs typeface="Tahoma" pitchFamily="34" charset="0"/>
              </a:rPr>
              <a:t>Institut za hrvatski jezik i jezikoslovlje</a:t>
            </a:r>
            <a:r>
              <a:rPr lang="hr-HR" altLang="en-US" sz="2000" b="1" dirty="0" smtClean="0">
                <a:latin typeface="Palatino Linotype" pitchFamily="18" charset="0"/>
                <a:cs typeface="Tahoma" pitchFamily="34" charset="0"/>
              </a:rPr>
              <a:t>: </a:t>
            </a:r>
            <a:r>
              <a:rPr lang="vi-VN" altLang="en-US" sz="2000" dirty="0" smtClean="0">
                <a:latin typeface="Palatino Linotype" pitchFamily="18" charset="0"/>
                <a:cs typeface="Tahoma" pitchFamily="34" charset="0"/>
              </a:rPr>
              <a:t>Struna je terminološka baza hrvatskoga </a:t>
            </a:r>
            <a:r>
              <a:rPr lang="vi-VN" altLang="en-US" sz="2000" b="1" dirty="0" smtClean="0">
                <a:latin typeface="Palatino Linotype" pitchFamily="18" charset="0"/>
                <a:cs typeface="Tahoma" pitchFamily="34" charset="0"/>
              </a:rPr>
              <a:t>stru</a:t>
            </a:r>
            <a:r>
              <a:rPr lang="vi-VN" altLang="en-US" sz="2000" dirty="0" smtClean="0">
                <a:latin typeface="Palatino Linotype" pitchFamily="18" charset="0"/>
                <a:cs typeface="Tahoma" pitchFamily="34" charset="0"/>
              </a:rPr>
              <a:t>kovnog </a:t>
            </a:r>
            <a:r>
              <a:rPr lang="vi-VN" altLang="en-US" sz="2000" b="1" dirty="0" smtClean="0">
                <a:latin typeface="Palatino Linotype" pitchFamily="18" charset="0"/>
                <a:cs typeface="Tahoma" pitchFamily="34" charset="0"/>
              </a:rPr>
              <a:t>na</a:t>
            </a:r>
            <a:r>
              <a:rPr lang="vi-VN" altLang="en-US" sz="2000" dirty="0" smtClean="0">
                <a:latin typeface="Palatino Linotype" pitchFamily="18" charset="0"/>
                <a:cs typeface="Tahoma" pitchFamily="34" charset="0"/>
              </a:rPr>
              <a:t>zivlja u kojoj se sustavno prikuplja, stvara, obrađuje i tumači nazivlje različitih struka radi izgrađivanja i usklađivanja nazivlja na hrvatskome jeziku.</a:t>
            </a:r>
            <a:endParaRPr lang="hr-HR" altLang="en-US" sz="2000" dirty="0" smtClean="0">
              <a:latin typeface="Palatino Linotype" pitchFamily="18" charset="0"/>
              <a:cs typeface="Tahoma" pitchFamily="34" charset="0"/>
            </a:endParaRPr>
          </a:p>
          <a:p>
            <a:endParaRPr lang="hr-HR" altLang="en-US" sz="2000" b="1" dirty="0" smtClean="0">
              <a:latin typeface="Palatino Linotype" pitchFamily="18" charset="0"/>
              <a:cs typeface="Tahoma" pitchFamily="34" charset="0"/>
            </a:endParaRPr>
          </a:p>
          <a:p>
            <a:r>
              <a:rPr lang="hr-HR" sz="2000" dirty="0" smtClean="0">
                <a:latin typeface="Palatino Linotype" pitchFamily="18" charset="0"/>
              </a:rPr>
              <a:t>vrelo: </a:t>
            </a:r>
            <a:r>
              <a:rPr lang="vi-VN" sz="2000" dirty="0" smtClean="0">
                <a:latin typeface="Palatino Linotype" pitchFamily="18" charset="0"/>
              </a:rPr>
              <a:t>Simović, V. Leksikon građevinarstva. Zagreb : Masmedia, 2002.</a:t>
            </a:r>
            <a:endParaRPr lang="hr-HR" altLang="en-US" sz="2000" b="1" dirty="0" smtClean="0">
              <a:latin typeface="Palatino Linotype" pitchFamily="18" charset="0"/>
              <a:cs typeface="Tahoma" pitchFamily="34" charset="0"/>
            </a:endParaRPr>
          </a:p>
          <a:p>
            <a:endParaRPr lang="hr-HR" altLang="en-US" sz="3200" b="1" dirty="0">
              <a:latin typeface="Palatino Linotype" pitchFamily="18" charset="0"/>
              <a:cs typeface="Tahoma" pitchFamily="34" charset="0"/>
            </a:endParaRPr>
          </a:p>
        </p:txBody>
      </p:sp>
      <p:sp>
        <p:nvSpPr>
          <p:cNvPr id="9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Lino Fučić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89EDDE5D-1DB0-4296-AF9F-731D87BE8953}"/>
              </a:ext>
            </a:extLst>
          </p:cNvPr>
          <p:cNvSpPr txBox="1"/>
          <p:nvPr/>
        </p:nvSpPr>
        <p:spPr>
          <a:xfrm>
            <a:off x="0" y="2204864"/>
            <a:ext cx="461665" cy="403244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TROŠKOVNIK</a:t>
            </a:r>
            <a:endParaRPr lang="hr-HR" dirty="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hr-HR" altLang="en-US" sz="3200" b="1" i="1" dirty="0">
                <a:solidFill>
                  <a:srgbClr val="006600"/>
                </a:solidFill>
                <a:latin typeface="Palatino Linotype" pitchFamily="18" charset="0"/>
              </a:rPr>
              <a:t>Troškovnik kao dio projekta</a:t>
            </a:r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 </a:t>
            </a:r>
            <a:endParaRPr lang="en-GB" altLang="en-US" b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36868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BBDB6E7-DC0B-4D9F-8BB8-C9E295A425DB}" type="slidenum">
              <a:rPr lang="en-US" altLang="en-US" smtClean="0"/>
              <a:pPr/>
              <a:t>39</a:t>
            </a:fld>
            <a:r>
              <a:rPr lang="hr-HR" altLang="en-US" dirty="0" smtClean="0"/>
              <a:t>/46</a:t>
            </a:r>
            <a:endParaRPr lang="en-US" altLang="en-US" dirty="0"/>
          </a:p>
        </p:txBody>
      </p:sp>
      <p:sp>
        <p:nvSpPr>
          <p:cNvPr id="36869" name="Rectangle 2"/>
          <p:cNvSpPr txBox="1">
            <a:spLocks noChangeArrowheads="1"/>
          </p:cNvSpPr>
          <p:nvPr/>
        </p:nvSpPr>
        <p:spPr bwMode="auto">
          <a:xfrm>
            <a:off x="323528" y="980728"/>
            <a:ext cx="8569325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hr-HR" altLang="en-US" sz="3200" b="1" dirty="0" smtClean="0">
                <a:latin typeface="Palatino Linotype" pitchFamily="18" charset="0"/>
                <a:cs typeface="Tahoma" pitchFamily="34" charset="0"/>
              </a:rPr>
              <a:t>Pitanje 1: smije </a:t>
            </a:r>
            <a:r>
              <a:rPr lang="hr-HR" altLang="en-US" sz="3200" b="1" dirty="0">
                <a:latin typeface="Palatino Linotype" pitchFamily="18" charset="0"/>
                <a:cs typeface="Tahoma" pitchFamily="34" charset="0"/>
              </a:rPr>
              <a:t>li </a:t>
            </a:r>
            <a:r>
              <a:rPr lang="hr-HR" altLang="en-US" sz="3200" b="1" dirty="0" smtClean="0">
                <a:latin typeface="Palatino Linotype" pitchFamily="18" charset="0"/>
                <a:cs typeface="Tahoma" pitchFamily="34" charset="0"/>
              </a:rPr>
              <a:t>troškovnik biti </a:t>
            </a:r>
            <a:r>
              <a:rPr lang="hr-HR" altLang="en-US" sz="3200" b="1" dirty="0">
                <a:latin typeface="Palatino Linotype" pitchFamily="18" charset="0"/>
                <a:cs typeface="Tahoma" pitchFamily="34" charset="0"/>
              </a:rPr>
              <a:t>dio projekta? </a:t>
            </a:r>
            <a:r>
              <a:rPr lang="hr-HR" altLang="en-US" sz="3200" b="1" dirty="0" smtClean="0">
                <a:latin typeface="Palatino Linotype" pitchFamily="18" charset="0"/>
                <a:cs typeface="Tahoma" pitchFamily="34" charset="0"/>
              </a:rPr>
              <a:t> </a:t>
            </a:r>
            <a:r>
              <a:rPr lang="hr-HR" altLang="en-US" sz="3200" b="1" dirty="0" smtClean="0">
                <a:solidFill>
                  <a:srgbClr val="FF0000"/>
                </a:solidFill>
                <a:latin typeface="Palatino Linotype" pitchFamily="18" charset="0"/>
                <a:cs typeface="Tahoma" pitchFamily="34" charset="0"/>
              </a:rPr>
              <a:t>smije</a:t>
            </a:r>
            <a:endParaRPr lang="hr-HR" altLang="en-US" sz="3200" b="1" dirty="0">
              <a:solidFill>
                <a:srgbClr val="FF0000"/>
              </a:solidFill>
              <a:latin typeface="Palatino Linotype" pitchFamily="18" charset="0"/>
              <a:cs typeface="Tahoma" pitchFamily="34" charset="0"/>
            </a:endParaRPr>
          </a:p>
          <a:p>
            <a:r>
              <a:rPr lang="hr-HR" altLang="en-US" sz="3200" b="1" dirty="0" smtClean="0">
                <a:latin typeface="Palatino Linotype" pitchFamily="18" charset="0"/>
                <a:cs typeface="Tahoma" pitchFamily="34" charset="0"/>
              </a:rPr>
              <a:t>Pitanje 2: ako je troškovnik dio projekta mora li biti usklađen s PKOK-om? </a:t>
            </a:r>
            <a:r>
              <a:rPr lang="hr-HR" altLang="en-US" sz="3200" b="1" dirty="0" smtClean="0">
                <a:solidFill>
                  <a:srgbClr val="FF0000"/>
                </a:solidFill>
                <a:latin typeface="Palatino Linotype" pitchFamily="18" charset="0"/>
                <a:cs typeface="Tahoma" pitchFamily="34" charset="0"/>
              </a:rPr>
              <a:t>mora</a:t>
            </a:r>
          </a:p>
          <a:p>
            <a:r>
              <a:rPr lang="hr-HR" altLang="en-US" sz="3200" b="1" dirty="0" smtClean="0">
                <a:latin typeface="Palatino Linotype" pitchFamily="18" charset="0"/>
                <a:cs typeface="Tahoma" pitchFamily="34" charset="0"/>
              </a:rPr>
              <a:t>Pitanje 3: ako je troškovnik dio projekta ali nije usklađen s PKOK-om, što treba učiniti? </a:t>
            </a:r>
            <a:r>
              <a:rPr lang="hr-HR" altLang="en-US" sz="3200" b="1" dirty="0" smtClean="0">
                <a:solidFill>
                  <a:srgbClr val="FF0000"/>
                </a:solidFill>
                <a:latin typeface="Palatino Linotype" pitchFamily="18" charset="0"/>
                <a:cs typeface="Tahoma" pitchFamily="34" charset="0"/>
              </a:rPr>
              <a:t>mjerodavan je PKOK,  troškovnik se </a:t>
            </a:r>
            <a:r>
              <a:rPr lang="hr-HR" altLang="en-US" sz="3200" b="1" dirty="0" smtClean="0">
                <a:solidFill>
                  <a:srgbClr val="FF0000"/>
                </a:solidFill>
                <a:latin typeface="Palatino Linotype" pitchFamily="18" charset="0"/>
                <a:cs typeface="Tahoma" pitchFamily="34" charset="0"/>
              </a:rPr>
              <a:t>mora </a:t>
            </a:r>
            <a:r>
              <a:rPr lang="hr-HR" altLang="en-US" sz="3200" b="1" dirty="0" smtClean="0">
                <a:solidFill>
                  <a:srgbClr val="FF0000"/>
                </a:solidFill>
                <a:latin typeface="Palatino Linotype" pitchFamily="18" charset="0"/>
                <a:cs typeface="Tahoma" pitchFamily="34" charset="0"/>
              </a:rPr>
              <a:t>uskladiti</a:t>
            </a:r>
          </a:p>
          <a:p>
            <a:r>
              <a:rPr lang="hr-HR" altLang="en-US" sz="3200" b="1" dirty="0" smtClean="0">
                <a:latin typeface="Palatino Linotype" pitchFamily="18" charset="0"/>
                <a:cs typeface="Tahoma" pitchFamily="34" charset="0"/>
              </a:rPr>
              <a:t>Pitanje 4: ako troškovnik nije dio projekta i nije usklađen s PKOK-om, što treba učiniti? </a:t>
            </a:r>
            <a:r>
              <a:rPr lang="hr-HR" altLang="en-US" sz="3200" b="1" dirty="0" smtClean="0">
                <a:solidFill>
                  <a:srgbClr val="FF0000"/>
                </a:solidFill>
                <a:latin typeface="Palatino Linotype" pitchFamily="18" charset="0"/>
                <a:cs typeface="Tahoma" pitchFamily="34" charset="0"/>
              </a:rPr>
              <a:t>mjerodavan je PKOK</a:t>
            </a:r>
            <a:endParaRPr lang="hr-HR" altLang="en-US" sz="3200" b="1" dirty="0">
              <a:latin typeface="Palatino Linotype" pitchFamily="18" charset="0"/>
              <a:cs typeface="Tahoma" pitchFamily="34" charset="0"/>
            </a:endParaRPr>
          </a:p>
        </p:txBody>
      </p:sp>
      <p:sp>
        <p:nvSpPr>
          <p:cNvPr id="9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Lino Fučić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89EDDE5D-1DB0-4296-AF9F-731D87BE8953}"/>
              </a:ext>
            </a:extLst>
          </p:cNvPr>
          <p:cNvSpPr txBox="1"/>
          <p:nvPr/>
        </p:nvSpPr>
        <p:spPr>
          <a:xfrm>
            <a:off x="0" y="2204864"/>
            <a:ext cx="461665" cy="403244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TROŠKOVNIK</a:t>
            </a:r>
            <a:endParaRPr lang="hr-HR" dirty="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3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29600" cy="561975"/>
          </a:xfrm>
        </p:spPr>
        <p:txBody>
          <a:bodyPr/>
          <a:lstStyle/>
          <a:p>
            <a:pPr algn="l" eaLnBrk="1" hangingPunct="1">
              <a:lnSpc>
                <a:spcPts val="3600"/>
              </a:lnSpc>
            </a:pPr>
            <a:r>
              <a:rPr lang="hr-HR" altLang="en-US" sz="3200" b="1" i="1" dirty="0">
                <a:solidFill>
                  <a:srgbClr val="006600"/>
                </a:solidFill>
                <a:latin typeface="Palatino Linotype" pitchFamily="18" charset="0"/>
              </a:rPr>
              <a:t>Obvezni sadržaj PKOK (PoP čl.</a:t>
            </a:r>
            <a:r>
              <a:rPr lang="hr-HR" sz="3200" b="1" i="1" dirty="0">
                <a:solidFill>
                  <a:srgbClr val="006600"/>
                </a:solidFill>
                <a:latin typeface="Palatino Linotype" pitchFamily="18" charset="0"/>
              </a:rPr>
              <a:t> 23/2)</a:t>
            </a:r>
            <a:r>
              <a:rPr lang="hr-HR" dirty="0"/>
              <a:t/>
            </a:r>
            <a:br>
              <a:rPr lang="hr-HR" dirty="0"/>
            </a:br>
            <a:r>
              <a:rPr lang="hr-HR" altLang="en-US" dirty="0"/>
              <a:t/>
            </a:r>
            <a:br>
              <a:rPr lang="hr-HR" altLang="en-US" dirty="0"/>
            </a:br>
            <a:endParaRPr lang="en-GB" altLang="en-US" dirty="0"/>
          </a:p>
        </p:txBody>
      </p:sp>
      <p:sp>
        <p:nvSpPr>
          <p:cNvPr id="8197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99B7800-79D8-42B0-B814-196213CC51C5}" type="slidenum">
              <a:rPr lang="en-US" altLang="en-US" smtClean="0"/>
              <a:pPr/>
              <a:t>4</a:t>
            </a:fld>
            <a:r>
              <a:rPr lang="hr-HR" altLang="en-US" dirty="0" smtClean="0"/>
              <a:t>/46</a:t>
            </a:r>
            <a:endParaRPr lang="en-US" altLang="en-US" dirty="0"/>
          </a:p>
        </p:txBody>
      </p:sp>
      <p:sp>
        <p:nvSpPr>
          <p:cNvPr id="1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Lino Fučić</a:t>
            </a:r>
          </a:p>
        </p:txBody>
      </p:sp>
      <p:graphicFrame>
        <p:nvGraphicFramePr>
          <p:cNvPr id="11" name="Dijagram 10"/>
          <p:cNvGraphicFramePr/>
          <p:nvPr/>
        </p:nvGraphicFramePr>
        <p:xfrm>
          <a:off x="0" y="1340768"/>
          <a:ext cx="7488832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Desna vitičasta zagrada 11"/>
          <p:cNvSpPr/>
          <p:nvPr/>
        </p:nvSpPr>
        <p:spPr>
          <a:xfrm>
            <a:off x="6876256" y="1124744"/>
            <a:ext cx="648072" cy="5328592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TekstniOkvir 12"/>
          <p:cNvSpPr txBox="1"/>
          <p:nvPr/>
        </p:nvSpPr>
        <p:spPr>
          <a:xfrm>
            <a:off x="7740352" y="260648"/>
            <a:ext cx="1046440" cy="59766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sz="2800" dirty="0">
                <a:solidFill>
                  <a:srgbClr val="FF0000"/>
                </a:solidFill>
                <a:latin typeface="Palatino Linotype" pitchFamily="18" charset="0"/>
              </a:rPr>
              <a:t>Dokazuju: kvalitetu + ispunjavanje temeljnih zahtjeva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4D404E7D-B8B4-45CD-88E0-7F9B60285D4C}"/>
              </a:ext>
            </a:extLst>
          </p:cNvPr>
          <p:cNvSpPr txBox="1"/>
          <p:nvPr/>
        </p:nvSpPr>
        <p:spPr>
          <a:xfrm>
            <a:off x="0" y="2492896"/>
            <a:ext cx="461665" cy="374441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PKOK U GLAVNOM PROJEKTU</a:t>
            </a:r>
            <a:endParaRPr lang="hr-HR" dirty="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4476CCB-EFDC-4138-8F58-71538472EF16}" type="slidenum">
              <a:rPr lang="en-US" altLang="en-US" smtClean="0"/>
              <a:pPr/>
              <a:t>40</a:t>
            </a:fld>
            <a:r>
              <a:rPr lang="hr-HR" altLang="en-US" dirty="0" smtClean="0"/>
              <a:t>/46</a:t>
            </a:r>
            <a:endParaRPr lang="en-US" altLang="en-US" dirty="0"/>
          </a:p>
        </p:txBody>
      </p:sp>
      <p:sp>
        <p:nvSpPr>
          <p:cNvPr id="37893" name="Rectangle 2"/>
          <p:cNvSpPr txBox="1">
            <a:spLocks noChangeArrowheads="1"/>
          </p:cNvSpPr>
          <p:nvPr/>
        </p:nvSpPr>
        <p:spPr bwMode="auto">
          <a:xfrm>
            <a:off x="323850" y="1125538"/>
            <a:ext cx="8569325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hr-HR" altLang="en-US" sz="3200" b="1" dirty="0" smtClean="0">
                <a:latin typeface="Palatino Linotype" pitchFamily="18" charset="0"/>
                <a:cs typeface="Tahoma" pitchFamily="34" charset="0"/>
              </a:rPr>
              <a:t>Pitanje 5.: smiju li iste stvari biti navedene u PKOK i u troškovniku? </a:t>
            </a:r>
            <a:r>
              <a:rPr lang="hr-HR" altLang="en-US" sz="3200" b="1" dirty="0" smtClean="0">
                <a:solidFill>
                  <a:srgbClr val="FF0000"/>
                </a:solidFill>
                <a:latin typeface="Palatino Linotype" pitchFamily="18" charset="0"/>
                <a:cs typeface="Tahoma" pitchFamily="34" charset="0"/>
              </a:rPr>
              <a:t>smiju (ako nešto piše u PKOK, to se smije ponoviti u troškovniku) </a:t>
            </a:r>
            <a:endParaRPr lang="hr-HR" altLang="en-US" sz="3200" b="1" dirty="0">
              <a:solidFill>
                <a:srgbClr val="FF0000"/>
              </a:solidFill>
              <a:latin typeface="Palatino Linotype" pitchFamily="18" charset="0"/>
              <a:cs typeface="Tahoma" pitchFamily="34" charset="0"/>
            </a:endParaRPr>
          </a:p>
          <a:p>
            <a:endParaRPr lang="hr-HR" altLang="en-US" sz="3200" b="1" dirty="0">
              <a:latin typeface="Palatino Linotype" pitchFamily="18" charset="0"/>
              <a:cs typeface="Tahoma" pitchFamily="34" charset="0"/>
            </a:endParaRPr>
          </a:p>
          <a:p>
            <a:r>
              <a:rPr lang="hr-HR" altLang="en-US" sz="3200" b="1" dirty="0" smtClean="0">
                <a:latin typeface="Palatino Linotype" pitchFamily="18" charset="0"/>
                <a:cs typeface="Tahoma" pitchFamily="34" charset="0"/>
              </a:rPr>
              <a:t>Pitanje 6.: smiju li se PKOK i troškovnik međusobno pozivati jedan na drugoga?</a:t>
            </a:r>
            <a:endParaRPr lang="hr-HR" altLang="en-US" sz="3200" b="1" dirty="0">
              <a:latin typeface="Palatino Linotype" pitchFamily="18" charset="0"/>
              <a:cs typeface="Tahoma" pitchFamily="34" charset="0"/>
            </a:endParaRPr>
          </a:p>
          <a:p>
            <a:pPr marL="457200" indent="-457200"/>
            <a:r>
              <a:rPr lang="hr-HR" altLang="en-US" sz="3200" b="1" dirty="0">
                <a:solidFill>
                  <a:srgbClr val="FF0000"/>
                </a:solidFill>
                <a:latin typeface="Palatino Linotype" pitchFamily="18" charset="0"/>
                <a:cs typeface="Tahoma" pitchFamily="34" charset="0"/>
              </a:rPr>
              <a:t>PKOK se može pozvati na opis stavke </a:t>
            </a:r>
            <a:r>
              <a:rPr lang="hr-HR" altLang="en-US" sz="3200" b="1" dirty="0" smtClean="0">
                <a:solidFill>
                  <a:srgbClr val="FF0000"/>
                </a:solidFill>
                <a:latin typeface="Palatino Linotype" pitchFamily="18" charset="0"/>
                <a:cs typeface="Tahoma" pitchFamily="34" charset="0"/>
              </a:rPr>
              <a:t>u troškovniku </a:t>
            </a:r>
            <a:r>
              <a:rPr lang="hr-HR" altLang="en-US" sz="3200" b="1" u="sng" dirty="0">
                <a:solidFill>
                  <a:srgbClr val="FF0000"/>
                </a:solidFill>
                <a:latin typeface="Palatino Linotype" pitchFamily="18" charset="0"/>
                <a:cs typeface="Tahoma" pitchFamily="34" charset="0"/>
              </a:rPr>
              <a:t>koji je sastavni dio </a:t>
            </a:r>
            <a:r>
              <a:rPr lang="hr-HR" altLang="en-US" sz="3200" b="1" u="sng" dirty="0" smtClean="0">
                <a:solidFill>
                  <a:srgbClr val="FF0000"/>
                </a:solidFill>
                <a:latin typeface="Palatino Linotype" pitchFamily="18" charset="0"/>
                <a:cs typeface="Tahoma" pitchFamily="34" charset="0"/>
              </a:rPr>
              <a:t>projekta</a:t>
            </a:r>
            <a:r>
              <a:rPr lang="hr-HR" altLang="en-US" sz="3200" b="1" dirty="0" smtClean="0">
                <a:solidFill>
                  <a:srgbClr val="FF0000"/>
                </a:solidFill>
                <a:latin typeface="Palatino Linotype" pitchFamily="18" charset="0"/>
                <a:cs typeface="Tahoma" pitchFamily="34" charset="0"/>
              </a:rPr>
              <a:t>, a troškovnik </a:t>
            </a:r>
            <a:r>
              <a:rPr lang="hr-HR" altLang="en-US" sz="3200" b="1" dirty="0">
                <a:solidFill>
                  <a:srgbClr val="FF0000"/>
                </a:solidFill>
                <a:latin typeface="Palatino Linotype" pitchFamily="18" charset="0"/>
                <a:cs typeface="Tahoma" pitchFamily="34" charset="0"/>
              </a:rPr>
              <a:t>se može pozvati na PKOK</a:t>
            </a:r>
          </a:p>
          <a:p>
            <a:endParaRPr lang="hr-HR" altLang="en-US" sz="3200" b="1" dirty="0">
              <a:latin typeface="Palatino Linotype" pitchFamily="18" charset="0"/>
              <a:cs typeface="Tahoma" pitchFamily="34" charset="0"/>
            </a:endParaRPr>
          </a:p>
          <a:p>
            <a:pPr>
              <a:buFontTx/>
              <a:buChar char="-"/>
            </a:pPr>
            <a:endParaRPr lang="hr-HR" altLang="en-US" sz="3200" dirty="0">
              <a:latin typeface="Palatino Linotype" pitchFamily="18" charset="0"/>
              <a:cs typeface="Tahoma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hr-HR" altLang="en-US" sz="3200" b="1" i="1" dirty="0">
                <a:solidFill>
                  <a:srgbClr val="006600"/>
                </a:solidFill>
                <a:latin typeface="Palatino Linotype" pitchFamily="18" charset="0"/>
              </a:rPr>
              <a:t>odnos PKOK i troškovnika </a:t>
            </a:r>
            <a:endParaRPr lang="en-GB" altLang="en-US" sz="3200" b="1" i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8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Lino Fučić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579BA245-1FDB-46ED-A79A-CD3B0819C02E}"/>
              </a:ext>
            </a:extLst>
          </p:cNvPr>
          <p:cNvSpPr txBox="1"/>
          <p:nvPr/>
        </p:nvSpPr>
        <p:spPr>
          <a:xfrm>
            <a:off x="0" y="2204864"/>
            <a:ext cx="461665" cy="403244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TROŠKOVNIK</a:t>
            </a:r>
            <a:endParaRPr lang="hr-HR" dirty="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hr-HR" altLang="en-US" sz="3200" b="1" i="1" dirty="0">
                <a:solidFill>
                  <a:srgbClr val="006600"/>
                </a:solidFill>
                <a:latin typeface="Palatino Linotype" pitchFamily="18" charset="0"/>
              </a:rPr>
              <a:t>odnos PKOK i troškovnika </a:t>
            </a:r>
            <a:endParaRPr lang="en-GB" altLang="en-US" sz="3200" b="1" i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37892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4476CCB-EFDC-4138-8F58-71538472EF16}" type="slidenum">
              <a:rPr lang="en-US" altLang="en-US" smtClean="0"/>
              <a:pPr/>
              <a:t>41</a:t>
            </a:fld>
            <a:r>
              <a:rPr lang="hr-HR" altLang="en-US" dirty="0" smtClean="0"/>
              <a:t>/46</a:t>
            </a:r>
            <a:endParaRPr lang="en-US" altLang="en-US" dirty="0"/>
          </a:p>
        </p:txBody>
      </p:sp>
      <p:sp>
        <p:nvSpPr>
          <p:cNvPr id="37893" name="Rectangle 2"/>
          <p:cNvSpPr txBox="1">
            <a:spLocks noChangeArrowheads="1"/>
          </p:cNvSpPr>
          <p:nvPr/>
        </p:nvSpPr>
        <p:spPr bwMode="auto">
          <a:xfrm>
            <a:off x="323850" y="1125538"/>
            <a:ext cx="8640638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hr-HR" altLang="en-US" sz="3200" b="1" dirty="0" smtClean="0">
                <a:latin typeface="Palatino Linotype" pitchFamily="18" charset="0"/>
                <a:cs typeface="Tahoma" pitchFamily="34" charset="0"/>
              </a:rPr>
              <a:t>Pitanje 7.: kada se smatra da su PKOK i troškovnik usklađeni?</a:t>
            </a:r>
            <a:endParaRPr lang="hr-HR" altLang="en-US" sz="3200" b="1" dirty="0">
              <a:latin typeface="Palatino Linotype" pitchFamily="18" charset="0"/>
              <a:cs typeface="Tahoma" pitchFamily="34" charset="0"/>
            </a:endParaRPr>
          </a:p>
          <a:p>
            <a:r>
              <a:rPr lang="hr-HR" altLang="en-US" sz="3200" b="1" dirty="0" smtClean="0">
                <a:solidFill>
                  <a:srgbClr val="FF0000"/>
                </a:solidFill>
                <a:latin typeface="Palatino Linotype" pitchFamily="18" charset="0"/>
                <a:cs typeface="Tahoma" pitchFamily="34" charset="0"/>
              </a:rPr>
              <a:t>sve </a:t>
            </a:r>
            <a:r>
              <a:rPr lang="hr-HR" altLang="en-US" sz="3200" b="1" dirty="0">
                <a:solidFill>
                  <a:srgbClr val="FF0000"/>
                </a:solidFill>
                <a:latin typeface="Palatino Linotype" pitchFamily="18" charset="0"/>
                <a:cs typeface="Tahoma" pitchFamily="34" charset="0"/>
              </a:rPr>
              <a:t>što je određeno PKOK-om mora biti u troškovniku izneseno u skladu s </a:t>
            </a:r>
            <a:r>
              <a:rPr lang="hr-HR" altLang="en-US" sz="3200" b="1" dirty="0" smtClean="0">
                <a:solidFill>
                  <a:srgbClr val="FF0000"/>
                </a:solidFill>
                <a:latin typeface="Palatino Linotype" pitchFamily="18" charset="0"/>
                <a:cs typeface="Tahoma" pitchFamily="34" charset="0"/>
              </a:rPr>
              <a:t>PKOK-om, a </a:t>
            </a:r>
            <a:r>
              <a:rPr lang="hr-HR" altLang="en-US" sz="3200" b="1" dirty="0">
                <a:solidFill>
                  <a:srgbClr val="FF0000"/>
                </a:solidFill>
                <a:latin typeface="Palatino Linotype" pitchFamily="18" charset="0"/>
                <a:cs typeface="Tahoma" pitchFamily="34" charset="0"/>
              </a:rPr>
              <a:t>ono što je u troškovniku dodatno/drukčije opisano, ne smije osporavati ono što je u PKOK-u</a:t>
            </a:r>
          </a:p>
          <a:p>
            <a:pPr>
              <a:buFontTx/>
              <a:buChar char="-"/>
            </a:pPr>
            <a:endParaRPr lang="hr-HR" altLang="en-US" sz="3200" b="1" dirty="0">
              <a:latin typeface="Palatino Linotype" pitchFamily="18" charset="0"/>
              <a:cs typeface="Tahoma" pitchFamily="34" charset="0"/>
            </a:endParaRPr>
          </a:p>
        </p:txBody>
      </p:sp>
      <p:sp>
        <p:nvSpPr>
          <p:cNvPr id="8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Lino Fučić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FB7EA895-B2E8-40BE-888E-64E2E0C8107A}"/>
              </a:ext>
            </a:extLst>
          </p:cNvPr>
          <p:cNvSpPr txBox="1"/>
          <p:nvPr/>
        </p:nvSpPr>
        <p:spPr>
          <a:xfrm>
            <a:off x="0" y="2204864"/>
            <a:ext cx="461665" cy="403244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TROŠKOVNIK</a:t>
            </a:r>
            <a:endParaRPr lang="hr-HR" dirty="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hr-HR" altLang="en-US" sz="3200" b="1" i="1" dirty="0">
                <a:solidFill>
                  <a:srgbClr val="006600"/>
                </a:solidFill>
                <a:latin typeface="Palatino Linotype" pitchFamily="18" charset="0"/>
              </a:rPr>
              <a:t>Položaj OTU unutar </a:t>
            </a:r>
            <a:r>
              <a:rPr lang="hr-HR" altLang="en-US" sz="3200" b="1" i="1" dirty="0" err="1">
                <a:solidFill>
                  <a:srgbClr val="006600"/>
                </a:solidFill>
                <a:latin typeface="Palatino Linotype" pitchFamily="18" charset="0"/>
              </a:rPr>
              <a:t>sust</a:t>
            </a:r>
            <a:r>
              <a:rPr lang="hr-HR" altLang="en-US" sz="3200" b="1" i="1" dirty="0">
                <a:solidFill>
                  <a:srgbClr val="006600"/>
                </a:solidFill>
                <a:latin typeface="Palatino Linotype" pitchFamily="18" charset="0"/>
              </a:rPr>
              <a:t>. kontrole gradnje</a:t>
            </a:r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 </a:t>
            </a:r>
            <a:endParaRPr lang="en-GB" altLang="en-US" b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38916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F839D08-2EEB-4F98-9B4E-4479FC8D2CFC}" type="slidenum">
              <a:rPr lang="en-US" altLang="en-US" smtClean="0"/>
              <a:pPr/>
              <a:t>42</a:t>
            </a:fld>
            <a:r>
              <a:rPr lang="hr-HR" altLang="en-US" dirty="0" smtClean="0"/>
              <a:t>/46</a:t>
            </a:r>
            <a:endParaRPr lang="en-US" altLang="en-US" dirty="0"/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Lino Fučić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38D82416-4205-430E-818E-27BB8E6479AB}"/>
              </a:ext>
            </a:extLst>
          </p:cNvPr>
          <p:cNvSpPr txBox="1"/>
          <p:nvPr/>
        </p:nvSpPr>
        <p:spPr>
          <a:xfrm>
            <a:off x="0" y="2204864"/>
            <a:ext cx="461665" cy="403244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OPĆI TEHNIČKI UVJETI</a:t>
            </a:r>
            <a:endParaRPr lang="hr-HR" dirty="0">
              <a:latin typeface="Palatino Linotype" panose="02040502050505030304" pitchFamily="18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23850" y="1125538"/>
            <a:ext cx="8569325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hr-HR" altLang="en-US" sz="2400" b="1" dirty="0" smtClean="0">
                <a:latin typeface="Palatino Linotype" pitchFamily="18" charset="0"/>
                <a:cs typeface="Tahoma" pitchFamily="34" charset="0"/>
              </a:rPr>
              <a:t>„PRIMJENA </a:t>
            </a:r>
            <a:r>
              <a:rPr lang="hr-HR" altLang="en-US" sz="2400" b="1" dirty="0">
                <a:latin typeface="Palatino Linotype" pitchFamily="18" charset="0"/>
                <a:cs typeface="Tahoma" pitchFamily="34" charset="0"/>
              </a:rPr>
              <a:t>OPĆIH TEHNIČKIH UVJETA</a:t>
            </a:r>
          </a:p>
          <a:p>
            <a:endParaRPr lang="hr-HR" altLang="en-US" sz="2400" b="1" dirty="0">
              <a:latin typeface="Palatino Linotype" pitchFamily="18" charset="0"/>
              <a:cs typeface="Tahoma" pitchFamily="34" charset="0"/>
            </a:endParaRPr>
          </a:p>
          <a:p>
            <a:r>
              <a:rPr lang="hr-HR" altLang="en-US" sz="2400" b="1" dirty="0">
                <a:latin typeface="Palatino Linotype" pitchFamily="18" charset="0"/>
                <a:cs typeface="Tahoma" pitchFamily="34" charset="0"/>
              </a:rPr>
              <a:t> OTU sadrže </a:t>
            </a:r>
            <a:r>
              <a:rPr lang="hr-HR" altLang="en-US" sz="2400" b="1" dirty="0">
                <a:solidFill>
                  <a:srgbClr val="FF0000"/>
                </a:solidFill>
                <a:latin typeface="Palatino Linotype" pitchFamily="18" charset="0"/>
                <a:cs typeface="Tahoma" pitchFamily="34" charset="0"/>
              </a:rPr>
              <a:t>tehničke uvjete izvođenja radova</a:t>
            </a:r>
            <a:r>
              <a:rPr lang="hr-HR" altLang="en-US" sz="2400" b="1" dirty="0">
                <a:latin typeface="Palatino Linotype" pitchFamily="18" charset="0"/>
                <a:cs typeface="Tahoma" pitchFamily="34" charset="0"/>
              </a:rPr>
              <a:t>, </a:t>
            </a:r>
            <a:r>
              <a:rPr lang="hr-HR" altLang="en-US" sz="2400" b="1" dirty="0">
                <a:solidFill>
                  <a:srgbClr val="FF0000"/>
                </a:solidFill>
                <a:latin typeface="Palatino Linotype" pitchFamily="18" charset="0"/>
                <a:cs typeface="Tahoma" pitchFamily="34" charset="0"/>
              </a:rPr>
              <a:t>način osiguranja kakvoće i ocjenjivanje kakvoće</a:t>
            </a:r>
            <a:r>
              <a:rPr lang="hr-HR" altLang="en-US" sz="2400" b="1" dirty="0">
                <a:latin typeface="Palatino Linotype" pitchFamily="18" charset="0"/>
                <a:cs typeface="Tahoma" pitchFamily="34" charset="0"/>
              </a:rPr>
              <a:t> te način obračuna izvedenih radova. OTU vrijede za radove predviđene u troškovniku projekta i za radove koji se naknadno odrede na gradilištu, a koji su potrebni za potpuno dovršenje izgradnje ugovorenih građevina. Za pojedine građevine mogu se izraditi posebni uvjeti kojima se reguliraju razni dodatni zahtjevi, odnosno osobitosti takovih građevina</a:t>
            </a:r>
            <a:r>
              <a:rPr lang="hr-HR" altLang="en-US" sz="2400" b="1" dirty="0" smtClean="0">
                <a:latin typeface="Palatino Linotype" pitchFamily="18" charset="0"/>
                <a:cs typeface="Tahoma" pitchFamily="34" charset="0"/>
              </a:rPr>
              <a:t>.”</a:t>
            </a:r>
          </a:p>
          <a:p>
            <a:endParaRPr lang="hr-HR" altLang="en-US" sz="3200" b="1" dirty="0" smtClean="0">
              <a:latin typeface="Palatino Linotype" pitchFamily="18" charset="0"/>
              <a:cs typeface="Tahoma" pitchFamily="34" charset="0"/>
            </a:endParaRPr>
          </a:p>
          <a:p>
            <a:r>
              <a:rPr lang="hr-HR" altLang="en-US" sz="2800" b="1" dirty="0">
                <a:latin typeface="Palatino Linotype" pitchFamily="18" charset="0"/>
                <a:cs typeface="Tahoma" pitchFamily="34" charset="0"/>
              </a:rPr>
              <a:t>http://www.hrvatske-ceste.hr/default.aspx?id=176</a:t>
            </a:r>
            <a:endParaRPr lang="hr-HR" altLang="en-US" sz="2800" b="1" dirty="0" smtClean="0">
              <a:latin typeface="Palatino Linotype" pitchFamily="18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6028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hr-HR" altLang="en-US" sz="3200" b="1" i="1" dirty="0">
                <a:solidFill>
                  <a:srgbClr val="006600"/>
                </a:solidFill>
                <a:latin typeface="Palatino Linotype" pitchFamily="18" charset="0"/>
              </a:rPr>
              <a:t>Položaj OTU unutar </a:t>
            </a:r>
            <a:r>
              <a:rPr lang="hr-HR" altLang="en-US" sz="3200" b="1" i="1" dirty="0" err="1">
                <a:solidFill>
                  <a:srgbClr val="006600"/>
                </a:solidFill>
                <a:latin typeface="Palatino Linotype" pitchFamily="18" charset="0"/>
              </a:rPr>
              <a:t>S</a:t>
            </a:r>
            <a:r>
              <a:rPr lang="hr-HR" altLang="en-US" sz="3200" b="1" i="1" dirty="0" err="1" smtClean="0">
                <a:solidFill>
                  <a:srgbClr val="006600"/>
                </a:solidFill>
                <a:latin typeface="Palatino Linotype" pitchFamily="18" charset="0"/>
              </a:rPr>
              <a:t>ust</a:t>
            </a:r>
            <a:r>
              <a:rPr lang="hr-HR" altLang="en-US" sz="3200" b="1" i="1" dirty="0">
                <a:solidFill>
                  <a:srgbClr val="006600"/>
                </a:solidFill>
                <a:latin typeface="Palatino Linotype" pitchFamily="18" charset="0"/>
              </a:rPr>
              <a:t>. kontrole gradnje</a:t>
            </a:r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 </a:t>
            </a:r>
            <a:endParaRPr lang="en-GB" altLang="en-US" b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38916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F839D08-2EEB-4F98-9B4E-4479FC8D2CFC}" type="slidenum">
              <a:rPr lang="en-US" altLang="en-US" smtClean="0"/>
              <a:pPr/>
              <a:t>43</a:t>
            </a:fld>
            <a:r>
              <a:rPr lang="hr-HR" altLang="en-US" dirty="0" smtClean="0"/>
              <a:t>/46</a:t>
            </a:r>
            <a:endParaRPr lang="en-US" altLang="en-US" dirty="0"/>
          </a:p>
        </p:txBody>
      </p:sp>
      <p:sp>
        <p:nvSpPr>
          <p:cNvPr id="38917" name="Rectangle 2"/>
          <p:cNvSpPr txBox="1">
            <a:spLocks noChangeArrowheads="1"/>
          </p:cNvSpPr>
          <p:nvPr/>
        </p:nvSpPr>
        <p:spPr bwMode="auto">
          <a:xfrm>
            <a:off x="323850" y="1125538"/>
            <a:ext cx="8569325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r-HR" altLang="en-US" sz="3200" b="1" dirty="0">
              <a:latin typeface="Palatino Linotype" pitchFamily="18" charset="0"/>
              <a:cs typeface="Tahoma" pitchFamily="34" charset="0"/>
            </a:endParaRPr>
          </a:p>
          <a:p>
            <a:r>
              <a:rPr lang="hr-HR" altLang="en-US" sz="3200" b="1" dirty="0" smtClean="0">
                <a:latin typeface="Palatino Linotype" pitchFamily="18" charset="0"/>
                <a:cs typeface="Tahoma" pitchFamily="34" charset="0"/>
              </a:rPr>
              <a:t>- OTU </a:t>
            </a:r>
            <a:r>
              <a:rPr lang="hr-HR" altLang="en-US" sz="3200" b="1" dirty="0" smtClean="0">
                <a:solidFill>
                  <a:srgbClr val="FF0000"/>
                </a:solidFill>
                <a:latin typeface="Palatino Linotype" pitchFamily="18" charset="0"/>
                <a:cs typeface="Tahoma" pitchFamily="34" charset="0"/>
              </a:rPr>
              <a:t>nisu</a:t>
            </a:r>
            <a:r>
              <a:rPr lang="hr-HR" altLang="en-US" sz="3200" b="1" dirty="0" smtClean="0">
                <a:latin typeface="Palatino Linotype" pitchFamily="18" charset="0"/>
                <a:cs typeface="Tahoma" pitchFamily="34" charset="0"/>
              </a:rPr>
              <a:t> dio Sustava </a:t>
            </a:r>
            <a:r>
              <a:rPr lang="hr-HR" altLang="en-US" sz="3200" b="1" dirty="0">
                <a:latin typeface="Palatino Linotype" pitchFamily="18" charset="0"/>
                <a:cs typeface="Tahoma" pitchFamily="34" charset="0"/>
              </a:rPr>
              <a:t>kontrole </a:t>
            </a:r>
            <a:r>
              <a:rPr lang="hr-HR" altLang="en-US" sz="3200" b="1" dirty="0" smtClean="0">
                <a:latin typeface="Palatino Linotype" pitchFamily="18" charset="0"/>
                <a:cs typeface="Tahoma" pitchFamily="34" charset="0"/>
              </a:rPr>
              <a:t>gradnje</a:t>
            </a:r>
            <a:endParaRPr lang="hr-HR" altLang="en-US" sz="3200" b="1" dirty="0">
              <a:latin typeface="Palatino Linotype" pitchFamily="18" charset="0"/>
              <a:cs typeface="Tahoma" pitchFamily="34" charset="0"/>
            </a:endParaRPr>
          </a:p>
          <a:p>
            <a:endParaRPr lang="hr-HR" altLang="en-US" sz="3200" b="1" dirty="0">
              <a:latin typeface="Palatino Linotype" pitchFamily="18" charset="0"/>
              <a:cs typeface="Tahoma" pitchFamily="34" charset="0"/>
            </a:endParaRPr>
          </a:p>
          <a:p>
            <a:r>
              <a:rPr lang="hr-HR" altLang="en-US" sz="3200" b="1" dirty="0" smtClean="0">
                <a:latin typeface="Palatino Linotype" pitchFamily="18" charset="0"/>
                <a:cs typeface="Tahoma" pitchFamily="34" charset="0"/>
              </a:rPr>
              <a:t>- njihovo uključivanje u Sustav moguće je jedino tako da se unesu u PKOK</a:t>
            </a:r>
            <a:endParaRPr lang="hr-HR" altLang="en-US" sz="3200" b="1" dirty="0">
              <a:latin typeface="Palatino Linotype" pitchFamily="18" charset="0"/>
              <a:cs typeface="Tahoma" pitchFamily="34" charset="0"/>
            </a:endParaRPr>
          </a:p>
          <a:p>
            <a:pPr>
              <a:buFontTx/>
              <a:buChar char="-"/>
            </a:pPr>
            <a:endParaRPr lang="hr-HR" altLang="en-US" sz="3200" b="1" dirty="0">
              <a:latin typeface="Palatino Linotype" pitchFamily="18" charset="0"/>
              <a:cs typeface="Tahoma" pitchFamily="34" charset="0"/>
            </a:endParaRPr>
          </a:p>
          <a:p>
            <a:endParaRPr lang="hr-HR" altLang="en-US" sz="3200" dirty="0">
              <a:latin typeface="Palatino Linotype" pitchFamily="18" charset="0"/>
              <a:cs typeface="Tahoma" pitchFamily="34" charset="0"/>
            </a:endParaRPr>
          </a:p>
          <a:p>
            <a:endParaRPr lang="hr-HR" altLang="en-US" sz="3200" dirty="0">
              <a:latin typeface="Palatino Linotype" pitchFamily="18" charset="0"/>
              <a:cs typeface="Tahoma" pitchFamily="34" charset="0"/>
            </a:endParaRP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Lino Fučić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38D82416-4205-430E-818E-27BB8E6479AB}"/>
              </a:ext>
            </a:extLst>
          </p:cNvPr>
          <p:cNvSpPr txBox="1"/>
          <p:nvPr/>
        </p:nvSpPr>
        <p:spPr>
          <a:xfrm>
            <a:off x="0" y="2204864"/>
            <a:ext cx="461665" cy="403244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OPĆI TEHNIČKI UVJETI</a:t>
            </a:r>
            <a:endParaRPr lang="hr-HR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6028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hr-HR" altLang="en-US" sz="3200" b="1" i="1" dirty="0">
                <a:solidFill>
                  <a:srgbClr val="006600"/>
                </a:solidFill>
                <a:latin typeface="Palatino Linotype" pitchFamily="18" charset="0"/>
              </a:rPr>
              <a:t>Uključivanje OTU u ugovor o građenju </a:t>
            </a:r>
            <a:endParaRPr lang="en-GB" altLang="en-US" sz="3200" b="1" i="1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38916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F839D08-2EEB-4F98-9B4E-4479FC8D2CFC}" type="slidenum">
              <a:rPr lang="en-US" altLang="en-US" smtClean="0"/>
              <a:pPr/>
              <a:t>44</a:t>
            </a:fld>
            <a:r>
              <a:rPr lang="hr-HR" altLang="en-US" dirty="0" smtClean="0"/>
              <a:t>/46</a:t>
            </a:r>
            <a:endParaRPr lang="en-US" altLang="en-US" dirty="0"/>
          </a:p>
        </p:txBody>
      </p:sp>
      <p:sp>
        <p:nvSpPr>
          <p:cNvPr id="38917" name="Rectangle 2"/>
          <p:cNvSpPr txBox="1">
            <a:spLocks noChangeArrowheads="1"/>
          </p:cNvSpPr>
          <p:nvPr/>
        </p:nvSpPr>
        <p:spPr bwMode="auto">
          <a:xfrm>
            <a:off x="323850" y="1125538"/>
            <a:ext cx="8569325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FontTx/>
              <a:buChar char="-"/>
            </a:pPr>
            <a:r>
              <a:rPr lang="hr-HR" altLang="en-US" sz="3200" b="1" dirty="0" smtClean="0">
                <a:latin typeface="Palatino Linotype" pitchFamily="18" charset="0"/>
                <a:cs typeface="Tahoma" pitchFamily="34" charset="0"/>
              </a:rPr>
              <a:t> OTU </a:t>
            </a:r>
            <a:r>
              <a:rPr lang="hr-HR" altLang="en-US" sz="3200" b="1" dirty="0">
                <a:latin typeface="Palatino Linotype" pitchFamily="18" charset="0"/>
                <a:cs typeface="Tahoma" pitchFamily="34" charset="0"/>
              </a:rPr>
              <a:t>mogu biti dio ugovorne </a:t>
            </a:r>
            <a:r>
              <a:rPr lang="hr-HR" altLang="en-US" sz="3200" b="1" dirty="0" smtClean="0">
                <a:latin typeface="Palatino Linotype" pitchFamily="18" charset="0"/>
                <a:cs typeface="Tahoma" pitchFamily="34" charset="0"/>
              </a:rPr>
              <a:t>dokumentacije</a:t>
            </a:r>
          </a:p>
          <a:p>
            <a:pPr>
              <a:buFontTx/>
              <a:buChar char="-"/>
            </a:pPr>
            <a:endParaRPr lang="hr-HR" altLang="en-US" sz="3200" b="1" dirty="0" smtClean="0">
              <a:latin typeface="Palatino Linotype" pitchFamily="18" charset="0"/>
              <a:cs typeface="Tahoma" pitchFamily="34" charset="0"/>
            </a:endParaRPr>
          </a:p>
          <a:p>
            <a:pPr>
              <a:buFontTx/>
              <a:buChar char="-"/>
            </a:pPr>
            <a:r>
              <a:rPr lang="hr-HR" altLang="en-US" sz="3200" b="1" dirty="0" smtClean="0">
                <a:latin typeface="Palatino Linotype" pitchFamily="18" charset="0"/>
                <a:cs typeface="Tahoma" pitchFamily="34" charset="0"/>
              </a:rPr>
              <a:t> ugovara </a:t>
            </a:r>
            <a:r>
              <a:rPr lang="hr-HR" altLang="en-US" sz="3200" b="1" dirty="0">
                <a:latin typeface="Palatino Linotype" pitchFamily="18" charset="0"/>
                <a:cs typeface="Tahoma" pitchFamily="34" charset="0"/>
              </a:rPr>
              <a:t>se </a:t>
            </a:r>
            <a:r>
              <a:rPr lang="hr-HR" altLang="en-US" sz="3200" b="1" dirty="0" smtClean="0">
                <a:latin typeface="Palatino Linotype" pitchFamily="18" charset="0"/>
                <a:cs typeface="Tahoma" pitchFamily="34" charset="0"/>
              </a:rPr>
              <a:t>da će se radovi </a:t>
            </a:r>
            <a:r>
              <a:rPr lang="hr-HR" altLang="en-US" sz="3200" b="1" dirty="0">
                <a:latin typeface="Palatino Linotype" pitchFamily="18" charset="0"/>
                <a:cs typeface="Tahoma" pitchFamily="34" charset="0"/>
              </a:rPr>
              <a:t>izvoditi u skladu s uvjetima izvedbe sadržanim u </a:t>
            </a:r>
            <a:r>
              <a:rPr lang="hr-HR" altLang="en-US" sz="3200" b="1" dirty="0" smtClean="0">
                <a:latin typeface="Palatino Linotype" pitchFamily="18" charset="0"/>
                <a:cs typeface="Tahoma" pitchFamily="34" charset="0"/>
              </a:rPr>
              <a:t>OTU</a:t>
            </a:r>
          </a:p>
          <a:p>
            <a:pPr>
              <a:buFontTx/>
              <a:buChar char="-"/>
            </a:pPr>
            <a:endParaRPr lang="hr-HR" altLang="en-US" sz="3200" b="1" dirty="0" smtClean="0">
              <a:latin typeface="Palatino Linotype" pitchFamily="18" charset="0"/>
              <a:cs typeface="Tahoma" pitchFamily="34" charset="0"/>
            </a:endParaRPr>
          </a:p>
          <a:p>
            <a:pPr>
              <a:buFontTx/>
              <a:buChar char="-"/>
            </a:pPr>
            <a:r>
              <a:rPr lang="hr-HR" altLang="en-US" sz="3200" b="1" dirty="0" smtClean="0">
                <a:latin typeface="Palatino Linotype" pitchFamily="18" charset="0"/>
                <a:cs typeface="Tahoma" pitchFamily="34" charset="0"/>
              </a:rPr>
              <a:t> </a:t>
            </a:r>
            <a:r>
              <a:rPr lang="hr-HR" altLang="en-US" sz="3200" b="1" dirty="0">
                <a:latin typeface="Palatino Linotype" pitchFamily="18" charset="0"/>
                <a:cs typeface="Tahoma" pitchFamily="34" charset="0"/>
              </a:rPr>
              <a:t>OTU </a:t>
            </a:r>
            <a:r>
              <a:rPr lang="hr-HR" altLang="en-US" sz="3200" b="1" dirty="0" smtClean="0">
                <a:latin typeface="Palatino Linotype" pitchFamily="18" charset="0"/>
                <a:cs typeface="Tahoma" pitchFamily="34" charset="0"/>
              </a:rPr>
              <a:t>su </a:t>
            </a:r>
            <a:r>
              <a:rPr lang="hr-HR" altLang="en-US" sz="3200" b="1" dirty="0">
                <a:latin typeface="Palatino Linotype" pitchFamily="18" charset="0"/>
                <a:cs typeface="Tahoma" pitchFamily="34" charset="0"/>
              </a:rPr>
              <a:t>sastavni dio ugovora o građenju</a:t>
            </a:r>
          </a:p>
          <a:p>
            <a:endParaRPr lang="hr-HR" altLang="en-US" sz="3200" b="1" dirty="0">
              <a:latin typeface="Palatino Linotype" pitchFamily="18" charset="0"/>
              <a:cs typeface="Tahoma" pitchFamily="34" charset="0"/>
            </a:endParaRPr>
          </a:p>
          <a:p>
            <a:pPr>
              <a:buFontTx/>
              <a:buChar char="-"/>
            </a:pPr>
            <a:endParaRPr lang="hr-HR" altLang="en-US" sz="3200" b="1" dirty="0">
              <a:latin typeface="Palatino Linotype" pitchFamily="18" charset="0"/>
              <a:cs typeface="Tahoma" pitchFamily="34" charset="0"/>
            </a:endParaRPr>
          </a:p>
        </p:txBody>
      </p:sp>
      <p:sp>
        <p:nvSpPr>
          <p:cNvPr id="8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Lino Fučić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09FF447F-E0B7-40FB-B181-EBE54071A3AC}"/>
              </a:ext>
            </a:extLst>
          </p:cNvPr>
          <p:cNvSpPr txBox="1"/>
          <p:nvPr/>
        </p:nvSpPr>
        <p:spPr>
          <a:xfrm>
            <a:off x="0" y="2204864"/>
            <a:ext cx="461665" cy="403244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OPĆI TEHNIČKI UVJETI</a:t>
            </a:r>
            <a:endParaRPr lang="hr-HR" dirty="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F839D08-2EEB-4F98-9B4E-4479FC8D2CFC}" type="slidenum">
              <a:rPr lang="en-US" altLang="en-US" smtClean="0"/>
              <a:pPr/>
              <a:t>45</a:t>
            </a:fld>
            <a:r>
              <a:rPr lang="hr-HR" altLang="en-US" dirty="0" smtClean="0"/>
              <a:t>/46</a:t>
            </a:r>
            <a:endParaRPr lang="en-US" altLang="en-US" dirty="0"/>
          </a:p>
        </p:txBody>
      </p:sp>
      <p:sp>
        <p:nvSpPr>
          <p:cNvPr id="38917" name="Rectangle 2"/>
          <p:cNvSpPr txBox="1">
            <a:spLocks noChangeArrowheads="1"/>
          </p:cNvSpPr>
          <p:nvPr/>
        </p:nvSpPr>
        <p:spPr bwMode="auto">
          <a:xfrm>
            <a:off x="287337" y="1039813"/>
            <a:ext cx="8569325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hr-HR" altLang="en-US" sz="3200" b="1" dirty="0">
                <a:latin typeface="Palatino Linotype" pitchFamily="18" charset="0"/>
                <a:cs typeface="Tahoma" pitchFamily="34" charset="0"/>
              </a:rPr>
              <a:t>U svim slučajevima:</a:t>
            </a:r>
          </a:p>
          <a:p>
            <a:endParaRPr lang="hr-HR" altLang="en-US" sz="3200" b="1" dirty="0">
              <a:latin typeface="Palatino Linotype" pitchFamily="18" charset="0"/>
              <a:cs typeface="Tahoma" pitchFamily="34" charset="0"/>
            </a:endParaRPr>
          </a:p>
          <a:p>
            <a:pPr>
              <a:buFontTx/>
              <a:buChar char="-"/>
            </a:pPr>
            <a:r>
              <a:rPr lang="hr-HR" altLang="en-US" sz="3200" b="1" dirty="0">
                <a:latin typeface="Palatino Linotype" pitchFamily="18" charset="0"/>
                <a:cs typeface="Tahoma" pitchFamily="34" charset="0"/>
              </a:rPr>
              <a:t> </a:t>
            </a:r>
            <a:r>
              <a:rPr lang="hr-HR" altLang="en-US" sz="3200" b="1" dirty="0">
                <a:solidFill>
                  <a:srgbClr val="FF0000"/>
                </a:solidFill>
                <a:latin typeface="Palatino Linotype" pitchFamily="18" charset="0"/>
                <a:cs typeface="Tahoma" pitchFamily="34" charset="0"/>
              </a:rPr>
              <a:t>OTU primijeniti s </a:t>
            </a:r>
            <a:r>
              <a:rPr lang="hr-HR" altLang="en-US" sz="3200" b="1" dirty="0" smtClean="0">
                <a:solidFill>
                  <a:srgbClr val="FF0000"/>
                </a:solidFill>
                <a:latin typeface="Palatino Linotype" pitchFamily="18" charset="0"/>
                <a:cs typeface="Tahoma" pitchFamily="34" charset="0"/>
              </a:rPr>
              <a:t>oprezom</a:t>
            </a:r>
            <a:r>
              <a:rPr lang="hr-HR" altLang="en-US" sz="3200" b="1" dirty="0" smtClean="0">
                <a:latin typeface="Palatino Linotype" pitchFamily="18" charset="0"/>
                <a:cs typeface="Tahoma" pitchFamily="34" charset="0"/>
              </a:rPr>
              <a:t> (pitanje usklađeni </a:t>
            </a:r>
            <a:r>
              <a:rPr lang="hr-HR" altLang="en-US" sz="3200" b="1" dirty="0">
                <a:latin typeface="Palatino Linotype" pitchFamily="18" charset="0"/>
                <a:cs typeface="Tahoma" pitchFamily="34" charset="0"/>
              </a:rPr>
              <a:t>s </a:t>
            </a:r>
            <a:r>
              <a:rPr lang="hr-HR" altLang="en-US" sz="3200" b="1" dirty="0" smtClean="0">
                <a:latin typeface="Palatino Linotype" pitchFamily="18" charset="0"/>
                <a:cs typeface="Tahoma" pitchFamily="34" charset="0"/>
              </a:rPr>
              <a:t>regulativom)</a:t>
            </a:r>
            <a:endParaRPr lang="hr-HR" altLang="en-US" b="1" dirty="0">
              <a:latin typeface="Palatino Linotype" pitchFamily="18" charset="0"/>
              <a:cs typeface="Tahoma" pitchFamily="34" charset="0"/>
            </a:endParaRPr>
          </a:p>
          <a:p>
            <a:pPr>
              <a:buFontTx/>
              <a:buChar char="-"/>
            </a:pPr>
            <a:endParaRPr lang="hr-HR" altLang="en-US" sz="3200" b="1" dirty="0">
              <a:latin typeface="Palatino Linotype" pitchFamily="18" charset="0"/>
              <a:cs typeface="Tahoma" pitchFamily="34" charset="0"/>
            </a:endParaRPr>
          </a:p>
          <a:p>
            <a:pPr>
              <a:buFontTx/>
              <a:buChar char="-"/>
            </a:pPr>
            <a:r>
              <a:rPr lang="hr-HR" altLang="en-US" sz="3200" b="1" dirty="0">
                <a:latin typeface="Palatino Linotype" pitchFamily="18" charset="0"/>
                <a:cs typeface="Tahoma" pitchFamily="34" charset="0"/>
              </a:rPr>
              <a:t> u slučaju neusklađenosti, uvijek će </a:t>
            </a:r>
            <a:r>
              <a:rPr lang="hr-HR" altLang="en-US" sz="3200" b="1" dirty="0" smtClean="0">
                <a:latin typeface="Palatino Linotype" pitchFamily="18" charset="0"/>
                <a:cs typeface="Tahoma" pitchFamily="34" charset="0"/>
              </a:rPr>
              <a:t>mjerodavan biti projekt </a:t>
            </a:r>
            <a:r>
              <a:rPr lang="hr-HR" altLang="en-US" sz="3200" b="1" dirty="0">
                <a:latin typeface="Palatino Linotype" pitchFamily="18" charset="0"/>
                <a:cs typeface="Tahoma" pitchFamily="34" charset="0"/>
              </a:rPr>
              <a:t>(PKOK)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en-US" sz="3200" b="1" i="1" u="none" strike="noStrike" kern="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Palatino Linotype" pitchFamily="18" charset="0"/>
                <a:ea typeface="+mj-ea"/>
                <a:cs typeface="+mj-cs"/>
              </a:rPr>
              <a:t>odnos PKOK i OTU: mogućnosti</a:t>
            </a:r>
            <a:r>
              <a:rPr kumimoji="0" lang="hr-HR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Palatino Linotype" pitchFamily="18" charset="0"/>
                <a:ea typeface="+mj-ea"/>
                <a:cs typeface="+mj-cs"/>
              </a:rPr>
              <a:t> </a:t>
            </a:r>
            <a:endParaRPr kumimoji="0" lang="en-GB" altLang="en-US" sz="3200" b="1" i="0" u="none" strike="noStrike" kern="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Palatino Linotype" pitchFamily="18" charset="0"/>
              <a:ea typeface="+mj-ea"/>
              <a:cs typeface="+mj-cs"/>
            </a:endParaRPr>
          </a:p>
        </p:txBody>
      </p:sp>
      <p:sp>
        <p:nvSpPr>
          <p:cNvPr id="9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Lino Fučić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7FF2C520-48FF-4C0C-8010-27A775572C54}"/>
              </a:ext>
            </a:extLst>
          </p:cNvPr>
          <p:cNvSpPr txBox="1"/>
          <p:nvPr/>
        </p:nvSpPr>
        <p:spPr>
          <a:xfrm>
            <a:off x="0" y="2204864"/>
            <a:ext cx="461665" cy="403244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OPĆI TEHNIČKI UVJETI</a:t>
            </a:r>
            <a:endParaRPr lang="hr-HR" dirty="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zervirano mjesto broja slajda 2"/>
          <p:cNvSpPr>
            <a:spLocks noGrp="1"/>
          </p:cNvSpPr>
          <p:nvPr>
            <p:ph type="sldNum" sz="quarter" idx="429496729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9B815AB-4822-479D-8C78-082465161BB9}" type="slidenum">
              <a:rPr lang="en-US" altLang="en-US" smtClean="0"/>
              <a:pPr/>
              <a:t>46</a:t>
            </a:fld>
            <a:r>
              <a:rPr lang="hr-HR" altLang="en-US" dirty="0" smtClean="0"/>
              <a:t>/46</a:t>
            </a:r>
            <a:endParaRPr lang="en-US" altLang="en-US" dirty="0"/>
          </a:p>
        </p:txBody>
      </p:sp>
      <p:sp>
        <p:nvSpPr>
          <p:cNvPr id="1034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1412875"/>
            <a:ext cx="8135937" cy="15113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hr-HR" altLang="en-US" sz="2400" b="1" i="1" dirty="0">
                <a:solidFill>
                  <a:srgbClr val="FF0000"/>
                </a:solidFill>
                <a:latin typeface="Palatino Linotype" pitchFamily="18" charset="0"/>
              </a:rPr>
              <a:t>GRAĐENJE I PROGRAM KONTROLE I OSIGURANJA KVALITETE; </a:t>
            </a:r>
            <a:br>
              <a:rPr lang="hr-HR" altLang="en-US" sz="2400" b="1" i="1" dirty="0">
                <a:solidFill>
                  <a:srgbClr val="FF0000"/>
                </a:solidFill>
                <a:latin typeface="Palatino Linotype" pitchFamily="18" charset="0"/>
              </a:rPr>
            </a:br>
            <a:r>
              <a:rPr lang="hr-HR" altLang="en-US" sz="2400" b="1" i="1" dirty="0">
                <a:solidFill>
                  <a:srgbClr val="FF0000"/>
                </a:solidFill>
                <a:latin typeface="Palatino Linotype" pitchFamily="18" charset="0"/>
              </a:rPr>
              <a:t/>
            </a:r>
            <a:br>
              <a:rPr lang="hr-HR" altLang="en-US" sz="2400" b="1" i="1" dirty="0">
                <a:solidFill>
                  <a:srgbClr val="FF0000"/>
                </a:solidFill>
                <a:latin typeface="Palatino Linotype" pitchFamily="18" charset="0"/>
              </a:rPr>
            </a:br>
            <a:r>
              <a:rPr lang="vi-VN" altLang="en-US" sz="2400" b="1" i="1" dirty="0">
                <a:solidFill>
                  <a:srgbClr val="006600"/>
                </a:solidFill>
                <a:latin typeface="Palatino Linotype" pitchFamily="18" charset="0"/>
              </a:rPr>
              <a:t>dr.sc. Lino Fučić, dipl.ing.građ</a:t>
            </a:r>
            <a:r>
              <a:rPr lang="vi-VN" altLang="en-US" sz="2400" b="1" i="1" dirty="0">
                <a:solidFill>
                  <a:srgbClr val="006600"/>
                </a:solidFill>
              </a:rPr>
              <a:t>.</a:t>
            </a:r>
            <a:endParaRPr lang="en-GB" altLang="en-US" sz="1800" dirty="0">
              <a:solidFill>
                <a:srgbClr val="000099"/>
              </a:solidFill>
            </a:endParaRPr>
          </a:p>
        </p:txBody>
      </p:sp>
      <p:sp>
        <p:nvSpPr>
          <p:cNvPr id="103429" name="Text Box 3"/>
          <p:cNvSpPr txBox="1">
            <a:spLocks noChangeArrowheads="1"/>
          </p:cNvSpPr>
          <p:nvPr/>
        </p:nvSpPr>
        <p:spPr bwMode="auto">
          <a:xfrm>
            <a:off x="611188" y="-422275"/>
            <a:ext cx="7993062" cy="1292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 anchorCtr="1"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hr-HR" altLang="en-US" b="1">
              <a:solidFill>
                <a:srgbClr val="000099"/>
              </a:solidFill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hr-HR" altLang="en-US" sz="1800" b="1">
                <a:solidFill>
                  <a:srgbClr val="006600"/>
                </a:solidFill>
                <a:latin typeface="Palatino Linotype" pitchFamily="18" charset="0"/>
              </a:rPr>
              <a:t>HKIG, seminar o projektiranju</a:t>
            </a:r>
          </a:p>
          <a:p>
            <a:pPr algn="ctr" eaLnBrk="1" hangingPunct="1">
              <a:spcBef>
                <a:spcPct val="50000"/>
              </a:spcBef>
            </a:pPr>
            <a:r>
              <a:rPr lang="hr-HR" altLang="en-US" sz="1800" b="1">
                <a:solidFill>
                  <a:srgbClr val="006600"/>
                </a:solidFill>
                <a:latin typeface="Palatino Linotype" pitchFamily="18" charset="0"/>
              </a:rPr>
              <a:t>Zagreb, rujan 2015.</a:t>
            </a:r>
            <a:r>
              <a:rPr lang="en-GB" altLang="en-US" sz="1800">
                <a:solidFill>
                  <a:srgbClr val="006600"/>
                </a:solidFill>
                <a:latin typeface="Palatino Linotype" pitchFamily="18" charset="0"/>
              </a:rPr>
              <a:t> </a:t>
            </a:r>
          </a:p>
        </p:txBody>
      </p:sp>
      <p:sp>
        <p:nvSpPr>
          <p:cNvPr id="103430" name="TextBox 5"/>
          <p:cNvSpPr txBox="1">
            <a:spLocks noChangeArrowheads="1"/>
          </p:cNvSpPr>
          <p:nvPr/>
        </p:nvSpPr>
        <p:spPr bwMode="auto">
          <a:xfrm>
            <a:off x="538956" y="3098984"/>
            <a:ext cx="8137525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altLang="en-US" b="1" i="1" dirty="0">
                <a:solidFill>
                  <a:srgbClr val="FF0000"/>
                </a:solidFill>
                <a:latin typeface="Palatino Linotype" pitchFamily="18" charset="0"/>
              </a:rPr>
              <a:t>Literatura:</a:t>
            </a:r>
            <a:br>
              <a:rPr lang="hr-HR" altLang="en-US" b="1" i="1" dirty="0">
                <a:solidFill>
                  <a:srgbClr val="FF0000"/>
                </a:solidFill>
                <a:latin typeface="Palatino Linotype" pitchFamily="18" charset="0"/>
              </a:rPr>
            </a:br>
            <a:r>
              <a:rPr lang="hr-HR" sz="2000" dirty="0">
                <a:latin typeface="Palatino Linotype" pitchFamily="18" charset="0"/>
              </a:rPr>
              <a:t>Pravilnik o obveznom sadržaju i opremanju projekata građevina (NN </a:t>
            </a:r>
            <a:r>
              <a:rPr lang="hr-HR" sz="2000" dirty="0" smtClean="0">
                <a:latin typeface="Palatino Linotype" pitchFamily="18" charset="0"/>
              </a:rPr>
              <a:t>61/14, 41/15, 105/15, 61/16 i 20/17)</a:t>
            </a:r>
          </a:p>
          <a:p>
            <a:r>
              <a:rPr lang="hr-HR" sz="2000" dirty="0" smtClean="0">
                <a:latin typeface="Palatino Linotype" pitchFamily="18" charset="0"/>
              </a:rPr>
              <a:t>Tehnički propis o građevnim proizvodima (NN 35/18)</a:t>
            </a:r>
          </a:p>
          <a:p>
            <a:r>
              <a:rPr lang="hr-HR" sz="2000" dirty="0" smtClean="0">
                <a:latin typeface="Palatino Linotype" pitchFamily="18" charset="0"/>
              </a:rPr>
              <a:t>Zakon </a:t>
            </a:r>
            <a:r>
              <a:rPr lang="hr-HR" sz="2000" dirty="0">
                <a:latin typeface="Palatino Linotype" pitchFamily="18" charset="0"/>
              </a:rPr>
              <a:t>o obveznim odnosima (NN 35/05, 41/08, 78/15 i 29/18)</a:t>
            </a:r>
          </a:p>
          <a:p>
            <a:r>
              <a:rPr lang="vi-VN" sz="2000" dirty="0">
                <a:latin typeface="Palatino Linotype" pitchFamily="18" charset="0"/>
              </a:rPr>
              <a:t>Simović, V. Leksikon građevinarstva. Zagreb</a:t>
            </a:r>
            <a:r>
              <a:rPr lang="hr-HR" sz="2000" dirty="0">
                <a:latin typeface="Palatino Linotype" pitchFamily="18" charset="0"/>
              </a:rPr>
              <a:t>,</a:t>
            </a:r>
            <a:r>
              <a:rPr lang="vi-VN" sz="2000" dirty="0">
                <a:latin typeface="Palatino Linotype" pitchFamily="18" charset="0"/>
              </a:rPr>
              <a:t> Masmedia, 2002.</a:t>
            </a:r>
            <a:endParaRPr lang="hr-HR" altLang="en-US" sz="2000" b="1" dirty="0">
              <a:latin typeface="Palatino Linotype" pitchFamily="18" charset="0"/>
              <a:cs typeface="Tahoma" pitchFamily="34" charset="0"/>
            </a:endParaRPr>
          </a:p>
          <a:p>
            <a:r>
              <a:rPr lang="hr-HR" sz="2000" dirty="0">
                <a:latin typeface="Palatino Linotype" pitchFamily="18" charset="0"/>
              </a:rPr>
              <a:t>Opći tehnički uvjeti za radove na cestama (HC-HAC, IGH 2001.)</a:t>
            </a:r>
          </a:p>
          <a:p>
            <a:endParaRPr lang="hr-HR" sz="2000" dirty="0">
              <a:latin typeface="Palatino Linotype" pitchFamily="18" charset="0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42875"/>
            <a:ext cx="9318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3">
            <a:extLst>
              <a:ext uri="{FF2B5EF4-FFF2-40B4-BE49-F238E27FC236}">
                <a16:creationId xmlns="" xmlns:a16="http://schemas.microsoft.com/office/drawing/2014/main" id="{5F5F10E6-4230-4385-9358-2CDFDE58C2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855663"/>
          </a:xfrm>
          <a:prstGeom prst="rect">
            <a:avLst/>
          </a:prstGeom>
          <a:solidFill>
            <a:srgbClr val="EEECE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	HRVATSKA  KOMORA  INŽENJERA  GRAĐEVINARSTVA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altLang="sr-Latn-RS" sz="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	Dani  Hrvatske komore inženjera  građevinarstva</a:t>
            </a:r>
            <a:r>
              <a:rPr kumimoji="0" lang="hr-HR" altLang="sr-Latn-R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kumimoji="0" lang="hr-HR" altLang="sr-Latn-R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Opatija, 2019.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altLang="sr-Latn-RS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3">
            <a:extLst>
              <a:ext uri="{FF2B5EF4-FFF2-40B4-BE49-F238E27FC236}">
                <a16:creationId xmlns="" xmlns:a16="http://schemas.microsoft.com/office/drawing/2014/main" id="{0C4F5C75-0761-4B0B-9277-F9B92CA91C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00" y="144000"/>
            <a:ext cx="9318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zervirano mjesto datuma 3"/>
          <p:cNvSpPr txBox="1">
            <a:spLocks/>
          </p:cNvSpPr>
          <p:nvPr/>
        </p:nvSpPr>
        <p:spPr>
          <a:xfrm>
            <a:off x="107950" y="6381750"/>
            <a:ext cx="1981200" cy="476250"/>
          </a:xfrm>
          <a:prstGeom prst="rect">
            <a:avLst/>
          </a:prstGeo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Lino Fučić</a:t>
            </a:r>
            <a:endParaRPr kumimoji="0" lang="hr-HR" altLang="sr-Latn-R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50825" y="1052513"/>
            <a:ext cx="8642350" cy="441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Ctr="1"/>
          <a:lstStyle/>
          <a:p>
            <a:pPr>
              <a:defRPr/>
            </a:pPr>
            <a:r>
              <a:rPr lang="hr-HR" sz="3200" b="1" dirty="0">
                <a:latin typeface="Palatino Linotype" pitchFamily="18" charset="0"/>
              </a:rPr>
              <a:t>1. Zahtjevi u vezi proizvoda koji se ugrađuju u građevinu</a:t>
            </a:r>
          </a:p>
          <a:p>
            <a:pPr marL="514350" indent="-514350">
              <a:buAutoNum type="arabicPeriod"/>
              <a:defRPr/>
            </a:pPr>
            <a:endParaRPr lang="hr-HR" sz="3200" b="1" dirty="0">
              <a:latin typeface="Palatino Linotype" pitchFamily="18" charset="0"/>
            </a:endParaRPr>
          </a:p>
          <a:p>
            <a:pPr>
              <a:defRPr/>
            </a:pPr>
            <a:r>
              <a:rPr lang="hr-HR" sz="3200" b="1" dirty="0">
                <a:latin typeface="Palatino Linotype" pitchFamily="18" charset="0"/>
              </a:rPr>
              <a:t>- podjela na građevne* i druge proizvode**</a:t>
            </a:r>
          </a:p>
          <a:p>
            <a:pPr>
              <a:defRPr/>
            </a:pPr>
            <a:endParaRPr lang="hr-HR" sz="3200" b="1" dirty="0">
              <a:latin typeface="Palatino Linotype" pitchFamily="18" charset="0"/>
            </a:endParaRPr>
          </a:p>
          <a:p>
            <a:pPr>
              <a:defRPr/>
            </a:pPr>
            <a:endParaRPr lang="hr-HR" sz="3200" b="1" dirty="0">
              <a:latin typeface="Palatino Linotype" pitchFamily="18" charset="0"/>
            </a:endParaRPr>
          </a:p>
          <a:p>
            <a:pPr>
              <a:defRPr/>
            </a:pPr>
            <a:r>
              <a:rPr lang="hr-HR" sz="2000" b="1" dirty="0">
                <a:latin typeface="Palatino Linotype" pitchFamily="18" charset="0"/>
              </a:rPr>
              <a:t>*„građevni proizvod” znači svaki proizvod ili sklop koji je proizveden i stavljen na tržište radi stalne ugradnje u građevinu ili njezine dijelove te čija svojstva imaju učinak na svojstva građevine s obzirom na temeljne zahtjeve za građevinu</a:t>
            </a:r>
          </a:p>
          <a:p>
            <a:pPr>
              <a:defRPr/>
            </a:pPr>
            <a:endParaRPr lang="hr-HR" sz="2000" b="1" dirty="0">
              <a:latin typeface="Palatino Linotype" pitchFamily="18" charset="0"/>
            </a:endParaRPr>
          </a:p>
          <a:p>
            <a:pPr>
              <a:defRPr/>
            </a:pPr>
            <a:r>
              <a:rPr lang="hr-HR" sz="2000" b="1" dirty="0">
                <a:latin typeface="Palatino Linotype" pitchFamily="18" charset="0"/>
              </a:rPr>
              <a:t>** oprema i uređaji koji se ugrađuju u građevinu – </a:t>
            </a:r>
            <a:r>
              <a:rPr lang="vi-VN" sz="2000" b="1" dirty="0">
                <a:latin typeface="Palatino Linotype" pitchFamily="18" charset="0"/>
              </a:rPr>
              <a:t>može se naručiti kao cjelovit proizvod ili sklop proizveden za tržište</a:t>
            </a:r>
            <a:endParaRPr lang="hr-HR" sz="2000" b="1" dirty="0">
              <a:latin typeface="Palatino Linotype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8229600" cy="561975"/>
          </a:xfrm>
        </p:spPr>
        <p:txBody>
          <a:bodyPr/>
          <a:lstStyle/>
          <a:p>
            <a:pPr algn="l" eaLnBrk="1" hangingPunct="1">
              <a:lnSpc>
                <a:spcPts val="3600"/>
              </a:lnSpc>
            </a:pPr>
            <a:r>
              <a:rPr lang="hr-HR" altLang="en-US" sz="3200" b="1" i="1" dirty="0">
                <a:solidFill>
                  <a:srgbClr val="006600"/>
                </a:solidFill>
                <a:latin typeface="Palatino Linotype" pitchFamily="18" charset="0"/>
              </a:rPr>
              <a:t>Proizvodi iz tvornice</a:t>
            </a:r>
            <a:r>
              <a:rPr lang="hr-HR" dirty="0"/>
              <a:t/>
            </a:r>
            <a:br>
              <a:rPr lang="hr-HR" dirty="0"/>
            </a:br>
            <a:r>
              <a:rPr lang="hr-HR" dirty="0"/>
              <a:t/>
            </a:r>
            <a:br>
              <a:rPr lang="hr-HR" dirty="0"/>
            </a:br>
            <a:r>
              <a:rPr lang="hr-HR" altLang="en-US" dirty="0"/>
              <a:t> </a:t>
            </a:r>
            <a:endParaRPr lang="en-GB" altLang="en-US" dirty="0"/>
          </a:p>
        </p:txBody>
      </p:sp>
      <p:sp>
        <p:nvSpPr>
          <p:cNvPr id="9220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2F781FB-E08F-416B-85E7-38B9705B0D97}" type="slidenum">
              <a:rPr lang="en-US" altLang="en-US" smtClean="0"/>
              <a:pPr/>
              <a:t>5</a:t>
            </a:fld>
            <a:r>
              <a:rPr lang="hr-HR" altLang="en-US" dirty="0" smtClean="0"/>
              <a:t>/46</a:t>
            </a:r>
            <a:endParaRPr lang="en-US" altLang="en-US" dirty="0"/>
          </a:p>
        </p:txBody>
      </p:sp>
      <p:sp>
        <p:nvSpPr>
          <p:cNvPr id="9221" name="Rezervirano mjesto podnožja 1"/>
          <p:cNvSpPr txBox="1">
            <a:spLocks/>
          </p:cNvSpPr>
          <p:nvPr/>
        </p:nvSpPr>
        <p:spPr bwMode="auto">
          <a:xfrm>
            <a:off x="1195388" y="6397625"/>
            <a:ext cx="70580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en-US" altLang="en-US" sz="1400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8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Lino Fučić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A1BD4E15-8E31-4537-B495-C96DF9910C12}"/>
              </a:ext>
            </a:extLst>
          </p:cNvPr>
          <p:cNvSpPr txBox="1"/>
          <p:nvPr/>
        </p:nvSpPr>
        <p:spPr>
          <a:xfrm>
            <a:off x="0" y="2492896"/>
            <a:ext cx="461665" cy="374441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PKOK U GLAVNOM PROJEKTU</a:t>
            </a:r>
            <a:endParaRPr lang="hr-HR" dirty="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250825" y="1052513"/>
            <a:ext cx="8642350" cy="441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Ctr="1"/>
          <a:lstStyle/>
          <a:p>
            <a:pPr marL="514350" indent="-514350">
              <a:buFontTx/>
              <a:buChar char="-"/>
            </a:pPr>
            <a:r>
              <a:rPr lang="hr-HR" sz="3200" b="1" dirty="0">
                <a:latin typeface="Palatino Linotype" pitchFamily="18" charset="0"/>
              </a:rPr>
              <a:t>građevni proizvodi – moraju biti specificirana </a:t>
            </a:r>
            <a:r>
              <a:rPr lang="hr-HR" sz="3200" b="1" dirty="0">
                <a:solidFill>
                  <a:srgbClr val="FF0000"/>
                </a:solidFill>
                <a:latin typeface="Palatino Linotype" pitchFamily="18" charset="0"/>
              </a:rPr>
              <a:t>svojstva bitnih značajki</a:t>
            </a:r>
          </a:p>
          <a:p>
            <a:pPr marL="514350" indent="-514350">
              <a:buFontTx/>
              <a:buChar char="-"/>
            </a:pPr>
            <a:endParaRPr lang="hr-HR" sz="3200" b="1" dirty="0">
              <a:latin typeface="Palatino Linotype" pitchFamily="18" charset="0"/>
            </a:endParaRPr>
          </a:p>
          <a:p>
            <a:pPr marL="514350" indent="-514350">
              <a:buFontTx/>
              <a:buChar char="-"/>
            </a:pPr>
            <a:r>
              <a:rPr lang="hr-HR" sz="3200" b="1" dirty="0">
                <a:latin typeface="Palatino Linotype" pitchFamily="18" charset="0"/>
              </a:rPr>
              <a:t>primjer: prozor </a:t>
            </a:r>
          </a:p>
          <a:p>
            <a:pPr marL="514350" indent="-514350"/>
            <a:r>
              <a:rPr lang="hr-HR" sz="2400" b="1" dirty="0">
                <a:latin typeface="Palatino Linotype" pitchFamily="18" charset="0"/>
              </a:rPr>
              <a:t>	(TPPV specificirati prema normi, HRN EN 14351-1) </a:t>
            </a:r>
          </a:p>
          <a:p>
            <a:pPr marL="514350" indent="-514350">
              <a:buFontTx/>
              <a:buChar char="-"/>
            </a:pPr>
            <a:endParaRPr lang="hr-HR" sz="3200" b="1" dirty="0">
              <a:latin typeface="Palatino Linotype" pitchFamily="18" charset="0"/>
            </a:endParaRPr>
          </a:p>
          <a:p>
            <a:pPr marL="514350" indent="-514350">
              <a:buFontTx/>
              <a:buChar char="-"/>
            </a:pPr>
            <a:r>
              <a:rPr lang="hr-HR" sz="3200" b="1" dirty="0">
                <a:solidFill>
                  <a:schemeClr val="tx1"/>
                </a:solidFill>
                <a:latin typeface="Palatino Linotype" pitchFamily="18" charset="0"/>
              </a:rPr>
              <a:t>otpornost na opterećenje vjetrom: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hr-HR" sz="3200" b="1" dirty="0">
                <a:latin typeface="Palatino Linotype" pitchFamily="18" charset="0"/>
              </a:rPr>
              <a:t>testni pritisak: razred 3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hr-HR" sz="3200" b="1" dirty="0">
                <a:latin typeface="Palatino Linotype" pitchFamily="18" charset="0"/>
              </a:rPr>
              <a:t>s</a:t>
            </a:r>
            <a:r>
              <a:rPr lang="hr-HR" sz="3200" b="1" dirty="0">
                <a:solidFill>
                  <a:schemeClr val="tx1"/>
                </a:solidFill>
                <a:latin typeface="Palatino Linotype" pitchFamily="18" charset="0"/>
              </a:rPr>
              <a:t>avijanje okvira: razred B </a:t>
            </a:r>
          </a:p>
          <a:p>
            <a:pPr marL="514350" indent="-514350">
              <a:buFontTx/>
              <a:buChar char="-"/>
            </a:pPr>
            <a:r>
              <a:rPr lang="hr-HR" sz="3200" b="1" dirty="0" err="1">
                <a:latin typeface="Palatino Linotype" pitchFamily="18" charset="0"/>
              </a:rPr>
              <a:t>v</a:t>
            </a:r>
            <a:r>
              <a:rPr lang="hr-HR" sz="3200" b="1" dirty="0" err="1">
                <a:solidFill>
                  <a:schemeClr val="tx1"/>
                </a:solidFill>
                <a:latin typeface="Palatino Linotype" pitchFamily="18" charset="0"/>
              </a:rPr>
              <a:t>odonepropusnost</a:t>
            </a:r>
            <a:r>
              <a:rPr lang="hr-HR" sz="3200" b="1" dirty="0">
                <a:solidFill>
                  <a:schemeClr val="tx1"/>
                </a:solidFill>
                <a:latin typeface="Palatino Linotype" pitchFamily="18" charset="0"/>
              </a:rPr>
              <a:t> (nezaštićena): razred 3B</a:t>
            </a:r>
          </a:p>
          <a:p>
            <a:pPr marL="514350" indent="-514350">
              <a:buFontTx/>
              <a:buChar char="-"/>
            </a:pPr>
            <a:r>
              <a:rPr lang="hr-HR" sz="3200" b="1" dirty="0" err="1">
                <a:latin typeface="Palatino Linotype" pitchFamily="18" charset="0"/>
              </a:rPr>
              <a:t>zrakopropusnost</a:t>
            </a:r>
            <a:r>
              <a:rPr lang="hr-HR" sz="3200" b="1" dirty="0">
                <a:latin typeface="Palatino Linotype" pitchFamily="18" charset="0"/>
              </a:rPr>
              <a:t>:  razred 2</a:t>
            </a:r>
          </a:p>
          <a:p>
            <a:pPr marL="514350" indent="-514350"/>
            <a:endParaRPr lang="hr-HR" sz="3200" b="1" dirty="0">
              <a:solidFill>
                <a:schemeClr val="tx1"/>
              </a:solidFill>
              <a:latin typeface="Palatino Linotype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xfrm>
            <a:off x="539552" y="260648"/>
            <a:ext cx="8229600" cy="561975"/>
          </a:xfrm>
        </p:spPr>
        <p:txBody>
          <a:bodyPr/>
          <a:lstStyle/>
          <a:p>
            <a:pPr algn="l" eaLnBrk="1" hangingPunct="1">
              <a:lnSpc>
                <a:spcPts val="3600"/>
              </a:lnSpc>
            </a:pPr>
            <a:r>
              <a:rPr lang="hr-HR" altLang="en-US" sz="3200" b="1" i="1" dirty="0">
                <a:solidFill>
                  <a:srgbClr val="006600"/>
                </a:solidFill>
                <a:latin typeface="Palatino Linotype" pitchFamily="18" charset="0"/>
              </a:rPr>
              <a:t>Proizvodi iz tvornice</a:t>
            </a:r>
            <a:r>
              <a:rPr lang="hr-HR" dirty="0"/>
              <a:t/>
            </a:r>
            <a:br>
              <a:rPr lang="hr-HR" dirty="0"/>
            </a:br>
            <a:r>
              <a:rPr lang="hr-HR" altLang="en-US" dirty="0"/>
              <a:t/>
            </a:r>
            <a:br>
              <a:rPr lang="hr-HR" altLang="en-US" dirty="0"/>
            </a:br>
            <a:endParaRPr lang="en-GB" altLang="en-US" dirty="0"/>
          </a:p>
        </p:txBody>
      </p:sp>
      <p:sp>
        <p:nvSpPr>
          <p:cNvPr id="10244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E21C072-3466-4C47-8515-49057AD87B82}" type="slidenum">
              <a:rPr lang="en-US" altLang="en-US" smtClean="0"/>
              <a:pPr/>
              <a:t>6</a:t>
            </a:fld>
            <a:r>
              <a:rPr lang="hr-HR" altLang="en-US" dirty="0" smtClean="0"/>
              <a:t>/46</a:t>
            </a:r>
            <a:endParaRPr lang="en-US" altLang="en-US" dirty="0"/>
          </a:p>
        </p:txBody>
      </p:sp>
      <p:sp>
        <p:nvSpPr>
          <p:cNvPr id="10245" name="Rezervirano mjesto podnožja 1"/>
          <p:cNvSpPr txBox="1">
            <a:spLocks/>
          </p:cNvSpPr>
          <p:nvPr/>
        </p:nvSpPr>
        <p:spPr bwMode="auto">
          <a:xfrm>
            <a:off x="1195388" y="6397625"/>
            <a:ext cx="70580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en-US" altLang="en-US" sz="1400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Lino Fučić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59AE8DDA-D4F4-441F-9DE5-ED3B7A665AA7}"/>
              </a:ext>
            </a:extLst>
          </p:cNvPr>
          <p:cNvSpPr txBox="1"/>
          <p:nvPr/>
        </p:nvSpPr>
        <p:spPr>
          <a:xfrm>
            <a:off x="0" y="2492896"/>
            <a:ext cx="461665" cy="374441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PKOK U GLAVNOM PROJEKTU</a:t>
            </a:r>
            <a:endParaRPr lang="hr-HR" dirty="0">
              <a:latin typeface="Palatino Linotype" panose="020405020505050303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12000" y="188640"/>
            <a:ext cx="2032000" cy="626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251520" y="1052736"/>
            <a:ext cx="8642350" cy="441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Ctr="1"/>
          <a:lstStyle/>
          <a:p>
            <a:pPr marL="514350" indent="-514350">
              <a:buFontTx/>
              <a:buChar char="-"/>
            </a:pPr>
            <a:r>
              <a:rPr lang="hr-HR" sz="3200" b="1" dirty="0">
                <a:latin typeface="Palatino Linotype" pitchFamily="18" charset="0"/>
              </a:rPr>
              <a:t>drugi proizvodi – moraju biti specificirani </a:t>
            </a:r>
            <a:r>
              <a:rPr lang="hr-HR" sz="3200" b="1" dirty="0">
                <a:solidFill>
                  <a:srgbClr val="FF0000"/>
                </a:solidFill>
                <a:latin typeface="Palatino Linotype" pitchFamily="18" charset="0"/>
              </a:rPr>
              <a:t>tehnički zahtjevi </a:t>
            </a:r>
            <a:r>
              <a:rPr lang="hr-HR" sz="3200" b="1" dirty="0">
                <a:latin typeface="Palatino Linotype" pitchFamily="18" charset="0"/>
              </a:rPr>
              <a:t>ili </a:t>
            </a:r>
            <a:r>
              <a:rPr lang="hr-HR" sz="3200" b="1" dirty="0">
                <a:solidFill>
                  <a:srgbClr val="FF0000"/>
                </a:solidFill>
                <a:latin typeface="Palatino Linotype" pitchFamily="18" charset="0"/>
              </a:rPr>
              <a:t>svojstva proizvoda</a:t>
            </a:r>
          </a:p>
          <a:p>
            <a:pPr marL="514350" indent="-514350">
              <a:buFontTx/>
              <a:buChar char="-"/>
            </a:pPr>
            <a:endParaRPr lang="hr-HR" sz="3200" b="1" dirty="0">
              <a:latin typeface="Palatino Linotype" pitchFamily="18" charset="0"/>
            </a:endParaRPr>
          </a:p>
          <a:p>
            <a:pPr marL="514350" indent="-514350">
              <a:buFontTx/>
              <a:buChar char="-"/>
            </a:pPr>
            <a:r>
              <a:rPr lang="hr-HR" sz="3200" b="1" dirty="0">
                <a:latin typeface="Palatino Linotype" pitchFamily="18" charset="0"/>
              </a:rPr>
              <a:t>primjer: UNP spremnik do 13 m3</a:t>
            </a:r>
          </a:p>
          <a:p>
            <a:pPr marL="514350" indent="-514350"/>
            <a:r>
              <a:rPr lang="pl-PL" sz="2400" b="1" dirty="0">
                <a:latin typeface="Palatino Linotype" pitchFamily="18" charset="0"/>
              </a:rPr>
              <a:t>(PoTO + </a:t>
            </a:r>
            <a:r>
              <a:rPr lang="vi-VN" sz="2400" b="1" dirty="0">
                <a:latin typeface="Palatino Linotype" pitchFamily="18" charset="0"/>
              </a:rPr>
              <a:t>popis usklađenih norma </a:t>
            </a:r>
            <a:r>
              <a:rPr lang="hr-HR" sz="2400" b="1" dirty="0">
                <a:latin typeface="Palatino Linotype" pitchFamily="18" charset="0"/>
              </a:rPr>
              <a:t> =&gt; </a:t>
            </a:r>
            <a:r>
              <a:rPr lang="vi-VN" sz="2400" b="1" dirty="0">
                <a:latin typeface="Palatino Linotype" pitchFamily="18" charset="0"/>
              </a:rPr>
              <a:t>HRN EN 12542</a:t>
            </a:r>
            <a:r>
              <a:rPr lang="hr-HR" sz="2400" b="1" dirty="0">
                <a:latin typeface="Palatino Linotype" pitchFamily="18" charset="0"/>
              </a:rPr>
              <a:t>)</a:t>
            </a:r>
          </a:p>
          <a:p>
            <a:pPr marL="514350" indent="-514350"/>
            <a:endParaRPr lang="hr-HR" sz="3200" b="1" dirty="0">
              <a:latin typeface="Palatino Linotype" pitchFamily="18" charset="0"/>
            </a:endParaRPr>
          </a:p>
          <a:p>
            <a:pPr marL="514350" indent="-514350">
              <a:buFontTx/>
              <a:buChar char="-"/>
            </a:pPr>
            <a:r>
              <a:rPr lang="hr-HR" sz="3200" b="1" dirty="0">
                <a:latin typeface="Palatino Linotype" pitchFamily="18" charset="0"/>
              </a:rPr>
              <a:t>minimalna temperatura: -10</a:t>
            </a:r>
            <a:r>
              <a:rPr lang="hr-HR" sz="3200" b="1" baseline="30000" dirty="0">
                <a:latin typeface="Palatino Linotype" pitchFamily="18" charset="0"/>
              </a:rPr>
              <a:t>0</a:t>
            </a:r>
            <a:r>
              <a:rPr lang="hr-HR" sz="3200" b="1" dirty="0">
                <a:latin typeface="Palatino Linotype" pitchFamily="18" charset="0"/>
              </a:rPr>
              <a:t>C</a:t>
            </a:r>
          </a:p>
          <a:p>
            <a:pPr marL="514350" indent="-514350">
              <a:buFontTx/>
              <a:buChar char="-"/>
            </a:pPr>
            <a:r>
              <a:rPr lang="hr-HR" sz="3200" b="1" dirty="0">
                <a:latin typeface="Palatino Linotype" pitchFamily="18" charset="0"/>
              </a:rPr>
              <a:t>maksimalna temperatura: +40</a:t>
            </a:r>
            <a:r>
              <a:rPr lang="hr-HR" sz="3200" b="1" baseline="30000" dirty="0">
                <a:latin typeface="Palatino Linotype" pitchFamily="18" charset="0"/>
              </a:rPr>
              <a:t>0</a:t>
            </a:r>
            <a:r>
              <a:rPr lang="hr-HR" sz="3200" b="1" dirty="0">
                <a:latin typeface="Palatino Linotype" pitchFamily="18" charset="0"/>
              </a:rPr>
              <a:t>C</a:t>
            </a:r>
          </a:p>
          <a:p>
            <a:pPr marL="514350" indent="-514350">
              <a:buFontTx/>
              <a:buChar char="-"/>
            </a:pPr>
            <a:r>
              <a:rPr lang="hr-HR" sz="3200" b="1" dirty="0">
                <a:latin typeface="Palatino Linotype" pitchFamily="18" charset="0"/>
              </a:rPr>
              <a:t>minimalni projektirani tlak: 17,5 bar </a:t>
            </a:r>
          </a:p>
          <a:p>
            <a:pPr marL="514350" indent="-514350">
              <a:buFontTx/>
              <a:buChar char="-"/>
            </a:pPr>
            <a:r>
              <a:rPr lang="hr-HR" sz="3200" b="1" dirty="0">
                <a:latin typeface="Palatino Linotype" pitchFamily="18" charset="0"/>
              </a:rPr>
              <a:t>kapacitet: 7.500 l</a:t>
            </a:r>
          </a:p>
          <a:p>
            <a:pPr marL="514350" indent="-514350">
              <a:buFontTx/>
              <a:buChar char="-"/>
            </a:pPr>
            <a:r>
              <a:rPr lang="hr-HR" sz="3200" b="1" dirty="0">
                <a:latin typeface="Palatino Linotype" pitchFamily="18" charset="0"/>
              </a:rPr>
              <a:t>indeks refleksije: 2</a:t>
            </a:r>
          </a:p>
          <a:p>
            <a:pPr marL="514350" indent="-514350">
              <a:buFontTx/>
              <a:buChar char="-"/>
            </a:pPr>
            <a:endParaRPr lang="hr-HR" sz="3200" b="1" dirty="0">
              <a:latin typeface="Palatino Linotype" pitchFamily="18" charset="0"/>
            </a:endParaRPr>
          </a:p>
          <a:p>
            <a:pPr marL="514350" indent="-514350">
              <a:buFontTx/>
              <a:buChar char="-"/>
            </a:pPr>
            <a:endParaRPr lang="hr-HR" sz="3200" b="1" dirty="0">
              <a:latin typeface="Palatino Linotype" pitchFamily="18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xfrm>
            <a:off x="467544" y="260648"/>
            <a:ext cx="8229600" cy="561975"/>
          </a:xfrm>
        </p:spPr>
        <p:txBody>
          <a:bodyPr/>
          <a:lstStyle/>
          <a:p>
            <a:pPr algn="l" eaLnBrk="1" hangingPunct="1">
              <a:lnSpc>
                <a:spcPts val="3600"/>
              </a:lnSpc>
            </a:pPr>
            <a:r>
              <a:rPr lang="hr-HR" altLang="en-US" sz="3200" b="1" i="1" dirty="0">
                <a:solidFill>
                  <a:srgbClr val="006600"/>
                </a:solidFill>
                <a:latin typeface="Palatino Linotype" pitchFamily="18" charset="0"/>
              </a:rPr>
              <a:t>Proizvodi iz tvornice</a:t>
            </a:r>
            <a:r>
              <a:rPr lang="hr-HR" dirty="0"/>
              <a:t/>
            </a:r>
            <a:br>
              <a:rPr lang="hr-HR" dirty="0"/>
            </a:br>
            <a:r>
              <a:rPr lang="hr-HR" altLang="en-US" dirty="0"/>
              <a:t/>
            </a:r>
            <a:br>
              <a:rPr lang="hr-HR" altLang="en-US" dirty="0"/>
            </a:br>
            <a:r>
              <a:rPr lang="hr-HR" altLang="en-US" dirty="0"/>
              <a:t/>
            </a:r>
            <a:br>
              <a:rPr lang="hr-HR" altLang="en-US" dirty="0"/>
            </a:br>
            <a:r>
              <a:rPr lang="hr-HR" altLang="en-US" dirty="0"/>
              <a:t/>
            </a:r>
            <a:br>
              <a:rPr lang="hr-HR" altLang="en-US" dirty="0"/>
            </a:br>
            <a:r>
              <a:rPr lang="hr-HR" altLang="en-US" dirty="0"/>
              <a:t/>
            </a:r>
            <a:br>
              <a:rPr lang="hr-HR" altLang="en-US" dirty="0"/>
            </a:br>
            <a:endParaRPr lang="en-GB" altLang="en-US" dirty="0"/>
          </a:p>
        </p:txBody>
      </p:sp>
      <p:sp>
        <p:nvSpPr>
          <p:cNvPr id="12292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B72BD02-967F-47D2-823C-B57EF55BF4EA}" type="slidenum">
              <a:rPr lang="en-US" altLang="en-US" smtClean="0"/>
              <a:pPr/>
              <a:t>7</a:t>
            </a:fld>
            <a:r>
              <a:rPr lang="hr-HR" altLang="en-US" dirty="0" smtClean="0"/>
              <a:t>/46</a:t>
            </a:r>
            <a:endParaRPr lang="en-US" altLang="en-US" dirty="0"/>
          </a:p>
        </p:txBody>
      </p:sp>
      <p:sp>
        <p:nvSpPr>
          <p:cNvPr id="12293" name="Rezervirano mjesto podnožja 1"/>
          <p:cNvSpPr txBox="1">
            <a:spLocks/>
          </p:cNvSpPr>
          <p:nvPr/>
        </p:nvSpPr>
        <p:spPr bwMode="auto">
          <a:xfrm>
            <a:off x="1195388" y="6397625"/>
            <a:ext cx="70580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en-US" altLang="en-US" sz="1400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8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Lino Fučić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C6B1C25C-B94B-4C55-8BE2-095CA6EB8E28}"/>
              </a:ext>
            </a:extLst>
          </p:cNvPr>
          <p:cNvSpPr txBox="1"/>
          <p:nvPr/>
        </p:nvSpPr>
        <p:spPr>
          <a:xfrm>
            <a:off x="0" y="2492896"/>
            <a:ext cx="461665" cy="374441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PKOK U GLAVNOM PROJEKTU</a:t>
            </a:r>
            <a:endParaRPr lang="hr-HR" dirty="0">
              <a:latin typeface="Palatino Linotype" panose="02040502050505030304" pitchFamily="18" charset="0"/>
            </a:endParaRPr>
          </a:p>
        </p:txBody>
      </p:sp>
      <p:pic>
        <p:nvPicPr>
          <p:cNvPr id="72708" name="Picture 4" descr="Image result for LPG tanks data pla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57539" y="540134"/>
            <a:ext cx="4334941" cy="3248906"/>
          </a:xfrm>
          <a:prstGeom prst="rect">
            <a:avLst/>
          </a:prstGeom>
          <a:noFill/>
        </p:spPr>
      </p:pic>
      <p:sp>
        <p:nvSpPr>
          <p:cNvPr id="72710" name="AutoShape 6" descr="Image result for LPG tanks data pl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72712" name="AutoShape 8" descr="Image result for LPG tanks data pl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50825" y="1052513"/>
            <a:ext cx="8642350" cy="441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Ctr="1"/>
          <a:lstStyle/>
          <a:p>
            <a:endParaRPr lang="hr-HR" sz="3200" b="1" dirty="0">
              <a:latin typeface="Palatino Linotype" pitchFamily="18" charset="0"/>
            </a:endParaRPr>
          </a:p>
          <a:p>
            <a:r>
              <a:rPr lang="hr-HR" sz="3200" b="1" dirty="0">
                <a:latin typeface="Palatino Linotype" pitchFamily="18" charset="0"/>
              </a:rPr>
              <a:t>2. </a:t>
            </a:r>
            <a:r>
              <a:rPr lang="hr-HR" sz="3200" b="1" dirty="0" smtClean="0">
                <a:latin typeface="Palatino Linotype" pitchFamily="18" charset="0"/>
              </a:rPr>
              <a:t>Potrebna ispitivanja i postupke dokazivanja </a:t>
            </a:r>
            <a:r>
              <a:rPr lang="hr-HR" sz="3200" b="1" dirty="0">
                <a:latin typeface="Palatino Linotype" pitchFamily="18" charset="0"/>
              </a:rPr>
              <a:t>uporabljivosti građevnih /drugih proizvoda izrađenih na gradilištu</a:t>
            </a:r>
          </a:p>
          <a:p>
            <a:endParaRPr lang="hr-HR" sz="3200" b="1" dirty="0">
              <a:latin typeface="Palatino Linotype" pitchFamily="18" charset="0"/>
            </a:endParaRPr>
          </a:p>
          <a:p>
            <a:pPr marL="457200" indent="-457200">
              <a:buFontTx/>
              <a:buChar char="-"/>
            </a:pPr>
            <a:r>
              <a:rPr lang="hr-HR" sz="3200" b="1" dirty="0">
                <a:latin typeface="Palatino Linotype" pitchFamily="18" charset="0"/>
              </a:rPr>
              <a:t>podjela na </a:t>
            </a:r>
            <a:r>
              <a:rPr lang="hr-HR" sz="3200" b="1" dirty="0" smtClean="0">
                <a:latin typeface="Palatino Linotype" pitchFamily="18" charset="0"/>
              </a:rPr>
              <a:t>građevne* </a:t>
            </a:r>
            <a:r>
              <a:rPr lang="hr-HR" sz="3200" b="1" dirty="0">
                <a:latin typeface="Palatino Linotype" pitchFamily="18" charset="0"/>
              </a:rPr>
              <a:t>i druge proizvode</a:t>
            </a:r>
          </a:p>
          <a:p>
            <a:pPr marL="457200" indent="-457200">
              <a:buFontTx/>
              <a:buChar char="-"/>
            </a:pPr>
            <a:endParaRPr lang="hr-HR" sz="3200" b="1" dirty="0">
              <a:latin typeface="Palatino Linotype" pitchFamily="18" charset="0"/>
            </a:endParaRPr>
          </a:p>
          <a:p>
            <a:pPr marL="457200" indent="-457200"/>
            <a:r>
              <a:rPr lang="hr-HR" sz="2000" b="1" dirty="0" smtClean="0">
                <a:latin typeface="Palatino Linotype" pitchFamily="18" charset="0"/>
              </a:rPr>
              <a:t>*za </a:t>
            </a:r>
            <a:r>
              <a:rPr lang="hr-HR" sz="2000" b="1" dirty="0">
                <a:latin typeface="Palatino Linotype" pitchFamily="18" charset="0"/>
              </a:rPr>
              <a:t>građevne proizvode još neke posebnosti daje TPGP</a:t>
            </a:r>
          </a:p>
          <a:p>
            <a:endParaRPr lang="hr-HR" sz="3200" b="1" dirty="0">
              <a:latin typeface="Palatino Linotype" pitchFamily="18" charset="0"/>
            </a:endParaRPr>
          </a:p>
          <a:p>
            <a:endParaRPr lang="hr-HR" sz="3200" b="1" dirty="0">
              <a:latin typeface="Palatino Linotype" pitchFamily="18" charset="0"/>
            </a:endParaRPr>
          </a:p>
          <a:p>
            <a:endParaRPr lang="hr-HR" sz="3200" b="1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8229600" cy="561975"/>
          </a:xfrm>
        </p:spPr>
        <p:txBody>
          <a:bodyPr/>
          <a:lstStyle/>
          <a:p>
            <a:pPr algn="l" eaLnBrk="1" hangingPunct="1">
              <a:lnSpc>
                <a:spcPts val="3600"/>
              </a:lnSpc>
            </a:pPr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 </a:t>
            </a:r>
            <a:r>
              <a:rPr lang="hr-HR" sz="3200" b="1" i="1" dirty="0">
                <a:solidFill>
                  <a:srgbClr val="006600"/>
                </a:solidFill>
                <a:latin typeface="Palatino Linotype" pitchFamily="18" charset="0"/>
              </a:rPr>
              <a:t> Proizvodi izrađeni na gradilištu</a:t>
            </a:r>
            <a:r>
              <a:rPr lang="hr-HR" dirty="0"/>
              <a:t/>
            </a:r>
            <a:br>
              <a:rPr lang="hr-HR" dirty="0"/>
            </a:br>
            <a:r>
              <a:rPr lang="hr-HR" altLang="en-US" dirty="0"/>
              <a:t/>
            </a:r>
            <a:br>
              <a:rPr lang="hr-HR" altLang="en-US" dirty="0"/>
            </a:br>
            <a:endParaRPr lang="en-GB" altLang="en-US" dirty="0"/>
          </a:p>
        </p:txBody>
      </p:sp>
      <p:sp>
        <p:nvSpPr>
          <p:cNvPr id="15364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34F0BAE-3A72-4ACF-BE14-01E57E205667}" type="slidenum">
              <a:rPr lang="en-US" altLang="en-US" smtClean="0"/>
              <a:pPr/>
              <a:t>8</a:t>
            </a:fld>
            <a:r>
              <a:rPr lang="hr-HR" altLang="en-US" dirty="0" smtClean="0"/>
              <a:t>/46</a:t>
            </a:r>
            <a:endParaRPr lang="en-US" altLang="en-US" dirty="0"/>
          </a:p>
        </p:txBody>
      </p:sp>
      <p:sp>
        <p:nvSpPr>
          <p:cNvPr id="15365" name="Rezervirano mjesto podnožja 1"/>
          <p:cNvSpPr txBox="1">
            <a:spLocks/>
          </p:cNvSpPr>
          <p:nvPr/>
        </p:nvSpPr>
        <p:spPr bwMode="auto">
          <a:xfrm>
            <a:off x="1195388" y="6397625"/>
            <a:ext cx="70580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en-US" altLang="en-US" sz="1400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6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Lino Fučić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D7E0307-119D-4DBF-B8A4-717AE8BC5A70}"/>
              </a:ext>
            </a:extLst>
          </p:cNvPr>
          <p:cNvSpPr txBox="1"/>
          <p:nvPr/>
        </p:nvSpPr>
        <p:spPr>
          <a:xfrm>
            <a:off x="0" y="2492896"/>
            <a:ext cx="461665" cy="374441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PKOK U GLAVNOM PROJEKTU</a:t>
            </a:r>
            <a:endParaRPr lang="hr-HR" dirty="0">
              <a:latin typeface="Palatino Linotype" panose="02040502050505030304" pitchFamily="18" charset="0"/>
            </a:endParaRPr>
          </a:p>
        </p:txBody>
      </p:sp>
      <p:sp>
        <p:nvSpPr>
          <p:cNvPr id="70658" name="AutoShape 2" descr="Image result for LPG tanks data pl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70660" name="AutoShape 4" descr="data:image/jpeg;base64,/9j/4AAQSkZJRgABAQAAAQABAAD/2wCEAAkGBxISEhUQEBIVFRUVEBUPDxUPEA8PDxUQFRUWFhUVFRUYHSggGBolHRUVITEhJSktLi46Fx8zODYvNyotLi0BCgoKDg0OFw8PGi0dHR0tLS0tLS0tLS0tLS0rLS0tLS0tLS0tLS0tLS0tLS0tLSstLS0tLSstLS0tLS0tLS0tLf/AABEIANIA8AMBIgACEQEDEQH/xAAcAAAABwEBAAAAAAAAAAAAAAAAAQIDBAUGBwj/xABKEAACAQMBAwYICgkEAgEFAAABAgMABBESBRMhBgciMVSUFEFRU3GS0tMVFiMyUmFygZO0FyU1VZGV0dTjJDNCRGKDpAg0Y4Kh/8QAFwEBAQEBAAAAAAAAAAAAAAAAAQACA//EAB0RAQEAAgMBAQEAAAAAAAAAAAABAhESEzEhAzL/2gAMAwEAAhEDEQA/AOOK1OBqYWnVFdXCjJpl6eK02woqhg0QFLIoBaw3sAKdVaJVp5VrUYtI0Ukx1JC0einQ2hGOiEdTt1RiGrR5Iix0vRUoRUTJVobRSKbY09IKjsaKYImhRZowaGh6aIilZpJNaQjRZoiaTmstaOBqdR6jA0oNVKLimrJTgkqCHpwPW5k53FND0oSVCD0e8q2NLBZKfSSqtZafjlrUosQoxUpFp/k5sl7u5itYyA0r6cniFUAs7EePCqxx9VdivuQuxLKNTeOVzwDzXMqO7DrwiEf/AMHCsOnHbjJWmnSu77P5vtjToJYFMiN8147u4ZTjgR8/r+qpH6Ltl+YfvNz7VK4PPZSgEr0F+i3ZfmH7zc+1ShzWbK8w/ebn2qyeDz+qU6q138c1myvMP3m59ulDmr2V5h+83Pt1bXXXAQKWBXem5stjg6TGQT1A3k4Y+ga6UObHY+dO7Orq0+GXGry9WvNPJdVcHVRSworuo5tNj50hDqzjSL2ctnyY15zRQc3Gx3ZlRdTL89UvZnZftAPkffVyi6q4WVFNSCu8w83Wxn1aF1aOD6L6ZtP2sP0fvpb82GyB1xMOGo5u7gdHy/P6vrq5RdVed5hUN69H/ox2MQW3eVHAt4ZOVB+s68UI+avYzcVhLDqJW7nYZ+56zbszCx5tJoga9JHmo2PnHg5zjOPCbjOPLjX1VHfmy2IOuMDIyM3koyD4x0+qhvTztqoia9EPzZ7EDiIxgSEZCG7lEhHlC68mi/RpsXXut2N5jOjwuXeY8unXmlaed6FeiV5stik6RECfILuUnh18NdPLzU7IIyLckHiCLmcgjyg6qNJ5wo69Ijmm2R2du8XHtUr9EmyOzt3i49qrSebBSxXpD9Emyezt3i49qlDmk2R2du8XHtVCx5vBoZr0j+iPZHZ37zce1TF9zYbEhQyzR7tF+c8l3OiD0kvSODzqGp6N67rFzabEvIWNi5z1CW3uWm0P4gysSMfUcH6xXE9r7MktLiW1l+fFIUJHUR1qw+ogg/fTKzljpouaX9r2v/v/AC01X/Pjs2fwtLgqzQGBY0YAlI3UnWrEcFJyDx6/uqh5p/2va/8Av/LTV6LJFTU8cz5j9mzxQTySKyRyuhhVwV1FQQ7gHxHKjPj0/VXS6VWdtNuzyRR3At41SRFdN7erGcMMgHoYBx4smkyNAKUKpV2nckahbwlerUL5Sv8AHd0n4Ynxq3NvpJwG+EI9JPkzu+ugr9acWqVL27PEWsWCMgi8GPu+Tp1bu87LH3z/ABUFluUvJGS+v58rEkTWMEW+ntPCHDa5tXg0hYCOQAjJ49a1X7X5LTvdT3IiDKu1bIr/AKPXevCq2weSK6+cEBB1YGOi/Eca3gu7zssXfP8AFSxd3nZYu+f4qEwvJrZjJfztLbSamv7x42bZCgFXeQxuNoniikHgfrxUXkpsOdJlVbSUKlncwuJ7ZLGWIuoxEL2PC3Wpupypx87rrowurzssffP8VDwq87LH3z/FQXMtk8n7lkuIoraQA7IntFa4sV2fMspCiOAsjBLriD8pp4eXiczdqwT3cdy8Vpcrp2ELLE9tJFI9yXDGONCMvgKeK5HVXQPCrzssffP8VDwq87LF3z/FUnNNpclLiKK9iEAfX8GyJ4Hs9Y7dlSYmUC1UlZHUAluPEYzjNbjkFAEgdRE0Z3xJ1bNTZWrorgiFeDeTX93iqz8KvOyxd8/xUXhV52WLvn+KlM1zj7KuSY7ixQmV45NmT6AxZbe5wBKSvEbthqz4tRPCs5t/YIivsC2keBLO1hiKbGXaqERawyhm/wBs4xnHXn6q6Mbq87JH3z/FSGurzssffP8AFUHO9tbGm8PdorWRi20IbgCW0WaBlUx/LJfrpaDAU/JHPVjjnFJGyJl2gGS1l/axuX31opjEZkJM8e0EKnSV47ps/ROcV0Jrq87LH3z/ABUg3V52WPvn+OlOecmdmMk8oktpQ5kvdBbYwX55lKN4eelgqeHD/kFrX8320CbWC1e3uonhtY0kNzaywRFlUKQrtwY/VVl4Vedlj74Pd0Yu7zssffB7ukLlTSqpRd3nZI++D3dLF5edkj74Pd0Fc0sVS+GXnZI++D3dKF7edkj74Pd1FciuSf8A1CWc7w20iBjBHI+/0glVdgojd8dQxrGT5frreXu2LqGNpZLRNCLqcrdqzBR1kDdjNX7DrB9Bz1UJwLmCs5/DZJkDCAQMkzcd20hIMa+QsOJ+oZ8tUfO2P1xdemH8vFXphIwowoAHiCgAfwFeaedkfri79MP5eGmMZeC5qh+t7X/3/lpq9DkV575qv2va/wDv/LTV6L01oY+G4x1emstaWaT7KjgO7YmzVU1lMa9GAePV6a1qjiPTXOLLZMBtNnaLSyMtyFWSW6sorjj4NLOzt80sxMeMlv8AlnjU0vtobCiMrSRBADbSAIHRYvCtG7ik0dQYIzrq8mPJVXecltIjMTmRteqYqdmxEARaFCK8Rj9JK6j5eGKqw9uZIsbNsd2TapNjZ8TprnuJIGZbjgqp0NS5Q6sgcM02No2W7eQbLsiFuNEYFlFqa3lSUWsnFBkvKiocZHTHGofHRdlOQhEhAOtioaWJ9MeeioKKoAA4AY4eU1PE6/SX1hWK5J7PsrtHd9m2SFHEBXwO2zvkRN/jK8VWRimf/E1VmW0xMh2ZZLLHHdzRg2EDrJDCzLFIoAGeKsrLnOQOrIoLpgmX6S+stOCZfpL6wrD7B2baOkgn2baa0uRANGzreB2VlibW0L6igG9+kcgAjrxWiXkts/sFp3O29igrjfL9JfWWhvl+kvrCqocltn9gtO523sUfxW2f2C07nbexQlrvl+kvrChvl+kvrLVUOSuz+wWnc7b2aP4q7P7BadztvZqS03y/SX1lot8v0l9ZarPirs/sFp3O29mh8Vdn9gtO523s1FZb1fpL6wpJlX6S+sKrjyV2f2C07nbexSTyV2f2C07nbexUE5pV+kvrLSDKv0l9ZagtyU2f2C07nbexTbcldn9gtO523sUpYb1fpL6y0N8v0l9ZarTyVsOw2nc7b2aT8Vtn9gtO523s1Bab9fpL6y0oTp9JfWWqgcltn9gtO523sUr4rWHYLTudt7FSW4nT6a+stKFwn019Zf61UfFbZ/YLTudt7NGOSuz+wWnc7b2KiVytuE8CuOkv+w3Uy5q+Y8T6TWO5Tcm7FLSeRLK1R1hZkZLW3R1YcQVYLkH6xWvY8T6aiMmvNfOuP1xd+mH8tDXpPNebudT9r3fph/LQ0xj9PCOav9r2vpn/AC01ejK8581f7XtfTP8Alpq9GGlnDwB1/eKwNjBINn2wumst0sUQQXUEshD6dIBw+C/WOA8tb5OsemsDFtC3extovC4BJEsZbfTPE2tUKnDoQ8T8c5H1g8Cam0k3uSI99s46o4nUC3nZTGoLwtwkxpAyV8nipy0uWn0iObZ78UhjAt5ycqDLGgBk4YCFx9nIqst5IkbJ2hbODbpC5NzLENSxsjNuUO7bJYnpcaRu7ZAdztKENpTS807zurrazQcGZs6QZQwXPDDeWoL2yaVikkMuzzvN60TRwTZbpAzFSJOPSAJ9FLvLeZF3kzbPVRmMM9tMABM66lyZOAdtOR4zjNUOy/B7TSlttC2eOOSRo1upEVlWVEVlzCoX5yahw/5GrzbO1rG4i3LXVuVZ4jIHkVkaNJUd0Iz41Uj76CY2hcbtzJPLs0OGbLyWs+sMm6ZiW3nDGmEk+LSnkFXqrf8AnLT8C597WLW0tGR0k2mjZS5RHS4aGXTKIViDsjDVpWEA5+dwNaSx29aq5d7u1xuliURysuAruRlS2kcGHEAH7gAArQJf+ctO73PvaUEv/OWnd7n3tNDlRZdrg/FT+tLHKix7XB+Kn9aEXov/ADlp3e597R6L/wA5ad3ufe0n40WPa4PxUofGix7XB+KlRK0X/nLTu9z76i3d/wCctO73PvaL402Pa4PxUofGmx7XB+KlSHu7/wA5ad3uffURjv8Azlp3e597QPKmx7XB+KlF8aLHtcP4qVIkx3/nLTu9z72kGO/85ad3ufe0s8qLHtcP4qUk8qLHtcP4q1A2Y7/zlp3e597SDHf+cte73PvaWeU9j2uH8VaQeVFj2qH8VaUTov8Azlp3e597R6L/AM7ad3uPe0Xxosu1Q/iLRfGmy7VD+ItILCX/AJ207vc+9owm0PO2nd7n3tN/Gmx7XD+ItH8arHtcP4i0FA5TpfeCT7yS2K7lteiC4VyvjCkyEA+kGtgx4n01jOU/KSze0nRLmJmaFlVVcFixHAAVsWPE+mpFk15w50f2vd/ah/LQ16LJrztzmj9b3f2ofy0NMZ/TwjmuXG17X0z/AJaavRNee+bRf1taemf8tNXoSlnDwF6x6RWDG2JLXZ+zZIxqB3YuBp1E2628sspGBnIVCwx1lQPHW8XrHpFYXYLPHZ2Ou+aMTpFBAotrZ1EjRllTUVz1KRk9f31Noh5WXehJN2SBcy3NyFiU7vZimMqr5wVbRKWzxOYiKct+UN6boW7KNBufAQ4QZMqSGdn6saWtcegg+mpUu2ACQNoTNh50Yx7PgkC+DMizM2I+CKZF49XGnZdo6dZO03+Tnit3xaWh+VnCGIDocQRIvEcOvyGoEcj9p3brA91xW4ij0GVraOTemJ5XMSRjpJhV6LdIcT4q14rL7OuJZ3dEvLhTE2iTe2FvEA+lW0AsnFtLqcDxGrE7Oue3Sd2s/YqS5zSgapfg657dJ3az9ijGz7nt8ndrL2KCvQacBqiGz7nt8ndrL2KWNn3Pb5O7WXsUFeg0eapRs657fJ3ax93Shs257fL3ax93QlxmjBqn+Dbnt8vdrH3dD4Mue3y92sfd1FkoeVl6yhMaXjtrqS4cx4Ds0Ek1kUyMfNjJYDqIA9MjafKe7sYhJcDId8xi5a3EuhEBkXMJVMknoji3BuB8WkbZtwBk7Ql4DJ/01j1fh1QRbcDqHXaF0wwXfGz7VjFGDjeSgRdBTnIJ6xk9QOJNDyp2sbW2e4XSdLRqC5xGBJIia2OcYAYtxIHDiQOIrOSe35LtmLmML4JbTLGnF1kdp0lOrPFdUQH1dWfLLvLWaJGkl2m6Ioy7SQbPVAOriTH9YqNZFpnKQ7UdyIo5jot9nsN1Lq3bAiLBB0nqqTQNTbVWnZlz+8Ju7WHuqbbZdz+8Ju72HuqQszRGqptl3P7wm7vYe6pPwVc/vCbu+z/dUhbZrMcpbm+hkM0bqtru4o3OFZ4i8yrLNo05OhCXyW09E5Hjpu+uWhaZZNpzKYLcXco8FsDiAlhqHyXS4oRgeUeWmvhBtWhto3KjOjePZWK2+vdb7SZDDgHQc/cakevbvXs28K3HhCBJVjm0IoZNCn5yYWTBJGtQBwx1gmtix4n0msJtuJ5LCeaPaTzRbiT5kVhu3C5DKWSLI4gg4INbhjxPpNBLzXnrnIH62u/tQ/loa9BA1wDnEH62u/tQ/loa1j65/p4Lm3/a1p9qb8tNXoKvPfNuf1taemb8tNXoOm+r8/5GvWPSK5rbyW9zs+zhl8LUwxq6tDs+9lAlEDxq6OIip0s4cMD1oK6UvWPTWJgt2fYsO7aYOtkjxeDSTRSFwnAfJkFhx+b1VltWw20EQUQSXselJ42PwRfO5W4EG8IJiwHzADqIPFjwpE2y7EyiQLerhkYKNmbQK6oljSJjmLiVVZFB/wDynyVOvY5I7t41ku9KQqLYiXaU2W3T8QM7mVteP91vIDUeytppoek96NN7AisLjaMJeF91vmw+mQKOlkNqCnVpOOAQsVv7cSPIFuiXuxeEPsq+bDCBIcKTF0eCA6uviasvjND5u6/l20PdU7ylSTwWRYNe8wipoeRJOMiA/KLll4Zyw4gZNZPaez79B0ZJTu4ZZ1EV3fS6DrTSgbGbpwAxCyDjnGMVJqBylh83dfy6/wDd0fxlh83dfy6/93WRWSf/AFOqS7D76bBUbVcCAXXDSgxGBu8AGI6wDkcc0q3nutdsT4Zx3arGTdYC+ESa3aQppkG705W4VWCgEHUak2A5SQ+buv5ff+7pxeUkPm7r+X3/ALusxJc3UsSxJ4SHjhWC5LLdQap2uIFysuAX6CzEuhOA2c8aYeO5V4Y53udCtcqd1Nthx/vR7v5WHpydAtgycOseKhpsl5SQ+buv5ff+7pY5SQ+buv5df+7qVs+dnRWfgTnI0PH4yPmv0h99S1NZSsHKOHzd1/L7/wB3R/GOHzd1/L7/AN3VqDR5qSp+MUXm7r+X33u6pZtwCfBvC7ZWj3Uq22zLlAy62fUnyXycmZH6Q+kfHgjY0KkzO3L+K5haHF5HlkcMlhe5BjkWQD5nUSoB4g8esVE5PtDacB4Y43McGG2bdLwiaVlbIj68SkH7IrYUKipjygi81ddwvPYpB2/H5q67jd+xV0aQagpW29H5q67jd+xTZ29H5q67jd+xV2wppqUw+3bG1upd9Il2CUWNgtjcYaNNbBG6HFdbI2PLGPromsbMiY7i53s0ZhM4sJhcIhhWHCPo4cFz95pzlTLfrcyC1EjRy2UdupUOUhuHec78Hqyqrg445aP6qjJaXw3typl1RxBkR5LqQyMLJPkxbMRGflSSW+dlSOukEXTpb7OuoFFy2tJpNUtpNGoMgycsRgLnPEn766Cx4n0msG19PLsi7a6V1kWK4Q7yKSElQuUbDxpkYI4hR1eXNbpjxPpNSLzXA+cD9q3f2ofy0Nd6zXBeX37Vu/tQ/l4acfWM/DPNof1va+mf8tNXoYmvO3Ngf1va+mf8tNXolj5Klh4JesekVz/ZMe7srEh7x3nRI444LiONQ25eU414CqFjbx+SugAjI9PGsHb284trWB7K9WS1ClJLWbZY6YjeJiu8lOVKuw4rnj4jQ2ciu4XeGJZ77VNE8igzgaHQkbqQ9SuSkgA6vk241Dn2osaCSVr2MNcPbLvb+1jXXGJNZLlsADdkcTxyKeXZiBlcbJu94jRtHIZtmNMu7bXgSGfVhiWLcelrbPXT9zHIyqFsb+MpPJcq0c2yde8l16x05mGn5RuGPJSEu9tljt2uWnuyEhMxVbpS2AurAb5p9OcVnrrlDBH86W8yN8W/19rpxCsTtpfXpdiJlwoOeBrQXV5NJC0Emz7xlaMxOTNssOVIwSSJ8ZPoqNfAy8H2Xc4EE1sFWTZiru7jRvOG/wCv5NePpqSvl2vCrTDfXh3Cs7gX0G90qFJO6LalXpjpMAB1kgUobSjzEuu+zKTpAvICCFcKTG2vE3XqwmTgHx8Ke3MoL4tNoBXOpkFzspVD4Xpqwl1g5UH52Pq8VM/B50hTY3xBbXNm52XiZtWvMiibHzuPRC+Tq4VJJurqKOLema9I3dxIALoDhbMFbJJwM5yPF5cVCPKC3ABM1yMvJHl9pWyQ6oxGx0zF9D53q8AetWHiNSTaklydn3pDCUBWudnFIxM4eXdjf8NTAHjnGMDA4UuaGRpDMllfROWZiYLjZK/PWJWGGlIwdzGerrB8tRXd7s7dxNKJLxyq6ii3mlsDi3FsDgM1ULtKMSxW7vdJJKkciLLtKFGKyuyqEBbMjdDJVcnpKOs1aPtSdlKHZ10QyFG+W2ZkgjB/7HXUT5beCVbG+QiKOBhHc7I0vHEWKK4aYn/m/UR86skzBtNHieaLw91QqGxfxgjUSuG6fRcEYKHBGRWhtNmI4P8AqLkMpCSoL1naOQqraGKnGcMp+8VSWsDoJB8HXzmREiZpLvZbuIoiTGgbwjOASeJyePXVtHta5BY/B12dTasNcbKIXohcKPCOA4Zx5SaEmfAa9ouu9y0PgNe0XXe5aY+Grn92XX4+yv7mh8NXP7suvx9lf3NSP/Aa9ouu9y0PgNfP3Xe5aY+Grn92XP4+yv7mj+Gbn92XP4+yv7ionvgJfP3Xe5v60g7CXz913ub+tNnbNz+7LnvGyv7iknbNz+7LnvGyv7ioFtsJfP3Xe5v6022wl8/dd7m/rSTti5/dlz3jZX9xSG2xc/uy57xsv+4pQ22Evnrrvc39aR8BJ56673P/AFpDbXuf3Zcd42Z7+kfDFz+7bjvGzPf0hW8r9jqtjdPvbg6baRsPdTOhwp4MpOCPqrXN1n01k9v3F3cW01uuz5lMsLwqz3OztCl1IDNpmJwM+IE1qmbr9NSKzXBOcFv1rdfah/Lw13nNcB5xm/Wt19qH8vDWoxn4Lmv/AGva+mf8tNXog1545sR+trX0z/lpq9DULDxE2rctFDLKi6mSF5EU5Op1UkDhx4kCsovLCdtTC0dVDyqS6yAqqwIYmYY46pmZPQM1snGRjJGRjK4yPrGQRn0isYx2moA3kxPgsRJ3Nq3y5c775sWAQuB18OB0seBmkzZW35ZJ1hbd6CpIdUIWb53Si1SZAGkDgH8fEDBLV5yhuVuZ4I4FdYlDLklGYaYOtgTjJmbHRA+SI454E/wgNDGSbpSQ7xBHanQhgzIBpiJ/3OBPHq6wONTtjS3Rik32stoBj3qQo+90nUqqgA0BtOCeJ49YwaUd2ztGSHdgaMtnUzLIULrpxGgXJDOScdfzTwNVKco58rmIFWZVYosnyLtlnjk8rRokmo8MkoMDNPcnzfndm5dtPT3muOJXOkLo+aq4yXbPRH+0MdZJTtOW+3zi31ad5GF3iQi3EfyOSGxrJJMoPE4AJGDpzIix5SyOuJYRFLiP5J9Ws65ipx5cR6H4dWqneSu3pboNvYGiKxREhgwzK2veBc9ajSMeml7BmvWb/VLpXcq+CI8719OUJX6BSTj1Her5Khme/LsHVlTfM8BgWFzujpWOOXWOA6MjMRx6a8akO35TTGJpGtyHXRmMB9TB0BDJ5Rqkiz5MtniKv2u9MYfS0nUCIQGOepsAkcAQar9hSz6SLjeFj0iZEiVFfA1pGUwSgJ6JYZIB4moVyL1WOiSRlMjlPk7UjgY92jnQCIiDKS3zuivHxGSx29th7fdlVBDZLagxJIZAI1wRhiHZs8eCHAPir4OVFxiM7lXDsquY1OYmaSNQrqHYngz8TpIIXKjPCbtV7gOu4L40HSFSFo2lz1TFuKrp4jSRxz18AYIn2kCujU0etFYzx26XGgyR63wuF4ASDHDIYHORxzTF1DtiU2b3LRaJVRmMTZOhgAQGOQGyCGyCB0hx8dQrLlPKTmQRoo3YbI0kq0qo0qtvDhMHPBWX/wAzTNuu0SgO9kD7uRSHS0UGTfRBGPyWV6DSnGOGkcG62kRT7QEeh9esFS8kaQN8liFX0ZADSZ3zAafJw6loJwcpZd5IojBCljwWTKRqZh0jnpEiJXyABiQY1cGo4uU8rTpCLdikkgCSqH3Yh3syM7E/+KQEeXfZ6hSnF8AXSSRvkk0pLHZjD7ufUTpUdPUIOGrTlj1DqOzmv97HqDNAX0s0qwJcBczHeOEAHELGpAAPSQ4HSoLS5o81Q7Ta63rboyBdKhAkdu0WjHTbLjVvgc6V+b83IwWNVssm0cNoMpOghNUVqBu+npkOE/8AuD0MqAV4t0RUtNfQqh2XJd74iXeNEUXSZEhQK2hcnoqGJLauJ9GkYBN7UBGm2qNtyaVLaeSBdUqQSPAuktqlVCUXSOvJA4VyE8seUvYP/hS/1qTsbU0a4+eWHKTsP/wpf60g8ruUfYT3KT+tO07AaLNcdPK3lH2I9zk/rT1hyp5QNLGsloQhkRZD4I4whYBjnPDhmncGnXM1wLnI/at16Yfy8Vd7Jrg3OGv60uvtQ/l4q0xl4XzaD9bWvpm/LTV6CNef+bf9q2v2pvy01d+zRVh4buIyysoYqWUqGXGpSQQGH1jrqoTZckdn4MJXlkWLQJJXKSOc54uOI4cM8TV0aSxqaY9th3udS3GkdIrG0kkioVEhgAbgWCl1Vs/OCg8McdHs+FkiRHbU4X5RuJy54sRnxZJx91STRE0gRNINGTSTURUkmjNIJpAZos0WaTmpHQ1Oq1RgacVqKUtGp9GqEjU+jVhpKU0oUyrU4DQi80dIzR5qJWaFFmhUCLiYIpds6VBZtCPI2B14VQWY/UATXJdoz7UM5uGFyjPE0kCxxXU0cSyzCNA0SZQMkalsHJJkBI68dQ25vvBp/Bv97weXwfGnO+0Hd41cPnY6+Fce08rfLJ/HZ9BXNvtzacOoJBcOJLlpSZ7W5mOhpI493GNXyaqoZuJwS3DgM0+207+4jiN3DOkbXcwdLOC4hnaNEUwRsQdSqz6gXOkcOJxxOf3fK3yv/GwpBi5V/Sf+NhTsJ8PKnaibu1SAmTwcyRb23meVyulN2+WDABiAZm0q3SxwxmxPKLazSaVtQoZ2VQ1tOdDoSN0XyAyt0W3vBcZxk9WbNvypznLZxjObDOOvGfJT1hFym3se9L6N4m96Vn/t6hq6uPVmna062TXDeXaZ2pdfai/Lw13Fq4ryyXO1Lr7cX5eGtxyz8RObV/1ta+mb8tNXXOVnLe02dpW4Z2dhqWOFQ8mjONRyQAOvrPHBx1Vxnm4nC7VtSxwNUq8fK0EiqPvJArSc7vI+7nuhd20bTI8So6x4Z0ZOHzesqRxyPrz4qKcPHUeTu34L6Hf2z6l1aWDDS6uP+LL4j1VZsawHNDyansreRrkaHmkVhHkEqiggFsdTHJ4ej7rqe8v9ZCxLp3pUEopGnUQvHeglSmGL44Hhg9QY00RNIY1Rte325LC3Qy5HDeBVwHCsQPHlQWHH/kB4jU7ZM0zR5uUWOTeSDSjBl3YkYRnOeOU0n+PAdVSTGpBNAmkk0gCaQTQJpJqQmNJzQNIpRYalK1MZpQahJSNT8bVBVqfRqzYYnK1OBqiq1OK1ZaSM0oGmQ1LBoRzNHSM0YqJeaGaTR1IRpDCnCKSRSDDVR8p+UUFjGJbgt0m0xpGA0jtjOFBIH3kgVfstc/51OS892sM1uutoS4aMFQzI+npLnAJBXq8hpgqy5McsLa/LLFrR1Gpo5lVX05xqXSSGGcePhkVzrlb+07r7cX5eGrvm65LXMVwbq4jMQWJo0V9O8dnxk4B4KAPH1kjyVneUdysm0LqRDlTKqgjqJjijjbH/AOyMPurePrnn/LBOxBDKSCCGUqSGDA5BBHUa3Oz+d69jQJLHFKRga2DI5x42wcE/XgVjJYqjtFWaMcnRRzzXPZYvXkpQ54bo/wDWh9eSucCOpMKUfTcnQl517s/9aH15KeHOfeH/AK8PrSViIFFT48V0kYudar9JV52eH+MlJbnKvPMQ/wAZKzgxRECnQ51fvzm3fZ4fWkpludK77PD60lUDoKiyRijVXOtMedW67ND60lJ/Srddmi9aSslJFTDJWfrXNtP0q3XZ4fWkoxzp3XZofWkrD4pxBVujm3C86V12aH1pKcXnUu+zQ+vLWLQCnABTo862Y52Lsf8AVh9eWlfpdu+yw+vLWJIFIIFFi7K3Q54LvskPry0oc8V32SD15awQFHpFGl2Vvv0x3fZIPxJaH6ZLvskHry1gcCiIq0uyt/8Aplu+yQevLSv0zXfZIPxJa54QKLIo0uyuijnjvOyQevLR/pgvOywevLXPFanVYVqYxdlb087152WD1paSedu87NB/GX+tYbUKSWFOoOzJq9q84l9cIYxu4VYYYwK+9wesByej6QM/WKoLYBRgVED0e+qnxm20y8VR3iqxcVGlFNilQStLQ0HpvNYKdFJUpJaq0enVlrUosWYmoxLVcJaWstOxpP1025pgSUDJVsaCSo0lOPJUd3otJJo1NILUWqsbOkpXpzXUIPSt5WtpKLUWajbyjD1bCRmhmmNdDXRtH9VDNMa6Gura0cZqaZqJnppnq2dHRJS1kqGXpaNVKdJwehqphDTopZGWpDNRmkNQlk1R5aFCulURJKZNChXNqAtOCioVEoUpaFCpg6tA0KFKNPTTUKFZpIoqFCghR0KFSAUoUKFKKoUKFSJNFmhQqQjTb0KFFUN07HRUKo1UmOn1oUK250DTbUKFZq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70662" name="AutoShape 6" descr="data:image/jpeg;base64,/9j/4AAQSkZJRgABAQAAAQABAAD/2wCEAAkGBxISEhUQEBIVFRUVEBUPDxUPEA8PDxUQFRUWFhUVFRUYHSggGBolHRUVITEhJSktLi46Fx8zODYvNyotLi0BCgoKDg0OFw8PGi0dHR0tLS0tLS0tLS0tLS0rLS0tLS0tLS0tLS0tLS0tLS0tLSstLS0tLSstLS0tLS0tLS0tLf/AABEIANIA8AMBIgACEQEDEQH/xAAcAAAABwEBAAAAAAAAAAAAAAAAAQIDBAUGBwj/xABKEAACAQMBAwYICgkEAgEFAAABAgMABBESBRMhBgciMVSUFEFRU3GS0tMVFiMyUmFygZO0FyU1VZGV0dTjJDNCRGKDpAg0Y4Kh/8QAFwEBAQEBAAAAAAAAAAAAAAAAAQACA//EAB0RAQEAAgMBAQEAAAAAAAAAAAABAhESEzEhAzL/2gAMAwEAAhEDEQA/AOOK1OBqYWnVFdXCjJpl6eK02woqhg0QFLIoBaw3sAKdVaJVp5VrUYtI0Ukx1JC0einQ2hGOiEdTt1RiGrR5Iix0vRUoRUTJVobRSKbY09IKjsaKYImhRZowaGh6aIilZpJNaQjRZoiaTmstaOBqdR6jA0oNVKLimrJTgkqCHpwPW5k53FND0oSVCD0e8q2NLBZKfSSqtZafjlrUosQoxUpFp/k5sl7u5itYyA0r6cniFUAs7EePCqxx9VdivuQuxLKNTeOVzwDzXMqO7DrwiEf/AMHCsOnHbjJWmnSu77P5vtjToJYFMiN8147u4ZTjgR8/r+qpH6Ltl+YfvNz7VK4PPZSgEr0F+i3ZfmH7zc+1ShzWbK8w/ebn2qyeDz+qU6q138c1myvMP3m59ulDmr2V5h+83Pt1bXXXAQKWBXem5stjg6TGQT1A3k4Y+ga6UObHY+dO7Orq0+GXGry9WvNPJdVcHVRSworuo5tNj50hDqzjSL2ctnyY15zRQc3Gx3ZlRdTL89UvZnZftAPkffVyi6q4WVFNSCu8w83Wxn1aF1aOD6L6ZtP2sP0fvpb82GyB1xMOGo5u7gdHy/P6vrq5RdVed5hUN69H/ox2MQW3eVHAt4ZOVB+s68UI+avYzcVhLDqJW7nYZ+56zbszCx5tJoga9JHmo2PnHg5zjOPCbjOPLjX1VHfmy2IOuMDIyM3koyD4x0+qhvTztqoia9EPzZ7EDiIxgSEZCG7lEhHlC68mi/RpsXXut2N5jOjwuXeY8unXmlaed6FeiV5stik6RECfILuUnh18NdPLzU7IIyLckHiCLmcgjyg6qNJ5wo69Ijmm2R2du8XHtUr9EmyOzt3i49qrSebBSxXpD9Emyezt3i49qlDmk2R2du8XHtVCx5vBoZr0j+iPZHZ37zce1TF9zYbEhQyzR7tF+c8l3OiD0kvSODzqGp6N67rFzabEvIWNi5z1CW3uWm0P4gysSMfUcH6xXE9r7MktLiW1l+fFIUJHUR1qw+ogg/fTKzljpouaX9r2v/v/AC01X/Pjs2fwtLgqzQGBY0YAlI3UnWrEcFJyDx6/uqh5p/2va/8Av/LTV6LJFTU8cz5j9mzxQTySKyRyuhhVwV1FQQ7gHxHKjPj0/VXS6VWdtNuzyRR3At41SRFdN7erGcMMgHoYBx4smkyNAKUKpV2nckahbwlerUL5Sv8AHd0n4Ynxq3NvpJwG+EI9JPkzu+ugr9acWqVL27PEWsWCMgi8GPu+Tp1bu87LH3z/ABUFluUvJGS+v58rEkTWMEW+ntPCHDa5tXg0hYCOQAjJ49a1X7X5LTvdT3IiDKu1bIr/AKPXevCq2weSK6+cEBB1YGOi/Eca3gu7zssXfP8AFSxd3nZYu+f4qEwvJrZjJfztLbSamv7x42bZCgFXeQxuNoniikHgfrxUXkpsOdJlVbSUKlncwuJ7ZLGWIuoxEL2PC3Wpupypx87rrowurzssffP8VDwq87LH3z/FQXMtk8n7lkuIoraQA7IntFa4sV2fMspCiOAsjBLriD8pp4eXiczdqwT3cdy8Vpcrp2ELLE9tJFI9yXDGONCMvgKeK5HVXQPCrzssffP8VDwq87LF3z/FUnNNpclLiKK9iEAfX8GyJ4Hs9Y7dlSYmUC1UlZHUAluPEYzjNbjkFAEgdRE0Z3xJ1bNTZWrorgiFeDeTX93iqz8KvOyxd8/xUXhV52WLvn+KlM1zj7KuSY7ixQmV45NmT6AxZbe5wBKSvEbthqz4tRPCs5t/YIivsC2keBLO1hiKbGXaqERawyhm/wBs4xnHXn6q6Mbq87JH3z/FSGurzssffP8AFUHO9tbGm8PdorWRi20IbgCW0WaBlUx/LJfrpaDAU/JHPVjjnFJGyJl2gGS1l/axuX31opjEZkJM8e0EKnSV47ps/ROcV0Jrq87LH3z/ABUg3V52WPvn+OlOecmdmMk8oktpQ5kvdBbYwX55lKN4eelgqeHD/kFrX8320CbWC1e3uonhtY0kNzaywRFlUKQrtwY/VVl4Vedlj74Pd0Yu7zssffB7ukLlTSqpRd3nZI++D3dLF5edkj74Pd0Fc0sVS+GXnZI++D3dKF7edkj74Pd1FciuSf8A1CWc7w20iBjBHI+/0glVdgojd8dQxrGT5frreXu2LqGNpZLRNCLqcrdqzBR1kDdjNX7DrB9Bz1UJwLmCs5/DZJkDCAQMkzcd20hIMa+QsOJ+oZ8tUfO2P1xdemH8vFXphIwowoAHiCgAfwFeaedkfri79MP5eGmMZeC5qh+t7X/3/lpq9DkV575qv2va/wDv/LTV6L01oY+G4x1emstaWaT7KjgO7YmzVU1lMa9GAePV6a1qjiPTXOLLZMBtNnaLSyMtyFWSW6sorjj4NLOzt80sxMeMlv8AlnjU0vtobCiMrSRBADbSAIHRYvCtG7ik0dQYIzrq8mPJVXecltIjMTmRteqYqdmxEARaFCK8Rj9JK6j5eGKqw9uZIsbNsd2TapNjZ8TprnuJIGZbjgqp0NS5Q6sgcM02No2W7eQbLsiFuNEYFlFqa3lSUWsnFBkvKiocZHTHGofHRdlOQhEhAOtioaWJ9MeeioKKoAA4AY4eU1PE6/SX1hWK5J7PsrtHd9m2SFHEBXwO2zvkRN/jK8VWRimf/E1VmW0xMh2ZZLLHHdzRg2EDrJDCzLFIoAGeKsrLnOQOrIoLpgmX6S+stOCZfpL6wrD7B2baOkgn2baa0uRANGzreB2VlibW0L6igG9+kcgAjrxWiXkts/sFp3O29igrjfL9JfWWhvl+kvrCqocltn9gtO523sUfxW2f2C07nbexQlrvl+kvrChvl+kvrLVUOSuz+wWnc7b2aP4q7P7BadztvZqS03y/SX1lot8v0l9ZarPirs/sFp3O29mh8Vdn9gtO523s1FZb1fpL6wpJlX6S+sKrjyV2f2C07nbexSTyV2f2C07nbexUE5pV+kvrLSDKv0l9ZagtyU2f2C07nbexTbcldn9gtO523sUpYb1fpL6y0N8v0l9ZarTyVsOw2nc7b2aT8Vtn9gtO523s1Bab9fpL6y0oTp9JfWWqgcltn9gtO523sUr4rWHYLTudt7FSW4nT6a+stKFwn019Zf61UfFbZ/YLTudt7NGOSuz+wWnc7b2KiVytuE8CuOkv+w3Uy5q+Y8T6TWO5Tcm7FLSeRLK1R1hZkZLW3R1YcQVYLkH6xWvY8T6aiMmvNfOuP1xd+mH8tDXpPNebudT9r3fph/LQ0xj9PCOav9r2vpn/AC01ejK8581f7XtfTP8Alpq9GGlnDwB1/eKwNjBINn2wumst0sUQQXUEshD6dIBw+C/WOA8tb5OsemsDFtC3extovC4BJEsZbfTPE2tUKnDoQ8T8c5H1g8Cam0k3uSI99s46o4nUC3nZTGoLwtwkxpAyV8nipy0uWn0iObZ78UhjAt5ycqDLGgBk4YCFx9nIqst5IkbJ2hbODbpC5NzLENSxsjNuUO7bJYnpcaRu7ZAdztKENpTS807zurrazQcGZs6QZQwXPDDeWoL2yaVikkMuzzvN60TRwTZbpAzFSJOPSAJ9FLvLeZF3kzbPVRmMM9tMABM66lyZOAdtOR4zjNUOy/B7TSlttC2eOOSRo1upEVlWVEVlzCoX5yahw/5GrzbO1rG4i3LXVuVZ4jIHkVkaNJUd0Iz41Uj76CY2hcbtzJPLs0OGbLyWs+sMm6ZiW3nDGmEk+LSnkFXqrf8AnLT8C597WLW0tGR0k2mjZS5RHS4aGXTKIViDsjDVpWEA5+dwNaSx29aq5d7u1xuliURysuAruRlS2kcGHEAH7gAArQJf+ctO73PvaUEv/OWnd7n3tNDlRZdrg/FT+tLHKix7XB+Kn9aEXov/ADlp3e597R6L/wA5ad3ufe0n40WPa4PxUofGix7XB+KlRK0X/nLTu9z76i3d/wCctO73PvaL402Pa4PxUofGmx7XB+KlSHu7/wA5ad3uffURjv8Azlp3e597QPKmx7XB+KlF8aLHtcP4qVIkx3/nLTu9z72kGO/85ad3ufe0s8qLHtcP4qUk8qLHtcP4q1A2Y7/zlp3e597SDHf+cte73PvaWeU9j2uH8VaQeVFj2qH8VaUTov8Azlp3e597R6L/AM7ad3uPe0Xxosu1Q/iLRfGmy7VD+ItILCX/AJ207vc+9owm0PO2nd7n3tN/Gmx7XD+ItH8arHtcP4i0FA5TpfeCT7yS2K7lteiC4VyvjCkyEA+kGtgx4n01jOU/KSze0nRLmJmaFlVVcFixHAAVsWPE+mpFk15w50f2vd/ah/LQ16LJrztzmj9b3f2ofy0NMZ/TwjmuXG17X0z/AJaavRNee+bRf1taemf8tNXoSlnDwF6x6RWDG2JLXZ+zZIxqB3YuBp1E2628sspGBnIVCwx1lQPHW8XrHpFYXYLPHZ2Ou+aMTpFBAotrZ1EjRllTUVz1KRk9f31Noh5WXehJN2SBcy3NyFiU7vZimMqr5wVbRKWzxOYiKct+UN6boW7KNBufAQ4QZMqSGdn6saWtcegg+mpUu2ACQNoTNh50Yx7PgkC+DMizM2I+CKZF49XGnZdo6dZO03+Tnit3xaWh+VnCGIDocQRIvEcOvyGoEcj9p3brA91xW4ij0GVraOTemJ5XMSRjpJhV6LdIcT4q14rL7OuJZ3dEvLhTE2iTe2FvEA+lW0AsnFtLqcDxGrE7Oue3Sd2s/YqS5zSgapfg657dJ3az9ijGz7nt8ndrL2KCvQacBqiGz7nt8ndrL2KWNn3Pb5O7WXsUFeg0eapRs657fJ3ax93Shs257fL3ax93QlxmjBqn+Dbnt8vdrH3dD4Mue3y92sfd1FkoeVl6yhMaXjtrqS4cx4Ds0Ek1kUyMfNjJYDqIA9MjafKe7sYhJcDId8xi5a3EuhEBkXMJVMknoji3BuB8WkbZtwBk7Ql4DJ/01j1fh1QRbcDqHXaF0wwXfGz7VjFGDjeSgRdBTnIJ6xk9QOJNDyp2sbW2e4XSdLRqC5xGBJIia2OcYAYtxIHDiQOIrOSe35LtmLmML4JbTLGnF1kdp0lOrPFdUQH1dWfLLvLWaJGkl2m6Ioy7SQbPVAOriTH9YqNZFpnKQ7UdyIo5jot9nsN1Lq3bAiLBB0nqqTQNTbVWnZlz+8Ju7WHuqbbZdz+8Ju72HuqQszRGqptl3P7wm7vYe6pPwVc/vCbu+z/dUhbZrMcpbm+hkM0bqtru4o3OFZ4i8yrLNo05OhCXyW09E5Hjpu+uWhaZZNpzKYLcXco8FsDiAlhqHyXS4oRgeUeWmvhBtWhto3KjOjePZWK2+vdb7SZDDgHQc/cakevbvXs28K3HhCBJVjm0IoZNCn5yYWTBJGtQBwx1gmtix4n0msJtuJ5LCeaPaTzRbiT5kVhu3C5DKWSLI4gg4INbhjxPpNBLzXnrnIH62u/tQ/loa9BA1wDnEH62u/tQ/loa1j65/p4Lm3/a1p9qb8tNXoKvPfNuf1taemb8tNXoOm+r8/5GvWPSK5rbyW9zs+zhl8LUwxq6tDs+9lAlEDxq6OIip0s4cMD1oK6UvWPTWJgt2fYsO7aYOtkjxeDSTRSFwnAfJkFhx+b1VltWw20EQUQSXselJ42PwRfO5W4EG8IJiwHzADqIPFjwpE2y7EyiQLerhkYKNmbQK6oljSJjmLiVVZFB/wDynyVOvY5I7t41ku9KQqLYiXaU2W3T8QM7mVteP91vIDUeytppoek96NN7AisLjaMJeF91vmw+mQKOlkNqCnVpOOAQsVv7cSPIFuiXuxeEPsq+bDCBIcKTF0eCA6uviasvjND5u6/l20PdU7ylSTwWRYNe8wipoeRJOMiA/KLll4Zyw4gZNZPaez79B0ZJTu4ZZ1EV3fS6DrTSgbGbpwAxCyDjnGMVJqBylh83dfy6/wDd0fxlh83dfy6/93WRWSf/AFOqS7D76bBUbVcCAXXDSgxGBu8AGI6wDkcc0q3nutdsT4Zx3arGTdYC+ESa3aQppkG705W4VWCgEHUak2A5SQ+buv5ff+7pxeUkPm7r+X3/ALusxJc3UsSxJ4SHjhWC5LLdQap2uIFysuAX6CzEuhOA2c8aYeO5V4Y53udCtcqd1Nthx/vR7v5WHpydAtgycOseKhpsl5SQ+buv5ff+7pY5SQ+buv5df+7qVs+dnRWfgTnI0PH4yPmv0h99S1NZSsHKOHzd1/L7/wB3R/GOHzd1/L7/AN3VqDR5qSp+MUXm7r+X33u6pZtwCfBvC7ZWj3Uq22zLlAy62fUnyXycmZH6Q+kfHgjY0KkzO3L+K5haHF5HlkcMlhe5BjkWQD5nUSoB4g8esVE5PtDacB4Y43McGG2bdLwiaVlbIj68SkH7IrYUKipjygi81ddwvPYpB2/H5q67jd+xV0aQagpW29H5q67jd+xTZ29H5q67jd+xV2wppqUw+3bG1upd9Il2CUWNgtjcYaNNbBG6HFdbI2PLGPromsbMiY7i53s0ZhM4sJhcIhhWHCPo4cFz95pzlTLfrcyC1EjRy2UdupUOUhuHec78Hqyqrg445aP6qjJaXw3typl1RxBkR5LqQyMLJPkxbMRGflSSW+dlSOukEXTpb7OuoFFy2tJpNUtpNGoMgycsRgLnPEn766Cx4n0msG19PLsi7a6V1kWK4Q7yKSElQuUbDxpkYI4hR1eXNbpjxPpNSLzXA+cD9q3f2ofy0Nd6zXBeX37Vu/tQ/l4acfWM/DPNof1va+mf8tNXoYmvO3Ngf1va+mf8tNXolj5Klh4JesekVz/ZMe7srEh7x3nRI444LiONQ25eU414CqFjbx+SugAjI9PGsHb284trWB7K9WS1ClJLWbZY6YjeJiu8lOVKuw4rnj4jQ2ciu4XeGJZ77VNE8igzgaHQkbqQ9SuSkgA6vk241Dn2osaCSVr2MNcPbLvb+1jXXGJNZLlsADdkcTxyKeXZiBlcbJu94jRtHIZtmNMu7bXgSGfVhiWLcelrbPXT9zHIyqFsb+MpPJcq0c2yde8l16x05mGn5RuGPJSEu9tljt2uWnuyEhMxVbpS2AurAb5p9OcVnrrlDBH86W8yN8W/19rpxCsTtpfXpdiJlwoOeBrQXV5NJC0Emz7xlaMxOTNssOVIwSSJ8ZPoqNfAy8H2Xc4EE1sFWTZiru7jRvOG/wCv5NePpqSvl2vCrTDfXh3Cs7gX0G90qFJO6LalXpjpMAB1kgUobSjzEuu+zKTpAvICCFcKTG2vE3XqwmTgHx8Ke3MoL4tNoBXOpkFzspVD4Xpqwl1g5UH52Pq8VM/B50hTY3xBbXNm52XiZtWvMiibHzuPRC+Tq4VJJurqKOLema9I3dxIALoDhbMFbJJwM5yPF5cVCPKC3ABM1yMvJHl9pWyQ6oxGx0zF9D53q8AetWHiNSTaklydn3pDCUBWudnFIxM4eXdjf8NTAHjnGMDA4UuaGRpDMllfROWZiYLjZK/PWJWGGlIwdzGerrB8tRXd7s7dxNKJLxyq6ii3mlsDi3FsDgM1ULtKMSxW7vdJJKkciLLtKFGKyuyqEBbMjdDJVcnpKOs1aPtSdlKHZ10QyFG+W2ZkgjB/7HXUT5beCVbG+QiKOBhHc7I0vHEWKK4aYn/m/UR86skzBtNHieaLw91QqGxfxgjUSuG6fRcEYKHBGRWhtNmI4P8AqLkMpCSoL1naOQqraGKnGcMp+8VSWsDoJB8HXzmREiZpLvZbuIoiTGgbwjOASeJyePXVtHta5BY/B12dTasNcbKIXohcKPCOA4Zx5SaEmfAa9ouu9y0PgNe0XXe5aY+Grn92XX4+yv7mh8NXP7suvx9lf3NSP/Aa9ouu9y0PgNfP3Xe5aY+Grn92XP4+yv7mj+Gbn92XP4+yv7ionvgJfP3Xe5v60g7CXz913ub+tNnbNz+7LnvGyv7iknbNz+7LnvGyv7ioFtsJfP3Xe5v6022wl8/dd7m/rSTti5/dlz3jZX9xSG2xc/uy57xsv+4pQ22Evnrrvc39aR8BJ56673P/AFpDbXuf3Zcd42Z7+kfDFz+7bjvGzPf0hW8r9jqtjdPvbg6baRsPdTOhwp4MpOCPqrXN1n01k9v3F3cW01uuz5lMsLwqz3OztCl1IDNpmJwM+IE1qmbr9NSKzXBOcFv1rdfah/Lw13nNcB5xm/Wt19qH8vDWoxn4Lmv/AGva+mf8tNXog1545sR+trX0z/lpq9DULDxE2rctFDLKi6mSF5EU5Op1UkDhx4kCsovLCdtTC0dVDyqS6yAqqwIYmYY46pmZPQM1snGRjJGRjK4yPrGQRn0isYx2moA3kxPgsRJ3Nq3y5c775sWAQuB18OB0seBmkzZW35ZJ1hbd6CpIdUIWb53Si1SZAGkDgH8fEDBLV5yhuVuZ4I4FdYlDLklGYaYOtgTjJmbHRA+SI454E/wgNDGSbpSQ7xBHanQhgzIBpiJ/3OBPHq6wONTtjS3Rik32stoBj3qQo+90nUqqgA0BtOCeJ49YwaUd2ztGSHdgaMtnUzLIULrpxGgXJDOScdfzTwNVKco58rmIFWZVYosnyLtlnjk8rRokmo8MkoMDNPcnzfndm5dtPT3muOJXOkLo+aq4yXbPRH+0MdZJTtOW+3zi31ad5GF3iQi3EfyOSGxrJJMoPE4AJGDpzIix5SyOuJYRFLiP5J9Ws65ipx5cR6H4dWqneSu3pboNvYGiKxREhgwzK2veBc9ajSMeml7BmvWb/VLpXcq+CI8719OUJX6BSTj1Her5Khme/LsHVlTfM8BgWFzujpWOOXWOA6MjMRx6a8akO35TTGJpGtyHXRmMB9TB0BDJ5Rqkiz5MtniKv2u9MYfS0nUCIQGOepsAkcAQar9hSz6SLjeFj0iZEiVFfA1pGUwSgJ6JYZIB4moVyL1WOiSRlMjlPk7UjgY92jnQCIiDKS3zuivHxGSx29th7fdlVBDZLagxJIZAI1wRhiHZs8eCHAPir4OVFxiM7lXDsquY1OYmaSNQrqHYngz8TpIIXKjPCbtV7gOu4L40HSFSFo2lz1TFuKrp4jSRxz18AYIn2kCujU0etFYzx26XGgyR63wuF4ASDHDIYHORxzTF1DtiU2b3LRaJVRmMTZOhgAQGOQGyCGyCB0hx8dQrLlPKTmQRoo3YbI0kq0qo0qtvDhMHPBWX/wAzTNuu0SgO9kD7uRSHS0UGTfRBGPyWV6DSnGOGkcG62kRT7QEeh9esFS8kaQN8liFX0ZADSZ3zAafJw6loJwcpZd5IojBCljwWTKRqZh0jnpEiJXyABiQY1cGo4uU8rTpCLdikkgCSqH3Yh3syM7E/+KQEeXfZ6hSnF8AXSSRvkk0pLHZjD7ufUTpUdPUIOGrTlj1DqOzmv97HqDNAX0s0qwJcBczHeOEAHELGpAAPSQ4HSoLS5o81Q7Ta63rboyBdKhAkdu0WjHTbLjVvgc6V+b83IwWNVssm0cNoMpOghNUVqBu+npkOE/8AuD0MqAV4t0RUtNfQqh2XJd74iXeNEUXSZEhQK2hcnoqGJLauJ9GkYBN7UBGm2qNtyaVLaeSBdUqQSPAuktqlVCUXSOvJA4VyE8seUvYP/hS/1qTsbU0a4+eWHKTsP/wpf60g8ruUfYT3KT+tO07AaLNcdPK3lH2I9zk/rT1hyp5QNLGsloQhkRZD4I4whYBjnPDhmncGnXM1wLnI/at16Yfy8Vd7Jrg3OGv60uvtQ/l4q0xl4XzaD9bWvpm/LTV6CNef+bf9q2v2pvy01d+zRVh4buIyysoYqWUqGXGpSQQGH1jrqoTZckdn4MJXlkWLQJJXKSOc54uOI4cM8TV0aSxqaY9th3udS3GkdIrG0kkioVEhgAbgWCl1Vs/OCg8McdHs+FkiRHbU4X5RuJy54sRnxZJx91STRE0gRNINGTSTURUkmjNIJpAZos0WaTmpHQ1Oq1RgacVqKUtGp9GqEjU+jVhpKU0oUyrU4DQi80dIzR5qJWaFFmhUCLiYIpds6VBZtCPI2B14VQWY/UATXJdoz7UM5uGFyjPE0kCxxXU0cSyzCNA0SZQMkalsHJJkBI68dQ25vvBp/Bv97weXwfGnO+0Hd41cPnY6+Fce08rfLJ/HZ9BXNvtzacOoJBcOJLlpSZ7W5mOhpI493GNXyaqoZuJwS3DgM0+207+4jiN3DOkbXcwdLOC4hnaNEUwRsQdSqz6gXOkcOJxxOf3fK3yv/GwpBi5V/Sf+NhTsJ8PKnaibu1SAmTwcyRb23meVyulN2+WDABiAZm0q3SxwxmxPKLazSaVtQoZ2VQ1tOdDoSN0XyAyt0W3vBcZxk9WbNvypznLZxjObDOOvGfJT1hFym3se9L6N4m96Vn/t6hq6uPVmna062TXDeXaZ2pdfai/Lw13Fq4ryyXO1Lr7cX5eGtxyz8RObV/1ta+mb8tNXXOVnLe02dpW4Z2dhqWOFQ8mjONRyQAOvrPHBx1Vxnm4nC7VtSxwNUq8fK0EiqPvJArSc7vI+7nuhd20bTI8So6x4Z0ZOHzesqRxyPrz4qKcPHUeTu34L6Hf2z6l1aWDDS6uP+LL4j1VZsawHNDyansreRrkaHmkVhHkEqiggFsdTHJ4ej7rqe8v9ZCxLp3pUEopGnUQvHeglSmGL44Hhg9QY00RNIY1Rte325LC3Qy5HDeBVwHCsQPHlQWHH/kB4jU7ZM0zR5uUWOTeSDSjBl3YkYRnOeOU0n+PAdVSTGpBNAmkk0gCaQTQJpJqQmNJzQNIpRYalK1MZpQahJSNT8bVBVqfRqzYYnK1OBqiq1OK1ZaSM0oGmQ1LBoRzNHSM0YqJeaGaTR1IRpDCnCKSRSDDVR8p+UUFjGJbgt0m0xpGA0jtjOFBIH3kgVfstc/51OS892sM1uutoS4aMFQzI+npLnAJBXq8hpgqy5McsLa/LLFrR1Gpo5lVX05xqXSSGGcePhkVzrlb+07r7cX5eGrvm65LXMVwbq4jMQWJo0V9O8dnxk4B4KAPH1kjyVneUdysm0LqRDlTKqgjqJjijjbH/AOyMPurePrnn/LBOxBDKSCCGUqSGDA5BBHUa3Oz+d69jQJLHFKRga2DI5x42wcE/XgVjJYqjtFWaMcnRRzzXPZYvXkpQ54bo/wDWh9eSucCOpMKUfTcnQl517s/9aH15KeHOfeH/AK8PrSViIFFT48V0kYudar9JV52eH+MlJbnKvPMQ/wAZKzgxRECnQ51fvzm3fZ4fWkpludK77PD60lUDoKiyRijVXOtMedW67ND60lJ/Srddmi9aSslJFTDJWfrXNtP0q3XZ4fWkoxzp3XZofWkrD4pxBVujm3C86V12aH1pKcXnUu+zQ+vLWLQCnABTo862Y52Lsf8AVh9eWlfpdu+yw+vLWJIFIIFFi7K3Q54LvskPry0oc8V32SD15awQFHpFGl2Vvv0x3fZIPxJaH6ZLvskHry1gcCiIq0uyt/8Aplu+yQevLSv0zXfZIPxJa54QKLIo0uyuijnjvOyQevLR/pgvOywevLXPFanVYVqYxdlb087152WD1paSedu87NB/GX+tYbUKSWFOoOzJq9q84l9cIYxu4VYYYwK+9wesByej6QM/WKoLYBRgVED0e+qnxm20y8VR3iqxcVGlFNilQStLQ0HpvNYKdFJUpJaq0enVlrUosWYmoxLVcJaWstOxpP1025pgSUDJVsaCSo0lOPJUd3otJJo1NILUWqsbOkpXpzXUIPSt5WtpKLUWajbyjD1bCRmhmmNdDXRtH9VDNMa6Gura0cZqaZqJnppnq2dHRJS1kqGXpaNVKdJwehqphDTopZGWpDNRmkNQlk1R5aFCulURJKZNChXNqAtOCioVEoUpaFCpg6tA0KFKNPTTUKFZpIoqFCghR0KFSAUoUKFKKoUKFSJNFmhQqQjTb0KFFUN07HRUKo1UmOn1oUK250DTbUKFZq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50825" y="620688"/>
            <a:ext cx="8642350" cy="48514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Ctr="1"/>
          <a:lstStyle/>
          <a:p>
            <a:r>
              <a:rPr lang="hr-HR" sz="3200" b="1" dirty="0" smtClean="0">
                <a:latin typeface="Palatino Linotype" pitchFamily="18" charset="0"/>
              </a:rPr>
              <a:t>građevni </a:t>
            </a:r>
            <a:r>
              <a:rPr lang="hr-HR" sz="3200" b="1" dirty="0">
                <a:latin typeface="Palatino Linotype" pitchFamily="18" charset="0"/>
              </a:rPr>
              <a:t>proizvodi - moraju biti </a:t>
            </a:r>
            <a:r>
              <a:rPr lang="hr-HR" sz="3200" b="1" dirty="0">
                <a:solidFill>
                  <a:srgbClr val="FF0000"/>
                </a:solidFill>
                <a:latin typeface="Palatino Linotype" pitchFamily="18" charset="0"/>
              </a:rPr>
              <a:t>postavljeni zahtjevi</a:t>
            </a:r>
            <a:r>
              <a:rPr lang="hr-HR" sz="3200" b="1" dirty="0">
                <a:latin typeface="Palatino Linotype" pitchFamily="18" charset="0"/>
              </a:rPr>
              <a:t>:</a:t>
            </a:r>
          </a:p>
          <a:p>
            <a:r>
              <a:rPr lang="hr-HR" sz="3200" b="1" dirty="0">
                <a:latin typeface="Palatino Linotype" pitchFamily="18" charset="0"/>
              </a:rPr>
              <a:t>a) obveze izvođača:</a:t>
            </a:r>
            <a:r>
              <a:rPr lang="hr-HR" sz="2800" b="1" dirty="0">
                <a:latin typeface="Palatino Linotype" pitchFamily="18" charset="0"/>
              </a:rPr>
              <a:t> </a:t>
            </a:r>
          </a:p>
          <a:p>
            <a:pPr lvl="1"/>
            <a:r>
              <a:rPr lang="vi-VN" sz="3200" b="1" dirty="0">
                <a:latin typeface="Palatino Linotype" pitchFamily="18" charset="0"/>
              </a:rPr>
              <a:t>izvođačev</a:t>
            </a:r>
            <a:r>
              <a:rPr lang="hr-HR" sz="3200" b="1" dirty="0">
                <a:latin typeface="Palatino Linotype" pitchFamily="18" charset="0"/>
              </a:rPr>
              <a:t>a</a:t>
            </a:r>
            <a:r>
              <a:rPr lang="vi-VN" sz="3200" b="1" dirty="0">
                <a:latin typeface="Palatino Linotype" pitchFamily="18" charset="0"/>
              </a:rPr>
              <a:t> </a:t>
            </a:r>
            <a:r>
              <a:rPr lang="vi-VN" sz="3200" b="1" dirty="0" smtClean="0">
                <a:latin typeface="Palatino Linotype" pitchFamily="18" charset="0"/>
              </a:rPr>
              <a:t>kontrol</a:t>
            </a:r>
            <a:r>
              <a:rPr lang="hr-HR" sz="3200" b="1" dirty="0" smtClean="0">
                <a:latin typeface="Palatino Linotype" pitchFamily="18" charset="0"/>
              </a:rPr>
              <a:t>a</a:t>
            </a:r>
            <a:r>
              <a:rPr lang="vi-VN" sz="3200" b="1" dirty="0" smtClean="0">
                <a:latin typeface="Palatino Linotype" pitchFamily="18" charset="0"/>
              </a:rPr>
              <a:t> </a:t>
            </a:r>
            <a:r>
              <a:rPr lang="vi-VN" sz="3200" b="1" dirty="0">
                <a:latin typeface="Palatino Linotype" pitchFamily="18" charset="0"/>
              </a:rPr>
              <a:t>izrade</a:t>
            </a:r>
            <a:r>
              <a:rPr lang="hr-HR" sz="3200" b="1" dirty="0">
                <a:latin typeface="Palatino Linotype" pitchFamily="18" charset="0"/>
              </a:rPr>
              <a:t> </a:t>
            </a:r>
          </a:p>
          <a:p>
            <a:pPr lvl="1"/>
            <a:r>
              <a:rPr lang="hr-HR" sz="2800" b="1" dirty="0">
                <a:latin typeface="Palatino Linotype" pitchFamily="18" charset="0"/>
              </a:rPr>
              <a:t>(kakva moraju biti svojstva temeljnih proizvoda</a:t>
            </a:r>
            <a:r>
              <a:rPr lang="hr-HR" sz="2800" b="1" dirty="0" smtClean="0">
                <a:latin typeface="Palatino Linotype" pitchFamily="18" charset="0"/>
              </a:rPr>
              <a:t>, kakva moraju biti svojstva gotovog proizvoda, što, kako i u kojem trenutku </a:t>
            </a:r>
            <a:r>
              <a:rPr lang="hr-HR" sz="2800" b="1" dirty="0">
                <a:latin typeface="Palatino Linotype" pitchFamily="18" charset="0"/>
              </a:rPr>
              <a:t>se mora ispitati, </a:t>
            </a:r>
            <a:r>
              <a:rPr lang="hr-HR" sz="2800" b="1" dirty="0" smtClean="0">
                <a:latin typeface="Palatino Linotype" pitchFamily="18" charset="0"/>
              </a:rPr>
              <a:t>sposobnosti </a:t>
            </a:r>
            <a:r>
              <a:rPr lang="hr-HR" sz="2800" b="1" dirty="0">
                <a:latin typeface="Palatino Linotype" pitchFamily="18" charset="0"/>
              </a:rPr>
              <a:t>radnika, što i kako se mora dokumentirati, </a:t>
            </a:r>
            <a:r>
              <a:rPr lang="hr-HR" sz="2800" b="1" dirty="0" err="1">
                <a:latin typeface="Palatino Linotype" pitchFamily="18" charset="0"/>
              </a:rPr>
              <a:t>sljedivost</a:t>
            </a:r>
            <a:r>
              <a:rPr lang="hr-HR" sz="2800" b="1" dirty="0">
                <a:latin typeface="Palatino Linotype" pitchFamily="18" charset="0"/>
              </a:rPr>
              <a:t>)</a:t>
            </a:r>
          </a:p>
          <a:p>
            <a:pPr lvl="1"/>
            <a:r>
              <a:rPr lang="hr-HR" sz="3200" b="1" dirty="0">
                <a:latin typeface="Palatino Linotype" pitchFamily="18" charset="0"/>
              </a:rPr>
              <a:t>i</a:t>
            </a:r>
          </a:p>
          <a:p>
            <a:pPr lvl="1"/>
            <a:r>
              <a:rPr lang="hr-HR" sz="3200" b="1" dirty="0">
                <a:latin typeface="Palatino Linotype" pitchFamily="18" charset="0"/>
              </a:rPr>
              <a:t>ispitivanje </a:t>
            </a:r>
            <a:r>
              <a:rPr lang="hr-HR" sz="3200" b="1" dirty="0" smtClean="0">
                <a:latin typeface="Palatino Linotype" pitchFamily="18" charset="0"/>
              </a:rPr>
              <a:t>(tipa) </a:t>
            </a:r>
            <a:endParaRPr lang="hr-HR" sz="3200" b="1" dirty="0">
              <a:latin typeface="Palatino Linotype" pitchFamily="18" charset="0"/>
            </a:endParaRPr>
          </a:p>
          <a:p>
            <a:pPr lvl="1"/>
            <a:r>
              <a:rPr lang="hr-HR" sz="2800" b="1" dirty="0">
                <a:latin typeface="Palatino Linotype" pitchFamily="18" charset="0"/>
              </a:rPr>
              <a:t>(što i kako se ispituje, kakvi se rezultati očekuju)</a:t>
            </a:r>
            <a:endParaRPr lang="hr-HR" sz="3200" b="1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8229600" cy="561975"/>
          </a:xfrm>
        </p:spPr>
        <p:txBody>
          <a:bodyPr/>
          <a:lstStyle/>
          <a:p>
            <a:pPr algn="l" eaLnBrk="1" hangingPunct="1">
              <a:lnSpc>
                <a:spcPts val="3600"/>
              </a:lnSpc>
            </a:pPr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 </a:t>
            </a:r>
            <a:r>
              <a:rPr lang="hr-HR" sz="3200" b="1" i="1" dirty="0">
                <a:solidFill>
                  <a:srgbClr val="006600"/>
                </a:solidFill>
                <a:latin typeface="Palatino Linotype" pitchFamily="18" charset="0"/>
              </a:rPr>
              <a:t> Proizvodi izrađeni na gradilištu</a:t>
            </a:r>
            <a:r>
              <a:rPr lang="hr-HR" dirty="0"/>
              <a:t/>
            </a:r>
            <a:br>
              <a:rPr lang="hr-HR" dirty="0"/>
            </a:br>
            <a:r>
              <a:rPr lang="hr-HR" altLang="en-US" dirty="0"/>
              <a:t/>
            </a:r>
            <a:br>
              <a:rPr lang="hr-HR" altLang="en-US" dirty="0"/>
            </a:br>
            <a:endParaRPr lang="en-GB" altLang="en-US" dirty="0"/>
          </a:p>
        </p:txBody>
      </p:sp>
      <p:sp>
        <p:nvSpPr>
          <p:cNvPr id="15364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34F0BAE-3A72-4ACF-BE14-01E57E205667}" type="slidenum">
              <a:rPr lang="en-US" altLang="en-US" smtClean="0"/>
              <a:pPr/>
              <a:t>9</a:t>
            </a:fld>
            <a:r>
              <a:rPr lang="hr-HR" altLang="en-US" dirty="0" smtClean="0"/>
              <a:t>/46</a:t>
            </a:r>
            <a:endParaRPr lang="en-US" altLang="en-US" dirty="0"/>
          </a:p>
        </p:txBody>
      </p:sp>
      <p:sp>
        <p:nvSpPr>
          <p:cNvPr id="15365" name="Rezervirano mjesto podnožja 1"/>
          <p:cNvSpPr txBox="1">
            <a:spLocks/>
          </p:cNvSpPr>
          <p:nvPr/>
        </p:nvSpPr>
        <p:spPr bwMode="auto">
          <a:xfrm>
            <a:off x="1195388" y="6397625"/>
            <a:ext cx="70580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en-US" altLang="en-US" sz="1400" dirty="0">
              <a:solidFill>
                <a:srgbClr val="006600"/>
              </a:solidFill>
              <a:latin typeface="Palatino Linotype" pitchFamily="18" charset="0"/>
            </a:endParaRPr>
          </a:p>
        </p:txBody>
      </p:sp>
      <p:sp>
        <p:nvSpPr>
          <p:cNvPr id="6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Lino Fučić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1A1A6B67-1FC7-4AC7-9556-A64E5368991B}"/>
              </a:ext>
            </a:extLst>
          </p:cNvPr>
          <p:cNvSpPr txBox="1"/>
          <p:nvPr/>
        </p:nvSpPr>
        <p:spPr>
          <a:xfrm>
            <a:off x="0" y="2492896"/>
            <a:ext cx="461665" cy="374441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altLang="en-US" b="1" dirty="0">
                <a:solidFill>
                  <a:srgbClr val="006600"/>
                </a:solidFill>
                <a:latin typeface="Palatino Linotype" pitchFamily="18" charset="0"/>
              </a:rPr>
              <a:t>PKOK U GLAVNOM PROJEKTU</a:t>
            </a:r>
            <a:endParaRPr lang="hr-HR" dirty="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818</TotalTime>
  <Words>2710</Words>
  <Application>Microsoft Office PowerPoint</Application>
  <PresentationFormat>Prikaz na zaslonu (4:3)</PresentationFormat>
  <Paragraphs>496</Paragraphs>
  <Slides>46</Slides>
  <Notes>35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46</vt:i4>
      </vt:variant>
    </vt:vector>
  </HeadingPairs>
  <TitlesOfParts>
    <vt:vector size="47" baseType="lpstr">
      <vt:lpstr>Office Theme</vt:lpstr>
      <vt:lpstr>Građenje i  program kontrole i osiguranja kvalitete</vt:lpstr>
      <vt:lpstr>sadržaj </vt:lpstr>
      <vt:lpstr>uvod </vt:lpstr>
      <vt:lpstr>Obvezni sadržaj PKOK (PoP čl. 23/2)  </vt:lpstr>
      <vt:lpstr>Proizvodi iz tvornice   </vt:lpstr>
      <vt:lpstr>Proizvodi iz tvornice  </vt:lpstr>
      <vt:lpstr>Proizvodi iz tvornice     </vt:lpstr>
      <vt:lpstr>  Proizvodi izrađeni na gradilištu  </vt:lpstr>
      <vt:lpstr>  Proizvodi izrađeni na gradilištu  </vt:lpstr>
      <vt:lpstr>  Proizvodi izrađeni na gradilištu  </vt:lpstr>
      <vt:lpstr>  Proizvodi izrađeni na gradilištu  </vt:lpstr>
      <vt:lpstr>  Proizvodi izrađeni na gradilištu  </vt:lpstr>
      <vt:lpstr>  Proizvodi izrađeni na gradilištu  </vt:lpstr>
      <vt:lpstr>  Ispravnost dijelova građevine  </vt:lpstr>
      <vt:lpstr>  Ispravnost dijelova građevine  </vt:lpstr>
      <vt:lpstr>   Ispravnost dijelova građevine  </vt:lpstr>
      <vt:lpstr>   Zahtjevi tijekom građenja  </vt:lpstr>
      <vt:lpstr> Zahtjevi tijekom građenja  </vt:lpstr>
      <vt:lpstr> Ispitivanje prije korištenja  </vt:lpstr>
      <vt:lpstr> Ispitivanje prije korištenja  </vt:lpstr>
      <vt:lpstr> Pokusni rad  </vt:lpstr>
      <vt:lpstr> Pokusni rad  </vt:lpstr>
      <vt:lpstr> Pokusni rad  </vt:lpstr>
      <vt:lpstr> Pregledi tijekom uporabe  </vt:lpstr>
      <vt:lpstr> Ostalo  </vt:lpstr>
      <vt:lpstr> Popis propisa i norma  </vt:lpstr>
      <vt:lpstr>  Strani neharmonizirani proizvod  </vt:lpstr>
      <vt:lpstr>  Strani neharmonizirani proizvod  </vt:lpstr>
      <vt:lpstr>  Strani neharmonizirani proizvod  </vt:lpstr>
      <vt:lpstr> Strani neharmonizirani proizvod </vt:lpstr>
      <vt:lpstr> Strani neharmonizirani proizvod  </vt:lpstr>
      <vt:lpstr> Strani neharmonizirani proizvod  </vt:lpstr>
      <vt:lpstr> Strani neharmonizirani proizvod  </vt:lpstr>
      <vt:lpstr>Detaljnija razrada u izvedbenom projektu</vt:lpstr>
      <vt:lpstr>Detaljnija razrada u izvedbenom projektu</vt:lpstr>
      <vt:lpstr>Tipizacija </vt:lpstr>
      <vt:lpstr>Uklanjanje građevina </vt:lpstr>
      <vt:lpstr>Troškovnik </vt:lpstr>
      <vt:lpstr>Troškovnik kao dio projekta </vt:lpstr>
      <vt:lpstr>odnos PKOK i troškovnika </vt:lpstr>
      <vt:lpstr>odnos PKOK i troškovnika </vt:lpstr>
      <vt:lpstr>Položaj OTU unutar sust. kontrole gradnje </vt:lpstr>
      <vt:lpstr>Položaj OTU unutar Sust. kontrole gradnje </vt:lpstr>
      <vt:lpstr>Uključivanje OTU u ugovor o građenju </vt:lpstr>
      <vt:lpstr>Slajd 45</vt:lpstr>
      <vt:lpstr>GRAĐENJE I PROGRAM KONTROLE I OSIGURANJA KVALITETE;   dr.sc. Lino Fučić, dipl.ing.građ.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Berislav Rupčić</dc:creator>
  <cp:lastModifiedBy>Lino</cp:lastModifiedBy>
  <cp:revision>118</cp:revision>
  <dcterms:created xsi:type="dcterms:W3CDTF">2010-03-22T21:50:27Z</dcterms:created>
  <dcterms:modified xsi:type="dcterms:W3CDTF">2019-06-14T09:03:51Z</dcterms:modified>
</cp:coreProperties>
</file>