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7"/>
  </p:notesMasterIdLst>
  <p:handoutMasterIdLst>
    <p:handoutMasterId r:id="rId58"/>
  </p:handoutMasterIdLst>
  <p:sldIdLst>
    <p:sldId id="261" r:id="rId2"/>
    <p:sldId id="263" r:id="rId3"/>
    <p:sldId id="581" r:id="rId4"/>
    <p:sldId id="580" r:id="rId5"/>
    <p:sldId id="583" r:id="rId6"/>
    <p:sldId id="586" r:id="rId7"/>
    <p:sldId id="587" r:id="rId8"/>
    <p:sldId id="549" r:id="rId9"/>
    <p:sldId id="585" r:id="rId10"/>
    <p:sldId id="553" r:id="rId11"/>
    <p:sldId id="676" r:id="rId12"/>
    <p:sldId id="546" r:id="rId13"/>
    <p:sldId id="677" r:id="rId14"/>
    <p:sldId id="589" r:id="rId15"/>
    <p:sldId id="590" r:id="rId16"/>
    <p:sldId id="630" r:id="rId17"/>
    <p:sldId id="576" r:id="rId18"/>
    <p:sldId id="591" r:id="rId19"/>
    <p:sldId id="592" r:id="rId20"/>
    <p:sldId id="597" r:id="rId21"/>
    <p:sldId id="635" r:id="rId22"/>
    <p:sldId id="598" r:id="rId23"/>
    <p:sldId id="600" r:id="rId24"/>
    <p:sldId id="643" r:id="rId25"/>
    <p:sldId id="641" r:id="rId26"/>
    <p:sldId id="601" r:id="rId27"/>
    <p:sldId id="646" r:id="rId28"/>
    <p:sldId id="647" r:id="rId29"/>
    <p:sldId id="593" r:id="rId30"/>
    <p:sldId id="650" r:id="rId31"/>
    <p:sldId id="651" r:id="rId32"/>
    <p:sldId id="604" r:id="rId33"/>
    <p:sldId id="603" r:id="rId34"/>
    <p:sldId id="606" r:id="rId35"/>
    <p:sldId id="607" r:id="rId36"/>
    <p:sldId id="615" r:id="rId37"/>
    <p:sldId id="614" r:id="rId38"/>
    <p:sldId id="613" r:id="rId39"/>
    <p:sldId id="658" r:id="rId40"/>
    <p:sldId id="616" r:id="rId41"/>
    <p:sldId id="610" r:id="rId42"/>
    <p:sldId id="617" r:id="rId43"/>
    <p:sldId id="619" r:id="rId44"/>
    <p:sldId id="620" r:id="rId45"/>
    <p:sldId id="621" r:id="rId46"/>
    <p:sldId id="618" r:id="rId47"/>
    <p:sldId id="624" r:id="rId48"/>
    <p:sldId id="625" r:id="rId49"/>
    <p:sldId id="605" r:id="rId50"/>
    <p:sldId id="602" r:id="rId51"/>
    <p:sldId id="558" r:id="rId52"/>
    <p:sldId id="679" r:id="rId53"/>
    <p:sldId id="661" r:id="rId54"/>
    <p:sldId id="675" r:id="rId55"/>
    <p:sldId id="578" r:id="rId56"/>
  </p:sldIdLst>
  <p:sldSz cx="9144000" cy="6858000" type="screen4x3"/>
  <p:notesSz cx="6858000" cy="9144000"/>
  <p:defaultTextStyle>
    <a:defPPr>
      <a:defRPr lang="sr-Latn-C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38C"/>
    <a:srgbClr val="0B28A1"/>
    <a:srgbClr val="0C2AAC"/>
    <a:srgbClr val="112A71"/>
    <a:srgbClr val="122E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0036" autoAdjust="0"/>
  </p:normalViewPr>
  <p:slideViewPr>
    <p:cSldViewPr>
      <p:cViewPr varScale="1">
        <p:scale>
          <a:sx n="73" d="100"/>
          <a:sy n="73" d="100"/>
        </p:scale>
        <p:origin x="11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47094"/>
    </p:cViewPr>
  </p:sorterViewPr>
  <p:notesViewPr>
    <p:cSldViewPr>
      <p:cViewPr varScale="1">
        <p:scale>
          <a:sx n="91" d="100"/>
          <a:sy n="91" d="100"/>
        </p:scale>
        <p:origin x="3756"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hr-H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CB4CC671-EDDB-4CEF-B406-A152F8F02B95}" type="datetimeFigureOut">
              <a:rPr lang="sr-Latn-CS"/>
              <a:pPr>
                <a:defRPr/>
              </a:pPr>
              <a:t>14.6.2019.</a:t>
            </a:fld>
            <a:endParaRPr lang="hr-H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hr-H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B0DFA91-BBD8-4A40-8679-52B83F5E2828}" type="slidenum">
              <a:rPr lang="hr-HR" altLang="sr-Latn-RS"/>
              <a:pPr>
                <a:defRPr/>
              </a:pPr>
              <a:t>‹#›</a:t>
            </a:fld>
            <a:endParaRPr lang="hr-HR" altLang="sr-Latn-RS"/>
          </a:p>
        </p:txBody>
      </p:sp>
    </p:spTree>
    <p:extLst>
      <p:ext uri="{BB962C8B-B14F-4D97-AF65-F5344CB8AC3E}">
        <p14:creationId xmlns:p14="http://schemas.microsoft.com/office/powerpoint/2010/main" val="4073489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78F97882-A59F-479F-A386-7D5B1B513A03}" type="datetimeFigureOut">
              <a:rPr lang="sr-Latn-CS"/>
              <a:pPr>
                <a:defRPr/>
              </a:pPr>
              <a:t>14.6.2019.</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r-H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hr-HR"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2032C6C-E4E8-4DA8-A996-ACD8E1833339}" type="slidenum">
              <a:rPr lang="hr-HR" altLang="sr-Latn-RS"/>
              <a:pPr>
                <a:defRPr/>
              </a:pPr>
              <a:t>‹#›</a:t>
            </a:fld>
            <a:endParaRPr lang="hr-HR" altLang="sr-Latn-RS"/>
          </a:p>
        </p:txBody>
      </p:sp>
    </p:spTree>
    <p:extLst>
      <p:ext uri="{BB962C8B-B14F-4D97-AF65-F5344CB8AC3E}">
        <p14:creationId xmlns:p14="http://schemas.microsoft.com/office/powerpoint/2010/main" val="39756966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hr-HR" altLang="sr-Latn-RS"/>
          </a:p>
        </p:txBody>
      </p:sp>
      <p:sp>
        <p:nvSpPr>
          <p:cNvPr id="614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96212A0-EF72-4E55-94C9-A86CBE6E2D52}" type="slidenum">
              <a:rPr lang="hr-HR" altLang="sr-Latn-RS">
                <a:latin typeface="Arial" panose="020B0604020202020204" pitchFamily="34" charset="0"/>
              </a:rPr>
              <a:pPr algn="r" eaLnBrk="1" hangingPunct="1">
                <a:spcBef>
                  <a:spcPct val="0"/>
                </a:spcBef>
              </a:pPr>
              <a:t>1</a:t>
            </a:fld>
            <a:endParaRPr lang="hr-HR" altLang="sr-Latn-RS">
              <a:latin typeface="Arial" panose="020B0604020202020204" pitchFamily="34" charset="0"/>
            </a:endParaRPr>
          </a:p>
        </p:txBody>
      </p:sp>
    </p:spTree>
    <p:extLst>
      <p:ext uri="{BB962C8B-B14F-4D97-AF65-F5344CB8AC3E}">
        <p14:creationId xmlns:p14="http://schemas.microsoft.com/office/powerpoint/2010/main" val="30311800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10</a:t>
            </a:fld>
            <a:endParaRPr lang="hr-HR" altLang="sr-Latn-RS">
              <a:latin typeface="Arial" panose="020B0604020202020204" pitchFamily="34" charset="0"/>
            </a:endParaRPr>
          </a:p>
        </p:txBody>
      </p:sp>
    </p:spTree>
    <p:extLst>
      <p:ext uri="{BB962C8B-B14F-4D97-AF65-F5344CB8AC3E}">
        <p14:creationId xmlns:p14="http://schemas.microsoft.com/office/powerpoint/2010/main" val="3068209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11</a:t>
            </a:fld>
            <a:endParaRPr lang="hr-HR" altLang="sr-Latn-RS">
              <a:latin typeface="Arial" panose="020B0604020202020204" pitchFamily="34" charset="0"/>
            </a:endParaRPr>
          </a:p>
        </p:txBody>
      </p:sp>
    </p:spTree>
    <p:extLst>
      <p:ext uri="{BB962C8B-B14F-4D97-AF65-F5344CB8AC3E}">
        <p14:creationId xmlns:p14="http://schemas.microsoft.com/office/powerpoint/2010/main" val="4042287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12</a:t>
            </a:fld>
            <a:endParaRPr lang="hr-HR" altLang="sr-Latn-RS">
              <a:latin typeface="Arial" panose="020B0604020202020204" pitchFamily="34" charset="0"/>
            </a:endParaRPr>
          </a:p>
        </p:txBody>
      </p:sp>
    </p:spTree>
    <p:extLst>
      <p:ext uri="{BB962C8B-B14F-4D97-AF65-F5344CB8AC3E}">
        <p14:creationId xmlns:p14="http://schemas.microsoft.com/office/powerpoint/2010/main" val="913970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13</a:t>
            </a:fld>
            <a:endParaRPr lang="hr-HR" altLang="sr-Latn-RS">
              <a:latin typeface="Arial" panose="020B0604020202020204" pitchFamily="34" charset="0"/>
            </a:endParaRPr>
          </a:p>
        </p:txBody>
      </p:sp>
    </p:spTree>
    <p:extLst>
      <p:ext uri="{BB962C8B-B14F-4D97-AF65-F5344CB8AC3E}">
        <p14:creationId xmlns:p14="http://schemas.microsoft.com/office/powerpoint/2010/main" val="38265200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14</a:t>
            </a:fld>
            <a:endParaRPr lang="hr-HR" altLang="sr-Latn-RS">
              <a:latin typeface="Arial" panose="020B0604020202020204" pitchFamily="34" charset="0"/>
            </a:endParaRPr>
          </a:p>
        </p:txBody>
      </p:sp>
    </p:spTree>
    <p:extLst>
      <p:ext uri="{BB962C8B-B14F-4D97-AF65-F5344CB8AC3E}">
        <p14:creationId xmlns:p14="http://schemas.microsoft.com/office/powerpoint/2010/main" val="3746566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15</a:t>
            </a:fld>
            <a:endParaRPr lang="hr-HR" altLang="sr-Latn-RS">
              <a:latin typeface="Arial" panose="020B0604020202020204" pitchFamily="34" charset="0"/>
            </a:endParaRPr>
          </a:p>
        </p:txBody>
      </p:sp>
    </p:spTree>
    <p:extLst>
      <p:ext uri="{BB962C8B-B14F-4D97-AF65-F5344CB8AC3E}">
        <p14:creationId xmlns:p14="http://schemas.microsoft.com/office/powerpoint/2010/main" val="12157501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30</a:t>
            </a:fld>
            <a:endParaRPr lang="hr-HR" altLang="sr-Latn-RS">
              <a:latin typeface="Arial" panose="020B0604020202020204" pitchFamily="34" charset="0"/>
            </a:endParaRPr>
          </a:p>
        </p:txBody>
      </p:sp>
    </p:spTree>
    <p:extLst>
      <p:ext uri="{BB962C8B-B14F-4D97-AF65-F5344CB8AC3E}">
        <p14:creationId xmlns:p14="http://schemas.microsoft.com/office/powerpoint/2010/main" val="2641989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51</a:t>
            </a:fld>
            <a:endParaRPr lang="hr-HR" altLang="sr-Latn-RS">
              <a:latin typeface="Arial" panose="020B0604020202020204" pitchFamily="34" charset="0"/>
            </a:endParaRPr>
          </a:p>
        </p:txBody>
      </p:sp>
    </p:spTree>
    <p:extLst>
      <p:ext uri="{BB962C8B-B14F-4D97-AF65-F5344CB8AC3E}">
        <p14:creationId xmlns:p14="http://schemas.microsoft.com/office/powerpoint/2010/main" val="708142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52</a:t>
            </a:fld>
            <a:endParaRPr lang="hr-HR" altLang="sr-Latn-RS">
              <a:latin typeface="Arial" panose="020B0604020202020204" pitchFamily="34" charset="0"/>
            </a:endParaRPr>
          </a:p>
        </p:txBody>
      </p:sp>
    </p:spTree>
    <p:extLst>
      <p:ext uri="{BB962C8B-B14F-4D97-AF65-F5344CB8AC3E}">
        <p14:creationId xmlns:p14="http://schemas.microsoft.com/office/powerpoint/2010/main" val="2340021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2</a:t>
            </a:fld>
            <a:endParaRPr lang="hr-HR" altLang="sr-Latn-RS">
              <a:latin typeface="Arial" panose="020B0604020202020204" pitchFamily="34" charset="0"/>
            </a:endParaRPr>
          </a:p>
        </p:txBody>
      </p:sp>
    </p:spTree>
    <p:extLst>
      <p:ext uri="{BB962C8B-B14F-4D97-AF65-F5344CB8AC3E}">
        <p14:creationId xmlns:p14="http://schemas.microsoft.com/office/powerpoint/2010/main" val="1603947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3</a:t>
            </a:fld>
            <a:endParaRPr lang="hr-HR" altLang="sr-Latn-RS">
              <a:latin typeface="Arial" panose="020B0604020202020204" pitchFamily="34" charset="0"/>
            </a:endParaRPr>
          </a:p>
        </p:txBody>
      </p:sp>
    </p:spTree>
    <p:extLst>
      <p:ext uri="{BB962C8B-B14F-4D97-AF65-F5344CB8AC3E}">
        <p14:creationId xmlns:p14="http://schemas.microsoft.com/office/powerpoint/2010/main" val="370136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4</a:t>
            </a:fld>
            <a:endParaRPr lang="hr-HR" altLang="sr-Latn-RS">
              <a:latin typeface="Arial" panose="020B0604020202020204" pitchFamily="34" charset="0"/>
            </a:endParaRPr>
          </a:p>
        </p:txBody>
      </p:sp>
    </p:spTree>
    <p:extLst>
      <p:ext uri="{BB962C8B-B14F-4D97-AF65-F5344CB8AC3E}">
        <p14:creationId xmlns:p14="http://schemas.microsoft.com/office/powerpoint/2010/main" val="734730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5</a:t>
            </a:fld>
            <a:endParaRPr lang="hr-HR" altLang="sr-Latn-RS">
              <a:latin typeface="Arial" panose="020B0604020202020204" pitchFamily="34" charset="0"/>
            </a:endParaRPr>
          </a:p>
        </p:txBody>
      </p:sp>
    </p:spTree>
    <p:extLst>
      <p:ext uri="{BB962C8B-B14F-4D97-AF65-F5344CB8AC3E}">
        <p14:creationId xmlns:p14="http://schemas.microsoft.com/office/powerpoint/2010/main" val="792349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6</a:t>
            </a:fld>
            <a:endParaRPr lang="hr-HR" altLang="sr-Latn-RS">
              <a:latin typeface="Arial" panose="020B0604020202020204" pitchFamily="34" charset="0"/>
            </a:endParaRPr>
          </a:p>
        </p:txBody>
      </p:sp>
    </p:spTree>
    <p:extLst>
      <p:ext uri="{BB962C8B-B14F-4D97-AF65-F5344CB8AC3E}">
        <p14:creationId xmlns:p14="http://schemas.microsoft.com/office/powerpoint/2010/main" val="1124451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7</a:t>
            </a:fld>
            <a:endParaRPr lang="hr-HR" altLang="sr-Latn-RS">
              <a:latin typeface="Arial" panose="020B0604020202020204" pitchFamily="34" charset="0"/>
            </a:endParaRPr>
          </a:p>
        </p:txBody>
      </p:sp>
    </p:spTree>
    <p:extLst>
      <p:ext uri="{BB962C8B-B14F-4D97-AF65-F5344CB8AC3E}">
        <p14:creationId xmlns:p14="http://schemas.microsoft.com/office/powerpoint/2010/main" val="112004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8</a:t>
            </a:fld>
            <a:endParaRPr lang="hr-HR" altLang="sr-Latn-RS">
              <a:latin typeface="Arial" panose="020B0604020202020204" pitchFamily="34" charset="0"/>
            </a:endParaRPr>
          </a:p>
        </p:txBody>
      </p:sp>
    </p:spTree>
    <p:extLst>
      <p:ext uri="{BB962C8B-B14F-4D97-AF65-F5344CB8AC3E}">
        <p14:creationId xmlns:p14="http://schemas.microsoft.com/office/powerpoint/2010/main" val="2635713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r-HR" altLang="sr-Latn-R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0CD7907-D77C-4B4B-A75C-403F27DA2AC0}" type="slidenum">
              <a:rPr lang="hr-HR" altLang="sr-Latn-RS">
                <a:latin typeface="Arial" panose="020B0604020202020204" pitchFamily="34" charset="0"/>
              </a:rPr>
              <a:pPr>
                <a:spcBef>
                  <a:spcPct val="0"/>
                </a:spcBef>
              </a:pPr>
              <a:t>9</a:t>
            </a:fld>
            <a:endParaRPr lang="hr-HR" altLang="sr-Latn-RS">
              <a:latin typeface="Arial" panose="020B0604020202020204" pitchFamily="34" charset="0"/>
            </a:endParaRPr>
          </a:p>
        </p:txBody>
      </p:sp>
    </p:spTree>
    <p:extLst>
      <p:ext uri="{BB962C8B-B14F-4D97-AF65-F5344CB8AC3E}">
        <p14:creationId xmlns:p14="http://schemas.microsoft.com/office/powerpoint/2010/main" val="22820177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hr-HR"/>
          </a:p>
        </p:txBody>
      </p:sp>
      <p:sp>
        <p:nvSpPr>
          <p:cNvPr id="4" name="Rectangle 11"/>
          <p:cNvSpPr>
            <a:spLocks noGrp="1" noChangeArrowheads="1"/>
          </p:cNvSpPr>
          <p:nvPr>
            <p:ph type="dt" sz="half" idx="10"/>
          </p:nvPr>
        </p:nvSpPr>
        <p:spPr>
          <a:ln/>
        </p:spPr>
        <p:txBody>
          <a:bodyPr/>
          <a:lstStyle>
            <a:lvl1pPr>
              <a:defRPr/>
            </a:lvl1pPr>
          </a:lstStyle>
          <a:p>
            <a:pPr>
              <a:defRPr/>
            </a:pPr>
            <a:r>
              <a:rPr lang="hr-HR" altLang="sr-Latn-RS"/>
              <a:t>Ime i prezime predavača</a:t>
            </a:r>
          </a:p>
        </p:txBody>
      </p:sp>
      <p:sp>
        <p:nvSpPr>
          <p:cNvPr id="5" name="Rectangle 13"/>
          <p:cNvSpPr>
            <a:spLocks noGrp="1" noChangeArrowheads="1"/>
          </p:cNvSpPr>
          <p:nvPr>
            <p:ph type="sldNum" sz="quarter" idx="11"/>
          </p:nvPr>
        </p:nvSpPr>
        <p:spPr>
          <a:ln/>
        </p:spPr>
        <p:txBody>
          <a:bodyPr/>
          <a:lstStyle>
            <a:lvl1pPr>
              <a:defRPr/>
            </a:lvl1pPr>
          </a:lstStyle>
          <a:p>
            <a:pPr>
              <a:defRPr/>
            </a:pPr>
            <a:fld id="{DF59B5C4-5052-48BC-B74C-450AB8A92364}" type="slidenum">
              <a:rPr lang="hr-HR" altLang="sr-Latn-RS"/>
              <a:pPr>
                <a:defRPr/>
              </a:pPr>
              <a:t>‹#›</a:t>
            </a:fld>
            <a:endParaRPr lang="hr-HR" altLang="sr-Latn-RS"/>
          </a:p>
        </p:txBody>
      </p:sp>
    </p:spTree>
    <p:extLst>
      <p:ext uri="{BB962C8B-B14F-4D97-AF65-F5344CB8AC3E}">
        <p14:creationId xmlns:p14="http://schemas.microsoft.com/office/powerpoint/2010/main" val="4117395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4" name="Picture 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2875" y="142875"/>
            <a:ext cx="931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p:cNvPicPr>
            <a:picLocks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0" y="1000125"/>
            <a:ext cx="9144000" cy="107950"/>
          </a:xfrm>
          <a:prstGeom prst="rect">
            <a:avLst/>
          </a:prstGeom>
          <a:solidFill>
            <a:schemeClr val="bg2">
              <a:alpha val="20000"/>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 name="Rectangle 8"/>
          <p:cNvSpPr>
            <a:spLocks noChangeArrowheads="1"/>
          </p:cNvSpPr>
          <p:nvPr userDrawn="1"/>
        </p:nvSpPr>
        <p:spPr bwMode="auto">
          <a:xfrm>
            <a:off x="1143000" y="142875"/>
            <a:ext cx="7715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altLang="sr-Latn-RS" sz="1400" b="1"/>
              <a:t>HRVATSKA KOMORA INŽENJERA GRAĐEVINARSTVA</a:t>
            </a:r>
            <a:endParaRPr lang="hr-HR" altLang="sr-Latn-RS" sz="1400"/>
          </a:p>
        </p:txBody>
      </p:sp>
      <p:sp>
        <p:nvSpPr>
          <p:cNvPr id="7" name="Rectangle 5"/>
          <p:cNvSpPr>
            <a:spLocks noChangeArrowheads="1"/>
          </p:cNvSpPr>
          <p:nvPr userDrawn="1"/>
        </p:nvSpPr>
        <p:spPr bwMode="auto">
          <a:xfrm>
            <a:off x="1143000" y="457200"/>
            <a:ext cx="771525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Aft>
                <a:spcPts val="600"/>
              </a:spcAft>
              <a:defRPr/>
            </a:pPr>
            <a:r>
              <a:rPr lang="hr-HR" altLang="sr-Latn-RS" sz="1200" b="1">
                <a:solidFill>
                  <a:srgbClr val="7F7F7F"/>
                </a:solidFill>
                <a:cs typeface="Times New Roman" pitchFamily="18" charset="0"/>
              </a:rPr>
              <a:t>DANI OVLAŠTENIH INŽENJERA GRAĐEVINARSTVA</a:t>
            </a:r>
            <a:endParaRPr lang="hr-HR" altLang="sr-Latn-RS" sz="1200">
              <a:solidFill>
                <a:srgbClr val="7F7F7F"/>
              </a:solidFill>
            </a:endParaRPr>
          </a:p>
          <a:p>
            <a:pPr algn="ctr">
              <a:spcAft>
                <a:spcPts val="600"/>
              </a:spcAft>
              <a:defRPr/>
            </a:pPr>
            <a:r>
              <a:rPr lang="hr-HR" altLang="sr-Latn-RS" sz="1200">
                <a:cs typeface="Times New Roman" pitchFamily="18" charset="0"/>
              </a:rPr>
              <a:t>Opatija, 2010.</a:t>
            </a:r>
            <a:endParaRPr lang="hr-HR" altLang="sr-Latn-RS"/>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8" name="Date Placeholder 3"/>
          <p:cNvSpPr>
            <a:spLocks noGrp="1"/>
          </p:cNvSpPr>
          <p:nvPr>
            <p:ph type="dt" sz="half" idx="10"/>
          </p:nvPr>
        </p:nvSpPr>
        <p:spPr>
          <a:xfrm>
            <a:off x="457200" y="6356350"/>
            <a:ext cx="2133600" cy="365125"/>
          </a:xfrm>
        </p:spPr>
        <p:txBody>
          <a:bodyPr/>
          <a:lstStyle>
            <a:lvl1pPr fontAlgn="auto">
              <a:spcBef>
                <a:spcPts val="0"/>
              </a:spcBef>
              <a:spcAft>
                <a:spcPts val="0"/>
              </a:spcAft>
              <a:defRPr sz="1800">
                <a:latin typeface="+mn-lt"/>
                <a:cs typeface="+mn-cs"/>
              </a:defRPr>
            </a:lvl1pPr>
          </a:lstStyle>
          <a:p>
            <a:pPr>
              <a:defRPr/>
            </a:pPr>
            <a:endParaRPr lang="hr-HR"/>
          </a:p>
        </p:txBody>
      </p:sp>
      <p:sp>
        <p:nvSpPr>
          <p:cNvPr id="9"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itchFamily="34" charset="0"/>
                <a:cs typeface="Arial" charset="0"/>
              </a:defRPr>
            </a:lvl1pPr>
          </a:lstStyle>
          <a:p>
            <a:pPr>
              <a:defRPr/>
            </a:pPr>
            <a:endParaRPr lang="hr-HR" altLang="sr-Latn-RS"/>
          </a:p>
        </p:txBody>
      </p:sp>
      <p:sp>
        <p:nvSpPr>
          <p:cNvPr id="10" name="Slide Number Placeholder 5"/>
          <p:cNvSpPr>
            <a:spLocks noGrp="1"/>
          </p:cNvSpPr>
          <p:nvPr>
            <p:ph type="sldNum" sz="quarter" idx="12"/>
          </p:nvPr>
        </p:nvSpPr>
        <p:spPr>
          <a:xfrm>
            <a:off x="6553200" y="6356350"/>
            <a:ext cx="2133600" cy="365125"/>
          </a:xfrm>
        </p:spPr>
        <p:txBody>
          <a:bodyPr/>
          <a:lstStyle>
            <a:lvl1pPr algn="l">
              <a:defRPr sz="1800" smtClean="0">
                <a:latin typeface="Calibri" panose="020F0502020204030204" pitchFamily="34" charset="0"/>
              </a:defRPr>
            </a:lvl1pPr>
          </a:lstStyle>
          <a:p>
            <a:pPr>
              <a:defRPr/>
            </a:pPr>
            <a:fld id="{540EEC7C-AA2A-4A1B-B288-589E9A700F40}" type="slidenum">
              <a:rPr lang="hr-HR" altLang="sr-Latn-RS"/>
              <a:pPr>
                <a:defRPr/>
              </a:pPr>
              <a:t>‹#›</a:t>
            </a:fld>
            <a:endParaRPr lang="hr-HR" altLang="sr-Latn-RS"/>
          </a:p>
        </p:txBody>
      </p:sp>
    </p:spTree>
    <p:extLst>
      <p:ext uri="{BB962C8B-B14F-4D97-AF65-F5344CB8AC3E}">
        <p14:creationId xmlns:p14="http://schemas.microsoft.com/office/powerpoint/2010/main" val="1951211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hr-HR" altLang="sr-Latn-RS"/>
              <a:t>Ime i prezime predavača</a:t>
            </a:r>
          </a:p>
        </p:txBody>
      </p:sp>
      <p:sp>
        <p:nvSpPr>
          <p:cNvPr id="3" name="Rectangle 13"/>
          <p:cNvSpPr>
            <a:spLocks noGrp="1" noChangeArrowheads="1"/>
          </p:cNvSpPr>
          <p:nvPr>
            <p:ph type="sldNum" sz="quarter" idx="11"/>
          </p:nvPr>
        </p:nvSpPr>
        <p:spPr>
          <a:ln/>
        </p:spPr>
        <p:txBody>
          <a:bodyPr/>
          <a:lstStyle>
            <a:lvl1pPr>
              <a:defRPr/>
            </a:lvl1pPr>
          </a:lstStyle>
          <a:p>
            <a:pPr>
              <a:defRPr/>
            </a:pPr>
            <a:fld id="{27742FF3-B87A-45D6-9A3E-D782A254165A}" type="slidenum">
              <a:rPr lang="hr-HR" altLang="sr-Latn-RS"/>
              <a:pPr>
                <a:defRPr/>
              </a:pPr>
              <a:t>‹#›</a:t>
            </a:fld>
            <a:endParaRPr lang="hr-HR" altLang="sr-Latn-RS"/>
          </a:p>
        </p:txBody>
      </p:sp>
    </p:spTree>
    <p:extLst>
      <p:ext uri="{BB962C8B-B14F-4D97-AF65-F5344CB8AC3E}">
        <p14:creationId xmlns:p14="http://schemas.microsoft.com/office/powerpoint/2010/main" val="964408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a:xfrm>
            <a:off x="457200" y="274638"/>
            <a:ext cx="8229600" cy="1143000"/>
          </a:xfrm>
          <a:prstGeom prst="rect">
            <a:avLst/>
          </a:prstGeom>
        </p:spPr>
        <p:txBody>
          <a:bodyPr/>
          <a:lstStyle/>
          <a:p>
            <a:r>
              <a:rPr lang="hr-HR"/>
              <a:t>Uredite stil naslova matrice</a:t>
            </a:r>
          </a:p>
        </p:txBody>
      </p:sp>
      <p:sp>
        <p:nvSpPr>
          <p:cNvPr id="3" name="Rezervirano mjesto sadržaja 2"/>
          <p:cNvSpPr>
            <a:spLocks noGrp="1"/>
          </p:cNvSpPr>
          <p:nvPr>
            <p:ph idx="1"/>
          </p:nvPr>
        </p:nvSpPr>
        <p:spPr>
          <a:xfrm>
            <a:off x="457200" y="1600200"/>
            <a:ext cx="8229600" cy="4525963"/>
          </a:xfrm>
          <a:prstGeom prst="rect">
            <a:avLst/>
          </a:prstGeo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ctangle 11"/>
          <p:cNvSpPr>
            <a:spLocks noGrp="1" noChangeArrowheads="1"/>
          </p:cNvSpPr>
          <p:nvPr>
            <p:ph type="dt" sz="half" idx="10"/>
          </p:nvPr>
        </p:nvSpPr>
        <p:spPr>
          <a:ln/>
        </p:spPr>
        <p:txBody>
          <a:bodyPr/>
          <a:lstStyle>
            <a:lvl1pPr>
              <a:defRPr/>
            </a:lvl1pPr>
          </a:lstStyle>
          <a:p>
            <a:pPr>
              <a:defRPr/>
            </a:pPr>
            <a:r>
              <a:rPr lang="hr-HR" altLang="sr-Latn-RS"/>
              <a:t>Ime i prezime predavača</a:t>
            </a:r>
          </a:p>
        </p:txBody>
      </p:sp>
      <p:sp>
        <p:nvSpPr>
          <p:cNvPr id="5" name="Rectangle 13"/>
          <p:cNvSpPr>
            <a:spLocks noGrp="1" noChangeArrowheads="1"/>
          </p:cNvSpPr>
          <p:nvPr>
            <p:ph type="sldNum" sz="quarter" idx="11"/>
          </p:nvPr>
        </p:nvSpPr>
        <p:spPr>
          <a:ln/>
        </p:spPr>
        <p:txBody>
          <a:bodyPr/>
          <a:lstStyle>
            <a:lvl1pPr>
              <a:defRPr/>
            </a:lvl1pPr>
          </a:lstStyle>
          <a:p>
            <a:pPr>
              <a:defRPr/>
            </a:pPr>
            <a:fld id="{CA97B197-5111-4B02-8047-EF5F65D3E305}" type="slidenum">
              <a:rPr lang="hr-HR" altLang="sr-Latn-RS"/>
              <a:pPr>
                <a:defRPr/>
              </a:pPr>
              <a:t>‹#›</a:t>
            </a:fld>
            <a:endParaRPr lang="hr-HR" altLang="sr-Latn-RS"/>
          </a:p>
        </p:txBody>
      </p:sp>
    </p:spTree>
    <p:extLst>
      <p:ext uri="{BB962C8B-B14F-4D97-AF65-F5344CB8AC3E}">
        <p14:creationId xmlns:p14="http://schemas.microsoft.com/office/powerpoint/2010/main" val="2696357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26" name="Picture 9" descr="image001"/>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956550" y="6337300"/>
            <a:ext cx="61118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Straight Connector 7"/>
          <p:cNvCxnSpPr/>
          <p:nvPr userDrawn="1"/>
        </p:nvCxnSpPr>
        <p:spPr>
          <a:xfrm>
            <a:off x="0" y="6308725"/>
            <a:ext cx="91440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035" name="Rectangle 11"/>
          <p:cNvSpPr>
            <a:spLocks noGrp="1" noChangeArrowheads="1"/>
          </p:cNvSpPr>
          <p:nvPr>
            <p:ph type="dt" sz="half" idx="2"/>
          </p:nvPr>
        </p:nvSpPr>
        <p:spPr bwMode="auto">
          <a:xfrm>
            <a:off x="107950" y="6381750"/>
            <a:ext cx="5976938"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Narrow" pitchFamily="34" charset="0"/>
                <a:cs typeface="Arial" charset="0"/>
              </a:defRPr>
            </a:lvl1pPr>
          </a:lstStyle>
          <a:p>
            <a:pPr>
              <a:defRPr/>
            </a:pPr>
            <a:r>
              <a:rPr lang="hr-HR" altLang="sr-Latn-RS" dirty="0"/>
              <a:t>Ime i prezime predavača</a:t>
            </a:r>
          </a:p>
        </p:txBody>
      </p:sp>
      <p:sp>
        <p:nvSpPr>
          <p:cNvPr id="1029" name="Rectangle 12"/>
          <p:cNvSpPr>
            <a:spLocks noChangeArrowheads="1"/>
          </p:cNvSpPr>
          <p:nvPr/>
        </p:nvSpPr>
        <p:spPr bwMode="auto">
          <a:xfrm>
            <a:off x="6011863" y="6381750"/>
            <a:ext cx="1944687"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r>
              <a:rPr lang="hr-HR" altLang="sr-Latn-RS" sz="1400" dirty="0"/>
              <a:t>HKIG – Opatija 2019.</a:t>
            </a:r>
          </a:p>
        </p:txBody>
      </p:sp>
      <p:sp>
        <p:nvSpPr>
          <p:cNvPr id="1037" name="Rectangle 13"/>
          <p:cNvSpPr>
            <a:spLocks noGrp="1" noChangeArrowheads="1"/>
          </p:cNvSpPr>
          <p:nvPr>
            <p:ph type="sldNum" sz="quarter" idx="4"/>
          </p:nvPr>
        </p:nvSpPr>
        <p:spPr bwMode="auto">
          <a:xfrm>
            <a:off x="8026400" y="6381750"/>
            <a:ext cx="1117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2000" smtClean="0">
                <a:latin typeface="Verdana" panose="020B0604030504040204" pitchFamily="34" charset="0"/>
              </a:defRPr>
            </a:lvl1pPr>
          </a:lstStyle>
          <a:p>
            <a:pPr>
              <a:defRPr/>
            </a:pPr>
            <a:fld id="{79AD9910-7AB1-46C5-8FA7-ED2DDB5247A5}" type="slidenum">
              <a:rPr lang="hr-HR" altLang="sr-Latn-RS"/>
              <a:pPr>
                <a:defRPr/>
              </a:pPr>
              <a:t>‹#›</a:t>
            </a:fld>
            <a:endParaRPr lang="hr-HR" altLang="sr-Latn-RS"/>
          </a:p>
        </p:txBody>
      </p:sp>
    </p:spTree>
  </p:cSld>
  <p:clrMap bg1="lt1" tx1="dk1" bg2="lt2" tx2="dk2" accent1="accent1" accent2="accent2" accent3="accent3" accent4="accent4" accent5="accent5" accent6="accent6" hlink="hlink" folHlink="folHlink"/>
  <p:sldLayoutIdLst>
    <p:sldLayoutId id="2147483774" r:id="rId1"/>
    <p:sldLayoutId id="2147483777" r:id="rId2"/>
    <p:sldLayoutId id="2147483775" r:id="rId3"/>
    <p:sldLayoutId id="2147483776" r:id="rId4"/>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zervirano mjesto datuma 1"/>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a:latin typeface="Arial Narrow" panose="020B0606020202030204" pitchFamily="34" charset="0"/>
              </a:rPr>
              <a:t>Ime i prezime predavača</a:t>
            </a:r>
          </a:p>
        </p:txBody>
      </p:sp>
      <p:sp>
        <p:nvSpPr>
          <p:cNvPr id="5123" name="Rezervirano mjesto broja slajda 2"/>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09DE799-DA9D-44F6-BE07-3F637AC10E48}" type="slidenum">
              <a:rPr lang="hr-HR" altLang="sr-Latn-RS">
                <a:latin typeface="Verdana" panose="020B0604030504040204" pitchFamily="34" charset="0"/>
              </a:rPr>
              <a:pPr/>
              <a:t>1</a:t>
            </a:fld>
            <a:endParaRPr lang="hr-HR" altLang="sr-Latn-RS">
              <a:latin typeface="Verdana" panose="020B0604030504040204" pitchFamily="34" charset="0"/>
            </a:endParaRPr>
          </a:p>
        </p:txBody>
      </p:sp>
      <p:sp>
        <p:nvSpPr>
          <p:cNvPr id="9" name="Rectangle 8"/>
          <p:cNvSpPr/>
          <p:nvPr/>
        </p:nvSpPr>
        <p:spPr>
          <a:xfrm>
            <a:off x="0" y="908050"/>
            <a:ext cx="9144000" cy="5949950"/>
          </a:xfrm>
          <a:prstGeom prst="rect">
            <a:avLst/>
          </a:prstGeom>
          <a:solidFill>
            <a:srgbClr val="112A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hr-HR"/>
          </a:p>
        </p:txBody>
      </p:sp>
      <p:sp>
        <p:nvSpPr>
          <p:cNvPr id="5125" name="Title 5"/>
          <p:cNvSpPr>
            <a:spLocks noGrp="1"/>
          </p:cNvSpPr>
          <p:nvPr>
            <p:ph type="ctrTitle" idx="4294967295"/>
          </p:nvPr>
        </p:nvSpPr>
        <p:spPr bwMode="auto">
          <a:xfrm>
            <a:off x="0" y="2071688"/>
            <a:ext cx="9144000" cy="1470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hr-HR" sz="3000" dirty="0" smtClean="0">
                <a:solidFill>
                  <a:schemeClr val="bg1"/>
                </a:solidFill>
                <a:latin typeface="Times New Roman" pitchFamily="18" charset="0"/>
                <a:cs typeface="Times New Roman" pitchFamily="18" charset="0"/>
              </a:rPr>
              <a:t/>
            </a:r>
            <a:br>
              <a:rPr lang="hr-HR" sz="3000" dirty="0" smtClean="0">
                <a:solidFill>
                  <a:schemeClr val="bg1"/>
                </a:solidFill>
                <a:latin typeface="Times New Roman" pitchFamily="18" charset="0"/>
                <a:cs typeface="Times New Roman" pitchFamily="18" charset="0"/>
              </a:rPr>
            </a:br>
            <a:r>
              <a:rPr lang="hr-HR" sz="4000" dirty="0" smtClean="0">
                <a:solidFill>
                  <a:schemeClr val="bg1"/>
                </a:solidFill>
                <a:latin typeface="Times New Roman" pitchFamily="18" charset="0"/>
                <a:cs typeface="Times New Roman" pitchFamily="18" charset="0"/>
              </a:rPr>
              <a:t>Zakonski </a:t>
            </a:r>
            <a:r>
              <a:rPr lang="hr-HR" sz="4000" dirty="0">
                <a:solidFill>
                  <a:schemeClr val="bg1"/>
                </a:solidFill>
                <a:latin typeface="Times New Roman" pitchFamily="18" charset="0"/>
                <a:cs typeface="Times New Roman" pitchFamily="18" charset="0"/>
              </a:rPr>
              <a:t>okvir i prekršaji odgovornih osoba na gradilištu</a:t>
            </a:r>
            <a:endParaRPr lang="hr-HR" altLang="sr-Latn-RS" sz="4000" dirty="0">
              <a:solidFill>
                <a:schemeClr val="bg1"/>
              </a:solidFill>
              <a:latin typeface="Times New Roman" pitchFamily="18" charset="0"/>
              <a:cs typeface="Times New Roman" pitchFamily="18" charset="0"/>
            </a:endParaRPr>
          </a:p>
        </p:txBody>
      </p:sp>
      <p:sp>
        <p:nvSpPr>
          <p:cNvPr id="5126" name="Subtitle 6"/>
          <p:cNvSpPr>
            <a:spLocks noGrp="1"/>
          </p:cNvSpPr>
          <p:nvPr>
            <p:ph type="subTitle" idx="4294967295"/>
          </p:nvPr>
        </p:nvSpPr>
        <p:spPr bwMode="auto">
          <a:xfrm>
            <a:off x="214312" y="5572125"/>
            <a:ext cx="7812087"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 typeface="Arial" panose="020B0604020202020204" pitchFamily="34" charset="0"/>
              <a:buNone/>
            </a:pPr>
            <a:r>
              <a:rPr lang="hr-HR" altLang="sr-Latn-RS" sz="1800" dirty="0">
                <a:solidFill>
                  <a:schemeClr val="bg1"/>
                </a:solidFill>
                <a:latin typeface="Times New Roman" panose="02020603050405020304" pitchFamily="18" charset="0"/>
                <a:cs typeface="Times New Roman" panose="02020603050405020304" pitchFamily="18" charset="0"/>
              </a:rPr>
              <a:t>Davorin Oršanić, dipl</a:t>
            </a:r>
            <a:r>
              <a:rPr lang="hr-HR" altLang="sr-Latn-RS" sz="1800" dirty="0" smtClean="0">
                <a:solidFill>
                  <a:schemeClr val="bg1"/>
                </a:solidFill>
                <a:latin typeface="Times New Roman" panose="02020603050405020304" pitchFamily="18" charset="0"/>
                <a:cs typeface="Times New Roman" panose="02020603050405020304" pitchFamily="18" charset="0"/>
              </a:rPr>
              <a:t>. ing. arh</a:t>
            </a:r>
            <a:r>
              <a:rPr lang="hr-HR" altLang="sr-Latn-RS" sz="1800" dirty="0">
                <a:solidFill>
                  <a:schemeClr val="bg1"/>
                </a:solidFill>
                <a:latin typeface="Times New Roman" panose="02020603050405020304" pitchFamily="18" charset="0"/>
                <a:cs typeface="Times New Roman" panose="02020603050405020304" pitchFamily="18" charset="0"/>
              </a:rPr>
              <a:t>., Ministarstvo graditeljstva i prostornoga uređenja, Zagreb</a:t>
            </a:r>
          </a:p>
        </p:txBody>
      </p:sp>
      <p:sp>
        <p:nvSpPr>
          <p:cNvPr id="5127" name="TextBox 3"/>
          <p:cNvSpPr txBox="1">
            <a:spLocks noChangeArrowheads="1"/>
          </p:cNvSpPr>
          <p:nvPr/>
        </p:nvSpPr>
        <p:spPr bwMode="auto">
          <a:xfrm>
            <a:off x="0" y="0"/>
            <a:ext cx="9144000" cy="855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hr-HR" altLang="sr-Latn-RS" b="1" dirty="0">
                <a:latin typeface="Times New Roman" panose="02020603050405020304" pitchFamily="18" charset="0"/>
                <a:cs typeface="Times New Roman" panose="02020603050405020304" pitchFamily="18" charset="0"/>
              </a:rPr>
              <a:t>		HRVATSKA  KOMORA  INŽENJERA  GRAĐEVINARSTVA</a:t>
            </a:r>
          </a:p>
          <a:p>
            <a:pPr eaLnBrk="1" hangingPunct="1"/>
            <a:endParaRPr lang="hr-HR" altLang="sr-Latn-RS" sz="600" b="1" dirty="0">
              <a:latin typeface="Times New Roman" panose="02020603050405020304" pitchFamily="18" charset="0"/>
              <a:cs typeface="Times New Roman" panose="02020603050405020304" pitchFamily="18" charset="0"/>
            </a:endParaRPr>
          </a:p>
          <a:p>
            <a:pPr eaLnBrk="1" hangingPunct="1"/>
            <a:r>
              <a:rPr lang="hr-HR" altLang="sr-Latn-RS" b="1" dirty="0">
                <a:latin typeface="Times New Roman" panose="02020603050405020304" pitchFamily="18" charset="0"/>
                <a:cs typeface="Times New Roman" panose="02020603050405020304" pitchFamily="18" charset="0"/>
              </a:rPr>
              <a:t>		Dani  Hrvatske komore inženjera  građevinarstva</a:t>
            </a:r>
            <a:r>
              <a:rPr lang="hr-HR" altLang="sr-Latn-RS" dirty="0">
                <a:latin typeface="Times New Roman" panose="02020603050405020304" pitchFamily="18" charset="0"/>
                <a:cs typeface="Times New Roman" panose="02020603050405020304" pitchFamily="18" charset="0"/>
              </a:rPr>
              <a:t>         </a:t>
            </a:r>
            <a:r>
              <a:rPr lang="hr-HR" altLang="sr-Latn-RS" b="1" dirty="0">
                <a:latin typeface="Times New Roman" panose="02020603050405020304" pitchFamily="18" charset="0"/>
                <a:cs typeface="Times New Roman" panose="02020603050405020304" pitchFamily="18" charset="0"/>
              </a:rPr>
              <a:t>Opatija, 2019.</a:t>
            </a:r>
          </a:p>
          <a:p>
            <a:pPr eaLnBrk="1" hangingPunct="1"/>
            <a:endParaRPr lang="hr-HR" altLang="sr-Latn-RS" sz="800" dirty="0">
              <a:latin typeface="Times New Roman" panose="02020603050405020304" pitchFamily="18" charset="0"/>
              <a:cs typeface="Times New Roman" panose="02020603050405020304" pitchFamily="18" charset="0"/>
            </a:endParaRPr>
          </a:p>
        </p:txBody>
      </p:sp>
      <p:cxnSp>
        <p:nvCxnSpPr>
          <p:cNvPr id="8" name="Straight Connector 7"/>
          <p:cNvCxnSpPr/>
          <p:nvPr/>
        </p:nvCxnSpPr>
        <p:spPr>
          <a:xfrm>
            <a:off x="0" y="5429250"/>
            <a:ext cx="91440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129" name="Subtitle 6"/>
          <p:cNvSpPr txBox="1">
            <a:spLocks/>
          </p:cNvSpPr>
          <p:nvPr/>
        </p:nvSpPr>
        <p:spPr bwMode="auto">
          <a:xfrm>
            <a:off x="0" y="3857625"/>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20000"/>
              </a:spcBef>
              <a:buFont typeface="Arial" panose="020B0604020202020204" pitchFamily="34" charset="0"/>
              <a:buNone/>
            </a:pPr>
            <a:r>
              <a:rPr lang="hr-HR" altLang="sr-Latn-RS" sz="2800" b="1" dirty="0">
                <a:solidFill>
                  <a:schemeClr val="bg1"/>
                </a:solidFill>
                <a:latin typeface="Times New Roman" panose="02020603050405020304" pitchFamily="18" charset="0"/>
                <a:cs typeface="Times New Roman" panose="02020603050405020304" pitchFamily="18" charset="0"/>
              </a:rPr>
              <a:t>Davorin Oršanić</a:t>
            </a:r>
          </a:p>
        </p:txBody>
      </p:sp>
      <p:pic>
        <p:nvPicPr>
          <p:cNvPr id="513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875" y="142875"/>
            <a:ext cx="9318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slow" p14:dur="2000" advTm="159307"/>
    </mc:Choice>
    <mc:Fallback xmlns="">
      <p:transition spd="slow" advTm="159307"/>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10</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57200" y="274638"/>
            <a:ext cx="8229600" cy="63408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a:t>DOKUMENTI ZA GRAĐENJE</a:t>
            </a:r>
          </a:p>
        </p:txBody>
      </p:sp>
      <p:sp>
        <p:nvSpPr>
          <p:cNvPr id="7173" name="Rectangle 3"/>
          <p:cNvSpPr>
            <a:spLocks noGrp="1" noChangeArrowheads="1"/>
          </p:cNvSpPr>
          <p:nvPr>
            <p:ph type="body" idx="1"/>
          </p:nvPr>
        </p:nvSpPr>
        <p:spPr bwMode="auto">
          <a:xfrm>
            <a:off x="355600" y="1196752"/>
            <a:ext cx="8229600" cy="504056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q"/>
            </a:pPr>
            <a:r>
              <a:rPr lang="hr-HR" altLang="sr-Latn-RS" sz="2000" b="1" spc="300" dirty="0">
                <a:solidFill>
                  <a:srgbClr val="002060"/>
                </a:solidFill>
              </a:rPr>
              <a:t>Građenje bez građevinske dozvole i glavnog projekta</a:t>
            </a:r>
          </a:p>
          <a:p>
            <a:pPr marL="0" indent="0" algn="just">
              <a:buNone/>
            </a:pPr>
            <a:endParaRPr lang="hr-HR" altLang="sr-Latn-RS" sz="2000" dirty="0"/>
          </a:p>
          <a:p>
            <a:pPr algn="just"/>
            <a:r>
              <a:rPr lang="hr-HR" altLang="sr-Latn-RS" sz="2000" dirty="0"/>
              <a:t>Jednostavne i druge građevine i radovi (određeni pravilnikom koji donosi ministar) grade se, odnosno izvode bez građevinske dozvole.</a:t>
            </a:r>
          </a:p>
          <a:p>
            <a:pPr algn="just"/>
            <a:r>
              <a:rPr lang="hr-HR" altLang="sr-Latn-RS" sz="2000" dirty="0"/>
              <a:t>Građenju tih građevina i izvođenju radova može se pristupiti na temelju glavnog projekta, tipskog projekta (rješenje </a:t>
            </a:r>
            <a:r>
              <a:rPr lang="hr-HR" altLang="sr-Latn-RS" sz="2000" dirty="0" err="1"/>
              <a:t>MGIPU</a:t>
            </a:r>
            <a:r>
              <a:rPr lang="hr-HR" altLang="sr-Latn-RS" sz="2000" dirty="0"/>
              <a:t> o tipskom projektu), drugog akta, odnosno bez akta ako je to propisano navedenim pravilnikom </a:t>
            </a:r>
          </a:p>
          <a:p>
            <a:pPr algn="just"/>
            <a:r>
              <a:rPr lang="hr-HR" altLang="sr-Latn-RS" sz="2000" dirty="0"/>
              <a:t>Potreba provedbe stručnog nadzora građenja tih građevina i izvođenja radova te obveza prijave početka građenja, odnosno izvođenja istih propisuje se navedenim pravilnikom.</a:t>
            </a:r>
          </a:p>
          <a:p>
            <a:pPr algn="just"/>
            <a:r>
              <a:rPr lang="hr-HR" altLang="sr-Latn-RS" sz="2000" dirty="0"/>
              <a:t>U projektiranju i građenju tih građevina te izvođenju radova investitor, projektant i izvođač dužni su pridržavati se svih propisa i pravila struke koji se odnose na njihovo građenje te se iste ne smiju projektirati, graditi, odnosno izvoditi ako je to zabranjeno prostornim planom ili na drugi način protivno prostornom planu (uz propisane iznimke).</a:t>
            </a:r>
          </a:p>
          <a:p>
            <a:endParaRPr lang="hr-HR" altLang="sr-Latn-RS" sz="1200" dirty="0"/>
          </a:p>
        </p:txBody>
      </p:sp>
    </p:spTree>
    <p:extLst>
      <p:ext uri="{BB962C8B-B14F-4D97-AF65-F5344CB8AC3E}">
        <p14:creationId xmlns:p14="http://schemas.microsoft.com/office/powerpoint/2010/main" val="3688090593"/>
      </p:ext>
    </p:extLst>
  </p:cSld>
  <p:clrMapOvr>
    <a:masterClrMapping/>
  </p:clrMapOvr>
  <p:transition spd="slow" advTm="52337">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11</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57200" y="274638"/>
            <a:ext cx="8229600" cy="56165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smtClean="0">
                <a:solidFill>
                  <a:srgbClr val="002060"/>
                </a:solidFill>
              </a:rPr>
              <a:t>PREKRŠAJNI ZAKON</a:t>
            </a:r>
            <a:endParaRPr lang="hr-HR" altLang="sr-Latn-RS" sz="3200" b="1" dirty="0">
              <a:solidFill>
                <a:srgbClr val="002060"/>
              </a:solidFill>
            </a:endParaRPr>
          </a:p>
        </p:txBody>
      </p:sp>
      <p:sp>
        <p:nvSpPr>
          <p:cNvPr id="7173" name="Rectangle 3"/>
          <p:cNvSpPr>
            <a:spLocks noGrp="1" noChangeArrowheads="1"/>
          </p:cNvSpPr>
          <p:nvPr>
            <p:ph type="body" idx="1"/>
          </p:nvPr>
        </p:nvSpPr>
        <p:spPr bwMode="auto">
          <a:xfrm>
            <a:off x="457200" y="1124744"/>
            <a:ext cx="8229600" cy="496855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buNone/>
            </a:pPr>
            <a:r>
              <a:rPr lang="hr-HR" sz="2000" b="1" dirty="0"/>
              <a:t>Članak 108.</a:t>
            </a:r>
          </a:p>
          <a:p>
            <a:pPr marL="800100" lvl="2" indent="0">
              <a:buNone/>
            </a:pPr>
            <a:r>
              <a:rPr lang="hr-HR" sz="1800" b="1" dirty="0" smtClean="0"/>
              <a:t>Stranke </a:t>
            </a:r>
            <a:r>
              <a:rPr lang="hr-HR" sz="1800" b="1" dirty="0"/>
              <a:t>u prekršajnom postupku su</a:t>
            </a:r>
            <a:r>
              <a:rPr lang="hr-HR" sz="1800" b="1" dirty="0" smtClean="0"/>
              <a:t>: </a:t>
            </a:r>
            <a:r>
              <a:rPr lang="hr-HR" sz="1800" b="1" dirty="0"/>
              <a:t/>
            </a:r>
            <a:br>
              <a:rPr lang="hr-HR" sz="1800" b="1" dirty="0"/>
            </a:br>
            <a:r>
              <a:rPr lang="hr-HR" sz="1800" b="1" dirty="0"/>
              <a:t>1. ovlašteni tužitelj,</a:t>
            </a:r>
            <a:br>
              <a:rPr lang="hr-HR" sz="1800" b="1" dirty="0"/>
            </a:br>
            <a:r>
              <a:rPr lang="hr-HR" sz="1800" b="1" dirty="0"/>
              <a:t>2. </a:t>
            </a:r>
            <a:r>
              <a:rPr lang="hr-HR" sz="1800" b="1" dirty="0" smtClean="0"/>
              <a:t>okrivljenik</a:t>
            </a:r>
            <a:r>
              <a:rPr lang="hr-HR" sz="2200" dirty="0"/>
              <a:t/>
            </a:r>
            <a:br>
              <a:rPr lang="hr-HR" sz="2200" dirty="0"/>
            </a:br>
            <a:endParaRPr lang="hr-HR" sz="1000" dirty="0" smtClean="0"/>
          </a:p>
          <a:p>
            <a:pPr marL="800100" lvl="2" indent="0">
              <a:buNone/>
            </a:pPr>
            <a:r>
              <a:rPr lang="hr-HR" sz="1800" b="1" dirty="0" smtClean="0"/>
              <a:t>Sudionici </a:t>
            </a:r>
            <a:r>
              <a:rPr lang="hr-HR" sz="1800" b="1" dirty="0"/>
              <a:t>u prekršajnom postupku su:</a:t>
            </a:r>
            <a:br>
              <a:rPr lang="hr-HR" sz="1800" b="1" dirty="0"/>
            </a:br>
            <a:r>
              <a:rPr lang="hr-HR" sz="1800" b="1" dirty="0"/>
              <a:t>1. branitelj okrivljenika,</a:t>
            </a:r>
            <a:br>
              <a:rPr lang="hr-HR" sz="1800" b="1" dirty="0"/>
            </a:br>
            <a:r>
              <a:rPr lang="hr-HR" sz="1800" b="1" dirty="0"/>
              <a:t>2. zakonski zastupnik ili opunomoćenik,</a:t>
            </a:r>
            <a:br>
              <a:rPr lang="hr-HR" sz="1800" b="1" dirty="0"/>
            </a:br>
            <a:r>
              <a:rPr lang="hr-HR" sz="1800" b="1" dirty="0"/>
              <a:t>3. </a:t>
            </a:r>
            <a:r>
              <a:rPr lang="hr-HR" sz="1800" b="1" dirty="0" err="1"/>
              <a:t>oštećenik</a:t>
            </a:r>
            <a:r>
              <a:rPr lang="hr-HR" sz="1800" b="1" dirty="0"/>
              <a:t>,</a:t>
            </a:r>
            <a:br>
              <a:rPr lang="hr-HR" sz="1800" b="1" dirty="0"/>
            </a:br>
            <a:r>
              <a:rPr lang="hr-HR" sz="1800" b="1" dirty="0"/>
              <a:t>4. druga osoba koje se tiče vođenje određenog prekršajnog </a:t>
            </a:r>
            <a:r>
              <a:rPr lang="hr-HR" sz="1800" b="1" dirty="0" smtClean="0"/>
              <a:t>postupka</a:t>
            </a:r>
            <a:endParaRPr lang="hr-HR" sz="1800" b="1" dirty="0"/>
          </a:p>
          <a:p>
            <a:pPr marL="0" indent="0">
              <a:buNone/>
            </a:pPr>
            <a:r>
              <a:rPr lang="hr-HR" sz="2000" b="1" dirty="0" smtClean="0"/>
              <a:t>Članak </a:t>
            </a:r>
            <a:r>
              <a:rPr lang="hr-HR" sz="2000" b="1" dirty="0"/>
              <a:t>109.</a:t>
            </a:r>
          </a:p>
          <a:p>
            <a:pPr marL="800100" lvl="2" indent="0">
              <a:buNone/>
            </a:pPr>
            <a:r>
              <a:rPr lang="hr-HR" sz="1800" b="1" dirty="0" smtClean="0"/>
              <a:t>Ovlašteni </a:t>
            </a:r>
            <a:r>
              <a:rPr lang="hr-HR" sz="1800" b="1" dirty="0"/>
              <a:t>tužitelji su:</a:t>
            </a:r>
            <a:br>
              <a:rPr lang="hr-HR" sz="1800" b="1" dirty="0"/>
            </a:br>
            <a:r>
              <a:rPr lang="hr-HR" sz="1800" b="1" dirty="0"/>
              <a:t>1. državni odvjetnik,</a:t>
            </a:r>
            <a:br>
              <a:rPr lang="hr-HR" sz="1800" b="1" dirty="0"/>
            </a:br>
            <a:r>
              <a:rPr lang="hr-HR" sz="1800" b="1" dirty="0"/>
              <a:t>2. tijelo državne uprave,</a:t>
            </a:r>
            <a:br>
              <a:rPr lang="hr-HR" sz="1800" b="1" dirty="0"/>
            </a:br>
            <a:r>
              <a:rPr lang="hr-HR" sz="1800" b="1" dirty="0"/>
              <a:t>3. pravna osoba s javnim ovlastima,</a:t>
            </a:r>
            <a:br>
              <a:rPr lang="hr-HR" sz="1800" b="1" dirty="0"/>
            </a:br>
            <a:r>
              <a:rPr lang="hr-HR" sz="1800" b="1" dirty="0"/>
              <a:t>4. </a:t>
            </a:r>
            <a:r>
              <a:rPr lang="hr-HR" sz="1800" b="1" dirty="0" err="1" smtClean="0"/>
              <a:t>oštećenik</a:t>
            </a:r>
            <a:r>
              <a:rPr lang="hr-HR" sz="1800" b="1" dirty="0"/>
              <a:t/>
            </a:r>
            <a:br>
              <a:rPr lang="hr-HR" sz="1800" b="1" dirty="0"/>
            </a:br>
            <a:endParaRPr lang="hr-HR" sz="1800" b="1" dirty="0"/>
          </a:p>
          <a:p>
            <a:endParaRPr lang="hr-HR" sz="2000" dirty="0"/>
          </a:p>
        </p:txBody>
      </p:sp>
    </p:spTree>
    <p:extLst>
      <p:ext uri="{BB962C8B-B14F-4D97-AF65-F5344CB8AC3E}">
        <p14:creationId xmlns:p14="http://schemas.microsoft.com/office/powerpoint/2010/main" val="3440725955"/>
      </p:ext>
    </p:extLst>
  </p:cSld>
  <p:clrMapOvr>
    <a:masterClrMapping/>
  </p:clrMapOvr>
  <p:transition spd="slow" advTm="65743">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12</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a:solidFill>
                  <a:srgbClr val="002060"/>
                </a:solidFill>
              </a:rPr>
              <a:t>IZVOĐAČ I NADZORNI </a:t>
            </a:r>
            <a:r>
              <a:rPr lang="hr-HR" altLang="sr-Latn-RS" sz="3200" b="1" dirty="0" smtClean="0">
                <a:solidFill>
                  <a:srgbClr val="002060"/>
                </a:solidFill>
              </a:rPr>
              <a:t>INŽENJER</a:t>
            </a:r>
            <a:br>
              <a:rPr lang="hr-HR" altLang="sr-Latn-RS" sz="3200" b="1" dirty="0" smtClean="0">
                <a:solidFill>
                  <a:srgbClr val="002060"/>
                </a:solidFill>
              </a:rPr>
            </a:br>
            <a:r>
              <a:rPr lang="hr-HR" altLang="sr-Latn-RS" sz="3200" b="1" dirty="0" smtClean="0">
                <a:solidFill>
                  <a:srgbClr val="002060"/>
                </a:solidFill>
              </a:rPr>
              <a:t>OBVEZE I PREKRŠAJNE ODREDBE</a:t>
            </a:r>
            <a:r>
              <a:rPr lang="hr-HR" altLang="sr-Latn-RS" sz="3400" dirty="0" smtClean="0">
                <a:solidFill>
                  <a:srgbClr val="002060"/>
                </a:solidFill>
              </a:rPr>
              <a:t>  </a:t>
            </a:r>
            <a:endParaRPr lang="hr-HR" altLang="sr-Latn-RS" sz="3400" dirty="0">
              <a:solidFill>
                <a:srgbClr val="002060"/>
              </a:solidFill>
            </a:endParaRPr>
          </a:p>
        </p:txBody>
      </p:sp>
      <p:sp>
        <p:nvSpPr>
          <p:cNvPr id="7173" name="Rectangle 3"/>
          <p:cNvSpPr>
            <a:spLocks noGrp="1" noChangeArrowheads="1"/>
          </p:cNvSpPr>
          <p:nvPr>
            <p:ph type="body" idx="1"/>
          </p:nvPr>
        </p:nvSpPr>
        <p:spPr bwMode="auto">
          <a:xfrm>
            <a:off x="457200" y="1628800"/>
            <a:ext cx="8229600" cy="4464496"/>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just">
              <a:buNone/>
            </a:pPr>
            <a:r>
              <a:rPr lang="hr-HR" sz="1800" b="1" dirty="0" smtClean="0">
                <a:solidFill>
                  <a:srgbClr val="C00000"/>
                </a:solidFill>
              </a:rPr>
              <a:t>IZVOĐAČ</a:t>
            </a:r>
            <a:r>
              <a:rPr lang="hr-HR" sz="1800" dirty="0" smtClean="0">
                <a:solidFill>
                  <a:srgbClr val="C00000"/>
                </a:solidFill>
              </a:rPr>
              <a:t> </a:t>
            </a:r>
            <a:r>
              <a:rPr lang="hr-HR" sz="1800" b="1" dirty="0"/>
              <a:t>je osoba koja gradi ili izvodi pojedine radove na građevini. </a:t>
            </a:r>
            <a:endParaRPr lang="hr-HR" sz="1800" b="1" dirty="0" smtClean="0"/>
          </a:p>
          <a:p>
            <a:pPr marL="0" indent="0" algn="just">
              <a:buNone/>
            </a:pPr>
            <a:endParaRPr lang="hr-HR" sz="800" b="1" dirty="0" smtClean="0"/>
          </a:p>
          <a:p>
            <a:pPr marL="0" indent="0" algn="just">
              <a:buNone/>
            </a:pPr>
            <a:r>
              <a:rPr lang="hr-HR" sz="1800" b="1" dirty="0" smtClean="0">
                <a:solidFill>
                  <a:srgbClr val="00B0F0"/>
                </a:solidFill>
              </a:rPr>
              <a:t>STRUČNI </a:t>
            </a:r>
            <a:r>
              <a:rPr lang="hr-HR" sz="1800" b="1" dirty="0">
                <a:solidFill>
                  <a:srgbClr val="00B0F0"/>
                </a:solidFill>
              </a:rPr>
              <a:t>NADZOR </a:t>
            </a:r>
            <a:r>
              <a:rPr lang="hr-HR" sz="1800" b="1" dirty="0" smtClean="0"/>
              <a:t>- </a:t>
            </a:r>
            <a:r>
              <a:rPr lang="hr-HR" sz="1800" dirty="0"/>
              <a:t>obavlja ga pravna osoba ili fizička osoba u svojstvu nadzornog inženjera koja poslove stručnog nadzora obavlja u vlastitom ili zajedničkom uredu </a:t>
            </a:r>
            <a:endParaRPr lang="hr-HR" sz="1800" dirty="0" smtClean="0"/>
          </a:p>
          <a:p>
            <a:pPr marL="0" indent="0" algn="just">
              <a:buNone/>
            </a:pPr>
            <a:endParaRPr lang="hr-HR" sz="800" b="1" dirty="0" smtClean="0"/>
          </a:p>
          <a:p>
            <a:pPr marL="0" indent="0" algn="just">
              <a:buNone/>
            </a:pPr>
            <a:r>
              <a:rPr lang="hr-HR" sz="1800" b="1" dirty="0" smtClean="0">
                <a:solidFill>
                  <a:srgbClr val="00B0F0"/>
                </a:solidFill>
              </a:rPr>
              <a:t>Nadzorni </a:t>
            </a:r>
            <a:r>
              <a:rPr lang="hr-HR" sz="1800" b="1" dirty="0">
                <a:solidFill>
                  <a:srgbClr val="00B0F0"/>
                </a:solidFill>
              </a:rPr>
              <a:t>inženjer </a:t>
            </a:r>
            <a:r>
              <a:rPr lang="hr-HR" sz="1800" b="1" dirty="0"/>
              <a:t>je fizička osoba koja prema posebnom zakonu ima pravo uporabe strukovnog naziva ovlašteni arhitekt ili ovlašteni inženjer i provodi u ime investitora stručni nadzor građenja</a:t>
            </a:r>
          </a:p>
          <a:p>
            <a:pPr marL="0" indent="0" algn="just">
              <a:buNone/>
            </a:pPr>
            <a:endParaRPr lang="hr-HR" sz="800" dirty="0" smtClean="0"/>
          </a:p>
          <a:p>
            <a:pPr marL="0" indent="0" algn="just">
              <a:buNone/>
            </a:pPr>
            <a:r>
              <a:rPr lang="hr-HR" sz="1800" b="1" dirty="0" smtClean="0">
                <a:solidFill>
                  <a:srgbClr val="C00000"/>
                </a:solidFill>
              </a:rPr>
              <a:t>OBVEZE IZVOĐAČA</a:t>
            </a:r>
            <a:r>
              <a:rPr lang="hr-HR" sz="1800" dirty="0" smtClean="0">
                <a:solidFill>
                  <a:srgbClr val="C00000"/>
                </a:solidFill>
              </a:rPr>
              <a:t> </a:t>
            </a:r>
            <a:r>
              <a:rPr lang="hr-HR" sz="1800" dirty="0" smtClean="0"/>
              <a:t>proizlaze iz odredbi Članka </a:t>
            </a:r>
            <a:r>
              <a:rPr lang="hr-HR" sz="1800" dirty="0"/>
              <a:t>53., </a:t>
            </a:r>
            <a:r>
              <a:rPr lang="hr-HR" sz="1800" dirty="0" smtClean="0"/>
              <a:t>Članka </a:t>
            </a:r>
            <a:r>
              <a:rPr lang="hr-HR" sz="1800" dirty="0"/>
              <a:t>54. i Članak 55. Zakona o </a:t>
            </a:r>
            <a:r>
              <a:rPr lang="hr-HR" sz="1800" dirty="0" smtClean="0"/>
              <a:t>gradnji, a prekršajne </a:t>
            </a:r>
            <a:r>
              <a:rPr lang="hr-HR" sz="1800" dirty="0"/>
              <a:t>odredbe u vezi s navedenim člancima propisane su Člankom 167. Zakona o gradnji</a:t>
            </a:r>
          </a:p>
          <a:p>
            <a:pPr marL="0" indent="0" algn="just">
              <a:buNone/>
            </a:pPr>
            <a:endParaRPr lang="hr-HR" sz="800" dirty="0"/>
          </a:p>
          <a:p>
            <a:pPr marL="0" indent="0" algn="just">
              <a:buNone/>
            </a:pPr>
            <a:r>
              <a:rPr lang="hr-HR" sz="1800" b="1" dirty="0" smtClean="0">
                <a:solidFill>
                  <a:srgbClr val="00B0F0"/>
                </a:solidFill>
              </a:rPr>
              <a:t>OBVEZE STRUČNOG NADZORA – NADZORNOG INŽENJERA </a:t>
            </a:r>
            <a:r>
              <a:rPr lang="hr-HR" sz="1800" dirty="0" smtClean="0"/>
              <a:t>proizlaze iz odredbi</a:t>
            </a:r>
            <a:r>
              <a:rPr lang="hr-HR" sz="1800" b="1" dirty="0" smtClean="0"/>
              <a:t> </a:t>
            </a:r>
            <a:r>
              <a:rPr lang="hr-HR" sz="1800" dirty="0" smtClean="0"/>
              <a:t>Članka </a:t>
            </a:r>
            <a:r>
              <a:rPr lang="hr-HR" sz="1800" dirty="0"/>
              <a:t>56., </a:t>
            </a:r>
            <a:r>
              <a:rPr lang="hr-HR" sz="1800" dirty="0" smtClean="0"/>
              <a:t>Članka </a:t>
            </a:r>
            <a:r>
              <a:rPr lang="hr-HR" sz="1800" dirty="0"/>
              <a:t>57., </a:t>
            </a:r>
            <a:r>
              <a:rPr lang="hr-HR" sz="1800" dirty="0" smtClean="0"/>
              <a:t>Članka </a:t>
            </a:r>
            <a:r>
              <a:rPr lang="hr-HR" sz="1800" dirty="0"/>
              <a:t>58., </a:t>
            </a:r>
            <a:r>
              <a:rPr lang="hr-HR" sz="1800" dirty="0" smtClean="0"/>
              <a:t>Članka </a:t>
            </a:r>
            <a:r>
              <a:rPr lang="hr-HR" sz="1800" dirty="0"/>
              <a:t>59. i </a:t>
            </a:r>
            <a:r>
              <a:rPr lang="hr-HR" sz="1800" dirty="0" smtClean="0"/>
              <a:t>Članka </a:t>
            </a:r>
            <a:r>
              <a:rPr lang="hr-HR" sz="1800" dirty="0"/>
              <a:t>60. Zakona o </a:t>
            </a:r>
            <a:r>
              <a:rPr lang="hr-HR" sz="1800" dirty="0" smtClean="0"/>
              <a:t>gradnji, a prekršajne </a:t>
            </a:r>
            <a:r>
              <a:rPr lang="hr-HR" sz="1800" dirty="0"/>
              <a:t>odredbe u vezi s navedenim člancima propisane su Člankom 168. i Člankom 169. Zakona o gradnji</a:t>
            </a:r>
          </a:p>
          <a:p>
            <a:endParaRPr lang="hr-HR" sz="2000" dirty="0"/>
          </a:p>
        </p:txBody>
      </p:sp>
    </p:spTree>
    <p:extLst>
      <p:ext uri="{BB962C8B-B14F-4D97-AF65-F5344CB8AC3E}">
        <p14:creationId xmlns:p14="http://schemas.microsoft.com/office/powerpoint/2010/main" val="1240468392"/>
      </p:ext>
    </p:extLst>
  </p:cSld>
  <p:clrMapOvr>
    <a:masterClrMapping/>
  </p:clrMapOvr>
  <mc:AlternateContent xmlns:mc="http://schemas.openxmlformats.org/markup-compatibility/2006" xmlns:p14="http://schemas.microsoft.com/office/powerpoint/2010/main">
    <mc:Choice Requires="p14">
      <p:transition spd="slow" p14:dur="2000" advTm="42370"/>
    </mc:Choice>
    <mc:Fallback xmlns="">
      <p:transition spd="slow" advTm="4237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13</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smtClean="0">
                <a:solidFill>
                  <a:srgbClr val="002060"/>
                </a:solidFill>
              </a:rPr>
              <a:t>OPĆA OBVEZA NADZORNOG INŽENJERA I PREKRŠAJNA ODREDBA  </a:t>
            </a:r>
            <a:endParaRPr lang="hr-HR" altLang="sr-Latn-RS" sz="3200" b="1" dirty="0">
              <a:solidFill>
                <a:srgbClr val="002060"/>
              </a:solidFill>
            </a:endParaRPr>
          </a:p>
        </p:txBody>
      </p:sp>
      <p:sp>
        <p:nvSpPr>
          <p:cNvPr id="7173" name="Rectangle 3"/>
          <p:cNvSpPr>
            <a:spLocks noGrp="1" noChangeArrowheads="1"/>
          </p:cNvSpPr>
          <p:nvPr>
            <p:ph type="body" idx="1"/>
          </p:nvPr>
        </p:nvSpPr>
        <p:spPr bwMode="auto">
          <a:xfrm>
            <a:off x="457200" y="1628800"/>
            <a:ext cx="8229600" cy="460851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just">
              <a:buNone/>
            </a:pPr>
            <a:r>
              <a:rPr lang="hr-HR" sz="1900" dirty="0" smtClean="0">
                <a:solidFill>
                  <a:srgbClr val="00B0F0"/>
                </a:solidFill>
              </a:rPr>
              <a:t>Nadzorni </a:t>
            </a:r>
            <a:r>
              <a:rPr lang="hr-HR" sz="1900" dirty="0">
                <a:solidFill>
                  <a:srgbClr val="00B0F0"/>
                </a:solidFill>
              </a:rPr>
              <a:t>inženjer </a:t>
            </a:r>
            <a:r>
              <a:rPr lang="hr-HR" sz="1900" b="1" dirty="0"/>
              <a:t>mora bez odgode </a:t>
            </a:r>
            <a:r>
              <a:rPr lang="hr-HR" sz="1900" dirty="0"/>
              <a:t>upoznati </a:t>
            </a:r>
            <a:r>
              <a:rPr lang="hr-HR" sz="1900" b="1" dirty="0"/>
              <a:t>investitora</a:t>
            </a:r>
            <a:r>
              <a:rPr lang="hr-HR" sz="1900" dirty="0"/>
              <a:t> sa svim </a:t>
            </a:r>
            <a:r>
              <a:rPr lang="hr-HR" sz="1900" b="1" dirty="0"/>
              <a:t>nedostacima</a:t>
            </a:r>
            <a:r>
              <a:rPr lang="hr-HR" sz="1900" dirty="0"/>
              <a:t>, odnosno </a:t>
            </a:r>
            <a:r>
              <a:rPr lang="hr-HR" sz="1900" b="1" dirty="0"/>
              <a:t>nepravilnostima</a:t>
            </a:r>
            <a:r>
              <a:rPr lang="hr-HR" sz="1900" dirty="0"/>
              <a:t> koje uoči u </a:t>
            </a:r>
            <a:r>
              <a:rPr lang="hr-HR" sz="1900" b="1" dirty="0"/>
              <a:t>glavnom projektu </a:t>
            </a:r>
            <a:r>
              <a:rPr lang="hr-HR" sz="1900" dirty="0"/>
              <a:t>i </a:t>
            </a:r>
            <a:r>
              <a:rPr lang="hr-HR" sz="1900" b="1" dirty="0"/>
              <a:t>tijekom građenja</a:t>
            </a:r>
            <a:r>
              <a:rPr lang="hr-HR" sz="1900" dirty="0"/>
              <a:t>, a </a:t>
            </a:r>
            <a:r>
              <a:rPr lang="hr-HR" sz="1900" b="1" dirty="0"/>
              <a:t>investitora</a:t>
            </a:r>
            <a:r>
              <a:rPr lang="hr-HR" sz="1900" dirty="0"/>
              <a:t> i </a:t>
            </a:r>
            <a:r>
              <a:rPr lang="hr-HR" sz="1900" b="1" dirty="0"/>
              <a:t>građevinsku inspekciju </a:t>
            </a:r>
            <a:r>
              <a:rPr lang="hr-HR" sz="1900" dirty="0"/>
              <a:t>i </a:t>
            </a:r>
            <a:r>
              <a:rPr lang="hr-HR" sz="1900" b="1" dirty="0"/>
              <a:t>druge inspekcije </a:t>
            </a:r>
            <a:r>
              <a:rPr lang="hr-HR" sz="1900" dirty="0"/>
              <a:t>o poduzetim </a:t>
            </a:r>
            <a:r>
              <a:rPr lang="hr-HR" sz="1900" dirty="0" smtClean="0"/>
              <a:t>mjerama </a:t>
            </a:r>
          </a:p>
          <a:p>
            <a:pPr marL="0" indent="0" algn="just">
              <a:spcBef>
                <a:spcPts val="1200"/>
              </a:spcBef>
              <a:buNone/>
            </a:pPr>
            <a:r>
              <a:rPr lang="hr-HR" sz="1900" b="1" dirty="0" smtClean="0"/>
              <a:t>PREKRŠAJ </a:t>
            </a:r>
            <a:r>
              <a:rPr lang="hr-HR" sz="1900" b="1" dirty="0">
                <a:solidFill>
                  <a:srgbClr val="00B0F0"/>
                </a:solidFill>
              </a:rPr>
              <a:t>STRUČNOG NADZORA </a:t>
            </a:r>
            <a:r>
              <a:rPr lang="hr-HR" sz="1900" b="1" dirty="0"/>
              <a:t>- </a:t>
            </a:r>
            <a:r>
              <a:rPr lang="hr-HR" sz="1900" dirty="0"/>
              <a:t>ako nadzorni inženjer bez odgađanja ne upozna o svim nedostacima i nepravilnostima koje uoči tijekom građenja investitora te građevinsku i druge inspekcije o poduzetim mjerama, kaznit će se novčanom kaznom:</a:t>
            </a:r>
          </a:p>
          <a:p>
            <a:pPr marL="0" indent="0" algn="just">
              <a:buNone/>
            </a:pPr>
            <a:endParaRPr lang="hr-HR" sz="800" b="1" dirty="0"/>
          </a:p>
          <a:p>
            <a:pPr marL="0" indent="0" algn="just">
              <a:buNone/>
            </a:pPr>
            <a:r>
              <a:rPr lang="hr-HR" sz="1900" b="1" dirty="0"/>
              <a:t>Pravna osoba </a:t>
            </a:r>
            <a:r>
              <a:rPr lang="hr-HR" sz="1900" dirty="0"/>
              <a:t>u iznosu od </a:t>
            </a:r>
            <a:r>
              <a:rPr lang="hr-HR" sz="1900" b="1" dirty="0"/>
              <a:t>25.000,00 </a:t>
            </a:r>
            <a:r>
              <a:rPr lang="hr-HR" sz="1900" dirty="0"/>
              <a:t>do </a:t>
            </a:r>
            <a:r>
              <a:rPr lang="hr-HR" sz="1900" b="1" dirty="0"/>
              <a:t>50.000,00 kuna </a:t>
            </a:r>
          </a:p>
          <a:p>
            <a:pPr marL="0" indent="0" algn="just">
              <a:buNone/>
            </a:pPr>
            <a:endParaRPr lang="hr-HR" sz="800" b="1" dirty="0"/>
          </a:p>
          <a:p>
            <a:pPr marL="0" indent="0" algn="just">
              <a:buNone/>
            </a:pPr>
            <a:r>
              <a:rPr lang="hr-HR" sz="1900" b="1" dirty="0"/>
              <a:t>Fizička osoba </a:t>
            </a:r>
            <a:r>
              <a:rPr lang="hr-HR" sz="1900" dirty="0"/>
              <a:t>u iznosu od </a:t>
            </a:r>
            <a:r>
              <a:rPr lang="hr-HR" sz="1900" b="1" dirty="0"/>
              <a:t>15.000,00</a:t>
            </a:r>
            <a:r>
              <a:rPr lang="hr-HR" sz="1900" dirty="0"/>
              <a:t> do </a:t>
            </a:r>
            <a:r>
              <a:rPr lang="hr-HR" sz="1900" b="1" dirty="0"/>
              <a:t>30.000,00</a:t>
            </a:r>
            <a:r>
              <a:rPr lang="hr-HR" sz="1900" dirty="0"/>
              <a:t> kuna</a:t>
            </a:r>
          </a:p>
          <a:p>
            <a:pPr marL="0" indent="0" algn="just">
              <a:buNone/>
            </a:pPr>
            <a:endParaRPr lang="hr-HR" sz="800" dirty="0"/>
          </a:p>
          <a:p>
            <a:pPr marL="0" indent="0" algn="just">
              <a:buNone/>
            </a:pPr>
            <a:r>
              <a:rPr lang="hr-HR" sz="1900" dirty="0"/>
              <a:t>Uz kaznu za prekršaj osobi koja obavlja stručni nadzor </a:t>
            </a:r>
            <a:r>
              <a:rPr lang="hr-HR" sz="1900" b="1" dirty="0"/>
              <a:t>može se</a:t>
            </a:r>
            <a:r>
              <a:rPr lang="hr-HR" sz="1900" dirty="0"/>
              <a:t> izreći zaštitna mjera zabrane obavljanja stručnog nadzora u trajanju od </a:t>
            </a:r>
            <a:r>
              <a:rPr lang="hr-HR" sz="1900" b="1" dirty="0"/>
              <a:t>tri do šest mjeseci</a:t>
            </a:r>
            <a:r>
              <a:rPr lang="hr-HR" sz="1900" dirty="0"/>
              <a:t> </a:t>
            </a:r>
          </a:p>
          <a:p>
            <a:pPr marL="0" indent="0" algn="just">
              <a:buNone/>
            </a:pPr>
            <a:r>
              <a:rPr lang="hr-HR" sz="1900" dirty="0"/>
              <a:t>Za prekršaj počinjen drugi puta uz novčanu kaznu </a:t>
            </a:r>
            <a:r>
              <a:rPr lang="hr-HR" sz="1900" b="1" dirty="0"/>
              <a:t>izreći će se</a:t>
            </a:r>
            <a:r>
              <a:rPr lang="hr-HR" sz="1900" dirty="0"/>
              <a:t> zaštitna</a:t>
            </a:r>
            <a:r>
              <a:rPr lang="hr-HR" sz="1800" dirty="0"/>
              <a:t> mjera zabrane obavljanja stručnog nadzora u trajanju od </a:t>
            </a:r>
            <a:r>
              <a:rPr lang="hr-HR" sz="1800" b="1" dirty="0"/>
              <a:t>šest mjeseci do jedne godine.</a:t>
            </a:r>
          </a:p>
          <a:p>
            <a:pPr marL="0" indent="0">
              <a:buNone/>
            </a:pPr>
            <a:endParaRPr lang="hr-HR" sz="2000" dirty="0"/>
          </a:p>
        </p:txBody>
      </p:sp>
    </p:spTree>
    <p:extLst>
      <p:ext uri="{BB962C8B-B14F-4D97-AF65-F5344CB8AC3E}">
        <p14:creationId xmlns:p14="http://schemas.microsoft.com/office/powerpoint/2010/main" val="3584706507"/>
      </p:ext>
    </p:extLst>
  </p:cSld>
  <p:clrMapOvr>
    <a:masterClrMapping/>
  </p:clrMapOvr>
  <mc:AlternateContent xmlns:mc="http://schemas.openxmlformats.org/markup-compatibility/2006" xmlns:p14="http://schemas.microsoft.com/office/powerpoint/2010/main">
    <mc:Choice Requires="p14">
      <p:transition spd="slow" p14:dur="2000" advTm="125823"/>
    </mc:Choice>
    <mc:Fallback xmlns="">
      <p:transition spd="slow" advTm="125823"/>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14</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355600" y="274638"/>
            <a:ext cx="8464872"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sz="2800" b="1" i="1" dirty="0">
                <a:solidFill>
                  <a:srgbClr val="002060"/>
                </a:solidFill>
              </a:rPr>
              <a:t>”Graditi može osoba koja ispunjava uvjete za obavljanje</a:t>
            </a:r>
            <a:br>
              <a:rPr lang="hr-HR" sz="2800" b="1" i="1" dirty="0">
                <a:solidFill>
                  <a:srgbClr val="002060"/>
                </a:solidFill>
              </a:rPr>
            </a:br>
            <a:r>
              <a:rPr lang="hr-HR" sz="2800" b="1" i="1" dirty="0">
                <a:solidFill>
                  <a:srgbClr val="002060"/>
                </a:solidFill>
              </a:rPr>
              <a:t> djelatnosti građenja prema posebnom zakonu”</a:t>
            </a:r>
            <a:endParaRPr lang="hr-HR" altLang="sr-Latn-RS" sz="2800" i="1" dirty="0">
              <a:solidFill>
                <a:srgbClr val="002060"/>
              </a:solidFill>
            </a:endParaRPr>
          </a:p>
        </p:txBody>
      </p:sp>
      <p:sp>
        <p:nvSpPr>
          <p:cNvPr id="7173" name="Rectangle 3"/>
          <p:cNvSpPr>
            <a:spLocks noGrp="1" noChangeArrowheads="1"/>
          </p:cNvSpPr>
          <p:nvPr>
            <p:ph type="body" idx="1"/>
          </p:nvPr>
        </p:nvSpPr>
        <p:spPr bwMode="auto">
          <a:xfrm>
            <a:off x="355600" y="1340768"/>
            <a:ext cx="8229600" cy="45259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buNone/>
            </a:pPr>
            <a:endParaRPr lang="hr-HR" sz="2000" b="1" dirty="0"/>
          </a:p>
          <a:p>
            <a:pPr marL="0" indent="0" algn="just">
              <a:buNone/>
            </a:pPr>
            <a:r>
              <a:rPr lang="hr-HR" sz="2000" b="1" dirty="0"/>
              <a:t>PREKRŠAJ </a:t>
            </a:r>
            <a:r>
              <a:rPr lang="hr-HR" sz="2000" b="1" dirty="0">
                <a:solidFill>
                  <a:srgbClr val="C00000"/>
                </a:solidFill>
              </a:rPr>
              <a:t>IZVOĐAČA</a:t>
            </a:r>
            <a:r>
              <a:rPr lang="hr-HR" sz="2000" b="1" dirty="0"/>
              <a:t> - </a:t>
            </a:r>
            <a:r>
              <a:rPr lang="hr-HR" sz="2000" dirty="0"/>
              <a:t>Ako gradi osoba koja ne ispunjava uvjete za obavljanje djelatnosti građenja prema posebnom zakonu, kaznit će se novčanom kaznom: </a:t>
            </a:r>
          </a:p>
          <a:p>
            <a:pPr marL="0" indent="0" algn="just">
              <a:buNone/>
            </a:pPr>
            <a:endParaRPr lang="hr-HR" sz="2000" b="1" dirty="0" smtClean="0"/>
          </a:p>
          <a:p>
            <a:pPr marL="0" indent="0" algn="just">
              <a:buNone/>
            </a:pPr>
            <a:r>
              <a:rPr lang="hr-HR" sz="2000" b="1" dirty="0" smtClean="0"/>
              <a:t>Pravna </a:t>
            </a:r>
            <a:r>
              <a:rPr lang="hr-HR" sz="2000" b="1" dirty="0"/>
              <a:t>osoba,</a:t>
            </a:r>
            <a:r>
              <a:rPr lang="hr-HR" sz="2000" dirty="0"/>
              <a:t> izvođač - od </a:t>
            </a:r>
            <a:r>
              <a:rPr lang="hr-HR" sz="2000" b="1" dirty="0"/>
              <a:t>100.000,00</a:t>
            </a:r>
            <a:r>
              <a:rPr lang="hr-HR" sz="2000" dirty="0"/>
              <a:t> do </a:t>
            </a:r>
            <a:r>
              <a:rPr lang="hr-HR" sz="2000" b="1" dirty="0"/>
              <a:t>150.000,00</a:t>
            </a:r>
            <a:r>
              <a:rPr lang="hr-HR" sz="2000" dirty="0"/>
              <a:t> kuna. </a:t>
            </a:r>
          </a:p>
          <a:p>
            <a:pPr marL="0" indent="0" algn="just">
              <a:buNone/>
            </a:pPr>
            <a:endParaRPr lang="hr-HR" sz="2000" b="1" dirty="0" smtClean="0"/>
          </a:p>
          <a:p>
            <a:pPr marL="0" indent="0" algn="just">
              <a:buNone/>
            </a:pPr>
            <a:r>
              <a:rPr lang="hr-HR" sz="2000" b="1" dirty="0" smtClean="0"/>
              <a:t>Fizička </a:t>
            </a:r>
            <a:r>
              <a:rPr lang="hr-HR" sz="2000" b="1" dirty="0"/>
              <a:t>osoba - </a:t>
            </a:r>
            <a:r>
              <a:rPr lang="hr-HR" sz="2000" dirty="0"/>
              <a:t>izvođač od </a:t>
            </a:r>
            <a:r>
              <a:rPr lang="hr-HR" sz="2000" b="1" dirty="0"/>
              <a:t>30.000,0</a:t>
            </a:r>
            <a:r>
              <a:rPr lang="hr-HR" sz="2000" dirty="0"/>
              <a:t>0 do </a:t>
            </a:r>
            <a:r>
              <a:rPr lang="hr-HR" sz="2000" b="1" dirty="0"/>
              <a:t>45.000,00</a:t>
            </a:r>
            <a:r>
              <a:rPr lang="hr-HR" sz="2000" dirty="0"/>
              <a:t> kuna</a:t>
            </a:r>
          </a:p>
          <a:p>
            <a:pPr marL="0" indent="0" algn="just">
              <a:buNone/>
            </a:pPr>
            <a:endParaRPr lang="hr-HR" sz="2000" b="1" dirty="0" smtClean="0"/>
          </a:p>
          <a:p>
            <a:pPr marL="0" indent="0" algn="just">
              <a:buNone/>
            </a:pPr>
            <a:r>
              <a:rPr lang="hr-HR" sz="2000" b="1" dirty="0" smtClean="0"/>
              <a:t>Pravnoj </a:t>
            </a:r>
            <a:r>
              <a:rPr lang="hr-HR" sz="2000" b="1" dirty="0"/>
              <a:t>odnosno fizičkoj </a:t>
            </a:r>
            <a:r>
              <a:rPr lang="hr-HR" sz="2000" dirty="0"/>
              <a:t>osobi</a:t>
            </a:r>
            <a:r>
              <a:rPr lang="hr-HR" sz="2000" b="1" dirty="0"/>
              <a:t> može se</a:t>
            </a:r>
            <a:r>
              <a:rPr lang="hr-HR" sz="2000" dirty="0"/>
              <a:t> izreći mjera zabrane obavljanja djelatnosti u trajanju od </a:t>
            </a:r>
            <a:r>
              <a:rPr lang="hr-HR" sz="2000" b="1" dirty="0"/>
              <a:t>tri do šest </a:t>
            </a:r>
            <a:r>
              <a:rPr lang="hr-HR" sz="2000" b="1" smtClean="0"/>
              <a:t>mjeseci</a:t>
            </a:r>
            <a:r>
              <a:rPr lang="hr-HR" sz="2000" smtClean="0"/>
              <a:t> a </a:t>
            </a:r>
            <a:r>
              <a:rPr lang="hr-HR" sz="2000" dirty="0"/>
              <a:t>za prekršaj počinjen drugi put uz novčanu kaznu </a:t>
            </a:r>
            <a:r>
              <a:rPr lang="hr-HR" sz="2000" b="1" dirty="0"/>
              <a:t>izreći će se </a:t>
            </a:r>
            <a:r>
              <a:rPr lang="hr-HR" sz="2000" dirty="0"/>
              <a:t>i zaštitna mjera zabrane obavljanja djelatnosti u trajanju od </a:t>
            </a:r>
            <a:r>
              <a:rPr lang="hr-HR" sz="2000" b="1" dirty="0"/>
              <a:t>šest mjeseci do jedne godine</a:t>
            </a:r>
          </a:p>
          <a:p>
            <a:pPr marL="0" indent="0">
              <a:buNone/>
            </a:pPr>
            <a:endParaRPr lang="hr-HR" sz="2000" dirty="0"/>
          </a:p>
        </p:txBody>
      </p:sp>
    </p:spTree>
    <p:extLst>
      <p:ext uri="{BB962C8B-B14F-4D97-AF65-F5344CB8AC3E}">
        <p14:creationId xmlns:p14="http://schemas.microsoft.com/office/powerpoint/2010/main" val="3964462481"/>
      </p:ext>
    </p:extLst>
  </p:cSld>
  <p:clrMapOvr>
    <a:masterClrMapping/>
  </p:clrMapOvr>
  <mc:AlternateContent xmlns:mc="http://schemas.openxmlformats.org/markup-compatibility/2006" xmlns:p14="http://schemas.microsoft.com/office/powerpoint/2010/main">
    <mc:Choice Requires="p14">
      <p:transition p14:dur="0" advTm="25025"/>
    </mc:Choice>
    <mc:Fallback xmlns="">
      <p:transition advTm="25025"/>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15</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355600" y="274638"/>
            <a:ext cx="8464872"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sz="2800" b="1" i="1" dirty="0">
                <a:solidFill>
                  <a:srgbClr val="002060"/>
                </a:solidFill>
              </a:rPr>
              <a:t>”Graditi može osoba koja ispunjava uvjete za obavljanje</a:t>
            </a:r>
            <a:br>
              <a:rPr lang="hr-HR" sz="2800" b="1" i="1" dirty="0">
                <a:solidFill>
                  <a:srgbClr val="002060"/>
                </a:solidFill>
              </a:rPr>
            </a:br>
            <a:r>
              <a:rPr lang="hr-HR" sz="2800" b="1" i="1" dirty="0">
                <a:solidFill>
                  <a:srgbClr val="002060"/>
                </a:solidFill>
              </a:rPr>
              <a:t> djelatnosti građenja prema posebnom zakonu</a:t>
            </a:r>
            <a:r>
              <a:rPr lang="hr-HR" sz="2800" b="1" i="1" dirty="0" smtClean="0">
                <a:solidFill>
                  <a:srgbClr val="002060"/>
                </a:solidFill>
              </a:rPr>
              <a:t>”</a:t>
            </a:r>
            <a:endParaRPr lang="hr-HR" altLang="sr-Latn-RS" sz="2400" i="1" dirty="0">
              <a:solidFill>
                <a:srgbClr val="002060"/>
              </a:solidFill>
            </a:endParaRPr>
          </a:p>
        </p:txBody>
      </p:sp>
      <p:sp>
        <p:nvSpPr>
          <p:cNvPr id="7173" name="Rectangle 3"/>
          <p:cNvSpPr>
            <a:spLocks noGrp="1" noChangeArrowheads="1"/>
          </p:cNvSpPr>
          <p:nvPr>
            <p:ph type="body" idx="1"/>
          </p:nvPr>
        </p:nvSpPr>
        <p:spPr bwMode="auto">
          <a:xfrm>
            <a:off x="355600" y="1556792"/>
            <a:ext cx="8229600" cy="45259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just">
              <a:buNone/>
            </a:pPr>
            <a:r>
              <a:rPr lang="hr-HR" sz="2000" b="1" dirty="0"/>
              <a:t>PREKRŠAJ </a:t>
            </a:r>
            <a:r>
              <a:rPr lang="hr-HR" sz="2000" b="1" dirty="0">
                <a:solidFill>
                  <a:srgbClr val="00B0F0"/>
                </a:solidFill>
              </a:rPr>
              <a:t>STRUČNOG NADZORA </a:t>
            </a:r>
            <a:r>
              <a:rPr lang="hr-HR" sz="2000" b="1" dirty="0"/>
              <a:t>- </a:t>
            </a:r>
            <a:r>
              <a:rPr lang="hr-HR" sz="2000" dirty="0"/>
              <a:t>ako ne utvrdi da izvođač, odnosno odgovorna osoba koja vodi građenje ili pojedine radove ne ispunjava uvjete propisane posebnim zakonom, kaznit će se novčanom kaznom: </a:t>
            </a:r>
          </a:p>
          <a:p>
            <a:pPr marL="0" indent="0" algn="just">
              <a:buNone/>
            </a:pPr>
            <a:endParaRPr lang="hr-HR" sz="2000" b="1" dirty="0"/>
          </a:p>
          <a:p>
            <a:pPr marL="0" indent="0" algn="just">
              <a:buNone/>
            </a:pPr>
            <a:r>
              <a:rPr lang="hr-HR" sz="2000" b="1" dirty="0"/>
              <a:t>Pravna osoba</a:t>
            </a:r>
            <a:r>
              <a:rPr lang="hr-HR" sz="2000" dirty="0"/>
              <a:t> u iznosu od </a:t>
            </a:r>
            <a:r>
              <a:rPr lang="hr-HR" sz="2000" b="1" dirty="0"/>
              <a:t>25.000,00</a:t>
            </a:r>
            <a:r>
              <a:rPr lang="hr-HR" sz="2000" dirty="0"/>
              <a:t> do </a:t>
            </a:r>
            <a:r>
              <a:rPr lang="hr-HR" sz="2000" b="1" dirty="0"/>
              <a:t>50.000,00 kuna</a:t>
            </a:r>
            <a:r>
              <a:rPr lang="hr-HR" sz="2000" dirty="0"/>
              <a:t>.</a:t>
            </a:r>
          </a:p>
          <a:p>
            <a:pPr marL="0" indent="0" algn="just">
              <a:buNone/>
            </a:pPr>
            <a:endParaRPr lang="hr-HR" sz="2000" b="1" dirty="0"/>
          </a:p>
          <a:p>
            <a:pPr marL="0" indent="0" algn="just">
              <a:buNone/>
            </a:pPr>
            <a:r>
              <a:rPr lang="hr-HR" sz="2000" b="1" dirty="0"/>
              <a:t>Fizička osoba</a:t>
            </a:r>
            <a:r>
              <a:rPr lang="hr-HR" sz="2000" dirty="0"/>
              <a:t> u iznosu od </a:t>
            </a:r>
            <a:r>
              <a:rPr lang="hr-HR" sz="2000" b="1" dirty="0"/>
              <a:t>15.000,00</a:t>
            </a:r>
            <a:r>
              <a:rPr lang="hr-HR" sz="2000" dirty="0"/>
              <a:t> do </a:t>
            </a:r>
            <a:r>
              <a:rPr lang="hr-HR" sz="2000" b="1" dirty="0"/>
              <a:t>30.000,00 kuna</a:t>
            </a:r>
            <a:endParaRPr lang="hr-HR" sz="2000" dirty="0"/>
          </a:p>
          <a:p>
            <a:pPr marL="0" indent="0" algn="just">
              <a:buNone/>
            </a:pPr>
            <a:endParaRPr lang="hr-HR" sz="2000" dirty="0"/>
          </a:p>
          <a:p>
            <a:pPr marL="0" indent="0" algn="just">
              <a:buNone/>
            </a:pPr>
            <a:r>
              <a:rPr lang="hr-HR" sz="2000" dirty="0"/>
              <a:t>Uz kaznu za prekršaj </a:t>
            </a:r>
            <a:r>
              <a:rPr lang="hr-HR" sz="2000" b="1" dirty="0"/>
              <a:t>osobi</a:t>
            </a:r>
            <a:r>
              <a:rPr lang="hr-HR" sz="2000" dirty="0"/>
              <a:t> koja obavlja stručni nadzor </a:t>
            </a:r>
            <a:r>
              <a:rPr lang="hr-HR" sz="2000" b="1" dirty="0"/>
              <a:t>može se </a:t>
            </a:r>
            <a:r>
              <a:rPr lang="hr-HR" sz="2000" dirty="0"/>
              <a:t>izreći zaštitna mjera zabrane obavljanja stručnog nadzora u trajanju od </a:t>
            </a:r>
            <a:r>
              <a:rPr lang="hr-HR" sz="2000" b="1" dirty="0"/>
              <a:t>tri do šest </a:t>
            </a:r>
            <a:r>
              <a:rPr lang="hr-HR" sz="2000" dirty="0"/>
              <a:t>mjeseci zabrana, a za prekršaj počinjen drugi puta uz novčanu kaznu </a:t>
            </a:r>
            <a:r>
              <a:rPr lang="hr-HR" sz="2000" b="1" dirty="0"/>
              <a:t>izreći će se </a:t>
            </a:r>
            <a:r>
              <a:rPr lang="hr-HR" sz="2000" dirty="0"/>
              <a:t>zaštitna mjera zabrane obavljanja stručnog nadzora u trajanju od </a:t>
            </a:r>
            <a:r>
              <a:rPr lang="hr-HR" sz="2000" b="1" dirty="0"/>
              <a:t>šest mjeseci do jedne </a:t>
            </a:r>
            <a:r>
              <a:rPr lang="hr-HR" sz="2000" b="1" dirty="0" smtClean="0"/>
              <a:t>godine</a:t>
            </a:r>
            <a:endParaRPr lang="hr-HR" sz="2000" dirty="0"/>
          </a:p>
          <a:p>
            <a:endParaRPr lang="hr-HR" sz="2000" dirty="0"/>
          </a:p>
        </p:txBody>
      </p:sp>
    </p:spTree>
    <p:extLst>
      <p:ext uri="{BB962C8B-B14F-4D97-AF65-F5344CB8AC3E}">
        <p14:creationId xmlns:p14="http://schemas.microsoft.com/office/powerpoint/2010/main" val="3689886818"/>
      </p:ext>
    </p:extLst>
  </p:cSld>
  <p:clrMapOvr>
    <a:masterClrMapping/>
  </p:clrMapOvr>
  <p:transition spd="slow" advTm="12978">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922114"/>
          </a:xfrm>
        </p:spPr>
        <p:txBody>
          <a:bodyPr/>
          <a:lstStyle/>
          <a:p>
            <a:r>
              <a:rPr lang="hr-HR" sz="2800" b="1" i="1" dirty="0">
                <a:solidFill>
                  <a:srgbClr val="002060"/>
                </a:solidFill>
              </a:rPr>
              <a:t>”Graditi može osoba koja ispunjava uvjete za obavljanje</a:t>
            </a:r>
            <a:br>
              <a:rPr lang="hr-HR" sz="2800" b="1" i="1" dirty="0">
                <a:solidFill>
                  <a:srgbClr val="002060"/>
                </a:solidFill>
              </a:rPr>
            </a:br>
            <a:r>
              <a:rPr lang="hr-HR" sz="2800" b="1" i="1" dirty="0">
                <a:solidFill>
                  <a:srgbClr val="002060"/>
                </a:solidFill>
              </a:rPr>
              <a:t> djelatnosti građenja prema posebnom zakonu”</a:t>
            </a:r>
            <a:endParaRPr lang="hr-HR" sz="2800" i="1" dirty="0">
              <a:solidFill>
                <a:srgbClr val="002060"/>
              </a:solidFill>
            </a:endParaRPr>
          </a:p>
        </p:txBody>
      </p:sp>
      <p:sp>
        <p:nvSpPr>
          <p:cNvPr id="3" name="Content Placeholder 2"/>
          <p:cNvSpPr>
            <a:spLocks noGrp="1"/>
          </p:cNvSpPr>
          <p:nvPr>
            <p:ph idx="1"/>
          </p:nvPr>
        </p:nvSpPr>
        <p:spPr>
          <a:xfrm>
            <a:off x="467154" y="1268760"/>
            <a:ext cx="8229600" cy="4896544"/>
          </a:xfrm>
        </p:spPr>
        <p:txBody>
          <a:bodyPr/>
          <a:lstStyle/>
          <a:p>
            <a:pPr marL="0" indent="0" algn="just">
              <a:buNone/>
            </a:pPr>
            <a:r>
              <a:rPr lang="hr-HR" sz="2000" b="1" dirty="0"/>
              <a:t>OBVEZA </a:t>
            </a:r>
            <a:r>
              <a:rPr lang="hr-HR" sz="2000" b="1" dirty="0">
                <a:solidFill>
                  <a:srgbClr val="00B0F0"/>
                </a:solidFill>
              </a:rPr>
              <a:t>STRUČNOG NADZORA </a:t>
            </a:r>
            <a:r>
              <a:rPr lang="hr-HR" sz="2000" dirty="0"/>
              <a:t>-</a:t>
            </a:r>
            <a:r>
              <a:rPr lang="hr-HR" sz="2000" b="1" dirty="0"/>
              <a:t> </a:t>
            </a:r>
            <a:r>
              <a:rPr lang="hr-HR" sz="2000" dirty="0"/>
              <a:t>Nadzorni inženjer dužan je u provedbi stručnog nadzora građenja, kada za to postoji potreba, odrediti način otklanjanja nedostataka, odnosno nepravilnosti građenja građevine. To posebice u slučaju ako izvođač, odnosno odgovorna osoba koja vodi građenje ili pojedine radove ne ispunjava uvjete propisane posebnim zakonom. </a:t>
            </a:r>
          </a:p>
          <a:p>
            <a:pPr marL="0" indent="0" algn="just">
              <a:buNone/>
            </a:pPr>
            <a:r>
              <a:rPr lang="hr-HR" sz="2000" b="1" dirty="0"/>
              <a:t>PREKRŠAJ </a:t>
            </a:r>
            <a:r>
              <a:rPr lang="hr-HR" sz="2000" b="1" dirty="0">
                <a:solidFill>
                  <a:srgbClr val="00B0F0"/>
                </a:solidFill>
              </a:rPr>
              <a:t>STRUČNOG NADZORA </a:t>
            </a:r>
            <a:r>
              <a:rPr lang="hr-HR" sz="2000" dirty="0" smtClean="0"/>
              <a:t>Ako </a:t>
            </a:r>
            <a:r>
              <a:rPr lang="hr-HR" sz="2000" dirty="0"/>
              <a:t>u građevinski dnevnik ne upiše način otklanjanja nedostataka, odnosno nepravilnosti, kaznit će se novčanom kaznom:</a:t>
            </a:r>
          </a:p>
          <a:p>
            <a:pPr marL="0" indent="0" algn="just">
              <a:buNone/>
            </a:pPr>
            <a:r>
              <a:rPr lang="hr-HR" sz="2000" b="1" dirty="0"/>
              <a:t>Pravna osoba</a:t>
            </a:r>
            <a:r>
              <a:rPr lang="hr-HR" sz="2000" dirty="0"/>
              <a:t> u iznosu od </a:t>
            </a:r>
            <a:r>
              <a:rPr lang="hr-HR" sz="2000" b="1" dirty="0"/>
              <a:t>25.000,00</a:t>
            </a:r>
            <a:r>
              <a:rPr lang="hr-HR" sz="2000" dirty="0"/>
              <a:t> do </a:t>
            </a:r>
            <a:r>
              <a:rPr lang="hr-HR" sz="2000" b="1" dirty="0"/>
              <a:t>50.000,00</a:t>
            </a:r>
            <a:r>
              <a:rPr lang="hr-HR" sz="2000" dirty="0"/>
              <a:t> kuna </a:t>
            </a:r>
          </a:p>
          <a:p>
            <a:pPr marL="0" indent="0" algn="just">
              <a:buNone/>
            </a:pPr>
            <a:r>
              <a:rPr lang="hr-HR" sz="2000" b="1" dirty="0"/>
              <a:t>Fizička osoba</a:t>
            </a:r>
            <a:r>
              <a:rPr lang="hr-HR" sz="2000" dirty="0"/>
              <a:t> u iznosu od </a:t>
            </a:r>
            <a:r>
              <a:rPr lang="hr-HR" sz="2000" b="1" dirty="0"/>
              <a:t>15.000,00</a:t>
            </a:r>
            <a:r>
              <a:rPr lang="hr-HR" sz="2000" dirty="0"/>
              <a:t> do </a:t>
            </a:r>
            <a:r>
              <a:rPr lang="hr-HR" sz="2000" b="1" dirty="0"/>
              <a:t>30.000,00</a:t>
            </a:r>
            <a:r>
              <a:rPr lang="hr-HR" sz="2000" dirty="0"/>
              <a:t> kuna</a:t>
            </a:r>
          </a:p>
          <a:p>
            <a:pPr marL="0" indent="0" algn="just">
              <a:buNone/>
            </a:pPr>
            <a:r>
              <a:rPr lang="hr-HR" sz="2000" dirty="0"/>
              <a:t>Osobi koja obavlja stručni nadzor </a:t>
            </a:r>
            <a:r>
              <a:rPr lang="hr-HR" sz="2000" b="1" dirty="0"/>
              <a:t>može se </a:t>
            </a:r>
            <a:r>
              <a:rPr lang="hr-HR" sz="2000" dirty="0"/>
              <a:t>izreći zaštitna mjera zabrane obavljanja stručnog nadzora u trajanju od </a:t>
            </a:r>
            <a:r>
              <a:rPr lang="hr-HR" sz="2000" b="1" dirty="0"/>
              <a:t>tri</a:t>
            </a:r>
            <a:r>
              <a:rPr lang="hr-HR" sz="2000" dirty="0"/>
              <a:t> </a:t>
            </a:r>
            <a:r>
              <a:rPr lang="hr-HR" sz="2000" b="1" dirty="0"/>
              <a:t>do</a:t>
            </a:r>
            <a:r>
              <a:rPr lang="hr-HR" sz="2000" dirty="0"/>
              <a:t> </a:t>
            </a:r>
            <a:r>
              <a:rPr lang="hr-HR" sz="2000" b="1" dirty="0"/>
              <a:t>šest</a:t>
            </a:r>
            <a:r>
              <a:rPr lang="hr-HR" sz="2000" dirty="0"/>
              <a:t> </a:t>
            </a:r>
            <a:r>
              <a:rPr lang="hr-HR" sz="2000" b="1" dirty="0"/>
              <a:t>mjeseci</a:t>
            </a:r>
            <a:r>
              <a:rPr lang="hr-HR" sz="2000" dirty="0"/>
              <a:t> zabrana, a  za  prekršaj počinjen drugi puta uz novčanu kaznu </a:t>
            </a:r>
            <a:r>
              <a:rPr lang="hr-HR" sz="2000" b="1" dirty="0"/>
              <a:t>izreći će se </a:t>
            </a:r>
            <a:r>
              <a:rPr lang="hr-HR" sz="2000" dirty="0"/>
              <a:t>zaštitna mjera zabrane obavljanja stručnog nadzora u trajanju od </a:t>
            </a:r>
            <a:r>
              <a:rPr lang="hr-HR" sz="2000" b="1" dirty="0"/>
              <a:t>šest mjeseci</a:t>
            </a:r>
            <a:r>
              <a:rPr lang="hr-HR" sz="2000" dirty="0"/>
              <a:t> </a:t>
            </a:r>
            <a:r>
              <a:rPr lang="hr-HR" sz="2000" b="1" dirty="0"/>
              <a:t>do</a:t>
            </a:r>
            <a:r>
              <a:rPr lang="hr-HR" sz="2000" dirty="0"/>
              <a:t> </a:t>
            </a:r>
            <a:r>
              <a:rPr lang="hr-HR" sz="2000" b="1" dirty="0"/>
              <a:t>jedne godine</a:t>
            </a:r>
            <a:r>
              <a:rPr lang="hr-HR" sz="2000" dirty="0"/>
              <a:t>.</a:t>
            </a:r>
          </a:p>
          <a:p>
            <a:pPr marL="0" indent="0" algn="just">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16</a:t>
            </a:fld>
            <a:endParaRPr lang="hr-HR" altLang="sr-Latn-RS"/>
          </a:p>
        </p:txBody>
      </p:sp>
    </p:spTree>
    <p:extLst>
      <p:ext uri="{BB962C8B-B14F-4D97-AF65-F5344CB8AC3E}">
        <p14:creationId xmlns:p14="http://schemas.microsoft.com/office/powerpoint/2010/main" val="2162692054"/>
      </p:ext>
    </p:extLst>
  </p:cSld>
  <p:clrMapOvr>
    <a:masterClrMapping/>
  </p:clrMapOvr>
  <p:transition spd="slow" advTm="29282">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509" y="152847"/>
            <a:ext cx="8456451" cy="1439738"/>
          </a:xfrm>
        </p:spPr>
        <p:txBody>
          <a:bodyPr/>
          <a:lstStyle/>
          <a:p>
            <a:r>
              <a:rPr lang="hr-HR" sz="2200" b="1" i="1" dirty="0">
                <a:solidFill>
                  <a:srgbClr val="002060"/>
                </a:solidFill>
              </a:rPr>
              <a:t>”Izvođač može pristupiti građenju na temelju pravomoćne, odnosno izvršne građevinske dozvole na odgovornost investitora i nakon što je prethodno izvršena prijava građenja, ako Zakonom o gradnji nije propisano drukčije”</a:t>
            </a:r>
            <a:r>
              <a:rPr lang="hr-HR" sz="2200" i="1" dirty="0">
                <a:solidFill>
                  <a:srgbClr val="002060"/>
                </a:solidFill>
              </a:rPr>
              <a:t/>
            </a:r>
            <a:br>
              <a:rPr lang="hr-HR" sz="2200" i="1" dirty="0">
                <a:solidFill>
                  <a:srgbClr val="002060"/>
                </a:solidFill>
              </a:rPr>
            </a:br>
            <a:endParaRPr lang="hr-HR" sz="2200" i="1" dirty="0">
              <a:solidFill>
                <a:srgbClr val="002060"/>
              </a:solidFill>
            </a:endParaRPr>
          </a:p>
        </p:txBody>
      </p:sp>
      <p:sp>
        <p:nvSpPr>
          <p:cNvPr id="3" name="Content Placeholder 2"/>
          <p:cNvSpPr>
            <a:spLocks noGrp="1"/>
          </p:cNvSpPr>
          <p:nvPr>
            <p:ph idx="1"/>
          </p:nvPr>
        </p:nvSpPr>
        <p:spPr>
          <a:xfrm>
            <a:off x="398935" y="1628800"/>
            <a:ext cx="8229600" cy="4680520"/>
          </a:xfrm>
        </p:spPr>
        <p:txBody>
          <a:bodyPr/>
          <a:lstStyle/>
          <a:p>
            <a:pPr marL="0" indent="0" algn="just">
              <a:buNone/>
            </a:pPr>
            <a:r>
              <a:rPr lang="hr-HR" sz="2000" b="1" dirty="0"/>
              <a:t>PREKRŠAJ </a:t>
            </a:r>
            <a:r>
              <a:rPr lang="hr-HR" sz="2000" b="1" dirty="0">
                <a:solidFill>
                  <a:srgbClr val="C00000"/>
                </a:solidFill>
              </a:rPr>
              <a:t>IZVOĐAČA </a:t>
            </a:r>
            <a:r>
              <a:rPr lang="hr-HR" sz="2000" b="1" dirty="0"/>
              <a:t>- </a:t>
            </a:r>
            <a:r>
              <a:rPr lang="hr-HR" sz="2000" dirty="0"/>
              <a:t>ako </a:t>
            </a:r>
            <a:r>
              <a:rPr lang="hr-HR" sz="2000" b="1" dirty="0"/>
              <a:t>pristupi građenju bez</a:t>
            </a:r>
            <a:r>
              <a:rPr lang="hr-HR" sz="2000" dirty="0"/>
              <a:t> pravomoćne, odnosno izvršne </a:t>
            </a:r>
            <a:r>
              <a:rPr lang="hr-HR" sz="2000" b="1" dirty="0"/>
              <a:t>građevinske dozvole </a:t>
            </a:r>
            <a:r>
              <a:rPr lang="hr-HR" sz="2000" dirty="0"/>
              <a:t>ili ako nije prethodno izvršena </a:t>
            </a:r>
            <a:r>
              <a:rPr lang="hr-HR" sz="2000" b="1" dirty="0"/>
              <a:t>prijava građenja </a:t>
            </a:r>
            <a:r>
              <a:rPr lang="hr-HR" sz="2000" dirty="0"/>
              <a:t>kaznit će se novčanom kaznom:</a:t>
            </a:r>
          </a:p>
          <a:p>
            <a:pPr marL="0" indent="0" algn="just">
              <a:buNone/>
            </a:pPr>
            <a:endParaRPr lang="hr-HR" sz="1000" b="1" dirty="0" smtClean="0"/>
          </a:p>
          <a:p>
            <a:pPr marL="0" indent="0" algn="just">
              <a:buNone/>
            </a:pPr>
            <a:r>
              <a:rPr lang="hr-HR" sz="2000" b="1" dirty="0" smtClean="0"/>
              <a:t>Pravna </a:t>
            </a:r>
            <a:r>
              <a:rPr lang="hr-HR" sz="2000" b="1" dirty="0"/>
              <a:t>osoba</a:t>
            </a:r>
            <a:r>
              <a:rPr lang="hr-HR" sz="2000" dirty="0"/>
              <a:t> u iznosu od </a:t>
            </a:r>
            <a:r>
              <a:rPr lang="hr-HR" sz="2000" b="1" dirty="0"/>
              <a:t>100.000,00</a:t>
            </a:r>
            <a:r>
              <a:rPr lang="hr-HR" sz="2000" dirty="0"/>
              <a:t> do </a:t>
            </a:r>
            <a:r>
              <a:rPr lang="hr-HR" sz="2000" b="1" dirty="0"/>
              <a:t>150.000,00</a:t>
            </a:r>
            <a:r>
              <a:rPr lang="hr-HR" sz="2000" dirty="0"/>
              <a:t> kuna. </a:t>
            </a:r>
          </a:p>
          <a:p>
            <a:pPr marL="0" indent="0" algn="just">
              <a:buNone/>
            </a:pPr>
            <a:endParaRPr lang="hr-HR" sz="1400" b="1" dirty="0"/>
          </a:p>
          <a:p>
            <a:pPr marL="0" indent="0" algn="just">
              <a:buNone/>
            </a:pPr>
            <a:r>
              <a:rPr lang="hr-HR" sz="2000" b="1" dirty="0"/>
              <a:t>Fizička osoba </a:t>
            </a:r>
            <a:r>
              <a:rPr lang="hr-HR" sz="2000" dirty="0"/>
              <a:t>u iznosu od </a:t>
            </a:r>
            <a:r>
              <a:rPr lang="hr-HR" sz="2000" b="1" dirty="0"/>
              <a:t>30.000,00 </a:t>
            </a:r>
            <a:r>
              <a:rPr lang="hr-HR" sz="2000" dirty="0"/>
              <a:t>do</a:t>
            </a:r>
            <a:r>
              <a:rPr lang="hr-HR" sz="2000" b="1" dirty="0"/>
              <a:t> 45.000,00 </a:t>
            </a:r>
            <a:r>
              <a:rPr lang="hr-HR" sz="2000" dirty="0"/>
              <a:t>kuna</a:t>
            </a:r>
          </a:p>
          <a:p>
            <a:pPr marL="0" indent="0" algn="just">
              <a:buNone/>
            </a:pPr>
            <a:endParaRPr lang="hr-HR" sz="1400" b="1" dirty="0"/>
          </a:p>
          <a:p>
            <a:pPr marL="0" indent="0" algn="just">
              <a:buNone/>
            </a:pPr>
            <a:r>
              <a:rPr lang="hr-HR" sz="2000" b="1" dirty="0"/>
              <a:t>Pravnoj odnosno fizičkoj osobi </a:t>
            </a:r>
            <a:r>
              <a:rPr lang="hr-HR" sz="2000" dirty="0"/>
              <a:t>može se izreći mjera zabrane obavljanja djelatnosti u trajanju od </a:t>
            </a:r>
            <a:r>
              <a:rPr lang="hr-HR" sz="2000" b="1" dirty="0"/>
              <a:t>tri</a:t>
            </a:r>
            <a:r>
              <a:rPr lang="hr-HR" sz="2000" dirty="0"/>
              <a:t> do </a:t>
            </a:r>
            <a:r>
              <a:rPr lang="hr-HR" sz="2000" b="1" dirty="0"/>
              <a:t>šest</a:t>
            </a:r>
            <a:r>
              <a:rPr lang="hr-HR" sz="2000" dirty="0"/>
              <a:t> mjeseci. mogućnost a za prekršaj počinjen drugi put uz novčanu kaznu </a:t>
            </a:r>
            <a:r>
              <a:rPr lang="hr-HR" sz="2000" b="1" dirty="0"/>
              <a:t>izreći će se </a:t>
            </a:r>
            <a:r>
              <a:rPr lang="hr-HR" sz="2000" dirty="0"/>
              <a:t>i zaštitna mjera zabrane obavljanja djelatnosti u trajanju od </a:t>
            </a:r>
            <a:r>
              <a:rPr lang="hr-HR" sz="2000" b="1" dirty="0"/>
              <a:t>šest</a:t>
            </a:r>
            <a:r>
              <a:rPr lang="hr-HR" sz="2000" dirty="0"/>
              <a:t> mjeseci do </a:t>
            </a:r>
            <a:r>
              <a:rPr lang="hr-HR" sz="2000" b="1" dirty="0"/>
              <a:t>jedne godine</a:t>
            </a:r>
          </a:p>
          <a:p>
            <a:pPr marL="0" indent="0" algn="just">
              <a:buNone/>
            </a:pPr>
            <a:endParaRPr lang="hr-HR" sz="1400" b="1" dirty="0"/>
          </a:p>
          <a:p>
            <a:pPr marL="0" indent="0" algn="just">
              <a:buNone/>
            </a:pPr>
            <a:r>
              <a:rPr lang="hr-HR" sz="2000" b="1" dirty="0"/>
              <a:t>Glavni inženjer gradilišta</a:t>
            </a:r>
            <a:r>
              <a:rPr lang="hr-HR" sz="2000" dirty="0"/>
              <a:t>, </a:t>
            </a:r>
            <a:r>
              <a:rPr lang="hr-HR" sz="2000" b="1" dirty="0"/>
              <a:t>inženjer gradilišta </a:t>
            </a:r>
            <a:r>
              <a:rPr lang="hr-HR" sz="2000" dirty="0"/>
              <a:t>odnosno </a:t>
            </a:r>
            <a:r>
              <a:rPr lang="hr-HR" sz="2000" b="1" dirty="0"/>
              <a:t>voditelj radova </a:t>
            </a:r>
            <a:r>
              <a:rPr lang="hr-HR" sz="2000" dirty="0"/>
              <a:t>će se za prekršaj kazniti novčanom kaznom u iznosu od </a:t>
            </a:r>
            <a:r>
              <a:rPr lang="hr-HR" sz="2000" b="1" dirty="0"/>
              <a:t>15.000,00 do 30.000,00 kun</a:t>
            </a:r>
            <a:r>
              <a:rPr lang="hr-HR" sz="1900" b="1" dirty="0"/>
              <a:t>a</a:t>
            </a:r>
          </a:p>
          <a:p>
            <a:pPr marL="0" indent="0">
              <a:buNone/>
            </a:pPr>
            <a:endParaRPr lang="hr-HR"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17</a:t>
            </a:fld>
            <a:endParaRPr lang="hr-HR" altLang="sr-Latn-RS"/>
          </a:p>
        </p:txBody>
      </p:sp>
    </p:spTree>
    <p:extLst>
      <p:ext uri="{BB962C8B-B14F-4D97-AF65-F5344CB8AC3E}">
        <p14:creationId xmlns:p14="http://schemas.microsoft.com/office/powerpoint/2010/main" val="3601836546"/>
      </p:ext>
    </p:extLst>
  </p:cSld>
  <p:clrMapOvr>
    <a:masterClrMapping/>
  </p:clrMapOvr>
  <mc:AlternateContent xmlns:mc="http://schemas.openxmlformats.org/markup-compatibility/2006" xmlns:p14="http://schemas.microsoft.com/office/powerpoint/2010/main">
    <mc:Choice Requires="p14">
      <p:transition spd="slow" p14:dur="2000" advTm="34089"/>
    </mc:Choice>
    <mc:Fallback xmlns="">
      <p:transition spd="slow" advTm="34089"/>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568952" cy="1426170"/>
          </a:xfrm>
        </p:spPr>
        <p:txBody>
          <a:bodyPr/>
          <a:lstStyle/>
          <a:p>
            <a:r>
              <a:rPr lang="hr-HR" sz="2200" b="1" i="1" dirty="0">
                <a:solidFill>
                  <a:srgbClr val="002060"/>
                </a:solidFill>
              </a:rPr>
              <a:t>”Izvođač može pristupiti građenju na temelju pravomoćne, odnosno izvršne građevinske dozvole na odgovornost investitora i nakon što je prethodno izvršena prijava građenja, ako Zakonom o gradnji nije propisano drukčije”</a:t>
            </a:r>
            <a:r>
              <a:rPr lang="hr-HR" sz="2200" i="1" dirty="0">
                <a:solidFill>
                  <a:srgbClr val="002060"/>
                </a:solidFill>
              </a:rPr>
              <a:t/>
            </a:r>
            <a:br>
              <a:rPr lang="hr-HR" sz="2200" i="1" dirty="0">
                <a:solidFill>
                  <a:srgbClr val="002060"/>
                </a:solidFill>
              </a:rPr>
            </a:br>
            <a:endParaRPr lang="hr-HR" sz="2200" i="1" dirty="0">
              <a:solidFill>
                <a:srgbClr val="002060"/>
              </a:solidFill>
            </a:endParaRPr>
          </a:p>
        </p:txBody>
      </p:sp>
      <p:sp>
        <p:nvSpPr>
          <p:cNvPr id="3" name="Content Placeholder 2"/>
          <p:cNvSpPr>
            <a:spLocks noGrp="1"/>
          </p:cNvSpPr>
          <p:nvPr>
            <p:ph idx="1"/>
          </p:nvPr>
        </p:nvSpPr>
        <p:spPr>
          <a:xfrm>
            <a:off x="457200" y="1916832"/>
            <a:ext cx="8229600" cy="4389846"/>
          </a:xfrm>
        </p:spPr>
        <p:txBody>
          <a:bodyPr/>
          <a:lstStyle/>
          <a:p>
            <a:pPr marL="0" indent="0" algn="just">
              <a:buNone/>
            </a:pPr>
            <a:r>
              <a:rPr lang="hr-HR" sz="2000" b="1" dirty="0"/>
              <a:t>PREKRŠAJ </a:t>
            </a:r>
            <a:r>
              <a:rPr lang="hr-HR" sz="2000" b="1" dirty="0">
                <a:solidFill>
                  <a:srgbClr val="00B0F0"/>
                </a:solidFill>
              </a:rPr>
              <a:t>STRUČNOG NADZORA </a:t>
            </a:r>
            <a:r>
              <a:rPr lang="hr-HR" sz="2000" b="1" dirty="0"/>
              <a:t>- </a:t>
            </a:r>
            <a:r>
              <a:rPr lang="hr-HR" sz="2000" dirty="0"/>
              <a:t>Ako građenje nije u skladu s građevinskom dozvolom, glavnim projektom, odnosno Zakonom o gradnji i posebnim propisima </a:t>
            </a:r>
            <a:r>
              <a:rPr lang="hr-HR" sz="2000" b="1" dirty="0"/>
              <a:t>ili se gradi bez građevinske dozvole</a:t>
            </a:r>
            <a:r>
              <a:rPr lang="hr-HR" sz="2000" dirty="0"/>
              <a:t>, odnosno glavnog projekta, kaznit će se novčanom kaznom:</a:t>
            </a:r>
          </a:p>
          <a:p>
            <a:pPr marL="0" indent="0" algn="just">
              <a:buNone/>
            </a:pPr>
            <a:endParaRPr lang="hr-HR" sz="1200" b="1" dirty="0"/>
          </a:p>
          <a:p>
            <a:pPr marL="0" indent="0" algn="just">
              <a:buNone/>
            </a:pPr>
            <a:r>
              <a:rPr lang="hr-HR" sz="2000" b="1" dirty="0"/>
              <a:t>Pravna osoba</a:t>
            </a:r>
            <a:r>
              <a:rPr lang="hr-HR" sz="2000" dirty="0"/>
              <a:t> u iznosu od </a:t>
            </a:r>
            <a:r>
              <a:rPr lang="hr-HR" sz="2000" b="1" dirty="0"/>
              <a:t>100.000,00</a:t>
            </a:r>
            <a:r>
              <a:rPr lang="hr-HR" sz="2000" dirty="0"/>
              <a:t> do </a:t>
            </a:r>
            <a:r>
              <a:rPr lang="hr-HR" sz="2000" b="1" dirty="0"/>
              <a:t>150.000,00</a:t>
            </a:r>
            <a:r>
              <a:rPr lang="hr-HR" sz="2000" dirty="0"/>
              <a:t> kuna, </a:t>
            </a:r>
          </a:p>
          <a:p>
            <a:pPr marL="0" indent="0" algn="just">
              <a:buNone/>
            </a:pPr>
            <a:endParaRPr lang="hr-HR" sz="1200" b="1" dirty="0"/>
          </a:p>
          <a:p>
            <a:pPr marL="0" indent="0" algn="just">
              <a:buNone/>
            </a:pPr>
            <a:r>
              <a:rPr lang="hr-HR" sz="2000" b="1" dirty="0"/>
              <a:t>Fizička osoba</a:t>
            </a:r>
            <a:r>
              <a:rPr lang="hr-HR" sz="2000" dirty="0"/>
              <a:t> u iznosu od </a:t>
            </a:r>
            <a:r>
              <a:rPr lang="hr-HR" sz="2000" b="1" dirty="0"/>
              <a:t>30.000,00</a:t>
            </a:r>
            <a:r>
              <a:rPr lang="hr-HR" sz="2000" dirty="0"/>
              <a:t> do </a:t>
            </a:r>
            <a:r>
              <a:rPr lang="hr-HR" sz="2000" b="1" dirty="0"/>
              <a:t>45.000,00</a:t>
            </a:r>
            <a:r>
              <a:rPr lang="hr-HR" sz="2000" dirty="0"/>
              <a:t> kuna</a:t>
            </a:r>
          </a:p>
          <a:p>
            <a:pPr marL="0" indent="0" algn="just">
              <a:buNone/>
            </a:pPr>
            <a:endParaRPr lang="hr-HR" sz="1200" dirty="0"/>
          </a:p>
          <a:p>
            <a:pPr marL="0" indent="0" algn="just">
              <a:buNone/>
            </a:pPr>
            <a:r>
              <a:rPr lang="hr-HR" sz="2000" dirty="0"/>
              <a:t>Uz kaznu za prekršaj osobi koja obavlja stručni nadzor </a:t>
            </a:r>
            <a:r>
              <a:rPr lang="hr-HR" sz="2000" b="1" dirty="0"/>
              <a:t>može se</a:t>
            </a:r>
            <a:r>
              <a:rPr lang="hr-HR" sz="2000" dirty="0"/>
              <a:t> izreći zaštitna mjera zabrane obavljanja stručnog nadzora u trajanju od </a:t>
            </a:r>
            <a:r>
              <a:rPr lang="hr-HR" sz="2000" b="1" dirty="0"/>
              <a:t>tri do šest mjeseci</a:t>
            </a:r>
            <a:r>
              <a:rPr lang="hr-HR" sz="2000" dirty="0"/>
              <a:t> </a:t>
            </a:r>
          </a:p>
          <a:p>
            <a:pPr marL="0" indent="0" algn="just">
              <a:buNone/>
            </a:pPr>
            <a:r>
              <a:rPr lang="hr-HR" sz="2000" dirty="0"/>
              <a:t>Za prekršaj počinjen drugi puta uz novčanu kaznu </a:t>
            </a:r>
            <a:r>
              <a:rPr lang="hr-HR" sz="2000" b="1" dirty="0"/>
              <a:t>izreći će se</a:t>
            </a:r>
            <a:r>
              <a:rPr lang="hr-HR" sz="2000" dirty="0"/>
              <a:t> zaštitna mjera zabrane obavljanja stručnog nadzora u trajanju od </a:t>
            </a:r>
            <a:r>
              <a:rPr lang="hr-HR" sz="2000" b="1" dirty="0"/>
              <a:t>šest mjeseci do jedne godine.</a:t>
            </a:r>
          </a:p>
          <a:p>
            <a:pPr marL="0" indent="0">
              <a:buNone/>
            </a:pPr>
            <a:endParaRPr lang="hr-HR"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18</a:t>
            </a:fld>
            <a:endParaRPr lang="hr-HR" altLang="sr-Latn-RS"/>
          </a:p>
        </p:txBody>
      </p:sp>
    </p:spTree>
    <p:extLst>
      <p:ext uri="{BB962C8B-B14F-4D97-AF65-F5344CB8AC3E}">
        <p14:creationId xmlns:p14="http://schemas.microsoft.com/office/powerpoint/2010/main" val="765047286"/>
      </p:ext>
    </p:extLst>
  </p:cSld>
  <p:clrMapOvr>
    <a:masterClrMapping/>
  </p:clrMapOvr>
  <p:transition spd="slow" advTm="14636">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2400" i="1" dirty="0">
                <a:solidFill>
                  <a:srgbClr val="002060"/>
                </a:solidFill>
              </a:rPr>
              <a:t>”</a:t>
            </a:r>
            <a:r>
              <a:rPr lang="hr-HR" sz="2400" b="1" i="1" dirty="0">
                <a:solidFill>
                  <a:srgbClr val="002060"/>
                </a:solidFill>
              </a:rPr>
              <a:t>Izvođač je dužan graditi u skladu s građevinskom dozvolom, Zakonom o gradnji, tehničkim propisima, posebnim propisima, pravilima struke”</a:t>
            </a:r>
            <a:endParaRPr lang="hr-HR" sz="2400" i="1" dirty="0">
              <a:solidFill>
                <a:srgbClr val="002060"/>
              </a:solidFill>
            </a:endParaRPr>
          </a:p>
        </p:txBody>
      </p:sp>
      <p:sp>
        <p:nvSpPr>
          <p:cNvPr id="3" name="Content Placeholder 2"/>
          <p:cNvSpPr>
            <a:spLocks noGrp="1"/>
          </p:cNvSpPr>
          <p:nvPr>
            <p:ph idx="1"/>
          </p:nvPr>
        </p:nvSpPr>
        <p:spPr>
          <a:xfrm>
            <a:off x="457200" y="1916832"/>
            <a:ext cx="8229600" cy="4029806"/>
          </a:xfrm>
        </p:spPr>
        <p:txBody>
          <a:bodyPr/>
          <a:lstStyle/>
          <a:p>
            <a:pPr marL="0" indent="0" algn="just">
              <a:buNone/>
            </a:pPr>
            <a:r>
              <a:rPr lang="hr-HR" sz="2000" b="1" dirty="0"/>
              <a:t>PREKRŠAJ </a:t>
            </a:r>
            <a:r>
              <a:rPr lang="hr-HR" sz="2000" b="1" dirty="0">
                <a:solidFill>
                  <a:srgbClr val="C00000"/>
                </a:solidFill>
              </a:rPr>
              <a:t>IZVOĐAČA</a:t>
            </a:r>
            <a:r>
              <a:rPr lang="hr-HR" sz="2000" b="1" dirty="0"/>
              <a:t> </a:t>
            </a:r>
            <a:r>
              <a:rPr lang="hr-HR" sz="2000" dirty="0"/>
              <a:t>- ako ne gradi u skladu s građevinskom dozvolom ili tehničkim propisima, kaznit će se novčanom kaznom:</a:t>
            </a:r>
          </a:p>
          <a:p>
            <a:pPr marL="0" indent="0" algn="just">
              <a:buNone/>
            </a:pPr>
            <a:endParaRPr lang="hr-HR" sz="2000" dirty="0"/>
          </a:p>
          <a:p>
            <a:pPr marL="0" indent="0" algn="just">
              <a:buNone/>
            </a:pPr>
            <a:r>
              <a:rPr lang="hr-HR" sz="2000" b="1" dirty="0"/>
              <a:t>Pravna osoba</a:t>
            </a:r>
            <a:r>
              <a:rPr lang="hr-HR" sz="2000" dirty="0"/>
              <a:t> u iznosu od </a:t>
            </a:r>
            <a:r>
              <a:rPr lang="hr-HR" sz="2000" b="1" dirty="0"/>
              <a:t>100.000,00</a:t>
            </a:r>
            <a:r>
              <a:rPr lang="hr-HR" sz="2000" dirty="0"/>
              <a:t> do </a:t>
            </a:r>
            <a:r>
              <a:rPr lang="hr-HR" sz="2000" b="1" dirty="0"/>
              <a:t>150.000,00</a:t>
            </a:r>
            <a:r>
              <a:rPr lang="hr-HR" sz="2000" dirty="0"/>
              <a:t> kuna. </a:t>
            </a:r>
          </a:p>
          <a:p>
            <a:pPr marL="0" indent="0" algn="just">
              <a:buNone/>
            </a:pPr>
            <a:endParaRPr lang="hr-HR" sz="2000" b="1" dirty="0"/>
          </a:p>
          <a:p>
            <a:pPr marL="0" indent="0" algn="just">
              <a:buNone/>
            </a:pPr>
            <a:r>
              <a:rPr lang="hr-HR" sz="2000" b="1" dirty="0"/>
              <a:t>Fizička osoba</a:t>
            </a:r>
            <a:r>
              <a:rPr lang="hr-HR" sz="2000" dirty="0"/>
              <a:t> u iznosu od </a:t>
            </a:r>
            <a:r>
              <a:rPr lang="hr-HR" sz="2000" b="1" dirty="0"/>
              <a:t>30.000,00</a:t>
            </a:r>
            <a:r>
              <a:rPr lang="hr-HR" sz="2000" dirty="0"/>
              <a:t> do </a:t>
            </a:r>
            <a:r>
              <a:rPr lang="hr-HR" sz="2000" b="1" dirty="0"/>
              <a:t>45.000,00</a:t>
            </a:r>
            <a:r>
              <a:rPr lang="hr-HR" sz="2000" dirty="0"/>
              <a:t> kuna</a:t>
            </a:r>
          </a:p>
          <a:p>
            <a:pPr marL="0" indent="0" algn="just">
              <a:buNone/>
            </a:pPr>
            <a:endParaRPr lang="hr-HR" sz="2000" b="1" dirty="0"/>
          </a:p>
          <a:p>
            <a:pPr marL="0" indent="0" algn="just">
              <a:buNone/>
            </a:pPr>
            <a:r>
              <a:rPr lang="hr-HR" sz="2000" b="1" dirty="0"/>
              <a:t>Pravnoj odnosno fizičkoj osobi </a:t>
            </a:r>
            <a:r>
              <a:rPr lang="hr-HR" sz="2000" dirty="0"/>
              <a:t>može se izreći mjera zabrane obavljanja djelatnosti u trajanju od </a:t>
            </a:r>
            <a:r>
              <a:rPr lang="hr-HR" sz="2000" b="1" dirty="0"/>
              <a:t>tri</a:t>
            </a:r>
            <a:r>
              <a:rPr lang="hr-HR" sz="2000" dirty="0"/>
              <a:t> do </a:t>
            </a:r>
            <a:r>
              <a:rPr lang="hr-HR" sz="2000" b="1" dirty="0"/>
              <a:t>šest</a:t>
            </a:r>
            <a:r>
              <a:rPr lang="hr-HR" sz="2000" dirty="0"/>
              <a:t> mjeseci. mogućnost a za prekršaj počinjen drugi put uz novčanu kaznu </a:t>
            </a:r>
            <a:r>
              <a:rPr lang="hr-HR" sz="2000" b="1" dirty="0"/>
              <a:t>izreći će se </a:t>
            </a:r>
            <a:r>
              <a:rPr lang="hr-HR" sz="2000" dirty="0"/>
              <a:t>i zaštitna mjera zabrane obavljanja djelatnosti u trajanju od </a:t>
            </a:r>
            <a:r>
              <a:rPr lang="hr-HR" sz="2000" b="1" dirty="0"/>
              <a:t>šest</a:t>
            </a:r>
            <a:r>
              <a:rPr lang="hr-HR" sz="2000" dirty="0"/>
              <a:t> mjeseci do </a:t>
            </a:r>
            <a:r>
              <a:rPr lang="hr-HR" sz="2000" b="1" dirty="0"/>
              <a:t>jedne </a:t>
            </a:r>
            <a:r>
              <a:rPr lang="hr-HR" sz="2000" b="1" dirty="0" smtClean="0"/>
              <a:t>godine</a:t>
            </a:r>
            <a:endParaRPr lang="hr-HR" sz="2000" b="1"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19</a:t>
            </a:fld>
            <a:endParaRPr lang="hr-HR" altLang="sr-Latn-RS"/>
          </a:p>
        </p:txBody>
      </p:sp>
    </p:spTree>
    <p:extLst>
      <p:ext uri="{BB962C8B-B14F-4D97-AF65-F5344CB8AC3E}">
        <p14:creationId xmlns:p14="http://schemas.microsoft.com/office/powerpoint/2010/main" val="1258619626"/>
      </p:ext>
    </p:extLst>
  </p:cSld>
  <p:clrMapOvr>
    <a:masterClrMapping/>
  </p:clrMapOvr>
  <mc:AlternateContent xmlns:mc="http://schemas.openxmlformats.org/markup-compatibility/2006" xmlns:p14="http://schemas.microsoft.com/office/powerpoint/2010/main">
    <mc:Choice Requires="p14">
      <p:transition spd="slow" p14:dur="2000" advTm="16479"/>
    </mc:Choice>
    <mc:Fallback xmlns="">
      <p:transition spd="slow" advTm="16479"/>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smtClean="0">
                <a:latin typeface="Arial Narrow" panose="020B0606020202030204" pitchFamily="34" charset="0"/>
              </a:rPr>
              <a:t>Davorin Oršanić</a:t>
            </a:r>
            <a:endParaRPr lang="hr-HR" altLang="sr-Latn-RS" dirty="0">
              <a:latin typeface="Arial Narrow" panose="020B0606020202030204" pitchFamily="34" charset="0"/>
            </a:endParaRP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2</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57200" y="274638"/>
            <a:ext cx="8229600" cy="63408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a:solidFill>
                  <a:srgbClr val="002060"/>
                </a:solidFill>
              </a:rPr>
              <a:t>ZAKONSKI OKVIR</a:t>
            </a:r>
          </a:p>
        </p:txBody>
      </p:sp>
      <p:sp>
        <p:nvSpPr>
          <p:cNvPr id="7173" name="Rectangle 3"/>
          <p:cNvSpPr>
            <a:spLocks noGrp="1" noChangeArrowheads="1"/>
          </p:cNvSpPr>
          <p:nvPr>
            <p:ph type="body" idx="1"/>
          </p:nvPr>
        </p:nvSpPr>
        <p:spPr bwMode="auto">
          <a:xfrm>
            <a:off x="454967" y="1052736"/>
            <a:ext cx="8229600" cy="504056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just">
              <a:lnSpc>
                <a:spcPct val="150000"/>
              </a:lnSpc>
              <a:buNone/>
            </a:pPr>
            <a:r>
              <a:rPr lang="hr-HR" altLang="sr-Latn-RS" sz="2000" dirty="0"/>
              <a:t>Zakon o gradnji </a:t>
            </a:r>
            <a:r>
              <a:rPr lang="hr-HR" sz="2000" dirty="0"/>
              <a:t>(„Narodne novine“ broj 153/13, 20/17, 39/19)</a:t>
            </a:r>
          </a:p>
          <a:p>
            <a:pPr marL="0" indent="0" algn="just">
              <a:lnSpc>
                <a:spcPct val="150000"/>
              </a:lnSpc>
              <a:buNone/>
            </a:pPr>
            <a:r>
              <a:rPr lang="hr-HR" altLang="sr-Latn-RS" sz="2000" dirty="0"/>
              <a:t>Zakon o poslovima i djelatnostima u prostornom uređenju i gradnji</a:t>
            </a:r>
          </a:p>
          <a:p>
            <a:pPr marL="0" indent="0" algn="just">
              <a:lnSpc>
                <a:spcPct val="150000"/>
              </a:lnSpc>
              <a:buNone/>
            </a:pPr>
            <a:r>
              <a:rPr lang="hr-HR" sz="2000" dirty="0"/>
              <a:t>(„Narodne novine“ broj 78/15, 118/18)</a:t>
            </a:r>
          </a:p>
          <a:p>
            <a:pPr marL="0" indent="0" algn="just">
              <a:lnSpc>
                <a:spcPct val="150000"/>
              </a:lnSpc>
              <a:buNone/>
            </a:pPr>
            <a:r>
              <a:rPr lang="hr-HR" altLang="sr-Latn-RS" sz="2000" dirty="0"/>
              <a:t>Zakon o komori arhitekata i komorama inženjera u graditeljstvu</a:t>
            </a:r>
          </a:p>
          <a:p>
            <a:pPr marL="0" indent="0" algn="just">
              <a:lnSpc>
                <a:spcPct val="150000"/>
              </a:lnSpc>
              <a:buNone/>
            </a:pPr>
            <a:r>
              <a:rPr lang="hr-HR" sz="2000" dirty="0"/>
              <a:t>(„Narodne novine“ broj 78/15, 114/18)</a:t>
            </a:r>
          </a:p>
          <a:p>
            <a:pPr marL="0" indent="0" algn="just">
              <a:lnSpc>
                <a:spcPct val="150000"/>
              </a:lnSpc>
              <a:buNone/>
            </a:pPr>
            <a:r>
              <a:rPr lang="hr-HR" sz="2000" dirty="0"/>
              <a:t>Zakon o Državnom inspektoratu („Narodne novine“ broj 115/18)</a:t>
            </a:r>
          </a:p>
          <a:p>
            <a:pPr marL="0" indent="0" algn="just">
              <a:lnSpc>
                <a:spcPct val="150000"/>
              </a:lnSpc>
              <a:buNone/>
            </a:pPr>
            <a:r>
              <a:rPr lang="hr-HR" altLang="sr-Latn-RS" sz="2000" dirty="0"/>
              <a:t>Prekršajni zakon </a:t>
            </a:r>
            <a:r>
              <a:rPr lang="hr-HR" sz="2000" dirty="0"/>
              <a:t>(„Narodne novine“ broj 107/07, 39/13, 157/13, 110/15, 70/17, 118/18)</a:t>
            </a:r>
            <a:endParaRPr lang="hr-HR" altLang="sr-Latn-RS" sz="2000" dirty="0"/>
          </a:p>
          <a:p>
            <a:pPr marL="0" indent="0" algn="just">
              <a:lnSpc>
                <a:spcPct val="150000"/>
              </a:lnSpc>
              <a:buNone/>
            </a:pPr>
            <a:r>
              <a:rPr lang="hr-HR" altLang="sr-Latn-RS" sz="2000" dirty="0"/>
              <a:t>Kazneni zakon </a:t>
            </a:r>
            <a:r>
              <a:rPr lang="hr-HR" sz="2000" dirty="0"/>
              <a:t>(„Narodne novine“ broj 125/11, 144/12, 56/15, 61/15, 101/17, 118/18)</a:t>
            </a:r>
          </a:p>
          <a:p>
            <a:pPr marL="0" indent="0">
              <a:buNone/>
            </a:pPr>
            <a:endParaRPr lang="hr-HR" altLang="sr-Latn-RS" sz="2000" dirty="0"/>
          </a:p>
        </p:txBody>
      </p:sp>
    </p:spTree>
  </p:cSld>
  <p:clrMapOvr>
    <a:masterClrMapping/>
  </p:clrMapOvr>
  <p:transition spd="slow" advTm="30081">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2400" b="1" i="1" dirty="0">
                <a:solidFill>
                  <a:srgbClr val="002060"/>
                </a:solidFill>
              </a:rPr>
              <a:t>”Izvođač je dužan graditi u skladu s građevinskom dozvolom, Zakonom o gradnji, tehničkim propisima, posebnim propisima, pravilima struke”</a:t>
            </a:r>
            <a:endParaRPr lang="hr-HR" sz="2400" i="1" dirty="0">
              <a:solidFill>
                <a:srgbClr val="002060"/>
              </a:solidFill>
            </a:endParaRPr>
          </a:p>
        </p:txBody>
      </p:sp>
      <p:sp>
        <p:nvSpPr>
          <p:cNvPr id="3" name="Content Placeholder 2"/>
          <p:cNvSpPr>
            <a:spLocks noGrp="1"/>
          </p:cNvSpPr>
          <p:nvPr>
            <p:ph idx="1"/>
          </p:nvPr>
        </p:nvSpPr>
        <p:spPr>
          <a:xfrm>
            <a:off x="440692" y="1844824"/>
            <a:ext cx="8229600" cy="4248472"/>
          </a:xfrm>
        </p:spPr>
        <p:txBody>
          <a:bodyPr/>
          <a:lstStyle/>
          <a:p>
            <a:pPr marL="0" indent="0" algn="just">
              <a:buNone/>
            </a:pPr>
            <a:r>
              <a:rPr lang="hr-HR" sz="2000" b="1" dirty="0"/>
              <a:t>PREKRŠAJ </a:t>
            </a:r>
            <a:r>
              <a:rPr lang="hr-HR" sz="2000" b="1" dirty="0">
                <a:solidFill>
                  <a:srgbClr val="00B0F0"/>
                </a:solidFill>
              </a:rPr>
              <a:t>STRUČNOG NADZORA </a:t>
            </a:r>
            <a:r>
              <a:rPr lang="hr-HR" sz="2000" b="1" dirty="0"/>
              <a:t>- </a:t>
            </a:r>
            <a:r>
              <a:rPr lang="hr-HR" sz="2000" dirty="0"/>
              <a:t>ako građenje nije u skladu s građevinskom dozvolom, glavnim projektom, odnosno </a:t>
            </a:r>
            <a:r>
              <a:rPr lang="hr-HR" sz="2000" dirty="0" smtClean="0"/>
              <a:t>ovim Zakonom </a:t>
            </a:r>
            <a:r>
              <a:rPr lang="hr-HR" sz="2000" dirty="0"/>
              <a:t>i posebnim propisima ili se gradi bez građevinske dozvole, odnosno glavnog projekta, kaznit će se novčanom kaznom:</a:t>
            </a:r>
          </a:p>
          <a:p>
            <a:pPr marL="0" indent="0" algn="just">
              <a:buNone/>
            </a:pPr>
            <a:endParaRPr lang="hr-HR" sz="1400" b="1" dirty="0"/>
          </a:p>
          <a:p>
            <a:pPr marL="0" indent="0" algn="just">
              <a:buNone/>
            </a:pPr>
            <a:r>
              <a:rPr lang="hr-HR" sz="2000" b="1" dirty="0"/>
              <a:t>Pravna osoba</a:t>
            </a:r>
            <a:r>
              <a:rPr lang="hr-HR" sz="2000" dirty="0"/>
              <a:t> u iznosu od </a:t>
            </a:r>
            <a:r>
              <a:rPr lang="hr-HR" sz="2000" b="1" dirty="0"/>
              <a:t>100.000,00 </a:t>
            </a:r>
            <a:r>
              <a:rPr lang="hr-HR" sz="2000" dirty="0"/>
              <a:t>do </a:t>
            </a:r>
            <a:r>
              <a:rPr lang="hr-HR" sz="2000" b="1" dirty="0"/>
              <a:t>150.000,00</a:t>
            </a:r>
            <a:r>
              <a:rPr lang="hr-HR" sz="2000" dirty="0"/>
              <a:t> kuna, </a:t>
            </a:r>
          </a:p>
          <a:p>
            <a:pPr marL="0" indent="0" algn="just">
              <a:buNone/>
            </a:pPr>
            <a:r>
              <a:rPr lang="hr-HR" sz="2000" b="1" dirty="0"/>
              <a:t>Fizička osoba</a:t>
            </a:r>
            <a:r>
              <a:rPr lang="hr-HR" sz="2000" dirty="0"/>
              <a:t> u iznosu od </a:t>
            </a:r>
            <a:r>
              <a:rPr lang="hr-HR" sz="2000" b="1" dirty="0"/>
              <a:t>30.000,00</a:t>
            </a:r>
            <a:r>
              <a:rPr lang="hr-HR" sz="2000" dirty="0"/>
              <a:t> do </a:t>
            </a:r>
            <a:r>
              <a:rPr lang="hr-HR" sz="2000" b="1" dirty="0"/>
              <a:t>45.000,0</a:t>
            </a:r>
            <a:r>
              <a:rPr lang="hr-HR" sz="2000" dirty="0"/>
              <a:t>0 kuna</a:t>
            </a:r>
          </a:p>
          <a:p>
            <a:pPr marL="0" indent="0" algn="just">
              <a:buNone/>
            </a:pPr>
            <a:endParaRPr lang="hr-HR" sz="1400" dirty="0"/>
          </a:p>
          <a:p>
            <a:pPr marL="0" indent="0" algn="just">
              <a:buNone/>
            </a:pPr>
            <a:r>
              <a:rPr lang="hr-HR" sz="2000" dirty="0"/>
              <a:t>Uz kaznu za prekršaj osobi koja obavlja stručni nadzor </a:t>
            </a:r>
            <a:r>
              <a:rPr lang="hr-HR" sz="2000" b="1" dirty="0"/>
              <a:t>može se</a:t>
            </a:r>
            <a:r>
              <a:rPr lang="hr-HR" sz="2000" dirty="0"/>
              <a:t> izreći zaštitna mjera zabrane obavljanja stručnog nadzora u trajanju od </a:t>
            </a:r>
            <a:r>
              <a:rPr lang="hr-HR" sz="2000" b="1" dirty="0"/>
              <a:t>tri do šest mjeseci</a:t>
            </a:r>
            <a:r>
              <a:rPr lang="hr-HR" sz="2000" dirty="0"/>
              <a:t> </a:t>
            </a:r>
          </a:p>
          <a:p>
            <a:pPr marL="0" indent="0" algn="just">
              <a:buNone/>
            </a:pPr>
            <a:r>
              <a:rPr lang="hr-HR" sz="2000" dirty="0"/>
              <a:t>Za prekršaj počinjen drugi puta uz novčanu kaznu </a:t>
            </a:r>
            <a:r>
              <a:rPr lang="hr-HR" sz="2000" b="1" dirty="0"/>
              <a:t>izreći će se</a:t>
            </a:r>
            <a:r>
              <a:rPr lang="hr-HR" sz="2000" dirty="0"/>
              <a:t> zaštitna mjera zabrane obavljanja stručnog nadzora u trajanju od </a:t>
            </a:r>
            <a:r>
              <a:rPr lang="hr-HR" sz="2000" b="1" dirty="0"/>
              <a:t>šest mjeseci do jedne godine</a:t>
            </a:r>
            <a:r>
              <a:rPr lang="hr-HR" sz="2000" dirty="0" smtClean="0"/>
              <a:t>.</a:t>
            </a: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20</a:t>
            </a:fld>
            <a:endParaRPr lang="hr-HR" altLang="sr-Latn-RS"/>
          </a:p>
        </p:txBody>
      </p:sp>
    </p:spTree>
    <p:extLst>
      <p:ext uri="{BB962C8B-B14F-4D97-AF65-F5344CB8AC3E}">
        <p14:creationId xmlns:p14="http://schemas.microsoft.com/office/powerpoint/2010/main" val="512638826"/>
      </p:ext>
    </p:extLst>
  </p:cSld>
  <p:clrMapOvr>
    <a:masterClrMapping/>
  </p:clrMapOvr>
  <p:transition spd="slow" advTm="26011">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833" y="188640"/>
            <a:ext cx="8229600" cy="1143000"/>
          </a:xfrm>
        </p:spPr>
        <p:txBody>
          <a:bodyPr/>
          <a:lstStyle/>
          <a:p>
            <a:r>
              <a:rPr lang="hr-HR" sz="2400" b="1" i="1" dirty="0" smtClean="0">
                <a:solidFill>
                  <a:srgbClr val="002060"/>
                </a:solidFill>
              </a:rPr>
              <a:t>”Izvođač </a:t>
            </a:r>
            <a:r>
              <a:rPr lang="hr-HR" sz="2400" b="1" i="1" dirty="0">
                <a:solidFill>
                  <a:srgbClr val="002060"/>
                </a:solidFill>
              </a:rPr>
              <a:t>je dužan graditi u skladu s građevinskom dozvolom, Zakonom o gradnji, tehničkim propisima, posebnim propisima, pravilima </a:t>
            </a:r>
            <a:r>
              <a:rPr lang="hr-HR" sz="2400" b="1" i="1" dirty="0" smtClean="0">
                <a:solidFill>
                  <a:srgbClr val="002060"/>
                </a:solidFill>
              </a:rPr>
              <a:t>struke”</a:t>
            </a:r>
            <a:r>
              <a:rPr lang="hr-HR" sz="2000" i="1" dirty="0">
                <a:solidFill>
                  <a:srgbClr val="002060"/>
                </a:solidFill>
              </a:rPr>
              <a:t/>
            </a:r>
            <a:br>
              <a:rPr lang="hr-HR" sz="2000" i="1" dirty="0">
                <a:solidFill>
                  <a:srgbClr val="002060"/>
                </a:solidFill>
              </a:rPr>
            </a:br>
            <a:endParaRPr lang="hr-HR" sz="2000" i="1" dirty="0">
              <a:solidFill>
                <a:srgbClr val="002060"/>
              </a:solidFill>
            </a:endParaRPr>
          </a:p>
        </p:txBody>
      </p:sp>
      <p:sp>
        <p:nvSpPr>
          <p:cNvPr id="3" name="Content Placeholder 2"/>
          <p:cNvSpPr>
            <a:spLocks noGrp="1"/>
          </p:cNvSpPr>
          <p:nvPr>
            <p:ph idx="1"/>
          </p:nvPr>
        </p:nvSpPr>
        <p:spPr>
          <a:xfrm>
            <a:off x="464629" y="1772816"/>
            <a:ext cx="8229600" cy="4495696"/>
          </a:xfrm>
        </p:spPr>
        <p:txBody>
          <a:bodyPr/>
          <a:lstStyle/>
          <a:p>
            <a:pPr marL="0" indent="0" algn="just">
              <a:buNone/>
            </a:pPr>
            <a:r>
              <a:rPr lang="hr-HR" sz="2000" b="1" dirty="0"/>
              <a:t>OBVEZA </a:t>
            </a:r>
            <a:r>
              <a:rPr lang="hr-HR" sz="2000" b="1" dirty="0">
                <a:solidFill>
                  <a:srgbClr val="00B0F0"/>
                </a:solidFill>
              </a:rPr>
              <a:t>STRUČNOG NADZORA </a:t>
            </a:r>
            <a:r>
              <a:rPr lang="hr-HR" sz="2000" dirty="0"/>
              <a:t>-</a:t>
            </a:r>
            <a:r>
              <a:rPr lang="hr-HR" sz="2000" b="1" dirty="0"/>
              <a:t> Nadzorni inženjer dužan je u provedbi stručnog nadzora građenja, kada za to postoji potreba, odrediti način otklanjanja nedostataka, odnosno nepravilnosti građenja građevine.</a:t>
            </a:r>
          </a:p>
          <a:p>
            <a:pPr marL="0" indent="0" algn="just">
              <a:buNone/>
            </a:pPr>
            <a:endParaRPr lang="hr-HR" sz="1000" dirty="0"/>
          </a:p>
          <a:p>
            <a:pPr marL="0" indent="0" algn="just">
              <a:buNone/>
            </a:pPr>
            <a:r>
              <a:rPr lang="hr-HR" sz="2000" b="1" dirty="0"/>
              <a:t>PREKRŠAJ </a:t>
            </a:r>
            <a:r>
              <a:rPr lang="hr-HR" sz="2000" b="1" dirty="0">
                <a:solidFill>
                  <a:srgbClr val="00B0F0"/>
                </a:solidFill>
              </a:rPr>
              <a:t>STRUČNOG NADZORA </a:t>
            </a:r>
            <a:r>
              <a:rPr lang="hr-HR" sz="2000" b="1" dirty="0"/>
              <a:t>- </a:t>
            </a:r>
            <a:r>
              <a:rPr lang="hr-HR" sz="2000" dirty="0"/>
              <a:t>ako ne upiše način otklanjanja nedostataka, odnosno nepravilnosti u građevinski dnevnik, kaznit će se novčanom kaznom:</a:t>
            </a:r>
          </a:p>
          <a:p>
            <a:pPr marL="0" indent="0" algn="just">
              <a:buNone/>
            </a:pPr>
            <a:r>
              <a:rPr lang="hr-HR" sz="2000" b="1" dirty="0"/>
              <a:t>Pravna osoba</a:t>
            </a:r>
            <a:r>
              <a:rPr lang="hr-HR" sz="2000" dirty="0"/>
              <a:t> u iznosu od </a:t>
            </a:r>
            <a:r>
              <a:rPr lang="hr-HR" sz="2000" b="1" dirty="0"/>
              <a:t>25.000,00</a:t>
            </a:r>
            <a:r>
              <a:rPr lang="hr-HR" sz="2000" dirty="0"/>
              <a:t> do </a:t>
            </a:r>
            <a:r>
              <a:rPr lang="hr-HR" sz="2000" b="1" dirty="0"/>
              <a:t>50.000,00</a:t>
            </a:r>
            <a:r>
              <a:rPr lang="hr-HR" sz="2000" dirty="0"/>
              <a:t> kuna </a:t>
            </a:r>
          </a:p>
          <a:p>
            <a:pPr marL="0" indent="0" algn="just">
              <a:buNone/>
            </a:pPr>
            <a:r>
              <a:rPr lang="hr-HR" sz="2000" b="1" dirty="0"/>
              <a:t>Fizička osoba</a:t>
            </a:r>
            <a:r>
              <a:rPr lang="hr-HR" sz="2000" dirty="0"/>
              <a:t> u iznosu od </a:t>
            </a:r>
            <a:r>
              <a:rPr lang="hr-HR" sz="2000" b="1" dirty="0"/>
              <a:t>15.000,00</a:t>
            </a:r>
            <a:r>
              <a:rPr lang="hr-HR" sz="2000" dirty="0"/>
              <a:t> do </a:t>
            </a:r>
            <a:r>
              <a:rPr lang="hr-HR" sz="2000" b="1" dirty="0"/>
              <a:t>30.000,00</a:t>
            </a:r>
            <a:r>
              <a:rPr lang="hr-HR" sz="2000" dirty="0"/>
              <a:t> kuna</a:t>
            </a:r>
          </a:p>
          <a:p>
            <a:pPr marL="0" indent="0" algn="just">
              <a:buNone/>
            </a:pPr>
            <a:r>
              <a:rPr lang="hr-HR" sz="2000" dirty="0"/>
              <a:t>Osobi koja obavlja stručni nadzor </a:t>
            </a:r>
            <a:r>
              <a:rPr lang="hr-HR" sz="2000" b="1" dirty="0"/>
              <a:t>može se</a:t>
            </a:r>
            <a:r>
              <a:rPr lang="hr-HR" sz="2000" dirty="0"/>
              <a:t> izreći zaštitna mjera zabrane obavljanja stručnog nadzora u trajanju od </a:t>
            </a:r>
            <a:r>
              <a:rPr lang="hr-HR" sz="2000" b="1" dirty="0"/>
              <a:t>tri do šest mjeseci</a:t>
            </a:r>
            <a:r>
              <a:rPr lang="hr-HR" sz="2000" dirty="0"/>
              <a:t> zabrana, a  za  prekršaj počinjen drugi puta uz novčanu kaznu </a:t>
            </a:r>
            <a:r>
              <a:rPr lang="hr-HR" sz="2000" b="1" dirty="0"/>
              <a:t>izreći će se</a:t>
            </a:r>
            <a:r>
              <a:rPr lang="hr-HR" sz="2000" dirty="0"/>
              <a:t> zaštitna mjera zabrane obavljanja stručnog nadzora u trajanju od </a:t>
            </a:r>
            <a:r>
              <a:rPr lang="hr-HR" sz="2000" b="1" dirty="0"/>
              <a:t>šest mjeseci do jedne godine</a:t>
            </a:r>
            <a:r>
              <a:rPr lang="hr-HR" sz="2000" dirty="0"/>
              <a:t>.</a:t>
            </a:r>
          </a:p>
          <a:p>
            <a:pPr marL="0" indent="0" algn="just">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21</a:t>
            </a:fld>
            <a:endParaRPr lang="hr-HR" altLang="sr-Latn-RS"/>
          </a:p>
        </p:txBody>
      </p:sp>
    </p:spTree>
    <p:extLst>
      <p:ext uri="{BB962C8B-B14F-4D97-AF65-F5344CB8AC3E}">
        <p14:creationId xmlns:p14="http://schemas.microsoft.com/office/powerpoint/2010/main" val="3874455159"/>
      </p:ext>
    </p:extLst>
  </p:cSld>
  <p:clrMapOvr>
    <a:masterClrMapping/>
  </p:clrMapOvr>
  <p:transition spd="slow" advTm="19716">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r>
              <a:rPr lang="hr-HR" sz="2400" b="1" i="1" dirty="0">
                <a:solidFill>
                  <a:srgbClr val="002060"/>
                </a:solidFill>
              </a:rPr>
              <a:t>”Izvođač radove mora izvoditi tako da se ispune temeljni zahtjevi za građevinu, zahtjevi propisani za energetska svojstva zgrada i drugi zahtjevi i uvjeti za građevinu”</a:t>
            </a:r>
            <a:r>
              <a:rPr lang="hr-HR" sz="2000" i="1" dirty="0">
                <a:solidFill>
                  <a:srgbClr val="002060"/>
                </a:solidFill>
              </a:rPr>
              <a:t/>
            </a:r>
            <a:br>
              <a:rPr lang="hr-HR" sz="2000" i="1" dirty="0">
                <a:solidFill>
                  <a:srgbClr val="002060"/>
                </a:solidFill>
              </a:rPr>
            </a:br>
            <a:endParaRPr lang="hr-HR" sz="2000" i="1" dirty="0">
              <a:solidFill>
                <a:srgbClr val="002060"/>
              </a:solidFill>
            </a:endParaRPr>
          </a:p>
        </p:txBody>
      </p:sp>
      <p:sp>
        <p:nvSpPr>
          <p:cNvPr id="3" name="Content Placeholder 2"/>
          <p:cNvSpPr>
            <a:spLocks noGrp="1"/>
          </p:cNvSpPr>
          <p:nvPr>
            <p:ph idx="1"/>
          </p:nvPr>
        </p:nvSpPr>
        <p:spPr>
          <a:xfrm>
            <a:off x="457200" y="1567058"/>
            <a:ext cx="8229600" cy="4680520"/>
          </a:xfrm>
        </p:spPr>
        <p:txBody>
          <a:bodyPr/>
          <a:lstStyle/>
          <a:p>
            <a:pPr marL="0" indent="0" algn="just">
              <a:buNone/>
            </a:pPr>
            <a:r>
              <a:rPr lang="hr-HR" sz="2000" b="1" dirty="0"/>
              <a:t>PREKRŠAJ </a:t>
            </a:r>
            <a:r>
              <a:rPr lang="hr-HR" sz="2000" b="1" dirty="0">
                <a:solidFill>
                  <a:srgbClr val="C00000"/>
                </a:solidFill>
              </a:rPr>
              <a:t>IZVOĐAČA</a:t>
            </a:r>
            <a:r>
              <a:rPr lang="hr-HR" sz="2000" b="1" dirty="0"/>
              <a:t> </a:t>
            </a:r>
            <a:r>
              <a:rPr lang="hr-HR" sz="2000" dirty="0"/>
              <a:t>- ako radove ne izvodi tako da ispunjavaju </a:t>
            </a:r>
            <a:r>
              <a:rPr lang="hr-HR" sz="2000" b="1" dirty="0"/>
              <a:t>temeljne zahtjeve za građevinu</a:t>
            </a:r>
            <a:r>
              <a:rPr lang="hr-HR" sz="2000" dirty="0"/>
              <a:t>, kaznit će se novčanom kaznom:</a:t>
            </a:r>
          </a:p>
          <a:p>
            <a:pPr marL="0" indent="0" algn="just">
              <a:buNone/>
            </a:pPr>
            <a:r>
              <a:rPr lang="hr-HR" sz="1000" dirty="0"/>
              <a:t> </a:t>
            </a:r>
          </a:p>
          <a:p>
            <a:pPr marL="0" indent="0" algn="just">
              <a:buNone/>
            </a:pPr>
            <a:r>
              <a:rPr lang="hr-HR" sz="2000" b="1" dirty="0"/>
              <a:t>Pravna osoba</a:t>
            </a:r>
            <a:r>
              <a:rPr lang="hr-HR" sz="2000" dirty="0"/>
              <a:t> u iznosu od </a:t>
            </a:r>
            <a:r>
              <a:rPr lang="hr-HR" sz="2000" b="1" dirty="0"/>
              <a:t>100.000,00</a:t>
            </a:r>
            <a:r>
              <a:rPr lang="hr-HR" sz="2000" dirty="0"/>
              <a:t> do </a:t>
            </a:r>
            <a:r>
              <a:rPr lang="hr-HR" sz="2000" b="1" dirty="0"/>
              <a:t>150.000,00 kuna</a:t>
            </a:r>
            <a:r>
              <a:rPr lang="hr-HR" sz="2000" dirty="0"/>
              <a:t>.</a:t>
            </a:r>
          </a:p>
          <a:p>
            <a:pPr marL="0" indent="0" algn="just">
              <a:buNone/>
            </a:pPr>
            <a:endParaRPr lang="hr-HR" sz="1000" b="1" dirty="0" smtClean="0"/>
          </a:p>
          <a:p>
            <a:pPr marL="0" indent="0" algn="just">
              <a:buNone/>
            </a:pPr>
            <a:r>
              <a:rPr lang="hr-HR" sz="2000" b="1" dirty="0" smtClean="0"/>
              <a:t>Fizička </a:t>
            </a:r>
            <a:r>
              <a:rPr lang="hr-HR" sz="2000" b="1" dirty="0"/>
              <a:t>osoba u iznosu </a:t>
            </a:r>
            <a:r>
              <a:rPr lang="hr-HR" sz="2000" dirty="0"/>
              <a:t>od </a:t>
            </a:r>
            <a:r>
              <a:rPr lang="hr-HR" sz="2000" b="1" dirty="0"/>
              <a:t>30.000,00</a:t>
            </a:r>
            <a:r>
              <a:rPr lang="hr-HR" sz="2000" dirty="0"/>
              <a:t> do </a:t>
            </a:r>
            <a:r>
              <a:rPr lang="hr-HR" sz="2000" b="1" dirty="0"/>
              <a:t>45.000,00 kuna</a:t>
            </a:r>
          </a:p>
          <a:p>
            <a:pPr marL="0" indent="0" algn="just">
              <a:buNone/>
            </a:pPr>
            <a:endParaRPr lang="hr-HR" sz="1000" b="1" dirty="0" smtClean="0"/>
          </a:p>
          <a:p>
            <a:pPr marL="0" indent="0" algn="just">
              <a:buNone/>
            </a:pPr>
            <a:r>
              <a:rPr lang="hr-HR" sz="2000" b="1" dirty="0" smtClean="0"/>
              <a:t>Pravnoj </a:t>
            </a:r>
            <a:r>
              <a:rPr lang="hr-HR" sz="2000" dirty="0"/>
              <a:t>odnosno</a:t>
            </a:r>
            <a:r>
              <a:rPr lang="hr-HR" sz="2000" b="1" dirty="0"/>
              <a:t> fizičkoj </a:t>
            </a:r>
            <a:r>
              <a:rPr lang="hr-HR" sz="2000" dirty="0"/>
              <a:t>osobi</a:t>
            </a:r>
            <a:r>
              <a:rPr lang="hr-HR" sz="2000" b="1" dirty="0"/>
              <a:t> može se </a:t>
            </a:r>
            <a:r>
              <a:rPr lang="hr-HR" sz="2000" dirty="0"/>
              <a:t>izreći mjera zabrane obavljanja djelatnosti u trajanju od </a:t>
            </a:r>
            <a:r>
              <a:rPr lang="hr-HR" sz="2000" b="1" dirty="0"/>
              <a:t>tri do šest</a:t>
            </a:r>
            <a:r>
              <a:rPr lang="hr-HR" sz="2000" dirty="0"/>
              <a:t> mjeseci. mogućnost a za prekršaj počinjen drugi put uz novčanu kaznu </a:t>
            </a:r>
            <a:r>
              <a:rPr lang="hr-HR" sz="2000" b="1" dirty="0"/>
              <a:t>izreći će se </a:t>
            </a:r>
            <a:r>
              <a:rPr lang="hr-HR" sz="2000" dirty="0"/>
              <a:t>i zaštitna mjera zabrane obavljanja djelatnosti u trajanju od </a:t>
            </a:r>
            <a:r>
              <a:rPr lang="hr-HR" sz="2000" b="1" dirty="0"/>
              <a:t>šest</a:t>
            </a:r>
            <a:r>
              <a:rPr lang="hr-HR" sz="2000" dirty="0"/>
              <a:t> </a:t>
            </a:r>
            <a:r>
              <a:rPr lang="hr-HR" sz="2000" b="1" dirty="0"/>
              <a:t>mjeseci do jedne godine</a:t>
            </a:r>
          </a:p>
          <a:p>
            <a:pPr marL="0" indent="0" algn="just">
              <a:buNone/>
            </a:pPr>
            <a:endParaRPr lang="hr-HR" sz="2000" b="1" dirty="0"/>
          </a:p>
          <a:p>
            <a:pPr marL="0" indent="0" algn="just">
              <a:buNone/>
            </a:pPr>
            <a:r>
              <a:rPr lang="hr-HR" sz="2000" b="1" dirty="0"/>
              <a:t>Glavni inženjer gradilišta</a:t>
            </a:r>
            <a:r>
              <a:rPr lang="hr-HR" sz="2000" dirty="0"/>
              <a:t>, </a:t>
            </a:r>
            <a:r>
              <a:rPr lang="hr-HR" sz="2000" b="1" dirty="0"/>
              <a:t>inženjer gradilišta </a:t>
            </a:r>
            <a:r>
              <a:rPr lang="hr-HR" sz="2000" dirty="0"/>
              <a:t>odnosno </a:t>
            </a:r>
            <a:r>
              <a:rPr lang="hr-HR" sz="2000" b="1" dirty="0"/>
              <a:t>voditelj radova</a:t>
            </a:r>
            <a:r>
              <a:rPr lang="hr-HR" sz="2000" dirty="0"/>
              <a:t> će se za prekršaj kazniti novčanom kaznom u iznosu od </a:t>
            </a:r>
            <a:r>
              <a:rPr lang="hr-HR" sz="2000" b="1" dirty="0"/>
              <a:t>15.000,00</a:t>
            </a:r>
            <a:r>
              <a:rPr lang="hr-HR" sz="2000" dirty="0"/>
              <a:t> do </a:t>
            </a:r>
            <a:r>
              <a:rPr lang="hr-HR" sz="2000" b="1" dirty="0"/>
              <a:t>30.000,00 kuna</a:t>
            </a:r>
          </a:p>
          <a:p>
            <a:pPr marL="0" indent="0">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22</a:t>
            </a:fld>
            <a:endParaRPr lang="hr-HR" altLang="sr-Latn-RS"/>
          </a:p>
        </p:txBody>
      </p:sp>
    </p:spTree>
    <p:extLst>
      <p:ext uri="{BB962C8B-B14F-4D97-AF65-F5344CB8AC3E}">
        <p14:creationId xmlns:p14="http://schemas.microsoft.com/office/powerpoint/2010/main" val="3795764826"/>
      </p:ext>
    </p:extLst>
  </p:cSld>
  <p:clrMapOvr>
    <a:masterClrMapping/>
  </p:clrMapOvr>
  <mc:AlternateContent xmlns:mc="http://schemas.openxmlformats.org/markup-compatibility/2006" xmlns:p14="http://schemas.microsoft.com/office/powerpoint/2010/main">
    <mc:Choice Requires="p14">
      <p:transition spd="slow" p14:dur="2000" advTm="19606"/>
    </mc:Choice>
    <mc:Fallback xmlns="">
      <p:transition spd="slow" advTm="19606"/>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896" y="116632"/>
            <a:ext cx="8229600" cy="1143000"/>
          </a:xfrm>
        </p:spPr>
        <p:txBody>
          <a:bodyPr/>
          <a:lstStyle/>
          <a:p>
            <a:r>
              <a:rPr lang="hr-HR" sz="2000" b="1" i="1" dirty="0">
                <a:solidFill>
                  <a:srgbClr val="002060"/>
                </a:solidFill>
              </a:rPr>
              <a:t>”</a:t>
            </a:r>
            <a:r>
              <a:rPr lang="hr-HR" sz="2400" b="1" i="1" dirty="0">
                <a:solidFill>
                  <a:srgbClr val="002060"/>
                </a:solidFill>
              </a:rPr>
              <a:t>Izvođač radove mora izvoditi tako da se ispune temeljni zahtjevi za građevinu, zahtjevi propisani za energetska svojstva zgrada i drugi zahtjevi i uvjeti za građevinu”</a:t>
            </a:r>
            <a:r>
              <a:rPr lang="hr-HR" sz="2400" i="1" dirty="0">
                <a:solidFill>
                  <a:srgbClr val="002060"/>
                </a:solidFill>
              </a:rPr>
              <a:t/>
            </a:r>
            <a:br>
              <a:rPr lang="hr-HR" sz="2400" i="1" dirty="0">
                <a:solidFill>
                  <a:srgbClr val="002060"/>
                </a:solidFill>
              </a:rPr>
            </a:br>
            <a:endParaRPr lang="hr-HR" sz="2400" i="1" dirty="0">
              <a:solidFill>
                <a:srgbClr val="002060"/>
              </a:solidFill>
            </a:endParaRPr>
          </a:p>
        </p:txBody>
      </p:sp>
      <p:sp>
        <p:nvSpPr>
          <p:cNvPr id="3" name="Content Placeholder 2"/>
          <p:cNvSpPr>
            <a:spLocks noGrp="1"/>
          </p:cNvSpPr>
          <p:nvPr>
            <p:ph idx="1"/>
          </p:nvPr>
        </p:nvSpPr>
        <p:spPr>
          <a:xfrm>
            <a:off x="480896" y="1480431"/>
            <a:ext cx="8229600" cy="4680520"/>
          </a:xfrm>
        </p:spPr>
        <p:txBody>
          <a:bodyPr/>
          <a:lstStyle/>
          <a:p>
            <a:pPr marL="0" indent="0" algn="just">
              <a:buNone/>
            </a:pPr>
            <a:r>
              <a:rPr lang="hr-HR" sz="2000" b="1" dirty="0"/>
              <a:t>PREKRŠAJ </a:t>
            </a:r>
            <a:r>
              <a:rPr lang="hr-HR" sz="2000" b="1" dirty="0">
                <a:solidFill>
                  <a:srgbClr val="C00000"/>
                </a:solidFill>
              </a:rPr>
              <a:t>IZVOĐAČA</a:t>
            </a:r>
            <a:r>
              <a:rPr lang="hr-HR" sz="2000" b="1" dirty="0"/>
              <a:t> </a:t>
            </a:r>
            <a:r>
              <a:rPr lang="hr-HR" sz="2000" dirty="0"/>
              <a:t>- ako zbog propusta u građenju ne budu ispunjeni zahtjevi propisani za </a:t>
            </a:r>
            <a:r>
              <a:rPr lang="hr-HR" sz="2000" b="1" dirty="0"/>
              <a:t>energetska svojstva </a:t>
            </a:r>
            <a:r>
              <a:rPr lang="hr-HR" sz="2000" b="1" dirty="0" smtClean="0"/>
              <a:t>zgrada</a:t>
            </a:r>
            <a:r>
              <a:rPr lang="hr-HR" sz="2000" dirty="0" smtClean="0"/>
              <a:t>, </a:t>
            </a:r>
            <a:r>
              <a:rPr lang="hr-HR" sz="2000" dirty="0"/>
              <a:t>kaznit će se novčanom kaznom:</a:t>
            </a:r>
            <a:endParaRPr lang="hr-HR" sz="2000" b="1" dirty="0"/>
          </a:p>
          <a:p>
            <a:pPr marL="0" indent="0" algn="just">
              <a:buNone/>
            </a:pPr>
            <a:endParaRPr lang="hr-HR" sz="1000" b="1" dirty="0" smtClean="0"/>
          </a:p>
          <a:p>
            <a:pPr marL="0" indent="0" algn="just">
              <a:buNone/>
            </a:pPr>
            <a:r>
              <a:rPr lang="hr-HR" sz="2000" b="1" dirty="0" smtClean="0"/>
              <a:t>Pravna </a:t>
            </a:r>
            <a:r>
              <a:rPr lang="hr-HR" sz="2000" b="1" dirty="0"/>
              <a:t>osoba</a:t>
            </a:r>
            <a:r>
              <a:rPr lang="hr-HR" sz="2000" dirty="0"/>
              <a:t> u iznosu od </a:t>
            </a:r>
            <a:r>
              <a:rPr lang="hr-HR" sz="2000" b="1" dirty="0"/>
              <a:t>100.000,00</a:t>
            </a:r>
            <a:r>
              <a:rPr lang="hr-HR" sz="2000" dirty="0"/>
              <a:t> do </a:t>
            </a:r>
            <a:r>
              <a:rPr lang="hr-HR" sz="2000" b="1" dirty="0"/>
              <a:t>150.000,00 kuna</a:t>
            </a:r>
            <a:r>
              <a:rPr lang="hr-HR" sz="2000" dirty="0"/>
              <a:t>.</a:t>
            </a:r>
          </a:p>
          <a:p>
            <a:pPr marL="0" indent="0" algn="just">
              <a:buNone/>
            </a:pPr>
            <a:endParaRPr lang="hr-HR" sz="1000" b="1" dirty="0" smtClean="0"/>
          </a:p>
          <a:p>
            <a:pPr marL="0" indent="0" algn="just">
              <a:buNone/>
            </a:pPr>
            <a:r>
              <a:rPr lang="hr-HR" sz="2000" b="1" dirty="0" smtClean="0"/>
              <a:t>Fizička </a:t>
            </a:r>
            <a:r>
              <a:rPr lang="hr-HR" sz="2000" b="1" dirty="0"/>
              <a:t>osoba </a:t>
            </a:r>
            <a:r>
              <a:rPr lang="hr-HR" sz="2000" dirty="0"/>
              <a:t>u iznosu</a:t>
            </a:r>
            <a:r>
              <a:rPr lang="hr-HR" sz="2000" b="1" dirty="0"/>
              <a:t> </a:t>
            </a:r>
            <a:r>
              <a:rPr lang="hr-HR" sz="2000" dirty="0"/>
              <a:t>od </a:t>
            </a:r>
            <a:r>
              <a:rPr lang="hr-HR" sz="2000" b="1" dirty="0"/>
              <a:t>30.000,00</a:t>
            </a:r>
            <a:r>
              <a:rPr lang="hr-HR" sz="2000" dirty="0"/>
              <a:t> do </a:t>
            </a:r>
            <a:r>
              <a:rPr lang="hr-HR" sz="2000" b="1" dirty="0"/>
              <a:t>45.000,00 kuna</a:t>
            </a:r>
          </a:p>
          <a:p>
            <a:pPr marL="0" indent="0" algn="just">
              <a:buNone/>
            </a:pPr>
            <a:endParaRPr lang="hr-HR" sz="1000" b="1" dirty="0" smtClean="0"/>
          </a:p>
          <a:p>
            <a:pPr marL="0" indent="0" algn="just">
              <a:buNone/>
            </a:pPr>
            <a:r>
              <a:rPr lang="hr-HR" sz="2000" b="1" dirty="0" smtClean="0"/>
              <a:t>Pravnoj </a:t>
            </a:r>
            <a:r>
              <a:rPr lang="hr-HR" sz="2000" b="1" dirty="0"/>
              <a:t>odnosno fizičkoj osobi </a:t>
            </a:r>
            <a:r>
              <a:rPr lang="hr-HR" sz="2000" dirty="0"/>
              <a:t>može se izreći mjera zabrane obavljanja djelatnosti u trajanju od </a:t>
            </a:r>
            <a:r>
              <a:rPr lang="hr-HR" sz="2000" b="1" dirty="0"/>
              <a:t>tri do šest</a:t>
            </a:r>
            <a:r>
              <a:rPr lang="hr-HR" sz="2000" dirty="0"/>
              <a:t> mjeseci. mogućnost a za prekršaj počinjen drugi put uz novčanu kaznu </a:t>
            </a:r>
            <a:r>
              <a:rPr lang="hr-HR" sz="2000" b="1" dirty="0"/>
              <a:t>izreći će se </a:t>
            </a:r>
            <a:r>
              <a:rPr lang="hr-HR" sz="2000" dirty="0"/>
              <a:t>i zaštitna mjera zabrane obavljanja djelatnosti u trajanju od </a:t>
            </a:r>
            <a:r>
              <a:rPr lang="hr-HR" sz="2000" b="1" dirty="0"/>
              <a:t>šest</a:t>
            </a:r>
            <a:r>
              <a:rPr lang="hr-HR" sz="2000" dirty="0"/>
              <a:t> </a:t>
            </a:r>
            <a:r>
              <a:rPr lang="hr-HR" sz="2000" b="1" dirty="0"/>
              <a:t>mjeseci do jedne godine</a:t>
            </a:r>
          </a:p>
          <a:p>
            <a:pPr marL="0" indent="0" algn="just">
              <a:buNone/>
            </a:pPr>
            <a:endParaRPr lang="hr-HR" sz="1000" b="1" dirty="0"/>
          </a:p>
          <a:p>
            <a:pPr marL="0" indent="0" algn="just">
              <a:buNone/>
            </a:pPr>
            <a:r>
              <a:rPr lang="hr-HR" sz="2000" b="1" dirty="0"/>
              <a:t>Glavni inženjer gradilišta</a:t>
            </a:r>
            <a:r>
              <a:rPr lang="hr-HR" sz="2000" dirty="0"/>
              <a:t>, </a:t>
            </a:r>
            <a:r>
              <a:rPr lang="hr-HR" sz="2000" b="1" dirty="0"/>
              <a:t>inženjer gradilišta </a:t>
            </a:r>
            <a:r>
              <a:rPr lang="hr-HR" sz="2000" dirty="0"/>
              <a:t>odnosno </a:t>
            </a:r>
            <a:r>
              <a:rPr lang="hr-HR" sz="2000" b="1" dirty="0"/>
              <a:t>voditelj radova</a:t>
            </a:r>
            <a:r>
              <a:rPr lang="hr-HR" sz="2000" dirty="0"/>
              <a:t> novčana kazna u iznosu od </a:t>
            </a:r>
            <a:r>
              <a:rPr lang="hr-HR" sz="2000" b="1" dirty="0"/>
              <a:t>15.000,00</a:t>
            </a:r>
            <a:r>
              <a:rPr lang="hr-HR" sz="2000" dirty="0"/>
              <a:t> do </a:t>
            </a:r>
            <a:r>
              <a:rPr lang="hr-HR" sz="2000" b="1" dirty="0"/>
              <a:t>30.000,00 kuna</a:t>
            </a:r>
          </a:p>
          <a:p>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23</a:t>
            </a:fld>
            <a:endParaRPr lang="hr-HR" altLang="sr-Latn-RS"/>
          </a:p>
        </p:txBody>
      </p:sp>
    </p:spTree>
    <p:extLst>
      <p:ext uri="{BB962C8B-B14F-4D97-AF65-F5344CB8AC3E}">
        <p14:creationId xmlns:p14="http://schemas.microsoft.com/office/powerpoint/2010/main" val="1250384191"/>
      </p:ext>
    </p:extLst>
  </p:cSld>
  <p:clrMapOvr>
    <a:masterClrMapping/>
  </p:clrMapOvr>
  <mc:AlternateContent xmlns:mc="http://schemas.openxmlformats.org/markup-compatibility/2006" xmlns:p14="http://schemas.microsoft.com/office/powerpoint/2010/main">
    <mc:Choice Requires="p14">
      <p:transition spd="slow" p14:dur="2000" advTm="15149"/>
    </mc:Choice>
    <mc:Fallback xmlns="">
      <p:transition spd="slow" advTm="15149"/>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2400" i="1" dirty="0" smtClean="0">
                <a:solidFill>
                  <a:srgbClr val="002060"/>
                </a:solidFill>
              </a:rPr>
              <a:t>”</a:t>
            </a:r>
            <a:r>
              <a:rPr lang="hr-HR" sz="2400" b="1" i="1" dirty="0">
                <a:solidFill>
                  <a:srgbClr val="002060"/>
                </a:solidFill>
              </a:rPr>
              <a:t>Izvođač radove mora izvoditi tako da se ispune temeljni zahtjevi za građevinu, zahtjevi propisani za energetska svojstva zgrada i drugi zahtjevi i uvjeti za građevinu”</a:t>
            </a:r>
            <a:endParaRPr lang="hr-HR" sz="2400" i="1" dirty="0">
              <a:solidFill>
                <a:srgbClr val="002060"/>
              </a:solidFill>
            </a:endParaRPr>
          </a:p>
        </p:txBody>
      </p:sp>
      <p:sp>
        <p:nvSpPr>
          <p:cNvPr id="3" name="Content Placeholder 2"/>
          <p:cNvSpPr>
            <a:spLocks noGrp="1"/>
          </p:cNvSpPr>
          <p:nvPr>
            <p:ph idx="1"/>
          </p:nvPr>
        </p:nvSpPr>
        <p:spPr>
          <a:xfrm>
            <a:off x="457200" y="1939355"/>
            <a:ext cx="8229600" cy="4680520"/>
          </a:xfrm>
        </p:spPr>
        <p:txBody>
          <a:bodyPr/>
          <a:lstStyle/>
          <a:p>
            <a:pPr marL="0" indent="0" algn="just">
              <a:buNone/>
            </a:pPr>
            <a:r>
              <a:rPr lang="hr-HR" sz="2000" b="1" dirty="0"/>
              <a:t>PREKRŠAJ </a:t>
            </a:r>
            <a:r>
              <a:rPr lang="hr-HR" sz="2000" b="1" dirty="0">
                <a:solidFill>
                  <a:srgbClr val="00B0F0"/>
                </a:solidFill>
              </a:rPr>
              <a:t>STRUČNOG NADZORA </a:t>
            </a:r>
            <a:r>
              <a:rPr lang="hr-HR" sz="2000" b="1" dirty="0"/>
              <a:t>- </a:t>
            </a:r>
            <a:r>
              <a:rPr lang="hr-HR" sz="2000" dirty="0"/>
              <a:t>ako građenje </a:t>
            </a:r>
            <a:r>
              <a:rPr lang="hr-HR" sz="2000" b="1" dirty="0"/>
              <a:t>nije u skladu </a:t>
            </a:r>
            <a:r>
              <a:rPr lang="hr-HR" sz="2000" dirty="0"/>
              <a:t>s građevinskom dozvolom, glavnim projektom, odnosno Zakonom o gradnji i posebnim propisima ili se gradi bez građevinske dozvole, odnosno glavnog projekta, kaznit će se novčanom kaznom:</a:t>
            </a:r>
          </a:p>
          <a:p>
            <a:pPr marL="0" indent="0" algn="just">
              <a:buNone/>
            </a:pPr>
            <a:endParaRPr lang="hr-HR" sz="1000" b="1" dirty="0"/>
          </a:p>
          <a:p>
            <a:pPr marL="0" indent="0" algn="just">
              <a:buNone/>
            </a:pPr>
            <a:r>
              <a:rPr lang="hr-HR" sz="2000" b="1" dirty="0"/>
              <a:t>Pravna osoba</a:t>
            </a:r>
            <a:r>
              <a:rPr lang="hr-HR" sz="2000" dirty="0"/>
              <a:t> u iznosu od </a:t>
            </a:r>
            <a:r>
              <a:rPr lang="hr-HR" sz="2000" b="1" dirty="0"/>
              <a:t>100.000,00 </a:t>
            </a:r>
            <a:r>
              <a:rPr lang="hr-HR" sz="2000" dirty="0"/>
              <a:t>do </a:t>
            </a:r>
            <a:r>
              <a:rPr lang="hr-HR" sz="2000" b="1" dirty="0"/>
              <a:t>150.000,00</a:t>
            </a:r>
            <a:r>
              <a:rPr lang="hr-HR" sz="2000" dirty="0"/>
              <a:t> kuna, </a:t>
            </a:r>
          </a:p>
          <a:p>
            <a:pPr marL="0" indent="0" algn="just">
              <a:buNone/>
            </a:pPr>
            <a:endParaRPr lang="hr-HR" sz="1000" b="1" dirty="0" smtClean="0"/>
          </a:p>
          <a:p>
            <a:pPr marL="0" indent="0" algn="just">
              <a:buNone/>
            </a:pPr>
            <a:r>
              <a:rPr lang="hr-HR" sz="2000" b="1" dirty="0" smtClean="0"/>
              <a:t>Fizička </a:t>
            </a:r>
            <a:r>
              <a:rPr lang="hr-HR" sz="2000" b="1" dirty="0"/>
              <a:t>osoba</a:t>
            </a:r>
            <a:r>
              <a:rPr lang="hr-HR" sz="2000" dirty="0"/>
              <a:t> u iznosu od </a:t>
            </a:r>
            <a:r>
              <a:rPr lang="hr-HR" sz="2000" b="1" dirty="0"/>
              <a:t>30.000,00</a:t>
            </a:r>
            <a:r>
              <a:rPr lang="hr-HR" sz="2000" dirty="0"/>
              <a:t> do </a:t>
            </a:r>
            <a:r>
              <a:rPr lang="hr-HR" sz="2000" b="1" dirty="0"/>
              <a:t>45.000,00</a:t>
            </a:r>
            <a:r>
              <a:rPr lang="hr-HR" sz="2000" dirty="0"/>
              <a:t> kuna</a:t>
            </a:r>
          </a:p>
          <a:p>
            <a:pPr marL="0" indent="0" algn="just">
              <a:buNone/>
            </a:pPr>
            <a:endParaRPr lang="hr-HR" sz="1000" dirty="0"/>
          </a:p>
          <a:p>
            <a:pPr marL="0" indent="0" algn="just">
              <a:buNone/>
            </a:pPr>
            <a:r>
              <a:rPr lang="hr-HR" sz="2000" dirty="0"/>
              <a:t>Uz kaznu za prekršaj osobi koja obavlja stručni nadzor </a:t>
            </a:r>
            <a:r>
              <a:rPr lang="hr-HR" sz="2000" b="1" dirty="0"/>
              <a:t>može se</a:t>
            </a:r>
            <a:r>
              <a:rPr lang="hr-HR" sz="2000" dirty="0"/>
              <a:t> izreći zaštitna mjera zabrane obavljanja stručnog nadzora u trajanju od </a:t>
            </a:r>
            <a:r>
              <a:rPr lang="hr-HR" sz="2000" b="1" dirty="0"/>
              <a:t>tri do šest mjeseci</a:t>
            </a:r>
            <a:r>
              <a:rPr lang="hr-HR" sz="2000" dirty="0"/>
              <a:t> </a:t>
            </a:r>
          </a:p>
          <a:p>
            <a:pPr marL="0" indent="0" algn="just">
              <a:buNone/>
            </a:pPr>
            <a:r>
              <a:rPr lang="hr-HR" sz="2000" dirty="0"/>
              <a:t>Za prekršaj počinjen drugi puta uz novčanu kaznu </a:t>
            </a:r>
            <a:r>
              <a:rPr lang="hr-HR" sz="2000" b="1" dirty="0"/>
              <a:t>izreći će se</a:t>
            </a:r>
            <a:r>
              <a:rPr lang="hr-HR" sz="2000" dirty="0"/>
              <a:t> zaštitna mjera zabrane obavljanja stručnog nadzora u trajanju od </a:t>
            </a:r>
            <a:r>
              <a:rPr lang="hr-HR" sz="2000" b="1" dirty="0"/>
              <a:t>šest mjeseci do jedne godine</a:t>
            </a:r>
            <a:r>
              <a:rPr lang="hr-HR" sz="2000" dirty="0"/>
              <a:t>.</a:t>
            </a:r>
          </a:p>
          <a:p>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24</a:t>
            </a:fld>
            <a:endParaRPr lang="hr-HR" altLang="sr-Latn-RS"/>
          </a:p>
        </p:txBody>
      </p:sp>
    </p:spTree>
    <p:extLst>
      <p:ext uri="{BB962C8B-B14F-4D97-AF65-F5344CB8AC3E}">
        <p14:creationId xmlns:p14="http://schemas.microsoft.com/office/powerpoint/2010/main" val="3607916468"/>
      </p:ext>
    </p:extLst>
  </p:cSld>
  <p:clrMapOvr>
    <a:masterClrMapping/>
  </p:clrMapOvr>
  <p:transition spd="slow" advTm="9701">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2400" b="1" i="1" dirty="0">
                <a:solidFill>
                  <a:srgbClr val="002060"/>
                </a:solidFill>
              </a:rPr>
              <a:t>”Izvođač radove mora izvoditi tako da se ispune temeljni zahtjevi za građevinu, zahtjevi propisani za energetska svojstva zgrada i drugi zahtjevi i uvjeti za građevinu”</a:t>
            </a:r>
            <a:endParaRPr lang="hr-HR" sz="2400" i="1" dirty="0">
              <a:solidFill>
                <a:srgbClr val="002060"/>
              </a:solidFill>
            </a:endParaRPr>
          </a:p>
        </p:txBody>
      </p:sp>
      <p:sp>
        <p:nvSpPr>
          <p:cNvPr id="3" name="Content Placeholder 2"/>
          <p:cNvSpPr>
            <a:spLocks noGrp="1"/>
          </p:cNvSpPr>
          <p:nvPr>
            <p:ph idx="1"/>
          </p:nvPr>
        </p:nvSpPr>
        <p:spPr>
          <a:xfrm>
            <a:off x="457200" y="1559434"/>
            <a:ext cx="8229600" cy="4680520"/>
          </a:xfrm>
        </p:spPr>
        <p:txBody>
          <a:bodyPr/>
          <a:lstStyle/>
          <a:p>
            <a:pPr marL="0" indent="0" algn="just">
              <a:buNone/>
            </a:pPr>
            <a:r>
              <a:rPr lang="hr-HR" sz="2000" b="1" dirty="0"/>
              <a:t>OBVEZA </a:t>
            </a:r>
            <a:r>
              <a:rPr lang="hr-HR" sz="2000" b="1" dirty="0">
                <a:solidFill>
                  <a:srgbClr val="00B0F0"/>
                </a:solidFill>
              </a:rPr>
              <a:t>STRUČNOG NADZORA  </a:t>
            </a:r>
            <a:r>
              <a:rPr lang="hr-HR" sz="2000" b="1" dirty="0"/>
              <a:t>- odrediti provedbu kontrolnih ispitivanja određenih dijelova građevine u svrhu provjere, odnosno dokazivanja ispunjavanja temeljnih zahtjeva za građevinu i/ili drugih zahtjeva, odnosno uvjeta predviđenih glavnim projektom ili izvješćem o obavljenoj kontroli projekta i obveze provjere u pogledu građevnih proizvoda</a:t>
            </a:r>
            <a:endParaRPr lang="hr-HR" sz="2000" dirty="0"/>
          </a:p>
          <a:p>
            <a:pPr marL="0" indent="0" algn="just">
              <a:buNone/>
            </a:pPr>
            <a:r>
              <a:rPr lang="hr-HR" sz="2000" b="1" dirty="0"/>
              <a:t>PREKRŠAJ </a:t>
            </a:r>
            <a:r>
              <a:rPr lang="hr-HR" sz="2000" b="1" dirty="0">
                <a:solidFill>
                  <a:srgbClr val="00B0F0"/>
                </a:solidFill>
              </a:rPr>
              <a:t>STRUČNOG NADZORA </a:t>
            </a:r>
            <a:r>
              <a:rPr lang="hr-HR" sz="2000" b="1" dirty="0"/>
              <a:t>- </a:t>
            </a:r>
            <a:r>
              <a:rPr lang="hr-HR" sz="2000" dirty="0"/>
              <a:t>ako ne odredi provedbu navedenoga kaznit će se novčanom kaznom:</a:t>
            </a:r>
          </a:p>
          <a:p>
            <a:pPr marL="0" indent="0" algn="just">
              <a:buNone/>
            </a:pPr>
            <a:r>
              <a:rPr lang="hr-HR" sz="2000" b="1" dirty="0"/>
              <a:t>Pravna osoba</a:t>
            </a:r>
            <a:r>
              <a:rPr lang="hr-HR" sz="2000" dirty="0"/>
              <a:t> - novčana kazna od </a:t>
            </a:r>
            <a:r>
              <a:rPr lang="hr-HR" sz="2000" b="1" dirty="0"/>
              <a:t>25.000,00 </a:t>
            </a:r>
            <a:r>
              <a:rPr lang="hr-HR" sz="2000" dirty="0"/>
              <a:t>do </a:t>
            </a:r>
            <a:r>
              <a:rPr lang="hr-HR" sz="2000" b="1" dirty="0"/>
              <a:t>50.000,00 kuna </a:t>
            </a:r>
          </a:p>
          <a:p>
            <a:pPr marL="0" indent="0" algn="just">
              <a:buNone/>
            </a:pPr>
            <a:r>
              <a:rPr lang="hr-HR" sz="2000" b="1" dirty="0"/>
              <a:t>Fizička osoba</a:t>
            </a:r>
            <a:r>
              <a:rPr lang="hr-HR" sz="2000" dirty="0"/>
              <a:t> u iznosu od </a:t>
            </a:r>
            <a:r>
              <a:rPr lang="hr-HR" sz="2000" b="1" dirty="0"/>
              <a:t>15.000,00</a:t>
            </a:r>
            <a:r>
              <a:rPr lang="hr-HR" sz="2000" dirty="0"/>
              <a:t> do </a:t>
            </a:r>
            <a:r>
              <a:rPr lang="hr-HR" sz="2000" b="1" dirty="0"/>
              <a:t>30.000,00 kuna</a:t>
            </a:r>
          </a:p>
          <a:p>
            <a:pPr marL="0" indent="0" algn="just">
              <a:buNone/>
            </a:pPr>
            <a:r>
              <a:rPr lang="hr-HR" sz="2000" dirty="0"/>
              <a:t>Uz kaznu za prekršaj osobi koja obavlja stručni nadzor </a:t>
            </a:r>
            <a:r>
              <a:rPr lang="hr-HR" sz="2000" b="1" dirty="0"/>
              <a:t>može se</a:t>
            </a:r>
            <a:r>
              <a:rPr lang="hr-HR" sz="2000" dirty="0"/>
              <a:t> izreći zaštitna mjera zabrane obavljanja stručnog nadzora u trajanju od </a:t>
            </a:r>
            <a:r>
              <a:rPr lang="hr-HR" sz="2000" b="1" dirty="0"/>
              <a:t>tri do šest mjeseci</a:t>
            </a:r>
            <a:r>
              <a:rPr lang="hr-HR" sz="2000" dirty="0"/>
              <a:t> </a:t>
            </a:r>
            <a:r>
              <a:rPr lang="hr-HR" sz="2000" dirty="0" smtClean="0"/>
              <a:t>, a za </a:t>
            </a:r>
            <a:r>
              <a:rPr lang="hr-HR" sz="2000" dirty="0"/>
              <a:t>prekršaj počinjen drugi puta uz novčanu kaznu </a:t>
            </a:r>
            <a:r>
              <a:rPr lang="hr-HR" sz="2000" b="1" dirty="0"/>
              <a:t>izreći će se</a:t>
            </a:r>
            <a:r>
              <a:rPr lang="hr-HR" sz="2000" dirty="0"/>
              <a:t> zaštitna mjera zabrane obavljanja stručnog nadzora u trajanju od </a:t>
            </a:r>
            <a:r>
              <a:rPr lang="hr-HR" sz="2000" b="1" dirty="0"/>
              <a:t>šest mjeseci do jedne godine</a:t>
            </a:r>
            <a:r>
              <a:rPr lang="hr-HR" sz="2000" dirty="0"/>
              <a:t>.</a:t>
            </a:r>
          </a:p>
          <a:p>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25</a:t>
            </a:fld>
            <a:endParaRPr lang="hr-HR" altLang="sr-Latn-RS"/>
          </a:p>
        </p:txBody>
      </p:sp>
    </p:spTree>
    <p:extLst>
      <p:ext uri="{BB962C8B-B14F-4D97-AF65-F5344CB8AC3E}">
        <p14:creationId xmlns:p14="http://schemas.microsoft.com/office/powerpoint/2010/main" val="2906414998"/>
      </p:ext>
    </p:extLst>
  </p:cSld>
  <p:clrMapOvr>
    <a:masterClrMapping/>
  </p:clrMapOvr>
  <p:transition spd="slow" advTm="38710">
    <p:cov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388"/>
            <a:ext cx="8229600" cy="1143000"/>
          </a:xfrm>
        </p:spPr>
        <p:txBody>
          <a:bodyPr/>
          <a:lstStyle/>
          <a:p>
            <a:r>
              <a:rPr lang="hr-HR" sz="2400" b="1" i="1" dirty="0">
                <a:solidFill>
                  <a:srgbClr val="002060"/>
                </a:solidFill>
              </a:rPr>
              <a:t>”Izvođač mora ugrađivati građevne i druge proizvode te postrojenja u skladu s Zakonom o gradnji i posebnim propisima”</a:t>
            </a:r>
            <a:r>
              <a:rPr lang="hr-HR" sz="2400" i="1" dirty="0">
                <a:solidFill>
                  <a:srgbClr val="002060"/>
                </a:solidFill>
              </a:rPr>
              <a:t/>
            </a:r>
            <a:br>
              <a:rPr lang="hr-HR" sz="2400" i="1" dirty="0">
                <a:solidFill>
                  <a:srgbClr val="002060"/>
                </a:solidFill>
              </a:rPr>
            </a:br>
            <a:endParaRPr lang="hr-HR" sz="2400" i="1" dirty="0">
              <a:solidFill>
                <a:srgbClr val="002060"/>
              </a:solidFill>
            </a:endParaRPr>
          </a:p>
        </p:txBody>
      </p:sp>
      <p:sp>
        <p:nvSpPr>
          <p:cNvPr id="3" name="Content Placeholder 2"/>
          <p:cNvSpPr>
            <a:spLocks noGrp="1"/>
          </p:cNvSpPr>
          <p:nvPr>
            <p:ph idx="1"/>
          </p:nvPr>
        </p:nvSpPr>
        <p:spPr>
          <a:xfrm>
            <a:off x="457200" y="1556792"/>
            <a:ext cx="8229600" cy="4680520"/>
          </a:xfrm>
        </p:spPr>
        <p:txBody>
          <a:bodyPr/>
          <a:lstStyle/>
          <a:p>
            <a:pPr marL="0" indent="0">
              <a:buNone/>
            </a:pPr>
            <a:r>
              <a:rPr lang="hr-HR" sz="2000" b="1" dirty="0"/>
              <a:t>PREKRŠAJ </a:t>
            </a:r>
            <a:r>
              <a:rPr lang="hr-HR" sz="2000" b="1" dirty="0">
                <a:solidFill>
                  <a:srgbClr val="C00000"/>
                </a:solidFill>
              </a:rPr>
              <a:t>IZVOĐAČA</a:t>
            </a:r>
            <a:r>
              <a:rPr lang="hr-HR" sz="2000" b="1" dirty="0"/>
              <a:t> - </a:t>
            </a:r>
            <a:r>
              <a:rPr lang="hr-HR" sz="2000" dirty="0"/>
              <a:t>ako u građevinu ugrađuje građevni i drugi proizvodi ili postrojenja koje ugrađuje </a:t>
            </a:r>
            <a:r>
              <a:rPr lang="hr-HR" sz="2000" b="1" dirty="0"/>
              <a:t>ne ispunjavaju </a:t>
            </a:r>
            <a:r>
              <a:rPr lang="hr-HR" sz="2000" dirty="0"/>
              <a:t>zahtjeve propisane Zakonom o gradnji i posebnim propisima, kaznit će se novčanom kaznom:</a:t>
            </a:r>
          </a:p>
          <a:p>
            <a:pPr marL="0" indent="0">
              <a:buNone/>
            </a:pPr>
            <a:endParaRPr lang="hr-HR" sz="1200" b="1" dirty="0"/>
          </a:p>
          <a:p>
            <a:pPr marL="0" indent="0">
              <a:buNone/>
            </a:pPr>
            <a:r>
              <a:rPr lang="hr-HR" sz="2000" b="1" dirty="0"/>
              <a:t>Pravna osoba</a:t>
            </a:r>
            <a:r>
              <a:rPr lang="hr-HR" sz="2000" dirty="0"/>
              <a:t> u iznosu od </a:t>
            </a:r>
            <a:r>
              <a:rPr lang="hr-HR" sz="2000" b="1" dirty="0"/>
              <a:t>100.000,00</a:t>
            </a:r>
            <a:r>
              <a:rPr lang="hr-HR" sz="2000" dirty="0"/>
              <a:t> do </a:t>
            </a:r>
            <a:r>
              <a:rPr lang="hr-HR" sz="2000" b="1" dirty="0"/>
              <a:t>150.000,00</a:t>
            </a:r>
            <a:r>
              <a:rPr lang="hr-HR" sz="2000" dirty="0"/>
              <a:t> kuna.</a:t>
            </a:r>
          </a:p>
          <a:p>
            <a:pPr marL="0" indent="0">
              <a:buNone/>
            </a:pPr>
            <a:endParaRPr lang="hr-HR" sz="1200" b="1" dirty="0"/>
          </a:p>
          <a:p>
            <a:pPr marL="0" indent="0">
              <a:buNone/>
            </a:pPr>
            <a:r>
              <a:rPr lang="hr-HR" sz="2000" b="1" dirty="0"/>
              <a:t>Fizička osoba </a:t>
            </a:r>
            <a:r>
              <a:rPr lang="hr-HR" sz="2000" dirty="0"/>
              <a:t>u iznosu od </a:t>
            </a:r>
            <a:r>
              <a:rPr lang="hr-HR" sz="2000" b="1" dirty="0"/>
              <a:t>30.000,00</a:t>
            </a:r>
            <a:r>
              <a:rPr lang="hr-HR" sz="2000" dirty="0"/>
              <a:t> do </a:t>
            </a:r>
            <a:r>
              <a:rPr lang="hr-HR" sz="2000" b="1" dirty="0"/>
              <a:t>45.000,00</a:t>
            </a:r>
            <a:r>
              <a:rPr lang="hr-HR" sz="2000" dirty="0"/>
              <a:t> kuna</a:t>
            </a:r>
          </a:p>
          <a:p>
            <a:pPr marL="0" indent="0" algn="just">
              <a:buNone/>
            </a:pPr>
            <a:endParaRPr lang="hr-HR" sz="1200" b="1" dirty="0"/>
          </a:p>
          <a:p>
            <a:pPr marL="0" indent="0" algn="just">
              <a:buNone/>
            </a:pPr>
            <a:r>
              <a:rPr lang="hr-HR" sz="2000" b="1" dirty="0"/>
              <a:t>Pravnoj odnosno fizičkoj osobi </a:t>
            </a:r>
            <a:r>
              <a:rPr lang="hr-HR" sz="2000" dirty="0"/>
              <a:t>može se izreći mjera zabrane obavljanja djelatnosti u trajanju od </a:t>
            </a:r>
            <a:r>
              <a:rPr lang="hr-HR" sz="2000" b="1" dirty="0"/>
              <a:t>tri do šest</a:t>
            </a:r>
            <a:r>
              <a:rPr lang="hr-HR" sz="2000" dirty="0"/>
              <a:t> mjeseci. mogućnost a za prekršaj počinjen drugi put uz novčanu kaznu </a:t>
            </a:r>
            <a:r>
              <a:rPr lang="hr-HR" sz="2000" b="1" dirty="0"/>
              <a:t>izreći će se </a:t>
            </a:r>
            <a:r>
              <a:rPr lang="hr-HR" sz="2000" dirty="0"/>
              <a:t>i zaštitna mjera zabrane obavljanja djelatnosti u trajanju od </a:t>
            </a:r>
            <a:r>
              <a:rPr lang="hr-HR" sz="2000" b="1" dirty="0"/>
              <a:t>šest</a:t>
            </a:r>
            <a:r>
              <a:rPr lang="hr-HR" sz="2000" dirty="0"/>
              <a:t> </a:t>
            </a:r>
            <a:r>
              <a:rPr lang="hr-HR" sz="2000" b="1" dirty="0"/>
              <a:t>mjeseci do jedne godine</a:t>
            </a:r>
          </a:p>
          <a:p>
            <a:pPr marL="0" indent="0">
              <a:buNone/>
            </a:pPr>
            <a:endParaRPr lang="hr-HR" sz="1200" b="1" dirty="0"/>
          </a:p>
          <a:p>
            <a:pPr marL="0" indent="0">
              <a:buNone/>
            </a:pPr>
            <a:r>
              <a:rPr lang="hr-HR" sz="2000" b="1" dirty="0"/>
              <a:t>Glavni inženjer gradilišta</a:t>
            </a:r>
            <a:r>
              <a:rPr lang="hr-HR" sz="2000" dirty="0"/>
              <a:t>, </a:t>
            </a:r>
            <a:r>
              <a:rPr lang="hr-HR" sz="2000" b="1" dirty="0"/>
              <a:t>inženjer gradilišta </a:t>
            </a:r>
            <a:r>
              <a:rPr lang="hr-HR" sz="2000" dirty="0"/>
              <a:t>odnosno </a:t>
            </a:r>
            <a:r>
              <a:rPr lang="hr-HR" sz="2000" b="1" dirty="0"/>
              <a:t>voditelj radova</a:t>
            </a:r>
            <a:r>
              <a:rPr lang="hr-HR" sz="2000" dirty="0"/>
              <a:t> će se za prekršaj kazniti novčanom kaznom u iznosu od 15.000,00 do 30.000,00 kuna</a:t>
            </a:r>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26</a:t>
            </a:fld>
            <a:endParaRPr lang="hr-HR" altLang="sr-Latn-RS"/>
          </a:p>
        </p:txBody>
      </p:sp>
    </p:spTree>
    <p:extLst>
      <p:ext uri="{BB962C8B-B14F-4D97-AF65-F5344CB8AC3E}">
        <p14:creationId xmlns:p14="http://schemas.microsoft.com/office/powerpoint/2010/main" val="1773330951"/>
      </p:ext>
    </p:extLst>
  </p:cSld>
  <p:clrMapOvr>
    <a:masterClrMapping/>
  </p:clrMapOvr>
  <mc:AlternateContent xmlns:mc="http://schemas.openxmlformats.org/markup-compatibility/2006" xmlns:p14="http://schemas.microsoft.com/office/powerpoint/2010/main">
    <mc:Choice Requires="p14">
      <p:transition spd="slow" p14:dur="2000" advTm="44355"/>
    </mc:Choice>
    <mc:Fallback xmlns="">
      <p:transition spd="slow" advTm="44355"/>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lstStyle/>
          <a:p>
            <a:r>
              <a:rPr lang="hr-HR" sz="2400" b="1" i="1" dirty="0">
                <a:solidFill>
                  <a:srgbClr val="002060"/>
                </a:solidFill>
              </a:rPr>
              <a:t>”Izvođač mora ugrađivati građevne i druge proizvode te postrojenja u skladu s Zakonom o gradnji i posebnim propisima”</a:t>
            </a:r>
            <a:endParaRPr lang="hr-HR" sz="2400" i="1" dirty="0">
              <a:solidFill>
                <a:srgbClr val="002060"/>
              </a:solidFill>
            </a:endParaRPr>
          </a:p>
        </p:txBody>
      </p:sp>
      <p:sp>
        <p:nvSpPr>
          <p:cNvPr id="3" name="Content Placeholder 2"/>
          <p:cNvSpPr>
            <a:spLocks noGrp="1"/>
          </p:cNvSpPr>
          <p:nvPr>
            <p:ph idx="1"/>
          </p:nvPr>
        </p:nvSpPr>
        <p:spPr>
          <a:xfrm>
            <a:off x="539552" y="1558512"/>
            <a:ext cx="8229600" cy="4680520"/>
          </a:xfrm>
        </p:spPr>
        <p:txBody>
          <a:bodyPr/>
          <a:lstStyle/>
          <a:p>
            <a:pPr marL="0" indent="0" algn="just">
              <a:buNone/>
            </a:pPr>
            <a:r>
              <a:rPr lang="hr-HR" sz="1900" b="1" dirty="0"/>
              <a:t>OBVEZA </a:t>
            </a:r>
            <a:r>
              <a:rPr lang="hr-HR" sz="1900" b="1" dirty="0">
                <a:solidFill>
                  <a:srgbClr val="00B0F0"/>
                </a:solidFill>
              </a:rPr>
              <a:t>STRUČNOG NADZORA </a:t>
            </a:r>
            <a:r>
              <a:rPr lang="hr-HR" sz="1900" b="1" dirty="0"/>
              <a:t>- </a:t>
            </a:r>
            <a:r>
              <a:rPr lang="hr-HR" sz="1900" dirty="0"/>
              <a:t>nadzirati građenje tako da bude u skladu s građevinskom dozvolom, odnosno glavnim projektom, Zakonom o gradnji, posebnim propisima i pravilima struke</a:t>
            </a:r>
          </a:p>
          <a:p>
            <a:pPr marL="0" indent="0" algn="just">
              <a:buNone/>
            </a:pPr>
            <a:endParaRPr lang="hr-HR" sz="1000" b="1" dirty="0" smtClean="0"/>
          </a:p>
          <a:p>
            <a:pPr marL="0" indent="0" algn="just">
              <a:buNone/>
            </a:pPr>
            <a:r>
              <a:rPr lang="hr-HR" sz="1800" b="1" dirty="0" smtClean="0"/>
              <a:t>PREKRŠAJ </a:t>
            </a:r>
            <a:r>
              <a:rPr lang="hr-HR" sz="1800" b="1" dirty="0"/>
              <a:t>STRUČNOG NADZORA - </a:t>
            </a:r>
            <a:r>
              <a:rPr lang="hr-HR" sz="1800" dirty="0"/>
              <a:t>a</a:t>
            </a:r>
            <a:r>
              <a:rPr lang="hr-HR" sz="1900" dirty="0"/>
              <a:t>ko građenje nije u skladu s građevinskom dozvolom, glavnim projektom, odnosno ovim Zakonom i posebnim propisima ili se gradi bez građevinske dozvole, odnosno glavnog projekta,</a:t>
            </a:r>
            <a:r>
              <a:rPr lang="hr-HR" sz="1800" dirty="0"/>
              <a:t> kaznit će se novčanom kaznom:</a:t>
            </a:r>
          </a:p>
          <a:p>
            <a:pPr marL="0" indent="0" algn="just">
              <a:buNone/>
            </a:pPr>
            <a:r>
              <a:rPr lang="hr-HR" sz="1900" b="1" dirty="0"/>
              <a:t>Pravna osoba</a:t>
            </a:r>
            <a:r>
              <a:rPr lang="hr-HR" sz="1900" dirty="0"/>
              <a:t> u iznosu od </a:t>
            </a:r>
            <a:r>
              <a:rPr lang="hr-HR" sz="1900" b="1" dirty="0"/>
              <a:t>100.000,00 </a:t>
            </a:r>
            <a:r>
              <a:rPr lang="hr-HR" sz="1900" dirty="0"/>
              <a:t>do </a:t>
            </a:r>
            <a:r>
              <a:rPr lang="hr-HR" sz="1900" b="1" dirty="0"/>
              <a:t>150.000,00</a:t>
            </a:r>
            <a:r>
              <a:rPr lang="hr-HR" sz="1900" dirty="0"/>
              <a:t> kuna, </a:t>
            </a:r>
          </a:p>
          <a:p>
            <a:pPr marL="0" indent="0" algn="just">
              <a:buNone/>
            </a:pPr>
            <a:endParaRPr lang="hr-HR" sz="1000" b="1" dirty="0" smtClean="0"/>
          </a:p>
          <a:p>
            <a:pPr marL="0" indent="0" algn="just">
              <a:buNone/>
            </a:pPr>
            <a:r>
              <a:rPr lang="hr-HR" sz="1900" b="1" dirty="0" smtClean="0"/>
              <a:t>Fizička </a:t>
            </a:r>
            <a:r>
              <a:rPr lang="hr-HR" sz="1900" b="1" dirty="0"/>
              <a:t>osoba</a:t>
            </a:r>
            <a:r>
              <a:rPr lang="hr-HR" sz="1900" dirty="0"/>
              <a:t> u iznosu od </a:t>
            </a:r>
            <a:r>
              <a:rPr lang="hr-HR" sz="1900" b="1" dirty="0"/>
              <a:t>30.000,00</a:t>
            </a:r>
            <a:r>
              <a:rPr lang="hr-HR" sz="1900" dirty="0"/>
              <a:t> do </a:t>
            </a:r>
            <a:r>
              <a:rPr lang="hr-HR" sz="1900" b="1" dirty="0"/>
              <a:t>45.000,00</a:t>
            </a:r>
            <a:r>
              <a:rPr lang="hr-HR" sz="1900" dirty="0"/>
              <a:t> kuna</a:t>
            </a:r>
          </a:p>
          <a:p>
            <a:pPr marL="0" indent="0" algn="just">
              <a:buNone/>
            </a:pPr>
            <a:endParaRPr lang="hr-HR" sz="1000" dirty="0" smtClean="0"/>
          </a:p>
          <a:p>
            <a:pPr marL="0" indent="0" algn="just">
              <a:buNone/>
            </a:pPr>
            <a:r>
              <a:rPr lang="hr-HR" sz="1900" dirty="0" smtClean="0"/>
              <a:t>Uz </a:t>
            </a:r>
            <a:r>
              <a:rPr lang="hr-HR" sz="1900" dirty="0"/>
              <a:t>kaznu za prekršaj osobi koja obavlja stručni nadzor </a:t>
            </a:r>
            <a:r>
              <a:rPr lang="hr-HR" sz="1900" b="1" dirty="0"/>
              <a:t>može se </a:t>
            </a:r>
            <a:r>
              <a:rPr lang="hr-HR" sz="1900" dirty="0"/>
              <a:t>izreći zaštitna mjera zabrane obavljanja stručnog nadzora u trajanju od </a:t>
            </a:r>
            <a:r>
              <a:rPr lang="hr-HR" sz="1900" b="1" dirty="0"/>
              <a:t>tri do šest </a:t>
            </a:r>
            <a:r>
              <a:rPr lang="hr-HR" sz="1900" b="1" dirty="0" smtClean="0"/>
              <a:t>mjeseci</a:t>
            </a:r>
            <a:r>
              <a:rPr lang="hr-HR" sz="1900" dirty="0" smtClean="0"/>
              <a:t>, a za prekršaj </a:t>
            </a:r>
            <a:r>
              <a:rPr lang="hr-HR" sz="1900" dirty="0"/>
              <a:t>počinjen drugi puta uz novčanu kaznu </a:t>
            </a:r>
            <a:r>
              <a:rPr lang="hr-HR" sz="1900" b="1" dirty="0"/>
              <a:t>izreći će se </a:t>
            </a:r>
            <a:r>
              <a:rPr lang="hr-HR" sz="1900" dirty="0"/>
              <a:t>zaštitna mjera zabrane obavljanja stručnog nadzora u trajanju od </a:t>
            </a:r>
            <a:r>
              <a:rPr lang="hr-HR" sz="1900" b="1" dirty="0"/>
              <a:t>šest mjeseci do jedne godine</a:t>
            </a:r>
            <a:r>
              <a:rPr lang="hr-HR" sz="1900" dirty="0"/>
              <a:t>.</a:t>
            </a:r>
          </a:p>
          <a:p>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27</a:t>
            </a:fld>
            <a:endParaRPr lang="hr-HR" altLang="sr-Latn-RS"/>
          </a:p>
        </p:txBody>
      </p:sp>
    </p:spTree>
    <p:extLst>
      <p:ext uri="{BB962C8B-B14F-4D97-AF65-F5344CB8AC3E}">
        <p14:creationId xmlns:p14="http://schemas.microsoft.com/office/powerpoint/2010/main" val="3974621026"/>
      </p:ext>
    </p:extLst>
  </p:cSld>
  <p:clrMapOvr>
    <a:masterClrMapping/>
  </p:clrMapOvr>
  <p:transition spd="slow" advTm="26856">
    <p:cove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r>
              <a:rPr lang="hr-HR" sz="2400" b="1" i="1">
                <a:solidFill>
                  <a:srgbClr val="002060"/>
                </a:solidFill>
              </a:rPr>
              <a:t>”Izvođač mora ugrađivati građevne i druge proizvode te postrojenja u skladu s Zakonom o gradnji i posebnim propisima”</a:t>
            </a:r>
            <a:endParaRPr lang="hr-HR" sz="2400" i="1" dirty="0">
              <a:solidFill>
                <a:srgbClr val="002060"/>
              </a:solidFill>
            </a:endParaRPr>
          </a:p>
        </p:txBody>
      </p:sp>
      <p:sp>
        <p:nvSpPr>
          <p:cNvPr id="3" name="Content Placeholder 2"/>
          <p:cNvSpPr>
            <a:spLocks noGrp="1"/>
          </p:cNvSpPr>
          <p:nvPr>
            <p:ph idx="1"/>
          </p:nvPr>
        </p:nvSpPr>
        <p:spPr>
          <a:xfrm>
            <a:off x="457200" y="1559434"/>
            <a:ext cx="8229600" cy="4680520"/>
          </a:xfrm>
        </p:spPr>
        <p:txBody>
          <a:bodyPr/>
          <a:lstStyle/>
          <a:p>
            <a:pPr marL="0" indent="0" algn="just">
              <a:buNone/>
            </a:pPr>
            <a:r>
              <a:rPr lang="hr-HR" sz="2000" b="1" dirty="0"/>
              <a:t>OBVEZA </a:t>
            </a:r>
            <a:r>
              <a:rPr lang="hr-HR" sz="2000" b="1" dirty="0">
                <a:solidFill>
                  <a:srgbClr val="00B0F0"/>
                </a:solidFill>
              </a:rPr>
              <a:t>STRUČNOG NADZORA  </a:t>
            </a:r>
            <a:r>
              <a:rPr lang="hr-HR" sz="2000" b="1" dirty="0"/>
              <a:t>- </a:t>
            </a:r>
            <a:r>
              <a:rPr lang="hr-HR" sz="2000" dirty="0"/>
              <a:t>odrediti provedbu kontrolnih ispitivanja određenih dijelova građevine u svrhu provjere, odnosno dokazivanja ispunjavanja temeljnih zahtjeva za građevinu i/ili drugih zahtjeva, odnosno uvjeta predviđenih glavnim projektom ili izvješćem o obavljenoj kontroli projekta i obveze provjere u pogledu građevnih proizvoda</a:t>
            </a:r>
          </a:p>
          <a:p>
            <a:pPr marL="0" indent="0" algn="just">
              <a:buNone/>
            </a:pPr>
            <a:r>
              <a:rPr lang="hr-HR" sz="2000" b="1" dirty="0"/>
              <a:t>PREKRŠAJ </a:t>
            </a:r>
            <a:r>
              <a:rPr lang="hr-HR" sz="2000" b="1" dirty="0">
                <a:solidFill>
                  <a:srgbClr val="00B0F0"/>
                </a:solidFill>
              </a:rPr>
              <a:t>STRUČNOG NADZORA </a:t>
            </a:r>
            <a:r>
              <a:rPr lang="hr-HR" sz="2000" b="1" dirty="0"/>
              <a:t>- </a:t>
            </a:r>
            <a:r>
              <a:rPr lang="hr-HR" sz="2000" dirty="0"/>
              <a:t>ako ne odredi provedbu navedenoga kaznit će se novčanom kaznom:</a:t>
            </a:r>
          </a:p>
          <a:p>
            <a:pPr marL="0" indent="0" algn="just">
              <a:buNone/>
            </a:pPr>
            <a:r>
              <a:rPr lang="hr-HR" sz="2000" b="1" dirty="0"/>
              <a:t>Pravna osoba</a:t>
            </a:r>
            <a:r>
              <a:rPr lang="hr-HR" sz="2000" dirty="0"/>
              <a:t> - novčana kazna od </a:t>
            </a:r>
            <a:r>
              <a:rPr lang="hr-HR" sz="2000" b="1" dirty="0"/>
              <a:t>25.000,00 </a:t>
            </a:r>
            <a:r>
              <a:rPr lang="hr-HR" sz="2000" dirty="0"/>
              <a:t>do </a:t>
            </a:r>
            <a:r>
              <a:rPr lang="hr-HR" sz="2000" b="1" dirty="0"/>
              <a:t>50.000,00 kuna </a:t>
            </a:r>
          </a:p>
          <a:p>
            <a:pPr marL="0" indent="0" algn="just">
              <a:buNone/>
            </a:pPr>
            <a:r>
              <a:rPr lang="hr-HR" sz="2000" b="1" dirty="0"/>
              <a:t>Fizička osoba</a:t>
            </a:r>
            <a:r>
              <a:rPr lang="hr-HR" sz="2000" dirty="0"/>
              <a:t> u iznosu od </a:t>
            </a:r>
            <a:r>
              <a:rPr lang="hr-HR" sz="2000" b="1" dirty="0"/>
              <a:t>15.000,00</a:t>
            </a:r>
            <a:r>
              <a:rPr lang="hr-HR" sz="2000" dirty="0"/>
              <a:t> do </a:t>
            </a:r>
            <a:r>
              <a:rPr lang="hr-HR" sz="2000" b="1" dirty="0"/>
              <a:t>30.000,00 kuna</a:t>
            </a:r>
          </a:p>
          <a:p>
            <a:pPr marL="0" indent="0" algn="just">
              <a:buNone/>
            </a:pPr>
            <a:r>
              <a:rPr lang="hr-HR" sz="2000" dirty="0"/>
              <a:t>Uz kaznu za prekršaj osobi koja obavlja stručni nadzor </a:t>
            </a:r>
            <a:r>
              <a:rPr lang="hr-HR" sz="2000" b="1" dirty="0"/>
              <a:t>može se</a:t>
            </a:r>
            <a:r>
              <a:rPr lang="hr-HR" sz="2000" dirty="0"/>
              <a:t> izreći zaštitna mjera zabrane obavljanja stručnog nadzora u trajanju od </a:t>
            </a:r>
            <a:r>
              <a:rPr lang="hr-HR" sz="2000" b="1" dirty="0"/>
              <a:t>tri do šest </a:t>
            </a:r>
            <a:r>
              <a:rPr lang="hr-HR" sz="2000" b="1" dirty="0" smtClean="0"/>
              <a:t>mjeseci</a:t>
            </a:r>
            <a:r>
              <a:rPr lang="hr-HR" sz="2000" dirty="0" smtClean="0"/>
              <a:t>, a za prekršaj </a:t>
            </a:r>
            <a:r>
              <a:rPr lang="hr-HR" sz="2000" dirty="0"/>
              <a:t>počinjen drugi puta uz novčanu kaznu </a:t>
            </a:r>
            <a:r>
              <a:rPr lang="hr-HR" sz="2000" b="1" dirty="0"/>
              <a:t>izreći će se</a:t>
            </a:r>
            <a:r>
              <a:rPr lang="hr-HR" sz="2000" dirty="0"/>
              <a:t> zaštitna mjera zabrane obavljanja stručnog nadzora u trajanju od </a:t>
            </a:r>
            <a:r>
              <a:rPr lang="hr-HR" sz="2000" b="1" dirty="0"/>
              <a:t>šest mjeseci do jedne godine</a:t>
            </a:r>
            <a:r>
              <a:rPr lang="hr-HR" sz="2000" dirty="0"/>
              <a:t>.</a:t>
            </a:r>
          </a:p>
          <a:p>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28</a:t>
            </a:fld>
            <a:endParaRPr lang="hr-HR" altLang="sr-Latn-RS"/>
          </a:p>
        </p:txBody>
      </p:sp>
    </p:spTree>
    <p:extLst>
      <p:ext uri="{BB962C8B-B14F-4D97-AF65-F5344CB8AC3E}">
        <p14:creationId xmlns:p14="http://schemas.microsoft.com/office/powerpoint/2010/main" val="780835163"/>
      </p:ext>
    </p:extLst>
  </p:cSld>
  <p:clrMapOvr>
    <a:masterClrMapping/>
  </p:clrMapOvr>
  <p:transition spd="slow" advTm="25713">
    <p:cove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r>
              <a:rPr lang="hr-HR" sz="2400" b="1" i="1" dirty="0">
                <a:solidFill>
                  <a:srgbClr val="002060"/>
                </a:solidFill>
              </a:rPr>
              <a:t>”Izvođač je dužan povjeriti izvođenje građevinskih radova i drugih poslova osobama koje ispunjavaju propisane uvjete za izvođenje tih radova, odnosno obavljanje poslova”</a:t>
            </a:r>
            <a:r>
              <a:rPr lang="hr-HR" sz="2400" dirty="0"/>
              <a:t/>
            </a:r>
            <a:br>
              <a:rPr lang="hr-HR" sz="2400" dirty="0"/>
            </a:br>
            <a:endParaRPr lang="hr-HR" sz="2400" dirty="0"/>
          </a:p>
        </p:txBody>
      </p:sp>
      <p:sp>
        <p:nvSpPr>
          <p:cNvPr id="3" name="Content Placeholder 2"/>
          <p:cNvSpPr>
            <a:spLocks noGrp="1"/>
          </p:cNvSpPr>
          <p:nvPr>
            <p:ph idx="1"/>
          </p:nvPr>
        </p:nvSpPr>
        <p:spPr>
          <a:xfrm>
            <a:off x="457200" y="1858180"/>
            <a:ext cx="8229600" cy="4464496"/>
          </a:xfrm>
        </p:spPr>
        <p:txBody>
          <a:bodyPr/>
          <a:lstStyle/>
          <a:p>
            <a:pPr marL="0" indent="0" algn="just">
              <a:buNone/>
            </a:pPr>
            <a:r>
              <a:rPr lang="hr-HR" sz="2000" b="1" dirty="0" smtClean="0"/>
              <a:t>PREKRŠAJ </a:t>
            </a:r>
            <a:r>
              <a:rPr lang="hr-HR" sz="2000" b="1" dirty="0">
                <a:solidFill>
                  <a:srgbClr val="C00000"/>
                </a:solidFill>
              </a:rPr>
              <a:t>IZVOĐAČA</a:t>
            </a:r>
            <a:r>
              <a:rPr lang="hr-HR" sz="2000" b="1" dirty="0"/>
              <a:t> - </a:t>
            </a:r>
            <a:r>
              <a:rPr lang="hr-HR" sz="2000" dirty="0"/>
              <a:t>ako prilikom građenja povjeri izvođenje građevinskih radova i drugih poslova osobama koje ne ispunjavaju propisane uvjete za izvođenje tih radova, odnosno obavljanje poslova, kaznit će se novčanom kaznom:</a:t>
            </a:r>
          </a:p>
          <a:p>
            <a:pPr marL="0" indent="0" algn="just">
              <a:buNone/>
            </a:pPr>
            <a:endParaRPr lang="hr-HR" sz="1400" dirty="0"/>
          </a:p>
          <a:p>
            <a:pPr marL="0" indent="0" algn="just">
              <a:buNone/>
            </a:pPr>
            <a:r>
              <a:rPr lang="hr-HR" sz="2000" b="1" dirty="0"/>
              <a:t>Pravna osoba</a:t>
            </a:r>
            <a:r>
              <a:rPr lang="hr-HR" sz="2000" dirty="0"/>
              <a:t> u iznosu od </a:t>
            </a:r>
            <a:r>
              <a:rPr lang="hr-HR" sz="2000" b="1" dirty="0"/>
              <a:t>25.000,00</a:t>
            </a:r>
            <a:r>
              <a:rPr lang="hr-HR" sz="2000" dirty="0"/>
              <a:t> do </a:t>
            </a:r>
            <a:r>
              <a:rPr lang="hr-HR" sz="2000" b="1" dirty="0"/>
              <a:t>50.000,00</a:t>
            </a:r>
            <a:r>
              <a:rPr lang="hr-HR" sz="2000" dirty="0"/>
              <a:t> kuna. </a:t>
            </a:r>
          </a:p>
          <a:p>
            <a:pPr marL="0" indent="0" algn="just">
              <a:buNone/>
            </a:pPr>
            <a:endParaRPr lang="hr-HR" sz="1400" b="1" dirty="0"/>
          </a:p>
          <a:p>
            <a:pPr marL="0" indent="0" algn="just">
              <a:buNone/>
            </a:pPr>
            <a:r>
              <a:rPr lang="hr-HR" sz="2000" b="1" dirty="0"/>
              <a:t>Fizička osoba </a:t>
            </a:r>
            <a:r>
              <a:rPr lang="hr-HR" sz="2000" dirty="0"/>
              <a:t>u iznosu od </a:t>
            </a:r>
            <a:r>
              <a:rPr lang="hr-HR" sz="2000" b="1" dirty="0"/>
              <a:t>15.000,00</a:t>
            </a:r>
            <a:r>
              <a:rPr lang="hr-HR" sz="2000" dirty="0"/>
              <a:t> do </a:t>
            </a:r>
            <a:r>
              <a:rPr lang="hr-HR" sz="2000" b="1" dirty="0"/>
              <a:t>30.000,00</a:t>
            </a:r>
            <a:r>
              <a:rPr lang="hr-HR" sz="2000" dirty="0"/>
              <a:t> kuna</a:t>
            </a:r>
          </a:p>
          <a:p>
            <a:pPr marL="0" indent="0" algn="just">
              <a:buNone/>
            </a:pPr>
            <a:endParaRPr lang="hr-HR" sz="1400" b="1" dirty="0"/>
          </a:p>
          <a:p>
            <a:pPr marL="0" indent="0" algn="just">
              <a:buNone/>
            </a:pPr>
            <a:r>
              <a:rPr lang="hr-HR" sz="2000" b="1" dirty="0"/>
              <a:t>Pravnoj odnosno fizičkoj osobi </a:t>
            </a:r>
            <a:r>
              <a:rPr lang="hr-HR" sz="2000" dirty="0"/>
              <a:t>može se izreći mjera zabrane obavljanja djelatnosti u trajanju od </a:t>
            </a:r>
            <a:r>
              <a:rPr lang="hr-HR" sz="2000" b="1" dirty="0"/>
              <a:t>tri do šest</a:t>
            </a:r>
            <a:r>
              <a:rPr lang="hr-HR" sz="2000" dirty="0"/>
              <a:t> mjeseci. mogućnost a za prekršaj počinjen drugi put uz novčanu kaznu </a:t>
            </a:r>
            <a:r>
              <a:rPr lang="hr-HR" sz="2000" b="1" dirty="0"/>
              <a:t>izreći će se </a:t>
            </a:r>
            <a:r>
              <a:rPr lang="hr-HR" sz="2000" dirty="0"/>
              <a:t>i zaštitna mjera zabrane obavljanja djelatnosti u trajanju od </a:t>
            </a:r>
            <a:r>
              <a:rPr lang="hr-HR" sz="2000" b="1" dirty="0"/>
              <a:t>šest</a:t>
            </a:r>
            <a:r>
              <a:rPr lang="hr-HR" sz="2000" dirty="0"/>
              <a:t> </a:t>
            </a:r>
            <a:r>
              <a:rPr lang="hr-HR" sz="2000" b="1" dirty="0"/>
              <a:t>mjeseci do jedne godine</a:t>
            </a:r>
          </a:p>
          <a:p>
            <a:pPr marL="0" indent="0">
              <a:buNone/>
            </a:pPr>
            <a:endParaRPr lang="hr-HR"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29</a:t>
            </a:fld>
            <a:endParaRPr lang="hr-HR" altLang="sr-Latn-RS"/>
          </a:p>
        </p:txBody>
      </p:sp>
    </p:spTree>
    <p:extLst>
      <p:ext uri="{BB962C8B-B14F-4D97-AF65-F5344CB8AC3E}">
        <p14:creationId xmlns:p14="http://schemas.microsoft.com/office/powerpoint/2010/main" val="432309789"/>
      </p:ext>
    </p:extLst>
  </p:cSld>
  <p:clrMapOvr>
    <a:masterClrMapping/>
  </p:clrMapOvr>
  <mc:AlternateContent xmlns:mc="http://schemas.openxmlformats.org/markup-compatibility/2006" xmlns:p14="http://schemas.microsoft.com/office/powerpoint/2010/main">
    <mc:Choice Requires="p14">
      <p:transition spd="slow" p14:dur="2000" advTm="34691"/>
    </mc:Choice>
    <mc:Fallback xmlns="">
      <p:transition spd="slow" advTm="34691"/>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3</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539552" y="274638"/>
            <a:ext cx="82296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a:solidFill>
                  <a:srgbClr val="002060"/>
                </a:solidFill>
              </a:rPr>
              <a:t>ZAKON O </a:t>
            </a:r>
            <a:r>
              <a:rPr lang="hr-HR" altLang="sr-Latn-RS" sz="3200" b="1" dirty="0" smtClean="0">
                <a:solidFill>
                  <a:srgbClr val="002060"/>
                </a:solidFill>
              </a:rPr>
              <a:t>GRADNJI</a:t>
            </a:r>
            <a:br>
              <a:rPr lang="hr-HR" altLang="sr-Latn-RS" sz="3200" b="1" dirty="0" smtClean="0">
                <a:solidFill>
                  <a:srgbClr val="002060"/>
                </a:solidFill>
              </a:rPr>
            </a:br>
            <a:r>
              <a:rPr lang="hr-HR" altLang="sr-Latn-RS" sz="3200" b="1" dirty="0" smtClean="0">
                <a:solidFill>
                  <a:srgbClr val="002060"/>
                </a:solidFill>
              </a:rPr>
              <a:t>SUDIONICI U GRADNJI - ODGOVORNE OSOBE</a:t>
            </a:r>
            <a:endParaRPr lang="hr-HR" altLang="sr-Latn-RS" sz="3200" b="1" dirty="0">
              <a:solidFill>
                <a:srgbClr val="002060"/>
              </a:solidFill>
            </a:endParaRPr>
          </a:p>
        </p:txBody>
      </p:sp>
      <p:sp>
        <p:nvSpPr>
          <p:cNvPr id="7173" name="Rectangle 3"/>
          <p:cNvSpPr>
            <a:spLocks noGrp="1" noChangeArrowheads="1"/>
          </p:cNvSpPr>
          <p:nvPr>
            <p:ph type="body" idx="1"/>
          </p:nvPr>
        </p:nvSpPr>
        <p:spPr bwMode="auto">
          <a:xfrm>
            <a:off x="457200" y="1523430"/>
            <a:ext cx="8229600" cy="475252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buNone/>
            </a:pPr>
            <a:endParaRPr lang="hr-HR" altLang="sr-Latn-RS" sz="2000" dirty="0"/>
          </a:p>
          <a:p>
            <a:pPr marL="0" indent="0" algn="just">
              <a:buNone/>
            </a:pPr>
            <a:r>
              <a:rPr lang="hr-HR" altLang="sr-Latn-RS" sz="2000" dirty="0"/>
              <a:t>Prema odredbama Zakona o gradnji </a:t>
            </a:r>
          </a:p>
          <a:p>
            <a:pPr marL="0" indent="0" algn="just">
              <a:buNone/>
            </a:pPr>
            <a:r>
              <a:rPr lang="hr-HR" altLang="sr-Latn-RS" sz="2000" dirty="0"/>
              <a:t>- sudionici u gradnji su </a:t>
            </a:r>
            <a:r>
              <a:rPr lang="hr-HR" altLang="sr-Latn-RS" sz="2000" b="1" dirty="0"/>
              <a:t>investitor</a:t>
            </a:r>
            <a:r>
              <a:rPr lang="hr-HR" altLang="sr-Latn-RS" sz="2000" dirty="0"/>
              <a:t>, </a:t>
            </a:r>
            <a:r>
              <a:rPr lang="hr-HR" altLang="sr-Latn-RS" sz="2000" b="1" dirty="0"/>
              <a:t>projektant</a:t>
            </a:r>
            <a:r>
              <a:rPr lang="hr-HR" altLang="sr-Latn-RS" sz="2000" dirty="0"/>
              <a:t>, </a:t>
            </a:r>
            <a:r>
              <a:rPr lang="hr-HR" altLang="sr-Latn-RS" sz="2000" b="1" dirty="0" err="1"/>
              <a:t>revident</a:t>
            </a:r>
            <a:r>
              <a:rPr lang="hr-HR" altLang="sr-Latn-RS" sz="2000" dirty="0"/>
              <a:t>, </a:t>
            </a:r>
            <a:r>
              <a:rPr lang="hr-HR" altLang="sr-Latn-RS" sz="2000" b="1" dirty="0"/>
              <a:t>izvođač</a:t>
            </a:r>
            <a:r>
              <a:rPr lang="hr-HR" altLang="sr-Latn-RS" sz="2000" dirty="0"/>
              <a:t> i </a:t>
            </a:r>
            <a:r>
              <a:rPr lang="hr-HR" altLang="sr-Latn-RS" sz="2000" b="1" dirty="0"/>
              <a:t>nadzorni</a:t>
            </a:r>
            <a:r>
              <a:rPr lang="hr-HR" altLang="sr-Latn-RS" sz="2000" dirty="0"/>
              <a:t> </a:t>
            </a:r>
            <a:r>
              <a:rPr lang="hr-HR" altLang="sr-Latn-RS" sz="2000" b="1" dirty="0"/>
              <a:t>inženjer</a:t>
            </a:r>
          </a:p>
          <a:p>
            <a:pPr marL="0" indent="0" algn="just">
              <a:buNone/>
            </a:pPr>
            <a:endParaRPr lang="hr-HR" altLang="sr-Latn-RS" sz="2000" dirty="0"/>
          </a:p>
          <a:p>
            <a:pPr marL="0" indent="0" algn="just">
              <a:buNone/>
            </a:pPr>
            <a:r>
              <a:rPr lang="hr-HR" altLang="sr-Latn-RS" sz="2000" dirty="0"/>
              <a:t>Na gradilištu </a:t>
            </a:r>
            <a:r>
              <a:rPr lang="hr-HR" altLang="sr-Latn-RS" sz="2000" dirty="0" smtClean="0"/>
              <a:t>se </a:t>
            </a:r>
            <a:endParaRPr lang="hr-HR" altLang="sr-Latn-RS" sz="2000" dirty="0"/>
          </a:p>
          <a:p>
            <a:pPr marL="0" indent="0" algn="just">
              <a:buNone/>
            </a:pPr>
            <a:r>
              <a:rPr lang="hr-HR" altLang="sr-Latn-RS" sz="2000" dirty="0"/>
              <a:t>- izvode građevinski i drugi radovi – </a:t>
            </a:r>
            <a:r>
              <a:rPr lang="hr-HR" altLang="sr-Latn-RS" sz="2000" b="1" dirty="0"/>
              <a:t>izvođač</a:t>
            </a:r>
          </a:p>
          <a:p>
            <a:pPr marL="0" indent="0" algn="just">
              <a:buNone/>
            </a:pPr>
            <a:r>
              <a:rPr lang="hr-HR" altLang="sr-Latn-RS" sz="2000" dirty="0"/>
              <a:t>- provodi stručni nadzor građenja – </a:t>
            </a:r>
            <a:r>
              <a:rPr lang="hr-HR" altLang="sr-Latn-RS" sz="2000" b="1" dirty="0"/>
              <a:t>nadzorni inženjer </a:t>
            </a:r>
          </a:p>
          <a:p>
            <a:pPr marL="57150" indent="0" algn="just">
              <a:buNone/>
            </a:pPr>
            <a:endParaRPr lang="hr-HR" altLang="sr-Latn-RS" sz="2000" dirty="0"/>
          </a:p>
          <a:p>
            <a:pPr marL="57150" indent="0" algn="just">
              <a:buNone/>
            </a:pPr>
            <a:r>
              <a:rPr lang="hr-HR" altLang="sr-Latn-RS" sz="2000" dirty="0"/>
              <a:t>Može se provoditi:</a:t>
            </a:r>
          </a:p>
          <a:p>
            <a:pPr marL="57150" indent="0" algn="just">
              <a:buNone/>
            </a:pPr>
            <a:r>
              <a:rPr lang="hr-HR" altLang="sr-Latn-RS" sz="2000" dirty="0"/>
              <a:t>- projektantski nadzor koji provodi </a:t>
            </a:r>
            <a:r>
              <a:rPr lang="hr-HR" altLang="sr-Latn-RS" sz="2000" b="1" dirty="0"/>
              <a:t>projektant</a:t>
            </a:r>
            <a:r>
              <a:rPr lang="hr-HR" altLang="sr-Latn-RS" sz="2000" dirty="0"/>
              <a:t>, ako je ugovoren</a:t>
            </a:r>
          </a:p>
          <a:p>
            <a:pPr marL="57150" indent="0" algn="just">
              <a:buNone/>
            </a:pPr>
            <a:r>
              <a:rPr lang="hr-HR" altLang="sr-Latn-RS" sz="2000" dirty="0"/>
              <a:t>- </a:t>
            </a:r>
            <a:r>
              <a:rPr lang="hr-HR" altLang="sr-Latn-RS" sz="2000" b="1" dirty="0" err="1"/>
              <a:t>Revident</a:t>
            </a:r>
            <a:r>
              <a:rPr lang="hr-HR" altLang="sr-Latn-RS" sz="2000" dirty="0"/>
              <a:t> ima pravo obaviti provjeru, ako je to sam tražio revizijom projekta   </a:t>
            </a:r>
          </a:p>
        </p:txBody>
      </p:sp>
    </p:spTree>
    <p:extLst>
      <p:ext uri="{BB962C8B-B14F-4D97-AF65-F5344CB8AC3E}">
        <p14:creationId xmlns:p14="http://schemas.microsoft.com/office/powerpoint/2010/main" val="3437768696"/>
      </p:ext>
    </p:extLst>
  </p:cSld>
  <p:clrMapOvr>
    <a:masterClrMapping/>
  </p:clrMapOvr>
  <p:transition spd="slow" advTm="43713">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30</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67544" y="260648"/>
            <a:ext cx="82296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sz="2400" b="1" i="1" dirty="0">
                <a:solidFill>
                  <a:srgbClr val="002060"/>
                </a:solidFill>
              </a:rPr>
              <a:t>”Izvođač je dužan povjeriti izvođenje građevinskih radova i drugih poslova osobama koje ispunjavaju propisane uvjete za izvođenje tih radova, odnosno obavljanje poslova”</a:t>
            </a:r>
            <a:br>
              <a:rPr lang="hr-HR" sz="2400" b="1" i="1" dirty="0">
                <a:solidFill>
                  <a:srgbClr val="002060"/>
                </a:solidFill>
              </a:rPr>
            </a:br>
            <a:endParaRPr lang="hr-HR" altLang="sr-Latn-RS" sz="2400" b="1" i="1" dirty="0">
              <a:solidFill>
                <a:srgbClr val="002060"/>
              </a:solidFill>
            </a:endParaRPr>
          </a:p>
        </p:txBody>
      </p:sp>
      <p:sp>
        <p:nvSpPr>
          <p:cNvPr id="7173" name="Rectangle 3"/>
          <p:cNvSpPr>
            <a:spLocks noGrp="1" noChangeArrowheads="1"/>
          </p:cNvSpPr>
          <p:nvPr>
            <p:ph type="body" idx="1"/>
          </p:nvPr>
        </p:nvSpPr>
        <p:spPr bwMode="auto">
          <a:xfrm>
            <a:off x="349046" y="1772816"/>
            <a:ext cx="8229600" cy="438194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just">
              <a:buNone/>
            </a:pPr>
            <a:r>
              <a:rPr lang="hr-HR" sz="2000" b="1" dirty="0"/>
              <a:t>PREKRŠAJ </a:t>
            </a:r>
            <a:r>
              <a:rPr lang="hr-HR" sz="2000" b="1" dirty="0">
                <a:solidFill>
                  <a:srgbClr val="00B0F0"/>
                </a:solidFill>
              </a:rPr>
              <a:t>STRUČNOG NADZORA </a:t>
            </a:r>
            <a:r>
              <a:rPr lang="hr-HR" sz="2000" b="1" dirty="0"/>
              <a:t>- </a:t>
            </a:r>
            <a:r>
              <a:rPr lang="hr-HR" sz="2000" dirty="0"/>
              <a:t>ako ne utvrdi da izvođač, odnosno odgovorna osoba koja vodi građenje ili pojedine radove ne ispunjava uvjete propisane posebnim zakonom, kaznit će se novčanom kaznom:</a:t>
            </a:r>
          </a:p>
          <a:p>
            <a:pPr marL="0" indent="0" algn="just">
              <a:buNone/>
            </a:pPr>
            <a:endParaRPr lang="hr-HR" sz="2000" b="1" dirty="0"/>
          </a:p>
          <a:p>
            <a:pPr marL="0" indent="0" algn="just">
              <a:buNone/>
            </a:pPr>
            <a:r>
              <a:rPr lang="hr-HR" sz="2000" b="1" dirty="0"/>
              <a:t>Pravna osoba</a:t>
            </a:r>
            <a:r>
              <a:rPr lang="hr-HR" sz="2000" dirty="0"/>
              <a:t> u iznosu od </a:t>
            </a:r>
            <a:r>
              <a:rPr lang="hr-HR" sz="2000" b="1" dirty="0"/>
              <a:t>25.000,00</a:t>
            </a:r>
            <a:r>
              <a:rPr lang="hr-HR" sz="2000" dirty="0"/>
              <a:t> do </a:t>
            </a:r>
            <a:r>
              <a:rPr lang="hr-HR" sz="2000" b="1" dirty="0"/>
              <a:t>50.000,00 kuna</a:t>
            </a:r>
            <a:r>
              <a:rPr lang="hr-HR" sz="2000" dirty="0"/>
              <a:t>.</a:t>
            </a:r>
          </a:p>
          <a:p>
            <a:pPr marL="0" indent="0" algn="just">
              <a:buNone/>
            </a:pPr>
            <a:endParaRPr lang="hr-HR" sz="2000" b="1" dirty="0"/>
          </a:p>
          <a:p>
            <a:pPr marL="0" indent="0" algn="just">
              <a:buNone/>
            </a:pPr>
            <a:r>
              <a:rPr lang="hr-HR" sz="2000" b="1" dirty="0"/>
              <a:t>Fizička osoba</a:t>
            </a:r>
            <a:r>
              <a:rPr lang="hr-HR" sz="2000" dirty="0"/>
              <a:t> u iznosu od </a:t>
            </a:r>
            <a:r>
              <a:rPr lang="hr-HR" sz="2000" b="1" dirty="0"/>
              <a:t>15.000,00</a:t>
            </a:r>
            <a:r>
              <a:rPr lang="hr-HR" sz="2000" dirty="0"/>
              <a:t> do </a:t>
            </a:r>
            <a:r>
              <a:rPr lang="hr-HR" sz="2000" b="1" dirty="0"/>
              <a:t>30.000,00 kuna</a:t>
            </a:r>
            <a:endParaRPr lang="hr-HR" sz="2000" dirty="0"/>
          </a:p>
          <a:p>
            <a:pPr marL="0" indent="0" algn="just">
              <a:buNone/>
            </a:pPr>
            <a:endParaRPr lang="hr-HR" sz="2000" dirty="0"/>
          </a:p>
          <a:p>
            <a:pPr marL="0" indent="0" algn="just">
              <a:buNone/>
            </a:pPr>
            <a:r>
              <a:rPr lang="hr-HR" sz="2000" dirty="0"/>
              <a:t>Uz kaznu za prekršaj osobi koja obavlja stručni nadzor </a:t>
            </a:r>
            <a:r>
              <a:rPr lang="hr-HR" sz="2000" b="1" dirty="0"/>
              <a:t>može se </a:t>
            </a:r>
            <a:r>
              <a:rPr lang="hr-HR" sz="2000" dirty="0"/>
              <a:t>izreći zaštitna mjera zabrane obavljanja stručnog nadzora u trajanju od </a:t>
            </a:r>
            <a:r>
              <a:rPr lang="hr-HR" sz="2000" b="1" dirty="0"/>
              <a:t>tri do šest mjes</a:t>
            </a:r>
            <a:r>
              <a:rPr lang="hr-HR" sz="2000" dirty="0"/>
              <a:t>eci zabrana, a za prekršaj počinjen drugi puta uz novčanu kaznu </a:t>
            </a:r>
            <a:r>
              <a:rPr lang="hr-HR" sz="2000" b="1" dirty="0"/>
              <a:t>izreći će se </a:t>
            </a:r>
            <a:r>
              <a:rPr lang="hr-HR" sz="2000" dirty="0"/>
              <a:t>zaštitna mjera zabrane obavljanja stručnog nadzora u trajanju od </a:t>
            </a:r>
            <a:r>
              <a:rPr lang="hr-HR" sz="2000" b="1" dirty="0"/>
              <a:t>šest mjeseci do jedne godine.</a:t>
            </a:r>
          </a:p>
          <a:p>
            <a:endParaRPr lang="hr-HR" sz="2000" dirty="0"/>
          </a:p>
        </p:txBody>
      </p:sp>
    </p:spTree>
    <p:extLst>
      <p:ext uri="{BB962C8B-B14F-4D97-AF65-F5344CB8AC3E}">
        <p14:creationId xmlns:p14="http://schemas.microsoft.com/office/powerpoint/2010/main" val="3263173818"/>
      </p:ext>
    </p:extLst>
  </p:cSld>
  <p:clrMapOvr>
    <a:masterClrMapping/>
  </p:clrMapOvr>
  <p:transition spd="slow" advTm="18973">
    <p:cove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728"/>
            <a:ext cx="8229600" cy="1143000"/>
          </a:xfrm>
        </p:spPr>
        <p:txBody>
          <a:bodyPr/>
          <a:lstStyle/>
          <a:p>
            <a:r>
              <a:rPr lang="hr-HR" sz="2400" b="1" i="1" dirty="0">
                <a:solidFill>
                  <a:srgbClr val="002060"/>
                </a:solidFill>
              </a:rPr>
              <a:t>”Izvođač je dužan povjeriti izvođenje građevinskih radova i drugih poslova osobama koje ispunjavaju propisane uvjete za izvođenje tih radova, odnosno obavljanje poslova”</a:t>
            </a:r>
            <a:endParaRPr lang="hr-HR" sz="2400" i="1" dirty="0">
              <a:solidFill>
                <a:srgbClr val="002060"/>
              </a:solidFill>
            </a:endParaRPr>
          </a:p>
        </p:txBody>
      </p:sp>
      <p:sp>
        <p:nvSpPr>
          <p:cNvPr id="3" name="Content Placeholder 2"/>
          <p:cNvSpPr>
            <a:spLocks noGrp="1"/>
          </p:cNvSpPr>
          <p:nvPr>
            <p:ph idx="1"/>
          </p:nvPr>
        </p:nvSpPr>
        <p:spPr>
          <a:xfrm>
            <a:off x="457200" y="1430166"/>
            <a:ext cx="8229600" cy="4807146"/>
          </a:xfrm>
        </p:spPr>
        <p:txBody>
          <a:bodyPr/>
          <a:lstStyle/>
          <a:p>
            <a:pPr marL="0" indent="0" algn="just">
              <a:buNone/>
            </a:pPr>
            <a:r>
              <a:rPr lang="hr-HR" sz="1900" b="1" dirty="0"/>
              <a:t>OBVEZA </a:t>
            </a:r>
            <a:r>
              <a:rPr lang="hr-HR" sz="1900" b="1" dirty="0">
                <a:solidFill>
                  <a:srgbClr val="00B0F0"/>
                </a:solidFill>
              </a:rPr>
              <a:t>STRUČNOG NADZORA </a:t>
            </a:r>
            <a:r>
              <a:rPr lang="hr-HR" sz="1900" dirty="0"/>
              <a:t>-</a:t>
            </a:r>
            <a:r>
              <a:rPr lang="hr-HR" sz="1900" b="1" dirty="0"/>
              <a:t> </a:t>
            </a:r>
            <a:r>
              <a:rPr lang="hr-HR" sz="1900" dirty="0"/>
              <a:t>Nadzorni inženjer dužan je u provedbi stručnog nadzora građenja, kada za to postoji potreba, odrediti način otklanjanja nedostataka, odnosno nepravilnosti građenja građevine. To posebice u slučaju ako izvođač, odnosno odgovorna osoba koja vodi građenje ili pojedine radove </a:t>
            </a:r>
            <a:r>
              <a:rPr lang="hr-HR" sz="1900" b="1" dirty="0"/>
              <a:t>ne ispunjava uvjete propisane posebnim zakonom</a:t>
            </a:r>
          </a:p>
          <a:p>
            <a:pPr marL="0" indent="0" algn="just">
              <a:buNone/>
            </a:pPr>
            <a:endParaRPr lang="hr-HR" sz="1000" b="1" dirty="0" smtClean="0"/>
          </a:p>
          <a:p>
            <a:pPr marL="0" indent="0" algn="just">
              <a:buNone/>
            </a:pPr>
            <a:r>
              <a:rPr lang="hr-HR" sz="1900" b="1" dirty="0" smtClean="0"/>
              <a:t>PREKRŠAJ </a:t>
            </a:r>
            <a:r>
              <a:rPr lang="hr-HR" sz="1900" b="1" dirty="0">
                <a:solidFill>
                  <a:srgbClr val="00B0F0"/>
                </a:solidFill>
              </a:rPr>
              <a:t>STRUČNOG NADZORA </a:t>
            </a:r>
            <a:r>
              <a:rPr lang="hr-HR" sz="1900" b="1" dirty="0"/>
              <a:t>- </a:t>
            </a:r>
            <a:r>
              <a:rPr lang="hr-HR" sz="1900" dirty="0"/>
              <a:t>ako ne upiše način otklanjanja nedostataka, odnosno nepravilnosti u građevinski dnevnik, kaznit će se novčanom kaznom:</a:t>
            </a:r>
          </a:p>
          <a:p>
            <a:pPr marL="0" indent="0" algn="just">
              <a:buNone/>
            </a:pPr>
            <a:endParaRPr lang="hr-HR" sz="1000" b="1" dirty="0"/>
          </a:p>
          <a:p>
            <a:pPr marL="0" indent="0" algn="just">
              <a:buNone/>
            </a:pPr>
            <a:r>
              <a:rPr lang="hr-HR" sz="1900" b="1" dirty="0"/>
              <a:t>Pravna osoba</a:t>
            </a:r>
            <a:r>
              <a:rPr lang="hr-HR" sz="1900" dirty="0"/>
              <a:t> u iznosu od </a:t>
            </a:r>
            <a:r>
              <a:rPr lang="hr-HR" sz="1900" b="1" dirty="0"/>
              <a:t>25.000,00</a:t>
            </a:r>
            <a:r>
              <a:rPr lang="hr-HR" sz="1900" dirty="0"/>
              <a:t> do </a:t>
            </a:r>
            <a:r>
              <a:rPr lang="hr-HR" sz="1900" b="1" dirty="0"/>
              <a:t>50.000,00</a:t>
            </a:r>
            <a:r>
              <a:rPr lang="hr-HR" sz="1900" dirty="0"/>
              <a:t> kuna </a:t>
            </a:r>
          </a:p>
          <a:p>
            <a:pPr marL="0" indent="0" algn="just">
              <a:buNone/>
            </a:pPr>
            <a:endParaRPr lang="hr-HR" sz="900" b="1" dirty="0"/>
          </a:p>
          <a:p>
            <a:pPr marL="0" indent="0" algn="just">
              <a:buNone/>
            </a:pPr>
            <a:r>
              <a:rPr lang="hr-HR" sz="1900" b="1" dirty="0"/>
              <a:t>Fizička osoba</a:t>
            </a:r>
            <a:r>
              <a:rPr lang="hr-HR" sz="1900" dirty="0"/>
              <a:t> u iznosu od </a:t>
            </a:r>
            <a:r>
              <a:rPr lang="hr-HR" sz="1900" b="1" dirty="0"/>
              <a:t>15.000,00</a:t>
            </a:r>
            <a:r>
              <a:rPr lang="hr-HR" sz="1900" dirty="0"/>
              <a:t> do </a:t>
            </a:r>
            <a:r>
              <a:rPr lang="hr-HR" sz="1900" b="1" dirty="0"/>
              <a:t>30.000,00</a:t>
            </a:r>
            <a:r>
              <a:rPr lang="hr-HR" sz="1900" dirty="0"/>
              <a:t> kuna</a:t>
            </a:r>
          </a:p>
          <a:p>
            <a:pPr marL="0" indent="0" algn="just">
              <a:buNone/>
            </a:pPr>
            <a:endParaRPr lang="hr-HR" sz="900" dirty="0"/>
          </a:p>
          <a:p>
            <a:pPr marL="0" indent="0" algn="just">
              <a:buNone/>
            </a:pPr>
            <a:r>
              <a:rPr lang="hr-HR" sz="1900" dirty="0"/>
              <a:t>Osobi koja obavlja stručni nadzor </a:t>
            </a:r>
            <a:r>
              <a:rPr lang="hr-HR" sz="1900" b="1" dirty="0"/>
              <a:t>može se </a:t>
            </a:r>
            <a:r>
              <a:rPr lang="hr-HR" sz="1900" dirty="0"/>
              <a:t>izreći zaštitna mjera zabrane obavljanja stručnog nadzora u trajanju od </a:t>
            </a:r>
            <a:r>
              <a:rPr lang="hr-HR" sz="1900" b="1" dirty="0"/>
              <a:t>tri do šest mjeseci</a:t>
            </a:r>
            <a:r>
              <a:rPr lang="hr-HR" sz="1900" dirty="0"/>
              <a:t> zabrana, a  za  prekršaj počinjen drugi puta uz novčanu kaznu </a:t>
            </a:r>
            <a:r>
              <a:rPr lang="hr-HR" sz="1900" b="1" dirty="0"/>
              <a:t>izreći će se</a:t>
            </a:r>
            <a:r>
              <a:rPr lang="hr-HR" sz="1900" dirty="0"/>
              <a:t> zaštitna mjera zabrane obavljanja stručnog nadzora u trajanju od </a:t>
            </a:r>
            <a:r>
              <a:rPr lang="hr-HR" sz="1900" b="1" dirty="0"/>
              <a:t>šest mjeseci do jedne godine</a:t>
            </a:r>
            <a:r>
              <a:rPr lang="hr-HR" sz="1900" dirty="0"/>
              <a:t>.</a:t>
            </a:r>
          </a:p>
          <a:p>
            <a:pPr marL="0" indent="0" algn="just">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31</a:t>
            </a:fld>
            <a:endParaRPr lang="hr-HR" altLang="sr-Latn-RS"/>
          </a:p>
        </p:txBody>
      </p:sp>
    </p:spTree>
    <p:extLst>
      <p:ext uri="{BB962C8B-B14F-4D97-AF65-F5344CB8AC3E}">
        <p14:creationId xmlns:p14="http://schemas.microsoft.com/office/powerpoint/2010/main" val="2664727406"/>
      </p:ext>
    </p:extLst>
  </p:cSld>
  <p:clrMapOvr>
    <a:masterClrMapping/>
  </p:clrMapOvr>
  <p:transition spd="slow" advTm="21779">
    <p:cove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400" y="131044"/>
            <a:ext cx="8380072" cy="2577876"/>
          </a:xfrm>
        </p:spPr>
        <p:txBody>
          <a:bodyPr/>
          <a:lstStyle/>
          <a:p>
            <a:r>
              <a:rPr lang="hr-HR" sz="2000" b="1" i="1" dirty="0">
                <a:solidFill>
                  <a:srgbClr val="002060"/>
                </a:solidFill>
              </a:rPr>
              <a:t>”Izvođač mora osigurati dokaze o svojstvima ugrađenih građevnih proizvoda u odnosu na njihove bitne značajke, dokaze o sukladnosti ugrađene opreme i/ili postrojenja prema posebnom zakonu, isprave o sukladnosti određenih dijelova građevine s temeljnim zahtjevima za građevinu, kao i dokaze kvalitete (rezultati ispitivanja, zapisi o provedenim procedurama kontrole kvalitete i dr.) za koje je obveza prikupljanja tijekom izvođenja građevinskih i drugih radova za sve izvedene dijelove građevine i za radove koji su u tijeku određena Zakonom o </a:t>
            </a:r>
            <a:r>
              <a:rPr lang="hr-HR" sz="2000" b="1" i="1" dirty="0" smtClean="0">
                <a:solidFill>
                  <a:srgbClr val="002060"/>
                </a:solidFill>
              </a:rPr>
              <a:t>gradnji, </a:t>
            </a:r>
            <a:r>
              <a:rPr lang="hr-HR" sz="2000" b="1" i="1" dirty="0">
                <a:solidFill>
                  <a:srgbClr val="002060"/>
                </a:solidFill>
              </a:rPr>
              <a:t>posebnim propisom ili projektom”</a:t>
            </a:r>
            <a:r>
              <a:rPr lang="hr-HR" sz="2000" i="1" dirty="0">
                <a:solidFill>
                  <a:srgbClr val="002060"/>
                </a:solidFill>
              </a:rPr>
              <a:t/>
            </a:r>
            <a:br>
              <a:rPr lang="hr-HR" sz="2000" i="1" dirty="0">
                <a:solidFill>
                  <a:srgbClr val="002060"/>
                </a:solidFill>
              </a:rPr>
            </a:br>
            <a:r>
              <a:rPr lang="hr-HR" sz="2000" dirty="0"/>
              <a:t/>
            </a:r>
            <a:br>
              <a:rPr lang="hr-HR" sz="2000" dirty="0"/>
            </a:br>
            <a:endParaRPr lang="hr-HR" sz="2000" dirty="0"/>
          </a:p>
        </p:txBody>
      </p:sp>
      <p:sp>
        <p:nvSpPr>
          <p:cNvPr id="3" name="Content Placeholder 2"/>
          <p:cNvSpPr>
            <a:spLocks noGrp="1"/>
          </p:cNvSpPr>
          <p:nvPr>
            <p:ph idx="1"/>
          </p:nvPr>
        </p:nvSpPr>
        <p:spPr>
          <a:xfrm>
            <a:off x="414762" y="2780928"/>
            <a:ext cx="8333701" cy="3528814"/>
          </a:xfrm>
        </p:spPr>
        <p:txBody>
          <a:bodyPr/>
          <a:lstStyle/>
          <a:p>
            <a:pPr marL="0" indent="0" algn="just">
              <a:buNone/>
            </a:pPr>
            <a:r>
              <a:rPr lang="hr-HR" sz="1800" b="1" dirty="0"/>
              <a:t>PREKRŠAJ </a:t>
            </a:r>
            <a:r>
              <a:rPr lang="hr-HR" sz="1800" b="1" dirty="0">
                <a:solidFill>
                  <a:srgbClr val="C00000"/>
                </a:solidFill>
              </a:rPr>
              <a:t>IZVOĐAČA</a:t>
            </a:r>
            <a:r>
              <a:rPr lang="hr-HR" sz="1800" b="1" dirty="0"/>
              <a:t> - </a:t>
            </a:r>
            <a:r>
              <a:rPr lang="hr-HR" sz="1800" dirty="0"/>
              <a:t>a</a:t>
            </a:r>
            <a:r>
              <a:rPr lang="hr-HR" sz="1900" dirty="0"/>
              <a:t>ko ne osigura dokaze o </a:t>
            </a:r>
            <a:r>
              <a:rPr lang="hr-HR" sz="1900" b="1" dirty="0"/>
              <a:t>sukladnosti</a:t>
            </a:r>
            <a:r>
              <a:rPr lang="hr-HR" sz="1900" dirty="0"/>
              <a:t> ugrađenih građevnih proizvoda, dokaze o sukladnosti ugrađenog postrojenja prema posebnom zakonu, isprave o sukladnosti određenih dijelova građevine temeljnim zahtjevima za građevinu i od ovlaštenih tijela izdane dokaze kvalitete, kaznit će se :</a:t>
            </a:r>
          </a:p>
          <a:p>
            <a:pPr marL="0" indent="0" algn="just">
              <a:buNone/>
            </a:pPr>
            <a:endParaRPr lang="hr-HR" sz="800" b="1" dirty="0" smtClean="0"/>
          </a:p>
          <a:p>
            <a:pPr marL="0" indent="0" algn="just">
              <a:buNone/>
            </a:pPr>
            <a:r>
              <a:rPr lang="hr-HR" sz="1900" b="1" dirty="0" smtClean="0"/>
              <a:t>Pravna </a:t>
            </a:r>
            <a:r>
              <a:rPr lang="hr-HR" sz="1900" b="1" dirty="0"/>
              <a:t>osoba</a:t>
            </a:r>
            <a:r>
              <a:rPr lang="hr-HR" sz="1900" dirty="0"/>
              <a:t> – u iznosu od </a:t>
            </a:r>
            <a:r>
              <a:rPr lang="hr-HR" sz="1900" b="1" dirty="0"/>
              <a:t>25.000,00</a:t>
            </a:r>
            <a:r>
              <a:rPr lang="hr-HR" sz="1900" dirty="0"/>
              <a:t> do </a:t>
            </a:r>
            <a:r>
              <a:rPr lang="hr-HR" sz="1900" b="1" dirty="0"/>
              <a:t>50.000,00</a:t>
            </a:r>
            <a:r>
              <a:rPr lang="hr-HR" sz="1900" dirty="0"/>
              <a:t> kuna.</a:t>
            </a:r>
          </a:p>
          <a:p>
            <a:pPr marL="0" indent="0" algn="just">
              <a:buNone/>
            </a:pPr>
            <a:endParaRPr lang="hr-HR" sz="800" b="1" dirty="0" smtClean="0"/>
          </a:p>
          <a:p>
            <a:pPr marL="0" indent="0" algn="just">
              <a:buNone/>
            </a:pPr>
            <a:r>
              <a:rPr lang="hr-HR" sz="1900" b="1" dirty="0" smtClean="0"/>
              <a:t>Fizička </a:t>
            </a:r>
            <a:r>
              <a:rPr lang="hr-HR" sz="1900" b="1" dirty="0"/>
              <a:t>osoba</a:t>
            </a:r>
            <a:r>
              <a:rPr lang="hr-HR" sz="1900" dirty="0"/>
              <a:t> – u iznosu od </a:t>
            </a:r>
            <a:r>
              <a:rPr lang="hr-HR" sz="1900" b="1" dirty="0"/>
              <a:t>15.000,00</a:t>
            </a:r>
            <a:r>
              <a:rPr lang="hr-HR" sz="1900" dirty="0"/>
              <a:t> do </a:t>
            </a:r>
            <a:r>
              <a:rPr lang="hr-HR" sz="1900" b="1" dirty="0"/>
              <a:t>30.000,00</a:t>
            </a:r>
            <a:r>
              <a:rPr lang="hr-HR" sz="1900" dirty="0"/>
              <a:t> kuna</a:t>
            </a:r>
          </a:p>
          <a:p>
            <a:pPr marL="0" indent="0" algn="just">
              <a:buNone/>
            </a:pPr>
            <a:endParaRPr lang="hr-HR" sz="800" b="1" dirty="0" smtClean="0"/>
          </a:p>
          <a:p>
            <a:pPr marL="0" indent="0" algn="just">
              <a:buNone/>
            </a:pPr>
            <a:r>
              <a:rPr lang="hr-HR" sz="1900" b="1" dirty="0" smtClean="0"/>
              <a:t>Pravnoj</a:t>
            </a:r>
            <a:r>
              <a:rPr lang="hr-HR" sz="1900" dirty="0" smtClean="0"/>
              <a:t> </a:t>
            </a:r>
            <a:r>
              <a:rPr lang="hr-HR" sz="1900" dirty="0"/>
              <a:t>odnosno </a:t>
            </a:r>
            <a:r>
              <a:rPr lang="hr-HR" sz="1900" b="1" dirty="0"/>
              <a:t>fizičkoj</a:t>
            </a:r>
            <a:r>
              <a:rPr lang="hr-HR" sz="1900" dirty="0"/>
              <a:t> osobi </a:t>
            </a:r>
            <a:r>
              <a:rPr lang="hr-HR" sz="1900" b="1" dirty="0"/>
              <a:t>može se</a:t>
            </a:r>
            <a:r>
              <a:rPr lang="hr-HR" sz="1900" dirty="0"/>
              <a:t> izreći zaštitna mjera zabrane obavljanja djelatnosti u trajanju od </a:t>
            </a:r>
            <a:r>
              <a:rPr lang="hr-HR" sz="1900" b="1" dirty="0"/>
              <a:t>tri do šest mjeseci</a:t>
            </a:r>
            <a:r>
              <a:rPr lang="hr-HR" sz="1900" dirty="0"/>
              <a:t>, a za prekršaj počinjen drugi put uz novčanu kaznu </a:t>
            </a:r>
            <a:r>
              <a:rPr lang="hr-HR" sz="1900" b="1" dirty="0"/>
              <a:t>izreći će se</a:t>
            </a:r>
            <a:r>
              <a:rPr lang="hr-HR" sz="1900" dirty="0"/>
              <a:t> i zaštitna mjera zabrane obavljanja djelatnosti u trajanju od </a:t>
            </a:r>
            <a:r>
              <a:rPr lang="hr-HR" sz="1900" b="1" dirty="0"/>
              <a:t>šest mjeseci do jedne godine</a:t>
            </a:r>
          </a:p>
          <a:p>
            <a:pPr marL="0" indent="0" algn="just">
              <a:buNone/>
            </a:pPr>
            <a:endParaRPr lang="hr-HR" sz="2000" dirty="0"/>
          </a:p>
          <a:p>
            <a:pPr marL="0" indent="0" algn="just">
              <a:buNone/>
            </a:pPr>
            <a:endParaRPr lang="hr-HR" sz="2000" dirty="0"/>
          </a:p>
        </p:txBody>
      </p:sp>
      <p:sp>
        <p:nvSpPr>
          <p:cNvPr id="4" name="Date Placeholder 3"/>
          <p:cNvSpPr>
            <a:spLocks noGrp="1"/>
          </p:cNvSpPr>
          <p:nvPr>
            <p:ph type="dt" sz="half" idx="10"/>
          </p:nvPr>
        </p:nvSpPr>
        <p:spPr>
          <a:xfrm>
            <a:off x="107950" y="6381750"/>
            <a:ext cx="1151682" cy="476250"/>
          </a:xfrm>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32</a:t>
            </a:fld>
            <a:endParaRPr lang="hr-HR" altLang="sr-Latn-RS"/>
          </a:p>
        </p:txBody>
      </p:sp>
    </p:spTree>
    <p:extLst>
      <p:ext uri="{BB962C8B-B14F-4D97-AF65-F5344CB8AC3E}">
        <p14:creationId xmlns:p14="http://schemas.microsoft.com/office/powerpoint/2010/main" val="3043111040"/>
      </p:ext>
    </p:extLst>
  </p:cSld>
  <p:clrMapOvr>
    <a:masterClrMapping/>
  </p:clrMapOvr>
  <mc:AlternateContent xmlns:mc="http://schemas.openxmlformats.org/markup-compatibility/2006" xmlns:p14="http://schemas.microsoft.com/office/powerpoint/2010/main">
    <mc:Choice Requires="p14">
      <p:transition spd="slow" p14:dur="2000" advTm="46901"/>
    </mc:Choice>
    <mc:Fallback xmlns="">
      <p:transition spd="slow" advTm="46901"/>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2000" dirty="0"/>
              <a:t/>
            </a:r>
            <a:br>
              <a:rPr lang="hr-HR" sz="2000" dirty="0"/>
            </a:br>
            <a:endParaRPr lang="hr-HR" sz="2000" dirty="0"/>
          </a:p>
        </p:txBody>
      </p:sp>
      <p:sp>
        <p:nvSpPr>
          <p:cNvPr id="3" name="Content Placeholder 2"/>
          <p:cNvSpPr>
            <a:spLocks noGrp="1"/>
          </p:cNvSpPr>
          <p:nvPr>
            <p:ph idx="1"/>
          </p:nvPr>
        </p:nvSpPr>
        <p:spPr>
          <a:xfrm>
            <a:off x="355600" y="692696"/>
            <a:ext cx="8229600" cy="5472608"/>
          </a:xfrm>
        </p:spPr>
        <p:txBody>
          <a:bodyPr/>
          <a:lstStyle/>
          <a:p>
            <a:pPr marL="0" indent="0" algn="just">
              <a:buNone/>
            </a:pPr>
            <a:r>
              <a:rPr lang="hr-HR" sz="2000" b="1" dirty="0"/>
              <a:t>OBVEZA </a:t>
            </a:r>
            <a:r>
              <a:rPr lang="hr-HR" sz="2000" b="1" dirty="0">
                <a:solidFill>
                  <a:srgbClr val="00B0F0"/>
                </a:solidFill>
              </a:rPr>
              <a:t>STRUČNOG NADZORA </a:t>
            </a:r>
            <a:r>
              <a:rPr lang="hr-HR" sz="2000" dirty="0"/>
              <a:t>-</a:t>
            </a:r>
            <a:r>
              <a:rPr lang="hr-HR" sz="2000" b="1" dirty="0"/>
              <a:t> Nadzorni inženjer dužan je u provedbi stručnog nadzora građenja, kada za to postoji potreba, odrediti način otklanjanja nedostataka, odnosno nepravilnosti građenja građevine. To posebice u slučaju ako dokumentacijom iz Članka 58., stavak 1. podstavak 4. nije dokazana sukladnost, odnosno kvaliteta ugrađenih građevina, proizvoda, opreme i/ili postrojenja</a:t>
            </a:r>
            <a:endParaRPr lang="hr-HR" sz="2000" dirty="0"/>
          </a:p>
          <a:p>
            <a:pPr marL="0" indent="0" algn="just">
              <a:buNone/>
            </a:pPr>
            <a:endParaRPr lang="hr-HR" sz="1000" b="1" dirty="0" smtClean="0"/>
          </a:p>
          <a:p>
            <a:pPr marL="0" indent="0" algn="just">
              <a:buNone/>
            </a:pPr>
            <a:r>
              <a:rPr lang="hr-HR" sz="2000" b="1" dirty="0" smtClean="0"/>
              <a:t>PREKRŠAJ </a:t>
            </a:r>
            <a:r>
              <a:rPr lang="hr-HR" sz="2000" b="1" dirty="0">
                <a:solidFill>
                  <a:srgbClr val="00B0F0"/>
                </a:solidFill>
              </a:rPr>
              <a:t>STRUČNOG NADZORA </a:t>
            </a:r>
            <a:r>
              <a:rPr lang="hr-HR" sz="2000" dirty="0"/>
              <a:t>ako ne upiše način otklanjanja nedostataka, odnosno nepravilnosti u građevinski dnevnik, kaznit će se novčanom kaznom:</a:t>
            </a:r>
          </a:p>
          <a:p>
            <a:pPr marL="0" indent="0" algn="just">
              <a:buNone/>
            </a:pPr>
            <a:endParaRPr lang="hr-HR" sz="1000" b="1" dirty="0" smtClean="0"/>
          </a:p>
          <a:p>
            <a:pPr marL="0" indent="0" algn="just">
              <a:buNone/>
            </a:pPr>
            <a:r>
              <a:rPr lang="hr-HR" sz="2000" b="1" dirty="0" smtClean="0"/>
              <a:t>Pravna </a:t>
            </a:r>
            <a:r>
              <a:rPr lang="hr-HR" sz="2000" b="1" dirty="0"/>
              <a:t>osoba</a:t>
            </a:r>
            <a:r>
              <a:rPr lang="hr-HR" sz="2000" dirty="0"/>
              <a:t>  u iznosu od </a:t>
            </a:r>
            <a:r>
              <a:rPr lang="hr-HR" sz="2000" b="1" dirty="0"/>
              <a:t>25.000,00</a:t>
            </a:r>
            <a:r>
              <a:rPr lang="hr-HR" sz="2000" dirty="0"/>
              <a:t> do </a:t>
            </a:r>
            <a:r>
              <a:rPr lang="hr-HR" sz="2000" b="1" dirty="0"/>
              <a:t>50.000,00</a:t>
            </a:r>
            <a:r>
              <a:rPr lang="hr-HR" sz="2000" dirty="0"/>
              <a:t> kuna </a:t>
            </a:r>
          </a:p>
          <a:p>
            <a:pPr marL="0" indent="0" algn="just">
              <a:buNone/>
            </a:pPr>
            <a:endParaRPr lang="hr-HR" sz="1000" b="1" dirty="0" smtClean="0"/>
          </a:p>
          <a:p>
            <a:pPr marL="0" indent="0" algn="just">
              <a:buNone/>
            </a:pPr>
            <a:r>
              <a:rPr lang="hr-HR" sz="2000" b="1" dirty="0" smtClean="0"/>
              <a:t>Fizička </a:t>
            </a:r>
            <a:r>
              <a:rPr lang="hr-HR" sz="2000" b="1" dirty="0"/>
              <a:t>osoba</a:t>
            </a:r>
            <a:r>
              <a:rPr lang="hr-HR" sz="2000" dirty="0"/>
              <a:t> u iznosu od </a:t>
            </a:r>
            <a:r>
              <a:rPr lang="hr-HR" sz="2000" b="1" dirty="0"/>
              <a:t>15.000,00</a:t>
            </a:r>
            <a:r>
              <a:rPr lang="hr-HR" sz="2000" dirty="0"/>
              <a:t> do </a:t>
            </a:r>
            <a:r>
              <a:rPr lang="hr-HR" sz="2000" b="1" dirty="0"/>
              <a:t>30.000,00</a:t>
            </a:r>
            <a:r>
              <a:rPr lang="hr-HR" sz="2000" dirty="0"/>
              <a:t> kuna</a:t>
            </a:r>
          </a:p>
          <a:p>
            <a:pPr marL="0" indent="0" algn="just">
              <a:buNone/>
            </a:pPr>
            <a:endParaRPr lang="hr-HR" sz="1000" dirty="0" smtClean="0"/>
          </a:p>
          <a:p>
            <a:pPr marL="0" indent="0" algn="just">
              <a:buNone/>
            </a:pPr>
            <a:r>
              <a:rPr lang="hr-HR" sz="2000" dirty="0" smtClean="0"/>
              <a:t>Osobi </a:t>
            </a:r>
            <a:r>
              <a:rPr lang="hr-HR" sz="2000" dirty="0"/>
              <a:t>koja obavlja stručni nadzor </a:t>
            </a:r>
            <a:r>
              <a:rPr lang="hr-HR" sz="2000" b="1" dirty="0"/>
              <a:t>može se</a:t>
            </a:r>
            <a:r>
              <a:rPr lang="hr-HR" sz="2000" dirty="0"/>
              <a:t> izreći zaštitna mjera zabrane obavljanja stručnog nadzora u trajanju od </a:t>
            </a:r>
            <a:r>
              <a:rPr lang="hr-HR" sz="2000" b="1" dirty="0"/>
              <a:t>tri do šest mjeseci</a:t>
            </a:r>
            <a:r>
              <a:rPr lang="hr-HR" sz="2000" dirty="0"/>
              <a:t>, a  za  prekršaj počinjen drugi puta uz novčanu kaznu </a:t>
            </a:r>
            <a:r>
              <a:rPr lang="hr-HR" sz="2000" b="1" dirty="0"/>
              <a:t>izreći će se</a:t>
            </a:r>
            <a:r>
              <a:rPr lang="hr-HR" sz="2000" dirty="0"/>
              <a:t> zaštitna mjera zabrane obavljanja stručnog nadzora u trajanju od </a:t>
            </a:r>
            <a:r>
              <a:rPr lang="hr-HR" sz="2000" b="1" dirty="0"/>
              <a:t>šest mjeseci do jedne godine</a:t>
            </a:r>
            <a:r>
              <a:rPr lang="hr-HR" sz="2000" dirty="0"/>
              <a:t>.</a:t>
            </a:r>
          </a:p>
          <a:p>
            <a:pPr marL="0" indent="0" algn="just">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33</a:t>
            </a:fld>
            <a:endParaRPr lang="hr-HR" altLang="sr-Latn-RS"/>
          </a:p>
        </p:txBody>
      </p:sp>
    </p:spTree>
    <p:extLst>
      <p:ext uri="{BB962C8B-B14F-4D97-AF65-F5344CB8AC3E}">
        <p14:creationId xmlns:p14="http://schemas.microsoft.com/office/powerpoint/2010/main" val="3532853361"/>
      </p:ext>
    </p:extLst>
  </p:cSld>
  <p:clrMapOvr>
    <a:masterClrMapping/>
  </p:clrMapOvr>
  <p:transition spd="slow" advTm="47753">
    <p:cove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hr-HR" sz="2800" b="1" i="1" dirty="0">
                <a:solidFill>
                  <a:srgbClr val="002060"/>
                </a:solidFill>
              </a:rPr>
              <a:t>”Izvođač mora sastaviti pisanu izjavu o izvedenim radovima i o uvjetima održavanja građevine”</a:t>
            </a:r>
            <a:r>
              <a:rPr lang="hr-HR" sz="2000" dirty="0">
                <a:solidFill>
                  <a:srgbClr val="002060"/>
                </a:solidFill>
              </a:rPr>
              <a:t/>
            </a:r>
            <a:br>
              <a:rPr lang="hr-HR" sz="2000" dirty="0">
                <a:solidFill>
                  <a:srgbClr val="002060"/>
                </a:solidFill>
              </a:rPr>
            </a:br>
            <a:endParaRPr lang="hr-HR" sz="2000" dirty="0">
              <a:solidFill>
                <a:srgbClr val="002060"/>
              </a:solidFill>
            </a:endParaRPr>
          </a:p>
        </p:txBody>
      </p:sp>
      <p:sp>
        <p:nvSpPr>
          <p:cNvPr id="3" name="Content Placeholder 2"/>
          <p:cNvSpPr>
            <a:spLocks noGrp="1"/>
          </p:cNvSpPr>
          <p:nvPr>
            <p:ph idx="1"/>
          </p:nvPr>
        </p:nvSpPr>
        <p:spPr>
          <a:xfrm>
            <a:off x="478371" y="1340768"/>
            <a:ext cx="8229600" cy="4680520"/>
          </a:xfrm>
        </p:spPr>
        <p:txBody>
          <a:bodyPr/>
          <a:lstStyle/>
          <a:p>
            <a:pPr marL="0" indent="0">
              <a:buNone/>
            </a:pPr>
            <a:r>
              <a:rPr lang="hr-HR" sz="2000" b="1" dirty="0"/>
              <a:t>PREKRŠAJ </a:t>
            </a:r>
            <a:r>
              <a:rPr lang="hr-HR" sz="2000" b="1" dirty="0">
                <a:solidFill>
                  <a:srgbClr val="C00000"/>
                </a:solidFill>
              </a:rPr>
              <a:t>IZVOĐAČA</a:t>
            </a:r>
            <a:r>
              <a:rPr lang="hr-HR" sz="2000" b="1" dirty="0"/>
              <a:t> - </a:t>
            </a:r>
            <a:r>
              <a:rPr lang="hr-HR" sz="2000" dirty="0"/>
              <a:t>ako izvođač ne sastavi pisanu izjavu o izvedenim radovima i uvjetima održavanja građevine kaznit će se novčanom kaznom: </a:t>
            </a:r>
          </a:p>
          <a:p>
            <a:pPr marL="0" indent="0">
              <a:buNone/>
            </a:pPr>
            <a:endParaRPr lang="hr-HR" sz="1000" b="1" dirty="0" smtClean="0"/>
          </a:p>
          <a:p>
            <a:pPr marL="0" indent="0">
              <a:buNone/>
            </a:pPr>
            <a:r>
              <a:rPr lang="hr-HR" sz="2000" b="1" dirty="0" smtClean="0"/>
              <a:t>Pravna </a:t>
            </a:r>
            <a:r>
              <a:rPr lang="hr-HR" sz="2000" b="1" dirty="0"/>
              <a:t>osoba</a:t>
            </a:r>
            <a:r>
              <a:rPr lang="hr-HR" sz="2000" dirty="0"/>
              <a:t> </a:t>
            </a:r>
            <a:r>
              <a:rPr lang="hr-HR" sz="2000" dirty="0" smtClean="0"/>
              <a:t>u iznosu od </a:t>
            </a:r>
            <a:r>
              <a:rPr lang="hr-HR" sz="2000" b="1" dirty="0"/>
              <a:t>25.000,00</a:t>
            </a:r>
            <a:r>
              <a:rPr lang="hr-HR" sz="2000" dirty="0"/>
              <a:t> do </a:t>
            </a:r>
            <a:r>
              <a:rPr lang="hr-HR" sz="2000" b="1" dirty="0"/>
              <a:t>50.000,00 kuna</a:t>
            </a:r>
            <a:r>
              <a:rPr lang="hr-HR" sz="2000" dirty="0"/>
              <a:t>.</a:t>
            </a:r>
          </a:p>
          <a:p>
            <a:pPr marL="0" indent="0">
              <a:buNone/>
            </a:pPr>
            <a:endParaRPr lang="hr-HR" sz="1000" b="1" dirty="0" smtClean="0"/>
          </a:p>
          <a:p>
            <a:pPr marL="0" indent="0">
              <a:buNone/>
            </a:pPr>
            <a:r>
              <a:rPr lang="hr-HR" sz="2000" b="1" dirty="0" smtClean="0"/>
              <a:t>Fizička </a:t>
            </a:r>
            <a:r>
              <a:rPr lang="hr-HR" sz="2000" b="1" dirty="0"/>
              <a:t>osoba </a:t>
            </a:r>
            <a:r>
              <a:rPr lang="hr-HR" sz="2000" dirty="0"/>
              <a:t>u </a:t>
            </a:r>
            <a:r>
              <a:rPr lang="hr-HR" sz="2000" dirty="0" smtClean="0"/>
              <a:t>iznosu od </a:t>
            </a:r>
            <a:r>
              <a:rPr lang="hr-HR" sz="2000" b="1" dirty="0" smtClean="0"/>
              <a:t>15.000,00</a:t>
            </a:r>
            <a:r>
              <a:rPr lang="hr-HR" sz="2000" dirty="0" smtClean="0"/>
              <a:t> </a:t>
            </a:r>
            <a:r>
              <a:rPr lang="hr-HR" sz="2000" dirty="0"/>
              <a:t>do </a:t>
            </a:r>
            <a:r>
              <a:rPr lang="hr-HR" sz="2000" b="1" dirty="0"/>
              <a:t>30.000,00 kuna</a:t>
            </a:r>
          </a:p>
          <a:p>
            <a:pPr marL="0" indent="0">
              <a:buNone/>
            </a:pPr>
            <a:endParaRPr lang="hr-HR" sz="1000" b="1" dirty="0" smtClean="0"/>
          </a:p>
          <a:p>
            <a:pPr marL="0" indent="0">
              <a:buNone/>
            </a:pPr>
            <a:r>
              <a:rPr lang="hr-HR" sz="2000" b="1" dirty="0" smtClean="0"/>
              <a:t>Pravnoj </a:t>
            </a:r>
            <a:r>
              <a:rPr lang="hr-HR" sz="2000" b="1" dirty="0"/>
              <a:t>i fizička </a:t>
            </a:r>
            <a:r>
              <a:rPr lang="hr-HR" sz="2000" dirty="0"/>
              <a:t>osobi</a:t>
            </a:r>
            <a:r>
              <a:rPr lang="hr-HR" sz="2000" b="1" dirty="0"/>
              <a:t> može </a:t>
            </a:r>
            <a:r>
              <a:rPr lang="hr-HR" sz="2000" b="1" dirty="0" smtClean="0"/>
              <a:t>se</a:t>
            </a:r>
            <a:r>
              <a:rPr lang="hr-HR" sz="2000" dirty="0" smtClean="0"/>
              <a:t> </a:t>
            </a:r>
            <a:r>
              <a:rPr lang="hr-HR" sz="2000" dirty="0"/>
              <a:t>izreći zaštitna mjera zabrane obavljanja djelatnosti u trajanju od </a:t>
            </a:r>
            <a:r>
              <a:rPr lang="hr-HR" sz="2000" b="1" dirty="0"/>
              <a:t>tri do šest mjeseci</a:t>
            </a:r>
            <a:r>
              <a:rPr lang="hr-HR" sz="2000" dirty="0"/>
              <a:t>, a za prekršaj počinjen drugi put uz novčanu kaznu </a:t>
            </a:r>
            <a:r>
              <a:rPr lang="hr-HR" sz="2000" b="1" dirty="0"/>
              <a:t>izreći će se</a:t>
            </a:r>
            <a:r>
              <a:rPr lang="hr-HR" sz="2000" dirty="0"/>
              <a:t> i zaštitna mjera zabrane obavljanja djelatnosti u trajanju od </a:t>
            </a:r>
            <a:r>
              <a:rPr lang="hr-HR" sz="2000" b="1" dirty="0"/>
              <a:t>šest mjeseci do jedne godine</a:t>
            </a:r>
          </a:p>
          <a:p>
            <a:pPr marL="0" indent="0">
              <a:buNone/>
            </a:pPr>
            <a:endParaRPr lang="hr-HR" sz="1000" dirty="0"/>
          </a:p>
          <a:p>
            <a:pPr marL="0" indent="0" algn="just">
              <a:buNone/>
            </a:pPr>
            <a:r>
              <a:rPr lang="hr-HR" sz="2000" b="1" dirty="0" smtClean="0">
                <a:solidFill>
                  <a:srgbClr val="0070C0"/>
                </a:solidFill>
              </a:rPr>
              <a:t>Nadzorni </a:t>
            </a:r>
            <a:r>
              <a:rPr lang="hr-HR" sz="2000" b="1" dirty="0">
                <a:solidFill>
                  <a:srgbClr val="0070C0"/>
                </a:solidFill>
              </a:rPr>
              <a:t>inženjer </a:t>
            </a:r>
            <a:r>
              <a:rPr lang="hr-HR" sz="2000" dirty="0"/>
              <a:t>mora bez odgode upoznati investitora sa svim nedostacima, odnosno</a:t>
            </a:r>
            <a:r>
              <a:rPr lang="hr-HR" sz="2000" b="1" dirty="0"/>
              <a:t> nepravilnostima </a:t>
            </a:r>
            <a:r>
              <a:rPr lang="hr-HR" sz="2000" dirty="0"/>
              <a:t>koje uoči u glavnom projektu</a:t>
            </a:r>
            <a:r>
              <a:rPr lang="hr-HR" sz="2000" b="1" dirty="0"/>
              <a:t> i tijekom građenja, </a:t>
            </a:r>
            <a:r>
              <a:rPr lang="hr-HR" sz="2000" dirty="0"/>
              <a:t>a investitora i građevinsku inspekciju i druge inspekcije o</a:t>
            </a:r>
            <a:r>
              <a:rPr lang="hr-HR" sz="2000" b="1" dirty="0"/>
              <a:t> </a:t>
            </a:r>
            <a:r>
              <a:rPr lang="hr-HR" sz="2000" dirty="0"/>
              <a:t>poduzetim mjerama</a:t>
            </a:r>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34</a:t>
            </a:fld>
            <a:endParaRPr lang="hr-HR" altLang="sr-Latn-RS"/>
          </a:p>
        </p:txBody>
      </p:sp>
    </p:spTree>
    <p:extLst>
      <p:ext uri="{BB962C8B-B14F-4D97-AF65-F5344CB8AC3E}">
        <p14:creationId xmlns:p14="http://schemas.microsoft.com/office/powerpoint/2010/main" val="2316379296"/>
      </p:ext>
    </p:extLst>
  </p:cSld>
  <p:clrMapOvr>
    <a:masterClrMapping/>
  </p:clrMapOvr>
  <mc:AlternateContent xmlns:mc="http://schemas.openxmlformats.org/markup-compatibility/2006" xmlns:p14="http://schemas.microsoft.com/office/powerpoint/2010/main">
    <mc:Choice Requires="p14">
      <p:transition spd="slow" p14:dur="2000" advTm="26903"/>
    </mc:Choice>
    <mc:Fallback xmlns="">
      <p:transition spd="slow" advTm="26903"/>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440160"/>
          </a:xfrm>
        </p:spPr>
        <p:txBody>
          <a:bodyPr/>
          <a:lstStyle/>
          <a:p>
            <a:r>
              <a:rPr lang="hr-HR" sz="2200" b="1" i="1" dirty="0">
                <a:solidFill>
                  <a:srgbClr val="002060"/>
                </a:solidFill>
              </a:rPr>
              <a:t>”Građevine za koje se ne izdaje građevinska dozvola izvođač je dužan graditi u skladu s glavnim projektom, ovim Zakonom, tehničkim propisima, posebnim propisima i pravilima struke, ako nije drukčije propisano pravilnikom donesenim na temelju Zakona o gradnji</a:t>
            </a:r>
            <a:r>
              <a:rPr lang="hr-HR" sz="2000" b="1" i="1" dirty="0">
                <a:solidFill>
                  <a:srgbClr val="002060"/>
                </a:solidFill>
              </a:rPr>
              <a:t>”</a:t>
            </a:r>
            <a:r>
              <a:rPr lang="hr-HR" sz="2000" i="1" dirty="0">
                <a:solidFill>
                  <a:srgbClr val="002060"/>
                </a:solidFill>
              </a:rPr>
              <a:t/>
            </a:r>
            <a:br>
              <a:rPr lang="hr-HR" sz="2000" i="1" dirty="0">
                <a:solidFill>
                  <a:srgbClr val="002060"/>
                </a:solidFill>
              </a:rPr>
            </a:br>
            <a:endParaRPr lang="hr-HR" sz="2000" i="1" dirty="0">
              <a:solidFill>
                <a:srgbClr val="002060"/>
              </a:solidFill>
            </a:endParaRPr>
          </a:p>
        </p:txBody>
      </p:sp>
      <p:sp>
        <p:nvSpPr>
          <p:cNvPr id="3" name="Content Placeholder 2"/>
          <p:cNvSpPr>
            <a:spLocks noGrp="1"/>
          </p:cNvSpPr>
          <p:nvPr>
            <p:ph idx="1"/>
          </p:nvPr>
        </p:nvSpPr>
        <p:spPr>
          <a:xfrm>
            <a:off x="457200" y="1725946"/>
            <a:ext cx="8229600" cy="4223334"/>
          </a:xfrm>
        </p:spPr>
        <p:txBody>
          <a:bodyPr/>
          <a:lstStyle/>
          <a:p>
            <a:pPr marL="0" indent="0">
              <a:buNone/>
            </a:pPr>
            <a:r>
              <a:rPr lang="hr-HR" sz="2000" b="1" dirty="0"/>
              <a:t>PREKRŠAJ </a:t>
            </a:r>
            <a:r>
              <a:rPr lang="hr-HR" sz="2000" b="1" dirty="0">
                <a:solidFill>
                  <a:srgbClr val="C00000"/>
                </a:solidFill>
              </a:rPr>
              <a:t>IZVOĐAČA</a:t>
            </a:r>
            <a:r>
              <a:rPr lang="hr-HR" sz="2000" b="1" dirty="0"/>
              <a:t> - </a:t>
            </a:r>
            <a:r>
              <a:rPr lang="hr-HR" sz="2000" dirty="0"/>
              <a:t>ako izvođač ne gradi u skladu s glavnim projektom, drugim propisanim aktom ili Zakonom o </a:t>
            </a:r>
            <a:r>
              <a:rPr lang="hr-HR" sz="2000" dirty="0" smtClean="0"/>
              <a:t>gradnji, kazniti </a:t>
            </a:r>
            <a:r>
              <a:rPr lang="hr-HR" sz="2000" dirty="0"/>
              <a:t>će se za prekršaj novčanom kaznom </a:t>
            </a:r>
          </a:p>
          <a:p>
            <a:pPr marL="0" indent="0">
              <a:buNone/>
            </a:pPr>
            <a:r>
              <a:rPr lang="hr-HR" sz="2000" b="1" dirty="0"/>
              <a:t>Pravna osoba</a:t>
            </a:r>
            <a:r>
              <a:rPr lang="hr-HR" sz="2000" dirty="0"/>
              <a:t> u iznosu od </a:t>
            </a:r>
            <a:r>
              <a:rPr lang="hr-HR" sz="2000" b="1" dirty="0"/>
              <a:t>25.000,00</a:t>
            </a:r>
            <a:r>
              <a:rPr lang="hr-HR" sz="2000" dirty="0"/>
              <a:t> do </a:t>
            </a:r>
            <a:r>
              <a:rPr lang="hr-HR" sz="2000" b="1" dirty="0"/>
              <a:t>50.000,00</a:t>
            </a:r>
            <a:r>
              <a:rPr lang="hr-HR" sz="2000" dirty="0"/>
              <a:t> kuna.</a:t>
            </a:r>
          </a:p>
          <a:p>
            <a:pPr marL="0" indent="0">
              <a:buNone/>
            </a:pPr>
            <a:r>
              <a:rPr lang="hr-HR" sz="2000" b="1" dirty="0"/>
              <a:t>Fizička osoba</a:t>
            </a:r>
            <a:r>
              <a:rPr lang="hr-HR" sz="2000" dirty="0"/>
              <a:t> u iznosu od </a:t>
            </a:r>
            <a:r>
              <a:rPr lang="hr-HR" sz="2000" b="1" dirty="0"/>
              <a:t>15.000,00</a:t>
            </a:r>
            <a:r>
              <a:rPr lang="hr-HR" sz="2000" dirty="0"/>
              <a:t> do </a:t>
            </a:r>
            <a:r>
              <a:rPr lang="hr-HR" sz="2000" b="1" dirty="0"/>
              <a:t>30.000,00</a:t>
            </a:r>
            <a:r>
              <a:rPr lang="hr-HR" sz="2000" dirty="0"/>
              <a:t> kuna</a:t>
            </a:r>
          </a:p>
          <a:p>
            <a:pPr marL="0" indent="0">
              <a:buNone/>
            </a:pPr>
            <a:endParaRPr lang="hr-HR" sz="900" b="1" dirty="0"/>
          </a:p>
          <a:p>
            <a:pPr marL="0" indent="0">
              <a:buNone/>
            </a:pPr>
            <a:r>
              <a:rPr lang="hr-HR" sz="2000" b="1" dirty="0"/>
              <a:t>Pravnoj </a:t>
            </a:r>
            <a:r>
              <a:rPr lang="hr-HR" sz="2000" dirty="0"/>
              <a:t>odnosno</a:t>
            </a:r>
            <a:r>
              <a:rPr lang="hr-HR" sz="2000" b="1" dirty="0"/>
              <a:t> fizičkoj </a:t>
            </a:r>
            <a:r>
              <a:rPr lang="hr-HR" sz="2000" dirty="0"/>
              <a:t>osobi</a:t>
            </a:r>
            <a:r>
              <a:rPr lang="hr-HR" sz="2000" b="1" dirty="0"/>
              <a:t> može se </a:t>
            </a:r>
            <a:r>
              <a:rPr lang="hr-HR" sz="2000" dirty="0"/>
              <a:t>izreći zaštitna mjera zabrane obavljanja djelatnosti u trajanju od </a:t>
            </a:r>
            <a:r>
              <a:rPr lang="hr-HR" sz="2000" b="1" dirty="0"/>
              <a:t>tri do šest mjeseci</a:t>
            </a:r>
            <a:r>
              <a:rPr lang="hr-HR" sz="2000" dirty="0"/>
              <a:t>, a za prekršaj počinjen drugi put uz novčanu kaznu </a:t>
            </a:r>
            <a:r>
              <a:rPr lang="hr-HR" sz="2000" b="1" dirty="0"/>
              <a:t>izreći će se</a:t>
            </a:r>
            <a:r>
              <a:rPr lang="hr-HR" sz="2000" dirty="0"/>
              <a:t> i zaštitna mjera zabrane obavljanja djelatnosti u trajanju od </a:t>
            </a:r>
            <a:r>
              <a:rPr lang="hr-HR" sz="2000" b="1" dirty="0"/>
              <a:t>šest mjeseci do jedne godine</a:t>
            </a:r>
            <a:r>
              <a:rPr lang="hr-HR" sz="2000" dirty="0"/>
              <a:t>.</a:t>
            </a:r>
          </a:p>
          <a:p>
            <a:pPr marL="0" indent="0">
              <a:buNone/>
            </a:pPr>
            <a:endParaRPr lang="hr-HR" sz="900" b="1" dirty="0"/>
          </a:p>
          <a:p>
            <a:pPr marL="0" indent="0">
              <a:buNone/>
            </a:pPr>
            <a:r>
              <a:rPr lang="hr-HR" sz="2000" b="1" dirty="0"/>
              <a:t>Glavni inženjer gradilišta</a:t>
            </a:r>
            <a:r>
              <a:rPr lang="hr-HR" sz="2000" dirty="0"/>
              <a:t>, </a:t>
            </a:r>
            <a:r>
              <a:rPr lang="hr-HR" sz="2000" b="1" dirty="0"/>
              <a:t>inženjer gradilišta</a:t>
            </a:r>
            <a:r>
              <a:rPr lang="hr-HR" sz="2000" dirty="0"/>
              <a:t> odnosno </a:t>
            </a:r>
            <a:r>
              <a:rPr lang="hr-HR" sz="2000" b="1" dirty="0"/>
              <a:t>voditelj radova</a:t>
            </a:r>
            <a:r>
              <a:rPr lang="hr-HR" sz="2000" dirty="0"/>
              <a:t> će se za prekršaj kazniti novčanom kaznom u iznosu od </a:t>
            </a:r>
            <a:r>
              <a:rPr lang="hr-HR" sz="2000" b="1" dirty="0"/>
              <a:t>15.000,00</a:t>
            </a:r>
            <a:r>
              <a:rPr lang="hr-HR" sz="2000" dirty="0"/>
              <a:t> do </a:t>
            </a:r>
            <a:r>
              <a:rPr lang="hr-HR" sz="2000" b="1" dirty="0"/>
              <a:t>30.000,00 </a:t>
            </a:r>
            <a:r>
              <a:rPr lang="hr-HR" sz="2000" dirty="0"/>
              <a:t>kuna</a:t>
            </a:r>
          </a:p>
          <a:p>
            <a:pPr marL="0" indent="0">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35</a:t>
            </a:fld>
            <a:endParaRPr lang="hr-HR" altLang="sr-Latn-RS"/>
          </a:p>
        </p:txBody>
      </p:sp>
    </p:spTree>
    <p:extLst>
      <p:ext uri="{BB962C8B-B14F-4D97-AF65-F5344CB8AC3E}">
        <p14:creationId xmlns:p14="http://schemas.microsoft.com/office/powerpoint/2010/main" val="2174538558"/>
      </p:ext>
    </p:extLst>
  </p:cSld>
  <p:clrMapOvr>
    <a:masterClrMapping/>
  </p:clrMapOvr>
  <mc:AlternateContent xmlns:mc="http://schemas.openxmlformats.org/markup-compatibility/2006" xmlns:p14="http://schemas.microsoft.com/office/powerpoint/2010/main">
    <mc:Choice Requires="p14">
      <p:transition spd="slow" p14:dur="2000" advTm="52914"/>
    </mc:Choice>
    <mc:Fallback xmlns="">
      <p:transition spd="slow" advTm="52914"/>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52636"/>
            <a:ext cx="8496944" cy="1404156"/>
          </a:xfrm>
        </p:spPr>
        <p:txBody>
          <a:bodyPr/>
          <a:lstStyle/>
          <a:p>
            <a:r>
              <a:rPr lang="hr-HR" sz="2200" b="1" i="1" dirty="0">
                <a:solidFill>
                  <a:srgbClr val="002060"/>
                </a:solidFill>
              </a:rPr>
              <a:t>”Građevine za koje se ne izdaje građevinska dozvola izvođač je dužan graditi u skladu s glavnim projektom, ovim Zakonom, tehničkim propisima, posebnim propisima i pravilima struke, ako nije drukčije propisano pravilnikom donesenim na temelju Zakona o gradnji”</a:t>
            </a:r>
            <a:r>
              <a:rPr lang="hr-HR" sz="2200" i="1" dirty="0"/>
              <a:t/>
            </a:r>
            <a:br>
              <a:rPr lang="hr-HR" sz="2200" i="1" dirty="0"/>
            </a:br>
            <a:endParaRPr lang="hr-HR" sz="2200" i="1" dirty="0"/>
          </a:p>
        </p:txBody>
      </p:sp>
      <p:sp>
        <p:nvSpPr>
          <p:cNvPr id="3" name="Content Placeholder 2"/>
          <p:cNvSpPr>
            <a:spLocks noGrp="1"/>
          </p:cNvSpPr>
          <p:nvPr>
            <p:ph idx="1"/>
          </p:nvPr>
        </p:nvSpPr>
        <p:spPr>
          <a:xfrm>
            <a:off x="457200" y="1939355"/>
            <a:ext cx="8229600" cy="4297957"/>
          </a:xfrm>
        </p:spPr>
        <p:txBody>
          <a:bodyPr/>
          <a:lstStyle/>
          <a:p>
            <a:pPr marL="0" indent="0" algn="just">
              <a:buNone/>
            </a:pPr>
            <a:r>
              <a:rPr lang="hr-HR" sz="1800" b="1" dirty="0"/>
              <a:t>PREKRŠAJ </a:t>
            </a:r>
            <a:r>
              <a:rPr lang="hr-HR" sz="1800" b="1" dirty="0">
                <a:solidFill>
                  <a:srgbClr val="00B0F0"/>
                </a:solidFill>
              </a:rPr>
              <a:t>STRUČNOG NADZORA </a:t>
            </a:r>
            <a:r>
              <a:rPr lang="hr-HR" sz="1900" b="1" dirty="0"/>
              <a:t>– </a:t>
            </a:r>
            <a:r>
              <a:rPr lang="hr-HR" sz="1900" dirty="0"/>
              <a:t>ako ne</a:t>
            </a:r>
            <a:r>
              <a:rPr lang="hr-HR" sz="1900" b="1" dirty="0"/>
              <a:t> </a:t>
            </a:r>
            <a:r>
              <a:rPr lang="hr-HR" sz="1900" dirty="0"/>
              <a:t>nadzire građenje tako da bude u skladu s građevinskom dozvolom, </a:t>
            </a:r>
            <a:r>
              <a:rPr lang="hr-HR" sz="1900" b="1" dirty="0"/>
              <a:t>odnosno glavnim projektom</a:t>
            </a:r>
            <a:r>
              <a:rPr lang="hr-HR" sz="1900" dirty="0"/>
              <a:t>, Zakonom o gradnji, posebnim propisima i pravilima struke. Ako građenje nije u skladu s građevinskom dozvolom, glavnim projektom, odnosno ovim Zakonom i posebnim propisima ili se gradi bez građevinske dozvole, odnosno </a:t>
            </a:r>
            <a:r>
              <a:rPr lang="hr-HR" sz="1900" b="1" dirty="0"/>
              <a:t>glavnog projekta,  </a:t>
            </a:r>
            <a:r>
              <a:rPr lang="hr-HR" sz="1900" dirty="0"/>
              <a:t>kaznit će se </a:t>
            </a:r>
            <a:r>
              <a:rPr lang="hr-HR" sz="1900" dirty="0" smtClean="0"/>
              <a:t>za prekršaj novčanom </a:t>
            </a:r>
            <a:r>
              <a:rPr lang="hr-HR" sz="1900" dirty="0"/>
              <a:t>kaznom</a:t>
            </a:r>
          </a:p>
          <a:p>
            <a:pPr marL="0" indent="0" algn="just">
              <a:buNone/>
            </a:pPr>
            <a:endParaRPr lang="hr-HR" sz="800" b="1" dirty="0" smtClean="0"/>
          </a:p>
          <a:p>
            <a:pPr marL="0" indent="0" algn="just">
              <a:buNone/>
            </a:pPr>
            <a:r>
              <a:rPr lang="hr-HR" sz="1900" b="1" dirty="0" smtClean="0"/>
              <a:t>Pravna </a:t>
            </a:r>
            <a:r>
              <a:rPr lang="hr-HR" sz="1900" b="1" dirty="0"/>
              <a:t>osoba</a:t>
            </a:r>
            <a:r>
              <a:rPr lang="hr-HR" sz="1900" dirty="0"/>
              <a:t> u iznosu od </a:t>
            </a:r>
            <a:r>
              <a:rPr lang="hr-HR" sz="1900" b="1" dirty="0"/>
              <a:t>100.000,00</a:t>
            </a:r>
            <a:r>
              <a:rPr lang="hr-HR" sz="1900" dirty="0"/>
              <a:t> do </a:t>
            </a:r>
            <a:r>
              <a:rPr lang="hr-HR" sz="1900" b="1" dirty="0"/>
              <a:t>150.000,00</a:t>
            </a:r>
            <a:r>
              <a:rPr lang="hr-HR" sz="1900" dirty="0"/>
              <a:t> kuna, </a:t>
            </a:r>
          </a:p>
          <a:p>
            <a:pPr marL="0" indent="0" algn="just">
              <a:buNone/>
            </a:pPr>
            <a:endParaRPr lang="hr-HR" sz="800" b="1" dirty="0" smtClean="0"/>
          </a:p>
          <a:p>
            <a:pPr marL="0" indent="0" algn="just">
              <a:buNone/>
            </a:pPr>
            <a:r>
              <a:rPr lang="hr-HR" sz="1900" b="1" dirty="0" smtClean="0"/>
              <a:t>Fizička </a:t>
            </a:r>
            <a:r>
              <a:rPr lang="hr-HR" sz="1900" b="1" dirty="0"/>
              <a:t>osoba</a:t>
            </a:r>
            <a:r>
              <a:rPr lang="hr-HR" sz="1900" dirty="0"/>
              <a:t> u iznosu od </a:t>
            </a:r>
            <a:r>
              <a:rPr lang="hr-HR" sz="1900" b="1" dirty="0"/>
              <a:t>30.000,00</a:t>
            </a:r>
            <a:r>
              <a:rPr lang="hr-HR" sz="1900" dirty="0"/>
              <a:t> do </a:t>
            </a:r>
            <a:r>
              <a:rPr lang="hr-HR" sz="1900" b="1" dirty="0"/>
              <a:t>45.000,00</a:t>
            </a:r>
            <a:r>
              <a:rPr lang="hr-HR" sz="1900" dirty="0"/>
              <a:t> kuna</a:t>
            </a:r>
          </a:p>
          <a:p>
            <a:pPr marL="0" indent="0" algn="just">
              <a:buNone/>
            </a:pPr>
            <a:endParaRPr lang="hr-HR" sz="800" dirty="0" smtClean="0"/>
          </a:p>
          <a:p>
            <a:pPr marL="0" indent="0" algn="just">
              <a:buNone/>
            </a:pPr>
            <a:r>
              <a:rPr lang="hr-HR" sz="1900" dirty="0" smtClean="0"/>
              <a:t>Uz </a:t>
            </a:r>
            <a:r>
              <a:rPr lang="hr-HR" sz="1900" dirty="0"/>
              <a:t>kaznu za prekršaj osobi koja obavlja stručni nadzor </a:t>
            </a:r>
            <a:r>
              <a:rPr lang="hr-HR" sz="1900" b="1" dirty="0"/>
              <a:t>može se</a:t>
            </a:r>
            <a:r>
              <a:rPr lang="hr-HR" sz="1900" dirty="0"/>
              <a:t> izreći zaštitna mjera zabrane obavljanja stručnog nadzora u trajanju od </a:t>
            </a:r>
            <a:r>
              <a:rPr lang="hr-HR" sz="1900" b="1" dirty="0"/>
              <a:t>tri do šest mjeseci</a:t>
            </a:r>
            <a:r>
              <a:rPr lang="hr-HR" sz="1900" dirty="0"/>
              <a:t>, a za  prekršaj počinjen drugi puta uz novčanu kaznu </a:t>
            </a:r>
            <a:r>
              <a:rPr lang="hr-HR" sz="1900" b="1" dirty="0"/>
              <a:t>izreći će se </a:t>
            </a:r>
            <a:r>
              <a:rPr lang="hr-HR" sz="1900" dirty="0"/>
              <a:t>zaštitna mjera zabrane obavljanja stručnog nadzora u trajanju od </a:t>
            </a:r>
            <a:r>
              <a:rPr lang="hr-HR" sz="1900" b="1" dirty="0"/>
              <a:t>šest mjeseci do jedne godine</a:t>
            </a:r>
            <a:r>
              <a:rPr lang="hr-HR" sz="1900" dirty="0"/>
              <a:t>.</a:t>
            </a:r>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36</a:t>
            </a:fld>
            <a:endParaRPr lang="hr-HR" altLang="sr-Latn-RS"/>
          </a:p>
        </p:txBody>
      </p:sp>
    </p:spTree>
    <p:extLst>
      <p:ext uri="{BB962C8B-B14F-4D97-AF65-F5344CB8AC3E}">
        <p14:creationId xmlns:p14="http://schemas.microsoft.com/office/powerpoint/2010/main" val="2188279789"/>
      </p:ext>
    </p:extLst>
  </p:cSld>
  <p:clrMapOvr>
    <a:masterClrMapping/>
  </p:clrMapOvr>
  <p:transition spd="slow" advTm="32686">
    <p:cove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411" y="116632"/>
            <a:ext cx="8445624" cy="1434216"/>
          </a:xfrm>
        </p:spPr>
        <p:txBody>
          <a:bodyPr/>
          <a:lstStyle/>
          <a:p>
            <a:r>
              <a:rPr lang="hr-HR" sz="2000" b="1" i="1" dirty="0">
                <a:solidFill>
                  <a:srgbClr val="002060"/>
                </a:solidFill>
              </a:rPr>
              <a:t>”</a:t>
            </a:r>
            <a:r>
              <a:rPr lang="hr-HR" sz="2200" b="1" i="1" dirty="0">
                <a:solidFill>
                  <a:srgbClr val="002060"/>
                </a:solidFill>
              </a:rPr>
              <a:t>Izvođač imenuje inženjera gradilišta, odnosno voditelja radova u svojstvu osobe koja vodi građenje, odnosno pojedine radove. Inženjer gradilišta, odnosno voditelj radova odgovoran je izvođaču za provedbu obveza iz članka 54. Zakona o gradnji”</a:t>
            </a:r>
            <a:r>
              <a:rPr lang="hr-HR" sz="2200" i="1" dirty="0">
                <a:solidFill>
                  <a:srgbClr val="002060"/>
                </a:solidFill>
              </a:rPr>
              <a:t/>
            </a:r>
            <a:br>
              <a:rPr lang="hr-HR" sz="2200" i="1" dirty="0">
                <a:solidFill>
                  <a:srgbClr val="002060"/>
                </a:solidFill>
              </a:rPr>
            </a:br>
            <a:r>
              <a:rPr lang="hr-HR" sz="2000" i="1" dirty="0"/>
              <a:t/>
            </a:r>
            <a:br>
              <a:rPr lang="hr-HR" sz="2000" i="1" dirty="0"/>
            </a:br>
            <a:endParaRPr lang="hr-HR" sz="2000" i="1" dirty="0"/>
          </a:p>
        </p:txBody>
      </p:sp>
      <p:sp>
        <p:nvSpPr>
          <p:cNvPr id="3" name="Content Placeholder 2"/>
          <p:cNvSpPr>
            <a:spLocks noGrp="1"/>
          </p:cNvSpPr>
          <p:nvPr>
            <p:ph idx="1"/>
          </p:nvPr>
        </p:nvSpPr>
        <p:spPr>
          <a:xfrm>
            <a:off x="528918" y="1916832"/>
            <a:ext cx="8229600" cy="4096410"/>
          </a:xfrm>
        </p:spPr>
        <p:txBody>
          <a:bodyPr/>
          <a:lstStyle/>
          <a:p>
            <a:pPr marL="0" indent="0">
              <a:buNone/>
            </a:pPr>
            <a:r>
              <a:rPr lang="hr-HR" sz="2000" b="1" dirty="0"/>
              <a:t>PREKRŠAJ </a:t>
            </a:r>
            <a:r>
              <a:rPr lang="hr-HR" sz="2000" b="1" dirty="0">
                <a:solidFill>
                  <a:srgbClr val="C00000"/>
                </a:solidFill>
              </a:rPr>
              <a:t>IZVOĐAČA</a:t>
            </a:r>
            <a:r>
              <a:rPr lang="hr-HR" sz="2000" b="1" dirty="0"/>
              <a:t>  - </a:t>
            </a:r>
            <a:r>
              <a:rPr lang="hr-HR" sz="2000" dirty="0"/>
              <a:t>ako izvođač ne imenuje inženjera gradilišta, odnosno voditelja radova novčanom kaznom kazniti će se </a:t>
            </a:r>
            <a:r>
              <a:rPr lang="hr-HR" sz="2000" dirty="0" smtClean="0"/>
              <a:t>za prekršaj novčanom </a:t>
            </a:r>
            <a:r>
              <a:rPr lang="hr-HR" sz="2000" dirty="0"/>
              <a:t>kaznom</a:t>
            </a:r>
          </a:p>
          <a:p>
            <a:pPr marL="0" indent="0">
              <a:buNone/>
            </a:pPr>
            <a:endParaRPr lang="hr-HR" sz="1400" b="1" dirty="0"/>
          </a:p>
          <a:p>
            <a:pPr marL="0" indent="0">
              <a:buNone/>
            </a:pPr>
            <a:r>
              <a:rPr lang="hr-HR" sz="2000" b="1" dirty="0"/>
              <a:t>Pravna osoba</a:t>
            </a:r>
            <a:r>
              <a:rPr lang="hr-HR" sz="2000" dirty="0"/>
              <a:t> u iznosu od </a:t>
            </a:r>
            <a:r>
              <a:rPr lang="hr-HR" sz="2000" b="1" dirty="0"/>
              <a:t>25.000,00</a:t>
            </a:r>
            <a:r>
              <a:rPr lang="hr-HR" sz="2000" dirty="0"/>
              <a:t> do </a:t>
            </a:r>
            <a:r>
              <a:rPr lang="hr-HR" sz="2000" b="1" dirty="0"/>
              <a:t>50.000,00</a:t>
            </a:r>
            <a:r>
              <a:rPr lang="hr-HR" sz="2000" dirty="0"/>
              <a:t> kuna</a:t>
            </a:r>
          </a:p>
          <a:p>
            <a:pPr marL="0" indent="0">
              <a:buNone/>
            </a:pPr>
            <a:endParaRPr lang="hr-HR" sz="1400" b="1" dirty="0"/>
          </a:p>
          <a:p>
            <a:pPr marL="0" indent="0">
              <a:buNone/>
            </a:pPr>
            <a:r>
              <a:rPr lang="hr-HR" sz="2000" b="1" dirty="0"/>
              <a:t>Fizička osoba </a:t>
            </a:r>
            <a:r>
              <a:rPr lang="hr-HR" sz="2000" dirty="0"/>
              <a:t>u iznosu od </a:t>
            </a:r>
            <a:r>
              <a:rPr lang="hr-HR" sz="2000" b="1" dirty="0"/>
              <a:t>15.000,00</a:t>
            </a:r>
            <a:r>
              <a:rPr lang="hr-HR" sz="2000" dirty="0"/>
              <a:t> do </a:t>
            </a:r>
            <a:r>
              <a:rPr lang="hr-HR" sz="2000" b="1" dirty="0"/>
              <a:t>30.000,00</a:t>
            </a:r>
            <a:r>
              <a:rPr lang="hr-HR" sz="2000" dirty="0"/>
              <a:t> kuna </a:t>
            </a:r>
          </a:p>
          <a:p>
            <a:pPr marL="0" indent="0">
              <a:buNone/>
            </a:pPr>
            <a:endParaRPr lang="hr-HR" sz="1400" dirty="0"/>
          </a:p>
          <a:p>
            <a:pPr marL="0" indent="0">
              <a:buNone/>
            </a:pPr>
            <a:r>
              <a:rPr lang="hr-HR" sz="2000" b="1" dirty="0"/>
              <a:t>Pravnoj</a:t>
            </a:r>
            <a:r>
              <a:rPr lang="hr-HR" sz="2000" dirty="0"/>
              <a:t> odnosno </a:t>
            </a:r>
            <a:r>
              <a:rPr lang="hr-HR" sz="2000" b="1" dirty="0"/>
              <a:t>fizičkoj </a:t>
            </a:r>
            <a:r>
              <a:rPr lang="hr-HR" sz="2000" dirty="0"/>
              <a:t>osobi u svojstvu izvođača </a:t>
            </a:r>
            <a:r>
              <a:rPr lang="hr-HR" sz="2000" b="1" dirty="0"/>
              <a:t>može se</a:t>
            </a:r>
            <a:r>
              <a:rPr lang="hr-HR" sz="2000" dirty="0"/>
              <a:t> izreći zaštitna mjera zabrane obavljanja djelatnosti u trajanju od </a:t>
            </a:r>
            <a:r>
              <a:rPr lang="hr-HR" sz="2000" b="1" dirty="0"/>
              <a:t>tri do šest mjeseci</a:t>
            </a:r>
            <a:r>
              <a:rPr lang="hr-HR" sz="2000" dirty="0"/>
              <a:t>, a za prekršaj počinjen drugi put uz novčanu kaznu </a:t>
            </a:r>
            <a:r>
              <a:rPr lang="hr-HR" sz="2000" b="1" dirty="0"/>
              <a:t>izreći će se</a:t>
            </a:r>
            <a:r>
              <a:rPr lang="hr-HR" sz="2000" dirty="0"/>
              <a:t> i zaštitna mjera zabrane obavljanja djelatnosti u trajanju od </a:t>
            </a:r>
            <a:r>
              <a:rPr lang="hr-HR" sz="2000" b="1" dirty="0"/>
              <a:t>šest mjeseci do jedne </a:t>
            </a:r>
            <a:r>
              <a:rPr lang="hr-HR" sz="2000" b="1" dirty="0" smtClean="0"/>
              <a:t>godine</a:t>
            </a:r>
            <a:endParaRPr lang="hr-HR" sz="2000" b="1"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37</a:t>
            </a:fld>
            <a:endParaRPr lang="hr-HR" altLang="sr-Latn-RS"/>
          </a:p>
        </p:txBody>
      </p:sp>
    </p:spTree>
    <p:extLst>
      <p:ext uri="{BB962C8B-B14F-4D97-AF65-F5344CB8AC3E}">
        <p14:creationId xmlns:p14="http://schemas.microsoft.com/office/powerpoint/2010/main" val="2771099594"/>
      </p:ext>
    </p:extLst>
  </p:cSld>
  <p:clrMapOvr>
    <a:masterClrMapping/>
  </p:clrMapOvr>
  <mc:AlternateContent xmlns:mc="http://schemas.openxmlformats.org/markup-compatibility/2006" xmlns:p14="http://schemas.microsoft.com/office/powerpoint/2010/main">
    <mc:Choice Requires="p14">
      <p:transition spd="slow" p14:dur="2000" advTm="23729"/>
    </mc:Choice>
    <mc:Fallback xmlns="">
      <p:transition spd="slow" advTm="23729"/>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496944" cy="1512168"/>
          </a:xfrm>
        </p:spPr>
        <p:txBody>
          <a:bodyPr/>
          <a:lstStyle/>
          <a:p>
            <a:r>
              <a:rPr lang="hr-HR" sz="2000" b="1" i="1" dirty="0">
                <a:solidFill>
                  <a:srgbClr val="002060"/>
                </a:solidFill>
              </a:rPr>
              <a:t>”</a:t>
            </a:r>
            <a:r>
              <a:rPr lang="hr-HR" sz="2200" b="1" i="1" dirty="0">
                <a:solidFill>
                  <a:srgbClr val="002060"/>
                </a:solidFill>
              </a:rPr>
              <a:t>Izvođač imenuje inženjera gradilišta, odnosno voditelja radova u svojstvu osobe koja vodi građenje, odnosno pojedine radove. Inženjer gradilišta, odnosno voditelj radova odgovoran je izvođaču za provedbu obveza iz članka 54. Zakona o gradnji”</a:t>
            </a:r>
            <a:r>
              <a:rPr lang="hr-HR" sz="2200" i="1" dirty="0">
                <a:solidFill>
                  <a:srgbClr val="002060"/>
                </a:solidFill>
              </a:rPr>
              <a:t/>
            </a:r>
            <a:br>
              <a:rPr lang="hr-HR" sz="2200" i="1" dirty="0">
                <a:solidFill>
                  <a:srgbClr val="002060"/>
                </a:solidFill>
              </a:rPr>
            </a:br>
            <a:endParaRPr lang="hr-HR" sz="2200" i="1" dirty="0">
              <a:solidFill>
                <a:srgbClr val="002060"/>
              </a:solidFill>
            </a:endParaRPr>
          </a:p>
        </p:txBody>
      </p:sp>
      <p:sp>
        <p:nvSpPr>
          <p:cNvPr id="3" name="Content Placeholder 2"/>
          <p:cNvSpPr>
            <a:spLocks noGrp="1"/>
          </p:cNvSpPr>
          <p:nvPr>
            <p:ph idx="1"/>
          </p:nvPr>
        </p:nvSpPr>
        <p:spPr>
          <a:xfrm>
            <a:off x="457200" y="1701230"/>
            <a:ext cx="8229600" cy="4680520"/>
          </a:xfrm>
        </p:spPr>
        <p:txBody>
          <a:bodyPr/>
          <a:lstStyle/>
          <a:p>
            <a:pPr marL="0" indent="0">
              <a:buNone/>
            </a:pPr>
            <a:r>
              <a:rPr lang="hr-HR" sz="2000" b="1" dirty="0">
                <a:solidFill>
                  <a:srgbClr val="00B0F0"/>
                </a:solidFill>
              </a:rPr>
              <a:t>STRUČNI NADZOR </a:t>
            </a:r>
            <a:r>
              <a:rPr lang="hr-HR" sz="2000" b="1" dirty="0"/>
              <a:t>GRAĐENJA </a:t>
            </a:r>
            <a:r>
              <a:rPr lang="hr-HR" sz="2000" b="1" dirty="0" smtClean="0"/>
              <a:t>mora </a:t>
            </a:r>
            <a:r>
              <a:rPr lang="hr-HR" sz="2000" b="1" dirty="0"/>
              <a:t>utvrditi ispunjava li izvođač i odgovorna osoba koja vodi građenje ili pojedine radove uvjete propisane posebnim zakonom</a:t>
            </a:r>
            <a:endParaRPr lang="hr-HR" sz="2000" dirty="0"/>
          </a:p>
          <a:p>
            <a:pPr marL="0" indent="0">
              <a:buNone/>
            </a:pPr>
            <a:r>
              <a:rPr lang="hr-HR" sz="2000" b="1" dirty="0"/>
              <a:t>PREKRŠAJ </a:t>
            </a:r>
            <a:r>
              <a:rPr lang="hr-HR" sz="2000" b="1" dirty="0">
                <a:solidFill>
                  <a:srgbClr val="00B0F0"/>
                </a:solidFill>
              </a:rPr>
              <a:t>STRUČNOG NADZORA </a:t>
            </a:r>
            <a:r>
              <a:rPr lang="hr-HR" sz="2000" b="1" dirty="0" smtClean="0"/>
              <a:t>- </a:t>
            </a:r>
            <a:r>
              <a:rPr lang="hr-HR" sz="2000" dirty="0" smtClean="0"/>
              <a:t>ako </a:t>
            </a:r>
            <a:r>
              <a:rPr lang="hr-HR" sz="2000" dirty="0"/>
              <a:t>ne utvrdi da izvođač, odnosno odgovorna osoba koja vodi građenje ili pojedine radove ne ispunjava uvjete propisane posebnim zakonom. kaznit će se novčanom kaznom: </a:t>
            </a:r>
          </a:p>
          <a:p>
            <a:pPr marL="0" indent="0">
              <a:buNone/>
            </a:pPr>
            <a:endParaRPr lang="hr-HR" sz="800" b="1" dirty="0" smtClean="0"/>
          </a:p>
          <a:p>
            <a:pPr marL="0" indent="0">
              <a:buNone/>
            </a:pPr>
            <a:r>
              <a:rPr lang="hr-HR" sz="2000" b="1" dirty="0" smtClean="0"/>
              <a:t>Pravna </a:t>
            </a:r>
            <a:r>
              <a:rPr lang="hr-HR" sz="2000" b="1" dirty="0"/>
              <a:t>osoba</a:t>
            </a:r>
            <a:r>
              <a:rPr lang="hr-HR" sz="2000" dirty="0"/>
              <a:t> u iznosu od </a:t>
            </a:r>
            <a:r>
              <a:rPr lang="hr-HR" sz="2000" b="1" dirty="0"/>
              <a:t>25.000,00</a:t>
            </a:r>
            <a:r>
              <a:rPr lang="hr-HR" sz="2000" dirty="0"/>
              <a:t> do </a:t>
            </a:r>
            <a:r>
              <a:rPr lang="hr-HR" sz="2000" b="1" dirty="0"/>
              <a:t>50.000,00</a:t>
            </a:r>
            <a:r>
              <a:rPr lang="hr-HR" sz="2000" dirty="0"/>
              <a:t> kuna</a:t>
            </a:r>
          </a:p>
          <a:p>
            <a:pPr marL="0" indent="0">
              <a:buNone/>
            </a:pPr>
            <a:endParaRPr lang="hr-HR" sz="800" b="1" dirty="0" smtClean="0"/>
          </a:p>
          <a:p>
            <a:pPr marL="0" indent="0">
              <a:buNone/>
            </a:pPr>
            <a:r>
              <a:rPr lang="hr-HR" sz="2000" b="1" dirty="0" smtClean="0"/>
              <a:t>Fizička </a:t>
            </a:r>
            <a:r>
              <a:rPr lang="hr-HR" sz="2000" b="1" dirty="0"/>
              <a:t>osoba</a:t>
            </a:r>
            <a:r>
              <a:rPr lang="hr-HR" sz="2000" dirty="0"/>
              <a:t> u </a:t>
            </a:r>
            <a:r>
              <a:rPr lang="hr-HR" sz="2000" dirty="0" smtClean="0"/>
              <a:t>iznosu </a:t>
            </a:r>
            <a:r>
              <a:rPr lang="hr-HR" sz="2000" dirty="0"/>
              <a:t>od </a:t>
            </a:r>
            <a:r>
              <a:rPr lang="hr-HR" sz="2000" b="1" dirty="0"/>
              <a:t>15.000,00</a:t>
            </a:r>
            <a:r>
              <a:rPr lang="hr-HR" sz="2000" dirty="0"/>
              <a:t> do </a:t>
            </a:r>
            <a:r>
              <a:rPr lang="hr-HR" sz="2000" b="1" dirty="0"/>
              <a:t>30.000,00</a:t>
            </a:r>
            <a:r>
              <a:rPr lang="hr-HR" sz="2000" dirty="0"/>
              <a:t> kuna</a:t>
            </a:r>
          </a:p>
          <a:p>
            <a:pPr marL="0" indent="0">
              <a:buNone/>
            </a:pPr>
            <a:r>
              <a:rPr lang="hr-HR" sz="2000" dirty="0"/>
              <a:t>Uz kaznu za prekršaj osobi koja obavlja stručni nadzor </a:t>
            </a:r>
            <a:r>
              <a:rPr lang="hr-HR" sz="2000" b="1" dirty="0"/>
              <a:t>može</a:t>
            </a:r>
            <a:r>
              <a:rPr lang="hr-HR" sz="2000" dirty="0"/>
              <a:t> </a:t>
            </a:r>
            <a:r>
              <a:rPr lang="hr-HR" sz="2000" b="1" dirty="0"/>
              <a:t>se</a:t>
            </a:r>
            <a:r>
              <a:rPr lang="hr-HR" sz="2000" dirty="0"/>
              <a:t> izreći zaštitna mjera zabrane obavljanja stručnog nadzora u trajanju </a:t>
            </a:r>
            <a:r>
              <a:rPr lang="hr-HR" sz="2000" b="1" dirty="0"/>
              <a:t>od tri do šest mjeseci </a:t>
            </a:r>
            <a:r>
              <a:rPr lang="hr-HR" sz="2000" dirty="0"/>
              <a:t>zabrana, a za prekršaj počinjen drugi puta uz novčanu kaznu </a:t>
            </a:r>
            <a:r>
              <a:rPr lang="hr-HR" sz="2000" b="1" dirty="0"/>
              <a:t>izreći će se </a:t>
            </a:r>
            <a:r>
              <a:rPr lang="hr-HR" sz="2000" dirty="0"/>
              <a:t>zaštitna mjera zabrane obavljanja stručnog nadzora u trajanju od </a:t>
            </a:r>
            <a:r>
              <a:rPr lang="hr-HR" sz="2000" b="1" dirty="0"/>
              <a:t>šest mjeseci do jedne godine.</a:t>
            </a:r>
          </a:p>
          <a:p>
            <a:pPr marL="0" indent="0">
              <a:buNone/>
            </a:pPr>
            <a:r>
              <a:rPr lang="hr-HR" sz="2000" dirty="0"/>
              <a:t> </a:t>
            </a:r>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38</a:t>
            </a:fld>
            <a:endParaRPr lang="hr-HR" altLang="sr-Latn-RS"/>
          </a:p>
        </p:txBody>
      </p:sp>
    </p:spTree>
    <p:extLst>
      <p:ext uri="{BB962C8B-B14F-4D97-AF65-F5344CB8AC3E}">
        <p14:creationId xmlns:p14="http://schemas.microsoft.com/office/powerpoint/2010/main" val="3692193265"/>
      </p:ext>
    </p:extLst>
  </p:cSld>
  <p:clrMapOvr>
    <a:masterClrMapping/>
  </p:clrMapOvr>
  <p:transition spd="slow" advTm="36633">
    <p:cove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2000" dirty="0"/>
              <a:t/>
            </a:r>
            <a:br>
              <a:rPr lang="hr-HR" sz="2000" dirty="0"/>
            </a:br>
            <a:endParaRPr lang="hr-HR" sz="2000" dirty="0"/>
          </a:p>
        </p:txBody>
      </p:sp>
      <p:sp>
        <p:nvSpPr>
          <p:cNvPr id="3" name="Content Placeholder 2"/>
          <p:cNvSpPr>
            <a:spLocks noGrp="1"/>
          </p:cNvSpPr>
          <p:nvPr>
            <p:ph idx="1"/>
          </p:nvPr>
        </p:nvSpPr>
        <p:spPr>
          <a:xfrm>
            <a:off x="457200" y="836712"/>
            <a:ext cx="8229600" cy="5256584"/>
          </a:xfrm>
        </p:spPr>
        <p:txBody>
          <a:bodyPr/>
          <a:lstStyle/>
          <a:p>
            <a:pPr marL="0" indent="0" algn="just">
              <a:buNone/>
            </a:pPr>
            <a:r>
              <a:rPr lang="hr-HR" sz="2000" b="1" dirty="0"/>
              <a:t>OBVEZA </a:t>
            </a:r>
            <a:r>
              <a:rPr lang="hr-HR" sz="2000" b="1" dirty="0">
                <a:solidFill>
                  <a:srgbClr val="00B0F0"/>
                </a:solidFill>
              </a:rPr>
              <a:t>STRUČNOG NADZORA </a:t>
            </a:r>
            <a:r>
              <a:rPr lang="hr-HR" sz="2000" dirty="0"/>
              <a:t>-</a:t>
            </a:r>
            <a:r>
              <a:rPr lang="hr-HR" sz="2000" b="1" dirty="0"/>
              <a:t> Nadzorni inženjer dužan je u provedbi stručnog nadzora građenja, kada za to postoji potreba, odrediti način otklanjanja nedostataka, odnosno nepravilnosti građenja građevine. </a:t>
            </a:r>
          </a:p>
          <a:p>
            <a:pPr marL="0" indent="0" algn="just">
              <a:buNone/>
            </a:pPr>
            <a:endParaRPr lang="hr-HR" sz="1000" b="1" dirty="0" smtClean="0"/>
          </a:p>
          <a:p>
            <a:pPr marL="0" indent="0" algn="just">
              <a:buNone/>
            </a:pPr>
            <a:r>
              <a:rPr lang="hr-HR" sz="2000" b="1" dirty="0" smtClean="0"/>
              <a:t>PREKRŠAJ </a:t>
            </a:r>
            <a:r>
              <a:rPr lang="hr-HR" sz="2000" b="1" dirty="0">
                <a:solidFill>
                  <a:srgbClr val="00B0F0"/>
                </a:solidFill>
              </a:rPr>
              <a:t>STRUČNOG NADZORA </a:t>
            </a:r>
            <a:r>
              <a:rPr lang="hr-HR" sz="2000" b="1" dirty="0"/>
              <a:t>- </a:t>
            </a:r>
            <a:r>
              <a:rPr lang="hr-HR" sz="2000" dirty="0"/>
              <a:t>ako ne upiše način otklanjanja nedostataka, odnosno nepravilnosti u građevinski dnevnik, kaznit će se novčanom kaznom </a:t>
            </a:r>
          </a:p>
          <a:p>
            <a:pPr marL="0" indent="0" algn="just">
              <a:buNone/>
            </a:pPr>
            <a:endParaRPr lang="hr-HR" sz="1000" b="1" dirty="0" smtClean="0"/>
          </a:p>
          <a:p>
            <a:pPr marL="0" indent="0" algn="just">
              <a:buNone/>
            </a:pPr>
            <a:r>
              <a:rPr lang="hr-HR" sz="2000" b="1" dirty="0" smtClean="0"/>
              <a:t>Pravna </a:t>
            </a:r>
            <a:r>
              <a:rPr lang="hr-HR" sz="2000" b="1" dirty="0"/>
              <a:t>osoba</a:t>
            </a:r>
            <a:r>
              <a:rPr lang="hr-HR" sz="2000" dirty="0"/>
              <a:t> – u iznosu od </a:t>
            </a:r>
            <a:r>
              <a:rPr lang="hr-HR" sz="2000" b="1" dirty="0"/>
              <a:t>25.000,00</a:t>
            </a:r>
            <a:r>
              <a:rPr lang="hr-HR" sz="2000" dirty="0"/>
              <a:t> do </a:t>
            </a:r>
            <a:r>
              <a:rPr lang="hr-HR" sz="2000" b="1" dirty="0"/>
              <a:t>50.000,00</a:t>
            </a:r>
            <a:r>
              <a:rPr lang="hr-HR" sz="2000" dirty="0"/>
              <a:t> kuna </a:t>
            </a:r>
          </a:p>
          <a:p>
            <a:pPr marL="0" indent="0" algn="just">
              <a:buNone/>
            </a:pPr>
            <a:endParaRPr lang="hr-HR" sz="1000" b="1" dirty="0" smtClean="0"/>
          </a:p>
          <a:p>
            <a:pPr marL="0" indent="0" algn="just">
              <a:buNone/>
            </a:pPr>
            <a:r>
              <a:rPr lang="hr-HR" sz="2000" b="1" dirty="0" smtClean="0"/>
              <a:t>Fizička </a:t>
            </a:r>
            <a:r>
              <a:rPr lang="hr-HR" sz="2000" b="1" dirty="0"/>
              <a:t>osoba</a:t>
            </a:r>
            <a:r>
              <a:rPr lang="hr-HR" sz="2000" dirty="0"/>
              <a:t> - u iznosu od </a:t>
            </a:r>
            <a:r>
              <a:rPr lang="hr-HR" sz="2000" b="1" dirty="0"/>
              <a:t>15.000,00</a:t>
            </a:r>
            <a:r>
              <a:rPr lang="hr-HR" sz="2000" dirty="0"/>
              <a:t> do </a:t>
            </a:r>
            <a:r>
              <a:rPr lang="hr-HR" sz="2000" b="1" dirty="0"/>
              <a:t>30.000,00</a:t>
            </a:r>
            <a:r>
              <a:rPr lang="hr-HR" sz="2000" dirty="0"/>
              <a:t> kuna</a:t>
            </a:r>
          </a:p>
          <a:p>
            <a:pPr marL="0" indent="0" algn="just">
              <a:buNone/>
            </a:pPr>
            <a:endParaRPr lang="hr-HR" sz="1000" dirty="0" smtClean="0"/>
          </a:p>
          <a:p>
            <a:pPr marL="0" indent="0" algn="just">
              <a:buNone/>
            </a:pPr>
            <a:r>
              <a:rPr lang="hr-HR" sz="2000" dirty="0" smtClean="0"/>
              <a:t>Osobi </a:t>
            </a:r>
            <a:r>
              <a:rPr lang="hr-HR" sz="2000" dirty="0"/>
              <a:t>koja obavlja stručni nadzor </a:t>
            </a:r>
            <a:r>
              <a:rPr lang="hr-HR" sz="2000" b="1" dirty="0"/>
              <a:t>može se</a:t>
            </a:r>
            <a:r>
              <a:rPr lang="hr-HR" sz="2000" dirty="0"/>
              <a:t> izreći zaštitna mjera zabrane obavljanja stručnog nadzora u trajanju od </a:t>
            </a:r>
            <a:r>
              <a:rPr lang="hr-HR" sz="2000" b="1" dirty="0"/>
              <a:t>tri do šest mjeseci</a:t>
            </a:r>
            <a:r>
              <a:rPr lang="hr-HR" sz="2000" dirty="0"/>
              <a:t> zabrana, a  za  prekršaj počinjen drugi puta uz novčanu kaznu </a:t>
            </a:r>
            <a:r>
              <a:rPr lang="hr-HR" sz="2000" b="1" dirty="0"/>
              <a:t>izreći će se</a:t>
            </a:r>
            <a:r>
              <a:rPr lang="hr-HR" sz="2000" dirty="0"/>
              <a:t> zaštitna mjera zabrane obavljanja stručnog nadzora u trajanju od </a:t>
            </a:r>
            <a:r>
              <a:rPr lang="hr-HR" sz="2000" b="1" dirty="0"/>
              <a:t>šest mjeseci do jedne godine</a:t>
            </a:r>
            <a:r>
              <a:rPr lang="hr-HR" sz="2000" dirty="0"/>
              <a:t>.</a:t>
            </a:r>
          </a:p>
          <a:p>
            <a:pPr marL="0" indent="0" algn="just">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39</a:t>
            </a:fld>
            <a:endParaRPr lang="hr-HR" altLang="sr-Latn-RS"/>
          </a:p>
        </p:txBody>
      </p:sp>
    </p:spTree>
    <p:extLst>
      <p:ext uri="{BB962C8B-B14F-4D97-AF65-F5344CB8AC3E}">
        <p14:creationId xmlns:p14="http://schemas.microsoft.com/office/powerpoint/2010/main" val="610703881"/>
      </p:ext>
    </p:extLst>
  </p:cSld>
  <p:clrMapOvr>
    <a:masterClrMapping/>
  </p:clrMapOvr>
  <p:transition spd="slow" advTm="12968">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4</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57200" y="274638"/>
            <a:ext cx="8229600" cy="63408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smtClean="0">
                <a:solidFill>
                  <a:srgbClr val="002060"/>
                </a:solidFill>
              </a:rPr>
              <a:t>POJMOVNIK ZAKONA O GRADNJI</a:t>
            </a:r>
            <a:endParaRPr lang="hr-HR" altLang="sr-Latn-RS" sz="3200" b="1" dirty="0">
              <a:solidFill>
                <a:srgbClr val="002060"/>
              </a:solidFill>
            </a:endParaRPr>
          </a:p>
        </p:txBody>
      </p:sp>
      <p:sp>
        <p:nvSpPr>
          <p:cNvPr id="7173" name="Rectangle 3"/>
          <p:cNvSpPr>
            <a:spLocks noGrp="1" noChangeArrowheads="1"/>
          </p:cNvSpPr>
          <p:nvPr>
            <p:ph type="body" idx="1"/>
          </p:nvPr>
        </p:nvSpPr>
        <p:spPr bwMode="auto">
          <a:xfrm>
            <a:off x="457200" y="1340768"/>
            <a:ext cx="8229600" cy="45259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v"/>
            </a:pPr>
            <a:r>
              <a:rPr lang="hr-HR" altLang="sr-Latn-RS" sz="2000" b="1" dirty="0"/>
              <a:t>građenje</a:t>
            </a:r>
          </a:p>
          <a:p>
            <a:pPr marL="0" indent="0" algn="just">
              <a:buNone/>
            </a:pPr>
            <a:r>
              <a:rPr lang="hr-HR" altLang="sr-Latn-RS" sz="2000" dirty="0"/>
              <a:t>– skup aktivnosti i operacija (proces) kojim se izvode građevinski i drugih radovi kojima se  gradi, rekonstruira (obnavlja ili ponovno uspostavlja nekadašnje stanje ) održava ili uklanja </a:t>
            </a:r>
            <a:r>
              <a:rPr lang="hr-HR" altLang="sr-Latn-RS" sz="2000" b="1" dirty="0"/>
              <a:t>građevina</a:t>
            </a:r>
          </a:p>
          <a:p>
            <a:pPr marL="0" indent="0" algn="just">
              <a:buNone/>
            </a:pPr>
            <a:endParaRPr lang="hr-HR" sz="2000" dirty="0"/>
          </a:p>
          <a:p>
            <a:pPr algn="just">
              <a:buFont typeface="Wingdings" panose="05000000000000000000" pitchFamily="2" charset="2"/>
              <a:buChar char="v"/>
            </a:pPr>
            <a:r>
              <a:rPr lang="hr-HR" sz="2000" b="1" i="1" dirty="0"/>
              <a:t>građevina</a:t>
            </a:r>
            <a:r>
              <a:rPr lang="hr-HR" sz="2000" i="1" dirty="0"/>
              <a:t> </a:t>
            </a:r>
          </a:p>
          <a:p>
            <a:pPr marL="0" indent="0" algn="just">
              <a:buNone/>
            </a:pPr>
            <a:r>
              <a:rPr lang="hr-HR" sz="2000" i="1" dirty="0"/>
              <a:t>- </a:t>
            </a:r>
            <a:r>
              <a:rPr lang="hr-HR" sz="2000" dirty="0"/>
              <a:t>građenjem nastao i s tlom povezan sklop, izveden od svrhovito povezanih građevnih proizvoda sa ili bez instalacija, sklop s ugrađenim postrojenjem, samostalno postrojenje povezano s tlom ili sklop nastao građenjem</a:t>
            </a:r>
          </a:p>
          <a:p>
            <a:pPr marL="0" indent="0" algn="just">
              <a:buNone/>
            </a:pPr>
            <a:endParaRPr lang="hr-HR" sz="2000" dirty="0" smtClean="0"/>
          </a:p>
          <a:p>
            <a:pPr algn="just">
              <a:buFont typeface="Wingdings" panose="05000000000000000000" pitchFamily="2" charset="2"/>
              <a:buChar char="v"/>
            </a:pPr>
            <a:r>
              <a:rPr lang="hr-HR" sz="2000" b="1" i="1" dirty="0" smtClean="0"/>
              <a:t>postojeća </a:t>
            </a:r>
            <a:r>
              <a:rPr lang="hr-HR" sz="2000" b="1" i="1" dirty="0"/>
              <a:t>građevina</a:t>
            </a:r>
            <a:r>
              <a:rPr lang="hr-HR" sz="2000" dirty="0"/>
              <a:t> je građevina izgrađena na temelju građevinske dozvole ili drugog odgovarajućeg akta i svaka druga građevina koja je prema ovom ili posebnom zakonu s njom izjednačena)</a:t>
            </a:r>
          </a:p>
          <a:p>
            <a:pPr marL="0" indent="0">
              <a:buNone/>
            </a:pPr>
            <a:endParaRPr lang="hr-HR" altLang="sr-Latn-RS" sz="2000" dirty="0">
              <a:solidFill>
                <a:srgbClr val="FF0000"/>
              </a:solidFill>
            </a:endParaRPr>
          </a:p>
        </p:txBody>
      </p:sp>
    </p:spTree>
    <p:extLst>
      <p:ext uri="{BB962C8B-B14F-4D97-AF65-F5344CB8AC3E}">
        <p14:creationId xmlns:p14="http://schemas.microsoft.com/office/powerpoint/2010/main" val="1579882907"/>
      </p:ext>
    </p:extLst>
  </p:cSld>
  <p:clrMapOvr>
    <a:masterClrMapping/>
  </p:clrMapOvr>
  <p:transition spd="slow" advTm="67329">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592"/>
          </a:xfrm>
        </p:spPr>
        <p:txBody>
          <a:bodyPr/>
          <a:lstStyle/>
          <a:p>
            <a:r>
              <a:rPr lang="hr-HR" sz="2200" b="1" i="1" dirty="0">
                <a:solidFill>
                  <a:srgbClr val="002060"/>
                </a:solidFill>
              </a:rPr>
              <a:t>”Izvođač mora za glavnog inženjera gradilišta, inženjera gradilišta, odnosno voditelja radova </a:t>
            </a:r>
            <a:r>
              <a:rPr lang="hr-HR" sz="2200" b="1" i="1" dirty="0" smtClean="0">
                <a:solidFill>
                  <a:srgbClr val="002060"/>
                </a:solidFill>
              </a:rPr>
              <a:t>imenovati osobu </a:t>
            </a:r>
            <a:r>
              <a:rPr lang="hr-HR" sz="2200" b="1" i="1" dirty="0">
                <a:solidFill>
                  <a:srgbClr val="002060"/>
                </a:solidFill>
              </a:rPr>
              <a:t>koja za to ispunjava uvjete propisane zakonom kojim se uređuju poslovi i djelatnosti prostornog uređenja i gradnje</a:t>
            </a:r>
            <a:r>
              <a:rPr lang="hr-HR" sz="2200" b="1" i="1" dirty="0" smtClean="0">
                <a:solidFill>
                  <a:srgbClr val="002060"/>
                </a:solidFill>
              </a:rPr>
              <a:t>”</a:t>
            </a:r>
            <a:r>
              <a:rPr lang="hr-HR" sz="2200" i="1" dirty="0">
                <a:solidFill>
                  <a:srgbClr val="002060"/>
                </a:solidFill>
              </a:rPr>
              <a:t/>
            </a:r>
            <a:br>
              <a:rPr lang="hr-HR" sz="2200" i="1" dirty="0">
                <a:solidFill>
                  <a:srgbClr val="002060"/>
                </a:solidFill>
              </a:rPr>
            </a:br>
            <a:r>
              <a:rPr lang="hr-HR" sz="2000" dirty="0"/>
              <a:t/>
            </a:r>
            <a:br>
              <a:rPr lang="hr-HR" sz="2000" dirty="0"/>
            </a:br>
            <a:endParaRPr lang="hr-HR" sz="2000" dirty="0"/>
          </a:p>
        </p:txBody>
      </p:sp>
      <p:sp>
        <p:nvSpPr>
          <p:cNvPr id="3" name="Content Placeholder 2"/>
          <p:cNvSpPr>
            <a:spLocks noGrp="1"/>
          </p:cNvSpPr>
          <p:nvPr>
            <p:ph idx="1"/>
          </p:nvPr>
        </p:nvSpPr>
        <p:spPr>
          <a:xfrm>
            <a:off x="464629" y="2286879"/>
            <a:ext cx="8229600" cy="4104034"/>
          </a:xfrm>
        </p:spPr>
        <p:txBody>
          <a:bodyPr/>
          <a:lstStyle/>
          <a:p>
            <a:pPr marL="0" indent="0" algn="just">
              <a:buNone/>
            </a:pPr>
            <a:r>
              <a:rPr lang="hr-HR" sz="2000" b="1" dirty="0"/>
              <a:t>PREKRŠAJ </a:t>
            </a:r>
            <a:r>
              <a:rPr lang="hr-HR" sz="2000" b="1" dirty="0">
                <a:solidFill>
                  <a:srgbClr val="C00000"/>
                </a:solidFill>
              </a:rPr>
              <a:t>IZVOĐAČA</a:t>
            </a:r>
            <a:r>
              <a:rPr lang="hr-HR" sz="2000" b="1" dirty="0"/>
              <a:t> </a:t>
            </a:r>
            <a:r>
              <a:rPr lang="hr-HR" sz="2000" b="1" dirty="0" smtClean="0"/>
              <a:t>- </a:t>
            </a:r>
            <a:r>
              <a:rPr lang="hr-HR" sz="2000" dirty="0" smtClean="0"/>
              <a:t>ako izvođač imenuje </a:t>
            </a:r>
            <a:r>
              <a:rPr lang="hr-HR" sz="2000" dirty="0"/>
              <a:t>glavnog inženjera gradilišta, inženjera gradilišta ili voditelja radova koji </a:t>
            </a:r>
            <a:r>
              <a:rPr lang="hr-HR" sz="2000" b="1" dirty="0"/>
              <a:t>ne ispunjavaju </a:t>
            </a:r>
            <a:r>
              <a:rPr lang="hr-HR" sz="2000" dirty="0"/>
              <a:t>propisane uvjete kazniti će se </a:t>
            </a:r>
            <a:r>
              <a:rPr lang="hr-HR" sz="2000" dirty="0" smtClean="0"/>
              <a:t>za prekršaj novčanom </a:t>
            </a:r>
            <a:r>
              <a:rPr lang="hr-HR" sz="2000" dirty="0"/>
              <a:t>kaznom </a:t>
            </a:r>
          </a:p>
          <a:p>
            <a:pPr marL="0" indent="0" algn="just">
              <a:buNone/>
            </a:pPr>
            <a:endParaRPr lang="hr-HR" sz="1000" b="1" dirty="0" smtClean="0"/>
          </a:p>
          <a:p>
            <a:pPr marL="0" indent="0" algn="just">
              <a:buNone/>
            </a:pPr>
            <a:r>
              <a:rPr lang="hr-HR" sz="2000" b="1" dirty="0" smtClean="0"/>
              <a:t>Pravna </a:t>
            </a:r>
            <a:r>
              <a:rPr lang="hr-HR" sz="2000" b="1" dirty="0"/>
              <a:t>osoba</a:t>
            </a:r>
            <a:r>
              <a:rPr lang="hr-HR" sz="2000" dirty="0"/>
              <a:t> u iznosu od </a:t>
            </a:r>
            <a:r>
              <a:rPr lang="hr-HR" sz="2000" b="1" dirty="0"/>
              <a:t>25.000,00 </a:t>
            </a:r>
            <a:r>
              <a:rPr lang="hr-HR" sz="2000" dirty="0"/>
              <a:t>do </a:t>
            </a:r>
            <a:r>
              <a:rPr lang="hr-HR" sz="2000" b="1" dirty="0"/>
              <a:t>50.000,00</a:t>
            </a:r>
            <a:r>
              <a:rPr lang="hr-HR" sz="2000" dirty="0"/>
              <a:t> kuna.</a:t>
            </a:r>
          </a:p>
          <a:p>
            <a:pPr marL="0" indent="0" algn="just">
              <a:buNone/>
            </a:pPr>
            <a:endParaRPr lang="hr-HR" sz="1000" b="1" dirty="0" smtClean="0"/>
          </a:p>
          <a:p>
            <a:pPr marL="0" indent="0" algn="just">
              <a:buNone/>
            </a:pPr>
            <a:r>
              <a:rPr lang="hr-HR" sz="2000" b="1" dirty="0" smtClean="0"/>
              <a:t>Fizička </a:t>
            </a:r>
            <a:r>
              <a:rPr lang="hr-HR" sz="2000" b="1" dirty="0"/>
              <a:t>osoba </a:t>
            </a:r>
            <a:r>
              <a:rPr lang="hr-HR" sz="2000" dirty="0"/>
              <a:t>u iznosu od </a:t>
            </a:r>
            <a:r>
              <a:rPr lang="hr-HR" sz="2000" b="1" dirty="0"/>
              <a:t>15.000,00</a:t>
            </a:r>
            <a:r>
              <a:rPr lang="hr-HR" sz="2000" dirty="0"/>
              <a:t> do </a:t>
            </a:r>
            <a:r>
              <a:rPr lang="hr-HR" sz="2000" b="1" dirty="0"/>
              <a:t>30.000,00</a:t>
            </a:r>
            <a:r>
              <a:rPr lang="hr-HR" sz="2000" dirty="0"/>
              <a:t> kuna</a:t>
            </a:r>
          </a:p>
          <a:p>
            <a:pPr marL="0" indent="0" algn="just">
              <a:buNone/>
            </a:pPr>
            <a:endParaRPr lang="hr-HR" sz="1000" b="1" dirty="0" smtClean="0"/>
          </a:p>
          <a:p>
            <a:pPr marL="0" indent="0" algn="just">
              <a:buNone/>
            </a:pPr>
            <a:r>
              <a:rPr lang="hr-HR" sz="2000" b="1" dirty="0" smtClean="0"/>
              <a:t>Pravnoj </a:t>
            </a:r>
            <a:r>
              <a:rPr lang="hr-HR" sz="2000" dirty="0"/>
              <a:t>odnosno</a:t>
            </a:r>
            <a:r>
              <a:rPr lang="hr-HR" sz="2000" b="1" dirty="0"/>
              <a:t> fizičkoj </a:t>
            </a:r>
            <a:r>
              <a:rPr lang="hr-HR" sz="2000" dirty="0"/>
              <a:t>osobi</a:t>
            </a:r>
            <a:r>
              <a:rPr lang="hr-HR" sz="2000" b="1" dirty="0"/>
              <a:t> može se </a:t>
            </a:r>
            <a:r>
              <a:rPr lang="hr-HR" sz="2000" dirty="0"/>
              <a:t>izreći zaštitna mjera zabrane obavljanja djelatnosti u trajanju od </a:t>
            </a:r>
            <a:r>
              <a:rPr lang="hr-HR" sz="2000" b="1" dirty="0"/>
              <a:t>tri do šest mjeseci</a:t>
            </a:r>
            <a:r>
              <a:rPr lang="hr-HR" sz="2000" dirty="0"/>
              <a:t>, a za prekršaj počinjen drugi put uz novčanu kaznu </a:t>
            </a:r>
            <a:r>
              <a:rPr lang="hr-HR" sz="2000" b="1" dirty="0"/>
              <a:t>izreći će se </a:t>
            </a:r>
            <a:r>
              <a:rPr lang="hr-HR" sz="2000" dirty="0"/>
              <a:t>i zaštitna mjera zabrane obavljanja djelatnosti u trajanju od </a:t>
            </a:r>
            <a:r>
              <a:rPr lang="hr-HR" sz="2000" b="1" dirty="0"/>
              <a:t>šest mjeseci do jedne godine</a:t>
            </a:r>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40</a:t>
            </a:fld>
            <a:endParaRPr lang="hr-HR" altLang="sr-Latn-RS"/>
          </a:p>
        </p:txBody>
      </p:sp>
    </p:spTree>
    <p:extLst>
      <p:ext uri="{BB962C8B-B14F-4D97-AF65-F5344CB8AC3E}">
        <p14:creationId xmlns:p14="http://schemas.microsoft.com/office/powerpoint/2010/main" val="1126538025"/>
      </p:ext>
    </p:extLst>
  </p:cSld>
  <p:clrMapOvr>
    <a:masterClrMapping/>
  </p:clrMapOvr>
  <mc:AlternateContent xmlns:mc="http://schemas.openxmlformats.org/markup-compatibility/2006" xmlns:p14="http://schemas.microsoft.com/office/powerpoint/2010/main">
    <mc:Choice Requires="p14">
      <p:transition spd="slow" p14:dur="2000" advTm="55445"/>
    </mc:Choice>
    <mc:Fallback xmlns="">
      <p:transition spd="slow" advTm="55445"/>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40466"/>
            <a:ext cx="8568952" cy="1477646"/>
          </a:xfrm>
        </p:spPr>
        <p:txBody>
          <a:bodyPr/>
          <a:lstStyle/>
          <a:p>
            <a:r>
              <a:rPr lang="hr-HR" sz="2200" b="1" i="1" dirty="0">
                <a:solidFill>
                  <a:srgbClr val="002060"/>
                </a:solidFill>
              </a:rPr>
              <a:t>”Izvođač mora za glavnog inženjera gradilišta, inženjera gradilišta, odnosno voditelja radova </a:t>
            </a:r>
            <a:r>
              <a:rPr lang="hr-HR" sz="2200" b="1" i="1" dirty="0" smtClean="0">
                <a:solidFill>
                  <a:srgbClr val="002060"/>
                </a:solidFill>
              </a:rPr>
              <a:t>imenovati osobu </a:t>
            </a:r>
            <a:r>
              <a:rPr lang="hr-HR" sz="2200" b="1" i="1" dirty="0">
                <a:solidFill>
                  <a:srgbClr val="002060"/>
                </a:solidFill>
              </a:rPr>
              <a:t>koja za to ispunjava uvjete propisane zakonom kojim se uređuju poslovi i djelatnosti prostornog uređenja i gradnje</a:t>
            </a:r>
            <a:r>
              <a:rPr lang="hr-HR" sz="2200" b="1" i="1" dirty="0" smtClean="0">
                <a:solidFill>
                  <a:srgbClr val="002060"/>
                </a:solidFill>
              </a:rPr>
              <a:t>”</a:t>
            </a:r>
            <a:r>
              <a:rPr lang="hr-HR" sz="2200" i="1" dirty="0">
                <a:solidFill>
                  <a:srgbClr val="002060"/>
                </a:solidFill>
              </a:rPr>
              <a:t/>
            </a:r>
            <a:br>
              <a:rPr lang="hr-HR" sz="2200" i="1" dirty="0">
                <a:solidFill>
                  <a:srgbClr val="002060"/>
                </a:solidFill>
              </a:rPr>
            </a:br>
            <a:endParaRPr lang="hr-HR" sz="2200" i="1" dirty="0">
              <a:solidFill>
                <a:srgbClr val="002060"/>
              </a:solidFill>
            </a:endParaRPr>
          </a:p>
        </p:txBody>
      </p:sp>
      <p:sp>
        <p:nvSpPr>
          <p:cNvPr id="3" name="Content Placeholder 2"/>
          <p:cNvSpPr>
            <a:spLocks noGrp="1"/>
          </p:cNvSpPr>
          <p:nvPr>
            <p:ph idx="1"/>
          </p:nvPr>
        </p:nvSpPr>
        <p:spPr>
          <a:xfrm>
            <a:off x="467544" y="1844824"/>
            <a:ext cx="8229600" cy="4310214"/>
          </a:xfrm>
        </p:spPr>
        <p:txBody>
          <a:bodyPr/>
          <a:lstStyle/>
          <a:p>
            <a:pPr marL="0" indent="0">
              <a:buNone/>
            </a:pPr>
            <a:r>
              <a:rPr lang="hr-HR" sz="1900" b="1" dirty="0">
                <a:solidFill>
                  <a:srgbClr val="00B0F0"/>
                </a:solidFill>
              </a:rPr>
              <a:t>STRUČNI NADZOR </a:t>
            </a:r>
            <a:r>
              <a:rPr lang="hr-HR" sz="1900" b="1" dirty="0"/>
              <a:t>mora utvrditi ispunjava li izvođač i odgovorna osoba koja vodi građenje ili pojedine radove uvjete propisane posebnim zakonom</a:t>
            </a:r>
            <a:endParaRPr lang="hr-HR" sz="1900" dirty="0"/>
          </a:p>
          <a:p>
            <a:pPr marL="0" indent="0">
              <a:buNone/>
            </a:pPr>
            <a:endParaRPr lang="hr-HR" sz="800" b="1" dirty="0" smtClean="0"/>
          </a:p>
          <a:p>
            <a:pPr marL="0" indent="0">
              <a:buNone/>
            </a:pPr>
            <a:r>
              <a:rPr lang="hr-HR" sz="1800" b="1" dirty="0" smtClean="0"/>
              <a:t>PREKRŠAJ </a:t>
            </a:r>
            <a:r>
              <a:rPr lang="hr-HR" sz="1800" b="1" dirty="0">
                <a:solidFill>
                  <a:srgbClr val="00B0F0"/>
                </a:solidFill>
              </a:rPr>
              <a:t>STRUČNOG NADZORA </a:t>
            </a:r>
            <a:r>
              <a:rPr lang="hr-HR" sz="1900" dirty="0"/>
              <a:t>ako ne utvrdi da izvođač, odnosno odgovorna osoba koja vodi građenje ili pojedine radove ne ispunjava uvjete propisane posebnim zakonom. , kaznit će se </a:t>
            </a:r>
            <a:r>
              <a:rPr lang="hr-HR" sz="1900" dirty="0" smtClean="0"/>
              <a:t>za prekršaj novčanom </a:t>
            </a:r>
            <a:r>
              <a:rPr lang="hr-HR" sz="1900" dirty="0"/>
              <a:t>kaznom </a:t>
            </a:r>
          </a:p>
          <a:p>
            <a:pPr marL="0" indent="0">
              <a:buNone/>
            </a:pPr>
            <a:endParaRPr lang="hr-HR" sz="800" b="1" dirty="0" smtClean="0"/>
          </a:p>
          <a:p>
            <a:pPr marL="0" indent="0">
              <a:buNone/>
            </a:pPr>
            <a:r>
              <a:rPr lang="hr-HR" sz="1900" b="1" dirty="0" smtClean="0"/>
              <a:t>Pravna </a:t>
            </a:r>
            <a:r>
              <a:rPr lang="hr-HR" sz="1900" b="1" dirty="0"/>
              <a:t>osoba</a:t>
            </a:r>
            <a:r>
              <a:rPr lang="hr-HR" sz="1900" dirty="0"/>
              <a:t> </a:t>
            </a:r>
            <a:r>
              <a:rPr lang="hr-HR" sz="1900" dirty="0" smtClean="0"/>
              <a:t>u </a:t>
            </a:r>
            <a:r>
              <a:rPr lang="hr-HR" sz="1900" dirty="0"/>
              <a:t>iznosu od </a:t>
            </a:r>
            <a:r>
              <a:rPr lang="hr-HR" sz="1900" b="1" dirty="0"/>
              <a:t>25.000,00</a:t>
            </a:r>
            <a:r>
              <a:rPr lang="hr-HR" sz="1900" dirty="0"/>
              <a:t> do </a:t>
            </a:r>
            <a:r>
              <a:rPr lang="hr-HR" sz="1900" b="1" dirty="0"/>
              <a:t>50.000,00</a:t>
            </a:r>
            <a:r>
              <a:rPr lang="hr-HR" sz="1900" dirty="0"/>
              <a:t> kuna </a:t>
            </a:r>
          </a:p>
          <a:p>
            <a:pPr marL="0" indent="0">
              <a:buNone/>
            </a:pPr>
            <a:endParaRPr lang="hr-HR" sz="800" b="1" dirty="0" smtClean="0"/>
          </a:p>
          <a:p>
            <a:pPr marL="0" indent="0">
              <a:buNone/>
            </a:pPr>
            <a:r>
              <a:rPr lang="hr-HR" sz="1900" b="1" dirty="0" smtClean="0"/>
              <a:t>Fizička </a:t>
            </a:r>
            <a:r>
              <a:rPr lang="hr-HR" sz="1900" b="1" dirty="0"/>
              <a:t>osoba</a:t>
            </a:r>
            <a:r>
              <a:rPr lang="hr-HR" sz="1900" dirty="0"/>
              <a:t> </a:t>
            </a:r>
            <a:r>
              <a:rPr lang="hr-HR" sz="1900" dirty="0" smtClean="0"/>
              <a:t>u </a:t>
            </a:r>
            <a:r>
              <a:rPr lang="hr-HR" sz="1900" dirty="0"/>
              <a:t>iznosu od </a:t>
            </a:r>
            <a:r>
              <a:rPr lang="hr-HR" sz="1900" b="1" dirty="0"/>
              <a:t>15.000,00</a:t>
            </a:r>
            <a:r>
              <a:rPr lang="hr-HR" sz="1900" dirty="0"/>
              <a:t> do </a:t>
            </a:r>
            <a:r>
              <a:rPr lang="hr-HR" sz="1900" b="1" dirty="0"/>
              <a:t>30.000,00</a:t>
            </a:r>
            <a:r>
              <a:rPr lang="hr-HR" sz="1900" dirty="0"/>
              <a:t> kuna</a:t>
            </a:r>
          </a:p>
          <a:p>
            <a:pPr marL="0" indent="0">
              <a:buNone/>
            </a:pPr>
            <a:endParaRPr lang="hr-HR" sz="800" dirty="0" smtClean="0"/>
          </a:p>
          <a:p>
            <a:pPr marL="0" indent="0">
              <a:buNone/>
            </a:pPr>
            <a:r>
              <a:rPr lang="hr-HR" sz="1900" dirty="0" smtClean="0"/>
              <a:t>Uz </a:t>
            </a:r>
            <a:r>
              <a:rPr lang="hr-HR" sz="1900" dirty="0"/>
              <a:t>kaznu za prekršaj osobi koja obavlja stručni nadzor </a:t>
            </a:r>
            <a:r>
              <a:rPr lang="hr-HR" sz="1900" b="1" dirty="0"/>
              <a:t>može se </a:t>
            </a:r>
            <a:r>
              <a:rPr lang="hr-HR" sz="1900" dirty="0"/>
              <a:t>izreći zaštitna mjera zabrane obavljanja stručnog nadzora u trajanju od </a:t>
            </a:r>
            <a:r>
              <a:rPr lang="hr-HR" sz="1900" b="1" dirty="0"/>
              <a:t>tri do šest mjeseci </a:t>
            </a:r>
            <a:r>
              <a:rPr lang="hr-HR" sz="1900" dirty="0"/>
              <a:t>zabrana, a za prekršaj počinjen drugi puta uz novčanu kaznu </a:t>
            </a:r>
            <a:r>
              <a:rPr lang="hr-HR" sz="1900" b="1" dirty="0"/>
              <a:t>izreći će se </a:t>
            </a:r>
            <a:r>
              <a:rPr lang="hr-HR" sz="1900" dirty="0"/>
              <a:t>zaštitna mjera zabrane obavljanja stručnog nadzora u trajanju od </a:t>
            </a:r>
            <a:r>
              <a:rPr lang="hr-HR" sz="1900" b="1" dirty="0"/>
              <a:t>šest mjeseci do jedne </a:t>
            </a:r>
            <a:r>
              <a:rPr lang="hr-HR" sz="1900" b="1" dirty="0" smtClean="0"/>
              <a:t>godine</a:t>
            </a:r>
            <a:endParaRPr lang="hr-HR" sz="1900" b="1"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41</a:t>
            </a:fld>
            <a:endParaRPr lang="hr-HR" altLang="sr-Latn-RS"/>
          </a:p>
        </p:txBody>
      </p:sp>
    </p:spTree>
    <p:extLst>
      <p:ext uri="{BB962C8B-B14F-4D97-AF65-F5344CB8AC3E}">
        <p14:creationId xmlns:p14="http://schemas.microsoft.com/office/powerpoint/2010/main" val="3950141327"/>
      </p:ext>
    </p:extLst>
  </p:cSld>
  <p:clrMapOvr>
    <a:masterClrMapping/>
  </p:clrMapOvr>
  <p:transition spd="slow" advTm="19526">
    <p:cove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012" y="188640"/>
            <a:ext cx="8229600" cy="1282154"/>
          </a:xfrm>
        </p:spPr>
        <p:txBody>
          <a:bodyPr/>
          <a:lstStyle/>
          <a:p>
            <a:r>
              <a:rPr lang="hr-HR" sz="2000" b="1" i="1" dirty="0" smtClean="0">
                <a:solidFill>
                  <a:srgbClr val="002060"/>
                </a:solidFill>
              </a:rPr>
              <a:t>”Građenju </a:t>
            </a:r>
            <a:r>
              <a:rPr lang="hr-HR" sz="2000" b="1" i="1" dirty="0">
                <a:solidFill>
                  <a:srgbClr val="002060"/>
                </a:solidFill>
              </a:rPr>
              <a:t>jednostavnih i drugih građevina i radova može se pristupiti na temelju glavnog projekta, tipskog projekta za koji je Ministarstvo donijelo rješenje o tipskom projektu, drugog akta, odnosno bez akta ako je to propisano pravilnikom iz Članka 128. Zakona o </a:t>
            </a:r>
            <a:r>
              <a:rPr lang="hr-HR" sz="2000" b="1" i="1" dirty="0" smtClean="0">
                <a:solidFill>
                  <a:srgbClr val="002060"/>
                </a:solidFill>
              </a:rPr>
              <a:t>gradnji”</a:t>
            </a:r>
            <a:r>
              <a:rPr lang="hr-HR" sz="2000" i="1" dirty="0">
                <a:solidFill>
                  <a:srgbClr val="002060"/>
                </a:solidFill>
              </a:rPr>
              <a:t/>
            </a:r>
            <a:br>
              <a:rPr lang="hr-HR" sz="2000" i="1" dirty="0">
                <a:solidFill>
                  <a:srgbClr val="002060"/>
                </a:solidFill>
              </a:rPr>
            </a:br>
            <a:endParaRPr lang="hr-HR" sz="2000" i="1" dirty="0">
              <a:solidFill>
                <a:srgbClr val="002060"/>
              </a:solidFill>
            </a:endParaRPr>
          </a:p>
        </p:txBody>
      </p:sp>
      <p:sp>
        <p:nvSpPr>
          <p:cNvPr id="3" name="Content Placeholder 2"/>
          <p:cNvSpPr>
            <a:spLocks noGrp="1"/>
          </p:cNvSpPr>
          <p:nvPr>
            <p:ph idx="1"/>
          </p:nvPr>
        </p:nvSpPr>
        <p:spPr>
          <a:xfrm>
            <a:off x="482012" y="1629011"/>
            <a:ext cx="8229600" cy="4680520"/>
          </a:xfrm>
        </p:spPr>
        <p:txBody>
          <a:bodyPr/>
          <a:lstStyle/>
          <a:p>
            <a:pPr marL="0" indent="0">
              <a:buNone/>
            </a:pPr>
            <a:r>
              <a:rPr lang="hr-HR" sz="2000" b="1" dirty="0"/>
              <a:t>PREKRŠAJ </a:t>
            </a:r>
            <a:r>
              <a:rPr lang="hr-HR" sz="2000" b="1" dirty="0">
                <a:solidFill>
                  <a:srgbClr val="C00000"/>
                </a:solidFill>
              </a:rPr>
              <a:t>IZVOĐAČA</a:t>
            </a:r>
            <a:r>
              <a:rPr lang="hr-HR" sz="2000" b="1" dirty="0"/>
              <a:t> </a:t>
            </a:r>
            <a:r>
              <a:rPr lang="hr-HR" sz="2000" b="1" dirty="0" smtClean="0"/>
              <a:t>- </a:t>
            </a:r>
            <a:r>
              <a:rPr lang="hr-HR" sz="2000" dirty="0" smtClean="0"/>
              <a:t>ako izvođač pristupi </a:t>
            </a:r>
            <a:r>
              <a:rPr lang="hr-HR" sz="2000" dirty="0"/>
              <a:t>građenju građevina i izvođenju radova iz članka 128. stavka 1. Zakona o gradnji bez glavnog projekta, tipskog projekta za koji je Ministarstvo donijelo rješenje o tipskom projektu, odnosno drugog propisanog akta kazniti će se za prekršaj novčanom kaznom </a:t>
            </a:r>
          </a:p>
          <a:p>
            <a:pPr marL="0" indent="0">
              <a:buNone/>
            </a:pPr>
            <a:endParaRPr lang="hr-HR" sz="800" b="1" dirty="0" smtClean="0"/>
          </a:p>
          <a:p>
            <a:pPr marL="0" indent="0">
              <a:buNone/>
            </a:pPr>
            <a:r>
              <a:rPr lang="hr-HR" sz="2000" b="1" dirty="0" smtClean="0"/>
              <a:t>Pravna </a:t>
            </a:r>
            <a:r>
              <a:rPr lang="hr-HR" sz="2000" b="1" dirty="0"/>
              <a:t>osoba</a:t>
            </a:r>
            <a:r>
              <a:rPr lang="hr-HR" sz="2000" dirty="0"/>
              <a:t> </a:t>
            </a:r>
            <a:r>
              <a:rPr lang="hr-HR" sz="2000" dirty="0" smtClean="0"/>
              <a:t>u iznosu od </a:t>
            </a:r>
            <a:r>
              <a:rPr lang="hr-HR" sz="2000" b="1" dirty="0"/>
              <a:t>25.000,00</a:t>
            </a:r>
            <a:r>
              <a:rPr lang="hr-HR" sz="2000" dirty="0"/>
              <a:t> do </a:t>
            </a:r>
            <a:r>
              <a:rPr lang="hr-HR" sz="2000" b="1" dirty="0"/>
              <a:t>50.000,00</a:t>
            </a:r>
            <a:r>
              <a:rPr lang="hr-HR" sz="2000" dirty="0"/>
              <a:t> kuna.</a:t>
            </a:r>
          </a:p>
          <a:p>
            <a:pPr marL="0" indent="0">
              <a:buNone/>
            </a:pPr>
            <a:endParaRPr lang="hr-HR" sz="800" b="1" dirty="0" smtClean="0"/>
          </a:p>
          <a:p>
            <a:pPr marL="0" indent="0">
              <a:buNone/>
            </a:pPr>
            <a:r>
              <a:rPr lang="hr-HR" sz="2000" b="1" dirty="0" smtClean="0"/>
              <a:t>Fizička </a:t>
            </a:r>
            <a:r>
              <a:rPr lang="hr-HR" sz="2000" b="1" dirty="0"/>
              <a:t>osoba</a:t>
            </a:r>
            <a:r>
              <a:rPr lang="hr-HR" sz="2000" dirty="0"/>
              <a:t> </a:t>
            </a:r>
            <a:r>
              <a:rPr lang="hr-HR" sz="2000" dirty="0" smtClean="0"/>
              <a:t>u iznosu od </a:t>
            </a:r>
            <a:r>
              <a:rPr lang="hr-HR" sz="2000" b="1" dirty="0"/>
              <a:t>15.000,00</a:t>
            </a:r>
            <a:r>
              <a:rPr lang="hr-HR" sz="2000" dirty="0"/>
              <a:t> do </a:t>
            </a:r>
            <a:r>
              <a:rPr lang="hr-HR" sz="2000" b="1" dirty="0"/>
              <a:t>30.000,00</a:t>
            </a:r>
            <a:r>
              <a:rPr lang="hr-HR" sz="2000" dirty="0"/>
              <a:t> kuna</a:t>
            </a:r>
          </a:p>
          <a:p>
            <a:pPr marL="0" indent="0">
              <a:buNone/>
            </a:pPr>
            <a:endParaRPr lang="hr-HR" sz="800" b="1" dirty="0" smtClean="0"/>
          </a:p>
          <a:p>
            <a:pPr marL="0" indent="0">
              <a:buNone/>
            </a:pPr>
            <a:r>
              <a:rPr lang="hr-HR" sz="2000" b="1" dirty="0" smtClean="0"/>
              <a:t>Pravnoj </a:t>
            </a:r>
            <a:r>
              <a:rPr lang="hr-HR" sz="2000" dirty="0"/>
              <a:t>odnosno</a:t>
            </a:r>
            <a:r>
              <a:rPr lang="hr-HR" sz="2000" b="1" dirty="0"/>
              <a:t> </a:t>
            </a:r>
            <a:r>
              <a:rPr lang="hr-HR" sz="2000" b="1" dirty="0" smtClean="0"/>
              <a:t>fizičkoj </a:t>
            </a:r>
            <a:r>
              <a:rPr lang="hr-HR" sz="2000" dirty="0"/>
              <a:t>osobi</a:t>
            </a:r>
            <a:r>
              <a:rPr lang="hr-HR" sz="2000" b="1" dirty="0"/>
              <a:t> može se</a:t>
            </a:r>
            <a:r>
              <a:rPr lang="hr-HR" sz="2000" dirty="0"/>
              <a:t> izreći zaštitna mjera zabrane obavljanja djelatnosti u trajanju od </a:t>
            </a:r>
            <a:r>
              <a:rPr lang="hr-HR" sz="2000" b="1" dirty="0"/>
              <a:t>tri do šest mjeseci</a:t>
            </a:r>
            <a:r>
              <a:rPr lang="hr-HR" sz="2000" dirty="0"/>
              <a:t>, a za prekršaj počinjen drugi put uz novčanu kaznu </a:t>
            </a:r>
            <a:r>
              <a:rPr lang="hr-HR" sz="2000" b="1" dirty="0"/>
              <a:t>izreći će se </a:t>
            </a:r>
            <a:r>
              <a:rPr lang="hr-HR" sz="2000" dirty="0"/>
              <a:t>i zaštitna mjera zabrane obavljanja djelatnosti u trajanju od </a:t>
            </a:r>
            <a:r>
              <a:rPr lang="hr-HR" sz="2000" b="1" dirty="0"/>
              <a:t>šest mjeseci do jedne godine</a:t>
            </a:r>
          </a:p>
          <a:p>
            <a:pPr marL="0" indent="0">
              <a:buNone/>
            </a:pPr>
            <a:endParaRPr lang="hr-HR" sz="800" b="1" dirty="0" smtClean="0"/>
          </a:p>
          <a:p>
            <a:pPr marL="0" indent="0">
              <a:buNone/>
            </a:pPr>
            <a:r>
              <a:rPr lang="hr-HR" sz="2000" b="1" dirty="0" smtClean="0"/>
              <a:t>Glavni </a:t>
            </a:r>
            <a:r>
              <a:rPr lang="hr-HR" sz="2000" b="1" dirty="0"/>
              <a:t>inženjer gradilišta</a:t>
            </a:r>
            <a:r>
              <a:rPr lang="hr-HR" sz="2000" dirty="0"/>
              <a:t>, </a:t>
            </a:r>
            <a:r>
              <a:rPr lang="hr-HR" sz="2000" b="1" dirty="0"/>
              <a:t>inženjer gradilišta </a:t>
            </a:r>
            <a:r>
              <a:rPr lang="hr-HR" sz="2000" dirty="0"/>
              <a:t>odnosno </a:t>
            </a:r>
            <a:r>
              <a:rPr lang="hr-HR" sz="2000" b="1" dirty="0"/>
              <a:t>voditelj radova </a:t>
            </a:r>
            <a:r>
              <a:rPr lang="hr-HR" sz="2000" dirty="0"/>
              <a:t>će se za prekršaj kazniti novčanom kaznom u iznosu od </a:t>
            </a:r>
            <a:r>
              <a:rPr lang="hr-HR" sz="2000" b="1" dirty="0"/>
              <a:t>15.000,00</a:t>
            </a:r>
            <a:r>
              <a:rPr lang="hr-HR" sz="2000" dirty="0"/>
              <a:t> do </a:t>
            </a:r>
            <a:r>
              <a:rPr lang="hr-HR" sz="2000" b="1" dirty="0"/>
              <a:t>30.000,00</a:t>
            </a:r>
            <a:r>
              <a:rPr lang="hr-HR" sz="2000" dirty="0"/>
              <a:t> kuna</a:t>
            </a:r>
          </a:p>
          <a:p>
            <a:pPr marL="0" indent="0">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42</a:t>
            </a:fld>
            <a:endParaRPr lang="hr-HR" altLang="sr-Latn-RS"/>
          </a:p>
        </p:txBody>
      </p:sp>
    </p:spTree>
    <p:extLst>
      <p:ext uri="{BB962C8B-B14F-4D97-AF65-F5344CB8AC3E}">
        <p14:creationId xmlns:p14="http://schemas.microsoft.com/office/powerpoint/2010/main" val="936654413"/>
      </p:ext>
    </p:extLst>
  </p:cSld>
  <p:clrMapOvr>
    <a:masterClrMapping/>
  </p:clrMapOvr>
  <mc:AlternateContent xmlns:mc="http://schemas.openxmlformats.org/markup-compatibility/2006" xmlns:p14="http://schemas.microsoft.com/office/powerpoint/2010/main">
    <mc:Choice Requires="p14">
      <p:transition spd="slow" p14:dur="2000" advTm="24840"/>
    </mc:Choice>
    <mc:Fallback xmlns="">
      <p:transition spd="slow" advTm="2484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1570186"/>
          </a:xfrm>
        </p:spPr>
        <p:txBody>
          <a:bodyPr/>
          <a:lstStyle/>
          <a:p>
            <a:r>
              <a:rPr lang="hr-HR" sz="2200" b="1" i="1" dirty="0" smtClean="0">
                <a:solidFill>
                  <a:srgbClr val="002060"/>
                </a:solidFill>
              </a:rPr>
              <a:t>”Građenju </a:t>
            </a:r>
            <a:r>
              <a:rPr lang="hr-HR" sz="2200" b="1" i="1" dirty="0">
                <a:solidFill>
                  <a:srgbClr val="002060"/>
                </a:solidFill>
              </a:rPr>
              <a:t>jednostavnih i drugih građevina i radova može se pristupiti na temelju glavnog projekta, tipskog projekta za koji je Ministarstvo donijelo rješenje o tipskom projektu, drugog akta, odnosno bez akta ako je to propisano pravilnikom iz Članka 128. Zakona o </a:t>
            </a:r>
            <a:r>
              <a:rPr lang="hr-HR" sz="2200" b="1" i="1" dirty="0" smtClean="0">
                <a:solidFill>
                  <a:srgbClr val="002060"/>
                </a:solidFill>
              </a:rPr>
              <a:t>gradnji”</a:t>
            </a:r>
            <a:endParaRPr lang="hr-HR" sz="2200" i="1" dirty="0">
              <a:solidFill>
                <a:srgbClr val="002060"/>
              </a:solidFill>
            </a:endParaRPr>
          </a:p>
        </p:txBody>
      </p:sp>
      <p:sp>
        <p:nvSpPr>
          <p:cNvPr id="3" name="Content Placeholder 2"/>
          <p:cNvSpPr>
            <a:spLocks noGrp="1"/>
          </p:cNvSpPr>
          <p:nvPr>
            <p:ph idx="1"/>
          </p:nvPr>
        </p:nvSpPr>
        <p:spPr>
          <a:xfrm>
            <a:off x="457200" y="1916832"/>
            <a:ext cx="8229600" cy="4248972"/>
          </a:xfrm>
        </p:spPr>
        <p:txBody>
          <a:bodyPr/>
          <a:lstStyle/>
          <a:p>
            <a:pPr marL="0" indent="0" algn="just">
              <a:buNone/>
            </a:pPr>
            <a:r>
              <a:rPr lang="hr-HR" sz="2000" b="1" dirty="0" smtClean="0"/>
              <a:t>PREKRŠAJ </a:t>
            </a:r>
            <a:r>
              <a:rPr lang="hr-HR" sz="2000" b="1" dirty="0">
                <a:solidFill>
                  <a:srgbClr val="00B0F0"/>
                </a:solidFill>
              </a:rPr>
              <a:t>STRUČNOG NADZORA</a:t>
            </a:r>
            <a:r>
              <a:rPr lang="hr-HR" sz="2000" b="1" dirty="0"/>
              <a:t> </a:t>
            </a:r>
            <a:r>
              <a:rPr lang="hr-HR" sz="2000" dirty="0"/>
              <a:t>ako građenje nije u skladu s građevinskom dozvolom, glavnim projektom, odnosno ovim Zakonom i posebnim propisima ili se gradi bez građevinske dozvole, odnosno glavnog projekta kaznit će </a:t>
            </a:r>
            <a:r>
              <a:rPr lang="hr-HR" sz="2000" dirty="0" smtClean="0"/>
              <a:t>se za prekršaj novčanom </a:t>
            </a:r>
            <a:r>
              <a:rPr lang="hr-HR" sz="2000" dirty="0"/>
              <a:t>kaznom </a:t>
            </a:r>
          </a:p>
          <a:p>
            <a:pPr marL="0" indent="0" algn="just">
              <a:buNone/>
            </a:pPr>
            <a:endParaRPr lang="hr-HR" sz="1000" b="1" dirty="0" smtClean="0"/>
          </a:p>
          <a:p>
            <a:pPr marL="0" indent="0" algn="just">
              <a:buNone/>
            </a:pPr>
            <a:r>
              <a:rPr lang="hr-HR" sz="2000" b="1" dirty="0" smtClean="0"/>
              <a:t>Pravna </a:t>
            </a:r>
            <a:r>
              <a:rPr lang="hr-HR" sz="2000" b="1" dirty="0"/>
              <a:t>osoba</a:t>
            </a:r>
            <a:r>
              <a:rPr lang="hr-HR" sz="2000" dirty="0"/>
              <a:t> u iznosu od </a:t>
            </a:r>
            <a:r>
              <a:rPr lang="hr-HR" sz="2000" b="1" dirty="0"/>
              <a:t>100.000,00 </a:t>
            </a:r>
            <a:r>
              <a:rPr lang="hr-HR" sz="2000" dirty="0"/>
              <a:t>do </a:t>
            </a:r>
            <a:r>
              <a:rPr lang="hr-HR" sz="2000" b="1" dirty="0"/>
              <a:t>150.000,00</a:t>
            </a:r>
            <a:r>
              <a:rPr lang="hr-HR" sz="2000" dirty="0"/>
              <a:t> kuna, </a:t>
            </a:r>
          </a:p>
          <a:p>
            <a:pPr marL="0" indent="0" algn="just">
              <a:buNone/>
            </a:pPr>
            <a:endParaRPr lang="hr-HR" sz="1000" b="1" dirty="0" smtClean="0"/>
          </a:p>
          <a:p>
            <a:pPr marL="0" indent="0" algn="just">
              <a:buNone/>
            </a:pPr>
            <a:r>
              <a:rPr lang="hr-HR" sz="2000" b="1" dirty="0" smtClean="0"/>
              <a:t>Fizička </a:t>
            </a:r>
            <a:r>
              <a:rPr lang="hr-HR" sz="2000" b="1" dirty="0"/>
              <a:t>osoba</a:t>
            </a:r>
            <a:r>
              <a:rPr lang="hr-HR" sz="2000" dirty="0"/>
              <a:t> u iznosu od </a:t>
            </a:r>
            <a:r>
              <a:rPr lang="hr-HR" sz="2000" b="1" dirty="0"/>
              <a:t>30.000,00</a:t>
            </a:r>
            <a:r>
              <a:rPr lang="hr-HR" sz="2000" dirty="0"/>
              <a:t> do </a:t>
            </a:r>
            <a:r>
              <a:rPr lang="hr-HR" sz="2000" b="1" dirty="0"/>
              <a:t>45.000,00</a:t>
            </a:r>
            <a:r>
              <a:rPr lang="hr-HR" sz="2000" dirty="0"/>
              <a:t> kuna </a:t>
            </a:r>
          </a:p>
          <a:p>
            <a:pPr marL="0" indent="0" algn="just">
              <a:buNone/>
            </a:pPr>
            <a:endParaRPr lang="hr-HR" sz="1000" dirty="0" smtClean="0"/>
          </a:p>
          <a:p>
            <a:pPr marL="0" indent="0" algn="just">
              <a:buNone/>
            </a:pPr>
            <a:r>
              <a:rPr lang="hr-HR" sz="2000" dirty="0" smtClean="0"/>
              <a:t>Uz </a:t>
            </a:r>
            <a:r>
              <a:rPr lang="hr-HR" sz="2000" dirty="0"/>
              <a:t>kaznu za prekršaj osobi koja obavlja stručni nadzor </a:t>
            </a:r>
            <a:r>
              <a:rPr lang="hr-HR" sz="2000" b="1" dirty="0"/>
              <a:t>može se </a:t>
            </a:r>
            <a:r>
              <a:rPr lang="hr-HR" sz="2000" dirty="0"/>
              <a:t>izreći zaštitna mjera zabrane obavljanja stručnog nadzora u trajanju od </a:t>
            </a:r>
            <a:r>
              <a:rPr lang="hr-HR" sz="2000" b="1" dirty="0"/>
              <a:t>tri do šest mjeseci</a:t>
            </a:r>
            <a:r>
              <a:rPr lang="hr-HR" sz="2000" dirty="0"/>
              <a:t>, a za prekršaj počinjen drugi puta uz novčanu kaznu </a:t>
            </a:r>
            <a:r>
              <a:rPr lang="hr-HR" sz="2000" b="1" dirty="0"/>
              <a:t>izreći će se </a:t>
            </a:r>
            <a:r>
              <a:rPr lang="hr-HR" sz="2000" dirty="0"/>
              <a:t>zaštitna mjera zabrane obavljanja stručnog nadzora u trajanju od </a:t>
            </a:r>
            <a:r>
              <a:rPr lang="hr-HR" sz="2000" b="1" dirty="0"/>
              <a:t>šest mjeseci do jedne </a:t>
            </a:r>
            <a:r>
              <a:rPr lang="hr-HR" sz="2000" b="1" dirty="0" smtClean="0"/>
              <a:t>godine</a:t>
            </a:r>
            <a:endParaRPr lang="hr-HR" sz="2000" b="1"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43</a:t>
            </a:fld>
            <a:endParaRPr lang="hr-HR" altLang="sr-Latn-RS"/>
          </a:p>
        </p:txBody>
      </p:sp>
    </p:spTree>
    <p:extLst>
      <p:ext uri="{BB962C8B-B14F-4D97-AF65-F5344CB8AC3E}">
        <p14:creationId xmlns:p14="http://schemas.microsoft.com/office/powerpoint/2010/main" val="689223081"/>
      </p:ext>
    </p:extLst>
  </p:cSld>
  <p:clrMapOvr>
    <a:masterClrMapping/>
  </p:clrMapOvr>
  <p:transition spd="slow" advTm="30390">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116632"/>
            <a:ext cx="8928546" cy="1799778"/>
          </a:xfrm>
        </p:spPr>
        <p:txBody>
          <a:bodyPr/>
          <a:lstStyle/>
          <a:p>
            <a:r>
              <a:rPr lang="hr-HR" sz="2000" b="1" dirty="0" smtClean="0"/>
              <a:t> </a:t>
            </a:r>
            <a:r>
              <a:rPr lang="hr-HR" sz="2200" b="1" i="1" dirty="0" smtClean="0">
                <a:solidFill>
                  <a:srgbClr val="002060"/>
                </a:solidFill>
              </a:rPr>
              <a:t>”Predstavničko </a:t>
            </a:r>
            <a:r>
              <a:rPr lang="hr-HR" sz="2200" b="1" i="1" dirty="0">
                <a:solidFill>
                  <a:srgbClr val="002060"/>
                </a:solidFill>
              </a:rPr>
              <a:t>tijelo jedinice lokalne samouprave po prethodno pribavljenom mišljenju turističke zajednice općine, odnosno grada može odlukom za određene vrste građevina, na određenim područjima, odrediti razdoblje iduće kalendarske godine i vrijeme u kojemu se ne mogu izvoditi zemljani radovi i radovi na izgradnji konstrukcije </a:t>
            </a:r>
            <a:r>
              <a:rPr lang="hr-HR" sz="2200" b="1" i="1" dirty="0" smtClean="0">
                <a:solidFill>
                  <a:srgbClr val="002060"/>
                </a:solidFill>
              </a:rPr>
              <a:t>građevine”</a:t>
            </a:r>
            <a:endParaRPr lang="hr-HR" sz="2200" i="1" dirty="0">
              <a:solidFill>
                <a:srgbClr val="002060"/>
              </a:solidFill>
            </a:endParaRPr>
          </a:p>
        </p:txBody>
      </p:sp>
      <p:sp>
        <p:nvSpPr>
          <p:cNvPr id="3" name="Content Placeholder 2"/>
          <p:cNvSpPr>
            <a:spLocks noGrp="1"/>
          </p:cNvSpPr>
          <p:nvPr>
            <p:ph idx="1"/>
          </p:nvPr>
        </p:nvSpPr>
        <p:spPr>
          <a:xfrm>
            <a:off x="395536" y="2348880"/>
            <a:ext cx="8445624" cy="3600400"/>
          </a:xfrm>
        </p:spPr>
        <p:txBody>
          <a:bodyPr/>
          <a:lstStyle/>
          <a:p>
            <a:pPr marL="0" indent="0">
              <a:buNone/>
            </a:pPr>
            <a:r>
              <a:rPr lang="hr-HR" sz="2000" b="1" dirty="0"/>
              <a:t>PREKRŠAJ </a:t>
            </a:r>
            <a:r>
              <a:rPr lang="hr-HR" sz="2000" b="1" dirty="0">
                <a:solidFill>
                  <a:srgbClr val="C00000"/>
                </a:solidFill>
              </a:rPr>
              <a:t>IZVOĐAČA</a:t>
            </a:r>
            <a:r>
              <a:rPr lang="hr-HR" sz="2000" b="1" dirty="0"/>
              <a:t> </a:t>
            </a:r>
            <a:r>
              <a:rPr lang="hr-HR" sz="2000" b="1" dirty="0" smtClean="0"/>
              <a:t>- </a:t>
            </a:r>
            <a:r>
              <a:rPr lang="hr-HR" sz="2000" dirty="0" smtClean="0"/>
              <a:t>ako izvođač </a:t>
            </a:r>
            <a:r>
              <a:rPr lang="hr-HR" sz="2000" dirty="0"/>
              <a:t>gradi protivno odluci predstavničkog tijela jedinice lokalne samouprave iz članka 132. stavka 1. Zakona o gradnji, kazniti će se za prekršaj novčanom kaznom </a:t>
            </a:r>
          </a:p>
          <a:p>
            <a:pPr marL="0" indent="0">
              <a:buNone/>
            </a:pPr>
            <a:endParaRPr lang="hr-HR" sz="1000" b="1" dirty="0" smtClean="0"/>
          </a:p>
          <a:p>
            <a:pPr marL="0" indent="0">
              <a:buNone/>
            </a:pPr>
            <a:r>
              <a:rPr lang="hr-HR" sz="2000" b="1" dirty="0" smtClean="0"/>
              <a:t>Pravna </a:t>
            </a:r>
            <a:r>
              <a:rPr lang="hr-HR" sz="2000" b="1" dirty="0"/>
              <a:t>osoba</a:t>
            </a:r>
            <a:r>
              <a:rPr lang="hr-HR" sz="2000" dirty="0"/>
              <a:t> u iznosu od </a:t>
            </a:r>
            <a:r>
              <a:rPr lang="hr-HR" sz="2000" b="1" dirty="0"/>
              <a:t>25.000,00</a:t>
            </a:r>
            <a:r>
              <a:rPr lang="hr-HR" sz="2000" dirty="0"/>
              <a:t> do </a:t>
            </a:r>
            <a:r>
              <a:rPr lang="hr-HR" sz="2000" b="1" dirty="0"/>
              <a:t>50.000,00</a:t>
            </a:r>
            <a:r>
              <a:rPr lang="hr-HR" sz="2000" dirty="0"/>
              <a:t> kuna</a:t>
            </a:r>
          </a:p>
          <a:p>
            <a:pPr marL="0" indent="0">
              <a:buNone/>
            </a:pPr>
            <a:endParaRPr lang="hr-HR" sz="1000" b="1" dirty="0" smtClean="0"/>
          </a:p>
          <a:p>
            <a:pPr marL="0" indent="0">
              <a:buNone/>
            </a:pPr>
            <a:r>
              <a:rPr lang="hr-HR" sz="2000" b="1" dirty="0" smtClean="0"/>
              <a:t>Fizička </a:t>
            </a:r>
            <a:r>
              <a:rPr lang="hr-HR" sz="2000" b="1" dirty="0"/>
              <a:t>osoba</a:t>
            </a:r>
            <a:r>
              <a:rPr lang="hr-HR" sz="2000" dirty="0"/>
              <a:t> u iznosu od </a:t>
            </a:r>
            <a:r>
              <a:rPr lang="hr-HR" sz="2000" b="1" dirty="0"/>
              <a:t>15.000,00</a:t>
            </a:r>
            <a:r>
              <a:rPr lang="hr-HR" sz="2000" dirty="0"/>
              <a:t> do </a:t>
            </a:r>
            <a:r>
              <a:rPr lang="hr-HR" sz="2000" b="1" dirty="0"/>
              <a:t>30.000,00</a:t>
            </a:r>
            <a:r>
              <a:rPr lang="hr-HR" sz="2000" dirty="0"/>
              <a:t> kuna</a:t>
            </a:r>
          </a:p>
          <a:p>
            <a:pPr marL="0" indent="0">
              <a:buNone/>
            </a:pPr>
            <a:endParaRPr lang="hr-HR" sz="1000" b="1" dirty="0" smtClean="0"/>
          </a:p>
          <a:p>
            <a:pPr marL="0" indent="0">
              <a:buNone/>
            </a:pPr>
            <a:r>
              <a:rPr lang="hr-HR" sz="2000" b="1" dirty="0" smtClean="0"/>
              <a:t>Pravnoj </a:t>
            </a:r>
            <a:r>
              <a:rPr lang="hr-HR" sz="2000" dirty="0"/>
              <a:t>odnosno</a:t>
            </a:r>
            <a:r>
              <a:rPr lang="hr-HR" sz="2000" b="1" dirty="0"/>
              <a:t> fizičkoj </a:t>
            </a:r>
            <a:r>
              <a:rPr lang="hr-HR" sz="2000" dirty="0"/>
              <a:t>osobi </a:t>
            </a:r>
            <a:r>
              <a:rPr lang="hr-HR" sz="2000" b="1" dirty="0"/>
              <a:t>može se </a:t>
            </a:r>
            <a:r>
              <a:rPr lang="hr-HR" sz="2000" dirty="0"/>
              <a:t>izreći zaštitna mjera zabrane obavljanja djelatnosti u trajanju od </a:t>
            </a:r>
            <a:r>
              <a:rPr lang="hr-HR" sz="2000" b="1" dirty="0"/>
              <a:t>tri do šest mjeseci</a:t>
            </a:r>
            <a:r>
              <a:rPr lang="hr-HR" sz="2000" dirty="0"/>
              <a:t>, a za prekršaj počinjen drugi put uz novčanu kaznu </a:t>
            </a:r>
            <a:r>
              <a:rPr lang="hr-HR" sz="2000" b="1" dirty="0"/>
              <a:t>izreći će se </a:t>
            </a:r>
            <a:r>
              <a:rPr lang="hr-HR" sz="2000" dirty="0"/>
              <a:t>i zaštitna mjera zabrane obavljanja djelatnosti u trajanju od </a:t>
            </a:r>
            <a:r>
              <a:rPr lang="hr-HR" sz="2000" b="1" dirty="0"/>
              <a:t>šest mjeseci do jedne </a:t>
            </a:r>
            <a:r>
              <a:rPr lang="hr-HR" sz="2000" b="1" dirty="0" smtClean="0"/>
              <a:t>godine</a:t>
            </a:r>
            <a:endParaRPr lang="hr-HR" sz="2000" b="1"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44</a:t>
            </a:fld>
            <a:endParaRPr lang="hr-HR" altLang="sr-Latn-RS"/>
          </a:p>
        </p:txBody>
      </p:sp>
    </p:spTree>
    <p:extLst>
      <p:ext uri="{BB962C8B-B14F-4D97-AF65-F5344CB8AC3E}">
        <p14:creationId xmlns:p14="http://schemas.microsoft.com/office/powerpoint/2010/main" val="477359308"/>
      </p:ext>
    </p:extLst>
  </p:cSld>
  <p:clrMapOvr>
    <a:masterClrMapping/>
  </p:clrMapOvr>
  <mc:AlternateContent xmlns:mc="http://schemas.openxmlformats.org/markup-compatibility/2006" xmlns:p14="http://schemas.microsoft.com/office/powerpoint/2010/main">
    <mc:Choice Requires="p14">
      <p:transition spd="slow" p14:dur="2000" advTm="22133"/>
    </mc:Choice>
    <mc:Fallback xmlns="">
      <p:transition spd="slow" advTm="22133"/>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524" y="113976"/>
            <a:ext cx="8421947" cy="1498178"/>
          </a:xfrm>
        </p:spPr>
        <p:txBody>
          <a:bodyPr/>
          <a:lstStyle/>
          <a:p>
            <a:r>
              <a:rPr lang="hr-HR" sz="2200" b="1" i="1" dirty="0" smtClean="0">
                <a:solidFill>
                  <a:srgbClr val="002060"/>
                </a:solidFill>
              </a:rPr>
              <a:t>”Izvođač </a:t>
            </a:r>
            <a:r>
              <a:rPr lang="hr-HR" sz="2200" b="1" i="1" dirty="0">
                <a:solidFill>
                  <a:srgbClr val="002060"/>
                </a:solidFill>
              </a:rPr>
              <a:t>mora </a:t>
            </a:r>
            <a:r>
              <a:rPr lang="hr-HR" sz="2200" b="1" i="1" dirty="0" smtClean="0">
                <a:solidFill>
                  <a:srgbClr val="002060"/>
                </a:solidFill>
              </a:rPr>
              <a:t>privremene </a:t>
            </a:r>
            <a:r>
              <a:rPr lang="hr-HR" sz="2200" b="1" i="1" dirty="0">
                <a:solidFill>
                  <a:srgbClr val="002060"/>
                </a:solidFill>
              </a:rPr>
              <a:t>građevine izgrađene u okviru pripremnih radova, oprema gradilišta, neutrošeni građevinski i drugi materijal, otpad i sl. moraju se ukloniti i dovesti zemljište na području gradilišta i na prilazu gradilišta u uredno stanje prije izdavanja uporabne </a:t>
            </a:r>
            <a:r>
              <a:rPr lang="hr-HR" sz="2200" b="1" i="1" dirty="0" smtClean="0">
                <a:solidFill>
                  <a:srgbClr val="002060"/>
                </a:solidFill>
              </a:rPr>
              <a:t>dozvole”</a:t>
            </a:r>
            <a:r>
              <a:rPr lang="hr-HR" sz="2200" i="1" dirty="0"/>
              <a:t/>
            </a:r>
            <a:br>
              <a:rPr lang="hr-HR" sz="2200" i="1" dirty="0"/>
            </a:br>
            <a:endParaRPr lang="hr-HR" sz="2200" i="1" dirty="0"/>
          </a:p>
        </p:txBody>
      </p:sp>
      <p:sp>
        <p:nvSpPr>
          <p:cNvPr id="3" name="Content Placeholder 2"/>
          <p:cNvSpPr>
            <a:spLocks noGrp="1"/>
          </p:cNvSpPr>
          <p:nvPr>
            <p:ph idx="1"/>
          </p:nvPr>
        </p:nvSpPr>
        <p:spPr>
          <a:xfrm>
            <a:off x="390804" y="1972616"/>
            <a:ext cx="8229600" cy="4048672"/>
          </a:xfrm>
        </p:spPr>
        <p:txBody>
          <a:bodyPr/>
          <a:lstStyle/>
          <a:p>
            <a:pPr marL="0" indent="0">
              <a:buNone/>
            </a:pPr>
            <a:r>
              <a:rPr lang="hr-HR" sz="2000" b="1" dirty="0"/>
              <a:t>PREKRŠAJ </a:t>
            </a:r>
            <a:r>
              <a:rPr lang="hr-HR" sz="2000" b="1" dirty="0">
                <a:solidFill>
                  <a:srgbClr val="C00000"/>
                </a:solidFill>
              </a:rPr>
              <a:t>IZVOĐAČA</a:t>
            </a:r>
            <a:r>
              <a:rPr lang="hr-HR" sz="2000" b="1" dirty="0"/>
              <a:t> </a:t>
            </a:r>
            <a:r>
              <a:rPr lang="hr-HR" sz="2000" dirty="0" smtClean="0"/>
              <a:t>- ako izvođač ne </a:t>
            </a:r>
            <a:r>
              <a:rPr lang="hr-HR" sz="2000" dirty="0"/>
              <a:t>raščisti i ne uredi gradilište i neposredni okoliš po završetku građenja kazniti će se za prekršaj novčanom kaznom u </a:t>
            </a:r>
            <a:endParaRPr lang="hr-HR" sz="2000" dirty="0" smtClean="0"/>
          </a:p>
          <a:p>
            <a:pPr marL="0" indent="0">
              <a:buNone/>
            </a:pPr>
            <a:endParaRPr lang="hr-HR" sz="1000" b="1" dirty="0" smtClean="0"/>
          </a:p>
          <a:p>
            <a:pPr marL="0" indent="0">
              <a:buNone/>
            </a:pPr>
            <a:r>
              <a:rPr lang="hr-HR" sz="2000" b="1" dirty="0" smtClean="0"/>
              <a:t>Pravna </a:t>
            </a:r>
            <a:r>
              <a:rPr lang="hr-HR" sz="2000" b="1" dirty="0"/>
              <a:t>osoba</a:t>
            </a:r>
            <a:r>
              <a:rPr lang="hr-HR" sz="2000" dirty="0"/>
              <a:t> u iznosu od </a:t>
            </a:r>
            <a:r>
              <a:rPr lang="hr-HR" sz="2000" b="1" dirty="0"/>
              <a:t>25.000,00</a:t>
            </a:r>
            <a:r>
              <a:rPr lang="hr-HR" sz="2000" dirty="0"/>
              <a:t> do </a:t>
            </a:r>
            <a:r>
              <a:rPr lang="hr-HR" sz="2000" b="1" dirty="0"/>
              <a:t>50.000,00</a:t>
            </a:r>
            <a:r>
              <a:rPr lang="hr-HR" sz="2000" dirty="0"/>
              <a:t> kuna</a:t>
            </a:r>
          </a:p>
          <a:p>
            <a:pPr marL="0" indent="0">
              <a:buNone/>
            </a:pPr>
            <a:endParaRPr lang="hr-HR" sz="1000" b="1" dirty="0" smtClean="0"/>
          </a:p>
          <a:p>
            <a:pPr marL="0" indent="0">
              <a:buNone/>
            </a:pPr>
            <a:r>
              <a:rPr lang="hr-HR" sz="2000" b="1" dirty="0" smtClean="0"/>
              <a:t>Fizička </a:t>
            </a:r>
            <a:r>
              <a:rPr lang="hr-HR" sz="2000" b="1" dirty="0"/>
              <a:t>osoba </a:t>
            </a:r>
            <a:r>
              <a:rPr lang="hr-HR" sz="2000" dirty="0"/>
              <a:t>u iznosu od </a:t>
            </a:r>
            <a:r>
              <a:rPr lang="hr-HR" sz="2000" b="1" dirty="0"/>
              <a:t>15.000,00</a:t>
            </a:r>
            <a:r>
              <a:rPr lang="hr-HR" sz="2000" dirty="0"/>
              <a:t> do </a:t>
            </a:r>
            <a:r>
              <a:rPr lang="hr-HR" sz="2000" b="1" dirty="0"/>
              <a:t>30.000,00</a:t>
            </a:r>
            <a:r>
              <a:rPr lang="hr-HR" sz="2000" dirty="0"/>
              <a:t> kuna</a:t>
            </a:r>
          </a:p>
          <a:p>
            <a:pPr marL="0" indent="0">
              <a:buNone/>
            </a:pPr>
            <a:endParaRPr lang="hr-HR" sz="1000" b="1" dirty="0" smtClean="0"/>
          </a:p>
          <a:p>
            <a:pPr marL="0" indent="0">
              <a:buNone/>
            </a:pPr>
            <a:r>
              <a:rPr lang="hr-HR" sz="2000" b="1" dirty="0" smtClean="0"/>
              <a:t>Pravnoj </a:t>
            </a:r>
            <a:r>
              <a:rPr lang="hr-HR" sz="2000" dirty="0"/>
              <a:t>odnosno</a:t>
            </a:r>
            <a:r>
              <a:rPr lang="hr-HR" sz="2000" b="1" dirty="0"/>
              <a:t> fizičkoj </a:t>
            </a:r>
            <a:r>
              <a:rPr lang="hr-HR" sz="2000" dirty="0"/>
              <a:t>osobi </a:t>
            </a:r>
            <a:r>
              <a:rPr lang="hr-HR" sz="2000" b="1" dirty="0"/>
              <a:t>može se </a:t>
            </a:r>
            <a:r>
              <a:rPr lang="hr-HR" sz="2000" dirty="0"/>
              <a:t>izreći zaštitna mjera zabrane obavljanja djelatnosti u trajanju od </a:t>
            </a:r>
            <a:r>
              <a:rPr lang="hr-HR" sz="2000" b="1" dirty="0"/>
              <a:t>tri do šest mjeseci</a:t>
            </a:r>
            <a:r>
              <a:rPr lang="hr-HR" sz="2000" dirty="0"/>
              <a:t>, a za prekršaj počinjen drugi put uz novčanu kaznu </a:t>
            </a:r>
            <a:r>
              <a:rPr lang="hr-HR" sz="2000" b="1" dirty="0"/>
              <a:t>izreći će se </a:t>
            </a:r>
            <a:r>
              <a:rPr lang="hr-HR" sz="2000" dirty="0"/>
              <a:t>i zaštitna mjera zabrane obavljanja djelatnosti u trajanju od </a:t>
            </a:r>
            <a:r>
              <a:rPr lang="hr-HR" sz="2000" b="1" dirty="0"/>
              <a:t>šest mjeseci do jedne godine</a:t>
            </a:r>
          </a:p>
          <a:p>
            <a:pPr marL="0" indent="0">
              <a:buNone/>
            </a:pPr>
            <a:r>
              <a:rPr lang="hr-HR" sz="2000" b="1" dirty="0"/>
              <a:t>Glavni inženjer gradilišta</a:t>
            </a:r>
            <a:r>
              <a:rPr lang="hr-HR" sz="2000" dirty="0"/>
              <a:t>, </a:t>
            </a:r>
            <a:r>
              <a:rPr lang="hr-HR" sz="2000" b="1" dirty="0"/>
              <a:t>inženjer gradilišta </a:t>
            </a:r>
            <a:r>
              <a:rPr lang="hr-HR" sz="2000" dirty="0"/>
              <a:t>odnosno </a:t>
            </a:r>
            <a:r>
              <a:rPr lang="hr-HR" sz="2000" b="1" dirty="0"/>
              <a:t>voditelj radova </a:t>
            </a:r>
            <a:r>
              <a:rPr lang="hr-HR" sz="2000" dirty="0"/>
              <a:t>će se za prekršaj kazniti novčanom kaznom u iznosu od </a:t>
            </a:r>
            <a:r>
              <a:rPr lang="hr-HR" sz="2000" b="1" dirty="0"/>
              <a:t>15.000,00</a:t>
            </a:r>
            <a:r>
              <a:rPr lang="hr-HR" sz="2000" dirty="0"/>
              <a:t> do </a:t>
            </a:r>
            <a:r>
              <a:rPr lang="hr-HR" sz="2000" b="1" dirty="0"/>
              <a:t>30.000,00</a:t>
            </a:r>
            <a:r>
              <a:rPr lang="hr-HR" sz="2000" dirty="0"/>
              <a:t> kuna</a:t>
            </a:r>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45</a:t>
            </a:fld>
            <a:endParaRPr lang="hr-HR" altLang="sr-Latn-RS"/>
          </a:p>
        </p:txBody>
      </p:sp>
    </p:spTree>
    <p:extLst>
      <p:ext uri="{BB962C8B-B14F-4D97-AF65-F5344CB8AC3E}">
        <p14:creationId xmlns:p14="http://schemas.microsoft.com/office/powerpoint/2010/main" val="2083527443"/>
      </p:ext>
    </p:extLst>
  </p:cSld>
  <p:clrMapOvr>
    <a:masterClrMapping/>
  </p:clrMapOvr>
  <mc:AlternateContent xmlns:mc="http://schemas.openxmlformats.org/markup-compatibility/2006" xmlns:p14="http://schemas.microsoft.com/office/powerpoint/2010/main">
    <mc:Choice Requires="p14">
      <p:transition spd="slow" p14:dur="2000" advTm="18139"/>
    </mc:Choice>
    <mc:Fallback xmlns="">
      <p:transition spd="slow" advTm="18139"/>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950" y="177315"/>
            <a:ext cx="8229600" cy="1498178"/>
          </a:xfrm>
        </p:spPr>
        <p:txBody>
          <a:bodyPr/>
          <a:lstStyle/>
          <a:p>
            <a:r>
              <a:rPr lang="hr-HR" sz="2400" b="1" i="1" dirty="0" smtClean="0">
                <a:solidFill>
                  <a:srgbClr val="002060"/>
                </a:solidFill>
              </a:rPr>
              <a:t>”Na </a:t>
            </a:r>
            <a:r>
              <a:rPr lang="hr-HR" sz="2400" b="1" i="1" dirty="0">
                <a:solidFill>
                  <a:srgbClr val="002060"/>
                </a:solidFill>
              </a:rPr>
              <a:t>gradilištu je potrebno predvidjeti i provoditi mjere zaštite na radu te ostale mjere za zaštitu života i zdravlja ljudi u skladu s posebnim propisima, te mjere kojima se onečišćenje zraka, tla i podzemnih voda te buka svodi na najmanju </a:t>
            </a:r>
            <a:r>
              <a:rPr lang="hr-HR" sz="2400" b="1" i="1" dirty="0" smtClean="0">
                <a:solidFill>
                  <a:srgbClr val="002060"/>
                </a:solidFill>
              </a:rPr>
              <a:t>mjeru”</a:t>
            </a:r>
            <a:r>
              <a:rPr lang="hr-HR" sz="2400" i="1" dirty="0"/>
              <a:t/>
            </a:r>
            <a:br>
              <a:rPr lang="hr-HR" sz="2400" i="1" dirty="0"/>
            </a:br>
            <a:r>
              <a:rPr lang="hr-HR" sz="2000" dirty="0"/>
              <a:t/>
            </a:r>
            <a:br>
              <a:rPr lang="hr-HR" sz="2000" dirty="0"/>
            </a:br>
            <a:endParaRPr lang="hr-HR" sz="2000" dirty="0"/>
          </a:p>
        </p:txBody>
      </p:sp>
      <p:sp>
        <p:nvSpPr>
          <p:cNvPr id="3" name="Content Placeholder 2"/>
          <p:cNvSpPr>
            <a:spLocks noGrp="1"/>
          </p:cNvSpPr>
          <p:nvPr>
            <p:ph idx="1"/>
          </p:nvPr>
        </p:nvSpPr>
        <p:spPr>
          <a:xfrm>
            <a:off x="426950" y="2132855"/>
            <a:ext cx="8229600" cy="4272055"/>
          </a:xfrm>
        </p:spPr>
        <p:txBody>
          <a:bodyPr/>
          <a:lstStyle/>
          <a:p>
            <a:pPr marL="0" indent="0">
              <a:buNone/>
            </a:pPr>
            <a:r>
              <a:rPr lang="hr-HR" sz="2000" b="1" dirty="0"/>
              <a:t>PREKRŠAJ </a:t>
            </a:r>
            <a:r>
              <a:rPr lang="hr-HR" sz="2000" b="1" dirty="0">
                <a:solidFill>
                  <a:srgbClr val="C00000"/>
                </a:solidFill>
              </a:rPr>
              <a:t>IZVOĐAČA</a:t>
            </a:r>
            <a:r>
              <a:rPr lang="hr-HR" sz="2000" b="1" dirty="0"/>
              <a:t> </a:t>
            </a:r>
            <a:r>
              <a:rPr lang="hr-HR" sz="2000" dirty="0" smtClean="0"/>
              <a:t>- ako izvođač ne </a:t>
            </a:r>
            <a:r>
              <a:rPr lang="hr-HR" sz="2000" dirty="0"/>
              <a:t>predvidi ili ne provodi potrebne mjere na gradilištu će se kazniti za prekršaj novčanom </a:t>
            </a:r>
            <a:r>
              <a:rPr lang="hr-HR" sz="2000" dirty="0" smtClean="0"/>
              <a:t>kaznom</a:t>
            </a:r>
            <a:endParaRPr lang="hr-HR" sz="2000" dirty="0"/>
          </a:p>
          <a:p>
            <a:pPr marL="0" indent="0">
              <a:buNone/>
            </a:pPr>
            <a:endParaRPr lang="hr-HR" sz="1000" b="1" dirty="0" smtClean="0"/>
          </a:p>
          <a:p>
            <a:pPr marL="0" indent="0">
              <a:buNone/>
            </a:pPr>
            <a:r>
              <a:rPr lang="hr-HR" sz="2000" b="1" dirty="0" smtClean="0"/>
              <a:t>Pravna </a:t>
            </a:r>
            <a:r>
              <a:rPr lang="hr-HR" sz="2000" b="1" dirty="0"/>
              <a:t>osoba</a:t>
            </a:r>
            <a:r>
              <a:rPr lang="hr-HR" sz="2000" dirty="0"/>
              <a:t> u iznosu od </a:t>
            </a:r>
            <a:r>
              <a:rPr lang="hr-HR" sz="2000" b="1" dirty="0"/>
              <a:t>25.000,00</a:t>
            </a:r>
            <a:r>
              <a:rPr lang="hr-HR" sz="2000" dirty="0"/>
              <a:t> do </a:t>
            </a:r>
            <a:r>
              <a:rPr lang="hr-HR" sz="2000" b="1" dirty="0"/>
              <a:t>50.000,00</a:t>
            </a:r>
            <a:r>
              <a:rPr lang="hr-HR" sz="2000" dirty="0"/>
              <a:t> kuna.</a:t>
            </a:r>
          </a:p>
          <a:p>
            <a:pPr marL="0" indent="0">
              <a:buNone/>
            </a:pPr>
            <a:endParaRPr lang="hr-HR" sz="1000" b="1" dirty="0" smtClean="0"/>
          </a:p>
          <a:p>
            <a:pPr marL="0" indent="0">
              <a:buNone/>
            </a:pPr>
            <a:r>
              <a:rPr lang="hr-HR" sz="2000" b="1" dirty="0" smtClean="0"/>
              <a:t>Fizička </a:t>
            </a:r>
            <a:r>
              <a:rPr lang="hr-HR" sz="2000" b="1" dirty="0"/>
              <a:t>osoba </a:t>
            </a:r>
            <a:r>
              <a:rPr lang="hr-HR" sz="2000" dirty="0"/>
              <a:t>u iznosu od </a:t>
            </a:r>
            <a:r>
              <a:rPr lang="hr-HR" sz="2000" b="1" dirty="0"/>
              <a:t>15.000,00 </a:t>
            </a:r>
            <a:r>
              <a:rPr lang="hr-HR" sz="2000" dirty="0"/>
              <a:t>do </a:t>
            </a:r>
            <a:r>
              <a:rPr lang="hr-HR" sz="2000" b="1" dirty="0"/>
              <a:t>30.000,00</a:t>
            </a:r>
            <a:r>
              <a:rPr lang="hr-HR" sz="2000" dirty="0"/>
              <a:t> kuna</a:t>
            </a:r>
          </a:p>
          <a:p>
            <a:pPr marL="0" indent="0">
              <a:buNone/>
            </a:pPr>
            <a:endParaRPr lang="hr-HR" sz="1000" b="1" dirty="0" smtClean="0"/>
          </a:p>
          <a:p>
            <a:pPr marL="0" indent="0">
              <a:buNone/>
            </a:pPr>
            <a:r>
              <a:rPr lang="hr-HR" sz="2000" b="1" dirty="0" smtClean="0"/>
              <a:t>Pravnoj </a:t>
            </a:r>
            <a:r>
              <a:rPr lang="hr-HR" sz="2000" dirty="0"/>
              <a:t>odnosno</a:t>
            </a:r>
            <a:r>
              <a:rPr lang="hr-HR" sz="2000" b="1" dirty="0"/>
              <a:t> fizičkoj </a:t>
            </a:r>
            <a:r>
              <a:rPr lang="hr-HR" sz="2000" dirty="0"/>
              <a:t>osobi </a:t>
            </a:r>
            <a:r>
              <a:rPr lang="hr-HR" sz="2000" b="1" dirty="0"/>
              <a:t>može se </a:t>
            </a:r>
            <a:r>
              <a:rPr lang="hr-HR" sz="2000" dirty="0"/>
              <a:t>izreći zaštitna mjera zabrane obavljanja djelatnosti u trajanju od </a:t>
            </a:r>
            <a:r>
              <a:rPr lang="hr-HR" sz="2000" b="1" dirty="0"/>
              <a:t>tri do šest mjeseci</a:t>
            </a:r>
            <a:r>
              <a:rPr lang="hr-HR" sz="2000" dirty="0"/>
              <a:t>, a za prekršaj počinjen drugi put uz novčanu kaznu </a:t>
            </a:r>
            <a:r>
              <a:rPr lang="hr-HR" sz="2000" b="1" dirty="0"/>
              <a:t>izreći će se </a:t>
            </a:r>
            <a:r>
              <a:rPr lang="hr-HR" sz="2000" dirty="0"/>
              <a:t>i zaštitna mjera zabrane obavljanja djelatnosti u trajanju od </a:t>
            </a:r>
            <a:r>
              <a:rPr lang="hr-HR" sz="2000" b="1" dirty="0"/>
              <a:t>šest mjeseci do jedne godine</a:t>
            </a:r>
          </a:p>
          <a:p>
            <a:pPr marL="0" indent="0">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46</a:t>
            </a:fld>
            <a:endParaRPr lang="hr-HR" altLang="sr-Latn-RS"/>
          </a:p>
        </p:txBody>
      </p:sp>
    </p:spTree>
    <p:extLst>
      <p:ext uri="{BB962C8B-B14F-4D97-AF65-F5344CB8AC3E}">
        <p14:creationId xmlns:p14="http://schemas.microsoft.com/office/powerpoint/2010/main" val="314751425"/>
      </p:ext>
    </p:extLst>
  </p:cSld>
  <p:clrMapOvr>
    <a:masterClrMapping/>
  </p:clrMapOvr>
  <mc:AlternateContent xmlns:mc="http://schemas.openxmlformats.org/markup-compatibility/2006" xmlns:p14="http://schemas.microsoft.com/office/powerpoint/2010/main">
    <mc:Choice Requires="p14">
      <p:transition spd="slow" p14:dur="2000" advTm="13128"/>
    </mc:Choice>
    <mc:Fallback xmlns="">
      <p:transition spd="slow" advTm="13128"/>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z="2400" b="1" i="1" dirty="0" smtClean="0">
                <a:solidFill>
                  <a:srgbClr val="002060"/>
                </a:solidFill>
              </a:rPr>
              <a:t>”Gradilište </a:t>
            </a:r>
            <a:r>
              <a:rPr lang="hr-HR" sz="2400" b="1" i="1" dirty="0">
                <a:solidFill>
                  <a:srgbClr val="002060"/>
                </a:solidFill>
              </a:rPr>
              <a:t>mora biti osigurano i ograđeno radi sigurnosti prolaznika i sprječavanja nekontroliranog pristupa ljudi na </a:t>
            </a:r>
            <a:r>
              <a:rPr lang="hr-HR" sz="2400" b="1" i="1" dirty="0" smtClean="0">
                <a:solidFill>
                  <a:srgbClr val="002060"/>
                </a:solidFill>
              </a:rPr>
              <a:t>gradilište”</a:t>
            </a:r>
            <a:r>
              <a:rPr lang="hr-HR" sz="2400" b="1" i="1" dirty="0">
                <a:solidFill>
                  <a:srgbClr val="002060"/>
                </a:solidFill>
              </a:rPr>
              <a:t/>
            </a:r>
            <a:br>
              <a:rPr lang="hr-HR" sz="2400" b="1" i="1" dirty="0">
                <a:solidFill>
                  <a:srgbClr val="002060"/>
                </a:solidFill>
              </a:rPr>
            </a:br>
            <a:r>
              <a:rPr lang="hr-HR" sz="2000" b="1" dirty="0"/>
              <a:t> </a:t>
            </a:r>
            <a:r>
              <a:rPr lang="hr-HR" sz="2000" dirty="0"/>
              <a:t/>
            </a:r>
            <a:br>
              <a:rPr lang="hr-HR" sz="2000" dirty="0"/>
            </a:br>
            <a:endParaRPr lang="hr-HR" sz="2000" dirty="0"/>
          </a:p>
        </p:txBody>
      </p:sp>
      <p:sp>
        <p:nvSpPr>
          <p:cNvPr id="3" name="Content Placeholder 2"/>
          <p:cNvSpPr>
            <a:spLocks noGrp="1"/>
          </p:cNvSpPr>
          <p:nvPr>
            <p:ph idx="1"/>
          </p:nvPr>
        </p:nvSpPr>
        <p:spPr>
          <a:xfrm>
            <a:off x="457200" y="1701230"/>
            <a:ext cx="8229600" cy="4680520"/>
          </a:xfrm>
        </p:spPr>
        <p:txBody>
          <a:bodyPr/>
          <a:lstStyle/>
          <a:p>
            <a:pPr marL="0" indent="0" algn="just">
              <a:buNone/>
            </a:pPr>
            <a:r>
              <a:rPr lang="hr-HR" sz="2000" b="1" dirty="0"/>
              <a:t>PREKRŠAJ </a:t>
            </a:r>
            <a:r>
              <a:rPr lang="hr-HR" sz="2000" b="1" dirty="0">
                <a:solidFill>
                  <a:srgbClr val="C00000"/>
                </a:solidFill>
              </a:rPr>
              <a:t>IZVOĐAČA</a:t>
            </a:r>
            <a:r>
              <a:rPr lang="hr-HR" sz="2000" b="1" dirty="0"/>
              <a:t> </a:t>
            </a:r>
            <a:r>
              <a:rPr lang="hr-HR" sz="2000" dirty="0" smtClean="0"/>
              <a:t>- ako izvođač ne </a:t>
            </a:r>
            <a:r>
              <a:rPr lang="hr-HR" sz="2000" dirty="0"/>
              <a:t>osigura, ne ogradi ili ne zaštiti gradilište </a:t>
            </a:r>
            <a:r>
              <a:rPr lang="hr-HR" sz="2000" dirty="0" smtClean="0"/>
              <a:t>(Članak </a:t>
            </a:r>
            <a:r>
              <a:rPr lang="hr-HR" sz="2000" dirty="0"/>
              <a:t>134. </a:t>
            </a:r>
            <a:r>
              <a:rPr lang="hr-HR" sz="2000" dirty="0" smtClean="0"/>
              <a:t>stavak </a:t>
            </a:r>
            <a:r>
              <a:rPr lang="hr-HR" sz="2000" dirty="0"/>
              <a:t>1. i 2</a:t>
            </a:r>
            <a:r>
              <a:rPr lang="hr-HR" sz="2000" dirty="0" smtClean="0"/>
              <a:t>. Zakona o gradnji) </a:t>
            </a:r>
            <a:r>
              <a:rPr lang="hr-HR" sz="2000" dirty="0"/>
              <a:t>kazniti će se za prekršaj novčanom </a:t>
            </a:r>
            <a:r>
              <a:rPr lang="hr-HR" sz="2000" dirty="0" smtClean="0"/>
              <a:t>kaznom</a:t>
            </a:r>
            <a:endParaRPr lang="hr-HR" sz="2000" dirty="0"/>
          </a:p>
          <a:p>
            <a:pPr marL="0" indent="0" algn="just">
              <a:buNone/>
            </a:pPr>
            <a:endParaRPr lang="hr-HR" sz="800" b="1" dirty="0" smtClean="0"/>
          </a:p>
          <a:p>
            <a:pPr marL="0" indent="0" algn="just">
              <a:buNone/>
            </a:pPr>
            <a:r>
              <a:rPr lang="hr-HR" sz="2000" b="1" dirty="0" smtClean="0"/>
              <a:t>Pravna </a:t>
            </a:r>
            <a:r>
              <a:rPr lang="hr-HR" sz="2000" b="1" dirty="0"/>
              <a:t>osoba</a:t>
            </a:r>
            <a:r>
              <a:rPr lang="hr-HR" sz="2000" dirty="0"/>
              <a:t> u iznosu od </a:t>
            </a:r>
            <a:r>
              <a:rPr lang="hr-HR" sz="2000" b="1" dirty="0"/>
              <a:t>25.000,00</a:t>
            </a:r>
            <a:r>
              <a:rPr lang="hr-HR" sz="2000" dirty="0"/>
              <a:t> do </a:t>
            </a:r>
            <a:r>
              <a:rPr lang="hr-HR" sz="2000" b="1" dirty="0"/>
              <a:t>50.000,00</a:t>
            </a:r>
            <a:r>
              <a:rPr lang="hr-HR" sz="2000" dirty="0"/>
              <a:t> kuna.</a:t>
            </a:r>
          </a:p>
          <a:p>
            <a:pPr marL="0" indent="0" algn="just">
              <a:buNone/>
            </a:pPr>
            <a:endParaRPr lang="hr-HR" sz="800" b="1" dirty="0" smtClean="0"/>
          </a:p>
          <a:p>
            <a:pPr marL="0" indent="0" algn="just">
              <a:buNone/>
            </a:pPr>
            <a:r>
              <a:rPr lang="hr-HR" sz="2000" b="1" dirty="0" smtClean="0"/>
              <a:t>Fizička </a:t>
            </a:r>
            <a:r>
              <a:rPr lang="hr-HR" sz="2000" b="1" dirty="0"/>
              <a:t>osoba </a:t>
            </a:r>
            <a:r>
              <a:rPr lang="hr-HR" sz="2000" dirty="0"/>
              <a:t>u iznosu od </a:t>
            </a:r>
            <a:r>
              <a:rPr lang="hr-HR" sz="2000" b="1" dirty="0"/>
              <a:t>15.000,00</a:t>
            </a:r>
            <a:r>
              <a:rPr lang="hr-HR" sz="2000" dirty="0"/>
              <a:t> do </a:t>
            </a:r>
            <a:r>
              <a:rPr lang="hr-HR" sz="2000" b="1" dirty="0"/>
              <a:t>30.000,00</a:t>
            </a:r>
            <a:r>
              <a:rPr lang="hr-HR" sz="2000" dirty="0"/>
              <a:t> kuna</a:t>
            </a:r>
          </a:p>
          <a:p>
            <a:pPr marL="0" indent="0" algn="just">
              <a:buNone/>
            </a:pPr>
            <a:endParaRPr lang="hr-HR" sz="800" b="1" dirty="0" smtClean="0"/>
          </a:p>
          <a:p>
            <a:pPr marL="0" indent="0" algn="just">
              <a:buNone/>
            </a:pPr>
            <a:r>
              <a:rPr lang="hr-HR" sz="2000" b="1" dirty="0" smtClean="0"/>
              <a:t>Pravnoj </a:t>
            </a:r>
            <a:r>
              <a:rPr lang="hr-HR" sz="2000" dirty="0"/>
              <a:t>odnosno</a:t>
            </a:r>
            <a:r>
              <a:rPr lang="hr-HR" sz="2000" b="1" dirty="0"/>
              <a:t> fizičkoj </a:t>
            </a:r>
            <a:r>
              <a:rPr lang="hr-HR" sz="2000" dirty="0"/>
              <a:t>osobi </a:t>
            </a:r>
            <a:r>
              <a:rPr lang="hr-HR" sz="2000" b="1" dirty="0"/>
              <a:t>može se </a:t>
            </a:r>
            <a:r>
              <a:rPr lang="hr-HR" sz="2000" dirty="0"/>
              <a:t>izreći zaštitna mjera zabrane obavljanja djelatnosti u trajanju od </a:t>
            </a:r>
            <a:r>
              <a:rPr lang="hr-HR" sz="2000" b="1" dirty="0"/>
              <a:t>tri do šest mjeseci</a:t>
            </a:r>
            <a:r>
              <a:rPr lang="hr-HR" sz="2000" dirty="0"/>
              <a:t>, a za prekršaj počinjen drugi put uz novčanu kaznu </a:t>
            </a:r>
            <a:r>
              <a:rPr lang="hr-HR" sz="2000" b="1" dirty="0"/>
              <a:t>izreći će se </a:t>
            </a:r>
            <a:r>
              <a:rPr lang="hr-HR" sz="2000" dirty="0"/>
              <a:t>i zaštitna mjera zabrane obavljanja djelatnosti u trajanju od </a:t>
            </a:r>
            <a:r>
              <a:rPr lang="hr-HR" sz="2000" b="1" dirty="0"/>
              <a:t>šest mjeseci do jedne godine</a:t>
            </a:r>
          </a:p>
          <a:p>
            <a:pPr marL="0" indent="0" algn="just">
              <a:buNone/>
            </a:pPr>
            <a:endParaRPr lang="hr-HR" sz="800" dirty="0"/>
          </a:p>
          <a:p>
            <a:pPr marL="0" indent="0" algn="just">
              <a:buNone/>
            </a:pPr>
            <a:r>
              <a:rPr lang="hr-HR" sz="2000" b="1" dirty="0"/>
              <a:t>Glavni inženjer gradilišta</a:t>
            </a:r>
            <a:r>
              <a:rPr lang="hr-HR" sz="2000" dirty="0"/>
              <a:t>, </a:t>
            </a:r>
            <a:r>
              <a:rPr lang="hr-HR" sz="2000" b="1" dirty="0"/>
              <a:t>inženjer gradilišta </a:t>
            </a:r>
            <a:r>
              <a:rPr lang="hr-HR" sz="2000" dirty="0"/>
              <a:t>odnosno </a:t>
            </a:r>
            <a:r>
              <a:rPr lang="hr-HR" sz="2000" b="1" dirty="0"/>
              <a:t>voditelj radova </a:t>
            </a:r>
            <a:r>
              <a:rPr lang="hr-HR" sz="2000" dirty="0"/>
              <a:t>će se za prekršaj kazniti novčanom kaznom u iznosu od </a:t>
            </a:r>
            <a:r>
              <a:rPr lang="hr-HR" sz="2000" b="1" dirty="0"/>
              <a:t>15.000,00</a:t>
            </a:r>
            <a:r>
              <a:rPr lang="hr-HR" sz="2000" dirty="0"/>
              <a:t> do </a:t>
            </a:r>
            <a:r>
              <a:rPr lang="hr-HR" sz="2000" b="1" dirty="0"/>
              <a:t>30.000,00</a:t>
            </a:r>
            <a:r>
              <a:rPr lang="hr-HR" sz="2000" dirty="0"/>
              <a:t> kuna</a:t>
            </a:r>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47</a:t>
            </a:fld>
            <a:endParaRPr lang="hr-HR" altLang="sr-Latn-RS"/>
          </a:p>
        </p:txBody>
      </p:sp>
    </p:spTree>
    <p:extLst>
      <p:ext uri="{BB962C8B-B14F-4D97-AF65-F5344CB8AC3E}">
        <p14:creationId xmlns:p14="http://schemas.microsoft.com/office/powerpoint/2010/main" val="1173894111"/>
      </p:ext>
    </p:extLst>
  </p:cSld>
  <p:clrMapOvr>
    <a:masterClrMapping/>
  </p:clrMapOvr>
  <mc:AlternateContent xmlns:mc="http://schemas.openxmlformats.org/markup-compatibility/2006" xmlns:p14="http://schemas.microsoft.com/office/powerpoint/2010/main">
    <mc:Choice Requires="p14">
      <p:transition spd="slow" p14:dur="2000" advTm="19987"/>
    </mc:Choice>
    <mc:Fallback xmlns="">
      <p:transition spd="slow" advTm="19987"/>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26170"/>
          </a:xfrm>
        </p:spPr>
        <p:txBody>
          <a:bodyPr/>
          <a:lstStyle/>
          <a:p>
            <a:r>
              <a:rPr lang="hr-HR" sz="2200" b="1" i="1" dirty="0" smtClean="0">
                <a:solidFill>
                  <a:srgbClr val="002060"/>
                </a:solidFill>
              </a:rPr>
              <a:t>”Na </a:t>
            </a:r>
            <a:r>
              <a:rPr lang="hr-HR" sz="2200" b="1" i="1" dirty="0">
                <a:solidFill>
                  <a:srgbClr val="002060"/>
                </a:solidFill>
              </a:rPr>
              <a:t>gradilištu koje se proteže na velikim prostranstvima (željezničke pruge, ceste, dalekovodi i sl.) dijelovi gradilišta koji se ne mogu ograditi moraju biti zaštićeni određenim prometnim znakovima ili označeni na drugi </a:t>
            </a:r>
            <a:r>
              <a:rPr lang="hr-HR" sz="2200" b="1" i="1" dirty="0" smtClean="0">
                <a:solidFill>
                  <a:srgbClr val="002060"/>
                </a:solidFill>
              </a:rPr>
              <a:t>način”</a:t>
            </a:r>
            <a:r>
              <a:rPr lang="hr-HR" sz="2000" dirty="0">
                <a:solidFill>
                  <a:srgbClr val="002060"/>
                </a:solidFill>
              </a:rPr>
              <a:t/>
            </a:r>
            <a:br>
              <a:rPr lang="hr-HR" sz="2000" dirty="0">
                <a:solidFill>
                  <a:srgbClr val="002060"/>
                </a:solidFill>
              </a:rPr>
            </a:br>
            <a:endParaRPr lang="hr-HR" sz="2000" dirty="0">
              <a:solidFill>
                <a:srgbClr val="002060"/>
              </a:solidFill>
            </a:endParaRPr>
          </a:p>
        </p:txBody>
      </p:sp>
      <p:sp>
        <p:nvSpPr>
          <p:cNvPr id="3" name="Content Placeholder 2"/>
          <p:cNvSpPr>
            <a:spLocks noGrp="1"/>
          </p:cNvSpPr>
          <p:nvPr>
            <p:ph idx="1"/>
          </p:nvPr>
        </p:nvSpPr>
        <p:spPr>
          <a:xfrm>
            <a:off x="457200" y="2060848"/>
            <a:ext cx="8229600" cy="4680520"/>
          </a:xfrm>
        </p:spPr>
        <p:txBody>
          <a:bodyPr/>
          <a:lstStyle/>
          <a:p>
            <a:pPr marL="0" indent="0" algn="just">
              <a:buNone/>
            </a:pPr>
            <a:r>
              <a:rPr lang="hr-HR" sz="2000" b="1" dirty="0"/>
              <a:t>PREKRŠAJ </a:t>
            </a:r>
            <a:r>
              <a:rPr lang="hr-HR" sz="2000" b="1" dirty="0">
                <a:solidFill>
                  <a:srgbClr val="C00000"/>
                </a:solidFill>
              </a:rPr>
              <a:t>IZVOĐAČA</a:t>
            </a:r>
            <a:r>
              <a:rPr lang="hr-HR" sz="2000" b="1" dirty="0"/>
              <a:t> </a:t>
            </a:r>
            <a:r>
              <a:rPr lang="hr-HR" sz="2000" dirty="0" smtClean="0"/>
              <a:t>- ako izvođač ne </a:t>
            </a:r>
            <a:r>
              <a:rPr lang="hr-HR" sz="2000" dirty="0"/>
              <a:t>osigura, ne ogradi ili ne zaštiti gradilište (članak 134. stavci 1. i 2.) kazniti će se za prekršaj novčanom kaznom </a:t>
            </a:r>
            <a:r>
              <a:rPr lang="hr-HR" sz="2000" dirty="0" smtClean="0"/>
              <a:t> </a:t>
            </a:r>
          </a:p>
          <a:p>
            <a:pPr marL="0" indent="0" algn="just">
              <a:buNone/>
            </a:pPr>
            <a:endParaRPr lang="hr-HR" sz="900" b="1" dirty="0" smtClean="0"/>
          </a:p>
          <a:p>
            <a:pPr marL="0" indent="0" algn="just">
              <a:buNone/>
            </a:pPr>
            <a:r>
              <a:rPr lang="hr-HR" sz="2000" b="1" dirty="0" smtClean="0"/>
              <a:t>Pravna </a:t>
            </a:r>
            <a:r>
              <a:rPr lang="hr-HR" sz="2000" b="1" dirty="0"/>
              <a:t>osoba</a:t>
            </a:r>
            <a:r>
              <a:rPr lang="hr-HR" sz="2000" dirty="0"/>
              <a:t> u iznosu od </a:t>
            </a:r>
            <a:r>
              <a:rPr lang="hr-HR" sz="2000" b="1" dirty="0"/>
              <a:t>25.000,00 </a:t>
            </a:r>
            <a:r>
              <a:rPr lang="hr-HR" sz="2000" dirty="0"/>
              <a:t>do </a:t>
            </a:r>
            <a:r>
              <a:rPr lang="hr-HR" sz="2000" b="1" dirty="0"/>
              <a:t>50.000,00</a:t>
            </a:r>
            <a:r>
              <a:rPr lang="hr-HR" sz="2000" dirty="0"/>
              <a:t> kuna.</a:t>
            </a:r>
          </a:p>
          <a:p>
            <a:pPr marL="0" indent="0" algn="just">
              <a:buNone/>
            </a:pPr>
            <a:endParaRPr lang="hr-HR" sz="900" b="1" dirty="0" smtClean="0"/>
          </a:p>
          <a:p>
            <a:pPr marL="0" indent="0" algn="just">
              <a:buNone/>
            </a:pPr>
            <a:r>
              <a:rPr lang="hr-HR" sz="2000" b="1" dirty="0" smtClean="0"/>
              <a:t>Fizička </a:t>
            </a:r>
            <a:r>
              <a:rPr lang="hr-HR" sz="2000" b="1" dirty="0"/>
              <a:t>osoba</a:t>
            </a:r>
            <a:r>
              <a:rPr lang="hr-HR" sz="2000" dirty="0"/>
              <a:t> </a:t>
            </a:r>
            <a:r>
              <a:rPr lang="hr-HR" sz="2000" dirty="0" smtClean="0"/>
              <a:t>u </a:t>
            </a:r>
            <a:r>
              <a:rPr lang="hr-HR" sz="2000" dirty="0"/>
              <a:t>iznosu od </a:t>
            </a:r>
            <a:r>
              <a:rPr lang="hr-HR" sz="2000" b="1" dirty="0"/>
              <a:t>15.000,00</a:t>
            </a:r>
            <a:r>
              <a:rPr lang="hr-HR" sz="2000" dirty="0"/>
              <a:t> do </a:t>
            </a:r>
            <a:r>
              <a:rPr lang="hr-HR" sz="2000" b="1" dirty="0"/>
              <a:t>30.000,00</a:t>
            </a:r>
            <a:r>
              <a:rPr lang="hr-HR" sz="2000" dirty="0"/>
              <a:t> kuna</a:t>
            </a:r>
          </a:p>
          <a:p>
            <a:pPr marL="0" indent="0" algn="just">
              <a:buNone/>
            </a:pPr>
            <a:endParaRPr lang="hr-HR" sz="900" b="1" dirty="0" smtClean="0"/>
          </a:p>
          <a:p>
            <a:pPr marL="0" indent="0" algn="just">
              <a:buNone/>
            </a:pPr>
            <a:r>
              <a:rPr lang="hr-HR" sz="2000" b="1" dirty="0" smtClean="0"/>
              <a:t>Pravnoj </a:t>
            </a:r>
            <a:r>
              <a:rPr lang="hr-HR" sz="2000" dirty="0" smtClean="0"/>
              <a:t>odnosno</a:t>
            </a:r>
            <a:r>
              <a:rPr lang="hr-HR" sz="2000" b="1" dirty="0" smtClean="0"/>
              <a:t> fizičkoj </a:t>
            </a:r>
            <a:r>
              <a:rPr lang="hr-HR" sz="2000" dirty="0" smtClean="0"/>
              <a:t>osobi</a:t>
            </a:r>
            <a:r>
              <a:rPr lang="hr-HR" sz="2000" b="1" dirty="0" smtClean="0"/>
              <a:t> može se</a:t>
            </a:r>
            <a:r>
              <a:rPr lang="hr-HR" sz="2000" dirty="0" smtClean="0"/>
              <a:t> </a:t>
            </a:r>
            <a:r>
              <a:rPr lang="hr-HR" sz="2000" dirty="0"/>
              <a:t>izreći zaštitna mjera zabrane obavljanja djelatnosti u trajanju od </a:t>
            </a:r>
            <a:r>
              <a:rPr lang="hr-HR" sz="2000" b="1" dirty="0"/>
              <a:t>tri do šest </a:t>
            </a:r>
            <a:r>
              <a:rPr lang="hr-HR" sz="2000" b="1" dirty="0" smtClean="0"/>
              <a:t>mjeseci</a:t>
            </a:r>
            <a:r>
              <a:rPr lang="hr-HR" sz="2000" dirty="0" smtClean="0"/>
              <a:t>, a za prekršaj </a:t>
            </a:r>
            <a:r>
              <a:rPr lang="hr-HR" sz="2000" dirty="0"/>
              <a:t>počinjen drugi put uz novčanu kaznu </a:t>
            </a:r>
            <a:r>
              <a:rPr lang="hr-HR" sz="2000" b="1" dirty="0"/>
              <a:t>izreći će se</a:t>
            </a:r>
            <a:r>
              <a:rPr lang="hr-HR" sz="2000" dirty="0"/>
              <a:t> i zaštitna </a:t>
            </a:r>
            <a:r>
              <a:rPr lang="hr-HR" sz="2000" b="1" dirty="0"/>
              <a:t>mjera zabrane obavljanja djelatnosti u trajanju od </a:t>
            </a:r>
            <a:r>
              <a:rPr lang="hr-HR" sz="2000" dirty="0"/>
              <a:t>šest mjeseci do jedne godine</a:t>
            </a:r>
          </a:p>
          <a:p>
            <a:pPr marL="0" indent="0" algn="just">
              <a:buNone/>
            </a:pPr>
            <a:endParaRPr lang="hr-HR" sz="900" b="1" dirty="0" smtClean="0"/>
          </a:p>
          <a:p>
            <a:pPr marL="0" indent="0" algn="just">
              <a:buNone/>
            </a:pPr>
            <a:r>
              <a:rPr lang="hr-HR" sz="2000" b="1" dirty="0" smtClean="0"/>
              <a:t>Glavni </a:t>
            </a:r>
            <a:r>
              <a:rPr lang="hr-HR" sz="2000" b="1" dirty="0"/>
              <a:t>inženjer gradilišta</a:t>
            </a:r>
            <a:r>
              <a:rPr lang="hr-HR" sz="2000" dirty="0"/>
              <a:t>, </a:t>
            </a:r>
            <a:r>
              <a:rPr lang="hr-HR" sz="2000" b="1" dirty="0"/>
              <a:t>inženjer gradilišta </a:t>
            </a:r>
            <a:r>
              <a:rPr lang="hr-HR" sz="2000" dirty="0"/>
              <a:t>odnosno </a:t>
            </a:r>
            <a:r>
              <a:rPr lang="hr-HR" sz="2000" b="1" dirty="0"/>
              <a:t>voditelj radova </a:t>
            </a:r>
            <a:r>
              <a:rPr lang="hr-HR" sz="2000" dirty="0"/>
              <a:t>će se za prekršaj kazniti novčanom kaznom u iznosu od </a:t>
            </a:r>
            <a:r>
              <a:rPr lang="hr-HR" sz="2000" b="1" dirty="0"/>
              <a:t>15.000,00</a:t>
            </a:r>
            <a:r>
              <a:rPr lang="hr-HR" sz="2000" dirty="0"/>
              <a:t> do </a:t>
            </a:r>
            <a:r>
              <a:rPr lang="hr-HR" sz="2000" b="1" dirty="0"/>
              <a:t>30.000,00</a:t>
            </a:r>
            <a:r>
              <a:rPr lang="hr-HR" sz="2000" dirty="0"/>
              <a:t> kuna</a:t>
            </a:r>
          </a:p>
          <a:p>
            <a:pPr marL="0" indent="0">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48</a:t>
            </a:fld>
            <a:endParaRPr lang="hr-HR" altLang="sr-Latn-RS"/>
          </a:p>
        </p:txBody>
      </p:sp>
    </p:spTree>
    <p:extLst>
      <p:ext uri="{BB962C8B-B14F-4D97-AF65-F5344CB8AC3E}">
        <p14:creationId xmlns:p14="http://schemas.microsoft.com/office/powerpoint/2010/main" val="3642158043"/>
      </p:ext>
    </p:extLst>
  </p:cSld>
  <p:clrMapOvr>
    <a:masterClrMapping/>
  </p:clrMapOvr>
  <mc:AlternateContent xmlns:mc="http://schemas.openxmlformats.org/markup-compatibility/2006" xmlns:p14="http://schemas.microsoft.com/office/powerpoint/2010/main">
    <mc:Choice Requires="p14">
      <p:transition spd="slow" p14:dur="2000" advTm="26198"/>
    </mc:Choice>
    <mc:Fallback xmlns="">
      <p:transition spd="slow" advTm="26198"/>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496" y="67370"/>
            <a:ext cx="8496943" cy="2721892"/>
          </a:xfrm>
        </p:spPr>
        <p:txBody>
          <a:bodyPr/>
          <a:lstStyle/>
          <a:p>
            <a:r>
              <a:rPr lang="hr-HR" sz="2200" b="1" i="1" dirty="0" smtClean="0">
                <a:solidFill>
                  <a:srgbClr val="002060"/>
                </a:solidFill>
              </a:rPr>
              <a:t>”Gradilište </a:t>
            </a:r>
            <a:r>
              <a:rPr lang="hr-HR" sz="2200" b="1" i="1" dirty="0">
                <a:solidFill>
                  <a:srgbClr val="002060"/>
                </a:solidFill>
              </a:rPr>
              <a:t>mora biti označeno pločom koja obvezno sadrži ime, odnosno tvrtku investitora, projektanta, izvođača i osobe koja provodi stručni nadzor građenja, naziv i vrstu građevine koja se gradi, naziv tijela koje je izdalo građevinsku dozvolu, klasifikacijsku oznaku, urudžbeni broj, datum izdavanja i pravomoćnosti, odnosno izvršnosti te dozvole, datum prijave početka građenja, kao i naznaku da se radi o kulturnom dobru ako se radovi izvode na građevini upisanoj u Registar kulturnih dobara Republike </a:t>
            </a:r>
            <a:r>
              <a:rPr lang="hr-HR" sz="2200" b="1" i="1" dirty="0" smtClean="0">
                <a:solidFill>
                  <a:srgbClr val="002060"/>
                </a:solidFill>
              </a:rPr>
              <a:t>Hrvatske”</a:t>
            </a:r>
            <a:endParaRPr lang="hr-HR" sz="2200" i="1" dirty="0">
              <a:solidFill>
                <a:srgbClr val="002060"/>
              </a:solidFill>
            </a:endParaRPr>
          </a:p>
        </p:txBody>
      </p:sp>
      <p:sp>
        <p:nvSpPr>
          <p:cNvPr id="3" name="Content Placeholder 2"/>
          <p:cNvSpPr>
            <a:spLocks noGrp="1"/>
          </p:cNvSpPr>
          <p:nvPr>
            <p:ph idx="1"/>
          </p:nvPr>
        </p:nvSpPr>
        <p:spPr>
          <a:xfrm>
            <a:off x="323527" y="2924944"/>
            <a:ext cx="8645911" cy="3456806"/>
          </a:xfrm>
        </p:spPr>
        <p:txBody>
          <a:bodyPr/>
          <a:lstStyle/>
          <a:p>
            <a:pPr marL="0" indent="0" algn="just">
              <a:buNone/>
            </a:pPr>
            <a:r>
              <a:rPr lang="hr-HR" sz="2000" b="1" dirty="0"/>
              <a:t>PREKRŠAJ </a:t>
            </a:r>
            <a:r>
              <a:rPr lang="hr-HR" sz="2000" b="1" dirty="0">
                <a:solidFill>
                  <a:srgbClr val="C00000"/>
                </a:solidFill>
              </a:rPr>
              <a:t>IZVOĐAČA</a:t>
            </a:r>
            <a:r>
              <a:rPr lang="hr-HR" sz="2000" b="1" dirty="0"/>
              <a:t> </a:t>
            </a:r>
            <a:r>
              <a:rPr lang="hr-HR" sz="2000" b="1" dirty="0" smtClean="0">
                <a:solidFill>
                  <a:srgbClr val="C00000"/>
                </a:solidFill>
              </a:rPr>
              <a:t> </a:t>
            </a:r>
            <a:r>
              <a:rPr lang="hr-HR" sz="2000" b="1" dirty="0" smtClean="0"/>
              <a:t>– </a:t>
            </a:r>
            <a:r>
              <a:rPr lang="hr-HR" sz="2000" dirty="0"/>
              <a:t>ako gradilište ne označi pločom </a:t>
            </a:r>
            <a:r>
              <a:rPr lang="hr-HR" sz="2000" dirty="0" smtClean="0"/>
              <a:t>kazniti će </a:t>
            </a:r>
            <a:r>
              <a:rPr lang="hr-HR" sz="2000" dirty="0"/>
              <a:t>se </a:t>
            </a:r>
            <a:r>
              <a:rPr lang="hr-HR" sz="2000" dirty="0" smtClean="0"/>
              <a:t>za </a:t>
            </a:r>
            <a:r>
              <a:rPr lang="hr-HR" sz="2000" dirty="0"/>
              <a:t>prekršaj novčanom kaznom </a:t>
            </a:r>
            <a:endParaRPr lang="hr-HR" sz="2000" dirty="0" smtClean="0"/>
          </a:p>
          <a:p>
            <a:pPr marL="0" indent="0" algn="just">
              <a:buNone/>
            </a:pPr>
            <a:r>
              <a:rPr lang="hr-HR" sz="2000" b="1" dirty="0" smtClean="0"/>
              <a:t>Pravna </a:t>
            </a:r>
            <a:r>
              <a:rPr lang="hr-HR" sz="2000" b="1" dirty="0"/>
              <a:t>osoba</a:t>
            </a:r>
            <a:r>
              <a:rPr lang="hr-HR" sz="2000" dirty="0"/>
              <a:t> </a:t>
            </a:r>
            <a:r>
              <a:rPr lang="hr-HR" sz="2000" dirty="0" smtClean="0"/>
              <a:t>u </a:t>
            </a:r>
            <a:r>
              <a:rPr lang="hr-HR" sz="2000" dirty="0"/>
              <a:t>iznosu od </a:t>
            </a:r>
            <a:r>
              <a:rPr lang="hr-HR" sz="2000" b="1" dirty="0"/>
              <a:t>25.000,00</a:t>
            </a:r>
            <a:r>
              <a:rPr lang="hr-HR" sz="2000" dirty="0"/>
              <a:t> do </a:t>
            </a:r>
            <a:r>
              <a:rPr lang="hr-HR" sz="2000" b="1" dirty="0"/>
              <a:t>50.000,00</a:t>
            </a:r>
            <a:r>
              <a:rPr lang="hr-HR" sz="2000" dirty="0"/>
              <a:t> </a:t>
            </a:r>
            <a:r>
              <a:rPr lang="hr-HR" sz="2000" dirty="0" smtClean="0"/>
              <a:t>kuna</a:t>
            </a:r>
            <a:endParaRPr lang="hr-HR" sz="2000" dirty="0"/>
          </a:p>
          <a:p>
            <a:pPr marL="0" indent="0" algn="just">
              <a:buNone/>
            </a:pPr>
            <a:r>
              <a:rPr lang="hr-HR" sz="2000" dirty="0" smtClean="0"/>
              <a:t>Fizička </a:t>
            </a:r>
            <a:r>
              <a:rPr lang="hr-HR" sz="2000" dirty="0"/>
              <a:t>osoba u </a:t>
            </a:r>
            <a:r>
              <a:rPr lang="hr-HR" sz="2000" dirty="0" smtClean="0"/>
              <a:t>iznosu </a:t>
            </a:r>
            <a:r>
              <a:rPr lang="hr-HR" sz="2000" dirty="0"/>
              <a:t>od </a:t>
            </a:r>
            <a:r>
              <a:rPr lang="hr-HR" sz="2000" b="1" dirty="0"/>
              <a:t>15.000,00</a:t>
            </a:r>
            <a:r>
              <a:rPr lang="hr-HR" sz="2000" dirty="0"/>
              <a:t> do </a:t>
            </a:r>
            <a:r>
              <a:rPr lang="hr-HR" sz="2000" b="1" dirty="0"/>
              <a:t>30.000,00</a:t>
            </a:r>
            <a:r>
              <a:rPr lang="hr-HR" sz="2000" dirty="0"/>
              <a:t> kuna</a:t>
            </a:r>
          </a:p>
          <a:p>
            <a:pPr marL="0" indent="0" algn="just">
              <a:buNone/>
            </a:pPr>
            <a:r>
              <a:rPr lang="hr-HR" sz="2000" b="1" dirty="0" smtClean="0"/>
              <a:t>Pravnoj</a:t>
            </a:r>
            <a:r>
              <a:rPr lang="hr-HR" sz="2000" dirty="0" smtClean="0"/>
              <a:t> odnosno </a:t>
            </a:r>
            <a:r>
              <a:rPr lang="hr-HR" sz="2000" b="1" dirty="0" smtClean="0"/>
              <a:t>fizičkoj</a:t>
            </a:r>
            <a:r>
              <a:rPr lang="hr-HR" sz="2000" dirty="0" smtClean="0"/>
              <a:t> osobi </a:t>
            </a:r>
            <a:r>
              <a:rPr lang="hr-HR" sz="2000" b="1" dirty="0" smtClean="0"/>
              <a:t>može se</a:t>
            </a:r>
            <a:r>
              <a:rPr lang="hr-HR" sz="2000" dirty="0" smtClean="0"/>
              <a:t> </a:t>
            </a:r>
            <a:r>
              <a:rPr lang="hr-HR" sz="2000" dirty="0"/>
              <a:t>izreći zaštitna mjera zabrane obavljanja djelatnosti u trajanju od </a:t>
            </a:r>
            <a:r>
              <a:rPr lang="hr-HR" sz="2000" b="1" dirty="0"/>
              <a:t>tri do šest </a:t>
            </a:r>
            <a:r>
              <a:rPr lang="hr-HR" sz="2000" b="1" dirty="0" smtClean="0"/>
              <a:t>mjeseci</a:t>
            </a:r>
            <a:r>
              <a:rPr lang="hr-HR" sz="2000" dirty="0" smtClean="0"/>
              <a:t>, a za prekršaj </a:t>
            </a:r>
            <a:r>
              <a:rPr lang="hr-HR" sz="2000" dirty="0"/>
              <a:t>počinjen drugi put uz novčanu kaznu </a:t>
            </a:r>
            <a:r>
              <a:rPr lang="hr-HR" sz="2000" b="1" dirty="0"/>
              <a:t>izreći će se </a:t>
            </a:r>
            <a:r>
              <a:rPr lang="hr-HR" sz="2000" dirty="0"/>
              <a:t>i zaštitna mjera zabrane obavljanja djelatnosti u trajanju od </a:t>
            </a:r>
            <a:r>
              <a:rPr lang="hr-HR" sz="2000" b="1" dirty="0"/>
              <a:t>šest mjeseci do jedne godine</a:t>
            </a:r>
          </a:p>
          <a:p>
            <a:pPr marL="0" indent="0" algn="just">
              <a:buNone/>
            </a:pPr>
            <a:r>
              <a:rPr lang="hr-HR" sz="2000" b="1" dirty="0" smtClean="0"/>
              <a:t>Glavni </a:t>
            </a:r>
            <a:r>
              <a:rPr lang="hr-HR" sz="2000" b="1" dirty="0"/>
              <a:t>inženjer gradilišta</a:t>
            </a:r>
            <a:r>
              <a:rPr lang="hr-HR" sz="2000" dirty="0"/>
              <a:t>, </a:t>
            </a:r>
            <a:r>
              <a:rPr lang="hr-HR" sz="2000" b="1" dirty="0"/>
              <a:t>inženjer gradilišta</a:t>
            </a:r>
            <a:r>
              <a:rPr lang="hr-HR" sz="2000" dirty="0"/>
              <a:t> odnosno </a:t>
            </a:r>
            <a:r>
              <a:rPr lang="hr-HR" sz="2000" b="1" dirty="0"/>
              <a:t>voditelj radova</a:t>
            </a:r>
            <a:r>
              <a:rPr lang="hr-HR" sz="2000" dirty="0"/>
              <a:t> će se za prekršaj kazniti novčanom kaznom u iznosu od </a:t>
            </a:r>
            <a:r>
              <a:rPr lang="hr-HR" sz="2000" b="1" dirty="0"/>
              <a:t>15.000,00</a:t>
            </a:r>
            <a:r>
              <a:rPr lang="hr-HR" sz="2000" dirty="0"/>
              <a:t> do </a:t>
            </a:r>
            <a:r>
              <a:rPr lang="hr-HR" sz="2000" b="1" dirty="0"/>
              <a:t>30.000,00</a:t>
            </a:r>
            <a:r>
              <a:rPr lang="hr-HR" sz="2000" dirty="0"/>
              <a:t> kuna</a:t>
            </a:r>
          </a:p>
          <a:p>
            <a:pPr marL="0" indent="0" algn="just">
              <a:buNone/>
            </a:pPr>
            <a:endParaRPr lang="hr-HR" sz="2000" dirty="0"/>
          </a:p>
        </p:txBody>
      </p:sp>
      <p:sp>
        <p:nvSpPr>
          <p:cNvPr id="4" name="Date Placeholder 3"/>
          <p:cNvSpPr>
            <a:spLocks noGrp="1"/>
          </p:cNvSpPr>
          <p:nvPr>
            <p:ph type="dt" sz="half" idx="10"/>
          </p:nvPr>
        </p:nvSpPr>
        <p:spPr>
          <a:xfrm>
            <a:off x="107950" y="6381750"/>
            <a:ext cx="1151682" cy="476250"/>
          </a:xfrm>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49</a:t>
            </a:fld>
            <a:endParaRPr lang="hr-HR" altLang="sr-Latn-RS"/>
          </a:p>
        </p:txBody>
      </p:sp>
    </p:spTree>
    <p:extLst>
      <p:ext uri="{BB962C8B-B14F-4D97-AF65-F5344CB8AC3E}">
        <p14:creationId xmlns:p14="http://schemas.microsoft.com/office/powerpoint/2010/main" val="3149286778"/>
      </p:ext>
    </p:extLst>
  </p:cSld>
  <p:clrMapOvr>
    <a:masterClrMapping/>
  </p:clrMapOvr>
  <mc:AlternateContent xmlns:mc="http://schemas.openxmlformats.org/markup-compatibility/2006" xmlns:p14="http://schemas.microsoft.com/office/powerpoint/2010/main">
    <mc:Choice Requires="p14">
      <p:transition spd="slow" p14:dur="2000" advTm="13207"/>
    </mc:Choice>
    <mc:Fallback xmlns="">
      <p:transition spd="slow" advTm="13207"/>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5</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smtClean="0">
                <a:solidFill>
                  <a:srgbClr val="002060"/>
                </a:solidFill>
              </a:rPr>
              <a:t>ZAKON O GRADNJI</a:t>
            </a:r>
            <a:br>
              <a:rPr lang="hr-HR" altLang="sr-Latn-RS" sz="3200" b="1" dirty="0" smtClean="0">
                <a:solidFill>
                  <a:srgbClr val="002060"/>
                </a:solidFill>
              </a:rPr>
            </a:br>
            <a:r>
              <a:rPr lang="hr-HR" altLang="sr-Latn-RS" sz="3200" b="1" dirty="0" smtClean="0">
                <a:solidFill>
                  <a:srgbClr val="002060"/>
                </a:solidFill>
              </a:rPr>
              <a:t>DEFINICIJE </a:t>
            </a:r>
            <a:r>
              <a:rPr lang="hr-HR" altLang="sr-Latn-RS" sz="3200" b="1" dirty="0">
                <a:solidFill>
                  <a:srgbClr val="002060"/>
                </a:solidFill>
              </a:rPr>
              <a:t>IZ PROPISA</a:t>
            </a:r>
          </a:p>
        </p:txBody>
      </p:sp>
      <p:sp>
        <p:nvSpPr>
          <p:cNvPr id="7173" name="Rectangle 3"/>
          <p:cNvSpPr>
            <a:spLocks noGrp="1" noChangeArrowheads="1"/>
          </p:cNvSpPr>
          <p:nvPr>
            <p:ph type="body" idx="1"/>
          </p:nvPr>
        </p:nvSpPr>
        <p:spPr bwMode="auto">
          <a:xfrm>
            <a:off x="457200" y="1509387"/>
            <a:ext cx="8229600" cy="443989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v"/>
            </a:pPr>
            <a:r>
              <a:rPr lang="hr-HR" altLang="sr-Latn-RS" sz="2000" b="1" dirty="0" smtClean="0">
                <a:solidFill>
                  <a:srgbClr val="002060"/>
                </a:solidFill>
              </a:rPr>
              <a:t>graditi </a:t>
            </a:r>
            <a:r>
              <a:rPr lang="hr-HR" altLang="sr-Latn-RS" sz="2000" b="1" dirty="0">
                <a:solidFill>
                  <a:srgbClr val="002060"/>
                </a:solidFill>
              </a:rPr>
              <a:t>se smije</a:t>
            </a:r>
          </a:p>
          <a:p>
            <a:pPr marL="0" indent="0" algn="just">
              <a:buNone/>
            </a:pPr>
            <a:r>
              <a:rPr lang="hr-HR" altLang="sr-Latn-RS" sz="2000" dirty="0"/>
              <a:t>- ona građevina koja je predviđena (planirana) važećim prostornim planom na određenoj lokaciji i ako je za nju:</a:t>
            </a:r>
          </a:p>
          <a:p>
            <a:pPr algn="just">
              <a:buFont typeface="Wingdings" panose="05000000000000000000" pitchFamily="2" charset="2"/>
              <a:buChar char="v"/>
            </a:pPr>
            <a:endParaRPr lang="hr-HR" altLang="sr-Latn-RS" sz="2000" dirty="0"/>
          </a:p>
          <a:p>
            <a:pPr algn="just">
              <a:buFont typeface="Wingdings" panose="05000000000000000000" pitchFamily="2" charset="2"/>
              <a:buChar char="q"/>
            </a:pPr>
            <a:r>
              <a:rPr lang="hr-HR" altLang="sr-Latn-RS" sz="2000" dirty="0"/>
              <a:t> izdan (pribavljen) odgovarajući akt za građenje (građevinska dozvola) ili je u propisanim slučajevima:  </a:t>
            </a:r>
          </a:p>
          <a:p>
            <a:pPr algn="just">
              <a:buFont typeface="Wingdings" panose="05000000000000000000" pitchFamily="2" charset="2"/>
              <a:buChar char="q"/>
            </a:pPr>
            <a:endParaRPr lang="hr-HR" altLang="sr-Latn-RS" sz="2000" dirty="0"/>
          </a:p>
          <a:p>
            <a:pPr algn="just">
              <a:buFont typeface="Wingdings" panose="05000000000000000000" pitchFamily="2" charset="2"/>
              <a:buChar char="q"/>
            </a:pPr>
            <a:r>
              <a:rPr lang="hr-HR" altLang="sr-Latn-RS" sz="2000" dirty="0"/>
              <a:t>pribavljen odgovarajući dokument (glavni projekt izrađen i ovjeren od ovlaštenog projektanta) ili za to građenje: </a:t>
            </a:r>
          </a:p>
          <a:p>
            <a:pPr algn="just">
              <a:buFont typeface="Wingdings" panose="05000000000000000000" pitchFamily="2" charset="2"/>
              <a:buChar char="q"/>
            </a:pPr>
            <a:endParaRPr lang="hr-HR" altLang="sr-Latn-RS" sz="2000" dirty="0"/>
          </a:p>
          <a:p>
            <a:pPr algn="just">
              <a:buFont typeface="Wingdings" panose="05000000000000000000" pitchFamily="2" charset="2"/>
              <a:buChar char="q"/>
            </a:pPr>
            <a:r>
              <a:rPr lang="hr-HR" altLang="sr-Latn-RS" sz="2000" dirty="0"/>
              <a:t>nije potrebno pribaviti niti građevinsku dozvolu niti glavni projekt izrađen od ovlaštenog projektanta.  </a:t>
            </a:r>
          </a:p>
        </p:txBody>
      </p:sp>
    </p:spTree>
    <p:extLst>
      <p:ext uri="{BB962C8B-B14F-4D97-AF65-F5344CB8AC3E}">
        <p14:creationId xmlns:p14="http://schemas.microsoft.com/office/powerpoint/2010/main" val="623494308"/>
      </p:ext>
    </p:extLst>
  </p:cSld>
  <p:clrMapOvr>
    <a:masterClrMapping/>
  </p:clrMapOvr>
  <p:transition spd="slow" advTm="18445">
    <p:cov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161" y="130622"/>
            <a:ext cx="8291264" cy="2578298"/>
          </a:xfrm>
        </p:spPr>
        <p:txBody>
          <a:bodyPr/>
          <a:lstStyle/>
          <a:p>
            <a:r>
              <a:rPr lang="hr-HR" sz="2000" b="1" i="1" dirty="0" smtClean="0">
                <a:solidFill>
                  <a:srgbClr val="002060"/>
                </a:solidFill>
              </a:rPr>
              <a:t>”Izvođač </a:t>
            </a:r>
            <a:r>
              <a:rPr lang="hr-HR" sz="2000" b="1" i="1" dirty="0">
                <a:solidFill>
                  <a:srgbClr val="002060"/>
                </a:solidFill>
              </a:rPr>
              <a:t>na gradilištu, ovisno o vrsti građevine, odnosno radova, mora imati dokumentaciju propisanu člankom 135. stavak 1. Zakona o gradnji</a:t>
            </a:r>
            <a:br>
              <a:rPr lang="hr-HR" sz="2000" b="1" i="1" dirty="0">
                <a:solidFill>
                  <a:srgbClr val="002060"/>
                </a:solidFill>
              </a:rPr>
            </a:br>
            <a:r>
              <a:rPr lang="hr-HR" sz="2000" b="1" i="1" dirty="0">
                <a:solidFill>
                  <a:srgbClr val="002060"/>
                </a:solidFill>
              </a:rPr>
              <a:t>rješenje o upisu u sudski registar, odnosno obrtnicu, ugovor o građenju, akt o imenovanju glavnog nadzornog inženjera, inženjera gradilišta odnosno voditelja radova, ugovor o stručnom nadzoru, građevinsku dozvolu, glavni projekt tipski projekt drugi propisani akt, izvedbeni projekt(!) izvješće </a:t>
            </a:r>
            <a:r>
              <a:rPr lang="hr-HR" sz="2000" b="1" i="1" dirty="0" err="1">
                <a:solidFill>
                  <a:srgbClr val="002060"/>
                </a:solidFill>
              </a:rPr>
              <a:t>revidenta</a:t>
            </a:r>
            <a:r>
              <a:rPr lang="hr-HR" sz="2000" b="1" i="1" dirty="0">
                <a:solidFill>
                  <a:srgbClr val="002060"/>
                </a:solidFill>
              </a:rPr>
              <a:t>, građevinski dnevnik,  dokaze o svojstvima …. Elaborat </a:t>
            </a:r>
            <a:r>
              <a:rPr lang="hr-HR" sz="2000" b="1" i="1" dirty="0" err="1">
                <a:solidFill>
                  <a:srgbClr val="002060"/>
                </a:solidFill>
              </a:rPr>
              <a:t>iskolčenja</a:t>
            </a:r>
            <a:r>
              <a:rPr lang="hr-HR" sz="2000" b="1" i="1" dirty="0">
                <a:solidFill>
                  <a:srgbClr val="002060"/>
                </a:solidFill>
              </a:rPr>
              <a:t> građevine, dokumentaciju o gospodarenju </a:t>
            </a:r>
            <a:r>
              <a:rPr lang="hr-HR" sz="2000" b="1" i="1" dirty="0" smtClean="0">
                <a:solidFill>
                  <a:srgbClr val="002060"/>
                </a:solidFill>
              </a:rPr>
              <a:t>otpadom”</a:t>
            </a:r>
            <a:r>
              <a:rPr lang="hr-HR" sz="2000" i="1" dirty="0">
                <a:solidFill>
                  <a:srgbClr val="002060"/>
                </a:solidFill>
              </a:rPr>
              <a:t/>
            </a:r>
            <a:br>
              <a:rPr lang="hr-HR" sz="2000" i="1" dirty="0">
                <a:solidFill>
                  <a:srgbClr val="002060"/>
                </a:solidFill>
              </a:rPr>
            </a:br>
            <a:endParaRPr lang="hr-HR" sz="2000" i="1" dirty="0">
              <a:solidFill>
                <a:srgbClr val="002060"/>
              </a:solidFill>
            </a:endParaRPr>
          </a:p>
        </p:txBody>
      </p:sp>
      <p:sp>
        <p:nvSpPr>
          <p:cNvPr id="3" name="Content Placeholder 2"/>
          <p:cNvSpPr>
            <a:spLocks noGrp="1"/>
          </p:cNvSpPr>
          <p:nvPr>
            <p:ph idx="1"/>
          </p:nvPr>
        </p:nvSpPr>
        <p:spPr>
          <a:xfrm>
            <a:off x="469825" y="2780928"/>
            <a:ext cx="8229600" cy="3384376"/>
          </a:xfrm>
        </p:spPr>
        <p:txBody>
          <a:bodyPr/>
          <a:lstStyle/>
          <a:p>
            <a:pPr marL="0" indent="0" algn="just">
              <a:buNone/>
            </a:pPr>
            <a:r>
              <a:rPr lang="hr-HR" sz="1800" b="1" dirty="0"/>
              <a:t>PREKRŠAJ </a:t>
            </a:r>
            <a:r>
              <a:rPr lang="hr-HR" sz="1800" b="1" dirty="0">
                <a:solidFill>
                  <a:srgbClr val="C00000"/>
                </a:solidFill>
              </a:rPr>
              <a:t>IZVOĐAČA</a:t>
            </a:r>
            <a:r>
              <a:rPr lang="hr-HR" sz="1800" b="1" dirty="0"/>
              <a:t> </a:t>
            </a:r>
            <a:r>
              <a:rPr lang="hr-HR" sz="1800" b="1" dirty="0" smtClean="0"/>
              <a:t>- </a:t>
            </a:r>
            <a:r>
              <a:rPr lang="hr-HR" sz="1800" dirty="0" smtClean="0"/>
              <a:t>ako izvođač na </a:t>
            </a:r>
            <a:r>
              <a:rPr lang="hr-HR" sz="1800" dirty="0"/>
              <a:t>gradilištu nema propisanu dokumentaciju kazniti će se za prekršaj novčanom kaznom </a:t>
            </a:r>
            <a:endParaRPr lang="hr-HR" sz="1800" dirty="0" smtClean="0"/>
          </a:p>
          <a:p>
            <a:pPr marL="0" indent="0" algn="just">
              <a:buNone/>
            </a:pPr>
            <a:r>
              <a:rPr lang="hr-HR" sz="1800" b="1" dirty="0" smtClean="0"/>
              <a:t>Pravna </a:t>
            </a:r>
            <a:r>
              <a:rPr lang="hr-HR" sz="1800" b="1" dirty="0"/>
              <a:t>osoba</a:t>
            </a:r>
            <a:r>
              <a:rPr lang="hr-HR" sz="1800" dirty="0"/>
              <a:t> </a:t>
            </a:r>
            <a:r>
              <a:rPr lang="hr-HR" sz="1800" dirty="0" smtClean="0"/>
              <a:t>u </a:t>
            </a:r>
            <a:r>
              <a:rPr lang="hr-HR" sz="1800" dirty="0"/>
              <a:t>iznosu od </a:t>
            </a:r>
            <a:r>
              <a:rPr lang="hr-HR" sz="1800" b="1" dirty="0"/>
              <a:t>25.000,00</a:t>
            </a:r>
            <a:r>
              <a:rPr lang="hr-HR" sz="1800" dirty="0"/>
              <a:t> do </a:t>
            </a:r>
            <a:r>
              <a:rPr lang="hr-HR" sz="1800" b="1" dirty="0"/>
              <a:t>50.000,00</a:t>
            </a:r>
            <a:r>
              <a:rPr lang="hr-HR" sz="1800" dirty="0"/>
              <a:t> kuna. </a:t>
            </a:r>
            <a:endParaRPr lang="hr-HR" sz="1800" dirty="0" smtClean="0"/>
          </a:p>
          <a:p>
            <a:pPr marL="0" indent="0" algn="just">
              <a:buNone/>
            </a:pPr>
            <a:r>
              <a:rPr lang="hr-HR" sz="1800" b="1" dirty="0" smtClean="0"/>
              <a:t>Fizička </a:t>
            </a:r>
            <a:r>
              <a:rPr lang="hr-HR" sz="1800" b="1" dirty="0"/>
              <a:t>osoba</a:t>
            </a:r>
            <a:r>
              <a:rPr lang="hr-HR" sz="1800" dirty="0"/>
              <a:t> </a:t>
            </a:r>
            <a:r>
              <a:rPr lang="hr-HR" sz="1800" dirty="0" smtClean="0"/>
              <a:t>u </a:t>
            </a:r>
            <a:r>
              <a:rPr lang="hr-HR" sz="1800" dirty="0"/>
              <a:t>iznosu od </a:t>
            </a:r>
            <a:r>
              <a:rPr lang="hr-HR" sz="1800" b="1" dirty="0"/>
              <a:t>15.000,00</a:t>
            </a:r>
            <a:r>
              <a:rPr lang="hr-HR" sz="1800" dirty="0"/>
              <a:t> do </a:t>
            </a:r>
            <a:r>
              <a:rPr lang="hr-HR" sz="1800" b="1" dirty="0"/>
              <a:t>30.000,00</a:t>
            </a:r>
            <a:r>
              <a:rPr lang="hr-HR" sz="1800" dirty="0"/>
              <a:t> kuna</a:t>
            </a:r>
          </a:p>
          <a:p>
            <a:pPr marL="0" indent="0" algn="just">
              <a:buNone/>
            </a:pPr>
            <a:endParaRPr lang="hr-HR" sz="800" b="1" dirty="0" smtClean="0"/>
          </a:p>
          <a:p>
            <a:pPr marL="0" indent="0" algn="just">
              <a:buNone/>
            </a:pPr>
            <a:r>
              <a:rPr lang="hr-HR" sz="1800" b="1" dirty="0" smtClean="0"/>
              <a:t>Pravnoj</a:t>
            </a:r>
            <a:r>
              <a:rPr lang="hr-HR" sz="1800" dirty="0" smtClean="0"/>
              <a:t> odnosno </a:t>
            </a:r>
            <a:r>
              <a:rPr lang="hr-HR" sz="1800" b="1" dirty="0" smtClean="0"/>
              <a:t>fizičkoj</a:t>
            </a:r>
            <a:r>
              <a:rPr lang="hr-HR" sz="1800" dirty="0" smtClean="0"/>
              <a:t> </a:t>
            </a:r>
            <a:r>
              <a:rPr lang="hr-HR" sz="1800" dirty="0"/>
              <a:t>osobi u svojstvu izvođača </a:t>
            </a:r>
            <a:r>
              <a:rPr lang="hr-HR" sz="1800" b="1" dirty="0"/>
              <a:t>može se </a:t>
            </a:r>
            <a:r>
              <a:rPr lang="hr-HR" sz="1800" dirty="0"/>
              <a:t>izreći zaštitna mjera zabrane obavljanja djelatnosti u trajanju od </a:t>
            </a:r>
            <a:r>
              <a:rPr lang="hr-HR" sz="1800" b="1" dirty="0"/>
              <a:t>tri do šest </a:t>
            </a:r>
            <a:r>
              <a:rPr lang="hr-HR" sz="1800" b="1" dirty="0" smtClean="0"/>
              <a:t>mjeseci</a:t>
            </a:r>
            <a:r>
              <a:rPr lang="hr-HR" sz="1800" dirty="0" smtClean="0"/>
              <a:t>, a za </a:t>
            </a:r>
            <a:r>
              <a:rPr lang="hr-HR" sz="1800" dirty="0"/>
              <a:t>prekršaj počinjen drugi put uz novčanu kaznu </a:t>
            </a:r>
            <a:r>
              <a:rPr lang="hr-HR" sz="1800" b="1" dirty="0"/>
              <a:t>izreći će se</a:t>
            </a:r>
            <a:r>
              <a:rPr lang="hr-HR" sz="1800" dirty="0"/>
              <a:t> i zaštitna mjera zabrane obavljanja djelatnosti u trajanju od </a:t>
            </a:r>
            <a:r>
              <a:rPr lang="hr-HR" sz="1800" b="1" dirty="0"/>
              <a:t>šest mjeseci do jedne godine</a:t>
            </a:r>
          </a:p>
          <a:p>
            <a:pPr marL="0" indent="0" algn="just">
              <a:buNone/>
            </a:pPr>
            <a:endParaRPr lang="hr-HR" sz="800" b="1" dirty="0" smtClean="0"/>
          </a:p>
          <a:p>
            <a:pPr marL="0" indent="0" algn="just">
              <a:buNone/>
            </a:pPr>
            <a:r>
              <a:rPr lang="hr-HR" sz="1800" b="1" dirty="0" smtClean="0"/>
              <a:t>Glavni </a:t>
            </a:r>
            <a:r>
              <a:rPr lang="hr-HR" sz="1800" b="1" dirty="0"/>
              <a:t>inženjer gradilišta</a:t>
            </a:r>
            <a:r>
              <a:rPr lang="hr-HR" sz="1800" dirty="0"/>
              <a:t>, </a:t>
            </a:r>
            <a:r>
              <a:rPr lang="hr-HR" sz="1800" b="1" dirty="0"/>
              <a:t>inženjer gradilišta </a:t>
            </a:r>
            <a:r>
              <a:rPr lang="hr-HR" sz="1800" dirty="0"/>
              <a:t>odnosno </a:t>
            </a:r>
            <a:r>
              <a:rPr lang="hr-HR" sz="1800" b="1" dirty="0"/>
              <a:t>voditelj radova </a:t>
            </a:r>
            <a:r>
              <a:rPr lang="hr-HR" sz="1800" dirty="0"/>
              <a:t>će se za prekršaj kazniti novčanom kaznom u iznosu od </a:t>
            </a:r>
            <a:r>
              <a:rPr lang="hr-HR" sz="1800" b="1" dirty="0"/>
              <a:t>15.000,00</a:t>
            </a:r>
            <a:r>
              <a:rPr lang="hr-HR" sz="1800" dirty="0"/>
              <a:t> do </a:t>
            </a:r>
            <a:r>
              <a:rPr lang="hr-HR" sz="1800" b="1" dirty="0"/>
              <a:t>30.000,00</a:t>
            </a:r>
            <a:r>
              <a:rPr lang="hr-HR" sz="1800" dirty="0"/>
              <a:t> kuna</a:t>
            </a:r>
          </a:p>
          <a:p>
            <a:pPr marL="0" indent="0" algn="just">
              <a:buNone/>
            </a:pPr>
            <a:endParaRPr lang="hr-H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50</a:t>
            </a:fld>
            <a:endParaRPr lang="hr-HR" altLang="sr-Latn-RS"/>
          </a:p>
        </p:txBody>
      </p:sp>
    </p:spTree>
    <p:extLst>
      <p:ext uri="{BB962C8B-B14F-4D97-AF65-F5344CB8AC3E}">
        <p14:creationId xmlns:p14="http://schemas.microsoft.com/office/powerpoint/2010/main" val="3076492568"/>
      </p:ext>
    </p:extLst>
  </p:cSld>
  <p:clrMapOvr>
    <a:masterClrMapping/>
  </p:clrMapOvr>
  <mc:AlternateContent xmlns:mc="http://schemas.openxmlformats.org/markup-compatibility/2006" xmlns:p14="http://schemas.microsoft.com/office/powerpoint/2010/main">
    <mc:Choice Requires="p14">
      <p:transition spd="slow" p14:dur="2000" advTm="18890"/>
    </mc:Choice>
    <mc:Fallback xmlns="">
      <p:transition spd="slow" advTm="1889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51</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323528" y="116632"/>
            <a:ext cx="8568951" cy="1570186"/>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sz="2400" b="1" i="1" dirty="0" smtClean="0">
                <a:solidFill>
                  <a:srgbClr val="002060"/>
                </a:solidFill>
              </a:rPr>
              <a:t>”Pozvani </a:t>
            </a:r>
            <a:r>
              <a:rPr lang="hr-HR" sz="2400" b="1" i="1" dirty="0">
                <a:solidFill>
                  <a:srgbClr val="002060"/>
                </a:solidFill>
              </a:rPr>
              <a:t>sudionici u gradnji i javnopravna tijela dužni su osigurati sudjelovanje svoga predstavnika na tehničkom pregledu. Tehnički pregled se može održati bez sudjelovanja predstavnika sudionika u gradnji i javnopravnih tijela koji se nisu odazvali </a:t>
            </a:r>
            <a:r>
              <a:rPr lang="hr-HR" sz="2400" b="1" i="1" dirty="0" smtClean="0">
                <a:solidFill>
                  <a:srgbClr val="002060"/>
                </a:solidFill>
              </a:rPr>
              <a:t>pozivu”</a:t>
            </a:r>
            <a:endParaRPr lang="hr-HR" altLang="sr-Latn-RS" i="1" dirty="0">
              <a:solidFill>
                <a:srgbClr val="002060"/>
              </a:solidFill>
            </a:endParaRPr>
          </a:p>
        </p:txBody>
      </p:sp>
      <p:sp>
        <p:nvSpPr>
          <p:cNvPr id="7173" name="Rectangle 3"/>
          <p:cNvSpPr>
            <a:spLocks noGrp="1" noChangeArrowheads="1"/>
          </p:cNvSpPr>
          <p:nvPr>
            <p:ph type="body" idx="1"/>
          </p:nvPr>
        </p:nvSpPr>
        <p:spPr bwMode="auto">
          <a:xfrm>
            <a:off x="457200" y="1988840"/>
            <a:ext cx="8229600" cy="413732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buNone/>
            </a:pPr>
            <a:r>
              <a:rPr lang="hr-HR" sz="2000" b="1" dirty="0" smtClean="0"/>
              <a:t>PREKRŠAJ </a:t>
            </a:r>
            <a:r>
              <a:rPr lang="hr-HR" sz="2000" b="1" dirty="0">
                <a:solidFill>
                  <a:srgbClr val="C00000"/>
                </a:solidFill>
              </a:rPr>
              <a:t>IZVOĐAČA</a:t>
            </a:r>
            <a:r>
              <a:rPr lang="hr-HR" sz="2000" b="1" dirty="0"/>
              <a:t> </a:t>
            </a:r>
            <a:r>
              <a:rPr lang="hr-HR" sz="2000" b="1" dirty="0" smtClean="0"/>
              <a:t>- </a:t>
            </a:r>
            <a:r>
              <a:rPr lang="hr-HR" sz="2000" dirty="0" smtClean="0"/>
              <a:t>ako </a:t>
            </a:r>
            <a:r>
              <a:rPr lang="hr-HR" sz="2000" dirty="0"/>
              <a:t>se na tehnički pregled ne odazove njezin </a:t>
            </a:r>
            <a:r>
              <a:rPr lang="hr-HR" sz="2000" dirty="0" smtClean="0"/>
              <a:t>predstavnik, kazniti </a:t>
            </a:r>
            <a:r>
              <a:rPr lang="hr-HR" sz="2000" dirty="0"/>
              <a:t>će se za </a:t>
            </a:r>
            <a:r>
              <a:rPr lang="hr-HR" sz="2000" dirty="0" smtClean="0"/>
              <a:t>prekršaj novčanom </a:t>
            </a:r>
            <a:r>
              <a:rPr lang="hr-HR" sz="2000" dirty="0"/>
              <a:t>kaznom </a:t>
            </a:r>
            <a:r>
              <a:rPr lang="hr-HR" sz="2000" dirty="0" smtClean="0"/>
              <a:t> </a:t>
            </a:r>
            <a:endParaRPr lang="hr-HR" sz="2000" dirty="0"/>
          </a:p>
          <a:p>
            <a:pPr marL="0" indent="0" algn="just">
              <a:buNone/>
            </a:pPr>
            <a:endParaRPr lang="hr-HR" sz="800" b="1" dirty="0" smtClean="0"/>
          </a:p>
          <a:p>
            <a:pPr marL="0" indent="0" algn="just">
              <a:buNone/>
            </a:pPr>
            <a:r>
              <a:rPr lang="hr-HR" sz="2000" b="1" dirty="0" smtClean="0"/>
              <a:t>Pravna </a:t>
            </a:r>
            <a:r>
              <a:rPr lang="hr-HR" sz="2000" b="1" dirty="0"/>
              <a:t>osoba</a:t>
            </a:r>
            <a:r>
              <a:rPr lang="hr-HR" sz="2000" dirty="0"/>
              <a:t> </a:t>
            </a:r>
            <a:r>
              <a:rPr lang="hr-HR" sz="2000" dirty="0" smtClean="0"/>
              <a:t>u </a:t>
            </a:r>
            <a:r>
              <a:rPr lang="hr-HR" sz="2000" dirty="0"/>
              <a:t>iznosu od </a:t>
            </a:r>
            <a:r>
              <a:rPr lang="hr-HR" sz="2000" b="1" dirty="0"/>
              <a:t>25.000,00</a:t>
            </a:r>
            <a:r>
              <a:rPr lang="hr-HR" sz="2000" dirty="0"/>
              <a:t> do </a:t>
            </a:r>
            <a:r>
              <a:rPr lang="hr-HR" sz="2000" b="1" dirty="0"/>
              <a:t>50.000,00</a:t>
            </a:r>
            <a:r>
              <a:rPr lang="hr-HR" sz="2000" dirty="0"/>
              <a:t> kuna.</a:t>
            </a:r>
          </a:p>
          <a:p>
            <a:pPr marL="0" indent="0" algn="just">
              <a:buNone/>
            </a:pPr>
            <a:endParaRPr lang="hr-HR" sz="800" b="1" dirty="0" smtClean="0"/>
          </a:p>
          <a:p>
            <a:pPr marL="0" indent="0" algn="just">
              <a:buNone/>
            </a:pPr>
            <a:r>
              <a:rPr lang="hr-HR" sz="2000" b="1" dirty="0" smtClean="0"/>
              <a:t>Fizička </a:t>
            </a:r>
            <a:r>
              <a:rPr lang="hr-HR" sz="2000" b="1" dirty="0"/>
              <a:t>osoba</a:t>
            </a:r>
            <a:r>
              <a:rPr lang="hr-HR" sz="2000" dirty="0"/>
              <a:t> </a:t>
            </a:r>
            <a:r>
              <a:rPr lang="hr-HR" sz="2000" dirty="0" smtClean="0"/>
              <a:t>u </a:t>
            </a:r>
            <a:r>
              <a:rPr lang="hr-HR" sz="2000" dirty="0"/>
              <a:t>iznosu od </a:t>
            </a:r>
            <a:r>
              <a:rPr lang="hr-HR" sz="2000" b="1" dirty="0"/>
              <a:t>15.000,00</a:t>
            </a:r>
            <a:r>
              <a:rPr lang="hr-HR" sz="2000" dirty="0"/>
              <a:t> do </a:t>
            </a:r>
            <a:r>
              <a:rPr lang="hr-HR" sz="2000" b="1" dirty="0"/>
              <a:t>30.000,00</a:t>
            </a:r>
            <a:r>
              <a:rPr lang="hr-HR" sz="2000" dirty="0"/>
              <a:t> kuna</a:t>
            </a:r>
          </a:p>
          <a:p>
            <a:pPr marL="0" indent="0" algn="just">
              <a:buNone/>
            </a:pPr>
            <a:endParaRPr lang="hr-HR" sz="800" b="1" dirty="0" smtClean="0"/>
          </a:p>
          <a:p>
            <a:pPr marL="0" indent="0" algn="just">
              <a:buNone/>
            </a:pPr>
            <a:r>
              <a:rPr lang="hr-HR" sz="2000" b="1" dirty="0" smtClean="0"/>
              <a:t>Pravnoj</a:t>
            </a:r>
            <a:r>
              <a:rPr lang="hr-HR" sz="2000" dirty="0" smtClean="0"/>
              <a:t> odnosno </a:t>
            </a:r>
            <a:r>
              <a:rPr lang="hr-HR" sz="2000" b="1" dirty="0" smtClean="0"/>
              <a:t>fizičkoj </a:t>
            </a:r>
            <a:r>
              <a:rPr lang="hr-HR" sz="2000" dirty="0"/>
              <a:t>osobi u svojstvu izvođača </a:t>
            </a:r>
            <a:r>
              <a:rPr lang="hr-HR" sz="2000" b="1" dirty="0"/>
              <a:t>može se</a:t>
            </a:r>
            <a:r>
              <a:rPr lang="hr-HR" sz="2000" dirty="0"/>
              <a:t> izreći zaštitna mjera zabrane obavljanja djelatnosti u trajanju od </a:t>
            </a:r>
            <a:r>
              <a:rPr lang="hr-HR" sz="2000" b="1" dirty="0"/>
              <a:t>tri do šest </a:t>
            </a:r>
            <a:r>
              <a:rPr lang="hr-HR" sz="2000" b="1" dirty="0" smtClean="0"/>
              <a:t>mjeseci, </a:t>
            </a:r>
            <a:r>
              <a:rPr lang="hr-HR" sz="2000" dirty="0" smtClean="0"/>
              <a:t>a </a:t>
            </a:r>
            <a:r>
              <a:rPr lang="hr-HR" sz="2000" dirty="0"/>
              <a:t>za prekršaj počinjen drugi put uz novčanu kaznu </a:t>
            </a:r>
            <a:r>
              <a:rPr lang="hr-HR" sz="2000" b="1" dirty="0"/>
              <a:t>izreći će se</a:t>
            </a:r>
            <a:r>
              <a:rPr lang="hr-HR" sz="2000" dirty="0"/>
              <a:t> i zaštitna mjera zabrane obavljanja djelatnosti u trajanju od </a:t>
            </a:r>
            <a:r>
              <a:rPr lang="hr-HR" sz="2000" b="1" dirty="0"/>
              <a:t>šest mjeseci do jedne godine</a:t>
            </a:r>
          </a:p>
          <a:p>
            <a:pPr marL="0" indent="0" algn="just">
              <a:buNone/>
            </a:pPr>
            <a:endParaRPr lang="hr-HR" sz="800" b="1" dirty="0" smtClean="0"/>
          </a:p>
          <a:p>
            <a:pPr marL="0" indent="0" algn="just">
              <a:buNone/>
            </a:pPr>
            <a:r>
              <a:rPr lang="hr-HR" sz="2000" b="1" dirty="0" smtClean="0"/>
              <a:t>Glavni </a:t>
            </a:r>
            <a:r>
              <a:rPr lang="hr-HR" sz="2000" b="1" dirty="0"/>
              <a:t>inženjer gradilišta</a:t>
            </a:r>
            <a:r>
              <a:rPr lang="hr-HR" sz="2000" dirty="0"/>
              <a:t>, </a:t>
            </a:r>
            <a:r>
              <a:rPr lang="hr-HR" sz="2000" b="1" dirty="0"/>
              <a:t>inženjer gradilišta</a:t>
            </a:r>
            <a:r>
              <a:rPr lang="hr-HR" sz="2000" dirty="0"/>
              <a:t> odnosno </a:t>
            </a:r>
            <a:r>
              <a:rPr lang="hr-HR" sz="2000" b="1" dirty="0"/>
              <a:t>voditelj radova</a:t>
            </a:r>
            <a:r>
              <a:rPr lang="hr-HR" sz="2000" dirty="0"/>
              <a:t> će se za prekršaj kazniti novčanom kaznom u iznosu od </a:t>
            </a:r>
            <a:r>
              <a:rPr lang="hr-HR" sz="2000" b="1" dirty="0"/>
              <a:t>15.000,00</a:t>
            </a:r>
            <a:r>
              <a:rPr lang="hr-HR" sz="2000" dirty="0"/>
              <a:t> do </a:t>
            </a:r>
            <a:r>
              <a:rPr lang="hr-HR" sz="2000" b="1" dirty="0"/>
              <a:t>30.000,00</a:t>
            </a:r>
            <a:r>
              <a:rPr lang="hr-HR" sz="2000" dirty="0"/>
              <a:t> kuna</a:t>
            </a:r>
          </a:p>
        </p:txBody>
      </p:sp>
    </p:spTree>
    <p:extLst>
      <p:ext uri="{BB962C8B-B14F-4D97-AF65-F5344CB8AC3E}">
        <p14:creationId xmlns:p14="http://schemas.microsoft.com/office/powerpoint/2010/main" val="1309777711"/>
      </p:ext>
    </p:extLst>
  </p:cSld>
  <p:clrMapOvr>
    <a:masterClrMapping/>
  </p:clrMapOvr>
  <mc:AlternateContent xmlns:mc="http://schemas.openxmlformats.org/markup-compatibility/2006" xmlns:p14="http://schemas.microsoft.com/office/powerpoint/2010/main">
    <mc:Choice Requires="p14">
      <p:transition spd="slow" p14:dur="2000" advTm="15205"/>
    </mc:Choice>
    <mc:Fallback xmlns="">
      <p:transition spd="slow" advTm="15205"/>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52</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smtClean="0">
                <a:solidFill>
                  <a:srgbClr val="002060"/>
                </a:solidFill>
              </a:rPr>
              <a:t>OBVEZA NADZORNOG INŽENJERA I PREKRŠAJNA ODREDBA  </a:t>
            </a:r>
            <a:endParaRPr lang="hr-HR" altLang="sr-Latn-RS" sz="3200" b="1" dirty="0">
              <a:solidFill>
                <a:srgbClr val="002060"/>
              </a:solidFill>
            </a:endParaRPr>
          </a:p>
        </p:txBody>
      </p:sp>
      <p:sp>
        <p:nvSpPr>
          <p:cNvPr id="7173" name="Rectangle 3"/>
          <p:cNvSpPr>
            <a:spLocks noGrp="1" noChangeArrowheads="1"/>
          </p:cNvSpPr>
          <p:nvPr>
            <p:ph type="body" idx="1"/>
          </p:nvPr>
        </p:nvSpPr>
        <p:spPr bwMode="auto">
          <a:xfrm>
            <a:off x="457200" y="1916832"/>
            <a:ext cx="8229600" cy="396044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just">
              <a:spcBef>
                <a:spcPts val="1200"/>
              </a:spcBef>
              <a:buNone/>
            </a:pPr>
            <a:r>
              <a:rPr lang="hr-HR" sz="1900" b="1" dirty="0" smtClean="0"/>
              <a:t>PREKRŠAJ </a:t>
            </a:r>
            <a:r>
              <a:rPr lang="hr-HR" sz="1900" b="1" dirty="0">
                <a:solidFill>
                  <a:srgbClr val="00B0F0"/>
                </a:solidFill>
              </a:rPr>
              <a:t>STRUČNOG NADZORA </a:t>
            </a:r>
            <a:r>
              <a:rPr lang="hr-HR" sz="1900" b="1" dirty="0" smtClean="0"/>
              <a:t>– ako ne </a:t>
            </a:r>
            <a:r>
              <a:rPr lang="hr-HR" sz="1900" b="1" dirty="0"/>
              <a:t>sastavi završno izvješće o izvedbi građevine (članak 58. stavak 1. podstavak 6</a:t>
            </a:r>
            <a:r>
              <a:rPr lang="hr-HR" sz="1900" b="1" dirty="0" smtClean="0"/>
              <a:t>.) ili </a:t>
            </a:r>
            <a:r>
              <a:rPr lang="hr-HR" sz="1900" b="1" dirty="0"/>
              <a:t>ako se na tehnički pregled ne odazove njezin predstavnik (članak 140. stavak 4</a:t>
            </a:r>
            <a:r>
              <a:rPr lang="hr-HR" sz="1900" b="1" dirty="0" smtClean="0"/>
              <a:t>.).</a:t>
            </a:r>
          </a:p>
          <a:p>
            <a:pPr marL="0" indent="0" algn="just">
              <a:spcBef>
                <a:spcPts val="1200"/>
              </a:spcBef>
              <a:buNone/>
            </a:pPr>
            <a:r>
              <a:rPr lang="hr-HR" sz="1900" dirty="0" smtClean="0"/>
              <a:t>kaznit </a:t>
            </a:r>
            <a:r>
              <a:rPr lang="hr-HR" sz="1900" dirty="0"/>
              <a:t>će se novčanom kaznom</a:t>
            </a:r>
            <a:r>
              <a:rPr lang="hr-HR" sz="1900" dirty="0" smtClean="0"/>
              <a:t>:</a:t>
            </a:r>
            <a:endParaRPr lang="hr-HR" sz="1900" dirty="0"/>
          </a:p>
          <a:p>
            <a:pPr marL="0" indent="0" algn="just">
              <a:buNone/>
            </a:pPr>
            <a:endParaRPr lang="hr-HR" sz="800" b="1" dirty="0"/>
          </a:p>
          <a:p>
            <a:pPr marL="0" indent="0" algn="just">
              <a:buNone/>
            </a:pPr>
            <a:r>
              <a:rPr lang="hr-HR" sz="1900" b="1" dirty="0"/>
              <a:t>Pravna osoba </a:t>
            </a:r>
            <a:r>
              <a:rPr lang="hr-HR" sz="1900" dirty="0"/>
              <a:t>u iznosu od </a:t>
            </a:r>
            <a:r>
              <a:rPr lang="hr-HR" sz="1900" b="1" dirty="0"/>
              <a:t>25.000,00 </a:t>
            </a:r>
            <a:r>
              <a:rPr lang="hr-HR" sz="1900" dirty="0"/>
              <a:t>do </a:t>
            </a:r>
            <a:r>
              <a:rPr lang="hr-HR" sz="1900" b="1" dirty="0"/>
              <a:t>50.000,00 kuna </a:t>
            </a:r>
          </a:p>
          <a:p>
            <a:pPr marL="0" indent="0" algn="just">
              <a:buNone/>
            </a:pPr>
            <a:endParaRPr lang="hr-HR" sz="800" b="1" dirty="0"/>
          </a:p>
          <a:p>
            <a:pPr marL="0" indent="0" algn="just">
              <a:buNone/>
            </a:pPr>
            <a:r>
              <a:rPr lang="hr-HR" sz="1900" b="1" dirty="0"/>
              <a:t>Fizička osoba </a:t>
            </a:r>
            <a:r>
              <a:rPr lang="hr-HR" sz="1900" dirty="0"/>
              <a:t>u iznosu od </a:t>
            </a:r>
            <a:r>
              <a:rPr lang="hr-HR" sz="1900" b="1" dirty="0"/>
              <a:t>15.000,00</a:t>
            </a:r>
            <a:r>
              <a:rPr lang="hr-HR" sz="1900" dirty="0"/>
              <a:t> do </a:t>
            </a:r>
            <a:r>
              <a:rPr lang="hr-HR" sz="1900" b="1" dirty="0"/>
              <a:t>30.000,00</a:t>
            </a:r>
            <a:r>
              <a:rPr lang="hr-HR" sz="1900" dirty="0"/>
              <a:t> kuna</a:t>
            </a:r>
          </a:p>
          <a:p>
            <a:pPr marL="0" indent="0" algn="just">
              <a:buNone/>
            </a:pPr>
            <a:endParaRPr lang="hr-HR" sz="800" dirty="0"/>
          </a:p>
          <a:p>
            <a:pPr marL="0" indent="0" algn="just">
              <a:buNone/>
            </a:pPr>
            <a:r>
              <a:rPr lang="hr-HR" sz="1900" dirty="0"/>
              <a:t>Uz kaznu za prekršaj osobi koja obavlja stručni nadzor </a:t>
            </a:r>
            <a:r>
              <a:rPr lang="hr-HR" sz="1900" b="1" dirty="0"/>
              <a:t>može se</a:t>
            </a:r>
            <a:r>
              <a:rPr lang="hr-HR" sz="1900" dirty="0"/>
              <a:t> izreći zaštitna mjera zabrane obavljanja stručnog nadzora u trajanju od </a:t>
            </a:r>
            <a:r>
              <a:rPr lang="hr-HR" sz="1900" b="1" dirty="0"/>
              <a:t>tri do šest mjeseci</a:t>
            </a:r>
            <a:r>
              <a:rPr lang="hr-HR" sz="1900" dirty="0"/>
              <a:t> </a:t>
            </a:r>
          </a:p>
          <a:p>
            <a:pPr marL="0" indent="0" algn="just">
              <a:buNone/>
            </a:pPr>
            <a:r>
              <a:rPr lang="hr-HR" sz="1900" dirty="0"/>
              <a:t>Za prekršaj počinjen drugi puta uz novčanu kaznu </a:t>
            </a:r>
            <a:r>
              <a:rPr lang="hr-HR" sz="1900" b="1" dirty="0"/>
              <a:t>izreći će se</a:t>
            </a:r>
            <a:r>
              <a:rPr lang="hr-HR" sz="1900" dirty="0"/>
              <a:t> zaštitna</a:t>
            </a:r>
            <a:r>
              <a:rPr lang="hr-HR" sz="1800" dirty="0"/>
              <a:t> mjera zabrane obavljanja stručnog nadzora u trajanju od </a:t>
            </a:r>
            <a:r>
              <a:rPr lang="hr-HR" sz="1800" b="1" dirty="0"/>
              <a:t>šest mjeseci do jedne godine</a:t>
            </a:r>
            <a:r>
              <a:rPr lang="hr-HR" sz="1800" b="1" dirty="0" smtClean="0"/>
              <a:t>.</a:t>
            </a:r>
            <a:endParaRPr lang="hr-HR" sz="1800" b="1" dirty="0"/>
          </a:p>
        </p:txBody>
      </p:sp>
    </p:spTree>
    <p:extLst>
      <p:ext uri="{BB962C8B-B14F-4D97-AF65-F5344CB8AC3E}">
        <p14:creationId xmlns:p14="http://schemas.microsoft.com/office/powerpoint/2010/main" val="3766631448"/>
      </p:ext>
    </p:extLst>
  </p:cSld>
  <p:clrMapOvr>
    <a:masterClrMapping/>
  </p:clrMapOvr>
  <mc:AlternateContent xmlns:mc="http://schemas.openxmlformats.org/markup-compatibility/2006" xmlns:p14="http://schemas.microsoft.com/office/powerpoint/2010/main">
    <mc:Choice Requires="p14">
      <p:transition spd="slow" p14:dur="2000" advTm="11183"/>
    </mc:Choice>
    <mc:Fallback xmlns="">
      <p:transition spd="slow" advTm="11183"/>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hr-HR" altLang="ko-KR" sz="3200" b="1" dirty="0" smtClean="0">
                <a:solidFill>
                  <a:srgbClr val="002060"/>
                </a:solidFill>
              </a:rPr>
              <a:t>OPASNO IZVOĐENJE GRAĐEVINSKIH RADOVA Članak 221.Kaznenog zakona</a:t>
            </a:r>
            <a:r>
              <a:rPr kumimoji="1" lang="hr-HR" altLang="ko-KR" sz="3600" dirty="0"/>
              <a:t/>
            </a:r>
            <a:br>
              <a:rPr kumimoji="1" lang="hr-HR" altLang="ko-KR" sz="3600" dirty="0"/>
            </a:br>
            <a:r>
              <a:rPr kumimoji="1" lang="hr-HR" altLang="ko-KR" sz="3600" dirty="0">
                <a:solidFill>
                  <a:srgbClr val="002060"/>
                </a:solidFill>
              </a:rPr>
              <a:t/>
            </a:r>
            <a:br>
              <a:rPr kumimoji="1" lang="hr-HR" altLang="ko-KR" sz="3600" dirty="0">
                <a:solidFill>
                  <a:srgbClr val="002060"/>
                </a:solidFill>
              </a:rPr>
            </a:br>
            <a:endParaRPr lang="hr-HR" sz="3600" dirty="0"/>
          </a:p>
        </p:txBody>
      </p:sp>
      <p:sp>
        <p:nvSpPr>
          <p:cNvPr id="3" name="Content Placeholder 2"/>
          <p:cNvSpPr>
            <a:spLocks noGrp="1"/>
          </p:cNvSpPr>
          <p:nvPr>
            <p:ph idx="1"/>
          </p:nvPr>
        </p:nvSpPr>
        <p:spPr/>
        <p:txBody>
          <a:bodyPr/>
          <a:lstStyle/>
          <a:p>
            <a:pPr marL="0" indent="0" algn="just" eaLnBrk="1" hangingPunct="1">
              <a:buNone/>
            </a:pPr>
            <a:r>
              <a:rPr kumimoji="1" lang="hr-HR" altLang="ko-KR" sz="2000" dirty="0" smtClean="0"/>
              <a:t>(</a:t>
            </a:r>
            <a:r>
              <a:rPr kumimoji="1" lang="hr-HR" altLang="ko-KR" sz="2000" dirty="0"/>
              <a:t>1) Tko pri projektiranju, provođenju stručnog nadzora nad građenjem, građenju ili izvođenju pojedinih radova ili uklanjanju građevine, postupajući protivno propisima ili opće priznatim pravilima struke, izazove opasnost za život ili tijelo ljudi ili za imovinu većeg opsega, kaznit će se kaznom zatvora od šest mjeseci do pet godina.</a:t>
            </a:r>
          </a:p>
          <a:p>
            <a:pPr marL="0" indent="0" algn="just" eaLnBrk="1" hangingPunct="1">
              <a:buNone/>
            </a:pPr>
            <a:endParaRPr kumimoji="1" lang="hr-HR" altLang="ko-KR" sz="2000" dirty="0"/>
          </a:p>
          <a:p>
            <a:pPr marL="0" indent="0" algn="just" eaLnBrk="1" hangingPunct="1">
              <a:buNone/>
            </a:pPr>
            <a:r>
              <a:rPr kumimoji="1" lang="hr-HR" altLang="ko-KR" sz="2000" dirty="0"/>
              <a:t>(2) Tko kazneno djelo iz stavka 1. ovoga članka počini iz nehaja, kaznit će se kaznom zatvora do tri godine.</a:t>
            </a:r>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53</a:t>
            </a:fld>
            <a:endParaRPr lang="hr-HR" altLang="sr-Latn-RS"/>
          </a:p>
        </p:txBody>
      </p:sp>
    </p:spTree>
    <p:extLst>
      <p:ext uri="{BB962C8B-B14F-4D97-AF65-F5344CB8AC3E}">
        <p14:creationId xmlns:p14="http://schemas.microsoft.com/office/powerpoint/2010/main" val="3723297191"/>
      </p:ext>
    </p:extLst>
  </p:cSld>
  <p:clrMapOvr>
    <a:masterClrMapping/>
  </p:clrMapOvr>
  <mc:AlternateContent xmlns:mc="http://schemas.openxmlformats.org/markup-compatibility/2006" xmlns:p14="http://schemas.microsoft.com/office/powerpoint/2010/main">
    <mc:Choice Requires="p14">
      <p:transition spd="slow" p14:dur="2000" advTm="19239"/>
    </mc:Choice>
    <mc:Fallback xmlns="">
      <p:transition spd="slow" advTm="19239"/>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kumimoji="1" lang="hr-HR" altLang="ko-KR" sz="3200" b="1" dirty="0">
                <a:solidFill>
                  <a:srgbClr val="002060"/>
                </a:solidFill>
              </a:rPr>
              <a:t>Teška kaznena djela protiv opće sigurnosti</a:t>
            </a:r>
            <a:br>
              <a:rPr kumimoji="1" lang="hr-HR" altLang="ko-KR" sz="3200" b="1" dirty="0">
                <a:solidFill>
                  <a:srgbClr val="002060"/>
                </a:solidFill>
              </a:rPr>
            </a:br>
            <a:r>
              <a:rPr kumimoji="1" lang="hr-HR" altLang="ko-KR" sz="3200" b="1" dirty="0" smtClean="0">
                <a:solidFill>
                  <a:srgbClr val="002060"/>
                </a:solidFill>
              </a:rPr>
              <a:t>Članak 222. Kaznenog zakona</a:t>
            </a:r>
            <a:r>
              <a:rPr kumimoji="1" lang="hr-HR" altLang="ko-KR" sz="3200" b="1" dirty="0">
                <a:solidFill>
                  <a:srgbClr val="002060"/>
                </a:solidFill>
              </a:rPr>
              <a:t/>
            </a:r>
            <a:br>
              <a:rPr kumimoji="1" lang="hr-HR" altLang="ko-KR" sz="3200" b="1" dirty="0">
                <a:solidFill>
                  <a:srgbClr val="002060"/>
                </a:solidFill>
              </a:rPr>
            </a:br>
            <a:r>
              <a:rPr kumimoji="1" lang="hr-HR" altLang="ko-KR" sz="3600" dirty="0"/>
              <a:t/>
            </a:r>
            <a:br>
              <a:rPr kumimoji="1" lang="hr-HR" altLang="ko-KR" sz="3600" dirty="0"/>
            </a:br>
            <a:r>
              <a:rPr kumimoji="1" lang="hr-HR" altLang="ko-KR" sz="3600" dirty="0">
                <a:solidFill>
                  <a:srgbClr val="002060"/>
                </a:solidFill>
              </a:rPr>
              <a:t/>
            </a:r>
            <a:br>
              <a:rPr kumimoji="1" lang="hr-HR" altLang="ko-KR" sz="3600" dirty="0">
                <a:solidFill>
                  <a:srgbClr val="002060"/>
                </a:solidFill>
              </a:rPr>
            </a:br>
            <a:endParaRPr lang="hr-HR" sz="3600" dirty="0"/>
          </a:p>
        </p:txBody>
      </p:sp>
      <p:sp>
        <p:nvSpPr>
          <p:cNvPr id="3" name="Content Placeholder 2"/>
          <p:cNvSpPr>
            <a:spLocks noGrp="1"/>
          </p:cNvSpPr>
          <p:nvPr>
            <p:ph idx="1"/>
          </p:nvPr>
        </p:nvSpPr>
        <p:spPr/>
        <p:txBody>
          <a:bodyPr/>
          <a:lstStyle/>
          <a:p>
            <a:pPr marL="0" indent="0" algn="just" eaLnBrk="1" hangingPunct="1">
              <a:buNone/>
            </a:pPr>
            <a:r>
              <a:rPr kumimoji="1" lang="hr-HR" altLang="ko-KR" sz="2000" dirty="0" smtClean="0"/>
              <a:t>(</a:t>
            </a:r>
            <a:r>
              <a:rPr kumimoji="1" lang="hr-HR" altLang="ko-KR" sz="2000" dirty="0"/>
              <a:t>1) Ako je kaznenim djelom iz članka 215. stavka 1. i 2., članka 216. stavka 1., 2. i 3., članka 217. stavka 1., članka 219. i </a:t>
            </a:r>
            <a:r>
              <a:rPr kumimoji="1" lang="hr-HR" altLang="ko-KR" sz="2000" b="1" dirty="0"/>
              <a:t>članka 221. stavka 1.</a:t>
            </a:r>
            <a:r>
              <a:rPr kumimoji="1" lang="hr-HR" altLang="ko-KR" sz="2000" dirty="0"/>
              <a:t> ovoga Zakona prouzročena teška tjelesna ozljeda neke osobe ili imovinska šteta velikih razmjera, počinitelj će se kazniti kaznom zatvora od jedne do deset godina.</a:t>
            </a:r>
          </a:p>
          <a:p>
            <a:pPr marL="0" indent="0" algn="just" eaLnBrk="1" hangingPunct="1">
              <a:buNone/>
            </a:pPr>
            <a:r>
              <a:rPr kumimoji="1" lang="hr-HR" altLang="ko-KR" sz="2000" dirty="0"/>
              <a:t>(2) Ako je kaznenim djelom navedenim u stavku 1. ovoga članka prouzročena smrt jedne ili više osoba, počinitelj će se kazniti kaznom zatvora od tri do petnaest godina</a:t>
            </a:r>
            <a:r>
              <a:rPr kumimoji="1" lang="hr-HR" altLang="ko-KR" sz="2000" dirty="0" smtClean="0"/>
              <a:t>.</a:t>
            </a:r>
          </a:p>
          <a:p>
            <a:pPr marL="0" indent="0" algn="just" eaLnBrk="1" hangingPunct="1">
              <a:buNone/>
            </a:pPr>
            <a:r>
              <a:rPr kumimoji="1" lang="hr-HR" altLang="ko-KR" sz="2000" dirty="0"/>
              <a:t>3) Ako je kaznenim djelom iz članka 215. stavka 3., članka 216. stavka 4., članak 217. stavka 2. i članka </a:t>
            </a:r>
            <a:r>
              <a:rPr kumimoji="1" lang="hr-HR" altLang="ko-KR" sz="2000" b="1" dirty="0"/>
              <a:t>221. stavka 2. </a:t>
            </a:r>
            <a:r>
              <a:rPr kumimoji="1" lang="hr-HR" altLang="ko-KR" sz="2000" dirty="0"/>
              <a:t>ovoga Zakona prouzročena teška tjelesna ozljeda neke osobe ili imovinska šteta velikih razmjera</a:t>
            </a:r>
            <a:r>
              <a:rPr kumimoji="1" lang="hr-HR" altLang="ko-KR" sz="2000" dirty="0" smtClean="0"/>
              <a:t>, počinitelj </a:t>
            </a:r>
            <a:r>
              <a:rPr kumimoji="1" lang="hr-HR" altLang="ko-KR" sz="2000" dirty="0"/>
              <a:t>će se kazniti kaznom zatvora od šest mjeseci do pet godina.</a:t>
            </a:r>
          </a:p>
          <a:p>
            <a:pPr marL="0" indent="0" algn="just" eaLnBrk="1" hangingPunct="1">
              <a:buNone/>
            </a:pPr>
            <a:r>
              <a:rPr kumimoji="1" lang="hr-HR" altLang="ko-KR" sz="2000" dirty="0" smtClean="0"/>
              <a:t>(</a:t>
            </a:r>
            <a:r>
              <a:rPr kumimoji="1" lang="hr-HR" altLang="ko-KR" sz="2000" dirty="0"/>
              <a:t>4) Ako je kaznenim djelom navedenim u stavku 3. ovoga članka prouzročena smrt jedne ili više osoba, počinitelj će se kazniti kaznom zatvora od jedne do osam godina.</a:t>
            </a:r>
          </a:p>
          <a:p>
            <a:pPr marL="0" indent="0" algn="just" eaLnBrk="1" hangingPunct="1">
              <a:buNone/>
            </a:pPr>
            <a:endParaRPr kumimoji="1" lang="hr-HR" altLang="ko-KR" sz="2000" dirty="0"/>
          </a:p>
        </p:txBody>
      </p:sp>
      <p:sp>
        <p:nvSpPr>
          <p:cNvPr id="4" name="Date Placeholder 3"/>
          <p:cNvSpPr>
            <a:spLocks noGrp="1"/>
          </p:cNvSpPr>
          <p:nvPr>
            <p:ph type="dt" sz="half" idx="10"/>
          </p:nvPr>
        </p:nvSpPr>
        <p:spPr/>
        <p:txBody>
          <a:bodyPr/>
          <a:lstStyle/>
          <a:p>
            <a:r>
              <a:rPr lang="hr-HR" altLang="sr-Latn-RS" dirty="0"/>
              <a:t>Davorin Oršanić</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54</a:t>
            </a:fld>
            <a:endParaRPr lang="hr-HR" altLang="sr-Latn-RS"/>
          </a:p>
        </p:txBody>
      </p:sp>
    </p:spTree>
    <p:extLst>
      <p:ext uri="{BB962C8B-B14F-4D97-AF65-F5344CB8AC3E}">
        <p14:creationId xmlns:p14="http://schemas.microsoft.com/office/powerpoint/2010/main" val="4177821722"/>
      </p:ext>
    </p:extLst>
  </p:cSld>
  <p:clrMapOvr>
    <a:masterClrMapping/>
  </p:clrMapOvr>
  <mc:AlternateContent xmlns:mc="http://schemas.openxmlformats.org/markup-compatibility/2006" xmlns:p14="http://schemas.microsoft.com/office/powerpoint/2010/main">
    <mc:Choice Requires="p14">
      <p:transition spd="slow" p14:dur="2000" advTm="17953"/>
    </mc:Choice>
    <mc:Fallback xmlns="">
      <p:transition spd="slow" advTm="17953"/>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hr-HR" altLang="sr-Latn-RS"/>
              <a:t>Ime i prezime predavača</a:t>
            </a:r>
          </a:p>
        </p:txBody>
      </p:sp>
      <p:sp>
        <p:nvSpPr>
          <p:cNvPr id="5" name="Slide Number Placeholder 4"/>
          <p:cNvSpPr>
            <a:spLocks noGrp="1"/>
          </p:cNvSpPr>
          <p:nvPr>
            <p:ph type="sldNum" sz="quarter" idx="11"/>
          </p:nvPr>
        </p:nvSpPr>
        <p:spPr/>
        <p:txBody>
          <a:bodyPr/>
          <a:lstStyle/>
          <a:p>
            <a:pPr>
              <a:defRPr/>
            </a:pPr>
            <a:fld id="{CA97B197-5111-4B02-8047-EF5F65D3E305}" type="slidenum">
              <a:rPr lang="hr-HR" altLang="sr-Latn-RS" smtClean="0"/>
              <a:pPr>
                <a:defRPr/>
              </a:pPr>
              <a:t>55</a:t>
            </a:fld>
            <a:endParaRPr lang="hr-HR" altLang="sr-Latn-RS"/>
          </a:p>
        </p:txBody>
      </p:sp>
      <p:pic>
        <p:nvPicPr>
          <p:cNvPr id="1026" name="Picture 2" descr="Slikovni rezultat za potresna karta hrvatske"/>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29541"/>
            <a:ext cx="6516216" cy="624131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625704" y="5733256"/>
            <a:ext cx="2518296" cy="369332"/>
          </a:xfrm>
          <a:prstGeom prst="rect">
            <a:avLst/>
          </a:prstGeom>
          <a:noFill/>
        </p:spPr>
        <p:txBody>
          <a:bodyPr wrap="square" rtlCol="0">
            <a:spAutoFit/>
          </a:bodyPr>
          <a:lstStyle/>
          <a:p>
            <a:r>
              <a:rPr lang="hr-HR" dirty="0"/>
              <a:t>Zahvaljujem na </a:t>
            </a:r>
            <a:r>
              <a:rPr lang="hr-HR" dirty="0" smtClean="0"/>
              <a:t>pažnji </a:t>
            </a:r>
            <a:endParaRPr lang="hr-HR" dirty="0"/>
          </a:p>
        </p:txBody>
      </p:sp>
    </p:spTree>
    <p:extLst>
      <p:ext uri="{BB962C8B-B14F-4D97-AF65-F5344CB8AC3E}">
        <p14:creationId xmlns:p14="http://schemas.microsoft.com/office/powerpoint/2010/main" val="2349815008"/>
      </p:ext>
    </p:extLst>
  </p:cSld>
  <p:clrMapOvr>
    <a:masterClrMapping/>
  </p:clrMapOvr>
  <mc:AlternateContent xmlns:mc="http://schemas.openxmlformats.org/markup-compatibility/2006" xmlns:p14="http://schemas.microsoft.com/office/powerpoint/2010/main">
    <mc:Choice Requires="p14">
      <p:transition spd="slow" p14:dur="2000" advTm="13130"/>
    </mc:Choice>
    <mc:Fallback xmlns="">
      <p:transition spd="slow" advTm="1313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6</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57200" y="188796"/>
            <a:ext cx="82296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spc="600" dirty="0">
                <a:solidFill>
                  <a:srgbClr val="002060"/>
                </a:solidFill>
              </a:rPr>
              <a:t>IZNIMNO</a:t>
            </a:r>
            <a:r>
              <a:rPr lang="hr-HR" altLang="sr-Latn-RS" sz="3200" b="1" dirty="0">
                <a:solidFill>
                  <a:srgbClr val="002060"/>
                </a:solidFill>
              </a:rPr>
              <a:t> </a:t>
            </a:r>
            <a:br>
              <a:rPr lang="hr-HR" altLang="sr-Latn-RS" sz="3200" b="1" dirty="0">
                <a:solidFill>
                  <a:srgbClr val="002060"/>
                </a:solidFill>
              </a:rPr>
            </a:br>
            <a:r>
              <a:rPr lang="hr-HR" altLang="sr-Latn-RS" sz="3200" b="1" dirty="0">
                <a:solidFill>
                  <a:srgbClr val="002060"/>
                </a:solidFill>
              </a:rPr>
              <a:t>PROTIVNO PROSTORNOM PLANU</a:t>
            </a:r>
          </a:p>
        </p:txBody>
      </p:sp>
      <p:sp>
        <p:nvSpPr>
          <p:cNvPr id="7173" name="Rectangle 3"/>
          <p:cNvSpPr>
            <a:spLocks noGrp="1" noChangeArrowheads="1"/>
          </p:cNvSpPr>
          <p:nvPr>
            <p:ph type="body" idx="1"/>
          </p:nvPr>
        </p:nvSpPr>
        <p:spPr bwMode="auto">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v"/>
            </a:pPr>
            <a:r>
              <a:rPr lang="hr-HR" altLang="sr-Latn-RS" sz="2000" b="1" dirty="0">
                <a:solidFill>
                  <a:srgbClr val="002060"/>
                </a:solidFill>
              </a:rPr>
              <a:t>mogu se projektirati, graditi i izvoditi radovi n</a:t>
            </a:r>
            <a:r>
              <a:rPr lang="hr-HR" altLang="sr-Latn-RS" sz="2000" b="1" dirty="0"/>
              <a:t>a:</a:t>
            </a:r>
          </a:p>
          <a:p>
            <a:pPr marL="0" indent="0" algn="just">
              <a:buNone/>
            </a:pPr>
            <a:endParaRPr lang="hr-HR" altLang="sr-Latn-RS" sz="2000" dirty="0"/>
          </a:p>
          <a:p>
            <a:pPr algn="just">
              <a:buFont typeface="Wingdings" panose="05000000000000000000" pitchFamily="2" charset="2"/>
              <a:buChar char="Ø"/>
            </a:pPr>
            <a:r>
              <a:rPr lang="hr-HR" altLang="sr-Latn-RS" sz="2000" dirty="0" smtClean="0"/>
              <a:t>završavanju </a:t>
            </a:r>
            <a:r>
              <a:rPr lang="hr-HR" altLang="sr-Latn-RS" sz="2000" dirty="0"/>
              <a:t>nezavršene zgrade, odnosno nezavršenog dijela zgrade, stambene namjene, poslovne namjene koja nije proizvodna ili nije namijenjena za obavljanje isključivo poljoprivredne djelatnosti, za koju je doneseno </a:t>
            </a:r>
            <a:r>
              <a:rPr lang="hr-HR" altLang="sr-Latn-RS" sz="2000" dirty="0" smtClean="0"/>
              <a:t>→ rješenje </a:t>
            </a:r>
            <a:r>
              <a:rPr lang="hr-HR" altLang="sr-Latn-RS" sz="2000" dirty="0"/>
              <a:t>o izvedenom stanju u okviru ozakonjenih gabarita te za izvođenje na istoj fasade i ravnog, kosog ili zaobljenog krova bez nadozida</a:t>
            </a:r>
          </a:p>
          <a:p>
            <a:pPr marL="0" indent="0" algn="just">
              <a:buNone/>
            </a:pPr>
            <a:endParaRPr lang="hr-HR" altLang="sr-Latn-RS" sz="2000" dirty="0"/>
          </a:p>
          <a:p>
            <a:pPr algn="just">
              <a:buFont typeface="Wingdings" panose="05000000000000000000" pitchFamily="2" charset="2"/>
              <a:buChar char="Ø"/>
            </a:pPr>
            <a:r>
              <a:rPr lang="hr-HR" altLang="sr-Latn-RS" sz="2000" dirty="0" smtClean="0"/>
              <a:t>rekonstrukciji </a:t>
            </a:r>
            <a:r>
              <a:rPr lang="hr-HR" altLang="sr-Latn-RS" sz="2000" dirty="0"/>
              <a:t>zgrade stambene namjene, poslovne namjene koja nije proizvodna ili nije namijenjena za obavljanje isključivo poljoprivredne djelatnosti, koja je → ozakonjena kao završena s ravnim krovom, a koja se rekonstrukcija sastoji u izvođenju kosog ili zaobljenog krova bez nadozida.</a:t>
            </a:r>
          </a:p>
          <a:p>
            <a:pPr marL="0" indent="0">
              <a:buNone/>
            </a:pPr>
            <a:endParaRPr lang="hr-HR" altLang="sr-Latn-RS" sz="1200" dirty="0"/>
          </a:p>
        </p:txBody>
      </p:sp>
    </p:spTree>
    <p:extLst>
      <p:ext uri="{BB962C8B-B14F-4D97-AF65-F5344CB8AC3E}">
        <p14:creationId xmlns:p14="http://schemas.microsoft.com/office/powerpoint/2010/main" val="2100204003"/>
      </p:ext>
    </p:extLst>
  </p:cSld>
  <p:clrMapOvr>
    <a:masterClrMapping/>
  </p:clrMapOvr>
  <p:transition spd="slow" advTm="32322">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7</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57200" y="329407"/>
            <a:ext cx="8229600" cy="1143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spc="600" dirty="0">
                <a:solidFill>
                  <a:srgbClr val="002060"/>
                </a:solidFill>
              </a:rPr>
              <a:t>IZNIMNO</a:t>
            </a:r>
            <a:r>
              <a:rPr lang="hr-HR" altLang="sr-Latn-RS" sz="3200" b="1" dirty="0">
                <a:solidFill>
                  <a:srgbClr val="002060"/>
                </a:solidFill>
              </a:rPr>
              <a:t> </a:t>
            </a:r>
            <a:br>
              <a:rPr lang="hr-HR" altLang="sr-Latn-RS" sz="3200" b="1" dirty="0">
                <a:solidFill>
                  <a:srgbClr val="002060"/>
                </a:solidFill>
              </a:rPr>
            </a:br>
            <a:r>
              <a:rPr lang="hr-HR" altLang="sr-Latn-RS" sz="3200" b="1" dirty="0">
                <a:solidFill>
                  <a:srgbClr val="002060"/>
                </a:solidFill>
              </a:rPr>
              <a:t>PROTIVNO PROSTORNOM PLANU</a:t>
            </a:r>
          </a:p>
        </p:txBody>
      </p:sp>
      <p:sp>
        <p:nvSpPr>
          <p:cNvPr id="7173" name="Rectangle 3"/>
          <p:cNvSpPr>
            <a:spLocks noGrp="1" noChangeArrowheads="1"/>
          </p:cNvSpPr>
          <p:nvPr>
            <p:ph type="body" idx="1"/>
          </p:nvPr>
        </p:nvSpPr>
        <p:spPr bwMode="auto">
          <a:xfrm>
            <a:off x="355600" y="1664097"/>
            <a:ext cx="8229600" cy="45259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just">
              <a:buNone/>
            </a:pPr>
            <a:endParaRPr lang="hr-HR" altLang="sr-Latn-RS" sz="2000" dirty="0"/>
          </a:p>
          <a:p>
            <a:pPr algn="just">
              <a:buFont typeface="Wingdings" panose="05000000000000000000" pitchFamily="2" charset="2"/>
              <a:buChar char="Ø"/>
            </a:pPr>
            <a:r>
              <a:rPr lang="hr-HR" altLang="sr-Latn-RS" sz="2000" dirty="0" smtClean="0"/>
              <a:t>građevnoj </a:t>
            </a:r>
            <a:r>
              <a:rPr lang="hr-HR" altLang="sr-Latn-RS" sz="2000" dirty="0"/>
              <a:t>čestici postojeće zgrade za potrebe te zgrade radi izgradnje </a:t>
            </a:r>
            <a:r>
              <a:rPr lang="hr-HR" altLang="sr-Latn-RS" sz="2000" b="1" dirty="0"/>
              <a:t>cisterne za vodu i septičke jame zapremine do 27 </a:t>
            </a:r>
            <a:r>
              <a:rPr lang="hr-HR" altLang="sr-Latn-RS" sz="2000" dirty="0"/>
              <a:t>m³ te sustava </a:t>
            </a:r>
            <a:r>
              <a:rPr lang="hr-HR" altLang="sr-Latn-RS" sz="2000" b="1" dirty="0"/>
              <a:t>sunčanih kolektora</a:t>
            </a:r>
            <a:r>
              <a:rPr lang="hr-HR" altLang="sr-Latn-RS" sz="2000" dirty="0"/>
              <a:t>, odnosno </a:t>
            </a:r>
            <a:r>
              <a:rPr lang="hr-HR" altLang="sr-Latn-RS" sz="2000" b="1" dirty="0" err="1"/>
              <a:t>fotonaponskih</a:t>
            </a:r>
            <a:r>
              <a:rPr lang="hr-HR" altLang="sr-Latn-RS" sz="2000" b="1" dirty="0"/>
              <a:t> modula </a:t>
            </a:r>
            <a:r>
              <a:rPr lang="hr-HR" altLang="sr-Latn-RS" sz="2000" dirty="0"/>
              <a:t>u svrhu proizvodnje toplinske, odnosno električne energije bez mogućnosti predaje u mrežu, osim u nacionalnom parku i parku prirode</a:t>
            </a:r>
          </a:p>
          <a:p>
            <a:pPr marL="0" indent="0" algn="just">
              <a:buNone/>
            </a:pPr>
            <a:endParaRPr lang="hr-HR" altLang="sr-Latn-RS" sz="2000" dirty="0"/>
          </a:p>
          <a:p>
            <a:pPr algn="just">
              <a:buFont typeface="Wingdings" panose="05000000000000000000" pitchFamily="2" charset="2"/>
              <a:buChar char="Ø"/>
            </a:pPr>
            <a:r>
              <a:rPr lang="hr-HR" altLang="sr-Latn-RS" sz="2000" dirty="0" smtClean="0"/>
              <a:t>postojećoj </a:t>
            </a:r>
            <a:r>
              <a:rPr lang="hr-HR" altLang="sr-Latn-RS" sz="2000" dirty="0"/>
              <a:t>zgradi ili građevnoj čestici postojeće zgrade kojima se ugrađuje, odnosno gradi </a:t>
            </a:r>
            <a:r>
              <a:rPr lang="hr-HR" altLang="sr-Latn-RS" sz="2000" b="1" dirty="0"/>
              <a:t>dizalo</a:t>
            </a:r>
            <a:r>
              <a:rPr lang="hr-HR" altLang="sr-Latn-RS" sz="2000" dirty="0"/>
              <a:t>.</a:t>
            </a:r>
          </a:p>
          <a:p>
            <a:pPr marL="0" indent="0">
              <a:buNone/>
            </a:pPr>
            <a:endParaRPr lang="hr-HR" altLang="sr-Latn-RS" sz="1200" dirty="0"/>
          </a:p>
        </p:txBody>
      </p:sp>
    </p:spTree>
    <p:extLst>
      <p:ext uri="{BB962C8B-B14F-4D97-AF65-F5344CB8AC3E}">
        <p14:creationId xmlns:p14="http://schemas.microsoft.com/office/powerpoint/2010/main" val="2222702432"/>
      </p:ext>
    </p:extLst>
  </p:cSld>
  <p:clrMapOvr>
    <a:masterClrMapping/>
  </p:clrMapOvr>
  <p:transition spd="slow" advTm="33239">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8</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57200" y="274638"/>
            <a:ext cx="8229600" cy="631031"/>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a:solidFill>
                  <a:srgbClr val="002060"/>
                </a:solidFill>
              </a:rPr>
              <a:t>AKT ZA GRAĐENJE</a:t>
            </a:r>
          </a:p>
        </p:txBody>
      </p:sp>
      <p:sp>
        <p:nvSpPr>
          <p:cNvPr id="7173" name="Rectangle 3"/>
          <p:cNvSpPr>
            <a:spLocks noGrp="1" noChangeArrowheads="1"/>
          </p:cNvSpPr>
          <p:nvPr>
            <p:ph type="body" idx="1"/>
          </p:nvPr>
        </p:nvSpPr>
        <p:spPr bwMode="auto">
          <a:xfrm>
            <a:off x="448121" y="1124744"/>
            <a:ext cx="8229600" cy="5037931"/>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v"/>
            </a:pPr>
            <a:r>
              <a:rPr lang="hr-HR" altLang="sr-Latn-RS" sz="2000" b="1" spc="300" dirty="0">
                <a:solidFill>
                  <a:srgbClr val="002060"/>
                </a:solidFill>
              </a:rPr>
              <a:t>GRAĐEVINSKA DOZVOLA </a:t>
            </a:r>
            <a:r>
              <a:rPr lang="hr-HR" altLang="sr-Latn-RS" sz="2000" i="1" dirty="0"/>
              <a:t>- formalno-pravno građevinska dozvola je upravni akt (stvarni, personalni i konstitutivni), jer njome nadležno tijelo državne uprave rješava o pravu pojedinca (investitora) na građenje određene građevine na određenom mjestu te rješava o uvjetima, odnosno obvezama, a u skladu s kojima investitor mora graditi ovu građevinu.</a:t>
            </a:r>
            <a:r>
              <a:rPr lang="hr-HR" altLang="sr-Latn-RS" sz="2000" dirty="0"/>
              <a:t> </a:t>
            </a:r>
          </a:p>
          <a:p>
            <a:pPr marL="0" indent="0" algn="just">
              <a:buNone/>
            </a:pPr>
            <a:endParaRPr lang="hr-HR" altLang="sr-Latn-RS" sz="1400" dirty="0"/>
          </a:p>
          <a:p>
            <a:pPr marL="0" indent="0" algn="just">
              <a:buNone/>
            </a:pPr>
            <a:r>
              <a:rPr lang="hr-HR" altLang="sr-Latn-RS" sz="2000" dirty="0"/>
              <a:t>U smislu Zakona o općem upravnom postupku građevinska dozvola ima karakter rješenja. Ovom dozvolom se dozvoljava građenje (radnja u naravi) pa postoje instrumenti kojima se investitor može/mora prisiliti da gradi u skladu s građevinskom dozvolom. Građevinska dozvola ovlašćujuće i obvezujuće djeluje ne samo prema investitoru već i prema izvođaču. </a:t>
            </a:r>
          </a:p>
          <a:p>
            <a:pPr marL="0" indent="0" algn="just">
              <a:buNone/>
            </a:pPr>
            <a:endParaRPr lang="hr-HR" sz="1400" dirty="0"/>
          </a:p>
          <a:p>
            <a:pPr marL="0" indent="0" algn="just">
              <a:buNone/>
            </a:pPr>
            <a:r>
              <a:rPr lang="hr-HR" sz="2000" dirty="0"/>
              <a:t>Građevinska dozvola nema pravnih učinaka na vlasništvo i druga stvarna prava na nekretnini za koju je izdana i ne predstavlja pravnu osnovu za ulazak u posjed nekretnine.</a:t>
            </a:r>
          </a:p>
          <a:p>
            <a:endParaRPr lang="hr-HR" altLang="sr-Latn-RS" sz="1200" dirty="0"/>
          </a:p>
          <a:p>
            <a:endParaRPr lang="hr-HR" altLang="sr-Latn-RS" sz="1200" dirty="0"/>
          </a:p>
          <a:p>
            <a:endParaRPr lang="hr-HR" altLang="sr-Latn-RS" sz="1200" dirty="0"/>
          </a:p>
        </p:txBody>
      </p:sp>
    </p:spTree>
    <p:extLst>
      <p:ext uri="{BB962C8B-B14F-4D97-AF65-F5344CB8AC3E}">
        <p14:creationId xmlns:p14="http://schemas.microsoft.com/office/powerpoint/2010/main" val="3528557783"/>
      </p:ext>
    </p:extLst>
  </p:cSld>
  <p:clrMapOvr>
    <a:masterClrMapping/>
  </p:clrMapOvr>
  <p:transition spd="slow" advTm="33461">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zervirano mjesto datuma 3"/>
          <p:cNvSpPr>
            <a:spLocks noGrp="1"/>
          </p:cNvSpPr>
          <p:nvPr>
            <p:ph type="dt" sz="quarter" idx="10"/>
          </p:nvPr>
        </p:nvSpPr>
        <p:spPr>
          <a:xfrm>
            <a:off x="107950" y="6381750"/>
            <a:ext cx="1981200" cy="476250"/>
          </a:xfrm>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hr-HR" altLang="sr-Latn-RS" dirty="0">
                <a:latin typeface="Arial Narrow" panose="020B0606020202030204" pitchFamily="34" charset="0"/>
              </a:rPr>
              <a:t>Davorin Oršanić</a:t>
            </a:r>
          </a:p>
        </p:txBody>
      </p:sp>
      <p:sp>
        <p:nvSpPr>
          <p:cNvPr id="7171" name="Rezervirano mjesto broja slajda 4"/>
          <p:cNvSpPr>
            <a:spLocks noGrp="1"/>
          </p:cNvSpPr>
          <p:nvPr>
            <p:ph type="sldNum" sz="quarter" idx="11"/>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BBA287D-A8F6-44FD-9713-4B6C30CDF948}" type="slidenum">
              <a:rPr lang="hr-HR" altLang="sr-Latn-RS">
                <a:latin typeface="Verdana" panose="020B0604030504040204" pitchFamily="34" charset="0"/>
              </a:rPr>
              <a:pPr/>
              <a:t>9</a:t>
            </a:fld>
            <a:endParaRPr lang="hr-HR" altLang="sr-Latn-RS">
              <a:latin typeface="Verdana" panose="020B0604030504040204" pitchFamily="34" charset="0"/>
            </a:endParaRPr>
          </a:p>
        </p:txBody>
      </p:sp>
      <p:sp>
        <p:nvSpPr>
          <p:cNvPr id="7172" name="Rectangle 2"/>
          <p:cNvSpPr>
            <a:spLocks noGrp="1" noChangeArrowheads="1"/>
          </p:cNvSpPr>
          <p:nvPr>
            <p:ph type="title"/>
          </p:nvPr>
        </p:nvSpPr>
        <p:spPr bwMode="auto">
          <a:xfrm>
            <a:off x="457200" y="274638"/>
            <a:ext cx="8229600" cy="63408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hr-HR" altLang="sr-Latn-RS" sz="3200" b="1" dirty="0">
                <a:solidFill>
                  <a:srgbClr val="002060"/>
                </a:solidFill>
              </a:rPr>
              <a:t>DOKUMENTI ZA GRAĐENJE</a:t>
            </a:r>
          </a:p>
        </p:txBody>
      </p:sp>
      <p:sp>
        <p:nvSpPr>
          <p:cNvPr id="7173" name="Rectangle 3"/>
          <p:cNvSpPr>
            <a:spLocks noGrp="1" noChangeArrowheads="1"/>
          </p:cNvSpPr>
          <p:nvPr>
            <p:ph type="body" idx="1"/>
          </p:nvPr>
        </p:nvSpPr>
        <p:spPr bwMode="auto">
          <a:xfrm>
            <a:off x="457200" y="1124744"/>
            <a:ext cx="8229600" cy="4824536"/>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buNone/>
            </a:pPr>
            <a:endParaRPr lang="hr-HR" altLang="sr-Latn-RS" sz="1200" dirty="0"/>
          </a:p>
          <a:p>
            <a:pPr marL="0" indent="0" algn="just">
              <a:buNone/>
            </a:pPr>
            <a:r>
              <a:rPr lang="hr-HR" altLang="sr-Latn-RS" sz="2000" dirty="0"/>
              <a:t>Sastavni dio građevinske dozvole je </a:t>
            </a:r>
            <a:r>
              <a:rPr lang="hr-HR" altLang="sr-Latn-RS" sz="2000" b="1" dirty="0"/>
              <a:t>glavni projekt</a:t>
            </a:r>
          </a:p>
          <a:p>
            <a:pPr marL="0" indent="0" algn="just">
              <a:buNone/>
            </a:pPr>
            <a:endParaRPr lang="hr-HR" altLang="sr-Latn-RS" sz="2000" dirty="0"/>
          </a:p>
          <a:p>
            <a:pPr marL="0" indent="0" algn="just">
              <a:buNone/>
            </a:pPr>
            <a:r>
              <a:rPr lang="hr-HR" altLang="sr-Latn-RS" sz="2000" b="1" spc="300" dirty="0"/>
              <a:t>Glavni projekt </a:t>
            </a:r>
            <a:r>
              <a:rPr lang="hr-HR" altLang="sr-Latn-RS" sz="2000" dirty="0"/>
              <a:t>je skup međusobno usklađenih projekata kojima se daje tehničko rješenje građevine i dokazuje ispunjavanje temeljnih zahtjeva za građevinu te drugih propisanih i određenih zahtjeva i uvjeta.</a:t>
            </a:r>
          </a:p>
          <a:p>
            <a:pPr marL="0" indent="0" algn="just">
              <a:buNone/>
            </a:pPr>
            <a:endParaRPr lang="hr-HR" altLang="sr-Latn-RS" sz="2000" dirty="0"/>
          </a:p>
          <a:p>
            <a:pPr marL="0" indent="0" algn="just">
              <a:buNone/>
            </a:pPr>
            <a:r>
              <a:rPr lang="hr-HR" altLang="sr-Latn-RS" sz="2000" dirty="0"/>
              <a:t>Glavni projekt ovisno o vrsti građevine, odnosno radova sadrži:</a:t>
            </a:r>
          </a:p>
          <a:p>
            <a:pPr algn="just">
              <a:lnSpc>
                <a:spcPct val="150000"/>
              </a:lnSpc>
              <a:buFont typeface="Wingdings" panose="05000000000000000000" pitchFamily="2" charset="2"/>
              <a:buChar char="Ø"/>
            </a:pPr>
            <a:r>
              <a:rPr lang="hr-HR" altLang="sr-Latn-RS" sz="2000" dirty="0"/>
              <a:t> arhitektonski projekt</a:t>
            </a:r>
          </a:p>
          <a:p>
            <a:pPr algn="just">
              <a:lnSpc>
                <a:spcPct val="150000"/>
              </a:lnSpc>
              <a:buFont typeface="Wingdings" panose="05000000000000000000" pitchFamily="2" charset="2"/>
              <a:buChar char="Ø"/>
            </a:pPr>
            <a:r>
              <a:rPr lang="hr-HR" altLang="sr-Latn-RS" sz="2000" dirty="0"/>
              <a:t> građevinski projekt</a:t>
            </a:r>
          </a:p>
          <a:p>
            <a:pPr algn="just">
              <a:lnSpc>
                <a:spcPct val="150000"/>
              </a:lnSpc>
              <a:buFont typeface="Wingdings" panose="05000000000000000000" pitchFamily="2" charset="2"/>
              <a:buChar char="Ø"/>
            </a:pPr>
            <a:r>
              <a:rPr lang="hr-HR" altLang="sr-Latn-RS" sz="2000" dirty="0"/>
              <a:t> elektrotehnički projekt</a:t>
            </a:r>
          </a:p>
          <a:p>
            <a:pPr algn="just">
              <a:lnSpc>
                <a:spcPct val="150000"/>
              </a:lnSpc>
              <a:buFont typeface="Wingdings" panose="05000000000000000000" pitchFamily="2" charset="2"/>
              <a:buChar char="Ø"/>
            </a:pPr>
            <a:r>
              <a:rPr lang="hr-HR" altLang="sr-Latn-RS" sz="2000" dirty="0"/>
              <a:t> strojarski projekt</a:t>
            </a:r>
          </a:p>
          <a:p>
            <a:endParaRPr lang="hr-HR" altLang="sr-Latn-RS" sz="1200" dirty="0"/>
          </a:p>
          <a:p>
            <a:endParaRPr lang="hr-HR" altLang="sr-Latn-RS" sz="1200" dirty="0"/>
          </a:p>
        </p:txBody>
      </p:sp>
    </p:spTree>
    <p:extLst>
      <p:ext uri="{BB962C8B-B14F-4D97-AF65-F5344CB8AC3E}">
        <p14:creationId xmlns:p14="http://schemas.microsoft.com/office/powerpoint/2010/main" val="3753436210"/>
      </p:ext>
    </p:extLst>
  </p:cSld>
  <p:clrMapOvr>
    <a:masterClrMapping/>
  </p:clrMapOvr>
  <p:transition spd="slow" advTm="39312">
    <p:cove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2462</TotalTime>
  <Words>7349</Words>
  <Application>Microsoft Office PowerPoint</Application>
  <PresentationFormat>On-screen Show (4:3)</PresentationFormat>
  <Paragraphs>581</Paragraphs>
  <Slides>55</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55</vt:i4>
      </vt:variant>
    </vt:vector>
  </HeadingPairs>
  <TitlesOfParts>
    <vt:vector size="63" baseType="lpstr">
      <vt:lpstr>맑은 고딕</vt:lpstr>
      <vt:lpstr>Arial</vt:lpstr>
      <vt:lpstr>Arial Narrow</vt:lpstr>
      <vt:lpstr>Calibri</vt:lpstr>
      <vt:lpstr>Times New Roman</vt:lpstr>
      <vt:lpstr>Verdana</vt:lpstr>
      <vt:lpstr>Wingdings</vt:lpstr>
      <vt:lpstr>Office Theme</vt:lpstr>
      <vt:lpstr> Zakonski okvir i prekršaji odgovornih osoba na gradilištu</vt:lpstr>
      <vt:lpstr>ZAKONSKI OKVIR</vt:lpstr>
      <vt:lpstr>ZAKON O GRADNJI SUDIONICI U GRADNJI - ODGOVORNE OSOBE</vt:lpstr>
      <vt:lpstr>POJMOVNIK ZAKONA O GRADNJI</vt:lpstr>
      <vt:lpstr>ZAKON O GRADNJI DEFINICIJE IZ PROPISA</vt:lpstr>
      <vt:lpstr>IZNIMNO  PROTIVNO PROSTORNOM PLANU</vt:lpstr>
      <vt:lpstr>IZNIMNO  PROTIVNO PROSTORNOM PLANU</vt:lpstr>
      <vt:lpstr>AKT ZA GRAĐENJE</vt:lpstr>
      <vt:lpstr>DOKUMENTI ZA GRAĐENJE</vt:lpstr>
      <vt:lpstr>DOKUMENTI ZA GRAĐENJE</vt:lpstr>
      <vt:lpstr>PREKRŠAJNI ZAKON</vt:lpstr>
      <vt:lpstr>IZVOĐAČ I NADZORNI INŽENJER OBVEZE I PREKRŠAJNE ODREDBE  </vt:lpstr>
      <vt:lpstr>OPĆA OBVEZA NADZORNOG INŽENJERA I PREKRŠAJNA ODREDBA  </vt:lpstr>
      <vt:lpstr>”Graditi može osoba koja ispunjava uvjete za obavljanje  djelatnosti građenja prema posebnom zakonu”</vt:lpstr>
      <vt:lpstr>”Graditi može osoba koja ispunjava uvjete za obavljanje  djelatnosti građenja prema posebnom zakonu”</vt:lpstr>
      <vt:lpstr>”Graditi može osoba koja ispunjava uvjete za obavljanje  djelatnosti građenja prema posebnom zakonu”</vt:lpstr>
      <vt:lpstr>”Izvođač može pristupiti građenju na temelju pravomoćne, odnosno izvršne građevinske dozvole na odgovornost investitora i nakon što je prethodno izvršena prijava građenja, ako Zakonom o gradnji nije propisano drukčije” </vt:lpstr>
      <vt:lpstr>”Izvođač može pristupiti građenju na temelju pravomoćne, odnosno izvršne građevinske dozvole na odgovornost investitora i nakon što je prethodno izvršena prijava građenja, ako Zakonom o gradnji nije propisano drukčije” </vt:lpstr>
      <vt:lpstr>”Izvođač je dužan graditi u skladu s građevinskom dozvolom, Zakonom o gradnji, tehničkim propisima, posebnim propisima, pravilima struke”</vt:lpstr>
      <vt:lpstr>”Izvođač je dužan graditi u skladu s građevinskom dozvolom, Zakonom o gradnji, tehničkim propisima, posebnim propisima, pravilima struke”</vt:lpstr>
      <vt:lpstr>”Izvođač je dužan graditi u skladu s građevinskom dozvolom, Zakonom o gradnji, tehničkim propisima, posebnim propisima, pravilima struke” </vt:lpstr>
      <vt:lpstr>”Izvođač radove mora izvoditi tako da se ispune temeljni zahtjevi za građevinu, zahtjevi propisani za energetska svojstva zgrada i drugi zahtjevi i uvjeti za građevinu” </vt:lpstr>
      <vt:lpstr>”Izvođač radove mora izvoditi tako da se ispune temeljni zahtjevi za građevinu, zahtjevi propisani za energetska svojstva zgrada i drugi zahtjevi i uvjeti za građevinu” </vt:lpstr>
      <vt:lpstr>”Izvođač radove mora izvoditi tako da se ispune temeljni zahtjevi za građevinu, zahtjevi propisani za energetska svojstva zgrada i drugi zahtjevi i uvjeti za građevinu”</vt:lpstr>
      <vt:lpstr>”Izvođač radove mora izvoditi tako da se ispune temeljni zahtjevi za građevinu, zahtjevi propisani za energetska svojstva zgrada i drugi zahtjevi i uvjeti za građevinu”</vt:lpstr>
      <vt:lpstr>”Izvođač mora ugrađivati građevne i druge proizvode te postrojenja u skladu s Zakonom o gradnji i posebnim propisima” </vt:lpstr>
      <vt:lpstr>”Izvođač mora ugrađivati građevne i druge proizvode te postrojenja u skladu s Zakonom o gradnji i posebnim propisima”</vt:lpstr>
      <vt:lpstr>”Izvođač mora ugrađivati građevne i druge proizvode te postrojenja u skladu s Zakonom o gradnji i posebnim propisima”</vt:lpstr>
      <vt:lpstr>”Izvođač je dužan povjeriti izvođenje građevinskih radova i drugih poslova osobama koje ispunjavaju propisane uvjete za izvođenje tih radova, odnosno obavljanje poslova” </vt:lpstr>
      <vt:lpstr>”Izvođač je dužan povjeriti izvođenje građevinskih radova i drugih poslova osobama koje ispunjavaju propisane uvjete za izvođenje tih radova, odnosno obavljanje poslova” </vt:lpstr>
      <vt:lpstr>”Izvođač je dužan povjeriti izvođenje građevinskih radova i drugih poslova osobama koje ispunjavaju propisane uvjete za izvođenje tih radova, odnosno obavljanje poslova”</vt:lpstr>
      <vt:lpstr>”Izvođač mora osigurati dokaze o svojstvima ugrađenih građevnih proizvoda u odnosu na njihove bitne značajke, dokaze o sukladnosti ugrađene opreme i/ili postrojenja prema posebnom zakonu, isprave o sukladnosti određenih dijelova građevine s temeljnim zahtjevima za građevinu, kao i dokaze kvalitete (rezultati ispitivanja, zapisi o provedenim procedurama kontrole kvalitete i dr.) za koje je obveza prikupljanja tijekom izvođenja građevinskih i drugih radova za sve izvedene dijelove građevine i za radove koji su u tijeku određena Zakonom o gradnji, posebnim propisom ili projektom”  </vt:lpstr>
      <vt:lpstr> </vt:lpstr>
      <vt:lpstr>”Izvođač mora sastaviti pisanu izjavu o izvedenim radovima i o uvjetima održavanja građevine” </vt:lpstr>
      <vt:lpstr>”Građevine za koje se ne izdaje građevinska dozvola izvođač je dužan graditi u skladu s glavnim projektom, ovim Zakonom, tehničkim propisima, posebnim propisima i pravilima struke, ako nije drukčije propisano pravilnikom donesenim na temelju Zakona o gradnji” </vt:lpstr>
      <vt:lpstr>”Građevine za koje se ne izdaje građevinska dozvola izvođač je dužan graditi u skladu s glavnim projektom, ovim Zakonom, tehničkim propisima, posebnim propisima i pravilima struke, ako nije drukčije propisano pravilnikom donesenim na temelju Zakona o gradnji” </vt:lpstr>
      <vt:lpstr>”Izvođač imenuje inženjera gradilišta, odnosno voditelja radova u svojstvu osobe koja vodi građenje, odnosno pojedine radove. Inženjer gradilišta, odnosno voditelj radova odgovoran je izvođaču za provedbu obveza iz članka 54. Zakona o gradnji”  </vt:lpstr>
      <vt:lpstr>”Izvođač imenuje inženjera gradilišta, odnosno voditelja radova u svojstvu osobe koja vodi građenje, odnosno pojedine radove. Inženjer gradilišta, odnosno voditelj radova odgovoran je izvođaču za provedbu obveza iz članka 54. Zakona o gradnji” </vt:lpstr>
      <vt:lpstr> </vt:lpstr>
      <vt:lpstr>”Izvođač mora za glavnog inženjera gradilišta, inženjera gradilišta, odnosno voditelja radova imenovati osobu koja za to ispunjava uvjete propisane zakonom kojim se uređuju poslovi i djelatnosti prostornog uređenja i gradnje”  </vt:lpstr>
      <vt:lpstr>”Izvođač mora za glavnog inženjera gradilišta, inženjera gradilišta, odnosno voditelja radova imenovati osobu koja za to ispunjava uvjete propisane zakonom kojim se uređuju poslovi i djelatnosti prostornog uređenja i gradnje” </vt:lpstr>
      <vt:lpstr>”Građenju jednostavnih i drugih građevina i radova može se pristupiti na temelju glavnog projekta, tipskog projekta za koji je Ministarstvo donijelo rješenje o tipskom projektu, drugog akta, odnosno bez akta ako je to propisano pravilnikom iz Članka 128. Zakona o gradnji” </vt:lpstr>
      <vt:lpstr>”Građenju jednostavnih i drugih građevina i radova može se pristupiti na temelju glavnog projekta, tipskog projekta za koji je Ministarstvo donijelo rješenje o tipskom projektu, drugog akta, odnosno bez akta ako je to propisano pravilnikom iz Članka 128. Zakona o gradnji”</vt:lpstr>
      <vt:lpstr> ”Predstavničko tijelo jedinice lokalne samouprave po prethodno pribavljenom mišljenju turističke zajednice općine, odnosno grada može odlukom za određene vrste građevina, na određenim područjima, odrediti razdoblje iduće kalendarske godine i vrijeme u kojemu se ne mogu izvoditi zemljani radovi i radovi na izgradnji konstrukcije građevine”</vt:lpstr>
      <vt:lpstr>”Izvođač mora privremene građevine izgrađene u okviru pripremnih radova, oprema gradilišta, neutrošeni građevinski i drugi materijal, otpad i sl. moraju se ukloniti i dovesti zemljište na području gradilišta i na prilazu gradilišta u uredno stanje prije izdavanja uporabne dozvole” </vt:lpstr>
      <vt:lpstr>”Na gradilištu je potrebno predvidjeti i provoditi mjere zaštite na radu te ostale mjere za zaštitu života i zdravlja ljudi u skladu s posebnim propisima, te mjere kojima se onečišćenje zraka, tla i podzemnih voda te buka svodi na najmanju mjeru”  </vt:lpstr>
      <vt:lpstr>”Gradilište mora biti osigurano i ograđeno radi sigurnosti prolaznika i sprječavanja nekontroliranog pristupa ljudi na gradilište”   </vt:lpstr>
      <vt:lpstr>”Na gradilištu koje se proteže na velikim prostranstvima (željezničke pruge, ceste, dalekovodi i sl.) dijelovi gradilišta koji se ne mogu ograditi moraju biti zaštićeni određenim prometnim znakovima ili označeni na drugi način” </vt:lpstr>
      <vt:lpstr>”Gradilište mora biti označeno pločom koja obvezno sadrži ime, odnosno tvrtku investitora, projektanta, izvođača i osobe koja provodi stručni nadzor građenja, naziv i vrstu građevine koja se gradi, naziv tijela koje je izdalo građevinsku dozvolu, klasifikacijsku oznaku, urudžbeni broj, datum izdavanja i pravomoćnosti, odnosno izvršnosti te dozvole, datum prijave početka građenja, kao i naznaku da se radi o kulturnom dobru ako se radovi izvode na građevini upisanoj u Registar kulturnih dobara Republike Hrvatske”</vt:lpstr>
      <vt:lpstr>”Izvođač na gradilištu, ovisno o vrsti građevine, odnosno radova, mora imati dokumentaciju propisanu člankom 135. stavak 1. Zakona o gradnji rješenje o upisu u sudski registar, odnosno obrtnicu, ugovor o građenju, akt o imenovanju glavnog nadzornog inženjera, inženjera gradilišta odnosno voditelja radova, ugovor o stručnom nadzoru, građevinsku dozvolu, glavni projekt tipski projekt drugi propisani akt, izvedbeni projekt(!) izvješće revidenta, građevinski dnevnik,  dokaze o svojstvima …. Elaborat iskolčenja građevine, dokumentaciju o gospodarenju otpadom” </vt:lpstr>
      <vt:lpstr>”Pozvani sudionici u gradnji i javnopravna tijela dužni su osigurati sudjelovanje svoga predstavnika na tehničkom pregledu. Tehnički pregled se može održati bez sudjelovanja predstavnika sudionika u gradnji i javnopravnih tijela koji se nisu odazvali pozivu”</vt:lpstr>
      <vt:lpstr>OBVEZA NADZORNOG INŽENJERA I PREKRŠAJNA ODREDBA  </vt:lpstr>
      <vt:lpstr>OPASNO IZVOĐENJE GRAĐEVINSKIH RADOVA Članak 221.Kaznenog zakona  </vt:lpstr>
      <vt:lpstr>Teška kaznena djela protiv opće sigurnosti Članak 222. Kaznenog zakona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Berislav Rupčić</dc:creator>
  <cp:lastModifiedBy>sanja.stanic16@gmail.com</cp:lastModifiedBy>
  <cp:revision>197</cp:revision>
  <dcterms:created xsi:type="dcterms:W3CDTF">2010-03-22T21:50:27Z</dcterms:created>
  <dcterms:modified xsi:type="dcterms:W3CDTF">2019-06-14T11:04:47Z</dcterms:modified>
</cp:coreProperties>
</file>