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261" r:id="rId2"/>
    <p:sldId id="288" r:id="rId3"/>
    <p:sldId id="286" r:id="rId4"/>
    <p:sldId id="287" r:id="rId5"/>
    <p:sldId id="289" r:id="rId6"/>
    <p:sldId id="346" r:id="rId7"/>
    <p:sldId id="347" r:id="rId8"/>
    <p:sldId id="349" r:id="rId9"/>
    <p:sldId id="350" r:id="rId10"/>
    <p:sldId id="351" r:id="rId11"/>
    <p:sldId id="352" r:id="rId12"/>
    <p:sldId id="353" r:id="rId13"/>
    <p:sldId id="354" r:id="rId14"/>
    <p:sldId id="355" r:id="rId15"/>
    <p:sldId id="356" r:id="rId16"/>
    <p:sldId id="358" r:id="rId17"/>
    <p:sldId id="359" r:id="rId18"/>
    <p:sldId id="360" r:id="rId19"/>
    <p:sldId id="361" r:id="rId20"/>
    <p:sldId id="362" r:id="rId21"/>
    <p:sldId id="292" r:id="rId22"/>
    <p:sldId id="293" r:id="rId23"/>
    <p:sldId id="294" r:id="rId24"/>
    <p:sldId id="298" r:id="rId25"/>
    <p:sldId id="299" r:id="rId26"/>
    <p:sldId id="301" r:id="rId27"/>
    <p:sldId id="302" r:id="rId28"/>
    <p:sldId id="303" r:id="rId29"/>
    <p:sldId id="344" r:id="rId30"/>
    <p:sldId id="345" r:id="rId31"/>
    <p:sldId id="304" r:id="rId32"/>
    <p:sldId id="305" r:id="rId33"/>
    <p:sldId id="306" r:id="rId34"/>
    <p:sldId id="307" r:id="rId35"/>
    <p:sldId id="308" r:id="rId36"/>
    <p:sldId id="311" r:id="rId37"/>
    <p:sldId id="312" r:id="rId38"/>
    <p:sldId id="313" r:id="rId39"/>
    <p:sldId id="314" r:id="rId40"/>
    <p:sldId id="315" r:id="rId41"/>
    <p:sldId id="316" r:id="rId42"/>
    <p:sldId id="317" r:id="rId43"/>
    <p:sldId id="319" r:id="rId44"/>
    <p:sldId id="320" r:id="rId45"/>
    <p:sldId id="321" r:id="rId46"/>
    <p:sldId id="322" r:id="rId47"/>
    <p:sldId id="323" r:id="rId48"/>
    <p:sldId id="324" r:id="rId49"/>
    <p:sldId id="327" r:id="rId50"/>
    <p:sldId id="328" r:id="rId51"/>
    <p:sldId id="329" r:id="rId52"/>
    <p:sldId id="330" r:id="rId53"/>
    <p:sldId id="331" r:id="rId54"/>
    <p:sldId id="332" r:id="rId55"/>
    <p:sldId id="333" r:id="rId56"/>
    <p:sldId id="334" r:id="rId57"/>
    <p:sldId id="336" r:id="rId58"/>
    <p:sldId id="337" r:id="rId59"/>
    <p:sldId id="338" r:id="rId60"/>
    <p:sldId id="339" r:id="rId61"/>
    <p:sldId id="341" r:id="rId62"/>
    <p:sldId id="342" r:id="rId63"/>
    <p:sldId id="343" r:id="rId64"/>
    <p:sldId id="340" r:id="rId65"/>
  </p:sldIdLst>
  <p:sldSz cx="9144000" cy="6858000" type="screen4x3"/>
  <p:notesSz cx="6858000" cy="9144000"/>
  <p:defaultTextStyle>
    <a:defPPr>
      <a:defRPr lang="sr-Latn-C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38C"/>
    <a:srgbClr val="0B28A1"/>
    <a:srgbClr val="0C2AAC"/>
    <a:srgbClr val="112A71"/>
    <a:srgbClr val="122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2343" autoAdjust="0"/>
  </p:normalViewPr>
  <p:slideViewPr>
    <p:cSldViewPr>
      <p:cViewPr varScale="1">
        <p:scale>
          <a:sx n="150" d="100"/>
          <a:sy n="150" d="100"/>
        </p:scale>
        <p:origin x="211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375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B4CC671-EDDB-4CEF-B406-A152F8F02B95}" type="datetimeFigureOut">
              <a:rPr lang="sr-Latn-CS"/>
              <a:pPr>
                <a:defRPr/>
              </a:pPr>
              <a:t>15.5.2019.</a:t>
            </a:fld>
            <a:endParaRPr lang="hr-H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B0DFA91-BBD8-4A40-8679-52B83F5E2828}" type="slidenum">
              <a:rPr lang="hr-HR" altLang="sr-Latn-RS"/>
              <a:pPr>
                <a:defRPr/>
              </a:pPr>
              <a:t>‹#›</a:t>
            </a:fld>
            <a:endParaRPr lang="hr-HR" altLang="sr-Latn-RS"/>
          </a:p>
        </p:txBody>
      </p:sp>
    </p:spTree>
    <p:extLst>
      <p:ext uri="{BB962C8B-B14F-4D97-AF65-F5344CB8AC3E}">
        <p14:creationId xmlns:p14="http://schemas.microsoft.com/office/powerpoint/2010/main" val="4073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8F97882-A59F-479F-A386-7D5B1B513A03}" type="datetimeFigureOut">
              <a:rPr lang="sr-Latn-CS"/>
              <a:pPr>
                <a:defRPr/>
              </a:pPr>
              <a:t>15.5.2019.</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2032C6C-E4E8-4DA8-A996-ACD8E1833339}" type="slidenum">
              <a:rPr lang="hr-HR" altLang="sr-Latn-RS"/>
              <a:pPr>
                <a:defRPr/>
              </a:pPr>
              <a:t>‹#›</a:t>
            </a:fld>
            <a:endParaRPr lang="hr-HR" altLang="sr-Latn-RS"/>
          </a:p>
        </p:txBody>
      </p:sp>
    </p:spTree>
    <p:extLst>
      <p:ext uri="{BB962C8B-B14F-4D97-AF65-F5344CB8AC3E}">
        <p14:creationId xmlns:p14="http://schemas.microsoft.com/office/powerpoint/2010/main" val="3975696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r-HR" altLang="sr-Latn-RS"/>
          </a:p>
        </p:txBody>
      </p:sp>
      <p:sp>
        <p:nvSpPr>
          <p:cNvPr id="61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96212A0-EF72-4E55-94C9-A86CBE6E2D52}" type="slidenum">
              <a:rPr lang="hr-HR" altLang="sr-Latn-RS">
                <a:latin typeface="Arial" panose="020B0604020202020204" pitchFamily="34" charset="0"/>
              </a:rPr>
              <a:pPr algn="r" eaLnBrk="1" hangingPunct="1">
                <a:spcBef>
                  <a:spcPct val="0"/>
                </a:spcBef>
              </a:pPr>
              <a:t>1</a:t>
            </a:fld>
            <a:endParaRPr lang="hr-HR" altLang="sr-Latn-RS">
              <a:latin typeface="Arial" panose="020B0604020202020204" pitchFamily="34" charset="0"/>
            </a:endParaRPr>
          </a:p>
        </p:txBody>
      </p:sp>
    </p:spTree>
    <p:extLst>
      <p:ext uri="{BB962C8B-B14F-4D97-AF65-F5344CB8AC3E}">
        <p14:creationId xmlns:p14="http://schemas.microsoft.com/office/powerpoint/2010/main" val="303118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sr-Latn-CS" altLang="sr-Latn-RS">
              <a:latin typeface="Arial" panose="020B0604020202020204" pitchFamily="34" charset="0"/>
              <a:cs typeface="Arial" panose="020B0604020202020204" pitchFamily="34" charset="0"/>
            </a:endParaRPr>
          </a:p>
        </p:txBody>
      </p:sp>
      <p:sp>
        <p:nvSpPr>
          <p:cNvPr id="39940" name="Slide Number Placeholder 3"/>
          <p:cNvSpPr txBox="1">
            <a:spLocks noGrp="1"/>
          </p:cNvSpPr>
          <p:nvPr/>
        </p:nvSpPr>
        <p:spPr bwMode="auto">
          <a:xfrm>
            <a:off x="4021294"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9C54F19-858A-4A31-AC8D-8A380220C437}" type="slidenum">
              <a:rPr lang="hr-HR" altLang="sr-Latn-RS" sz="1300"/>
              <a:pPr algn="r" eaLnBrk="1" hangingPunct="1"/>
              <a:t>10</a:t>
            </a:fld>
            <a:endParaRPr lang="hr-HR" altLang="sr-Latn-RS" sz="1300"/>
          </a:p>
        </p:txBody>
      </p:sp>
    </p:spTree>
    <p:extLst>
      <p:ext uri="{BB962C8B-B14F-4D97-AF65-F5344CB8AC3E}">
        <p14:creationId xmlns:p14="http://schemas.microsoft.com/office/powerpoint/2010/main" val="322178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Plasterboard sheets allow moisture laden air from the interior to diffuse through the envelope towards the exterior. It would be better to use a </a:t>
            </a:r>
            <a:r>
              <a:rPr lang="en-US" dirty="0" err="1"/>
              <a:t>vapour</a:t>
            </a:r>
            <a:r>
              <a:rPr lang="en-US" dirty="0"/>
              <a:t> control layer on the warm side of the above assembly to reduce migration of </a:t>
            </a:r>
            <a:r>
              <a:rPr lang="en-US" dirty="0" err="1"/>
              <a:t>vapour</a:t>
            </a:r>
            <a:r>
              <a:rPr lang="en-US" dirty="0"/>
              <a:t> into the wall. The exterior of the above wall has a </a:t>
            </a:r>
            <a:r>
              <a:rPr lang="en-US" dirty="0" err="1"/>
              <a:t>vapour</a:t>
            </a:r>
            <a:r>
              <a:rPr lang="en-US" dirty="0"/>
              <a:t> tight wooden panel which prevents migration of the </a:t>
            </a:r>
            <a:r>
              <a:rPr lang="en-US" dirty="0" err="1"/>
              <a:t>vapour</a:t>
            </a:r>
            <a:r>
              <a:rPr lang="en-US" dirty="0"/>
              <a:t> laden air toward the outside, resulting in interstitial condensation. </a:t>
            </a:r>
          </a:p>
        </p:txBody>
      </p:sp>
      <p:sp>
        <p:nvSpPr>
          <p:cNvPr id="4" name="Slide Number Placeholder 3"/>
          <p:cNvSpPr>
            <a:spLocks noGrp="1"/>
          </p:cNvSpPr>
          <p:nvPr>
            <p:ph type="sldNum" sz="quarter" idx="10"/>
          </p:nvPr>
        </p:nvSpPr>
        <p:spPr/>
        <p:txBody>
          <a:bodyPr/>
          <a:lstStyle/>
          <a:p>
            <a:fld id="{516ADFE3-D442-4D62-95D0-246EE90D2A38}" type="slidenum">
              <a:rPr lang="bg-BG" smtClean="0"/>
              <a:t>25</a:t>
            </a:fld>
            <a:endParaRPr lang="bg-BG"/>
          </a:p>
        </p:txBody>
      </p:sp>
    </p:spTree>
    <p:extLst>
      <p:ext uri="{BB962C8B-B14F-4D97-AF65-F5344CB8AC3E}">
        <p14:creationId xmlns:p14="http://schemas.microsoft.com/office/powerpoint/2010/main" val="212556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altLang="en-US" b="1" dirty="0">
                <a:latin typeface="Calibri" pitchFamily="34" charset="0"/>
                <a:cs typeface="Calibri" pitchFamily="34" charset="0"/>
              </a:rPr>
              <a:t>Leaky Materials:</a:t>
            </a:r>
          </a:p>
          <a:p>
            <a:r>
              <a:rPr lang="en-US" altLang="en-US" dirty="0">
                <a:latin typeface="Calibri" pitchFamily="34" charset="0"/>
                <a:cs typeface="Calibri" pitchFamily="34" charset="0"/>
              </a:rPr>
              <a:t>Brickwork, esp. mortar joints</a:t>
            </a:r>
          </a:p>
          <a:p>
            <a:r>
              <a:rPr lang="en-US" altLang="en-US" dirty="0">
                <a:latin typeface="Calibri" pitchFamily="34" charset="0"/>
                <a:cs typeface="Calibri" pitchFamily="34" charset="0"/>
              </a:rPr>
              <a:t>OSB - </a:t>
            </a:r>
            <a:r>
              <a:rPr lang="en-US" altLang="en-US" i="1" dirty="0">
                <a:latin typeface="Calibri" pitchFamily="34" charset="0"/>
                <a:cs typeface="Calibri" pitchFamily="34" charset="0"/>
              </a:rPr>
              <a:t>Note: OSB can be used as the airtight layer if it has been tested and graded as Class 3 or 4 (according to the EN 300 standards series) and has a thickness of 18mm or greater. All joints and openings in the OSB must then be taped and sealed with an approved airtightness tape to ensure full airtightness continuity. If you are unsure of the grading of the OSB or if suitable test data is unavailable, it is best not to use OSB as the airtight layer and instead coat it with a taped and sealed approved airtight membrane.</a:t>
            </a:r>
          </a:p>
          <a:p>
            <a:r>
              <a:rPr lang="en-US" altLang="en-US" dirty="0">
                <a:latin typeface="Calibri" pitchFamily="34" charset="0"/>
                <a:cs typeface="Calibri" pitchFamily="34" charset="0"/>
              </a:rPr>
              <a:t>Wood fiberboard</a:t>
            </a:r>
          </a:p>
          <a:p>
            <a:r>
              <a:rPr lang="en-US" altLang="en-US" dirty="0">
                <a:latin typeface="Calibri" pitchFamily="34" charset="0"/>
                <a:cs typeface="Calibri" pitchFamily="34" charset="0"/>
              </a:rPr>
              <a:t>Rigid Polystyrene foam boards</a:t>
            </a:r>
          </a:p>
          <a:p>
            <a:r>
              <a:rPr lang="en-US" altLang="en-US" dirty="0">
                <a:latin typeface="Calibri" pitchFamily="34" charset="0"/>
                <a:cs typeface="Calibri" pitchFamily="34" charset="0"/>
              </a:rPr>
              <a:t>Spray Foam Insulation</a:t>
            </a:r>
          </a:p>
          <a:p>
            <a:r>
              <a:rPr lang="en-US" altLang="en-US" dirty="0">
                <a:latin typeface="Calibri" pitchFamily="34" charset="0"/>
                <a:cs typeface="Calibri" pitchFamily="34" charset="0"/>
              </a:rPr>
              <a:t>Wood siding</a:t>
            </a:r>
          </a:p>
        </p:txBody>
      </p:sp>
      <p:sp>
        <p:nvSpPr>
          <p:cNvPr id="116740" name="Footer Placeholder 3"/>
          <p:cNvSpPr>
            <a:spLocks noGrp="1"/>
          </p:cNvSpPr>
          <p:nvPr>
            <p:ph type="ftr" sz="quarter" idx="4"/>
          </p:nvPr>
        </p:nvSpPr>
        <p:spPr>
          <a:noFill/>
        </p:spPr>
        <p:txBody>
          <a:bodyPr/>
          <a:lstStyle/>
          <a:p>
            <a:r>
              <a:rPr lang="en-US" altLang="en-US">
                <a:latin typeface="Calibri" pitchFamily="34" charset="0"/>
                <a:cs typeface="Calibri" pitchFamily="34" charset="0"/>
              </a:rPr>
              <a:t>Certified Passive House Consultant / Designer</a:t>
            </a:r>
          </a:p>
        </p:txBody>
      </p:sp>
    </p:spTree>
    <p:extLst>
      <p:ext uri="{BB962C8B-B14F-4D97-AF65-F5344CB8AC3E}">
        <p14:creationId xmlns:p14="http://schemas.microsoft.com/office/powerpoint/2010/main" val="417726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altLang="en-US" b="1">
                <a:latin typeface="Calibri" pitchFamily="34" charset="0"/>
                <a:cs typeface="Calibri" pitchFamily="34" charset="0"/>
              </a:rPr>
              <a:t>Both the IRC and ASHRAE have lists of ‘approved’ air-tight materials. Some of these are:</a:t>
            </a:r>
          </a:p>
          <a:p>
            <a:endParaRPr lang="en-US" altLang="en-US">
              <a:latin typeface="Calibri" pitchFamily="34" charset="0"/>
              <a:cs typeface="Calibri" pitchFamily="34" charset="0"/>
            </a:endParaRPr>
          </a:p>
          <a:p>
            <a:r>
              <a:rPr lang="en-US" altLang="en-US">
                <a:latin typeface="Calibri" pitchFamily="34" charset="0"/>
                <a:cs typeface="Calibri" pitchFamily="34" charset="0"/>
              </a:rPr>
              <a:t>Concrete</a:t>
            </a:r>
          </a:p>
          <a:p>
            <a:r>
              <a:rPr lang="en-US" altLang="en-US">
                <a:latin typeface="Calibri" pitchFamily="34" charset="0"/>
                <a:cs typeface="Calibri" pitchFamily="34" charset="0"/>
              </a:rPr>
              <a:t>Membrane layers (specially made)</a:t>
            </a:r>
          </a:p>
          <a:p>
            <a:r>
              <a:rPr lang="en-US" altLang="en-US">
                <a:latin typeface="Calibri" pitchFamily="34" charset="0"/>
                <a:cs typeface="Calibri" pitchFamily="34" charset="0"/>
              </a:rPr>
              <a:t>Liquid / spray applied membranes</a:t>
            </a:r>
          </a:p>
          <a:p>
            <a:r>
              <a:rPr lang="en-US" altLang="en-US">
                <a:latin typeface="Calibri" pitchFamily="34" charset="0"/>
                <a:cs typeface="Calibri" pitchFamily="34" charset="0"/>
              </a:rPr>
              <a:t>Coated OSB</a:t>
            </a:r>
          </a:p>
          <a:p>
            <a:endParaRPr lang="en-US" altLang="en-US">
              <a:latin typeface="Calibri" pitchFamily="34" charset="0"/>
              <a:cs typeface="Calibri" pitchFamily="34" charset="0"/>
            </a:endParaRPr>
          </a:p>
          <a:p>
            <a:r>
              <a:rPr lang="en-US" altLang="en-US">
                <a:latin typeface="Calibri" pitchFamily="34" charset="0"/>
                <a:cs typeface="Calibri" pitchFamily="34" charset="0"/>
              </a:rPr>
              <a:t>Drywall</a:t>
            </a:r>
          </a:p>
          <a:p>
            <a:r>
              <a:rPr lang="en-US" altLang="en-US">
                <a:latin typeface="Calibri" pitchFamily="34" charset="0"/>
                <a:cs typeface="Calibri" pitchFamily="34" charset="0"/>
              </a:rPr>
              <a:t>Plaster on block / masonry</a:t>
            </a:r>
          </a:p>
        </p:txBody>
      </p:sp>
      <p:sp>
        <p:nvSpPr>
          <p:cNvPr id="118788" name="Footer Placeholder 3"/>
          <p:cNvSpPr>
            <a:spLocks noGrp="1"/>
          </p:cNvSpPr>
          <p:nvPr>
            <p:ph type="ftr" sz="quarter" idx="4"/>
          </p:nvPr>
        </p:nvSpPr>
        <p:spPr>
          <a:noFill/>
        </p:spPr>
        <p:txBody>
          <a:bodyPr/>
          <a:lstStyle/>
          <a:p>
            <a:r>
              <a:rPr lang="en-US" altLang="en-US">
                <a:latin typeface="Calibri" pitchFamily="34" charset="0"/>
                <a:cs typeface="Calibri" pitchFamily="34" charset="0"/>
              </a:rPr>
              <a:t>Certified Passive House Consultant / Designer</a:t>
            </a:r>
          </a:p>
        </p:txBody>
      </p:sp>
    </p:spTree>
    <p:extLst>
      <p:ext uri="{BB962C8B-B14F-4D97-AF65-F5344CB8AC3E}">
        <p14:creationId xmlns:p14="http://schemas.microsoft.com/office/powerpoint/2010/main" val="81190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CEEABDA-AEC1-4E4F-AA9F-43EDA4B3BF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35E26844-4474-4AD3-A785-52ECDB9191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err="1"/>
              <a:t>The</a:t>
            </a:r>
            <a:r>
              <a:rPr lang="hr-HR" altLang="sr-Latn-RS" dirty="0"/>
              <a:t> </a:t>
            </a:r>
            <a:r>
              <a:rPr lang="hr-HR" altLang="sr-Latn-RS" dirty="0" err="1"/>
              <a:t>slide</a:t>
            </a:r>
            <a:r>
              <a:rPr lang="hr-HR" altLang="sr-Latn-RS" dirty="0"/>
              <a:t> </a:t>
            </a:r>
            <a:r>
              <a:rPr lang="hr-HR" altLang="sr-Latn-RS" dirty="0" err="1"/>
              <a:t>should</a:t>
            </a:r>
            <a:r>
              <a:rPr lang="hr-HR" altLang="sr-Latn-RS" baseline="0" dirty="0"/>
              <a:t> </a:t>
            </a:r>
            <a:r>
              <a:rPr lang="hr-HR" altLang="sr-Latn-RS" baseline="0" dirty="0" err="1"/>
              <a:t>be</a:t>
            </a:r>
            <a:r>
              <a:rPr lang="hr-HR" altLang="sr-Latn-RS" baseline="0" dirty="0"/>
              <a:t> </a:t>
            </a:r>
            <a:r>
              <a:rPr lang="hr-HR" altLang="sr-Latn-RS" baseline="0" dirty="0" err="1"/>
              <a:t>used</a:t>
            </a:r>
            <a:r>
              <a:rPr lang="hr-HR" altLang="sr-Latn-RS" baseline="0" dirty="0"/>
              <a:t> to </a:t>
            </a:r>
            <a:r>
              <a:rPr lang="hr-HR" altLang="sr-Latn-RS" baseline="0" dirty="0" err="1"/>
              <a:t>enhance</a:t>
            </a:r>
            <a:r>
              <a:rPr lang="hr-HR" altLang="sr-Latn-RS" baseline="0" dirty="0"/>
              <a:t> </a:t>
            </a:r>
            <a:r>
              <a:rPr lang="hr-HR" altLang="sr-Latn-RS" baseline="0" dirty="0" err="1"/>
              <a:t>the</a:t>
            </a:r>
            <a:r>
              <a:rPr lang="hr-HR" altLang="sr-Latn-RS" baseline="0" dirty="0"/>
              <a:t> </a:t>
            </a:r>
            <a:r>
              <a:rPr lang="hr-HR" altLang="sr-Latn-RS" baseline="0" dirty="0" err="1"/>
              <a:t>importance</a:t>
            </a:r>
            <a:r>
              <a:rPr lang="hr-HR" altLang="sr-Latn-RS" baseline="0" dirty="0"/>
              <a:t> of </a:t>
            </a:r>
            <a:r>
              <a:rPr lang="hr-HR" altLang="sr-Latn-RS" baseline="0" dirty="0" err="1"/>
              <a:t>the</a:t>
            </a:r>
            <a:r>
              <a:rPr lang="hr-HR" altLang="sr-Latn-RS" baseline="0" dirty="0"/>
              <a:t> window </a:t>
            </a:r>
            <a:r>
              <a:rPr lang="hr-HR" altLang="sr-Latn-RS" baseline="0" dirty="0" err="1"/>
              <a:t>installation</a:t>
            </a:r>
            <a:r>
              <a:rPr lang="hr-HR" altLang="sr-Latn-RS" baseline="0" dirty="0"/>
              <a:t>, </a:t>
            </a:r>
            <a:r>
              <a:rPr lang="hr-HR" altLang="sr-Latn-RS" baseline="0" dirty="0" err="1"/>
              <a:t>i.e.the</a:t>
            </a:r>
            <a:r>
              <a:rPr lang="hr-HR" altLang="sr-Latn-RS" baseline="0" dirty="0"/>
              <a:t> window as a </a:t>
            </a:r>
            <a:r>
              <a:rPr lang="hr-HR" altLang="sr-Latn-RS" baseline="0" dirty="0" err="1"/>
              <a:t>part</a:t>
            </a:r>
            <a:r>
              <a:rPr lang="hr-HR" altLang="sr-Latn-RS" baseline="0" dirty="0"/>
              <a:t> of </a:t>
            </a:r>
            <a:r>
              <a:rPr lang="hr-HR" altLang="sr-Latn-RS" baseline="0" dirty="0" err="1"/>
              <a:t>building’s</a:t>
            </a:r>
            <a:r>
              <a:rPr lang="hr-HR" altLang="sr-Latn-RS" baseline="0" dirty="0"/>
              <a:t> </a:t>
            </a:r>
            <a:r>
              <a:rPr lang="hr-HR" altLang="sr-Latn-RS" baseline="0" dirty="0" err="1"/>
              <a:t>thermal</a:t>
            </a:r>
            <a:r>
              <a:rPr lang="hr-HR" altLang="sr-Latn-RS" baseline="0" dirty="0"/>
              <a:t> </a:t>
            </a:r>
            <a:r>
              <a:rPr lang="hr-HR" altLang="sr-Latn-RS" baseline="0" dirty="0" err="1"/>
              <a:t>envelope</a:t>
            </a:r>
            <a:r>
              <a:rPr lang="hr-HR" altLang="sr-Latn-RS" baseline="0" dirty="0"/>
              <a:t>.</a:t>
            </a:r>
          </a:p>
          <a:p>
            <a:r>
              <a:rPr lang="hr-HR" altLang="sr-Latn-RS" baseline="0" dirty="0" err="1"/>
              <a:t>When</a:t>
            </a:r>
            <a:r>
              <a:rPr lang="hr-HR" altLang="sr-Latn-RS" baseline="0" dirty="0"/>
              <a:t> one </a:t>
            </a:r>
            <a:r>
              <a:rPr lang="hr-HR" altLang="sr-Latn-RS" baseline="0" dirty="0" err="1"/>
              <a:t>has</a:t>
            </a:r>
            <a:r>
              <a:rPr lang="hr-HR" altLang="sr-Latn-RS" baseline="0" dirty="0"/>
              <a:t> a </a:t>
            </a:r>
            <a:r>
              <a:rPr lang="hr-HR" altLang="sr-Latn-RS" baseline="0" dirty="0" err="1"/>
              <a:t>wall</a:t>
            </a:r>
            <a:r>
              <a:rPr lang="hr-HR" altLang="sr-Latn-RS" baseline="0" dirty="0"/>
              <a:t> </a:t>
            </a:r>
            <a:r>
              <a:rPr lang="hr-HR" altLang="sr-Latn-RS" baseline="0" dirty="0" err="1"/>
              <a:t>which</a:t>
            </a:r>
            <a:r>
              <a:rPr lang="hr-HR" altLang="sr-Latn-RS" baseline="0" dirty="0"/>
              <a:t> </a:t>
            </a:r>
            <a:r>
              <a:rPr lang="hr-HR" altLang="sr-Latn-RS" baseline="0" dirty="0" err="1"/>
              <a:t>complies</a:t>
            </a:r>
            <a:r>
              <a:rPr lang="hr-HR" altLang="sr-Latn-RS" baseline="0" dirty="0"/>
              <a:t> </a:t>
            </a:r>
            <a:r>
              <a:rPr lang="hr-HR" altLang="sr-Latn-RS" baseline="0" dirty="0" err="1"/>
              <a:t>with</a:t>
            </a:r>
            <a:r>
              <a:rPr lang="hr-HR" altLang="sr-Latn-RS" baseline="0" dirty="0"/>
              <a:t> </a:t>
            </a:r>
            <a:r>
              <a:rPr lang="hr-HR" altLang="sr-Latn-RS" baseline="0" dirty="0" err="1"/>
              <a:t>the</a:t>
            </a:r>
            <a:r>
              <a:rPr lang="hr-HR" altLang="sr-Latn-RS" baseline="0" dirty="0"/>
              <a:t> design </a:t>
            </a:r>
            <a:r>
              <a:rPr lang="hr-HR" altLang="sr-Latn-RS" baseline="0" dirty="0" err="1"/>
              <a:t>and</a:t>
            </a:r>
            <a:r>
              <a:rPr lang="hr-HR" altLang="sr-Latn-RS" baseline="0" dirty="0"/>
              <a:t>/</a:t>
            </a:r>
            <a:r>
              <a:rPr lang="hr-HR" altLang="sr-Latn-RS" baseline="0" dirty="0" err="1"/>
              <a:t>or</a:t>
            </a:r>
            <a:r>
              <a:rPr lang="hr-HR" altLang="sr-Latn-RS" baseline="0" dirty="0"/>
              <a:t> </a:t>
            </a:r>
            <a:r>
              <a:rPr lang="hr-HR" altLang="sr-Latn-RS" baseline="0" dirty="0" err="1"/>
              <a:t>regulatory</a:t>
            </a:r>
            <a:r>
              <a:rPr lang="hr-HR" altLang="sr-Latn-RS" baseline="0" dirty="0"/>
              <a:t> </a:t>
            </a:r>
            <a:r>
              <a:rPr lang="hr-HR" altLang="sr-Latn-RS" baseline="0" dirty="0" err="1"/>
              <a:t>requirements</a:t>
            </a:r>
            <a:r>
              <a:rPr lang="hr-HR" altLang="sr-Latn-RS" baseline="0" dirty="0"/>
              <a:t> </a:t>
            </a:r>
            <a:r>
              <a:rPr lang="hr-HR" altLang="sr-Latn-RS" baseline="0" dirty="0" err="1"/>
              <a:t>and</a:t>
            </a:r>
            <a:r>
              <a:rPr lang="hr-HR" altLang="sr-Latn-RS" baseline="0" dirty="0"/>
              <a:t> a window </a:t>
            </a:r>
            <a:r>
              <a:rPr lang="hr-HR" altLang="sr-Latn-RS" baseline="0" dirty="0" err="1"/>
              <a:t>which</a:t>
            </a:r>
            <a:r>
              <a:rPr lang="hr-HR" altLang="sr-Latn-RS" baseline="0" dirty="0"/>
              <a:t> </a:t>
            </a:r>
            <a:r>
              <a:rPr lang="hr-HR" altLang="sr-Latn-RS" baseline="0" dirty="0" err="1"/>
              <a:t>complies</a:t>
            </a:r>
            <a:r>
              <a:rPr lang="hr-HR" altLang="sr-Latn-RS" baseline="0" dirty="0"/>
              <a:t> to </a:t>
            </a:r>
            <a:r>
              <a:rPr lang="hr-HR" altLang="sr-Latn-RS" baseline="0" dirty="0" err="1"/>
              <a:t>both</a:t>
            </a:r>
            <a:r>
              <a:rPr lang="hr-HR" altLang="sr-Latn-RS" baseline="0" dirty="0"/>
              <a:t>, </a:t>
            </a:r>
            <a:r>
              <a:rPr lang="hr-HR" altLang="sr-Latn-RS" baseline="0" dirty="0" err="1"/>
              <a:t>it</a:t>
            </a:r>
            <a:r>
              <a:rPr lang="hr-HR" altLang="sr-Latn-RS" baseline="0" dirty="0"/>
              <a:t> </a:t>
            </a:r>
            <a:r>
              <a:rPr lang="hr-HR" altLang="sr-Latn-RS" baseline="0" dirty="0" err="1"/>
              <a:t>is</a:t>
            </a:r>
            <a:r>
              <a:rPr lang="hr-HR" altLang="sr-Latn-RS" baseline="0" dirty="0"/>
              <a:t> </a:t>
            </a:r>
            <a:r>
              <a:rPr lang="hr-HR" altLang="sr-Latn-RS" baseline="0" dirty="0" err="1"/>
              <a:t>not</a:t>
            </a:r>
            <a:r>
              <a:rPr lang="hr-HR" altLang="sr-Latn-RS" baseline="0" dirty="0"/>
              <a:t> </a:t>
            </a:r>
            <a:r>
              <a:rPr lang="hr-HR" altLang="sr-Latn-RS" baseline="0" dirty="0" err="1"/>
              <a:t>destined</a:t>
            </a:r>
            <a:r>
              <a:rPr lang="hr-HR" altLang="sr-Latn-RS" baseline="0" dirty="0"/>
              <a:t> </a:t>
            </a:r>
            <a:r>
              <a:rPr lang="hr-HR" altLang="sr-Latn-RS" baseline="0" dirty="0" err="1"/>
              <a:t>that</a:t>
            </a:r>
            <a:r>
              <a:rPr lang="hr-HR" altLang="sr-Latn-RS" baseline="0" dirty="0"/>
              <a:t> a </a:t>
            </a:r>
            <a:r>
              <a:rPr lang="hr-HR" altLang="sr-Latn-RS" baseline="0" dirty="0" err="1"/>
              <a:t>wall</a:t>
            </a:r>
            <a:r>
              <a:rPr lang="hr-HR" altLang="sr-Latn-RS" baseline="0" dirty="0"/>
              <a:t> </a:t>
            </a:r>
            <a:r>
              <a:rPr lang="hr-HR" altLang="sr-Latn-RS" baseline="0" dirty="0" err="1"/>
              <a:t>with</a:t>
            </a:r>
            <a:r>
              <a:rPr lang="hr-HR" altLang="sr-Latn-RS" baseline="0" dirty="0"/>
              <a:t> </a:t>
            </a:r>
            <a:r>
              <a:rPr lang="hr-HR" altLang="sr-Latn-RS" baseline="0" dirty="0" err="1"/>
              <a:t>the</a:t>
            </a:r>
            <a:r>
              <a:rPr lang="hr-HR" altLang="sr-Latn-RS" baseline="0" dirty="0"/>
              <a:t> </a:t>
            </a:r>
            <a:r>
              <a:rPr lang="hr-HR" altLang="sr-Latn-RS" baseline="0" dirty="0" err="1"/>
              <a:t>installed</a:t>
            </a:r>
            <a:r>
              <a:rPr lang="hr-HR" altLang="sr-Latn-RS" baseline="0" dirty="0"/>
              <a:t> window </a:t>
            </a:r>
            <a:r>
              <a:rPr lang="hr-HR" altLang="sr-Latn-RS" baseline="0" dirty="0" err="1"/>
              <a:t>will</a:t>
            </a:r>
            <a:r>
              <a:rPr lang="hr-HR" altLang="sr-Latn-RS" baseline="0" dirty="0"/>
              <a:t> </a:t>
            </a:r>
            <a:r>
              <a:rPr lang="hr-HR" altLang="sr-Latn-RS" baseline="0" dirty="0" err="1"/>
              <a:t>function</a:t>
            </a:r>
            <a:r>
              <a:rPr lang="hr-HR" altLang="sr-Latn-RS" baseline="0" dirty="0"/>
              <a:t> as </a:t>
            </a:r>
            <a:r>
              <a:rPr lang="hr-HR" altLang="sr-Latn-RS" baseline="0" dirty="0" err="1"/>
              <a:t>foreseen</a:t>
            </a:r>
            <a:r>
              <a:rPr lang="hr-HR" altLang="sr-Latn-RS" baseline="0" dirty="0"/>
              <a:t>.</a:t>
            </a:r>
          </a:p>
          <a:p>
            <a:r>
              <a:rPr lang="hr-HR" altLang="sr-Latn-RS" baseline="0" dirty="0" err="1"/>
              <a:t>It</a:t>
            </a:r>
            <a:r>
              <a:rPr lang="hr-HR" altLang="sr-Latn-RS" baseline="0" dirty="0"/>
              <a:t> </a:t>
            </a:r>
            <a:r>
              <a:rPr lang="hr-HR" altLang="sr-Latn-RS" baseline="0" dirty="0" err="1"/>
              <a:t>all</a:t>
            </a:r>
            <a:r>
              <a:rPr lang="hr-HR" altLang="sr-Latn-RS" baseline="0" dirty="0"/>
              <a:t> </a:t>
            </a:r>
            <a:r>
              <a:rPr lang="hr-HR" altLang="sr-Latn-RS" baseline="0" dirty="0" err="1"/>
              <a:t>depends</a:t>
            </a:r>
            <a:r>
              <a:rPr lang="hr-HR" altLang="sr-Latn-RS" baseline="0" dirty="0"/>
              <a:t> on </a:t>
            </a:r>
            <a:r>
              <a:rPr lang="hr-HR" altLang="sr-Latn-RS" baseline="0" dirty="0" err="1"/>
              <a:t>the</a:t>
            </a:r>
            <a:r>
              <a:rPr lang="hr-HR" altLang="sr-Latn-RS" baseline="0" dirty="0"/>
              <a:t> window </a:t>
            </a:r>
            <a:r>
              <a:rPr lang="hr-HR" altLang="sr-Latn-RS" baseline="0" dirty="0" err="1"/>
              <a:t>installation</a:t>
            </a:r>
            <a:r>
              <a:rPr lang="hr-HR" altLang="sr-Latn-RS" baseline="0" dirty="0"/>
              <a:t>.</a:t>
            </a:r>
            <a:endParaRPr lang="hr-HR" altLang="sr-Latn-RS" dirty="0"/>
          </a:p>
        </p:txBody>
      </p:sp>
      <p:sp>
        <p:nvSpPr>
          <p:cNvPr id="64516" name="Slide Number Placeholder 3">
            <a:extLst>
              <a:ext uri="{FF2B5EF4-FFF2-40B4-BE49-F238E27FC236}">
                <a16:creationId xmlns:a16="http://schemas.microsoft.com/office/drawing/2014/main" id="{5B57C3C0-CE9C-4DE9-81CD-EC4F9AC48D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DE164D-8288-4347-8AB8-D13AB264ED97}" type="slidenum">
              <a:rPr lang="hr-HR" altLang="sr-Latn-RS"/>
              <a:pPr eaLnBrk="1" hangingPunct="1"/>
              <a:t>39</a:t>
            </a:fld>
            <a:endParaRPr lang="hr-HR" altLang="sr-Latn-RS"/>
          </a:p>
        </p:txBody>
      </p:sp>
    </p:spTree>
    <p:extLst>
      <p:ext uri="{BB962C8B-B14F-4D97-AF65-F5344CB8AC3E}">
        <p14:creationId xmlns:p14="http://schemas.microsoft.com/office/powerpoint/2010/main" val="1954567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a:t>The installation is vital!</a:t>
            </a:r>
            <a:endParaRPr lang="hr-HR" sz="1200" dirty="0"/>
          </a:p>
          <a:p>
            <a:pPr marL="0" indent="0" algn="l">
              <a:buNone/>
            </a:pPr>
            <a:r>
              <a:rPr lang="hr-HR" sz="1200" dirty="0" err="1"/>
              <a:t>It</a:t>
            </a:r>
            <a:r>
              <a:rPr lang="hr-HR" sz="1200" dirty="0"/>
              <a:t> </a:t>
            </a:r>
            <a:r>
              <a:rPr lang="hr-HR" sz="1200" dirty="0" err="1"/>
              <a:t>should</a:t>
            </a:r>
            <a:r>
              <a:rPr lang="hr-HR" sz="1200" dirty="0"/>
              <a:t> </a:t>
            </a:r>
            <a:r>
              <a:rPr lang="hr-HR" sz="1200" dirty="0" err="1"/>
              <a:t>be</a:t>
            </a:r>
            <a:r>
              <a:rPr lang="hr-HR" sz="1200" dirty="0"/>
              <a:t> </a:t>
            </a:r>
            <a:r>
              <a:rPr lang="hr-HR" sz="1200" dirty="0" err="1"/>
              <a:t>enhanced</a:t>
            </a:r>
            <a:r>
              <a:rPr lang="hr-HR" sz="1200" dirty="0"/>
              <a:t> </a:t>
            </a:r>
            <a:r>
              <a:rPr lang="hr-HR" sz="1200" dirty="0" err="1"/>
              <a:t>that</a:t>
            </a:r>
            <a:r>
              <a:rPr lang="hr-HR" sz="1200" dirty="0"/>
              <a:t> </a:t>
            </a:r>
            <a:r>
              <a:rPr lang="en-US" sz="1200" i="1" dirty="0">
                <a:solidFill>
                  <a:srgbClr val="FF0000"/>
                </a:solidFill>
                <a:latin typeface="Calibri" panose="020F0502020204030204" pitchFamily="34" charset="0"/>
                <a:cs typeface="Calibri" panose="020F0502020204030204" pitchFamily="34" charset="0"/>
              </a:rPr>
              <a:t>high performance window can only be as good as the install</a:t>
            </a:r>
            <a:r>
              <a:rPr lang="en-US" sz="1200" i="1" dirty="0">
                <a:latin typeface="Calibri" panose="020F0502020204030204" pitchFamily="34" charset="0"/>
                <a:cs typeface="Calibri" panose="020F0502020204030204" pitchFamily="34" charset="0"/>
              </a:rPr>
              <a:t> </a:t>
            </a:r>
            <a:endParaRPr lang="hr-HR" sz="1200" i="1" dirty="0">
              <a:latin typeface="Calibri" panose="020F0502020204030204" pitchFamily="34" charset="0"/>
              <a:cs typeface="Calibri" panose="020F0502020204030204" pitchFamily="34" charset="0"/>
            </a:endParaRPr>
          </a:p>
          <a:p>
            <a:pPr marL="0" indent="0" eaLnBrk="0" fontAlgn="base" hangingPunct="0">
              <a:spcBef>
                <a:spcPct val="20000"/>
              </a:spcBef>
              <a:spcAft>
                <a:spcPct val="0"/>
              </a:spcAft>
              <a:buClr>
                <a:schemeClr val="accent1"/>
              </a:buClr>
              <a:buFont typeface="Arial" panose="020B0604020202020204" pitchFamily="34" charset="0"/>
              <a:buNone/>
            </a:pPr>
            <a:r>
              <a:rPr lang="en-US" sz="2400" dirty="0">
                <a:latin typeface="Calibri" pitchFamily="34" charset="0"/>
                <a:cs typeface="Calibri" pitchFamily="34" charset="0"/>
              </a:rPr>
              <a:t>The </a:t>
            </a:r>
            <a:r>
              <a:rPr lang="hr-HR" sz="2400" dirty="0">
                <a:latin typeface="Calibri" pitchFamily="34" charset="0"/>
                <a:cs typeface="Calibri" pitchFamily="34" charset="0"/>
              </a:rPr>
              <a:t>window </a:t>
            </a:r>
            <a:r>
              <a:rPr lang="en-US" sz="2400" dirty="0">
                <a:latin typeface="Calibri" pitchFamily="34" charset="0"/>
                <a:cs typeface="Calibri" pitchFamily="34" charset="0"/>
              </a:rPr>
              <a:t>installation must address several key issues, </a:t>
            </a:r>
            <a:r>
              <a:rPr lang="hr-HR" sz="2400" dirty="0" err="1">
                <a:latin typeface="Calibri" pitchFamily="34" charset="0"/>
                <a:cs typeface="Calibri" pitchFamily="34" charset="0"/>
              </a:rPr>
              <a:t>namely</a:t>
            </a:r>
            <a:r>
              <a:rPr lang="en-US" sz="2400" dirty="0">
                <a:latin typeface="Calibri" pitchFamily="34" charset="0"/>
                <a:cs typeface="Calibri" pitchFamily="34" charset="0"/>
              </a:rPr>
              <a:t>:</a:t>
            </a:r>
          </a:p>
          <a:p>
            <a:pPr marL="800100" lvl="1" indent="-342900" eaLnBrk="0" fontAlgn="base" hangingPunct="0">
              <a:spcBef>
                <a:spcPct val="20000"/>
              </a:spcBef>
              <a:spcAft>
                <a:spcPct val="0"/>
              </a:spcAft>
              <a:buClr>
                <a:schemeClr val="accent1"/>
              </a:buClr>
              <a:buFont typeface="Arial" panose="020B0604020202020204" pitchFamily="34" charset="0"/>
              <a:buChar char="•"/>
            </a:pPr>
            <a:r>
              <a:rPr lang="en-US" sz="2400" dirty="0">
                <a:latin typeface="Calibri" pitchFamily="34" charset="0"/>
                <a:cs typeface="Calibri" pitchFamily="34" charset="0"/>
              </a:rPr>
              <a:t>structurally sound, watertight, airtight, vapor smart and increase the installed thermal performance of the window</a:t>
            </a:r>
            <a:endParaRPr lang="en-US" sz="1200" dirty="0"/>
          </a:p>
        </p:txBody>
      </p:sp>
      <p:sp>
        <p:nvSpPr>
          <p:cNvPr id="4" name="Slide Number Placeholder 3"/>
          <p:cNvSpPr>
            <a:spLocks noGrp="1"/>
          </p:cNvSpPr>
          <p:nvPr>
            <p:ph type="sldNum" sz="quarter" idx="10"/>
          </p:nvPr>
        </p:nvSpPr>
        <p:spPr/>
        <p:txBody>
          <a:bodyPr/>
          <a:lstStyle/>
          <a:p>
            <a:fld id="{516ADFE3-D442-4D62-95D0-246EE90D2A38}" type="slidenum">
              <a:rPr lang="bg-BG" smtClean="0"/>
              <a:t>40</a:t>
            </a:fld>
            <a:endParaRPr lang="bg-BG"/>
          </a:p>
        </p:txBody>
      </p:sp>
    </p:spTree>
    <p:extLst>
      <p:ext uri="{BB962C8B-B14F-4D97-AF65-F5344CB8AC3E}">
        <p14:creationId xmlns:p14="http://schemas.microsoft.com/office/powerpoint/2010/main" val="3733065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Arial" panose="020B0604020202020204" pitchFamily="34" charset="0"/>
                <a:cs typeface="Arial" panose="020B0604020202020204" pitchFamily="34" charset="0"/>
              </a:rPr>
              <a:t>The most important aspect of airtightness is the design process. Highly accurate implementation can then lead to good results.</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Arial" panose="020B0604020202020204" pitchFamily="34" charset="0"/>
                <a:cs typeface="Arial" panose="020B0604020202020204" pitchFamily="34" charset="0"/>
              </a:rPr>
              <a:t>In existing buildings it might make sense to use the exterior render as the airtight layer. It can easily be checked for leaks and subsequently get repaired. This solution, however, is not recommended if the plaster is heavily weathered or has cracks.</a:t>
            </a:r>
          </a:p>
          <a:p>
            <a:endParaRPr lang="hr-HR" dirty="0"/>
          </a:p>
        </p:txBody>
      </p:sp>
      <p:sp>
        <p:nvSpPr>
          <p:cNvPr id="4" name="Slide Number Placeholder 3"/>
          <p:cNvSpPr>
            <a:spLocks noGrp="1"/>
          </p:cNvSpPr>
          <p:nvPr>
            <p:ph type="sldNum" sz="quarter" idx="10"/>
          </p:nvPr>
        </p:nvSpPr>
        <p:spPr/>
        <p:txBody>
          <a:bodyPr/>
          <a:lstStyle/>
          <a:p>
            <a:fld id="{516ADFE3-D442-4D62-95D0-246EE90D2A38}" type="slidenum">
              <a:rPr lang="bg-BG" smtClean="0"/>
              <a:t>41</a:t>
            </a:fld>
            <a:endParaRPr lang="bg-BG"/>
          </a:p>
        </p:txBody>
      </p:sp>
    </p:spTree>
    <p:extLst>
      <p:ext uri="{BB962C8B-B14F-4D97-AF65-F5344CB8AC3E}">
        <p14:creationId xmlns:p14="http://schemas.microsoft.com/office/powerpoint/2010/main" val="1852576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8CF9CFB-1902-45EF-91DF-111F036F21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B7BC5EE1-2A1C-4A19-9AB8-BD84588ED3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r-Latn-CS" altLang="sr-Latn-RS"/>
          </a:p>
        </p:txBody>
      </p:sp>
      <p:sp>
        <p:nvSpPr>
          <p:cNvPr id="29700" name="Slide Number Placeholder 3">
            <a:extLst>
              <a:ext uri="{FF2B5EF4-FFF2-40B4-BE49-F238E27FC236}">
                <a16:creationId xmlns:a16="http://schemas.microsoft.com/office/drawing/2014/main" id="{2CB8176B-DF17-4768-9030-04794A6F5B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398587-1074-42BE-9B06-D2A950F5750E}" type="slidenum">
              <a:rPr lang="en-US" altLang="sr-Latn-RS" smtClean="0"/>
              <a:pPr>
                <a:spcBef>
                  <a:spcPct val="0"/>
                </a:spcBef>
              </a:pPr>
              <a:t>64</a:t>
            </a:fld>
            <a:endParaRPr lang="en-US" altLang="sr-Latn-RS"/>
          </a:p>
        </p:txBody>
      </p:sp>
    </p:spTree>
    <p:extLst>
      <p:ext uri="{BB962C8B-B14F-4D97-AF65-F5344CB8AC3E}">
        <p14:creationId xmlns:p14="http://schemas.microsoft.com/office/powerpoint/2010/main" val="3835117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DF59B5C4-5052-48BC-B74C-450AB8A92364}" type="slidenum">
              <a:rPr lang="hr-HR" altLang="sr-Latn-RS"/>
              <a:pPr>
                <a:defRPr/>
              </a:pPr>
              <a:t>‹#›</a:t>
            </a:fld>
            <a:endParaRPr lang="hr-HR" altLang="sr-Latn-RS"/>
          </a:p>
        </p:txBody>
      </p:sp>
    </p:spTree>
    <p:extLst>
      <p:ext uri="{BB962C8B-B14F-4D97-AF65-F5344CB8AC3E}">
        <p14:creationId xmlns:p14="http://schemas.microsoft.com/office/powerpoint/2010/main" val="411739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000125"/>
            <a:ext cx="9144000" cy="107950"/>
          </a:xfrm>
          <a:prstGeom prst="rect">
            <a:avLst/>
          </a:prstGeom>
          <a:solidFill>
            <a:schemeClr val="bg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1143000" y="142875"/>
            <a:ext cx="7715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altLang="sr-Latn-RS" sz="1400" b="1"/>
              <a:t>HRVATSKA KOMORA INŽENJERA GRAĐEVINARSTVA</a:t>
            </a:r>
            <a:endParaRPr lang="hr-HR" altLang="sr-Latn-RS" sz="1400"/>
          </a:p>
        </p:txBody>
      </p:sp>
      <p:sp>
        <p:nvSpPr>
          <p:cNvPr id="7" name="Rectangle 5"/>
          <p:cNvSpPr>
            <a:spLocks noChangeArrowheads="1"/>
          </p:cNvSpPr>
          <p:nvPr userDrawn="1"/>
        </p:nvSpPr>
        <p:spPr bwMode="auto">
          <a:xfrm>
            <a:off x="1143000" y="457200"/>
            <a:ext cx="77152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600"/>
              </a:spcAft>
              <a:defRPr/>
            </a:pPr>
            <a:r>
              <a:rPr lang="hr-HR" altLang="sr-Latn-RS" sz="1200" b="1">
                <a:solidFill>
                  <a:srgbClr val="7F7F7F"/>
                </a:solidFill>
                <a:cs typeface="Times New Roman" pitchFamily="18" charset="0"/>
              </a:rPr>
              <a:t>DANI OVLAŠTENIH INŽENJERA GRAĐEVINARSTVA</a:t>
            </a:r>
            <a:endParaRPr lang="hr-HR" altLang="sr-Latn-RS" sz="1200">
              <a:solidFill>
                <a:srgbClr val="7F7F7F"/>
              </a:solidFill>
            </a:endParaRPr>
          </a:p>
          <a:p>
            <a:pPr algn="ctr">
              <a:spcAft>
                <a:spcPts val="600"/>
              </a:spcAft>
              <a:defRPr/>
            </a:pPr>
            <a:r>
              <a:rPr lang="hr-HR" altLang="sr-Latn-RS" sz="1200">
                <a:cs typeface="Times New Roman" pitchFamily="18" charset="0"/>
              </a:rPr>
              <a:t>Opatija, 2010.</a:t>
            </a:r>
            <a:endParaRPr lang="hr-HR" altLang="sr-Latn-R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8" name="Date Placeholder 3"/>
          <p:cNvSpPr>
            <a:spLocks noGrp="1"/>
          </p:cNvSpPr>
          <p:nvPr>
            <p:ph type="dt" sz="half" idx="10"/>
          </p:nvPr>
        </p:nvSpPr>
        <p:spPr>
          <a:xfrm>
            <a:off x="457200" y="6356350"/>
            <a:ext cx="2133600" cy="365125"/>
          </a:xfrm>
        </p:spPr>
        <p:txBody>
          <a:bodyPr/>
          <a:lstStyle>
            <a:lvl1pPr fontAlgn="auto">
              <a:spcBef>
                <a:spcPts val="0"/>
              </a:spcBef>
              <a:spcAft>
                <a:spcPts val="0"/>
              </a:spcAft>
              <a:defRPr sz="1800">
                <a:latin typeface="+mn-lt"/>
                <a:cs typeface="+mn-cs"/>
              </a:defRPr>
            </a:lvl1pPr>
          </a:lstStyle>
          <a:p>
            <a:pPr>
              <a:defRPr/>
            </a:pPr>
            <a:endParaRPr lang="hr-HR"/>
          </a:p>
        </p:txBody>
      </p:sp>
      <p:sp>
        <p:nvSpPr>
          <p:cNvPr id="9"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cs typeface="Arial" charset="0"/>
              </a:defRPr>
            </a:lvl1pPr>
          </a:lstStyle>
          <a:p>
            <a:pPr>
              <a:defRPr/>
            </a:pPr>
            <a:endParaRPr lang="hr-HR" altLang="sr-Latn-RS"/>
          </a:p>
        </p:txBody>
      </p:sp>
      <p:sp>
        <p:nvSpPr>
          <p:cNvPr id="10" name="Slide Number Placeholder 5"/>
          <p:cNvSpPr>
            <a:spLocks noGrp="1"/>
          </p:cNvSpPr>
          <p:nvPr>
            <p:ph type="sldNum" sz="quarter" idx="12"/>
          </p:nvPr>
        </p:nvSpPr>
        <p:spPr>
          <a:xfrm>
            <a:off x="6553200" y="6356350"/>
            <a:ext cx="2133600" cy="365125"/>
          </a:xfrm>
        </p:spPr>
        <p:txBody>
          <a:bodyPr/>
          <a:lstStyle>
            <a:lvl1pPr algn="l">
              <a:defRPr sz="1800" smtClean="0">
                <a:latin typeface="Calibri" panose="020F0502020204030204" pitchFamily="34" charset="0"/>
              </a:defRPr>
            </a:lvl1pPr>
          </a:lstStyle>
          <a:p>
            <a:pPr>
              <a:defRPr/>
            </a:pPr>
            <a:fld id="{540EEC7C-AA2A-4A1B-B288-589E9A700F40}" type="slidenum">
              <a:rPr lang="hr-HR" altLang="sr-Latn-RS"/>
              <a:pPr>
                <a:defRPr/>
              </a:pPr>
              <a:t>‹#›</a:t>
            </a:fld>
            <a:endParaRPr lang="hr-HR" altLang="sr-Latn-RS"/>
          </a:p>
        </p:txBody>
      </p:sp>
    </p:spTree>
    <p:extLst>
      <p:ext uri="{BB962C8B-B14F-4D97-AF65-F5344CB8AC3E}">
        <p14:creationId xmlns:p14="http://schemas.microsoft.com/office/powerpoint/2010/main" val="195121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3" name="Rectangle 13"/>
          <p:cNvSpPr>
            <a:spLocks noGrp="1" noChangeArrowheads="1"/>
          </p:cNvSpPr>
          <p:nvPr>
            <p:ph type="sldNum" sz="quarter" idx="11"/>
          </p:nvPr>
        </p:nvSpPr>
        <p:spPr>
          <a:ln/>
        </p:spPr>
        <p:txBody>
          <a:bodyPr/>
          <a:lstStyle>
            <a:lvl1pPr>
              <a:defRPr/>
            </a:lvl1pPr>
          </a:lstStyle>
          <a:p>
            <a:pPr>
              <a:defRPr/>
            </a:pPr>
            <a:fld id="{27742FF3-B87A-45D6-9A3E-D782A254165A}" type="slidenum">
              <a:rPr lang="hr-HR" altLang="sr-Latn-RS"/>
              <a:pPr>
                <a:defRPr/>
              </a:pPr>
              <a:t>‹#›</a:t>
            </a:fld>
            <a:endParaRPr lang="hr-HR" altLang="sr-Latn-RS"/>
          </a:p>
        </p:txBody>
      </p:sp>
    </p:spTree>
    <p:extLst>
      <p:ext uri="{BB962C8B-B14F-4D97-AF65-F5344CB8AC3E}">
        <p14:creationId xmlns:p14="http://schemas.microsoft.com/office/powerpoint/2010/main" val="96440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hr-HR"/>
              <a:t>Uredite stil naslova matrice</a:t>
            </a:r>
          </a:p>
        </p:txBody>
      </p:sp>
      <p:sp>
        <p:nvSpPr>
          <p:cNvPr id="3" name="Rezervirano mjesto sadržaja 2"/>
          <p:cNvSpPr>
            <a:spLocks noGrp="1"/>
          </p:cNvSpPr>
          <p:nvPr>
            <p:ph idx="1"/>
          </p:nvPr>
        </p:nvSpPr>
        <p:spPr>
          <a:xfrm>
            <a:off x="457200" y="1600200"/>
            <a:ext cx="8229600" cy="4525963"/>
          </a:xfrm>
          <a:prstGeom prst="rect">
            <a:avLst/>
          </a:prstGeo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CA97B197-5111-4B02-8047-EF5F65D3E305}" type="slidenum">
              <a:rPr lang="hr-HR" altLang="sr-Latn-RS"/>
              <a:pPr>
                <a:defRPr/>
              </a:pPr>
              <a:t>‹#›</a:t>
            </a:fld>
            <a:endParaRPr lang="hr-HR" altLang="sr-Latn-RS"/>
          </a:p>
        </p:txBody>
      </p:sp>
    </p:spTree>
    <p:extLst>
      <p:ext uri="{BB962C8B-B14F-4D97-AF65-F5344CB8AC3E}">
        <p14:creationId xmlns:p14="http://schemas.microsoft.com/office/powerpoint/2010/main" val="269635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9" name="Inhaltsplatzhalter 2"/>
          <p:cNvSpPr>
            <a:spLocks noGrp="1"/>
          </p:cNvSpPr>
          <p:nvPr>
            <p:ph sz="half" idx="10" hasCustomPrompt="1"/>
          </p:nvPr>
        </p:nvSpPr>
        <p:spPr>
          <a:xfrm>
            <a:off x="5003973" y="836712"/>
            <a:ext cx="3743766" cy="5481538"/>
          </a:xfrm>
        </p:spPr>
        <p:txBody>
          <a:bodyPr/>
          <a:lstStyle>
            <a:lvl1pPr>
              <a:buClr>
                <a:schemeClr val="accent1"/>
              </a:buClr>
              <a:buFont typeface="Courier New" pitchFamily="49" charset="0"/>
              <a:buChar char="o"/>
              <a:defRPr sz="1800"/>
            </a:lvl1pPr>
            <a:lvl2pPr marL="557213" marR="0" indent="-214313" algn="l" defTabSz="685800" rtl="0" eaLnBrk="0" fontAlgn="base" latinLnBrk="0" hangingPunct="0">
              <a:lnSpc>
                <a:spcPct val="100000"/>
              </a:lnSpc>
              <a:spcBef>
                <a:spcPct val="20000"/>
              </a:spcBef>
              <a:spcAft>
                <a:spcPct val="0"/>
              </a:spcAft>
              <a:buClr>
                <a:schemeClr val="accent1"/>
              </a:buClr>
              <a:buSzTx/>
              <a:buFont typeface="Courier New" pitchFamily="49" charset="0"/>
              <a:buChar char="o"/>
              <a:tabLst/>
              <a:defRPr sz="1500"/>
            </a:lvl2pPr>
            <a:lvl3pPr marL="857250" indent="-171450">
              <a:buClr>
                <a:schemeClr val="accent1"/>
              </a:buClr>
              <a:buFont typeface="Arial" pitchFamily="34" charset="0"/>
              <a:buChar char="•"/>
              <a:defRPr lang="de-DE" sz="1350" dirty="0" smtClean="0">
                <a:solidFill>
                  <a:schemeClr val="tx1"/>
                </a:solidFill>
                <a:latin typeface="+mn-lt"/>
                <a:ea typeface="+mn-ea"/>
                <a:cs typeface="+mn-cs"/>
              </a:defRPr>
            </a:lvl3pPr>
            <a:lvl4pPr>
              <a:buClr>
                <a:schemeClr val="accent1"/>
              </a:buClr>
              <a:defRPr sz="1200"/>
            </a:lvl4pPr>
            <a:lvl5pPr>
              <a:buClr>
                <a:schemeClr val="accent1"/>
              </a:buClr>
              <a:defRPr sz="1200"/>
            </a:lvl5pPr>
            <a:lvl6pPr>
              <a:defRPr sz="1350"/>
            </a:lvl6pPr>
            <a:lvl7pPr>
              <a:defRPr sz="1350"/>
            </a:lvl7pPr>
            <a:lvl8pPr>
              <a:defRPr sz="1350"/>
            </a:lvl8pPr>
            <a:lvl9pPr>
              <a:defRPr sz="1350"/>
            </a:lvl9pPr>
          </a:lstStyle>
          <a:p>
            <a:pPr lvl="0"/>
            <a:r>
              <a:rPr lang="de-DE" dirty="0"/>
              <a:t>Text</a:t>
            </a:r>
          </a:p>
          <a:p>
            <a:pPr lvl="1"/>
            <a:r>
              <a:rPr lang="de-DE" dirty="0"/>
              <a:t>Second level</a:t>
            </a:r>
          </a:p>
          <a:p>
            <a:pPr lvl="2"/>
            <a:r>
              <a:rPr lang="de-DE" dirty="0"/>
              <a:t>Third level</a:t>
            </a:r>
          </a:p>
          <a:p>
            <a:pPr lvl="3"/>
            <a:r>
              <a:rPr lang="de-DE" dirty="0"/>
              <a:t>Forth level</a:t>
            </a:r>
          </a:p>
          <a:p>
            <a:pPr lvl="4"/>
            <a:r>
              <a:rPr lang="de-DE" dirty="0"/>
              <a:t>Fifth level</a:t>
            </a:r>
          </a:p>
        </p:txBody>
      </p:sp>
      <p:sp>
        <p:nvSpPr>
          <p:cNvPr id="6" name="Picture Placeholder 5"/>
          <p:cNvSpPr>
            <a:spLocks noGrp="1"/>
          </p:cNvSpPr>
          <p:nvPr>
            <p:ph type="pic" sz="quarter" idx="11"/>
          </p:nvPr>
        </p:nvSpPr>
        <p:spPr>
          <a:xfrm>
            <a:off x="1116216" y="836613"/>
            <a:ext cx="3744262" cy="5481637"/>
          </a:xfrm>
        </p:spPr>
        <p:txBody>
          <a:bodyPr/>
          <a:lstStyle/>
          <a:p>
            <a:endParaRPr lang="bg-BG"/>
          </a:p>
        </p:txBody>
      </p:sp>
      <p:sp>
        <p:nvSpPr>
          <p:cNvPr id="8" name="Text Placeholder 8"/>
          <p:cNvSpPr>
            <a:spLocks noGrp="1"/>
          </p:cNvSpPr>
          <p:nvPr>
            <p:ph type="body" sz="quarter" idx="12" hasCustomPrompt="1"/>
          </p:nvPr>
        </p:nvSpPr>
        <p:spPr>
          <a:xfrm>
            <a:off x="1116216" y="0"/>
            <a:ext cx="6263609" cy="656388"/>
          </a:xfrm>
        </p:spPr>
        <p:txBody>
          <a:bodyPr anchor="ctr">
            <a:normAutofit/>
          </a:bodyPr>
          <a:lstStyle>
            <a:lvl1pPr>
              <a:defRPr kumimoji="0" lang="de-DE" sz="2100" b="1" i="0" u="none" strike="noStrike" kern="0" cap="none" spc="0" normalizeH="0" baseline="0" noProof="0" smtClean="0">
                <a:ln>
                  <a:noFill/>
                </a:ln>
                <a:solidFill>
                  <a:srgbClr val="000000"/>
                </a:solidFill>
                <a:effectLst/>
                <a:uLnTx/>
                <a:uFillTx/>
                <a:latin typeface="Calibri" pitchFamily="34" charset="0"/>
                <a:cs typeface="Calibri" pitchFamily="34" charset="0"/>
              </a:defRPr>
            </a:lvl1pPr>
          </a:lstStyle>
          <a:p>
            <a:pPr lvl="0"/>
            <a:r>
              <a:rPr lang="en-US" dirty="0"/>
              <a:t>Title</a:t>
            </a:r>
            <a:endParaRPr lang="bg-BG" dirty="0"/>
          </a:p>
        </p:txBody>
      </p:sp>
      <p:sp>
        <p:nvSpPr>
          <p:cNvPr id="10" name="Rectangle 6"/>
          <p:cNvSpPr>
            <a:spLocks noGrp="1" noChangeArrowheads="1"/>
          </p:cNvSpPr>
          <p:nvPr>
            <p:ph type="sldNum" sz="quarter" idx="13"/>
          </p:nvPr>
        </p:nvSpPr>
        <p:spPr>
          <a:xfrm>
            <a:off x="1116216" y="5943600"/>
            <a:ext cx="3744262" cy="374650"/>
          </a:xfrm>
          <a:prstGeom prst="rect">
            <a:avLst/>
          </a:prstGeom>
          <a:ln/>
        </p:spPr>
        <p:txBody>
          <a:bodyPr/>
          <a:lstStyle>
            <a:lvl1pPr>
              <a:defRPr sz="1050" i="1">
                <a:solidFill>
                  <a:schemeClr val="bg1">
                    <a:lumMod val="50000"/>
                  </a:schemeClr>
                </a:solidFill>
              </a:defRPr>
            </a:lvl1pPr>
          </a:lstStyle>
          <a:p>
            <a:pPr eaLnBrk="0" fontAlgn="base" hangingPunct="0">
              <a:spcBef>
                <a:spcPct val="0"/>
              </a:spcBef>
              <a:spcAft>
                <a:spcPct val="0"/>
              </a:spcAft>
            </a:pPr>
            <a:r>
              <a:rPr lang="de-DE" altLang="de-DE" dirty="0">
                <a:solidFill>
                  <a:prstClr val="white">
                    <a:lumMod val="50000"/>
                  </a:prstClr>
                </a:solidFill>
                <a:latin typeface="Calibri" panose="020F0502020204030204" pitchFamily="34" charset="0"/>
                <a:cs typeface="Arial" panose="020B0604020202020204" pitchFamily="34" charset="0"/>
              </a:rPr>
              <a:t>Source: </a:t>
            </a:r>
            <a:fld id="{77D4B813-239F-4044-8974-4EB99E928752}" type="slidenum">
              <a:rPr lang="de-DE" altLang="de-DE" smtClean="0">
                <a:solidFill>
                  <a:prstClr val="white">
                    <a:lumMod val="50000"/>
                  </a:prstClr>
                </a:solidFill>
                <a:latin typeface="Calibri" panose="020F0502020204030204" pitchFamily="34" charset="0"/>
                <a:cs typeface="Arial" panose="020B0604020202020204" pitchFamily="34" charset="0"/>
              </a:rPr>
              <a:pPr eaLnBrk="0" fontAlgn="base" hangingPunct="0">
                <a:spcBef>
                  <a:spcPct val="0"/>
                </a:spcBef>
                <a:spcAft>
                  <a:spcPct val="0"/>
                </a:spcAft>
              </a:pPr>
              <a:t>‹#›</a:t>
            </a:fld>
            <a:r>
              <a:rPr lang="de-DE" altLang="de-DE" dirty="0">
                <a:solidFill>
                  <a:prstClr val="white">
                    <a:lumMod val="50000"/>
                  </a:prstClr>
                </a:solidFill>
                <a:latin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2034045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1116217" y="1484784"/>
            <a:ext cx="7631523" cy="4833466"/>
          </a:xfrm>
        </p:spPr>
        <p:txBody>
          <a:bodyPr/>
          <a:lstStyle>
            <a:lvl1pPr marL="342900" marR="0" indent="-342900" algn="l" defTabSz="685800" rtl="0" eaLnBrk="0" fontAlgn="base" latinLnBrk="0" hangingPunct="0">
              <a:lnSpc>
                <a:spcPct val="100000"/>
              </a:lnSpc>
              <a:spcBef>
                <a:spcPct val="20000"/>
              </a:spcBef>
              <a:spcAft>
                <a:spcPct val="0"/>
              </a:spcAft>
              <a:buClr>
                <a:schemeClr val="accent1"/>
              </a:buClr>
              <a:buSzTx/>
              <a:buFont typeface="+mj-lt"/>
              <a:buAutoNum type="arabicParenR"/>
              <a:tabLst/>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de-DE" dirty="0"/>
              <a:t>Subtitle</a:t>
            </a:r>
          </a:p>
          <a:p>
            <a:r>
              <a:rPr lang="de-DE" dirty="0"/>
              <a:t>Subtitle</a:t>
            </a:r>
          </a:p>
          <a:p>
            <a:endParaRPr lang="de-DE" dirty="0"/>
          </a:p>
        </p:txBody>
      </p:sp>
      <p:sp>
        <p:nvSpPr>
          <p:cNvPr id="5" name="Text Placeholder 8"/>
          <p:cNvSpPr>
            <a:spLocks noGrp="1"/>
          </p:cNvSpPr>
          <p:nvPr>
            <p:ph type="body" sz="quarter" idx="10" hasCustomPrompt="1"/>
          </p:nvPr>
        </p:nvSpPr>
        <p:spPr>
          <a:xfrm>
            <a:off x="1116216" y="0"/>
            <a:ext cx="5688612" cy="656388"/>
          </a:xfrm>
        </p:spPr>
        <p:txBody>
          <a:bodyPr anchor="ctr">
            <a:normAutofit/>
          </a:bodyPr>
          <a:lstStyle>
            <a:lvl1pPr>
              <a:defRPr kumimoji="0" lang="de-DE" sz="2100" b="1" i="0" u="none" strike="noStrike" kern="0" cap="none" spc="0" normalizeH="0" baseline="0" noProof="0" smtClean="0">
                <a:ln>
                  <a:noFill/>
                </a:ln>
                <a:solidFill>
                  <a:srgbClr val="000000"/>
                </a:solidFill>
                <a:effectLst/>
                <a:uLnTx/>
                <a:uFillTx/>
                <a:latin typeface="Calibri" pitchFamily="34" charset="0"/>
                <a:cs typeface="Calibri" pitchFamily="34" charset="0"/>
              </a:defRPr>
            </a:lvl1pPr>
          </a:lstStyle>
          <a:p>
            <a:pPr lvl="0"/>
            <a:r>
              <a:rPr lang="en-US" dirty="0"/>
              <a:t>Title</a:t>
            </a:r>
            <a:endParaRPr lang="bg-BG" dirty="0"/>
          </a:p>
        </p:txBody>
      </p:sp>
      <p:sp>
        <p:nvSpPr>
          <p:cNvPr id="4" name="Titel 1">
            <a:extLst>
              <a:ext uri="{FF2B5EF4-FFF2-40B4-BE49-F238E27FC236}">
                <a16:creationId xmlns:a16="http://schemas.microsoft.com/office/drawing/2014/main" id="{0AA004C1-DAB1-4D16-A5D7-58D5D4F9FD39}"/>
              </a:ext>
            </a:extLst>
          </p:cNvPr>
          <p:cNvSpPr>
            <a:spLocks noGrp="1"/>
          </p:cNvSpPr>
          <p:nvPr>
            <p:ph type="ctrTitle" hasCustomPrompt="1"/>
          </p:nvPr>
        </p:nvSpPr>
        <p:spPr>
          <a:xfrm>
            <a:off x="1115820" y="906731"/>
            <a:ext cx="7631920" cy="383182"/>
          </a:xfrm>
          <a:prstGeom prst="rect">
            <a:avLst/>
          </a:prstGeom>
        </p:spPr>
        <p:txBody>
          <a:bodyPr wrap="square">
            <a:spAutoFit/>
          </a:bodyPr>
          <a:lstStyle>
            <a:lvl1pPr>
              <a:defRPr sz="2100" b="1" baseline="0"/>
            </a:lvl1pPr>
          </a:lstStyle>
          <a:p>
            <a:r>
              <a:rPr lang="de-DE" dirty="0"/>
              <a:t>Heading</a:t>
            </a:r>
          </a:p>
        </p:txBody>
      </p:sp>
    </p:spTree>
    <p:extLst>
      <p:ext uri="{BB962C8B-B14F-4D97-AF65-F5344CB8AC3E}">
        <p14:creationId xmlns:p14="http://schemas.microsoft.com/office/powerpoint/2010/main" val="18906405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1396408" y="167801"/>
            <a:ext cx="7155120" cy="342265"/>
          </a:xfrm>
        </p:spPr>
        <p:txBody>
          <a:bodyPr/>
          <a:lstStyle/>
          <a:p>
            <a:r>
              <a:rPr lang="en-US" dirty="0"/>
              <a:t>Click to edit Master title style</a:t>
            </a:r>
          </a:p>
        </p:txBody>
      </p:sp>
      <p:sp>
        <p:nvSpPr>
          <p:cNvPr id="6" name="Text Placeholder 5"/>
          <p:cNvSpPr>
            <a:spLocks noGrp="1"/>
          </p:cNvSpPr>
          <p:nvPr>
            <p:ph type="body" sz="quarter" idx="11"/>
          </p:nvPr>
        </p:nvSpPr>
        <p:spPr>
          <a:xfrm>
            <a:off x="457200" y="1600202"/>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42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971550" y="6296842"/>
            <a:ext cx="2057400" cy="365125"/>
          </a:xfrm>
          <a:prstGeom prst="rect">
            <a:avLst/>
          </a:prstGeom>
        </p:spPr>
        <p:txBody>
          <a:bodyPr/>
          <a:lstStyle/>
          <a:p>
            <a:fld id="{F141E1C8-0613-492A-813F-57BF1E61247B}" type="datetimeFigureOut">
              <a:rPr lang="en-US" smtClean="0"/>
              <a:t>5/15/2019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47FE04B-5BB1-454F-9DEB-7711F7D895A9}" type="slidenum">
              <a:rPr lang="en-US" smtClean="0"/>
              <a:t>‹#›</a:t>
            </a:fld>
            <a:endParaRPr lang="en-US"/>
          </a:p>
        </p:txBody>
      </p:sp>
    </p:spTree>
    <p:extLst>
      <p:ext uri="{BB962C8B-B14F-4D97-AF65-F5344CB8AC3E}">
        <p14:creationId xmlns:p14="http://schemas.microsoft.com/office/powerpoint/2010/main" val="843895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71550" y="6296842"/>
            <a:ext cx="2057400" cy="365125"/>
          </a:xfrm>
          <a:prstGeom prst="rect">
            <a:avLst/>
          </a:prstGeom>
        </p:spPr>
        <p:txBody>
          <a:bodyPr/>
          <a:lstStyle/>
          <a:p>
            <a:fld id="{F141E1C8-0613-492A-813F-57BF1E61247B}" type="datetimeFigureOut">
              <a:rPr lang="en-US" smtClean="0"/>
              <a:t>5/15/2019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7FE04B-5BB1-454F-9DEB-7711F7D895A9}" type="slidenum">
              <a:rPr lang="en-US" smtClean="0"/>
              <a:t>‹#›</a:t>
            </a:fld>
            <a:endParaRPr lang="en-US"/>
          </a:p>
        </p:txBody>
      </p:sp>
    </p:spTree>
    <p:extLst>
      <p:ext uri="{BB962C8B-B14F-4D97-AF65-F5344CB8AC3E}">
        <p14:creationId xmlns:p14="http://schemas.microsoft.com/office/powerpoint/2010/main" val="3915960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9" descr="image001"/>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956550" y="6337300"/>
            <a:ext cx="6111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6308725"/>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35" name="Rectangle 11"/>
          <p:cNvSpPr>
            <a:spLocks noGrp="1" noChangeArrowheads="1"/>
          </p:cNvSpPr>
          <p:nvPr>
            <p:ph type="dt" sz="half" idx="2"/>
          </p:nvPr>
        </p:nvSpPr>
        <p:spPr bwMode="auto">
          <a:xfrm>
            <a:off x="107950" y="6381750"/>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Narrow" pitchFamily="34" charset="0"/>
                <a:cs typeface="Arial" charset="0"/>
              </a:defRPr>
            </a:lvl1pPr>
          </a:lstStyle>
          <a:p>
            <a:pPr>
              <a:defRPr/>
            </a:pPr>
            <a:r>
              <a:rPr lang="hr-HR" altLang="sr-Latn-RS" dirty="0"/>
              <a:t>Ime i prezime predavača</a:t>
            </a:r>
          </a:p>
        </p:txBody>
      </p:sp>
      <p:sp>
        <p:nvSpPr>
          <p:cNvPr id="1029" name="Rectangle 12"/>
          <p:cNvSpPr>
            <a:spLocks noChangeArrowheads="1"/>
          </p:cNvSpPr>
          <p:nvPr/>
        </p:nvSpPr>
        <p:spPr bwMode="auto">
          <a:xfrm>
            <a:off x="6011863" y="6381750"/>
            <a:ext cx="19446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hr-HR" altLang="sr-Latn-RS" sz="1400" dirty="0"/>
              <a:t>HKIG – Opatija 2019.</a:t>
            </a:r>
          </a:p>
        </p:txBody>
      </p:sp>
      <p:sp>
        <p:nvSpPr>
          <p:cNvPr id="1037" name="Rectangle 13"/>
          <p:cNvSpPr>
            <a:spLocks noGrp="1" noChangeArrowheads="1"/>
          </p:cNvSpPr>
          <p:nvPr>
            <p:ph type="sldNum" sz="quarter" idx="4"/>
          </p:nvPr>
        </p:nvSpPr>
        <p:spPr bwMode="auto">
          <a:xfrm>
            <a:off x="8026400" y="6381750"/>
            <a:ext cx="111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000" smtClean="0">
                <a:latin typeface="Verdana" panose="020B0604030504040204" pitchFamily="34" charset="0"/>
              </a:defRPr>
            </a:lvl1pPr>
          </a:lstStyle>
          <a:p>
            <a:pPr>
              <a:defRPr/>
            </a:pPr>
            <a:fld id="{79AD9910-7AB1-46C5-8FA7-ED2DDB5247A5}" type="slidenum">
              <a:rPr lang="hr-HR" altLang="sr-Latn-RS"/>
              <a:pPr>
                <a:defRPr/>
              </a:pPr>
              <a:t>‹#›</a:t>
            </a:fld>
            <a:endParaRPr lang="hr-HR" altLang="sr-Latn-RS"/>
          </a:p>
        </p:txBody>
      </p:sp>
    </p:spTree>
  </p:cSld>
  <p:clrMap bg1="lt1" tx1="dk1" bg2="lt2" tx2="dk2" accent1="accent1" accent2="accent2" accent3="accent3" accent4="accent4" accent5="accent5" accent6="accent6" hlink="hlink" folHlink="folHlink"/>
  <p:sldLayoutIdLst>
    <p:sldLayoutId id="2147483774" r:id="rId1"/>
    <p:sldLayoutId id="2147483777" r:id="rId2"/>
    <p:sldLayoutId id="2147483775" r:id="rId3"/>
    <p:sldLayoutId id="2147483776" r:id="rId4"/>
    <p:sldLayoutId id="2147483778" r:id="rId5"/>
    <p:sldLayoutId id="2147483779" r:id="rId6"/>
    <p:sldLayoutId id="2147483780" r:id="rId7"/>
    <p:sldLayoutId id="2147483781" r:id="rId8"/>
    <p:sldLayoutId id="2147483782" r:id="rId9"/>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hyperlink" Target="https://www.grad.unizg.hr/obrazovanje/termografija/lokacija" TargetMode="External"/><Relationship Id="rId4" Type="http://schemas.openxmlformats.org/officeDocument/2006/relationships/hyperlink" Target="http://www.grad.hr/gfitc"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81.jpeg"/><Relationship Id="rId7" Type="http://schemas.openxmlformats.org/officeDocument/2006/relationships/image" Target="../media/image440.png"/><Relationship Id="rId2" Type="http://schemas.openxmlformats.org/officeDocument/2006/relationships/image" Target="../media/image80.jpeg"/><Relationship Id="rId1" Type="http://schemas.openxmlformats.org/officeDocument/2006/relationships/slideLayout" Target="../slideLayouts/slideLayout4.xml"/><Relationship Id="rId6" Type="http://schemas.openxmlformats.org/officeDocument/2006/relationships/image" Target="../media/image430.png"/><Relationship Id="rId5" Type="http://schemas.openxmlformats.org/officeDocument/2006/relationships/image" Target="../media/image42.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9.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foursevenfive.com/" TargetMode="Externa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www.foursevenfive.com/" TargetMode="Externa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4.xml"/><Relationship Id="rId5" Type="http://schemas.openxmlformats.org/officeDocument/2006/relationships/image" Target="../media/image123.jpeg"/><Relationship Id="rId4" Type="http://schemas.openxmlformats.org/officeDocument/2006/relationships/image" Target="../media/image122.jpeg"/></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6.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video" Target="NULL" TargetMode="External"/><Relationship Id="rId7" Type="http://schemas.openxmlformats.org/officeDocument/2006/relationships/image" Target="../media/image12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8.png"/><Relationship Id="rId5" Type="http://schemas.openxmlformats.org/officeDocument/2006/relationships/slideLayout" Target="../slideLayouts/slideLayout4.xml"/><Relationship Id="rId10" Type="http://schemas.openxmlformats.org/officeDocument/2006/relationships/image" Target="../media/image132.jpeg"/><Relationship Id="rId4" Type="http://schemas.microsoft.com/office/2007/relationships/media" Target="../media/media2.MP4"/><Relationship Id="rId9" Type="http://schemas.openxmlformats.org/officeDocument/2006/relationships/image" Target="../media/image131.png"/></Relationships>
</file>

<file path=ppt/slides/_rels/slide5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4.xml"/><Relationship Id="rId5" Type="http://schemas.openxmlformats.org/officeDocument/2006/relationships/image" Target="../media/image136.jpg"/><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4.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eg"/></Relationships>
</file>

<file path=ppt/slides/_rels/slide5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9.xml"/><Relationship Id="rId4" Type="http://schemas.openxmlformats.org/officeDocument/2006/relationships/hyperlink" Target="http://www.fit-to-nzeb.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4" Type="http://schemas.openxmlformats.org/officeDocument/2006/relationships/image" Target="../media/image14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4.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6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www.net-ubiep.eu/" TargetMode="External"/><Relationship Id="rId1" Type="http://schemas.openxmlformats.org/officeDocument/2006/relationships/slideLayout" Target="../slideLayouts/slideLayout9.xml"/><Relationship Id="rId4" Type="http://schemas.openxmlformats.org/officeDocument/2006/relationships/image" Target="../media/image155.png"/></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mailto:bmilovanovic@grad.hr" TargetMode="External"/><Relationship Id="rId7" Type="http://schemas.openxmlformats.org/officeDocument/2006/relationships/hyperlink" Target="http://www.fit-to-nzeb.co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www.net-ubiep.eu/" TargetMode="External"/><Relationship Id="rId5" Type="http://schemas.openxmlformats.org/officeDocument/2006/relationships/image" Target="../media/image158.jpeg"/><Relationship Id="rId4" Type="http://schemas.openxmlformats.org/officeDocument/2006/relationships/image" Target="../media/image157.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zervirano mjesto datuma 1"/>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a:latin typeface="Arial Narrow" panose="020B0606020202030204" pitchFamily="34" charset="0"/>
              </a:rPr>
              <a:t>Ime i prezime predavača</a:t>
            </a:r>
          </a:p>
        </p:txBody>
      </p:sp>
      <p:sp>
        <p:nvSpPr>
          <p:cNvPr id="5123" name="Rezervirano mjesto broja slajda 2"/>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9DE799-DA9D-44F6-BE07-3F637AC10E48}" type="slidenum">
              <a:rPr lang="hr-HR" altLang="sr-Latn-RS">
                <a:latin typeface="Verdana" panose="020B0604030504040204" pitchFamily="34" charset="0"/>
              </a:rPr>
              <a:pPr/>
              <a:t>1</a:t>
            </a:fld>
            <a:endParaRPr lang="hr-HR" altLang="sr-Latn-RS">
              <a:latin typeface="Verdana" panose="020B0604030504040204" pitchFamily="34" charset="0"/>
            </a:endParaRPr>
          </a:p>
        </p:txBody>
      </p:sp>
      <p:sp>
        <p:nvSpPr>
          <p:cNvPr id="9" name="Rectangle 8"/>
          <p:cNvSpPr/>
          <p:nvPr/>
        </p:nvSpPr>
        <p:spPr>
          <a:xfrm>
            <a:off x="0" y="908050"/>
            <a:ext cx="9144000" cy="5949950"/>
          </a:xfrm>
          <a:prstGeom prst="rect">
            <a:avLst/>
          </a:prstGeom>
          <a:solidFill>
            <a:srgbClr val="112A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5125" name="Title 5"/>
          <p:cNvSpPr>
            <a:spLocks noGrp="1"/>
          </p:cNvSpPr>
          <p:nvPr>
            <p:ph type="ctrTitle" idx="4294967295"/>
          </p:nvPr>
        </p:nvSpPr>
        <p:spPr bwMode="auto">
          <a:xfrm>
            <a:off x="0" y="1912144"/>
            <a:ext cx="9144000" cy="1947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hr-HR" altLang="sr-Latn-RS" sz="4000" dirty="0" err="1">
                <a:solidFill>
                  <a:schemeClr val="bg1"/>
                </a:solidFill>
                <a:latin typeface="Times New Roman" panose="02020603050405020304" pitchFamily="18" charset="0"/>
                <a:cs typeface="Times New Roman" panose="02020603050405020304" pitchFamily="18" charset="0"/>
              </a:rPr>
              <a:t>Zrakonepropusnost</a:t>
            </a:r>
            <a:r>
              <a:rPr lang="hr-HR" altLang="sr-Latn-RS" sz="4000" dirty="0">
                <a:solidFill>
                  <a:schemeClr val="bg1"/>
                </a:solidFill>
                <a:latin typeface="Times New Roman" panose="02020603050405020304" pitchFamily="18" charset="0"/>
                <a:cs typeface="Times New Roman" panose="02020603050405020304" pitchFamily="18" charset="0"/>
              </a:rPr>
              <a:t> i infracrvena termografija kao važne mjere za postizanje kvalitete </a:t>
            </a:r>
          </a:p>
        </p:txBody>
      </p:sp>
      <p:sp>
        <p:nvSpPr>
          <p:cNvPr id="5126" name="Subtitle 6"/>
          <p:cNvSpPr>
            <a:spLocks noGrp="1"/>
          </p:cNvSpPr>
          <p:nvPr>
            <p:ph type="subTitle" idx="4294967295"/>
          </p:nvPr>
        </p:nvSpPr>
        <p:spPr bwMode="auto">
          <a:xfrm>
            <a:off x="214313" y="5572125"/>
            <a:ext cx="7643812"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hr-HR" altLang="sr-Latn-RS" sz="1800" dirty="0">
                <a:solidFill>
                  <a:schemeClr val="bg1"/>
                </a:solidFill>
                <a:latin typeface="Times New Roman" panose="02020603050405020304" pitchFamily="18" charset="0"/>
                <a:cs typeface="Times New Roman" panose="02020603050405020304" pitchFamily="18" charset="0"/>
              </a:rPr>
              <a:t>Doc.dr.sc. Bojan Milovanović, </a:t>
            </a:r>
            <a:r>
              <a:rPr lang="hr-HR" altLang="sr-Latn-RS" sz="1800" dirty="0" err="1">
                <a:solidFill>
                  <a:schemeClr val="bg1"/>
                </a:solidFill>
                <a:latin typeface="Times New Roman" panose="02020603050405020304" pitchFamily="18" charset="0"/>
                <a:cs typeface="Times New Roman" panose="02020603050405020304" pitchFamily="18" charset="0"/>
              </a:rPr>
              <a:t>dipl.ing.građ</a:t>
            </a:r>
            <a:r>
              <a:rPr lang="hr-HR" altLang="sr-Latn-RS" sz="1800" dirty="0">
                <a:solidFill>
                  <a:schemeClr val="bg1"/>
                </a:solidFill>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r>
              <a:rPr lang="hr-HR" altLang="sr-Latn-RS" sz="1800" dirty="0">
                <a:solidFill>
                  <a:schemeClr val="bg1"/>
                </a:solidFill>
                <a:latin typeface="Times New Roman" panose="02020603050405020304" pitchFamily="18" charset="0"/>
                <a:cs typeface="Times New Roman" panose="02020603050405020304" pitchFamily="18" charset="0"/>
              </a:rPr>
              <a:t>Sveučilište u Zagrebu, Građevinski fakultet, Zagreb</a:t>
            </a:r>
          </a:p>
        </p:txBody>
      </p:sp>
      <p:sp>
        <p:nvSpPr>
          <p:cNvPr id="5127" name="TextBox 3"/>
          <p:cNvSpPr txBox="1">
            <a:spLocks noChangeArrowheads="1"/>
          </p:cNvSpPr>
          <p:nvPr/>
        </p:nvSpPr>
        <p:spPr bwMode="auto">
          <a:xfrm>
            <a:off x="0" y="0"/>
            <a:ext cx="9144000" cy="855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r-HR" altLang="sr-Latn-RS" b="1" dirty="0">
                <a:latin typeface="Times New Roman" panose="02020603050405020304" pitchFamily="18" charset="0"/>
                <a:cs typeface="Times New Roman" panose="02020603050405020304" pitchFamily="18" charset="0"/>
              </a:rPr>
              <a:t>		HRVATSKA  KOMORA  INŽENJERA  GRAĐEVINARSTVA</a:t>
            </a:r>
          </a:p>
          <a:p>
            <a:pPr eaLnBrk="1" hangingPunct="1"/>
            <a:endParaRPr lang="hr-HR" altLang="sr-Latn-RS" sz="600" b="1" dirty="0">
              <a:latin typeface="Times New Roman" panose="02020603050405020304" pitchFamily="18" charset="0"/>
              <a:cs typeface="Times New Roman" panose="02020603050405020304" pitchFamily="18" charset="0"/>
            </a:endParaRPr>
          </a:p>
          <a:p>
            <a:pPr eaLnBrk="1" hangingPunct="1"/>
            <a:r>
              <a:rPr lang="hr-HR" altLang="sr-Latn-RS" b="1" dirty="0">
                <a:latin typeface="Times New Roman" panose="02020603050405020304" pitchFamily="18" charset="0"/>
                <a:cs typeface="Times New Roman" panose="02020603050405020304" pitchFamily="18" charset="0"/>
              </a:rPr>
              <a:t>		Dani  Hrvatske komore inženjera  građevinarstva</a:t>
            </a:r>
            <a:r>
              <a:rPr lang="hr-HR" altLang="sr-Latn-RS" dirty="0">
                <a:latin typeface="Times New Roman" panose="02020603050405020304" pitchFamily="18" charset="0"/>
                <a:cs typeface="Times New Roman" panose="02020603050405020304" pitchFamily="18" charset="0"/>
              </a:rPr>
              <a:t>         </a:t>
            </a:r>
            <a:r>
              <a:rPr lang="hr-HR" altLang="sr-Latn-RS" b="1" dirty="0">
                <a:latin typeface="Times New Roman" panose="02020603050405020304" pitchFamily="18" charset="0"/>
                <a:cs typeface="Times New Roman" panose="02020603050405020304" pitchFamily="18" charset="0"/>
              </a:rPr>
              <a:t>Opatija, 2019.</a:t>
            </a:r>
          </a:p>
          <a:p>
            <a:pPr eaLnBrk="1" hangingPunct="1"/>
            <a:endParaRPr lang="hr-HR" altLang="sr-Latn-RS" sz="8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0" y="5429250"/>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29" name="Subtitle 6"/>
          <p:cNvSpPr txBox="1">
            <a:spLocks/>
          </p:cNvSpPr>
          <p:nvPr/>
        </p:nvSpPr>
        <p:spPr bwMode="auto">
          <a:xfrm>
            <a:off x="0" y="4002087"/>
            <a:ext cx="91440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hr-HR" altLang="sr-Latn-RS" sz="2800" b="1" dirty="0">
                <a:solidFill>
                  <a:schemeClr val="bg1"/>
                </a:solidFill>
                <a:latin typeface="Times New Roman" panose="02020603050405020304" pitchFamily="18" charset="0"/>
                <a:cs typeface="Times New Roman" panose="02020603050405020304" pitchFamily="18" charset="0"/>
              </a:rPr>
              <a:t>Bojan Milovanović</a:t>
            </a:r>
          </a:p>
        </p:txBody>
      </p:sp>
      <p:pic>
        <p:nvPicPr>
          <p:cNvPr id="51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p:txBody>
          <a:bodyPr/>
          <a:lstStyle/>
          <a:p>
            <a:pPr eaLnBrk="1" hangingPunct="1"/>
            <a:r>
              <a:rPr lang="hr-HR" altLang="sr-Latn-RS"/>
              <a:t>Rezultat termografskog mjerenja</a:t>
            </a:r>
            <a:endParaRPr lang="en-US" altLang="sr-Latn-RS"/>
          </a:p>
        </p:txBody>
      </p:sp>
      <p:sp>
        <p:nvSpPr>
          <p:cNvPr id="17412" name="Content Placeholder 2"/>
          <p:cNvSpPr>
            <a:spLocks noGrp="1"/>
          </p:cNvSpPr>
          <p:nvPr>
            <p:ph idx="1"/>
          </p:nvPr>
        </p:nvSpPr>
        <p:spPr>
          <a:xfrm>
            <a:off x="457200" y="1196752"/>
            <a:ext cx="8229600" cy="4525963"/>
          </a:xfrm>
        </p:spPr>
        <p:txBody>
          <a:bodyPr/>
          <a:lstStyle/>
          <a:p>
            <a:r>
              <a:rPr lang="hr-HR" altLang="sr-Latn-RS" sz="2800" dirty="0"/>
              <a:t>Vlaga na ravnom krovu ili samo zrak ispod </a:t>
            </a:r>
            <a:r>
              <a:rPr lang="hr-HR" altLang="sr-Latn-RS" sz="2800" dirty="0" err="1"/>
              <a:t>hidroizolacijske</a:t>
            </a:r>
            <a:r>
              <a:rPr lang="hr-HR" altLang="sr-Latn-RS" sz="2800" dirty="0"/>
              <a:t> membrane</a:t>
            </a:r>
          </a:p>
          <a:p>
            <a:pPr lvl="1">
              <a:spcBef>
                <a:spcPts val="1000"/>
              </a:spcBef>
            </a:pPr>
            <a:r>
              <a:rPr lang="hr-HR" altLang="sr-Latn-RS" sz="2400" dirty="0"/>
              <a:t>Kada je snimanje provedeno (ujutro ili na večer)?</a:t>
            </a:r>
          </a:p>
          <a:p>
            <a:pPr lvl="1">
              <a:spcBef>
                <a:spcPts val="1000"/>
              </a:spcBef>
            </a:pPr>
            <a:r>
              <a:rPr lang="hr-HR" altLang="sr-Latn-RS" sz="2400" dirty="0"/>
              <a:t>Kakva su toplinska svojstva materijala?</a:t>
            </a:r>
            <a:endParaRPr lang="en-US" altLang="sr-Latn-RS" sz="2400" dirty="0"/>
          </a:p>
        </p:txBody>
      </p:sp>
      <p:sp>
        <p:nvSpPr>
          <p:cNvPr id="12" name="Rectangle 25"/>
          <p:cNvSpPr>
            <a:spLocks noGrp="1" noChangeArrowheads="1"/>
          </p:cNvSpPr>
          <p:nvPr>
            <p:ph type="sldNum" sz="quarter" idx="429496729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B0C7B2-39BA-4EC7-AD60-7325E5CDC186}" type="slidenum">
              <a:rPr lang="hr-HR" altLang="sr-Latn-RS" smtClean="0">
                <a:solidFill>
                  <a:srgbClr val="FFFFFF"/>
                </a:solidFill>
                <a:latin typeface="Times New Roman" panose="02020603050405020304" pitchFamily="18" charset="0"/>
                <a:cs typeface="Times New Roman" panose="02020603050405020304" pitchFamily="18" charset="0"/>
              </a:rPr>
              <a:pPr eaLnBrk="1" hangingPunct="1"/>
              <a:t>10</a:t>
            </a:fld>
            <a:endParaRPr lang="hr-HR" altLang="sr-Latn-RS" dirty="0">
              <a:solidFill>
                <a:srgbClr val="FFFFFF"/>
              </a:solidFill>
              <a:latin typeface="Times New Roman" panose="02020603050405020304" pitchFamily="18" charset="0"/>
              <a:cs typeface="Times New Roman" panose="02020603050405020304" pitchFamily="18" charset="0"/>
            </a:endParaRPr>
          </a:p>
        </p:txBody>
      </p:sp>
      <p:pic>
        <p:nvPicPr>
          <p:cNvPr id="174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12976"/>
            <a:ext cx="4465850" cy="302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Slikovni rezultat za confused engineer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663" y="3977383"/>
            <a:ext cx="1327213" cy="212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590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sr-Latn-RS" altLang="sr-Latn-RS"/>
          </a:p>
        </p:txBody>
      </p:sp>
      <p:grpSp>
        <p:nvGrpSpPr>
          <p:cNvPr id="2" name="Group 1"/>
          <p:cNvGrpSpPr/>
          <p:nvPr/>
        </p:nvGrpSpPr>
        <p:grpSpPr>
          <a:xfrm>
            <a:off x="223840" y="188913"/>
            <a:ext cx="4168775" cy="5083184"/>
            <a:chOff x="71438" y="188913"/>
            <a:chExt cx="4168775" cy="5083184"/>
          </a:xfrm>
        </p:grpSpPr>
        <p:pic>
          <p:nvPicPr>
            <p:cNvPr id="2663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27510"/>
            <a:stretch/>
          </p:blipFill>
          <p:spPr bwMode="auto">
            <a:xfrm>
              <a:off x="71438" y="188913"/>
              <a:ext cx="4168775" cy="316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68086" r="43868" b="-73"/>
            <a:stretch/>
          </p:blipFill>
          <p:spPr bwMode="auto">
            <a:xfrm>
              <a:off x="71438" y="3161832"/>
              <a:ext cx="3532374" cy="211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p:cNvSpPr/>
          <p:nvPr/>
        </p:nvSpPr>
        <p:spPr>
          <a:xfrm>
            <a:off x="214876" y="4264212"/>
            <a:ext cx="2707621" cy="1912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grpSp>
        <p:nvGrpSpPr>
          <p:cNvPr id="3" name="Group 2"/>
          <p:cNvGrpSpPr/>
          <p:nvPr/>
        </p:nvGrpSpPr>
        <p:grpSpPr>
          <a:xfrm>
            <a:off x="4240213" y="1312460"/>
            <a:ext cx="4840975" cy="5452942"/>
            <a:chOff x="4240213" y="1312460"/>
            <a:chExt cx="4840975" cy="5452942"/>
          </a:xfrm>
        </p:grpSpPr>
        <p:pic>
          <p:nvPicPr>
            <p:cNvPr id="2663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31945"/>
            <a:stretch/>
          </p:blipFill>
          <p:spPr bwMode="auto">
            <a:xfrm>
              <a:off x="4240213" y="3436765"/>
              <a:ext cx="4759325" cy="33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7833" r="44757"/>
            <a:stretch/>
          </p:blipFill>
          <p:spPr bwMode="auto">
            <a:xfrm>
              <a:off x="5531224" y="1312460"/>
              <a:ext cx="3549964" cy="212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5531224" y="2422204"/>
            <a:ext cx="2519082" cy="186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13" name="Rectangle 12"/>
          <p:cNvSpPr/>
          <p:nvPr/>
        </p:nvSpPr>
        <p:spPr>
          <a:xfrm>
            <a:off x="5531224" y="1914924"/>
            <a:ext cx="2519082" cy="1865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14" name="Rectangle 13"/>
          <p:cNvSpPr/>
          <p:nvPr/>
        </p:nvSpPr>
        <p:spPr>
          <a:xfrm>
            <a:off x="214876" y="3752688"/>
            <a:ext cx="2519082" cy="1865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Tree>
    <p:extLst>
      <p:ext uri="{BB962C8B-B14F-4D97-AF65-F5344CB8AC3E}">
        <p14:creationId xmlns:p14="http://schemas.microsoft.com/office/powerpoint/2010/main" val="457218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hr-HR" altLang="sr-Latn-RS" dirty="0"/>
              <a:t>IC termografija u zgradarstvu</a:t>
            </a:r>
            <a:endParaRPr lang="en-US" altLang="sr-Latn-RS" dirty="0"/>
          </a:p>
        </p:txBody>
      </p:sp>
      <p:sp>
        <p:nvSpPr>
          <p:cNvPr id="19459" name="Content Placeholder 2"/>
          <p:cNvSpPr>
            <a:spLocks noGrp="1"/>
          </p:cNvSpPr>
          <p:nvPr>
            <p:ph sz="quarter" idx="1"/>
          </p:nvPr>
        </p:nvSpPr>
        <p:spPr>
          <a:xfrm>
            <a:off x="258792" y="1196752"/>
            <a:ext cx="8635042" cy="4374044"/>
          </a:xfrm>
        </p:spPr>
        <p:txBody>
          <a:bodyPr>
            <a:normAutofit/>
          </a:bodyPr>
          <a:lstStyle/>
          <a:p>
            <a:pPr>
              <a:lnSpc>
                <a:spcPct val="100000"/>
              </a:lnSpc>
            </a:pPr>
            <a:r>
              <a:rPr lang="hr-HR" altLang="sr-Latn-RS" sz="2200" dirty="0"/>
              <a:t>najčešće se u području građevinarstva koristi za: </a:t>
            </a:r>
          </a:p>
        </p:txBody>
      </p:sp>
      <p:sp>
        <p:nvSpPr>
          <p:cNvPr id="19460" name="TextBox 4"/>
          <p:cNvSpPr txBox="1">
            <a:spLocks noChangeArrowheads="1"/>
          </p:cNvSpPr>
          <p:nvPr/>
        </p:nvSpPr>
        <p:spPr bwMode="auto">
          <a:xfrm>
            <a:off x="344421" y="1901110"/>
            <a:ext cx="4017829" cy="35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0087" rIns="80175" bIns="40087">
            <a:spAutoFit/>
          </a:bodyPr>
          <a:lstStyle>
            <a:lvl1pPr marL="180975" indent="-18097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eaLnBrk="1" hangingPunct="1">
              <a:lnSpc>
                <a:spcPts val="2100"/>
              </a:lnSpc>
              <a:buClr>
                <a:srgbClr val="FF6600"/>
              </a:buClr>
            </a:pPr>
            <a:r>
              <a:rPr lang="hr-HR" altLang="sr-Latn-RS" sz="1400" dirty="0">
                <a:solidFill>
                  <a:srgbClr val="000000"/>
                </a:solidFill>
                <a:latin typeface="Verdana" panose="020B0604030504040204" pitchFamily="34" charset="0"/>
                <a:ea typeface="Verdana" panose="020B0604030504040204" pitchFamily="34" charset="0"/>
                <a:cs typeface="Verdana" panose="020B0604030504040204" pitchFamily="34" charset="0"/>
              </a:rPr>
              <a:t>Otkrivanje mjesta gubitaka topline</a:t>
            </a:r>
            <a:endParaRPr lang="en-US" altLang="sr-Latn-R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9461" name="TextBox 5"/>
          <p:cNvSpPr txBox="1">
            <a:spLocks noChangeArrowheads="1"/>
          </p:cNvSpPr>
          <p:nvPr/>
        </p:nvSpPr>
        <p:spPr bwMode="auto">
          <a:xfrm>
            <a:off x="4728139" y="1930651"/>
            <a:ext cx="4322587" cy="35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0087" rIns="80175" bIns="40087">
            <a:spAutoFit/>
          </a:bodyPr>
          <a:lstStyle>
            <a:lvl1pPr marL="180975" indent="-18097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eaLnBrk="1" hangingPunct="1">
              <a:lnSpc>
                <a:spcPts val="2100"/>
              </a:lnSpc>
              <a:buClr>
                <a:srgbClr val="FF6600"/>
              </a:buClr>
            </a:pPr>
            <a:r>
              <a:rPr lang="hr-HR" altLang="sr-Latn-RS" sz="1400" dirty="0">
                <a:solidFill>
                  <a:srgbClr val="000000"/>
                </a:solidFill>
                <a:latin typeface="Verdana" panose="020B0604030504040204" pitchFamily="34" charset="0"/>
                <a:ea typeface="Verdana" panose="020B0604030504040204" pitchFamily="34" charset="0"/>
                <a:cs typeface="Verdana" panose="020B0604030504040204" pitchFamily="34" charset="0"/>
              </a:rPr>
              <a:t>Otkrivanje mjesta povećane vlažnosti</a:t>
            </a:r>
            <a:endParaRPr lang="en-US" altLang="sr-Latn-R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9462" name="TextBox 6"/>
          <p:cNvSpPr txBox="1">
            <a:spLocks noChangeArrowheads="1"/>
          </p:cNvSpPr>
          <p:nvPr/>
        </p:nvSpPr>
        <p:spPr bwMode="auto">
          <a:xfrm>
            <a:off x="4576342" y="4046243"/>
            <a:ext cx="4558657" cy="32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0087" rIns="80175" bIns="40087">
            <a:spAutoFit/>
          </a:bodyPr>
          <a:lstStyle>
            <a:lvl1pPr marL="180975" indent="-18097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eaLnBrk="1" hangingPunct="1">
              <a:lnSpc>
                <a:spcPts val="2100"/>
              </a:lnSpc>
              <a:buClr>
                <a:srgbClr val="FF6600"/>
              </a:buClr>
            </a:pPr>
            <a:r>
              <a:rPr lang="hr-HR" altLang="sr-Latn-RS" sz="1400" dirty="0">
                <a:solidFill>
                  <a:srgbClr val="000000"/>
                </a:solidFill>
                <a:latin typeface="Verdana" panose="020B0604030504040204" pitchFamily="34" charset="0"/>
                <a:ea typeface="Verdana" panose="020B0604030504040204" pitchFamily="34" charset="0"/>
                <a:cs typeface="Verdana" panose="020B0604030504040204" pitchFamily="34" charset="0"/>
              </a:rPr>
              <a:t>Kontrola sustava HVAC</a:t>
            </a:r>
            <a:endParaRPr lang="en-US" altLang="sr-Latn-R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9463" name="TextBox 7"/>
          <p:cNvSpPr txBox="1">
            <a:spLocks noChangeArrowheads="1"/>
          </p:cNvSpPr>
          <p:nvPr/>
        </p:nvSpPr>
        <p:spPr bwMode="auto">
          <a:xfrm>
            <a:off x="247517" y="4054269"/>
            <a:ext cx="4211638" cy="35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0087" rIns="80175" bIns="40087">
            <a:spAutoFit/>
          </a:bodyPr>
          <a:lstStyle>
            <a:lvl1pPr marL="180975" indent="-18097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eaLnBrk="1" hangingPunct="1">
              <a:lnSpc>
                <a:spcPts val="2100"/>
              </a:lnSpc>
              <a:buClr>
                <a:srgbClr val="FF6600"/>
              </a:buClr>
            </a:pPr>
            <a:r>
              <a:rPr lang="hr-HR" altLang="sr-Latn-RS" sz="1400" dirty="0">
                <a:solidFill>
                  <a:srgbClr val="000000"/>
                </a:solidFill>
                <a:latin typeface="Verdana" panose="020B0604030504040204" pitchFamily="34" charset="0"/>
                <a:ea typeface="Verdana" panose="020B0604030504040204" pitchFamily="34" charset="0"/>
                <a:cs typeface="Verdana" panose="020B0604030504040204" pitchFamily="34" charset="0"/>
              </a:rPr>
              <a:t>Otkrivanje mjesta infiltracije hladnog zraka</a:t>
            </a:r>
            <a:endParaRPr lang="en-US" altLang="sr-Latn-R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9464" name="Picture 1"/>
          <p:cNvPicPr>
            <a:picLocks noChangeAspect="1" noChangeArrowheads="1"/>
          </p:cNvPicPr>
          <p:nvPr/>
        </p:nvPicPr>
        <p:blipFill>
          <a:blip r:embed="rId2">
            <a:extLst>
              <a:ext uri="{28A0092B-C50C-407E-A947-70E740481C1C}">
                <a14:useLocalDpi xmlns:a14="http://schemas.microsoft.com/office/drawing/2010/main" val="0"/>
              </a:ext>
            </a:extLst>
          </a:blip>
          <a:srcRect l="1610" t="1418" r="9619" b="8595"/>
          <a:stretch>
            <a:fillRect/>
          </a:stretch>
        </p:blipFill>
        <p:spPr bwMode="auto">
          <a:xfrm>
            <a:off x="216389" y="4396504"/>
            <a:ext cx="2202602"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
          <p:cNvPicPr>
            <a:picLocks noChangeAspect="1" noChangeArrowheads="1"/>
          </p:cNvPicPr>
          <p:nvPr/>
        </p:nvPicPr>
        <p:blipFill>
          <a:blip r:embed="rId3">
            <a:extLst>
              <a:ext uri="{28A0092B-C50C-407E-A947-70E740481C1C}">
                <a14:useLocalDpi xmlns:a14="http://schemas.microsoft.com/office/drawing/2010/main" val="0"/>
              </a:ext>
            </a:extLst>
          </a:blip>
          <a:srcRect l="1205" t="1672" r="8168" b="8728"/>
          <a:stretch>
            <a:fillRect/>
          </a:stretch>
        </p:blipFill>
        <p:spPr bwMode="auto">
          <a:xfrm>
            <a:off x="216389" y="2263451"/>
            <a:ext cx="2199983"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 descr="D:\BOJAN\Strucno\TERMOGRAFIJA - poslići\Grgić-Tuškanac 19\IR_33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099" y="4396504"/>
            <a:ext cx="2016872"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4" descr="D:\BOJAN\Strucno\TERMOGRAFIJA - poslići\Grgić-Tuškanac 19\IR_33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9843" y="2274200"/>
            <a:ext cx="2015128"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l="1411" t="1060" r="3329" b="2481"/>
          <a:stretch>
            <a:fillRect/>
          </a:stretch>
        </p:blipFill>
        <p:spPr bwMode="auto">
          <a:xfrm>
            <a:off x="2467279" y="2280912"/>
            <a:ext cx="2185685"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0819" y="4396504"/>
            <a:ext cx="2017059"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0528" y="2274200"/>
            <a:ext cx="2016000" cy="15120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7374" y="4396504"/>
            <a:ext cx="2016000" cy="1512000"/>
          </a:xfrm>
          <a:prstGeom prst="rect">
            <a:avLst/>
          </a:prstGeom>
        </p:spPr>
      </p:pic>
    </p:spTree>
    <p:extLst>
      <p:ext uri="{BB962C8B-B14F-4D97-AF65-F5344CB8AC3E}">
        <p14:creationId xmlns:p14="http://schemas.microsoft.com/office/powerpoint/2010/main" val="3470303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3600" dirty="0"/>
              <a:t>Toplinski mostovi</a:t>
            </a:r>
          </a:p>
        </p:txBody>
      </p:sp>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2" y="1557101"/>
            <a:ext cx="2456746"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283" y="1557100"/>
            <a:ext cx="2456746"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IR_0467_panora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784" y="1557100"/>
            <a:ext cx="1402986"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IR_06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61" y="3672683"/>
            <a:ext cx="288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IR_05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451" y="3672683"/>
            <a:ext cx="288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F:\BOJAN\Strucno\TERMOGRAFIJA - poslići\zvjezdana\IR_4645.jpg"/>
          <p:cNvPicPr>
            <a:picLocks noChangeAspect="1" noChangeArrowheads="1"/>
          </p:cNvPicPr>
          <p:nvPr/>
        </p:nvPicPr>
        <p:blipFill>
          <a:blip r:embed="rId7" cstate="print"/>
          <a:srcRect/>
          <a:stretch>
            <a:fillRect/>
          </a:stretch>
        </p:blipFill>
        <p:spPr bwMode="auto">
          <a:xfrm>
            <a:off x="3144905" y="3672683"/>
            <a:ext cx="2879999" cy="2160000"/>
          </a:xfrm>
          <a:prstGeom prst="rect">
            <a:avLst/>
          </a:prstGeom>
          <a:noFill/>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8525" y="1557100"/>
            <a:ext cx="2495760"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939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7239" t="1639" r="39319"/>
          <a:stretch/>
        </p:blipFill>
        <p:spPr>
          <a:xfrm>
            <a:off x="20" y="10"/>
            <a:ext cx="9143980" cy="6857990"/>
          </a:xfrm>
          <a:prstGeom prst="rect">
            <a:avLst/>
          </a:prstGeom>
        </p:spPr>
      </p:pic>
      <p:sp>
        <p:nvSpPr>
          <p:cNvPr id="2" name="Title 1"/>
          <p:cNvSpPr>
            <a:spLocks noGrp="1"/>
          </p:cNvSpPr>
          <p:nvPr>
            <p:ph type="title"/>
          </p:nvPr>
        </p:nvSpPr>
        <p:spPr>
          <a:xfrm>
            <a:off x="437264" y="478241"/>
            <a:ext cx="4062728" cy="1325563"/>
          </a:xfrm>
          <a:solidFill>
            <a:schemeClr val="bg1">
              <a:alpha val="75000"/>
            </a:schemeClr>
          </a:solidFill>
          <a:ln w="76200" cmpd="thinThick">
            <a:solidFill>
              <a:schemeClr val="bg1"/>
            </a:solidFill>
          </a:ln>
        </p:spPr>
        <p:txBody>
          <a:bodyPr anchor="b">
            <a:normAutofit/>
          </a:bodyPr>
          <a:lstStyle/>
          <a:p>
            <a:pPr algn="l">
              <a:spcBef>
                <a:spcPct val="20000"/>
              </a:spcBef>
            </a:pPr>
            <a:r>
              <a:rPr lang="hr-HR" b="1" dirty="0">
                <a:latin typeface="+mn-lt"/>
                <a:ea typeface="+mn-ea"/>
                <a:cs typeface="+mn-cs"/>
              </a:rPr>
              <a:t>Oprema</a:t>
            </a:r>
            <a:endParaRPr lang="hr-HR" sz="2800" b="1" dirty="0">
              <a:latin typeface="+mn-lt"/>
              <a:ea typeface="+mn-ea"/>
              <a:cs typeface="+mn-cs"/>
            </a:endParaRPr>
          </a:p>
        </p:txBody>
      </p:sp>
      <p:sp>
        <p:nvSpPr>
          <p:cNvPr id="11" name="Content Placeholder 10"/>
          <p:cNvSpPr>
            <a:spLocks noGrp="1"/>
          </p:cNvSpPr>
          <p:nvPr>
            <p:ph idx="1"/>
          </p:nvPr>
        </p:nvSpPr>
        <p:spPr>
          <a:xfrm>
            <a:off x="437264" y="1938740"/>
            <a:ext cx="4062728" cy="4089920"/>
          </a:xfrm>
          <a:solidFill>
            <a:schemeClr val="bg1">
              <a:alpha val="75000"/>
            </a:schemeClr>
          </a:solidFill>
          <a:ln w="76200" cmpd="thinThick">
            <a:solidFill>
              <a:schemeClr val="bg1"/>
            </a:solidFill>
          </a:ln>
        </p:spPr>
        <p:txBody>
          <a:bodyPr>
            <a:normAutofit/>
          </a:bodyPr>
          <a:lstStyle/>
          <a:p>
            <a:pPr marL="177800" indent="-177800"/>
            <a:r>
              <a:rPr lang="hr-HR" sz="2400" dirty="0"/>
              <a:t>MW ili LW kamera</a:t>
            </a:r>
          </a:p>
          <a:p>
            <a:pPr marL="177800" indent="-177800"/>
            <a:r>
              <a:rPr lang="hr-HR" sz="2400" dirty="0"/>
              <a:t>Mogućnost </a:t>
            </a:r>
            <a:r>
              <a:rPr lang="hr-HR" sz="2400" dirty="0" err="1"/>
              <a:t>podešenje</a:t>
            </a:r>
            <a:r>
              <a:rPr lang="hr-HR" sz="2400" dirty="0"/>
              <a:t> ključnih parametara</a:t>
            </a:r>
          </a:p>
          <a:p>
            <a:pPr lvl="1"/>
            <a:r>
              <a:rPr lang="hr-HR" sz="2200" dirty="0" err="1"/>
              <a:t>Emisivnost</a:t>
            </a:r>
            <a:endParaRPr lang="hr-HR" sz="2200" dirty="0"/>
          </a:p>
          <a:p>
            <a:pPr lvl="1"/>
            <a:r>
              <a:rPr lang="hr-HR" sz="2200" dirty="0"/>
              <a:t>Reflektirana temperatura</a:t>
            </a:r>
          </a:p>
          <a:p>
            <a:pPr lvl="1"/>
            <a:r>
              <a:rPr lang="hr-HR" sz="2200" dirty="0"/>
              <a:t>Relativna vlažnost zraka</a:t>
            </a:r>
          </a:p>
          <a:p>
            <a:pPr marL="177800" indent="-177800"/>
            <a:r>
              <a:rPr lang="hr-HR" sz="2400" dirty="0"/>
              <a:t>Geometrijska rezolucija barem 320×240</a:t>
            </a:r>
          </a:p>
          <a:p>
            <a:pPr marL="177800" indent="-177800"/>
            <a:r>
              <a:rPr lang="hr-HR" sz="2400" dirty="0"/>
              <a:t>Temperaturna rezolucija (NETD) &lt;0,10 °C</a:t>
            </a:r>
            <a:endParaRPr lang="en-US" sz="2400" dirty="0"/>
          </a:p>
        </p:txBody>
      </p:sp>
    </p:spTree>
    <p:extLst>
      <p:ext uri="{BB962C8B-B14F-4D97-AF65-F5344CB8AC3E}">
        <p14:creationId xmlns:p14="http://schemas.microsoft.com/office/powerpoint/2010/main" val="1390255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776" r="19091" b="4315"/>
          <a:stretch/>
        </p:blipFill>
        <p:spPr>
          <a:xfrm>
            <a:off x="20" y="10"/>
            <a:ext cx="9143980" cy="6857990"/>
          </a:xfrm>
          <a:prstGeom prst="rect">
            <a:avLst/>
          </a:prstGeom>
        </p:spPr>
      </p:pic>
      <p:sp>
        <p:nvSpPr>
          <p:cNvPr id="2" name="Title 1"/>
          <p:cNvSpPr>
            <a:spLocks noGrp="1"/>
          </p:cNvSpPr>
          <p:nvPr>
            <p:ph type="title"/>
          </p:nvPr>
        </p:nvSpPr>
        <p:spPr>
          <a:xfrm>
            <a:off x="437264" y="478242"/>
            <a:ext cx="5017238" cy="1169404"/>
          </a:xfrm>
          <a:solidFill>
            <a:schemeClr val="bg1">
              <a:alpha val="75000"/>
            </a:schemeClr>
          </a:solidFill>
          <a:ln w="76200" cmpd="thinThick">
            <a:solidFill>
              <a:schemeClr val="bg1"/>
            </a:solidFill>
          </a:ln>
        </p:spPr>
        <p:txBody>
          <a:bodyPr anchor="b">
            <a:normAutofit/>
          </a:bodyPr>
          <a:lstStyle/>
          <a:p>
            <a:pPr algn="l">
              <a:spcBef>
                <a:spcPct val="20000"/>
              </a:spcBef>
            </a:pPr>
            <a:r>
              <a:rPr lang="hr-HR" b="1" dirty="0">
                <a:latin typeface="+mn-lt"/>
                <a:ea typeface="+mn-ea"/>
                <a:cs typeface="+mn-cs"/>
              </a:rPr>
              <a:t>PROBLEM!</a:t>
            </a:r>
          </a:p>
        </p:txBody>
      </p:sp>
      <p:sp>
        <p:nvSpPr>
          <p:cNvPr id="3" name="Content Placeholder 2"/>
          <p:cNvSpPr>
            <a:spLocks noGrp="1"/>
          </p:cNvSpPr>
          <p:nvPr>
            <p:ph idx="1"/>
          </p:nvPr>
        </p:nvSpPr>
        <p:spPr>
          <a:xfrm>
            <a:off x="437264" y="1716657"/>
            <a:ext cx="5017238" cy="4312003"/>
          </a:xfrm>
          <a:solidFill>
            <a:schemeClr val="bg1">
              <a:alpha val="75000"/>
            </a:schemeClr>
          </a:solidFill>
          <a:ln w="76200" cmpd="thinThick">
            <a:solidFill>
              <a:schemeClr val="bg1"/>
            </a:solidFill>
          </a:ln>
        </p:spPr>
        <p:txBody>
          <a:bodyPr>
            <a:normAutofit lnSpcReduction="10000"/>
          </a:bodyPr>
          <a:lstStyle/>
          <a:p>
            <a:pPr marL="177800" indent="-177800"/>
            <a:r>
              <a:rPr lang="hr-HR" sz="2400" dirty="0"/>
              <a:t>Cijena termografskih mjernih uređaja sve je prihvatljivija, </a:t>
            </a:r>
          </a:p>
          <a:p>
            <a:pPr lvl="1"/>
            <a:r>
              <a:rPr lang="hr-HR" sz="2200" dirty="0"/>
              <a:t>zbog novih tehnoloških rješenja i povećane primjene, </a:t>
            </a:r>
          </a:p>
          <a:p>
            <a:pPr marL="177800" indent="-177800"/>
            <a:r>
              <a:rPr lang="hr-HR" sz="2400" dirty="0"/>
              <a:t>POSLJEDICA:</a:t>
            </a:r>
          </a:p>
          <a:p>
            <a:pPr lvl="1"/>
            <a:r>
              <a:rPr lang="hr-HR" sz="2200" dirty="0"/>
              <a:t>termografskim uređajima često koriste i </a:t>
            </a:r>
            <a:r>
              <a:rPr lang="hr-HR" sz="2200" dirty="0">
                <a:solidFill>
                  <a:srgbClr val="FF0000"/>
                </a:solidFill>
              </a:rPr>
              <a:t>nedovoljno educirane osobe. </a:t>
            </a:r>
          </a:p>
          <a:p>
            <a:pPr lvl="1"/>
            <a:r>
              <a:rPr lang="hr-HR" sz="2200" dirty="0"/>
              <a:t>Rezultati navedenog često su </a:t>
            </a:r>
            <a:r>
              <a:rPr lang="hr-HR" sz="2200" dirty="0">
                <a:solidFill>
                  <a:srgbClr val="FF0000"/>
                </a:solidFill>
              </a:rPr>
              <a:t>nezadovoljavajuća obrada i netočna interpretacija rezultata termografskih mjerenja</a:t>
            </a:r>
            <a:r>
              <a:rPr lang="hr-HR" sz="2200" dirty="0"/>
              <a:t>. </a:t>
            </a:r>
          </a:p>
        </p:txBody>
      </p:sp>
    </p:spTree>
    <p:extLst>
      <p:ext uri="{BB962C8B-B14F-4D97-AF65-F5344CB8AC3E}">
        <p14:creationId xmlns:p14="http://schemas.microsoft.com/office/powerpoint/2010/main" val="629506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OPREZ!</a:t>
            </a:r>
          </a:p>
        </p:txBody>
      </p:sp>
      <p:sp>
        <p:nvSpPr>
          <p:cNvPr id="3" name="Content Placeholder 2"/>
          <p:cNvSpPr>
            <a:spLocks noGrp="1"/>
          </p:cNvSpPr>
          <p:nvPr>
            <p:ph idx="1"/>
          </p:nvPr>
        </p:nvSpPr>
        <p:spPr>
          <a:xfrm>
            <a:off x="258792" y="1430631"/>
            <a:ext cx="8635042" cy="4374044"/>
          </a:xfrm>
        </p:spPr>
        <p:txBody>
          <a:bodyPr>
            <a:normAutofit/>
          </a:bodyPr>
          <a:lstStyle/>
          <a:p>
            <a:r>
              <a:rPr lang="hr-HR" sz="2000" dirty="0"/>
              <a:t>Termogram </a:t>
            </a:r>
            <a:r>
              <a:rPr lang="hr-HR" sz="2000" dirty="0">
                <a:solidFill>
                  <a:srgbClr val="FF0000"/>
                </a:solidFill>
              </a:rPr>
              <a:t>nije jednostavno </a:t>
            </a:r>
            <a:r>
              <a:rPr lang="hr-HR" sz="2000" dirty="0"/>
              <a:t>interpretirati…</a:t>
            </a:r>
          </a:p>
          <a:p>
            <a:pPr lvl="1"/>
            <a:r>
              <a:rPr lang="hr-HR" sz="1800" dirty="0"/>
              <a:t>Crvena boja nije nužno loše područje</a:t>
            </a:r>
          </a:p>
          <a:p>
            <a:r>
              <a:rPr lang="hr-HR" sz="2000" dirty="0"/>
              <a:t>… ali je na žalost moguće </a:t>
            </a:r>
            <a:r>
              <a:rPr lang="hr-HR" sz="2000" dirty="0">
                <a:solidFill>
                  <a:srgbClr val="FF0000"/>
                </a:solidFill>
              </a:rPr>
              <a:t>vrlo jednostavno </a:t>
            </a:r>
            <a:r>
              <a:rPr lang="hr-HR" sz="2000" dirty="0"/>
              <a:t>manipulirati termogramima</a:t>
            </a:r>
          </a:p>
        </p:txBody>
      </p:sp>
      <p:pic>
        <p:nvPicPr>
          <p:cNvPr id="4" name="Picture 3"/>
          <p:cNvPicPr>
            <a:picLocks noChangeAspect="1"/>
          </p:cNvPicPr>
          <p:nvPr/>
        </p:nvPicPr>
        <p:blipFill>
          <a:blip r:embed="rId2"/>
          <a:stretch>
            <a:fillRect/>
          </a:stretch>
        </p:blipFill>
        <p:spPr>
          <a:xfrm>
            <a:off x="6235119" y="2723345"/>
            <a:ext cx="2341509" cy="1745957"/>
          </a:xfrm>
          <a:prstGeom prst="rect">
            <a:avLst/>
          </a:prstGeom>
        </p:spPr>
      </p:pic>
      <p:pic>
        <p:nvPicPr>
          <p:cNvPr id="5" name="Picture 4"/>
          <p:cNvPicPr>
            <a:picLocks noChangeAspect="1"/>
          </p:cNvPicPr>
          <p:nvPr/>
        </p:nvPicPr>
        <p:blipFill>
          <a:blip r:embed="rId3"/>
          <a:stretch>
            <a:fillRect/>
          </a:stretch>
        </p:blipFill>
        <p:spPr>
          <a:xfrm>
            <a:off x="6235119" y="4509120"/>
            <a:ext cx="2333395" cy="17580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692950"/>
            <a:ext cx="2640000" cy="1980000"/>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11931" y="2692950"/>
            <a:ext cx="2640000" cy="1980000"/>
          </a:xfrm>
          <a:prstGeom prst="rect">
            <a:avLst/>
          </a:prstGeom>
        </p:spPr>
      </p:pic>
      <p:pic>
        <p:nvPicPr>
          <p:cNvPr id="8" name="Picture 2" descr="http://www.outsidethebeltway.com/wp-content/uploads/2012/03/professor-teaching-cartoon.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440094" y="683942"/>
            <a:ext cx="145374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861077" y="4752644"/>
            <a:ext cx="2350841" cy="1514573"/>
          </a:xfrm>
          <a:prstGeom prst="rect">
            <a:avLst/>
          </a:prstGeom>
        </p:spPr>
      </p:pic>
      <p:pic>
        <p:nvPicPr>
          <p:cNvPr id="10" name="Picture 9"/>
          <p:cNvPicPr>
            <a:picLocks noChangeAspect="1"/>
          </p:cNvPicPr>
          <p:nvPr/>
        </p:nvPicPr>
        <p:blipFill>
          <a:blip r:embed="rId8"/>
          <a:stretch>
            <a:fillRect/>
          </a:stretch>
        </p:blipFill>
        <p:spPr>
          <a:xfrm>
            <a:off x="3300107" y="4752643"/>
            <a:ext cx="2348755" cy="1514573"/>
          </a:xfrm>
          <a:prstGeom prst="rect">
            <a:avLst/>
          </a:prstGeom>
        </p:spPr>
      </p:pic>
    </p:spTree>
    <p:extLst>
      <p:ext uri="{BB962C8B-B14F-4D97-AF65-F5344CB8AC3E}">
        <p14:creationId xmlns:p14="http://schemas.microsoft.com/office/powerpoint/2010/main" val="17215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a:t>Sustavno obrazovanje </a:t>
            </a:r>
            <a:r>
              <a:rPr lang="hr-HR" dirty="0" err="1"/>
              <a:t>termografista</a:t>
            </a:r>
            <a:endParaRPr lang="hr-HR" dirty="0"/>
          </a:p>
        </p:txBody>
      </p:sp>
      <p:pic>
        <p:nvPicPr>
          <p:cNvPr id="4" name="Picture 3"/>
          <p:cNvPicPr>
            <a:picLocks noChangeAspect="1"/>
          </p:cNvPicPr>
          <p:nvPr/>
        </p:nvPicPr>
        <p:blipFill rotWithShape="1">
          <a:blip r:embed="rId2"/>
          <a:srcRect b="7952"/>
          <a:stretch/>
        </p:blipFill>
        <p:spPr>
          <a:xfrm>
            <a:off x="258792" y="1310004"/>
            <a:ext cx="5480336" cy="3494909"/>
          </a:xfrm>
          <a:prstGeom prst="rect">
            <a:avLst/>
          </a:prstGeom>
        </p:spPr>
      </p:pic>
      <p:pic>
        <p:nvPicPr>
          <p:cNvPr id="5" name="Picture 4"/>
          <p:cNvPicPr>
            <a:picLocks noChangeAspect="1"/>
          </p:cNvPicPr>
          <p:nvPr/>
        </p:nvPicPr>
        <p:blipFill>
          <a:blip r:embed="rId3"/>
          <a:stretch>
            <a:fillRect/>
          </a:stretch>
        </p:blipFill>
        <p:spPr>
          <a:xfrm>
            <a:off x="258793" y="5186179"/>
            <a:ext cx="5480336" cy="671645"/>
          </a:xfrm>
          <a:prstGeom prst="rect">
            <a:avLst/>
          </a:prstGeom>
        </p:spPr>
      </p:pic>
      <p:sp>
        <p:nvSpPr>
          <p:cNvPr id="7" name="Rectangle 6"/>
          <p:cNvSpPr/>
          <p:nvPr/>
        </p:nvSpPr>
        <p:spPr>
          <a:xfrm>
            <a:off x="1858615" y="5862652"/>
            <a:ext cx="2280689" cy="369332"/>
          </a:xfrm>
          <a:prstGeom prst="rect">
            <a:avLst/>
          </a:prstGeom>
        </p:spPr>
        <p:txBody>
          <a:bodyPr wrap="none">
            <a:spAutoFit/>
          </a:bodyPr>
          <a:lstStyle/>
          <a:p>
            <a:r>
              <a:rPr lang="hr-HR" dirty="0">
                <a:latin typeface="Verdana" panose="020B0604030504040204" pitchFamily="34" charset="0"/>
                <a:ea typeface="Verdana" panose="020B0604030504040204" pitchFamily="34" charset="0"/>
                <a:cs typeface="Verdana" panose="020B0604030504040204" pitchFamily="34" charset="0"/>
                <a:hlinkClick r:id="rId4"/>
              </a:rPr>
              <a:t>www.grad.hr/gfitc</a:t>
            </a:r>
            <a:endParaRPr lang="hr-HR" dirty="0">
              <a:latin typeface="Verdana" panose="020B0604030504040204" pitchFamily="34" charset="0"/>
              <a:ea typeface="Verdana" panose="020B0604030504040204" pitchFamily="34" charset="0"/>
              <a:cs typeface="Verdana" panose="020B0604030504040204" pitchFamily="34" charset="0"/>
            </a:endParaRPr>
          </a:p>
        </p:txBody>
      </p:sp>
      <p:grpSp>
        <p:nvGrpSpPr>
          <p:cNvPr id="12" name="Group 11"/>
          <p:cNvGrpSpPr/>
          <p:nvPr/>
        </p:nvGrpSpPr>
        <p:grpSpPr>
          <a:xfrm>
            <a:off x="6034922" y="1456646"/>
            <a:ext cx="2858912" cy="4299218"/>
            <a:chOff x="6034922" y="1310004"/>
            <a:chExt cx="2858912" cy="4299218"/>
          </a:xfrm>
        </p:grpSpPr>
        <p:pic>
          <p:nvPicPr>
            <p:cNvPr id="13" name="Picture 12" descr="http://www.grad.unizg.hr/images/50011616/ScreenHunter_71%20Mar.%2019%2016.57.jpg">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t="2339" r="33378" b="33115"/>
            <a:stretch/>
          </p:blipFill>
          <p:spPr bwMode="auto">
            <a:xfrm>
              <a:off x="6034922" y="1310004"/>
              <a:ext cx="2858912" cy="2133850"/>
            </a:xfrm>
            <a:prstGeom prst="rect">
              <a:avLst/>
            </a:prstGeom>
            <a:noFill/>
            <a:ln>
              <a:noFill/>
            </a:ln>
          </p:spPr>
        </p:pic>
        <p:pic>
          <p:nvPicPr>
            <p:cNvPr id="14" name="Picture 13" descr="http://www.grad.unizg.hr/images/50011616/ScreenHunter_71%20Mar.%2019%2016.57.jpg">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66734" t="2339" r="300" b="67521"/>
            <a:stretch/>
          </p:blipFill>
          <p:spPr bwMode="auto">
            <a:xfrm>
              <a:off x="7422103" y="3467669"/>
              <a:ext cx="1471731" cy="1036649"/>
            </a:xfrm>
            <a:prstGeom prst="rect">
              <a:avLst/>
            </a:prstGeom>
            <a:noFill/>
            <a:ln>
              <a:noFill/>
            </a:ln>
          </p:spPr>
        </p:pic>
        <p:pic>
          <p:nvPicPr>
            <p:cNvPr id="15" name="Picture 14" descr="http://www.grad.unizg.hr/images/50011616/ScreenHunter_71%20Mar.%2019%2016.57.jpg">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66734" t="33776" b="33955"/>
            <a:stretch/>
          </p:blipFill>
          <p:spPr bwMode="auto">
            <a:xfrm>
              <a:off x="6034922" y="3467669"/>
              <a:ext cx="1387182" cy="1036649"/>
            </a:xfrm>
            <a:prstGeom prst="rect">
              <a:avLst/>
            </a:prstGeom>
            <a:noFill/>
            <a:ln>
              <a:noFill/>
            </a:ln>
          </p:spPr>
        </p:pic>
        <p:pic>
          <p:nvPicPr>
            <p:cNvPr id="16" name="Picture 15" descr="http://www.grad.unizg.hr/images/50011616/ScreenHunter_71%20Mar.%2019%2016.57.jpg">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t="67510" r="33378" b="221"/>
            <a:stretch/>
          </p:blipFill>
          <p:spPr bwMode="auto">
            <a:xfrm>
              <a:off x="6034922" y="4542422"/>
              <a:ext cx="2858912" cy="1066800"/>
            </a:xfrm>
            <a:prstGeom prst="rect">
              <a:avLst/>
            </a:prstGeom>
            <a:noFill/>
            <a:ln>
              <a:noFill/>
            </a:ln>
          </p:spPr>
        </p:pic>
      </p:grpSp>
    </p:spTree>
    <p:extLst>
      <p:ext uri="{BB962C8B-B14F-4D97-AF65-F5344CB8AC3E}">
        <p14:creationId xmlns:p14="http://schemas.microsoft.com/office/powerpoint/2010/main" val="3832492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2400" b="0" dirty="0">
                <a:solidFill>
                  <a:srgbClr val="FF0000"/>
                </a:solidFill>
              </a:rPr>
              <a:t>Matija Antun </a:t>
            </a:r>
            <a:r>
              <a:rPr lang="hr-HR" sz="2400" b="0" dirty="0" err="1">
                <a:solidFill>
                  <a:srgbClr val="FF0000"/>
                </a:solidFill>
              </a:rPr>
              <a:t>Reljković</a:t>
            </a:r>
            <a:br>
              <a:rPr lang="hr-HR" sz="2400" dirty="0">
                <a:solidFill>
                  <a:srgbClr val="FF0000"/>
                </a:solidFill>
              </a:rPr>
            </a:br>
            <a:r>
              <a:rPr lang="hr-HR" sz="3200" dirty="0">
                <a:solidFill>
                  <a:srgbClr val="FF0000"/>
                </a:solidFill>
              </a:rPr>
              <a:t>Satir iliti </a:t>
            </a:r>
            <a:r>
              <a:rPr lang="hr-HR" sz="3200" dirty="0" err="1">
                <a:solidFill>
                  <a:srgbClr val="FF0000"/>
                </a:solidFill>
              </a:rPr>
              <a:t>divji</a:t>
            </a:r>
            <a:r>
              <a:rPr lang="hr-HR" sz="3200" dirty="0">
                <a:solidFill>
                  <a:srgbClr val="FF0000"/>
                </a:solidFill>
              </a:rPr>
              <a:t> </a:t>
            </a:r>
            <a:r>
              <a:rPr lang="hr-HR" sz="3200" dirty="0" err="1">
                <a:solidFill>
                  <a:srgbClr val="FF0000"/>
                </a:solidFill>
              </a:rPr>
              <a:t>čovik</a:t>
            </a:r>
            <a:r>
              <a:rPr lang="hr-HR" sz="3200" dirty="0">
                <a:solidFill>
                  <a:srgbClr val="FF0000"/>
                </a:solidFill>
              </a:rPr>
              <a:t> (1762.)</a:t>
            </a:r>
            <a:endParaRPr lang="hr-HR" sz="2400" dirty="0">
              <a:solidFill>
                <a:srgbClr val="FF0000"/>
              </a:solidFill>
            </a:endParaRPr>
          </a:p>
        </p:txBody>
      </p:sp>
      <p:sp>
        <p:nvSpPr>
          <p:cNvPr id="3" name="Content Placeholder 2"/>
          <p:cNvSpPr>
            <a:spLocks noGrp="1"/>
          </p:cNvSpPr>
          <p:nvPr>
            <p:ph idx="1"/>
          </p:nvPr>
        </p:nvSpPr>
        <p:spPr>
          <a:xfrm>
            <a:off x="250825" y="2587277"/>
            <a:ext cx="8642350" cy="3495889"/>
          </a:xfrm>
        </p:spPr>
        <p:txBody>
          <a:bodyPr/>
          <a:lstStyle/>
          <a:p>
            <a:pPr marL="0" indent="0" algn="ctr">
              <a:spcBef>
                <a:spcPts val="0"/>
              </a:spcBef>
              <a:buNone/>
            </a:pPr>
            <a:r>
              <a:rPr lang="hr-HR" sz="2000" dirty="0" err="1"/>
              <a:t>Najpri</a:t>
            </a:r>
            <a:r>
              <a:rPr lang="hr-HR" sz="2000" dirty="0"/>
              <a:t>: tebi kuća ne </a:t>
            </a:r>
            <a:r>
              <a:rPr lang="hr-HR" sz="2000" dirty="0" err="1"/>
              <a:t>valjade</a:t>
            </a:r>
            <a:r>
              <a:rPr lang="hr-HR" sz="2000" dirty="0"/>
              <a:t>, to vas svaki i od sebe znade;</a:t>
            </a:r>
          </a:p>
          <a:p>
            <a:pPr marL="0" indent="0" algn="ctr">
              <a:spcBef>
                <a:spcPts val="0"/>
              </a:spcBef>
              <a:buNone/>
            </a:pPr>
            <a:r>
              <a:rPr lang="hr-HR" sz="2000" dirty="0"/>
              <a:t>jer iznutra niti baš izvana, nije ona ničim umazana,</a:t>
            </a:r>
          </a:p>
          <a:p>
            <a:pPr marL="0" indent="0" algn="ctr">
              <a:spcBef>
                <a:spcPts val="0"/>
              </a:spcBef>
              <a:buNone/>
            </a:pPr>
            <a:r>
              <a:rPr lang="hr-HR" sz="2000" u="sng" dirty="0" err="1">
                <a:solidFill>
                  <a:srgbClr val="FF0000"/>
                </a:solidFill>
              </a:rPr>
              <a:t>neg</a:t>
            </a:r>
            <a:r>
              <a:rPr lang="hr-HR" sz="2000" u="sng" dirty="0">
                <a:solidFill>
                  <a:srgbClr val="FF0000"/>
                </a:solidFill>
              </a:rPr>
              <a:t> izvana kroz brvna se vidi, kako starac u zapećku sidi</a:t>
            </a:r>
            <a:r>
              <a:rPr lang="hr-HR" sz="2000" dirty="0"/>
              <a:t>;</a:t>
            </a:r>
          </a:p>
          <a:p>
            <a:pPr marL="0" indent="0" algn="ctr">
              <a:spcBef>
                <a:spcPts val="0"/>
              </a:spcBef>
              <a:buNone/>
            </a:pPr>
            <a:r>
              <a:rPr lang="hr-HR" sz="2000" dirty="0"/>
              <a:t>pak se </a:t>
            </a:r>
            <a:r>
              <a:rPr lang="hr-HR" sz="2000" b="1" dirty="0">
                <a:solidFill>
                  <a:srgbClr val="FF0000"/>
                </a:solidFill>
              </a:rPr>
              <a:t>ni </a:t>
            </a:r>
            <a:r>
              <a:rPr lang="hr-HR" sz="2000" b="1" dirty="0" err="1">
                <a:solidFill>
                  <a:srgbClr val="FF0000"/>
                </a:solidFill>
              </a:rPr>
              <a:t>ond</a:t>
            </a:r>
            <a:r>
              <a:rPr lang="hr-HR" sz="2000" b="1" dirty="0">
                <a:solidFill>
                  <a:srgbClr val="FF0000"/>
                </a:solidFill>
              </a:rPr>
              <a:t>' ne more </a:t>
            </a:r>
            <a:r>
              <a:rPr lang="hr-HR" sz="2000" b="1" dirty="0" err="1">
                <a:solidFill>
                  <a:srgbClr val="FF0000"/>
                </a:solidFill>
              </a:rPr>
              <a:t>ugriti</a:t>
            </a:r>
            <a:r>
              <a:rPr lang="hr-HR" sz="2000" b="1" dirty="0">
                <a:solidFill>
                  <a:srgbClr val="FF0000"/>
                </a:solidFill>
              </a:rPr>
              <a:t>, jer pendžeri nisu zatvoriti</a:t>
            </a:r>
            <a:r>
              <a:rPr lang="hr-HR" sz="2000" dirty="0"/>
              <a:t>,</a:t>
            </a:r>
          </a:p>
          <a:p>
            <a:pPr marL="0" indent="0" algn="ctr">
              <a:spcBef>
                <a:spcPts val="0"/>
              </a:spcBef>
              <a:buNone/>
            </a:pPr>
            <a:r>
              <a:rPr lang="hr-HR" sz="2000" dirty="0" err="1"/>
              <a:t>neg</a:t>
            </a:r>
            <a:r>
              <a:rPr lang="hr-HR" sz="2000" dirty="0"/>
              <a:t> onako stoje </a:t>
            </a:r>
            <a:r>
              <a:rPr lang="hr-HR" sz="2000" dirty="0" err="1"/>
              <a:t>odjazeni</a:t>
            </a:r>
            <a:r>
              <a:rPr lang="hr-HR" sz="2000" dirty="0"/>
              <a:t> cile zime i cile jeseni.</a:t>
            </a:r>
          </a:p>
          <a:p>
            <a:pPr marL="0" indent="0" algn="ctr">
              <a:spcBef>
                <a:spcPts val="0"/>
              </a:spcBef>
              <a:buNone/>
            </a:pPr>
            <a:endParaRPr lang="hr-HR" sz="800" dirty="0"/>
          </a:p>
          <a:p>
            <a:pPr marL="0" indent="0" algn="ctr">
              <a:spcBef>
                <a:spcPts val="0"/>
              </a:spcBef>
              <a:buNone/>
            </a:pPr>
            <a:r>
              <a:rPr lang="hr-HR" sz="2000" u="sng" dirty="0"/>
              <a:t>Pustu šumu </a:t>
            </a:r>
            <a:r>
              <a:rPr lang="hr-HR" sz="2000" u="sng" dirty="0" err="1"/>
              <a:t>zalud</a:t>
            </a:r>
            <a:r>
              <a:rPr lang="hr-HR" sz="2000" u="sng" dirty="0"/>
              <a:t> pokvariste i na vatru kod kuće složiste</a:t>
            </a:r>
            <a:r>
              <a:rPr lang="hr-HR" sz="2000" dirty="0"/>
              <a:t>.</a:t>
            </a:r>
          </a:p>
          <a:p>
            <a:pPr marL="0" indent="0" algn="ctr">
              <a:spcBef>
                <a:spcPts val="0"/>
              </a:spcBef>
              <a:buNone/>
            </a:pPr>
            <a:r>
              <a:rPr lang="hr-HR" sz="2000" dirty="0"/>
              <a:t>Što u zimi ti drva navoziš, polovicu da u </a:t>
            </a:r>
            <a:r>
              <a:rPr lang="hr-HR" sz="2000" dirty="0" err="1"/>
              <a:t>fati</a:t>
            </a:r>
            <a:r>
              <a:rPr lang="hr-HR" sz="2000" dirty="0"/>
              <a:t> složiš,</a:t>
            </a:r>
          </a:p>
          <a:p>
            <a:pPr marL="0" indent="0" algn="ctr">
              <a:spcBef>
                <a:spcPts val="0"/>
              </a:spcBef>
              <a:buNone/>
            </a:pPr>
            <a:r>
              <a:rPr lang="hr-HR" sz="2000" b="1" dirty="0">
                <a:solidFill>
                  <a:srgbClr val="FF0000"/>
                </a:solidFill>
              </a:rPr>
              <a:t>mogao bi za novce prodati i </a:t>
            </a:r>
            <a:r>
              <a:rPr lang="hr-HR" sz="2000" b="1" dirty="0" err="1">
                <a:solidFill>
                  <a:srgbClr val="FF0000"/>
                </a:solidFill>
              </a:rPr>
              <a:t>srčali</a:t>
            </a:r>
            <a:r>
              <a:rPr lang="hr-HR" sz="2000" b="1" dirty="0">
                <a:solidFill>
                  <a:srgbClr val="FF0000"/>
                </a:solidFill>
              </a:rPr>
              <a:t>-pendžere kupiti</a:t>
            </a:r>
            <a:r>
              <a:rPr lang="hr-HR" sz="2000" dirty="0"/>
              <a:t>,</a:t>
            </a:r>
          </a:p>
          <a:p>
            <a:pPr marL="0" indent="0" algn="ctr">
              <a:spcBef>
                <a:spcPts val="0"/>
              </a:spcBef>
              <a:buNone/>
            </a:pPr>
            <a:r>
              <a:rPr lang="hr-HR" sz="2000" dirty="0"/>
              <a:t>pak bi bolje kroz srču vidio i </a:t>
            </a:r>
            <a:r>
              <a:rPr lang="hr-HR" sz="2000" b="1" i="1" dirty="0"/>
              <a:t>u sobi u toplu </a:t>
            </a:r>
            <a:r>
              <a:rPr lang="hr-HR" sz="2000" b="1" i="1" dirty="0" err="1"/>
              <a:t>sidio</a:t>
            </a:r>
            <a:r>
              <a:rPr lang="hr-HR" sz="2000" dirty="0"/>
              <a:t>,</a:t>
            </a:r>
          </a:p>
          <a:p>
            <a:pPr marL="0" indent="0" algn="ctr">
              <a:spcBef>
                <a:spcPts val="0"/>
              </a:spcBef>
              <a:buNone/>
            </a:pPr>
            <a:r>
              <a:rPr lang="hr-HR" sz="2000" dirty="0"/>
              <a:t>a ne bi se toliko mučio, </a:t>
            </a:r>
            <a:r>
              <a:rPr lang="hr-HR" sz="2000" dirty="0" err="1"/>
              <a:t>neg</a:t>
            </a:r>
            <a:r>
              <a:rPr lang="hr-HR" sz="2000" dirty="0"/>
              <a:t> bi </a:t>
            </a:r>
            <a:r>
              <a:rPr lang="hr-HR" sz="2000" dirty="0" err="1"/>
              <a:t>laglje</a:t>
            </a:r>
            <a:r>
              <a:rPr lang="hr-HR" sz="2000" dirty="0"/>
              <a:t> drvaca skučio.</a:t>
            </a:r>
          </a:p>
        </p:txBody>
      </p:sp>
      <p:sp>
        <p:nvSpPr>
          <p:cNvPr id="5" name="Rectangle 4"/>
          <p:cNvSpPr/>
          <p:nvPr/>
        </p:nvSpPr>
        <p:spPr>
          <a:xfrm>
            <a:off x="1691680" y="1630541"/>
            <a:ext cx="5760640" cy="707886"/>
          </a:xfrm>
          <a:prstGeom prst="rect">
            <a:avLst/>
          </a:prstGeom>
        </p:spPr>
        <p:txBody>
          <a:bodyPr wrap="square">
            <a:spAutoFit/>
          </a:bodyPr>
          <a:lstStyle/>
          <a:p>
            <a:pPr algn="ctr"/>
            <a:r>
              <a:rPr lang="hr-HR" sz="2000" b="1" dirty="0"/>
              <a:t>XIII. OD GAZDALUKA STVOR KUĆA, MARVE DRŽANJE, ORANJE, KAZANI I DRUGA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15652"/>
            <a:ext cx="1565052" cy="2478000"/>
          </a:xfrm>
          <a:prstGeom prst="rect">
            <a:avLst/>
          </a:prstGeom>
        </p:spPr>
      </p:pic>
    </p:spTree>
    <p:extLst>
      <p:ext uri="{BB962C8B-B14F-4D97-AF65-F5344CB8AC3E}">
        <p14:creationId xmlns:p14="http://schemas.microsoft.com/office/powerpoint/2010/main" val="169728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Primjeri</a:t>
            </a:r>
          </a:p>
        </p:txBody>
      </p:sp>
      <p:pic>
        <p:nvPicPr>
          <p:cNvPr id="5" name="Picture 2" descr="C:\Users\NB\Desktop\BOJAN\SLIKE\koprivnica 4.10.2012\DSC00250.JPG"/>
          <p:cNvPicPr>
            <a:picLocks noChangeAspect="1" noChangeArrowheads="1"/>
          </p:cNvPicPr>
          <p:nvPr/>
        </p:nvPicPr>
        <p:blipFill rotWithShape="1">
          <a:blip r:embed="rId2">
            <a:extLst>
              <a:ext uri="{28A0092B-C50C-407E-A947-70E740481C1C}">
                <a14:useLocalDpi xmlns:a14="http://schemas.microsoft.com/office/drawing/2010/main" val="0"/>
              </a:ext>
            </a:extLst>
          </a:blip>
          <a:srcRect t="10942"/>
          <a:stretch/>
        </p:blipFill>
        <p:spPr bwMode="auto">
          <a:xfrm>
            <a:off x="6084103" y="1059185"/>
            <a:ext cx="2915977" cy="346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i44.tinypic.com/6gv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66" y="1052736"/>
            <a:ext cx="2879511"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Marina Alagusic\Documents\SLIKE\Šparna hiža 1 Koprivnica Blower door\fotografije\DSC0921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835" r="3876"/>
          <a:stretch/>
        </p:blipFill>
        <p:spPr bwMode="auto">
          <a:xfrm rot="5400000">
            <a:off x="2857233" y="3551850"/>
            <a:ext cx="3429214" cy="28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FB5C7B5-58A7-4395-AF01-8A35C7898CF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9081" y="3277243"/>
            <a:ext cx="2860496" cy="214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D603C537-A445-4113-AEB1-8CC42ADA607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00215" y="4611447"/>
            <a:ext cx="2899865" cy="163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4DE49D9-53EF-448B-BCE0-3A0962443B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1840" y="1059185"/>
            <a:ext cx="2880000" cy="2160000"/>
          </a:xfrm>
          <a:prstGeom prst="rect">
            <a:avLst/>
          </a:prstGeom>
        </p:spPr>
      </p:pic>
    </p:spTree>
    <p:extLst>
      <p:ext uri="{BB962C8B-B14F-4D97-AF65-F5344CB8AC3E}">
        <p14:creationId xmlns:p14="http://schemas.microsoft.com/office/powerpoint/2010/main" val="879837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0197" y="125729"/>
            <a:ext cx="3918319" cy="6028183"/>
          </a:xfrm>
        </p:spPr>
      </p:pic>
      <p:sp>
        <p:nvSpPr>
          <p:cNvPr id="5" name="Rectangle 4"/>
          <p:cNvSpPr/>
          <p:nvPr/>
        </p:nvSpPr>
        <p:spPr>
          <a:xfrm>
            <a:off x="5170197" y="5784580"/>
            <a:ext cx="3582840" cy="369332"/>
          </a:xfrm>
          <a:prstGeom prst="rect">
            <a:avLst/>
          </a:prstGeom>
        </p:spPr>
        <p:txBody>
          <a:bodyPr wrap="none">
            <a:spAutoFit/>
          </a:bodyPr>
          <a:lstStyle/>
          <a:p>
            <a:r>
              <a:rPr lang="hr-HR" dirty="0">
                <a:solidFill>
                  <a:schemeClr val="bg1"/>
                </a:solidFill>
              </a:rPr>
              <a:t>Z</a:t>
            </a:r>
            <a:r>
              <a:rPr lang="en-US" dirty="0" err="1">
                <a:solidFill>
                  <a:schemeClr val="bg1"/>
                </a:solidFill>
              </a:rPr>
              <a:t>dravstvena</a:t>
            </a:r>
            <a:r>
              <a:rPr lang="en-US" dirty="0">
                <a:solidFill>
                  <a:schemeClr val="bg1"/>
                </a:solidFill>
              </a:rPr>
              <a:t> </a:t>
            </a:r>
            <a:r>
              <a:rPr lang="en-US" dirty="0" err="1">
                <a:solidFill>
                  <a:schemeClr val="bg1"/>
                </a:solidFill>
              </a:rPr>
              <a:t>škola</a:t>
            </a:r>
            <a:r>
              <a:rPr lang="en-US" dirty="0">
                <a:solidFill>
                  <a:schemeClr val="bg1"/>
                </a:solidFill>
              </a:rPr>
              <a:t> u </a:t>
            </a:r>
            <a:r>
              <a:rPr lang="hr-HR" dirty="0">
                <a:solidFill>
                  <a:schemeClr val="bg1"/>
                </a:solidFill>
              </a:rPr>
              <a:t>S</a:t>
            </a:r>
            <a:r>
              <a:rPr lang="en-US" dirty="0" err="1">
                <a:solidFill>
                  <a:schemeClr val="bg1"/>
                </a:solidFill>
              </a:rPr>
              <a:t>plitu</a:t>
            </a:r>
            <a:r>
              <a:rPr lang="en-US" dirty="0">
                <a:solidFill>
                  <a:schemeClr val="bg1"/>
                </a:solidFill>
              </a:rPr>
              <a:t> 12.3.2019</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6164"/>
            <a:ext cx="5114995" cy="2874810"/>
          </a:xfrm>
          <a:prstGeom prst="rect">
            <a:avLst/>
          </a:prstGeom>
        </p:spPr>
      </p:pic>
      <p:sp>
        <p:nvSpPr>
          <p:cNvPr id="7" name="Rectangle 6"/>
          <p:cNvSpPr/>
          <p:nvPr/>
        </p:nvSpPr>
        <p:spPr>
          <a:xfrm>
            <a:off x="228717" y="5781642"/>
            <a:ext cx="3582840" cy="369332"/>
          </a:xfrm>
          <a:prstGeom prst="rect">
            <a:avLst/>
          </a:prstGeom>
        </p:spPr>
        <p:txBody>
          <a:bodyPr wrap="none">
            <a:spAutoFit/>
          </a:bodyPr>
          <a:lstStyle/>
          <a:p>
            <a:r>
              <a:rPr lang="hr-HR" dirty="0">
                <a:solidFill>
                  <a:schemeClr val="bg1"/>
                </a:solidFill>
              </a:rPr>
              <a:t>Z</a:t>
            </a:r>
            <a:r>
              <a:rPr lang="en-US" dirty="0" err="1">
                <a:solidFill>
                  <a:schemeClr val="bg1"/>
                </a:solidFill>
              </a:rPr>
              <a:t>dravstvena</a:t>
            </a:r>
            <a:r>
              <a:rPr lang="en-US" dirty="0">
                <a:solidFill>
                  <a:schemeClr val="bg1"/>
                </a:solidFill>
              </a:rPr>
              <a:t> </a:t>
            </a:r>
            <a:r>
              <a:rPr lang="en-US" dirty="0" err="1">
                <a:solidFill>
                  <a:schemeClr val="bg1"/>
                </a:solidFill>
              </a:rPr>
              <a:t>škola</a:t>
            </a:r>
            <a:r>
              <a:rPr lang="en-US" dirty="0">
                <a:solidFill>
                  <a:schemeClr val="bg1"/>
                </a:solidFill>
              </a:rPr>
              <a:t> u </a:t>
            </a:r>
            <a:r>
              <a:rPr lang="hr-HR" dirty="0">
                <a:solidFill>
                  <a:schemeClr val="bg1"/>
                </a:solidFill>
              </a:rPr>
              <a:t>S</a:t>
            </a:r>
            <a:r>
              <a:rPr lang="en-US" dirty="0" err="1">
                <a:solidFill>
                  <a:schemeClr val="bg1"/>
                </a:solidFill>
              </a:rPr>
              <a:t>plitu</a:t>
            </a:r>
            <a:r>
              <a:rPr lang="en-US" dirty="0">
                <a:solidFill>
                  <a:schemeClr val="bg1"/>
                </a:solidFill>
              </a:rPr>
              <a:t> 25.2.2017</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1" y="125728"/>
            <a:ext cx="5108450" cy="2873503"/>
          </a:xfrm>
          <a:prstGeom prst="rect">
            <a:avLst/>
          </a:prstGeom>
        </p:spPr>
      </p:pic>
      <p:sp>
        <p:nvSpPr>
          <p:cNvPr id="9" name="Rectangle 8"/>
          <p:cNvSpPr/>
          <p:nvPr/>
        </p:nvSpPr>
        <p:spPr>
          <a:xfrm>
            <a:off x="95375" y="2564397"/>
            <a:ext cx="3169266" cy="369332"/>
          </a:xfrm>
          <a:prstGeom prst="rect">
            <a:avLst/>
          </a:prstGeom>
        </p:spPr>
        <p:txBody>
          <a:bodyPr wrap="none">
            <a:spAutoFit/>
          </a:bodyPr>
          <a:lstStyle/>
          <a:p>
            <a:r>
              <a:rPr lang="hr-HR" dirty="0">
                <a:solidFill>
                  <a:schemeClr val="bg1"/>
                </a:solidFill>
              </a:rPr>
              <a:t>Z</a:t>
            </a:r>
            <a:r>
              <a:rPr lang="en-US" dirty="0" err="1">
                <a:solidFill>
                  <a:schemeClr val="bg1"/>
                </a:solidFill>
              </a:rPr>
              <a:t>dravstvena</a:t>
            </a:r>
            <a:r>
              <a:rPr lang="en-US" dirty="0">
                <a:solidFill>
                  <a:schemeClr val="bg1"/>
                </a:solidFill>
              </a:rPr>
              <a:t> </a:t>
            </a:r>
            <a:r>
              <a:rPr lang="en-US" dirty="0" err="1">
                <a:solidFill>
                  <a:schemeClr val="bg1"/>
                </a:solidFill>
              </a:rPr>
              <a:t>škola</a:t>
            </a:r>
            <a:r>
              <a:rPr lang="en-US" dirty="0">
                <a:solidFill>
                  <a:schemeClr val="bg1"/>
                </a:solidFill>
              </a:rPr>
              <a:t> </a:t>
            </a:r>
            <a:r>
              <a:rPr lang="hr-HR" dirty="0">
                <a:solidFill>
                  <a:schemeClr val="bg1"/>
                </a:solidFill>
              </a:rPr>
              <a:t>S</a:t>
            </a:r>
            <a:r>
              <a:rPr lang="en-US" dirty="0" err="1">
                <a:solidFill>
                  <a:schemeClr val="bg1"/>
                </a:solidFill>
              </a:rPr>
              <a:t>plit</a:t>
            </a:r>
            <a:r>
              <a:rPr lang="en-US" dirty="0">
                <a:solidFill>
                  <a:schemeClr val="bg1"/>
                </a:solidFill>
              </a:rPr>
              <a:t> 6.3.2015</a:t>
            </a:r>
          </a:p>
        </p:txBody>
      </p:sp>
    </p:spTree>
    <p:extLst>
      <p:ext uri="{BB962C8B-B14F-4D97-AF65-F5344CB8AC3E}">
        <p14:creationId xmlns:p14="http://schemas.microsoft.com/office/powerpoint/2010/main" val="9511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154384" y="1412776"/>
            <a:ext cx="2954120" cy="393882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248" r="7670"/>
          <a:stretch/>
        </p:blipFill>
        <p:spPr>
          <a:xfrm>
            <a:off x="23307" y="1412776"/>
            <a:ext cx="6060861" cy="3960440"/>
          </a:xfrm>
          <a:prstGeom prst="rect">
            <a:avLst/>
          </a:prstGeom>
        </p:spPr>
      </p:pic>
    </p:spTree>
    <p:extLst>
      <p:ext uri="{BB962C8B-B14F-4D97-AF65-F5344CB8AC3E}">
        <p14:creationId xmlns:p14="http://schemas.microsoft.com/office/powerpoint/2010/main" val="1955242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1028EA-80FD-4882-A125-AB5BFCF0BC4B}"/>
              </a:ext>
            </a:extLst>
          </p:cNvPr>
          <p:cNvSpPr>
            <a:spLocks noGrp="1"/>
          </p:cNvSpPr>
          <p:nvPr>
            <p:ph type="title"/>
          </p:nvPr>
        </p:nvSpPr>
        <p:spPr/>
        <p:txBody>
          <a:bodyPr/>
          <a:lstStyle/>
          <a:p>
            <a:r>
              <a:rPr lang="hr-HR" dirty="0"/>
              <a:t>ZRAKOPROPUSNOST ZGRADE - PROPISI</a:t>
            </a:r>
          </a:p>
        </p:txBody>
      </p:sp>
      <p:sp>
        <p:nvSpPr>
          <p:cNvPr id="3" name="Rezervirano mjesto sadržaja 2">
            <a:extLst>
              <a:ext uri="{FF2B5EF4-FFF2-40B4-BE49-F238E27FC236}">
                <a16:creationId xmlns:a16="http://schemas.microsoft.com/office/drawing/2014/main" id="{F16FDF8E-05F7-482F-A1F7-C69E6500E61B}"/>
              </a:ext>
            </a:extLst>
          </p:cNvPr>
          <p:cNvSpPr>
            <a:spLocks noGrp="1"/>
          </p:cNvSpPr>
          <p:nvPr>
            <p:ph idx="1"/>
          </p:nvPr>
        </p:nvSpPr>
        <p:spPr/>
        <p:txBody>
          <a:bodyPr>
            <a:normAutofit/>
          </a:bodyPr>
          <a:lstStyle/>
          <a:p>
            <a:r>
              <a:rPr lang="hr-HR" sz="1600" b="1" dirty="0"/>
              <a:t>Tehnički propis o racionalnoj uporabi energije i toplinskoj zaštiti u zgradama </a:t>
            </a:r>
            <a:r>
              <a:rPr lang="hr-HR" sz="1600" dirty="0"/>
              <a:t>(</a:t>
            </a:r>
            <a:r>
              <a:rPr lang="hr-HR" sz="1600" b="1" dirty="0">
                <a:solidFill>
                  <a:schemeClr val="accent1"/>
                </a:solidFill>
              </a:rPr>
              <a:t>NN 128/15, 70/18, 73/18, 86/18</a:t>
            </a:r>
            <a:r>
              <a:rPr lang="hr-HR" sz="1600" dirty="0"/>
              <a:t>):</a:t>
            </a:r>
          </a:p>
          <a:p>
            <a:pPr marL="0" indent="0" algn="ctr">
              <a:buNone/>
            </a:pPr>
            <a:r>
              <a:rPr lang="hr-HR" sz="1600" dirty="0"/>
              <a:t>...</a:t>
            </a:r>
          </a:p>
          <a:p>
            <a:pPr marL="0" indent="0" algn="ctr">
              <a:buNone/>
            </a:pPr>
            <a:r>
              <a:rPr lang="hr-HR" sz="1600" dirty="0"/>
              <a:t>Članak 30.</a:t>
            </a:r>
          </a:p>
          <a:p>
            <a:r>
              <a:rPr lang="hr-HR" sz="1600" dirty="0"/>
              <a:t>(1) Ispunjavanje zahtjeva o </a:t>
            </a:r>
            <a:r>
              <a:rPr lang="hr-HR" sz="1600" dirty="0" err="1"/>
              <a:t>zrakopropusnosti</a:t>
            </a:r>
            <a:r>
              <a:rPr lang="hr-HR" sz="1600" dirty="0"/>
              <a:t> iz odredbi članka 27. ovoga propisa dokazuje se ispitivanjem na izgrađenoj novoj ili rekonstruiranoj postojećoj zgradi prema </a:t>
            </a:r>
            <a:r>
              <a:rPr lang="hr-HR" sz="1600" b="1" dirty="0">
                <a:solidFill>
                  <a:schemeClr val="accent1"/>
                </a:solidFill>
              </a:rPr>
              <a:t>HRN EN ISO 9972:2015</a:t>
            </a:r>
            <a:r>
              <a:rPr lang="hr-HR" sz="1600" dirty="0"/>
              <a:t>, metoda određivanja </a:t>
            </a:r>
            <a:r>
              <a:rPr lang="hr-HR" sz="1600" dirty="0">
                <a:solidFill>
                  <a:srgbClr val="FF0000"/>
                </a:solidFill>
              </a:rPr>
              <a:t>A</a:t>
            </a:r>
            <a:r>
              <a:rPr lang="hr-HR" sz="1600" dirty="0"/>
              <a:t>, </a:t>
            </a:r>
            <a:r>
              <a:rPr lang="hr-HR" sz="1600" u="sng" dirty="0">
                <a:solidFill>
                  <a:schemeClr val="accent1"/>
                </a:solidFill>
              </a:rPr>
              <a:t>prije tehničkog pregleda zgrade</a:t>
            </a:r>
            <a:r>
              <a:rPr lang="hr-HR" sz="1600" dirty="0"/>
              <a:t>.</a:t>
            </a:r>
          </a:p>
          <a:p>
            <a:pPr marL="0" indent="0" algn="ctr">
              <a:buNone/>
            </a:pPr>
            <a:r>
              <a:rPr lang="hr-HR" sz="1600" dirty="0"/>
              <a:t>…</a:t>
            </a:r>
          </a:p>
          <a:p>
            <a:r>
              <a:rPr lang="hr-HR" sz="1600" dirty="0"/>
              <a:t>(3) </a:t>
            </a:r>
            <a:r>
              <a:rPr lang="hr-HR" sz="1600" b="1" dirty="0">
                <a:solidFill>
                  <a:schemeClr val="accent1"/>
                </a:solidFill>
              </a:rPr>
              <a:t>Obvezna primjena</a:t>
            </a:r>
            <a:r>
              <a:rPr lang="hr-HR" sz="1600" dirty="0"/>
              <a:t> zahtjeva iz stavka 1. ovoga članka odnosi se </a:t>
            </a:r>
            <a:r>
              <a:rPr lang="hr-HR" sz="1600" b="1" dirty="0">
                <a:solidFill>
                  <a:schemeClr val="accent1"/>
                </a:solidFill>
              </a:rPr>
              <a:t>na zgrade gotovo nulte energije</a:t>
            </a:r>
            <a:r>
              <a:rPr lang="hr-HR" sz="1600" dirty="0"/>
              <a:t> i zgrade koje se projektiraju na:</a:t>
            </a:r>
          </a:p>
          <a:p>
            <a:pPr lvl="1"/>
            <a:r>
              <a:rPr lang="hr-HR" sz="1600" dirty="0">
                <a:solidFill>
                  <a:srgbClr val="FF0000"/>
                </a:solidFill>
              </a:rPr>
              <a:t>Q’’</a:t>
            </a:r>
            <a:r>
              <a:rPr lang="hr-HR" sz="1600" baseline="-25000" dirty="0" err="1">
                <a:solidFill>
                  <a:srgbClr val="FF0000"/>
                </a:solidFill>
              </a:rPr>
              <a:t>H,nd</a:t>
            </a:r>
            <a:r>
              <a:rPr lang="hr-HR" sz="1600" baseline="-25000" dirty="0">
                <a:solidFill>
                  <a:srgbClr val="FF0000"/>
                </a:solidFill>
              </a:rPr>
              <a:t> </a:t>
            </a:r>
            <a:r>
              <a:rPr lang="hr-HR" sz="1600" dirty="0">
                <a:solidFill>
                  <a:srgbClr val="FF0000"/>
                </a:solidFill>
              </a:rPr>
              <a:t>≤ 50 kWh/(m</a:t>
            </a:r>
            <a:r>
              <a:rPr lang="hr-HR" sz="1600" baseline="30000" dirty="0">
                <a:solidFill>
                  <a:srgbClr val="FF0000"/>
                </a:solidFill>
              </a:rPr>
              <a:t>2</a:t>
            </a:r>
            <a:r>
              <a:rPr lang="hr-HR" sz="1600" dirty="0">
                <a:solidFill>
                  <a:srgbClr val="FF0000"/>
                </a:solidFill>
              </a:rPr>
              <a:t> ·a)</a:t>
            </a:r>
            <a:r>
              <a:rPr lang="hr-HR" sz="1600" dirty="0"/>
              <a:t> kada srednja mjesečna temperatura vanjskog zraka najhladnijeg mjeseca na lokaciji zgrade jest ≤ 3 °C prema podacima iz Meteoroloških podataka, odnosno </a:t>
            </a:r>
          </a:p>
          <a:p>
            <a:pPr lvl="1"/>
            <a:r>
              <a:rPr lang="hr-HR" sz="1600" dirty="0">
                <a:solidFill>
                  <a:srgbClr val="FF0000"/>
                </a:solidFill>
              </a:rPr>
              <a:t>Q’’</a:t>
            </a:r>
            <a:r>
              <a:rPr lang="hr-HR" sz="1600" baseline="-25000" dirty="0" err="1">
                <a:solidFill>
                  <a:srgbClr val="FF0000"/>
                </a:solidFill>
              </a:rPr>
              <a:t>H,nd</a:t>
            </a:r>
            <a:r>
              <a:rPr lang="hr-HR" sz="1600" baseline="-25000" dirty="0">
                <a:solidFill>
                  <a:srgbClr val="FF0000"/>
                </a:solidFill>
              </a:rPr>
              <a:t> </a:t>
            </a:r>
            <a:r>
              <a:rPr lang="hr-HR" sz="1600" dirty="0">
                <a:solidFill>
                  <a:srgbClr val="FF0000"/>
                </a:solidFill>
              </a:rPr>
              <a:t>≤ 25 kWh/(m</a:t>
            </a:r>
            <a:r>
              <a:rPr lang="hr-HR" sz="1600" baseline="30000" dirty="0">
                <a:solidFill>
                  <a:srgbClr val="FF0000"/>
                </a:solidFill>
              </a:rPr>
              <a:t>2</a:t>
            </a:r>
            <a:r>
              <a:rPr lang="hr-HR" sz="1600" dirty="0">
                <a:solidFill>
                  <a:srgbClr val="FF0000"/>
                </a:solidFill>
              </a:rPr>
              <a:t> ·a)</a:t>
            </a:r>
            <a:r>
              <a:rPr lang="hr-HR" sz="1600" dirty="0"/>
              <a:t> kada srednja mjesečna temperatura vanjskog zraka najhladnijeg mjeseca na lokaciji zgrade jest &gt; 3 °C prema podacima iz Meteoroloških podataka.</a:t>
            </a:r>
          </a:p>
        </p:txBody>
      </p:sp>
      <p:sp>
        <p:nvSpPr>
          <p:cNvPr id="5" name="Rezervirano mjesto broja slajda 4">
            <a:extLst>
              <a:ext uri="{FF2B5EF4-FFF2-40B4-BE49-F238E27FC236}">
                <a16:creationId xmlns:a16="http://schemas.microsoft.com/office/drawing/2014/main" id="{A8BBDAB2-86DB-4070-9E1F-A9F4413F553A}"/>
              </a:ext>
            </a:extLst>
          </p:cNvPr>
          <p:cNvSpPr>
            <a:spLocks noGrp="1"/>
          </p:cNvSpPr>
          <p:nvPr>
            <p:ph type="sldNum" sz="quarter" idx="4294967295"/>
          </p:nvPr>
        </p:nvSpPr>
        <p:spPr/>
        <p:txBody>
          <a:bodyPr/>
          <a:lstStyle/>
          <a:p>
            <a:fld id="{6A92B5C6-6C2C-45FC-A563-41BBA018E4ED}" type="slidenum">
              <a:rPr lang="hr-HR" smtClean="0"/>
              <a:t>21</a:t>
            </a:fld>
            <a:endParaRPr lang="hr-HR"/>
          </a:p>
        </p:txBody>
      </p:sp>
    </p:spTree>
    <p:extLst>
      <p:ext uri="{BB962C8B-B14F-4D97-AF65-F5344CB8AC3E}">
        <p14:creationId xmlns:p14="http://schemas.microsoft.com/office/powerpoint/2010/main" val="879566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0F7A3B-6B49-4697-B769-27A09070B88D}"/>
              </a:ext>
            </a:extLst>
          </p:cNvPr>
          <p:cNvSpPr>
            <a:spLocks noGrp="1"/>
          </p:cNvSpPr>
          <p:nvPr>
            <p:ph type="title"/>
          </p:nvPr>
        </p:nvSpPr>
        <p:spPr/>
        <p:txBody>
          <a:bodyPr/>
          <a:lstStyle/>
          <a:p>
            <a:r>
              <a:rPr lang="hr-HR" sz="4000" dirty="0"/>
              <a:t>ZRAKOPROPUSNOST ZGRADE - PROPISI</a:t>
            </a:r>
          </a:p>
        </p:txBody>
      </p:sp>
      <p:sp>
        <p:nvSpPr>
          <p:cNvPr id="3" name="Rezervirano mjesto sadržaja 2">
            <a:extLst>
              <a:ext uri="{FF2B5EF4-FFF2-40B4-BE49-F238E27FC236}">
                <a16:creationId xmlns:a16="http://schemas.microsoft.com/office/drawing/2014/main" id="{DB100A94-198E-4C60-800B-F6569D95D2C6}"/>
              </a:ext>
            </a:extLst>
          </p:cNvPr>
          <p:cNvSpPr>
            <a:spLocks noGrp="1"/>
          </p:cNvSpPr>
          <p:nvPr>
            <p:ph idx="1"/>
          </p:nvPr>
        </p:nvSpPr>
        <p:spPr>
          <a:xfrm>
            <a:off x="179512" y="1314632"/>
            <a:ext cx="5832648" cy="4752000"/>
          </a:xfrm>
        </p:spPr>
        <p:txBody>
          <a:bodyPr/>
          <a:lstStyle/>
          <a:p>
            <a:pPr marL="201168" lvl="1" indent="0">
              <a:buNone/>
            </a:pPr>
            <a:r>
              <a:rPr lang="hr-HR" sz="2400" dirty="0"/>
              <a:t>Za razliku </a:t>
            </a:r>
            <a:r>
              <a:rPr lang="hr-HR" sz="2400" u="sng" dirty="0">
                <a:solidFill>
                  <a:schemeClr val="accent1"/>
                </a:solidFill>
              </a:rPr>
              <a:t>tlakova od 50 Pa</a:t>
            </a:r>
            <a:r>
              <a:rPr lang="hr-HR" sz="2400" dirty="0"/>
              <a:t>, izmjereni protok zraka, sveden na obujam unutarnjeg zraka, </a:t>
            </a:r>
            <a:r>
              <a:rPr lang="hr-HR" sz="2400" u="sng" dirty="0">
                <a:solidFill>
                  <a:schemeClr val="accent1"/>
                </a:solidFill>
              </a:rPr>
              <a:t>ne smije biti veći od vrijednosti</a:t>
            </a:r>
            <a:r>
              <a:rPr lang="hr-HR" sz="2400" dirty="0"/>
              <a:t>:</a:t>
            </a:r>
          </a:p>
          <a:p>
            <a:pPr lvl="1"/>
            <a:r>
              <a:rPr lang="hr-HR" sz="2400" b="1" dirty="0">
                <a:solidFill>
                  <a:schemeClr val="accent1"/>
                </a:solidFill>
              </a:rPr>
              <a:t>n</a:t>
            </a:r>
            <a:r>
              <a:rPr lang="hr-HR" sz="2400" b="1" baseline="-25000" dirty="0">
                <a:solidFill>
                  <a:schemeClr val="accent1"/>
                </a:solidFill>
              </a:rPr>
              <a:t>50</a:t>
            </a:r>
            <a:r>
              <a:rPr lang="hr-HR" sz="2400" b="1" dirty="0">
                <a:solidFill>
                  <a:schemeClr val="accent1"/>
                </a:solidFill>
              </a:rPr>
              <a:t> = 3,0 h</a:t>
            </a:r>
            <a:r>
              <a:rPr lang="hr-HR" sz="2400" b="1" baseline="30000" dirty="0">
                <a:solidFill>
                  <a:schemeClr val="accent1"/>
                </a:solidFill>
              </a:rPr>
              <a:t>-1</a:t>
            </a:r>
            <a:r>
              <a:rPr lang="hr-HR" sz="2400" b="1" dirty="0">
                <a:solidFill>
                  <a:schemeClr val="accent1"/>
                </a:solidFill>
              </a:rPr>
              <a:t> </a:t>
            </a:r>
            <a:r>
              <a:rPr lang="hr-HR" sz="2400" dirty="0"/>
              <a:t>kod zgrada </a:t>
            </a:r>
            <a:r>
              <a:rPr lang="hr-HR" sz="2400" u="sng" dirty="0">
                <a:solidFill>
                  <a:schemeClr val="accent1"/>
                </a:solidFill>
              </a:rPr>
              <a:t>bez mehaničkog uređaja</a:t>
            </a:r>
            <a:r>
              <a:rPr lang="hr-HR" sz="2400" dirty="0">
                <a:solidFill>
                  <a:schemeClr val="accent1"/>
                </a:solidFill>
              </a:rPr>
              <a:t> </a:t>
            </a:r>
            <a:r>
              <a:rPr lang="hr-HR" sz="2400" dirty="0"/>
              <a:t>za ventilaciju, odnosno </a:t>
            </a:r>
          </a:p>
          <a:p>
            <a:pPr lvl="1"/>
            <a:r>
              <a:rPr lang="hr-HR" sz="2400" b="1" dirty="0">
                <a:solidFill>
                  <a:schemeClr val="accent1"/>
                </a:solidFill>
              </a:rPr>
              <a:t>n</a:t>
            </a:r>
            <a:r>
              <a:rPr lang="hr-HR" sz="2400" b="1" baseline="-25000" dirty="0">
                <a:solidFill>
                  <a:schemeClr val="accent1"/>
                </a:solidFill>
              </a:rPr>
              <a:t>50</a:t>
            </a:r>
            <a:r>
              <a:rPr lang="hr-HR" sz="2400" b="1" dirty="0">
                <a:solidFill>
                  <a:schemeClr val="accent1"/>
                </a:solidFill>
              </a:rPr>
              <a:t> = 1,5 h</a:t>
            </a:r>
            <a:r>
              <a:rPr lang="hr-HR" sz="2400" b="1" baseline="30000" dirty="0">
                <a:solidFill>
                  <a:schemeClr val="accent1"/>
                </a:solidFill>
              </a:rPr>
              <a:t>-1</a:t>
            </a:r>
            <a:r>
              <a:rPr lang="hr-HR" sz="2400" b="1" dirty="0">
                <a:solidFill>
                  <a:schemeClr val="accent1"/>
                </a:solidFill>
              </a:rPr>
              <a:t> </a:t>
            </a:r>
            <a:r>
              <a:rPr lang="hr-HR" sz="2400" dirty="0"/>
              <a:t>kod zgrada </a:t>
            </a:r>
            <a:r>
              <a:rPr lang="hr-HR" sz="2400" b="1" u="sng" dirty="0">
                <a:solidFill>
                  <a:schemeClr val="accent1"/>
                </a:solidFill>
              </a:rPr>
              <a:t>s </a:t>
            </a:r>
            <a:r>
              <a:rPr lang="hr-HR" sz="2400" u="sng" dirty="0">
                <a:solidFill>
                  <a:schemeClr val="accent1"/>
                </a:solidFill>
              </a:rPr>
              <a:t>mehaničkim uređajem</a:t>
            </a:r>
            <a:r>
              <a:rPr lang="hr-HR" sz="2400" dirty="0"/>
              <a:t> za ventilaciju.</a:t>
            </a:r>
          </a:p>
          <a:p>
            <a:pPr marL="201168" lvl="1" indent="0">
              <a:buNone/>
            </a:pPr>
            <a:r>
              <a:rPr lang="hr-HR" sz="2400" b="1" dirty="0">
                <a:solidFill>
                  <a:schemeClr val="tx1"/>
                </a:solidFill>
              </a:rPr>
              <a:t>n</a:t>
            </a:r>
            <a:r>
              <a:rPr lang="hr-HR" sz="2400" b="1" baseline="-25000" dirty="0">
                <a:solidFill>
                  <a:schemeClr val="tx1"/>
                </a:solidFill>
              </a:rPr>
              <a:t>50</a:t>
            </a:r>
            <a:r>
              <a:rPr lang="hr-HR" sz="2400" b="1" dirty="0">
                <a:solidFill>
                  <a:schemeClr val="tx1"/>
                </a:solidFill>
              </a:rPr>
              <a:t> </a:t>
            </a:r>
            <a:r>
              <a:rPr lang="hr-HR" sz="2400" dirty="0">
                <a:solidFill>
                  <a:schemeClr val="tx1"/>
                </a:solidFill>
              </a:rPr>
              <a:t>je broj izmjena zraka u jednom satu pri razlici tlakova od 50 Pa u odnosu na obujam unutarnjeg zraka.</a:t>
            </a:r>
          </a:p>
        </p:txBody>
      </p:sp>
      <p:sp>
        <p:nvSpPr>
          <p:cNvPr id="5" name="Rezervirano mjesto broja slajda 4">
            <a:extLst>
              <a:ext uri="{FF2B5EF4-FFF2-40B4-BE49-F238E27FC236}">
                <a16:creationId xmlns:a16="http://schemas.microsoft.com/office/drawing/2014/main" id="{E1B89715-11B7-4917-910D-72B182A608E5}"/>
              </a:ext>
            </a:extLst>
          </p:cNvPr>
          <p:cNvSpPr>
            <a:spLocks noGrp="1"/>
          </p:cNvSpPr>
          <p:nvPr>
            <p:ph type="sldNum" sz="quarter" idx="4294967295"/>
          </p:nvPr>
        </p:nvSpPr>
        <p:spPr/>
        <p:txBody>
          <a:bodyPr/>
          <a:lstStyle/>
          <a:p>
            <a:fld id="{6A92B5C6-6C2C-45FC-A563-41BBA018E4ED}" type="slidenum">
              <a:rPr lang="hr-HR" smtClean="0"/>
              <a:pPr/>
              <a:t>22</a:t>
            </a:fld>
            <a:endParaRPr lang="hr-HR"/>
          </a:p>
        </p:txBody>
      </p:sp>
      <p:sp>
        <p:nvSpPr>
          <p:cNvPr id="6" name="TekstniOkvir 5">
            <a:extLst>
              <a:ext uri="{FF2B5EF4-FFF2-40B4-BE49-F238E27FC236}">
                <a16:creationId xmlns:a16="http://schemas.microsoft.com/office/drawing/2014/main" id="{AC9EE47F-DBAF-429F-8F05-AA210BD398A3}"/>
              </a:ext>
            </a:extLst>
          </p:cNvPr>
          <p:cNvSpPr txBox="1"/>
          <p:nvPr/>
        </p:nvSpPr>
        <p:spPr>
          <a:xfrm>
            <a:off x="5868144" y="2924944"/>
            <a:ext cx="3109510" cy="646331"/>
          </a:xfrm>
          <a:prstGeom prst="rect">
            <a:avLst/>
          </a:prstGeom>
          <a:noFill/>
        </p:spPr>
        <p:txBody>
          <a:bodyPr wrap="square" rtlCol="0">
            <a:spAutoFit/>
          </a:bodyPr>
          <a:lstStyle/>
          <a:p>
            <a:r>
              <a:rPr lang="hr-HR" b="1" dirty="0">
                <a:solidFill>
                  <a:srgbClr val="FF0000"/>
                </a:solidFill>
              </a:rPr>
              <a:t>BUILD TIGHT VENTILATE RIGHT</a:t>
            </a:r>
          </a:p>
        </p:txBody>
      </p:sp>
      <p:cxnSp>
        <p:nvCxnSpPr>
          <p:cNvPr id="8" name="Ravni poveznik sa strelicom 7">
            <a:extLst>
              <a:ext uri="{FF2B5EF4-FFF2-40B4-BE49-F238E27FC236}">
                <a16:creationId xmlns:a16="http://schemas.microsoft.com/office/drawing/2014/main" id="{E48489E4-0946-427C-BB32-DB8F38C5FD86}"/>
              </a:ext>
            </a:extLst>
          </p:cNvPr>
          <p:cNvCxnSpPr>
            <a:cxnSpLocks/>
            <a:stCxn id="6" idx="1"/>
          </p:cNvCxnSpPr>
          <p:nvPr/>
        </p:nvCxnSpPr>
        <p:spPr>
          <a:xfrm flipH="1" flipV="1">
            <a:off x="5254796" y="2852216"/>
            <a:ext cx="613348" cy="3958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avni poveznik sa strelicom 9">
            <a:extLst>
              <a:ext uri="{FF2B5EF4-FFF2-40B4-BE49-F238E27FC236}">
                <a16:creationId xmlns:a16="http://schemas.microsoft.com/office/drawing/2014/main" id="{2B641507-AED1-44A7-8047-829FAED606C4}"/>
              </a:ext>
            </a:extLst>
          </p:cNvPr>
          <p:cNvCxnSpPr>
            <a:stCxn id="6" idx="1"/>
          </p:cNvCxnSpPr>
          <p:nvPr/>
        </p:nvCxnSpPr>
        <p:spPr>
          <a:xfrm flipH="1">
            <a:off x="5254796" y="3248110"/>
            <a:ext cx="613348" cy="154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2216A1-DD71-49D5-A988-ADE34BCAA147}"/>
              </a:ext>
            </a:extLst>
          </p:cNvPr>
          <p:cNvPicPr>
            <a:picLocks noChangeAspect="1"/>
          </p:cNvPicPr>
          <p:nvPr/>
        </p:nvPicPr>
        <p:blipFill>
          <a:blip r:embed="rId2">
            <a:clrChange>
              <a:clrFrom>
                <a:srgbClr val="FEFFFC"/>
              </a:clrFrom>
              <a:clrTo>
                <a:srgbClr val="FEFFFC">
                  <a:alpha val="0"/>
                </a:srgbClr>
              </a:clrTo>
            </a:clrChange>
          </a:blip>
          <a:stretch>
            <a:fillRect/>
          </a:stretch>
        </p:blipFill>
        <p:spPr>
          <a:xfrm>
            <a:off x="6598024" y="3491819"/>
            <a:ext cx="2171006" cy="2574813"/>
          </a:xfrm>
          <a:prstGeom prst="rect">
            <a:avLst/>
          </a:prstGeom>
        </p:spPr>
      </p:pic>
    </p:spTree>
    <p:extLst>
      <p:ext uri="{BB962C8B-B14F-4D97-AF65-F5344CB8AC3E}">
        <p14:creationId xmlns:p14="http://schemas.microsoft.com/office/powerpoint/2010/main" val="165977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4814D0-BABA-493E-BDA2-DCF59E38FF1C}"/>
              </a:ext>
            </a:extLst>
          </p:cNvPr>
          <p:cNvSpPr>
            <a:spLocks noGrp="1"/>
          </p:cNvSpPr>
          <p:nvPr>
            <p:ph type="title"/>
          </p:nvPr>
        </p:nvSpPr>
        <p:spPr>
          <a:xfrm>
            <a:off x="822960" y="286603"/>
            <a:ext cx="7543800" cy="1450757"/>
          </a:xfrm>
        </p:spPr>
        <p:txBody>
          <a:bodyPr>
            <a:normAutofit/>
          </a:bodyPr>
          <a:lstStyle/>
          <a:p>
            <a:r>
              <a:rPr lang="hr-HR" dirty="0"/>
              <a:t>Što je zapravo </a:t>
            </a:r>
            <a:r>
              <a:rPr lang="hr-HR" dirty="0" err="1"/>
              <a:t>zrakonepropusnost</a:t>
            </a:r>
            <a:r>
              <a:rPr lang="hr-HR" dirty="0"/>
              <a:t>?</a:t>
            </a:r>
          </a:p>
        </p:txBody>
      </p:sp>
      <p:sp>
        <p:nvSpPr>
          <p:cNvPr id="3" name="Rezervirano mjesto sadržaja 2">
            <a:extLst>
              <a:ext uri="{FF2B5EF4-FFF2-40B4-BE49-F238E27FC236}">
                <a16:creationId xmlns:a16="http://schemas.microsoft.com/office/drawing/2014/main" id="{590E6DCD-9087-4E35-95C9-57848A111DE6}"/>
              </a:ext>
            </a:extLst>
          </p:cNvPr>
          <p:cNvSpPr>
            <a:spLocks noGrp="1"/>
          </p:cNvSpPr>
          <p:nvPr>
            <p:ph idx="1"/>
          </p:nvPr>
        </p:nvSpPr>
        <p:spPr>
          <a:xfrm>
            <a:off x="143435" y="1845734"/>
            <a:ext cx="4716597" cy="4319570"/>
          </a:xfrm>
        </p:spPr>
        <p:txBody>
          <a:bodyPr>
            <a:normAutofit/>
          </a:bodyPr>
          <a:lstStyle/>
          <a:p>
            <a:pPr>
              <a:buFont typeface="Wingdings" panose="05000000000000000000" pitchFamily="2" charset="2"/>
              <a:buChar char="§"/>
            </a:pPr>
            <a:r>
              <a:rPr lang="hr-HR" sz="2000" dirty="0" err="1"/>
              <a:t>Zrakopropusnost</a:t>
            </a:r>
            <a:r>
              <a:rPr lang="hr-HR" sz="2000" dirty="0"/>
              <a:t> je strujanje zraka kroz omotač zgrade do kojega dolazi zbog poroznog omotača zgrade, propusnih zazora (fuga) ili zbog pukotina.</a:t>
            </a:r>
          </a:p>
          <a:p>
            <a:pPr>
              <a:buFont typeface="Wingdings" panose="05000000000000000000" pitchFamily="2" charset="2"/>
              <a:buChar char="§"/>
            </a:pPr>
            <a:r>
              <a:rPr lang="hr-HR" sz="2000" b="1" dirty="0">
                <a:solidFill>
                  <a:schemeClr val="accent1"/>
                </a:solidFill>
              </a:rPr>
              <a:t>Osim </a:t>
            </a:r>
            <a:r>
              <a:rPr lang="hr-HR" sz="2000" dirty="0">
                <a:solidFill>
                  <a:schemeClr val="tx1"/>
                </a:solidFill>
              </a:rPr>
              <a:t>odgovarajuće</a:t>
            </a:r>
            <a:r>
              <a:rPr lang="hr-HR" sz="2000" b="1" dirty="0">
                <a:solidFill>
                  <a:schemeClr val="accent1"/>
                </a:solidFill>
              </a:rPr>
              <a:t> toplinske izolacije </a:t>
            </a:r>
            <a:r>
              <a:rPr lang="hr-HR" sz="2000" dirty="0">
                <a:solidFill>
                  <a:schemeClr val="tx1"/>
                </a:solidFill>
              </a:rPr>
              <a:t>potrebno je </a:t>
            </a:r>
            <a:r>
              <a:rPr lang="hr-HR" sz="2000" b="1" dirty="0">
                <a:solidFill>
                  <a:schemeClr val="accent1"/>
                </a:solidFill>
              </a:rPr>
              <a:t>osigurati dozvoljeni stupanj </a:t>
            </a:r>
            <a:r>
              <a:rPr lang="hr-HR" sz="2000" b="1" dirty="0" err="1">
                <a:solidFill>
                  <a:schemeClr val="accent1"/>
                </a:solidFill>
              </a:rPr>
              <a:t>zrakonepropusnosti</a:t>
            </a:r>
            <a:r>
              <a:rPr lang="hr-HR" sz="2000" b="1" dirty="0">
                <a:solidFill>
                  <a:schemeClr val="accent1"/>
                </a:solidFill>
              </a:rPr>
              <a:t> </a:t>
            </a:r>
          </a:p>
          <a:p>
            <a:pPr>
              <a:buFont typeface="Wingdings" panose="05000000000000000000" pitchFamily="2" charset="2"/>
              <a:buChar char="§"/>
            </a:pPr>
            <a:r>
              <a:rPr lang="hr-HR" sz="2000" b="1" dirty="0">
                <a:solidFill>
                  <a:schemeClr val="accent1"/>
                </a:solidFill>
              </a:rPr>
              <a:t>(kako?) </a:t>
            </a:r>
            <a:r>
              <a:rPr lang="hr-HR" sz="2000" dirty="0"/>
              <a:t>upotrebom materijala za unutrašnji površinski sloj (npr. membrane, folije, žbuke, sredstva za brtvljenje, trake za lijepljenje)…</a:t>
            </a:r>
          </a:p>
        </p:txBody>
      </p:sp>
      <p:sp>
        <p:nvSpPr>
          <p:cNvPr id="7" name="Rezervirano mjesto broja slajda 6">
            <a:extLst>
              <a:ext uri="{FF2B5EF4-FFF2-40B4-BE49-F238E27FC236}">
                <a16:creationId xmlns:a16="http://schemas.microsoft.com/office/drawing/2014/main" id="{3B82760C-2CB0-4618-980A-FCA22F000483}"/>
              </a:ext>
            </a:extLst>
          </p:cNvPr>
          <p:cNvSpPr>
            <a:spLocks noGrp="1"/>
          </p:cNvSpPr>
          <p:nvPr>
            <p:ph type="sldNum" sz="quarter" idx="4294967295"/>
          </p:nvPr>
        </p:nvSpPr>
        <p:spPr>
          <a:xfrm>
            <a:off x="7425343" y="6459785"/>
            <a:ext cx="984019" cy="365125"/>
          </a:xfrm>
        </p:spPr>
        <p:txBody>
          <a:bodyPr>
            <a:normAutofit fontScale="92500" lnSpcReduction="10000"/>
          </a:bodyPr>
          <a:lstStyle/>
          <a:p>
            <a:pPr>
              <a:spcAft>
                <a:spcPts val="600"/>
              </a:spcAft>
            </a:pPr>
            <a:fld id="{6A92B5C6-6C2C-45FC-A563-41BBA018E4ED}" type="slidenum">
              <a:rPr lang="hr-HR" smtClean="0"/>
              <a:pPr>
                <a:spcAft>
                  <a:spcPts val="600"/>
                </a:spcAft>
              </a:pPr>
              <a:t>23</a:t>
            </a:fld>
            <a:endParaRPr lang="hr-HR"/>
          </a:p>
        </p:txBody>
      </p:sp>
      <p:pic>
        <p:nvPicPr>
          <p:cNvPr id="8" name="Picture 6" descr="https://nebula.wsimg.com/f8df037df02f2366e48f8a020d8e9cd1?AccessKeyId=86F8A96DEE0F5262312C&amp;disposition=0&amp;alloworigin=1">
            <a:extLst>
              <a:ext uri="{FF2B5EF4-FFF2-40B4-BE49-F238E27FC236}">
                <a16:creationId xmlns:a16="http://schemas.microsoft.com/office/drawing/2014/main" id="{709A08D8-1287-4FDB-9731-8BA924139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546" y="1772816"/>
            <a:ext cx="4231950" cy="453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76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3524E7-8A7A-4CF2-A0F2-9D09D9EAB4B4}"/>
              </a:ext>
            </a:extLst>
          </p:cNvPr>
          <p:cNvPicPr>
            <a:picLocks noChangeAspect="1"/>
          </p:cNvPicPr>
          <p:nvPr/>
        </p:nvPicPr>
        <p:blipFill>
          <a:blip r:embed="rId2">
            <a:clrChange>
              <a:clrFrom>
                <a:srgbClr val="C3C3C3"/>
              </a:clrFrom>
              <a:clrTo>
                <a:srgbClr val="C3C3C3">
                  <a:alpha val="0"/>
                </a:srgbClr>
              </a:clrTo>
            </a:clrChange>
          </a:blip>
          <a:stretch>
            <a:fillRect/>
          </a:stretch>
        </p:blipFill>
        <p:spPr>
          <a:xfrm>
            <a:off x="1576214" y="846138"/>
            <a:ext cx="5991572" cy="4936604"/>
          </a:xfrm>
          <a:prstGeom prst="rect">
            <a:avLst/>
          </a:prstGeom>
        </p:spPr>
      </p:pic>
    </p:spTree>
    <p:extLst>
      <p:ext uri="{BB962C8B-B14F-4D97-AF65-F5344CB8AC3E}">
        <p14:creationId xmlns:p14="http://schemas.microsoft.com/office/powerpoint/2010/main" val="37564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A6A0DE-C3D3-420C-BA70-60EDF244DD4B}"/>
              </a:ext>
            </a:extLst>
          </p:cNvPr>
          <p:cNvSpPr>
            <a:spLocks noGrp="1"/>
          </p:cNvSpPr>
          <p:nvPr>
            <p:ph sz="half" idx="10"/>
          </p:nvPr>
        </p:nvSpPr>
        <p:spPr>
          <a:xfrm>
            <a:off x="5003972" y="1412776"/>
            <a:ext cx="3960515" cy="4905474"/>
          </a:xfrm>
        </p:spPr>
        <p:txBody>
          <a:bodyPr/>
          <a:lstStyle/>
          <a:p>
            <a:r>
              <a:rPr lang="hr-HR" dirty="0">
                <a:solidFill>
                  <a:srgbClr val="FF0000"/>
                </a:solidFill>
              </a:rPr>
              <a:t>Spriječiti izlazak vodene pare </a:t>
            </a:r>
            <a:r>
              <a:rPr lang="hr-HR" dirty="0"/>
              <a:t>sadržane u zraku u vanjsku ovojnicu</a:t>
            </a:r>
          </a:p>
          <a:p>
            <a:r>
              <a:rPr lang="hr-HR" dirty="0"/>
              <a:t>Stvoriti </a:t>
            </a:r>
            <a:r>
              <a:rPr lang="hr-HR" dirty="0" err="1"/>
              <a:t>paropropusnu</a:t>
            </a:r>
            <a:r>
              <a:rPr lang="hr-HR" dirty="0"/>
              <a:t> vanjsku površinu kako bi se omogućilo da </a:t>
            </a:r>
            <a:r>
              <a:rPr lang="hr-HR" dirty="0" err="1"/>
              <a:t>ovonica</a:t>
            </a:r>
            <a:r>
              <a:rPr lang="hr-HR" dirty="0"/>
              <a:t> </a:t>
            </a:r>
            <a:r>
              <a:rPr lang="hr-HR" dirty="0">
                <a:solidFill>
                  <a:srgbClr val="FF0000"/>
                </a:solidFill>
              </a:rPr>
              <a:t>„diše“ prema van</a:t>
            </a:r>
          </a:p>
          <a:p>
            <a:r>
              <a:rPr lang="hr-HR" dirty="0"/>
              <a:t>Smanjiti rizik od kondenzacije i rasta </a:t>
            </a:r>
            <a:r>
              <a:rPr lang="hr-HR" dirty="0">
                <a:solidFill>
                  <a:srgbClr val="FF0000"/>
                </a:solidFill>
              </a:rPr>
              <a:t>plijesni unutar ovojnice</a:t>
            </a:r>
          </a:p>
          <a:p>
            <a:r>
              <a:rPr lang="hr-HR" dirty="0"/>
              <a:t>Zaštititi konstrukciju zgrade od </a:t>
            </a:r>
            <a:r>
              <a:rPr lang="hr-HR" dirty="0">
                <a:solidFill>
                  <a:srgbClr val="FF0000"/>
                </a:solidFill>
              </a:rPr>
              <a:t>propadanja</a:t>
            </a:r>
          </a:p>
          <a:p>
            <a:r>
              <a:rPr lang="hr-HR" dirty="0"/>
              <a:t>Smanjiti rizik od štetnih učinaka plijesni </a:t>
            </a:r>
            <a:r>
              <a:rPr lang="hr-HR" dirty="0">
                <a:solidFill>
                  <a:srgbClr val="FF0000"/>
                </a:solidFill>
              </a:rPr>
              <a:t>na zdravlje</a:t>
            </a:r>
          </a:p>
        </p:txBody>
      </p:sp>
      <p:sp>
        <p:nvSpPr>
          <p:cNvPr id="7" name="Text Placeholder 6">
            <a:extLst>
              <a:ext uri="{FF2B5EF4-FFF2-40B4-BE49-F238E27FC236}">
                <a16:creationId xmlns:a16="http://schemas.microsoft.com/office/drawing/2014/main" id="{EFA42454-CFC8-4AB2-9D04-78F5C7E848E9}"/>
              </a:ext>
            </a:extLst>
          </p:cNvPr>
          <p:cNvSpPr>
            <a:spLocks noGrp="1"/>
          </p:cNvSpPr>
          <p:nvPr>
            <p:ph type="body" sz="quarter" idx="12"/>
          </p:nvPr>
        </p:nvSpPr>
        <p:spPr>
          <a:xfrm>
            <a:off x="683568" y="180324"/>
            <a:ext cx="6263609" cy="656388"/>
          </a:xfrm>
        </p:spPr>
        <p:txBody>
          <a:bodyPr>
            <a:normAutofit/>
          </a:bodyPr>
          <a:lstStyle/>
          <a:p>
            <a:pPr marL="0" indent="0">
              <a:buNone/>
            </a:pPr>
            <a:r>
              <a:rPr lang="hr-HR" sz="3600" dirty="0"/>
              <a:t>Smisao </a:t>
            </a:r>
            <a:r>
              <a:rPr lang="hr-HR" sz="3600" dirty="0">
                <a:solidFill>
                  <a:srgbClr val="FF0000"/>
                </a:solidFill>
              </a:rPr>
              <a:t>kontrole</a:t>
            </a:r>
            <a:r>
              <a:rPr lang="hr-HR" sz="3600" dirty="0"/>
              <a:t> vodene pare</a:t>
            </a:r>
          </a:p>
        </p:txBody>
      </p:sp>
      <p:pic>
        <p:nvPicPr>
          <p:cNvPr id="2" name="Picture 1">
            <a:extLst>
              <a:ext uri="{FF2B5EF4-FFF2-40B4-BE49-F238E27FC236}">
                <a16:creationId xmlns:a16="http://schemas.microsoft.com/office/drawing/2014/main" id="{4B0822AC-2A46-4608-AB12-101418787114}"/>
              </a:ext>
            </a:extLst>
          </p:cNvPr>
          <p:cNvPicPr>
            <a:picLocks noChangeAspect="1"/>
          </p:cNvPicPr>
          <p:nvPr/>
        </p:nvPicPr>
        <p:blipFill>
          <a:blip r:embed="rId3"/>
          <a:stretch>
            <a:fillRect/>
          </a:stretch>
        </p:blipFill>
        <p:spPr>
          <a:xfrm>
            <a:off x="205426" y="1863391"/>
            <a:ext cx="4598695" cy="3347892"/>
          </a:xfrm>
          <a:prstGeom prst="rect">
            <a:avLst/>
          </a:prstGeom>
        </p:spPr>
      </p:pic>
      <p:sp>
        <p:nvSpPr>
          <p:cNvPr id="9" name="TextBox 4">
            <a:extLst>
              <a:ext uri="{FF2B5EF4-FFF2-40B4-BE49-F238E27FC236}">
                <a16:creationId xmlns:a16="http://schemas.microsoft.com/office/drawing/2014/main" id="{A9C4AB1B-4263-4259-A9D6-ADCE24F6E17A}"/>
              </a:ext>
            </a:extLst>
          </p:cNvPr>
          <p:cNvSpPr txBox="1">
            <a:spLocks noChangeArrowheads="1"/>
          </p:cNvSpPr>
          <p:nvPr/>
        </p:nvSpPr>
        <p:spPr bwMode="auto">
          <a:xfrm>
            <a:off x="405874" y="5211283"/>
            <a:ext cx="384214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en-US" sz="600" i="1" dirty="0">
                <a:solidFill>
                  <a:schemeClr val="tx1">
                    <a:lumMod val="50000"/>
                    <a:lumOff val="50000"/>
                  </a:schemeClr>
                </a:solidFill>
                <a:latin typeface="Calibri" panose="020F0502020204030204" pitchFamily="34" charset="0"/>
                <a:cs typeface="Calibri" panose="020F0502020204030204" pitchFamily="34" charset="0"/>
              </a:rPr>
              <a:t>Image: Green Building Advisor</a:t>
            </a:r>
          </a:p>
        </p:txBody>
      </p:sp>
    </p:spTree>
    <p:extLst>
      <p:ext uri="{BB962C8B-B14F-4D97-AF65-F5344CB8AC3E}">
        <p14:creationId xmlns:p14="http://schemas.microsoft.com/office/powerpoint/2010/main" val="14337997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hr-HR" sz="4000" dirty="0"/>
              <a:t>Posljedice (opasnosti) </a:t>
            </a:r>
            <a:r>
              <a:rPr lang="hr-HR" sz="4000" dirty="0" err="1">
                <a:solidFill>
                  <a:srgbClr val="FF0000"/>
                </a:solidFill>
              </a:rPr>
              <a:t>zrakopropusnih</a:t>
            </a:r>
            <a:r>
              <a:rPr lang="hr-HR" sz="4000" dirty="0"/>
              <a:t> zgrada</a:t>
            </a:r>
            <a:endParaRPr lang="en-US" sz="4000" dirty="0"/>
          </a:p>
        </p:txBody>
      </p:sp>
      <p:sp>
        <p:nvSpPr>
          <p:cNvPr id="4" name="Slide Number Placeholder 3"/>
          <p:cNvSpPr>
            <a:spLocks noGrp="1"/>
          </p:cNvSpPr>
          <p:nvPr>
            <p:ph type="sldNum" sz="quarter" idx="11"/>
          </p:nvPr>
        </p:nvSpPr>
        <p:spPr/>
        <p:txBody>
          <a:bodyPr/>
          <a:lstStyle/>
          <a:p>
            <a:fld id="{F698CF0B-33C3-424B-8423-4FCDBC513C7E}" type="slidenum">
              <a:rPr lang="hr-HR" smtClean="0"/>
              <a:t>26</a:t>
            </a:fld>
            <a:endParaRPr lang="hr-HR"/>
          </a:p>
        </p:txBody>
      </p:sp>
      <p:sp>
        <p:nvSpPr>
          <p:cNvPr id="7" name="Rounded Rectangle 6"/>
          <p:cNvSpPr/>
          <p:nvPr/>
        </p:nvSpPr>
        <p:spPr>
          <a:xfrm>
            <a:off x="251522" y="1891864"/>
            <a:ext cx="3058699" cy="648072"/>
          </a:xfrm>
          <a:prstGeom prst="roundRect">
            <a:avLst/>
          </a:prstGeom>
          <a:solidFill>
            <a:schemeClr val="accent2">
              <a:lumMod val="40000"/>
              <a:lumOff val="60000"/>
            </a:schemeClr>
          </a:solidFill>
          <a:ln w="1905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hr-HR" dirty="0"/>
              <a:t>Povećani toplinski gubici</a:t>
            </a:r>
          </a:p>
        </p:txBody>
      </p:sp>
      <p:sp>
        <p:nvSpPr>
          <p:cNvPr id="8" name="Rounded Rectangle 7"/>
          <p:cNvSpPr/>
          <p:nvPr/>
        </p:nvSpPr>
        <p:spPr>
          <a:xfrm>
            <a:off x="251521" y="3480924"/>
            <a:ext cx="3058699" cy="648072"/>
          </a:xfrm>
          <a:prstGeom prst="roundRect">
            <a:avLst/>
          </a:prstGeom>
          <a:solidFill>
            <a:schemeClr val="accent2">
              <a:lumMod val="40000"/>
              <a:lumOff val="60000"/>
            </a:schemeClr>
          </a:solidFill>
          <a:ln w="1905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hr-HR" dirty="0"/>
              <a:t>Kondenzacija vodene pare</a:t>
            </a:r>
          </a:p>
        </p:txBody>
      </p:sp>
      <p:sp>
        <p:nvSpPr>
          <p:cNvPr id="10" name="Right Arrow 9"/>
          <p:cNvSpPr/>
          <p:nvPr/>
        </p:nvSpPr>
        <p:spPr>
          <a:xfrm>
            <a:off x="3526245" y="2161894"/>
            <a:ext cx="1008112" cy="10801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ight Arrow 10"/>
          <p:cNvSpPr/>
          <p:nvPr/>
        </p:nvSpPr>
        <p:spPr>
          <a:xfrm>
            <a:off x="3526245" y="3750954"/>
            <a:ext cx="1008112" cy="10801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6738" y="1556792"/>
            <a:ext cx="2280000" cy="1368000"/>
          </a:xfrm>
          <a:prstGeom prst="rect">
            <a:avLst/>
          </a:prstGeom>
        </p:spPr>
      </p:pic>
      <p:pic>
        <p:nvPicPr>
          <p:cNvPr id="9218" name="Picture 2" descr="C:\Users\Marina Alagusic\Documents\SLIKE\Šparna hiža 1 Koprivnica Blower door\fotografije\DSC0918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13188" y="2942933"/>
            <a:ext cx="2129818"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6110" y="2942933"/>
            <a:ext cx="2284510" cy="1728000"/>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6645" y="1639900"/>
            <a:ext cx="1732331" cy="1152000"/>
          </a:xfrm>
          <a:prstGeom prst="rect">
            <a:avLst/>
          </a:prstGeom>
        </p:spPr>
      </p:pic>
      <p:sp>
        <p:nvSpPr>
          <p:cNvPr id="17" name="Rounded Rectangle 16"/>
          <p:cNvSpPr/>
          <p:nvPr/>
        </p:nvSpPr>
        <p:spPr>
          <a:xfrm>
            <a:off x="251520" y="4422182"/>
            <a:ext cx="3058699" cy="1180080"/>
          </a:xfrm>
          <a:prstGeom prst="roundRect">
            <a:avLst/>
          </a:prstGeom>
          <a:solidFill>
            <a:schemeClr val="accent2">
              <a:lumMod val="40000"/>
              <a:lumOff val="60000"/>
            </a:schemeClr>
          </a:solidFill>
          <a:ln w="1905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hr-HR" dirty="0"/>
              <a:t>Manja učinkovitost mehaničkih sustava ventilacije (u odnosu na rekuperaciju topline)</a:t>
            </a: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13188" y="4670933"/>
            <a:ext cx="2561265" cy="1620000"/>
          </a:xfrm>
          <a:prstGeom prst="rect">
            <a:avLst/>
          </a:prstGeom>
        </p:spPr>
      </p:pic>
      <p:sp>
        <p:nvSpPr>
          <p:cNvPr id="16" name="Right Arrow 15"/>
          <p:cNvSpPr/>
          <p:nvPr/>
        </p:nvSpPr>
        <p:spPr>
          <a:xfrm>
            <a:off x="3526245" y="5142262"/>
            <a:ext cx="1008112" cy="10801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204702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hr-HR" sz="4000" dirty="0"/>
              <a:t>Posljedice (opasnosti) </a:t>
            </a:r>
            <a:r>
              <a:rPr lang="hr-HR" sz="4000" dirty="0" err="1">
                <a:solidFill>
                  <a:srgbClr val="FF0000"/>
                </a:solidFill>
              </a:rPr>
              <a:t>zrakopropusnih</a:t>
            </a:r>
            <a:r>
              <a:rPr lang="hr-HR" sz="4000" dirty="0"/>
              <a:t> zgrada</a:t>
            </a:r>
            <a:endParaRPr lang="en-US" sz="4000" dirty="0"/>
          </a:p>
        </p:txBody>
      </p:sp>
      <p:sp>
        <p:nvSpPr>
          <p:cNvPr id="4" name="Slide Number Placeholder 3"/>
          <p:cNvSpPr>
            <a:spLocks noGrp="1"/>
          </p:cNvSpPr>
          <p:nvPr>
            <p:ph type="sldNum" sz="quarter" idx="11"/>
          </p:nvPr>
        </p:nvSpPr>
        <p:spPr/>
        <p:txBody>
          <a:bodyPr/>
          <a:lstStyle/>
          <a:p>
            <a:fld id="{F698CF0B-33C3-424B-8423-4FCDBC513C7E}" type="slidenum">
              <a:rPr lang="hr-HR" smtClean="0"/>
              <a:t>27</a:t>
            </a:fld>
            <a:endParaRPr lang="hr-HR"/>
          </a:p>
        </p:txBody>
      </p:sp>
      <p:sp>
        <p:nvSpPr>
          <p:cNvPr id="7" name="Rounded Rectangle 6"/>
          <p:cNvSpPr/>
          <p:nvPr/>
        </p:nvSpPr>
        <p:spPr>
          <a:xfrm>
            <a:off x="433181" y="2312756"/>
            <a:ext cx="3058699" cy="792088"/>
          </a:xfrm>
          <a:prstGeom prst="roundRect">
            <a:avLst/>
          </a:prstGeom>
          <a:solidFill>
            <a:schemeClr val="accent2">
              <a:lumMod val="40000"/>
              <a:lumOff val="60000"/>
            </a:schemeClr>
          </a:solidFill>
          <a:ln w="1905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hr-HR" dirty="0"/>
              <a:t>Smanjenje zvučne izolacije</a:t>
            </a:r>
          </a:p>
        </p:txBody>
      </p:sp>
      <p:sp>
        <p:nvSpPr>
          <p:cNvPr id="8" name="Rounded Rectangle 7"/>
          <p:cNvSpPr/>
          <p:nvPr/>
        </p:nvSpPr>
        <p:spPr>
          <a:xfrm>
            <a:off x="433181" y="3983954"/>
            <a:ext cx="3058699" cy="792088"/>
          </a:xfrm>
          <a:prstGeom prst="roundRect">
            <a:avLst/>
          </a:prstGeom>
          <a:solidFill>
            <a:schemeClr val="accent2">
              <a:lumMod val="40000"/>
              <a:lumOff val="60000"/>
            </a:schemeClr>
          </a:solidFill>
          <a:ln w="19050">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hr-HR" dirty="0"/>
              <a:t>Narušena kvaliteta unutarnjeg zraka</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0032" y="1628800"/>
            <a:ext cx="4129412" cy="2160000"/>
          </a:xfrm>
          <a:prstGeom prst="rect">
            <a:avLst/>
          </a:prstGeom>
        </p:spPr>
      </p:pic>
      <p:sp>
        <p:nvSpPr>
          <p:cNvPr id="10" name="Right Arrow 9"/>
          <p:cNvSpPr/>
          <p:nvPr/>
        </p:nvSpPr>
        <p:spPr>
          <a:xfrm>
            <a:off x="3707904" y="2654794"/>
            <a:ext cx="1008112" cy="10801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Picture 1"/>
          <p:cNvPicPr>
            <a:picLocks noChangeAspect="1"/>
          </p:cNvPicPr>
          <p:nvPr/>
        </p:nvPicPr>
        <p:blipFill>
          <a:blip r:embed="rId3"/>
          <a:stretch>
            <a:fillRect/>
          </a:stretch>
        </p:blipFill>
        <p:spPr>
          <a:xfrm>
            <a:off x="4860032" y="3895405"/>
            <a:ext cx="2642905" cy="1909499"/>
          </a:xfrm>
          <a:prstGeom prst="rect">
            <a:avLst/>
          </a:prstGeom>
        </p:spPr>
      </p:pic>
      <p:sp>
        <p:nvSpPr>
          <p:cNvPr id="11" name="Right Arrow 10"/>
          <p:cNvSpPr/>
          <p:nvPr/>
        </p:nvSpPr>
        <p:spPr>
          <a:xfrm>
            <a:off x="3707904" y="4379998"/>
            <a:ext cx="1008112" cy="10801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435187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56CD234-51D4-4055-BE12-A98F61A9B4B5}"/>
              </a:ext>
            </a:extLst>
          </p:cNvPr>
          <p:cNvSpPr>
            <a:spLocks noGrp="1"/>
          </p:cNvSpPr>
          <p:nvPr>
            <p:ph type="title"/>
          </p:nvPr>
        </p:nvSpPr>
        <p:spPr/>
        <p:txBody>
          <a:bodyPr>
            <a:normAutofit fontScale="90000"/>
          </a:bodyPr>
          <a:lstStyle/>
          <a:p>
            <a:r>
              <a:rPr lang="hr-HR" altLang="sr-Latn-RS"/>
              <a:t>Ulazak vodene pare u građevne dijelove zgrade</a:t>
            </a:r>
            <a:endParaRPr lang="en-US" altLang="sr-Latn-RS"/>
          </a:p>
        </p:txBody>
      </p:sp>
      <p:sp>
        <p:nvSpPr>
          <p:cNvPr id="4" name="Slide Number Placeholder 3">
            <a:extLst>
              <a:ext uri="{FF2B5EF4-FFF2-40B4-BE49-F238E27FC236}">
                <a16:creationId xmlns:a16="http://schemas.microsoft.com/office/drawing/2014/main" id="{7E1E1AB8-98F8-4C56-A2C1-A7B386DB10BA}"/>
              </a:ext>
            </a:extLst>
          </p:cNvPr>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F70697-54C3-4358-8737-FC621CEF92A6}" type="slidenum">
              <a:rPr lang="en-US" altLang="sr-Latn-RS">
                <a:solidFill>
                  <a:srgbClr val="FFFFFF"/>
                </a:solidFill>
                <a:latin typeface="Times New Roman" panose="02020603050405020304" pitchFamily="18" charset="0"/>
                <a:cs typeface="Times New Roman" panose="02020603050405020304" pitchFamily="18" charset="0"/>
              </a:rPr>
              <a:pPr eaLnBrk="1" hangingPunct="1"/>
              <a:t>28</a:t>
            </a:fld>
            <a:endParaRPr lang="en-US" altLang="sr-Latn-RS">
              <a:solidFill>
                <a:srgbClr val="FFFFFF"/>
              </a:solidFill>
              <a:latin typeface="Times New Roman" panose="02020603050405020304" pitchFamily="18" charset="0"/>
              <a:cs typeface="Times New Roman" panose="02020603050405020304" pitchFamily="18" charset="0"/>
            </a:endParaRPr>
          </a:p>
        </p:txBody>
      </p:sp>
      <p:sp>
        <p:nvSpPr>
          <p:cNvPr id="21508" name="Text Box 13">
            <a:extLst>
              <a:ext uri="{FF2B5EF4-FFF2-40B4-BE49-F238E27FC236}">
                <a16:creationId xmlns:a16="http://schemas.microsoft.com/office/drawing/2014/main" id="{002B1926-BCC4-4B64-A154-2745D41E0C25}"/>
              </a:ext>
            </a:extLst>
          </p:cNvPr>
          <p:cNvSpPr txBox="1">
            <a:spLocks noChangeArrowheads="1"/>
          </p:cNvSpPr>
          <p:nvPr/>
        </p:nvSpPr>
        <p:spPr bwMode="auto">
          <a:xfrm>
            <a:off x="323850" y="5157788"/>
            <a:ext cx="2954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r-Latn-RS" sz="1200" i="1">
                <a:latin typeface="Times New Roman" panose="02020603050405020304" pitchFamily="18" charset="0"/>
                <a:cs typeface="Times New Roman" panose="02020603050405020304" pitchFamily="18" charset="0"/>
              </a:rPr>
              <a:t>Source:</a:t>
            </a:r>
            <a:r>
              <a:rPr lang="cs-CZ" altLang="sr-Latn-RS" sz="1200" i="1">
                <a:latin typeface="Times New Roman" panose="02020603050405020304" pitchFamily="18" charset="0"/>
                <a:cs typeface="Times New Roman" panose="02020603050405020304" pitchFamily="18" charset="0"/>
              </a:rPr>
              <a:t> Centrum pasivního domu</a:t>
            </a:r>
            <a:endParaRPr lang="sv-SE" altLang="sr-Latn-RS" sz="1200" i="1">
              <a:latin typeface="Times New Roman" panose="02020603050405020304" pitchFamily="18" charset="0"/>
              <a:cs typeface="Times New Roman" panose="02020603050405020304" pitchFamily="18" charset="0"/>
            </a:endParaRPr>
          </a:p>
        </p:txBody>
      </p:sp>
      <p:pic>
        <p:nvPicPr>
          <p:cNvPr id="21509" name="Picture 3" descr="Airtightness 1">
            <a:extLst>
              <a:ext uri="{FF2B5EF4-FFF2-40B4-BE49-F238E27FC236}">
                <a16:creationId xmlns:a16="http://schemas.microsoft.com/office/drawing/2014/main" id="{D08165BE-7CDD-460F-A542-A761FE440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73238"/>
            <a:ext cx="47942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descr="Potkrovlje - stete od vlage 2">
            <a:extLst>
              <a:ext uri="{FF2B5EF4-FFF2-40B4-BE49-F238E27FC236}">
                <a16:creationId xmlns:a16="http://schemas.microsoft.com/office/drawing/2014/main" id="{339278D7-880E-49D0-9E89-08BF379D2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25" y="3429000"/>
            <a:ext cx="3836988"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875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15617" y="332656"/>
            <a:ext cx="5498390" cy="897261"/>
          </a:xfrm>
        </p:spPr>
        <p:txBody>
          <a:bodyPr>
            <a:normAutofit fontScale="90000"/>
          </a:bodyPr>
          <a:lstStyle/>
          <a:p>
            <a:pPr eaLnBrk="1" hangingPunct="1"/>
            <a:r>
              <a:rPr lang="hr-HR" altLang="en-US" dirty="0" err="1">
                <a:solidFill>
                  <a:srgbClr val="FF0000"/>
                </a:solidFill>
              </a:rPr>
              <a:t>Zrakopropusni</a:t>
            </a:r>
            <a:r>
              <a:rPr lang="hr-HR" altLang="en-US" dirty="0"/>
              <a:t> materijali</a:t>
            </a:r>
            <a:endParaRPr lang="en-US" altLang="en-US" dirty="0"/>
          </a:p>
        </p:txBody>
      </p:sp>
      <p:pic>
        <p:nvPicPr>
          <p:cNvPr id="22531" name="Picture 5"/>
          <p:cNvPicPr>
            <a:picLocks noChangeAspect="1"/>
          </p:cNvPicPr>
          <p:nvPr/>
        </p:nvPicPr>
        <p:blipFill rotWithShape="1">
          <a:blip r:embed="rId3" cstate="print"/>
          <a:srcRect r="77444" b="18013"/>
          <a:stretch/>
        </p:blipFill>
        <p:spPr bwMode="auto">
          <a:xfrm>
            <a:off x="274180" y="1458623"/>
            <a:ext cx="1262153" cy="3040207"/>
          </a:xfrm>
          <a:prstGeom prst="rect">
            <a:avLst/>
          </a:prstGeom>
          <a:noFill/>
          <a:ln w="9525">
            <a:noFill/>
            <a:miter lim="800000"/>
            <a:headEnd/>
            <a:tailEnd/>
          </a:ln>
        </p:spPr>
      </p:pic>
      <p:pic>
        <p:nvPicPr>
          <p:cNvPr id="22532" name="Picture 7"/>
          <p:cNvPicPr>
            <a:picLocks noChangeAspect="1"/>
          </p:cNvPicPr>
          <p:nvPr/>
        </p:nvPicPr>
        <p:blipFill rotWithShape="1">
          <a:blip r:embed="rId4" cstate="print"/>
          <a:srcRect l="58227" t="18013" r="18186" b="5344"/>
          <a:stretch/>
        </p:blipFill>
        <p:spPr bwMode="auto">
          <a:xfrm>
            <a:off x="3224304" y="1458623"/>
            <a:ext cx="1413259" cy="3040205"/>
          </a:xfrm>
          <a:prstGeom prst="rect">
            <a:avLst/>
          </a:prstGeom>
          <a:noFill/>
          <a:ln w="9525">
            <a:noFill/>
            <a:miter lim="800000"/>
            <a:headEnd/>
            <a:tailEnd/>
          </a:ln>
        </p:spPr>
      </p:pic>
      <p:pic>
        <p:nvPicPr>
          <p:cNvPr id="22533" name="Picture 8"/>
          <p:cNvPicPr>
            <a:picLocks noChangeAspect="1"/>
          </p:cNvPicPr>
          <p:nvPr/>
        </p:nvPicPr>
        <p:blipFill rotWithShape="1">
          <a:blip r:embed="rId5" cstate="print"/>
          <a:srcRect l="29144" r="51375" b="23456"/>
          <a:stretch/>
        </p:blipFill>
        <p:spPr bwMode="auto">
          <a:xfrm>
            <a:off x="4704071" y="1458623"/>
            <a:ext cx="1335539" cy="3040203"/>
          </a:xfrm>
          <a:prstGeom prst="rect">
            <a:avLst/>
          </a:prstGeom>
          <a:noFill/>
          <a:ln w="9525">
            <a:noFill/>
            <a:miter lim="800000"/>
            <a:headEnd/>
            <a:tailEnd/>
          </a:ln>
        </p:spPr>
      </p:pic>
      <p:pic>
        <p:nvPicPr>
          <p:cNvPr id="2" name="Picture 1">
            <a:extLst>
              <a:ext uri="{FF2B5EF4-FFF2-40B4-BE49-F238E27FC236}">
                <a16:creationId xmlns:a16="http://schemas.microsoft.com/office/drawing/2014/main" id="{BAF3C85C-D013-4B65-ADA0-6AF68B168594}"/>
              </a:ext>
            </a:extLst>
          </p:cNvPr>
          <p:cNvPicPr>
            <a:picLocks noChangeAspect="1"/>
          </p:cNvPicPr>
          <p:nvPr/>
        </p:nvPicPr>
        <p:blipFill rotWithShape="1">
          <a:blip r:embed="rId6"/>
          <a:srcRect l="2602"/>
          <a:stretch/>
        </p:blipFill>
        <p:spPr>
          <a:xfrm rot="16200000">
            <a:off x="6704435" y="2269304"/>
            <a:ext cx="3040203" cy="1418838"/>
          </a:xfrm>
          <a:prstGeom prst="rect">
            <a:avLst/>
          </a:prstGeom>
        </p:spPr>
      </p:pic>
      <p:pic>
        <p:nvPicPr>
          <p:cNvPr id="3" name="Picture 2">
            <a:extLst>
              <a:ext uri="{FF2B5EF4-FFF2-40B4-BE49-F238E27FC236}">
                <a16:creationId xmlns:a16="http://schemas.microsoft.com/office/drawing/2014/main" id="{8F2A97F3-7368-4140-A178-15CE7C6D1F5E}"/>
              </a:ext>
            </a:extLst>
          </p:cNvPr>
          <p:cNvPicPr>
            <a:picLocks noChangeAspect="1"/>
          </p:cNvPicPr>
          <p:nvPr/>
        </p:nvPicPr>
        <p:blipFill rotWithShape="1">
          <a:blip r:embed="rId7"/>
          <a:srcRect l="6638" b="28374"/>
          <a:stretch/>
        </p:blipFill>
        <p:spPr>
          <a:xfrm rot="16200000">
            <a:off x="860215" y="2201249"/>
            <a:ext cx="3040207" cy="1554956"/>
          </a:xfrm>
          <a:prstGeom prst="rect">
            <a:avLst/>
          </a:prstGeom>
        </p:spPr>
      </p:pic>
      <p:sp>
        <p:nvSpPr>
          <p:cNvPr id="4" name="TextBox 3">
            <a:extLst>
              <a:ext uri="{FF2B5EF4-FFF2-40B4-BE49-F238E27FC236}">
                <a16:creationId xmlns:a16="http://schemas.microsoft.com/office/drawing/2014/main" id="{F41D0F8F-28E9-4D70-B571-0D705EF6A37C}"/>
              </a:ext>
            </a:extLst>
          </p:cNvPr>
          <p:cNvSpPr txBox="1"/>
          <p:nvPr/>
        </p:nvSpPr>
        <p:spPr>
          <a:xfrm>
            <a:off x="274180" y="4567231"/>
            <a:ext cx="1262153" cy="830997"/>
          </a:xfrm>
          <a:prstGeom prst="rect">
            <a:avLst/>
          </a:prstGeom>
          <a:noFill/>
        </p:spPr>
        <p:txBody>
          <a:bodyPr wrap="square" rtlCol="0">
            <a:spAutoFit/>
          </a:bodyPr>
          <a:lstStyle/>
          <a:p>
            <a:pPr algn="ctr"/>
            <a:r>
              <a:rPr lang="hr-HR" sz="1600" dirty="0">
                <a:latin typeface="Calibri Light" panose="020F0302020204030204" pitchFamily="34" charset="0"/>
                <a:cs typeface="Calibri Light" panose="020F0302020204030204" pitchFamily="34" charset="0"/>
              </a:rPr>
              <a:t>Neožbukana opeka ili blokovi</a:t>
            </a:r>
            <a:endParaRPr lang="en-US" sz="1600" dirty="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1FCCDA53-74DE-4A85-914C-206D8F67555C}"/>
              </a:ext>
            </a:extLst>
          </p:cNvPr>
          <p:cNvSpPr txBox="1"/>
          <p:nvPr/>
        </p:nvSpPr>
        <p:spPr>
          <a:xfrm>
            <a:off x="1602841" y="4567231"/>
            <a:ext cx="1554956" cy="584775"/>
          </a:xfrm>
          <a:prstGeom prst="rect">
            <a:avLst/>
          </a:prstGeom>
          <a:noFill/>
        </p:spPr>
        <p:txBody>
          <a:bodyPr wrap="square" rtlCol="0">
            <a:spAutoFit/>
          </a:bodyPr>
          <a:lstStyle/>
          <a:p>
            <a:pPr algn="ctr"/>
            <a:r>
              <a:rPr lang="hr-HR" sz="1600" dirty="0">
                <a:latin typeface="Calibri Light" panose="020F0302020204030204" pitchFamily="34" charset="0"/>
                <a:cs typeface="Calibri Light" panose="020F0302020204030204" pitchFamily="34" charset="0"/>
              </a:rPr>
              <a:t>Neke vrste OSB ploča</a:t>
            </a:r>
            <a:endParaRPr lang="en-US" sz="1600" dirty="0">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ED0CEBBB-8B0E-4352-8341-8E33EDD92DB6}"/>
              </a:ext>
            </a:extLst>
          </p:cNvPr>
          <p:cNvSpPr txBox="1"/>
          <p:nvPr/>
        </p:nvSpPr>
        <p:spPr>
          <a:xfrm>
            <a:off x="3224304" y="4567231"/>
            <a:ext cx="1413259" cy="584775"/>
          </a:xfrm>
          <a:prstGeom prst="rect">
            <a:avLst/>
          </a:prstGeom>
          <a:noFill/>
        </p:spPr>
        <p:txBody>
          <a:bodyPr wrap="square" rtlCol="0">
            <a:spAutoFit/>
          </a:bodyPr>
          <a:lstStyle/>
          <a:p>
            <a:pPr algn="ctr"/>
            <a:r>
              <a:rPr lang="hr-HR" sz="1600" dirty="0">
                <a:latin typeface="Calibri Light" panose="020F0302020204030204" pitchFamily="34" charset="0"/>
                <a:cs typeface="Calibri Light" panose="020F0302020204030204" pitchFamily="34" charset="0"/>
              </a:rPr>
              <a:t>Ploče izolacije i vanjska obloga</a:t>
            </a:r>
            <a:endParaRPr lang="en-US" sz="1600" dirty="0">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43254A30-05C2-4143-9B31-A4B64ED88117}"/>
              </a:ext>
            </a:extLst>
          </p:cNvPr>
          <p:cNvSpPr txBox="1"/>
          <p:nvPr/>
        </p:nvSpPr>
        <p:spPr>
          <a:xfrm>
            <a:off x="4704069" y="4567231"/>
            <a:ext cx="1335539" cy="830997"/>
          </a:xfrm>
          <a:prstGeom prst="rect">
            <a:avLst/>
          </a:prstGeom>
          <a:noFill/>
        </p:spPr>
        <p:txBody>
          <a:bodyPr wrap="square" rtlCol="0">
            <a:spAutoFit/>
          </a:bodyPr>
          <a:lstStyle/>
          <a:p>
            <a:pPr algn="ctr"/>
            <a:r>
              <a:rPr lang="hr-HR" sz="1600" dirty="0">
                <a:latin typeface="Calibri Light" panose="020F0302020204030204" pitchFamily="34" charset="0"/>
                <a:cs typeface="Calibri Light" panose="020F0302020204030204" pitchFamily="34" charset="0"/>
              </a:rPr>
              <a:t>Neke vrste ekspandirajućih pjena</a:t>
            </a:r>
            <a:endParaRPr lang="en-US" sz="1600"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24B88767-1035-4269-B4EB-8E95B8ECE0A4}"/>
              </a:ext>
            </a:extLst>
          </p:cNvPr>
          <p:cNvSpPr txBox="1"/>
          <p:nvPr/>
        </p:nvSpPr>
        <p:spPr>
          <a:xfrm>
            <a:off x="6106114" y="4567231"/>
            <a:ext cx="1342493" cy="584775"/>
          </a:xfrm>
          <a:prstGeom prst="rect">
            <a:avLst/>
          </a:prstGeom>
          <a:noFill/>
        </p:spPr>
        <p:txBody>
          <a:bodyPr wrap="square" rtlCol="0">
            <a:spAutoFit/>
          </a:bodyPr>
          <a:lstStyle/>
          <a:p>
            <a:pPr algn="ctr"/>
            <a:r>
              <a:rPr lang="hr-HR" sz="1600" dirty="0" err="1">
                <a:latin typeface="Calibri Light" panose="020F0302020204030204" pitchFamily="34" charset="0"/>
                <a:cs typeface="Calibri Light" panose="020F0302020204030204" pitchFamily="34" charset="0"/>
              </a:rPr>
              <a:t>Gipskartonske</a:t>
            </a:r>
            <a:r>
              <a:rPr lang="hr-HR" sz="1600" dirty="0">
                <a:latin typeface="Calibri Light" panose="020F0302020204030204" pitchFamily="34" charset="0"/>
                <a:cs typeface="Calibri Light" panose="020F0302020204030204" pitchFamily="34" charset="0"/>
              </a:rPr>
              <a:t> ploče</a:t>
            </a:r>
            <a:endParaRPr lang="en-US" sz="1600"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E3A92B87-96ED-4CB4-9389-B70B4656B5CF}"/>
              </a:ext>
            </a:extLst>
          </p:cNvPr>
          <p:cNvPicPr>
            <a:picLocks noChangeAspect="1"/>
          </p:cNvPicPr>
          <p:nvPr/>
        </p:nvPicPr>
        <p:blipFill rotWithShape="1">
          <a:blip r:embed="rId8"/>
          <a:srcRect l="19813"/>
          <a:stretch/>
        </p:blipFill>
        <p:spPr>
          <a:xfrm rot="16200000">
            <a:off x="5251282" y="2301500"/>
            <a:ext cx="3052162" cy="1342491"/>
          </a:xfrm>
          <a:prstGeom prst="rect">
            <a:avLst/>
          </a:prstGeom>
        </p:spPr>
      </p:pic>
      <p:sp>
        <p:nvSpPr>
          <p:cNvPr id="17" name="TextBox 16">
            <a:extLst>
              <a:ext uri="{FF2B5EF4-FFF2-40B4-BE49-F238E27FC236}">
                <a16:creationId xmlns:a16="http://schemas.microsoft.com/office/drawing/2014/main" id="{F90CC3B4-560E-43AB-8A7A-E68CC321ACE0}"/>
              </a:ext>
            </a:extLst>
          </p:cNvPr>
          <p:cNvSpPr txBox="1"/>
          <p:nvPr/>
        </p:nvSpPr>
        <p:spPr>
          <a:xfrm>
            <a:off x="7515114" y="4567231"/>
            <a:ext cx="1413259" cy="584775"/>
          </a:xfrm>
          <a:prstGeom prst="rect">
            <a:avLst/>
          </a:prstGeom>
          <a:noFill/>
        </p:spPr>
        <p:txBody>
          <a:bodyPr wrap="square" rtlCol="0">
            <a:spAutoFit/>
          </a:bodyPr>
          <a:lstStyle/>
          <a:p>
            <a:pPr algn="ctr"/>
            <a:r>
              <a:rPr lang="hr-HR" sz="1600" dirty="0">
                <a:latin typeface="Calibri Light" panose="020F0302020204030204" pitchFamily="34" charset="0"/>
                <a:cs typeface="Calibri Light" panose="020F0302020204030204" pitchFamily="34" charset="0"/>
              </a:rPr>
              <a:t>Obične trake, selotejp, itd.</a:t>
            </a:r>
            <a:endParaRPr lang="en-US"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1327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C224-0C1C-4896-BE1D-EABAE11AE1BC}"/>
              </a:ext>
            </a:extLst>
          </p:cNvPr>
          <p:cNvSpPr>
            <a:spLocks noGrp="1"/>
          </p:cNvSpPr>
          <p:nvPr>
            <p:ph type="ctrTitle"/>
          </p:nvPr>
        </p:nvSpPr>
        <p:spPr>
          <a:xfrm>
            <a:off x="814717" y="2551082"/>
            <a:ext cx="7772400" cy="1371600"/>
          </a:xfrm>
        </p:spPr>
        <p:txBody>
          <a:bodyPr>
            <a:normAutofit fontScale="90000"/>
          </a:bodyPr>
          <a:lstStyle/>
          <a:p>
            <a:r>
              <a:rPr lang="hr-HR" sz="7200" b="0" cap="none" dirty="0">
                <a:solidFill>
                  <a:schemeClr val="tx1"/>
                </a:solidFill>
                <a:ea typeface="+mn-ea"/>
                <a:cs typeface="+mn-cs"/>
              </a:rPr>
              <a:t>izgradimo li ono što projektiramo?</a:t>
            </a:r>
          </a:p>
        </p:txBody>
      </p:sp>
    </p:spTree>
    <p:extLst>
      <p:ext uri="{BB962C8B-B14F-4D97-AF65-F5344CB8AC3E}">
        <p14:creationId xmlns:p14="http://schemas.microsoft.com/office/powerpoint/2010/main" val="4135709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2"/>
          <p:cNvSpPr>
            <a:spLocks noGrp="1"/>
          </p:cNvSpPr>
          <p:nvPr>
            <p:ph type="title"/>
          </p:nvPr>
        </p:nvSpPr>
        <p:spPr>
          <a:xfrm>
            <a:off x="1019968" y="260648"/>
            <a:ext cx="7008416" cy="972581"/>
          </a:xfrm>
        </p:spPr>
        <p:txBody>
          <a:bodyPr>
            <a:normAutofit/>
          </a:bodyPr>
          <a:lstStyle/>
          <a:p>
            <a:pPr algn="l" eaLnBrk="1" hangingPunct="1"/>
            <a:r>
              <a:rPr lang="hr-HR" altLang="en-US" dirty="0" err="1">
                <a:solidFill>
                  <a:srgbClr val="FF0000"/>
                </a:solidFill>
              </a:rPr>
              <a:t>Zrako</a:t>
            </a:r>
            <a:r>
              <a:rPr lang="hr-HR" altLang="en-US" b="1" dirty="0" err="1">
                <a:solidFill>
                  <a:srgbClr val="FF0000"/>
                </a:solidFill>
              </a:rPr>
              <a:t>NE</a:t>
            </a:r>
            <a:r>
              <a:rPr lang="hr-HR" altLang="en-US" dirty="0" err="1">
                <a:solidFill>
                  <a:srgbClr val="FF0000"/>
                </a:solidFill>
              </a:rPr>
              <a:t>propusni</a:t>
            </a:r>
            <a:r>
              <a:rPr lang="hr-HR" altLang="en-US" dirty="0"/>
              <a:t> materijali</a:t>
            </a:r>
            <a:endParaRPr lang="en-US" altLang="en-US" dirty="0"/>
          </a:p>
        </p:txBody>
      </p:sp>
      <p:pic>
        <p:nvPicPr>
          <p:cNvPr id="5" name="Picture 4">
            <a:extLst>
              <a:ext uri="{FF2B5EF4-FFF2-40B4-BE49-F238E27FC236}">
                <a16:creationId xmlns:a16="http://schemas.microsoft.com/office/drawing/2014/main" id="{DFDF0265-A03C-482E-90AF-20339D003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74"/>
          <a:stretch/>
        </p:blipFill>
        <p:spPr>
          <a:xfrm>
            <a:off x="3294459" y="1525191"/>
            <a:ext cx="2988072" cy="1970484"/>
          </a:xfrm>
          <a:prstGeom prst="rect">
            <a:avLst/>
          </a:prstGeom>
        </p:spPr>
      </p:pic>
      <p:pic>
        <p:nvPicPr>
          <p:cNvPr id="7" name="Picture 6">
            <a:extLst>
              <a:ext uri="{FF2B5EF4-FFF2-40B4-BE49-F238E27FC236}">
                <a16:creationId xmlns:a16="http://schemas.microsoft.com/office/drawing/2014/main" id="{9C1036EE-7C29-45B2-8195-0606D42891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116" y="1525191"/>
            <a:ext cx="2627312" cy="1970484"/>
          </a:xfrm>
          <a:prstGeom prst="rect">
            <a:avLst/>
          </a:prstGeom>
        </p:spPr>
      </p:pic>
      <p:sp>
        <p:nvSpPr>
          <p:cNvPr id="13" name="TextBox 12">
            <a:extLst>
              <a:ext uri="{FF2B5EF4-FFF2-40B4-BE49-F238E27FC236}">
                <a16:creationId xmlns:a16="http://schemas.microsoft.com/office/drawing/2014/main" id="{B5724BF9-0120-40B1-9FD5-90ACEC90A096}"/>
              </a:ext>
            </a:extLst>
          </p:cNvPr>
          <p:cNvSpPr txBox="1"/>
          <p:nvPr/>
        </p:nvSpPr>
        <p:spPr>
          <a:xfrm>
            <a:off x="202803" y="3501008"/>
            <a:ext cx="2988072" cy="400110"/>
          </a:xfrm>
          <a:prstGeom prst="rect">
            <a:avLst/>
          </a:prstGeom>
          <a:noFill/>
        </p:spPr>
        <p:txBody>
          <a:bodyPr wrap="square" rtlCol="0">
            <a:spAutoFit/>
          </a:bodyPr>
          <a:lstStyle/>
          <a:p>
            <a:pPr algn="ctr"/>
            <a:r>
              <a:rPr lang="hr-HR" sz="2000" dirty="0">
                <a:latin typeface="Calibri Light" panose="020F0302020204030204" pitchFamily="34" charset="0"/>
                <a:cs typeface="Calibri Light" panose="020F0302020204030204" pitchFamily="34" charset="0"/>
              </a:rPr>
              <a:t>Žbukana opeka</a:t>
            </a:r>
            <a:endParaRPr lang="en-US" sz="2000" dirty="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FDF8337D-CB51-4DE6-823A-28489DD35A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074"/>
          <a:stretch/>
        </p:blipFill>
        <p:spPr>
          <a:xfrm>
            <a:off x="202803" y="1525191"/>
            <a:ext cx="2988072" cy="1970484"/>
          </a:xfrm>
          <a:prstGeom prst="rect">
            <a:avLst/>
          </a:prstGeom>
        </p:spPr>
      </p:pic>
      <p:sp>
        <p:nvSpPr>
          <p:cNvPr id="16" name="TextBox 15">
            <a:extLst>
              <a:ext uri="{FF2B5EF4-FFF2-40B4-BE49-F238E27FC236}">
                <a16:creationId xmlns:a16="http://schemas.microsoft.com/office/drawing/2014/main" id="{77C1BDE0-9EEC-44CC-8F7C-35EF04D9F933}"/>
              </a:ext>
            </a:extLst>
          </p:cNvPr>
          <p:cNvSpPr txBox="1"/>
          <p:nvPr/>
        </p:nvSpPr>
        <p:spPr>
          <a:xfrm>
            <a:off x="3294459" y="3501008"/>
            <a:ext cx="2988072" cy="646331"/>
          </a:xfrm>
          <a:prstGeom prst="rect">
            <a:avLst/>
          </a:prstGeom>
          <a:noFill/>
        </p:spPr>
        <p:txBody>
          <a:bodyPr wrap="square" rtlCol="0">
            <a:spAutoFit/>
          </a:bodyPr>
          <a:lstStyle/>
          <a:p>
            <a:pPr algn="ctr"/>
            <a:r>
              <a:rPr lang="en-US" dirty="0" err="1">
                <a:latin typeface="Calibri Light" panose="020F0302020204030204" pitchFamily="34" charset="0"/>
                <a:cs typeface="Calibri Light" panose="020F0302020204030204" pitchFamily="34" charset="0"/>
              </a:rPr>
              <a:t>Speci</a:t>
            </a:r>
            <a:r>
              <a:rPr lang="hr-HR" dirty="0" err="1">
                <a:latin typeface="Calibri Light" panose="020F0302020204030204" pitchFamily="34" charset="0"/>
                <a:cs typeface="Calibri Light" panose="020F0302020204030204" pitchFamily="34" charset="0"/>
              </a:rPr>
              <a:t>jalizirane</a:t>
            </a:r>
            <a:r>
              <a:rPr lang="hr-HR" dirty="0">
                <a:latin typeface="Calibri Light" panose="020F0302020204030204" pitchFamily="34" charset="0"/>
                <a:cs typeface="Calibri Light" panose="020F0302020204030204" pitchFamily="34" charset="0"/>
              </a:rPr>
              <a:t> trake i membrane</a:t>
            </a:r>
            <a:endParaRPr lang="en-US" dirty="0">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0F283B8D-3305-48FF-91BF-681C4B7873A6}"/>
              </a:ext>
            </a:extLst>
          </p:cNvPr>
          <p:cNvSpPr txBox="1"/>
          <p:nvPr/>
        </p:nvSpPr>
        <p:spPr>
          <a:xfrm>
            <a:off x="6386115" y="3501008"/>
            <a:ext cx="2627312" cy="646331"/>
          </a:xfrm>
          <a:prstGeom prst="rect">
            <a:avLst/>
          </a:prstGeom>
          <a:noFill/>
        </p:spPr>
        <p:txBody>
          <a:bodyPr wrap="square" rtlCol="0">
            <a:spAutoFit/>
          </a:bodyPr>
          <a:lstStyle/>
          <a:p>
            <a:pPr algn="ctr"/>
            <a:r>
              <a:rPr lang="en-US" dirty="0" err="1">
                <a:latin typeface="Calibri Light" panose="020F0302020204030204" pitchFamily="34" charset="0"/>
                <a:cs typeface="Calibri Light" panose="020F0302020204030204" pitchFamily="34" charset="0"/>
              </a:rPr>
              <a:t>Speci</a:t>
            </a:r>
            <a:r>
              <a:rPr lang="hr-HR" dirty="0" err="1">
                <a:latin typeface="Calibri Light" panose="020F0302020204030204" pitchFamily="34" charset="0"/>
                <a:cs typeface="Calibri Light" panose="020F0302020204030204" pitchFamily="34" charset="0"/>
              </a:rPr>
              <a:t>jalizirane</a:t>
            </a:r>
            <a:r>
              <a:rPr lang="hr-HR" dirty="0">
                <a:latin typeface="Calibri Light" panose="020F0302020204030204" pitchFamily="34" charset="0"/>
                <a:cs typeface="Calibri Light" panose="020F0302020204030204" pitchFamily="34" charset="0"/>
              </a:rPr>
              <a:t> tekuće membrane</a:t>
            </a:r>
            <a:endParaRPr lang="en-US" dirty="0">
              <a:latin typeface="Calibri Light" panose="020F0302020204030204" pitchFamily="34" charset="0"/>
              <a:cs typeface="Calibri Light" panose="020F0302020204030204" pitchFamily="34" charset="0"/>
            </a:endParaRPr>
          </a:p>
        </p:txBody>
      </p:sp>
      <p:pic>
        <p:nvPicPr>
          <p:cNvPr id="10" name="Picture 9">
            <a:extLst>
              <a:ext uri="{FF2B5EF4-FFF2-40B4-BE49-F238E27FC236}">
                <a16:creationId xmlns:a16="http://schemas.microsoft.com/office/drawing/2014/main" id="{B6B9B9CE-EB0E-4060-8B3E-00EF867A4B76}"/>
              </a:ext>
            </a:extLst>
          </p:cNvPr>
          <p:cNvPicPr>
            <a:picLocks noChangeAspect="1"/>
          </p:cNvPicPr>
          <p:nvPr/>
        </p:nvPicPr>
        <p:blipFill>
          <a:blip r:embed="rId6"/>
          <a:stretch>
            <a:fillRect/>
          </a:stretch>
        </p:blipFill>
        <p:spPr>
          <a:xfrm>
            <a:off x="202804" y="4149080"/>
            <a:ext cx="1359297" cy="1813196"/>
          </a:xfrm>
          <a:prstGeom prst="rect">
            <a:avLst/>
          </a:prstGeom>
        </p:spPr>
      </p:pic>
      <p:sp>
        <p:nvSpPr>
          <p:cNvPr id="19" name="TextBox 18">
            <a:extLst>
              <a:ext uri="{FF2B5EF4-FFF2-40B4-BE49-F238E27FC236}">
                <a16:creationId xmlns:a16="http://schemas.microsoft.com/office/drawing/2014/main" id="{3D4ADE55-6094-4342-87A6-738B58FE22B4}"/>
              </a:ext>
            </a:extLst>
          </p:cNvPr>
          <p:cNvSpPr txBox="1"/>
          <p:nvPr/>
        </p:nvSpPr>
        <p:spPr>
          <a:xfrm>
            <a:off x="1562101" y="4721258"/>
            <a:ext cx="1785764" cy="1246495"/>
          </a:xfrm>
          <a:prstGeom prst="rect">
            <a:avLst/>
          </a:prstGeom>
          <a:noFill/>
        </p:spPr>
        <p:txBody>
          <a:bodyPr wrap="square" rtlCol="0">
            <a:spAutoFit/>
          </a:bodyPr>
          <a:lstStyle/>
          <a:p>
            <a:pPr algn="ctr"/>
            <a:r>
              <a:rPr lang="en-US" dirty="0" err="1">
                <a:latin typeface="Calibri Light" panose="020F0302020204030204" pitchFamily="34" charset="0"/>
                <a:cs typeface="Calibri Light" panose="020F0302020204030204" pitchFamily="34" charset="0"/>
              </a:rPr>
              <a:t>Certifi</a:t>
            </a:r>
            <a:r>
              <a:rPr lang="hr-HR" dirty="0" err="1">
                <a:latin typeface="Calibri Light" panose="020F0302020204030204" pitchFamily="34" charset="0"/>
                <a:cs typeface="Calibri Light" panose="020F0302020204030204" pitchFamily="34" charset="0"/>
              </a:rPr>
              <a:t>cirane</a:t>
            </a:r>
            <a:r>
              <a:rPr lang="hr-HR" dirty="0">
                <a:latin typeface="Calibri Light" panose="020F0302020204030204" pitchFamily="34" charset="0"/>
                <a:cs typeface="Calibri Light" panose="020F0302020204030204" pitchFamily="34" charset="0"/>
              </a:rPr>
              <a:t> </a:t>
            </a:r>
            <a:r>
              <a:rPr lang="hr-HR" dirty="0" err="1">
                <a:latin typeface="Calibri Light" panose="020F0302020204030204" pitchFamily="34" charset="0"/>
                <a:cs typeface="Calibri Light" panose="020F0302020204030204" pitchFamily="34" charset="0"/>
              </a:rPr>
              <a:t>zrakonepropusne</a:t>
            </a:r>
            <a:r>
              <a:rPr lang="hr-HR" dirty="0">
                <a:latin typeface="Calibri Light" panose="020F0302020204030204" pitchFamily="34" charset="0"/>
                <a:cs typeface="Calibri Light" panose="020F0302020204030204" pitchFamily="34" charset="0"/>
              </a:rPr>
              <a:t> ploče</a:t>
            </a:r>
            <a:endParaRPr lang="en-US" dirty="0">
              <a:latin typeface="Calibri Light" panose="020F0302020204030204" pitchFamily="34" charset="0"/>
              <a:cs typeface="Calibri Light" panose="020F0302020204030204" pitchFamily="34" charset="0"/>
            </a:endParaRPr>
          </a:p>
          <a:p>
            <a:pPr algn="ctr"/>
            <a:endParaRPr lang="en-US" sz="1050" dirty="0">
              <a:latin typeface="Calibri Light" panose="020F0302020204030204" pitchFamily="34" charset="0"/>
              <a:cs typeface="Calibri Light" panose="020F0302020204030204" pitchFamily="34" charset="0"/>
            </a:endParaRPr>
          </a:p>
          <a:p>
            <a:pPr algn="ctr"/>
            <a:r>
              <a:rPr lang="en-US" sz="1050" dirty="0">
                <a:latin typeface="Calibri Light" panose="020F0302020204030204" pitchFamily="34" charset="0"/>
                <a:cs typeface="Calibri Light" panose="020F0302020204030204" pitchFamily="34" charset="0"/>
              </a:rPr>
              <a:t>Image: </a:t>
            </a:r>
            <a:r>
              <a:rPr lang="en-US" sz="1050" dirty="0" err="1">
                <a:latin typeface="Calibri Light" panose="020F0302020204030204" pitchFamily="34" charset="0"/>
                <a:cs typeface="Calibri Light" panose="020F0302020204030204" pitchFamily="34" charset="0"/>
              </a:rPr>
              <a:t>SmartPly</a:t>
            </a:r>
            <a:endParaRPr lang="en-US" sz="10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1439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782DB87-8370-41BD-BB39-D35DFD5E4539}"/>
              </a:ext>
            </a:extLst>
          </p:cNvPr>
          <p:cNvSpPr>
            <a:spLocks noGrp="1"/>
          </p:cNvSpPr>
          <p:nvPr>
            <p:ph type="title"/>
          </p:nvPr>
        </p:nvSpPr>
        <p:spPr/>
        <p:txBody>
          <a:bodyPr>
            <a:noAutofit/>
          </a:bodyPr>
          <a:lstStyle/>
          <a:p>
            <a:r>
              <a:rPr lang="hr-HR" sz="3600" dirty="0"/>
              <a:t>MJERENJE ZRAKOPROPUSNOSTI – METODA „BLOWER DOOR”</a:t>
            </a:r>
          </a:p>
        </p:txBody>
      </p:sp>
      <p:sp>
        <p:nvSpPr>
          <p:cNvPr id="4" name="Rezervirano mjesto datuma 3">
            <a:extLst>
              <a:ext uri="{FF2B5EF4-FFF2-40B4-BE49-F238E27FC236}">
                <a16:creationId xmlns:a16="http://schemas.microsoft.com/office/drawing/2014/main" id="{7C95055A-9661-46D1-9134-A63DDFDF3B26}"/>
              </a:ext>
            </a:extLst>
          </p:cNvPr>
          <p:cNvSpPr>
            <a:spLocks noGrp="1"/>
          </p:cNvSpPr>
          <p:nvPr>
            <p:ph type="dt" sz="half" idx="10"/>
          </p:nvPr>
        </p:nvSpPr>
        <p:spPr/>
        <p:txBody>
          <a:bodyPr/>
          <a:lstStyle/>
          <a:p>
            <a:r>
              <a:rPr lang="hr-HR"/>
              <a:t>22.2.2018.</a:t>
            </a:r>
          </a:p>
        </p:txBody>
      </p:sp>
      <p:sp>
        <p:nvSpPr>
          <p:cNvPr id="5" name="Rezervirano mjesto broja slajda 4">
            <a:extLst>
              <a:ext uri="{FF2B5EF4-FFF2-40B4-BE49-F238E27FC236}">
                <a16:creationId xmlns:a16="http://schemas.microsoft.com/office/drawing/2014/main" id="{D23EF7B8-9808-4127-BBDD-3D4F3DF46854}"/>
              </a:ext>
            </a:extLst>
          </p:cNvPr>
          <p:cNvSpPr>
            <a:spLocks noGrp="1"/>
          </p:cNvSpPr>
          <p:nvPr>
            <p:ph type="sldNum" sz="quarter" idx="4294967295"/>
          </p:nvPr>
        </p:nvSpPr>
        <p:spPr/>
        <p:txBody>
          <a:bodyPr/>
          <a:lstStyle/>
          <a:p>
            <a:fld id="{6A92B5C6-6C2C-45FC-A563-41BBA018E4ED}" type="slidenum">
              <a:rPr lang="hr-HR" smtClean="0"/>
              <a:t>31</a:t>
            </a:fld>
            <a:endParaRPr lang="hr-HR"/>
          </a:p>
        </p:txBody>
      </p:sp>
      <p:pic>
        <p:nvPicPr>
          <p:cNvPr id="15" name="Slika 14">
            <a:extLst>
              <a:ext uri="{FF2B5EF4-FFF2-40B4-BE49-F238E27FC236}">
                <a16:creationId xmlns:a16="http://schemas.microsoft.com/office/drawing/2014/main" id="{76F0264B-50F8-48A2-BF12-019EDB4B57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092"/>
          <a:stretch/>
        </p:blipFill>
        <p:spPr>
          <a:xfrm rot="5400000">
            <a:off x="139589" y="2105341"/>
            <a:ext cx="2531915" cy="1631326"/>
          </a:xfrm>
          <a:prstGeom prst="rect">
            <a:avLst/>
          </a:prstGeom>
        </p:spPr>
      </p:pic>
      <p:pic>
        <p:nvPicPr>
          <p:cNvPr id="27" name="Slika 26">
            <a:extLst>
              <a:ext uri="{FF2B5EF4-FFF2-40B4-BE49-F238E27FC236}">
                <a16:creationId xmlns:a16="http://schemas.microsoft.com/office/drawing/2014/main" id="{CA4990A1-DCD9-417D-9566-BFE0BDF18C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26" t="19986" b="8446"/>
          <a:stretch/>
        </p:blipFill>
        <p:spPr>
          <a:xfrm rot="5400000">
            <a:off x="1782056" y="2197155"/>
            <a:ext cx="2531915" cy="1447695"/>
          </a:xfrm>
          <a:prstGeom prst="rect">
            <a:avLst/>
          </a:prstGeom>
        </p:spPr>
      </p:pic>
      <p:sp>
        <p:nvSpPr>
          <p:cNvPr id="28" name="TekstniOkvir 27">
            <a:extLst>
              <a:ext uri="{FF2B5EF4-FFF2-40B4-BE49-F238E27FC236}">
                <a16:creationId xmlns:a16="http://schemas.microsoft.com/office/drawing/2014/main" id="{F6E3CA77-7FE4-45DD-A1E6-BAFB96EB73AD}"/>
              </a:ext>
            </a:extLst>
          </p:cNvPr>
          <p:cNvSpPr txBox="1"/>
          <p:nvPr/>
        </p:nvSpPr>
        <p:spPr>
          <a:xfrm>
            <a:off x="589883" y="4404330"/>
            <a:ext cx="1631327" cy="646331"/>
          </a:xfrm>
          <a:prstGeom prst="rect">
            <a:avLst/>
          </a:prstGeom>
          <a:noFill/>
        </p:spPr>
        <p:txBody>
          <a:bodyPr wrap="square" rtlCol="0">
            <a:spAutoFit/>
          </a:bodyPr>
          <a:lstStyle/>
          <a:p>
            <a:pPr algn="ctr"/>
            <a:r>
              <a:rPr lang="hr-HR" dirty="0"/>
              <a:t>Mjerenje s </a:t>
            </a:r>
            <a:r>
              <a:rPr lang="hr-HR" dirty="0" err="1"/>
              <a:t>podtlakom</a:t>
            </a:r>
            <a:endParaRPr lang="hr-HR" dirty="0"/>
          </a:p>
        </p:txBody>
      </p:sp>
      <p:sp>
        <p:nvSpPr>
          <p:cNvPr id="29" name="TekstniOkvir 28">
            <a:extLst>
              <a:ext uri="{FF2B5EF4-FFF2-40B4-BE49-F238E27FC236}">
                <a16:creationId xmlns:a16="http://schemas.microsoft.com/office/drawing/2014/main" id="{719A7308-3CF7-47C5-8274-FB75D36D4A9A}"/>
              </a:ext>
            </a:extLst>
          </p:cNvPr>
          <p:cNvSpPr txBox="1"/>
          <p:nvPr/>
        </p:nvSpPr>
        <p:spPr>
          <a:xfrm>
            <a:off x="2324166" y="4404330"/>
            <a:ext cx="1447695" cy="646331"/>
          </a:xfrm>
          <a:prstGeom prst="rect">
            <a:avLst/>
          </a:prstGeom>
          <a:noFill/>
        </p:spPr>
        <p:txBody>
          <a:bodyPr wrap="square" rtlCol="0">
            <a:spAutoFit/>
          </a:bodyPr>
          <a:lstStyle/>
          <a:p>
            <a:pPr algn="ctr"/>
            <a:r>
              <a:rPr lang="hr-HR" dirty="0"/>
              <a:t>Mjerenje s </a:t>
            </a:r>
            <a:r>
              <a:rPr lang="hr-HR" dirty="0" err="1"/>
              <a:t>nadtlakom</a:t>
            </a:r>
            <a:endParaRPr lang="hr-HR" dirty="0"/>
          </a:p>
        </p:txBody>
      </p:sp>
      <p:pic>
        <p:nvPicPr>
          <p:cNvPr id="6" name="Slika 5">
            <a:extLst>
              <a:ext uri="{FF2B5EF4-FFF2-40B4-BE49-F238E27FC236}">
                <a16:creationId xmlns:a16="http://schemas.microsoft.com/office/drawing/2014/main" id="{BDA01857-0521-44FB-8D5E-34FFADAE58F4}"/>
              </a:ext>
            </a:extLst>
          </p:cNvPr>
          <p:cNvPicPr>
            <a:picLocks noChangeAspect="1"/>
          </p:cNvPicPr>
          <p:nvPr/>
        </p:nvPicPr>
        <p:blipFill>
          <a:blip r:embed="rId4"/>
          <a:stretch>
            <a:fillRect/>
          </a:stretch>
        </p:blipFill>
        <p:spPr>
          <a:xfrm>
            <a:off x="3874817" y="1655045"/>
            <a:ext cx="4301470" cy="2810444"/>
          </a:xfrm>
          <a:prstGeom prst="rect">
            <a:avLst/>
          </a:prstGeom>
        </p:spPr>
      </p:pic>
      <p:cxnSp>
        <p:nvCxnSpPr>
          <p:cNvPr id="13" name="Ravni poveznik 12">
            <a:extLst>
              <a:ext uri="{FF2B5EF4-FFF2-40B4-BE49-F238E27FC236}">
                <a16:creationId xmlns:a16="http://schemas.microsoft.com/office/drawing/2014/main" id="{676D1437-1734-490A-B879-652251FD3EB2}"/>
              </a:ext>
            </a:extLst>
          </p:cNvPr>
          <p:cNvCxnSpPr/>
          <p:nvPr/>
        </p:nvCxnSpPr>
        <p:spPr>
          <a:xfrm flipV="1">
            <a:off x="6916661" y="2461627"/>
            <a:ext cx="0" cy="1725333"/>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Ravni poveznik 15">
            <a:extLst>
              <a:ext uri="{FF2B5EF4-FFF2-40B4-BE49-F238E27FC236}">
                <a16:creationId xmlns:a16="http://schemas.microsoft.com/office/drawing/2014/main" id="{778BBB49-6787-4623-9166-D56ABBE3BD57}"/>
              </a:ext>
            </a:extLst>
          </p:cNvPr>
          <p:cNvCxnSpPr>
            <a:cxnSpLocks/>
          </p:cNvCxnSpPr>
          <p:nvPr/>
        </p:nvCxnSpPr>
        <p:spPr>
          <a:xfrm flipH="1">
            <a:off x="4286538" y="2461627"/>
            <a:ext cx="2630123" cy="0"/>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Pravokutnik 21">
                <a:extLst>
                  <a:ext uri="{FF2B5EF4-FFF2-40B4-BE49-F238E27FC236}">
                    <a16:creationId xmlns:a16="http://schemas.microsoft.com/office/drawing/2014/main" id="{A62C001F-331B-45C7-9864-47B2520BA007}"/>
                  </a:ext>
                </a:extLst>
              </p:cNvPr>
              <p:cNvSpPr/>
              <p:nvPr/>
            </p:nvSpPr>
            <p:spPr>
              <a:xfrm>
                <a:off x="6390732" y="4141559"/>
                <a:ext cx="1186030" cy="369332"/>
              </a:xfrm>
              <a:prstGeom prst="rect">
                <a:avLst/>
              </a:prstGeom>
            </p:spPr>
            <p:txBody>
              <a:bodyPr wrap="none">
                <a:spAutoFit/>
              </a:bodyPr>
              <a:lstStyle/>
              <a:p>
                <a14:m>
                  <m:oMath xmlns:m="http://schemas.openxmlformats.org/officeDocument/2006/math">
                    <m:r>
                      <m:rPr>
                        <m:sty m:val="p"/>
                      </m:rPr>
                      <a:rPr lang="el-GR" altLang="sr-Latn-RS" i="1" smtClean="0">
                        <a:solidFill>
                          <a:srgbClr val="FF0000"/>
                        </a:solidFill>
                        <a:latin typeface="Cambria Math" panose="02040503050406030204" pitchFamily="18" charset="0"/>
                        <a:ea typeface="Cambria Math" panose="02040503050406030204" pitchFamily="18" charset="0"/>
                      </a:rPr>
                      <m:t>Δ</m:t>
                    </m:r>
                    <m:r>
                      <a:rPr lang="hr-HR" altLang="sr-Latn-RS" i="1">
                        <a:solidFill>
                          <a:srgbClr val="FF0000"/>
                        </a:solidFill>
                        <a:latin typeface="Cambria Math" panose="02040503050406030204" pitchFamily="18" charset="0"/>
                        <a:ea typeface="Cambria Math" panose="02040503050406030204" pitchFamily="18" charset="0"/>
                      </a:rPr>
                      <m:t>𝑝</m:t>
                    </m:r>
                  </m:oMath>
                </a14:m>
                <a:r>
                  <a:rPr lang="hr-HR" dirty="0">
                    <a:solidFill>
                      <a:srgbClr val="FF0000"/>
                    </a:solidFill>
                  </a:rPr>
                  <a:t> = 50 Pa</a:t>
                </a:r>
              </a:p>
            </p:txBody>
          </p:sp>
        </mc:Choice>
        <mc:Fallback xmlns="">
          <p:sp>
            <p:nvSpPr>
              <p:cNvPr id="22" name="Pravokutnik 21">
                <a:extLst>
                  <a:ext uri="{FF2B5EF4-FFF2-40B4-BE49-F238E27FC236}">
                    <a16:creationId xmlns:a16="http://schemas.microsoft.com/office/drawing/2014/main" id="{A62C001F-331B-45C7-9864-47B2520BA007}"/>
                  </a:ext>
                </a:extLst>
              </p:cNvPr>
              <p:cNvSpPr>
                <a:spLocks noRot="1" noChangeAspect="1" noMove="1" noResize="1" noEditPoints="1" noAdjustHandles="1" noChangeArrowheads="1" noChangeShapeType="1" noTextEdit="1"/>
              </p:cNvSpPr>
              <p:nvPr/>
            </p:nvSpPr>
            <p:spPr>
              <a:xfrm>
                <a:off x="6390732" y="4141559"/>
                <a:ext cx="1186030" cy="369332"/>
              </a:xfrm>
              <a:prstGeom prst="rect">
                <a:avLst/>
              </a:prstGeom>
              <a:blipFill>
                <a:blip r:embed="rId5"/>
                <a:stretch>
                  <a:fillRect t="-8197" r="-4103" b="-24590"/>
                </a:stretch>
              </a:blipFill>
            </p:spPr>
            <p:txBody>
              <a:bodyPr/>
              <a:lstStyle/>
              <a:p>
                <a:r>
                  <a:rPr lang="hr-HR">
                    <a:noFill/>
                  </a:rPr>
                  <a:t> </a:t>
                </a:r>
              </a:p>
            </p:txBody>
          </p:sp>
        </mc:Fallback>
      </mc:AlternateContent>
      <mc:AlternateContent xmlns:mc="http://schemas.openxmlformats.org/markup-compatibility/2006" xmlns:a14="http://schemas.microsoft.com/office/drawing/2010/main">
        <mc:Choice Requires="a14">
          <p:sp>
            <p:nvSpPr>
              <p:cNvPr id="23" name="Pravokutnik 22">
                <a:extLst>
                  <a:ext uri="{FF2B5EF4-FFF2-40B4-BE49-F238E27FC236}">
                    <a16:creationId xmlns:a16="http://schemas.microsoft.com/office/drawing/2014/main" id="{08527B3E-5C5A-4360-BF66-F5A47094116C}"/>
                  </a:ext>
                </a:extLst>
              </p:cNvPr>
              <p:cNvSpPr/>
              <p:nvPr/>
            </p:nvSpPr>
            <p:spPr>
              <a:xfrm>
                <a:off x="4585831" y="2092295"/>
                <a:ext cx="1553887" cy="369332"/>
              </a:xfrm>
              <a:prstGeom prst="rect">
                <a:avLst/>
              </a:prstGeom>
            </p:spPr>
            <p:txBody>
              <a:bodyPr wrap="none">
                <a:spAutoFit/>
              </a:bodyPr>
              <a:lstStyle/>
              <a:p>
                <a14:m>
                  <m:oMath xmlns:m="http://schemas.openxmlformats.org/officeDocument/2006/math">
                    <m:sSub>
                      <m:sSubPr>
                        <m:ctrlPr>
                          <a:rPr lang="hr-HR" i="1" smtClean="0">
                            <a:solidFill>
                              <a:srgbClr val="FF0000"/>
                            </a:solidFill>
                            <a:latin typeface="Cambria Math" panose="02040503050406030204" pitchFamily="18" charset="0"/>
                          </a:rPr>
                        </m:ctrlPr>
                      </m:sSubPr>
                      <m:e>
                        <m:r>
                          <a:rPr lang="hr-HR" i="1">
                            <a:solidFill>
                              <a:srgbClr val="FF0000"/>
                            </a:solidFill>
                            <a:latin typeface="Cambria Math" panose="02040503050406030204" pitchFamily="18" charset="0"/>
                          </a:rPr>
                          <m:t>𝑞</m:t>
                        </m:r>
                      </m:e>
                      <m:sub>
                        <m:r>
                          <a:rPr lang="hr-HR" b="0" i="1" smtClean="0">
                            <a:solidFill>
                              <a:srgbClr val="FF0000"/>
                            </a:solidFill>
                            <a:latin typeface="Cambria Math" panose="02040503050406030204" pitchFamily="18" charset="0"/>
                          </a:rPr>
                          <m:t>50</m:t>
                        </m:r>
                      </m:sub>
                    </m:sSub>
                  </m:oMath>
                </a14:m>
                <a:r>
                  <a:rPr lang="hr-HR" altLang="sr-Latn-RS" dirty="0">
                    <a:solidFill>
                      <a:srgbClr val="FF0000"/>
                    </a:solidFill>
                  </a:rPr>
                  <a:t>= 2456 m</a:t>
                </a:r>
                <a:r>
                  <a:rPr lang="hr-HR" altLang="sr-Latn-RS" baseline="30000" dirty="0">
                    <a:solidFill>
                      <a:srgbClr val="FF0000"/>
                    </a:solidFill>
                  </a:rPr>
                  <a:t>3</a:t>
                </a:r>
                <a:r>
                  <a:rPr lang="hr-HR" altLang="sr-Latn-RS" dirty="0">
                    <a:solidFill>
                      <a:srgbClr val="FF0000"/>
                    </a:solidFill>
                  </a:rPr>
                  <a:t> </a:t>
                </a:r>
                <a:endParaRPr lang="hr-HR" dirty="0">
                  <a:solidFill>
                    <a:srgbClr val="FF0000"/>
                  </a:solidFill>
                </a:endParaRPr>
              </a:p>
            </p:txBody>
          </p:sp>
        </mc:Choice>
        <mc:Fallback xmlns="">
          <p:sp>
            <p:nvSpPr>
              <p:cNvPr id="23" name="Pravokutnik 22">
                <a:extLst>
                  <a:ext uri="{FF2B5EF4-FFF2-40B4-BE49-F238E27FC236}">
                    <a16:creationId xmlns:a16="http://schemas.microsoft.com/office/drawing/2014/main" id="{08527B3E-5C5A-4360-BF66-F5A47094116C}"/>
                  </a:ext>
                </a:extLst>
              </p:cNvPr>
              <p:cNvSpPr>
                <a:spLocks noRot="1" noChangeAspect="1" noMove="1" noResize="1" noEditPoints="1" noAdjustHandles="1" noChangeArrowheads="1" noChangeShapeType="1" noTextEdit="1"/>
              </p:cNvSpPr>
              <p:nvPr/>
            </p:nvSpPr>
            <p:spPr>
              <a:xfrm>
                <a:off x="4585831" y="2092295"/>
                <a:ext cx="1553887" cy="369332"/>
              </a:xfrm>
              <a:prstGeom prst="rect">
                <a:avLst/>
              </a:prstGeom>
              <a:blipFill>
                <a:blip r:embed="rId6"/>
                <a:stretch>
                  <a:fillRect t="-8197" b="-24590"/>
                </a:stretch>
              </a:blipFill>
            </p:spPr>
            <p:txBody>
              <a:bodyPr/>
              <a:lstStyle/>
              <a:p>
                <a:r>
                  <a:rPr lang="hr-HR">
                    <a:noFill/>
                  </a:rPr>
                  <a:t> </a:t>
                </a:r>
              </a:p>
            </p:txBody>
          </p:sp>
        </mc:Fallback>
      </mc:AlternateContent>
      <mc:AlternateContent xmlns:mc="http://schemas.openxmlformats.org/markup-compatibility/2006" xmlns:a14="http://schemas.microsoft.com/office/drawing/2010/main">
        <mc:Choice Requires="a14">
          <p:sp>
            <p:nvSpPr>
              <p:cNvPr id="24" name="TekstniOkvir 23">
                <a:extLst>
                  <a:ext uri="{FF2B5EF4-FFF2-40B4-BE49-F238E27FC236}">
                    <a16:creationId xmlns:a16="http://schemas.microsoft.com/office/drawing/2014/main" id="{390C87C3-C15F-4C5F-9861-E4D8AFE64620}"/>
                  </a:ext>
                </a:extLst>
              </p:cNvPr>
              <p:cNvSpPr txBox="1"/>
              <p:nvPr/>
            </p:nvSpPr>
            <p:spPr>
              <a:xfrm>
                <a:off x="3893038" y="4668530"/>
                <a:ext cx="3158712" cy="5552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hr-HR" i="1" smtClean="0">
                              <a:latin typeface="Cambria Math" panose="02040503050406030204" pitchFamily="18" charset="0"/>
                            </a:rPr>
                          </m:ctrlPr>
                        </m:sSubPr>
                        <m:e>
                          <m:r>
                            <a:rPr lang="hr-HR" b="0" i="1" smtClean="0">
                              <a:latin typeface="Cambria Math" panose="02040503050406030204" pitchFamily="18" charset="0"/>
                            </a:rPr>
                            <m:t>𝑛</m:t>
                          </m:r>
                        </m:e>
                        <m:sub>
                          <m:r>
                            <a:rPr lang="hr-HR" b="0" i="1" smtClean="0">
                              <a:latin typeface="Cambria Math" panose="02040503050406030204" pitchFamily="18" charset="0"/>
                            </a:rPr>
                            <m:t>50</m:t>
                          </m:r>
                        </m:sub>
                      </m:sSub>
                      <m:r>
                        <a:rPr lang="hr-HR" b="0" i="1" smtClean="0">
                          <a:latin typeface="Cambria Math" panose="02040503050406030204" pitchFamily="18" charset="0"/>
                        </a:rPr>
                        <m:t>=</m:t>
                      </m:r>
                      <m:f>
                        <m:fPr>
                          <m:ctrlPr>
                            <a:rPr lang="hr-HR" b="0" i="1" smtClean="0">
                              <a:latin typeface="Cambria Math" panose="02040503050406030204" pitchFamily="18" charset="0"/>
                            </a:rPr>
                          </m:ctrlPr>
                        </m:fPr>
                        <m:num>
                          <m:sSub>
                            <m:sSubPr>
                              <m:ctrlPr>
                                <a:rPr lang="hr-HR" b="0" i="1" smtClean="0">
                                  <a:latin typeface="Cambria Math" panose="02040503050406030204" pitchFamily="18" charset="0"/>
                                </a:rPr>
                              </m:ctrlPr>
                            </m:sSubPr>
                            <m:e>
                              <m:r>
                                <a:rPr lang="hr-HR" b="0" i="1" smtClean="0">
                                  <a:latin typeface="Cambria Math" panose="02040503050406030204" pitchFamily="18" charset="0"/>
                                </a:rPr>
                                <m:t>𝑞</m:t>
                              </m:r>
                            </m:e>
                            <m:sub>
                              <m:r>
                                <a:rPr lang="hr-HR" b="0" i="1" smtClean="0">
                                  <a:latin typeface="Cambria Math" panose="02040503050406030204" pitchFamily="18" charset="0"/>
                                </a:rPr>
                                <m:t>50</m:t>
                              </m:r>
                            </m:sub>
                          </m:sSub>
                        </m:num>
                        <m:den>
                          <m:r>
                            <a:rPr lang="hr-HR" b="0" i="1" smtClean="0">
                              <a:latin typeface="Cambria Math" panose="02040503050406030204" pitchFamily="18" charset="0"/>
                            </a:rPr>
                            <m:t>𝑉</m:t>
                          </m:r>
                        </m:den>
                      </m:f>
                      <m:r>
                        <a:rPr lang="hr-HR" b="0" i="1" smtClean="0">
                          <a:latin typeface="Cambria Math" panose="02040503050406030204" pitchFamily="18" charset="0"/>
                        </a:rPr>
                        <m:t>=</m:t>
                      </m:r>
                      <m:f>
                        <m:fPr>
                          <m:ctrlPr>
                            <a:rPr lang="hr-HR" b="0" i="1" smtClean="0">
                              <a:latin typeface="Cambria Math" panose="02040503050406030204" pitchFamily="18" charset="0"/>
                            </a:rPr>
                          </m:ctrlPr>
                        </m:fPr>
                        <m:num>
                          <m:r>
                            <a:rPr lang="hr-HR" b="0" i="1" smtClean="0">
                              <a:latin typeface="Cambria Math" panose="02040503050406030204" pitchFamily="18" charset="0"/>
                            </a:rPr>
                            <m:t>2456</m:t>
                          </m:r>
                        </m:num>
                        <m:den>
                          <m:r>
                            <a:rPr lang="hr-HR" b="0" i="1" smtClean="0">
                              <a:latin typeface="Cambria Math" panose="02040503050406030204" pitchFamily="18" charset="0"/>
                            </a:rPr>
                            <m:t>364,5</m:t>
                          </m:r>
                        </m:den>
                      </m:f>
                      <m:r>
                        <a:rPr lang="hr-HR" b="0" i="1" smtClean="0">
                          <a:latin typeface="Cambria Math" panose="02040503050406030204" pitchFamily="18" charset="0"/>
                        </a:rPr>
                        <m:t>=6,74 </m:t>
                      </m:r>
                      <m:d>
                        <m:dPr>
                          <m:begChr m:val="["/>
                          <m:endChr m:val="]"/>
                          <m:ctrlPr>
                            <a:rPr lang="hr-HR" b="0" i="1" smtClean="0">
                              <a:latin typeface="Cambria Math" panose="02040503050406030204" pitchFamily="18" charset="0"/>
                            </a:rPr>
                          </m:ctrlPr>
                        </m:dPr>
                        <m:e>
                          <m:sSup>
                            <m:sSupPr>
                              <m:ctrlPr>
                                <a:rPr lang="hr-HR" b="0" i="1" smtClean="0">
                                  <a:latin typeface="Cambria Math" panose="02040503050406030204" pitchFamily="18" charset="0"/>
                                </a:rPr>
                              </m:ctrlPr>
                            </m:sSupPr>
                            <m:e>
                              <m:r>
                                <a:rPr lang="hr-HR" b="0" i="1" smtClean="0">
                                  <a:latin typeface="Cambria Math" panose="02040503050406030204" pitchFamily="18" charset="0"/>
                                </a:rPr>
                                <m:t>h</m:t>
                              </m:r>
                            </m:e>
                            <m:sup>
                              <m:r>
                                <a:rPr lang="hr-HR" b="0" i="1" smtClean="0">
                                  <a:latin typeface="Cambria Math" panose="02040503050406030204" pitchFamily="18" charset="0"/>
                                </a:rPr>
                                <m:t>−1</m:t>
                              </m:r>
                            </m:sup>
                          </m:sSup>
                        </m:e>
                      </m:d>
                    </m:oMath>
                  </m:oMathPara>
                </a14:m>
                <a:endParaRPr lang="hr-HR" dirty="0"/>
              </a:p>
            </p:txBody>
          </p:sp>
        </mc:Choice>
        <mc:Fallback xmlns="">
          <p:sp>
            <p:nvSpPr>
              <p:cNvPr id="24" name="TekstniOkvir 23">
                <a:extLst>
                  <a:ext uri="{FF2B5EF4-FFF2-40B4-BE49-F238E27FC236}">
                    <a16:creationId xmlns:a16="http://schemas.microsoft.com/office/drawing/2014/main" id="{390C87C3-C15F-4C5F-9861-E4D8AFE64620}"/>
                  </a:ext>
                </a:extLst>
              </p:cNvPr>
              <p:cNvSpPr txBox="1">
                <a:spLocks noRot="1" noChangeAspect="1" noMove="1" noResize="1" noEditPoints="1" noAdjustHandles="1" noChangeArrowheads="1" noChangeShapeType="1" noTextEdit="1"/>
              </p:cNvSpPr>
              <p:nvPr/>
            </p:nvSpPr>
            <p:spPr>
              <a:xfrm>
                <a:off x="3893038" y="4668530"/>
                <a:ext cx="3158712" cy="555280"/>
              </a:xfrm>
              <a:prstGeom prst="rect">
                <a:avLst/>
              </a:prstGeom>
              <a:blipFill>
                <a:blip r:embed="rId7"/>
                <a:stretch>
                  <a:fillRect/>
                </a:stretch>
              </a:blipFill>
            </p:spPr>
            <p:txBody>
              <a:bodyPr/>
              <a:lstStyle/>
              <a:p>
                <a:r>
                  <a:rPr lang="hr-HR">
                    <a:noFill/>
                  </a:rPr>
                  <a:t> </a:t>
                </a:r>
              </a:p>
            </p:txBody>
          </p:sp>
        </mc:Fallback>
      </mc:AlternateContent>
      <p:sp>
        <p:nvSpPr>
          <p:cNvPr id="30" name="TekstniOkvir 29">
            <a:extLst>
              <a:ext uri="{FF2B5EF4-FFF2-40B4-BE49-F238E27FC236}">
                <a16:creationId xmlns:a16="http://schemas.microsoft.com/office/drawing/2014/main" id="{ACA9B9AF-1068-4C3B-A80A-8D677A697A3B}"/>
              </a:ext>
            </a:extLst>
          </p:cNvPr>
          <p:cNvSpPr txBox="1"/>
          <p:nvPr/>
        </p:nvSpPr>
        <p:spPr>
          <a:xfrm>
            <a:off x="7172927" y="4675621"/>
            <a:ext cx="1791417" cy="646331"/>
          </a:xfrm>
          <a:prstGeom prst="rect">
            <a:avLst/>
          </a:prstGeom>
          <a:noFill/>
        </p:spPr>
        <p:txBody>
          <a:bodyPr wrap="square" rtlCol="0">
            <a:spAutoFit/>
          </a:bodyPr>
          <a:lstStyle/>
          <a:p>
            <a:pPr algn="ctr"/>
            <a:r>
              <a:rPr lang="hr-HR" b="1" dirty="0">
                <a:solidFill>
                  <a:srgbClr val="FF0000"/>
                </a:solidFill>
              </a:rPr>
              <a:t>Primjer</a:t>
            </a:r>
          </a:p>
          <a:p>
            <a:pPr algn="ctr"/>
            <a:r>
              <a:rPr lang="hr-HR" b="1" dirty="0">
                <a:solidFill>
                  <a:srgbClr val="FF0000"/>
                </a:solidFill>
              </a:rPr>
              <a:t>loše izvedbe!</a:t>
            </a:r>
          </a:p>
        </p:txBody>
      </p:sp>
      <mc:AlternateContent xmlns:mc="http://schemas.openxmlformats.org/markup-compatibility/2006" xmlns:a14="http://schemas.microsoft.com/office/drawing/2010/main">
        <mc:Choice Requires="a14">
          <p:sp>
            <p:nvSpPr>
              <p:cNvPr id="17" name="TekstniOkvir 16">
                <a:extLst>
                  <a:ext uri="{FF2B5EF4-FFF2-40B4-BE49-F238E27FC236}">
                    <a16:creationId xmlns:a16="http://schemas.microsoft.com/office/drawing/2014/main" id="{DA8DBEAB-09BE-4F4A-B0DD-77584EF4A173}"/>
                  </a:ext>
                </a:extLst>
              </p:cNvPr>
              <p:cNvSpPr txBox="1"/>
              <p:nvPr/>
            </p:nvSpPr>
            <p:spPr>
              <a:xfrm>
                <a:off x="3922310" y="5388540"/>
                <a:ext cx="3828093" cy="303929"/>
              </a:xfrm>
              <a:prstGeom prst="rect">
                <a:avLst/>
              </a:prstGeom>
              <a:noFill/>
            </p:spPr>
            <p:txBody>
              <a:bodyPr wrap="square" lIns="0" tIns="0" rIns="0" bIns="0" rtlCol="0">
                <a:spAutoFit/>
              </a:bodyPr>
              <a:lstStyle/>
              <a:p>
                <a14:m>
                  <m:oMath xmlns:m="http://schemas.openxmlformats.org/officeDocument/2006/math">
                    <m:sSub>
                      <m:sSubPr>
                        <m:ctrlPr>
                          <a:rPr lang="hr-HR" b="0" i="1" smtClean="0">
                            <a:latin typeface="Cambria Math" panose="02040503050406030204" pitchFamily="18" charset="0"/>
                          </a:rPr>
                        </m:ctrlPr>
                      </m:sSubPr>
                      <m:e>
                        <m:r>
                          <a:rPr lang="hr-HR" b="0" i="1" smtClean="0">
                            <a:latin typeface="Cambria Math" panose="02040503050406030204" pitchFamily="18" charset="0"/>
                          </a:rPr>
                          <m:t>𝐸𝐿𝐴</m:t>
                        </m:r>
                      </m:e>
                      <m:sub>
                        <m:r>
                          <a:rPr lang="hr-HR" b="0" i="1" smtClean="0">
                            <a:latin typeface="Cambria Math" panose="02040503050406030204" pitchFamily="18" charset="0"/>
                          </a:rPr>
                          <m:t>𝑝𝑟</m:t>
                        </m:r>
                      </m:sub>
                    </m:sSub>
                    <m:r>
                      <a:rPr lang="hr-HR" b="0" i="1" smtClean="0">
                        <a:latin typeface="Cambria Math" panose="02040503050406030204" pitchFamily="18" charset="0"/>
                      </a:rPr>
                      <m:t>=760,29 </m:t>
                    </m:r>
                    <m:r>
                      <a:rPr lang="hr-HR" b="0" i="1" smtClean="0">
                        <a:latin typeface="Cambria Math" panose="02040503050406030204" pitchFamily="18" charset="0"/>
                      </a:rPr>
                      <m:t>𝑐</m:t>
                    </m:r>
                    <m:sSup>
                      <m:sSupPr>
                        <m:ctrlPr>
                          <a:rPr lang="hr-HR" b="0" i="1" smtClean="0">
                            <a:latin typeface="Cambria Math" panose="02040503050406030204" pitchFamily="18" charset="0"/>
                          </a:rPr>
                        </m:ctrlPr>
                      </m:sSupPr>
                      <m:e>
                        <m:r>
                          <a:rPr lang="hr-HR" b="0" i="1" smtClean="0">
                            <a:latin typeface="Cambria Math" panose="02040503050406030204" pitchFamily="18" charset="0"/>
                          </a:rPr>
                          <m:t>𝑚</m:t>
                        </m:r>
                      </m:e>
                      <m:sup>
                        <m:r>
                          <a:rPr lang="hr-HR" b="0" i="1" smtClean="0">
                            <a:latin typeface="Cambria Math" panose="02040503050406030204" pitchFamily="18" charset="0"/>
                          </a:rPr>
                          <m:t>2</m:t>
                        </m:r>
                      </m:sup>
                    </m:sSup>
                  </m:oMath>
                </a14:m>
                <a:r>
                  <a:rPr lang="hr-HR" dirty="0">
                    <a:ea typeface="Cambria Math" panose="02040503050406030204" pitchFamily="18" charset="0"/>
                  </a:rPr>
                  <a:t> </a:t>
                </a:r>
                <a14:m>
                  <m:oMath xmlns:m="http://schemas.openxmlformats.org/officeDocument/2006/math">
                    <m:r>
                      <a:rPr lang="hr-HR" i="1">
                        <a:latin typeface="Cambria Math" panose="02040503050406030204" pitchFamily="18" charset="0"/>
                        <a:ea typeface="Cambria Math" panose="02040503050406030204" pitchFamily="18" charset="0"/>
                      </a:rPr>
                      <m:t>≈</m:t>
                    </m:r>
                    <m:r>
                      <a:rPr lang="hr-HR" b="1" i="1">
                        <a:solidFill>
                          <a:schemeClr val="accent1"/>
                        </a:solidFill>
                        <a:latin typeface="Cambria Math" panose="02040503050406030204" pitchFamily="18" charset="0"/>
                        <a:ea typeface="Cambria Math" panose="02040503050406030204" pitchFamily="18" charset="0"/>
                      </a:rPr>
                      <m:t>𝟐𝟖</m:t>
                    </m:r>
                    <m:r>
                      <a:rPr lang="hr-HR" b="1" i="1">
                        <a:solidFill>
                          <a:schemeClr val="accent1"/>
                        </a:solidFill>
                        <a:latin typeface="Cambria Math" panose="02040503050406030204" pitchFamily="18" charset="0"/>
                        <a:ea typeface="Cambria Math" panose="02040503050406030204" pitchFamily="18" charset="0"/>
                      </a:rPr>
                      <m:t>×</m:t>
                    </m:r>
                    <m:r>
                      <a:rPr lang="hr-HR" b="1" i="1">
                        <a:solidFill>
                          <a:schemeClr val="accent1"/>
                        </a:solidFill>
                        <a:latin typeface="Cambria Math" panose="02040503050406030204" pitchFamily="18" charset="0"/>
                        <a:ea typeface="Cambria Math" panose="02040503050406030204" pitchFamily="18" charset="0"/>
                      </a:rPr>
                      <m:t>𝟐𝟖</m:t>
                    </m:r>
                    <m:r>
                      <a:rPr lang="hr-HR" b="1" i="1">
                        <a:solidFill>
                          <a:schemeClr val="accent1"/>
                        </a:solidFill>
                        <a:latin typeface="Cambria Math" panose="02040503050406030204" pitchFamily="18" charset="0"/>
                        <a:ea typeface="Cambria Math" panose="02040503050406030204" pitchFamily="18" charset="0"/>
                      </a:rPr>
                      <m:t> </m:t>
                    </m:r>
                    <m:r>
                      <a:rPr lang="hr-HR" b="1" i="1">
                        <a:solidFill>
                          <a:schemeClr val="accent1"/>
                        </a:solidFill>
                        <a:latin typeface="Cambria Math" panose="02040503050406030204" pitchFamily="18" charset="0"/>
                        <a:ea typeface="Cambria Math" panose="02040503050406030204" pitchFamily="18" charset="0"/>
                      </a:rPr>
                      <m:t>𝒄𝒎</m:t>
                    </m:r>
                    <m:r>
                      <a:rPr lang="hr-HR" b="1" i="1">
                        <a:solidFill>
                          <a:schemeClr val="accent1"/>
                        </a:solidFill>
                        <a:latin typeface="Cambria Math" panose="02040503050406030204" pitchFamily="18" charset="0"/>
                        <a:ea typeface="Cambria Math" panose="02040503050406030204" pitchFamily="18" charset="0"/>
                      </a:rPr>
                      <m:t>‼</m:t>
                    </m:r>
                  </m:oMath>
                </a14:m>
                <a:endParaRPr lang="hr-HR" b="1" dirty="0"/>
              </a:p>
            </p:txBody>
          </p:sp>
        </mc:Choice>
        <mc:Fallback xmlns="">
          <p:sp>
            <p:nvSpPr>
              <p:cNvPr id="17" name="TekstniOkvir 16">
                <a:extLst>
                  <a:ext uri="{FF2B5EF4-FFF2-40B4-BE49-F238E27FC236}">
                    <a16:creationId xmlns:a16="http://schemas.microsoft.com/office/drawing/2014/main" id="{DA8DBEAB-09BE-4F4A-B0DD-77584EF4A173}"/>
                  </a:ext>
                </a:extLst>
              </p:cNvPr>
              <p:cNvSpPr txBox="1">
                <a:spLocks noRot="1" noChangeAspect="1" noMove="1" noResize="1" noEditPoints="1" noAdjustHandles="1" noChangeArrowheads="1" noChangeShapeType="1" noTextEdit="1"/>
              </p:cNvSpPr>
              <p:nvPr/>
            </p:nvSpPr>
            <p:spPr>
              <a:xfrm>
                <a:off x="3922310" y="5388540"/>
                <a:ext cx="3828093" cy="303929"/>
              </a:xfrm>
              <a:prstGeom prst="rect">
                <a:avLst/>
              </a:prstGeom>
              <a:blipFill>
                <a:blip r:embed="rId8"/>
                <a:stretch>
                  <a:fillRect l="-2070" b="-20000"/>
                </a:stretch>
              </a:blipFill>
            </p:spPr>
            <p:txBody>
              <a:bodyPr/>
              <a:lstStyle/>
              <a:p>
                <a:r>
                  <a:rPr lang="hr-HR">
                    <a:noFill/>
                  </a:rPr>
                  <a:t> </a:t>
                </a:r>
              </a:p>
            </p:txBody>
          </p:sp>
        </mc:Fallback>
      </mc:AlternateContent>
      <p:sp>
        <p:nvSpPr>
          <p:cNvPr id="18" name="TekstniOkvir 17">
            <a:extLst>
              <a:ext uri="{FF2B5EF4-FFF2-40B4-BE49-F238E27FC236}">
                <a16:creationId xmlns:a16="http://schemas.microsoft.com/office/drawing/2014/main" id="{05481043-7C77-4020-B76C-6163D9C3C9A4}"/>
              </a:ext>
            </a:extLst>
          </p:cNvPr>
          <p:cNvSpPr txBox="1"/>
          <p:nvPr/>
        </p:nvSpPr>
        <p:spPr>
          <a:xfrm>
            <a:off x="7684277" y="5580200"/>
            <a:ext cx="1280067" cy="553998"/>
          </a:xfrm>
          <a:prstGeom prst="rect">
            <a:avLst/>
          </a:prstGeom>
          <a:noFill/>
        </p:spPr>
        <p:txBody>
          <a:bodyPr wrap="square" lIns="0" tIns="0" rIns="0" bIns="0" rtlCol="0">
            <a:spAutoFit/>
          </a:bodyPr>
          <a:lstStyle/>
          <a:p>
            <a:pPr algn="ctr"/>
            <a:r>
              <a:rPr lang="hr-HR" b="1" dirty="0"/>
              <a:t>A4 papir</a:t>
            </a:r>
          </a:p>
          <a:p>
            <a:pPr algn="ctr"/>
            <a:r>
              <a:rPr lang="hr-HR" b="1" dirty="0"/>
              <a:t>21×29,7 cm </a:t>
            </a:r>
          </a:p>
        </p:txBody>
      </p:sp>
    </p:spTree>
    <p:extLst>
      <p:ext uri="{BB962C8B-B14F-4D97-AF65-F5344CB8AC3E}">
        <p14:creationId xmlns:p14="http://schemas.microsoft.com/office/powerpoint/2010/main" val="2319707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sr-Latn-RS"/>
              <a:t>Primjer ispitivanja</a:t>
            </a:r>
            <a:endParaRPr lang="en-US" altLang="sr-Latn-RS"/>
          </a:p>
        </p:txBody>
      </p:sp>
      <p:sp>
        <p:nvSpPr>
          <p:cNvPr id="18435" name="Content Placeholder 2"/>
          <p:cNvSpPr>
            <a:spLocks noGrp="1"/>
          </p:cNvSpPr>
          <p:nvPr>
            <p:ph sz="quarter" idx="1"/>
          </p:nvPr>
        </p:nvSpPr>
        <p:spPr>
          <a:xfrm>
            <a:off x="179388" y="1557338"/>
            <a:ext cx="8713787" cy="4248150"/>
          </a:xfrm>
        </p:spPr>
        <p:txBody>
          <a:bodyPr/>
          <a:lstStyle/>
          <a:p>
            <a:pPr marL="263525" indent="-263525">
              <a:defRPr/>
            </a:pPr>
            <a:r>
              <a:rPr lang="hr-HR" sz="2400" dirty="0"/>
              <a:t>Obiteljska kuća smještena u blizini Zagreba</a:t>
            </a:r>
          </a:p>
          <a:p>
            <a:pPr marL="263525" indent="-263525">
              <a:defRPr/>
            </a:pPr>
            <a:r>
              <a:rPr lang="hr-HR" sz="2400" dirty="0">
                <a:solidFill>
                  <a:srgbClr val="FF0000"/>
                </a:solidFill>
              </a:rPr>
              <a:t>1. “Pasivna kuća” </a:t>
            </a:r>
            <a:r>
              <a:rPr lang="hr-HR" sz="2400" dirty="0"/>
              <a:t>u Hrvatskoj</a:t>
            </a:r>
          </a:p>
          <a:p>
            <a:pPr marL="447675" lvl="1">
              <a:buFont typeface="Wingdings" pitchFamily="2" charset="2"/>
              <a:buChar char="§"/>
              <a:defRPr/>
            </a:pPr>
            <a:r>
              <a:rPr lang="hr-HR" sz="1800" dirty="0"/>
              <a:t>Ukupna površina vanjske ovojnice zgrade</a:t>
            </a:r>
            <a:r>
              <a:rPr lang="en-GB" sz="1800" dirty="0"/>
              <a:t> </a:t>
            </a:r>
            <a:r>
              <a:rPr lang="en-GB" sz="1800" dirty="0" err="1">
                <a:solidFill>
                  <a:srgbClr val="FF0000"/>
                </a:solidFill>
              </a:rPr>
              <a:t>A</a:t>
            </a:r>
            <a:r>
              <a:rPr lang="en-GB" sz="1800" baseline="-25000" dirty="0" err="1">
                <a:solidFill>
                  <a:srgbClr val="FF0000"/>
                </a:solidFill>
              </a:rPr>
              <a:t>e</a:t>
            </a:r>
            <a:r>
              <a:rPr lang="en-GB" sz="1800" dirty="0">
                <a:solidFill>
                  <a:srgbClr val="FF0000"/>
                </a:solidFill>
              </a:rPr>
              <a:t>=342.66</a:t>
            </a:r>
            <a:r>
              <a:rPr lang="hr-HR" sz="1800" dirty="0">
                <a:solidFill>
                  <a:srgbClr val="FF0000"/>
                </a:solidFill>
              </a:rPr>
              <a:t> </a:t>
            </a:r>
            <a:r>
              <a:rPr lang="en-GB" sz="1800" dirty="0">
                <a:solidFill>
                  <a:srgbClr val="FF0000"/>
                </a:solidFill>
              </a:rPr>
              <a:t>m</a:t>
            </a:r>
            <a:r>
              <a:rPr lang="en-GB" sz="1800" baseline="30000" dirty="0">
                <a:solidFill>
                  <a:srgbClr val="FF0000"/>
                </a:solidFill>
              </a:rPr>
              <a:t>2</a:t>
            </a:r>
            <a:r>
              <a:rPr lang="en-GB" sz="1800" dirty="0">
                <a:solidFill>
                  <a:srgbClr val="FF0000"/>
                </a:solidFill>
              </a:rPr>
              <a:t> </a:t>
            </a:r>
            <a:endParaRPr lang="hr-HR" sz="1800" dirty="0">
              <a:solidFill>
                <a:srgbClr val="FF0000"/>
              </a:solidFill>
            </a:endParaRPr>
          </a:p>
          <a:p>
            <a:pPr marL="447675" lvl="1">
              <a:buFont typeface="Wingdings" pitchFamily="2" charset="2"/>
              <a:buChar char="§"/>
              <a:defRPr/>
            </a:pPr>
            <a:r>
              <a:rPr lang="hr-HR" sz="1800" dirty="0"/>
              <a:t>Ukupna korisna površina je </a:t>
            </a:r>
            <a:r>
              <a:rPr lang="en-GB" sz="1800" dirty="0">
                <a:solidFill>
                  <a:srgbClr val="FF0000"/>
                </a:solidFill>
              </a:rPr>
              <a:t>173.63 m</a:t>
            </a:r>
            <a:r>
              <a:rPr lang="en-GB" sz="1800" baseline="30000" dirty="0">
                <a:solidFill>
                  <a:srgbClr val="FF0000"/>
                </a:solidFill>
              </a:rPr>
              <a:t>2</a:t>
            </a:r>
            <a:r>
              <a:rPr lang="en-GB" sz="1800" dirty="0">
                <a:solidFill>
                  <a:srgbClr val="FF0000"/>
                </a:solidFill>
              </a:rPr>
              <a:t> </a:t>
            </a:r>
            <a:endParaRPr lang="hr-HR" sz="1800" dirty="0">
              <a:solidFill>
                <a:srgbClr val="FF0000"/>
              </a:solidFill>
            </a:endParaRPr>
          </a:p>
          <a:p>
            <a:pPr marL="447675" lvl="1">
              <a:buFont typeface="Wingdings" pitchFamily="2" charset="2"/>
              <a:buChar char="§"/>
              <a:defRPr/>
            </a:pPr>
            <a:r>
              <a:rPr lang="hr-HR" sz="1800" dirty="0"/>
              <a:t>Obujam grijanog zraka</a:t>
            </a:r>
            <a:r>
              <a:rPr lang="en-GB" sz="1800" dirty="0"/>
              <a:t> </a:t>
            </a:r>
            <a:r>
              <a:rPr lang="en-GB" sz="1800" dirty="0">
                <a:solidFill>
                  <a:srgbClr val="FF0000"/>
                </a:solidFill>
              </a:rPr>
              <a:t>V=420.03 m</a:t>
            </a:r>
            <a:r>
              <a:rPr lang="en-GB" sz="1800" baseline="30000" dirty="0">
                <a:solidFill>
                  <a:srgbClr val="FF0000"/>
                </a:solidFill>
              </a:rPr>
              <a:t>3</a:t>
            </a:r>
            <a:r>
              <a:rPr lang="en-GB" sz="1800" dirty="0">
                <a:solidFill>
                  <a:srgbClr val="FF0000"/>
                </a:solidFill>
              </a:rPr>
              <a:t>.</a:t>
            </a:r>
            <a:endParaRPr lang="hr-HR" sz="1800" dirty="0">
              <a:solidFill>
                <a:srgbClr val="FF0000"/>
              </a:solidFill>
            </a:endParaRPr>
          </a:p>
          <a:p>
            <a:pPr lvl="1">
              <a:defRPr/>
            </a:pPr>
            <a:endParaRPr lang="hr-HR" sz="2000" dirty="0"/>
          </a:p>
          <a:p>
            <a:pPr marL="263525" indent="-263525">
              <a:defRPr/>
            </a:pPr>
            <a:r>
              <a:rPr lang="hr-HR" sz="2400" dirty="0"/>
              <a:t>Projektirana vrijednost (PHPP)</a:t>
            </a:r>
          </a:p>
          <a:p>
            <a:pPr marL="447675" lvl="1">
              <a:buFont typeface="Wingdings" pitchFamily="2" charset="2"/>
              <a:buChar char="§"/>
              <a:defRPr/>
            </a:pPr>
            <a:r>
              <a:rPr lang="hr-HR" sz="2000" dirty="0"/>
              <a:t>Q”</a:t>
            </a:r>
            <a:r>
              <a:rPr lang="hr-HR" sz="2000" baseline="-25000" dirty="0"/>
              <a:t>H,</a:t>
            </a:r>
            <a:r>
              <a:rPr lang="hr-HR" sz="2000" baseline="-25000" dirty="0" err="1"/>
              <a:t>nd</a:t>
            </a:r>
            <a:r>
              <a:rPr lang="hr-HR" sz="2000" dirty="0"/>
              <a:t> = 11,3 kWh/m</a:t>
            </a:r>
            <a:r>
              <a:rPr lang="hr-HR" sz="2000" baseline="30000" dirty="0"/>
              <a:t>2</a:t>
            </a:r>
            <a:r>
              <a:rPr lang="hr-HR" sz="2000" dirty="0"/>
              <a:t>a</a:t>
            </a:r>
          </a:p>
          <a:p>
            <a:pPr marL="447675" lvl="1">
              <a:buFont typeface="Wingdings" pitchFamily="2" charset="2"/>
              <a:buChar char="§"/>
              <a:defRPr/>
            </a:pPr>
            <a:r>
              <a:rPr lang="hr-HR" sz="2000" dirty="0" err="1"/>
              <a:t>Zrakopropusnost</a:t>
            </a:r>
            <a:r>
              <a:rPr lang="hr-HR" sz="2000" dirty="0"/>
              <a:t> </a:t>
            </a:r>
            <a:r>
              <a:rPr lang="hr-HR" sz="2000" dirty="0">
                <a:solidFill>
                  <a:srgbClr val="FF0000"/>
                </a:solidFill>
              </a:rPr>
              <a:t>n</a:t>
            </a:r>
            <a:r>
              <a:rPr lang="hr-HR" sz="2000" baseline="-25000" dirty="0">
                <a:solidFill>
                  <a:srgbClr val="FF0000"/>
                </a:solidFill>
              </a:rPr>
              <a:t>50</a:t>
            </a:r>
            <a:r>
              <a:rPr lang="hr-HR" sz="2000" dirty="0">
                <a:solidFill>
                  <a:srgbClr val="FF0000"/>
                </a:solidFill>
              </a:rPr>
              <a:t> =0,50 1/h</a:t>
            </a:r>
          </a:p>
        </p:txBody>
      </p:sp>
      <p:pic>
        <p:nvPicPr>
          <p:cNvPr id="52229" name="Picture 3" descr="IMG_34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821" y="3456781"/>
            <a:ext cx="384175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13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sr-Latn-RS"/>
              <a:t>Rezultati</a:t>
            </a:r>
          </a:p>
        </p:txBody>
      </p:sp>
      <p:graphicFrame>
        <p:nvGraphicFramePr>
          <p:cNvPr id="5" name="Table 4"/>
          <p:cNvGraphicFramePr>
            <a:graphicFrameLocks noGrp="1"/>
          </p:cNvGraphicFramePr>
          <p:nvPr/>
        </p:nvGraphicFramePr>
        <p:xfrm>
          <a:off x="755650" y="1916113"/>
          <a:ext cx="7848600" cy="2922588"/>
        </p:xfrm>
        <a:graphic>
          <a:graphicData uri="http://schemas.openxmlformats.org/drawingml/2006/table">
            <a:tbl>
              <a:tblPr>
                <a:tableStyleId>{69CF1AB2-1976-4502-BF36-3FF5EA218861}</a:tableStyleId>
              </a:tblPr>
              <a:tblGrid>
                <a:gridCol w="3882991">
                  <a:extLst>
                    <a:ext uri="{9D8B030D-6E8A-4147-A177-3AD203B41FA5}">
                      <a16:colId xmlns:a16="http://schemas.microsoft.com/office/drawing/2014/main" val="20000"/>
                    </a:ext>
                  </a:extLst>
                </a:gridCol>
                <a:gridCol w="1982803">
                  <a:extLst>
                    <a:ext uri="{9D8B030D-6E8A-4147-A177-3AD203B41FA5}">
                      <a16:colId xmlns:a16="http://schemas.microsoft.com/office/drawing/2014/main" val="20001"/>
                    </a:ext>
                  </a:extLst>
                </a:gridCol>
                <a:gridCol w="1982806">
                  <a:extLst>
                    <a:ext uri="{9D8B030D-6E8A-4147-A177-3AD203B41FA5}">
                      <a16:colId xmlns:a16="http://schemas.microsoft.com/office/drawing/2014/main" val="20002"/>
                    </a:ext>
                  </a:extLst>
                </a:gridCol>
              </a:tblGrid>
              <a:tr h="699588">
                <a:tc>
                  <a:txBody>
                    <a:bodyPr/>
                    <a:lstStyle/>
                    <a:p>
                      <a:pPr algn="r">
                        <a:spcBef>
                          <a:spcPts val="300"/>
                        </a:spcBef>
                        <a:spcAft>
                          <a:spcPts val="0"/>
                        </a:spcAft>
                      </a:pPr>
                      <a:endParaRPr lang="hr-HR" sz="1800" noProof="0">
                        <a:latin typeface="Times New Roman"/>
                        <a:ea typeface="Times New Roman"/>
                        <a:cs typeface="Times New Roman"/>
                      </a:endParaRPr>
                    </a:p>
                  </a:txBody>
                  <a:tcPr marL="68578" marR="68578"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spcBef>
                          <a:spcPts val="300"/>
                        </a:spcBef>
                        <a:spcAft>
                          <a:spcPts val="0"/>
                        </a:spcAft>
                      </a:pPr>
                      <a:r>
                        <a:rPr lang="hr-HR" sz="1800" b="1" noProof="0"/>
                        <a:t>Podtlak</a:t>
                      </a:r>
                      <a:endParaRPr lang="hr-HR" sz="1800" b="1" noProof="0">
                        <a:latin typeface="Times New Roman"/>
                        <a:ea typeface="Times New Roman"/>
                        <a:cs typeface="Times New Roman"/>
                      </a:endParaRPr>
                    </a:p>
                  </a:txBody>
                  <a:tcPr marL="68578" marR="68578"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hr-HR" sz="1800" b="1" noProof="0"/>
                        <a:t>Predtlak</a:t>
                      </a:r>
                      <a:endParaRPr lang="hr-HR" sz="1800" b="1" noProof="0">
                        <a:latin typeface="Times New Roman"/>
                        <a:ea typeface="Times New Roman"/>
                        <a:cs typeface="Times New Roman"/>
                      </a:endParaRPr>
                    </a:p>
                  </a:txBody>
                  <a:tcPr marL="68578" marR="68578" marT="0" marB="0" anchor="ctr">
                    <a:solidFill>
                      <a:schemeClr val="accent1">
                        <a:lumMod val="20000"/>
                        <a:lumOff val="80000"/>
                      </a:schemeClr>
                    </a:solidFill>
                  </a:tcPr>
                </a:tc>
                <a:extLst>
                  <a:ext uri="{0D108BD9-81ED-4DB2-BD59-A6C34878D82A}">
                    <a16:rowId xmlns:a16="http://schemas.microsoft.com/office/drawing/2014/main" val="10000"/>
                  </a:ext>
                </a:extLst>
              </a:tr>
              <a:tr h="586809">
                <a:tc>
                  <a:txBody>
                    <a:bodyPr/>
                    <a:lstStyle/>
                    <a:p>
                      <a:pPr algn="r">
                        <a:spcBef>
                          <a:spcPts val="300"/>
                        </a:spcBef>
                        <a:spcAft>
                          <a:spcPts val="0"/>
                        </a:spcAft>
                      </a:pPr>
                      <a:r>
                        <a:rPr lang="hr-HR" sz="1800" b="1" noProof="0"/>
                        <a:t>Protok zraka pri Δp=50 Pa </a:t>
                      </a:r>
                    </a:p>
                    <a:p>
                      <a:pPr algn="r">
                        <a:spcBef>
                          <a:spcPts val="300"/>
                        </a:spcBef>
                        <a:spcAft>
                          <a:spcPts val="0"/>
                        </a:spcAft>
                      </a:pPr>
                      <a:r>
                        <a:rPr lang="hr-HR" sz="1800" b="1" noProof="0"/>
                        <a:t>[m</a:t>
                      </a:r>
                      <a:r>
                        <a:rPr lang="hr-HR" sz="1800" b="1" baseline="30000" noProof="0"/>
                        <a:t>3</a:t>
                      </a:r>
                      <a:r>
                        <a:rPr lang="hr-HR" sz="1800" b="1" noProof="0"/>
                        <a:t>/h]</a:t>
                      </a:r>
                      <a:endParaRPr lang="hr-HR" sz="1800" b="1" noProof="0">
                        <a:latin typeface="Times New Roman"/>
                        <a:ea typeface="Times New Roman"/>
                        <a:cs typeface="Times New Roman"/>
                      </a:endParaRPr>
                    </a:p>
                  </a:txBody>
                  <a:tcPr marL="68578" marR="68578" marT="0" marB="0" anchor="ctr">
                    <a:solidFill>
                      <a:schemeClr val="accent1">
                        <a:lumMod val="20000"/>
                        <a:lumOff val="80000"/>
                      </a:schemeClr>
                    </a:solidFill>
                  </a:tcPr>
                </a:tc>
                <a:tc>
                  <a:txBody>
                    <a:bodyPr/>
                    <a:lstStyle/>
                    <a:p>
                      <a:pPr algn="ctr">
                        <a:spcBef>
                          <a:spcPts val="300"/>
                        </a:spcBef>
                        <a:spcAft>
                          <a:spcPts val="0"/>
                        </a:spcAft>
                      </a:pPr>
                      <a:r>
                        <a:rPr lang="hr-HR" sz="1800" noProof="0"/>
                        <a:t>1259</a:t>
                      </a:r>
                      <a:endParaRPr lang="hr-HR" sz="1800" noProof="0">
                        <a:latin typeface="Times New Roman"/>
                        <a:ea typeface="Times New Roman"/>
                        <a:cs typeface="Times New Roman"/>
                      </a:endParaRPr>
                    </a:p>
                  </a:txBody>
                  <a:tcPr marL="68578" marR="68578" marT="0" marB="0" anchor="ctr">
                    <a:noFill/>
                  </a:tcPr>
                </a:tc>
                <a:tc>
                  <a:txBody>
                    <a:bodyPr/>
                    <a:lstStyle/>
                    <a:p>
                      <a:pPr algn="ctr">
                        <a:spcBef>
                          <a:spcPts val="300"/>
                        </a:spcBef>
                        <a:spcAft>
                          <a:spcPts val="0"/>
                        </a:spcAft>
                      </a:pPr>
                      <a:r>
                        <a:rPr lang="hr-HR" sz="1800" noProof="0"/>
                        <a:t>1170</a:t>
                      </a:r>
                      <a:endParaRPr lang="hr-HR" sz="1800" noProof="0">
                        <a:latin typeface="Times New Roman"/>
                        <a:ea typeface="Times New Roman"/>
                        <a:cs typeface="Times New Roman"/>
                      </a:endParaRPr>
                    </a:p>
                  </a:txBody>
                  <a:tcPr marL="68578" marR="68578" marT="0" marB="0" anchor="ctr">
                    <a:noFill/>
                  </a:tcPr>
                </a:tc>
                <a:extLst>
                  <a:ext uri="{0D108BD9-81ED-4DB2-BD59-A6C34878D82A}">
                    <a16:rowId xmlns:a16="http://schemas.microsoft.com/office/drawing/2014/main" val="10001"/>
                  </a:ext>
                </a:extLst>
              </a:tr>
              <a:tr h="349794">
                <a:tc>
                  <a:txBody>
                    <a:bodyPr/>
                    <a:lstStyle/>
                    <a:p>
                      <a:pPr algn="r">
                        <a:spcBef>
                          <a:spcPts val="300"/>
                        </a:spcBef>
                        <a:spcAft>
                          <a:spcPts val="0"/>
                        </a:spcAft>
                      </a:pPr>
                      <a:r>
                        <a:rPr lang="hr-HR" sz="1800" b="1" noProof="0"/>
                        <a:t>n</a:t>
                      </a:r>
                      <a:r>
                        <a:rPr lang="hr-HR" sz="1800" b="1" baseline="-25000" noProof="0"/>
                        <a:t>50</a:t>
                      </a:r>
                      <a:r>
                        <a:rPr lang="hr-HR" sz="1800" b="1" noProof="0"/>
                        <a:t> [1/h]</a:t>
                      </a:r>
                      <a:endParaRPr lang="hr-HR" sz="1800" b="1" noProof="0">
                        <a:latin typeface="Times New Roman"/>
                        <a:ea typeface="Times New Roman"/>
                        <a:cs typeface="Times New Roman"/>
                      </a:endParaRPr>
                    </a:p>
                  </a:txBody>
                  <a:tcPr marL="68578" marR="68578" marT="0" marB="0" anchor="ctr">
                    <a:solidFill>
                      <a:schemeClr val="accent1">
                        <a:lumMod val="20000"/>
                        <a:lumOff val="80000"/>
                      </a:schemeClr>
                    </a:solidFill>
                  </a:tcPr>
                </a:tc>
                <a:tc>
                  <a:txBody>
                    <a:bodyPr/>
                    <a:lstStyle/>
                    <a:p>
                      <a:pPr algn="ctr">
                        <a:spcBef>
                          <a:spcPts val="300"/>
                        </a:spcBef>
                        <a:spcAft>
                          <a:spcPts val="0"/>
                        </a:spcAft>
                      </a:pPr>
                      <a:r>
                        <a:rPr lang="hr-HR" sz="1800" noProof="0"/>
                        <a:t>3.00</a:t>
                      </a:r>
                      <a:endParaRPr lang="hr-HR" sz="1800" noProof="0">
                        <a:latin typeface="Times New Roman"/>
                        <a:ea typeface="Times New Roman"/>
                        <a:cs typeface="Times New Roman"/>
                      </a:endParaRPr>
                    </a:p>
                  </a:txBody>
                  <a:tcPr marL="68578" marR="68578" marT="0" marB="0" anchor="ctr">
                    <a:noFill/>
                  </a:tcPr>
                </a:tc>
                <a:tc>
                  <a:txBody>
                    <a:bodyPr/>
                    <a:lstStyle/>
                    <a:p>
                      <a:pPr algn="ctr">
                        <a:spcBef>
                          <a:spcPts val="300"/>
                        </a:spcBef>
                        <a:spcAft>
                          <a:spcPts val="0"/>
                        </a:spcAft>
                      </a:pPr>
                      <a:r>
                        <a:rPr lang="hr-HR" sz="1800" noProof="0"/>
                        <a:t>2.78</a:t>
                      </a:r>
                      <a:endParaRPr lang="hr-HR" sz="1800" noProof="0">
                        <a:latin typeface="Times New Roman"/>
                        <a:ea typeface="Times New Roman"/>
                        <a:cs typeface="Times New Roman"/>
                      </a:endParaRPr>
                    </a:p>
                  </a:txBody>
                  <a:tcPr marL="68578" marR="68578" marT="0" marB="0" anchor="ctr">
                    <a:noFill/>
                  </a:tcPr>
                </a:tc>
                <a:extLst>
                  <a:ext uri="{0D108BD9-81ED-4DB2-BD59-A6C34878D82A}">
                    <a16:rowId xmlns:a16="http://schemas.microsoft.com/office/drawing/2014/main" val="10002"/>
                  </a:ext>
                </a:extLst>
              </a:tr>
              <a:tr h="349794">
                <a:tc>
                  <a:txBody>
                    <a:bodyPr/>
                    <a:lstStyle/>
                    <a:p>
                      <a:pPr algn="r">
                        <a:spcBef>
                          <a:spcPts val="300"/>
                        </a:spcBef>
                        <a:spcAft>
                          <a:spcPts val="0"/>
                        </a:spcAft>
                      </a:pPr>
                      <a:r>
                        <a:rPr lang="hr-HR" sz="1800" b="1" noProof="0"/>
                        <a:t>w</a:t>
                      </a:r>
                      <a:r>
                        <a:rPr lang="hr-HR" sz="1800" b="1" baseline="-25000" noProof="0"/>
                        <a:t>50</a:t>
                      </a:r>
                      <a:r>
                        <a:rPr lang="hr-HR" sz="1800" b="1" noProof="0"/>
                        <a:t> [m</a:t>
                      </a:r>
                      <a:r>
                        <a:rPr lang="hr-HR" sz="1800" b="1" baseline="30000" noProof="0"/>
                        <a:t>3</a:t>
                      </a:r>
                      <a:r>
                        <a:rPr lang="hr-HR" sz="1800" b="1" noProof="0"/>
                        <a:t>/hm</a:t>
                      </a:r>
                      <a:r>
                        <a:rPr lang="hr-HR" sz="1800" b="1" baseline="30000" noProof="0"/>
                        <a:t>2</a:t>
                      </a:r>
                      <a:r>
                        <a:rPr lang="hr-HR" sz="1800" b="1" noProof="0"/>
                        <a:t>]</a:t>
                      </a:r>
                      <a:endParaRPr lang="hr-HR" sz="1800" b="1" noProof="0">
                        <a:latin typeface="Times New Roman"/>
                        <a:ea typeface="Times New Roman"/>
                        <a:cs typeface="Times New Roman"/>
                      </a:endParaRPr>
                    </a:p>
                  </a:txBody>
                  <a:tcPr marL="68578" marR="68578" marT="0" marB="0" anchor="ctr">
                    <a:solidFill>
                      <a:schemeClr val="accent1">
                        <a:lumMod val="20000"/>
                        <a:lumOff val="80000"/>
                      </a:schemeClr>
                    </a:solidFill>
                  </a:tcPr>
                </a:tc>
                <a:tc>
                  <a:txBody>
                    <a:bodyPr/>
                    <a:lstStyle/>
                    <a:p>
                      <a:pPr algn="ctr">
                        <a:spcBef>
                          <a:spcPts val="300"/>
                        </a:spcBef>
                        <a:spcAft>
                          <a:spcPts val="0"/>
                        </a:spcAft>
                      </a:pPr>
                      <a:r>
                        <a:rPr lang="hr-HR" sz="1800" noProof="0" dirty="0"/>
                        <a:t>3.674</a:t>
                      </a:r>
                      <a:endParaRPr lang="hr-HR" sz="1800" noProof="0" dirty="0">
                        <a:latin typeface="Times New Roman"/>
                        <a:ea typeface="Times New Roman"/>
                        <a:cs typeface="Times New Roman"/>
                      </a:endParaRPr>
                    </a:p>
                  </a:txBody>
                  <a:tcPr marL="68578" marR="68578" marT="0" marB="0" anchor="ctr">
                    <a:solidFill>
                      <a:srgbClr val="FFC000"/>
                    </a:solidFill>
                  </a:tcPr>
                </a:tc>
                <a:tc>
                  <a:txBody>
                    <a:bodyPr/>
                    <a:lstStyle/>
                    <a:p>
                      <a:pPr algn="ctr">
                        <a:spcBef>
                          <a:spcPts val="300"/>
                        </a:spcBef>
                        <a:spcAft>
                          <a:spcPts val="0"/>
                        </a:spcAft>
                      </a:pPr>
                      <a:r>
                        <a:rPr lang="hr-HR" sz="1800" noProof="0" dirty="0"/>
                        <a:t>3.414</a:t>
                      </a:r>
                      <a:endParaRPr lang="hr-HR" sz="1800" noProof="0" dirty="0">
                        <a:latin typeface="Times New Roman"/>
                        <a:ea typeface="Times New Roman"/>
                        <a:cs typeface="Times New Roman"/>
                      </a:endParaRPr>
                    </a:p>
                  </a:txBody>
                  <a:tcPr marL="68578" marR="68578" marT="0" marB="0" anchor="ctr">
                    <a:solidFill>
                      <a:srgbClr val="FFC000"/>
                    </a:solidFill>
                  </a:tcPr>
                </a:tc>
                <a:extLst>
                  <a:ext uri="{0D108BD9-81ED-4DB2-BD59-A6C34878D82A}">
                    <a16:rowId xmlns:a16="http://schemas.microsoft.com/office/drawing/2014/main" val="10003"/>
                  </a:ext>
                </a:extLst>
              </a:tr>
              <a:tr h="349794">
                <a:tc>
                  <a:txBody>
                    <a:bodyPr/>
                    <a:lstStyle/>
                    <a:p>
                      <a:pPr algn="r">
                        <a:spcBef>
                          <a:spcPts val="300"/>
                        </a:spcBef>
                        <a:spcAft>
                          <a:spcPts val="0"/>
                        </a:spcAft>
                      </a:pPr>
                      <a:r>
                        <a:rPr lang="hr-HR" sz="1800" b="1" noProof="0"/>
                        <a:t>ELA [cm</a:t>
                      </a:r>
                      <a:r>
                        <a:rPr lang="hr-HR" sz="1800" b="1" baseline="30000" noProof="0"/>
                        <a:t>2</a:t>
                      </a:r>
                      <a:r>
                        <a:rPr lang="hr-HR" sz="1800" b="1" noProof="0"/>
                        <a:t>]</a:t>
                      </a:r>
                      <a:endParaRPr lang="hr-HR" sz="1800" b="1" noProof="0">
                        <a:latin typeface="Times New Roman"/>
                        <a:ea typeface="Times New Roman"/>
                        <a:cs typeface="Times New Roman"/>
                      </a:endParaRPr>
                    </a:p>
                  </a:txBody>
                  <a:tcPr marL="68578" marR="68578" marT="0" marB="0" anchor="ctr">
                    <a:solidFill>
                      <a:schemeClr val="accent1">
                        <a:lumMod val="20000"/>
                        <a:lumOff val="80000"/>
                      </a:schemeClr>
                    </a:solidFill>
                  </a:tcPr>
                </a:tc>
                <a:tc>
                  <a:txBody>
                    <a:bodyPr/>
                    <a:lstStyle/>
                    <a:p>
                      <a:pPr algn="ctr">
                        <a:spcBef>
                          <a:spcPts val="300"/>
                        </a:spcBef>
                        <a:spcAft>
                          <a:spcPts val="0"/>
                        </a:spcAft>
                      </a:pPr>
                      <a:r>
                        <a:rPr lang="hr-HR" sz="1800" noProof="0"/>
                        <a:t>628</a:t>
                      </a:r>
                      <a:endParaRPr lang="hr-HR" sz="1800" noProof="0">
                        <a:latin typeface="Times New Roman"/>
                        <a:ea typeface="Times New Roman"/>
                        <a:cs typeface="Times New Roman"/>
                      </a:endParaRPr>
                    </a:p>
                  </a:txBody>
                  <a:tcPr marL="68578" marR="68578" marT="0" marB="0" anchor="ctr">
                    <a:noFill/>
                  </a:tcPr>
                </a:tc>
                <a:tc>
                  <a:txBody>
                    <a:bodyPr/>
                    <a:lstStyle/>
                    <a:p>
                      <a:pPr algn="ctr">
                        <a:spcBef>
                          <a:spcPts val="300"/>
                        </a:spcBef>
                        <a:spcAft>
                          <a:spcPts val="0"/>
                        </a:spcAft>
                      </a:pPr>
                      <a:r>
                        <a:rPr lang="hr-HR" sz="1800" noProof="0"/>
                        <a:t>583</a:t>
                      </a:r>
                      <a:endParaRPr lang="hr-HR" sz="1800" noProof="0">
                        <a:latin typeface="Times New Roman"/>
                        <a:ea typeface="Times New Roman"/>
                        <a:cs typeface="Times New Roman"/>
                      </a:endParaRPr>
                    </a:p>
                  </a:txBody>
                  <a:tcPr marL="68578" marR="68578" marT="0" marB="0" anchor="ctr">
                    <a:noFill/>
                  </a:tcPr>
                </a:tc>
                <a:extLst>
                  <a:ext uri="{0D108BD9-81ED-4DB2-BD59-A6C34878D82A}">
                    <a16:rowId xmlns:a16="http://schemas.microsoft.com/office/drawing/2014/main" val="10004"/>
                  </a:ext>
                </a:extLst>
              </a:tr>
              <a:tr h="586809">
                <a:tc>
                  <a:txBody>
                    <a:bodyPr/>
                    <a:lstStyle/>
                    <a:p>
                      <a:pPr algn="r">
                        <a:spcBef>
                          <a:spcPts val="300"/>
                        </a:spcBef>
                        <a:spcAft>
                          <a:spcPts val="0"/>
                        </a:spcAft>
                      </a:pPr>
                      <a:r>
                        <a:rPr lang="hr-HR" sz="1800" b="1" noProof="0"/>
                        <a:t>ELA </a:t>
                      </a:r>
                    </a:p>
                    <a:p>
                      <a:pPr algn="r">
                        <a:spcBef>
                          <a:spcPts val="300"/>
                        </a:spcBef>
                        <a:spcAft>
                          <a:spcPts val="0"/>
                        </a:spcAft>
                      </a:pPr>
                      <a:r>
                        <a:rPr lang="hr-HR" sz="1800" b="1" noProof="0"/>
                        <a:t>[% ploštine</a:t>
                      </a:r>
                      <a:r>
                        <a:rPr lang="hr-HR" sz="1800" b="1" baseline="0" noProof="0"/>
                        <a:t> vanjske ovojnice zgrade]</a:t>
                      </a:r>
                      <a:endParaRPr lang="hr-HR" sz="1800" b="1" noProof="0">
                        <a:latin typeface="Times New Roman"/>
                        <a:ea typeface="Times New Roman"/>
                        <a:cs typeface="Times New Roman"/>
                      </a:endParaRPr>
                    </a:p>
                  </a:txBody>
                  <a:tcPr marL="68578" marR="68578" marT="0" marB="0" anchor="ctr">
                    <a:solidFill>
                      <a:schemeClr val="accent1">
                        <a:lumMod val="20000"/>
                        <a:lumOff val="80000"/>
                      </a:schemeClr>
                    </a:solidFill>
                  </a:tcPr>
                </a:tc>
                <a:tc>
                  <a:txBody>
                    <a:bodyPr/>
                    <a:lstStyle/>
                    <a:p>
                      <a:pPr algn="ctr">
                        <a:spcBef>
                          <a:spcPts val="300"/>
                        </a:spcBef>
                        <a:spcAft>
                          <a:spcPts val="0"/>
                        </a:spcAft>
                      </a:pPr>
                      <a:r>
                        <a:rPr lang="hr-HR" sz="1800" noProof="0"/>
                        <a:t>0.018 </a:t>
                      </a:r>
                      <a:endParaRPr lang="hr-HR" sz="1800" noProof="0">
                        <a:latin typeface="Times New Roman"/>
                        <a:ea typeface="Times New Roman"/>
                        <a:cs typeface="Times New Roman"/>
                      </a:endParaRPr>
                    </a:p>
                  </a:txBody>
                  <a:tcPr marL="68578" marR="68578" marT="0" marB="0" anchor="ctr">
                    <a:noFill/>
                  </a:tcPr>
                </a:tc>
                <a:tc>
                  <a:txBody>
                    <a:bodyPr/>
                    <a:lstStyle/>
                    <a:p>
                      <a:pPr algn="ctr">
                        <a:spcBef>
                          <a:spcPts val="300"/>
                        </a:spcBef>
                        <a:spcAft>
                          <a:spcPts val="0"/>
                        </a:spcAft>
                      </a:pPr>
                      <a:r>
                        <a:rPr lang="hr-HR" sz="1800" noProof="0" dirty="0"/>
                        <a:t>0.017</a:t>
                      </a:r>
                      <a:endParaRPr lang="hr-HR" sz="1800" noProof="0" dirty="0">
                        <a:latin typeface="Times New Roman"/>
                        <a:ea typeface="Times New Roman"/>
                        <a:cs typeface="Times New Roman"/>
                      </a:endParaRPr>
                    </a:p>
                  </a:txBody>
                  <a:tcPr marL="68578" marR="68578" marT="0" marB="0" anchor="ctr">
                    <a:noFill/>
                  </a:tcPr>
                </a:tc>
                <a:extLst>
                  <a:ext uri="{0D108BD9-81ED-4DB2-BD59-A6C34878D82A}">
                    <a16:rowId xmlns:a16="http://schemas.microsoft.com/office/drawing/2014/main" val="10005"/>
                  </a:ext>
                </a:extLst>
              </a:tr>
            </a:tbl>
          </a:graphicData>
        </a:graphic>
      </p:graphicFrame>
      <p:sp>
        <p:nvSpPr>
          <p:cNvPr id="6" name="Rectangle 5"/>
          <p:cNvSpPr/>
          <p:nvPr/>
        </p:nvSpPr>
        <p:spPr>
          <a:xfrm>
            <a:off x="4500563" y="3860800"/>
            <a:ext cx="4248150" cy="1152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94890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1000" fill="hold"/>
                                        <p:tgtEl>
                                          <p:spTgt spid="6"/>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682620F-28C0-424F-804D-EC4FAF96146A}"/>
              </a:ext>
            </a:extLst>
          </p:cNvPr>
          <p:cNvSpPr>
            <a:spLocks noGrp="1"/>
          </p:cNvSpPr>
          <p:nvPr>
            <p:ph type="title"/>
          </p:nvPr>
        </p:nvSpPr>
        <p:spPr/>
        <p:txBody>
          <a:bodyPr/>
          <a:lstStyle/>
          <a:p>
            <a:r>
              <a:rPr lang="hr-HR" altLang="sr-Latn-RS">
                <a:solidFill>
                  <a:srgbClr val="FF6600"/>
                </a:solidFill>
              </a:rPr>
              <a:t>Prozor u sobi u prizemlju</a:t>
            </a:r>
            <a:endParaRPr lang="en-US" altLang="sr-Latn-RS"/>
          </a:p>
        </p:txBody>
      </p:sp>
      <p:sp>
        <p:nvSpPr>
          <p:cNvPr id="4" name="Slide Number Placeholder 3">
            <a:extLst>
              <a:ext uri="{FF2B5EF4-FFF2-40B4-BE49-F238E27FC236}">
                <a16:creationId xmlns:a16="http://schemas.microsoft.com/office/drawing/2014/main" id="{25CFF0DB-1CDF-4A7A-985E-793569A50A87}"/>
              </a:ext>
            </a:extLst>
          </p:cNvPr>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00BFD2-F107-4E4E-88AE-B64B28330921}" type="slidenum">
              <a:rPr lang="en-US" altLang="sr-Latn-RS">
                <a:solidFill>
                  <a:srgbClr val="FFFFFF"/>
                </a:solidFill>
                <a:latin typeface="Times New Roman" panose="02020603050405020304" pitchFamily="18" charset="0"/>
                <a:cs typeface="Times New Roman" panose="02020603050405020304" pitchFamily="18" charset="0"/>
              </a:rPr>
              <a:pPr eaLnBrk="1" hangingPunct="1"/>
              <a:t>34</a:t>
            </a:fld>
            <a:endParaRPr lang="en-US" altLang="sr-Latn-RS">
              <a:solidFill>
                <a:srgbClr val="FFFFFF"/>
              </a:solidFill>
              <a:latin typeface="Times New Roman" panose="02020603050405020304" pitchFamily="18" charset="0"/>
              <a:cs typeface="Times New Roman" panose="02020603050405020304" pitchFamily="18" charset="0"/>
            </a:endParaRPr>
          </a:p>
        </p:txBody>
      </p:sp>
      <p:pic>
        <p:nvPicPr>
          <p:cNvPr id="13316" name="Picture 2">
            <a:extLst>
              <a:ext uri="{FF2B5EF4-FFF2-40B4-BE49-F238E27FC236}">
                <a16:creationId xmlns:a16="http://schemas.microsoft.com/office/drawing/2014/main" id="{6AB4AFB0-7A68-4536-92F5-D886B53C5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221163"/>
            <a:ext cx="38401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a:extLst>
              <a:ext uri="{FF2B5EF4-FFF2-40B4-BE49-F238E27FC236}">
                <a16:creationId xmlns:a16="http://schemas.microsoft.com/office/drawing/2014/main" id="{2D902CDA-E5D0-46B3-B666-643DECF18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221163"/>
            <a:ext cx="383063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a:extLst>
              <a:ext uri="{FF2B5EF4-FFF2-40B4-BE49-F238E27FC236}">
                <a16:creationId xmlns:a16="http://schemas.microsoft.com/office/drawing/2014/main" id="{B16B455F-46C8-4F11-B513-7309EBA74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484313"/>
            <a:ext cx="38290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5">
            <a:extLst>
              <a:ext uri="{FF2B5EF4-FFF2-40B4-BE49-F238E27FC236}">
                <a16:creationId xmlns:a16="http://schemas.microsoft.com/office/drawing/2014/main" id="{AD796775-1DD4-4186-80B4-7F9380BCB3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188" y="1484313"/>
            <a:ext cx="342106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A03AFE84-3DD4-464B-94EF-955A282F5704}"/>
              </a:ext>
            </a:extLst>
          </p:cNvPr>
          <p:cNvCxnSpPr/>
          <p:nvPr/>
        </p:nvCxnSpPr>
        <p:spPr>
          <a:xfrm flipV="1">
            <a:off x="900113" y="4797425"/>
            <a:ext cx="431800" cy="11525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3D6E35C-8BA7-4226-AA13-BE4257C73FD1}"/>
              </a:ext>
            </a:extLst>
          </p:cNvPr>
          <p:cNvCxnSpPr/>
          <p:nvPr/>
        </p:nvCxnSpPr>
        <p:spPr>
          <a:xfrm flipV="1">
            <a:off x="2411413" y="4797425"/>
            <a:ext cx="431800" cy="11525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3C261B-3A99-4E78-8D0E-4D7FA2C78E9A}"/>
              </a:ext>
            </a:extLst>
          </p:cNvPr>
          <p:cNvCxnSpPr/>
          <p:nvPr/>
        </p:nvCxnSpPr>
        <p:spPr>
          <a:xfrm flipH="1">
            <a:off x="6875463" y="4437063"/>
            <a:ext cx="1152525" cy="7921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BD9617-091D-4BE3-BB1B-8E480ED2C870}"/>
              </a:ext>
            </a:extLst>
          </p:cNvPr>
          <p:cNvCxnSpPr/>
          <p:nvPr/>
        </p:nvCxnSpPr>
        <p:spPr>
          <a:xfrm flipH="1">
            <a:off x="7164388" y="2133600"/>
            <a:ext cx="1152525" cy="7905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324" name="TextBox 15">
            <a:extLst>
              <a:ext uri="{FF2B5EF4-FFF2-40B4-BE49-F238E27FC236}">
                <a16:creationId xmlns:a16="http://schemas.microsoft.com/office/drawing/2014/main" id="{B148C33D-0FE2-4457-B559-905DA097CD7E}"/>
              </a:ext>
            </a:extLst>
          </p:cNvPr>
          <p:cNvSpPr txBox="1">
            <a:spLocks noChangeArrowheads="1"/>
          </p:cNvSpPr>
          <p:nvPr/>
        </p:nvSpPr>
        <p:spPr bwMode="auto">
          <a:xfrm>
            <a:off x="395288" y="141287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r-HR" altLang="sr-Latn-RS"/>
              <a:t>Prije ispitivanja</a:t>
            </a:r>
            <a:endParaRPr lang="en-US" altLang="sr-Latn-RS"/>
          </a:p>
        </p:txBody>
      </p:sp>
      <p:sp>
        <p:nvSpPr>
          <p:cNvPr id="13325" name="TextBox 16">
            <a:extLst>
              <a:ext uri="{FF2B5EF4-FFF2-40B4-BE49-F238E27FC236}">
                <a16:creationId xmlns:a16="http://schemas.microsoft.com/office/drawing/2014/main" id="{8F6AEF57-4FD1-4B9E-B198-ADF41F4C8BE6}"/>
              </a:ext>
            </a:extLst>
          </p:cNvPr>
          <p:cNvSpPr txBox="1">
            <a:spLocks noChangeArrowheads="1"/>
          </p:cNvSpPr>
          <p:nvPr/>
        </p:nvSpPr>
        <p:spPr bwMode="auto">
          <a:xfrm>
            <a:off x="6300788" y="6092825"/>
            <a:ext cx="2303462" cy="646113"/>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r-HR" altLang="sr-Latn-RS"/>
              <a:t>Tijekom ispitivanja - ispuhivanje</a:t>
            </a:r>
            <a:endParaRPr lang="en-US" altLang="sr-Latn-RS"/>
          </a:p>
        </p:txBody>
      </p:sp>
    </p:spTree>
    <p:extLst>
      <p:ext uri="{BB962C8B-B14F-4D97-AF65-F5344CB8AC3E}">
        <p14:creationId xmlns:p14="http://schemas.microsoft.com/office/powerpoint/2010/main" val="1600053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E6AD145-006B-49B5-AD8B-6CA99ED60A61}"/>
              </a:ext>
            </a:extLst>
          </p:cNvPr>
          <p:cNvSpPr>
            <a:spLocks noGrp="1"/>
          </p:cNvSpPr>
          <p:nvPr>
            <p:ph type="title"/>
          </p:nvPr>
        </p:nvSpPr>
        <p:spPr/>
        <p:txBody>
          <a:bodyPr/>
          <a:lstStyle/>
          <a:p>
            <a:r>
              <a:rPr lang="hr-HR" altLang="sr-Latn-RS">
                <a:solidFill>
                  <a:srgbClr val="FF6600"/>
                </a:solidFill>
              </a:rPr>
              <a:t>Instalacije</a:t>
            </a:r>
            <a:endParaRPr lang="en-US" altLang="sr-Latn-RS">
              <a:solidFill>
                <a:srgbClr val="FF6600"/>
              </a:solidFill>
            </a:endParaRPr>
          </a:p>
        </p:txBody>
      </p:sp>
      <p:sp>
        <p:nvSpPr>
          <p:cNvPr id="14339" name="Content Placeholder 2">
            <a:extLst>
              <a:ext uri="{FF2B5EF4-FFF2-40B4-BE49-F238E27FC236}">
                <a16:creationId xmlns:a16="http://schemas.microsoft.com/office/drawing/2014/main" id="{E5BE7476-AB0D-4F21-B0FD-73E1FA6DEA63}"/>
              </a:ext>
            </a:extLst>
          </p:cNvPr>
          <p:cNvSpPr>
            <a:spLocks noGrp="1"/>
          </p:cNvSpPr>
          <p:nvPr>
            <p:ph sz="quarter" idx="1"/>
          </p:nvPr>
        </p:nvSpPr>
        <p:spPr>
          <a:xfrm>
            <a:off x="431800" y="1700213"/>
            <a:ext cx="8280400" cy="4319587"/>
          </a:xfrm>
        </p:spPr>
        <p:txBody>
          <a:bodyPr/>
          <a:lstStyle/>
          <a:p>
            <a:endParaRPr lang="sr-Latn-RS" altLang="sr-Latn-RS"/>
          </a:p>
        </p:txBody>
      </p:sp>
      <p:sp>
        <p:nvSpPr>
          <p:cNvPr id="4" name="Slide Number Placeholder 3">
            <a:extLst>
              <a:ext uri="{FF2B5EF4-FFF2-40B4-BE49-F238E27FC236}">
                <a16:creationId xmlns:a16="http://schemas.microsoft.com/office/drawing/2014/main" id="{3EF59893-0843-4081-89F1-7B5053A2767F}"/>
              </a:ext>
            </a:extLst>
          </p:cNvPr>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B932BC9-244E-4DE1-A0E9-4DEF7785CEDD}" type="slidenum">
              <a:rPr lang="en-US" altLang="sr-Latn-RS">
                <a:solidFill>
                  <a:srgbClr val="FFFFFF"/>
                </a:solidFill>
                <a:latin typeface="Times New Roman" panose="02020603050405020304" pitchFamily="18" charset="0"/>
                <a:cs typeface="Times New Roman" panose="02020603050405020304" pitchFamily="18" charset="0"/>
              </a:rPr>
              <a:pPr eaLnBrk="1" hangingPunct="1"/>
              <a:t>35</a:t>
            </a:fld>
            <a:endParaRPr lang="en-US" altLang="sr-Latn-RS">
              <a:solidFill>
                <a:srgbClr val="FFFFFF"/>
              </a:solidFill>
              <a:latin typeface="Times New Roman" panose="02020603050405020304" pitchFamily="18" charset="0"/>
              <a:cs typeface="Times New Roman" panose="02020603050405020304" pitchFamily="18" charset="0"/>
            </a:endParaRPr>
          </a:p>
        </p:txBody>
      </p:sp>
      <p:pic>
        <p:nvPicPr>
          <p:cNvPr id="27650" name="Picture 2">
            <a:extLst>
              <a:ext uri="{FF2B5EF4-FFF2-40B4-BE49-F238E27FC236}">
                <a16:creationId xmlns:a16="http://schemas.microsoft.com/office/drawing/2014/main" id="{82C45CD7-E3EC-4DCE-A91F-BD32502C8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557338"/>
            <a:ext cx="38052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a:extLst>
              <a:ext uri="{FF2B5EF4-FFF2-40B4-BE49-F238E27FC236}">
                <a16:creationId xmlns:a16="http://schemas.microsoft.com/office/drawing/2014/main" id="{5D083E78-6738-4CD5-B447-E82A591A5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149725"/>
            <a:ext cx="33845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a:extLst>
              <a:ext uri="{FF2B5EF4-FFF2-40B4-BE49-F238E27FC236}">
                <a16:creationId xmlns:a16="http://schemas.microsoft.com/office/drawing/2014/main" id="{6A86EB65-951F-48D9-BE60-C78D3BFCA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557338"/>
            <a:ext cx="378618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CD0AC213-5FDF-4184-89FD-5A6A7DE97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149725"/>
            <a:ext cx="33591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8">
            <a:extLst>
              <a:ext uri="{FF2B5EF4-FFF2-40B4-BE49-F238E27FC236}">
                <a16:creationId xmlns:a16="http://schemas.microsoft.com/office/drawing/2014/main" id="{E33AC89A-1CEA-4E9D-BAFF-065D4B07FE19}"/>
              </a:ext>
            </a:extLst>
          </p:cNvPr>
          <p:cNvSpPr txBox="1">
            <a:spLocks noChangeArrowheads="1"/>
          </p:cNvSpPr>
          <p:nvPr/>
        </p:nvSpPr>
        <p:spPr bwMode="auto">
          <a:xfrm>
            <a:off x="3492500" y="4221163"/>
            <a:ext cx="2303463" cy="584200"/>
          </a:xfrm>
          <a:prstGeom prst="rect">
            <a:avLst/>
          </a:prstGeom>
          <a:solidFill>
            <a:schemeClr val="bg1"/>
          </a:solidFill>
          <a:ln w="9525">
            <a:solidFill>
              <a:srgbClr val="FF66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r-HR" altLang="sr-Latn-RS" sz="1600"/>
              <a:t>Tijekom ispitivanja - napuhavanje</a:t>
            </a:r>
            <a:endParaRPr lang="en-US" altLang="sr-Latn-RS" sz="1600"/>
          </a:p>
        </p:txBody>
      </p:sp>
      <p:pic>
        <p:nvPicPr>
          <p:cNvPr id="27654" name="Picture 6">
            <a:extLst>
              <a:ext uri="{FF2B5EF4-FFF2-40B4-BE49-F238E27FC236}">
                <a16:creationId xmlns:a16="http://schemas.microsoft.com/office/drawing/2014/main" id="{95FD5D18-38E3-413C-9710-687839555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2205038"/>
            <a:ext cx="5314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16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7652"/>
                                        </p:tgtEl>
                                      </p:cBhvr>
                                    </p:animEffect>
                                    <p:set>
                                      <p:cBhvr>
                                        <p:cTn id="7" dur="1" fill="hold">
                                          <p:stCondLst>
                                            <p:cond delay="499"/>
                                          </p:stCondLst>
                                        </p:cTn>
                                        <p:tgtEl>
                                          <p:spTgt spid="27652"/>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7653"/>
                                        </p:tgtEl>
                                      </p:cBhvr>
                                    </p:animEffect>
                                    <p:set>
                                      <p:cBhvr>
                                        <p:cTn id="10" dur="1" fill="hold">
                                          <p:stCondLst>
                                            <p:cond delay="499"/>
                                          </p:stCondLst>
                                        </p:cTn>
                                        <p:tgtEl>
                                          <p:spTgt spid="27653"/>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27650"/>
                                        </p:tgtEl>
                                      </p:cBhvr>
                                    </p:animEffect>
                                    <p:set>
                                      <p:cBhvr>
                                        <p:cTn id="13" dur="1" fill="hold">
                                          <p:stCondLst>
                                            <p:cond delay="499"/>
                                          </p:stCondLst>
                                        </p:cTn>
                                        <p:tgtEl>
                                          <p:spTgt spid="27650"/>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27651"/>
                                        </p:tgtEl>
                                      </p:cBhvr>
                                    </p:animEffect>
                                    <p:set>
                                      <p:cBhvr>
                                        <p:cTn id="16" dur="1" fill="hold">
                                          <p:stCondLst>
                                            <p:cond delay="499"/>
                                          </p:stCondLst>
                                        </p:cTn>
                                        <p:tgtEl>
                                          <p:spTgt spid="27651"/>
                                        </p:tgtEl>
                                        <p:attrNameLst>
                                          <p:attrName>style.visibility</p:attrName>
                                        </p:attrNameLst>
                                      </p:cBhvr>
                                      <p:to>
                                        <p:strVal val="hidden"/>
                                      </p:to>
                                    </p:set>
                                  </p:childTnLst>
                                </p:cTn>
                              </p:par>
                            </p:childTnLst>
                          </p:cTn>
                        </p:par>
                        <p:par>
                          <p:cTn id="17" fill="hold" nodeType="afterGroup">
                            <p:stCondLst>
                              <p:cond delay="500"/>
                            </p:stCondLst>
                            <p:childTnLst>
                              <p:par>
                                <p:cTn id="18" presetID="3" presetClass="entr" presetSubtype="10" fill="hold" nodeType="afterEffect">
                                  <p:stCondLst>
                                    <p:cond delay="0"/>
                                  </p:stCondLst>
                                  <p:childTnLst>
                                    <p:set>
                                      <p:cBhvr>
                                        <p:cTn id="19" dur="1" fill="hold">
                                          <p:stCondLst>
                                            <p:cond delay="0"/>
                                          </p:stCondLst>
                                        </p:cTn>
                                        <p:tgtEl>
                                          <p:spTgt spid="27654"/>
                                        </p:tgtEl>
                                        <p:attrNameLst>
                                          <p:attrName>style.visibility</p:attrName>
                                        </p:attrNameLst>
                                      </p:cBhvr>
                                      <p:to>
                                        <p:strVal val="visible"/>
                                      </p:to>
                                    </p:set>
                                    <p:animEffect transition="in" filter="blinds(horizontal)">
                                      <p:cBhvr>
                                        <p:cTn id="20"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5111015" y="314508"/>
            <a:ext cx="3565354"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Aft>
                <a:spcPts val="300"/>
              </a:spcAft>
            </a:pPr>
            <a:r>
              <a:rPr lang="hr-HR" sz="1400" b="1" dirty="0">
                <a:latin typeface="Chaparral Pro" pitchFamily="18" charset="0"/>
              </a:rPr>
              <a:t>Prva ECO-SANDWICH® obiteljska kuća  </a:t>
            </a:r>
          </a:p>
          <a:p>
            <a:pPr algn="r">
              <a:spcAft>
                <a:spcPts val="300"/>
              </a:spcAft>
            </a:pPr>
            <a:r>
              <a:rPr lang="hr-HR" sz="1400" b="1" dirty="0">
                <a:latin typeface="Chaparral Pro" pitchFamily="18" charset="0"/>
              </a:rPr>
              <a:t>APOS Koprivnica</a:t>
            </a:r>
          </a:p>
          <a:p>
            <a:pPr algn="r">
              <a:spcAft>
                <a:spcPts val="300"/>
              </a:spcAft>
            </a:pPr>
            <a:r>
              <a:rPr lang="ta-IN" sz="1400" dirty="0">
                <a:latin typeface="Chaparral Pro" pitchFamily="18" charset="0"/>
              </a:rPr>
              <a:t>Autor</a:t>
            </a:r>
            <a:r>
              <a:rPr lang="hr-HR" sz="1400" dirty="0">
                <a:latin typeface="Chaparral Pro" pitchFamily="18" charset="0"/>
              </a:rPr>
              <a:t>:</a:t>
            </a:r>
            <a:r>
              <a:rPr lang="ta-IN" sz="1400" dirty="0">
                <a:latin typeface="Chaparral Pro" pitchFamily="18" charset="0"/>
              </a:rPr>
              <a:t> Lj</a:t>
            </a:r>
            <a:r>
              <a:rPr lang="hr-HR" sz="1400" dirty="0" err="1">
                <a:latin typeface="Chaparral Pro" pitchFamily="18" charset="0"/>
              </a:rPr>
              <a:t>ubomir</a:t>
            </a:r>
            <a:r>
              <a:rPr lang="hr-HR" sz="1400" dirty="0">
                <a:latin typeface="Chaparral Pro" pitchFamily="18" charset="0"/>
              </a:rPr>
              <a:t> </a:t>
            </a:r>
            <a:r>
              <a:rPr lang="ta-IN" sz="1400" dirty="0">
                <a:latin typeface="Chaparral Pro" pitchFamily="18" charset="0"/>
              </a:rPr>
              <a:t>M</a:t>
            </a:r>
            <a:r>
              <a:rPr lang="hr-HR" sz="1400" dirty="0" err="1">
                <a:latin typeface="Chaparral Pro" pitchFamily="18" charset="0"/>
              </a:rPr>
              <a:t>iščević</a:t>
            </a:r>
            <a:r>
              <a:rPr lang="hr-HR" sz="1400" dirty="0">
                <a:latin typeface="Chaparral Pro" pitchFamily="18" charset="0"/>
              </a:rPr>
              <a:t>, 2015.</a:t>
            </a:r>
            <a:r>
              <a:rPr lang="ta-IN" sz="1400" dirty="0">
                <a:latin typeface="Chaparral Pro" pitchFamily="18" charset="0"/>
              </a:rPr>
              <a:t> </a:t>
            </a:r>
            <a:endParaRPr lang="en-US" sz="1400" dirty="0">
              <a:latin typeface="Chaparral Pro" pitchFamily="18" charset="0"/>
            </a:endParaRPr>
          </a:p>
        </p:txBody>
      </p:sp>
      <p:sp>
        <p:nvSpPr>
          <p:cNvPr id="2" name="Title 1"/>
          <p:cNvSpPr>
            <a:spLocks noGrp="1"/>
          </p:cNvSpPr>
          <p:nvPr>
            <p:ph type="title"/>
          </p:nvPr>
        </p:nvSpPr>
        <p:spPr>
          <a:xfrm>
            <a:off x="295276" y="228600"/>
            <a:ext cx="8848724" cy="987425"/>
          </a:xfrm>
        </p:spPr>
        <p:txBody>
          <a:bodyPr/>
          <a:lstStyle/>
          <a:p>
            <a:pPr algn="l"/>
            <a:r>
              <a:rPr lang="hr-HR" dirty="0"/>
              <a:t>Primjer ispitivanja</a:t>
            </a:r>
          </a:p>
        </p:txBody>
      </p:sp>
      <p:pic>
        <p:nvPicPr>
          <p:cNvPr id="2050" name="Picture 2" descr="1. EKO-SANDWICH KU&amp;Cacute;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6968" y="1317715"/>
            <a:ext cx="1620402" cy="24306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 EKO-SANDWICH KU&amp;Cacute;A"/>
          <p:cNvPicPr>
            <a:picLocks noChangeAspect="1" noChangeArrowheads="1"/>
          </p:cNvPicPr>
          <p:nvPr/>
        </p:nvPicPr>
        <p:blipFill rotWithShape="1">
          <a:blip r:embed="rId3">
            <a:extLst>
              <a:ext uri="{28A0092B-C50C-407E-A947-70E740481C1C}">
                <a14:useLocalDpi xmlns:a14="http://schemas.microsoft.com/office/drawing/2010/main" val="0"/>
              </a:ext>
            </a:extLst>
          </a:blip>
          <a:srcRect r="29422"/>
          <a:stretch/>
        </p:blipFill>
        <p:spPr bwMode="auto">
          <a:xfrm>
            <a:off x="3991224" y="1317715"/>
            <a:ext cx="2581026" cy="24335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 EKO-SANDWICH KU&amp;Cacut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23" y="3514229"/>
            <a:ext cx="3384283" cy="3132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 EKO-SANDWICH KU&amp;Cacut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224" y="3800648"/>
            <a:ext cx="4276146" cy="28455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 EKO-SANDWICH KU&amp;Cacute;A"/>
          <p:cNvPicPr>
            <a:picLocks noChangeAspect="1" noChangeArrowheads="1"/>
          </p:cNvPicPr>
          <p:nvPr/>
        </p:nvPicPr>
        <p:blipFill rotWithShape="1">
          <a:blip r:embed="rId6">
            <a:extLst>
              <a:ext uri="{28A0092B-C50C-407E-A947-70E740481C1C}">
                <a14:useLocalDpi xmlns:a14="http://schemas.microsoft.com/office/drawing/2010/main" val="0"/>
              </a:ext>
            </a:extLst>
          </a:blip>
          <a:srcRect l="3109" b="7547"/>
          <a:stretch/>
        </p:blipFill>
        <p:spPr bwMode="auto">
          <a:xfrm>
            <a:off x="532223" y="1317715"/>
            <a:ext cx="3384283" cy="214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18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Rezultati ispitivanja</a:t>
            </a:r>
          </a:p>
        </p:txBody>
      </p:sp>
      <p:graphicFrame>
        <p:nvGraphicFramePr>
          <p:cNvPr id="5" name="Content Placeholder 4"/>
          <p:cNvGraphicFramePr>
            <a:graphicFrameLocks noGrp="1"/>
          </p:cNvGraphicFramePr>
          <p:nvPr>
            <p:ph idx="1"/>
            <p:extLst/>
          </p:nvPr>
        </p:nvGraphicFramePr>
        <p:xfrm>
          <a:off x="376237" y="1844824"/>
          <a:ext cx="8391525" cy="2998470"/>
        </p:xfrm>
        <a:graphic>
          <a:graphicData uri="http://schemas.openxmlformats.org/drawingml/2006/table">
            <a:tbl>
              <a:tblPr firstRow="1" firstCol="1" bandRow="1">
                <a:tableStyleId>{21E4AEA4-8DFA-4A89-87EB-49C32662AFE0}</a:tableStyleId>
              </a:tblPr>
              <a:tblGrid>
                <a:gridCol w="4223459">
                  <a:extLst>
                    <a:ext uri="{9D8B030D-6E8A-4147-A177-3AD203B41FA5}">
                      <a16:colId xmlns:a16="http://schemas.microsoft.com/office/drawing/2014/main" val="1706337725"/>
                    </a:ext>
                  </a:extLst>
                </a:gridCol>
                <a:gridCol w="1203586">
                  <a:extLst>
                    <a:ext uri="{9D8B030D-6E8A-4147-A177-3AD203B41FA5}">
                      <a16:colId xmlns:a16="http://schemas.microsoft.com/office/drawing/2014/main" val="2810368566"/>
                    </a:ext>
                  </a:extLst>
                </a:gridCol>
                <a:gridCol w="1210300">
                  <a:extLst>
                    <a:ext uri="{9D8B030D-6E8A-4147-A177-3AD203B41FA5}">
                      <a16:colId xmlns:a16="http://schemas.microsoft.com/office/drawing/2014/main" val="1830929533"/>
                    </a:ext>
                  </a:extLst>
                </a:gridCol>
                <a:gridCol w="1754180">
                  <a:extLst>
                    <a:ext uri="{9D8B030D-6E8A-4147-A177-3AD203B41FA5}">
                      <a16:colId xmlns:a16="http://schemas.microsoft.com/office/drawing/2014/main" val="2099386121"/>
                    </a:ext>
                  </a:extLst>
                </a:gridCol>
              </a:tblGrid>
              <a:tr h="432000">
                <a:tc>
                  <a:txBody>
                    <a:bodyPr/>
                    <a:lstStyle/>
                    <a:p>
                      <a:pPr>
                        <a:spcAft>
                          <a:spcPts val="0"/>
                        </a:spcAft>
                      </a:pPr>
                      <a:r>
                        <a:rPr lang="hr-HR" sz="1600" dirty="0">
                          <a:effectLst/>
                        </a:rPr>
                        <a:t> </a:t>
                      </a:r>
                      <a:endParaRPr lang="hr-HR"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800" dirty="0" err="1">
                          <a:effectLst/>
                        </a:rPr>
                        <a:t>Podtlak</a:t>
                      </a:r>
                      <a:endParaRPr lang="hr-HR"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800" dirty="0" err="1">
                          <a:effectLst/>
                        </a:rPr>
                        <a:t>Nadtlak</a:t>
                      </a:r>
                      <a:endParaRPr lang="hr-HR"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800" dirty="0">
                          <a:effectLst/>
                        </a:rPr>
                        <a:t>Srednja vrijednost</a:t>
                      </a:r>
                      <a:endParaRPr lang="hr-HR"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59710601"/>
                  </a:ext>
                </a:extLst>
              </a:tr>
              <a:tr h="288290">
                <a:tc>
                  <a:txBody>
                    <a:bodyPr/>
                    <a:lstStyle/>
                    <a:p>
                      <a:pPr>
                        <a:spcAft>
                          <a:spcPts val="0"/>
                        </a:spcAft>
                      </a:pPr>
                      <a:r>
                        <a:rPr lang="hr-HR" sz="1400" dirty="0">
                          <a:effectLst/>
                        </a:rPr>
                        <a:t>Koeficijent protoka zraka C:</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dirty="0">
                          <a:effectLst/>
                        </a:rPr>
                        <a:t>169,9 (12,7)</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dirty="0">
                          <a:effectLst/>
                        </a:rPr>
                        <a:t>125,5 (6,0)</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dirty="0">
                          <a:effectLst/>
                        </a:rPr>
                        <a:t>-</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06497949"/>
                  </a:ext>
                </a:extLst>
              </a:tr>
              <a:tr h="288290">
                <a:tc>
                  <a:txBody>
                    <a:bodyPr/>
                    <a:lstStyle/>
                    <a:p>
                      <a:pPr>
                        <a:spcAft>
                          <a:spcPts val="0"/>
                        </a:spcAft>
                      </a:pPr>
                      <a:r>
                        <a:rPr lang="hr-HR" sz="1400" dirty="0">
                          <a:effectLst/>
                        </a:rPr>
                        <a:t>Eksponent protoka zraka n:</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0,63 (0,02)</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0,72 (0,01)</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12074242"/>
                  </a:ext>
                </a:extLst>
              </a:tr>
              <a:tr h="288290">
                <a:tc>
                  <a:txBody>
                    <a:bodyPr/>
                    <a:lstStyle/>
                    <a:p>
                      <a:pPr>
                        <a:spcAft>
                          <a:spcPts val="0"/>
                        </a:spcAft>
                      </a:pPr>
                      <a:r>
                        <a:rPr lang="hr-HR" sz="1400" dirty="0">
                          <a:effectLst/>
                        </a:rPr>
                        <a:t>Koeficijent zrakopropusnosti C</a:t>
                      </a:r>
                      <a:r>
                        <a:rPr lang="hr-HR" sz="1400" baseline="-25000" dirty="0">
                          <a:effectLst/>
                        </a:rPr>
                        <a:t>L</a:t>
                      </a:r>
                      <a:r>
                        <a:rPr lang="hr-HR" sz="1400" dirty="0">
                          <a:effectLst/>
                        </a:rPr>
                        <a:t>:</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167,6 (12,5)</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124,3 (5,9)</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73240229"/>
                  </a:ext>
                </a:extLst>
              </a:tr>
              <a:tr h="288290">
                <a:tc gridSpan="4">
                  <a:txBody>
                    <a:bodyPr/>
                    <a:lstStyle/>
                    <a:p>
                      <a:pPr>
                        <a:spcAft>
                          <a:spcPts val="0"/>
                        </a:spcAft>
                      </a:pPr>
                      <a:r>
                        <a:rPr lang="hr-HR" sz="1400" dirty="0">
                          <a:effectLst/>
                        </a:rPr>
                        <a:t> </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hr-H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454920276"/>
                  </a:ext>
                </a:extLst>
              </a:tr>
              <a:tr h="288290">
                <a:tc gridSpan="4">
                  <a:txBody>
                    <a:bodyPr/>
                    <a:lstStyle/>
                    <a:p>
                      <a:pPr>
                        <a:spcAft>
                          <a:spcPts val="0"/>
                        </a:spcAft>
                      </a:pPr>
                      <a:r>
                        <a:rPr lang="hr-HR" sz="1400" dirty="0">
                          <a:effectLst/>
                        </a:rPr>
                        <a:t>Veličine kod razlike tlaka od </a:t>
                      </a:r>
                      <a:r>
                        <a:rPr lang="hr-HR" sz="1400" dirty="0" err="1">
                          <a:effectLst/>
                        </a:rPr>
                        <a:t>Δp</a:t>
                      </a:r>
                      <a:r>
                        <a:rPr lang="hr-HR" sz="1400" dirty="0">
                          <a:effectLst/>
                        </a:rPr>
                        <a:t>=50 Pa:</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hr-H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2099529490"/>
                  </a:ext>
                </a:extLst>
              </a:tr>
              <a:tr h="288290">
                <a:tc>
                  <a:txBody>
                    <a:bodyPr/>
                    <a:lstStyle/>
                    <a:p>
                      <a:pPr>
                        <a:spcAft>
                          <a:spcPts val="0"/>
                        </a:spcAft>
                      </a:pPr>
                      <a:r>
                        <a:rPr lang="hr-HR" sz="1400" dirty="0">
                          <a:effectLst/>
                        </a:rPr>
                        <a:t>Protok zraka kod 50 Pa (m</a:t>
                      </a:r>
                      <a:r>
                        <a:rPr lang="hr-HR" sz="1400" baseline="30000" dirty="0">
                          <a:effectLst/>
                        </a:rPr>
                        <a:t>3</a:t>
                      </a:r>
                      <a:r>
                        <a:rPr lang="hr-HR" sz="1400" dirty="0">
                          <a:effectLst/>
                        </a:rPr>
                        <a:t>/h):</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1941 (286)</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2105 (194)</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2053 (161)</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06983324"/>
                  </a:ext>
                </a:extLst>
              </a:tr>
              <a:tr h="288290">
                <a:tc>
                  <a:txBody>
                    <a:bodyPr/>
                    <a:lstStyle/>
                    <a:p>
                      <a:pPr>
                        <a:spcAft>
                          <a:spcPts val="0"/>
                        </a:spcAft>
                      </a:pPr>
                      <a:r>
                        <a:rPr lang="hr-HR" sz="1400" dirty="0">
                          <a:effectLst/>
                        </a:rPr>
                        <a:t>Broj izmjena zraka kod 50 Pa, n</a:t>
                      </a:r>
                      <a:r>
                        <a:rPr lang="hr-HR" sz="1400" baseline="-25000" dirty="0">
                          <a:effectLst/>
                        </a:rPr>
                        <a:t>50</a:t>
                      </a:r>
                      <a:r>
                        <a:rPr lang="hr-HR" sz="1400" dirty="0">
                          <a:effectLst/>
                        </a:rPr>
                        <a:t> (1/h):</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2,0 (0,3)</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2,1 (0,2)</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2,1 (0,2)</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676819956"/>
                  </a:ext>
                </a:extLst>
              </a:tr>
              <a:tr h="431800">
                <a:tc>
                  <a:txBody>
                    <a:bodyPr/>
                    <a:lstStyle/>
                    <a:p>
                      <a:pPr>
                        <a:spcAft>
                          <a:spcPts val="0"/>
                        </a:spcAft>
                      </a:pPr>
                      <a:r>
                        <a:rPr lang="hr-HR" sz="1400" dirty="0">
                          <a:effectLst/>
                        </a:rPr>
                        <a:t>Zrakopropusnost omotača kod 50 Pa, q</a:t>
                      </a:r>
                      <a:r>
                        <a:rPr lang="hr-HR" sz="1400" baseline="-25000" dirty="0">
                          <a:effectLst/>
                        </a:rPr>
                        <a:t>50</a:t>
                      </a:r>
                      <a:r>
                        <a:rPr lang="hr-HR" sz="1400" dirty="0">
                          <a:effectLst/>
                        </a:rPr>
                        <a:t> (m</a:t>
                      </a:r>
                      <a:r>
                        <a:rPr lang="hr-HR" sz="1400" baseline="30000" dirty="0">
                          <a:effectLst/>
                        </a:rPr>
                        <a:t>3</a:t>
                      </a:r>
                      <a:r>
                        <a:rPr lang="hr-HR" sz="1400" dirty="0">
                          <a:effectLst/>
                        </a:rPr>
                        <a:t>/(hm</a:t>
                      </a:r>
                      <a:r>
                        <a:rPr lang="hr-HR" sz="1400" baseline="30000" dirty="0">
                          <a:effectLst/>
                        </a:rPr>
                        <a:t>2</a:t>
                      </a:r>
                      <a:r>
                        <a:rPr lang="hr-HR" sz="1400" dirty="0">
                          <a:effectLst/>
                        </a:rPr>
                        <a:t>)):</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2,6 (0,4)</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a:effectLst/>
                        </a:rPr>
                        <a:t>2,9 (0,3)</a:t>
                      </a:r>
                      <a:endParaRPr lang="hr-HR" sz="11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hr-HR" sz="1400" dirty="0">
                          <a:effectLst/>
                        </a:rPr>
                        <a:t>2,8 (0,2)</a:t>
                      </a:r>
                      <a:endParaRPr lang="hr-HR"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27111464"/>
                  </a:ext>
                </a:extLst>
              </a:tr>
            </a:tbl>
          </a:graphicData>
        </a:graphic>
      </p:graphicFrame>
      <p:sp>
        <p:nvSpPr>
          <p:cNvPr id="6" name="Rectangle 5"/>
          <p:cNvSpPr/>
          <p:nvPr/>
        </p:nvSpPr>
        <p:spPr bwMode="auto">
          <a:xfrm>
            <a:off x="376237" y="4118759"/>
            <a:ext cx="8391525" cy="29527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087811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Rezultati ispitivanja</a:t>
            </a:r>
          </a:p>
        </p:txBody>
      </p:sp>
      <p:pic>
        <p:nvPicPr>
          <p:cNvPr id="5" name="Picture 4"/>
          <p:cNvPicPr>
            <a:picLocks noChangeAspect="1"/>
          </p:cNvPicPr>
          <p:nvPr/>
        </p:nvPicPr>
        <p:blipFill>
          <a:blip r:embed="rId2"/>
          <a:stretch>
            <a:fillRect/>
          </a:stretch>
        </p:blipFill>
        <p:spPr>
          <a:xfrm>
            <a:off x="457200" y="1052736"/>
            <a:ext cx="3975573" cy="2520000"/>
          </a:xfrm>
          <a:prstGeom prst="rect">
            <a:avLst/>
          </a:prstGeom>
        </p:spPr>
      </p:pic>
      <p:pic>
        <p:nvPicPr>
          <p:cNvPr id="6" name="Picture 5"/>
          <p:cNvPicPr>
            <a:picLocks noChangeAspect="1"/>
          </p:cNvPicPr>
          <p:nvPr/>
        </p:nvPicPr>
        <p:blipFill>
          <a:blip r:embed="rId3"/>
          <a:stretch>
            <a:fillRect/>
          </a:stretch>
        </p:blipFill>
        <p:spPr>
          <a:xfrm>
            <a:off x="4743450" y="1052736"/>
            <a:ext cx="4006154" cy="2520000"/>
          </a:xfrm>
          <a:prstGeom prst="rect">
            <a:avLst/>
          </a:prstGeom>
        </p:spPr>
      </p:pic>
      <p:pic>
        <p:nvPicPr>
          <p:cNvPr id="7" name="Picture 6"/>
          <p:cNvPicPr>
            <a:picLocks noChangeAspect="1"/>
          </p:cNvPicPr>
          <p:nvPr/>
        </p:nvPicPr>
        <p:blipFill>
          <a:blip r:embed="rId4"/>
          <a:stretch>
            <a:fillRect/>
          </a:stretch>
        </p:blipFill>
        <p:spPr>
          <a:xfrm>
            <a:off x="457200" y="3645024"/>
            <a:ext cx="3986770" cy="2520000"/>
          </a:xfrm>
          <a:prstGeom prst="rect">
            <a:avLst/>
          </a:prstGeom>
        </p:spPr>
      </p:pic>
      <p:pic>
        <p:nvPicPr>
          <p:cNvPr id="8" name="Picture 7"/>
          <p:cNvPicPr>
            <a:picLocks noChangeAspect="1"/>
          </p:cNvPicPr>
          <p:nvPr/>
        </p:nvPicPr>
        <p:blipFill>
          <a:blip r:embed="rId5"/>
          <a:stretch>
            <a:fillRect/>
          </a:stretch>
        </p:blipFill>
        <p:spPr>
          <a:xfrm>
            <a:off x="4743451" y="3645024"/>
            <a:ext cx="3944348" cy="2520000"/>
          </a:xfrm>
          <a:prstGeom prst="rect">
            <a:avLst/>
          </a:prstGeom>
        </p:spPr>
      </p:pic>
    </p:spTree>
    <p:extLst>
      <p:ext uri="{BB962C8B-B14F-4D97-AF65-F5344CB8AC3E}">
        <p14:creationId xmlns:p14="http://schemas.microsoft.com/office/powerpoint/2010/main" val="4232011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FE96B1-A6AB-463E-8725-B649E90A6618}"/>
              </a:ext>
            </a:extLst>
          </p:cNvPr>
          <p:cNvGrpSpPr/>
          <p:nvPr/>
        </p:nvGrpSpPr>
        <p:grpSpPr>
          <a:xfrm>
            <a:off x="2316953" y="1529953"/>
            <a:ext cx="4157663" cy="3024188"/>
            <a:chOff x="3432175" y="1125538"/>
            <a:chExt cx="5543550" cy="4032250"/>
          </a:xfrm>
        </p:grpSpPr>
        <p:sp>
          <p:nvSpPr>
            <p:cNvPr id="8" name="Rectangle 7">
              <a:extLst>
                <a:ext uri="{FF2B5EF4-FFF2-40B4-BE49-F238E27FC236}">
                  <a16:creationId xmlns:a16="http://schemas.microsoft.com/office/drawing/2014/main" id="{3070EB54-AA48-4F73-A637-2A5F7FC5FF31}"/>
                </a:ext>
              </a:extLst>
            </p:cNvPr>
            <p:cNvSpPr/>
            <p:nvPr/>
          </p:nvSpPr>
          <p:spPr>
            <a:xfrm>
              <a:off x="3432175" y="1125538"/>
              <a:ext cx="5543550" cy="40322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sz="1350"/>
            </a:p>
          </p:txBody>
        </p:sp>
        <p:sp>
          <p:nvSpPr>
            <p:cNvPr id="12" name="Rectangle 11">
              <a:extLst>
                <a:ext uri="{FF2B5EF4-FFF2-40B4-BE49-F238E27FC236}">
                  <a16:creationId xmlns:a16="http://schemas.microsoft.com/office/drawing/2014/main" id="{CF134A79-80EF-4850-BB18-932BE4D450B4}"/>
                </a:ext>
              </a:extLst>
            </p:cNvPr>
            <p:cNvSpPr/>
            <p:nvPr/>
          </p:nvSpPr>
          <p:spPr>
            <a:xfrm>
              <a:off x="5303839" y="1557338"/>
              <a:ext cx="2016125" cy="230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sz="1350"/>
            </a:p>
          </p:txBody>
        </p:sp>
        <p:sp>
          <p:nvSpPr>
            <p:cNvPr id="13" name="Rectangle 12">
              <a:extLst>
                <a:ext uri="{FF2B5EF4-FFF2-40B4-BE49-F238E27FC236}">
                  <a16:creationId xmlns:a16="http://schemas.microsoft.com/office/drawing/2014/main" id="{4CDC2541-03FE-472B-8CB1-2A4C8EEB4AFA}"/>
                </a:ext>
              </a:extLst>
            </p:cNvPr>
            <p:cNvSpPr/>
            <p:nvPr/>
          </p:nvSpPr>
          <p:spPr>
            <a:xfrm>
              <a:off x="5375275" y="1628775"/>
              <a:ext cx="1873250" cy="216058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sz="1350"/>
            </a:p>
          </p:txBody>
        </p:sp>
        <p:sp>
          <p:nvSpPr>
            <p:cNvPr id="14" name="Rectangle 13">
              <a:extLst>
                <a:ext uri="{FF2B5EF4-FFF2-40B4-BE49-F238E27FC236}">
                  <a16:creationId xmlns:a16="http://schemas.microsoft.com/office/drawing/2014/main" id="{C4CF0D0E-0D0D-4B6A-A410-2D5723253DEE}"/>
                </a:ext>
              </a:extLst>
            </p:cNvPr>
            <p:cNvSpPr/>
            <p:nvPr/>
          </p:nvSpPr>
          <p:spPr>
            <a:xfrm>
              <a:off x="5519739" y="1773238"/>
              <a:ext cx="1584325" cy="18716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sz="1350"/>
            </a:p>
          </p:txBody>
        </p:sp>
        <p:cxnSp>
          <p:nvCxnSpPr>
            <p:cNvPr id="16" name="Straight Arrow Connector 15">
              <a:extLst>
                <a:ext uri="{FF2B5EF4-FFF2-40B4-BE49-F238E27FC236}">
                  <a16:creationId xmlns:a16="http://schemas.microsoft.com/office/drawing/2014/main" id="{46824914-03F5-4BE0-AEAE-8B0E9EABE830}"/>
                </a:ext>
              </a:extLst>
            </p:cNvPr>
            <p:cNvCxnSpPr>
              <a:endCxn id="12" idx="1"/>
            </p:cNvCxnSpPr>
            <p:nvPr/>
          </p:nvCxnSpPr>
          <p:spPr>
            <a:xfrm>
              <a:off x="4727576" y="2276475"/>
              <a:ext cx="576263" cy="431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73D0AF-EB50-4CD9-BD47-EDE5B4ECE1F5}"/>
                </a:ext>
              </a:extLst>
            </p:cNvPr>
            <p:cNvCxnSpPr/>
            <p:nvPr/>
          </p:nvCxnSpPr>
          <p:spPr>
            <a:xfrm flipH="1" flipV="1">
              <a:off x="6311900" y="3860801"/>
              <a:ext cx="215900" cy="7921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E1807CF-163B-4B42-8A99-CCBB1106A9E9}"/>
              </a:ext>
            </a:extLst>
          </p:cNvPr>
          <p:cNvSpPr txBox="1">
            <a:spLocks noChangeArrowheads="1"/>
          </p:cNvSpPr>
          <p:nvPr/>
        </p:nvSpPr>
        <p:spPr bwMode="auto">
          <a:xfrm>
            <a:off x="1116216" y="4426744"/>
            <a:ext cx="6872880" cy="1200329"/>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hr-HR" altLang="sr-Latn-RS" b="1" dirty="0">
                <a:latin typeface="Calibri" panose="020F0502020204030204" pitchFamily="34" charset="0"/>
                <a:cs typeface="Calibri" panose="020F0502020204030204" pitchFamily="34" charset="0"/>
              </a:rPr>
              <a:t>Zid </a:t>
            </a:r>
            <a:r>
              <a:rPr lang="en-US" altLang="sr-Latn-RS" dirty="0">
                <a:latin typeface="Calibri" panose="020F0502020204030204" pitchFamily="34" charset="0"/>
                <a:cs typeface="Calibri" panose="020F0502020204030204" pitchFamily="34" charset="0"/>
              </a:rPr>
              <a:t>– </a:t>
            </a:r>
            <a:r>
              <a:rPr lang="hr-HR" altLang="sr-Latn-RS" dirty="0">
                <a:latin typeface="Calibri" panose="020F0502020204030204" pitchFamily="34" charset="0"/>
                <a:cs typeface="Calibri" panose="020F0502020204030204" pitchFamily="34" charset="0"/>
              </a:rPr>
              <a:t>svojstva u skladu sa zahtjevima projekta i regulativom</a:t>
            </a:r>
            <a:endParaRPr lang="en-US" altLang="sr-Latn-RS" i="1" dirty="0">
              <a:latin typeface="Calibri" panose="020F0502020204030204" pitchFamily="34" charset="0"/>
              <a:cs typeface="Calibri" panose="020F0502020204030204" pitchFamily="34" charset="0"/>
            </a:endParaRPr>
          </a:p>
          <a:p>
            <a:pPr algn="ctr" eaLnBrk="1" hangingPunct="1"/>
            <a:r>
              <a:rPr lang="hr-HR" altLang="sr-Latn-RS" b="1" dirty="0">
                <a:latin typeface="Calibri" panose="020F0502020204030204" pitchFamily="34" charset="0"/>
                <a:cs typeface="Calibri" panose="020F0502020204030204" pitchFamily="34" charset="0"/>
              </a:rPr>
              <a:t>Prozor </a:t>
            </a:r>
            <a:r>
              <a:rPr lang="en-US" altLang="sr-Latn-RS" dirty="0">
                <a:latin typeface="Calibri" panose="020F0502020204030204" pitchFamily="34" charset="0"/>
                <a:cs typeface="Calibri" panose="020F0502020204030204" pitchFamily="34" charset="0"/>
              </a:rPr>
              <a:t>– </a:t>
            </a:r>
            <a:r>
              <a:rPr lang="hr-HR" altLang="sr-Latn-RS" dirty="0">
                <a:latin typeface="Calibri" panose="020F0502020204030204" pitchFamily="34" charset="0"/>
                <a:cs typeface="Calibri" panose="020F0502020204030204" pitchFamily="34" charset="0"/>
              </a:rPr>
              <a:t>svojstva u skladu sa zahtjevima projekta i regulativom</a:t>
            </a:r>
          </a:p>
          <a:p>
            <a:pPr algn="ctr" eaLnBrk="1" hangingPunct="1"/>
            <a:endParaRPr lang="en-US" altLang="sr-Latn-RS" i="1" dirty="0">
              <a:latin typeface="Calibri" panose="020F0502020204030204" pitchFamily="34" charset="0"/>
              <a:cs typeface="Calibri" panose="020F0502020204030204" pitchFamily="34" charset="0"/>
            </a:endParaRPr>
          </a:p>
          <a:p>
            <a:pPr algn="ctr" eaLnBrk="1" hangingPunct="1"/>
            <a:r>
              <a:rPr lang="hr-HR" altLang="sr-Latn-RS" b="1" dirty="0">
                <a:solidFill>
                  <a:srgbClr val="FF0000"/>
                </a:solidFill>
                <a:latin typeface="Calibri" panose="020F0502020204030204" pitchFamily="34" charset="0"/>
                <a:cs typeface="Calibri" panose="020F0502020204030204" pitchFamily="34" charset="0"/>
              </a:rPr>
              <a:t>Što je s prozorom ugrađenim u zid</a:t>
            </a:r>
            <a:r>
              <a:rPr lang="en-US" altLang="sr-Latn-RS" b="1" dirty="0">
                <a:solidFill>
                  <a:srgbClr val="FF0000"/>
                </a:solidFill>
                <a:latin typeface="Calibri" panose="020F0502020204030204" pitchFamily="34" charset="0"/>
                <a:cs typeface="Calibri" panose="020F0502020204030204" pitchFamily="34" charset="0"/>
              </a:rPr>
              <a:t>???? </a:t>
            </a:r>
          </a:p>
        </p:txBody>
      </p:sp>
      <p:sp>
        <p:nvSpPr>
          <p:cNvPr id="4" name="Text Placeholder 3">
            <a:extLst>
              <a:ext uri="{FF2B5EF4-FFF2-40B4-BE49-F238E27FC236}">
                <a16:creationId xmlns:a16="http://schemas.microsoft.com/office/drawing/2014/main" id="{258F6CA9-694A-42F6-AE03-EA4396F2403F}"/>
              </a:ext>
            </a:extLst>
          </p:cNvPr>
          <p:cNvSpPr>
            <a:spLocks noGrp="1"/>
          </p:cNvSpPr>
          <p:nvPr>
            <p:ph type="body" sz="quarter" idx="10"/>
          </p:nvPr>
        </p:nvSpPr>
        <p:spPr>
          <a:xfrm>
            <a:off x="930947" y="437619"/>
            <a:ext cx="7531737" cy="898721"/>
          </a:xfrm>
        </p:spPr>
        <p:txBody>
          <a:bodyPr>
            <a:normAutofit lnSpcReduction="10000"/>
          </a:bodyPr>
          <a:lstStyle/>
          <a:p>
            <a:r>
              <a:rPr lang="hr-HR" sz="2800" dirty="0"/>
              <a:t>Prozor je osnovni element (dio) ovojnice zgrade</a:t>
            </a:r>
          </a:p>
        </p:txBody>
      </p:sp>
      <p:sp>
        <p:nvSpPr>
          <p:cNvPr id="6" name="Rectangle 5">
            <a:extLst>
              <a:ext uri="{FF2B5EF4-FFF2-40B4-BE49-F238E27FC236}">
                <a16:creationId xmlns:a16="http://schemas.microsoft.com/office/drawing/2014/main" id="{81DDE34F-E680-48A9-B3F2-9A960D1A107A}"/>
              </a:ext>
            </a:extLst>
          </p:cNvPr>
          <p:cNvSpPr/>
          <p:nvPr/>
        </p:nvSpPr>
        <p:spPr>
          <a:xfrm>
            <a:off x="1386782" y="3004319"/>
            <a:ext cx="6018006" cy="600164"/>
          </a:xfrm>
          <a:prstGeom prst="rect">
            <a:avLst/>
          </a:prstGeom>
          <a:solidFill>
            <a:schemeClr val="bg1"/>
          </a:solidFill>
          <a:ln w="57150">
            <a:solidFill>
              <a:srgbClr val="FF0000"/>
            </a:solidFill>
          </a:ln>
        </p:spPr>
        <p:txBody>
          <a:bodyPr wrap="square">
            <a:spAutoFit/>
          </a:bodyPr>
          <a:lstStyle/>
          <a:p>
            <a:pPr algn="ctr"/>
            <a:r>
              <a:rPr lang="hr-HR" altLang="sr-Latn-RS" sz="3300" b="1" dirty="0">
                <a:solidFill>
                  <a:srgbClr val="FF0000"/>
                </a:solidFill>
                <a:latin typeface="Calibri" panose="020F0502020204030204" pitchFamily="34" charset="0"/>
                <a:cs typeface="Calibri" panose="020F0502020204030204" pitchFamily="34" charset="0"/>
              </a:rPr>
              <a:t>Ovisi o njegovoj ugradnji</a:t>
            </a:r>
          </a:p>
        </p:txBody>
      </p:sp>
    </p:spTree>
    <p:extLst>
      <p:ext uri="{BB962C8B-B14F-4D97-AF65-F5344CB8AC3E}">
        <p14:creationId xmlns:p14="http://schemas.microsoft.com/office/powerpoint/2010/main" val="35358438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4000" dirty="0"/>
              <a:t>Rezultat - Stvarna &amp; projektirana potrošnja</a:t>
            </a:r>
          </a:p>
        </p:txBody>
      </p:sp>
      <p:sp>
        <p:nvSpPr>
          <p:cNvPr id="3" name="Content Placeholder 2"/>
          <p:cNvSpPr>
            <a:spLocks noGrp="1"/>
          </p:cNvSpPr>
          <p:nvPr>
            <p:ph idx="1"/>
          </p:nvPr>
        </p:nvSpPr>
        <p:spPr>
          <a:xfrm>
            <a:off x="457200" y="1554480"/>
            <a:ext cx="8229600" cy="4571683"/>
          </a:xfrm>
        </p:spPr>
        <p:txBody>
          <a:bodyPr/>
          <a:lstStyle/>
          <a:p>
            <a:r>
              <a:rPr lang="hr-HR" sz="2400" dirty="0"/>
              <a:t>Usporedba projektirane potrošnje i stvarne potrošnje </a:t>
            </a:r>
          </a:p>
          <a:p>
            <a:r>
              <a:rPr lang="hr-HR" sz="2400" dirty="0"/>
              <a:t>Uzroci: </a:t>
            </a:r>
          </a:p>
          <a:p>
            <a:pPr lvl="1"/>
            <a:r>
              <a:rPr lang="hr-HR" sz="2000" dirty="0"/>
              <a:t>metoda proračuna</a:t>
            </a:r>
          </a:p>
          <a:p>
            <a:pPr lvl="1"/>
            <a:r>
              <a:rPr lang="hr-HR" sz="2000" dirty="0"/>
              <a:t>korištenje </a:t>
            </a:r>
          </a:p>
          <a:p>
            <a:pPr lvl="1"/>
            <a:r>
              <a:rPr lang="hr-HR" sz="2000" b="1" u="sng" dirty="0">
                <a:solidFill>
                  <a:srgbClr val="FF0000"/>
                </a:solidFill>
              </a:rPr>
              <a:t>IZVOĐENJE???</a:t>
            </a:r>
            <a:endParaRPr lang="en-US" sz="2000" b="1" u="sng" dirty="0">
              <a:solidFill>
                <a:srgbClr val="FF0000"/>
              </a:solidFill>
            </a:endParaRPr>
          </a:p>
          <a:p>
            <a:endParaRPr lang="hr-HR" sz="2400" dirty="0"/>
          </a:p>
        </p:txBody>
      </p:sp>
      <p:sp>
        <p:nvSpPr>
          <p:cNvPr id="4" name="Slide Number Placeholder 3"/>
          <p:cNvSpPr>
            <a:spLocks noGrp="1"/>
          </p:cNvSpPr>
          <p:nvPr>
            <p:ph type="sldNum" sz="quarter" idx="4294967295"/>
          </p:nvPr>
        </p:nvSpPr>
        <p:spPr/>
        <p:txBody>
          <a:bodyPr/>
          <a:lstStyle/>
          <a:p>
            <a:pPr>
              <a:defRPr/>
            </a:pPr>
            <a:fld id="{D6F62A15-42B5-4411-9F66-8766E0F8271F}" type="slidenum">
              <a:rPr lang="en-US" smtClean="0"/>
              <a:pPr>
                <a:defRPr/>
              </a:pPr>
              <a:t>4</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720561" y="3007052"/>
            <a:ext cx="6397881" cy="3352183"/>
          </a:xfrm>
          <a:prstGeom prst="rect">
            <a:avLst/>
          </a:prstGeom>
        </p:spPr>
      </p:pic>
    </p:spTree>
    <p:extLst>
      <p:ext uri="{BB962C8B-B14F-4D97-AF65-F5344CB8AC3E}">
        <p14:creationId xmlns:p14="http://schemas.microsoft.com/office/powerpoint/2010/main" val="4158629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F6E96A33-BF28-479E-9DD1-7299E42F53C6}"/>
              </a:ext>
            </a:extLst>
          </p:cNvPr>
          <p:cNvSpPr>
            <a:spLocks noGrp="1"/>
          </p:cNvSpPr>
          <p:nvPr>
            <p:ph type="subTitle" idx="1"/>
          </p:nvPr>
        </p:nvSpPr>
        <p:spPr>
          <a:xfrm>
            <a:off x="407194" y="1774317"/>
            <a:ext cx="8340546" cy="717948"/>
          </a:xfrm>
          <a:ln w="57150">
            <a:solidFill>
              <a:srgbClr val="FF0000"/>
            </a:solidFill>
          </a:ln>
        </p:spPr>
        <p:txBody>
          <a:bodyPr>
            <a:normAutofit/>
          </a:bodyPr>
          <a:lstStyle/>
          <a:p>
            <a:pPr marL="0" indent="0" algn="ctr">
              <a:buNone/>
            </a:pPr>
            <a:r>
              <a:rPr lang="hr-HR" sz="4050" dirty="0"/>
              <a:t>Ugradnja je ključna</a:t>
            </a:r>
            <a:r>
              <a:rPr lang="en-US" sz="4050" dirty="0"/>
              <a:t>!</a:t>
            </a:r>
          </a:p>
        </p:txBody>
      </p:sp>
      <p:sp>
        <p:nvSpPr>
          <p:cNvPr id="7" name="TextBox 6">
            <a:extLst>
              <a:ext uri="{FF2B5EF4-FFF2-40B4-BE49-F238E27FC236}">
                <a16:creationId xmlns:a16="http://schemas.microsoft.com/office/drawing/2014/main" id="{8991F1D3-AD39-4341-9964-B0D7A3A9FB37}"/>
              </a:ext>
            </a:extLst>
          </p:cNvPr>
          <p:cNvSpPr txBox="1"/>
          <p:nvPr/>
        </p:nvSpPr>
        <p:spPr>
          <a:xfrm>
            <a:off x="1499125" y="2717290"/>
            <a:ext cx="6156684" cy="738664"/>
          </a:xfrm>
          <a:prstGeom prst="rect">
            <a:avLst/>
          </a:prstGeom>
          <a:noFill/>
        </p:spPr>
        <p:txBody>
          <a:bodyPr wrap="square" rtlCol="0">
            <a:spAutoFit/>
          </a:bodyPr>
          <a:lstStyle/>
          <a:p>
            <a:pPr algn="ctr"/>
            <a:r>
              <a:rPr lang="hr-HR" sz="2100" i="1" dirty="0">
                <a:solidFill>
                  <a:srgbClr val="FF0000"/>
                </a:solidFill>
                <a:latin typeface="Calibri" panose="020F0502020204030204" pitchFamily="34" charset="0"/>
                <a:cs typeface="Calibri" panose="020F0502020204030204" pitchFamily="34" charset="0"/>
              </a:rPr>
              <a:t>Prozori vrlo dobrih svojstava mogu biti dobri samo ukoliko su ispravno ugrađeni</a:t>
            </a:r>
            <a:endParaRPr lang="en-US" i="1"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20169B-7CDF-48CF-A48A-A2BA53B5609C}"/>
              </a:ext>
            </a:extLst>
          </p:cNvPr>
          <p:cNvSpPr/>
          <p:nvPr/>
        </p:nvSpPr>
        <p:spPr>
          <a:xfrm>
            <a:off x="956930" y="3627477"/>
            <a:ext cx="7415545" cy="2031325"/>
          </a:xfrm>
          <a:prstGeom prst="rect">
            <a:avLst/>
          </a:prstGeom>
        </p:spPr>
        <p:txBody>
          <a:bodyPr wrap="square">
            <a:spAutoFit/>
          </a:bodyPr>
          <a:lstStyle/>
          <a:p>
            <a:pPr marL="257175" indent="-257175" eaLnBrk="0" fontAlgn="base" hangingPunct="0">
              <a:spcBef>
                <a:spcPct val="20000"/>
              </a:spcBef>
              <a:spcAft>
                <a:spcPct val="0"/>
              </a:spcAft>
              <a:buClr>
                <a:schemeClr val="accent1"/>
              </a:buClr>
              <a:buFont typeface="Arial" panose="020B0604020202020204" pitchFamily="34" charset="0"/>
              <a:buChar char="•"/>
            </a:pPr>
            <a:r>
              <a:rPr lang="hr-HR" dirty="0">
                <a:latin typeface="Calibri" pitchFamily="34" charset="0"/>
                <a:cs typeface="Calibri" pitchFamily="34" charset="0"/>
              </a:rPr>
              <a:t>Ugradnja prozora mora riješiti nekoliko ključnih problema:</a:t>
            </a:r>
            <a:endParaRPr lang="en-US" dirty="0">
              <a:latin typeface="Calibri" pitchFamily="34" charset="0"/>
              <a:cs typeface="Calibri" pitchFamily="34" charset="0"/>
            </a:endParaRPr>
          </a:p>
          <a:p>
            <a:pPr marL="600075" lvl="1" indent="-257175" eaLnBrk="0" fontAlgn="base" hangingPunct="0">
              <a:spcBef>
                <a:spcPct val="20000"/>
              </a:spcBef>
              <a:spcAft>
                <a:spcPct val="0"/>
              </a:spcAft>
              <a:buClr>
                <a:schemeClr val="accent1"/>
              </a:buClr>
              <a:buFont typeface="Arial" panose="020B0604020202020204" pitchFamily="34" charset="0"/>
              <a:buChar char="•"/>
            </a:pPr>
            <a:r>
              <a:rPr lang="hr-HR" dirty="0">
                <a:latin typeface="Calibri" pitchFamily="34" charset="0"/>
                <a:cs typeface="Calibri" pitchFamily="34" charset="0"/>
              </a:rPr>
              <a:t>Nosivost</a:t>
            </a:r>
            <a:r>
              <a:rPr lang="en-US" dirty="0">
                <a:latin typeface="Calibri" pitchFamily="34" charset="0"/>
                <a:cs typeface="Calibri" pitchFamily="34" charset="0"/>
              </a:rPr>
              <a:t>, </a:t>
            </a:r>
          </a:p>
          <a:p>
            <a:pPr marL="600075" lvl="1" indent="-257175" eaLnBrk="0" fontAlgn="base" hangingPunct="0">
              <a:spcBef>
                <a:spcPct val="20000"/>
              </a:spcBef>
              <a:spcAft>
                <a:spcPct val="0"/>
              </a:spcAft>
              <a:buClr>
                <a:schemeClr val="accent1"/>
              </a:buClr>
              <a:buFont typeface="Arial" panose="020B0604020202020204" pitchFamily="34" charset="0"/>
              <a:buChar char="•"/>
            </a:pPr>
            <a:r>
              <a:rPr lang="hr-HR" dirty="0" err="1">
                <a:latin typeface="Calibri" pitchFamily="34" charset="0"/>
                <a:cs typeface="Calibri" pitchFamily="34" charset="0"/>
              </a:rPr>
              <a:t>Vodonepropusnost</a:t>
            </a:r>
            <a:r>
              <a:rPr lang="hr-HR" dirty="0">
                <a:latin typeface="Calibri" pitchFamily="34" charset="0"/>
                <a:cs typeface="Calibri" pitchFamily="34" charset="0"/>
              </a:rPr>
              <a:t>, </a:t>
            </a:r>
            <a:endParaRPr lang="en-US" dirty="0">
              <a:latin typeface="Calibri" pitchFamily="34" charset="0"/>
              <a:cs typeface="Calibri" pitchFamily="34" charset="0"/>
            </a:endParaRPr>
          </a:p>
          <a:p>
            <a:pPr marL="600075" lvl="1" indent="-257175" eaLnBrk="0" fontAlgn="base" hangingPunct="0">
              <a:spcBef>
                <a:spcPct val="20000"/>
              </a:spcBef>
              <a:spcAft>
                <a:spcPct val="0"/>
              </a:spcAft>
              <a:buClr>
                <a:schemeClr val="accent1"/>
              </a:buClr>
              <a:buFont typeface="Arial" panose="020B0604020202020204" pitchFamily="34" charset="0"/>
              <a:buChar char="•"/>
            </a:pPr>
            <a:r>
              <a:rPr lang="hr-HR" dirty="0" err="1">
                <a:latin typeface="Calibri" pitchFamily="34" charset="0"/>
                <a:cs typeface="Calibri" pitchFamily="34" charset="0"/>
              </a:rPr>
              <a:t>Zrakonepropusnost</a:t>
            </a:r>
            <a:r>
              <a:rPr lang="hr-HR" dirty="0">
                <a:latin typeface="Calibri" pitchFamily="34" charset="0"/>
                <a:cs typeface="Calibri" pitchFamily="34" charset="0"/>
              </a:rPr>
              <a:t>, </a:t>
            </a:r>
            <a:endParaRPr lang="en-US" dirty="0">
              <a:latin typeface="Calibri" pitchFamily="34" charset="0"/>
              <a:cs typeface="Calibri" pitchFamily="34" charset="0"/>
            </a:endParaRPr>
          </a:p>
          <a:p>
            <a:pPr marL="600075" lvl="1" indent="-257175" eaLnBrk="0" fontAlgn="base" hangingPunct="0">
              <a:spcBef>
                <a:spcPct val="20000"/>
              </a:spcBef>
              <a:spcAft>
                <a:spcPct val="0"/>
              </a:spcAft>
              <a:buClr>
                <a:schemeClr val="accent1"/>
              </a:buClr>
              <a:buFont typeface="Arial" panose="020B0604020202020204" pitchFamily="34" charset="0"/>
              <a:buChar char="•"/>
            </a:pPr>
            <a:r>
              <a:rPr lang="hr-HR" dirty="0">
                <a:latin typeface="Calibri" pitchFamily="34" charset="0"/>
                <a:cs typeface="Calibri" pitchFamily="34" charset="0"/>
              </a:rPr>
              <a:t>Kontroliranje prolaska vodene pare, </a:t>
            </a:r>
            <a:endParaRPr lang="en-US" dirty="0">
              <a:latin typeface="Calibri" pitchFamily="34" charset="0"/>
              <a:cs typeface="Calibri" pitchFamily="34" charset="0"/>
            </a:endParaRPr>
          </a:p>
          <a:p>
            <a:pPr marL="600075" lvl="1" indent="-257175" eaLnBrk="0" fontAlgn="base" hangingPunct="0">
              <a:spcBef>
                <a:spcPct val="20000"/>
              </a:spcBef>
              <a:spcAft>
                <a:spcPct val="0"/>
              </a:spcAft>
              <a:buClr>
                <a:schemeClr val="accent1"/>
              </a:buClr>
              <a:buFont typeface="Arial" panose="020B0604020202020204" pitchFamily="34" charset="0"/>
              <a:buChar char="•"/>
            </a:pPr>
            <a:r>
              <a:rPr lang="hr-HR" dirty="0">
                <a:latin typeface="Calibri" pitchFamily="34" charset="0"/>
                <a:cs typeface="Calibri" pitchFamily="34" charset="0"/>
              </a:rPr>
              <a:t>Minimizirati utjecaj toplinskih mostova</a:t>
            </a:r>
            <a:r>
              <a:rPr lang="en-US" dirty="0">
                <a:latin typeface="Calibri" pitchFamily="34" charset="0"/>
                <a:cs typeface="Calibri" pitchFamily="34" charset="0"/>
              </a:rPr>
              <a:t>.</a:t>
            </a:r>
          </a:p>
        </p:txBody>
      </p:sp>
      <p:pic>
        <p:nvPicPr>
          <p:cNvPr id="9" name="Picture 8">
            <a:extLst>
              <a:ext uri="{FF2B5EF4-FFF2-40B4-BE49-F238E27FC236}">
                <a16:creationId xmlns:a16="http://schemas.microsoft.com/office/drawing/2014/main" id="{1984C331-318E-4F6B-B52F-3C03E7CF3C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8013" y="4306028"/>
            <a:ext cx="1123953" cy="1182961"/>
          </a:xfrm>
          <a:prstGeom prst="rect">
            <a:avLst/>
          </a:prstGeom>
        </p:spPr>
      </p:pic>
    </p:spTree>
    <p:extLst>
      <p:ext uri="{BB962C8B-B14F-4D97-AF65-F5344CB8AC3E}">
        <p14:creationId xmlns:p14="http://schemas.microsoft.com/office/powerpoint/2010/main" val="345483027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6249" y="1562100"/>
            <a:ext cx="3447551" cy="1279174"/>
          </a:xfrm>
        </p:spPr>
        <p:txBody>
          <a:bodyPr>
            <a:normAutofit/>
          </a:bodyPr>
          <a:lstStyle/>
          <a:p>
            <a:pPr>
              <a:buFont typeface="Arial" panose="020B0604020202020204" pitchFamily="34" charset="0"/>
              <a:buChar char="•"/>
            </a:pPr>
            <a:r>
              <a:rPr lang="hr-HR" sz="2100" dirty="0"/>
              <a:t>Različite tehnologije su dostupne</a:t>
            </a:r>
            <a:endParaRPr lang="en-US" dirty="0"/>
          </a:p>
        </p:txBody>
      </p:sp>
      <p:sp>
        <p:nvSpPr>
          <p:cNvPr id="3" name="Text Placeholder 2"/>
          <p:cNvSpPr>
            <a:spLocks noGrp="1"/>
          </p:cNvSpPr>
          <p:nvPr>
            <p:ph type="body" sz="quarter" idx="10"/>
          </p:nvPr>
        </p:nvSpPr>
        <p:spPr>
          <a:xfrm>
            <a:off x="1008640" y="273559"/>
            <a:ext cx="7019744" cy="656388"/>
          </a:xfrm>
        </p:spPr>
        <p:txBody>
          <a:bodyPr>
            <a:normAutofit/>
          </a:bodyPr>
          <a:lstStyle/>
          <a:p>
            <a:pPr marL="0" indent="0">
              <a:buNone/>
            </a:pPr>
            <a:r>
              <a:rPr lang="hr-HR" sz="3600" dirty="0" err="1"/>
              <a:t>Zrakonepropusna</a:t>
            </a:r>
            <a:r>
              <a:rPr lang="hr-HR" sz="3600" dirty="0"/>
              <a:t> ugradnja prozora</a:t>
            </a:r>
            <a:endParaRPr lang="en-US" sz="3600" dirty="0"/>
          </a:p>
        </p:txBody>
      </p:sp>
      <p:pic>
        <p:nvPicPr>
          <p:cNvPr id="5" name="Picture 4">
            <a:extLst>
              <a:ext uri="{FF2B5EF4-FFF2-40B4-BE49-F238E27FC236}">
                <a16:creationId xmlns:a16="http://schemas.microsoft.com/office/drawing/2014/main" id="{FFA9B2C8-35BA-4C89-BB29-8E84B971FCB9}"/>
              </a:ext>
            </a:extLst>
          </p:cNvPr>
          <p:cNvPicPr>
            <a:picLocks noChangeAspect="1"/>
          </p:cNvPicPr>
          <p:nvPr/>
        </p:nvPicPr>
        <p:blipFill>
          <a:blip r:embed="rId3"/>
          <a:stretch>
            <a:fillRect/>
          </a:stretch>
        </p:blipFill>
        <p:spPr>
          <a:xfrm>
            <a:off x="6049654" y="1443180"/>
            <a:ext cx="2882323" cy="2160000"/>
          </a:xfrm>
          <a:prstGeom prst="rect">
            <a:avLst/>
          </a:prstGeom>
        </p:spPr>
      </p:pic>
      <p:pic>
        <p:nvPicPr>
          <p:cNvPr id="6" name="Θέση περιεχομένου 3">
            <a:extLst>
              <a:ext uri="{FF2B5EF4-FFF2-40B4-BE49-F238E27FC236}">
                <a16:creationId xmlns:a16="http://schemas.microsoft.com/office/drawing/2014/main" id="{1273B16E-81C5-4433-A411-BA50720EF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286376" y="3644784"/>
            <a:ext cx="3645602" cy="205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7968B75-5E22-4C3A-A42B-97D9A8958EED}"/>
              </a:ext>
            </a:extLst>
          </p:cNvPr>
          <p:cNvSpPr txBox="1"/>
          <p:nvPr/>
        </p:nvSpPr>
        <p:spPr>
          <a:xfrm>
            <a:off x="5694363" y="5343328"/>
            <a:ext cx="3237614" cy="369332"/>
          </a:xfrm>
          <a:prstGeom prst="rect">
            <a:avLst/>
          </a:prstGeom>
          <a:noFill/>
        </p:spPr>
        <p:txBody>
          <a:bodyPr wrap="square" rtlCol="0">
            <a:spAutoFit/>
          </a:bodyPr>
          <a:lstStyle/>
          <a:p>
            <a:pPr algn="r"/>
            <a:r>
              <a:rPr lang="hr-HR" sz="900" dirty="0" err="1">
                <a:solidFill>
                  <a:schemeClr val="bg1"/>
                </a:solidFill>
                <a:latin typeface="Calibri" panose="020F0502020204030204" pitchFamily="34" charset="0"/>
                <a:cs typeface="Calibri" panose="020F0502020204030204" pitchFamily="34" charset="0"/>
              </a:rPr>
              <a:t>Source</a:t>
            </a:r>
            <a:r>
              <a:rPr lang="hr-HR" sz="900" dirty="0">
                <a:solidFill>
                  <a:schemeClr val="bg1"/>
                </a:solidFill>
                <a:latin typeface="Calibri" panose="020F0502020204030204" pitchFamily="34" charset="0"/>
                <a:cs typeface="Calibri" panose="020F0502020204030204" pitchFamily="34" charset="0"/>
              </a:rPr>
              <a:t>: </a:t>
            </a:r>
          </a:p>
          <a:p>
            <a:pPr algn="r"/>
            <a:r>
              <a:rPr lang="hr-HR" sz="900" dirty="0">
                <a:solidFill>
                  <a:schemeClr val="bg1"/>
                </a:solidFill>
                <a:latin typeface="Calibri" panose="020F0502020204030204" pitchFamily="34" charset="0"/>
                <a:cs typeface="Calibri" panose="020F0502020204030204" pitchFamily="34" charset="0"/>
              </a:rPr>
              <a:t>SEEDPass </a:t>
            </a:r>
            <a:r>
              <a:rPr lang="hr-HR" sz="900" dirty="0" err="1">
                <a:solidFill>
                  <a:schemeClr val="bg1"/>
                </a:solidFill>
                <a:latin typeface="Calibri" panose="020F0502020204030204" pitchFamily="34" charset="0"/>
                <a:cs typeface="Calibri" panose="020F0502020204030204" pitchFamily="34" charset="0"/>
              </a:rPr>
              <a:t>project</a:t>
            </a:r>
            <a:r>
              <a:rPr lang="hr-HR" sz="900" dirty="0">
                <a:solidFill>
                  <a:schemeClr val="bg1"/>
                </a:solidFill>
                <a:latin typeface="Calibri" panose="020F0502020204030204" pitchFamily="34" charset="0"/>
                <a:cs typeface="Calibri" panose="020F0502020204030204" pitchFamily="34" charset="0"/>
              </a:rPr>
              <a:t>, S. </a:t>
            </a:r>
            <a:r>
              <a:rPr lang="hr-HR" sz="900" dirty="0" err="1">
                <a:solidFill>
                  <a:schemeClr val="bg1"/>
                </a:solidFill>
                <a:latin typeface="Calibri" panose="020F0502020204030204" pitchFamily="34" charset="0"/>
                <a:cs typeface="Calibri" panose="020F0502020204030204" pitchFamily="34" charset="0"/>
              </a:rPr>
              <a:t>Pallantzas</a:t>
            </a:r>
            <a:endParaRPr lang="en-US" sz="900" dirty="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35E3B287-AAFF-40F3-9D95-78114F6DA204}"/>
              </a:ext>
            </a:extLst>
          </p:cNvPr>
          <p:cNvSpPr txBox="1"/>
          <p:nvPr/>
        </p:nvSpPr>
        <p:spPr>
          <a:xfrm>
            <a:off x="5695465" y="3229495"/>
            <a:ext cx="3237614" cy="369332"/>
          </a:xfrm>
          <a:prstGeom prst="rect">
            <a:avLst/>
          </a:prstGeom>
          <a:noFill/>
        </p:spPr>
        <p:txBody>
          <a:bodyPr wrap="square" rtlCol="0">
            <a:spAutoFit/>
          </a:bodyPr>
          <a:lstStyle/>
          <a:p>
            <a:pPr algn="r"/>
            <a:r>
              <a:rPr lang="hr-HR" sz="900" dirty="0" err="1">
                <a:solidFill>
                  <a:schemeClr val="bg1"/>
                </a:solidFill>
                <a:latin typeface="Calibri" panose="020F0502020204030204" pitchFamily="34" charset="0"/>
                <a:cs typeface="Calibri" panose="020F0502020204030204" pitchFamily="34" charset="0"/>
              </a:rPr>
              <a:t>Source</a:t>
            </a:r>
            <a:r>
              <a:rPr lang="hr-HR" sz="900" dirty="0">
                <a:solidFill>
                  <a:schemeClr val="bg1"/>
                </a:solidFill>
                <a:latin typeface="Calibri" panose="020F0502020204030204" pitchFamily="34" charset="0"/>
                <a:cs typeface="Calibri" panose="020F0502020204030204" pitchFamily="34" charset="0"/>
              </a:rPr>
              <a:t>: </a:t>
            </a:r>
          </a:p>
          <a:p>
            <a:pPr algn="r"/>
            <a:r>
              <a:rPr lang="hr-HR" sz="900" dirty="0">
                <a:solidFill>
                  <a:schemeClr val="bg1"/>
                </a:solidFill>
                <a:latin typeface="Calibri" panose="020F0502020204030204" pitchFamily="34" charset="0"/>
                <a:cs typeface="Calibri" panose="020F0502020204030204" pitchFamily="34" charset="0"/>
              </a:rPr>
              <a:t>SEEDPass </a:t>
            </a:r>
            <a:r>
              <a:rPr lang="hr-HR" sz="900" dirty="0" err="1">
                <a:solidFill>
                  <a:schemeClr val="bg1"/>
                </a:solidFill>
                <a:latin typeface="Calibri" panose="020F0502020204030204" pitchFamily="34" charset="0"/>
                <a:cs typeface="Calibri" panose="020F0502020204030204" pitchFamily="34" charset="0"/>
              </a:rPr>
              <a:t>project</a:t>
            </a:r>
            <a:r>
              <a:rPr lang="hr-HR" sz="900" dirty="0">
                <a:solidFill>
                  <a:schemeClr val="bg1"/>
                </a:solidFill>
                <a:latin typeface="Calibri" panose="020F0502020204030204" pitchFamily="34" charset="0"/>
                <a:cs typeface="Calibri" panose="020F0502020204030204" pitchFamily="34" charset="0"/>
              </a:rPr>
              <a:t>, S. </a:t>
            </a:r>
            <a:r>
              <a:rPr lang="hr-HR" sz="900" dirty="0" err="1">
                <a:solidFill>
                  <a:schemeClr val="bg1"/>
                </a:solidFill>
                <a:latin typeface="Calibri" panose="020F0502020204030204" pitchFamily="34" charset="0"/>
                <a:cs typeface="Calibri" panose="020F0502020204030204" pitchFamily="34" charset="0"/>
              </a:rPr>
              <a:t>Pallantzas</a:t>
            </a:r>
            <a:endParaRPr lang="en-US" sz="900" dirty="0">
              <a:solidFill>
                <a:schemeClr val="bg1"/>
              </a:solidFill>
              <a:latin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F29B4FF5-E179-41ED-889D-FE19BEDD35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248" y="2938927"/>
            <a:ext cx="217237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54DB146F-F069-4EA7-B238-07A78DF8B5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6508" y="2942757"/>
            <a:ext cx="217508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a:extLst>
              <a:ext uri="{FF2B5EF4-FFF2-40B4-BE49-F238E27FC236}">
                <a16:creationId xmlns:a16="http://schemas.microsoft.com/office/drawing/2014/main" id="{7259B97D-FA4C-4282-B861-585EE61F0659}"/>
              </a:ext>
            </a:extLst>
          </p:cNvPr>
          <p:cNvSpPr>
            <a:spLocks noChangeArrowheads="1"/>
          </p:cNvSpPr>
          <p:nvPr/>
        </p:nvSpPr>
        <p:spPr bwMode="auto">
          <a:xfrm>
            <a:off x="3542318" y="5431178"/>
            <a:ext cx="12506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r-HR" altLang="sr-Latn-RS" sz="900" dirty="0" err="1">
                <a:latin typeface="Calibri" panose="020F0502020204030204" pitchFamily="34" charset="0"/>
                <a:cs typeface="Calibri" panose="020F0502020204030204" pitchFamily="34" charset="0"/>
              </a:rPr>
              <a:t>Source</a:t>
            </a:r>
            <a:r>
              <a:rPr lang="hr-HR" altLang="sr-Latn-RS" sz="900" dirty="0">
                <a:latin typeface="Calibri" panose="020F0502020204030204" pitchFamily="34" charset="0"/>
                <a:cs typeface="Calibri" panose="020F0502020204030204" pitchFamily="34" charset="0"/>
              </a:rPr>
              <a:t>: B. Milovanovic</a:t>
            </a:r>
            <a:endParaRPr lang="de-DE" altLang="sr-Latn-RS" sz="9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0AA6FF4-E7FE-4358-A2B4-755817192E37}"/>
              </a:ext>
            </a:extLst>
          </p:cNvPr>
          <p:cNvPicPr>
            <a:picLocks noChangeAspect="1"/>
          </p:cNvPicPr>
          <p:nvPr/>
        </p:nvPicPr>
        <p:blipFill>
          <a:blip r:embed="rId7"/>
          <a:stretch>
            <a:fillRect/>
          </a:stretch>
        </p:blipFill>
        <p:spPr>
          <a:xfrm>
            <a:off x="3654047" y="1451025"/>
            <a:ext cx="2322777" cy="2053006"/>
          </a:xfrm>
          <a:prstGeom prst="rect">
            <a:avLst/>
          </a:prstGeom>
        </p:spPr>
      </p:pic>
    </p:spTree>
    <p:extLst>
      <p:ext uri="{BB962C8B-B14F-4D97-AF65-F5344CB8AC3E}">
        <p14:creationId xmlns:p14="http://schemas.microsoft.com/office/powerpoint/2010/main" val="212695727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932726F-BFA0-411A-AB59-3B9B04F8FD0C}"/>
              </a:ext>
            </a:extLst>
          </p:cNvPr>
          <p:cNvSpPr>
            <a:spLocks noGrp="1"/>
          </p:cNvSpPr>
          <p:nvPr>
            <p:ph type="title"/>
          </p:nvPr>
        </p:nvSpPr>
        <p:spPr/>
        <p:txBody>
          <a:bodyPr>
            <a:noAutofit/>
          </a:bodyPr>
          <a:lstStyle/>
          <a:p>
            <a:pPr algn="l"/>
            <a:r>
              <a:rPr lang="hr-HR" sz="3600" dirty="0"/>
              <a:t>Primjer utjecaja zrakopropusnosti na toplinske gubitke kod NZEB</a:t>
            </a:r>
          </a:p>
        </p:txBody>
      </p:sp>
      <p:sp>
        <p:nvSpPr>
          <p:cNvPr id="3" name="Rezervirano mjesto sadržaja 2">
            <a:extLst>
              <a:ext uri="{FF2B5EF4-FFF2-40B4-BE49-F238E27FC236}">
                <a16:creationId xmlns:a16="http://schemas.microsoft.com/office/drawing/2014/main" id="{78673076-908B-4A2E-BD85-E6F5B720C549}"/>
              </a:ext>
            </a:extLst>
          </p:cNvPr>
          <p:cNvSpPr>
            <a:spLocks noGrp="1"/>
          </p:cNvSpPr>
          <p:nvPr>
            <p:ph idx="1"/>
          </p:nvPr>
        </p:nvSpPr>
        <p:spPr>
          <a:xfrm>
            <a:off x="628650" y="1978212"/>
            <a:ext cx="3799335" cy="4088420"/>
          </a:xfrm>
        </p:spPr>
        <p:txBody>
          <a:bodyPr>
            <a:normAutofit/>
          </a:bodyPr>
          <a:lstStyle/>
          <a:p>
            <a:pPr>
              <a:buFont typeface="Wingdings" panose="05000000000000000000" pitchFamily="2" charset="2"/>
              <a:buChar char="§"/>
            </a:pPr>
            <a:r>
              <a:rPr lang="hr-HR" sz="2400" dirty="0"/>
              <a:t>Kuća je projektirana na </a:t>
            </a:r>
            <a:r>
              <a:rPr lang="hr-HR" sz="2400" b="1" dirty="0">
                <a:solidFill>
                  <a:srgbClr val="FF0000"/>
                </a:solidFill>
              </a:rPr>
              <a:t>0,6 izmjena zraka u jednom satu</a:t>
            </a:r>
          </a:p>
          <a:p>
            <a:pPr>
              <a:buFont typeface="Wingdings" panose="05000000000000000000" pitchFamily="2" charset="2"/>
              <a:buChar char="§"/>
            </a:pPr>
            <a:r>
              <a:rPr lang="hr-HR" sz="2400" dirty="0"/>
              <a:t>Ploština korisne površine </a:t>
            </a:r>
            <a:r>
              <a:rPr lang="hr-HR" sz="2400" dirty="0" err="1"/>
              <a:t>A</a:t>
            </a:r>
            <a:r>
              <a:rPr lang="hr-HR" sz="2400" baseline="-25000" dirty="0" err="1"/>
              <a:t>k</a:t>
            </a:r>
            <a:r>
              <a:rPr lang="hr-HR" sz="2400" dirty="0"/>
              <a:t> = 175,34 m</a:t>
            </a:r>
            <a:r>
              <a:rPr lang="hr-HR" sz="2400" baseline="30000" dirty="0"/>
              <a:t>2</a:t>
            </a:r>
          </a:p>
          <a:p>
            <a:pPr>
              <a:buFont typeface="Wingdings" panose="05000000000000000000" pitchFamily="2" charset="2"/>
              <a:buChar char="§"/>
            </a:pPr>
            <a:r>
              <a:rPr lang="hr-HR" sz="2400" dirty="0"/>
              <a:t>Lokacija </a:t>
            </a:r>
            <a:r>
              <a:rPr lang="hr-HR" sz="2400" u="sng" dirty="0"/>
              <a:t>Zagreb Maksimir</a:t>
            </a:r>
          </a:p>
        </p:txBody>
      </p:sp>
      <p:pic>
        <p:nvPicPr>
          <p:cNvPr id="6" name="Picture 2" descr="Slikovni rezultat za e4 kuća boroša">
            <a:extLst>
              <a:ext uri="{FF2B5EF4-FFF2-40B4-BE49-F238E27FC236}">
                <a16:creationId xmlns:a16="http://schemas.microsoft.com/office/drawing/2014/main" id="{F2D075FA-DF45-4FC0-867F-766860734F7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16016" y="2924944"/>
            <a:ext cx="4066903" cy="276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432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a:extLst>
              <a:ext uri="{FF2B5EF4-FFF2-40B4-BE49-F238E27FC236}">
                <a16:creationId xmlns:a16="http://schemas.microsoft.com/office/drawing/2014/main" id="{F5612734-4CDB-4B5B-8631-CAEB8034C5DB}"/>
              </a:ext>
            </a:extLst>
          </p:cNvPr>
          <p:cNvSpPr txBox="1"/>
          <p:nvPr/>
        </p:nvSpPr>
        <p:spPr>
          <a:xfrm>
            <a:off x="35496" y="4154884"/>
            <a:ext cx="3902063" cy="2154436"/>
          </a:xfrm>
          <a:prstGeom prst="rect">
            <a:avLst/>
          </a:prstGeom>
          <a:solidFill>
            <a:schemeClr val="bg1"/>
          </a:solidFill>
        </p:spPr>
        <p:txBody>
          <a:bodyPr wrap="square" rtlCol="0">
            <a:spAutoFit/>
          </a:bodyPr>
          <a:lstStyle/>
          <a:p>
            <a:r>
              <a:rPr lang="hr-HR" b="1" u="sng" dirty="0"/>
              <a:t>Kratka analiza:</a:t>
            </a:r>
          </a:p>
          <a:p>
            <a:pPr marL="442913" indent="-176213">
              <a:buFont typeface="Arial" panose="020B0604020202020204" pitchFamily="34" charset="0"/>
              <a:buChar char="•"/>
            </a:pPr>
            <a:r>
              <a:rPr lang="hr-HR" sz="1600" dirty="0"/>
              <a:t>10 cm TI ≈ 80 kn/m</a:t>
            </a:r>
            <a:r>
              <a:rPr lang="hr-HR" sz="1600" baseline="30000" dirty="0"/>
              <a:t>2</a:t>
            </a:r>
          </a:p>
          <a:p>
            <a:pPr marL="442913" indent="-176213">
              <a:buFont typeface="Arial" panose="020B0604020202020204" pitchFamily="34" charset="0"/>
              <a:buChar char="•"/>
            </a:pPr>
            <a:r>
              <a:rPr lang="hr-HR" sz="1600" dirty="0"/>
              <a:t>15 cm TI ≈ 120 kn/m</a:t>
            </a:r>
            <a:r>
              <a:rPr lang="hr-HR" sz="1600" baseline="30000" dirty="0"/>
              <a:t>2</a:t>
            </a:r>
          </a:p>
          <a:p>
            <a:pPr marL="442913" indent="-176213">
              <a:buFont typeface="Arial" panose="020B0604020202020204" pitchFamily="34" charset="0"/>
              <a:buChar char="•"/>
            </a:pPr>
            <a:r>
              <a:rPr lang="hr-HR" sz="1600" dirty="0"/>
              <a:t>267 m</a:t>
            </a:r>
            <a:r>
              <a:rPr lang="hr-HR" sz="1600" baseline="30000" dirty="0"/>
              <a:t>2</a:t>
            </a:r>
            <a:r>
              <a:rPr lang="hr-HR" sz="1600" dirty="0"/>
              <a:t> (10 cm) </a:t>
            </a:r>
            <a:r>
              <a:rPr lang="hr-HR" sz="1600" dirty="0">
                <a:sym typeface="Wingdings" panose="05000000000000000000" pitchFamily="2" charset="2"/>
              </a:rPr>
              <a:t> 21.346,0 kn</a:t>
            </a:r>
          </a:p>
          <a:p>
            <a:pPr marL="442913" indent="-176213">
              <a:buFont typeface="Arial" panose="020B0604020202020204" pitchFamily="34" charset="0"/>
              <a:buChar char="•"/>
            </a:pPr>
            <a:r>
              <a:rPr lang="hr-HR" sz="1600" dirty="0">
                <a:sym typeface="Wingdings" panose="05000000000000000000" pitchFamily="2" charset="2"/>
              </a:rPr>
              <a:t>267 m</a:t>
            </a:r>
            <a:r>
              <a:rPr lang="hr-HR" sz="1600" baseline="30000" dirty="0">
                <a:sym typeface="Wingdings" panose="05000000000000000000" pitchFamily="2" charset="2"/>
              </a:rPr>
              <a:t>2</a:t>
            </a:r>
            <a:r>
              <a:rPr lang="hr-HR" sz="1600" dirty="0">
                <a:sym typeface="Wingdings" panose="05000000000000000000" pitchFamily="2" charset="2"/>
              </a:rPr>
              <a:t> (15 cm)  33.354,0 kn</a:t>
            </a:r>
          </a:p>
          <a:p>
            <a:pPr marL="266700"/>
            <a:endParaRPr lang="hr-HR" sz="1600" dirty="0">
              <a:sym typeface="Wingdings" panose="05000000000000000000" pitchFamily="2" charset="2"/>
            </a:endParaRPr>
          </a:p>
          <a:p>
            <a:r>
              <a:rPr lang="hr-HR" dirty="0">
                <a:solidFill>
                  <a:srgbClr val="FF0000"/>
                </a:solidFill>
                <a:sym typeface="Wingdings" panose="05000000000000000000" pitchFamily="2" charset="2"/>
              </a:rPr>
              <a:t>10 – 15 cm TI: razlika   </a:t>
            </a:r>
            <a:r>
              <a:rPr lang="hr-HR" b="1" dirty="0">
                <a:solidFill>
                  <a:srgbClr val="FF0000"/>
                </a:solidFill>
                <a:sym typeface="Wingdings" panose="05000000000000000000" pitchFamily="2" charset="2"/>
              </a:rPr>
              <a:t>12.007,00 kn</a:t>
            </a:r>
          </a:p>
          <a:p>
            <a:r>
              <a:rPr lang="hr-HR" dirty="0">
                <a:solidFill>
                  <a:srgbClr val="FF0000"/>
                </a:solidFill>
                <a:sym typeface="Wingdings" panose="05000000000000000000" pitchFamily="2" charset="2"/>
              </a:rPr>
              <a:t>10 – 30 cm TI: razlika   </a:t>
            </a:r>
            <a:r>
              <a:rPr lang="hr-HR" b="1" dirty="0">
                <a:solidFill>
                  <a:srgbClr val="FF0000"/>
                </a:solidFill>
                <a:sym typeface="Wingdings" panose="05000000000000000000" pitchFamily="2" charset="2"/>
              </a:rPr>
              <a:t>45.361,00 kn</a:t>
            </a:r>
          </a:p>
        </p:txBody>
      </p:sp>
      <p:pic>
        <p:nvPicPr>
          <p:cNvPr id="9" name="Slika 8">
            <a:extLst>
              <a:ext uri="{FF2B5EF4-FFF2-40B4-BE49-F238E27FC236}">
                <a16:creationId xmlns:a16="http://schemas.microsoft.com/office/drawing/2014/main" id="{3424590F-2E92-4F9F-AA58-79D67D284786}"/>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93873" y="44624"/>
            <a:ext cx="5342223" cy="3877057"/>
          </a:xfrm>
          <a:prstGeom prst="rect">
            <a:avLst/>
          </a:prstGeom>
        </p:spPr>
      </p:pic>
      <p:pic>
        <p:nvPicPr>
          <p:cNvPr id="11" name="Slika 10">
            <a:extLst>
              <a:ext uri="{FF2B5EF4-FFF2-40B4-BE49-F238E27FC236}">
                <a16:creationId xmlns:a16="http://schemas.microsoft.com/office/drawing/2014/main" id="{DB1CC7CC-D550-4BF6-B3D9-C678ADE4B29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3938152" y="3002079"/>
            <a:ext cx="5117314" cy="3719396"/>
          </a:xfrm>
          <a:prstGeom prst="rect">
            <a:avLst/>
          </a:prstGeom>
        </p:spPr>
      </p:pic>
      <p:sp>
        <p:nvSpPr>
          <p:cNvPr id="10" name="TekstniOkvir 31">
            <a:extLst>
              <a:ext uri="{FF2B5EF4-FFF2-40B4-BE49-F238E27FC236}">
                <a16:creationId xmlns:a16="http://schemas.microsoft.com/office/drawing/2014/main" id="{A7A3761E-5F01-4504-91C7-BE6068F4F434}"/>
              </a:ext>
            </a:extLst>
          </p:cNvPr>
          <p:cNvSpPr txBox="1"/>
          <p:nvPr/>
        </p:nvSpPr>
        <p:spPr>
          <a:xfrm>
            <a:off x="5581291" y="980728"/>
            <a:ext cx="3474175" cy="1323439"/>
          </a:xfrm>
          <a:prstGeom prst="rect">
            <a:avLst/>
          </a:prstGeom>
          <a:solidFill>
            <a:schemeClr val="bg1"/>
          </a:solidFill>
          <a:ln>
            <a:solidFill>
              <a:srgbClr val="FF0000"/>
            </a:solidFill>
          </a:ln>
        </p:spPr>
        <p:txBody>
          <a:bodyPr wrap="square" rtlCol="0">
            <a:spAutoFit/>
          </a:bodyPr>
          <a:lstStyle/>
          <a:p>
            <a:r>
              <a:rPr lang="hr-HR" sz="2000" dirty="0"/>
              <a:t>Bitno: </a:t>
            </a:r>
          </a:p>
          <a:p>
            <a:pPr marL="360363" indent="-193675">
              <a:buFont typeface="Arial" panose="020B0604020202020204" pitchFamily="34" charset="0"/>
              <a:buChar char="•"/>
            </a:pPr>
            <a:r>
              <a:rPr lang="hr-HR" sz="2000" u="sng" dirty="0">
                <a:solidFill>
                  <a:srgbClr val="FF0000"/>
                </a:solidFill>
              </a:rPr>
              <a:t>zadani kriterij nepropusnosti moramo biti u mogućnosti ostvariti!</a:t>
            </a:r>
          </a:p>
        </p:txBody>
      </p:sp>
      <p:sp>
        <p:nvSpPr>
          <p:cNvPr id="5" name="Rectangle 4">
            <a:extLst>
              <a:ext uri="{FF2B5EF4-FFF2-40B4-BE49-F238E27FC236}">
                <a16:creationId xmlns:a16="http://schemas.microsoft.com/office/drawing/2014/main" id="{3290DBAC-B2EE-42CA-A231-53B11C21E201}"/>
              </a:ext>
            </a:extLst>
          </p:cNvPr>
          <p:cNvSpPr/>
          <p:nvPr/>
        </p:nvSpPr>
        <p:spPr>
          <a:xfrm>
            <a:off x="35496" y="5672326"/>
            <a:ext cx="3902063" cy="6369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774487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a:extLst>
              <a:ext uri="{FF2B5EF4-FFF2-40B4-BE49-F238E27FC236}">
                <a16:creationId xmlns:a16="http://schemas.microsoft.com/office/drawing/2014/main" id="{F7595E8C-8136-4498-A01F-8B1EBEA64224}"/>
              </a:ext>
            </a:extLst>
          </p:cNvPr>
          <p:cNvSpPr>
            <a:spLocks noGrp="1"/>
          </p:cNvSpPr>
          <p:nvPr>
            <p:ph idx="1"/>
          </p:nvPr>
        </p:nvSpPr>
        <p:spPr>
          <a:xfrm>
            <a:off x="457200" y="2708920"/>
            <a:ext cx="4834880" cy="3417243"/>
          </a:xfrm>
        </p:spPr>
        <p:txBody>
          <a:bodyPr/>
          <a:lstStyle/>
          <a:p>
            <a:pPr marL="0" indent="0" algn="ctr">
              <a:buNone/>
            </a:pPr>
            <a:r>
              <a:rPr lang="hr-HR" dirty="0"/>
              <a:t>Vagnuti između ulaganja u bolju zrakonepropusnost, bolju termoizolaciju, prozore…</a:t>
            </a:r>
          </a:p>
          <a:p>
            <a:endParaRPr lang="hr-HR" dirty="0"/>
          </a:p>
        </p:txBody>
      </p:sp>
      <p:pic>
        <p:nvPicPr>
          <p:cNvPr id="5" name="Picture 4">
            <a:extLst>
              <a:ext uri="{FF2B5EF4-FFF2-40B4-BE49-F238E27FC236}">
                <a16:creationId xmlns:a16="http://schemas.microsoft.com/office/drawing/2014/main" id="{4E4EB473-BA62-4591-BE5F-293A84766E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6096" y="2060848"/>
            <a:ext cx="3384376" cy="3384376"/>
          </a:xfrm>
          <a:prstGeom prst="rect">
            <a:avLst/>
          </a:prstGeom>
        </p:spPr>
      </p:pic>
    </p:spTree>
    <p:extLst>
      <p:ext uri="{BB962C8B-B14F-4D97-AF65-F5344CB8AC3E}">
        <p14:creationId xmlns:p14="http://schemas.microsoft.com/office/powerpoint/2010/main" val="1991926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53568"/>
            <a:ext cx="7772400" cy="2387600"/>
          </a:xfrm>
        </p:spPr>
        <p:txBody>
          <a:bodyPr/>
          <a:lstStyle/>
          <a:p>
            <a:r>
              <a:rPr lang="hr-HR" sz="4800" dirty="0"/>
              <a:t>Kako je to u Njemačkoj, Irskoj,…?</a:t>
            </a:r>
            <a:endParaRPr lang="en-US" sz="4800" dirty="0"/>
          </a:p>
        </p:txBody>
      </p:sp>
    </p:spTree>
    <p:extLst>
      <p:ext uri="{BB962C8B-B14F-4D97-AF65-F5344CB8AC3E}">
        <p14:creationId xmlns:p14="http://schemas.microsoft.com/office/powerpoint/2010/main" val="3429987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 y="0"/>
            <a:ext cx="4320000" cy="324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032" y="3047564"/>
            <a:ext cx="4320000" cy="3240000"/>
          </a:xfrm>
          <a:prstGeom prst="rect">
            <a:avLst/>
          </a:prstGeom>
        </p:spPr>
      </p:pic>
      <p:pic>
        <p:nvPicPr>
          <p:cNvPr id="6" name="Picture 5"/>
          <p:cNvPicPr>
            <a:picLocks noChangeAspect="1"/>
          </p:cNvPicPr>
          <p:nvPr/>
        </p:nvPicPr>
        <p:blipFill>
          <a:blip r:embed="rId4"/>
          <a:stretch>
            <a:fillRect/>
          </a:stretch>
        </p:blipFill>
        <p:spPr>
          <a:xfrm>
            <a:off x="4824819" y="540000"/>
            <a:ext cx="4050000" cy="5400000"/>
          </a:xfrm>
          <a:prstGeom prst="rect">
            <a:avLst/>
          </a:prstGeom>
        </p:spPr>
      </p:pic>
    </p:spTree>
    <p:extLst>
      <p:ext uri="{BB962C8B-B14F-4D97-AF65-F5344CB8AC3E}">
        <p14:creationId xmlns:p14="http://schemas.microsoft.com/office/powerpoint/2010/main" val="1541825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1988-ADE9-4BD7-88B4-E95CB4713C6B}"/>
              </a:ext>
            </a:extLst>
          </p:cNvPr>
          <p:cNvSpPr>
            <a:spLocks noGrp="1"/>
          </p:cNvSpPr>
          <p:nvPr>
            <p:ph type="title"/>
          </p:nvPr>
        </p:nvSpPr>
        <p:spPr>
          <a:xfrm>
            <a:off x="994440" y="217601"/>
            <a:ext cx="7155120" cy="835135"/>
          </a:xfrm>
        </p:spPr>
        <p:txBody>
          <a:bodyPr>
            <a:noAutofit/>
          </a:bodyPr>
          <a:lstStyle/>
          <a:p>
            <a:r>
              <a:rPr lang="en-US" sz="3200" dirty="0"/>
              <a:t>Insulation &amp; </a:t>
            </a:r>
            <a:r>
              <a:rPr lang="en-US" sz="3200" dirty="0" err="1"/>
              <a:t>Vapour</a:t>
            </a:r>
            <a:r>
              <a:rPr lang="en-US" sz="3200" dirty="0"/>
              <a:t> Control Detailing for Historic Masonry</a:t>
            </a:r>
          </a:p>
        </p:txBody>
      </p:sp>
      <p:sp>
        <p:nvSpPr>
          <p:cNvPr id="5" name="TextBox 4">
            <a:extLst>
              <a:ext uri="{FF2B5EF4-FFF2-40B4-BE49-F238E27FC236}">
                <a16:creationId xmlns:a16="http://schemas.microsoft.com/office/drawing/2014/main" id="{F2DDE319-A5CB-4866-99A6-CED9FD8A6ED9}"/>
              </a:ext>
            </a:extLst>
          </p:cNvPr>
          <p:cNvSpPr txBox="1"/>
          <p:nvPr/>
        </p:nvSpPr>
        <p:spPr>
          <a:xfrm>
            <a:off x="7472100" y="5495925"/>
            <a:ext cx="1725152" cy="230832"/>
          </a:xfrm>
          <a:prstGeom prst="rect">
            <a:avLst/>
          </a:prstGeom>
          <a:noFill/>
        </p:spPr>
        <p:txBody>
          <a:bodyPr wrap="none" rtlCol="0">
            <a:spAutoFit/>
          </a:bodyPr>
          <a:lstStyle/>
          <a:p>
            <a:r>
              <a:rPr lang="en-US" sz="900" dirty="0">
                <a:latin typeface="Calibri Light" panose="020F0302020204030204" pitchFamily="34" charset="0"/>
                <a:cs typeface="Calibri Light" panose="020F0302020204030204" pitchFamily="34" charset="0"/>
              </a:rPr>
              <a:t>Source: </a:t>
            </a:r>
            <a:r>
              <a:rPr lang="en-US" sz="900" dirty="0">
                <a:latin typeface="Calibri Light" panose="020F0302020204030204" pitchFamily="34" charset="0"/>
                <a:cs typeface="Calibri Light" panose="020F0302020204030204" pitchFamily="34" charset="0"/>
                <a:hlinkClick r:id="rId2"/>
              </a:rPr>
              <a:t>www.foursevenfive.com</a:t>
            </a:r>
            <a:r>
              <a:rPr lang="en-US" sz="900" dirty="0">
                <a:latin typeface="Calibri Light" panose="020F0302020204030204" pitchFamily="34" charset="0"/>
                <a:cs typeface="Calibri Light" panose="020F0302020204030204" pitchFamily="34" charset="0"/>
              </a:rPr>
              <a:t>  </a:t>
            </a:r>
          </a:p>
        </p:txBody>
      </p:sp>
      <p:grpSp>
        <p:nvGrpSpPr>
          <p:cNvPr id="10" name="Group 9">
            <a:extLst>
              <a:ext uri="{FF2B5EF4-FFF2-40B4-BE49-F238E27FC236}">
                <a16:creationId xmlns:a16="http://schemas.microsoft.com/office/drawing/2014/main" id="{F61026FD-1C3A-42AA-B5FE-C68DC6ED444D}"/>
              </a:ext>
            </a:extLst>
          </p:cNvPr>
          <p:cNvGrpSpPr/>
          <p:nvPr/>
        </p:nvGrpSpPr>
        <p:grpSpPr>
          <a:xfrm>
            <a:off x="318048" y="1387076"/>
            <a:ext cx="4792236" cy="4316598"/>
            <a:chOff x="424064" y="706435"/>
            <a:chExt cx="6389648" cy="5755464"/>
          </a:xfrm>
        </p:grpSpPr>
        <p:grpSp>
          <p:nvGrpSpPr>
            <p:cNvPr id="8" name="Group 7">
              <a:extLst>
                <a:ext uri="{FF2B5EF4-FFF2-40B4-BE49-F238E27FC236}">
                  <a16:creationId xmlns:a16="http://schemas.microsoft.com/office/drawing/2014/main" id="{35AB0812-F651-445B-90D3-62DD3FA713BF}"/>
                </a:ext>
              </a:extLst>
            </p:cNvPr>
            <p:cNvGrpSpPr/>
            <p:nvPr/>
          </p:nvGrpSpPr>
          <p:grpSpPr>
            <a:xfrm>
              <a:off x="1325920" y="706435"/>
              <a:ext cx="5487792" cy="5755464"/>
              <a:chOff x="1325920" y="706435"/>
              <a:chExt cx="5487792" cy="5755464"/>
            </a:xfrm>
          </p:grpSpPr>
          <p:pic>
            <p:nvPicPr>
              <p:cNvPr id="7" name="Picture 6">
                <a:extLst>
                  <a:ext uri="{FF2B5EF4-FFF2-40B4-BE49-F238E27FC236}">
                    <a16:creationId xmlns:a16="http://schemas.microsoft.com/office/drawing/2014/main" id="{16AD4A20-ACE0-463C-A06C-B4BA375631A9}"/>
                  </a:ext>
                </a:extLst>
              </p:cNvPr>
              <p:cNvPicPr>
                <a:picLocks noChangeAspect="1"/>
              </p:cNvPicPr>
              <p:nvPr/>
            </p:nvPicPr>
            <p:blipFill rotWithShape="1">
              <a:blip r:embed="rId3"/>
              <a:srcRect t="7068"/>
              <a:stretch/>
            </p:blipFill>
            <p:spPr>
              <a:xfrm>
                <a:off x="1325920" y="706435"/>
                <a:ext cx="5487792" cy="5755464"/>
              </a:xfrm>
              <a:prstGeom prst="rect">
                <a:avLst/>
              </a:prstGeom>
            </p:spPr>
          </p:pic>
          <p:sp>
            <p:nvSpPr>
              <p:cNvPr id="6" name="TextBox 5">
                <a:extLst>
                  <a:ext uri="{FF2B5EF4-FFF2-40B4-BE49-F238E27FC236}">
                    <a16:creationId xmlns:a16="http://schemas.microsoft.com/office/drawing/2014/main" id="{80361FF3-6775-4B8A-AC0E-1C3BFCAFBC08}"/>
                  </a:ext>
                </a:extLst>
              </p:cNvPr>
              <p:cNvSpPr txBox="1"/>
              <p:nvPr/>
            </p:nvSpPr>
            <p:spPr>
              <a:xfrm>
                <a:off x="4996561" y="2235200"/>
                <a:ext cx="1163140" cy="276999"/>
              </a:xfrm>
              <a:prstGeom prst="rect">
                <a:avLst/>
              </a:prstGeom>
              <a:noFill/>
            </p:spPr>
            <p:txBody>
              <a:bodyPr wrap="none" rtlCol="0">
                <a:spAutoFit/>
              </a:bodyPr>
              <a:lstStyle/>
              <a:p>
                <a:r>
                  <a:rPr lang="en-US" sz="750" dirty="0">
                    <a:solidFill>
                      <a:schemeClr val="bg1">
                        <a:lumMod val="50000"/>
                      </a:schemeClr>
                    </a:solidFill>
                    <a:latin typeface="Calibri Light" panose="020F0302020204030204" pitchFamily="34" charset="0"/>
                    <a:cs typeface="Calibri Light" panose="020F0302020204030204" pitchFamily="34" charset="0"/>
                  </a:rPr>
                  <a:t>(50mm by 73mm)</a:t>
                </a:r>
              </a:p>
            </p:txBody>
          </p:sp>
        </p:grpSp>
        <p:sp>
          <p:nvSpPr>
            <p:cNvPr id="9" name="TextBox 8">
              <a:extLst>
                <a:ext uri="{FF2B5EF4-FFF2-40B4-BE49-F238E27FC236}">
                  <a16:creationId xmlns:a16="http://schemas.microsoft.com/office/drawing/2014/main" id="{FBCED096-ED8D-47CC-A5AA-55F00E3EA6B8}"/>
                </a:ext>
              </a:extLst>
            </p:cNvPr>
            <p:cNvSpPr txBox="1"/>
            <p:nvPr/>
          </p:nvSpPr>
          <p:spPr>
            <a:xfrm>
              <a:off x="424064" y="3300114"/>
              <a:ext cx="1981739" cy="400109"/>
            </a:xfrm>
            <a:prstGeom prst="rect">
              <a:avLst/>
            </a:prstGeom>
            <a:solidFill>
              <a:schemeClr val="bg1"/>
            </a:solidFill>
          </p:spPr>
          <p:txBody>
            <a:bodyPr wrap="none" rtlCol="0">
              <a:spAutoFit/>
            </a:bodyPr>
            <a:lstStyle/>
            <a:p>
              <a:r>
                <a:rPr lang="en-US" sz="1350" b="1" dirty="0">
                  <a:solidFill>
                    <a:schemeClr val="bg1">
                      <a:lumMod val="50000"/>
                    </a:schemeClr>
                  </a:solidFill>
                </a:rPr>
                <a:t>WINDOW INSTALL</a:t>
              </a:r>
            </a:p>
          </p:txBody>
        </p:sp>
      </p:grpSp>
      <p:pic>
        <p:nvPicPr>
          <p:cNvPr id="15" name="Picture 14">
            <a:extLst>
              <a:ext uri="{FF2B5EF4-FFF2-40B4-BE49-F238E27FC236}">
                <a16:creationId xmlns:a16="http://schemas.microsoft.com/office/drawing/2014/main" id="{B0038244-5C1C-476F-8968-6E3A9B8616FE}"/>
              </a:ext>
            </a:extLst>
          </p:cNvPr>
          <p:cNvPicPr>
            <a:picLocks noChangeAspect="1"/>
          </p:cNvPicPr>
          <p:nvPr/>
        </p:nvPicPr>
        <p:blipFill>
          <a:blip r:embed="rId4"/>
          <a:stretch>
            <a:fillRect/>
          </a:stretch>
        </p:blipFill>
        <p:spPr>
          <a:xfrm>
            <a:off x="5364088" y="1959951"/>
            <a:ext cx="3290081" cy="3584872"/>
          </a:xfrm>
          <a:prstGeom prst="rect">
            <a:avLst/>
          </a:prstGeom>
        </p:spPr>
      </p:pic>
    </p:spTree>
    <p:extLst>
      <p:ext uri="{BB962C8B-B14F-4D97-AF65-F5344CB8AC3E}">
        <p14:creationId xmlns:p14="http://schemas.microsoft.com/office/powerpoint/2010/main" val="3291513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1988-ADE9-4BD7-88B4-E95CB4713C6B}"/>
              </a:ext>
            </a:extLst>
          </p:cNvPr>
          <p:cNvSpPr>
            <a:spLocks noGrp="1"/>
          </p:cNvSpPr>
          <p:nvPr>
            <p:ph type="title"/>
          </p:nvPr>
        </p:nvSpPr>
        <p:spPr>
          <a:xfrm>
            <a:off x="994440" y="332656"/>
            <a:ext cx="7155120" cy="907143"/>
          </a:xfrm>
        </p:spPr>
        <p:txBody>
          <a:bodyPr>
            <a:noAutofit/>
          </a:bodyPr>
          <a:lstStyle/>
          <a:p>
            <a:r>
              <a:rPr lang="en-US" sz="3200" dirty="0"/>
              <a:t>Insulation &amp; </a:t>
            </a:r>
            <a:r>
              <a:rPr lang="en-US" sz="3200" dirty="0" err="1"/>
              <a:t>Vapour</a:t>
            </a:r>
            <a:r>
              <a:rPr lang="en-US" sz="3200" dirty="0"/>
              <a:t> Control Detailing for Historic Masonry</a:t>
            </a:r>
          </a:p>
        </p:txBody>
      </p:sp>
      <p:sp>
        <p:nvSpPr>
          <p:cNvPr id="5" name="TextBox 4">
            <a:extLst>
              <a:ext uri="{FF2B5EF4-FFF2-40B4-BE49-F238E27FC236}">
                <a16:creationId xmlns:a16="http://schemas.microsoft.com/office/drawing/2014/main" id="{F2DDE319-A5CB-4866-99A6-CED9FD8A6ED9}"/>
              </a:ext>
            </a:extLst>
          </p:cNvPr>
          <p:cNvSpPr txBox="1"/>
          <p:nvPr/>
        </p:nvSpPr>
        <p:spPr>
          <a:xfrm>
            <a:off x="7472100" y="5517232"/>
            <a:ext cx="1725152" cy="230832"/>
          </a:xfrm>
          <a:prstGeom prst="rect">
            <a:avLst/>
          </a:prstGeom>
          <a:noFill/>
        </p:spPr>
        <p:txBody>
          <a:bodyPr wrap="none" rtlCol="0">
            <a:spAutoFit/>
          </a:bodyPr>
          <a:lstStyle/>
          <a:p>
            <a:r>
              <a:rPr lang="en-US" sz="900" dirty="0">
                <a:latin typeface="Calibri Light" panose="020F0302020204030204" pitchFamily="34" charset="0"/>
                <a:cs typeface="Calibri Light" panose="020F0302020204030204" pitchFamily="34" charset="0"/>
              </a:rPr>
              <a:t>Source: </a:t>
            </a:r>
            <a:r>
              <a:rPr lang="en-US" sz="900" dirty="0">
                <a:latin typeface="Calibri Light" panose="020F0302020204030204" pitchFamily="34" charset="0"/>
                <a:cs typeface="Calibri Light" panose="020F0302020204030204" pitchFamily="34" charset="0"/>
                <a:hlinkClick r:id="rId2"/>
              </a:rPr>
              <a:t>www.foursevenfive.com</a:t>
            </a:r>
            <a:r>
              <a:rPr lang="en-US" sz="900" dirty="0">
                <a:latin typeface="Calibri Light" panose="020F0302020204030204" pitchFamily="34" charset="0"/>
                <a:cs typeface="Calibri Light" panose="020F0302020204030204" pitchFamily="34" charset="0"/>
              </a:rPr>
              <a:t>  </a:t>
            </a:r>
          </a:p>
        </p:txBody>
      </p:sp>
      <p:grpSp>
        <p:nvGrpSpPr>
          <p:cNvPr id="7" name="Group 6">
            <a:extLst>
              <a:ext uri="{FF2B5EF4-FFF2-40B4-BE49-F238E27FC236}">
                <a16:creationId xmlns:a16="http://schemas.microsoft.com/office/drawing/2014/main" id="{8F750D49-7FA3-4E46-8F74-1C96B5E13C4C}"/>
              </a:ext>
            </a:extLst>
          </p:cNvPr>
          <p:cNvGrpSpPr/>
          <p:nvPr/>
        </p:nvGrpSpPr>
        <p:grpSpPr>
          <a:xfrm>
            <a:off x="35496" y="1518446"/>
            <a:ext cx="3835852" cy="4583561"/>
            <a:chOff x="6909776" y="784660"/>
            <a:chExt cx="5114469" cy="6111413"/>
          </a:xfrm>
        </p:grpSpPr>
        <p:pic>
          <p:nvPicPr>
            <p:cNvPr id="8" name="Picture 7">
              <a:extLst>
                <a:ext uri="{FF2B5EF4-FFF2-40B4-BE49-F238E27FC236}">
                  <a16:creationId xmlns:a16="http://schemas.microsoft.com/office/drawing/2014/main" id="{A8583952-DFE5-4CC5-89A0-7C8107F24A18}"/>
                </a:ext>
              </a:extLst>
            </p:cNvPr>
            <p:cNvPicPr>
              <a:picLocks noChangeAspect="1"/>
            </p:cNvPicPr>
            <p:nvPr/>
          </p:nvPicPr>
          <p:blipFill rotWithShape="1">
            <a:blip r:embed="rId3"/>
            <a:srcRect t="2807"/>
            <a:stretch/>
          </p:blipFill>
          <p:spPr>
            <a:xfrm>
              <a:off x="6909776" y="784660"/>
              <a:ext cx="5114469" cy="5400240"/>
            </a:xfrm>
            <a:prstGeom prst="rect">
              <a:avLst/>
            </a:prstGeom>
          </p:spPr>
        </p:pic>
        <p:sp>
          <p:nvSpPr>
            <p:cNvPr id="9" name="TextBox 8">
              <a:extLst>
                <a:ext uri="{FF2B5EF4-FFF2-40B4-BE49-F238E27FC236}">
                  <a16:creationId xmlns:a16="http://schemas.microsoft.com/office/drawing/2014/main" id="{191950C9-BCE6-47AC-A999-08B39B0B7678}"/>
                </a:ext>
              </a:extLst>
            </p:cNvPr>
            <p:cNvSpPr txBox="1"/>
            <p:nvPr/>
          </p:nvSpPr>
          <p:spPr>
            <a:xfrm>
              <a:off x="6909776" y="6116373"/>
              <a:ext cx="5114469" cy="779700"/>
            </a:xfrm>
            <a:prstGeom prst="rect">
              <a:avLst/>
            </a:prstGeom>
            <a:solidFill>
              <a:schemeClr val="bg1"/>
            </a:solidFill>
          </p:spPr>
          <p:txBody>
            <a:bodyPr wrap="square" rtlCol="0">
              <a:spAutoFit/>
            </a:bodyPr>
            <a:lstStyle/>
            <a:p>
              <a:pPr algn="ctr">
                <a:spcBef>
                  <a:spcPts val="0"/>
                </a:spcBef>
                <a:spcAft>
                  <a:spcPts val="0"/>
                </a:spcAft>
              </a:pPr>
              <a:endParaRPr lang="hr-HR" sz="1350" b="1" dirty="0">
                <a:solidFill>
                  <a:schemeClr val="bg1">
                    <a:lumMod val="50000"/>
                  </a:schemeClr>
                </a:solidFill>
              </a:endParaRPr>
            </a:p>
            <a:p>
              <a:pPr algn="ctr">
                <a:spcBef>
                  <a:spcPts val="600"/>
                </a:spcBef>
                <a:spcAft>
                  <a:spcPts val="600"/>
                </a:spcAft>
              </a:pPr>
              <a:r>
                <a:rPr lang="en-US" sz="1350" b="1" dirty="0">
                  <a:solidFill>
                    <a:schemeClr val="bg1">
                      <a:lumMod val="50000"/>
                    </a:schemeClr>
                  </a:solidFill>
                </a:rPr>
                <a:t>Pipe penetrations</a:t>
              </a:r>
            </a:p>
          </p:txBody>
        </p:sp>
        <p:sp>
          <p:nvSpPr>
            <p:cNvPr id="10" name="TextBox 9">
              <a:extLst>
                <a:ext uri="{FF2B5EF4-FFF2-40B4-BE49-F238E27FC236}">
                  <a16:creationId xmlns:a16="http://schemas.microsoft.com/office/drawing/2014/main" id="{F450A748-EE78-4FD6-AEDB-1D9119C35838}"/>
                </a:ext>
              </a:extLst>
            </p:cNvPr>
            <p:cNvSpPr txBox="1"/>
            <p:nvPr/>
          </p:nvSpPr>
          <p:spPr>
            <a:xfrm>
              <a:off x="7567272" y="3669447"/>
              <a:ext cx="1321303" cy="338555"/>
            </a:xfrm>
            <a:prstGeom prst="rect">
              <a:avLst/>
            </a:prstGeom>
            <a:noFill/>
          </p:spPr>
          <p:txBody>
            <a:bodyPr wrap="none" rtlCol="0">
              <a:spAutoFit/>
            </a:bodyPr>
            <a:lstStyle/>
            <a:p>
              <a:r>
                <a:rPr lang="en-US" sz="1050" dirty="0">
                  <a:solidFill>
                    <a:schemeClr val="bg1">
                      <a:lumMod val="50000"/>
                    </a:schemeClr>
                  </a:solidFill>
                  <a:latin typeface="Calibri Light" panose="020F0302020204030204" pitchFamily="34" charset="0"/>
                  <a:cs typeface="Calibri Light" panose="020F0302020204030204" pitchFamily="34" charset="0"/>
                </a:rPr>
                <a:t>25mm = 1 inch</a:t>
              </a:r>
            </a:p>
          </p:txBody>
        </p:sp>
      </p:grpSp>
      <p:grpSp>
        <p:nvGrpSpPr>
          <p:cNvPr id="12" name="Group 11">
            <a:extLst>
              <a:ext uri="{FF2B5EF4-FFF2-40B4-BE49-F238E27FC236}">
                <a16:creationId xmlns:a16="http://schemas.microsoft.com/office/drawing/2014/main" id="{0910278D-7FA0-44D6-8BEB-C558C7216B68}"/>
              </a:ext>
            </a:extLst>
          </p:cNvPr>
          <p:cNvGrpSpPr/>
          <p:nvPr/>
        </p:nvGrpSpPr>
        <p:grpSpPr>
          <a:xfrm>
            <a:off x="3795287" y="1513461"/>
            <a:ext cx="3343846" cy="4588333"/>
            <a:chOff x="5288161" y="755977"/>
            <a:chExt cx="4458461" cy="6117776"/>
          </a:xfrm>
        </p:grpSpPr>
        <p:pic>
          <p:nvPicPr>
            <p:cNvPr id="3" name="Picture 2">
              <a:extLst>
                <a:ext uri="{FF2B5EF4-FFF2-40B4-BE49-F238E27FC236}">
                  <a16:creationId xmlns:a16="http://schemas.microsoft.com/office/drawing/2014/main" id="{9CD8E3F0-6FAB-4E24-B26C-D60474FAA613}"/>
                </a:ext>
              </a:extLst>
            </p:cNvPr>
            <p:cNvPicPr>
              <a:picLocks noChangeAspect="1"/>
            </p:cNvPicPr>
            <p:nvPr/>
          </p:nvPicPr>
          <p:blipFill>
            <a:blip r:embed="rId4"/>
            <a:stretch>
              <a:fillRect/>
            </a:stretch>
          </p:blipFill>
          <p:spPr>
            <a:xfrm>
              <a:off x="5363671" y="755977"/>
              <a:ext cx="4362450" cy="5419725"/>
            </a:xfrm>
            <a:prstGeom prst="rect">
              <a:avLst/>
            </a:prstGeom>
          </p:spPr>
        </p:pic>
        <p:sp>
          <p:nvSpPr>
            <p:cNvPr id="11" name="TextBox 10">
              <a:extLst>
                <a:ext uri="{FF2B5EF4-FFF2-40B4-BE49-F238E27FC236}">
                  <a16:creationId xmlns:a16="http://schemas.microsoft.com/office/drawing/2014/main" id="{BA7F1DBD-B856-4C9C-B0B9-FE68E9A114F4}"/>
                </a:ext>
              </a:extLst>
            </p:cNvPr>
            <p:cNvSpPr txBox="1"/>
            <p:nvPr/>
          </p:nvSpPr>
          <p:spPr>
            <a:xfrm>
              <a:off x="5288161" y="6094053"/>
              <a:ext cx="4458461" cy="779700"/>
            </a:xfrm>
            <a:prstGeom prst="rect">
              <a:avLst/>
            </a:prstGeom>
            <a:solidFill>
              <a:schemeClr val="bg1"/>
            </a:solidFill>
          </p:spPr>
          <p:txBody>
            <a:bodyPr wrap="square" rtlCol="0">
              <a:spAutoFit/>
            </a:bodyPr>
            <a:lstStyle/>
            <a:p>
              <a:pPr algn="ctr"/>
              <a:endParaRPr lang="hr-HR" sz="1350" b="1" dirty="0">
                <a:solidFill>
                  <a:schemeClr val="bg1">
                    <a:lumMod val="50000"/>
                  </a:schemeClr>
                </a:solidFill>
              </a:endParaRPr>
            </a:p>
            <a:p>
              <a:pPr algn="ctr">
                <a:spcBef>
                  <a:spcPts val="600"/>
                </a:spcBef>
              </a:pPr>
              <a:r>
                <a:rPr lang="en-US" sz="1350" b="1" dirty="0">
                  <a:solidFill>
                    <a:schemeClr val="bg1">
                      <a:lumMod val="50000"/>
                    </a:schemeClr>
                  </a:solidFill>
                </a:rPr>
                <a:t>Cable penetrations</a:t>
              </a:r>
            </a:p>
          </p:txBody>
        </p:sp>
      </p:grpSp>
      <p:pic>
        <p:nvPicPr>
          <p:cNvPr id="13" name="Picture 12">
            <a:extLst>
              <a:ext uri="{FF2B5EF4-FFF2-40B4-BE49-F238E27FC236}">
                <a16:creationId xmlns:a16="http://schemas.microsoft.com/office/drawing/2014/main" id="{F1EB0535-95AF-4D0A-B748-AA91A7268B09}"/>
              </a:ext>
            </a:extLst>
          </p:cNvPr>
          <p:cNvPicPr>
            <a:picLocks noChangeAspect="1"/>
          </p:cNvPicPr>
          <p:nvPr/>
        </p:nvPicPr>
        <p:blipFill>
          <a:blip r:embed="rId5"/>
          <a:stretch>
            <a:fillRect/>
          </a:stretch>
        </p:blipFill>
        <p:spPr>
          <a:xfrm>
            <a:off x="7092280" y="3356992"/>
            <a:ext cx="2007922" cy="2187831"/>
          </a:xfrm>
          <a:prstGeom prst="rect">
            <a:avLst/>
          </a:prstGeom>
        </p:spPr>
      </p:pic>
    </p:spTree>
    <p:extLst>
      <p:ext uri="{BB962C8B-B14F-4D97-AF65-F5344CB8AC3E}">
        <p14:creationId xmlns:p14="http://schemas.microsoft.com/office/powerpoint/2010/main" val="360279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sr-Latn-RS"/>
              <a:t>Bojan Milovanović</a:t>
            </a:r>
            <a:endParaRPr lang="hr-HR" altLang="sr-Latn-RS"/>
          </a:p>
        </p:txBody>
      </p:sp>
      <p:sp>
        <p:nvSpPr>
          <p:cNvPr id="5" name="Slide Number Placeholder 4"/>
          <p:cNvSpPr>
            <a:spLocks noGrp="1"/>
          </p:cNvSpPr>
          <p:nvPr>
            <p:ph type="sldNum" sz="quarter" idx="11"/>
          </p:nvPr>
        </p:nvSpPr>
        <p:spPr/>
        <p:txBody>
          <a:bodyPr/>
          <a:lstStyle/>
          <a:p>
            <a:pPr>
              <a:defRPr/>
            </a:pPr>
            <a:fld id="{CA97B197-5111-4B02-8047-EF5F65D3E305}" type="slidenum">
              <a:rPr lang="hr-HR" altLang="sr-Latn-RS" smtClean="0"/>
              <a:pPr>
                <a:defRPr/>
              </a:pPr>
              <a:t>49</a:t>
            </a:fld>
            <a:endParaRPr lang="hr-HR" altLang="sr-Latn-RS"/>
          </a:p>
        </p:txBody>
      </p:sp>
      <p:pic>
        <p:nvPicPr>
          <p:cNvPr id="6" name="Picture 5"/>
          <p:cNvPicPr>
            <a:picLocks noChangeAspect="1"/>
          </p:cNvPicPr>
          <p:nvPr/>
        </p:nvPicPr>
        <p:blipFill>
          <a:blip r:embed="rId2"/>
          <a:stretch>
            <a:fillRect/>
          </a:stretch>
        </p:blipFill>
        <p:spPr>
          <a:xfrm>
            <a:off x="107950" y="139875"/>
            <a:ext cx="8972913" cy="6480000"/>
          </a:xfrm>
          <a:prstGeom prst="rect">
            <a:avLst/>
          </a:prstGeom>
        </p:spPr>
      </p:pic>
      <p:sp>
        <p:nvSpPr>
          <p:cNvPr id="7" name="Rectangle 6"/>
          <p:cNvSpPr/>
          <p:nvPr/>
        </p:nvSpPr>
        <p:spPr>
          <a:xfrm>
            <a:off x="4716016" y="2492896"/>
            <a:ext cx="397078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0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4294967295"/>
          </p:nvPr>
        </p:nvSpPr>
        <p:spPr/>
        <p:txBody>
          <a:bodyPr/>
          <a:lstStyle/>
          <a:p>
            <a:pPr>
              <a:defRPr/>
            </a:pPr>
            <a:endParaRPr lang="en-US" dirty="0"/>
          </a:p>
        </p:txBody>
      </p:sp>
      <p:pic>
        <p:nvPicPr>
          <p:cNvPr id="5" name="Content Placeholder 5">
            <a:extLst>
              <a:ext uri="{FF2B5EF4-FFF2-40B4-BE49-F238E27FC236}">
                <a16:creationId xmlns:a16="http://schemas.microsoft.com/office/drawing/2014/main" id="{FB7D29F2-C01C-430A-9904-7289B532978A}"/>
              </a:ext>
            </a:extLst>
          </p:cNvPr>
          <p:cNvPicPr>
            <a:picLocks noChangeAspect="1"/>
          </p:cNvPicPr>
          <p:nvPr/>
        </p:nvPicPr>
        <p:blipFill>
          <a:blip r:embed="rId2">
            <a:clrChange>
              <a:clrFrom>
                <a:srgbClr val="FFFFFF"/>
              </a:clrFrom>
              <a:clrTo>
                <a:srgbClr val="FFFFFF">
                  <a:alpha val="0"/>
                </a:srgbClr>
              </a:clrTo>
            </a:clrChange>
          </a:blip>
          <a:stretch>
            <a:fillRect/>
          </a:stretch>
        </p:blipFill>
        <p:spPr bwMode="auto">
          <a:xfrm>
            <a:off x="1152813" y="1797845"/>
            <a:ext cx="6621892" cy="3282155"/>
          </a:xfrm>
          <a:prstGeom prst="rect">
            <a:avLst/>
          </a:prstGeom>
          <a:noFill/>
          <a:ln w="9525">
            <a:noFill/>
            <a:miter lim="800000"/>
            <a:headEnd/>
            <a:tailEnd/>
          </a:ln>
        </p:spPr>
      </p:pic>
      <p:grpSp>
        <p:nvGrpSpPr>
          <p:cNvPr id="6" name="Group 5"/>
          <p:cNvGrpSpPr/>
          <p:nvPr/>
        </p:nvGrpSpPr>
        <p:grpSpPr>
          <a:xfrm>
            <a:off x="1022924" y="4018968"/>
            <a:ext cx="6751781" cy="830997"/>
            <a:chOff x="1022924" y="4018968"/>
            <a:chExt cx="6751781" cy="830997"/>
          </a:xfrm>
        </p:grpSpPr>
        <p:sp>
          <p:nvSpPr>
            <p:cNvPr id="7" name="TextBox 6">
              <a:extLst>
                <a:ext uri="{FF2B5EF4-FFF2-40B4-BE49-F238E27FC236}">
                  <a16:creationId xmlns:a16="http://schemas.microsoft.com/office/drawing/2014/main" id="{1E8C2BD9-765B-493D-A460-9069222E208F}"/>
                </a:ext>
              </a:extLst>
            </p:cNvPr>
            <p:cNvSpPr txBox="1"/>
            <p:nvPr/>
          </p:nvSpPr>
          <p:spPr>
            <a:xfrm>
              <a:off x="1022924" y="4018968"/>
              <a:ext cx="1828800" cy="830997"/>
            </a:xfrm>
            <a:prstGeom prst="rect">
              <a:avLst/>
            </a:prstGeom>
            <a:solidFill>
              <a:schemeClr val="bg2"/>
            </a:solidFill>
          </p:spPr>
          <p:txBody>
            <a:bodyPr wrap="square" rtlCol="0">
              <a:spAutoFit/>
            </a:bodyPr>
            <a:lstStyle/>
            <a:p>
              <a:pPr algn="ctr"/>
              <a:r>
                <a:rPr lang="hr-HR" sz="1600" dirty="0">
                  <a:solidFill>
                    <a:schemeClr val="bg1">
                      <a:lumMod val="50000"/>
                    </a:schemeClr>
                  </a:solidFill>
                </a:rPr>
                <a:t>1. </a:t>
              </a:r>
            </a:p>
            <a:p>
              <a:pPr algn="ctr"/>
              <a:r>
                <a:rPr lang="hr-HR" sz="1600" dirty="0">
                  <a:solidFill>
                    <a:schemeClr val="bg1">
                      <a:lumMod val="50000"/>
                    </a:schemeClr>
                  </a:solidFill>
                </a:rPr>
                <a:t>Smanjena potrošnja energije</a:t>
              </a:r>
            </a:p>
          </p:txBody>
        </p:sp>
        <p:sp>
          <p:nvSpPr>
            <p:cNvPr id="8" name="TextBox 7">
              <a:extLst>
                <a:ext uri="{FF2B5EF4-FFF2-40B4-BE49-F238E27FC236}">
                  <a16:creationId xmlns:a16="http://schemas.microsoft.com/office/drawing/2014/main" id="{186FF953-4625-4FC8-89D5-B9C5322F4B9E}"/>
                </a:ext>
              </a:extLst>
            </p:cNvPr>
            <p:cNvSpPr txBox="1"/>
            <p:nvPr/>
          </p:nvSpPr>
          <p:spPr>
            <a:xfrm>
              <a:off x="2791687" y="4018968"/>
              <a:ext cx="1681018" cy="830997"/>
            </a:xfrm>
            <a:prstGeom prst="rect">
              <a:avLst/>
            </a:prstGeom>
            <a:solidFill>
              <a:schemeClr val="bg2"/>
            </a:solidFill>
          </p:spPr>
          <p:txBody>
            <a:bodyPr wrap="square" rtlCol="0">
              <a:spAutoFit/>
            </a:bodyPr>
            <a:lstStyle/>
            <a:p>
              <a:pPr algn="ctr"/>
              <a:r>
                <a:rPr lang="hr-HR" sz="1600" dirty="0">
                  <a:solidFill>
                    <a:schemeClr val="bg1">
                      <a:lumMod val="50000"/>
                    </a:schemeClr>
                  </a:solidFill>
                </a:rPr>
                <a:t>2. </a:t>
              </a:r>
            </a:p>
            <a:p>
              <a:pPr algn="ctr"/>
              <a:r>
                <a:rPr lang="hr-HR" sz="1600" dirty="0">
                  <a:solidFill>
                    <a:schemeClr val="bg1">
                      <a:lumMod val="50000"/>
                    </a:schemeClr>
                  </a:solidFill>
                </a:rPr>
                <a:t>Vanjska ovojnica bez kompromisa</a:t>
              </a:r>
            </a:p>
          </p:txBody>
        </p:sp>
        <p:sp>
          <p:nvSpPr>
            <p:cNvPr id="9" name="TextBox 8">
              <a:extLst>
                <a:ext uri="{FF2B5EF4-FFF2-40B4-BE49-F238E27FC236}">
                  <a16:creationId xmlns:a16="http://schemas.microsoft.com/office/drawing/2014/main" id="{00A094B4-F536-4F7C-9C6E-F4D197E8E833}"/>
                </a:ext>
              </a:extLst>
            </p:cNvPr>
            <p:cNvSpPr txBox="1"/>
            <p:nvPr/>
          </p:nvSpPr>
          <p:spPr>
            <a:xfrm>
              <a:off x="4417579" y="4018968"/>
              <a:ext cx="2010930" cy="830997"/>
            </a:xfrm>
            <a:prstGeom prst="rect">
              <a:avLst/>
            </a:prstGeom>
            <a:solidFill>
              <a:schemeClr val="bg2"/>
            </a:solidFill>
          </p:spPr>
          <p:txBody>
            <a:bodyPr wrap="square" rtlCol="0">
              <a:spAutoFit/>
            </a:bodyPr>
            <a:lstStyle/>
            <a:p>
              <a:pPr algn="ctr"/>
              <a:r>
                <a:rPr lang="hr-HR" sz="1600" dirty="0">
                  <a:solidFill>
                    <a:schemeClr val="bg1">
                      <a:lumMod val="50000"/>
                    </a:schemeClr>
                  </a:solidFill>
                </a:rPr>
                <a:t>3. </a:t>
              </a:r>
            </a:p>
            <a:p>
              <a:pPr algn="ctr"/>
              <a:r>
                <a:rPr lang="hr-HR" sz="1600" dirty="0">
                  <a:solidFill>
                    <a:schemeClr val="bg1">
                      <a:lumMod val="50000"/>
                    </a:schemeClr>
                  </a:solidFill>
                </a:rPr>
                <a:t>Prikladno projektirani tehnički sustav</a:t>
              </a:r>
            </a:p>
          </p:txBody>
        </p:sp>
        <p:sp>
          <p:nvSpPr>
            <p:cNvPr id="10" name="TextBox 9">
              <a:extLst>
                <a:ext uri="{FF2B5EF4-FFF2-40B4-BE49-F238E27FC236}">
                  <a16:creationId xmlns:a16="http://schemas.microsoft.com/office/drawing/2014/main" id="{990FC52C-1C56-4950-845D-89917FB97070}"/>
                </a:ext>
              </a:extLst>
            </p:cNvPr>
            <p:cNvSpPr txBox="1"/>
            <p:nvPr/>
          </p:nvSpPr>
          <p:spPr>
            <a:xfrm>
              <a:off x="6338743" y="4018968"/>
              <a:ext cx="1435962" cy="830997"/>
            </a:xfrm>
            <a:prstGeom prst="rect">
              <a:avLst/>
            </a:prstGeom>
            <a:solidFill>
              <a:schemeClr val="bg2"/>
            </a:solidFill>
          </p:spPr>
          <p:txBody>
            <a:bodyPr wrap="square" rtlCol="0">
              <a:spAutoFit/>
            </a:bodyPr>
            <a:lstStyle/>
            <a:p>
              <a:pPr algn="ctr"/>
              <a:r>
                <a:rPr lang="hr-HR" sz="1600" dirty="0">
                  <a:solidFill>
                    <a:schemeClr val="bg1">
                      <a:lumMod val="50000"/>
                    </a:schemeClr>
                  </a:solidFill>
                </a:rPr>
                <a:t>4. </a:t>
              </a:r>
            </a:p>
            <a:p>
              <a:pPr algn="ctr"/>
              <a:r>
                <a:rPr lang="hr-HR" sz="1600" dirty="0">
                  <a:solidFill>
                    <a:schemeClr val="bg1">
                      <a:lumMod val="50000"/>
                    </a:schemeClr>
                  </a:solidFill>
                </a:rPr>
                <a:t>Proizvodnja energije iz OIE</a:t>
              </a:r>
            </a:p>
          </p:txBody>
        </p:sp>
      </p:grpSp>
      <p:sp>
        <p:nvSpPr>
          <p:cNvPr id="11" name="Rectangle 10">
            <a:extLst>
              <a:ext uri="{FF2B5EF4-FFF2-40B4-BE49-F238E27FC236}">
                <a16:creationId xmlns:a16="http://schemas.microsoft.com/office/drawing/2014/main" id="{13B2AAC4-B018-40D3-8233-8C4BB8FF3F04}"/>
              </a:ext>
            </a:extLst>
          </p:cNvPr>
          <p:cNvSpPr/>
          <p:nvPr/>
        </p:nvSpPr>
        <p:spPr>
          <a:xfrm>
            <a:off x="2870196" y="2115126"/>
            <a:ext cx="1620981" cy="29648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4005429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540EEC7C-AA2A-4A1B-B288-589E9A700F40}" type="slidenum">
              <a:rPr lang="hr-HR" altLang="sr-Latn-RS" smtClean="0"/>
              <a:pPr>
                <a:defRPr/>
              </a:pPr>
              <a:t>50</a:t>
            </a:fld>
            <a:endParaRPr lang="hr-HR" altLang="sr-Latn-RS"/>
          </a:p>
        </p:txBody>
      </p:sp>
      <p:pic>
        <p:nvPicPr>
          <p:cNvPr id="8"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489" y="153049"/>
            <a:ext cx="5109208" cy="3816424"/>
          </a:xfrm>
          <a:prstGeom prst="rect">
            <a:avLst/>
          </a:prstGeom>
        </p:spPr>
      </p:pic>
      <p:cxnSp>
        <p:nvCxnSpPr>
          <p:cNvPr id="9" name="Straight Connector 8"/>
          <p:cNvCxnSpPr/>
          <p:nvPr/>
        </p:nvCxnSpPr>
        <p:spPr>
          <a:xfrm>
            <a:off x="827584" y="1988840"/>
            <a:ext cx="2423521" cy="91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0368" b="6604"/>
          <a:stretch/>
        </p:blipFill>
        <p:spPr>
          <a:xfrm>
            <a:off x="343489" y="4080926"/>
            <a:ext cx="2055925" cy="2538949"/>
          </a:xfrm>
          <a:prstGeom prst="rect">
            <a:avLst/>
          </a:prstGeom>
        </p:spPr>
      </p:pic>
      <p:pic>
        <p:nvPicPr>
          <p:cNvPr id="3" name="Content Placeholder 2"/>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6983" b="20746"/>
          <a:stretch/>
        </p:blipFill>
        <p:spPr>
          <a:xfrm>
            <a:off x="2508134" y="4080926"/>
            <a:ext cx="2941512" cy="2538949"/>
          </a:xfr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8856" y="1052736"/>
            <a:ext cx="3301041" cy="4752528"/>
          </a:xfrm>
          <a:prstGeom prst="rect">
            <a:avLst/>
          </a:prstGeom>
        </p:spPr>
      </p:pic>
    </p:spTree>
    <p:extLst>
      <p:ext uri="{BB962C8B-B14F-4D97-AF65-F5344CB8AC3E}">
        <p14:creationId xmlns:p14="http://schemas.microsoft.com/office/powerpoint/2010/main" val="2061197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847A6958-D4CE-4D97-8A24-CD87D986F107}"/>
              </a:ext>
            </a:extLst>
          </p:cNvPr>
          <p:cNvSpPr>
            <a:spLocks noGrp="1" noChangeArrowheads="1"/>
          </p:cNvSpPr>
          <p:nvPr>
            <p:ph type="title"/>
          </p:nvPr>
        </p:nvSpPr>
        <p:spPr bwMode="auto">
          <a:xfrm>
            <a:off x="611561" y="188640"/>
            <a:ext cx="8036392" cy="6561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0000"/>
          </a:bodyPr>
          <a:lstStyle/>
          <a:p>
            <a:r>
              <a:rPr lang="hr-HR" altLang="en-US" dirty="0"/>
              <a:t>Komuniciranje važnosti </a:t>
            </a:r>
            <a:r>
              <a:rPr lang="hr-HR" altLang="en-US" dirty="0" err="1"/>
              <a:t>zrakonepropusne</a:t>
            </a:r>
            <a:r>
              <a:rPr lang="hr-HR" altLang="en-US" dirty="0"/>
              <a:t> vanjske ovojnice</a:t>
            </a:r>
            <a:endParaRPr lang="en-US" altLang="en-US" dirty="0"/>
          </a:p>
        </p:txBody>
      </p:sp>
      <p:sp>
        <p:nvSpPr>
          <p:cNvPr id="119811" name="Slide Number Placeholder 2">
            <a:extLst>
              <a:ext uri="{FF2B5EF4-FFF2-40B4-BE49-F238E27FC236}">
                <a16:creationId xmlns:a16="http://schemas.microsoft.com/office/drawing/2014/main" id="{744BCD44-C42A-4703-B7A6-45AF381F67FD}"/>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B846EE-CB33-42AA-BABF-F5AFAD0D9A49}" type="slidenum">
              <a:rPr lang="de-DE" altLang="en-US" smtClean="0"/>
              <a:pPr/>
              <a:t>51</a:t>
            </a:fld>
            <a:endParaRPr lang="de-DE" altLang="en-US"/>
          </a:p>
        </p:txBody>
      </p:sp>
      <p:pic>
        <p:nvPicPr>
          <p:cNvPr id="119812" name="Picture 3">
            <a:extLst>
              <a:ext uri="{FF2B5EF4-FFF2-40B4-BE49-F238E27FC236}">
                <a16:creationId xmlns:a16="http://schemas.microsoft.com/office/drawing/2014/main" id="{10241CAC-CBF0-40B4-B6BA-B9B9E1E0C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2"/>
          <a:stretch>
            <a:fillRect/>
          </a:stretch>
        </p:blipFill>
        <p:spPr bwMode="auto">
          <a:xfrm>
            <a:off x="154473" y="2204864"/>
            <a:ext cx="3103077" cy="231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F0393811-423B-4FA2-A013-044C07FEF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2" r="15086"/>
          <a:stretch/>
        </p:blipFill>
        <p:spPr bwMode="auto">
          <a:xfrm>
            <a:off x="3429000" y="1750219"/>
            <a:ext cx="4686300" cy="324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7A67F4C-7646-4C58-827D-442FC99984C1}"/>
              </a:ext>
            </a:extLst>
          </p:cNvPr>
          <p:cNvSpPr txBox="1"/>
          <p:nvPr/>
        </p:nvSpPr>
        <p:spPr>
          <a:xfrm>
            <a:off x="3386137" y="5019676"/>
            <a:ext cx="5329238" cy="715581"/>
          </a:xfrm>
          <a:prstGeom prst="rect">
            <a:avLst/>
          </a:prstGeom>
          <a:noFill/>
        </p:spPr>
        <p:txBody>
          <a:bodyPr wrap="square" rtlCol="0">
            <a:spAutoFit/>
          </a:bodyPr>
          <a:lstStyle/>
          <a:p>
            <a:r>
              <a:rPr lang="en-US" sz="1350" dirty="0">
                <a:latin typeface="Calibri Light" panose="020F0302020204030204" pitchFamily="34" charset="0"/>
                <a:cs typeface="Calibri Light" panose="020F0302020204030204" pitchFamily="34" charset="0"/>
              </a:rPr>
              <a:t>Innovative approach by Irish contractor where all penetrations by different trades are recorded on clipboards to be sealed by project airtightness champion</a:t>
            </a:r>
          </a:p>
        </p:txBody>
      </p:sp>
    </p:spTree>
    <p:extLst>
      <p:ext uri="{BB962C8B-B14F-4D97-AF65-F5344CB8AC3E}">
        <p14:creationId xmlns:p14="http://schemas.microsoft.com/office/powerpoint/2010/main" val="420325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1520" y="101710"/>
            <a:ext cx="7560840" cy="6097899"/>
          </a:xfrm>
        </p:spPr>
      </p:pic>
      <p:pic>
        <p:nvPicPr>
          <p:cNvPr id="7" name="Picture 6"/>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0226" b="5339"/>
          <a:stretch/>
        </p:blipFill>
        <p:spPr>
          <a:xfrm>
            <a:off x="4635213" y="133361"/>
            <a:ext cx="4051587" cy="6410229"/>
          </a:xfrm>
          <a:prstGeom prst="rect">
            <a:avLst/>
          </a:prstGeom>
        </p:spPr>
      </p:pic>
      <p:sp>
        <p:nvSpPr>
          <p:cNvPr id="8" name="Rectangle 7"/>
          <p:cNvSpPr/>
          <p:nvPr/>
        </p:nvSpPr>
        <p:spPr>
          <a:xfrm>
            <a:off x="323528" y="5157192"/>
            <a:ext cx="1152128"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23528" y="3501009"/>
            <a:ext cx="4464496" cy="1621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475656" y="5733257"/>
            <a:ext cx="3312368" cy="2160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88024" y="3501009"/>
            <a:ext cx="3600400" cy="2232248"/>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877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Meanwhile in Croatia…</a:t>
            </a:r>
          </a:p>
        </p:txBody>
      </p:sp>
    </p:spTree>
    <p:extLst>
      <p:ext uri="{BB962C8B-B14F-4D97-AF65-F5344CB8AC3E}">
        <p14:creationId xmlns:p14="http://schemas.microsoft.com/office/powerpoint/2010/main" val="1434040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_20180521_17454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915120" y="404664"/>
            <a:ext cx="3159967" cy="5616626"/>
          </a:xfrm>
        </p:spPr>
      </p:pic>
      <p:pic>
        <p:nvPicPr>
          <p:cNvPr id="7" name="Picture 6">
            <a:extLst>
              <a:ext uri="{FF2B5EF4-FFF2-40B4-BE49-F238E27FC236}">
                <a16:creationId xmlns:a16="http://schemas.microsoft.com/office/drawing/2014/main" id="{CA05D8B7-1AF2-42C7-8975-2520EC41DB28}"/>
              </a:ext>
            </a:extLst>
          </p:cNvPr>
          <p:cNvPicPr>
            <a:picLocks noChangeAspect="1"/>
          </p:cNvPicPr>
          <p:nvPr/>
        </p:nvPicPr>
        <p:blipFill>
          <a:blip r:embed="rId7"/>
          <a:stretch>
            <a:fillRect/>
          </a:stretch>
        </p:blipFill>
        <p:spPr>
          <a:xfrm>
            <a:off x="3160460" y="4304769"/>
            <a:ext cx="2754660" cy="2065995"/>
          </a:xfrm>
          <a:prstGeom prst="rect">
            <a:avLst/>
          </a:prstGeom>
        </p:spPr>
      </p:pic>
      <p:pic>
        <p:nvPicPr>
          <p:cNvPr id="9" name="MAH00307">
            <a:hlinkClick r:id="" action="ppaction://media"/>
            <a:extLst>
              <a:ext uri="{FF2B5EF4-FFF2-40B4-BE49-F238E27FC236}">
                <a16:creationId xmlns:a16="http://schemas.microsoft.com/office/drawing/2014/main" id="{F5E88652-949F-4748-B78D-9DD35A97932F}"/>
              </a:ext>
            </a:extLst>
          </p:cNvPr>
          <p:cNvPicPr>
            <a:picLocks noChangeAspect="1"/>
          </p:cNvPicPr>
          <p:nvPr>
            <a:videoFile r:link="rId3"/>
            <p:extLst>
              <p:ext uri="{DAA4B4D4-6D71-4841-9C94-3DE7FCFB9230}">
                <p14:media xmlns:p14="http://schemas.microsoft.com/office/powerpoint/2010/main" r:embed="rId4">
                  <p14:trim end="7517.4666"/>
                </p14:media>
              </p:ext>
            </p:extLst>
          </p:nvPr>
        </p:nvPicPr>
        <p:blipFill>
          <a:blip r:embed="rId8"/>
          <a:stretch>
            <a:fillRect/>
          </a:stretch>
        </p:blipFill>
        <p:spPr>
          <a:xfrm rot="5400000">
            <a:off x="-1159495" y="1633789"/>
            <a:ext cx="5616000" cy="3159001"/>
          </a:xfrm>
          <a:prstGeom prst="rect">
            <a:avLst/>
          </a:prstGeom>
        </p:spPr>
      </p:pic>
      <p:pic>
        <p:nvPicPr>
          <p:cNvPr id="10" name="Picture 9">
            <a:extLst>
              <a:ext uri="{FF2B5EF4-FFF2-40B4-BE49-F238E27FC236}">
                <a16:creationId xmlns:a16="http://schemas.microsoft.com/office/drawing/2014/main" id="{BB8F31B9-ED99-4518-91BE-6651B9BFB9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9912" y="188639"/>
            <a:ext cx="1739061" cy="2403996"/>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93441" y="2640111"/>
            <a:ext cx="2156243" cy="1617182"/>
          </a:xfrm>
          <a:prstGeom prst="rect">
            <a:avLst/>
          </a:prstGeom>
        </p:spPr>
      </p:pic>
    </p:spTree>
    <p:extLst>
      <p:ext uri="{BB962C8B-B14F-4D97-AF65-F5344CB8AC3E}">
        <p14:creationId xmlns:p14="http://schemas.microsoft.com/office/powerpoint/2010/main" val="664631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1" y="545881"/>
            <a:ext cx="3816424" cy="286231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548680"/>
            <a:ext cx="3816424" cy="2862318"/>
          </a:xfrm>
          <a:prstGeom prst="rect">
            <a:avLst/>
          </a:prstGeom>
        </p:spPr>
      </p:pic>
      <p:pic>
        <p:nvPicPr>
          <p:cNvPr id="7" name="Picture 6"/>
          <p:cNvPicPr>
            <a:picLocks noChangeAspect="1"/>
          </p:cNvPicPr>
          <p:nvPr/>
        </p:nvPicPr>
        <p:blipFill>
          <a:blip r:embed="rId4"/>
          <a:stretch>
            <a:fillRect/>
          </a:stretch>
        </p:blipFill>
        <p:spPr>
          <a:xfrm>
            <a:off x="2786882" y="3501008"/>
            <a:ext cx="3660648" cy="274548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224" y="3501008"/>
            <a:ext cx="2059115" cy="2745486"/>
          </a:xfrm>
          <a:prstGeom prst="rect">
            <a:avLst/>
          </a:prstGeom>
        </p:spPr>
      </p:pic>
    </p:spTree>
    <p:extLst>
      <p:ext uri="{BB962C8B-B14F-4D97-AF65-F5344CB8AC3E}">
        <p14:creationId xmlns:p14="http://schemas.microsoft.com/office/powerpoint/2010/main" val="82525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404" y="116633"/>
            <a:ext cx="4650243" cy="3487682"/>
          </a:xfrm>
        </p:spPr>
      </p:pic>
      <p:sp>
        <p:nvSpPr>
          <p:cNvPr id="4" name="Date Placeholder 3"/>
          <p:cNvSpPr>
            <a:spLocks noGrp="1"/>
          </p:cNvSpPr>
          <p:nvPr>
            <p:ph type="dt" sz="half" idx="10"/>
          </p:nvPr>
        </p:nvSpPr>
        <p:spPr/>
        <p:txBody>
          <a:bodyPr/>
          <a:lstStyle/>
          <a:p>
            <a:pPr>
              <a:defRPr/>
            </a:pPr>
            <a:r>
              <a:rPr lang="hr-HR" altLang="sr-Latn-RS"/>
              <a:t>Ime i prezime predavača</a:t>
            </a:r>
          </a:p>
        </p:txBody>
      </p:sp>
      <p:sp>
        <p:nvSpPr>
          <p:cNvPr id="5" name="Slide Number Placeholder 4"/>
          <p:cNvSpPr>
            <a:spLocks noGrp="1"/>
          </p:cNvSpPr>
          <p:nvPr>
            <p:ph type="sldNum" sz="quarter" idx="11"/>
          </p:nvPr>
        </p:nvSpPr>
        <p:spPr/>
        <p:txBody>
          <a:bodyPr/>
          <a:lstStyle/>
          <a:p>
            <a:pPr>
              <a:defRPr/>
            </a:pPr>
            <a:fld id="{CA97B197-5111-4B02-8047-EF5F65D3E305}" type="slidenum">
              <a:rPr lang="hr-HR" altLang="sr-Latn-RS" smtClean="0"/>
              <a:pPr>
                <a:defRPr/>
              </a:pPr>
              <a:t>56</a:t>
            </a:fld>
            <a:endParaRPr lang="hr-HR" altLang="sr-Latn-R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870938"/>
            <a:ext cx="4520051" cy="3390038"/>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48064" y="116632"/>
            <a:ext cx="3619231" cy="271442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04" y="3645025"/>
            <a:ext cx="1943770" cy="259169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6182" y="3645024"/>
            <a:ext cx="1943770" cy="2591693"/>
          </a:xfrm>
          <a:prstGeom prst="rect">
            <a:avLst/>
          </a:prstGeom>
        </p:spPr>
      </p:pic>
    </p:spTree>
    <p:extLst>
      <p:ext uri="{BB962C8B-B14F-4D97-AF65-F5344CB8AC3E}">
        <p14:creationId xmlns:p14="http://schemas.microsoft.com/office/powerpoint/2010/main" val="2271980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Rally\Fit-to-NZEB\FIT-to-NZEB-LOGO CUT.png"/>
          <p:cNvPicPr>
            <a:picLocks noChangeAspect="1" noChangeArrowheads="1"/>
          </p:cNvPicPr>
          <p:nvPr/>
        </p:nvPicPr>
        <p:blipFill>
          <a:blip r:embed="rId2" cstate="print"/>
          <a:srcRect/>
          <a:stretch>
            <a:fillRect/>
          </a:stretch>
        </p:blipFill>
        <p:spPr bwMode="auto">
          <a:xfrm>
            <a:off x="1048543" y="1386092"/>
            <a:ext cx="7260008" cy="2486550"/>
          </a:xfrm>
          <a:prstGeom prst="rect">
            <a:avLst/>
          </a:prstGeom>
          <a:noFill/>
        </p:spPr>
      </p:pic>
      <p:sp>
        <p:nvSpPr>
          <p:cNvPr id="2" name="Title 1"/>
          <p:cNvSpPr>
            <a:spLocks noGrp="1"/>
          </p:cNvSpPr>
          <p:nvPr>
            <p:ph type="title"/>
          </p:nvPr>
        </p:nvSpPr>
        <p:spPr>
          <a:xfrm>
            <a:off x="575430" y="5235389"/>
            <a:ext cx="6821738" cy="578014"/>
          </a:xfrm>
        </p:spPr>
        <p:txBody>
          <a:bodyPr vert="horz" lIns="91440" tIns="45720" rIns="91440" bIns="45720" rtlCol="0" anchor="b">
            <a:normAutofit/>
          </a:bodyPr>
          <a:lstStyle/>
          <a:p>
            <a:pPr algn="l"/>
            <a:r>
              <a:rPr lang="hr-HR" sz="2800" kern="1200" dirty="0">
                <a:solidFill>
                  <a:schemeClr val="tx1"/>
                </a:solidFill>
                <a:latin typeface="+mn-lt"/>
                <a:ea typeface="+mj-ea"/>
                <a:cs typeface="+mj-cs"/>
              </a:rPr>
              <a:t>Koordinator:</a:t>
            </a:r>
            <a:endParaRPr lang="en-US" sz="2800" kern="1200" dirty="0">
              <a:solidFill>
                <a:schemeClr val="tx1"/>
              </a:solidFill>
              <a:latin typeface="+mn-lt"/>
              <a:ea typeface="+mj-ea"/>
              <a:cs typeface="+mj-cs"/>
            </a:endParaRPr>
          </a:p>
        </p:txBody>
      </p:sp>
      <p:sp>
        <p:nvSpPr>
          <p:cNvPr id="3" name="Text Placeholder 2"/>
          <p:cNvSpPr>
            <a:spLocks noGrp="1"/>
          </p:cNvSpPr>
          <p:nvPr>
            <p:ph type="body" idx="1"/>
          </p:nvPr>
        </p:nvSpPr>
        <p:spPr>
          <a:xfrm>
            <a:off x="2575446" y="5697054"/>
            <a:ext cx="3599784" cy="347473"/>
          </a:xfrm>
        </p:spPr>
        <p:txBody>
          <a:bodyPr vert="horz" lIns="91440" tIns="45720" rIns="91440" bIns="45720" rtlCol="0">
            <a:normAutofit/>
          </a:bodyPr>
          <a:lstStyle/>
          <a:p>
            <a:r>
              <a:rPr lang="en-US" sz="1400" dirty="0"/>
              <a:t>Center for Energy Efficiency </a:t>
            </a:r>
            <a:r>
              <a:rPr lang="en-US" sz="1400" dirty="0" err="1"/>
              <a:t>EnEffect</a:t>
            </a:r>
            <a:r>
              <a:rPr lang="en-US" sz="1400" dirty="0"/>
              <a:t> – Bulgaria</a:t>
            </a:r>
            <a:endParaRPr lang="en-US" sz="1400" kern="1200" dirty="0">
              <a:solidFill>
                <a:schemeClr val="tx1"/>
              </a:solidFill>
              <a:latin typeface="+mn-lt"/>
              <a:ea typeface="+mn-ea"/>
              <a:cs typeface="+mn-cs"/>
            </a:endParaRPr>
          </a:p>
        </p:txBody>
      </p:sp>
      <p:pic>
        <p:nvPicPr>
          <p:cNvPr id="20" name="Picture 6" descr="Eneffect_eng.jpg"/>
          <p:cNvPicPr>
            <a:picLocks noChangeAspect="1"/>
          </p:cNvPicPr>
          <p:nvPr/>
        </p:nvPicPr>
        <p:blipFill>
          <a:blip r:embed="rId3">
            <a:clrChange>
              <a:clrFrom>
                <a:srgbClr val="F8FEFC"/>
              </a:clrFrom>
              <a:clrTo>
                <a:srgbClr val="F8FEFC">
                  <a:alpha val="0"/>
                </a:srgbClr>
              </a:clrTo>
            </a:clrChange>
            <a:extLst>
              <a:ext uri="{28A0092B-C50C-407E-A947-70E740481C1C}">
                <a14:useLocalDpi xmlns:a14="http://schemas.microsoft.com/office/drawing/2010/main"/>
              </a:ext>
            </a:extLst>
          </a:blip>
          <a:srcRect/>
          <a:stretch>
            <a:fillRect/>
          </a:stretch>
        </p:blipFill>
        <p:spPr bwMode="auto">
          <a:xfrm>
            <a:off x="2689928" y="5354639"/>
            <a:ext cx="1693345" cy="33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81864" y="3872642"/>
            <a:ext cx="2993366" cy="461665"/>
          </a:xfrm>
          <a:prstGeom prst="rect">
            <a:avLst/>
          </a:prstGeom>
        </p:spPr>
        <p:txBody>
          <a:bodyPr wrap="square">
            <a:spAutoFit/>
          </a:bodyPr>
          <a:lstStyle/>
          <a:p>
            <a:pPr>
              <a:lnSpc>
                <a:spcPct val="100000"/>
              </a:lnSpc>
              <a:spcBef>
                <a:spcPts val="450"/>
              </a:spcBef>
              <a:spcAft>
                <a:spcPts val="450"/>
              </a:spcAft>
            </a:pPr>
            <a:r>
              <a:rPr lang="en-US" sz="2400" dirty="0">
                <a:hlinkClick r:id="rId4"/>
              </a:rPr>
              <a:t>www.fit-to-nzeb.com</a:t>
            </a:r>
            <a:endParaRPr lang="en-US" sz="2400" dirty="0"/>
          </a:p>
        </p:txBody>
      </p:sp>
      <p:sp>
        <p:nvSpPr>
          <p:cNvPr id="7" name="Slide Number Placeholder 6"/>
          <p:cNvSpPr>
            <a:spLocks noGrp="1"/>
          </p:cNvSpPr>
          <p:nvPr>
            <p:ph type="sldNum" sz="quarter" idx="12"/>
          </p:nvPr>
        </p:nvSpPr>
        <p:spPr/>
        <p:txBody>
          <a:bodyPr/>
          <a:lstStyle/>
          <a:p>
            <a:fld id="{9D332CFD-D748-4E69-94BA-1AC21A0EB39E}" type="slidenum">
              <a:rPr lang="hr-HR" smtClean="0"/>
              <a:t>57</a:t>
            </a:fld>
            <a:endParaRPr lang="hr-HR"/>
          </a:p>
        </p:txBody>
      </p:sp>
    </p:spTree>
    <p:extLst>
      <p:ext uri="{BB962C8B-B14F-4D97-AF65-F5344CB8AC3E}">
        <p14:creationId xmlns:p14="http://schemas.microsoft.com/office/powerpoint/2010/main" val="682624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792000"/>
          </a:xfrm>
        </p:spPr>
        <p:txBody>
          <a:bodyPr>
            <a:normAutofit/>
          </a:bodyPr>
          <a:lstStyle/>
          <a:p>
            <a:r>
              <a:rPr lang="hr-HR" dirty="0"/>
              <a:t>Nadopuna </a:t>
            </a:r>
            <a:r>
              <a:rPr lang="en-US" dirty="0"/>
              <a:t>EPBD II</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ltLang="sr-Latn-RS"/>
              <a:t>Bojan Milovanović</a:t>
            </a:r>
            <a:endParaRPr lang="hr-HR" altLang="sr-Latn-RS"/>
          </a:p>
        </p:txBody>
      </p:sp>
      <p:sp>
        <p:nvSpPr>
          <p:cNvPr id="5" name="Slide Number Placeholder 4"/>
          <p:cNvSpPr>
            <a:spLocks noGrp="1"/>
          </p:cNvSpPr>
          <p:nvPr>
            <p:ph type="sldNum" sz="quarter" idx="11"/>
          </p:nvPr>
        </p:nvSpPr>
        <p:spPr/>
        <p:txBody>
          <a:bodyPr/>
          <a:lstStyle/>
          <a:p>
            <a:pPr>
              <a:defRPr/>
            </a:pPr>
            <a:fld id="{CA97B197-5111-4B02-8047-EF5F65D3E305}" type="slidenum">
              <a:rPr lang="hr-HR" altLang="sr-Latn-RS" smtClean="0"/>
              <a:pPr>
                <a:defRPr/>
              </a:pPr>
              <a:t>58</a:t>
            </a:fld>
            <a:endParaRPr lang="hr-HR" altLang="sr-Latn-RS"/>
          </a:p>
        </p:txBody>
      </p:sp>
      <p:pic>
        <p:nvPicPr>
          <p:cNvPr id="6" name="Picture 5"/>
          <p:cNvPicPr>
            <a:picLocks noChangeAspect="1"/>
          </p:cNvPicPr>
          <p:nvPr/>
        </p:nvPicPr>
        <p:blipFill>
          <a:blip r:embed="rId2"/>
          <a:stretch>
            <a:fillRect/>
          </a:stretch>
        </p:blipFill>
        <p:spPr>
          <a:xfrm>
            <a:off x="827584" y="631014"/>
            <a:ext cx="7706201" cy="3268680"/>
          </a:xfrm>
          <a:prstGeom prst="rect">
            <a:avLst/>
          </a:prstGeom>
        </p:spPr>
      </p:pic>
      <p:sp>
        <p:nvSpPr>
          <p:cNvPr id="7" name="Rectangle 6"/>
          <p:cNvSpPr/>
          <p:nvPr/>
        </p:nvSpPr>
        <p:spPr bwMode="auto">
          <a:xfrm>
            <a:off x="1394203" y="2873518"/>
            <a:ext cx="7056784" cy="10261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a:ln>
                <a:noFill/>
              </a:ln>
              <a:solidFill>
                <a:schemeClr val="tx1"/>
              </a:solidFill>
              <a:effectLst/>
              <a:latin typeface="Verdana" pitchFamily="34" charset="0"/>
            </a:endParaRPr>
          </a:p>
        </p:txBody>
      </p:sp>
      <p:cxnSp>
        <p:nvCxnSpPr>
          <p:cNvPr id="9" name="Straight Connector 8"/>
          <p:cNvCxnSpPr/>
          <p:nvPr/>
        </p:nvCxnSpPr>
        <p:spPr>
          <a:xfrm>
            <a:off x="5786691" y="3468858"/>
            <a:ext cx="237554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66211" y="3826765"/>
            <a:ext cx="25202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b="17316"/>
          <a:stretch/>
        </p:blipFill>
        <p:spPr>
          <a:xfrm>
            <a:off x="827584" y="4005064"/>
            <a:ext cx="6336704" cy="2802042"/>
          </a:xfrm>
          <a:prstGeom prst="rect">
            <a:avLst/>
          </a:prstGeom>
        </p:spPr>
      </p:pic>
      <p:cxnSp>
        <p:nvCxnSpPr>
          <p:cNvPr id="11" name="Straight Connector 10"/>
          <p:cNvCxnSpPr/>
          <p:nvPr/>
        </p:nvCxnSpPr>
        <p:spPr>
          <a:xfrm>
            <a:off x="4424668" y="6126163"/>
            <a:ext cx="25202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51920" y="6453336"/>
            <a:ext cx="306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60265" y="6741368"/>
            <a:ext cx="306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8441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441"/>
          <a:stretch/>
        </p:blipFill>
        <p:spPr>
          <a:xfrm>
            <a:off x="45720" y="9144"/>
            <a:ext cx="4322050" cy="30313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634269" y="781627"/>
            <a:ext cx="6240001" cy="46800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525"/>
          <a:stretch/>
        </p:blipFill>
        <p:spPr>
          <a:xfrm>
            <a:off x="54864" y="3090672"/>
            <a:ext cx="4320000" cy="3125778"/>
          </a:xfrm>
          <a:prstGeom prst="rect">
            <a:avLst/>
          </a:prstGeom>
        </p:spPr>
      </p:pic>
    </p:spTree>
    <p:extLst>
      <p:ext uri="{BB962C8B-B14F-4D97-AF65-F5344CB8AC3E}">
        <p14:creationId xmlns:p14="http://schemas.microsoft.com/office/powerpoint/2010/main" val="3557554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091" r="20000"/>
          <a:stretch/>
        </p:blipFill>
        <p:spPr>
          <a:xfrm>
            <a:off x="20" y="10"/>
            <a:ext cx="9143980" cy="6857990"/>
          </a:xfrm>
          <a:prstGeom prst="rect">
            <a:avLst/>
          </a:prstGeom>
        </p:spPr>
      </p:pic>
      <p:sp>
        <p:nvSpPr>
          <p:cNvPr id="8194" name="Title 1"/>
          <p:cNvSpPr>
            <a:spLocks noGrp="1"/>
          </p:cNvSpPr>
          <p:nvPr>
            <p:ph type="title"/>
          </p:nvPr>
        </p:nvSpPr>
        <p:spPr>
          <a:xfrm>
            <a:off x="251520" y="260648"/>
            <a:ext cx="5017238" cy="1325563"/>
          </a:xfrm>
        </p:spPr>
        <p:txBody>
          <a:bodyPr>
            <a:normAutofit/>
          </a:bodyPr>
          <a:lstStyle/>
          <a:p>
            <a:pPr algn="l"/>
            <a:r>
              <a:rPr lang="hr-HR" altLang="sr-Latn-RS" sz="4800" dirty="0">
                <a:solidFill>
                  <a:schemeClr val="bg1"/>
                </a:solidFill>
              </a:rPr>
              <a:t>IC termografija</a:t>
            </a:r>
            <a:endParaRPr lang="en-US" altLang="sr-Latn-RS" sz="4800" dirty="0">
              <a:solidFill>
                <a:schemeClr val="bg1"/>
              </a:solidFill>
            </a:endParaRPr>
          </a:p>
        </p:txBody>
      </p:sp>
      <p:sp>
        <p:nvSpPr>
          <p:cNvPr id="8195" name="Content Placeholder 2"/>
          <p:cNvSpPr>
            <a:spLocks noGrp="1"/>
          </p:cNvSpPr>
          <p:nvPr>
            <p:ph sz="quarter" idx="1"/>
          </p:nvPr>
        </p:nvSpPr>
        <p:spPr>
          <a:xfrm>
            <a:off x="179522" y="5713769"/>
            <a:ext cx="8784976" cy="1000580"/>
          </a:xfrm>
          <a:solidFill>
            <a:schemeClr val="bg1">
              <a:lumMod val="85000"/>
            </a:schemeClr>
          </a:solidFill>
        </p:spPr>
        <p:txBody>
          <a:bodyPr anchor="ctr">
            <a:normAutofit/>
          </a:bodyPr>
          <a:lstStyle/>
          <a:p>
            <a:pPr marL="0" indent="0" algn="ctr">
              <a:buNone/>
            </a:pPr>
            <a:r>
              <a:rPr lang="hr-HR" altLang="sr-Latn-RS" sz="2800" i="1" u="sng" dirty="0">
                <a:solidFill>
                  <a:srgbClr val="FF0000"/>
                </a:solidFill>
              </a:rPr>
              <a:t>Infracrvena (IC) termografija je </a:t>
            </a:r>
            <a:r>
              <a:rPr lang="hr-HR" altLang="sr-Latn-RS" sz="2800" i="1" u="sng" dirty="0" err="1">
                <a:solidFill>
                  <a:srgbClr val="FF0000"/>
                </a:solidFill>
              </a:rPr>
              <a:t>beskontaktna</a:t>
            </a:r>
            <a:r>
              <a:rPr lang="hr-HR" altLang="sr-Latn-RS" sz="2800" i="1" u="sng" dirty="0">
                <a:solidFill>
                  <a:srgbClr val="FF0000"/>
                </a:solidFill>
              </a:rPr>
              <a:t> metoda mjerenja temperature i njezine raspodjele na površini tijela. </a:t>
            </a:r>
          </a:p>
        </p:txBody>
      </p:sp>
      <p:sp>
        <p:nvSpPr>
          <p:cNvPr id="6" name="Slide Number Placeholder 5"/>
          <p:cNvSpPr>
            <a:spLocks noGrp="1"/>
          </p:cNvSpPr>
          <p:nvPr>
            <p:ph type="sldNum" sz="quarter" idx="11"/>
          </p:nvPr>
        </p:nvSpPr>
        <p:spPr>
          <a:xfrm>
            <a:off x="6457950" y="6356351"/>
            <a:ext cx="2057400" cy="365125"/>
          </a:xfrm>
        </p:spPr>
        <p:txBody>
          <a:bodyPr>
            <a:normAutofit fontScale="92500" lnSpcReduction="10000"/>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B77A80-570F-4B2B-9600-D792356B7F07}" type="slidenum">
              <a:rPr lang="en-US" altLang="sr-Latn-RS" smtClean="0">
                <a:solidFill>
                  <a:srgbClr val="FFFFFF"/>
                </a:solidFill>
                <a:latin typeface="Times New Roman" panose="02020603050405020304" pitchFamily="18" charset="0"/>
                <a:cs typeface="Times New Roman" panose="02020603050405020304" pitchFamily="18" charset="0"/>
              </a:rPr>
              <a:pPr eaLnBrk="1" hangingPunct="1"/>
              <a:t>6</a:t>
            </a:fld>
            <a:endParaRPr lang="en-US" altLang="sr-Latn-R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39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diritto 3"/>
          <p:cNvCxnSpPr/>
          <p:nvPr/>
        </p:nvCxnSpPr>
        <p:spPr>
          <a:xfrm>
            <a:off x="557349" y="381389"/>
            <a:ext cx="330925"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7" name="CasellaDiTesto 7"/>
          <p:cNvSpPr txBox="1">
            <a:spLocks noChangeArrowheads="1"/>
          </p:cNvSpPr>
          <p:nvPr/>
        </p:nvSpPr>
        <p:spPr bwMode="auto">
          <a:xfrm>
            <a:off x="461555" y="468480"/>
            <a:ext cx="5251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eaLnBrk="1" hangingPunct="1"/>
            <a:r>
              <a:rPr lang="it-IT" altLang="it-IT" b="1" dirty="0">
                <a:latin typeface="Arial" panose="020B0604020202020204" pitchFamily="34" charset="0"/>
              </a:rPr>
              <a:t>FIT-TO-NZEB: The Building Knowledge Hubs</a:t>
            </a:r>
          </a:p>
        </p:txBody>
      </p:sp>
      <p:pic>
        <p:nvPicPr>
          <p:cNvPr id="12" name="Picture 2" descr="Image result for flag of croatia imag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97" y="3853850"/>
            <a:ext cx="747437" cy="3737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t="-231"/>
          <a:stretch/>
        </p:blipFill>
        <p:spPr>
          <a:xfrm>
            <a:off x="5891427" y="500949"/>
            <a:ext cx="3170278" cy="3726686"/>
          </a:xfrm>
          <a:prstGeom prst="rect">
            <a:avLst/>
          </a:prstGeom>
          <a:ln>
            <a:noFill/>
          </a:ln>
          <a:effectLst/>
        </p:spPr>
      </p:pic>
      <p:pic>
        <p:nvPicPr>
          <p:cNvPr id="14" name="Picture 2" descr="Ð¡Ð½Ð¸Ð¼ÐºÐ° Ð½Ð° Fit-to-NZEB."/>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0418"/>
          <a:stretch/>
        </p:blipFill>
        <p:spPr bwMode="auto">
          <a:xfrm>
            <a:off x="882237" y="1252727"/>
            <a:ext cx="4968027" cy="29657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31917"/>
          <a:stretch/>
        </p:blipFill>
        <p:spPr>
          <a:xfrm>
            <a:off x="926960" y="4286238"/>
            <a:ext cx="4785862" cy="24437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9695" y="4286239"/>
            <a:ext cx="3257016" cy="2442762"/>
          </a:xfrm>
          <a:prstGeom prst="rect">
            <a:avLst/>
          </a:prstGeom>
        </p:spPr>
      </p:pic>
    </p:spTree>
    <p:extLst>
      <p:ext uri="{BB962C8B-B14F-4D97-AF65-F5344CB8AC3E}">
        <p14:creationId xmlns:p14="http://schemas.microsoft.com/office/powerpoint/2010/main" val="1416412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411" y="5103066"/>
            <a:ext cx="6166777" cy="830231"/>
          </a:xfrm>
        </p:spPr>
        <p:txBody>
          <a:bodyPr vert="horz" lIns="91440" tIns="45720" rIns="91440" bIns="45720" rtlCol="0" anchor="b">
            <a:normAutofit/>
          </a:bodyPr>
          <a:lstStyle/>
          <a:p>
            <a:pPr algn="l"/>
            <a:r>
              <a:rPr lang="hr-HR" sz="2800" kern="1200" dirty="0">
                <a:solidFill>
                  <a:schemeClr val="tx1"/>
                </a:solidFill>
                <a:latin typeface="+mn-lt"/>
                <a:ea typeface="+mj-ea"/>
                <a:cs typeface="+mj-cs"/>
              </a:rPr>
              <a:t>Koordinator:</a:t>
            </a:r>
            <a:endParaRPr lang="en-US" sz="2800" kern="1200" dirty="0">
              <a:solidFill>
                <a:schemeClr val="tx1"/>
              </a:solidFill>
              <a:latin typeface="+mn-lt"/>
              <a:ea typeface="+mj-ea"/>
              <a:cs typeface="+mj-cs"/>
            </a:endParaRPr>
          </a:p>
        </p:txBody>
      </p:sp>
      <p:sp>
        <p:nvSpPr>
          <p:cNvPr id="5" name="Rectangle 4"/>
          <p:cNvSpPr/>
          <p:nvPr/>
        </p:nvSpPr>
        <p:spPr>
          <a:xfrm>
            <a:off x="2985644" y="4547358"/>
            <a:ext cx="2882500" cy="461665"/>
          </a:xfrm>
          <a:prstGeom prst="rect">
            <a:avLst/>
          </a:prstGeom>
        </p:spPr>
        <p:txBody>
          <a:bodyPr wrap="square">
            <a:spAutoFit/>
          </a:bodyPr>
          <a:lstStyle/>
          <a:p>
            <a:pPr>
              <a:lnSpc>
                <a:spcPct val="100000"/>
              </a:lnSpc>
              <a:spcBef>
                <a:spcPts val="450"/>
              </a:spcBef>
              <a:spcAft>
                <a:spcPts val="450"/>
              </a:spcAft>
            </a:pPr>
            <a:r>
              <a:rPr lang="en-US" sz="2400" dirty="0">
                <a:hlinkClick r:id="rId2"/>
              </a:rPr>
              <a:t>www.</a:t>
            </a:r>
            <a:r>
              <a:rPr lang="hr-HR" sz="2400" dirty="0" err="1">
                <a:hlinkClick r:id="rId2"/>
              </a:rPr>
              <a:t>net</a:t>
            </a:r>
            <a:r>
              <a:rPr lang="en-US" sz="2400" dirty="0">
                <a:hlinkClick r:id="rId2"/>
              </a:rPr>
              <a:t>-</a:t>
            </a:r>
            <a:r>
              <a:rPr lang="hr-HR" sz="2400" dirty="0" err="1">
                <a:hlinkClick r:id="rId2"/>
              </a:rPr>
              <a:t>ubiep</a:t>
            </a:r>
            <a:r>
              <a:rPr lang="en-US" sz="2400" dirty="0">
                <a:hlinkClick r:id="rId2"/>
              </a:rPr>
              <a:t>.</a:t>
            </a:r>
            <a:r>
              <a:rPr lang="hr-HR" sz="2400" dirty="0">
                <a:hlinkClick r:id="rId2"/>
              </a:rPr>
              <a:t>eu</a:t>
            </a:r>
            <a:endParaRPr lang="en-US" sz="2400" dirty="0"/>
          </a:p>
        </p:txBody>
      </p:sp>
      <p:sp>
        <p:nvSpPr>
          <p:cNvPr id="10" name="Titolo 1"/>
          <p:cNvSpPr txBox="1">
            <a:spLocks/>
          </p:cNvSpPr>
          <p:nvPr/>
        </p:nvSpPr>
        <p:spPr>
          <a:xfrm>
            <a:off x="1724917" y="3305088"/>
            <a:ext cx="4522764" cy="8792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dirty="0">
                <a:solidFill>
                  <a:srgbClr val="224A23"/>
                </a:solidFill>
                <a:latin typeface="Calibri" charset="0"/>
                <a:ea typeface="Calibri" charset="0"/>
                <a:cs typeface="Calibri" charset="0"/>
              </a:rPr>
              <a:t>Network for Using BIM</a:t>
            </a:r>
            <a:br>
              <a:rPr lang="en-GB" sz="2400" dirty="0">
                <a:solidFill>
                  <a:srgbClr val="224A23"/>
                </a:solidFill>
                <a:latin typeface="Calibri" charset="0"/>
                <a:ea typeface="Calibri" charset="0"/>
                <a:cs typeface="Calibri" charset="0"/>
              </a:rPr>
            </a:br>
            <a:r>
              <a:rPr lang="en-GB" sz="2400" dirty="0">
                <a:solidFill>
                  <a:srgbClr val="224A23"/>
                </a:solidFill>
                <a:latin typeface="Calibri" charset="0"/>
                <a:ea typeface="Calibri" charset="0"/>
                <a:cs typeface="Calibri" charset="0"/>
              </a:rPr>
              <a:t>to Increase Energy Performance</a:t>
            </a:r>
          </a:p>
        </p:txBody>
      </p:sp>
      <p:pic>
        <p:nvPicPr>
          <p:cNvPr id="11"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465" y="948513"/>
            <a:ext cx="5699724" cy="2478973"/>
          </a:xfrm>
          <a:prstGeom prst="rect">
            <a:avLst/>
          </a:prstGeom>
        </p:spPr>
      </p:pic>
      <p:pic>
        <p:nvPicPr>
          <p:cNvPr id="12" name="Immagine 9">
            <a:extLst>
              <a:ext uri="{FF2B5EF4-FFF2-40B4-BE49-F238E27FC236}">
                <a16:creationId xmlns:a16="http://schemas.microsoft.com/office/drawing/2014/main" id="{21B14D87-2478-404B-9F83-C663E83DF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728" y="5310078"/>
            <a:ext cx="1775094" cy="717262"/>
          </a:xfrm>
          <a:prstGeom prst="rect">
            <a:avLst/>
          </a:prstGeom>
        </p:spPr>
      </p:pic>
      <p:sp>
        <p:nvSpPr>
          <p:cNvPr id="4" name="Slide Number Placeholder 3"/>
          <p:cNvSpPr>
            <a:spLocks noGrp="1"/>
          </p:cNvSpPr>
          <p:nvPr>
            <p:ph type="sldNum" sz="quarter" idx="12"/>
          </p:nvPr>
        </p:nvSpPr>
        <p:spPr/>
        <p:txBody>
          <a:bodyPr/>
          <a:lstStyle/>
          <a:p>
            <a:fld id="{9D332CFD-D748-4E69-94BA-1AC21A0EB39E}" type="slidenum">
              <a:rPr lang="hr-HR" smtClean="0"/>
              <a:t>61</a:t>
            </a:fld>
            <a:endParaRPr lang="hr-HR"/>
          </a:p>
        </p:txBody>
      </p:sp>
    </p:spTree>
    <p:extLst>
      <p:ext uri="{BB962C8B-B14F-4D97-AF65-F5344CB8AC3E}">
        <p14:creationId xmlns:p14="http://schemas.microsoft.com/office/powerpoint/2010/main" val="1459429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7906" y="267491"/>
            <a:ext cx="8866094" cy="926310"/>
          </a:xfrm>
        </p:spPr>
        <p:txBody>
          <a:bodyPr>
            <a:normAutofit/>
          </a:bodyPr>
          <a:lstStyle/>
          <a:p>
            <a:pPr algn="l"/>
            <a:r>
              <a:rPr lang="hr-HR" sz="4000" dirty="0">
                <a:solidFill>
                  <a:srgbClr val="224A23"/>
                </a:solidFill>
                <a:latin typeface="Calibri" charset="0"/>
                <a:ea typeface="Calibri" charset="0"/>
                <a:cs typeface="Calibri" charset="0"/>
              </a:rPr>
              <a:t>Ciljevi projekta </a:t>
            </a:r>
            <a:r>
              <a:rPr lang="en-GB" sz="4000" dirty="0">
                <a:solidFill>
                  <a:srgbClr val="224A23"/>
                </a:solidFill>
                <a:latin typeface="Calibri" charset="0"/>
                <a:ea typeface="Calibri" charset="0"/>
                <a:cs typeface="Calibri" charset="0"/>
              </a:rPr>
              <a:t>Net-UBIEP</a:t>
            </a:r>
            <a:endParaRPr lang="hr-HR" sz="4000" dirty="0"/>
          </a:p>
        </p:txBody>
      </p:sp>
      <p:sp>
        <p:nvSpPr>
          <p:cNvPr id="23" name="Segnaposto contenuto 2"/>
          <p:cNvSpPr>
            <a:spLocks noGrp="1"/>
          </p:cNvSpPr>
          <p:nvPr>
            <p:ph idx="1"/>
          </p:nvPr>
        </p:nvSpPr>
        <p:spPr>
          <a:xfrm>
            <a:off x="277906" y="1407460"/>
            <a:ext cx="5199529" cy="3000638"/>
          </a:xfrm>
        </p:spPr>
        <p:txBody>
          <a:bodyPr>
            <a:normAutofit/>
          </a:bodyPr>
          <a:lstStyle/>
          <a:p>
            <a:pPr>
              <a:lnSpc>
                <a:spcPct val="100000"/>
              </a:lnSpc>
            </a:pPr>
            <a:r>
              <a:rPr lang="hr-HR" sz="2400" dirty="0" err="1"/>
              <a:t>Net</a:t>
            </a:r>
            <a:r>
              <a:rPr lang="hr-HR" sz="2400" dirty="0"/>
              <a:t>-UBIEP nastoji doprinijeti povećanju energetske učinkovitosti u zgradama promoviranjem korištenja BIM-a tijekom cjelokupnog životnog ciklusa zgrade</a:t>
            </a:r>
            <a:r>
              <a:rPr lang="en-GB" sz="2400" dirty="0"/>
              <a:t>. </a:t>
            </a:r>
            <a:endParaRPr lang="hr-HR" sz="2400" dirty="0"/>
          </a:p>
          <a:p>
            <a:pPr lvl="1">
              <a:lnSpc>
                <a:spcPct val="100000"/>
              </a:lnSpc>
            </a:pPr>
            <a:endParaRPr lang="hr-HR" sz="2000" dirty="0"/>
          </a:p>
          <a:p>
            <a:pPr lvl="1">
              <a:lnSpc>
                <a:spcPct val="100000"/>
              </a:lnSpc>
            </a:pPr>
            <a:r>
              <a:rPr lang="hr-HR" sz="2000" dirty="0"/>
              <a:t>BIM – </a:t>
            </a:r>
            <a:r>
              <a:rPr lang="hr-HR" sz="2000" dirty="0" err="1"/>
              <a:t>building</a:t>
            </a:r>
            <a:r>
              <a:rPr lang="hr-HR" sz="2000" dirty="0"/>
              <a:t> </a:t>
            </a:r>
            <a:r>
              <a:rPr lang="hr-HR" sz="2000" dirty="0" err="1"/>
              <a:t>information</a:t>
            </a:r>
            <a:r>
              <a:rPr lang="hr-HR" sz="2000" dirty="0"/>
              <a:t> management</a:t>
            </a:r>
            <a:endParaRPr lang="en-GB" sz="2000" dirty="0"/>
          </a:p>
        </p:txBody>
      </p:sp>
      <p:sp>
        <p:nvSpPr>
          <p:cNvPr id="4" name="Segnaposto numero diapositiva 3"/>
          <p:cNvSpPr>
            <a:spLocks noGrp="1"/>
          </p:cNvSpPr>
          <p:nvPr>
            <p:ph type="sldNum" sz="quarter" idx="4294967295"/>
          </p:nvPr>
        </p:nvSpPr>
        <p:spPr/>
        <p:txBody>
          <a:bodyPr/>
          <a:lstStyle/>
          <a:p>
            <a:fld id="{6E75766A-5D82-AC4F-AA41-69E5C6990B43}" type="slidenum">
              <a:rPr lang="it-IT" smtClean="0"/>
              <a:pPr/>
              <a:t>62</a:t>
            </a:fld>
            <a:endParaRPr lang="it-IT" dirty="0"/>
          </a:p>
        </p:txBody>
      </p:sp>
      <p:pic>
        <p:nvPicPr>
          <p:cNvPr id="9" name="Immagin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07470" y="150231"/>
            <a:ext cx="2417512" cy="1051445"/>
          </a:xfrm>
          <a:prstGeom prst="rect">
            <a:avLst/>
          </a:prstGeom>
        </p:spPr>
      </p:pic>
      <p:sp>
        <p:nvSpPr>
          <p:cNvPr id="10" name="Rectangle 9"/>
          <p:cNvSpPr/>
          <p:nvPr/>
        </p:nvSpPr>
        <p:spPr>
          <a:xfrm>
            <a:off x="138022" y="4596003"/>
            <a:ext cx="8867955" cy="1177997"/>
          </a:xfrm>
          <a:prstGeom prst="rect">
            <a:avLst/>
          </a:prstGeom>
          <a:solidFill>
            <a:schemeClr val="bg1">
              <a:lumMod val="85000"/>
            </a:schemeClr>
          </a:solidFill>
          <a:ln w="38100">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tIns="72000" bIns="72000">
            <a:spAutoFit/>
          </a:bodyPr>
          <a:lstStyle/>
          <a:p>
            <a:pPr algn="ctr">
              <a:lnSpc>
                <a:spcPct val="114000"/>
              </a:lnSpc>
            </a:pPr>
            <a:r>
              <a:rPr lang="en-GB" sz="2000" b="1" dirty="0">
                <a:solidFill>
                  <a:schemeClr val="tx1"/>
                </a:solidFill>
                <a:latin typeface="Calibri" panose="020F0502020204030204" pitchFamily="34" charset="0"/>
                <a:ea typeface="Calibri" panose="020F0502020204030204" pitchFamily="34" charset="0"/>
              </a:rPr>
              <a:t>Better </a:t>
            </a:r>
            <a:r>
              <a:rPr lang="en-GB" sz="2000" b="1" dirty="0">
                <a:solidFill>
                  <a:srgbClr val="FF0000"/>
                </a:solidFill>
                <a:latin typeface="Calibri" panose="020F0502020204030204" pitchFamily="34" charset="0"/>
                <a:ea typeface="Calibri" panose="020F0502020204030204" pitchFamily="34" charset="0"/>
              </a:rPr>
              <a:t>management of the information </a:t>
            </a:r>
            <a:r>
              <a:rPr lang="en-GB" sz="2000" b="1" dirty="0">
                <a:solidFill>
                  <a:schemeClr val="tx1"/>
                </a:solidFill>
                <a:latin typeface="Calibri" panose="020F0502020204030204" pitchFamily="34" charset="0"/>
                <a:ea typeface="Calibri" panose="020F0502020204030204" pitchFamily="34" charset="0"/>
              </a:rPr>
              <a:t>during the whole life cycle of the building is absolutely necessary in order to </a:t>
            </a:r>
            <a:r>
              <a:rPr lang="en-GB" sz="2000" b="1" u="sng" dirty="0">
                <a:solidFill>
                  <a:srgbClr val="FF0000"/>
                </a:solidFill>
                <a:latin typeface="Calibri" panose="020F0502020204030204" pitchFamily="34" charset="0"/>
                <a:ea typeface="Calibri" panose="020F0502020204030204" pitchFamily="34" charset="0"/>
              </a:rPr>
              <a:t>avoid mistakes </a:t>
            </a:r>
            <a:r>
              <a:rPr lang="en-GB" sz="2000" b="1" dirty="0">
                <a:solidFill>
                  <a:schemeClr val="tx1"/>
                </a:solidFill>
                <a:latin typeface="Calibri" panose="020F0502020204030204" pitchFamily="34" charset="0"/>
                <a:ea typeface="Calibri" panose="020F0502020204030204" pitchFamily="34" charset="0"/>
              </a:rPr>
              <a:t>and </a:t>
            </a:r>
            <a:r>
              <a:rPr lang="en-GB" sz="2000" b="1" u="sng" dirty="0">
                <a:solidFill>
                  <a:srgbClr val="FF0000"/>
                </a:solidFill>
                <a:latin typeface="Calibri" panose="020F0502020204030204" pitchFamily="34" charset="0"/>
                <a:ea typeface="Calibri" panose="020F0502020204030204" pitchFamily="34" charset="0"/>
              </a:rPr>
              <a:t>have trustful information </a:t>
            </a:r>
            <a:r>
              <a:rPr lang="en-GB" sz="2000" b="1" dirty="0">
                <a:solidFill>
                  <a:schemeClr val="tx1"/>
                </a:solidFill>
                <a:latin typeface="Calibri" panose="020F0502020204030204" pitchFamily="34" charset="0"/>
                <a:ea typeface="Calibri" panose="020F0502020204030204" pitchFamily="34" charset="0"/>
              </a:rPr>
              <a:t>at any time / when an intervention is necessary. </a:t>
            </a:r>
            <a:endParaRPr lang="en-GB" sz="2000" b="1" dirty="0">
              <a:solidFill>
                <a:schemeClr val="tx1"/>
              </a:solidFill>
            </a:endParaRPr>
          </a:p>
        </p:txBody>
      </p:sp>
      <p:pic>
        <p:nvPicPr>
          <p:cNvPr id="11" name="Picture 10"/>
          <p:cNvPicPr>
            <a:picLocks noChangeAspect="1"/>
          </p:cNvPicPr>
          <p:nvPr/>
        </p:nvPicPr>
        <p:blipFill>
          <a:blip r:embed="rId3"/>
          <a:stretch>
            <a:fillRect/>
          </a:stretch>
        </p:blipFill>
        <p:spPr>
          <a:xfrm>
            <a:off x="5559204" y="2129046"/>
            <a:ext cx="3384417" cy="2028599"/>
          </a:xfrm>
          <a:prstGeom prst="rect">
            <a:avLst/>
          </a:prstGeom>
        </p:spPr>
      </p:pic>
    </p:spTree>
    <p:extLst>
      <p:ext uri="{BB962C8B-B14F-4D97-AF65-F5344CB8AC3E}">
        <p14:creationId xmlns:p14="http://schemas.microsoft.com/office/powerpoint/2010/main" val="2294880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59976" y="267491"/>
            <a:ext cx="8884024" cy="926310"/>
          </a:xfrm>
        </p:spPr>
        <p:txBody>
          <a:bodyPr/>
          <a:lstStyle/>
          <a:p>
            <a:pPr algn="l"/>
            <a:r>
              <a:rPr lang="hr-HR" dirty="0">
                <a:solidFill>
                  <a:srgbClr val="224A23"/>
                </a:solidFill>
                <a:latin typeface="Calibri" charset="0"/>
                <a:ea typeface="Calibri" charset="0"/>
                <a:cs typeface="Calibri" charset="0"/>
              </a:rPr>
              <a:t>Ciljane skupine</a:t>
            </a:r>
            <a:endParaRPr lang="hr-HR" dirty="0"/>
          </a:p>
        </p:txBody>
      </p:sp>
      <p:sp>
        <p:nvSpPr>
          <p:cNvPr id="23" name="Segnaposto contenuto 2"/>
          <p:cNvSpPr>
            <a:spLocks noGrp="1"/>
          </p:cNvSpPr>
          <p:nvPr>
            <p:ph idx="1"/>
          </p:nvPr>
        </p:nvSpPr>
        <p:spPr>
          <a:xfrm>
            <a:off x="579669" y="1516001"/>
            <a:ext cx="7886700" cy="3863244"/>
          </a:xfrm>
        </p:spPr>
        <p:txBody>
          <a:bodyPr>
            <a:normAutofit/>
          </a:bodyPr>
          <a:lstStyle/>
          <a:p>
            <a:r>
              <a:rPr lang="hr-HR" sz="2200" b="1" dirty="0">
                <a:solidFill>
                  <a:srgbClr val="FF0000"/>
                </a:solidFill>
              </a:rPr>
              <a:t>Tehnologija, ali i ljudi!</a:t>
            </a:r>
            <a:r>
              <a:rPr lang="hr-HR" sz="2200" dirty="0"/>
              <a:t> </a:t>
            </a:r>
          </a:p>
          <a:p>
            <a:r>
              <a:rPr lang="hr-HR" sz="2200" dirty="0"/>
              <a:t>Svi sudionici u gradnji i korištenju zgrada moraju biti svjesni </a:t>
            </a:r>
            <a:r>
              <a:rPr lang="hr-HR" sz="2200" u="sng" dirty="0">
                <a:solidFill>
                  <a:srgbClr val="FF0000"/>
                </a:solidFill>
              </a:rPr>
              <a:t>svoje uloge u prikupljanju, upravljanju i čuvanju potrebnih informacija </a:t>
            </a:r>
            <a:r>
              <a:rPr lang="hr-HR" sz="2200" dirty="0"/>
              <a:t>vezanih uz energetsku učinkovitost</a:t>
            </a:r>
            <a:endParaRPr lang="it-IT" sz="2200" dirty="0"/>
          </a:p>
        </p:txBody>
      </p:sp>
      <p:sp>
        <p:nvSpPr>
          <p:cNvPr id="4" name="Segnaposto numero diapositiva 3"/>
          <p:cNvSpPr>
            <a:spLocks noGrp="1"/>
          </p:cNvSpPr>
          <p:nvPr>
            <p:ph type="sldNum" sz="quarter" idx="4294967295"/>
          </p:nvPr>
        </p:nvSpPr>
        <p:spPr/>
        <p:txBody>
          <a:bodyPr/>
          <a:lstStyle/>
          <a:p>
            <a:fld id="{6E75766A-5D82-AC4F-AA41-69E5C6990B43}" type="slidenum">
              <a:rPr lang="it-IT" smtClean="0"/>
              <a:pPr/>
              <a:t>63</a:t>
            </a:fld>
            <a:endParaRPr lang="it-IT" dirty="0"/>
          </a:p>
        </p:txBody>
      </p:sp>
      <p:grpSp>
        <p:nvGrpSpPr>
          <p:cNvPr id="10" name="Group 9"/>
          <p:cNvGrpSpPr/>
          <p:nvPr/>
        </p:nvGrpSpPr>
        <p:grpSpPr>
          <a:xfrm>
            <a:off x="1496121" y="3085070"/>
            <a:ext cx="6151757" cy="2956956"/>
            <a:chOff x="1439837" y="3140014"/>
            <a:chExt cx="6151757" cy="2956956"/>
          </a:xfrm>
        </p:grpSpPr>
        <p:sp>
          <p:nvSpPr>
            <p:cNvPr id="20" name="Figura a mano libera 19"/>
            <p:cNvSpPr/>
            <p:nvPr/>
          </p:nvSpPr>
          <p:spPr>
            <a:xfrm>
              <a:off x="1473098" y="3151889"/>
              <a:ext cx="6074229" cy="2945081"/>
            </a:xfrm>
            <a:custGeom>
              <a:avLst/>
              <a:gdLst>
                <a:gd name="connsiteX0" fmla="*/ 3224151 w 6074229"/>
                <a:gd name="connsiteY0" fmla="*/ 0 h 2945081"/>
                <a:gd name="connsiteX1" fmla="*/ 0 w 6074229"/>
                <a:gd name="connsiteY1" fmla="*/ 2915393 h 2945081"/>
                <a:gd name="connsiteX2" fmla="*/ 2873829 w 6074229"/>
                <a:gd name="connsiteY2" fmla="*/ 2945081 h 2945081"/>
                <a:gd name="connsiteX3" fmla="*/ 6074229 w 6074229"/>
                <a:gd name="connsiteY3" fmla="*/ 17813 h 2945081"/>
                <a:gd name="connsiteX4" fmla="*/ 3224151 w 6074229"/>
                <a:gd name="connsiteY4" fmla="*/ 0 h 294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2945081">
                  <a:moveTo>
                    <a:pt x="3224151" y="0"/>
                  </a:moveTo>
                  <a:lnTo>
                    <a:pt x="0" y="2915393"/>
                  </a:lnTo>
                  <a:lnTo>
                    <a:pt x="2873829" y="2945081"/>
                  </a:lnTo>
                  <a:lnTo>
                    <a:pt x="6074229" y="17813"/>
                  </a:lnTo>
                  <a:lnTo>
                    <a:pt x="3224151" y="0"/>
                  </a:lnTo>
                  <a:close/>
                </a:path>
              </a:pathLst>
            </a:custGeom>
            <a:solidFill>
              <a:srgbClr val="224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16"/>
            <p:cNvSpPr/>
            <p:nvPr/>
          </p:nvSpPr>
          <p:spPr>
            <a:xfrm>
              <a:off x="4322970" y="3140014"/>
              <a:ext cx="365589" cy="1313793"/>
            </a:xfrm>
            <a:custGeom>
              <a:avLst/>
              <a:gdLst>
                <a:gd name="connsiteX0" fmla="*/ 10510 w 352096"/>
                <a:gd name="connsiteY0" fmla="*/ 0 h 1313793"/>
                <a:gd name="connsiteX1" fmla="*/ 352096 w 352096"/>
                <a:gd name="connsiteY1" fmla="*/ 136635 h 1313793"/>
                <a:gd name="connsiteX2" fmla="*/ 352096 w 352096"/>
                <a:gd name="connsiteY2" fmla="*/ 1313793 h 1313793"/>
                <a:gd name="connsiteX3" fmla="*/ 0 w 352096"/>
                <a:gd name="connsiteY3" fmla="*/ 1182414 h 1313793"/>
                <a:gd name="connsiteX4" fmla="*/ 10510 w 352096"/>
                <a:gd name="connsiteY4" fmla="*/ 0 h 1313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96" h="1313793">
                  <a:moveTo>
                    <a:pt x="10510" y="0"/>
                  </a:moveTo>
                  <a:lnTo>
                    <a:pt x="352096" y="136635"/>
                  </a:lnTo>
                  <a:lnTo>
                    <a:pt x="352096" y="1313793"/>
                  </a:lnTo>
                  <a:lnTo>
                    <a:pt x="0" y="1182414"/>
                  </a:lnTo>
                  <a:cubicBezTo>
                    <a:pt x="1752" y="790028"/>
                    <a:pt x="3503" y="397641"/>
                    <a:pt x="10510" y="0"/>
                  </a:cubicBezTo>
                  <a:close/>
                </a:path>
              </a:pathLst>
            </a:custGeom>
            <a:solidFill>
              <a:srgbClr val="69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igura a mano libera 18"/>
            <p:cNvSpPr/>
            <p:nvPr/>
          </p:nvSpPr>
          <p:spPr>
            <a:xfrm>
              <a:off x="4322970" y="4777577"/>
              <a:ext cx="365589" cy="1313793"/>
            </a:xfrm>
            <a:custGeom>
              <a:avLst/>
              <a:gdLst>
                <a:gd name="connsiteX0" fmla="*/ 10510 w 352096"/>
                <a:gd name="connsiteY0" fmla="*/ 0 h 1313793"/>
                <a:gd name="connsiteX1" fmla="*/ 352096 w 352096"/>
                <a:gd name="connsiteY1" fmla="*/ 136635 h 1313793"/>
                <a:gd name="connsiteX2" fmla="*/ 352096 w 352096"/>
                <a:gd name="connsiteY2" fmla="*/ 1313793 h 1313793"/>
                <a:gd name="connsiteX3" fmla="*/ 0 w 352096"/>
                <a:gd name="connsiteY3" fmla="*/ 1182414 h 1313793"/>
                <a:gd name="connsiteX4" fmla="*/ 10510 w 352096"/>
                <a:gd name="connsiteY4" fmla="*/ 0 h 1313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96" h="1313793">
                  <a:moveTo>
                    <a:pt x="10510" y="0"/>
                  </a:moveTo>
                  <a:lnTo>
                    <a:pt x="352096" y="136635"/>
                  </a:lnTo>
                  <a:lnTo>
                    <a:pt x="352096" y="1313793"/>
                  </a:lnTo>
                  <a:lnTo>
                    <a:pt x="0" y="1182414"/>
                  </a:lnTo>
                  <a:cubicBezTo>
                    <a:pt x="1752" y="790028"/>
                    <a:pt x="3503" y="397641"/>
                    <a:pt x="10510" y="0"/>
                  </a:cubicBezTo>
                  <a:close/>
                </a:path>
              </a:pathLst>
            </a:custGeom>
            <a:solidFill>
              <a:srgbClr val="69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1439837" y="3140014"/>
              <a:ext cx="2906752" cy="1315844"/>
            </a:xfrm>
            <a:prstGeom prst="rect">
              <a:avLst/>
            </a:prstGeom>
            <a:solidFill>
              <a:srgbClr val="C3D31E"/>
            </a:solidFill>
          </p:spPr>
          <p:txBody>
            <a:bodyPr wrap="square" rtlCol="0" anchor="ctr" anchorCtr="1">
              <a:noAutofit/>
            </a:bodyPr>
            <a:lstStyle/>
            <a:p>
              <a:pPr algn="ctr"/>
              <a:r>
                <a:rPr lang="hr-HR" sz="2400" b="1" dirty="0">
                  <a:latin typeface="Calibri" charset="0"/>
                  <a:ea typeface="Calibri" charset="0"/>
                  <a:cs typeface="Calibri" charset="0"/>
                </a:rPr>
                <a:t>Djelatnici javne uprave</a:t>
              </a:r>
              <a:endParaRPr lang="it-IT" sz="2400" b="1" dirty="0">
                <a:latin typeface="Calibri" charset="0"/>
                <a:ea typeface="Calibri" charset="0"/>
                <a:cs typeface="Calibri" charset="0"/>
              </a:endParaRPr>
            </a:p>
          </p:txBody>
        </p:sp>
        <p:sp>
          <p:nvSpPr>
            <p:cNvPr id="9" name="CasellaDiTesto 8"/>
            <p:cNvSpPr txBox="1"/>
            <p:nvPr/>
          </p:nvSpPr>
          <p:spPr>
            <a:xfrm>
              <a:off x="4688560" y="3140014"/>
              <a:ext cx="2903034" cy="1315844"/>
            </a:xfrm>
            <a:prstGeom prst="rect">
              <a:avLst/>
            </a:prstGeom>
            <a:solidFill>
              <a:srgbClr val="C3D31E"/>
            </a:solidFill>
          </p:spPr>
          <p:txBody>
            <a:bodyPr wrap="square" rtlCol="0" anchor="ctr" anchorCtr="1">
              <a:noAutofit/>
            </a:bodyPr>
            <a:lstStyle/>
            <a:p>
              <a:pPr algn="ctr"/>
              <a:r>
                <a:rPr lang="hr-HR" sz="2400" b="1" dirty="0"/>
                <a:t>Inženjeri</a:t>
              </a:r>
              <a:r>
                <a:rPr lang="en-GB" b="1" dirty="0"/>
                <a:t> </a:t>
              </a:r>
              <a:endParaRPr lang="hr-HR" b="1" dirty="0"/>
            </a:p>
            <a:p>
              <a:pPr algn="ctr"/>
              <a:r>
                <a:rPr lang="en-GB" sz="1600" i="1" dirty="0"/>
                <a:t>(</a:t>
              </a:r>
              <a:r>
                <a:rPr lang="hr-HR" sz="1600" i="1" dirty="0"/>
                <a:t>Građevinari/ Električari/Strojari</a:t>
              </a:r>
              <a:r>
                <a:rPr lang="en-GB" sz="1600" i="1" dirty="0"/>
                <a:t>/Architects)</a:t>
              </a:r>
            </a:p>
          </p:txBody>
        </p:sp>
        <p:sp>
          <p:nvSpPr>
            <p:cNvPr id="12" name="CasellaDiTesto 11"/>
            <p:cNvSpPr txBox="1"/>
            <p:nvPr/>
          </p:nvSpPr>
          <p:spPr>
            <a:xfrm>
              <a:off x="1439837" y="4775526"/>
              <a:ext cx="2906752" cy="1315844"/>
            </a:xfrm>
            <a:prstGeom prst="rect">
              <a:avLst/>
            </a:prstGeom>
            <a:solidFill>
              <a:srgbClr val="C3D31E"/>
            </a:solidFill>
          </p:spPr>
          <p:txBody>
            <a:bodyPr wrap="square" rtlCol="0" anchor="ctr" anchorCtr="1">
              <a:noAutofit/>
            </a:bodyPr>
            <a:lstStyle/>
            <a:p>
              <a:pPr algn="ctr"/>
              <a:r>
                <a:rPr lang="hr-HR" sz="2400" b="1" dirty="0"/>
                <a:t>Instalateri</a:t>
              </a:r>
              <a:r>
                <a:rPr lang="en-GB" b="1" dirty="0"/>
                <a:t> </a:t>
              </a:r>
              <a:r>
                <a:rPr lang="en-GB" i="1" dirty="0"/>
                <a:t>(</a:t>
              </a:r>
              <a:r>
                <a:rPr lang="hr-HR" i="1" dirty="0"/>
                <a:t>Ugradnja</a:t>
              </a:r>
              <a:r>
                <a:rPr lang="en-GB" i="1" dirty="0"/>
                <a:t>/</a:t>
              </a:r>
              <a:r>
                <a:rPr lang="hr-HR" i="1" dirty="0"/>
                <a:t>Održavanje</a:t>
              </a:r>
              <a:r>
                <a:rPr lang="en-GB" i="1" dirty="0"/>
                <a:t>)</a:t>
              </a:r>
            </a:p>
          </p:txBody>
        </p:sp>
        <p:sp>
          <p:nvSpPr>
            <p:cNvPr id="13" name="CasellaDiTesto 12"/>
            <p:cNvSpPr txBox="1"/>
            <p:nvPr/>
          </p:nvSpPr>
          <p:spPr>
            <a:xfrm>
              <a:off x="4688560" y="4775526"/>
              <a:ext cx="2903034" cy="1315844"/>
            </a:xfrm>
            <a:prstGeom prst="rect">
              <a:avLst/>
            </a:prstGeom>
            <a:solidFill>
              <a:srgbClr val="C3D31E"/>
            </a:solidFill>
          </p:spPr>
          <p:txBody>
            <a:bodyPr wrap="square" rtlCol="0" anchor="ctr" anchorCtr="1">
              <a:noAutofit/>
            </a:bodyPr>
            <a:lstStyle/>
            <a:p>
              <a:pPr algn="ctr"/>
              <a:r>
                <a:rPr lang="hr-HR" sz="2400" b="1" dirty="0"/>
                <a:t>Vlasnici/Stanari/</a:t>
              </a:r>
            </a:p>
            <a:p>
              <a:pPr algn="ctr"/>
              <a:r>
                <a:rPr lang="hr-HR" sz="2400" b="1" dirty="0"/>
                <a:t>Upravitelji zgrada</a:t>
              </a:r>
              <a:endParaRPr lang="it-IT" sz="2400" b="1" dirty="0"/>
            </a:p>
          </p:txBody>
        </p:sp>
      </p:grpSp>
      <p:pic>
        <p:nvPicPr>
          <p:cNvPr id="16" name="Immagin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07470" y="150231"/>
            <a:ext cx="2417512" cy="1051445"/>
          </a:xfrm>
          <a:prstGeom prst="rect">
            <a:avLst/>
          </a:prstGeom>
        </p:spPr>
      </p:pic>
    </p:spTree>
    <p:extLst>
      <p:ext uri="{BB962C8B-B14F-4D97-AF65-F5344CB8AC3E}">
        <p14:creationId xmlns:p14="http://schemas.microsoft.com/office/powerpoint/2010/main" val="1117827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ubtitle 1">
            <a:extLst>
              <a:ext uri="{FF2B5EF4-FFF2-40B4-BE49-F238E27FC236}">
                <a16:creationId xmlns:a16="http://schemas.microsoft.com/office/drawing/2014/main" id="{0629C4C6-C131-4B0F-9811-84C46908EA6B}"/>
              </a:ext>
            </a:extLst>
          </p:cNvPr>
          <p:cNvSpPr>
            <a:spLocks noGrp="1"/>
          </p:cNvSpPr>
          <p:nvPr>
            <p:ph type="subTitle" idx="1"/>
          </p:nvPr>
        </p:nvSpPr>
        <p:spPr>
          <a:xfrm>
            <a:off x="5220072" y="3644505"/>
            <a:ext cx="3674467" cy="432197"/>
          </a:xfrm>
        </p:spPr>
        <p:txBody>
          <a:bodyPr>
            <a:noAutofit/>
          </a:bodyPr>
          <a:lstStyle/>
          <a:p>
            <a:pPr algn="l" eaLnBrk="1" hangingPunct="1">
              <a:spcBef>
                <a:spcPct val="50000"/>
              </a:spcBef>
            </a:pPr>
            <a:r>
              <a:rPr lang="hr-HR" altLang="sr-Latn-RS" sz="2400" i="1" dirty="0">
                <a:cs typeface="Times New Roman" panose="02020603050405020304" pitchFamily="18" charset="0"/>
              </a:rPr>
              <a:t>Bojan Milovanović </a:t>
            </a:r>
            <a:r>
              <a:rPr lang="hr-HR" altLang="sr-Latn-RS" sz="1800" dirty="0">
                <a:cs typeface="Times New Roman" panose="02020603050405020304" pitchFamily="18" charset="0"/>
                <a:hlinkClick r:id="rId3"/>
              </a:rPr>
              <a:t>bmilovanovic@grad.hr</a:t>
            </a:r>
            <a:r>
              <a:rPr lang="hr-HR" altLang="sr-Latn-RS" sz="1800" dirty="0">
                <a:cs typeface="Times New Roman" panose="02020603050405020304" pitchFamily="18" charset="0"/>
              </a:rPr>
              <a:t> </a:t>
            </a:r>
            <a:endParaRPr lang="sr-Latn-CS" altLang="sr-Latn-RS" sz="1800" dirty="0">
              <a:solidFill>
                <a:srgbClr val="FF0000"/>
              </a:solidFill>
              <a:cs typeface="Times New Roman" panose="02020603050405020304" pitchFamily="18" charset="0"/>
            </a:endParaRPr>
          </a:p>
        </p:txBody>
      </p:sp>
      <p:sp>
        <p:nvSpPr>
          <p:cNvPr id="28675" name="Title 2">
            <a:extLst>
              <a:ext uri="{FF2B5EF4-FFF2-40B4-BE49-F238E27FC236}">
                <a16:creationId xmlns:a16="http://schemas.microsoft.com/office/drawing/2014/main" id="{CE5C97A0-03AC-41EF-9C7A-9324C52CBAA7}"/>
              </a:ext>
            </a:extLst>
          </p:cNvPr>
          <p:cNvSpPr>
            <a:spLocks noGrp="1"/>
          </p:cNvSpPr>
          <p:nvPr>
            <p:ph type="ctrTitle"/>
          </p:nvPr>
        </p:nvSpPr>
        <p:spPr>
          <a:xfrm>
            <a:off x="1143000" y="2132856"/>
            <a:ext cx="6858000" cy="1511649"/>
          </a:xfrm>
        </p:spPr>
        <p:txBody>
          <a:bodyPr>
            <a:noAutofit/>
          </a:bodyPr>
          <a:lstStyle/>
          <a:p>
            <a:pPr eaLnBrk="1" hangingPunct="1"/>
            <a:r>
              <a:rPr lang="hr-HR" altLang="sr-Latn-RS" sz="4400" b="1" dirty="0"/>
              <a:t>Hvala na pažnji</a:t>
            </a:r>
            <a:r>
              <a:rPr altLang="sr-Latn-RS" sz="4400" b="1" dirty="0"/>
              <a:t>!</a:t>
            </a:r>
            <a:br>
              <a:rPr lang="hr-HR" altLang="sr-Latn-RS" sz="4400" b="1" dirty="0"/>
            </a:br>
            <a:r>
              <a:rPr lang="hr-HR" altLang="sr-Latn-RS" b="1" dirty="0"/>
              <a:t>Pratite nas </a:t>
            </a:r>
            <a:r>
              <a:rPr lang="hr-HR" altLang="sr-Latn-RS" b="1" dirty="0">
                <a:sym typeface="Wingdings" panose="05000000000000000000" pitchFamily="2" charset="2"/>
              </a:rPr>
              <a:t></a:t>
            </a:r>
            <a:endParaRPr altLang="sr-Latn-RS" sz="4000" b="1" dirty="0"/>
          </a:p>
        </p:txBody>
      </p:sp>
      <p:pic>
        <p:nvPicPr>
          <p:cNvPr id="28676" name="Picture 3" descr="logo GF.tif">
            <a:extLst>
              <a:ext uri="{FF2B5EF4-FFF2-40B4-BE49-F238E27FC236}">
                <a16:creationId xmlns:a16="http://schemas.microsoft.com/office/drawing/2014/main" id="{BB9F78BD-E90B-48F5-942C-E96A872DB69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9370" y="672101"/>
            <a:ext cx="4045259"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C:\Users\NB\Desktop\BOJAN\NASTAVA\završni rad\2009\srdelic\DirW\IR_0128.jpg">
            <a:extLst>
              <a:ext uri="{FF2B5EF4-FFF2-40B4-BE49-F238E27FC236}">
                <a16:creationId xmlns:a16="http://schemas.microsoft.com/office/drawing/2014/main" id="{134C9ADB-78EC-4B98-B69B-5657E63A461A}"/>
              </a:ext>
            </a:extLst>
          </p:cNvPr>
          <p:cNvPicPr>
            <a:picLocks noChangeAspect="1" noChangeArrowheads="1"/>
          </p:cNvPicPr>
          <p:nvPr/>
        </p:nvPicPr>
        <p:blipFill>
          <a:blip r:embed="rId5" cstate="print">
            <a:extLst/>
          </a:blip>
          <a:srcRect/>
          <a:stretch>
            <a:fillRect/>
          </a:stretch>
        </p:blipFill>
        <p:spPr bwMode="auto">
          <a:xfrm>
            <a:off x="630937" y="3575093"/>
            <a:ext cx="2938440" cy="2203830"/>
          </a:xfrm>
          <a:prstGeom prst="ellipse">
            <a:avLst/>
          </a:prstGeom>
          <a:ln>
            <a:noFill/>
          </a:ln>
          <a:effectLst>
            <a:softEdge rad="112500"/>
          </a:effectLst>
          <a:extLst/>
        </p:spPr>
      </p:pic>
      <p:sp>
        <p:nvSpPr>
          <p:cNvPr id="2" name="Rectangle 1"/>
          <p:cNvSpPr/>
          <p:nvPr/>
        </p:nvSpPr>
        <p:spPr>
          <a:xfrm>
            <a:off x="3635896" y="4575500"/>
            <a:ext cx="5400600" cy="1631216"/>
          </a:xfrm>
          <a:prstGeom prst="rect">
            <a:avLst/>
          </a:prstGeom>
        </p:spPr>
        <p:txBody>
          <a:bodyPr wrap="square">
            <a:spAutoFit/>
          </a:bodyPr>
          <a:lstStyle/>
          <a:p>
            <a:pPr>
              <a:lnSpc>
                <a:spcPct val="100000"/>
              </a:lnSpc>
            </a:pPr>
            <a:r>
              <a:rPr lang="en-US" sz="2000" b="1" dirty="0">
                <a:solidFill>
                  <a:schemeClr val="accent1"/>
                </a:solidFill>
              </a:rPr>
              <a:t>Facebook</a:t>
            </a:r>
            <a:r>
              <a:rPr lang="en-US" sz="2000" dirty="0">
                <a:solidFill>
                  <a:schemeClr val="accent1"/>
                </a:solidFill>
              </a:rPr>
              <a:t>:</a:t>
            </a:r>
            <a:r>
              <a:rPr lang="en-US" sz="2000" dirty="0"/>
              <a:t> </a:t>
            </a:r>
            <a:r>
              <a:rPr lang="en-US" sz="2000" u="sng" dirty="0"/>
              <a:t>@</a:t>
            </a:r>
            <a:r>
              <a:rPr lang="en-US" sz="2000" u="sng" dirty="0" err="1"/>
              <a:t>netubiephr</a:t>
            </a:r>
            <a:r>
              <a:rPr lang="hr-HR" sz="2000" dirty="0"/>
              <a:t>   //  </a:t>
            </a:r>
            <a:r>
              <a:rPr lang="hr-HR" sz="2000" u="sng" dirty="0"/>
              <a:t>@fit2nzeb</a:t>
            </a:r>
            <a:r>
              <a:rPr lang="en-US" sz="2000" dirty="0"/>
              <a:t> </a:t>
            </a:r>
          </a:p>
          <a:p>
            <a:pPr>
              <a:lnSpc>
                <a:spcPct val="100000"/>
              </a:lnSpc>
            </a:pPr>
            <a:endParaRPr lang="en-US" sz="1600" dirty="0"/>
          </a:p>
          <a:p>
            <a:pPr>
              <a:lnSpc>
                <a:spcPct val="100000"/>
              </a:lnSpc>
            </a:pPr>
            <a:r>
              <a:rPr lang="hr-HR" sz="2400" dirty="0"/>
              <a:t>Pratite web stranicu	</a:t>
            </a:r>
          </a:p>
          <a:p>
            <a:pPr lvl="1">
              <a:lnSpc>
                <a:spcPct val="100000"/>
              </a:lnSpc>
            </a:pPr>
            <a:r>
              <a:rPr lang="en-US" sz="2000" dirty="0">
                <a:hlinkClick r:id="rId6"/>
              </a:rPr>
              <a:t>www.net-ubiep.eu</a:t>
            </a:r>
            <a:endParaRPr lang="hr-HR" sz="2000" dirty="0"/>
          </a:p>
          <a:p>
            <a:pPr lvl="1">
              <a:lnSpc>
                <a:spcPct val="100000"/>
              </a:lnSpc>
            </a:pPr>
            <a:r>
              <a:rPr lang="hr-HR" sz="2000" dirty="0">
                <a:hlinkClick r:id="rId7"/>
              </a:rPr>
              <a:t>www.fit-to-nzeb.com</a:t>
            </a:r>
            <a:r>
              <a:rPr lang="hr-HR" sz="2000" dirty="0"/>
              <a:t> </a:t>
            </a:r>
            <a:endParaRPr lang="en-US" sz="2000" dirty="0"/>
          </a:p>
        </p:txBody>
      </p:sp>
    </p:spTree>
    <p:extLst>
      <p:ext uri="{BB962C8B-B14F-4D97-AF65-F5344CB8AC3E}">
        <p14:creationId xmlns:p14="http://schemas.microsoft.com/office/powerpoint/2010/main" val="3101912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p:txBody>
          <a:bodyPr bIns="45720"/>
          <a:lstStyle/>
          <a:p>
            <a:r>
              <a:rPr lang="hr-HR" altLang="sr-Latn-RS"/>
              <a:t>Infracrvena termografija</a:t>
            </a:r>
            <a:endParaRPr lang="en-US" altLang="sr-Latn-RS"/>
          </a:p>
        </p:txBody>
      </p:sp>
      <p:sp>
        <p:nvSpPr>
          <p:cNvPr id="10243" name="Rectangle 3"/>
          <p:cNvSpPr>
            <a:spLocks noGrp="1"/>
          </p:cNvSpPr>
          <p:nvPr>
            <p:ph sz="quarter" idx="1"/>
          </p:nvPr>
        </p:nvSpPr>
        <p:spPr>
          <a:xfrm>
            <a:off x="250825" y="1484313"/>
            <a:ext cx="8642350" cy="4319587"/>
          </a:xfrm>
        </p:spPr>
        <p:txBody>
          <a:bodyPr>
            <a:normAutofit/>
          </a:bodyPr>
          <a:lstStyle/>
          <a:p>
            <a:pPr>
              <a:lnSpc>
                <a:spcPct val="100000"/>
              </a:lnSpc>
            </a:pPr>
            <a:r>
              <a:rPr lang="hr-HR" altLang="sr-Latn-RS" sz="2200" dirty="0">
                <a:solidFill>
                  <a:srgbClr val="FF0000"/>
                </a:solidFill>
              </a:rPr>
              <a:t>energija zračenja s površine tijela </a:t>
            </a:r>
            <a:r>
              <a:rPr lang="hr-HR" altLang="sr-Latn-RS" sz="2200" dirty="0">
                <a:sym typeface="Symbol" panose="05050102010706020507" pitchFamily="18" charset="2"/>
              </a:rPr>
              <a:t>s pomoću </a:t>
            </a:r>
            <a:r>
              <a:rPr lang="hr-HR" altLang="sr-Latn-RS" sz="2200" dirty="0" err="1">
                <a:sym typeface="Symbol" panose="05050102010706020507" pitchFamily="18" charset="2"/>
              </a:rPr>
              <a:t>osjetnika</a:t>
            </a:r>
            <a:r>
              <a:rPr lang="hr-HR" altLang="sr-Latn-RS" sz="2200" dirty="0">
                <a:sym typeface="Symbol" panose="05050102010706020507" pitchFamily="18" charset="2"/>
              </a:rPr>
              <a:t> </a:t>
            </a:r>
            <a:r>
              <a:rPr lang="hr-HR" altLang="sr-Latn-RS" sz="2200" dirty="0">
                <a:solidFill>
                  <a:srgbClr val="FF0000"/>
                </a:solidFill>
                <a:sym typeface="Symbol" panose="05050102010706020507" pitchFamily="18" charset="2"/>
              </a:rPr>
              <a:t>se konvertira</a:t>
            </a:r>
            <a:r>
              <a:rPr lang="hr-HR" altLang="sr-Latn-RS" sz="2200" dirty="0">
                <a:solidFill>
                  <a:srgbClr val="FF6600"/>
                </a:solidFill>
                <a:sym typeface="Symbol" panose="05050102010706020507" pitchFamily="18" charset="2"/>
              </a:rPr>
              <a:t> </a:t>
            </a:r>
            <a:r>
              <a:rPr lang="hr-HR" altLang="sr-Latn-RS" sz="2200" dirty="0">
                <a:sym typeface="Symbol" panose="05050102010706020507" pitchFamily="18" charset="2"/>
              </a:rPr>
              <a:t>u ljudskom oku vidljivi dio spektra (0,4 – 0,7 m)</a:t>
            </a:r>
            <a:r>
              <a:rPr lang="hr-HR" altLang="sr-Latn-RS" sz="2200" dirty="0"/>
              <a:t> </a:t>
            </a:r>
          </a:p>
          <a:p>
            <a:pPr>
              <a:lnSpc>
                <a:spcPct val="100000"/>
              </a:lnSpc>
            </a:pPr>
            <a:endParaRPr lang="hr-HR" altLang="sr-Latn-RS" sz="2200" dirty="0"/>
          </a:p>
          <a:p>
            <a:pPr>
              <a:lnSpc>
                <a:spcPct val="100000"/>
              </a:lnSpc>
            </a:pPr>
            <a:endParaRPr lang="hr-HR" altLang="sr-Latn-RS" sz="2200" dirty="0"/>
          </a:p>
        </p:txBody>
      </p:sp>
      <p:grpSp>
        <p:nvGrpSpPr>
          <p:cNvPr id="10244" name="Group 1"/>
          <p:cNvGrpSpPr>
            <a:grpSpLocks/>
          </p:cNvGrpSpPr>
          <p:nvPr/>
        </p:nvGrpSpPr>
        <p:grpSpPr bwMode="auto">
          <a:xfrm>
            <a:off x="1246132" y="3041685"/>
            <a:ext cx="7073899" cy="3429000"/>
            <a:chOff x="193675" y="2781300"/>
            <a:chExt cx="8643938" cy="3887788"/>
          </a:xfrm>
        </p:grpSpPr>
        <p:graphicFrame>
          <p:nvGraphicFramePr>
            <p:cNvPr id="10246" name="Object 21"/>
            <p:cNvGraphicFramePr>
              <a:graphicFrameLocks noChangeAspect="1"/>
            </p:cNvGraphicFramePr>
            <p:nvPr/>
          </p:nvGraphicFramePr>
          <p:xfrm>
            <a:off x="6629400" y="2781300"/>
            <a:ext cx="2208213" cy="1655763"/>
          </p:xfrm>
          <a:graphic>
            <a:graphicData uri="http://schemas.openxmlformats.org/presentationml/2006/ole">
              <mc:AlternateContent xmlns:mc="http://schemas.openxmlformats.org/markup-compatibility/2006">
                <mc:Choice xmlns:v="urn:schemas-microsoft-com:vml" Requires="v">
                  <p:oleObj spid="_x0000_s2056" name="Dokument" r:id="rId3" imgW="2694432" imgH="1655064" progId="Word.Document.8">
                    <p:embed/>
                  </p:oleObj>
                </mc:Choice>
                <mc:Fallback>
                  <p:oleObj name="Dokument" r:id="rId3" imgW="2694432" imgH="1655064" progId="Word.Document.8">
                    <p:embed/>
                    <p:pic>
                      <p:nvPicPr>
                        <p:cNvPr id="10246" name="Object 21"/>
                        <p:cNvPicPr>
                          <a:picLocks noChangeAspect="1" noChangeArrowheads="1"/>
                        </p:cNvPicPr>
                        <p:nvPr/>
                      </p:nvPicPr>
                      <p:blipFill>
                        <a:blip r:embed="rId4">
                          <a:extLst>
                            <a:ext uri="{28A0092B-C50C-407E-A947-70E740481C1C}">
                              <a14:useLocalDpi xmlns:a14="http://schemas.microsoft.com/office/drawing/2010/main" val="0"/>
                            </a:ext>
                          </a:extLst>
                        </a:blip>
                        <a:srcRect r="18272"/>
                        <a:stretch>
                          <a:fillRect/>
                        </a:stretch>
                      </p:blipFill>
                      <p:spPr bwMode="auto">
                        <a:xfrm>
                          <a:off x="6629400" y="2781300"/>
                          <a:ext cx="2208213"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247" name="Group 51"/>
            <p:cNvGrpSpPr>
              <a:grpSpLocks/>
            </p:cNvGrpSpPr>
            <p:nvPr/>
          </p:nvGrpSpPr>
          <p:grpSpPr bwMode="auto">
            <a:xfrm>
              <a:off x="193675" y="3395663"/>
              <a:ext cx="6608763" cy="3273425"/>
              <a:chOff x="193675" y="2895600"/>
              <a:chExt cx="6608763" cy="3273425"/>
            </a:xfrm>
          </p:grpSpPr>
          <p:graphicFrame>
            <p:nvGraphicFramePr>
              <p:cNvPr id="10248" name="Object 4"/>
              <p:cNvGraphicFramePr>
                <a:graphicFrameLocks noChangeAspect="1"/>
              </p:cNvGraphicFramePr>
              <p:nvPr/>
            </p:nvGraphicFramePr>
            <p:xfrm>
              <a:off x="193675" y="3562350"/>
              <a:ext cx="2322513" cy="2606675"/>
            </p:xfrm>
            <a:graphic>
              <a:graphicData uri="http://schemas.openxmlformats.org/presentationml/2006/ole">
                <mc:AlternateContent xmlns:mc="http://schemas.openxmlformats.org/markup-compatibility/2006">
                  <mc:Choice xmlns:v="urn:schemas-microsoft-com:vml" Requires="v">
                    <p:oleObj spid="_x0000_s2057" name="Dokument" r:id="rId5" imgW="1502664" imgH="1655064" progId="Word.Document.8">
                      <p:embed/>
                    </p:oleObj>
                  </mc:Choice>
                  <mc:Fallback>
                    <p:oleObj name="Dokument" r:id="rId5" imgW="1502664" imgH="1655064" progId="Word.Document.8">
                      <p:embed/>
                      <p:pic>
                        <p:nvPicPr>
                          <p:cNvPr id="10248" name="Object 4"/>
                          <p:cNvPicPr>
                            <a:picLocks noChangeAspect="1" noChangeArrowheads="1"/>
                          </p:cNvPicPr>
                          <p:nvPr/>
                        </p:nvPicPr>
                        <p:blipFill>
                          <a:blip r:embed="rId6">
                            <a:extLst>
                              <a:ext uri="{28A0092B-C50C-407E-A947-70E740481C1C}">
                                <a14:useLocalDpi xmlns:a14="http://schemas.microsoft.com/office/drawing/2010/main" val="0"/>
                              </a:ext>
                            </a:extLst>
                          </a:blip>
                          <a:srcRect r="1796"/>
                          <a:stretch>
                            <a:fillRect/>
                          </a:stretch>
                        </p:blipFill>
                        <p:spPr bwMode="auto">
                          <a:xfrm>
                            <a:off x="193675" y="3562350"/>
                            <a:ext cx="2322513"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9" name="Freeform 5"/>
              <p:cNvSpPr>
                <a:spLocks noChangeAspect="1"/>
              </p:cNvSpPr>
              <p:nvPr/>
            </p:nvSpPr>
            <p:spPr bwMode="auto">
              <a:xfrm>
                <a:off x="3225800" y="4191000"/>
                <a:ext cx="2825750" cy="1652588"/>
              </a:xfrm>
              <a:custGeom>
                <a:avLst/>
                <a:gdLst>
                  <a:gd name="T0" fmla="*/ 2147483647 w 1034"/>
                  <a:gd name="T1" fmla="*/ 0 h 546"/>
                  <a:gd name="T2" fmla="*/ 2147483647 w 1034"/>
                  <a:gd name="T3" fmla="*/ 0 h 546"/>
                  <a:gd name="T4" fmla="*/ 2147483647 w 1034"/>
                  <a:gd name="T5" fmla="*/ 2147483647 h 546"/>
                  <a:gd name="T6" fmla="*/ 2147483647 w 1034"/>
                  <a:gd name="T7" fmla="*/ 2147483647 h 546"/>
                  <a:gd name="T8" fmla="*/ 2147483647 w 1034"/>
                  <a:gd name="T9" fmla="*/ 2147483647 h 546"/>
                  <a:gd name="T10" fmla="*/ 2147483647 w 1034"/>
                  <a:gd name="T11" fmla="*/ 2147483647 h 546"/>
                  <a:gd name="T12" fmla="*/ 2147483647 w 1034"/>
                  <a:gd name="T13" fmla="*/ 2147483647 h 546"/>
                  <a:gd name="T14" fmla="*/ 0 w 1034"/>
                  <a:gd name="T15" fmla="*/ 2147483647 h 546"/>
                  <a:gd name="T16" fmla="*/ 2147483647 w 1034"/>
                  <a:gd name="T17" fmla="*/ 0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4"/>
                  <a:gd name="T28" fmla="*/ 0 h 546"/>
                  <a:gd name="T29" fmla="*/ 1034 w 1034"/>
                  <a:gd name="T30" fmla="*/ 546 h 5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4" h="546">
                    <a:moveTo>
                      <a:pt x="1" y="0"/>
                    </a:moveTo>
                    <a:lnTo>
                      <a:pt x="418" y="0"/>
                    </a:lnTo>
                    <a:lnTo>
                      <a:pt x="502" y="60"/>
                    </a:lnTo>
                    <a:lnTo>
                      <a:pt x="1034" y="60"/>
                    </a:lnTo>
                    <a:lnTo>
                      <a:pt x="1034" y="498"/>
                    </a:lnTo>
                    <a:lnTo>
                      <a:pt x="997" y="498"/>
                    </a:lnTo>
                    <a:lnTo>
                      <a:pt x="997" y="546"/>
                    </a:lnTo>
                    <a:lnTo>
                      <a:pt x="0" y="546"/>
                    </a:lnTo>
                    <a:lnTo>
                      <a:pt x="1" y="0"/>
                    </a:lnTo>
                    <a:close/>
                  </a:path>
                </a:pathLst>
              </a:custGeom>
              <a:solidFill>
                <a:srgbClr val="EAEAEA">
                  <a:alpha val="50195"/>
                </a:srgbClr>
              </a:solidFill>
              <a:ln w="9525">
                <a:solidFill>
                  <a:schemeClr val="tx1"/>
                </a:solidFill>
                <a:round/>
                <a:headEnd type="none" w="sm" len="sm"/>
                <a:tailEnd type="none" w="sm" len="sm"/>
              </a:ln>
            </p:spPr>
            <p:txBody>
              <a:bodyPr wrap="none" anchor="ctr"/>
              <a:lstStyle/>
              <a:p>
                <a:endParaRPr lang="hr-HR"/>
              </a:p>
            </p:txBody>
          </p:sp>
          <p:sp>
            <p:nvSpPr>
              <p:cNvPr id="10250" name="Freeform 6"/>
              <p:cNvSpPr>
                <a:spLocks noChangeAspect="1"/>
              </p:cNvSpPr>
              <p:nvPr/>
            </p:nvSpPr>
            <p:spPr bwMode="auto">
              <a:xfrm>
                <a:off x="3225800" y="4414838"/>
                <a:ext cx="2798763" cy="695325"/>
              </a:xfrm>
              <a:custGeom>
                <a:avLst/>
                <a:gdLst>
                  <a:gd name="T0" fmla="*/ 0 w 1024"/>
                  <a:gd name="T1" fmla="*/ 0 h 230"/>
                  <a:gd name="T2" fmla="*/ 2147483647 w 1024"/>
                  <a:gd name="T3" fmla="*/ 2147483647 h 230"/>
                  <a:gd name="T4" fmla="*/ 2147483647 w 1024"/>
                  <a:gd name="T5" fmla="*/ 2147483647 h 230"/>
                  <a:gd name="T6" fmla="*/ 0 w 1024"/>
                  <a:gd name="T7" fmla="*/ 2147483647 h 230"/>
                  <a:gd name="T8" fmla="*/ 0 w 1024"/>
                  <a:gd name="T9" fmla="*/ 0 h 230"/>
                  <a:gd name="T10" fmla="*/ 0 60000 65536"/>
                  <a:gd name="T11" fmla="*/ 0 60000 65536"/>
                  <a:gd name="T12" fmla="*/ 0 60000 65536"/>
                  <a:gd name="T13" fmla="*/ 0 60000 65536"/>
                  <a:gd name="T14" fmla="*/ 0 60000 65536"/>
                  <a:gd name="T15" fmla="*/ 0 w 1024"/>
                  <a:gd name="T16" fmla="*/ 0 h 230"/>
                  <a:gd name="T17" fmla="*/ 1024 w 1024"/>
                  <a:gd name="T18" fmla="*/ 230 h 230"/>
                </a:gdLst>
                <a:ahLst/>
                <a:cxnLst>
                  <a:cxn ang="T10">
                    <a:pos x="T0" y="T1"/>
                  </a:cxn>
                  <a:cxn ang="T11">
                    <a:pos x="T2" y="T3"/>
                  </a:cxn>
                  <a:cxn ang="T12">
                    <a:pos x="T4" y="T5"/>
                  </a:cxn>
                  <a:cxn ang="T13">
                    <a:pos x="T6" y="T7"/>
                  </a:cxn>
                  <a:cxn ang="T14">
                    <a:pos x="T8" y="T9"/>
                  </a:cxn>
                </a:cxnLst>
                <a:rect l="T15" t="T16" r="T17" b="T18"/>
                <a:pathLst>
                  <a:path w="1024" h="230">
                    <a:moveTo>
                      <a:pt x="0" y="0"/>
                    </a:moveTo>
                    <a:lnTo>
                      <a:pt x="876" y="2"/>
                    </a:lnTo>
                    <a:cubicBezTo>
                      <a:pt x="1022" y="40"/>
                      <a:pt x="1024" y="192"/>
                      <a:pt x="878" y="230"/>
                    </a:cubicBezTo>
                    <a:lnTo>
                      <a:pt x="0" y="230"/>
                    </a:lnTo>
                    <a:lnTo>
                      <a:pt x="0" y="0"/>
                    </a:lnTo>
                    <a:close/>
                  </a:path>
                </a:pathLst>
              </a:custGeom>
              <a:solidFill>
                <a:srgbClr val="DDDDDD">
                  <a:alpha val="50195"/>
                </a:srgbClr>
              </a:solidFill>
              <a:ln w="9525">
                <a:solidFill>
                  <a:schemeClr val="tx1"/>
                </a:solidFill>
                <a:round/>
                <a:headEnd type="none" w="sm" len="sm"/>
                <a:tailEnd type="none" w="sm" len="sm"/>
              </a:ln>
            </p:spPr>
            <p:txBody>
              <a:bodyPr wrap="none" anchor="ctr"/>
              <a:lstStyle/>
              <a:p>
                <a:endParaRPr lang="hr-HR"/>
              </a:p>
            </p:txBody>
          </p:sp>
          <p:grpSp>
            <p:nvGrpSpPr>
              <p:cNvPr id="10251" name="Group 7"/>
              <p:cNvGrpSpPr>
                <a:grpSpLocks noChangeAspect="1"/>
              </p:cNvGrpSpPr>
              <p:nvPr/>
            </p:nvGrpSpPr>
            <p:grpSpPr bwMode="auto">
              <a:xfrm rot="-1817007">
                <a:off x="4287843" y="3428997"/>
                <a:ext cx="2020888" cy="563563"/>
                <a:chOff x="4169" y="2459"/>
                <a:chExt cx="739" cy="186"/>
              </a:xfrm>
            </p:grpSpPr>
            <p:sp>
              <p:nvSpPr>
                <p:cNvPr id="10288" name="Freeform 8"/>
                <p:cNvSpPr>
                  <a:spLocks noChangeAspect="1"/>
                </p:cNvSpPr>
                <p:nvPr/>
              </p:nvSpPr>
              <p:spPr bwMode="auto">
                <a:xfrm flipH="1">
                  <a:off x="4169" y="2459"/>
                  <a:ext cx="586" cy="186"/>
                </a:xfrm>
                <a:custGeom>
                  <a:avLst/>
                  <a:gdLst>
                    <a:gd name="T0" fmla="*/ 1 w 1078"/>
                    <a:gd name="T1" fmla="*/ 0 h 234"/>
                    <a:gd name="T2" fmla="*/ 1 w 1078"/>
                    <a:gd name="T3" fmla="*/ 2 h 234"/>
                    <a:gd name="T4" fmla="*/ 1 w 1078"/>
                    <a:gd name="T5" fmla="*/ 2 h 234"/>
                    <a:gd name="T6" fmla="*/ 0 w 1078"/>
                    <a:gd name="T7" fmla="*/ 2 h 234"/>
                    <a:gd name="T8" fmla="*/ 1 w 1078"/>
                    <a:gd name="T9" fmla="*/ 0 h 234"/>
                    <a:gd name="T10" fmla="*/ 0 60000 65536"/>
                    <a:gd name="T11" fmla="*/ 0 60000 65536"/>
                    <a:gd name="T12" fmla="*/ 0 60000 65536"/>
                    <a:gd name="T13" fmla="*/ 0 60000 65536"/>
                    <a:gd name="T14" fmla="*/ 0 60000 65536"/>
                    <a:gd name="T15" fmla="*/ 0 w 1078"/>
                    <a:gd name="T16" fmla="*/ 0 h 234"/>
                    <a:gd name="T17" fmla="*/ 1078 w 1078"/>
                    <a:gd name="T18" fmla="*/ 234 h 234"/>
                  </a:gdLst>
                  <a:ahLst/>
                  <a:cxnLst>
                    <a:cxn ang="T10">
                      <a:pos x="T0" y="T1"/>
                    </a:cxn>
                    <a:cxn ang="T11">
                      <a:pos x="T2" y="T3"/>
                    </a:cxn>
                    <a:cxn ang="T12">
                      <a:pos x="T4" y="T5"/>
                    </a:cxn>
                    <a:cxn ang="T13">
                      <a:pos x="T6" y="T7"/>
                    </a:cxn>
                    <a:cxn ang="T14">
                      <a:pos x="T8" y="T9"/>
                    </a:cxn>
                  </a:cxnLst>
                  <a:rect l="T15" t="T16" r="T17" b="T18"/>
                  <a:pathLst>
                    <a:path w="1078" h="234">
                      <a:moveTo>
                        <a:pt x="2" y="0"/>
                      </a:moveTo>
                      <a:lnTo>
                        <a:pt x="914" y="2"/>
                      </a:lnTo>
                      <a:cubicBezTo>
                        <a:pt x="1068" y="41"/>
                        <a:pt x="1078" y="193"/>
                        <a:pt x="926" y="232"/>
                      </a:cubicBezTo>
                      <a:lnTo>
                        <a:pt x="0" y="234"/>
                      </a:lnTo>
                      <a:lnTo>
                        <a:pt x="2" y="0"/>
                      </a:lnTo>
                      <a:close/>
                    </a:path>
                  </a:pathLst>
                </a:custGeom>
                <a:solidFill>
                  <a:srgbClr val="333333">
                    <a:alpha val="50195"/>
                  </a:srgbClr>
                </a:solidFill>
                <a:ln w="9525">
                  <a:solidFill>
                    <a:schemeClr val="tx1"/>
                  </a:solidFill>
                  <a:round/>
                  <a:headEnd type="none" w="sm" len="sm"/>
                  <a:tailEnd type="none" w="sm" len="sm"/>
                </a:ln>
              </p:spPr>
              <p:txBody>
                <a:bodyPr wrap="none" anchor="ctr"/>
                <a:lstStyle/>
                <a:p>
                  <a:endParaRPr lang="hr-HR"/>
                </a:p>
              </p:txBody>
            </p:sp>
            <p:sp>
              <p:nvSpPr>
                <p:cNvPr id="10289" name="Rectangle 9"/>
                <p:cNvSpPr>
                  <a:spLocks noChangeAspect="1" noChangeArrowheads="1"/>
                </p:cNvSpPr>
                <p:nvPr/>
              </p:nvSpPr>
              <p:spPr bwMode="auto">
                <a:xfrm>
                  <a:off x="4751" y="2485"/>
                  <a:ext cx="108" cy="135"/>
                </a:xfrm>
                <a:prstGeom prst="rect">
                  <a:avLst/>
                </a:prstGeom>
                <a:solidFill>
                  <a:srgbClr val="333333">
                    <a:alpha val="50195"/>
                  </a:srgbClr>
                </a:solidFill>
                <a:ln w="9525">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90" name="Rectangle 10"/>
                <p:cNvSpPr>
                  <a:spLocks noChangeAspect="1" noChangeArrowheads="1"/>
                </p:cNvSpPr>
                <p:nvPr/>
              </p:nvSpPr>
              <p:spPr bwMode="auto">
                <a:xfrm>
                  <a:off x="4854" y="2459"/>
                  <a:ext cx="54" cy="186"/>
                </a:xfrm>
                <a:prstGeom prst="rect">
                  <a:avLst/>
                </a:prstGeom>
                <a:solidFill>
                  <a:srgbClr val="333333">
                    <a:alpha val="50195"/>
                  </a:srgbClr>
                </a:solidFill>
                <a:ln w="9525">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grpSp>
          <p:sp>
            <p:nvSpPr>
              <p:cNvPr id="10252" name="Rectangle 11"/>
              <p:cNvSpPr>
                <a:spLocks noChangeAspect="1" noChangeArrowheads="1"/>
              </p:cNvSpPr>
              <p:nvPr/>
            </p:nvSpPr>
            <p:spPr bwMode="auto">
              <a:xfrm>
                <a:off x="3411538" y="5126038"/>
                <a:ext cx="1338262" cy="741362"/>
              </a:xfrm>
              <a:prstGeom prst="rect">
                <a:avLst/>
              </a:prstGeom>
              <a:solidFill>
                <a:srgbClr val="333333">
                  <a:alpha val="50195"/>
                </a:srgbClr>
              </a:solidFill>
              <a:ln w="9525">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53" name="Rectangle 12"/>
              <p:cNvSpPr>
                <a:spLocks noChangeAspect="1" noChangeArrowheads="1"/>
              </p:cNvSpPr>
              <p:nvPr/>
            </p:nvSpPr>
            <p:spPr bwMode="auto">
              <a:xfrm>
                <a:off x="3063875" y="4233863"/>
                <a:ext cx="147638" cy="1125537"/>
              </a:xfrm>
              <a:prstGeom prst="rect">
                <a:avLst/>
              </a:prstGeom>
              <a:solidFill>
                <a:srgbClr val="333333">
                  <a:alpha val="50195"/>
                </a:srgbClr>
              </a:solidFill>
              <a:ln w="9525">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54" name="Rectangle 13"/>
              <p:cNvSpPr>
                <a:spLocks noChangeAspect="1" noChangeArrowheads="1"/>
              </p:cNvSpPr>
              <p:nvPr/>
            </p:nvSpPr>
            <p:spPr bwMode="auto">
              <a:xfrm>
                <a:off x="4121150" y="4418013"/>
                <a:ext cx="63500" cy="687387"/>
              </a:xfrm>
              <a:prstGeom prst="rect">
                <a:avLst/>
              </a:prstGeom>
              <a:solidFill>
                <a:srgbClr val="5F5F5F">
                  <a:alpha val="50195"/>
                </a:srgbClr>
              </a:solidFill>
              <a:ln>
                <a:noFill/>
              </a:ln>
              <a:extLst>
                <a:ext uri="{91240B29-F687-4F45-9708-019B960494DF}">
                  <a14:hiddenLine xmlns:a14="http://schemas.microsoft.com/office/drawing/2010/main" w="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55" name="Rectangle 14"/>
              <p:cNvSpPr>
                <a:spLocks noChangeAspect="1" noChangeArrowheads="1"/>
              </p:cNvSpPr>
              <p:nvPr/>
            </p:nvSpPr>
            <p:spPr bwMode="auto">
              <a:xfrm>
                <a:off x="4217988" y="4418013"/>
                <a:ext cx="61912" cy="687387"/>
              </a:xfrm>
              <a:prstGeom prst="rect">
                <a:avLst/>
              </a:prstGeom>
              <a:solidFill>
                <a:srgbClr val="5F5F5F">
                  <a:alpha val="50195"/>
                </a:srgbClr>
              </a:solidFill>
              <a:ln>
                <a:noFill/>
              </a:ln>
              <a:extLst>
                <a:ext uri="{91240B29-F687-4F45-9708-019B960494DF}">
                  <a14:hiddenLine xmlns:a14="http://schemas.microsoft.com/office/drawing/2010/main" w="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56" name="Rectangle 15"/>
              <p:cNvSpPr>
                <a:spLocks noChangeAspect="1" noChangeArrowheads="1"/>
              </p:cNvSpPr>
              <p:nvPr/>
            </p:nvSpPr>
            <p:spPr bwMode="auto">
              <a:xfrm>
                <a:off x="4313238" y="4418013"/>
                <a:ext cx="63500" cy="687387"/>
              </a:xfrm>
              <a:prstGeom prst="rect">
                <a:avLst/>
              </a:prstGeom>
              <a:solidFill>
                <a:srgbClr val="5F5F5F">
                  <a:alpha val="50195"/>
                </a:srgbClr>
              </a:solidFill>
              <a:ln>
                <a:noFill/>
              </a:ln>
              <a:extLst>
                <a:ext uri="{91240B29-F687-4F45-9708-019B960494DF}">
                  <a14:hiddenLine xmlns:a14="http://schemas.microsoft.com/office/drawing/2010/main" w="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57" name="Rectangle 16"/>
              <p:cNvSpPr>
                <a:spLocks noChangeAspect="1" noChangeArrowheads="1"/>
              </p:cNvSpPr>
              <p:nvPr/>
            </p:nvSpPr>
            <p:spPr bwMode="auto">
              <a:xfrm>
                <a:off x="4408488" y="4418013"/>
                <a:ext cx="63500" cy="687387"/>
              </a:xfrm>
              <a:prstGeom prst="rect">
                <a:avLst/>
              </a:prstGeom>
              <a:solidFill>
                <a:srgbClr val="5F5F5F">
                  <a:alpha val="50195"/>
                </a:srgbClr>
              </a:solidFill>
              <a:ln>
                <a:noFill/>
              </a:ln>
              <a:extLst>
                <a:ext uri="{91240B29-F687-4F45-9708-019B960494DF}">
                  <a14:hiddenLine xmlns:a14="http://schemas.microsoft.com/office/drawing/2010/main" w="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58" name="Rectangle 17"/>
              <p:cNvSpPr>
                <a:spLocks noChangeAspect="1" noChangeArrowheads="1"/>
              </p:cNvSpPr>
              <p:nvPr/>
            </p:nvSpPr>
            <p:spPr bwMode="auto">
              <a:xfrm>
                <a:off x="4503738" y="4418013"/>
                <a:ext cx="63500" cy="687387"/>
              </a:xfrm>
              <a:prstGeom prst="rect">
                <a:avLst/>
              </a:prstGeom>
              <a:solidFill>
                <a:srgbClr val="5F5F5F">
                  <a:alpha val="50195"/>
                </a:srgbClr>
              </a:solidFill>
              <a:ln>
                <a:noFill/>
              </a:ln>
              <a:extLst>
                <a:ext uri="{91240B29-F687-4F45-9708-019B960494DF}">
                  <a14:hiddenLine xmlns:a14="http://schemas.microsoft.com/office/drawing/2010/main" w="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59" name="Rectangle 18"/>
              <p:cNvSpPr>
                <a:spLocks noChangeAspect="1" noChangeArrowheads="1"/>
              </p:cNvSpPr>
              <p:nvPr/>
            </p:nvSpPr>
            <p:spPr bwMode="auto">
              <a:xfrm>
                <a:off x="4600575" y="4418013"/>
                <a:ext cx="61913" cy="687387"/>
              </a:xfrm>
              <a:prstGeom prst="rect">
                <a:avLst/>
              </a:prstGeom>
              <a:solidFill>
                <a:srgbClr val="5F5F5F">
                  <a:alpha val="50195"/>
                </a:srgbClr>
              </a:solidFill>
              <a:ln>
                <a:noFill/>
              </a:ln>
              <a:extLst>
                <a:ext uri="{91240B29-F687-4F45-9708-019B960494DF}">
                  <a14:hiddenLine xmlns:a14="http://schemas.microsoft.com/office/drawing/2010/main" w="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60" name="Rectangle 19"/>
              <p:cNvSpPr>
                <a:spLocks noChangeAspect="1" noChangeArrowheads="1"/>
              </p:cNvSpPr>
              <p:nvPr/>
            </p:nvSpPr>
            <p:spPr bwMode="auto">
              <a:xfrm>
                <a:off x="4695825" y="4418013"/>
                <a:ext cx="63500" cy="687387"/>
              </a:xfrm>
              <a:prstGeom prst="rect">
                <a:avLst/>
              </a:prstGeom>
              <a:solidFill>
                <a:srgbClr val="5F5F5F">
                  <a:alpha val="50195"/>
                </a:srgbClr>
              </a:solidFill>
              <a:ln>
                <a:noFill/>
              </a:ln>
              <a:extLst>
                <a:ext uri="{91240B29-F687-4F45-9708-019B960494DF}">
                  <a14:hiddenLine xmlns:a14="http://schemas.microsoft.com/office/drawing/2010/main" w="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61" name="Rectangle 20"/>
              <p:cNvSpPr>
                <a:spLocks noChangeAspect="1" noChangeArrowheads="1"/>
              </p:cNvSpPr>
              <p:nvPr/>
            </p:nvSpPr>
            <p:spPr bwMode="auto">
              <a:xfrm>
                <a:off x="5945188" y="5075238"/>
                <a:ext cx="92075" cy="374650"/>
              </a:xfrm>
              <a:prstGeom prst="rect">
                <a:avLst/>
              </a:prstGeom>
              <a:solidFill>
                <a:srgbClr val="333333">
                  <a:alpha val="50195"/>
                </a:srgbClr>
              </a:solidFill>
              <a:ln w="9525">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62" name="Line 22"/>
              <p:cNvSpPr>
                <a:spLocks noChangeShapeType="1"/>
              </p:cNvSpPr>
              <p:nvPr/>
            </p:nvSpPr>
            <p:spPr bwMode="auto">
              <a:xfrm>
                <a:off x="4192588" y="4911725"/>
                <a:ext cx="54451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r-HR"/>
              </a:p>
            </p:txBody>
          </p:sp>
          <p:sp>
            <p:nvSpPr>
              <p:cNvPr id="10263" name="Oval 23"/>
              <p:cNvSpPr>
                <a:spLocks noChangeArrowheads="1"/>
              </p:cNvSpPr>
              <p:nvPr/>
            </p:nvSpPr>
            <p:spPr bwMode="auto">
              <a:xfrm>
                <a:off x="3478213" y="4214813"/>
                <a:ext cx="238125" cy="1393825"/>
              </a:xfrm>
              <a:prstGeom prst="ellipse">
                <a:avLst/>
              </a:prstGeom>
              <a:solidFill>
                <a:srgbClr val="FFCC00"/>
              </a:solidFill>
              <a:ln w="63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64" name="Rectangle 24"/>
              <p:cNvSpPr>
                <a:spLocks noChangeArrowheads="1"/>
              </p:cNvSpPr>
              <p:nvPr/>
            </p:nvSpPr>
            <p:spPr bwMode="auto">
              <a:xfrm>
                <a:off x="4724400" y="4556125"/>
                <a:ext cx="684213" cy="698500"/>
              </a:xfrm>
              <a:prstGeom prst="rect">
                <a:avLst/>
              </a:prstGeom>
              <a:solidFill>
                <a:srgbClr val="FF0000"/>
              </a:solidFill>
              <a:ln w="63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65" name="Rectangle 25"/>
              <p:cNvSpPr>
                <a:spLocks noChangeArrowheads="1"/>
              </p:cNvSpPr>
              <p:nvPr/>
            </p:nvSpPr>
            <p:spPr bwMode="auto">
              <a:xfrm>
                <a:off x="4029075" y="4414838"/>
                <a:ext cx="98425" cy="987425"/>
              </a:xfrm>
              <a:prstGeom prst="rect">
                <a:avLst/>
              </a:prstGeom>
              <a:solidFill>
                <a:srgbClr val="333333"/>
              </a:solidFill>
              <a:ln w="63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66" name="Rectangle 26"/>
              <p:cNvSpPr>
                <a:spLocks noChangeArrowheads="1"/>
              </p:cNvSpPr>
              <p:nvPr/>
            </p:nvSpPr>
            <p:spPr bwMode="auto">
              <a:xfrm>
                <a:off x="4079875" y="4318000"/>
                <a:ext cx="122238" cy="1184275"/>
              </a:xfrm>
              <a:prstGeom prst="rect">
                <a:avLst/>
              </a:prstGeom>
              <a:solidFill>
                <a:srgbClr val="0000FF"/>
              </a:solidFill>
              <a:ln w="63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67" name="Line 27"/>
              <p:cNvSpPr>
                <a:spLocks noChangeShapeType="1"/>
              </p:cNvSpPr>
              <p:nvPr/>
            </p:nvSpPr>
            <p:spPr bwMode="auto">
              <a:xfrm>
                <a:off x="2100263" y="4449763"/>
                <a:ext cx="1349375" cy="0"/>
              </a:xfrm>
              <a:prstGeom prst="line">
                <a:avLst/>
              </a:prstGeom>
              <a:noFill/>
              <a:ln w="31750">
                <a:solidFill>
                  <a:srgbClr val="CC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hr-HR"/>
              </a:p>
            </p:txBody>
          </p:sp>
          <p:sp>
            <p:nvSpPr>
              <p:cNvPr id="10268" name="Line 28"/>
              <p:cNvSpPr>
                <a:spLocks noChangeShapeType="1"/>
              </p:cNvSpPr>
              <p:nvPr/>
            </p:nvSpPr>
            <p:spPr bwMode="auto">
              <a:xfrm>
                <a:off x="2100263" y="4910138"/>
                <a:ext cx="1349375" cy="0"/>
              </a:xfrm>
              <a:prstGeom prst="line">
                <a:avLst/>
              </a:prstGeom>
              <a:noFill/>
              <a:ln w="31750">
                <a:solidFill>
                  <a:srgbClr val="CC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hr-HR"/>
              </a:p>
            </p:txBody>
          </p:sp>
          <p:sp>
            <p:nvSpPr>
              <p:cNvPr id="10269" name="Line 29"/>
              <p:cNvSpPr>
                <a:spLocks noChangeShapeType="1"/>
              </p:cNvSpPr>
              <p:nvPr/>
            </p:nvSpPr>
            <p:spPr bwMode="auto">
              <a:xfrm>
                <a:off x="2100263" y="5370513"/>
                <a:ext cx="1349375" cy="0"/>
              </a:xfrm>
              <a:prstGeom prst="line">
                <a:avLst/>
              </a:prstGeom>
              <a:noFill/>
              <a:ln w="31750">
                <a:solidFill>
                  <a:srgbClr val="CC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hr-HR"/>
              </a:p>
            </p:txBody>
          </p:sp>
          <p:sp>
            <p:nvSpPr>
              <p:cNvPr id="10270" name="Line 30"/>
              <p:cNvSpPr>
                <a:spLocks noChangeShapeType="1"/>
              </p:cNvSpPr>
              <p:nvPr/>
            </p:nvSpPr>
            <p:spPr bwMode="auto">
              <a:xfrm>
                <a:off x="3689350" y="4449763"/>
                <a:ext cx="292100" cy="141287"/>
              </a:xfrm>
              <a:prstGeom prst="line">
                <a:avLst/>
              </a:prstGeom>
              <a:noFill/>
              <a:ln w="31750">
                <a:solidFill>
                  <a:srgbClr val="CC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hr-HR"/>
              </a:p>
            </p:txBody>
          </p:sp>
          <p:sp>
            <p:nvSpPr>
              <p:cNvPr id="10271" name="Line 31"/>
              <p:cNvSpPr>
                <a:spLocks noChangeShapeType="1"/>
              </p:cNvSpPr>
              <p:nvPr/>
            </p:nvSpPr>
            <p:spPr bwMode="auto">
              <a:xfrm flipV="1">
                <a:off x="3689350" y="4903788"/>
                <a:ext cx="330200" cy="9525"/>
              </a:xfrm>
              <a:prstGeom prst="line">
                <a:avLst/>
              </a:prstGeom>
              <a:noFill/>
              <a:ln w="31750">
                <a:solidFill>
                  <a:srgbClr val="CC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hr-HR"/>
              </a:p>
            </p:txBody>
          </p:sp>
          <p:sp>
            <p:nvSpPr>
              <p:cNvPr id="10272" name="Line 32"/>
              <p:cNvSpPr>
                <a:spLocks noChangeShapeType="1"/>
              </p:cNvSpPr>
              <p:nvPr/>
            </p:nvSpPr>
            <p:spPr bwMode="auto">
              <a:xfrm flipV="1">
                <a:off x="3689350" y="5229225"/>
                <a:ext cx="292100" cy="141288"/>
              </a:xfrm>
              <a:prstGeom prst="line">
                <a:avLst/>
              </a:prstGeom>
              <a:noFill/>
              <a:ln w="31750">
                <a:solidFill>
                  <a:srgbClr val="CC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hr-HR"/>
              </a:p>
            </p:txBody>
          </p:sp>
          <p:sp>
            <p:nvSpPr>
              <p:cNvPr id="10273" name="Rectangle 33"/>
              <p:cNvSpPr>
                <a:spLocks noChangeArrowheads="1"/>
              </p:cNvSpPr>
              <p:nvPr/>
            </p:nvSpPr>
            <p:spPr bwMode="auto">
              <a:xfrm>
                <a:off x="4256088" y="4464050"/>
                <a:ext cx="444500" cy="365125"/>
              </a:xfrm>
              <a:prstGeom prst="rect">
                <a:avLst/>
              </a:prstGeom>
              <a:solidFill>
                <a:srgbClr val="FFFF99"/>
              </a:solidFill>
              <a:ln w="31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75" name="AutoShape 44"/>
              <p:cNvSpPr>
                <a:spLocks noChangeArrowheads="1"/>
              </p:cNvSpPr>
              <p:nvPr/>
            </p:nvSpPr>
            <p:spPr bwMode="auto">
              <a:xfrm rot="3814348">
                <a:off x="6228556" y="2686844"/>
                <a:ext cx="365125" cy="782638"/>
              </a:xfrm>
              <a:prstGeom prst="upDownArrow">
                <a:avLst>
                  <a:gd name="adj1" fmla="val 37639"/>
                  <a:gd name="adj2" fmla="val 53478"/>
                </a:avLst>
              </a:prstGeom>
              <a:solidFill>
                <a:srgbClr val="FFFF99"/>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r-Latn-CS" altLang="sr-Latn-RS"/>
              </a:p>
            </p:txBody>
          </p:sp>
          <p:sp>
            <p:nvSpPr>
              <p:cNvPr id="10276" name="Line 45"/>
              <p:cNvSpPr>
                <a:spLocks noChangeShapeType="1"/>
              </p:cNvSpPr>
              <p:nvPr/>
            </p:nvSpPr>
            <p:spPr bwMode="auto">
              <a:xfrm>
                <a:off x="4281488" y="4910138"/>
                <a:ext cx="246062" cy="31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hr-HR"/>
              </a:p>
            </p:txBody>
          </p:sp>
          <p:sp>
            <p:nvSpPr>
              <p:cNvPr id="10277" name="Line 46"/>
              <p:cNvSpPr>
                <a:spLocks noChangeShapeType="1"/>
              </p:cNvSpPr>
              <p:nvPr/>
            </p:nvSpPr>
            <p:spPr bwMode="auto">
              <a:xfrm>
                <a:off x="2100263" y="4679950"/>
                <a:ext cx="1349375" cy="0"/>
              </a:xfrm>
              <a:prstGeom prst="line">
                <a:avLst/>
              </a:prstGeom>
              <a:noFill/>
              <a:ln w="31750">
                <a:solidFill>
                  <a:srgbClr val="CC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hr-HR"/>
              </a:p>
            </p:txBody>
          </p:sp>
          <p:sp>
            <p:nvSpPr>
              <p:cNvPr id="10278" name="Line 47"/>
              <p:cNvSpPr>
                <a:spLocks noChangeShapeType="1"/>
              </p:cNvSpPr>
              <p:nvPr/>
            </p:nvSpPr>
            <p:spPr bwMode="auto">
              <a:xfrm>
                <a:off x="2100263" y="5140325"/>
                <a:ext cx="1349375" cy="0"/>
              </a:xfrm>
              <a:prstGeom prst="line">
                <a:avLst/>
              </a:prstGeom>
              <a:noFill/>
              <a:ln w="31750">
                <a:solidFill>
                  <a:srgbClr val="CC00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hr-HR"/>
              </a:p>
            </p:txBody>
          </p:sp>
        </p:grpSp>
      </p:grpSp>
      <p:sp>
        <p:nvSpPr>
          <p:cNvPr id="51" name="Slide Number Placeholder 50"/>
          <p:cNvSpPr>
            <a:spLocks noGrp="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30D0B1-EB84-4CB7-ABFA-B49C31B210D9}" type="slidenum">
              <a:rPr lang="en-US" altLang="sr-Latn-RS">
                <a:solidFill>
                  <a:srgbClr val="FFFFFF"/>
                </a:solidFill>
                <a:latin typeface="Times New Roman" panose="02020603050405020304" pitchFamily="18" charset="0"/>
                <a:cs typeface="Times New Roman" panose="02020603050405020304" pitchFamily="18" charset="0"/>
              </a:rPr>
              <a:pPr eaLnBrk="1" hangingPunct="1"/>
              <a:t>7</a:t>
            </a:fld>
            <a:endParaRPr lang="en-US" altLang="sr-Latn-RS">
              <a:solidFill>
                <a:srgbClr val="FFFF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3498" y="2844496"/>
            <a:ext cx="5756516" cy="738664"/>
          </a:xfrm>
          <a:prstGeom prst="rect">
            <a:avLst/>
          </a:prstGeom>
        </p:spPr>
        <p:txBody>
          <a:bodyPr wrap="square">
            <a:spAutoFit/>
          </a:bodyPr>
          <a:lstStyle/>
          <a:p>
            <a:pPr marL="179388" indent="-179388">
              <a:buFont typeface="Arial" panose="020B0604020202020204" pitchFamily="34" charset="0"/>
              <a:buChar char="•"/>
            </a:pPr>
            <a:r>
              <a:rPr lang="hr-HR" altLang="sr-Latn-RS" sz="1400" dirty="0">
                <a:latin typeface="Verdana" panose="020B0604030504040204" pitchFamily="34" charset="0"/>
                <a:ea typeface="Verdana" panose="020B0604030504040204" pitchFamily="34" charset="0"/>
                <a:cs typeface="Verdana" panose="020B0604030504040204" pitchFamily="34" charset="0"/>
              </a:rPr>
              <a:t>Zračenje tijela pri „sobnim” temperaturama je u ljudskom oku nevidljivom dijelu spektra elektromagnetskog zračenja </a:t>
            </a:r>
            <a:r>
              <a:rPr lang="hr-HR" altLang="sr-Latn-RS" sz="1400"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el-GR" altLang="sr-Latn-RS" sz="1400" dirty="0">
                <a:solidFill>
                  <a:srgbClr val="FF0000"/>
                </a:solidFill>
                <a:latin typeface="Verdana" panose="020B0604030504040204" pitchFamily="34" charset="0"/>
                <a:ea typeface="Verdana" panose="020B0604030504040204" pitchFamily="34" charset="0"/>
                <a:cs typeface="Verdana" panose="020B0604030504040204" pitchFamily="34" charset="0"/>
              </a:rPr>
              <a:t>λ</a:t>
            </a:r>
            <a:r>
              <a:rPr lang="hr-HR" altLang="sr-Latn-RS" sz="1400" dirty="0">
                <a:solidFill>
                  <a:srgbClr val="FF0000"/>
                </a:solidFill>
                <a:latin typeface="Verdana" panose="020B0604030504040204" pitchFamily="34" charset="0"/>
                <a:ea typeface="Verdana" panose="020B0604030504040204" pitchFamily="34" charset="0"/>
                <a:cs typeface="Verdana" panose="020B0604030504040204" pitchFamily="34" charset="0"/>
              </a:rPr>
              <a:t> = </a:t>
            </a:r>
            <a:r>
              <a:rPr lang="hr-HR" altLang="sr-Latn-RS" sz="1400" dirty="0">
                <a:solidFill>
                  <a:srgbClr val="FF0000"/>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8 – 14 m)</a:t>
            </a:r>
            <a:endParaRPr lang="hr-HR" sz="14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03038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a:t>Raspodjela temperature na površini objekta mjerenja </a:t>
            </a:r>
          </a:p>
        </p:txBody>
      </p:sp>
      <p:sp>
        <p:nvSpPr>
          <p:cNvPr id="3" name="Content Placeholder 2"/>
          <p:cNvSpPr>
            <a:spLocks noGrp="1"/>
          </p:cNvSpPr>
          <p:nvPr>
            <p:ph idx="1"/>
          </p:nvPr>
        </p:nvSpPr>
        <p:spPr/>
        <p:txBody>
          <a:bodyPr/>
          <a:lstStyle/>
          <a:p>
            <a:r>
              <a:rPr lang="hr-HR" sz="2800" dirty="0">
                <a:solidFill>
                  <a:srgbClr val="FF0000"/>
                </a:solidFill>
              </a:rPr>
              <a:t>određena je procesima u samom objektu mjerenja</a:t>
            </a:r>
            <a:r>
              <a:rPr lang="hr-HR" sz="2800" dirty="0"/>
              <a:t>. </a:t>
            </a:r>
          </a:p>
          <a:p>
            <a:r>
              <a:rPr lang="hr-HR" sz="2800" dirty="0"/>
              <a:t>Znajući fiziku procesa i raspodjelu temperature površine, moguće je odrediti stanje objekta mjerenja.</a:t>
            </a:r>
          </a:p>
          <a:p>
            <a:pPr lvl="1"/>
            <a:r>
              <a:rPr lang="hr-HR" sz="2400" dirty="0"/>
              <a:t>Iznos i raspodjela temperature na površini </a:t>
            </a:r>
          </a:p>
          <a:p>
            <a:pPr lvl="2"/>
            <a:r>
              <a:rPr lang="hr-HR" sz="2000" dirty="0">
                <a:solidFill>
                  <a:srgbClr val="FF0000"/>
                </a:solidFill>
              </a:rPr>
              <a:t>posredno daju informaciju </a:t>
            </a:r>
            <a:r>
              <a:rPr lang="hr-HR" sz="2000" dirty="0"/>
              <a:t>o stanju same površine i </a:t>
            </a:r>
          </a:p>
          <a:p>
            <a:pPr lvl="2"/>
            <a:r>
              <a:rPr lang="hr-HR" sz="2000" dirty="0"/>
              <a:t>odraz su strukture i unutrašnjeg stanja promatranog objekta ispod te površine</a:t>
            </a:r>
          </a:p>
        </p:txBody>
      </p:sp>
      <p:pic>
        <p:nvPicPr>
          <p:cNvPr id="4" name="Picture 8" descr="term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787" y="4581128"/>
            <a:ext cx="2015047"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D:\BOJAN\NASTAVA\NERAZORNA ISPITIVANJA\2009-2010\programi\ana sokacic program\DC_0265.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653839" y="4581128"/>
            <a:ext cx="2161022"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9913" y="4581128"/>
            <a:ext cx="216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4-4.jpg"/>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05674" y="4581128"/>
            <a:ext cx="2160313"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32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a:stretch>
            <a:fillRect/>
          </a:stretch>
        </p:blipFill>
        <p:spPr>
          <a:xfrm>
            <a:off x="3977268" y="1623794"/>
            <a:ext cx="4704118" cy="3610410"/>
          </a:xfrm>
          <a:prstGeom prst="rect">
            <a:avLst/>
          </a:prstGeom>
        </p:spPr>
      </p:pic>
      <p:sp>
        <p:nvSpPr>
          <p:cNvPr id="2" name="Title 1"/>
          <p:cNvSpPr>
            <a:spLocks noGrp="1"/>
          </p:cNvSpPr>
          <p:nvPr>
            <p:ph type="title"/>
          </p:nvPr>
        </p:nvSpPr>
        <p:spPr>
          <a:xfrm>
            <a:off x="505678" y="713678"/>
            <a:ext cx="3058210" cy="5163594"/>
          </a:xfrm>
          <a:solidFill>
            <a:schemeClr val="tx1"/>
          </a:solidFill>
          <a:ln w="228600" cmpd="thinThick">
            <a:solidFill>
              <a:schemeClr val="tx1"/>
            </a:solidFill>
          </a:ln>
        </p:spPr>
        <p:txBody>
          <a:bodyPr vert="horz" lIns="91440" tIns="45720" rIns="91440" bIns="45720" rtlCol="0" anchor="ctr">
            <a:normAutofit/>
          </a:bodyPr>
          <a:lstStyle/>
          <a:p>
            <a:pPr algn="ctr"/>
            <a:r>
              <a:rPr lang="en-US" sz="3600" dirty="0" err="1">
                <a:solidFill>
                  <a:schemeClr val="bg1"/>
                </a:solidFill>
                <a:latin typeface="+mj-lt"/>
                <a:ea typeface="+mj-ea"/>
                <a:cs typeface="+mj-cs"/>
              </a:rPr>
              <a:t>Bitan</a:t>
            </a:r>
            <a:r>
              <a:rPr lang="en-US" sz="3600" dirty="0">
                <a:solidFill>
                  <a:schemeClr val="bg1"/>
                </a:solidFill>
                <a:latin typeface="+mj-lt"/>
                <a:ea typeface="+mj-ea"/>
                <a:cs typeface="+mj-cs"/>
              </a:rPr>
              <a:t> </a:t>
            </a:r>
            <a:r>
              <a:rPr lang="en-US" sz="3600" dirty="0" err="1">
                <a:solidFill>
                  <a:schemeClr val="bg1"/>
                </a:solidFill>
                <a:latin typeface="+mj-lt"/>
                <a:ea typeface="+mj-ea"/>
                <a:cs typeface="+mj-cs"/>
              </a:rPr>
              <a:t>je</a:t>
            </a:r>
            <a:r>
              <a:rPr lang="hr-HR" sz="3600" dirty="0">
                <a:solidFill>
                  <a:schemeClr val="bg1"/>
                </a:solidFill>
                <a:latin typeface="+mj-lt"/>
                <a:ea typeface="+mj-ea"/>
                <a:cs typeface="+mj-cs"/>
              </a:rPr>
              <a:t> i</a:t>
            </a:r>
            <a:r>
              <a:rPr lang="en-US" sz="3600" dirty="0">
                <a:solidFill>
                  <a:schemeClr val="bg1"/>
                </a:solidFill>
                <a:latin typeface="+mj-lt"/>
                <a:ea typeface="+mj-ea"/>
                <a:cs typeface="+mj-cs"/>
              </a:rPr>
              <a:t> </a:t>
            </a:r>
            <a:r>
              <a:rPr lang="hr-HR" sz="3600" dirty="0">
                <a:solidFill>
                  <a:schemeClr val="bg1"/>
                </a:solidFill>
                <a:latin typeface="+mj-lt"/>
                <a:ea typeface="+mj-ea"/>
                <a:cs typeface="+mj-cs"/>
              </a:rPr>
              <a:t>„</a:t>
            </a:r>
            <a:r>
              <a:rPr lang="en-US" sz="3600" dirty="0" err="1">
                <a:solidFill>
                  <a:schemeClr val="bg1"/>
                </a:solidFill>
                <a:latin typeface="+mj-lt"/>
                <a:ea typeface="+mj-ea"/>
                <a:cs typeface="+mj-cs"/>
              </a:rPr>
              <a:t>kontekst</a:t>
            </a:r>
            <a:r>
              <a:rPr lang="hr-HR" sz="3600" dirty="0">
                <a:solidFill>
                  <a:schemeClr val="bg1"/>
                </a:solidFill>
                <a:latin typeface="+mj-lt"/>
                <a:ea typeface="+mj-ea"/>
                <a:cs typeface="+mj-cs"/>
              </a:rPr>
              <a:t>”</a:t>
            </a:r>
            <a:r>
              <a:rPr lang="en-US" sz="3600" dirty="0">
                <a:solidFill>
                  <a:schemeClr val="bg1"/>
                </a:solidFill>
                <a:latin typeface="+mj-lt"/>
                <a:ea typeface="+mj-ea"/>
                <a:cs typeface="+mj-cs"/>
              </a:rPr>
              <a:t> </a:t>
            </a:r>
            <a:r>
              <a:rPr lang="en-US" sz="3600" dirty="0" err="1">
                <a:solidFill>
                  <a:schemeClr val="bg1"/>
                </a:solidFill>
                <a:latin typeface="+mj-lt"/>
                <a:ea typeface="+mj-ea"/>
                <a:cs typeface="+mj-cs"/>
              </a:rPr>
              <a:t>mjerenja</a:t>
            </a:r>
            <a:r>
              <a:rPr lang="hr-HR" sz="3600" dirty="0">
                <a:solidFill>
                  <a:schemeClr val="bg1"/>
                </a:solidFill>
                <a:latin typeface="+mj-lt"/>
                <a:ea typeface="+mj-ea"/>
                <a:cs typeface="+mj-cs"/>
              </a:rPr>
              <a:t>!</a:t>
            </a:r>
            <a:endParaRPr lang="en-US" sz="3600" dirty="0">
              <a:solidFill>
                <a:schemeClr val="bg1"/>
              </a:solidFill>
              <a:latin typeface="+mj-lt"/>
              <a:ea typeface="+mj-ea"/>
              <a:cs typeface="+mj-cs"/>
            </a:endParaRPr>
          </a:p>
        </p:txBody>
      </p:sp>
    </p:spTree>
    <p:extLst>
      <p:ext uri="{BB962C8B-B14F-4D97-AF65-F5344CB8AC3E}">
        <p14:creationId xmlns:p14="http://schemas.microsoft.com/office/powerpoint/2010/main" val="3856571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373</TotalTime>
  <Words>2285</Words>
  <Application>Microsoft Office PowerPoint</Application>
  <PresentationFormat>On-screen Show (4:3)</PresentationFormat>
  <Paragraphs>357</Paragraphs>
  <Slides>64</Slides>
  <Notes>9</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6" baseType="lpstr">
      <vt:lpstr>Arial</vt:lpstr>
      <vt:lpstr>Arial Narrow</vt:lpstr>
      <vt:lpstr>Calibri</vt:lpstr>
      <vt:lpstr>Calibri Light</vt:lpstr>
      <vt:lpstr>Cambria Math</vt:lpstr>
      <vt:lpstr>Chaparral Pro</vt:lpstr>
      <vt:lpstr>Courier New</vt:lpstr>
      <vt:lpstr>Times New Roman</vt:lpstr>
      <vt:lpstr>Verdana</vt:lpstr>
      <vt:lpstr>Wingdings</vt:lpstr>
      <vt:lpstr>Office Theme</vt:lpstr>
      <vt:lpstr>Dokument</vt:lpstr>
      <vt:lpstr>Zrakonepropusnost i infracrvena termografija kao važne mjere za postizanje kvalitete </vt:lpstr>
      <vt:lpstr>PowerPoint Presentation</vt:lpstr>
      <vt:lpstr>izgradimo li ono što projektiramo?</vt:lpstr>
      <vt:lpstr>Rezultat - Stvarna &amp; projektirana potrošnja</vt:lpstr>
      <vt:lpstr>PowerPoint Presentation</vt:lpstr>
      <vt:lpstr>IC termografija</vt:lpstr>
      <vt:lpstr>Infracrvena termografija</vt:lpstr>
      <vt:lpstr>Raspodjela temperature na površini objekta mjerenja </vt:lpstr>
      <vt:lpstr>Bitan je i „kontekst” mjerenja!</vt:lpstr>
      <vt:lpstr>Rezultat termografskog mjerenja</vt:lpstr>
      <vt:lpstr>PowerPoint Presentation</vt:lpstr>
      <vt:lpstr>IC termografija u zgradarstvu</vt:lpstr>
      <vt:lpstr>Toplinski mostovi</vt:lpstr>
      <vt:lpstr>Oprema</vt:lpstr>
      <vt:lpstr>PROBLEM!</vt:lpstr>
      <vt:lpstr>OPREZ!</vt:lpstr>
      <vt:lpstr>Sustavno obrazovanje termografista</vt:lpstr>
      <vt:lpstr>Matija Antun Reljković Satir iliti divji čovik (1762.)</vt:lpstr>
      <vt:lpstr>Primjeri</vt:lpstr>
      <vt:lpstr>PowerPoint Presentation</vt:lpstr>
      <vt:lpstr>ZRAKOPROPUSNOST ZGRADE - PROPISI</vt:lpstr>
      <vt:lpstr>ZRAKOPROPUSNOST ZGRADE - PROPISI</vt:lpstr>
      <vt:lpstr>Što je zapravo zrakonepropusnost?</vt:lpstr>
      <vt:lpstr>PowerPoint Presentation</vt:lpstr>
      <vt:lpstr>PowerPoint Presentation</vt:lpstr>
      <vt:lpstr>Posljedice (opasnosti) zrakopropusnih zgrada</vt:lpstr>
      <vt:lpstr>Posljedice (opasnosti) zrakopropusnih zgrada</vt:lpstr>
      <vt:lpstr>Ulazak vodene pare u građevne dijelove zgrade</vt:lpstr>
      <vt:lpstr>Zrakopropusni materijali</vt:lpstr>
      <vt:lpstr>ZrakoNEpropusni materijali</vt:lpstr>
      <vt:lpstr>MJERENJE ZRAKOPROPUSNOSTI – METODA „BLOWER DOOR”</vt:lpstr>
      <vt:lpstr>Primjer ispitivanja</vt:lpstr>
      <vt:lpstr>Rezultati</vt:lpstr>
      <vt:lpstr>Prozor u sobi u prizemlju</vt:lpstr>
      <vt:lpstr>Instalacije</vt:lpstr>
      <vt:lpstr>Primjer ispitivanja</vt:lpstr>
      <vt:lpstr>Rezultati ispitivanja</vt:lpstr>
      <vt:lpstr>Rezultati ispitivanja</vt:lpstr>
      <vt:lpstr>PowerPoint Presentation</vt:lpstr>
      <vt:lpstr>PowerPoint Presentation</vt:lpstr>
      <vt:lpstr>PowerPoint Presentation</vt:lpstr>
      <vt:lpstr>Primjer utjecaja zrakopropusnosti na toplinske gubitke kod NZEB</vt:lpstr>
      <vt:lpstr>PowerPoint Presentation</vt:lpstr>
      <vt:lpstr>PowerPoint Presentation</vt:lpstr>
      <vt:lpstr>Kako je to u Njemačkoj, Irskoj,…?</vt:lpstr>
      <vt:lpstr>PowerPoint Presentation</vt:lpstr>
      <vt:lpstr>Insulation &amp; Vapour Control Detailing for Historic Masonry</vt:lpstr>
      <vt:lpstr>Insulation &amp; Vapour Control Detailing for Historic Masonry</vt:lpstr>
      <vt:lpstr>PowerPoint Presentation</vt:lpstr>
      <vt:lpstr>PowerPoint Presentation</vt:lpstr>
      <vt:lpstr>Komuniciranje važnosti zrakonepropusne vanjske ovojnice</vt:lpstr>
      <vt:lpstr>PowerPoint Presentation</vt:lpstr>
      <vt:lpstr>Meanwhile in Croatia…</vt:lpstr>
      <vt:lpstr>PowerPoint Presentation</vt:lpstr>
      <vt:lpstr>PowerPoint Presentation</vt:lpstr>
      <vt:lpstr>PowerPoint Presentation</vt:lpstr>
      <vt:lpstr>Koordinator:</vt:lpstr>
      <vt:lpstr>Nadopuna EPBD II</vt:lpstr>
      <vt:lpstr>PowerPoint Presentation</vt:lpstr>
      <vt:lpstr>PowerPoint Presentation</vt:lpstr>
      <vt:lpstr>Koordinator:</vt:lpstr>
      <vt:lpstr>Ciljevi projekta Net-UBIEP</vt:lpstr>
      <vt:lpstr>Ciljane skupine</vt:lpstr>
      <vt:lpstr>Hvala na pažnji! Pratite nas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Berislav Rupčić</dc:creator>
  <cp:lastModifiedBy>Bojan Milovanović</cp:lastModifiedBy>
  <cp:revision>82</cp:revision>
  <dcterms:created xsi:type="dcterms:W3CDTF">2010-03-22T21:50:27Z</dcterms:created>
  <dcterms:modified xsi:type="dcterms:W3CDTF">2019-05-15T10:22:52Z</dcterms:modified>
</cp:coreProperties>
</file>