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4" r:id="rId2"/>
    <p:sldId id="265" r:id="rId3"/>
    <p:sldId id="277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38C"/>
    <a:srgbClr val="0B28A1"/>
    <a:srgbClr val="0C2AAC"/>
    <a:srgbClr val="112A71"/>
    <a:srgbClr val="122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0036" autoAdjust="0"/>
  </p:normalViewPr>
  <p:slideViewPr>
    <p:cSldViewPr>
      <p:cViewPr varScale="1">
        <p:scale>
          <a:sx n="87" d="100"/>
          <a:sy n="87" d="100"/>
        </p:scale>
        <p:origin x="112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56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4CC671-EDDB-4CEF-B406-A152F8F02B95}" type="datetimeFigureOut">
              <a:rPr lang="sr-Latn-CS"/>
              <a:pPr>
                <a:defRPr/>
              </a:pPr>
              <a:t>15.6.2019.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0DFA91-BBD8-4A40-8679-52B83F5E282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73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F97882-A59F-479F-A386-7D5B1B513A03}" type="datetimeFigureOut">
              <a:rPr lang="sr-Latn-CS"/>
              <a:pPr>
                <a:defRPr/>
              </a:pPr>
              <a:t>15.6.2019.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2032C6C-E4E8-4DA8-A996-ACD8E183333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75696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B7EF637-561B-485E-8801-C186404C4762}" type="slidenum">
              <a:rPr lang="hr-HR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189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zervirano mjesto slike slajd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zervirano mjesto bilježaka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/>
              <a:t>Prednosti kontaktnih toplinsko-izolacijskih fasadnih sustava (eng. External thermal insulation composite system –ETICS) kao dugotrajnost, toplinska učinkovitost, jednostavno održavanje i ekonomičnost su se pokazale tijekom dugog niza godina. Ali i najbolji fasadni sustavi nakon dugogodišnje izloženosti raznim atmosferskim utjecajima trebaju obnovu. </a:t>
            </a:r>
          </a:p>
          <a:p>
            <a:r>
              <a:rPr lang="hr-HR" altLang="sr-Latn-RS"/>
              <a:t>Tijekom vremena se na fasadnim površinama počinju pojavljivati prvi optički, ali i tehnički nedostaci koji su povezani s načinom ugradnje, izloženosti objekta raznim vanjskim utjecajima i kvaliteti ugrađenih materijala. Pukotine, dotrajali spojevi i prozorske klupčice su samo neki od razloga za sanaciju postojećih ETICS sustava.</a:t>
            </a:r>
          </a:p>
          <a:p>
            <a:endParaRPr lang="hr-HR" altLang="sr-Latn-RS"/>
          </a:p>
        </p:txBody>
      </p:sp>
      <p:sp>
        <p:nvSpPr>
          <p:cNvPr id="9220" name="Rezervirano mjesto broja slajd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B9BDF5-59C7-4768-958E-01A709A6D506}" type="slidenum">
              <a:rPr lang="en-US" altLang="sr-Latn-RS" smtClean="0">
                <a:latin typeface="Calibri" panose="020F0502020204030204" pitchFamily="34" charset="0"/>
              </a:rPr>
              <a:pPr/>
              <a:t>5</a:t>
            </a:fld>
            <a:endParaRPr lang="en-US" altLang="sr-Latn-R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39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altLang="sr-Latn-RS"/>
          </a:p>
        </p:txBody>
      </p:sp>
      <p:sp>
        <p:nvSpPr>
          <p:cNvPr id="1946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BB5676-0B58-4A83-8CC8-E142CD6B11E5}" type="slidenum">
              <a:rPr lang="en-US" altLang="sr-Latn-RS" smtClean="0">
                <a:latin typeface="Calibri" panose="020F0502020204030204" pitchFamily="34" charset="0"/>
              </a:rPr>
              <a:pPr/>
              <a:t>14</a:t>
            </a:fld>
            <a:endParaRPr lang="en-US" altLang="sr-Latn-R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899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9B5C4-5052-48BC-B74C-450AB8A9236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1739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144000" cy="10795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1143000" y="142875"/>
            <a:ext cx="7715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sr-Latn-RS" sz="1400" b="1"/>
              <a:t>HRVATSKA KOMORA INŽENJERA GRAĐEVINARSTVA</a:t>
            </a:r>
            <a:endParaRPr lang="hr-HR" altLang="sr-Latn-RS" sz="140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143000" y="457200"/>
            <a:ext cx="77152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hr-HR" altLang="sr-Latn-RS" sz="1200" b="1">
                <a:solidFill>
                  <a:srgbClr val="7F7F7F"/>
                </a:solidFill>
                <a:cs typeface="Times New Roman" pitchFamily="18" charset="0"/>
              </a:rPr>
              <a:t>DANI OVLAŠTENIH INŽENJERA GRAĐEVINARSTVA</a:t>
            </a:r>
            <a:endParaRPr lang="hr-HR" altLang="sr-Latn-RS" sz="1200">
              <a:solidFill>
                <a:srgbClr val="7F7F7F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hr-HR" altLang="sr-Latn-RS" sz="1200">
                <a:cs typeface="Times New Roman" pitchFamily="18" charset="0"/>
              </a:rPr>
              <a:t>Opatija, 2010.</a:t>
            </a:r>
            <a:endParaRPr lang="hr-HR" altLang="sr-Latn-R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algn="l">
              <a:defRPr sz="18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0EEC7C-AA2A-4A1B-B288-589E9A700F4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5121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42FF3-B87A-45D6-9A3E-D782A254165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6440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B197-5111-4B02-8047-EF5F65D3E30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9635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57F0BDB-4FED-45AB-9198-904E50C75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106DF-7566-493F-8EE4-63785F4E8B3B}" type="datetime1">
              <a:rPr lang="hr-HR"/>
              <a:pPr>
                <a:defRPr/>
              </a:pPr>
              <a:t>15.6.2019.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EBB43E-C61E-4F6D-BC77-B0C6CC8C2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E3B3A4-BD3E-4E71-852C-6B97F84F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5CF0F-0DC5-408D-8C57-8BB9644F557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5651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mage001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37300"/>
            <a:ext cx="6111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308725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381750"/>
            <a:ext cx="59769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 altLang="sr-Latn-RS" dirty="0"/>
              <a:t>Ime i prezime predavača</a:t>
            </a: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6011863" y="6381750"/>
            <a:ext cx="19446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hr-HR" altLang="sr-Latn-RS" sz="1400" dirty="0"/>
              <a:t>HKIG – Opatija 2019.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6400" y="6381750"/>
            <a:ext cx="1117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9AD9910-7AB1-46C5-8FA7-ED2DDB5247A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7" r:id="rId2"/>
    <p:sldLayoutId id="2147483775" r:id="rId3"/>
    <p:sldLayoutId id="2147483776" r:id="rId4"/>
    <p:sldLayoutId id="2147483778" r:id="rId5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19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zervirano mjesto datuma 1"/>
          <p:cNvSpPr>
            <a:spLocks noGrp="1"/>
          </p:cNvSpPr>
          <p:nvPr>
            <p:ph type="dt" sz="quarter" idx="10"/>
          </p:nvPr>
        </p:nvSpPr>
        <p:spPr bwMode="auto">
          <a:xfrm>
            <a:off x="107950" y="6381750"/>
            <a:ext cx="1981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r-HR" altLang="sr-Latn-RS" sz="1200">
                <a:latin typeface="Arial Narrow" panose="020B0606020202030204" pitchFamily="34" charset="0"/>
                <a:cs typeface="Arial" panose="020B0604020202020204" pitchFamily="34" charset="0"/>
              </a:rPr>
              <a:t>Ime i prezime predavača</a:t>
            </a:r>
          </a:p>
        </p:txBody>
      </p:sp>
      <p:sp>
        <p:nvSpPr>
          <p:cNvPr id="4099" name="Rezervirano mjesto broja slajda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79DEA26E-8E23-444C-A9C7-0E28C40240C4}" type="slidenum">
              <a:rPr lang="hr-HR" altLang="sr-Latn-RS" sz="1200" smtClean="0">
                <a:latin typeface="Verdana" panose="020B0604030504040204" pitchFamily="34" charset="0"/>
                <a:cs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</a:t>
            </a:fld>
            <a:endParaRPr lang="hr-HR" altLang="sr-Latn-RS" sz="120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08050"/>
            <a:ext cx="9144000" cy="594995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4101" name="Title 5"/>
          <p:cNvSpPr>
            <a:spLocks noGrp="1"/>
          </p:cNvSpPr>
          <p:nvPr>
            <p:ph type="ctrTitle" idx="4294967295"/>
          </p:nvPr>
        </p:nvSpPr>
        <p:spPr>
          <a:xfrm>
            <a:off x="0" y="2071688"/>
            <a:ext cx="9144000" cy="1470025"/>
          </a:xfrm>
        </p:spPr>
        <p:txBody>
          <a:bodyPr/>
          <a:lstStyle/>
          <a:p>
            <a:r>
              <a:rPr lang="hr-HR" altLang="sr-Latn-RS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Etics na Etics</a:t>
            </a:r>
            <a:br>
              <a:rPr lang="hr-HR" altLang="sr-Latn-RS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altLang="sr-Latn-RS" sz="4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Subtitle 6"/>
          <p:cNvSpPr>
            <a:spLocks noGrp="1"/>
          </p:cNvSpPr>
          <p:nvPr>
            <p:ph type="subTitle" idx="4294967295"/>
          </p:nvPr>
        </p:nvSpPr>
        <p:spPr>
          <a:xfrm>
            <a:off x="214313" y="5572125"/>
            <a:ext cx="7643812" cy="11430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hr-HR" altLang="sr-Latn-RS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Nikola Majhen, HUPFAS</a:t>
            </a:r>
          </a:p>
        </p:txBody>
      </p:sp>
      <p:sp>
        <p:nvSpPr>
          <p:cNvPr id="4103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556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		HRVATSKA  KOMORA  INŽENJERA  GRAĐEVINARSTVA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		Dani  Hrvatske komore inženjera  građevinarstva</a:t>
            </a:r>
            <a:r>
              <a:rPr lang="hr-HR" altLang="sr-Latn-R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hr-HR" altLang="sr-Latn-R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Opatija, 2019.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429250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Subtitle 6"/>
          <p:cNvSpPr txBox="1">
            <a:spLocks/>
          </p:cNvSpPr>
          <p:nvPr/>
        </p:nvSpPr>
        <p:spPr bwMode="auto">
          <a:xfrm>
            <a:off x="0" y="385762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hr-HR" altLang="sr-Latn-R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Nikola Majhen</a:t>
            </a:r>
          </a:p>
        </p:txBody>
      </p:sp>
      <p:pic>
        <p:nvPicPr>
          <p:cNvPr id="41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731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/>
          <p:cNvSpPr>
            <a:spLocks noGrp="1"/>
          </p:cNvSpPr>
          <p:nvPr>
            <p:ph type="title"/>
          </p:nvPr>
        </p:nvSpPr>
        <p:spPr>
          <a:xfrm>
            <a:off x="467544" y="566625"/>
            <a:ext cx="8229600" cy="1066130"/>
          </a:xfrm>
        </p:spPr>
        <p:txBody>
          <a:bodyPr/>
          <a:lstStyle/>
          <a:p>
            <a:r>
              <a:rPr lang="hr-HR" altLang="sr-Latn-RS" sz="3200" b="1" dirty="0"/>
              <a:t>Ako se postojeći ETICS smatra prikladnim za udvostručenje</a:t>
            </a:r>
          </a:p>
        </p:txBody>
      </p:sp>
      <p:sp>
        <p:nvSpPr>
          <p:cNvPr id="14339" name="Rezervirano mjesto sadržaja 2"/>
          <p:cNvSpPr>
            <a:spLocks noGrp="1"/>
          </p:cNvSpPr>
          <p:nvPr>
            <p:ph idx="1"/>
          </p:nvPr>
        </p:nvSpPr>
        <p:spPr>
          <a:xfrm>
            <a:off x="632279" y="2168525"/>
            <a:ext cx="8229600" cy="4213225"/>
          </a:xfrm>
        </p:spPr>
        <p:txBody>
          <a:bodyPr/>
          <a:lstStyle/>
          <a:p>
            <a:r>
              <a:rPr lang="hr-HR" altLang="sr-Latn-RS" sz="2800" dirty="0"/>
              <a:t>Postavite dodatne mjere</a:t>
            </a:r>
          </a:p>
          <a:p>
            <a:r>
              <a:rPr lang="hr-HR" altLang="sr-Latn-RS" sz="2800" dirty="0"/>
              <a:t>dodatno </a:t>
            </a:r>
            <a:r>
              <a:rPr lang="hr-HR" altLang="sr-Latn-RS" sz="2800" dirty="0" err="1"/>
              <a:t>tiplanje</a:t>
            </a:r>
            <a:endParaRPr lang="hr-HR" altLang="sr-Latn-RS" sz="2800" dirty="0"/>
          </a:p>
          <a:p>
            <a:r>
              <a:rPr lang="hr-HR" altLang="sr-Latn-RS" sz="2800" dirty="0"/>
              <a:t>Uklonite sustav žbuke</a:t>
            </a:r>
          </a:p>
          <a:p>
            <a:r>
              <a:rPr lang="hr-HR" altLang="sr-Latn-RS" sz="2800" dirty="0"/>
              <a:t>Zamijenite izolacijske ploče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D4A896B-3E88-4971-A9D0-1D9C38B6DD6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Nikola Majhen</a:t>
            </a:r>
            <a:endParaRPr lang="en-US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666" y="188640"/>
            <a:ext cx="123149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60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03995"/>
          </a:xfrm>
        </p:spPr>
        <p:txBody>
          <a:bodyPr/>
          <a:lstStyle/>
          <a:p>
            <a:pPr eaLnBrk="1" hangingPunct="1"/>
            <a:r>
              <a:rPr lang="pl-PL" altLang="sr-Latn-RS" sz="3200" b="1" dirty="0"/>
              <a:t>Varijanta 1 (EPS + EPS) </a:t>
            </a:r>
            <a:endParaRPr lang="hr-HR" altLang="sr-Latn-RS" sz="3200" b="1" dirty="0"/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382588" y="1325563"/>
            <a:ext cx="8229600" cy="46228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hr-HR" altLang="sr-Latn-RS" sz="2400" dirty="0"/>
              <a:t>Novi fasadni sustavi za toplinsku izolaciju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hr-HR" altLang="sr-Latn-RS" sz="2400" dirty="0"/>
              <a:t>• Lijepljenje izolacijskih ploča (moguće lijepljenje parcijalnih površina)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hr-HR" altLang="sr-Latn-RS" sz="2400" dirty="0"/>
              <a:t>• Učvršćivanje kompletnog sustava </a:t>
            </a:r>
            <a:r>
              <a:rPr lang="hr-HR" altLang="sr-Latn-RS" sz="2400" dirty="0" err="1"/>
              <a:t>pričvrsnicama</a:t>
            </a:r>
            <a:endParaRPr lang="hr-HR" altLang="sr-Latn-RS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hr-HR" altLang="sr-Latn-RS" sz="2400" dirty="0"/>
              <a:t>• Postavljanje priključaka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hr-HR" altLang="sr-Latn-RS" sz="2400" dirty="0"/>
              <a:t>• Postavljanje zaštite za uglove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hr-HR" altLang="sr-Latn-RS" sz="2400" dirty="0"/>
              <a:t>• Nanošenje </a:t>
            </a:r>
            <a:r>
              <a:rPr lang="hr-HR" altLang="sr-Latn-RS" sz="2400" dirty="0" err="1"/>
              <a:t>armirnog</a:t>
            </a:r>
            <a:r>
              <a:rPr lang="hr-HR" altLang="sr-Latn-RS" sz="2400" dirty="0"/>
              <a:t> sloja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hr-HR" altLang="sr-Latn-RS" sz="2400" dirty="0"/>
              <a:t>• Grundiranje (opcionalno)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hr-HR" altLang="sr-Latn-RS" sz="2400" dirty="0"/>
              <a:t>• Nanošenje sloja žbuke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hr-HR" altLang="sr-Latn-RS" sz="2400" dirty="0"/>
              <a:t>• Premaz (opcionalno</a:t>
            </a:r>
            <a:r>
              <a:rPr lang="hr-HR" altLang="sr-Latn-RS" sz="2800" dirty="0"/>
              <a:t>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sz="2800" dirty="0"/>
          </a:p>
          <a:p>
            <a:pPr marL="0" indent="0" eaLnBrk="1" hangingPunct="1">
              <a:buNone/>
            </a:pPr>
            <a:endParaRPr lang="hr-HR" sz="1200" dirty="0">
              <a:latin typeface="Arial Narrow" panose="020B0606020202030204" pitchFamily="34" charset="0"/>
            </a:endParaRPr>
          </a:p>
          <a:p>
            <a:pPr marL="0" indent="0" eaLnBrk="1" hangingPunct="1">
              <a:buNone/>
            </a:pPr>
            <a:r>
              <a:rPr lang="hr-HR" sz="1200" dirty="0">
                <a:latin typeface="Arial Narrow" panose="020B0606020202030204" pitchFamily="34" charset="0"/>
              </a:rPr>
              <a:t>Nikola Majhen</a:t>
            </a:r>
            <a:endParaRPr lang="en-US" sz="1200" dirty="0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sz="28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sz="28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sz="2800" dirty="0"/>
          </a:p>
        </p:txBody>
      </p:sp>
      <p:pic>
        <p:nvPicPr>
          <p:cNvPr id="15364" name="Slik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72044"/>
            <a:ext cx="4588892" cy="285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300370"/>
            <a:ext cx="123149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42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lvl="0" eaLnBrk="1" hangingPunct="1">
              <a:defRPr/>
            </a:pPr>
            <a:r>
              <a:rPr lang="pl-PL" altLang="sr-Latn-RS" sz="3200" b="1" dirty="0">
                <a:solidFill>
                  <a:prstClr val="black"/>
                </a:solidFill>
              </a:rPr>
              <a:t>Varijanta 2 (MW + MW)</a:t>
            </a:r>
            <a:endParaRPr lang="en-US" sz="3200" b="1" dirty="0">
              <a:solidFill>
                <a:prstClr val="black"/>
              </a:solidFill>
              <a:latin typeface="Arial Narrow" pitchFamily="34" charset="0"/>
              <a:ea typeface="+mn-ea"/>
              <a:cs typeface="Arial" charset="0"/>
            </a:endParaRPr>
          </a:p>
        </p:txBody>
      </p:sp>
      <p:pic>
        <p:nvPicPr>
          <p:cNvPr id="16387" name="Rezervirano mjesto sadržaja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3407827"/>
            <a:ext cx="4381500" cy="2720975"/>
          </a:xfr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CFFF68B-A413-491D-95A0-C3656F975DC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>
                <a:solidFill>
                  <a:prstClr val="black"/>
                </a:solidFill>
              </a:rPr>
              <a:t>Nikola Majhen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9" name="Pravokutnik 5"/>
          <p:cNvSpPr>
            <a:spLocks noChangeArrowheads="1"/>
          </p:cNvSpPr>
          <p:nvPr/>
        </p:nvSpPr>
        <p:spPr bwMode="auto">
          <a:xfrm>
            <a:off x="395536" y="1338823"/>
            <a:ext cx="64008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457200">
              <a:spcBef>
                <a:spcPct val="0"/>
              </a:spcBef>
              <a:buNone/>
            </a:pPr>
            <a:r>
              <a:rPr lang="hr-HR" altLang="sr-Latn-RS" sz="2400" dirty="0">
                <a:solidFill>
                  <a:prstClr val="black"/>
                </a:solidFill>
                <a:latin typeface="+mn-lt"/>
                <a:cs typeface="+mn-cs"/>
              </a:rPr>
              <a:t>Novi fasadni sustavi za toplinsku izolaciju:</a:t>
            </a:r>
          </a:p>
          <a:p>
            <a:pPr lvl="0" defTabSz="457200">
              <a:spcBef>
                <a:spcPct val="0"/>
              </a:spcBef>
              <a:buNone/>
            </a:pPr>
            <a:endParaRPr lang="hr-HR" altLang="sr-Latn-RS" sz="2400" dirty="0">
              <a:solidFill>
                <a:prstClr val="black"/>
              </a:solidFill>
              <a:latin typeface="+mn-lt"/>
              <a:cs typeface="+mn-cs"/>
            </a:endParaRPr>
          </a:p>
          <a:p>
            <a:pPr lvl="0" defTabSz="457200">
              <a:spcBef>
                <a:spcPct val="0"/>
              </a:spcBef>
              <a:buNone/>
            </a:pPr>
            <a:r>
              <a:rPr lang="hr-HR" altLang="sr-Latn-RS" sz="2400" dirty="0">
                <a:solidFill>
                  <a:prstClr val="black"/>
                </a:solidFill>
                <a:latin typeface="+mn-lt"/>
                <a:cs typeface="+mn-cs"/>
              </a:rPr>
              <a:t>• Lijepljenje izolacijskih ploča (moguće lijepljenje parcijalnih površina)</a:t>
            </a:r>
          </a:p>
          <a:p>
            <a:pPr lvl="0" defTabSz="457200">
              <a:spcBef>
                <a:spcPct val="0"/>
              </a:spcBef>
              <a:buNone/>
            </a:pPr>
            <a:r>
              <a:rPr lang="hr-HR" altLang="sr-Latn-RS" sz="2400" dirty="0">
                <a:solidFill>
                  <a:prstClr val="black"/>
                </a:solidFill>
                <a:latin typeface="+mn-lt"/>
                <a:cs typeface="+mn-cs"/>
              </a:rPr>
              <a:t>• Učvršćivanje kompletnog sustava </a:t>
            </a:r>
            <a:r>
              <a:rPr lang="hr-HR" altLang="sr-Latn-RS" sz="2400" dirty="0" err="1">
                <a:solidFill>
                  <a:prstClr val="black"/>
                </a:solidFill>
                <a:latin typeface="+mn-lt"/>
                <a:cs typeface="+mn-cs"/>
              </a:rPr>
              <a:t>pričvrsnicama</a:t>
            </a:r>
            <a:endParaRPr lang="hr-HR" altLang="sr-Latn-RS" sz="2400" dirty="0">
              <a:solidFill>
                <a:prstClr val="black"/>
              </a:solidFill>
              <a:latin typeface="+mn-lt"/>
              <a:cs typeface="+mn-cs"/>
            </a:endParaRPr>
          </a:p>
          <a:p>
            <a:pPr lvl="0" defTabSz="457200">
              <a:spcBef>
                <a:spcPct val="0"/>
              </a:spcBef>
              <a:buNone/>
            </a:pPr>
            <a:r>
              <a:rPr lang="hr-HR" altLang="sr-Latn-RS" sz="2400" dirty="0">
                <a:solidFill>
                  <a:prstClr val="black"/>
                </a:solidFill>
                <a:latin typeface="+mn-lt"/>
                <a:cs typeface="+mn-cs"/>
              </a:rPr>
              <a:t>• Postavljanje priključaka</a:t>
            </a:r>
          </a:p>
          <a:p>
            <a:pPr lvl="0" defTabSz="457200">
              <a:spcBef>
                <a:spcPct val="0"/>
              </a:spcBef>
              <a:buNone/>
            </a:pPr>
            <a:r>
              <a:rPr lang="hr-HR" altLang="sr-Latn-RS" sz="2400" dirty="0">
                <a:solidFill>
                  <a:prstClr val="black"/>
                </a:solidFill>
                <a:latin typeface="+mn-lt"/>
                <a:cs typeface="+mn-cs"/>
              </a:rPr>
              <a:t>• Postavljanje zaštite za uglove</a:t>
            </a:r>
          </a:p>
          <a:p>
            <a:pPr lvl="0" defTabSz="457200">
              <a:spcBef>
                <a:spcPct val="0"/>
              </a:spcBef>
              <a:buNone/>
            </a:pPr>
            <a:r>
              <a:rPr lang="hr-HR" altLang="sr-Latn-RS" sz="2400" dirty="0">
                <a:solidFill>
                  <a:prstClr val="black"/>
                </a:solidFill>
                <a:latin typeface="+mn-lt"/>
                <a:cs typeface="+mn-cs"/>
              </a:rPr>
              <a:t>• Nanošenje armaturnog sloja</a:t>
            </a:r>
          </a:p>
          <a:p>
            <a:pPr lvl="0" defTabSz="457200">
              <a:spcBef>
                <a:spcPct val="0"/>
              </a:spcBef>
              <a:buNone/>
            </a:pPr>
            <a:r>
              <a:rPr lang="hr-HR" altLang="sr-Latn-RS" sz="2400" dirty="0">
                <a:solidFill>
                  <a:prstClr val="black"/>
                </a:solidFill>
                <a:latin typeface="+mn-lt"/>
                <a:cs typeface="+mn-cs"/>
              </a:rPr>
              <a:t>• Grundiranje (opcionalno)</a:t>
            </a:r>
          </a:p>
          <a:p>
            <a:pPr lvl="0" defTabSz="457200">
              <a:spcBef>
                <a:spcPct val="0"/>
              </a:spcBef>
              <a:buNone/>
            </a:pPr>
            <a:r>
              <a:rPr lang="hr-HR" altLang="sr-Latn-RS" sz="2400" dirty="0">
                <a:solidFill>
                  <a:prstClr val="black"/>
                </a:solidFill>
                <a:latin typeface="+mn-lt"/>
                <a:cs typeface="+mn-cs"/>
              </a:rPr>
              <a:t>• Nanošenje sloja žbuke</a:t>
            </a:r>
          </a:p>
          <a:p>
            <a:pPr lvl="0" defTabSz="457200">
              <a:spcBef>
                <a:spcPct val="0"/>
              </a:spcBef>
              <a:buNone/>
            </a:pPr>
            <a:r>
              <a:rPr lang="hr-HR" altLang="sr-Latn-RS" sz="2400" dirty="0">
                <a:solidFill>
                  <a:prstClr val="black"/>
                </a:solidFill>
                <a:latin typeface="+mn-lt"/>
                <a:cs typeface="+mn-cs"/>
              </a:rPr>
              <a:t>• Premaz (opcionalno)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300370"/>
            <a:ext cx="123149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34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sr-Latn-RS" sz="3200" b="1" dirty="0"/>
              <a:t>Varijanta 3 (MW + EPS)  </a:t>
            </a:r>
            <a:endParaRPr lang="hr-HR" altLang="sr-Latn-RS" sz="3200" b="1" dirty="0"/>
          </a:p>
        </p:txBody>
      </p:sp>
      <p:pic>
        <p:nvPicPr>
          <p:cNvPr id="17411" name="Rezervirano mjesto sadržaja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0138" y="3304168"/>
            <a:ext cx="2506662" cy="1557337"/>
          </a:xfr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89BFE5A-FE4E-44B6-97AF-DBD1B27D6E2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Nikola Majhen</a:t>
            </a:r>
            <a:endParaRPr lang="en-US" dirty="0"/>
          </a:p>
        </p:txBody>
      </p:sp>
      <p:pic>
        <p:nvPicPr>
          <p:cNvPr id="17413" name="Slika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4887913"/>
            <a:ext cx="23161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Pravokutnik 6">
            <a:extLst>
              <a:ext uri="{FF2B5EF4-FFF2-40B4-BE49-F238E27FC236}">
                <a16:creationId xmlns:a16="http://schemas.microsoft.com/office/drawing/2014/main" id="{B41B84D4-7E16-4A64-BFE5-DABA3D0C7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908720"/>
            <a:ext cx="6523037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hr-HR" altLang="sr-Latn-RS" sz="2200" b="1" dirty="0">
                <a:latin typeface="+mn-lt"/>
              </a:rPr>
              <a:t>Pripremne mjere: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hr-HR" altLang="sr-Latn-RS" sz="2200" b="1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hr-HR" altLang="sr-Latn-RS" sz="2200" dirty="0">
                <a:latin typeface="+mn-lt"/>
              </a:rPr>
              <a:t>- Provjeriti stanje postojećeg fasadnog sustava s obzirom na nosivost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hr-HR" altLang="sr-Latn-RS" sz="2200" dirty="0">
                <a:latin typeface="+mn-lt"/>
              </a:rPr>
              <a:t>- Ako je potrebno, izvršiti prilagodbe određenih detalja (npr. horizontalnih pokrova)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hr-HR" altLang="sr-Latn-RS" sz="2200" dirty="0">
                <a:latin typeface="+mn-lt"/>
              </a:rPr>
              <a:t>Novi fasadni sustavi za toplinsku izolaciju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hr-HR" altLang="sr-Latn-RS" sz="2200" dirty="0">
                <a:latin typeface="+mn-lt"/>
              </a:rPr>
              <a:t>Lijepljenje izolacijskih ploča (moguće lijepljenje parcijalnih površina)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hr-HR" altLang="sr-Latn-RS" sz="2200" dirty="0">
                <a:latin typeface="+mn-lt"/>
              </a:rPr>
              <a:t>Učvršćivanje kompletnog sustava </a:t>
            </a:r>
            <a:r>
              <a:rPr lang="hr-HR" altLang="sr-Latn-RS" sz="2200" dirty="0" err="1">
                <a:latin typeface="+mn-lt"/>
              </a:rPr>
              <a:t>pričvrsnicama</a:t>
            </a:r>
            <a:endParaRPr lang="hr-HR" altLang="sr-Latn-RS" sz="2200" dirty="0">
              <a:latin typeface="+mn-lt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hr-HR" altLang="sr-Latn-RS" sz="2200" dirty="0">
                <a:latin typeface="+mn-lt"/>
              </a:rPr>
              <a:t>Postavljanje priključaka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hr-HR" altLang="sr-Latn-RS" sz="2200" dirty="0">
                <a:latin typeface="+mn-lt"/>
              </a:rPr>
              <a:t>Postavljanje zaštite za uglove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hr-HR" altLang="sr-Latn-RS" sz="2200" dirty="0">
                <a:latin typeface="+mn-lt"/>
              </a:rPr>
              <a:t>Nanošenje </a:t>
            </a:r>
            <a:r>
              <a:rPr lang="hr-HR" altLang="sr-Latn-RS" sz="2200" dirty="0" err="1">
                <a:latin typeface="+mn-lt"/>
              </a:rPr>
              <a:t>armirnog</a:t>
            </a:r>
            <a:r>
              <a:rPr lang="hr-HR" altLang="sr-Latn-RS" sz="2200" dirty="0">
                <a:latin typeface="+mn-lt"/>
              </a:rPr>
              <a:t> sloja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hr-HR" altLang="sr-Latn-RS" sz="2200" dirty="0">
                <a:latin typeface="+mn-lt"/>
              </a:rPr>
              <a:t>Grundiranje (opcionalno)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hr-HR" altLang="sr-Latn-RS" sz="2200" dirty="0">
                <a:latin typeface="+mn-lt"/>
              </a:rPr>
              <a:t>Nanošenje sloja žbuke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225" y="274638"/>
            <a:ext cx="123149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87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5"/>
          <p:cNvSpPr>
            <a:spLocks noGrp="1"/>
          </p:cNvSpPr>
          <p:nvPr>
            <p:ph idx="1"/>
          </p:nvPr>
        </p:nvSpPr>
        <p:spPr>
          <a:xfrm>
            <a:off x="3420605" y="1426310"/>
            <a:ext cx="5111750" cy="46910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hr-HR" altLang="sr-Latn-RS" sz="1600" b="1" dirty="0">
              <a:solidFill>
                <a:srgbClr val="FF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hr-HR" altLang="sr-Latn-RS" sz="1600" b="1" dirty="0">
              <a:solidFill>
                <a:srgbClr val="FF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hr-HR" altLang="sr-Latn-RS" sz="1600" b="1" dirty="0">
              <a:solidFill>
                <a:srgbClr val="FF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hr-HR" altLang="sr-Latn-RS" sz="4000" b="1" dirty="0">
                <a:solidFill>
                  <a:srgbClr val="FF0000"/>
                </a:solidFill>
              </a:rPr>
              <a:t>Hvala na pažnji!</a:t>
            </a:r>
            <a:endParaRPr lang="ta-IN" altLang="sr-Latn-RS" sz="40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Casa-das-Artes-by-Future-Architecture-Thinking13.jpg">
            <a:extLst>
              <a:ext uri="{FF2B5EF4-FFF2-40B4-BE49-F238E27FC236}">
                <a16:creationId xmlns:a16="http://schemas.microsoft.com/office/drawing/2014/main" id="{34CD189C-7B7A-4AD2-883C-72490D2D5F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l="34671" t="1862" r="4653" b="37462"/>
          <a:stretch/>
        </p:blipFill>
        <p:spPr>
          <a:xfrm>
            <a:off x="557356" y="2318929"/>
            <a:ext cx="2622371" cy="3534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05201-DBC6-497F-9C59-5AF09F048BF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Nikola Majhen</a:t>
            </a:r>
            <a:endParaRPr lang="en-US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332656"/>
            <a:ext cx="123149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88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87208" cy="708114"/>
          </a:xfrm>
        </p:spPr>
        <p:txBody>
          <a:bodyPr/>
          <a:lstStyle/>
          <a:p>
            <a:pPr algn="ctr" eaLnBrk="1" hangingPunct="1"/>
            <a:r>
              <a:rPr lang="hr-HR" altLang="sr-Latn-RS" sz="3200" dirty="0"/>
              <a:t>Ukratko o HUPFASU</a:t>
            </a:r>
            <a:endParaRPr lang="en-US" altLang="sr-Latn-RS" sz="3200" dirty="0"/>
          </a:p>
        </p:txBody>
      </p:sp>
      <p:pic>
        <p:nvPicPr>
          <p:cNvPr id="6147" name="Content Placeholder 6" descr="Casa-das-Artes-by-Future-Architecture-Thinking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9" b="3485"/>
          <a:stretch>
            <a:fillRect/>
          </a:stretch>
        </p:blipFill>
        <p:spPr>
          <a:xfrm>
            <a:off x="3575050" y="1435100"/>
            <a:ext cx="5111750" cy="4691063"/>
          </a:xfrm>
        </p:spPr>
      </p:pic>
      <p:sp>
        <p:nvSpPr>
          <p:cNvPr id="5124" name="Text Placeholder 5">
            <a:extLst>
              <a:ext uri="{FF2B5EF4-FFF2-40B4-BE49-F238E27FC236}">
                <a16:creationId xmlns:a16="http://schemas.microsoft.com/office/drawing/2014/main" id="{35EC17A2-F63E-4FB4-A1D5-9CC397D30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236751"/>
            <a:ext cx="3682752" cy="4889412"/>
          </a:xfrm>
        </p:spPr>
        <p:txBody>
          <a:bodyPr/>
          <a:lstStyle/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pl-PL" altLang="sr-Latn-RS" sz="2200" dirty="0"/>
              <a:t>18 renomiranih tvrtki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pl-PL" altLang="sr-Latn-RS" sz="2200" dirty="0"/>
              <a:t>1.500 zaposlenih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pl-PL" altLang="sr-Latn-RS" sz="2200" dirty="0"/>
              <a:t>Smjernice ETICS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pl-PL" altLang="sr-Latn-RS" sz="2200" dirty="0"/>
              <a:t>Alge i gljivice na fasadi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pl-PL" altLang="sr-Latn-RS" sz="2200" dirty="0"/>
              <a:t>Kamen i kameničke obloge na ETICS sustavima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pl-PL" altLang="sr-Latn-RS" sz="2200" dirty="0"/>
              <a:t>Procjena stanja fasade</a:t>
            </a:r>
          </a:p>
          <a:p>
            <a:pPr marL="342900" indent="-342900" eaLnBrk="1" hangingPunct="1"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hr-HR" altLang="sr-Latn-RS" sz="2200" dirty="0">
                <a:solidFill>
                  <a:srgbClr val="FF0000"/>
                </a:solidFill>
              </a:rPr>
              <a:t>ETICS na ETICS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hr-HR" altLang="sr-Latn-RS" sz="2200" dirty="0"/>
              <a:t>Suradnja HSZG, HUF, HUC,...</a:t>
            </a:r>
          </a:p>
          <a:p>
            <a:pPr eaLnBrk="1" hangingPunct="1">
              <a:defRPr/>
            </a:pPr>
            <a:endParaRPr lang="hr-HR" altLang="sr-Latn-RS" sz="2200" dirty="0"/>
          </a:p>
          <a:p>
            <a:pPr eaLnBrk="1" hangingPunct="1">
              <a:defRPr/>
            </a:pPr>
            <a:endParaRPr lang="hr-HR" altLang="sr-Latn-RS" sz="2200" dirty="0"/>
          </a:p>
          <a:p>
            <a:pPr eaLnBrk="1" hangingPunct="1">
              <a:defRPr/>
            </a:pPr>
            <a:endParaRPr lang="hr-HR" altLang="sr-Latn-RS" sz="2200" dirty="0"/>
          </a:p>
          <a:p>
            <a:pPr eaLnBrk="1" hangingPunct="1">
              <a:defRPr/>
            </a:pPr>
            <a:endParaRPr lang="hr-HR" altLang="sr-Latn-RS" sz="2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F824E-2E44-4243-A1C7-74317AB5BB6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Nikola Majhen</a:t>
            </a:r>
            <a:endParaRPr lang="en-US" dirty="0"/>
          </a:p>
        </p:txBody>
      </p:sp>
      <p:pic>
        <p:nvPicPr>
          <p:cNvPr id="6" name="Content Placeholder 6" descr="Casa-das-Artes-by-Future-Architecture-Thinkin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9" b="3485"/>
          <a:stretch>
            <a:fillRect/>
          </a:stretch>
        </p:blipFill>
        <p:spPr>
          <a:xfrm>
            <a:off x="3727450" y="1587500"/>
            <a:ext cx="5111750" cy="4691063"/>
          </a:xfr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805" y="1282701"/>
            <a:ext cx="4300147" cy="39465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227" y="273050"/>
            <a:ext cx="12287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39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E74968-6A36-402B-915E-5CD0DE017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9316ADD9-A832-467D-B984-6F411AB89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497699"/>
            <a:ext cx="5111750" cy="3403814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1DE94FA-19DA-4753-9045-14BBE45A2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24CB91C-F4A6-49B3-9879-B2222EC7C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Nikola Majhen</a:t>
            </a:r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B7CB3E0-6940-4F46-9861-D1AA8CC09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45CF0F-0DC5-408D-8C57-8BB9644F557C}" type="slidenum">
              <a:rPr lang="en-US" altLang="sr-Latn-RS" smtClean="0"/>
              <a:pPr>
                <a:defRPr/>
              </a:pPr>
              <a:t>3</a:t>
            </a:fld>
            <a:endParaRPr lang="en-US" altLang="sr-Latn-RS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9F701331-3BD6-4F0F-B122-3AFF7BD98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19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69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563662"/>
          </a:xfrm>
        </p:spPr>
        <p:txBody>
          <a:bodyPr/>
          <a:lstStyle/>
          <a:p>
            <a:pPr algn="ctr" eaLnBrk="1" hangingPunct="1"/>
            <a:r>
              <a:rPr lang="hr-HR" altLang="sr-Latn-RS" sz="3200" dirty="0"/>
              <a:t>Sadržaj</a:t>
            </a:r>
            <a:endParaRPr lang="en-US" altLang="sr-Latn-RS" sz="3200" dirty="0"/>
          </a:p>
        </p:txBody>
      </p:sp>
      <p:pic>
        <p:nvPicPr>
          <p:cNvPr id="7171" name="Content Placeholder 6" descr="Casa-das-Artes-by-Future-Architecture-Thinking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9" b="3485"/>
          <a:stretch>
            <a:fillRect/>
          </a:stretch>
        </p:blipFill>
        <p:spPr>
          <a:xfrm>
            <a:off x="3575050" y="1435100"/>
            <a:ext cx="5111750" cy="4691063"/>
          </a:xfrm>
        </p:spPr>
      </p:pic>
      <p:sp>
        <p:nvSpPr>
          <p:cNvPr id="5124" name="Text Placeholder 5">
            <a:extLst>
              <a:ext uri="{FF2B5EF4-FFF2-40B4-BE49-F238E27FC236}">
                <a16:creationId xmlns:a16="http://schemas.microsoft.com/office/drawing/2014/main" id="{35EC17A2-F63E-4FB4-A1D5-9CC397D30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32" y="1435100"/>
            <a:ext cx="6912768" cy="4691063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hr-HR" altLang="sr-Latn-RS" sz="3200" dirty="0"/>
              <a:t>Uvod 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hr-HR" altLang="sr-Latn-RS" sz="3200" dirty="0"/>
              <a:t>Procjena stanja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hr-HR" altLang="sr-Latn-RS" sz="3200" dirty="0"/>
              <a:t>Postupak Izrade 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ü"/>
              <a:defRPr/>
            </a:pPr>
            <a:r>
              <a:rPr lang="hr-HR" altLang="sr-Latn-RS" sz="3200" dirty="0"/>
              <a:t>EPS – EPS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ü"/>
              <a:defRPr/>
            </a:pPr>
            <a:r>
              <a:rPr lang="hr-HR" altLang="sr-Latn-RS" sz="3200" dirty="0"/>
              <a:t>MW – MW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ü"/>
              <a:defRPr/>
            </a:pPr>
            <a:r>
              <a:rPr lang="hr-HR" altLang="sr-Latn-RS" sz="3200" dirty="0"/>
              <a:t>MW - EPS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hr-HR" altLang="sr-Latn-RS" sz="3200" dirty="0"/>
              <a:t>Zaključak</a:t>
            </a:r>
          </a:p>
          <a:p>
            <a:pPr eaLnBrk="1" hangingPunct="1">
              <a:defRPr/>
            </a:pPr>
            <a:endParaRPr lang="hr-HR" altLang="sr-Latn-RS" sz="2800" dirty="0"/>
          </a:p>
          <a:p>
            <a:pPr eaLnBrk="1" hangingPunct="1">
              <a:defRPr/>
            </a:pPr>
            <a:endParaRPr lang="hr-HR" altLang="sr-Latn-RS" sz="2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F824E-2E44-4243-A1C7-74317AB5BB6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err="1"/>
              <a:t>Nilkola</a:t>
            </a:r>
            <a:r>
              <a:rPr lang="hr-HR" dirty="0"/>
              <a:t> Majhen</a:t>
            </a:r>
            <a:endParaRPr lang="en-US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173881"/>
            <a:ext cx="12287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1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35280" cy="585788"/>
          </a:xfrm>
        </p:spPr>
        <p:txBody>
          <a:bodyPr/>
          <a:lstStyle/>
          <a:p>
            <a:r>
              <a:rPr lang="hr-HR" altLang="sr-Latn-RS" sz="3200" dirty="0"/>
              <a:t>Uvod -  ETICS sustavi</a:t>
            </a:r>
          </a:p>
        </p:txBody>
      </p:sp>
      <p:sp>
        <p:nvSpPr>
          <p:cNvPr id="8195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38325"/>
            <a:ext cx="8229600" cy="42878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altLang="sr-Latn-RS" sz="2800" dirty="0"/>
              <a:t>1960. godine počinju ugrađivati na području Europe</a:t>
            </a:r>
          </a:p>
          <a:p>
            <a:pPr>
              <a:buFont typeface="Wingdings" panose="05000000000000000000" pitchFamily="2" charset="2"/>
              <a:buChar char="q"/>
            </a:pPr>
            <a:endParaRPr lang="hr-HR" altLang="sr-Latn-R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altLang="sr-Latn-RS" sz="2800" dirty="0"/>
              <a:t>90-ih godina i u Hrvatskoj</a:t>
            </a:r>
          </a:p>
          <a:p>
            <a:pPr>
              <a:buFont typeface="Wingdings" panose="05000000000000000000" pitchFamily="2" charset="2"/>
              <a:buChar char="q"/>
            </a:pPr>
            <a:endParaRPr lang="hr-HR" altLang="sr-Latn-R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altLang="sr-Latn-RS" sz="2800" dirty="0"/>
              <a:t>Dugotrajnost, toplinska učinkovitost</a:t>
            </a:r>
          </a:p>
          <a:p>
            <a:pPr marL="0" indent="0">
              <a:buNone/>
            </a:pPr>
            <a:endParaRPr lang="hr-HR" altLang="sr-Latn-R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altLang="sr-Latn-RS" sz="2800" dirty="0"/>
              <a:t>Jednostavno održavanje</a:t>
            </a:r>
          </a:p>
          <a:p>
            <a:endParaRPr lang="hr-HR" altLang="sr-Latn-RS" dirty="0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30D3720-1B26-433C-B4BF-E19D0C83DF7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Nikola Majhen</a:t>
            </a:r>
            <a:endParaRPr lang="en-US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762" y="245854"/>
            <a:ext cx="12287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60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>
          <a:xfrm>
            <a:off x="457200" y="-321129"/>
            <a:ext cx="7787208" cy="1162050"/>
          </a:xfrm>
        </p:spPr>
        <p:txBody>
          <a:bodyPr/>
          <a:lstStyle/>
          <a:p>
            <a:pPr algn="ctr"/>
            <a:r>
              <a:rPr lang="hr-HR" altLang="sr-Latn-RS" sz="3200" dirty="0"/>
              <a:t>Objekti s </a:t>
            </a:r>
            <a:r>
              <a:rPr lang="hr-HR" altLang="sr-Latn-RS" sz="3200" dirty="0" err="1"/>
              <a:t>ETICSom</a:t>
            </a:r>
            <a:endParaRPr lang="hr-HR" altLang="sr-Latn-RS" sz="3200" dirty="0"/>
          </a:p>
        </p:txBody>
      </p:sp>
      <p:pic>
        <p:nvPicPr>
          <p:cNvPr id="10243" name="Rezervirano mjesto sadržaja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4925" y="909638"/>
            <a:ext cx="5111750" cy="2870200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1FF4FD3-A764-40C1-A501-C25125C3B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06688" cy="4691063"/>
          </a:xfrm>
        </p:spPr>
        <p:txBody>
          <a:bodyPr/>
          <a:lstStyle/>
          <a:p>
            <a:pPr>
              <a:defRPr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hr-HR" sz="2800" dirty="0"/>
              <a:t>Postojeća izolacija EPS 4cm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hr-HR" dirty="0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ED65A73-0146-40CE-B03F-D1395C10964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Nikola Majhen</a:t>
            </a:r>
            <a:endParaRPr lang="en-US" dirty="0"/>
          </a:p>
        </p:txBody>
      </p:sp>
      <p:pic>
        <p:nvPicPr>
          <p:cNvPr id="10246" name="Slika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688" y="3673064"/>
            <a:ext cx="4773987" cy="268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878" y="975438"/>
            <a:ext cx="4773987" cy="268323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1140" y="259896"/>
            <a:ext cx="12287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37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>
          <a:xfrm>
            <a:off x="505360" y="-230187"/>
            <a:ext cx="7643192" cy="1162050"/>
          </a:xfrm>
        </p:spPr>
        <p:txBody>
          <a:bodyPr/>
          <a:lstStyle/>
          <a:p>
            <a:pPr algn="ctr"/>
            <a:r>
              <a:rPr lang="hr-HR" altLang="sr-Latn-RS" sz="3200" dirty="0"/>
              <a:t>Objekti s </a:t>
            </a:r>
            <a:r>
              <a:rPr lang="hr-HR" altLang="sr-Latn-RS" sz="3200" dirty="0" err="1"/>
              <a:t>ETICSom</a:t>
            </a:r>
            <a:endParaRPr lang="hr-HR" altLang="sr-Latn-RS" sz="3200" dirty="0"/>
          </a:p>
        </p:txBody>
      </p:sp>
      <p:pic>
        <p:nvPicPr>
          <p:cNvPr id="11267" name="Rezervirano mjesto sadržaja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3988" y="768350"/>
            <a:ext cx="3287712" cy="5853113"/>
          </a:xfrm>
        </p:spPr>
      </p:pic>
      <p:sp>
        <p:nvSpPr>
          <p:cNvPr id="11268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B5B2356-F75B-4AFD-8B21-71F1658F49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Nikola Majhen</a:t>
            </a:r>
            <a:endParaRPr lang="en-US" dirty="0"/>
          </a:p>
        </p:txBody>
      </p:sp>
      <p:pic>
        <p:nvPicPr>
          <p:cNvPr id="11270" name="Slika 8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441575"/>
            <a:ext cx="45720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1310332"/>
            <a:ext cx="2781973" cy="495490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312" y="338923"/>
            <a:ext cx="1225402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78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>
          <a:xfrm>
            <a:off x="640420" y="-117475"/>
            <a:ext cx="7355160" cy="1162050"/>
          </a:xfrm>
        </p:spPr>
        <p:txBody>
          <a:bodyPr/>
          <a:lstStyle/>
          <a:p>
            <a:pPr algn="ctr"/>
            <a:r>
              <a:rPr lang="hr-HR" altLang="sr-Latn-RS" sz="3200" dirty="0"/>
              <a:t>Procjena stanja - postojeći ETICS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4133C50-3C7C-4B1B-A469-2BEE71713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544" y="1167142"/>
            <a:ext cx="3008313" cy="485443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sz="2300" dirty="0"/>
              <a:t>Izrezati dio te utvrditi stanje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sz="2300" dirty="0"/>
              <a:t>Elementi oko prozora novo izvesti..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sz="2300" dirty="0"/>
              <a:t>Alge, gljivice</a:t>
            </a:r>
          </a:p>
          <a:p>
            <a:pPr>
              <a:defRPr/>
            </a:pPr>
            <a:endParaRPr lang="hr-HR" sz="23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sz="2300" dirty="0"/>
              <a:t>Pregled površine; pukotine, ljuštenje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sz="2300" dirty="0"/>
              <a:t>Kontaminacija, mehanička oštećenja</a:t>
            </a:r>
          </a:p>
          <a:p>
            <a:pPr>
              <a:defRPr/>
            </a:pPr>
            <a:endParaRPr lang="hr-HR" sz="2300" dirty="0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4DCC398-1531-4A82-8C6F-10EAEABE100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Nikola Majhen</a:t>
            </a:r>
            <a:endParaRPr lang="en-US" dirty="0"/>
          </a:p>
        </p:txBody>
      </p:sp>
      <p:pic>
        <p:nvPicPr>
          <p:cNvPr id="12293" name="Slika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335" y="1239767"/>
            <a:ext cx="2055812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Rezervirano mjesto sadržaja 1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8488" y="973138"/>
            <a:ext cx="2630487" cy="2335212"/>
          </a:xfrm>
        </p:spPr>
      </p:pic>
      <p:pic>
        <p:nvPicPr>
          <p:cNvPr id="12295" name="Slika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34222"/>
            <a:ext cx="272097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Slika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2" y="3140968"/>
            <a:ext cx="1755775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2360" y="273050"/>
            <a:ext cx="1228725" cy="3810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0164" y="1196367"/>
            <a:ext cx="2107279" cy="187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09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>
          <a:xfrm>
            <a:off x="473989" y="93661"/>
            <a:ext cx="7931224" cy="906463"/>
          </a:xfrm>
        </p:spPr>
        <p:txBody>
          <a:bodyPr/>
          <a:lstStyle/>
          <a:p>
            <a:pPr algn="ctr"/>
            <a:r>
              <a:rPr lang="hr-HR" altLang="sr-Latn-RS" sz="3200" dirty="0"/>
              <a:t>Procjena stanja - postojeći ETICS</a:t>
            </a:r>
            <a:endParaRPr lang="hr-HR" altLang="sr-Latn-RS" sz="3200" b="0" dirty="0"/>
          </a:p>
        </p:txBody>
      </p:sp>
      <p:pic>
        <p:nvPicPr>
          <p:cNvPr id="13315" name="Rezervirano mjesto sadržaja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7450" y="784225"/>
            <a:ext cx="3008313" cy="2644775"/>
          </a:xfrm>
        </p:spPr>
      </p:pic>
      <p:sp>
        <p:nvSpPr>
          <p:cNvPr id="13316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altLang="sr-Latn-RS" sz="2300" dirty="0"/>
              <a:t>Ispitivanje sustava otvaranjem fasade:</a:t>
            </a:r>
          </a:p>
          <a:p>
            <a:r>
              <a:rPr lang="hr-HR" altLang="sr-Latn-RS" sz="2300" dirty="0"/>
              <a:t>Kontrola ljepila - ljepila</a:t>
            </a:r>
          </a:p>
          <a:p>
            <a:r>
              <a:rPr lang="hr-HR" altLang="sr-Latn-RS" sz="2300" dirty="0"/>
              <a:t>Kontrolni </a:t>
            </a:r>
            <a:r>
              <a:rPr lang="hr-HR" altLang="sr-Latn-RS" sz="2300" dirty="0" err="1"/>
              <a:t>tiple</a:t>
            </a:r>
            <a:r>
              <a:rPr lang="hr-HR" altLang="sr-Latn-RS" sz="2300" dirty="0"/>
              <a:t> - da / ne</a:t>
            </a:r>
          </a:p>
          <a:p>
            <a:r>
              <a:rPr lang="hr-HR" altLang="sr-Latn-RS" sz="2300" dirty="0"/>
              <a:t>Podzemna provjera – odvodnja, drenaža</a:t>
            </a:r>
          </a:p>
          <a:p>
            <a:r>
              <a:rPr lang="hr-HR" altLang="sr-Latn-RS" sz="2300" dirty="0"/>
              <a:t>Provjerite ispiranje - tkanina / završna obrada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339CF26-8C2D-49CD-82CF-2C96CD70612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Nikola Majhen</a:t>
            </a:r>
            <a:endParaRPr lang="en-US" dirty="0"/>
          </a:p>
        </p:txBody>
      </p:sp>
      <p:pic>
        <p:nvPicPr>
          <p:cNvPr id="13318" name="Slika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604898"/>
            <a:ext cx="27860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Slika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4" y="2298650"/>
            <a:ext cx="18192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320" y="294616"/>
            <a:ext cx="1225402" cy="37798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8706" y="1335227"/>
            <a:ext cx="2193230" cy="192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4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490</Words>
  <Application>Microsoft Office PowerPoint</Application>
  <PresentationFormat>Prikaz na zaslonu (4:3)</PresentationFormat>
  <Paragraphs>117</Paragraphs>
  <Slides>14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Latha</vt:lpstr>
      <vt:lpstr>Times New Roman</vt:lpstr>
      <vt:lpstr>Verdana</vt:lpstr>
      <vt:lpstr>Wingdings</vt:lpstr>
      <vt:lpstr>Office Theme</vt:lpstr>
      <vt:lpstr>Etics na Etics </vt:lpstr>
      <vt:lpstr>Ukratko o HUPFASU</vt:lpstr>
      <vt:lpstr>PowerPoint prezentacija</vt:lpstr>
      <vt:lpstr>Sadržaj</vt:lpstr>
      <vt:lpstr>Uvod -  ETICS sustavi</vt:lpstr>
      <vt:lpstr>Objekti s ETICSom</vt:lpstr>
      <vt:lpstr>Objekti s ETICSom</vt:lpstr>
      <vt:lpstr>Procjena stanja - postojeći ETICS</vt:lpstr>
      <vt:lpstr>Procjena stanja - postojeći ETICS</vt:lpstr>
      <vt:lpstr>Ako se postojeći ETICS smatra prikladnim za udvostručenje</vt:lpstr>
      <vt:lpstr>Varijanta 1 (EPS + EPS) </vt:lpstr>
      <vt:lpstr>Varijanta 2 (MW + MW)</vt:lpstr>
      <vt:lpstr>Varijanta 3 (MW + EPS) 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Berislav Rupčić</dc:creator>
  <cp:lastModifiedBy>Majhen Nikola</cp:lastModifiedBy>
  <cp:revision>61</cp:revision>
  <dcterms:created xsi:type="dcterms:W3CDTF">2010-03-22T21:50:27Z</dcterms:created>
  <dcterms:modified xsi:type="dcterms:W3CDTF">2019-06-15T07:24:11Z</dcterms:modified>
</cp:coreProperties>
</file>